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0"/>
  </p:notesMasterIdLst>
  <p:handoutMasterIdLst>
    <p:handoutMasterId r:id="rId61"/>
  </p:handoutMasterIdLst>
  <p:sldIdLst>
    <p:sldId id="393" r:id="rId2"/>
    <p:sldId id="475" r:id="rId3"/>
    <p:sldId id="395" r:id="rId4"/>
    <p:sldId id="394" r:id="rId5"/>
    <p:sldId id="281" r:id="rId6"/>
    <p:sldId id="264" r:id="rId7"/>
    <p:sldId id="280" r:id="rId8"/>
    <p:sldId id="474" r:id="rId9"/>
    <p:sldId id="396" r:id="rId10"/>
    <p:sldId id="473" r:id="rId11"/>
    <p:sldId id="397" r:id="rId12"/>
    <p:sldId id="398" r:id="rId13"/>
    <p:sldId id="399" r:id="rId14"/>
    <p:sldId id="401" r:id="rId15"/>
    <p:sldId id="402" r:id="rId16"/>
    <p:sldId id="405" r:id="rId17"/>
    <p:sldId id="466" r:id="rId18"/>
    <p:sldId id="468" r:id="rId19"/>
    <p:sldId id="469" r:id="rId20"/>
    <p:sldId id="470" r:id="rId21"/>
    <p:sldId id="471" r:id="rId22"/>
    <p:sldId id="472" r:id="rId23"/>
    <p:sldId id="408" r:id="rId24"/>
    <p:sldId id="400" r:id="rId25"/>
    <p:sldId id="409" r:id="rId26"/>
    <p:sldId id="410" r:id="rId27"/>
    <p:sldId id="411" r:id="rId28"/>
    <p:sldId id="462" r:id="rId29"/>
    <p:sldId id="414" r:id="rId30"/>
    <p:sldId id="420" r:id="rId31"/>
    <p:sldId id="422" r:id="rId32"/>
    <p:sldId id="421" r:id="rId33"/>
    <p:sldId id="423" r:id="rId34"/>
    <p:sldId id="424" r:id="rId35"/>
    <p:sldId id="425" r:id="rId36"/>
    <p:sldId id="426" r:id="rId37"/>
    <p:sldId id="427" r:id="rId38"/>
    <p:sldId id="428" r:id="rId39"/>
    <p:sldId id="429" r:id="rId40"/>
    <p:sldId id="430" r:id="rId41"/>
    <p:sldId id="431" r:id="rId42"/>
    <p:sldId id="432" r:id="rId43"/>
    <p:sldId id="434" r:id="rId44"/>
    <p:sldId id="476" r:id="rId45"/>
    <p:sldId id="463" r:id="rId46"/>
    <p:sldId id="464" r:id="rId47"/>
    <p:sldId id="435" r:id="rId48"/>
    <p:sldId id="436" r:id="rId49"/>
    <p:sldId id="437" r:id="rId50"/>
    <p:sldId id="438" r:id="rId51"/>
    <p:sldId id="439" r:id="rId52"/>
    <p:sldId id="440" r:id="rId53"/>
    <p:sldId id="441" r:id="rId54"/>
    <p:sldId id="442" r:id="rId55"/>
    <p:sldId id="443" r:id="rId56"/>
    <p:sldId id="445" r:id="rId57"/>
    <p:sldId id="447" r:id="rId58"/>
    <p:sldId id="465" r:id="rId5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NI-Univer" pitchFamily="2" charset="0"/>
        <a:ea typeface="+mn-ea"/>
        <a:cs typeface="+mn-cs"/>
      </a:defRPr>
    </a:lvl1pPr>
    <a:lvl2pPr marL="457200" algn="l" rtl="0" fontAlgn="base">
      <a:spcBef>
        <a:spcPct val="0"/>
      </a:spcBef>
      <a:spcAft>
        <a:spcPct val="0"/>
      </a:spcAft>
      <a:defRPr sz="2000" kern="1200">
        <a:solidFill>
          <a:schemeClr val="tx1"/>
        </a:solidFill>
        <a:latin typeface="VNI-Univer" pitchFamily="2" charset="0"/>
        <a:ea typeface="+mn-ea"/>
        <a:cs typeface="+mn-cs"/>
      </a:defRPr>
    </a:lvl2pPr>
    <a:lvl3pPr marL="914400" algn="l" rtl="0" fontAlgn="base">
      <a:spcBef>
        <a:spcPct val="0"/>
      </a:spcBef>
      <a:spcAft>
        <a:spcPct val="0"/>
      </a:spcAft>
      <a:defRPr sz="2000" kern="1200">
        <a:solidFill>
          <a:schemeClr val="tx1"/>
        </a:solidFill>
        <a:latin typeface="VNI-Univer" pitchFamily="2" charset="0"/>
        <a:ea typeface="+mn-ea"/>
        <a:cs typeface="+mn-cs"/>
      </a:defRPr>
    </a:lvl3pPr>
    <a:lvl4pPr marL="1371600" algn="l" rtl="0" fontAlgn="base">
      <a:spcBef>
        <a:spcPct val="0"/>
      </a:spcBef>
      <a:spcAft>
        <a:spcPct val="0"/>
      </a:spcAft>
      <a:defRPr sz="2000" kern="1200">
        <a:solidFill>
          <a:schemeClr val="tx1"/>
        </a:solidFill>
        <a:latin typeface="VNI-Univer" pitchFamily="2" charset="0"/>
        <a:ea typeface="+mn-ea"/>
        <a:cs typeface="+mn-cs"/>
      </a:defRPr>
    </a:lvl4pPr>
    <a:lvl5pPr marL="1828800" algn="l" rtl="0" fontAlgn="base">
      <a:spcBef>
        <a:spcPct val="0"/>
      </a:spcBef>
      <a:spcAft>
        <a:spcPct val="0"/>
      </a:spcAft>
      <a:defRPr sz="2000" kern="1200">
        <a:solidFill>
          <a:schemeClr val="tx1"/>
        </a:solidFill>
        <a:latin typeface="VNI-Univer" pitchFamily="2" charset="0"/>
        <a:ea typeface="+mn-ea"/>
        <a:cs typeface="+mn-cs"/>
      </a:defRPr>
    </a:lvl5pPr>
    <a:lvl6pPr marL="2286000" algn="l" defTabSz="914400" rtl="0" eaLnBrk="1" latinLnBrk="0" hangingPunct="1">
      <a:defRPr sz="2000" kern="1200">
        <a:solidFill>
          <a:schemeClr val="tx1"/>
        </a:solidFill>
        <a:latin typeface="VNI-Univer" pitchFamily="2" charset="0"/>
        <a:ea typeface="+mn-ea"/>
        <a:cs typeface="+mn-cs"/>
      </a:defRPr>
    </a:lvl6pPr>
    <a:lvl7pPr marL="2743200" algn="l" defTabSz="914400" rtl="0" eaLnBrk="1" latinLnBrk="0" hangingPunct="1">
      <a:defRPr sz="2000" kern="1200">
        <a:solidFill>
          <a:schemeClr val="tx1"/>
        </a:solidFill>
        <a:latin typeface="VNI-Univer" pitchFamily="2" charset="0"/>
        <a:ea typeface="+mn-ea"/>
        <a:cs typeface="+mn-cs"/>
      </a:defRPr>
    </a:lvl7pPr>
    <a:lvl8pPr marL="3200400" algn="l" defTabSz="914400" rtl="0" eaLnBrk="1" latinLnBrk="0" hangingPunct="1">
      <a:defRPr sz="2000" kern="1200">
        <a:solidFill>
          <a:schemeClr val="tx1"/>
        </a:solidFill>
        <a:latin typeface="VNI-Univer" pitchFamily="2" charset="0"/>
        <a:ea typeface="+mn-ea"/>
        <a:cs typeface="+mn-cs"/>
      </a:defRPr>
    </a:lvl8pPr>
    <a:lvl9pPr marL="3657600" algn="l" defTabSz="914400" rtl="0" eaLnBrk="1" latinLnBrk="0" hangingPunct="1">
      <a:defRPr sz="2000" kern="1200">
        <a:solidFill>
          <a:schemeClr val="tx1"/>
        </a:solidFill>
        <a:latin typeface="VNI-Univer"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E0"/>
    <a:srgbClr val="FFFF99"/>
    <a:srgbClr val="006600"/>
    <a:srgbClr val="993366"/>
    <a:srgbClr val="99FF66"/>
    <a:srgbClr val="FF3399"/>
    <a:srgbClr val="CCCCFF"/>
    <a:srgbClr val="F0C2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0" autoAdjust="0"/>
    <p:restoredTop sz="86333" autoAdjust="0"/>
  </p:normalViewPr>
  <p:slideViewPr>
    <p:cSldViewPr>
      <p:cViewPr varScale="1">
        <p:scale>
          <a:sx n="79" d="100"/>
          <a:sy n="79" d="100"/>
        </p:scale>
        <p:origin x="10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defRPr sz="1200"/>
            </a:lvl1pPr>
          </a:lstStyle>
          <a:p>
            <a:endParaRPr lang="en-US" dirty="0">
              <a:latin typeface="VNI-Book" pitchFamily="2" charset="0"/>
            </a:endParaRPr>
          </a:p>
        </p:txBody>
      </p:sp>
      <p:sp>
        <p:nvSpPr>
          <p:cNvPr id="24579"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defRPr sz="1200"/>
            </a:lvl1pPr>
          </a:lstStyle>
          <a:p>
            <a:endParaRPr lang="en-US" dirty="0">
              <a:latin typeface="VNI-Book" pitchFamily="2" charset="0"/>
            </a:endParaRPr>
          </a:p>
        </p:txBody>
      </p:sp>
      <p:sp>
        <p:nvSpPr>
          <p:cNvPr id="24580"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defRPr sz="1200"/>
            </a:lvl1pPr>
          </a:lstStyle>
          <a:p>
            <a:endParaRPr lang="en-US" dirty="0">
              <a:latin typeface="VNI-Book" pitchFamily="2" charset="0"/>
            </a:endParaRPr>
          </a:p>
        </p:txBody>
      </p:sp>
      <p:sp>
        <p:nvSpPr>
          <p:cNvPr id="24581"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defRPr sz="1200"/>
            </a:lvl1pPr>
          </a:lstStyle>
          <a:p>
            <a:fld id="{40EBF590-A542-44D4-B6EF-A282966BC341}" type="slidenum">
              <a:rPr lang="en-US">
                <a:latin typeface="VNI-Book" pitchFamily="2" charset="0"/>
              </a:rPr>
              <a:pPr/>
              <a:t>‹#›</a:t>
            </a:fld>
            <a:endParaRPr lang="en-US" dirty="0">
              <a:latin typeface="VNI-Book" pitchFamily="2" charset="0"/>
            </a:endParaRPr>
          </a:p>
        </p:txBody>
      </p:sp>
    </p:spTree>
    <p:extLst>
      <p:ext uri="{BB962C8B-B14F-4D97-AF65-F5344CB8AC3E}">
        <p14:creationId xmlns:p14="http://schemas.microsoft.com/office/powerpoint/2010/main" val="2119945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defRPr sz="1200">
                <a:latin typeface="VNI-Book" pitchFamily="2" charset="0"/>
              </a:defRPr>
            </a:lvl1pPr>
          </a:lstStyle>
          <a:p>
            <a:endParaRPr lang="en-US" dirty="0"/>
          </a:p>
        </p:txBody>
      </p:sp>
      <p:sp>
        <p:nvSpPr>
          <p:cNvPr id="512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defRPr sz="1200">
                <a:latin typeface="VNI-Book" pitchFamily="2" charset="0"/>
              </a:defRPr>
            </a:lvl1pPr>
          </a:lstStyle>
          <a:p>
            <a:endParaRPr lang="en-US" dirty="0"/>
          </a:p>
        </p:txBody>
      </p:sp>
      <p:sp>
        <p:nvSpPr>
          <p:cNvPr id="5124" name="Rectangle 4"/>
          <p:cNvSpPr>
            <a:spLocks noGrp="1" noRot="1" noChangeAspect="1" noChangeArrowheads="1" noTextEdit="1"/>
          </p:cNvSpPr>
          <p:nvPr>
            <p:ph type="sldImg" idx="2"/>
          </p:nvPr>
        </p:nvSpPr>
        <p:spPr bwMode="auto">
          <a:xfrm>
            <a:off x="1262063" y="720725"/>
            <a:ext cx="4799012" cy="359886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defRPr sz="1200">
                <a:latin typeface="VNI-Book" pitchFamily="2" charset="0"/>
              </a:defRPr>
            </a:lvl1pPr>
          </a:lstStyle>
          <a:p>
            <a:endParaRPr lang="en-US" dirty="0"/>
          </a:p>
        </p:txBody>
      </p:sp>
      <p:sp>
        <p:nvSpPr>
          <p:cNvPr id="512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defRPr sz="1200">
                <a:latin typeface="VNI-Book" pitchFamily="2" charset="0"/>
              </a:defRPr>
            </a:lvl1pPr>
          </a:lstStyle>
          <a:p>
            <a:fld id="{A4D41B44-129B-404E-B112-70E5B5249F7A}" type="slidenum">
              <a:rPr lang="en-US" smtClean="0"/>
              <a:pPr/>
              <a:t>‹#›</a:t>
            </a:fld>
            <a:endParaRPr lang="en-US" dirty="0"/>
          </a:p>
        </p:txBody>
      </p:sp>
    </p:spTree>
    <p:extLst>
      <p:ext uri="{BB962C8B-B14F-4D97-AF65-F5344CB8AC3E}">
        <p14:creationId xmlns:p14="http://schemas.microsoft.com/office/powerpoint/2010/main" val="40014929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b.iu.edu/d/agv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IP: Instruction Position</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12</a:t>
            </a:fld>
            <a:endParaRPr lang="en-US" dirty="0"/>
          </a:p>
        </p:txBody>
      </p:sp>
    </p:spTree>
    <p:extLst>
      <p:ext uri="{BB962C8B-B14F-4D97-AF65-F5344CB8AC3E}">
        <p14:creationId xmlns:p14="http://schemas.microsoft.com/office/powerpoint/2010/main" val="266325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 batch job is a computer program or set of programs processed in batch mode. This means that a sequence of commands to be executed by the operating system is listed in a file (often called a batch file, command file, </a:t>
            </a:r>
            <a:r>
              <a:rPr lang="en-US" sz="1200" b="0" i="0" kern="1200" dirty="0" err="1" smtClean="0">
                <a:solidFill>
                  <a:schemeClr val="tx1"/>
                </a:solidFill>
                <a:effectLst/>
                <a:latin typeface="Times New Roman" pitchFamily="18" charset="0"/>
                <a:ea typeface="+mn-ea"/>
                <a:cs typeface="+mn-cs"/>
              </a:rPr>
              <a:t>or</a:t>
            </a:r>
            <a:r>
              <a:rPr lang="en-US" sz="1200" b="0" i="0" u="none" strike="noStrike" kern="1200" dirty="0" err="1" smtClean="0">
                <a:solidFill>
                  <a:schemeClr val="tx1"/>
                </a:solidFill>
                <a:effectLst/>
                <a:latin typeface="Times New Roman" pitchFamily="18" charset="0"/>
                <a:ea typeface="+mn-ea"/>
                <a:cs typeface="+mn-cs"/>
                <a:hlinkClick r:id="rId3"/>
              </a:rPr>
              <a:t>shell</a:t>
            </a:r>
            <a:r>
              <a:rPr lang="en-US" sz="1200" b="0" i="0" kern="1200" dirty="0" smtClean="0">
                <a:solidFill>
                  <a:schemeClr val="tx1"/>
                </a:solidFill>
                <a:effectLst/>
                <a:latin typeface="Times New Roman" pitchFamily="18" charset="0"/>
                <a:ea typeface="+mn-ea"/>
                <a:cs typeface="+mn-cs"/>
              </a:rPr>
              <a:t> script) and submitted for execution as a single unit. The opposite of a batch job is interactive processing, in which a user enters individual commands to be processed immediately.</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16</a:t>
            </a:fld>
            <a:endParaRPr lang="en-US" dirty="0"/>
          </a:p>
        </p:txBody>
      </p:sp>
    </p:spTree>
    <p:extLst>
      <p:ext uri="{BB962C8B-B14F-4D97-AF65-F5344CB8AC3E}">
        <p14:creationId xmlns:p14="http://schemas.microsoft.com/office/powerpoint/2010/main" val="289018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Times New Roman" pitchFamily="18" charset="0"/>
                <a:ea typeface="+mn-ea"/>
                <a:cs typeface="+mn-cs"/>
              </a:rPr>
              <a:t>hiều người có thể không biết rằng tại thời điểm cuối những năm 90 của thế kỷ trước, AltaVista chính là công cụ tìm kiếm duy nhất đáng được sử dụng. B</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20</a:t>
            </a:fld>
            <a:endParaRPr lang="en-US" dirty="0"/>
          </a:p>
        </p:txBody>
      </p:sp>
    </p:spTree>
    <p:extLst>
      <p:ext uri="{BB962C8B-B14F-4D97-AF65-F5344CB8AC3E}">
        <p14:creationId xmlns:p14="http://schemas.microsoft.com/office/powerpoint/2010/main" val="85569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 program is CPU bound if it would go faster if the CPU were faster, i.e. it spends the majority of its time simply using the CPU (doing calculations). A program that computes new digits of π will typically be CPU-bound, it's just crunching numbers.</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37</a:t>
            </a:fld>
            <a:endParaRPr lang="en-US" dirty="0"/>
          </a:p>
        </p:txBody>
      </p:sp>
    </p:spTree>
    <p:extLst>
      <p:ext uri="{BB962C8B-B14F-4D97-AF65-F5344CB8AC3E}">
        <p14:creationId xmlns:p14="http://schemas.microsoft.com/office/powerpoint/2010/main" val="219776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7D9AD89-9AC7-40E5-96DC-D1354589C005}" type="datetime1">
              <a:rPr lang="en-US" smtClean="0"/>
              <a:t>4/10/2017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Trần Hạnh Nhi</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D517BB0-B8B3-4A2A-A986-194166FADD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826AFD-C666-43CE-9851-8EAE91050A27}" type="datetime1">
              <a:rPr lang="en-US" smtClean="0"/>
              <a:t>4/10/2017</a:t>
            </a:fld>
            <a:endParaRPr lang="en-US"/>
          </a:p>
        </p:txBody>
      </p:sp>
      <p:sp>
        <p:nvSpPr>
          <p:cNvPr id="5" name="Footer Placeholder 4"/>
          <p:cNvSpPr>
            <a:spLocks noGrp="1"/>
          </p:cNvSpPr>
          <p:nvPr>
            <p:ph type="ftr" sz="quarter" idx="11"/>
          </p:nvPr>
        </p:nvSpPr>
        <p:spPr/>
        <p:txBody>
          <a:bodyPr/>
          <a:lstStyle/>
          <a:p>
            <a:r>
              <a:rPr lang="en-US" smtClean="0"/>
              <a:t>Trần Hạnh Nhi</a:t>
            </a:r>
            <a:endParaRPr lang="en-US"/>
          </a:p>
        </p:txBody>
      </p:sp>
      <p:sp>
        <p:nvSpPr>
          <p:cNvPr id="6" name="Slide Number Placeholder 5"/>
          <p:cNvSpPr>
            <a:spLocks noGrp="1"/>
          </p:cNvSpPr>
          <p:nvPr>
            <p:ph type="sldNum" sz="quarter" idx="12"/>
          </p:nvPr>
        </p:nvSpPr>
        <p:spPr/>
        <p:txBody>
          <a:bodyPr/>
          <a:lstStyle/>
          <a:p>
            <a:fld id="{36FFB266-74F9-406F-9699-5601C7B3CC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D18A06-3377-4C36-AA31-72DE37706C17}" type="datetime1">
              <a:rPr lang="en-US" smtClean="0"/>
              <a:t>4/10/2017</a:t>
            </a:fld>
            <a:endParaRPr lang="en-US"/>
          </a:p>
        </p:txBody>
      </p:sp>
      <p:sp>
        <p:nvSpPr>
          <p:cNvPr id="5" name="Footer Placeholder 4"/>
          <p:cNvSpPr>
            <a:spLocks noGrp="1"/>
          </p:cNvSpPr>
          <p:nvPr>
            <p:ph type="ftr" sz="quarter" idx="11"/>
          </p:nvPr>
        </p:nvSpPr>
        <p:spPr/>
        <p:txBody>
          <a:bodyPr/>
          <a:lstStyle/>
          <a:p>
            <a:r>
              <a:rPr lang="en-US" smtClean="0"/>
              <a:t>Trần Hạnh Nhi</a:t>
            </a:r>
            <a:endParaRPr lang="en-US"/>
          </a:p>
        </p:txBody>
      </p:sp>
      <p:sp>
        <p:nvSpPr>
          <p:cNvPr id="6" name="Slide Number Placeholder 5"/>
          <p:cNvSpPr>
            <a:spLocks noGrp="1"/>
          </p:cNvSpPr>
          <p:nvPr>
            <p:ph type="sldNum" sz="quarter" idx="12"/>
          </p:nvPr>
        </p:nvSpPr>
        <p:spPr/>
        <p:txBody>
          <a:bodyPr/>
          <a:lstStyle/>
          <a:p>
            <a:fld id="{CEBC8656-F760-4516-9A30-BE11D182B9A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9303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148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724400" y="1600200"/>
            <a:ext cx="4114800" cy="4532313"/>
          </a:xfrm>
        </p:spPr>
        <p:txBody>
          <a:bodyPr/>
          <a:lstStyle/>
          <a:p>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fld id="{99DC7EEC-B5C3-41FD-941E-C37CA437A3F7}" type="datetime1">
              <a:rPr lang="en-US" smtClean="0"/>
              <a:t>4/10/2017</a:t>
            </a:fld>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r>
              <a:rPr lang="en-US"/>
              <a:t>Trần Hạnh Nhi</a:t>
            </a:r>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124B5B09-7542-477E-9979-92BAB970AD6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60BF409-3956-4196-BC98-EE95312FFEFC}" type="datetime1">
              <a:rPr lang="en-US" smtClean="0"/>
              <a:t>4/10/2017</a:t>
            </a:fld>
            <a:endParaRPr lang="en-US"/>
          </a:p>
        </p:txBody>
      </p:sp>
      <p:sp>
        <p:nvSpPr>
          <p:cNvPr id="9" name="Slide Number Placeholder 8"/>
          <p:cNvSpPr>
            <a:spLocks noGrp="1"/>
          </p:cNvSpPr>
          <p:nvPr>
            <p:ph type="sldNum" sz="quarter" idx="15"/>
          </p:nvPr>
        </p:nvSpPr>
        <p:spPr/>
        <p:txBody>
          <a:bodyPr rtlCol="0"/>
          <a:lstStyle/>
          <a:p>
            <a:fld id="{A4570A81-61FC-4C53-9A9D-8F4A8110B488}"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Trần Hạnh Nhi</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C6E1CD2-E6E7-4E70-9BE5-46B4B03B8B39}" type="datetime1">
              <a:rPr lang="en-US" smtClean="0"/>
              <a:t>4/10/2017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Trần Hạnh Nhi</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A3B0C94-2B22-4FD6-B80E-583996AE93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EB9082-6B74-4A14-9669-F4D15555CBBB}" type="datetime1">
              <a:rPr lang="en-US" smtClean="0"/>
              <a:t>4/10/2017</a:t>
            </a:fld>
            <a:endParaRPr lang="en-US"/>
          </a:p>
        </p:txBody>
      </p:sp>
      <p:sp>
        <p:nvSpPr>
          <p:cNvPr id="6" name="Footer Placeholder 5"/>
          <p:cNvSpPr>
            <a:spLocks noGrp="1"/>
          </p:cNvSpPr>
          <p:nvPr>
            <p:ph type="ftr" sz="quarter" idx="11"/>
          </p:nvPr>
        </p:nvSpPr>
        <p:spPr/>
        <p:txBody>
          <a:bodyPr/>
          <a:lstStyle/>
          <a:p>
            <a:r>
              <a:rPr lang="en-US" smtClean="0"/>
              <a:t>Trần Hạnh Nhi</a:t>
            </a:r>
            <a:endParaRPr lang="en-US"/>
          </a:p>
        </p:txBody>
      </p:sp>
      <p:sp>
        <p:nvSpPr>
          <p:cNvPr id="7" name="Slide Number Placeholder 6"/>
          <p:cNvSpPr>
            <a:spLocks noGrp="1"/>
          </p:cNvSpPr>
          <p:nvPr>
            <p:ph type="sldNum" sz="quarter" idx="12"/>
          </p:nvPr>
        </p:nvSpPr>
        <p:spPr/>
        <p:txBody>
          <a:bodyPr/>
          <a:lstStyle/>
          <a:p>
            <a:fld id="{1C298370-3CD3-4F17-A17A-9B562287951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A4BBD5E-4214-41F7-B548-3F20DEB2A494}" type="datetime1">
              <a:rPr lang="en-US" smtClean="0"/>
              <a:t>4/10/2017</a:t>
            </a:fld>
            <a:endParaRPr lang="en-US"/>
          </a:p>
        </p:txBody>
      </p:sp>
      <p:sp>
        <p:nvSpPr>
          <p:cNvPr id="8" name="Footer Placeholder 7"/>
          <p:cNvSpPr>
            <a:spLocks noGrp="1"/>
          </p:cNvSpPr>
          <p:nvPr>
            <p:ph type="ftr" sz="quarter" idx="11"/>
          </p:nvPr>
        </p:nvSpPr>
        <p:spPr/>
        <p:txBody>
          <a:bodyPr/>
          <a:lstStyle/>
          <a:p>
            <a:r>
              <a:rPr lang="en-US" smtClean="0"/>
              <a:t>Trần Hạnh Nhi</a:t>
            </a:r>
            <a:endParaRPr lang="en-US"/>
          </a:p>
        </p:txBody>
      </p:sp>
      <p:sp>
        <p:nvSpPr>
          <p:cNvPr id="9" name="Slide Number Placeholder 8"/>
          <p:cNvSpPr>
            <a:spLocks noGrp="1"/>
          </p:cNvSpPr>
          <p:nvPr>
            <p:ph type="sldNum" sz="quarter" idx="12"/>
          </p:nvPr>
        </p:nvSpPr>
        <p:spPr/>
        <p:txBody>
          <a:bodyPr/>
          <a:lstStyle/>
          <a:p>
            <a:fld id="{74D13B1B-9312-4984-A6C7-3A3F85024FC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2C4A841-1312-40BA-9822-3A005E7056AF}" type="datetime1">
              <a:rPr lang="en-US" smtClean="0"/>
              <a:t>4/10/2017</a:t>
            </a:fld>
            <a:endParaRPr lang="en-US"/>
          </a:p>
        </p:txBody>
      </p:sp>
      <p:sp>
        <p:nvSpPr>
          <p:cNvPr id="7" name="Slide Number Placeholder 6"/>
          <p:cNvSpPr>
            <a:spLocks noGrp="1"/>
          </p:cNvSpPr>
          <p:nvPr>
            <p:ph type="sldNum" sz="quarter" idx="11"/>
          </p:nvPr>
        </p:nvSpPr>
        <p:spPr/>
        <p:txBody>
          <a:bodyPr rtlCol="0"/>
          <a:lstStyle/>
          <a:p>
            <a:fld id="{8C582CB3-41FE-4E76-9248-57044E5F1FF4}"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Trần Hạnh Nhi</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E49CE-76AA-4989-A9DC-B30D64E65557}" type="datetime1">
              <a:rPr lang="en-US" smtClean="0"/>
              <a:t>4/10/2017</a:t>
            </a:fld>
            <a:endParaRPr lang="en-US"/>
          </a:p>
        </p:txBody>
      </p:sp>
      <p:sp>
        <p:nvSpPr>
          <p:cNvPr id="3" name="Footer Placeholder 2"/>
          <p:cNvSpPr>
            <a:spLocks noGrp="1"/>
          </p:cNvSpPr>
          <p:nvPr>
            <p:ph type="ftr" sz="quarter" idx="11"/>
          </p:nvPr>
        </p:nvSpPr>
        <p:spPr/>
        <p:txBody>
          <a:bodyPr/>
          <a:lstStyle/>
          <a:p>
            <a:r>
              <a:rPr lang="en-US" smtClean="0"/>
              <a:t>Trần Hạnh Nhi</a:t>
            </a:r>
            <a:endParaRPr lang="en-US"/>
          </a:p>
        </p:txBody>
      </p:sp>
      <p:sp>
        <p:nvSpPr>
          <p:cNvPr id="4" name="Slide Number Placeholder 3"/>
          <p:cNvSpPr>
            <a:spLocks noGrp="1"/>
          </p:cNvSpPr>
          <p:nvPr>
            <p:ph type="sldNum" sz="quarter" idx="12"/>
          </p:nvPr>
        </p:nvSpPr>
        <p:spPr/>
        <p:txBody>
          <a:bodyPr/>
          <a:lstStyle/>
          <a:p>
            <a:fld id="{112FBD85-3247-49AE-81FD-475E8FB253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7A334BB-209D-46CE-9D25-7D09E2F657AE}" type="datetime1">
              <a:rPr lang="en-US" smtClean="0"/>
              <a:t>4/10/2017</a:t>
            </a:fld>
            <a:endParaRPr lang="en-US"/>
          </a:p>
        </p:txBody>
      </p:sp>
      <p:sp>
        <p:nvSpPr>
          <p:cNvPr id="22" name="Slide Number Placeholder 21"/>
          <p:cNvSpPr>
            <a:spLocks noGrp="1"/>
          </p:cNvSpPr>
          <p:nvPr>
            <p:ph type="sldNum" sz="quarter" idx="15"/>
          </p:nvPr>
        </p:nvSpPr>
        <p:spPr/>
        <p:txBody>
          <a:bodyPr rtlCol="0"/>
          <a:lstStyle/>
          <a:p>
            <a:fld id="{0FF40253-9F2F-4385-AF7C-950CBE943968}"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Trần Hạnh Nhi</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E01F476-0BC9-4F3E-A98E-E83E2C7ECDFA}" type="datetime1">
              <a:rPr lang="en-US" smtClean="0"/>
              <a:t>4/10/2017</a:t>
            </a:fld>
            <a:endParaRPr lang="en-US"/>
          </a:p>
        </p:txBody>
      </p:sp>
      <p:sp>
        <p:nvSpPr>
          <p:cNvPr id="18" name="Slide Number Placeholder 17"/>
          <p:cNvSpPr>
            <a:spLocks noGrp="1"/>
          </p:cNvSpPr>
          <p:nvPr>
            <p:ph type="sldNum" sz="quarter" idx="11"/>
          </p:nvPr>
        </p:nvSpPr>
        <p:spPr/>
        <p:txBody>
          <a:bodyPr rtlCol="0"/>
          <a:lstStyle/>
          <a:p>
            <a:fld id="{9D0D89D0-EFBC-4EC6-972A-D51CEFE75DA9}"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Trần Hạnh Nhi</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293A5B-40D7-42DD-8EF4-827B25361B97}" type="datetime1">
              <a:rPr lang="en-US" smtClean="0"/>
              <a:t>4/10/2017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Trần Hạnh Nhi</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08F4613-B1B9-4491-A5D6-9C6142D197A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ctrTitle"/>
          </p:nvPr>
        </p:nvSpPr>
        <p:spPr/>
        <p:txBody>
          <a:bodyPr/>
          <a:lstStyle/>
          <a:p>
            <a:r>
              <a:rPr lang="en-US" dirty="0" err="1" smtClean="0"/>
              <a:t>Quaûn</a:t>
            </a:r>
            <a:r>
              <a:rPr lang="en-US" dirty="0" smtClean="0"/>
              <a:t> </a:t>
            </a:r>
            <a:r>
              <a:rPr lang="en-US" dirty="0" err="1"/>
              <a:t>lyù</a:t>
            </a:r>
            <a:r>
              <a:rPr lang="en-US" dirty="0"/>
              <a:t> </a:t>
            </a:r>
            <a:r>
              <a:rPr lang="en-US" dirty="0" err="1"/>
              <a:t>tieán</a:t>
            </a:r>
            <a:r>
              <a:rPr lang="en-US" dirty="0"/>
              <a:t> </a:t>
            </a:r>
            <a:r>
              <a:rPr lang="en-US" dirty="0" err="1"/>
              <a:t>trình</a:t>
            </a:r>
            <a:endParaRPr lang="en-US" dirty="0"/>
          </a:p>
        </p:txBody>
      </p:sp>
      <p:sp>
        <p:nvSpPr>
          <p:cNvPr id="6" name="Rectangle 16"/>
          <p:cNvSpPr>
            <a:spLocks noGrp="1" noChangeArrowheads="1"/>
          </p:cNvSpPr>
          <p:nvPr>
            <p:ph type="sldNum" sz="quarter" idx="12"/>
          </p:nvPr>
        </p:nvSpPr>
        <p:spPr/>
        <p:txBody>
          <a:bodyPr/>
          <a:lstStyle/>
          <a:p>
            <a:fld id="{8D30C370-B1C4-4206-BBFE-2643DAD895F0}"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152400"/>
            <a:ext cx="7467600" cy="1143000"/>
          </a:xfrm>
        </p:spPr>
        <p:txBody>
          <a:bodyPr/>
          <a:lstStyle/>
          <a:p>
            <a:r>
              <a:rPr lang="en-US" dirty="0" err="1"/>
              <a:t>Hai</a:t>
            </a:r>
            <a:r>
              <a:rPr lang="en-US" dirty="0"/>
              <a:t> </a:t>
            </a:r>
            <a:r>
              <a:rPr lang="en-US" dirty="0" err="1"/>
              <a:t>phaàn</a:t>
            </a:r>
            <a:r>
              <a:rPr lang="en-US" dirty="0"/>
              <a:t> </a:t>
            </a:r>
            <a:r>
              <a:rPr lang="en-US" dirty="0" err="1"/>
              <a:t>cuûa</a:t>
            </a:r>
            <a:r>
              <a:rPr lang="en-US" dirty="0"/>
              <a:t> </a:t>
            </a:r>
            <a:r>
              <a:rPr lang="en-US" dirty="0" err="1"/>
              <a:t>tieán</a:t>
            </a:r>
            <a:r>
              <a:rPr lang="en-US" dirty="0"/>
              <a:t> </a:t>
            </a:r>
            <a:r>
              <a:rPr lang="en-US" dirty="0" err="1"/>
              <a:t>trình</a:t>
            </a:r>
            <a:endParaRPr lang="en-US" dirty="0"/>
          </a:p>
        </p:txBody>
      </p:sp>
      <p:sp>
        <p:nvSpPr>
          <p:cNvPr id="17" name="Slide Number Placeholder 4"/>
          <p:cNvSpPr>
            <a:spLocks noGrp="1"/>
          </p:cNvSpPr>
          <p:nvPr>
            <p:ph type="sldNum" sz="quarter" idx="11"/>
          </p:nvPr>
        </p:nvSpPr>
        <p:spPr/>
        <p:txBody>
          <a:bodyPr/>
          <a:lstStyle/>
          <a:p>
            <a:fld id="{92C19EC7-9334-4674-9AA1-D0CF9BDF2BDE}" type="slidenum">
              <a:rPr lang="en-US"/>
              <a:pPr/>
              <a:t>10</a:t>
            </a:fld>
            <a:endParaRPr lang="en-US"/>
          </a:p>
        </p:txBody>
      </p:sp>
      <p:sp>
        <p:nvSpPr>
          <p:cNvPr id="327684" name="Text Box 4"/>
          <p:cNvSpPr txBox="1">
            <a:spLocks noChangeArrowheads="1"/>
          </p:cNvSpPr>
          <p:nvPr/>
        </p:nvSpPr>
        <p:spPr bwMode="auto">
          <a:xfrm>
            <a:off x="2574925" y="3836988"/>
            <a:ext cx="1616075" cy="457200"/>
          </a:xfrm>
          <a:prstGeom prst="rect">
            <a:avLst/>
          </a:prstGeom>
          <a:noFill/>
          <a:ln w="38100">
            <a:noFill/>
            <a:miter lim="800000"/>
            <a:headEnd/>
            <a:tailEnd/>
          </a:ln>
          <a:effectLst/>
        </p:spPr>
        <p:txBody>
          <a:bodyPr>
            <a:spAutoFit/>
          </a:bodyPr>
          <a:lstStyle/>
          <a:p>
            <a:endParaRPr lang="en-US" sz="2400" dirty="0">
              <a:latin typeface="VNI-Book" pitchFamily="2" charset="0"/>
            </a:endParaRPr>
          </a:p>
        </p:txBody>
      </p:sp>
      <p:sp>
        <p:nvSpPr>
          <p:cNvPr id="327686" name="Oval 6"/>
          <p:cNvSpPr>
            <a:spLocks noChangeArrowheads="1"/>
          </p:cNvSpPr>
          <p:nvPr/>
        </p:nvSpPr>
        <p:spPr bwMode="auto">
          <a:xfrm>
            <a:off x="1728788" y="2051050"/>
            <a:ext cx="1992312" cy="2624138"/>
          </a:xfrm>
          <a:prstGeom prst="ellipse">
            <a:avLst/>
          </a:prstGeom>
          <a:solidFill>
            <a:srgbClr val="CC99FF"/>
          </a:solidFill>
          <a:ln w="38100">
            <a:solidFill>
              <a:srgbClr val="FFFF66"/>
            </a:solidFill>
            <a:miter lim="800000"/>
            <a:headEnd/>
            <a:tailEnd/>
          </a:ln>
          <a:effectLst/>
        </p:spPr>
        <p:txBody>
          <a:bodyPr wrap="none" anchor="ctr"/>
          <a:lstStyle/>
          <a:p>
            <a:pPr algn="r"/>
            <a:r>
              <a:rPr lang="en-US" sz="2400" dirty="0">
                <a:latin typeface="VNI-Book" pitchFamily="2" charset="0"/>
              </a:rPr>
              <a:t> </a:t>
            </a:r>
            <a:r>
              <a:rPr lang="en-US" sz="2400" dirty="0" err="1">
                <a:solidFill>
                  <a:srgbClr val="FF0000"/>
                </a:solidFill>
                <a:latin typeface="Comic Sans MS" pitchFamily="66" charset="0"/>
              </a:rPr>
              <a:t>int</a:t>
            </a:r>
            <a:r>
              <a:rPr lang="en-US" sz="2400" dirty="0">
                <a:solidFill>
                  <a:srgbClr val="FF0000"/>
                </a:solidFill>
                <a:latin typeface="Comic Sans MS" pitchFamily="66" charset="0"/>
              </a:rPr>
              <a:t> a;</a:t>
            </a:r>
          </a:p>
        </p:txBody>
      </p:sp>
      <p:sp>
        <p:nvSpPr>
          <p:cNvPr id="327687" name="Freeform 7"/>
          <p:cNvSpPr>
            <a:spLocks/>
          </p:cNvSpPr>
          <p:nvPr/>
        </p:nvSpPr>
        <p:spPr bwMode="auto">
          <a:xfrm>
            <a:off x="2075277" y="2647445"/>
            <a:ext cx="346489" cy="143134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FFFF66"/>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7689" name="Oval 9"/>
          <p:cNvSpPr>
            <a:spLocks noChangeArrowheads="1"/>
          </p:cNvSpPr>
          <p:nvPr/>
        </p:nvSpPr>
        <p:spPr bwMode="auto">
          <a:xfrm>
            <a:off x="4800600" y="2998788"/>
            <a:ext cx="2895600" cy="2286000"/>
          </a:xfrm>
          <a:prstGeom prst="ellipse">
            <a:avLst/>
          </a:prstGeom>
          <a:solidFill>
            <a:schemeClr val="accent2"/>
          </a:solidFill>
          <a:ln w="38100">
            <a:solidFill>
              <a:srgbClr val="006600"/>
            </a:solidFill>
            <a:miter lim="800000"/>
            <a:headEnd/>
            <a:tailEnd/>
          </a:ln>
          <a:effectLst/>
        </p:spPr>
        <p:txBody>
          <a:bodyPr wrap="none" anchor="ctr"/>
          <a:lstStyle/>
          <a:p>
            <a:pPr algn="r"/>
            <a:r>
              <a:rPr lang="en-US" sz="2400" dirty="0">
                <a:latin typeface="Comic Sans MS" pitchFamily="66" charset="0"/>
              </a:rPr>
              <a:t> </a:t>
            </a:r>
            <a:r>
              <a:rPr lang="en-US" sz="2400" dirty="0" err="1">
                <a:latin typeface="Comic Sans MS" pitchFamily="66" charset="0"/>
              </a:rPr>
              <a:t>int</a:t>
            </a:r>
            <a:r>
              <a:rPr lang="en-US" sz="2400" dirty="0">
                <a:latin typeface="Comic Sans MS" pitchFamily="66" charset="0"/>
              </a:rPr>
              <a:t> a;</a:t>
            </a:r>
          </a:p>
        </p:txBody>
      </p:sp>
      <p:sp>
        <p:nvSpPr>
          <p:cNvPr id="327690" name="Freeform 10"/>
          <p:cNvSpPr>
            <a:spLocks/>
          </p:cNvSpPr>
          <p:nvPr/>
        </p:nvSpPr>
        <p:spPr bwMode="auto">
          <a:xfrm>
            <a:off x="5304183" y="3518333"/>
            <a:ext cx="503583" cy="1246909"/>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006600"/>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7691" name="Text Box 11"/>
          <p:cNvSpPr txBox="1">
            <a:spLocks noChangeArrowheads="1"/>
          </p:cNvSpPr>
          <p:nvPr/>
        </p:nvSpPr>
        <p:spPr bwMode="auto">
          <a:xfrm>
            <a:off x="1295400" y="1806714"/>
            <a:ext cx="782587" cy="707886"/>
          </a:xfrm>
          <a:prstGeom prst="rect">
            <a:avLst/>
          </a:prstGeom>
          <a:noFill/>
          <a:ln w="38100">
            <a:noFill/>
            <a:miter lim="800000"/>
            <a:headEnd/>
            <a:tailEnd/>
          </a:ln>
          <a:effectLst/>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itchFamily="66" charset="0"/>
              </a:rPr>
              <a:t>P1</a:t>
            </a:r>
          </a:p>
        </p:txBody>
      </p:sp>
      <p:sp>
        <p:nvSpPr>
          <p:cNvPr id="327692" name="Text Box 12"/>
          <p:cNvSpPr txBox="1">
            <a:spLocks noChangeArrowheads="1"/>
          </p:cNvSpPr>
          <p:nvPr/>
        </p:nvSpPr>
        <p:spPr bwMode="auto">
          <a:xfrm>
            <a:off x="7467600" y="2743200"/>
            <a:ext cx="769763" cy="707886"/>
          </a:xfrm>
          <a:prstGeom prst="rect">
            <a:avLst/>
          </a:prstGeom>
          <a:noFill/>
          <a:ln w="38100">
            <a:noFill/>
            <a:miter lim="800000"/>
            <a:headEnd/>
            <a:tailEnd/>
          </a:ln>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mic Sans MS" pitchFamily="66" charset="0"/>
              </a:rPr>
              <a:t>P2</a:t>
            </a:r>
          </a:p>
        </p:txBody>
      </p:sp>
      <p:sp>
        <p:nvSpPr>
          <p:cNvPr id="327693" name="AutoShape 13"/>
          <p:cNvSpPr>
            <a:spLocks noChangeArrowheads="1"/>
          </p:cNvSpPr>
          <p:nvPr/>
        </p:nvSpPr>
        <p:spPr bwMode="auto">
          <a:xfrm>
            <a:off x="4419600" y="1600200"/>
            <a:ext cx="2743200" cy="609600"/>
          </a:xfrm>
          <a:prstGeom prst="wedgeRoundRectCallout">
            <a:avLst>
              <a:gd name="adj1" fmla="val -123109"/>
              <a:gd name="adj2" fmla="val 159922"/>
              <a:gd name="adj3" fmla="val 16667"/>
            </a:avLst>
          </a:prstGeom>
          <a:solidFill>
            <a:srgbClr val="99FF66"/>
          </a:solidFill>
          <a:ln w="76200">
            <a:solidFill>
              <a:srgbClr val="006600"/>
            </a:solidFill>
            <a:miter lim="800000"/>
            <a:headEnd/>
            <a:tailEnd/>
          </a:ln>
          <a:effectLst/>
        </p:spPr>
        <p:txBody>
          <a:bodyPr/>
          <a:lstStyle/>
          <a:p>
            <a:pPr algn="ctr"/>
            <a:r>
              <a:rPr lang="en-US" sz="2200" b="1" dirty="0" err="1">
                <a:solidFill>
                  <a:schemeClr val="hlink"/>
                </a:solidFill>
                <a:latin typeface="VNI-Book" pitchFamily="2" charset="0"/>
              </a:rPr>
              <a:t>Doøng</a:t>
            </a:r>
            <a:r>
              <a:rPr lang="en-US" sz="2200" b="1" dirty="0">
                <a:solidFill>
                  <a:schemeClr val="hlink"/>
                </a:solidFill>
                <a:latin typeface="VNI-Book" pitchFamily="2" charset="0"/>
              </a:rPr>
              <a:t> </a:t>
            </a:r>
            <a:r>
              <a:rPr lang="en-US" sz="2200" b="1" dirty="0" err="1">
                <a:solidFill>
                  <a:schemeClr val="hlink"/>
                </a:solidFill>
                <a:latin typeface="VNI-Book" pitchFamily="2" charset="0"/>
              </a:rPr>
              <a:t>xöû</a:t>
            </a:r>
            <a:r>
              <a:rPr lang="en-US" sz="2200" b="1" dirty="0">
                <a:solidFill>
                  <a:schemeClr val="hlink"/>
                </a:solidFill>
                <a:latin typeface="VNI-Book" pitchFamily="2" charset="0"/>
              </a:rPr>
              <a:t> </a:t>
            </a:r>
            <a:r>
              <a:rPr lang="en-US" sz="2200" b="1" dirty="0" err="1">
                <a:solidFill>
                  <a:schemeClr val="hlink"/>
                </a:solidFill>
                <a:latin typeface="VNI-Book" pitchFamily="2" charset="0"/>
              </a:rPr>
              <a:t>lyù</a:t>
            </a:r>
            <a:endParaRPr lang="en-US" sz="2200" b="1" dirty="0">
              <a:solidFill>
                <a:schemeClr val="hlink"/>
              </a:solidFill>
              <a:latin typeface="VNI-Book" pitchFamily="2" charset="0"/>
            </a:endParaRPr>
          </a:p>
        </p:txBody>
      </p:sp>
      <p:sp>
        <p:nvSpPr>
          <p:cNvPr id="327694" name="AutoShape 14"/>
          <p:cNvSpPr>
            <a:spLocks noChangeArrowheads="1"/>
          </p:cNvSpPr>
          <p:nvPr/>
        </p:nvSpPr>
        <p:spPr bwMode="auto">
          <a:xfrm>
            <a:off x="609600" y="5410200"/>
            <a:ext cx="3124200" cy="609600"/>
          </a:xfrm>
          <a:prstGeom prst="wedgeRoundRectCallout">
            <a:avLst>
              <a:gd name="adj1" fmla="val 86186"/>
              <a:gd name="adj2" fmla="val -124130"/>
              <a:gd name="adj3" fmla="val 16667"/>
            </a:avLst>
          </a:prstGeom>
          <a:solidFill>
            <a:srgbClr val="99FF66"/>
          </a:solidFill>
          <a:ln w="76200">
            <a:solidFill>
              <a:srgbClr val="006600"/>
            </a:solidFill>
            <a:miter lim="800000"/>
            <a:headEnd/>
            <a:tailEnd/>
          </a:ln>
          <a:effectLst/>
        </p:spPr>
        <p:txBody>
          <a:bodyPr/>
          <a:lstStyle/>
          <a:p>
            <a:pPr algn="ctr"/>
            <a:r>
              <a:rPr lang="en-US" sz="2200" b="1" dirty="0" err="1">
                <a:solidFill>
                  <a:schemeClr val="hlink"/>
                </a:solidFill>
                <a:latin typeface="VNI-Book" pitchFamily="2" charset="0"/>
              </a:rPr>
              <a:t>Khoâng</a:t>
            </a:r>
            <a:r>
              <a:rPr lang="en-US" sz="2200" b="1" dirty="0">
                <a:solidFill>
                  <a:schemeClr val="hlink"/>
                </a:solidFill>
                <a:latin typeface="VNI-Book" pitchFamily="2" charset="0"/>
              </a:rPr>
              <a:t> </a:t>
            </a:r>
            <a:r>
              <a:rPr lang="en-US" sz="2200" b="1" dirty="0" err="1">
                <a:solidFill>
                  <a:schemeClr val="hlink"/>
                </a:solidFill>
                <a:latin typeface="VNI-Book" pitchFamily="2" charset="0"/>
              </a:rPr>
              <a:t>gian</a:t>
            </a:r>
            <a:r>
              <a:rPr lang="en-US" sz="2200" b="1" dirty="0">
                <a:solidFill>
                  <a:schemeClr val="hlink"/>
                </a:solidFill>
                <a:latin typeface="VNI-Book" pitchFamily="2" charset="0"/>
              </a:rPr>
              <a:t> </a:t>
            </a:r>
            <a:r>
              <a:rPr lang="en-US" sz="2200" b="1" dirty="0" err="1">
                <a:solidFill>
                  <a:schemeClr val="hlink"/>
                </a:solidFill>
                <a:latin typeface="VNI-Book" pitchFamily="2" charset="0"/>
              </a:rPr>
              <a:t>ñòa</a:t>
            </a:r>
            <a:r>
              <a:rPr lang="en-US" sz="2200" b="1" dirty="0">
                <a:solidFill>
                  <a:schemeClr val="hlink"/>
                </a:solidFill>
                <a:latin typeface="VNI-Book" pitchFamily="2" charset="0"/>
              </a:rPr>
              <a:t> </a:t>
            </a:r>
            <a:r>
              <a:rPr lang="en-US" sz="2200" b="1" dirty="0" err="1">
                <a:solidFill>
                  <a:schemeClr val="hlink"/>
                </a:solidFill>
                <a:latin typeface="VNI-Book" pitchFamily="2" charset="0"/>
              </a:rPr>
              <a:t>chæ</a:t>
            </a:r>
            <a:endParaRPr lang="en-US" sz="2200" b="1" dirty="0">
              <a:solidFill>
                <a:schemeClr val="hlink"/>
              </a:solidFill>
              <a:latin typeface="VNI-Boo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91"/>
                                        </p:tgtEl>
                                        <p:attrNameLst>
                                          <p:attrName>style.visibility</p:attrName>
                                        </p:attrNameLst>
                                      </p:cBhvr>
                                      <p:to>
                                        <p:strVal val="visible"/>
                                      </p:to>
                                    </p:set>
                                    <p:animEffect transition="in" filter="dissolve">
                                      <p:cBhvr>
                                        <p:cTn id="7" dur="500"/>
                                        <p:tgtEl>
                                          <p:spTgt spid="3276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692"/>
                                        </p:tgtEl>
                                        <p:attrNameLst>
                                          <p:attrName>style.visibility</p:attrName>
                                        </p:attrNameLst>
                                      </p:cBhvr>
                                      <p:to>
                                        <p:strVal val="visible"/>
                                      </p:to>
                                    </p:set>
                                    <p:animEffect transition="in" filter="dissolve">
                                      <p:cBhvr>
                                        <p:cTn id="10" dur="500"/>
                                        <p:tgtEl>
                                          <p:spTgt spid="32769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7687"/>
                                        </p:tgtEl>
                                        <p:attrNameLst>
                                          <p:attrName>style.visibility</p:attrName>
                                        </p:attrNameLst>
                                      </p:cBhvr>
                                      <p:to>
                                        <p:strVal val="visible"/>
                                      </p:to>
                                    </p:set>
                                    <p:animEffect transition="in" filter="wipe(up)">
                                      <p:cBhvr>
                                        <p:cTn id="15" dur="500"/>
                                        <p:tgtEl>
                                          <p:spTgt spid="32768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27690"/>
                                        </p:tgtEl>
                                        <p:attrNameLst>
                                          <p:attrName>style.visibility</p:attrName>
                                        </p:attrNameLst>
                                      </p:cBhvr>
                                      <p:to>
                                        <p:strVal val="visible"/>
                                      </p:to>
                                    </p:set>
                                    <p:animEffect transition="in" filter="wipe(up)">
                                      <p:cBhvr>
                                        <p:cTn id="18" dur="500"/>
                                        <p:tgtEl>
                                          <p:spTgt spid="32769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7686"/>
                                        </p:tgtEl>
                                        <p:attrNameLst>
                                          <p:attrName>style.visibility</p:attrName>
                                        </p:attrNameLst>
                                      </p:cBhvr>
                                      <p:to>
                                        <p:strVal val="visible"/>
                                      </p:to>
                                    </p:set>
                                    <p:animEffect transition="in" filter="dissolve">
                                      <p:cBhvr>
                                        <p:cTn id="23" dur="500"/>
                                        <p:tgtEl>
                                          <p:spTgt spid="32768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7689"/>
                                        </p:tgtEl>
                                        <p:attrNameLst>
                                          <p:attrName>style.visibility</p:attrName>
                                        </p:attrNameLst>
                                      </p:cBhvr>
                                      <p:to>
                                        <p:strVal val="visible"/>
                                      </p:to>
                                    </p:set>
                                    <p:animEffect transition="in" filter="dissolve">
                                      <p:cBhvr>
                                        <p:cTn id="26" dur="500"/>
                                        <p:tgtEl>
                                          <p:spTgt spid="32768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27693"/>
                                        </p:tgtEl>
                                        <p:attrNameLst>
                                          <p:attrName>style.visibility</p:attrName>
                                        </p:attrNameLst>
                                      </p:cBhvr>
                                      <p:to>
                                        <p:strVal val="visible"/>
                                      </p:to>
                                    </p:set>
                                    <p:animEffect transition="in" filter="dissolve">
                                      <p:cBhvr>
                                        <p:cTn id="31" dur="500"/>
                                        <p:tgtEl>
                                          <p:spTgt spid="32769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27694"/>
                                        </p:tgtEl>
                                        <p:attrNameLst>
                                          <p:attrName>style.visibility</p:attrName>
                                        </p:attrNameLst>
                                      </p:cBhvr>
                                      <p:to>
                                        <p:strVal val="visible"/>
                                      </p:to>
                                    </p:set>
                                    <p:animEffect transition="in" filter="dissolve">
                                      <p:cBhvr>
                                        <p:cTn id="36"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p:bldP spid="327687" grpId="0" animBg="1"/>
      <p:bldP spid="327689" grpId="0" animBg="1"/>
      <p:bldP spid="327690" grpId="0" animBg="1"/>
      <p:bldP spid="327691" grpId="0"/>
      <p:bldP spid="327692" grpId="0"/>
      <p:bldP spid="327693" grpId="0" animBg="1" autoUpdateAnimBg="0"/>
      <p:bldP spid="32769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152400"/>
            <a:ext cx="7467600" cy="1143000"/>
          </a:xfrm>
        </p:spPr>
        <p:txBody>
          <a:bodyPr/>
          <a:lstStyle/>
          <a:p>
            <a:r>
              <a:rPr lang="en-US" dirty="0" err="1"/>
              <a:t>Traïng</a:t>
            </a:r>
            <a:r>
              <a:rPr lang="en-US" dirty="0"/>
              <a:t> </a:t>
            </a:r>
            <a:r>
              <a:rPr lang="en-US" dirty="0" err="1"/>
              <a:t>thaùi</a:t>
            </a:r>
            <a:r>
              <a:rPr lang="en-US" dirty="0"/>
              <a:t> </a:t>
            </a:r>
            <a:r>
              <a:rPr lang="en-US" dirty="0" err="1"/>
              <a:t>tieán</a:t>
            </a:r>
            <a:r>
              <a:rPr lang="en-US" dirty="0"/>
              <a:t> </a:t>
            </a:r>
            <a:r>
              <a:rPr lang="en-US" dirty="0" err="1" smtClean="0"/>
              <a:t>trình</a:t>
            </a:r>
            <a:r>
              <a:rPr lang="en-US" dirty="0" smtClean="0"/>
              <a:t>?</a:t>
            </a:r>
            <a:endParaRPr lang="en-US" dirty="0"/>
          </a:p>
        </p:txBody>
      </p:sp>
      <p:sp>
        <p:nvSpPr>
          <p:cNvPr id="242691" name="Rectangle 3"/>
          <p:cNvSpPr>
            <a:spLocks noGrp="1" noChangeArrowheads="1"/>
          </p:cNvSpPr>
          <p:nvPr>
            <p:ph sz="quarter" idx="1"/>
          </p:nvPr>
        </p:nvSpPr>
        <p:spPr/>
        <p:txBody>
          <a:bodyPr/>
          <a:lstStyle/>
          <a:p>
            <a:r>
              <a:rPr lang="en-US" dirty="0" err="1"/>
              <a:t>Taïi</a:t>
            </a:r>
            <a:r>
              <a:rPr lang="en-US" dirty="0"/>
              <a:t> 1 </a:t>
            </a:r>
            <a:r>
              <a:rPr lang="en-US" dirty="0" err="1"/>
              <a:t>thôøi</a:t>
            </a:r>
            <a:r>
              <a:rPr lang="en-US" dirty="0"/>
              <a:t> </a:t>
            </a:r>
            <a:r>
              <a:rPr lang="en-US" dirty="0" err="1"/>
              <a:t>ñieåm</a:t>
            </a:r>
            <a:r>
              <a:rPr lang="en-US" dirty="0"/>
              <a:t>, </a:t>
            </a:r>
            <a:r>
              <a:rPr lang="en-US" dirty="0" err="1"/>
              <a:t>tieán</a:t>
            </a:r>
            <a:r>
              <a:rPr lang="en-US" dirty="0"/>
              <a:t> </a:t>
            </a:r>
            <a:r>
              <a:rPr lang="en-US" dirty="0" err="1"/>
              <a:t>trình</a:t>
            </a:r>
            <a:r>
              <a:rPr lang="en-US" dirty="0"/>
              <a:t> </a:t>
            </a:r>
            <a:r>
              <a:rPr lang="en-US" dirty="0" err="1"/>
              <a:t>ôû</a:t>
            </a:r>
            <a:r>
              <a:rPr lang="en-US" dirty="0"/>
              <a:t> </a:t>
            </a:r>
            <a:r>
              <a:rPr lang="en-US" dirty="0" err="1"/>
              <a:t>moät</a:t>
            </a:r>
            <a:r>
              <a:rPr lang="en-US" dirty="0"/>
              <a:t> </a:t>
            </a:r>
            <a:r>
              <a:rPr lang="en-US" dirty="0" err="1"/>
              <a:t>trong</a:t>
            </a:r>
            <a:r>
              <a:rPr lang="en-US" dirty="0"/>
              <a:t> </a:t>
            </a:r>
            <a:r>
              <a:rPr lang="en-US" dirty="0" err="1"/>
              <a:t>caùc</a:t>
            </a:r>
            <a:r>
              <a:rPr lang="en-US" dirty="0"/>
              <a:t> </a:t>
            </a:r>
            <a:r>
              <a:rPr lang="en-US" dirty="0" err="1"/>
              <a:t>traïng</a:t>
            </a:r>
            <a:r>
              <a:rPr lang="en-US" dirty="0"/>
              <a:t> </a:t>
            </a:r>
            <a:r>
              <a:rPr lang="en-US" dirty="0" err="1"/>
              <a:t>thaùi</a:t>
            </a:r>
            <a:r>
              <a:rPr lang="en-US" dirty="0"/>
              <a:t> </a:t>
            </a:r>
            <a:r>
              <a:rPr lang="en-US" dirty="0" err="1"/>
              <a:t>sau</a:t>
            </a:r>
            <a:r>
              <a:rPr lang="en-US" dirty="0"/>
              <a:t>:</a:t>
            </a:r>
          </a:p>
        </p:txBody>
      </p:sp>
      <p:sp>
        <p:nvSpPr>
          <p:cNvPr id="29" name="Slide Number Placeholder 5"/>
          <p:cNvSpPr>
            <a:spLocks noGrp="1"/>
          </p:cNvSpPr>
          <p:nvPr>
            <p:ph type="sldNum" sz="quarter" idx="15"/>
          </p:nvPr>
        </p:nvSpPr>
        <p:spPr/>
        <p:txBody>
          <a:bodyPr/>
          <a:lstStyle/>
          <a:p>
            <a:fld id="{6FEE9EA2-E586-4441-A4A7-93D17B927FCB}" type="slidenum">
              <a:rPr lang="en-US"/>
              <a:pPr/>
              <a:t>11</a:t>
            </a:fld>
            <a:endParaRPr lang="en-US"/>
          </a:p>
        </p:txBody>
      </p:sp>
      <p:grpSp>
        <p:nvGrpSpPr>
          <p:cNvPr id="242692" name="Group 4"/>
          <p:cNvGrpSpPr>
            <a:grpSpLocks/>
          </p:cNvGrpSpPr>
          <p:nvPr/>
        </p:nvGrpSpPr>
        <p:grpSpPr bwMode="auto">
          <a:xfrm>
            <a:off x="838200" y="2768600"/>
            <a:ext cx="2057400" cy="1828800"/>
            <a:chOff x="528" y="1872"/>
            <a:chExt cx="1152" cy="1152"/>
          </a:xfrm>
        </p:grpSpPr>
        <p:sp>
          <p:nvSpPr>
            <p:cNvPr id="242693" name="Oval 5"/>
            <p:cNvSpPr>
              <a:spLocks noChangeArrowheads="1"/>
            </p:cNvSpPr>
            <p:nvPr/>
          </p:nvSpPr>
          <p:spPr bwMode="auto">
            <a:xfrm>
              <a:off x="528" y="1872"/>
              <a:ext cx="1152" cy="1152"/>
            </a:xfrm>
            <a:prstGeom prst="ellipse">
              <a:avLst/>
            </a:prstGeom>
            <a:solidFill>
              <a:srgbClr val="FFFFCC"/>
            </a:solidFill>
            <a:ln w="38100">
              <a:solidFill>
                <a:srgbClr val="0F0C19"/>
              </a:solidFill>
              <a:round/>
              <a:headEnd/>
              <a:tailEnd/>
            </a:ln>
            <a:effectLst/>
          </p:spPr>
          <p:txBody>
            <a:bodyPr wrap="none" anchor="ctr"/>
            <a:lstStyle/>
            <a:p>
              <a:endParaRPr lang="en-US" dirty="0">
                <a:latin typeface="VNI-Book" pitchFamily="2" charset="0"/>
              </a:endParaRPr>
            </a:p>
          </p:txBody>
        </p:sp>
        <p:sp>
          <p:nvSpPr>
            <p:cNvPr id="242694" name="Text Box 6"/>
            <p:cNvSpPr txBox="1">
              <a:spLocks noChangeArrowheads="1"/>
            </p:cNvSpPr>
            <p:nvPr/>
          </p:nvSpPr>
          <p:spPr bwMode="auto">
            <a:xfrm>
              <a:off x="806" y="2016"/>
              <a:ext cx="632" cy="327"/>
            </a:xfrm>
            <a:prstGeom prst="rect">
              <a:avLst/>
            </a:prstGeom>
            <a:solidFill>
              <a:srgbClr val="FFFFCC"/>
            </a:solidFill>
            <a:ln w="38100">
              <a:noFill/>
              <a:miter lim="800000"/>
              <a:headEnd/>
              <a:tailEnd/>
            </a:ln>
            <a:effectLst/>
          </p:spPr>
          <p:txBody>
            <a:bodyPr wrap="none" anchor="ctr">
              <a:spAutoFit/>
            </a:bodyPr>
            <a:lstStyle/>
            <a:p>
              <a:pPr algn="ctr"/>
              <a:r>
                <a:rPr lang="en-US" sz="2800">
                  <a:solidFill>
                    <a:srgbClr val="990099"/>
                  </a:solidFill>
                  <a:latin typeface="Comic Sans MS" pitchFamily="66" charset="0"/>
                </a:rPr>
                <a:t>ready</a:t>
              </a:r>
              <a:endParaRPr lang="en-US" sz="2800">
                <a:solidFill>
                  <a:srgbClr val="0F0C19"/>
                </a:solidFill>
                <a:latin typeface="Comic Sans MS" pitchFamily="66" charset="0"/>
              </a:endParaRPr>
            </a:p>
          </p:txBody>
        </p:sp>
        <p:sp>
          <p:nvSpPr>
            <p:cNvPr id="242695" name="Line 7"/>
            <p:cNvSpPr>
              <a:spLocks noChangeShapeType="1"/>
            </p:cNvSpPr>
            <p:nvPr/>
          </p:nvSpPr>
          <p:spPr bwMode="auto">
            <a:xfrm>
              <a:off x="528" y="2352"/>
              <a:ext cx="1152" cy="1"/>
            </a:xfrm>
            <a:prstGeom prst="line">
              <a:avLst/>
            </a:prstGeom>
            <a:noFill/>
            <a:ln w="38100">
              <a:solidFill>
                <a:srgbClr val="800080"/>
              </a:solidFill>
              <a:miter lim="800000"/>
              <a:headEnd/>
              <a:tailEnd/>
            </a:ln>
            <a:effectLst/>
          </p:spPr>
          <p:txBody>
            <a:bodyPr wrap="none"/>
            <a:lstStyle/>
            <a:p>
              <a:endParaRPr lang="en-US" dirty="0">
                <a:latin typeface="VNI-Book" pitchFamily="2" charset="0"/>
              </a:endParaRPr>
            </a:p>
          </p:txBody>
        </p:sp>
        <p:sp>
          <p:nvSpPr>
            <p:cNvPr id="242696" name="Text Box 8"/>
            <p:cNvSpPr txBox="1">
              <a:spLocks noChangeArrowheads="1"/>
            </p:cNvSpPr>
            <p:nvPr/>
          </p:nvSpPr>
          <p:spPr bwMode="auto">
            <a:xfrm>
              <a:off x="768" y="2400"/>
              <a:ext cx="692" cy="518"/>
            </a:xfrm>
            <a:prstGeom prst="rect">
              <a:avLst/>
            </a:prstGeom>
            <a:solidFill>
              <a:srgbClr val="FFFFCC"/>
            </a:solidFill>
            <a:ln w="38100">
              <a:noFill/>
              <a:miter lim="800000"/>
              <a:headEnd/>
              <a:tailEnd/>
            </a:ln>
            <a:effectLst/>
          </p:spPr>
          <p:txBody>
            <a:bodyPr>
              <a:spAutoFit/>
            </a:bodyPr>
            <a:lstStyle/>
            <a:p>
              <a:pPr>
                <a:buFont typeface="Wingdings" pitchFamily="2" charset="2"/>
                <a:buChar char="J"/>
              </a:pPr>
              <a:r>
                <a:rPr lang="en-US" sz="2400">
                  <a:solidFill>
                    <a:srgbClr val="FF0000"/>
                  </a:solidFill>
                  <a:latin typeface="Comic Sans MS" pitchFamily="66" charset="0"/>
                  <a:sym typeface="Wingdings" pitchFamily="2" charset="2"/>
                </a:rPr>
                <a:t> R</a:t>
              </a:r>
              <a:r>
                <a:rPr lang="en-US" sz="2400" baseline="-25000">
                  <a:solidFill>
                    <a:srgbClr val="FF0000"/>
                  </a:solidFill>
                  <a:latin typeface="Comic Sans MS" pitchFamily="66" charset="0"/>
                  <a:sym typeface="Wingdings" pitchFamily="2" charset="2"/>
                </a:rPr>
                <a:t>s</a:t>
              </a:r>
            </a:p>
            <a:p>
              <a:pPr>
                <a:buFont typeface="Wingdings" pitchFamily="2" charset="2"/>
                <a:buNone/>
              </a:pPr>
              <a:r>
                <a:rPr lang="en-US" sz="2400">
                  <a:solidFill>
                    <a:srgbClr val="FF0000"/>
                  </a:solidFill>
                  <a:latin typeface="Comic Sans MS" pitchFamily="66" charset="0"/>
                  <a:sym typeface="Wingdings" pitchFamily="2" charset="2"/>
                </a:rPr>
                <a:t> CPU</a:t>
              </a:r>
              <a:endParaRPr lang="en-US" sz="2400">
                <a:solidFill>
                  <a:srgbClr val="FF0000"/>
                </a:solidFill>
                <a:latin typeface="Comic Sans MS" pitchFamily="66" charset="0"/>
              </a:endParaRPr>
            </a:p>
          </p:txBody>
        </p:sp>
      </p:grpSp>
      <p:grpSp>
        <p:nvGrpSpPr>
          <p:cNvPr id="242697" name="Group 9"/>
          <p:cNvGrpSpPr>
            <a:grpSpLocks/>
          </p:cNvGrpSpPr>
          <p:nvPr/>
        </p:nvGrpSpPr>
        <p:grpSpPr bwMode="auto">
          <a:xfrm>
            <a:off x="5867400" y="2540000"/>
            <a:ext cx="2057400" cy="1905000"/>
            <a:chOff x="3120" y="1776"/>
            <a:chExt cx="1296" cy="1200"/>
          </a:xfrm>
        </p:grpSpPr>
        <p:sp>
          <p:nvSpPr>
            <p:cNvPr id="242698" name="Oval 10"/>
            <p:cNvSpPr>
              <a:spLocks noChangeArrowheads="1"/>
            </p:cNvSpPr>
            <p:nvPr/>
          </p:nvSpPr>
          <p:spPr bwMode="auto">
            <a:xfrm>
              <a:off x="3120" y="1776"/>
              <a:ext cx="1296" cy="1200"/>
            </a:xfrm>
            <a:prstGeom prst="ellipse">
              <a:avLst/>
            </a:prstGeom>
            <a:solidFill>
              <a:srgbClr val="99FF66"/>
            </a:solidFill>
            <a:ln w="38100">
              <a:solidFill>
                <a:srgbClr val="0F0C19"/>
              </a:solidFill>
              <a:round/>
              <a:headEnd/>
              <a:tailEnd/>
            </a:ln>
            <a:effectLst/>
          </p:spPr>
          <p:txBody>
            <a:bodyPr wrap="none" anchor="ctr"/>
            <a:lstStyle/>
            <a:p>
              <a:endParaRPr lang="en-US" dirty="0">
                <a:latin typeface="VNI-Book" pitchFamily="2" charset="0"/>
              </a:endParaRPr>
            </a:p>
          </p:txBody>
        </p:sp>
        <p:sp>
          <p:nvSpPr>
            <p:cNvPr id="242699" name="Text Box 11"/>
            <p:cNvSpPr txBox="1">
              <a:spLocks noChangeArrowheads="1"/>
            </p:cNvSpPr>
            <p:nvPr/>
          </p:nvSpPr>
          <p:spPr bwMode="auto">
            <a:xfrm>
              <a:off x="3329" y="1968"/>
              <a:ext cx="873" cy="327"/>
            </a:xfrm>
            <a:prstGeom prst="rect">
              <a:avLst/>
            </a:prstGeom>
            <a:solidFill>
              <a:srgbClr val="99FF66"/>
            </a:solidFill>
            <a:ln w="38100">
              <a:noFill/>
              <a:miter lim="800000"/>
              <a:headEnd/>
              <a:tailEnd/>
            </a:ln>
            <a:effectLst/>
          </p:spPr>
          <p:txBody>
            <a:bodyPr wrap="none" anchor="ctr">
              <a:spAutoFit/>
            </a:bodyPr>
            <a:lstStyle/>
            <a:p>
              <a:pPr algn="ctr"/>
              <a:r>
                <a:rPr lang="en-US" sz="2800">
                  <a:solidFill>
                    <a:srgbClr val="FF0000"/>
                  </a:solidFill>
                  <a:latin typeface="Comic Sans MS" pitchFamily="66" charset="0"/>
                </a:rPr>
                <a:t>running</a:t>
              </a:r>
            </a:p>
          </p:txBody>
        </p:sp>
        <p:sp>
          <p:nvSpPr>
            <p:cNvPr id="242700" name="Line 12"/>
            <p:cNvSpPr>
              <a:spLocks noChangeShapeType="1"/>
            </p:cNvSpPr>
            <p:nvPr/>
          </p:nvSpPr>
          <p:spPr bwMode="auto">
            <a:xfrm>
              <a:off x="3120" y="2304"/>
              <a:ext cx="1296" cy="0"/>
            </a:xfrm>
            <a:prstGeom prst="line">
              <a:avLst/>
            </a:prstGeom>
            <a:noFill/>
            <a:ln w="38100">
              <a:solidFill>
                <a:srgbClr val="800080"/>
              </a:solidFill>
              <a:miter lim="800000"/>
              <a:headEnd/>
              <a:tailEnd/>
            </a:ln>
            <a:effectLst/>
          </p:spPr>
          <p:txBody>
            <a:bodyPr wrap="none"/>
            <a:lstStyle/>
            <a:p>
              <a:endParaRPr lang="en-US" dirty="0">
                <a:latin typeface="VNI-Book" pitchFamily="2" charset="0"/>
              </a:endParaRPr>
            </a:p>
          </p:txBody>
        </p:sp>
        <p:sp>
          <p:nvSpPr>
            <p:cNvPr id="242701" name="Text Box 13"/>
            <p:cNvSpPr txBox="1">
              <a:spLocks noChangeArrowheads="1"/>
            </p:cNvSpPr>
            <p:nvPr/>
          </p:nvSpPr>
          <p:spPr bwMode="auto">
            <a:xfrm>
              <a:off x="3408" y="2352"/>
              <a:ext cx="692" cy="518"/>
            </a:xfrm>
            <a:prstGeom prst="rect">
              <a:avLst/>
            </a:prstGeom>
            <a:solidFill>
              <a:srgbClr val="99FF66"/>
            </a:solidFill>
            <a:ln w="38100">
              <a:noFill/>
              <a:miter lim="800000"/>
              <a:headEnd/>
              <a:tailEnd/>
            </a:ln>
            <a:effectLst/>
          </p:spPr>
          <p:txBody>
            <a:bodyPr>
              <a:spAutoFit/>
            </a:bodyPr>
            <a:lstStyle/>
            <a:p>
              <a:pPr>
                <a:buFont typeface="Wingdings" pitchFamily="2" charset="2"/>
                <a:buChar char="J"/>
              </a:pPr>
              <a:r>
                <a:rPr lang="en-US" sz="2400">
                  <a:solidFill>
                    <a:srgbClr val="3366FF"/>
                  </a:solidFill>
                  <a:latin typeface="Comic Sans MS" pitchFamily="66" charset="0"/>
                  <a:sym typeface="Wingdings" pitchFamily="2" charset="2"/>
                </a:rPr>
                <a:t> R</a:t>
              </a:r>
              <a:r>
                <a:rPr lang="en-US" sz="2400" baseline="-25000">
                  <a:solidFill>
                    <a:srgbClr val="3366FF"/>
                  </a:solidFill>
                  <a:latin typeface="Comic Sans MS" pitchFamily="66" charset="0"/>
                  <a:sym typeface="Wingdings" pitchFamily="2" charset="2"/>
                </a:rPr>
                <a:t>s</a:t>
              </a:r>
            </a:p>
            <a:p>
              <a:pPr>
                <a:buFont typeface="Wingdings" pitchFamily="2" charset="2"/>
                <a:buNone/>
              </a:pPr>
              <a:r>
                <a:rPr lang="en-US" sz="2400">
                  <a:solidFill>
                    <a:srgbClr val="3366FF"/>
                  </a:solidFill>
                  <a:latin typeface="Comic Sans MS" pitchFamily="66" charset="0"/>
                  <a:sym typeface="Wingdings" pitchFamily="2" charset="2"/>
                </a:rPr>
                <a:t> CPU</a:t>
              </a:r>
              <a:endParaRPr lang="en-US" sz="2400">
                <a:solidFill>
                  <a:srgbClr val="3366FF"/>
                </a:solidFill>
                <a:latin typeface="Comic Sans MS" pitchFamily="66" charset="0"/>
              </a:endParaRPr>
            </a:p>
          </p:txBody>
        </p:sp>
      </p:grpSp>
      <p:grpSp>
        <p:nvGrpSpPr>
          <p:cNvPr id="242702" name="Group 14"/>
          <p:cNvGrpSpPr>
            <a:grpSpLocks/>
          </p:cNvGrpSpPr>
          <p:nvPr/>
        </p:nvGrpSpPr>
        <p:grpSpPr bwMode="auto">
          <a:xfrm>
            <a:off x="3276600" y="4521200"/>
            <a:ext cx="2209800" cy="1828800"/>
            <a:chOff x="1776" y="2784"/>
            <a:chExt cx="1392" cy="1152"/>
          </a:xfrm>
        </p:grpSpPr>
        <p:sp>
          <p:nvSpPr>
            <p:cNvPr id="242703" name="Oval 15"/>
            <p:cNvSpPr>
              <a:spLocks noChangeArrowheads="1"/>
            </p:cNvSpPr>
            <p:nvPr/>
          </p:nvSpPr>
          <p:spPr bwMode="auto">
            <a:xfrm>
              <a:off x="1776" y="2784"/>
              <a:ext cx="1392" cy="1152"/>
            </a:xfrm>
            <a:prstGeom prst="ellipse">
              <a:avLst/>
            </a:prstGeom>
            <a:solidFill>
              <a:srgbClr val="CC99FF"/>
            </a:solidFill>
            <a:ln w="38100">
              <a:solidFill>
                <a:srgbClr val="0F0C19"/>
              </a:solidFill>
              <a:round/>
              <a:headEnd/>
              <a:tailEnd/>
            </a:ln>
            <a:effectLst/>
          </p:spPr>
          <p:txBody>
            <a:bodyPr wrap="none" anchor="ctr"/>
            <a:lstStyle/>
            <a:p>
              <a:endParaRPr lang="en-US" dirty="0">
                <a:latin typeface="VNI-Book" pitchFamily="2" charset="0"/>
              </a:endParaRPr>
            </a:p>
          </p:txBody>
        </p:sp>
        <p:sp>
          <p:nvSpPr>
            <p:cNvPr id="242704" name="Text Box 16"/>
            <p:cNvSpPr txBox="1">
              <a:spLocks noChangeArrowheads="1"/>
            </p:cNvSpPr>
            <p:nvPr/>
          </p:nvSpPr>
          <p:spPr bwMode="auto">
            <a:xfrm>
              <a:off x="2038" y="2928"/>
              <a:ext cx="919" cy="327"/>
            </a:xfrm>
            <a:prstGeom prst="rect">
              <a:avLst/>
            </a:prstGeom>
            <a:solidFill>
              <a:srgbClr val="CC99FF"/>
            </a:solidFill>
            <a:ln w="38100">
              <a:noFill/>
              <a:miter lim="800000"/>
              <a:headEnd/>
              <a:tailEnd/>
            </a:ln>
            <a:effectLst/>
          </p:spPr>
          <p:txBody>
            <a:bodyPr wrap="none" anchor="ctr">
              <a:spAutoFit/>
            </a:bodyPr>
            <a:lstStyle/>
            <a:p>
              <a:pPr algn="ctr"/>
              <a:r>
                <a:rPr lang="en-US" sz="2800" dirty="0" smtClean="0">
                  <a:solidFill>
                    <a:srgbClr val="99FF66"/>
                  </a:solidFill>
                  <a:latin typeface="Comic Sans MS" pitchFamily="66" charset="0"/>
                </a:rPr>
                <a:t>blocked</a:t>
              </a:r>
              <a:endParaRPr lang="en-US" sz="2800" dirty="0">
                <a:solidFill>
                  <a:srgbClr val="99FF66"/>
                </a:solidFill>
                <a:latin typeface="Comic Sans MS" pitchFamily="66" charset="0"/>
              </a:endParaRPr>
            </a:p>
          </p:txBody>
        </p:sp>
        <p:sp>
          <p:nvSpPr>
            <p:cNvPr id="242705" name="Line 17"/>
            <p:cNvSpPr>
              <a:spLocks noChangeShapeType="1"/>
            </p:cNvSpPr>
            <p:nvPr/>
          </p:nvSpPr>
          <p:spPr bwMode="auto">
            <a:xfrm>
              <a:off x="1776" y="3264"/>
              <a:ext cx="1392" cy="1"/>
            </a:xfrm>
            <a:prstGeom prst="line">
              <a:avLst/>
            </a:prstGeom>
            <a:noFill/>
            <a:ln w="38100">
              <a:solidFill>
                <a:srgbClr val="800080"/>
              </a:solidFill>
              <a:miter lim="800000"/>
              <a:headEnd/>
              <a:tailEnd/>
            </a:ln>
            <a:effectLst/>
          </p:spPr>
          <p:txBody>
            <a:bodyPr wrap="none"/>
            <a:lstStyle/>
            <a:p>
              <a:endParaRPr lang="en-US" dirty="0">
                <a:latin typeface="VNI-Book" pitchFamily="2" charset="0"/>
              </a:endParaRPr>
            </a:p>
          </p:txBody>
        </p:sp>
        <p:sp>
          <p:nvSpPr>
            <p:cNvPr id="242706" name="Text Box 18"/>
            <p:cNvSpPr txBox="1">
              <a:spLocks noChangeArrowheads="1"/>
            </p:cNvSpPr>
            <p:nvPr/>
          </p:nvSpPr>
          <p:spPr bwMode="auto">
            <a:xfrm>
              <a:off x="2066" y="3312"/>
              <a:ext cx="836" cy="518"/>
            </a:xfrm>
            <a:prstGeom prst="rect">
              <a:avLst/>
            </a:prstGeom>
            <a:solidFill>
              <a:srgbClr val="CC99FF"/>
            </a:solidFill>
            <a:ln w="38100">
              <a:noFill/>
              <a:miter lim="800000"/>
              <a:headEnd/>
              <a:tailEnd/>
            </a:ln>
            <a:effectLst/>
          </p:spPr>
          <p:txBody>
            <a:bodyPr>
              <a:spAutoFit/>
            </a:bodyPr>
            <a:lstStyle/>
            <a:p>
              <a:pPr>
                <a:buFont typeface="Wingdings" pitchFamily="2" charset="2"/>
                <a:buNone/>
              </a:pPr>
              <a:r>
                <a:rPr lang="en-US" sz="2400">
                  <a:solidFill>
                    <a:srgbClr val="993366"/>
                  </a:solidFill>
                  <a:latin typeface="Comic Sans MS" pitchFamily="66" charset="0"/>
                  <a:sym typeface="Wingdings" pitchFamily="2" charset="2"/>
                </a:rPr>
                <a:t> R</a:t>
              </a:r>
              <a:r>
                <a:rPr lang="en-US" sz="2400" baseline="-25000">
                  <a:solidFill>
                    <a:srgbClr val="993366"/>
                  </a:solidFill>
                  <a:latin typeface="Comic Sans MS" pitchFamily="66" charset="0"/>
                  <a:sym typeface="Wingdings" pitchFamily="2" charset="2"/>
                </a:rPr>
                <a:t>s</a:t>
              </a:r>
            </a:p>
            <a:p>
              <a:pPr>
                <a:buFont typeface="Wingdings" pitchFamily="2" charset="2"/>
                <a:buNone/>
              </a:pPr>
              <a:r>
                <a:rPr lang="en-US" sz="2400">
                  <a:solidFill>
                    <a:srgbClr val="993366"/>
                  </a:solidFill>
                  <a:latin typeface="Comic Sans MS" pitchFamily="66" charset="0"/>
                  <a:sym typeface="Wingdings" pitchFamily="2" charset="2"/>
                </a:rPr>
                <a:t> CPU</a:t>
              </a:r>
              <a:endParaRPr lang="en-US" sz="2400">
                <a:solidFill>
                  <a:srgbClr val="993366"/>
                </a:solidFill>
                <a:latin typeface="Comic Sans MS" pitchFamily="66" charset="0"/>
              </a:endParaRPr>
            </a:p>
          </p:txBody>
        </p:sp>
      </p:grpSp>
      <p:sp>
        <p:nvSpPr>
          <p:cNvPr id="242707" name="Freeform 19"/>
          <p:cNvSpPr>
            <a:spLocks/>
          </p:cNvSpPr>
          <p:nvPr/>
        </p:nvSpPr>
        <p:spPr bwMode="auto">
          <a:xfrm>
            <a:off x="5410200" y="4216400"/>
            <a:ext cx="762000" cy="838200"/>
          </a:xfrm>
          <a:custGeom>
            <a:avLst/>
            <a:gdLst/>
            <a:ahLst/>
            <a:cxnLst>
              <a:cxn ang="0">
                <a:pos x="624" y="0"/>
              </a:cxn>
              <a:cxn ang="0">
                <a:pos x="432" y="336"/>
              </a:cxn>
              <a:cxn ang="0">
                <a:pos x="0" y="480"/>
              </a:cxn>
            </a:cxnLst>
            <a:rect l="0" t="0" r="r" b="b"/>
            <a:pathLst>
              <a:path w="624" h="480">
                <a:moveTo>
                  <a:pt x="624" y="0"/>
                </a:moveTo>
                <a:cubicBezTo>
                  <a:pt x="580" y="128"/>
                  <a:pt x="536" y="256"/>
                  <a:pt x="432" y="336"/>
                </a:cubicBezTo>
                <a:cubicBezTo>
                  <a:pt x="328" y="416"/>
                  <a:pt x="164" y="448"/>
                  <a:pt x="0" y="480"/>
                </a:cubicBezTo>
              </a:path>
            </a:pathLst>
          </a:custGeom>
          <a:noFill/>
          <a:ln w="76200" cap="flat" cmpd="sng">
            <a:solidFill>
              <a:srgbClr val="FF0000"/>
            </a:solidFill>
            <a:prstDash val="solid"/>
            <a:miter lim="800000"/>
            <a:headEnd type="none" w="med" len="med"/>
            <a:tailEnd type="triangle" w="med" len="med"/>
          </a:ln>
          <a:effectLst/>
        </p:spPr>
        <p:txBody>
          <a:bodyPr wrap="none"/>
          <a:lstStyle/>
          <a:p>
            <a:endParaRPr lang="en-US" dirty="0">
              <a:latin typeface="VNI-Book" pitchFamily="2" charset="0"/>
            </a:endParaRPr>
          </a:p>
        </p:txBody>
      </p:sp>
      <p:sp>
        <p:nvSpPr>
          <p:cNvPr id="242708" name="Freeform 20"/>
          <p:cNvSpPr>
            <a:spLocks/>
          </p:cNvSpPr>
          <p:nvPr/>
        </p:nvSpPr>
        <p:spPr bwMode="auto">
          <a:xfrm>
            <a:off x="2590800" y="2438400"/>
            <a:ext cx="3276600" cy="711200"/>
          </a:xfrm>
          <a:custGeom>
            <a:avLst/>
            <a:gdLst/>
            <a:ahLst/>
            <a:cxnLst>
              <a:cxn ang="0">
                <a:pos x="0" y="352"/>
              </a:cxn>
              <a:cxn ang="0">
                <a:pos x="1008" y="16"/>
              </a:cxn>
              <a:cxn ang="0">
                <a:pos x="2064" y="448"/>
              </a:cxn>
            </a:cxnLst>
            <a:rect l="0" t="0" r="r" b="b"/>
            <a:pathLst>
              <a:path w="2064" h="448">
                <a:moveTo>
                  <a:pt x="0" y="352"/>
                </a:moveTo>
                <a:cubicBezTo>
                  <a:pt x="332" y="176"/>
                  <a:pt x="664" y="0"/>
                  <a:pt x="1008" y="16"/>
                </a:cubicBezTo>
                <a:cubicBezTo>
                  <a:pt x="1352" y="32"/>
                  <a:pt x="1708" y="240"/>
                  <a:pt x="2064" y="448"/>
                </a:cubicBezTo>
              </a:path>
            </a:pathLst>
          </a:custGeom>
          <a:noFill/>
          <a:ln w="76200" cap="flat" cmpd="sng">
            <a:solidFill>
              <a:srgbClr val="FF0000"/>
            </a:solidFill>
            <a:prstDash val="solid"/>
            <a:miter lim="800000"/>
            <a:headEnd type="none" w="med" len="med"/>
            <a:tailEnd type="triangle" w="med" len="med"/>
          </a:ln>
          <a:effectLst/>
        </p:spPr>
        <p:txBody>
          <a:bodyPr wrap="none"/>
          <a:lstStyle/>
          <a:p>
            <a:endParaRPr lang="en-US" dirty="0">
              <a:latin typeface="VNI-Book" pitchFamily="2" charset="0"/>
            </a:endParaRPr>
          </a:p>
        </p:txBody>
      </p:sp>
      <p:sp>
        <p:nvSpPr>
          <p:cNvPr id="242709" name="Freeform 21"/>
          <p:cNvSpPr>
            <a:spLocks/>
          </p:cNvSpPr>
          <p:nvPr/>
        </p:nvSpPr>
        <p:spPr bwMode="auto">
          <a:xfrm>
            <a:off x="2286000" y="4521200"/>
            <a:ext cx="990600" cy="609600"/>
          </a:xfrm>
          <a:custGeom>
            <a:avLst/>
            <a:gdLst/>
            <a:ahLst/>
            <a:cxnLst>
              <a:cxn ang="0">
                <a:pos x="624" y="384"/>
              </a:cxn>
              <a:cxn ang="0">
                <a:pos x="240" y="288"/>
              </a:cxn>
              <a:cxn ang="0">
                <a:pos x="0" y="0"/>
              </a:cxn>
            </a:cxnLst>
            <a:rect l="0" t="0" r="r" b="b"/>
            <a:pathLst>
              <a:path w="624" h="384">
                <a:moveTo>
                  <a:pt x="624" y="384"/>
                </a:moveTo>
                <a:cubicBezTo>
                  <a:pt x="484" y="368"/>
                  <a:pt x="344" y="352"/>
                  <a:pt x="240" y="288"/>
                </a:cubicBezTo>
                <a:cubicBezTo>
                  <a:pt x="136" y="224"/>
                  <a:pt x="68" y="112"/>
                  <a:pt x="0" y="0"/>
                </a:cubicBezTo>
              </a:path>
            </a:pathLst>
          </a:custGeom>
          <a:noFill/>
          <a:ln w="76200" cap="flat" cmpd="sng">
            <a:solidFill>
              <a:srgbClr val="FF0000"/>
            </a:solidFill>
            <a:prstDash val="solid"/>
            <a:miter lim="800000"/>
            <a:headEnd type="none" w="med" len="med"/>
            <a:tailEnd type="triangle" w="med" len="med"/>
          </a:ln>
          <a:effectLst/>
        </p:spPr>
        <p:txBody>
          <a:bodyPr wrap="none"/>
          <a:lstStyle/>
          <a:p>
            <a:endParaRPr lang="en-US" dirty="0">
              <a:latin typeface="VNI-Book" pitchFamily="2" charset="0"/>
            </a:endParaRPr>
          </a:p>
        </p:txBody>
      </p:sp>
      <p:sp>
        <p:nvSpPr>
          <p:cNvPr id="242710" name="Freeform 22"/>
          <p:cNvSpPr>
            <a:spLocks/>
          </p:cNvSpPr>
          <p:nvPr/>
        </p:nvSpPr>
        <p:spPr bwMode="auto">
          <a:xfrm>
            <a:off x="2819400" y="3302000"/>
            <a:ext cx="3048000" cy="393700"/>
          </a:xfrm>
          <a:custGeom>
            <a:avLst/>
            <a:gdLst/>
            <a:ahLst/>
            <a:cxnLst>
              <a:cxn ang="0">
                <a:pos x="1920" y="0"/>
              </a:cxn>
              <a:cxn ang="0">
                <a:pos x="1056" y="240"/>
              </a:cxn>
              <a:cxn ang="0">
                <a:pos x="0" y="48"/>
              </a:cxn>
            </a:cxnLst>
            <a:rect l="0" t="0" r="r" b="b"/>
            <a:pathLst>
              <a:path w="1920" h="248">
                <a:moveTo>
                  <a:pt x="1920" y="0"/>
                </a:moveTo>
                <a:cubicBezTo>
                  <a:pt x="1648" y="116"/>
                  <a:pt x="1376" y="232"/>
                  <a:pt x="1056" y="240"/>
                </a:cubicBezTo>
                <a:cubicBezTo>
                  <a:pt x="736" y="248"/>
                  <a:pt x="368" y="148"/>
                  <a:pt x="0" y="48"/>
                </a:cubicBezTo>
              </a:path>
            </a:pathLst>
          </a:custGeom>
          <a:noFill/>
          <a:ln w="76200" cap="flat" cmpd="sng">
            <a:solidFill>
              <a:srgbClr val="FF0000"/>
            </a:solidFill>
            <a:prstDash val="solid"/>
            <a:miter lim="800000"/>
            <a:headEnd type="stealth" w="med" len="med"/>
            <a:tailEnd type="triangle" w="med" len="med"/>
          </a:ln>
          <a:effectLst/>
        </p:spPr>
        <p:txBody>
          <a:bodyPr wrap="none"/>
          <a:lstStyle/>
          <a:p>
            <a:endParaRPr lang="en-US" dirty="0">
              <a:latin typeface="VNI-Book" pitchFamily="2" charset="0"/>
            </a:endParaRPr>
          </a:p>
        </p:txBody>
      </p:sp>
      <p:sp>
        <p:nvSpPr>
          <p:cNvPr id="242711" name="Text Box 23"/>
          <p:cNvSpPr txBox="1">
            <a:spLocks noChangeArrowheads="1"/>
          </p:cNvSpPr>
          <p:nvPr/>
        </p:nvSpPr>
        <p:spPr bwMode="auto">
          <a:xfrm>
            <a:off x="3505200" y="2616200"/>
            <a:ext cx="1786066"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Nhaän</a:t>
            </a:r>
            <a:r>
              <a:rPr lang="en-US" sz="2400" dirty="0">
                <a:latin typeface="VNI-Book" pitchFamily="2" charset="0"/>
              </a:rPr>
              <a:t> CPU</a:t>
            </a:r>
          </a:p>
        </p:txBody>
      </p:sp>
      <p:sp>
        <p:nvSpPr>
          <p:cNvPr id="242712" name="Text Box 24"/>
          <p:cNvSpPr txBox="1">
            <a:spLocks noChangeArrowheads="1"/>
          </p:cNvSpPr>
          <p:nvPr/>
        </p:nvSpPr>
        <p:spPr bwMode="auto">
          <a:xfrm>
            <a:off x="3733800" y="3759200"/>
            <a:ext cx="1481496"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Traû</a:t>
            </a:r>
            <a:r>
              <a:rPr lang="en-US" sz="2400" dirty="0">
                <a:latin typeface="VNI-Book" pitchFamily="2" charset="0"/>
              </a:rPr>
              <a:t> CPU</a:t>
            </a:r>
          </a:p>
        </p:txBody>
      </p:sp>
      <p:sp>
        <p:nvSpPr>
          <p:cNvPr id="242713" name="Text Box 25"/>
          <p:cNvSpPr txBox="1">
            <a:spLocks noChangeArrowheads="1"/>
          </p:cNvSpPr>
          <p:nvPr/>
        </p:nvSpPr>
        <p:spPr bwMode="auto">
          <a:xfrm>
            <a:off x="6080125" y="4722813"/>
            <a:ext cx="1152880"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Chôø</a:t>
            </a:r>
            <a:r>
              <a:rPr lang="en-US" sz="2400" dirty="0">
                <a:latin typeface="VNI-Book" pitchFamily="2" charset="0"/>
              </a:rPr>
              <a:t> </a:t>
            </a:r>
            <a:r>
              <a:rPr lang="en-US" sz="2400" dirty="0" smtClean="0">
                <a:latin typeface="VNI-Book" pitchFamily="2" charset="0"/>
              </a:rPr>
              <a:t>R</a:t>
            </a:r>
            <a:endParaRPr lang="en-US" sz="2400" dirty="0">
              <a:latin typeface="VNI-Book" pitchFamily="2" charset="0"/>
            </a:endParaRPr>
          </a:p>
        </p:txBody>
      </p:sp>
      <p:sp>
        <p:nvSpPr>
          <p:cNvPr id="242714" name="Text Box 26"/>
          <p:cNvSpPr txBox="1">
            <a:spLocks noChangeArrowheads="1"/>
          </p:cNvSpPr>
          <p:nvPr/>
        </p:nvSpPr>
        <p:spPr bwMode="auto">
          <a:xfrm>
            <a:off x="1676400" y="5054600"/>
            <a:ext cx="1362874"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Nhaän</a:t>
            </a:r>
            <a:r>
              <a:rPr lang="en-US" sz="2400" dirty="0">
                <a:latin typeface="VNI-Book" pitchFamily="2" charset="0"/>
              </a:rPr>
              <a:t>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dissolve">
                                      <p:cBhvr>
                                        <p:cTn id="7" dur="500"/>
                                        <p:tgtEl>
                                          <p:spTgt spid="2426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708"/>
                                        </p:tgtEl>
                                        <p:attrNameLst>
                                          <p:attrName>style.visibility</p:attrName>
                                        </p:attrNameLst>
                                      </p:cBhvr>
                                      <p:to>
                                        <p:strVal val="visible"/>
                                      </p:to>
                                    </p:set>
                                    <p:animEffect transition="in" filter="dissolve">
                                      <p:cBhvr>
                                        <p:cTn id="12" dur="500"/>
                                        <p:tgtEl>
                                          <p:spTgt spid="2427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711"/>
                                        </p:tgtEl>
                                        <p:attrNameLst>
                                          <p:attrName>style.visibility</p:attrName>
                                        </p:attrNameLst>
                                      </p:cBhvr>
                                      <p:to>
                                        <p:strVal val="visible"/>
                                      </p:to>
                                    </p:set>
                                    <p:animEffect transition="in" filter="dissolve">
                                      <p:cBhvr>
                                        <p:cTn id="17" dur="500"/>
                                        <p:tgtEl>
                                          <p:spTgt spid="2427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2697"/>
                                        </p:tgtEl>
                                        <p:attrNameLst>
                                          <p:attrName>style.visibility</p:attrName>
                                        </p:attrNameLst>
                                      </p:cBhvr>
                                      <p:to>
                                        <p:strVal val="visible"/>
                                      </p:to>
                                    </p:set>
                                    <p:animEffect transition="in" filter="dissolve">
                                      <p:cBhvr>
                                        <p:cTn id="22" dur="500"/>
                                        <p:tgtEl>
                                          <p:spTgt spid="2426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707"/>
                                        </p:tgtEl>
                                        <p:attrNameLst>
                                          <p:attrName>style.visibility</p:attrName>
                                        </p:attrNameLst>
                                      </p:cBhvr>
                                      <p:to>
                                        <p:strVal val="visible"/>
                                      </p:to>
                                    </p:set>
                                    <p:animEffect transition="in" filter="dissolve">
                                      <p:cBhvr>
                                        <p:cTn id="27" dur="500"/>
                                        <p:tgtEl>
                                          <p:spTgt spid="24270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713"/>
                                        </p:tgtEl>
                                        <p:attrNameLst>
                                          <p:attrName>style.visibility</p:attrName>
                                        </p:attrNameLst>
                                      </p:cBhvr>
                                      <p:to>
                                        <p:strVal val="visible"/>
                                      </p:to>
                                    </p:set>
                                    <p:animEffect transition="in" filter="dissolve">
                                      <p:cBhvr>
                                        <p:cTn id="32" dur="500"/>
                                        <p:tgtEl>
                                          <p:spTgt spid="2427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2702"/>
                                        </p:tgtEl>
                                        <p:attrNameLst>
                                          <p:attrName>style.visibility</p:attrName>
                                        </p:attrNameLst>
                                      </p:cBhvr>
                                      <p:to>
                                        <p:strVal val="visible"/>
                                      </p:to>
                                    </p:set>
                                    <p:animEffect transition="in" filter="dissolve">
                                      <p:cBhvr>
                                        <p:cTn id="37" dur="500"/>
                                        <p:tgtEl>
                                          <p:spTgt spid="24270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2709"/>
                                        </p:tgtEl>
                                        <p:attrNameLst>
                                          <p:attrName>style.visibility</p:attrName>
                                        </p:attrNameLst>
                                      </p:cBhvr>
                                      <p:to>
                                        <p:strVal val="visible"/>
                                      </p:to>
                                    </p:set>
                                    <p:animEffect transition="in" filter="dissolve">
                                      <p:cBhvr>
                                        <p:cTn id="42" dur="500"/>
                                        <p:tgtEl>
                                          <p:spTgt spid="24270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2714"/>
                                        </p:tgtEl>
                                        <p:attrNameLst>
                                          <p:attrName>style.visibility</p:attrName>
                                        </p:attrNameLst>
                                      </p:cBhvr>
                                      <p:to>
                                        <p:strVal val="visible"/>
                                      </p:to>
                                    </p:set>
                                    <p:animEffect transition="in" filter="dissolve">
                                      <p:cBhvr>
                                        <p:cTn id="47" dur="500"/>
                                        <p:tgtEl>
                                          <p:spTgt spid="2427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2710"/>
                                        </p:tgtEl>
                                        <p:attrNameLst>
                                          <p:attrName>style.visibility</p:attrName>
                                        </p:attrNameLst>
                                      </p:cBhvr>
                                      <p:to>
                                        <p:strVal val="visible"/>
                                      </p:to>
                                    </p:set>
                                    <p:animEffect transition="in" filter="dissolve">
                                      <p:cBhvr>
                                        <p:cTn id="52" dur="500"/>
                                        <p:tgtEl>
                                          <p:spTgt spid="24271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2712"/>
                                        </p:tgtEl>
                                        <p:attrNameLst>
                                          <p:attrName>style.visibility</p:attrName>
                                        </p:attrNameLst>
                                      </p:cBhvr>
                                      <p:to>
                                        <p:strVal val="visible"/>
                                      </p:to>
                                    </p:set>
                                    <p:animEffect transition="in" filter="dissolve">
                                      <p:cBhvr>
                                        <p:cTn id="57" dur="500"/>
                                        <p:tgtEl>
                                          <p:spTgt spid="24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7" grpId="0" animBg="1"/>
      <p:bldP spid="242708" grpId="0" animBg="1"/>
      <p:bldP spid="242709" grpId="0" animBg="1"/>
      <p:bldP spid="242710" grpId="0" animBg="1"/>
      <p:bldP spid="242711" grpId="0" autoUpdateAnimBg="0"/>
      <p:bldP spid="242712" grpId="0" autoUpdateAnimBg="0"/>
      <p:bldP spid="242713" grpId="0" autoUpdateAnimBg="0"/>
      <p:bldP spid="2427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228600"/>
            <a:ext cx="7467600" cy="1143000"/>
          </a:xfrm>
        </p:spPr>
        <p:txBody>
          <a:bodyPr/>
          <a:lstStyle/>
          <a:p>
            <a:r>
              <a:rPr lang="en-US" sz="2800" dirty="0" err="1"/>
              <a:t>Khoái</a:t>
            </a:r>
            <a:r>
              <a:rPr lang="en-US" sz="2800" dirty="0"/>
              <a:t> </a:t>
            </a:r>
            <a:r>
              <a:rPr lang="en-US" sz="2800" dirty="0" err="1"/>
              <a:t>quaûn</a:t>
            </a:r>
            <a:r>
              <a:rPr lang="en-US" sz="2800" dirty="0"/>
              <a:t> </a:t>
            </a:r>
            <a:r>
              <a:rPr lang="en-US" sz="2800" dirty="0" err="1"/>
              <a:t>lyù</a:t>
            </a:r>
            <a:r>
              <a:rPr lang="en-US" sz="2800" dirty="0"/>
              <a:t> </a:t>
            </a:r>
            <a:r>
              <a:rPr lang="en-US" sz="2800" dirty="0" err="1"/>
              <a:t>tieán</a:t>
            </a:r>
            <a:r>
              <a:rPr lang="en-US" sz="2800" dirty="0"/>
              <a:t> </a:t>
            </a:r>
            <a:r>
              <a:rPr lang="en-US" sz="2800" dirty="0" err="1" smtClean="0"/>
              <a:t>trình</a:t>
            </a:r>
            <a:endParaRPr lang="en-US" sz="2800" dirty="0"/>
          </a:p>
        </p:txBody>
      </p:sp>
      <p:sp>
        <p:nvSpPr>
          <p:cNvPr id="243715" name="Rectangle 3"/>
          <p:cNvSpPr>
            <a:spLocks noGrp="1" noChangeArrowheads="1"/>
          </p:cNvSpPr>
          <p:nvPr>
            <p:ph sz="quarter" idx="1"/>
          </p:nvPr>
        </p:nvSpPr>
        <p:spPr>
          <a:xfrm>
            <a:off x="457200" y="1411288"/>
            <a:ext cx="8382000" cy="4532312"/>
          </a:xfrm>
        </p:spPr>
        <p:txBody>
          <a:bodyPr>
            <a:normAutofit fontScale="92500" lnSpcReduction="10000"/>
          </a:bodyPr>
          <a:lstStyle/>
          <a:p>
            <a:r>
              <a:rPr lang="en-US" sz="2400" dirty="0" err="1" smtClean="0"/>
              <a:t>Định</a:t>
            </a:r>
            <a:r>
              <a:rPr lang="en-US" sz="2400" dirty="0" smtClean="0"/>
              <a:t> </a:t>
            </a:r>
            <a:r>
              <a:rPr lang="en-US" sz="2400" dirty="0" err="1"/>
              <a:t>danh</a:t>
            </a:r>
            <a:r>
              <a:rPr lang="en-US" sz="2400" dirty="0"/>
              <a:t> (Process ID)</a:t>
            </a:r>
          </a:p>
          <a:p>
            <a:r>
              <a:rPr lang="en-US" sz="2400" dirty="0" err="1"/>
              <a:t>Trạng</a:t>
            </a:r>
            <a:r>
              <a:rPr lang="en-US" sz="2400" dirty="0"/>
              <a:t> </a:t>
            </a:r>
            <a:r>
              <a:rPr lang="en-US" sz="2400" dirty="0" err="1"/>
              <a:t>thaùi</a:t>
            </a:r>
            <a:r>
              <a:rPr lang="en-US" sz="2400" dirty="0"/>
              <a:t> </a:t>
            </a:r>
            <a:r>
              <a:rPr lang="en-US" sz="2400" dirty="0" err="1"/>
              <a:t>tiến</a:t>
            </a:r>
            <a:r>
              <a:rPr lang="en-US" sz="2400" dirty="0"/>
              <a:t> </a:t>
            </a:r>
            <a:r>
              <a:rPr lang="en-US" sz="2400" dirty="0" err="1"/>
              <a:t>trình</a:t>
            </a:r>
            <a:endParaRPr lang="en-US" sz="2400" dirty="0"/>
          </a:p>
          <a:p>
            <a:r>
              <a:rPr lang="en-US" sz="2400" dirty="0" err="1"/>
              <a:t>Ngữ</a:t>
            </a:r>
            <a:r>
              <a:rPr lang="en-US" sz="2400" dirty="0"/>
              <a:t> </a:t>
            </a:r>
            <a:r>
              <a:rPr lang="en-US" sz="2400" dirty="0" err="1"/>
              <a:t>cảnh</a:t>
            </a:r>
            <a:r>
              <a:rPr lang="en-US" sz="2400" dirty="0"/>
              <a:t> </a:t>
            </a:r>
            <a:r>
              <a:rPr lang="en-US" sz="2400" dirty="0" err="1"/>
              <a:t>tiến</a:t>
            </a:r>
            <a:r>
              <a:rPr lang="en-US" sz="2400" dirty="0"/>
              <a:t> </a:t>
            </a:r>
            <a:r>
              <a:rPr lang="en-US" sz="2400" dirty="0" err="1"/>
              <a:t>trình</a:t>
            </a:r>
            <a:endParaRPr lang="en-US" sz="2400" dirty="0"/>
          </a:p>
          <a:p>
            <a:pPr lvl="1"/>
            <a:r>
              <a:rPr lang="en-US" sz="2000" dirty="0" err="1"/>
              <a:t>Trạng</a:t>
            </a:r>
            <a:r>
              <a:rPr lang="en-US" sz="2000" dirty="0"/>
              <a:t> </a:t>
            </a:r>
            <a:r>
              <a:rPr lang="en-US" sz="2000" dirty="0" err="1"/>
              <a:t>thaùi</a:t>
            </a:r>
            <a:r>
              <a:rPr lang="en-US" sz="2000" dirty="0"/>
              <a:t> CPU</a:t>
            </a:r>
          </a:p>
          <a:p>
            <a:pPr lvl="1"/>
            <a:r>
              <a:rPr lang="en-US" sz="2000" dirty="0" err="1"/>
              <a:t>Bộ</a:t>
            </a:r>
            <a:r>
              <a:rPr lang="en-US" sz="2000" dirty="0"/>
              <a:t> </a:t>
            </a:r>
            <a:r>
              <a:rPr lang="en-US" sz="2000" dirty="0" err="1"/>
              <a:t>xử</a:t>
            </a:r>
            <a:r>
              <a:rPr lang="en-US" sz="2000" dirty="0"/>
              <a:t> </a:t>
            </a:r>
            <a:r>
              <a:rPr lang="en-US" sz="2000" dirty="0" err="1"/>
              <a:t>lyù</a:t>
            </a:r>
            <a:r>
              <a:rPr lang="en-US" sz="2000" dirty="0"/>
              <a:t> (</a:t>
            </a:r>
            <a:r>
              <a:rPr lang="en-US" sz="2000" dirty="0" err="1"/>
              <a:t>cho</a:t>
            </a:r>
            <a:r>
              <a:rPr lang="en-US" sz="2000" dirty="0"/>
              <a:t> </a:t>
            </a:r>
            <a:r>
              <a:rPr lang="en-US" sz="2000" dirty="0" err="1"/>
              <a:t>maùy</a:t>
            </a:r>
            <a:r>
              <a:rPr lang="en-US" sz="2000" dirty="0"/>
              <a:t> </a:t>
            </a:r>
            <a:r>
              <a:rPr lang="en-US" sz="2000" dirty="0" err="1"/>
              <a:t>nhiều</a:t>
            </a:r>
            <a:r>
              <a:rPr lang="en-US" sz="2000" dirty="0"/>
              <a:t> CPU)</a:t>
            </a:r>
          </a:p>
          <a:p>
            <a:pPr lvl="1"/>
            <a:r>
              <a:rPr lang="en-US" sz="2000" dirty="0" err="1"/>
              <a:t>Bộ</a:t>
            </a:r>
            <a:r>
              <a:rPr lang="en-US" sz="2000" dirty="0"/>
              <a:t> </a:t>
            </a:r>
            <a:r>
              <a:rPr lang="en-US" sz="2000" dirty="0" err="1"/>
              <a:t>nhớ</a:t>
            </a:r>
            <a:r>
              <a:rPr lang="en-US" sz="2000" dirty="0"/>
              <a:t> </a:t>
            </a:r>
            <a:r>
              <a:rPr lang="en-US" sz="2000" dirty="0" err="1"/>
              <a:t>chính</a:t>
            </a:r>
            <a:endParaRPr lang="en-US" sz="2000" dirty="0"/>
          </a:p>
          <a:p>
            <a:pPr lvl="1"/>
            <a:r>
              <a:rPr lang="en-US" sz="2000" dirty="0" err="1"/>
              <a:t>Taøi</a:t>
            </a:r>
            <a:r>
              <a:rPr lang="en-US" sz="2000" dirty="0"/>
              <a:t> </a:t>
            </a:r>
            <a:r>
              <a:rPr lang="en-US" sz="2000" dirty="0" err="1"/>
              <a:t>nguyeân</a:t>
            </a:r>
            <a:r>
              <a:rPr lang="en-US" sz="2000" dirty="0"/>
              <a:t> </a:t>
            </a:r>
            <a:r>
              <a:rPr lang="en-US" sz="2000" dirty="0" err="1"/>
              <a:t>sử</a:t>
            </a:r>
            <a:r>
              <a:rPr lang="en-US" sz="2000" dirty="0"/>
              <a:t> </a:t>
            </a:r>
            <a:r>
              <a:rPr lang="en-US" sz="2000" dirty="0" err="1"/>
              <a:t>dụng</a:t>
            </a:r>
            <a:r>
              <a:rPr lang="en-US" sz="2000" dirty="0"/>
              <a:t>/</a:t>
            </a:r>
            <a:r>
              <a:rPr lang="en-US" sz="2000" dirty="0" err="1"/>
              <a:t>tạo</a:t>
            </a:r>
            <a:r>
              <a:rPr lang="en-US" sz="2000" dirty="0"/>
              <a:t> </a:t>
            </a:r>
            <a:r>
              <a:rPr lang="en-US" sz="2000" dirty="0" err="1"/>
              <a:t>lập</a:t>
            </a:r>
            <a:endParaRPr lang="en-US" sz="2000" dirty="0"/>
          </a:p>
          <a:p>
            <a:r>
              <a:rPr lang="en-US" sz="2400" dirty="0" err="1"/>
              <a:t>Thoâng</a:t>
            </a:r>
            <a:r>
              <a:rPr lang="en-US" sz="2400" dirty="0"/>
              <a:t> tin </a:t>
            </a:r>
            <a:r>
              <a:rPr lang="en-US" sz="2400" dirty="0" err="1"/>
              <a:t>giao</a:t>
            </a:r>
            <a:r>
              <a:rPr lang="en-US" sz="2400" dirty="0"/>
              <a:t> </a:t>
            </a:r>
            <a:r>
              <a:rPr lang="en-US" sz="2400" dirty="0" err="1"/>
              <a:t>tiếp</a:t>
            </a:r>
            <a:endParaRPr lang="en-US" sz="2400" dirty="0"/>
          </a:p>
          <a:p>
            <a:pPr lvl="1"/>
            <a:r>
              <a:rPr lang="en-US" sz="2000" dirty="0" err="1"/>
              <a:t>Tiến</a:t>
            </a:r>
            <a:r>
              <a:rPr lang="en-US" sz="2000" dirty="0"/>
              <a:t> </a:t>
            </a:r>
            <a:r>
              <a:rPr lang="en-US" sz="2000" dirty="0" err="1"/>
              <a:t>trình</a:t>
            </a:r>
            <a:r>
              <a:rPr lang="en-US" sz="2000" dirty="0"/>
              <a:t> cha, </a:t>
            </a:r>
            <a:r>
              <a:rPr lang="en-US" sz="2000" dirty="0" err="1"/>
              <a:t>tiến</a:t>
            </a:r>
            <a:r>
              <a:rPr lang="en-US" sz="2000" dirty="0"/>
              <a:t> </a:t>
            </a:r>
            <a:r>
              <a:rPr lang="en-US" sz="2000" dirty="0" err="1"/>
              <a:t>trình</a:t>
            </a:r>
            <a:r>
              <a:rPr lang="en-US" sz="2000" dirty="0"/>
              <a:t> con</a:t>
            </a:r>
          </a:p>
          <a:p>
            <a:pPr lvl="1"/>
            <a:r>
              <a:rPr lang="en-US" sz="2000" dirty="0" err="1"/>
              <a:t>Độ</a:t>
            </a:r>
            <a:r>
              <a:rPr lang="en-US" sz="2000" dirty="0"/>
              <a:t> </a:t>
            </a:r>
            <a:r>
              <a:rPr lang="en-US" sz="2000" dirty="0" err="1"/>
              <a:t>ưu</a:t>
            </a:r>
            <a:r>
              <a:rPr lang="en-US" sz="2000" dirty="0"/>
              <a:t> </a:t>
            </a:r>
            <a:r>
              <a:rPr lang="en-US" sz="2000" dirty="0" err="1"/>
              <a:t>tieâên</a:t>
            </a:r>
            <a:endParaRPr lang="en-US" sz="2000" dirty="0"/>
          </a:p>
          <a:p>
            <a:r>
              <a:rPr lang="en-US" sz="2400" dirty="0" err="1"/>
              <a:t>Thoâng</a:t>
            </a:r>
            <a:r>
              <a:rPr lang="en-US" sz="2400" dirty="0"/>
              <a:t> tin </a:t>
            </a:r>
            <a:r>
              <a:rPr lang="en-US" sz="2400" dirty="0" err="1"/>
              <a:t>thống</a:t>
            </a:r>
            <a:r>
              <a:rPr lang="en-US" sz="2400" dirty="0"/>
              <a:t> </a:t>
            </a:r>
            <a:r>
              <a:rPr lang="en-US" sz="2400" dirty="0" err="1" smtClean="0"/>
              <a:t>keâ</a:t>
            </a:r>
            <a:endParaRPr lang="en-US" sz="2400" dirty="0" smtClean="0"/>
          </a:p>
          <a:p>
            <a:pPr lvl="1"/>
            <a:r>
              <a:rPr lang="en-US" dirty="0" err="1" smtClean="0"/>
              <a:t>Thôøi</a:t>
            </a:r>
            <a:r>
              <a:rPr lang="en-US" dirty="0" smtClean="0"/>
              <a:t> </a:t>
            </a:r>
            <a:r>
              <a:rPr lang="en-US" dirty="0" err="1" smtClean="0"/>
              <a:t>gian</a:t>
            </a:r>
            <a:r>
              <a:rPr lang="en-US" dirty="0" smtClean="0"/>
              <a:t> </a:t>
            </a:r>
            <a:r>
              <a:rPr lang="en-US" dirty="0" err="1" smtClean="0"/>
              <a:t>söû</a:t>
            </a:r>
            <a:r>
              <a:rPr lang="en-US" dirty="0" smtClean="0"/>
              <a:t> </a:t>
            </a:r>
            <a:r>
              <a:rPr lang="en-US" dirty="0" err="1" smtClean="0"/>
              <a:t>duïng</a:t>
            </a:r>
            <a:r>
              <a:rPr lang="en-US" dirty="0" smtClean="0"/>
              <a:t> CPU</a:t>
            </a:r>
          </a:p>
          <a:p>
            <a:pPr lvl="1"/>
            <a:r>
              <a:rPr lang="en-US" sz="2000" dirty="0" err="1" smtClean="0"/>
              <a:t>Thôøi</a:t>
            </a:r>
            <a:r>
              <a:rPr lang="en-US" sz="2000" dirty="0" smtClean="0"/>
              <a:t> </a:t>
            </a:r>
            <a:r>
              <a:rPr lang="en-US" sz="2000" dirty="0" err="1" smtClean="0"/>
              <a:t>gian</a:t>
            </a:r>
            <a:r>
              <a:rPr lang="en-US" sz="2000" dirty="0" smtClean="0"/>
              <a:t> </a:t>
            </a:r>
            <a:r>
              <a:rPr lang="en-US" sz="2000" dirty="0" err="1" smtClean="0"/>
              <a:t>chôø</a:t>
            </a:r>
            <a:endParaRPr lang="en-US" sz="2000" dirty="0"/>
          </a:p>
        </p:txBody>
      </p:sp>
      <p:sp>
        <p:nvSpPr>
          <p:cNvPr id="14" name="Slide Number Placeholder 5"/>
          <p:cNvSpPr>
            <a:spLocks noGrp="1"/>
          </p:cNvSpPr>
          <p:nvPr>
            <p:ph type="sldNum" sz="quarter" idx="15"/>
          </p:nvPr>
        </p:nvSpPr>
        <p:spPr/>
        <p:txBody>
          <a:bodyPr/>
          <a:lstStyle/>
          <a:p>
            <a:fld id="{A6C84EF9-55F7-4B1C-BA78-6C330142A515}" type="slidenum">
              <a:rPr lang="en-US"/>
              <a:pPr/>
              <a:t>12</a:t>
            </a:fld>
            <a:endParaRPr lang="en-US"/>
          </a:p>
        </p:txBody>
      </p:sp>
      <p:sp>
        <p:nvSpPr>
          <p:cNvPr id="243716" name="Text Box 4"/>
          <p:cNvSpPr txBox="1">
            <a:spLocks noChangeArrowheads="1"/>
          </p:cNvSpPr>
          <p:nvPr/>
        </p:nvSpPr>
        <p:spPr bwMode="auto">
          <a:xfrm>
            <a:off x="533400" y="2362200"/>
            <a:ext cx="3810000" cy="457200"/>
          </a:xfrm>
          <a:prstGeom prst="rect">
            <a:avLst/>
          </a:prstGeom>
          <a:noFill/>
          <a:ln w="38100">
            <a:noFill/>
            <a:miter lim="800000"/>
            <a:headEnd/>
            <a:tailEnd/>
          </a:ln>
          <a:effectLst/>
        </p:spPr>
        <p:txBody>
          <a:bodyPr>
            <a:spAutoFit/>
          </a:bodyPr>
          <a:lstStyle/>
          <a:p>
            <a:pPr>
              <a:spcBef>
                <a:spcPct val="50000"/>
              </a:spcBef>
            </a:pPr>
            <a:endParaRPr lang="en-US" sz="2400" dirty="0">
              <a:latin typeface="VNI-Book" pitchFamily="2" charset="0"/>
            </a:endParaRPr>
          </a:p>
        </p:txBody>
      </p:sp>
      <p:grpSp>
        <p:nvGrpSpPr>
          <p:cNvPr id="243717" name="Group 5"/>
          <p:cNvGrpSpPr>
            <a:grpSpLocks/>
          </p:cNvGrpSpPr>
          <p:nvPr/>
        </p:nvGrpSpPr>
        <p:grpSpPr bwMode="auto">
          <a:xfrm>
            <a:off x="5562600" y="1409700"/>
            <a:ext cx="3276600" cy="4229100"/>
            <a:chOff x="1344" y="1248"/>
            <a:chExt cx="2064" cy="2664"/>
          </a:xfrm>
        </p:grpSpPr>
        <p:sp>
          <p:nvSpPr>
            <p:cNvPr id="243718" name="Text Box 6"/>
            <p:cNvSpPr txBox="1">
              <a:spLocks noChangeArrowheads="1"/>
            </p:cNvSpPr>
            <p:nvPr/>
          </p:nvSpPr>
          <p:spPr bwMode="auto">
            <a:xfrm>
              <a:off x="1344" y="1248"/>
              <a:ext cx="2064" cy="312"/>
            </a:xfrm>
            <a:prstGeom prst="rect">
              <a:avLst/>
            </a:prstGeom>
            <a:solidFill>
              <a:srgbClr val="CCCCFF"/>
            </a:solidFill>
            <a:ln w="38100">
              <a:solidFill>
                <a:srgbClr val="CCCCFF"/>
              </a:solidFill>
              <a:miter lim="800000"/>
              <a:headEnd/>
              <a:tailEnd/>
            </a:ln>
            <a:effectLst/>
          </p:spPr>
          <p:txBody>
            <a:bodyPr>
              <a:spAutoFit/>
            </a:bodyPr>
            <a:lstStyle/>
            <a:p>
              <a:pPr algn="ctr">
                <a:spcBef>
                  <a:spcPct val="50000"/>
                </a:spcBef>
              </a:pPr>
              <a:r>
                <a:rPr lang="en-US" sz="2400">
                  <a:solidFill>
                    <a:schemeClr val="hlink"/>
                  </a:solidFill>
                  <a:latin typeface="Comic Sans MS" pitchFamily="66" charset="0"/>
                </a:rPr>
                <a:t>pid</a:t>
              </a:r>
            </a:p>
          </p:txBody>
        </p:sp>
        <p:sp>
          <p:nvSpPr>
            <p:cNvPr id="243719" name="Text Box 7"/>
            <p:cNvSpPr txBox="1">
              <a:spLocks noChangeArrowheads="1"/>
            </p:cNvSpPr>
            <p:nvPr/>
          </p:nvSpPr>
          <p:spPr bwMode="auto">
            <a:xfrm>
              <a:off x="1344" y="1584"/>
              <a:ext cx="2064" cy="657"/>
            </a:xfrm>
            <a:prstGeom prst="rect">
              <a:avLst/>
            </a:prstGeom>
            <a:solidFill>
              <a:srgbClr val="99FF66"/>
            </a:solidFill>
            <a:ln w="38100">
              <a:solidFill>
                <a:srgbClr val="99FF66"/>
              </a:solidFill>
              <a:miter lim="800000"/>
              <a:headEnd/>
              <a:tailEnd/>
            </a:ln>
            <a:effectLst/>
          </p:spPr>
          <p:txBody>
            <a:bodyPr>
              <a:spAutoFit/>
            </a:bodyPr>
            <a:lstStyle/>
            <a:p>
              <a:pPr algn="ctr">
                <a:spcBef>
                  <a:spcPct val="50000"/>
                </a:spcBef>
              </a:pPr>
              <a:r>
                <a:rPr lang="en-US" sz="2400">
                  <a:solidFill>
                    <a:srgbClr val="006600"/>
                  </a:solidFill>
                  <a:latin typeface="Comic Sans MS" pitchFamily="66" charset="0"/>
                </a:rPr>
                <a:t>State</a:t>
              </a:r>
            </a:p>
            <a:p>
              <a:pPr algn="ctr">
                <a:spcBef>
                  <a:spcPct val="50000"/>
                </a:spcBef>
              </a:pPr>
              <a:r>
                <a:rPr lang="en-US" sz="2400">
                  <a:solidFill>
                    <a:srgbClr val="006600"/>
                  </a:solidFill>
                  <a:latin typeface="Comic Sans MS" pitchFamily="66" charset="0"/>
                </a:rPr>
                <a:t>(State, details)</a:t>
              </a:r>
            </a:p>
          </p:txBody>
        </p:sp>
        <p:sp>
          <p:nvSpPr>
            <p:cNvPr id="243720" name="Text Box 8"/>
            <p:cNvSpPr txBox="1">
              <a:spLocks noChangeArrowheads="1"/>
            </p:cNvSpPr>
            <p:nvPr/>
          </p:nvSpPr>
          <p:spPr bwMode="auto">
            <a:xfrm>
              <a:off x="1344" y="2256"/>
              <a:ext cx="2064" cy="657"/>
            </a:xfrm>
            <a:prstGeom prst="rect">
              <a:avLst/>
            </a:prstGeom>
            <a:solidFill>
              <a:srgbClr val="FF3399"/>
            </a:solidFill>
            <a:ln w="38100">
              <a:solidFill>
                <a:srgbClr val="FF3399"/>
              </a:solidFill>
              <a:miter lim="800000"/>
              <a:headEnd/>
              <a:tailEnd/>
            </a:ln>
            <a:effectLst/>
          </p:spPr>
          <p:txBody>
            <a:bodyPr>
              <a:spAutoFit/>
            </a:bodyPr>
            <a:lstStyle/>
            <a:p>
              <a:pPr algn="ctr">
                <a:spcBef>
                  <a:spcPct val="50000"/>
                </a:spcBef>
              </a:pPr>
              <a:r>
                <a:rPr lang="en-US" sz="2400">
                  <a:solidFill>
                    <a:srgbClr val="FFFF99"/>
                  </a:solidFill>
                  <a:latin typeface="Comic Sans MS" pitchFamily="66" charset="0"/>
                </a:rPr>
                <a:t>Context</a:t>
              </a:r>
            </a:p>
            <a:p>
              <a:pPr algn="ctr">
                <a:spcBef>
                  <a:spcPct val="50000"/>
                </a:spcBef>
              </a:pPr>
              <a:r>
                <a:rPr lang="en-US" sz="2400">
                  <a:solidFill>
                    <a:srgbClr val="FFFF99"/>
                  </a:solidFill>
                  <a:latin typeface="Comic Sans MS" pitchFamily="66" charset="0"/>
                </a:rPr>
                <a:t>(IP, Mem, Files…)</a:t>
              </a:r>
            </a:p>
          </p:txBody>
        </p:sp>
        <p:sp>
          <p:nvSpPr>
            <p:cNvPr id="243721" name="Text Box 9"/>
            <p:cNvSpPr txBox="1">
              <a:spLocks noChangeArrowheads="1"/>
            </p:cNvSpPr>
            <p:nvPr/>
          </p:nvSpPr>
          <p:spPr bwMode="auto">
            <a:xfrm>
              <a:off x="1344" y="3600"/>
              <a:ext cx="2064" cy="312"/>
            </a:xfrm>
            <a:prstGeom prst="rect">
              <a:avLst/>
            </a:prstGeom>
            <a:solidFill>
              <a:schemeClr val="folHlink"/>
            </a:solidFill>
            <a:ln w="38100">
              <a:solidFill>
                <a:schemeClr val="folHlink"/>
              </a:solidFill>
              <a:miter lim="800000"/>
              <a:headEnd/>
              <a:tailEnd/>
            </a:ln>
            <a:effectLst/>
          </p:spPr>
          <p:txBody>
            <a:bodyPr>
              <a:spAutoFit/>
            </a:bodyPr>
            <a:lstStyle/>
            <a:p>
              <a:pPr algn="ctr">
                <a:spcBef>
                  <a:spcPct val="50000"/>
                </a:spcBef>
              </a:pPr>
              <a:r>
                <a:rPr lang="en-US" sz="2400">
                  <a:solidFill>
                    <a:srgbClr val="FF3399"/>
                  </a:solidFill>
                  <a:latin typeface="Comic Sans MS" pitchFamily="66" charset="0"/>
                </a:rPr>
                <a:t>Scheduling statistic</a:t>
              </a:r>
            </a:p>
          </p:txBody>
        </p:sp>
        <p:sp>
          <p:nvSpPr>
            <p:cNvPr id="243722" name="Text Box 10"/>
            <p:cNvSpPr txBox="1">
              <a:spLocks noChangeArrowheads="1"/>
            </p:cNvSpPr>
            <p:nvPr/>
          </p:nvSpPr>
          <p:spPr bwMode="auto">
            <a:xfrm>
              <a:off x="1344" y="2928"/>
              <a:ext cx="2064" cy="657"/>
            </a:xfrm>
            <a:prstGeom prst="rect">
              <a:avLst/>
            </a:prstGeom>
            <a:solidFill>
              <a:srgbClr val="FFFF99"/>
            </a:solidFill>
            <a:ln w="38100">
              <a:solidFill>
                <a:srgbClr val="FFFF99"/>
              </a:solidFill>
              <a:miter lim="800000"/>
              <a:headEnd/>
              <a:tailEnd/>
            </a:ln>
            <a:effectLst/>
          </p:spPr>
          <p:txBody>
            <a:bodyPr>
              <a:spAutoFit/>
            </a:bodyPr>
            <a:lstStyle/>
            <a:p>
              <a:pPr algn="ctr">
                <a:spcBef>
                  <a:spcPct val="50000"/>
                </a:spcBef>
              </a:pPr>
              <a:r>
                <a:rPr lang="en-US" sz="2400">
                  <a:solidFill>
                    <a:schemeClr val="folHlink"/>
                  </a:solidFill>
                  <a:latin typeface="Comic Sans MS" pitchFamily="66" charset="0"/>
                </a:rPr>
                <a:t>Relatives</a:t>
              </a:r>
            </a:p>
            <a:p>
              <a:pPr algn="ctr">
                <a:spcBef>
                  <a:spcPct val="50000"/>
                </a:spcBef>
              </a:pPr>
              <a:r>
                <a:rPr lang="en-US" sz="2400">
                  <a:solidFill>
                    <a:schemeClr val="folHlink"/>
                  </a:solidFill>
                  <a:latin typeface="Comic Sans MS" pitchFamily="66" charset="0"/>
                </a:rPr>
                <a:t>( Dad, children)</a:t>
              </a:r>
            </a:p>
          </p:txBody>
        </p:sp>
      </p:grpSp>
      <p:sp>
        <p:nvSpPr>
          <p:cNvPr id="243723" name="Text Box 11"/>
          <p:cNvSpPr txBox="1">
            <a:spLocks noChangeArrowheads="1"/>
          </p:cNvSpPr>
          <p:nvPr/>
        </p:nvSpPr>
        <p:spPr bwMode="auto">
          <a:xfrm>
            <a:off x="5695950" y="5715000"/>
            <a:ext cx="3219450" cy="822325"/>
          </a:xfrm>
          <a:prstGeom prst="rect">
            <a:avLst/>
          </a:prstGeom>
          <a:noFill/>
          <a:ln w="38100">
            <a:noFill/>
            <a:miter lim="800000"/>
            <a:headEnd/>
            <a:tailEnd/>
          </a:ln>
          <a:effectLst/>
        </p:spPr>
        <p:txBody>
          <a:bodyPr wrap="none">
            <a:spAutoFit/>
          </a:bodyPr>
          <a:lstStyle/>
          <a:p>
            <a:pPr algn="ctr"/>
            <a:r>
              <a:rPr lang="en-US" sz="2400" dirty="0">
                <a:latin typeface="Comic Sans MS" pitchFamily="66" charset="0"/>
              </a:rPr>
              <a:t>Process control Block</a:t>
            </a:r>
          </a:p>
          <a:p>
            <a:pPr algn="ctr"/>
            <a:r>
              <a:rPr lang="en-US" sz="2400" dirty="0">
                <a:latin typeface="Comic Sans MS" pitchFamily="66" charset="0"/>
              </a:rPr>
              <a:t>PCB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dissolve">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dissolve">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dissolve">
                                      <p:cBhvr>
                                        <p:cTn id="17" dur="500"/>
                                        <p:tgtEl>
                                          <p:spTgt spid="24371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43715">
                                            <p:txEl>
                                              <p:pRg st="3" end="3"/>
                                            </p:txEl>
                                          </p:spTgt>
                                        </p:tgtEl>
                                        <p:attrNameLst>
                                          <p:attrName>style.visibility</p:attrName>
                                        </p:attrNameLst>
                                      </p:cBhvr>
                                      <p:to>
                                        <p:strVal val="visible"/>
                                      </p:to>
                                    </p:set>
                                    <p:animEffect transition="in" filter="dissolve">
                                      <p:cBhvr>
                                        <p:cTn id="20" dur="500"/>
                                        <p:tgtEl>
                                          <p:spTgt spid="24371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animEffect transition="in" filter="dissolve">
                                      <p:cBhvr>
                                        <p:cTn id="23" dur="500"/>
                                        <p:tgtEl>
                                          <p:spTgt spid="24371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3715">
                                            <p:txEl>
                                              <p:pRg st="5" end="5"/>
                                            </p:txEl>
                                          </p:spTgt>
                                        </p:tgtEl>
                                        <p:attrNameLst>
                                          <p:attrName>style.visibility</p:attrName>
                                        </p:attrNameLst>
                                      </p:cBhvr>
                                      <p:to>
                                        <p:strVal val="visible"/>
                                      </p:to>
                                    </p:set>
                                    <p:animEffect transition="in" filter="dissolve">
                                      <p:cBhvr>
                                        <p:cTn id="26" dur="500"/>
                                        <p:tgtEl>
                                          <p:spTgt spid="24371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3715">
                                            <p:txEl>
                                              <p:pRg st="6" end="6"/>
                                            </p:txEl>
                                          </p:spTgt>
                                        </p:tgtEl>
                                        <p:attrNameLst>
                                          <p:attrName>style.visibility</p:attrName>
                                        </p:attrNameLst>
                                      </p:cBhvr>
                                      <p:to>
                                        <p:strVal val="visible"/>
                                      </p:to>
                                    </p:set>
                                    <p:animEffect transition="in" filter="dissolve">
                                      <p:cBhvr>
                                        <p:cTn id="29" dur="500"/>
                                        <p:tgtEl>
                                          <p:spTgt spid="24371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dissolve">
                                      <p:cBhvr>
                                        <p:cTn id="34" dur="500"/>
                                        <p:tgtEl>
                                          <p:spTgt spid="243715">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dissolve">
                                      <p:cBhvr>
                                        <p:cTn id="37" dur="500"/>
                                        <p:tgtEl>
                                          <p:spTgt spid="243715">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43715">
                                            <p:txEl>
                                              <p:pRg st="9" end="9"/>
                                            </p:txEl>
                                          </p:spTgt>
                                        </p:tgtEl>
                                        <p:attrNameLst>
                                          <p:attrName>style.visibility</p:attrName>
                                        </p:attrNameLst>
                                      </p:cBhvr>
                                      <p:to>
                                        <p:strVal val="visible"/>
                                      </p:to>
                                    </p:set>
                                    <p:animEffect transition="in" filter="dissolve">
                                      <p:cBhvr>
                                        <p:cTn id="40" dur="500"/>
                                        <p:tgtEl>
                                          <p:spTgt spid="24371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43715">
                                            <p:txEl>
                                              <p:pRg st="10" end="10"/>
                                            </p:txEl>
                                          </p:spTgt>
                                        </p:tgtEl>
                                        <p:attrNameLst>
                                          <p:attrName>style.visibility</p:attrName>
                                        </p:attrNameLst>
                                      </p:cBhvr>
                                      <p:to>
                                        <p:strVal val="visible"/>
                                      </p:to>
                                    </p:set>
                                    <p:animEffect transition="in" filter="dissolve">
                                      <p:cBhvr>
                                        <p:cTn id="45" dur="500"/>
                                        <p:tgtEl>
                                          <p:spTgt spid="243715">
                                            <p:txEl>
                                              <p:pRg st="10" end="10"/>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43715">
                                            <p:txEl>
                                              <p:pRg st="11" end="11"/>
                                            </p:txEl>
                                          </p:spTgt>
                                        </p:tgtEl>
                                        <p:attrNameLst>
                                          <p:attrName>style.visibility</p:attrName>
                                        </p:attrNameLst>
                                      </p:cBhvr>
                                      <p:to>
                                        <p:strVal val="visible"/>
                                      </p:to>
                                    </p:set>
                                    <p:animEffect transition="in" filter="dissolve">
                                      <p:cBhvr>
                                        <p:cTn id="48" dur="500"/>
                                        <p:tgtEl>
                                          <p:spTgt spid="243715">
                                            <p:txEl>
                                              <p:pRg st="11" end="11"/>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43715">
                                            <p:txEl>
                                              <p:pRg st="12" end="12"/>
                                            </p:txEl>
                                          </p:spTgt>
                                        </p:tgtEl>
                                        <p:attrNameLst>
                                          <p:attrName>style.visibility</p:attrName>
                                        </p:attrNameLst>
                                      </p:cBhvr>
                                      <p:to>
                                        <p:strVal val="visible"/>
                                      </p:to>
                                    </p:set>
                                    <p:animEffect transition="in" filter="dissolve">
                                      <p:cBhvr>
                                        <p:cTn id="51" dur="500"/>
                                        <p:tgtEl>
                                          <p:spTgt spid="2437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57200" y="-228600"/>
            <a:ext cx="7467600" cy="1143000"/>
          </a:xfrm>
        </p:spPr>
        <p:txBody>
          <a:bodyPr/>
          <a:lstStyle/>
          <a:p>
            <a:r>
              <a:rPr lang="en-US" dirty="0" err="1" smtClean="0"/>
              <a:t>Khoái</a:t>
            </a:r>
            <a:r>
              <a:rPr lang="en-US" dirty="0" smtClean="0"/>
              <a:t> </a:t>
            </a:r>
            <a:r>
              <a:rPr lang="en-US" dirty="0" err="1"/>
              <a:t>quaûn</a:t>
            </a:r>
            <a:r>
              <a:rPr lang="en-US" dirty="0"/>
              <a:t> </a:t>
            </a:r>
            <a:r>
              <a:rPr lang="en-US" dirty="0" err="1"/>
              <a:t>lyù</a:t>
            </a:r>
            <a:r>
              <a:rPr lang="en-US" dirty="0"/>
              <a:t> </a:t>
            </a:r>
            <a:r>
              <a:rPr lang="en-US" dirty="0" err="1"/>
              <a:t>tieán</a:t>
            </a:r>
            <a:r>
              <a:rPr lang="en-US" dirty="0"/>
              <a:t> </a:t>
            </a:r>
            <a:r>
              <a:rPr lang="en-US" dirty="0" err="1" smtClean="0"/>
              <a:t>trình</a:t>
            </a:r>
            <a:r>
              <a:rPr lang="en-US" dirty="0" smtClean="0"/>
              <a:t> – </a:t>
            </a:r>
            <a:r>
              <a:rPr lang="en-US" dirty="0" err="1" smtClean="0"/>
              <a:t>Ví</a:t>
            </a:r>
            <a:r>
              <a:rPr lang="en-US" dirty="0" smtClean="0"/>
              <a:t> </a:t>
            </a:r>
            <a:r>
              <a:rPr lang="en-US" dirty="0" err="1" smtClean="0"/>
              <a:t>duï</a:t>
            </a:r>
            <a:endParaRPr lang="en-US" dirty="0"/>
          </a:p>
        </p:txBody>
      </p:sp>
      <p:sp>
        <p:nvSpPr>
          <p:cNvPr id="244740" name="Rectangle 4"/>
          <p:cNvSpPr>
            <a:spLocks noGrp="1" noChangeArrowheads="1"/>
          </p:cNvSpPr>
          <p:nvPr>
            <p:ph sz="quarter" idx="1"/>
          </p:nvPr>
        </p:nvSpPr>
        <p:spPr>
          <a:xfrm>
            <a:off x="381000" y="1447800"/>
            <a:ext cx="8382000" cy="4306888"/>
          </a:xfrm>
          <a:noFill/>
          <a:ln/>
        </p:spPr>
        <p:txBody>
          <a:bodyPr>
            <a:normAutofit lnSpcReduction="10000"/>
          </a:bodyPr>
          <a:lstStyle/>
          <a:p>
            <a:r>
              <a:rPr lang="en-US" sz="1700" dirty="0" err="1">
                <a:latin typeface="Courier New" pitchFamily="49" charset="0"/>
              </a:rPr>
              <a:t>typedef</a:t>
            </a:r>
            <a:r>
              <a:rPr lang="en-US" sz="1700" dirty="0">
                <a:latin typeface="Courier New" pitchFamily="49" charset="0"/>
              </a:rPr>
              <a:t> </a:t>
            </a:r>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machpcb</a:t>
            </a:r>
            <a:r>
              <a:rPr lang="en-US" sz="1700" dirty="0">
                <a:latin typeface="Courier New" pitchFamily="49" charset="0"/>
              </a:rPr>
              <a:t>    {   </a:t>
            </a:r>
          </a:p>
          <a:p>
            <a:r>
              <a:rPr lang="en-US" sz="1700" dirty="0">
                <a:latin typeface="Courier New" pitchFamily="49" charset="0"/>
              </a:rPr>
              <a:t>char    </a:t>
            </a:r>
            <a:r>
              <a:rPr lang="en-US" sz="1700" dirty="0" err="1">
                <a:latin typeface="Courier New" pitchFamily="49" charset="0"/>
              </a:rPr>
              <a:t>mpcb_frame</a:t>
            </a:r>
            <a:r>
              <a:rPr lang="en-US" sz="1700" dirty="0">
                <a:latin typeface="Courier New" pitchFamily="49" charset="0"/>
              </a:rPr>
              <a:t>[REGOFF];   </a:t>
            </a:r>
          </a:p>
          <a:p>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regs</a:t>
            </a:r>
            <a:r>
              <a:rPr lang="en-US" sz="1700" dirty="0">
                <a:latin typeface="Courier New" pitchFamily="49" charset="0"/>
              </a:rPr>
              <a:t> </a:t>
            </a:r>
            <a:r>
              <a:rPr lang="en-US" sz="1700" dirty="0" err="1">
                <a:latin typeface="Courier New" pitchFamily="49" charset="0"/>
              </a:rPr>
              <a:t>mpcb_regs</a:t>
            </a:r>
            <a:r>
              <a:rPr lang="en-US" sz="1700" dirty="0">
                <a:latin typeface="Courier New" pitchFamily="49" charset="0"/>
              </a:rPr>
              <a:t>;    // user's saved registers </a:t>
            </a:r>
          </a:p>
          <a:p>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rwindow</a:t>
            </a:r>
            <a:r>
              <a:rPr lang="en-US" sz="1700" dirty="0">
                <a:latin typeface="Courier New" pitchFamily="49" charset="0"/>
              </a:rPr>
              <a:t> </a:t>
            </a:r>
            <a:r>
              <a:rPr lang="en-US" sz="1700" dirty="0" err="1">
                <a:latin typeface="Courier New" pitchFamily="49" charset="0"/>
              </a:rPr>
              <a:t>mpcb_wbuf</a:t>
            </a:r>
            <a:r>
              <a:rPr lang="en-US" sz="1700" dirty="0">
                <a:latin typeface="Courier New" pitchFamily="49" charset="0"/>
              </a:rPr>
              <a:t>[MAXWIN]; //user window save buffer</a:t>
            </a:r>
          </a:p>
          <a:p>
            <a:r>
              <a:rPr lang="en-US" sz="1700" dirty="0">
                <a:latin typeface="Courier New" pitchFamily="49" charset="0"/>
              </a:rPr>
              <a:t>char    *</a:t>
            </a:r>
            <a:r>
              <a:rPr lang="en-US" sz="1700" dirty="0" err="1">
                <a:latin typeface="Courier New" pitchFamily="49" charset="0"/>
              </a:rPr>
              <a:t>mpcb_spbuf</a:t>
            </a:r>
            <a:r>
              <a:rPr lang="en-US" sz="1700" dirty="0">
                <a:latin typeface="Courier New" pitchFamily="49" charset="0"/>
              </a:rPr>
              <a:t>[MAXWIN]; //sp's for each </a:t>
            </a:r>
            <a:r>
              <a:rPr lang="en-US" sz="1700" dirty="0" err="1">
                <a:latin typeface="Courier New" pitchFamily="49" charset="0"/>
              </a:rPr>
              <a:t>wbuf</a:t>
            </a:r>
            <a:r>
              <a:rPr lang="en-US" sz="1700" dirty="0">
                <a:latin typeface="Courier New" pitchFamily="49" charset="0"/>
              </a:rPr>
              <a:t>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mpcb_wbcnt</a:t>
            </a:r>
            <a:r>
              <a:rPr lang="en-US" sz="1700" dirty="0">
                <a:latin typeface="Courier New" pitchFamily="49" charset="0"/>
              </a:rPr>
              <a:t>;  //number of saved windows in </a:t>
            </a:r>
            <a:r>
              <a:rPr lang="en-US" sz="1700" dirty="0" err="1">
                <a:latin typeface="Courier New" pitchFamily="49" charset="0"/>
              </a:rPr>
              <a:t>pcb_wbuf</a:t>
            </a:r>
            <a:r>
              <a:rPr lang="en-US" sz="1700" dirty="0">
                <a:latin typeface="Courier New" pitchFamily="49" charset="0"/>
              </a:rPr>
              <a:t>   </a:t>
            </a:r>
          </a:p>
          <a:p>
            <a:r>
              <a:rPr lang="en-US" sz="1700" dirty="0" err="1">
                <a:latin typeface="Courier New" pitchFamily="49" charset="0"/>
              </a:rPr>
              <a:t>struct</a:t>
            </a:r>
            <a:r>
              <a:rPr lang="en-US" sz="1700" dirty="0">
                <a:latin typeface="Courier New" pitchFamily="49" charset="0"/>
              </a:rPr>
              <a:t>  v9_fpu *</a:t>
            </a:r>
            <a:r>
              <a:rPr lang="en-US" sz="1700" dirty="0" err="1">
                <a:latin typeface="Courier New" pitchFamily="49" charset="0"/>
              </a:rPr>
              <a:t>mpcb_fpu</a:t>
            </a:r>
            <a:r>
              <a:rPr lang="en-US" sz="1700" dirty="0">
                <a:latin typeface="Courier New" pitchFamily="49" charset="0"/>
              </a:rPr>
              <a:t>;          // </a:t>
            </a:r>
            <a:r>
              <a:rPr lang="en-US" sz="1700" dirty="0" err="1">
                <a:latin typeface="Courier New" pitchFamily="49" charset="0"/>
              </a:rPr>
              <a:t>fpu</a:t>
            </a:r>
            <a:r>
              <a:rPr lang="en-US" sz="1700" dirty="0">
                <a:latin typeface="Courier New" pitchFamily="49" charset="0"/>
              </a:rPr>
              <a:t> state  </a:t>
            </a:r>
          </a:p>
          <a:p>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fq</a:t>
            </a:r>
            <a:r>
              <a:rPr lang="en-US" sz="1700" dirty="0">
                <a:latin typeface="Courier New" pitchFamily="49" charset="0"/>
              </a:rPr>
              <a:t> </a:t>
            </a:r>
            <a:r>
              <a:rPr lang="en-US" sz="1700" dirty="0" err="1">
                <a:latin typeface="Courier New" pitchFamily="49" charset="0"/>
              </a:rPr>
              <a:t>mpcb_fpu_q</a:t>
            </a:r>
            <a:r>
              <a:rPr lang="en-US" sz="1700" dirty="0">
                <a:latin typeface="Courier New" pitchFamily="49" charset="0"/>
              </a:rPr>
              <a:t>[MAXFPQ];     // </a:t>
            </a:r>
            <a:r>
              <a:rPr lang="en-US" sz="1700" dirty="0" err="1">
                <a:latin typeface="Courier New" pitchFamily="49" charset="0"/>
              </a:rPr>
              <a:t>fpu</a:t>
            </a:r>
            <a:r>
              <a:rPr lang="en-US" sz="1700" dirty="0">
                <a:latin typeface="Courier New" pitchFamily="49" charset="0"/>
              </a:rPr>
              <a:t> exception queue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mpcb_flags</a:t>
            </a:r>
            <a:r>
              <a:rPr lang="en-US" sz="1700" dirty="0">
                <a:latin typeface="Courier New" pitchFamily="49" charset="0"/>
              </a:rPr>
              <a:t>;                // various state flags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mpcb_wocnt</a:t>
            </a:r>
            <a:r>
              <a:rPr lang="en-US" sz="1700" dirty="0">
                <a:latin typeface="Courier New" pitchFamily="49" charset="0"/>
              </a:rPr>
              <a:t>;                // window overflow count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mpcb_wucnt</a:t>
            </a:r>
            <a:r>
              <a:rPr lang="en-US" sz="1700" dirty="0">
                <a:latin typeface="Courier New" pitchFamily="49" charset="0"/>
              </a:rPr>
              <a:t>;                // window underflow count</a:t>
            </a:r>
          </a:p>
          <a:p>
            <a:r>
              <a:rPr lang="en-US" sz="1700" dirty="0" err="1">
                <a:latin typeface="Courier New" pitchFamily="49" charset="0"/>
              </a:rPr>
              <a:t>kthread_t</a:t>
            </a:r>
            <a:r>
              <a:rPr lang="en-US" sz="1700" dirty="0">
                <a:latin typeface="Courier New" pitchFamily="49" charset="0"/>
              </a:rPr>
              <a:t> *</a:t>
            </a:r>
            <a:r>
              <a:rPr lang="en-US" sz="1700" dirty="0" err="1">
                <a:latin typeface="Courier New" pitchFamily="49" charset="0"/>
              </a:rPr>
              <a:t>mpcb_thread</a:t>
            </a:r>
            <a:r>
              <a:rPr lang="en-US" sz="1700" dirty="0">
                <a:latin typeface="Courier New" pitchFamily="49" charset="0"/>
              </a:rPr>
              <a:t>;            // associated thread    </a:t>
            </a:r>
          </a:p>
          <a:p>
            <a:r>
              <a:rPr lang="en-US" sz="1700" dirty="0">
                <a:latin typeface="Courier New" pitchFamily="49" charset="0"/>
              </a:rPr>
              <a:t>} </a:t>
            </a:r>
            <a:r>
              <a:rPr lang="en-US" sz="1700" dirty="0" err="1">
                <a:latin typeface="Courier New" pitchFamily="49" charset="0"/>
              </a:rPr>
              <a:t>machpcb_t</a:t>
            </a:r>
            <a:r>
              <a:rPr lang="en-US" sz="1700" dirty="0">
                <a:latin typeface="Courier New" pitchFamily="49" charset="0"/>
              </a:rPr>
              <a:t>; </a:t>
            </a:r>
          </a:p>
        </p:txBody>
      </p:sp>
      <p:sp>
        <p:nvSpPr>
          <p:cNvPr id="6" name="Slide Number Placeholder 5"/>
          <p:cNvSpPr>
            <a:spLocks noGrp="1"/>
          </p:cNvSpPr>
          <p:nvPr>
            <p:ph type="sldNum" sz="quarter" idx="15"/>
          </p:nvPr>
        </p:nvSpPr>
        <p:spPr/>
        <p:txBody>
          <a:bodyPr/>
          <a:lstStyle/>
          <a:p>
            <a:fld id="{C2927E7E-1A92-4DEB-BBE3-C18302719DDD}" type="slidenum">
              <a:rPr lang="en-US"/>
              <a:pPr/>
              <a:t>13</a:t>
            </a:fld>
            <a:endParaRPr lang="en-US"/>
          </a:p>
        </p:txBody>
      </p:sp>
      <p:sp>
        <p:nvSpPr>
          <p:cNvPr id="7" name="TextBox 6"/>
          <p:cNvSpPr txBox="1"/>
          <p:nvPr/>
        </p:nvSpPr>
        <p:spPr>
          <a:xfrm>
            <a:off x="1343808" y="5715000"/>
            <a:ext cx="7018268" cy="461665"/>
          </a:xfrm>
          <a:prstGeom prst="rect">
            <a:avLst/>
          </a:prstGeom>
          <a:noFill/>
        </p:spPr>
        <p:txBody>
          <a:bodyPr wrap="none" rtlCol="0">
            <a:spAutoFit/>
          </a:bodyPr>
          <a:lstStyle/>
          <a:p>
            <a:r>
              <a:rPr lang="en-US" sz="2400" b="1" dirty="0" err="1" smtClean="0">
                <a:latin typeface="+mj-lt"/>
              </a:rPr>
              <a:t>Khoái</a:t>
            </a:r>
            <a:r>
              <a:rPr lang="en-US" sz="2400" b="1" dirty="0" smtClean="0">
                <a:latin typeface="+mj-lt"/>
              </a:rPr>
              <a:t> </a:t>
            </a:r>
            <a:r>
              <a:rPr lang="en-US" sz="2400" b="1" dirty="0" err="1" smtClean="0">
                <a:latin typeface="+mj-lt"/>
              </a:rPr>
              <a:t>quaûn</a:t>
            </a:r>
            <a:r>
              <a:rPr lang="en-US" sz="2400" b="1" dirty="0" smtClean="0">
                <a:latin typeface="+mj-lt"/>
              </a:rPr>
              <a:t> </a:t>
            </a:r>
            <a:r>
              <a:rPr lang="en-US" sz="2400" b="1" dirty="0" err="1" smtClean="0">
                <a:latin typeface="+mj-lt"/>
              </a:rPr>
              <a:t>lyù</a:t>
            </a:r>
            <a:r>
              <a:rPr lang="en-US" sz="2400" b="1" dirty="0" smtClean="0">
                <a:latin typeface="+mj-lt"/>
              </a:rPr>
              <a:t> </a:t>
            </a:r>
            <a:r>
              <a:rPr lang="en-US" sz="2400" b="1" dirty="0" err="1" smtClean="0">
                <a:latin typeface="+mj-lt"/>
              </a:rPr>
              <a:t>tieán</a:t>
            </a:r>
            <a:r>
              <a:rPr lang="en-US" sz="2400" b="1" dirty="0" smtClean="0">
                <a:latin typeface="+mj-lt"/>
              </a:rPr>
              <a:t> </a:t>
            </a:r>
            <a:r>
              <a:rPr lang="en-US" sz="2400" b="1" dirty="0" err="1" smtClean="0">
                <a:latin typeface="+mj-lt"/>
              </a:rPr>
              <a:t>trình</a:t>
            </a:r>
            <a:r>
              <a:rPr lang="en-US" sz="2400" b="1" dirty="0" smtClean="0">
                <a:latin typeface="+mj-lt"/>
              </a:rPr>
              <a:t> </a:t>
            </a:r>
            <a:r>
              <a:rPr lang="en-US" sz="2400" b="1" dirty="0" err="1" smtClean="0">
                <a:latin typeface="+mj-lt"/>
              </a:rPr>
              <a:t>cuûa</a:t>
            </a:r>
            <a:r>
              <a:rPr lang="en-US" sz="2400" b="1" dirty="0" smtClean="0">
                <a:latin typeface="+mj-lt"/>
              </a:rPr>
              <a:t> HÑH </a:t>
            </a:r>
            <a:r>
              <a:rPr lang="en-US" sz="2400" b="1" dirty="0" err="1" smtClean="0">
                <a:latin typeface="+mj-lt"/>
              </a:rPr>
              <a:t>MachOS</a:t>
            </a:r>
            <a:endParaRPr lang="en-US" sz="2400" b="1"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457200" y="-152400"/>
            <a:ext cx="7467600" cy="1143000"/>
          </a:xfrm>
        </p:spPr>
        <p:txBody>
          <a:bodyPr/>
          <a:lstStyle/>
          <a:p>
            <a:r>
              <a:rPr lang="en-US" dirty="0" err="1"/>
              <a:t>Caùc</a:t>
            </a:r>
            <a:r>
              <a:rPr lang="en-US" dirty="0"/>
              <a:t> </a:t>
            </a:r>
            <a:r>
              <a:rPr lang="en-US" dirty="0" err="1"/>
              <a:t>thao</a:t>
            </a:r>
            <a:r>
              <a:rPr lang="en-US" dirty="0"/>
              <a:t> </a:t>
            </a:r>
            <a:r>
              <a:rPr lang="en-US" dirty="0" err="1"/>
              <a:t>taùc</a:t>
            </a:r>
            <a:r>
              <a:rPr lang="en-US" dirty="0"/>
              <a:t> </a:t>
            </a:r>
            <a:r>
              <a:rPr lang="en-US" dirty="0" err="1"/>
              <a:t>treân</a:t>
            </a:r>
            <a:r>
              <a:rPr lang="en-US" dirty="0"/>
              <a:t> </a:t>
            </a:r>
            <a:r>
              <a:rPr lang="en-US" dirty="0" err="1"/>
              <a:t>tieán</a:t>
            </a:r>
            <a:r>
              <a:rPr lang="en-US" dirty="0"/>
              <a:t> </a:t>
            </a:r>
            <a:r>
              <a:rPr lang="en-US" dirty="0" err="1"/>
              <a:t>trình</a:t>
            </a:r>
            <a:endParaRPr lang="en-US" dirty="0"/>
          </a:p>
        </p:txBody>
      </p:sp>
      <p:sp>
        <p:nvSpPr>
          <p:cNvPr id="247811" name="Rectangle 3"/>
          <p:cNvSpPr>
            <a:spLocks noGrp="1" noChangeArrowheads="1"/>
          </p:cNvSpPr>
          <p:nvPr>
            <p:ph sz="quarter" idx="1"/>
          </p:nvPr>
        </p:nvSpPr>
        <p:spPr>
          <a:xfrm>
            <a:off x="533400" y="1676400"/>
            <a:ext cx="8382000" cy="4648200"/>
          </a:xfrm>
        </p:spPr>
        <p:txBody>
          <a:bodyPr/>
          <a:lstStyle/>
          <a:p>
            <a:pPr>
              <a:lnSpc>
                <a:spcPct val="90000"/>
              </a:lnSpc>
            </a:pPr>
            <a:r>
              <a:rPr lang="en-US" dirty="0" err="1"/>
              <a:t>Taïo</a:t>
            </a:r>
            <a:r>
              <a:rPr lang="en-US" dirty="0"/>
              <a:t> </a:t>
            </a:r>
            <a:r>
              <a:rPr lang="en-US" dirty="0" err="1"/>
              <a:t>laäp</a:t>
            </a:r>
            <a:r>
              <a:rPr lang="en-US" dirty="0"/>
              <a:t> </a:t>
            </a:r>
            <a:r>
              <a:rPr lang="en-US" dirty="0" err="1"/>
              <a:t>tieán</a:t>
            </a:r>
            <a:r>
              <a:rPr lang="en-US" dirty="0"/>
              <a:t> </a:t>
            </a:r>
            <a:r>
              <a:rPr lang="en-US" dirty="0" err="1"/>
              <a:t>trình</a:t>
            </a:r>
            <a:r>
              <a:rPr lang="en-US" dirty="0"/>
              <a:t> </a:t>
            </a:r>
          </a:p>
          <a:p>
            <a:pPr>
              <a:lnSpc>
                <a:spcPct val="90000"/>
              </a:lnSpc>
            </a:pPr>
            <a:r>
              <a:rPr lang="en-US" dirty="0" err="1"/>
              <a:t>Keát</a:t>
            </a:r>
            <a:r>
              <a:rPr lang="en-US" dirty="0"/>
              <a:t> </a:t>
            </a:r>
            <a:r>
              <a:rPr lang="en-US" dirty="0" err="1"/>
              <a:t>thuùc</a:t>
            </a:r>
            <a:r>
              <a:rPr lang="en-US" dirty="0"/>
              <a:t> </a:t>
            </a:r>
            <a:r>
              <a:rPr lang="en-US" dirty="0" err="1"/>
              <a:t>tieán</a:t>
            </a:r>
            <a:r>
              <a:rPr lang="en-US" dirty="0"/>
              <a:t> </a:t>
            </a:r>
            <a:r>
              <a:rPr lang="en-US" dirty="0" err="1"/>
              <a:t>trình</a:t>
            </a:r>
            <a:r>
              <a:rPr lang="en-US" dirty="0"/>
              <a:t> </a:t>
            </a:r>
          </a:p>
          <a:p>
            <a:pPr>
              <a:lnSpc>
                <a:spcPct val="90000"/>
              </a:lnSpc>
            </a:pPr>
            <a:r>
              <a:rPr lang="en-US" dirty="0" err="1"/>
              <a:t>Thay</a:t>
            </a:r>
            <a:r>
              <a:rPr lang="en-US" dirty="0"/>
              <a:t> </a:t>
            </a:r>
            <a:r>
              <a:rPr lang="en-US" dirty="0" err="1"/>
              <a:t>ñoåi</a:t>
            </a:r>
            <a:r>
              <a:rPr lang="en-US" dirty="0"/>
              <a:t> </a:t>
            </a:r>
            <a:r>
              <a:rPr lang="en-US" dirty="0" err="1"/>
              <a:t>traïng</a:t>
            </a:r>
            <a:r>
              <a:rPr lang="en-US" dirty="0"/>
              <a:t> </a:t>
            </a:r>
            <a:r>
              <a:rPr lang="en-US" dirty="0" err="1"/>
              <a:t>thaùi</a:t>
            </a:r>
            <a:r>
              <a:rPr lang="en-US" dirty="0"/>
              <a:t> </a:t>
            </a:r>
            <a:r>
              <a:rPr lang="en-US" dirty="0" err="1"/>
              <a:t>tieán</a:t>
            </a:r>
            <a:r>
              <a:rPr lang="en-US" dirty="0"/>
              <a:t> </a:t>
            </a:r>
            <a:r>
              <a:rPr lang="en-US" dirty="0" err="1"/>
              <a:t>trình</a:t>
            </a:r>
            <a:r>
              <a:rPr lang="en-US" dirty="0"/>
              <a:t> :</a:t>
            </a:r>
          </a:p>
          <a:p>
            <a:pPr lvl="1">
              <a:lnSpc>
                <a:spcPct val="90000"/>
              </a:lnSpc>
            </a:pPr>
            <a:r>
              <a:rPr lang="en-US" dirty="0"/>
              <a:t>Assign()</a:t>
            </a:r>
          </a:p>
          <a:p>
            <a:pPr lvl="1">
              <a:lnSpc>
                <a:spcPct val="90000"/>
              </a:lnSpc>
            </a:pPr>
            <a:r>
              <a:rPr lang="en-US" dirty="0"/>
              <a:t>Block() </a:t>
            </a:r>
          </a:p>
          <a:p>
            <a:pPr lvl="1">
              <a:lnSpc>
                <a:spcPct val="90000"/>
              </a:lnSpc>
            </a:pPr>
            <a:r>
              <a:rPr lang="en-US" dirty="0"/>
              <a:t>Awake()</a:t>
            </a:r>
          </a:p>
          <a:p>
            <a:pPr lvl="1">
              <a:lnSpc>
                <a:spcPct val="90000"/>
              </a:lnSpc>
            </a:pPr>
            <a:r>
              <a:rPr lang="en-US" dirty="0"/>
              <a:t>Suspend()</a:t>
            </a:r>
          </a:p>
          <a:p>
            <a:pPr lvl="1">
              <a:lnSpc>
                <a:spcPct val="90000"/>
              </a:lnSpc>
            </a:pPr>
            <a:r>
              <a:rPr lang="en-US" dirty="0"/>
              <a:t>Resume()</a:t>
            </a:r>
          </a:p>
        </p:txBody>
      </p:sp>
      <p:sp>
        <p:nvSpPr>
          <p:cNvPr id="6" name="Slide Number Placeholder 5"/>
          <p:cNvSpPr>
            <a:spLocks noGrp="1"/>
          </p:cNvSpPr>
          <p:nvPr>
            <p:ph type="sldNum" sz="quarter" idx="15"/>
          </p:nvPr>
        </p:nvSpPr>
        <p:spPr/>
        <p:txBody>
          <a:bodyPr/>
          <a:lstStyle/>
          <a:p>
            <a:fld id="{47A864D9-E1F7-4D89-9449-D914C3AE11E4}" type="slidenum">
              <a:rPr lang="en-US"/>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dissolve">
                                      <p:cBhvr>
                                        <p:cTn id="7" dur="500"/>
                                        <p:tgtEl>
                                          <p:spTgt spid="24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dissolve">
                                      <p:cBhvr>
                                        <p:cTn id="12" dur="500"/>
                                        <p:tgtEl>
                                          <p:spTgt spid="247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dissolve">
                                      <p:cBhvr>
                                        <p:cTn id="17" dur="500"/>
                                        <p:tgtEl>
                                          <p:spTgt spid="247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Effect transition="in" filter="dissolve">
                                      <p:cBhvr>
                                        <p:cTn id="22" dur="500"/>
                                        <p:tgtEl>
                                          <p:spTgt spid="247811">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7811">
                                            <p:txEl>
                                              <p:pRg st="4" end="4"/>
                                            </p:txEl>
                                          </p:spTgt>
                                        </p:tgtEl>
                                        <p:attrNameLst>
                                          <p:attrName>style.visibility</p:attrName>
                                        </p:attrNameLst>
                                      </p:cBhvr>
                                      <p:to>
                                        <p:strVal val="visible"/>
                                      </p:to>
                                    </p:set>
                                    <p:animEffect transition="in" filter="dissolve">
                                      <p:cBhvr>
                                        <p:cTn id="25" dur="500"/>
                                        <p:tgtEl>
                                          <p:spTgt spid="247811">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7811">
                                            <p:txEl>
                                              <p:pRg st="5" end="5"/>
                                            </p:txEl>
                                          </p:spTgt>
                                        </p:tgtEl>
                                        <p:attrNameLst>
                                          <p:attrName>style.visibility</p:attrName>
                                        </p:attrNameLst>
                                      </p:cBhvr>
                                      <p:to>
                                        <p:strVal val="visible"/>
                                      </p:to>
                                    </p:set>
                                    <p:animEffect transition="in" filter="dissolve">
                                      <p:cBhvr>
                                        <p:cTn id="28" dur="500"/>
                                        <p:tgtEl>
                                          <p:spTgt spid="247811">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7811">
                                            <p:txEl>
                                              <p:pRg st="6" end="6"/>
                                            </p:txEl>
                                          </p:spTgt>
                                        </p:tgtEl>
                                        <p:attrNameLst>
                                          <p:attrName>style.visibility</p:attrName>
                                        </p:attrNameLst>
                                      </p:cBhvr>
                                      <p:to>
                                        <p:strVal val="visible"/>
                                      </p:to>
                                    </p:set>
                                    <p:animEffect transition="in" filter="dissolve">
                                      <p:cBhvr>
                                        <p:cTn id="31" dur="500"/>
                                        <p:tgtEl>
                                          <p:spTgt spid="247811">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7811">
                                            <p:txEl>
                                              <p:pRg st="7" end="7"/>
                                            </p:txEl>
                                          </p:spTgt>
                                        </p:tgtEl>
                                        <p:attrNameLst>
                                          <p:attrName>style.visibility</p:attrName>
                                        </p:attrNameLst>
                                      </p:cBhvr>
                                      <p:to>
                                        <p:strVal val="visible"/>
                                      </p:to>
                                    </p:set>
                                    <p:animEffect transition="in" filter="dissolve">
                                      <p:cBhvr>
                                        <p:cTn id="34" dur="500"/>
                                        <p:tgtEl>
                                          <p:spTgt spid="247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152400"/>
            <a:ext cx="7467600" cy="1143000"/>
          </a:xfrm>
        </p:spPr>
        <p:txBody>
          <a:bodyPr/>
          <a:lstStyle/>
          <a:p>
            <a:r>
              <a:rPr lang="en-US" dirty="0" err="1"/>
              <a:t>Taïo</a:t>
            </a:r>
            <a:r>
              <a:rPr lang="en-US" dirty="0"/>
              <a:t> </a:t>
            </a:r>
            <a:r>
              <a:rPr lang="en-US" dirty="0" err="1"/>
              <a:t>laäp</a:t>
            </a:r>
            <a:r>
              <a:rPr lang="en-US" dirty="0"/>
              <a:t> </a:t>
            </a:r>
            <a:r>
              <a:rPr lang="en-US" dirty="0" err="1"/>
              <a:t>tieán</a:t>
            </a:r>
            <a:r>
              <a:rPr lang="en-US" dirty="0"/>
              <a:t> </a:t>
            </a:r>
            <a:r>
              <a:rPr lang="en-US" dirty="0" err="1"/>
              <a:t>trình</a:t>
            </a:r>
            <a:endParaRPr lang="en-US" dirty="0"/>
          </a:p>
        </p:txBody>
      </p:sp>
      <p:sp>
        <p:nvSpPr>
          <p:cNvPr id="248835" name="Rectangle 3"/>
          <p:cNvSpPr>
            <a:spLocks noGrp="1" noChangeArrowheads="1"/>
          </p:cNvSpPr>
          <p:nvPr>
            <p:ph sz="quarter" idx="1"/>
          </p:nvPr>
        </p:nvSpPr>
        <p:spPr/>
        <p:txBody>
          <a:bodyPr/>
          <a:lstStyle/>
          <a:p>
            <a:r>
              <a:rPr lang="en-US"/>
              <a:t>Caùc tình huoáng :</a:t>
            </a:r>
          </a:p>
          <a:p>
            <a:pPr lvl="1"/>
            <a:r>
              <a:rPr lang="en-US"/>
              <a:t>Khôûi ñoäng batch job</a:t>
            </a:r>
          </a:p>
          <a:p>
            <a:pPr lvl="1"/>
            <a:r>
              <a:rPr lang="en-US"/>
              <a:t>User logs on</a:t>
            </a:r>
          </a:p>
          <a:p>
            <a:pPr lvl="1"/>
            <a:r>
              <a:rPr lang="en-US"/>
              <a:t>Kích hoaït 1 service (print...)</a:t>
            </a:r>
          </a:p>
          <a:p>
            <a:pPr lvl="1"/>
            <a:r>
              <a:rPr lang="en-US"/>
              <a:t>Process goïi haøm taïo moät tieán trình khaùc </a:t>
            </a:r>
          </a:p>
          <a:p>
            <a:r>
              <a:rPr lang="en-US"/>
              <a:t>Caùc tieán trình coù theå taïo tieán trình con, hình thaønh caây tieán trình trong heä thoáng</a:t>
            </a:r>
          </a:p>
          <a:p>
            <a:r>
              <a:rPr lang="en-US"/>
              <a:t>Caùc tieán trình môùi ñöôïc taïo coù theå thöøa höôûng taøi nguyeân töø cha, hay ñöôïc caáp taøi  nguyeân môùi</a:t>
            </a:r>
          </a:p>
          <a:p>
            <a:endParaRPr lang="en-US"/>
          </a:p>
        </p:txBody>
      </p:sp>
      <p:sp>
        <p:nvSpPr>
          <p:cNvPr id="6" name="Slide Number Placeholder 5"/>
          <p:cNvSpPr>
            <a:spLocks noGrp="1"/>
          </p:cNvSpPr>
          <p:nvPr>
            <p:ph type="sldNum" sz="quarter" idx="15"/>
          </p:nvPr>
        </p:nvSpPr>
        <p:spPr/>
        <p:txBody>
          <a:bodyPr/>
          <a:lstStyle/>
          <a:p>
            <a:fld id="{65BE8D76-B016-4083-A160-C22A2339B953}" type="slidenum">
              <a:rPr lang="en-US"/>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dissolve">
                                      <p:cBhvr>
                                        <p:cTn id="7" dur="500"/>
                                        <p:tgtEl>
                                          <p:spTgt spid="248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dissolve">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dissolve">
                                      <p:cBhvr>
                                        <p:cTn id="17" dur="500"/>
                                        <p:tgtEl>
                                          <p:spTgt spid="248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dissolve">
                                      <p:cBhvr>
                                        <p:cTn id="22" dur="500"/>
                                        <p:tgtEl>
                                          <p:spTgt spid="248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8835">
                                            <p:txEl>
                                              <p:pRg st="4" end="4"/>
                                            </p:txEl>
                                          </p:spTgt>
                                        </p:tgtEl>
                                        <p:attrNameLst>
                                          <p:attrName>style.visibility</p:attrName>
                                        </p:attrNameLst>
                                      </p:cBhvr>
                                      <p:to>
                                        <p:strVal val="visible"/>
                                      </p:to>
                                    </p:set>
                                    <p:animEffect transition="in" filter="dissolve">
                                      <p:cBhvr>
                                        <p:cTn id="27" dur="500"/>
                                        <p:tgtEl>
                                          <p:spTgt spid="248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8835">
                                            <p:txEl>
                                              <p:pRg st="5" end="5"/>
                                            </p:txEl>
                                          </p:spTgt>
                                        </p:tgtEl>
                                        <p:attrNameLst>
                                          <p:attrName>style.visibility</p:attrName>
                                        </p:attrNameLst>
                                      </p:cBhvr>
                                      <p:to>
                                        <p:strVal val="visible"/>
                                      </p:to>
                                    </p:set>
                                    <p:animEffect transition="in" filter="dissolve">
                                      <p:cBhvr>
                                        <p:cTn id="32" dur="500"/>
                                        <p:tgtEl>
                                          <p:spTgt spid="248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8835">
                                            <p:txEl>
                                              <p:pRg st="6" end="6"/>
                                            </p:txEl>
                                          </p:spTgt>
                                        </p:tgtEl>
                                        <p:attrNameLst>
                                          <p:attrName>style.visibility</p:attrName>
                                        </p:attrNameLst>
                                      </p:cBhvr>
                                      <p:to>
                                        <p:strVal val="visible"/>
                                      </p:to>
                                    </p:set>
                                    <p:animEffect transition="in" filter="dissolve">
                                      <p:cBhvr>
                                        <p:cTn id="37" dur="500"/>
                                        <p:tgtEl>
                                          <p:spTgt spid="248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76200"/>
            <a:ext cx="7467600" cy="1143000"/>
          </a:xfrm>
        </p:spPr>
        <p:txBody>
          <a:bodyPr/>
          <a:lstStyle/>
          <a:p>
            <a:r>
              <a:rPr lang="en-US" altLang="zh-TW" dirty="0" err="1">
                <a:ea typeface="新細明體" pitchFamily="18" charset="-120"/>
              </a:rPr>
              <a:t>Keát</a:t>
            </a:r>
            <a:r>
              <a:rPr lang="en-US" altLang="zh-TW" dirty="0">
                <a:ea typeface="新細明體" pitchFamily="18" charset="-120"/>
              </a:rPr>
              <a:t> </a:t>
            </a:r>
            <a:r>
              <a:rPr lang="en-US" altLang="zh-TW" dirty="0" err="1">
                <a:ea typeface="新細明體" pitchFamily="18" charset="-120"/>
              </a:rPr>
              <a:t>thuùc</a:t>
            </a:r>
            <a:r>
              <a:rPr lang="en-US" altLang="zh-TW" dirty="0">
                <a:ea typeface="新細明體" pitchFamily="18" charset="-120"/>
              </a:rPr>
              <a:t> </a:t>
            </a:r>
            <a:r>
              <a:rPr lang="en-US" altLang="zh-TW" dirty="0" err="1">
                <a:ea typeface="新細明體" pitchFamily="18" charset="-120"/>
              </a:rPr>
              <a:t>tieán</a:t>
            </a:r>
            <a:r>
              <a:rPr lang="en-US" altLang="zh-TW" dirty="0">
                <a:ea typeface="新細明體" pitchFamily="18" charset="-120"/>
              </a:rPr>
              <a:t> </a:t>
            </a:r>
            <a:r>
              <a:rPr lang="en-US" altLang="zh-TW" dirty="0" err="1">
                <a:ea typeface="新細明體" pitchFamily="18" charset="-120"/>
              </a:rPr>
              <a:t>trình</a:t>
            </a:r>
            <a:r>
              <a:rPr lang="en-US" altLang="zh-TW" dirty="0">
                <a:ea typeface="新細明體" pitchFamily="18" charset="-120"/>
              </a:rPr>
              <a:t> </a:t>
            </a:r>
          </a:p>
        </p:txBody>
      </p:sp>
      <p:sp>
        <p:nvSpPr>
          <p:cNvPr id="251907" name="Rectangle 3"/>
          <p:cNvSpPr>
            <a:spLocks noGrp="1" noChangeArrowheads="1"/>
          </p:cNvSpPr>
          <p:nvPr>
            <p:ph sz="quarter" idx="1"/>
          </p:nvPr>
        </p:nvSpPr>
        <p:spPr>
          <a:xfrm>
            <a:off x="457200" y="1371600"/>
            <a:ext cx="8382000" cy="4760913"/>
          </a:xfrm>
        </p:spPr>
        <p:txBody>
          <a:bodyPr/>
          <a:lstStyle/>
          <a:p>
            <a:r>
              <a:rPr lang="en-US" altLang="zh-TW">
                <a:ea typeface="新細明體" pitchFamily="18" charset="-120"/>
              </a:rPr>
              <a:t>Tình huoáng :</a:t>
            </a:r>
          </a:p>
          <a:p>
            <a:pPr lvl="1"/>
            <a:r>
              <a:rPr lang="en-US" altLang="zh-TW">
                <a:ea typeface="新細明體" pitchFamily="18" charset="-120"/>
              </a:rPr>
              <a:t>Tieán trình xöû lyù xong  leänh cuoái cuøng  hay goïi exit ()</a:t>
            </a:r>
          </a:p>
          <a:p>
            <a:pPr lvl="1"/>
            <a:r>
              <a:rPr lang="en-US"/>
              <a:t>Keát thuùc Batch job , </a:t>
            </a:r>
            <a:r>
              <a:rPr lang="en-US" i="1"/>
              <a:t>Halt </a:t>
            </a:r>
            <a:r>
              <a:rPr lang="en-US"/>
              <a:t> instruction</a:t>
            </a:r>
          </a:p>
          <a:p>
            <a:pPr lvl="1"/>
            <a:r>
              <a:rPr lang="en-US"/>
              <a:t>User logs off</a:t>
            </a:r>
          </a:p>
          <a:p>
            <a:pPr lvl="1"/>
            <a:r>
              <a:rPr lang="en-US"/>
              <a:t>Do loãi chöông trình </a:t>
            </a:r>
          </a:p>
          <a:p>
            <a:r>
              <a:rPr lang="en-US" altLang="zh-TW">
                <a:ea typeface="新細明體" pitchFamily="18" charset="-120"/>
              </a:rPr>
              <a:t>Moät tieán trình coù theå keát thuùc 1 tieán trình khaùc neáu coù ID (ñònh danh) cuûa tieán trình kia.</a:t>
            </a:r>
          </a:p>
          <a:p>
            <a:pPr lvl="1"/>
            <a:r>
              <a:rPr lang="en-US" altLang="zh-TW">
                <a:ea typeface="新細明體" pitchFamily="18" charset="-120"/>
              </a:rPr>
              <a:t>Ví duï: kill –-s SIGKILL 1234: huyû tieán trình coù ID laø 1234</a:t>
            </a:r>
          </a:p>
        </p:txBody>
      </p:sp>
      <p:sp>
        <p:nvSpPr>
          <p:cNvPr id="6" name="Slide Number Placeholder 5"/>
          <p:cNvSpPr>
            <a:spLocks noGrp="1"/>
          </p:cNvSpPr>
          <p:nvPr>
            <p:ph type="sldNum" sz="quarter" idx="15"/>
          </p:nvPr>
        </p:nvSpPr>
        <p:spPr/>
        <p:txBody>
          <a:bodyPr/>
          <a:lstStyle/>
          <a:p>
            <a:fld id="{B50469D9-C9E4-464C-8DBC-5B7339013627}" type="slidenum">
              <a:rPr lang="en-US"/>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dissolve">
                                      <p:cBhvr>
                                        <p:cTn id="7" dur="500"/>
                                        <p:tgtEl>
                                          <p:spTgt spid="2519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1907">
                                            <p:txEl>
                                              <p:pRg st="1" end="1"/>
                                            </p:txEl>
                                          </p:spTgt>
                                        </p:tgtEl>
                                        <p:attrNameLst>
                                          <p:attrName>style.visibility</p:attrName>
                                        </p:attrNameLst>
                                      </p:cBhvr>
                                      <p:to>
                                        <p:strVal val="visible"/>
                                      </p:to>
                                    </p:set>
                                    <p:animEffect transition="in" filter="dissolve">
                                      <p:cBhvr>
                                        <p:cTn id="10" dur="500"/>
                                        <p:tgtEl>
                                          <p:spTgt spid="2519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1907">
                                            <p:txEl>
                                              <p:pRg st="2" end="2"/>
                                            </p:txEl>
                                          </p:spTgt>
                                        </p:tgtEl>
                                        <p:attrNameLst>
                                          <p:attrName>style.visibility</p:attrName>
                                        </p:attrNameLst>
                                      </p:cBhvr>
                                      <p:to>
                                        <p:strVal val="visible"/>
                                      </p:to>
                                    </p:set>
                                    <p:animEffect transition="in" filter="dissolve">
                                      <p:cBhvr>
                                        <p:cTn id="13" dur="500"/>
                                        <p:tgtEl>
                                          <p:spTgt spid="25190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1907">
                                            <p:txEl>
                                              <p:pRg st="3" end="3"/>
                                            </p:txEl>
                                          </p:spTgt>
                                        </p:tgtEl>
                                        <p:attrNameLst>
                                          <p:attrName>style.visibility</p:attrName>
                                        </p:attrNameLst>
                                      </p:cBhvr>
                                      <p:to>
                                        <p:strVal val="visible"/>
                                      </p:to>
                                    </p:set>
                                    <p:animEffect transition="in" filter="dissolve">
                                      <p:cBhvr>
                                        <p:cTn id="16" dur="500"/>
                                        <p:tgtEl>
                                          <p:spTgt spid="25190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1907">
                                            <p:txEl>
                                              <p:pRg st="4" end="4"/>
                                            </p:txEl>
                                          </p:spTgt>
                                        </p:tgtEl>
                                        <p:attrNameLst>
                                          <p:attrName>style.visibility</p:attrName>
                                        </p:attrNameLst>
                                      </p:cBhvr>
                                      <p:to>
                                        <p:strVal val="visible"/>
                                      </p:to>
                                    </p:set>
                                    <p:animEffect transition="in" filter="dissolve">
                                      <p:cBhvr>
                                        <p:cTn id="19" dur="500"/>
                                        <p:tgtEl>
                                          <p:spTgt spid="2519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1907">
                                            <p:txEl>
                                              <p:pRg st="5" end="5"/>
                                            </p:txEl>
                                          </p:spTgt>
                                        </p:tgtEl>
                                        <p:attrNameLst>
                                          <p:attrName>style.visibility</p:attrName>
                                        </p:attrNameLst>
                                      </p:cBhvr>
                                      <p:to>
                                        <p:strVal val="visible"/>
                                      </p:to>
                                    </p:set>
                                    <p:animEffect transition="in" filter="dissolve">
                                      <p:cBhvr>
                                        <p:cTn id="24" dur="500"/>
                                        <p:tgtEl>
                                          <p:spTgt spid="25190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1907">
                                            <p:txEl>
                                              <p:pRg st="6" end="6"/>
                                            </p:txEl>
                                          </p:spTgt>
                                        </p:tgtEl>
                                        <p:attrNameLst>
                                          <p:attrName>style.visibility</p:attrName>
                                        </p:attrNameLst>
                                      </p:cBhvr>
                                      <p:to>
                                        <p:strVal val="visible"/>
                                      </p:to>
                                    </p:set>
                                    <p:animEffect transition="in" filter="dissolve">
                                      <p:cBhvr>
                                        <p:cTn id="27" dur="500"/>
                                        <p:tgtEl>
                                          <p:spTgt spid="251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228600"/>
            <a:ext cx="8077200" cy="762000"/>
          </a:xfrm>
        </p:spPr>
        <p:txBody>
          <a:bodyPr/>
          <a:lstStyle/>
          <a:p>
            <a:r>
              <a:rPr lang="en-US" dirty="0" err="1"/>
              <a:t>Moâ</a:t>
            </a:r>
            <a:r>
              <a:rPr lang="en-US" dirty="0"/>
              <a:t> </a:t>
            </a:r>
            <a:r>
              <a:rPr lang="en-US" dirty="0" err="1"/>
              <a:t>hình</a:t>
            </a:r>
            <a:r>
              <a:rPr lang="en-US" dirty="0"/>
              <a:t> </a:t>
            </a:r>
            <a:r>
              <a:rPr lang="en-US" dirty="0" err="1"/>
              <a:t>ña</a:t>
            </a:r>
            <a:r>
              <a:rPr lang="en-US" dirty="0"/>
              <a:t> </a:t>
            </a:r>
            <a:r>
              <a:rPr lang="en-US" dirty="0" err="1"/>
              <a:t>tieán</a:t>
            </a:r>
            <a:r>
              <a:rPr lang="en-US" dirty="0"/>
              <a:t> </a:t>
            </a:r>
            <a:r>
              <a:rPr lang="en-US" dirty="0" err="1"/>
              <a:t>trình</a:t>
            </a:r>
            <a:r>
              <a:rPr lang="en-US" dirty="0"/>
              <a:t> (</a:t>
            </a:r>
            <a:r>
              <a:rPr lang="en-US" dirty="0" err="1"/>
              <a:t>MultiProcesses</a:t>
            </a:r>
            <a:r>
              <a:rPr lang="en-US" dirty="0"/>
              <a:t>)</a:t>
            </a:r>
          </a:p>
        </p:txBody>
      </p:sp>
      <p:sp>
        <p:nvSpPr>
          <p:cNvPr id="319491" name="Rectangle 3"/>
          <p:cNvSpPr>
            <a:spLocks noGrp="1" noChangeArrowheads="1"/>
          </p:cNvSpPr>
          <p:nvPr>
            <p:ph sz="quarter" idx="1"/>
          </p:nvPr>
        </p:nvSpPr>
        <p:spPr/>
        <p:txBody>
          <a:bodyPr/>
          <a:lstStyle/>
          <a:p>
            <a:r>
              <a:rPr lang="en-US"/>
              <a:t>Heä thoáng laø moät taäp caùc tieán trình hoaït ñoäng ñoàng thôøi</a:t>
            </a:r>
          </a:p>
          <a:p>
            <a:r>
              <a:rPr lang="en-US"/>
              <a:t>Caùc tieán trình ñoäc laäp vôùi nhau =&gt; khoâng coù söï trao ñoåi thoâng tin hieån nhieân..</a:t>
            </a:r>
          </a:p>
          <a:p>
            <a:endParaRPr lang="en-US"/>
          </a:p>
        </p:txBody>
      </p:sp>
      <p:sp>
        <p:nvSpPr>
          <p:cNvPr id="16" name="Slide Number Placeholder 5"/>
          <p:cNvSpPr>
            <a:spLocks noGrp="1"/>
          </p:cNvSpPr>
          <p:nvPr>
            <p:ph type="sldNum" sz="quarter" idx="15"/>
          </p:nvPr>
        </p:nvSpPr>
        <p:spPr/>
        <p:txBody>
          <a:bodyPr/>
          <a:lstStyle/>
          <a:p>
            <a:fld id="{5A5F8E29-B84A-4553-AF2E-4CC8A46EC302}" type="slidenum">
              <a:rPr lang="en-US"/>
              <a:pPr/>
              <a:t>17</a:t>
            </a:fld>
            <a:endParaRPr lang="en-US"/>
          </a:p>
        </p:txBody>
      </p:sp>
      <p:sp>
        <p:nvSpPr>
          <p:cNvPr id="319492" name="Oval 4"/>
          <p:cNvSpPr>
            <a:spLocks noChangeArrowheads="1"/>
          </p:cNvSpPr>
          <p:nvPr/>
        </p:nvSpPr>
        <p:spPr bwMode="auto">
          <a:xfrm>
            <a:off x="1828800" y="3200400"/>
            <a:ext cx="6324600" cy="2743200"/>
          </a:xfrm>
          <a:prstGeom prst="ellipse">
            <a:avLst/>
          </a:prstGeom>
          <a:solidFill>
            <a:srgbClr val="99FF33"/>
          </a:solidFill>
          <a:ln w="38100">
            <a:solidFill>
              <a:srgbClr val="800080"/>
            </a:solidFill>
            <a:miter lim="800000"/>
            <a:headEnd/>
            <a:tailEnd/>
          </a:ln>
          <a:effectLst/>
        </p:spPr>
        <p:txBody>
          <a:bodyPr wrap="none" anchor="ctr"/>
          <a:lstStyle/>
          <a:p>
            <a:endParaRPr lang="en-US" dirty="0">
              <a:latin typeface="VNI-Book" pitchFamily="2" charset="0"/>
            </a:endParaRPr>
          </a:p>
        </p:txBody>
      </p:sp>
      <p:sp>
        <p:nvSpPr>
          <p:cNvPr id="319493" name="Oval 5"/>
          <p:cNvSpPr>
            <a:spLocks noChangeArrowheads="1"/>
          </p:cNvSpPr>
          <p:nvPr/>
        </p:nvSpPr>
        <p:spPr bwMode="auto">
          <a:xfrm>
            <a:off x="2362200" y="3925888"/>
            <a:ext cx="1219200" cy="874712"/>
          </a:xfrm>
          <a:prstGeom prst="ellipse">
            <a:avLst/>
          </a:prstGeom>
          <a:solidFill>
            <a:srgbClr val="FFFFCC"/>
          </a:solidFill>
          <a:ln w="38100">
            <a:solidFill>
              <a:schemeClr val="hlink"/>
            </a:solidFill>
            <a:miter lim="800000"/>
            <a:headEnd/>
            <a:tailEnd/>
          </a:ln>
          <a:effectLst/>
        </p:spPr>
        <p:txBody>
          <a:bodyPr wrap="none" anchor="ctr"/>
          <a:lstStyle/>
          <a:p>
            <a:pPr algn="ctr"/>
            <a:r>
              <a:rPr lang="en-US" sz="2400">
                <a:solidFill>
                  <a:srgbClr val="FF0000"/>
                </a:solidFill>
                <a:latin typeface="Comic Sans MS" pitchFamily="66" charset="0"/>
              </a:rPr>
              <a:t>winword</a:t>
            </a:r>
          </a:p>
        </p:txBody>
      </p:sp>
      <p:sp>
        <p:nvSpPr>
          <p:cNvPr id="319494" name="Oval 6"/>
          <p:cNvSpPr>
            <a:spLocks noChangeArrowheads="1"/>
          </p:cNvSpPr>
          <p:nvPr/>
        </p:nvSpPr>
        <p:spPr bwMode="auto">
          <a:xfrm>
            <a:off x="3810000" y="4114800"/>
            <a:ext cx="1295400" cy="936625"/>
          </a:xfrm>
          <a:prstGeom prst="ellipse">
            <a:avLst/>
          </a:prstGeom>
          <a:solidFill>
            <a:srgbClr val="FF66FF"/>
          </a:solidFill>
          <a:ln w="38100">
            <a:solidFill>
              <a:schemeClr val="folHlink"/>
            </a:solidFill>
            <a:miter lim="800000"/>
            <a:headEnd/>
            <a:tailEnd/>
          </a:ln>
          <a:effectLst/>
        </p:spPr>
        <p:txBody>
          <a:bodyPr wrap="none" anchor="ctr"/>
          <a:lstStyle/>
          <a:p>
            <a:pPr algn="ctr"/>
            <a:r>
              <a:rPr lang="en-US" sz="2400">
                <a:solidFill>
                  <a:schemeClr val="folHlink"/>
                </a:solidFill>
                <a:latin typeface="Comic Sans MS" pitchFamily="66" charset="0"/>
              </a:rPr>
              <a:t>Visual</a:t>
            </a:r>
            <a:r>
              <a:rPr lang="en-US" sz="2400">
                <a:latin typeface="Comic Sans MS" pitchFamily="66" charset="0"/>
              </a:rPr>
              <a:t> C</a:t>
            </a:r>
          </a:p>
        </p:txBody>
      </p:sp>
      <p:sp>
        <p:nvSpPr>
          <p:cNvPr id="319495" name="Oval 7"/>
          <p:cNvSpPr>
            <a:spLocks noChangeArrowheads="1"/>
          </p:cNvSpPr>
          <p:nvPr/>
        </p:nvSpPr>
        <p:spPr bwMode="auto">
          <a:xfrm>
            <a:off x="5410200" y="4343400"/>
            <a:ext cx="1447800" cy="887413"/>
          </a:xfrm>
          <a:prstGeom prst="ellipse">
            <a:avLst/>
          </a:prstGeom>
          <a:solidFill>
            <a:srgbClr val="FFFF66"/>
          </a:solidFill>
          <a:ln w="38100">
            <a:solidFill>
              <a:srgbClr val="CC0099"/>
            </a:solidFill>
            <a:miter lim="800000"/>
            <a:headEnd/>
            <a:tailEnd/>
          </a:ln>
          <a:effectLst/>
        </p:spPr>
        <p:txBody>
          <a:bodyPr wrap="none" anchor="ctr"/>
          <a:lstStyle/>
          <a:p>
            <a:pPr algn="ctr"/>
            <a:r>
              <a:rPr lang="en-US" sz="2400">
                <a:solidFill>
                  <a:srgbClr val="CC0099"/>
                </a:solidFill>
                <a:latin typeface="Comic Sans MS" pitchFamily="66" charset="0"/>
              </a:rPr>
              <a:t>CDplayer</a:t>
            </a:r>
          </a:p>
        </p:txBody>
      </p:sp>
      <p:sp>
        <p:nvSpPr>
          <p:cNvPr id="319496" name="Oval 8"/>
          <p:cNvSpPr>
            <a:spLocks noChangeArrowheads="1"/>
          </p:cNvSpPr>
          <p:nvPr/>
        </p:nvSpPr>
        <p:spPr bwMode="auto">
          <a:xfrm>
            <a:off x="4953000" y="3429000"/>
            <a:ext cx="838200" cy="887413"/>
          </a:xfrm>
          <a:prstGeom prst="ellipse">
            <a:avLst/>
          </a:prstGeom>
          <a:solidFill>
            <a:srgbClr val="3366FF"/>
          </a:solidFill>
          <a:ln w="38100">
            <a:solidFill>
              <a:srgbClr val="FF66FF"/>
            </a:solidFill>
            <a:miter lim="800000"/>
            <a:headEnd/>
            <a:tailEnd/>
          </a:ln>
          <a:effectLst/>
        </p:spPr>
        <p:txBody>
          <a:bodyPr wrap="none" anchor="ctr"/>
          <a:lstStyle/>
          <a:p>
            <a:pPr algn="ctr"/>
            <a:r>
              <a:rPr lang="en-US" sz="2400">
                <a:solidFill>
                  <a:srgbClr val="FF66FF"/>
                </a:solidFill>
                <a:latin typeface="Comic Sans MS" pitchFamily="66" charset="0"/>
              </a:rPr>
              <a:t>Excel</a:t>
            </a:r>
          </a:p>
        </p:txBody>
      </p:sp>
      <p:sp>
        <p:nvSpPr>
          <p:cNvPr id="319497" name="Oval 9"/>
          <p:cNvSpPr>
            <a:spLocks noChangeArrowheads="1"/>
          </p:cNvSpPr>
          <p:nvPr/>
        </p:nvSpPr>
        <p:spPr bwMode="auto">
          <a:xfrm>
            <a:off x="4038600" y="5218113"/>
            <a:ext cx="2057400" cy="644525"/>
          </a:xfrm>
          <a:prstGeom prst="ellipse">
            <a:avLst/>
          </a:prstGeom>
          <a:solidFill>
            <a:srgbClr val="99FF33"/>
          </a:solidFill>
          <a:ln w="38100">
            <a:solidFill>
              <a:srgbClr val="99FF33"/>
            </a:solidFill>
            <a:miter lim="800000"/>
            <a:headEnd/>
            <a:tailEnd/>
          </a:ln>
          <a:effectLst/>
        </p:spPr>
        <p:txBody>
          <a:bodyPr wrap="none" anchor="ctr"/>
          <a:lstStyle/>
          <a:p>
            <a:pPr algn="ctr"/>
            <a:r>
              <a:rPr lang="en-US" sz="2400">
                <a:latin typeface="Comic Sans MS" pitchFamily="66" charset="0"/>
              </a:rPr>
              <a:t>OS</a:t>
            </a:r>
          </a:p>
        </p:txBody>
      </p:sp>
      <p:sp>
        <p:nvSpPr>
          <p:cNvPr id="319498" name="Freeform 10"/>
          <p:cNvSpPr>
            <a:spLocks/>
          </p:cNvSpPr>
          <p:nvPr/>
        </p:nvSpPr>
        <p:spPr bwMode="auto">
          <a:xfrm>
            <a:off x="3124200" y="3581400"/>
            <a:ext cx="1295400" cy="533400"/>
          </a:xfrm>
          <a:custGeom>
            <a:avLst/>
            <a:gdLst/>
            <a:ahLst/>
            <a:cxnLst>
              <a:cxn ang="0">
                <a:pos x="0" y="208"/>
              </a:cxn>
              <a:cxn ang="0">
                <a:pos x="480" y="16"/>
              </a:cxn>
              <a:cxn ang="0">
                <a:pos x="816" y="304"/>
              </a:cxn>
            </a:cxnLst>
            <a:rect l="0" t="0" r="r" b="b"/>
            <a:pathLst>
              <a:path w="816" h="304">
                <a:moveTo>
                  <a:pt x="0" y="208"/>
                </a:moveTo>
                <a:cubicBezTo>
                  <a:pt x="172" y="104"/>
                  <a:pt x="344" y="0"/>
                  <a:pt x="480" y="16"/>
                </a:cubicBezTo>
                <a:cubicBezTo>
                  <a:pt x="616" y="32"/>
                  <a:pt x="716" y="168"/>
                  <a:pt x="816" y="304"/>
                </a:cubicBezTo>
              </a:path>
            </a:pathLst>
          </a:custGeom>
          <a:solidFill>
            <a:srgbClr val="99FF33"/>
          </a:solidFill>
          <a:ln w="79375" cap="flat" cmpd="sng">
            <a:solidFill>
              <a:srgbClr val="FF3399"/>
            </a:solidFill>
            <a:prstDash val="solid"/>
            <a:miter lim="800000"/>
            <a:headEnd type="stealth" w="med" len="med"/>
            <a:tailEnd type="stealth" w="med" len="med"/>
          </a:ln>
          <a:effectLst/>
        </p:spPr>
        <p:txBody>
          <a:bodyPr wrap="none"/>
          <a:lstStyle/>
          <a:p>
            <a:endParaRPr lang="en-US" dirty="0">
              <a:latin typeface="VNI-Book" pitchFamily="2" charset="0"/>
            </a:endParaRPr>
          </a:p>
        </p:txBody>
      </p:sp>
      <p:grpSp>
        <p:nvGrpSpPr>
          <p:cNvPr id="319499" name="Group 11"/>
          <p:cNvGrpSpPr>
            <a:grpSpLocks/>
          </p:cNvGrpSpPr>
          <p:nvPr/>
        </p:nvGrpSpPr>
        <p:grpSpPr bwMode="auto">
          <a:xfrm>
            <a:off x="3505200" y="3352800"/>
            <a:ext cx="685800" cy="609600"/>
            <a:chOff x="2208" y="2160"/>
            <a:chExt cx="432" cy="384"/>
          </a:xfrm>
        </p:grpSpPr>
        <p:sp>
          <p:nvSpPr>
            <p:cNvPr id="319500" name="Line 12"/>
            <p:cNvSpPr>
              <a:spLocks noChangeShapeType="1"/>
            </p:cNvSpPr>
            <p:nvPr/>
          </p:nvSpPr>
          <p:spPr bwMode="auto">
            <a:xfrm>
              <a:off x="2304" y="2160"/>
              <a:ext cx="240" cy="384"/>
            </a:xfrm>
            <a:prstGeom prst="line">
              <a:avLst/>
            </a:prstGeom>
            <a:noFill/>
            <a:ln w="38100">
              <a:solidFill>
                <a:schemeClr val="folHlink"/>
              </a:solidFill>
              <a:miter lim="800000"/>
              <a:headEnd/>
              <a:tailEnd/>
            </a:ln>
            <a:effectLst/>
          </p:spPr>
          <p:txBody>
            <a:bodyPr wrap="none"/>
            <a:lstStyle/>
            <a:p>
              <a:endParaRPr lang="en-US" dirty="0">
                <a:latin typeface="VNI-Book" pitchFamily="2" charset="0"/>
              </a:endParaRPr>
            </a:p>
          </p:txBody>
        </p:sp>
        <p:sp>
          <p:nvSpPr>
            <p:cNvPr id="319501" name="Line 13"/>
            <p:cNvSpPr>
              <a:spLocks noChangeShapeType="1"/>
            </p:cNvSpPr>
            <p:nvPr/>
          </p:nvSpPr>
          <p:spPr bwMode="auto">
            <a:xfrm flipV="1">
              <a:off x="2208" y="2208"/>
              <a:ext cx="432" cy="288"/>
            </a:xfrm>
            <a:prstGeom prst="line">
              <a:avLst/>
            </a:prstGeom>
            <a:noFill/>
            <a:ln w="38100">
              <a:solidFill>
                <a:schemeClr val="folHlink"/>
              </a:solidFill>
              <a:miter lim="800000"/>
              <a:headEnd/>
              <a:tailEnd/>
            </a:ln>
            <a:effectLst/>
          </p:spPr>
          <p:txBody>
            <a:bodyPr wrap="none"/>
            <a:lstStyle/>
            <a:p>
              <a:endParaRPr lang="en-US"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dissolve">
                                      <p:cBhvr>
                                        <p:cTn id="7" dur="500"/>
                                        <p:tgtEl>
                                          <p:spTgt spid="319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dissolve">
                                      <p:cBhvr>
                                        <p:cTn id="12" dur="500"/>
                                        <p:tgtEl>
                                          <p:spTgt spid="319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9492"/>
                                        </p:tgtEl>
                                        <p:attrNameLst>
                                          <p:attrName>style.visibility</p:attrName>
                                        </p:attrNameLst>
                                      </p:cBhvr>
                                      <p:to>
                                        <p:strVal val="visible"/>
                                      </p:to>
                                    </p:set>
                                    <p:animEffect transition="in" filter="dissolve">
                                      <p:cBhvr>
                                        <p:cTn id="17" dur="500"/>
                                        <p:tgtEl>
                                          <p:spTgt spid="3194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9497"/>
                                        </p:tgtEl>
                                        <p:attrNameLst>
                                          <p:attrName>style.visibility</p:attrName>
                                        </p:attrNameLst>
                                      </p:cBhvr>
                                      <p:to>
                                        <p:strVal val="visible"/>
                                      </p:to>
                                    </p:set>
                                    <p:animEffect transition="in" filter="dissolve">
                                      <p:cBhvr>
                                        <p:cTn id="22" dur="500"/>
                                        <p:tgtEl>
                                          <p:spTgt spid="3194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9493"/>
                                        </p:tgtEl>
                                        <p:attrNameLst>
                                          <p:attrName>style.visibility</p:attrName>
                                        </p:attrNameLst>
                                      </p:cBhvr>
                                      <p:to>
                                        <p:strVal val="visible"/>
                                      </p:to>
                                    </p:set>
                                    <p:animEffect transition="in" filter="dissolve">
                                      <p:cBhvr>
                                        <p:cTn id="27" dur="500"/>
                                        <p:tgtEl>
                                          <p:spTgt spid="3194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9494"/>
                                        </p:tgtEl>
                                        <p:attrNameLst>
                                          <p:attrName>style.visibility</p:attrName>
                                        </p:attrNameLst>
                                      </p:cBhvr>
                                      <p:to>
                                        <p:strVal val="visible"/>
                                      </p:to>
                                    </p:set>
                                    <p:animEffect transition="in" filter="dissolve">
                                      <p:cBhvr>
                                        <p:cTn id="32" dur="500"/>
                                        <p:tgtEl>
                                          <p:spTgt spid="31949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9496"/>
                                        </p:tgtEl>
                                        <p:attrNameLst>
                                          <p:attrName>style.visibility</p:attrName>
                                        </p:attrNameLst>
                                      </p:cBhvr>
                                      <p:to>
                                        <p:strVal val="visible"/>
                                      </p:to>
                                    </p:set>
                                    <p:animEffect transition="in" filter="dissolve">
                                      <p:cBhvr>
                                        <p:cTn id="37" dur="500"/>
                                        <p:tgtEl>
                                          <p:spTgt spid="31949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9495"/>
                                        </p:tgtEl>
                                        <p:attrNameLst>
                                          <p:attrName>style.visibility</p:attrName>
                                        </p:attrNameLst>
                                      </p:cBhvr>
                                      <p:to>
                                        <p:strVal val="visible"/>
                                      </p:to>
                                    </p:set>
                                    <p:animEffect transition="in" filter="dissolve">
                                      <p:cBhvr>
                                        <p:cTn id="42" dur="500"/>
                                        <p:tgtEl>
                                          <p:spTgt spid="31949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19498"/>
                                        </p:tgtEl>
                                        <p:attrNameLst>
                                          <p:attrName>style.visibility</p:attrName>
                                        </p:attrNameLst>
                                      </p:cBhvr>
                                      <p:to>
                                        <p:strVal val="visible"/>
                                      </p:to>
                                    </p:set>
                                    <p:animEffect transition="in" filter="dissolve">
                                      <p:cBhvr>
                                        <p:cTn id="47" dur="500"/>
                                        <p:tgtEl>
                                          <p:spTgt spid="31949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19499"/>
                                        </p:tgtEl>
                                        <p:attrNameLst>
                                          <p:attrName>style.visibility</p:attrName>
                                        </p:attrNameLst>
                                      </p:cBhvr>
                                      <p:to>
                                        <p:strVal val="visible"/>
                                      </p:to>
                                    </p:set>
                                    <p:animEffect transition="in" filter="dissolve">
                                      <p:cBhvr>
                                        <p:cTn id="52" dur="500"/>
                                        <p:tgtEl>
                                          <p:spTgt spid="31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P spid="319492" grpId="0" animBg="1"/>
      <p:bldP spid="319493" grpId="0" animBg="1" autoUpdateAnimBg="0"/>
      <p:bldP spid="319494" grpId="0" animBg="1" autoUpdateAnimBg="0"/>
      <p:bldP spid="319495" grpId="0" animBg="1" autoUpdateAnimBg="0"/>
      <p:bldP spid="319496" grpId="0" animBg="1" autoUpdateAnimBg="0"/>
      <p:bldP spid="319497" grpId="0" animBg="1" autoUpdateAnimBg="0"/>
      <p:bldP spid="31949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57200" y="-76200"/>
            <a:ext cx="7467600" cy="1143000"/>
          </a:xfrm>
        </p:spPr>
        <p:txBody>
          <a:bodyPr/>
          <a:lstStyle/>
          <a:p>
            <a:r>
              <a:rPr lang="en-US" dirty="0" err="1"/>
              <a:t>Ví</a:t>
            </a:r>
            <a:r>
              <a:rPr lang="en-US" dirty="0"/>
              <a:t> </a:t>
            </a:r>
            <a:r>
              <a:rPr lang="en-US" dirty="0" err="1"/>
              <a:t>duï</a:t>
            </a:r>
            <a:r>
              <a:rPr lang="en-US" dirty="0"/>
              <a:t> </a:t>
            </a:r>
            <a:r>
              <a:rPr lang="en-US" dirty="0" err="1"/>
              <a:t>moâ</a:t>
            </a:r>
            <a:r>
              <a:rPr lang="en-US" dirty="0"/>
              <a:t> </a:t>
            </a:r>
            <a:r>
              <a:rPr lang="en-US" dirty="0" err="1"/>
              <a:t>hình</a:t>
            </a:r>
            <a:r>
              <a:rPr lang="en-US" dirty="0"/>
              <a:t> </a:t>
            </a:r>
            <a:r>
              <a:rPr lang="en-US" dirty="0" err="1"/>
              <a:t>ña</a:t>
            </a:r>
            <a:r>
              <a:rPr lang="en-US" dirty="0"/>
              <a:t> </a:t>
            </a:r>
            <a:r>
              <a:rPr lang="en-US" dirty="0" err="1"/>
              <a:t>tieán</a:t>
            </a:r>
            <a:r>
              <a:rPr lang="en-US" dirty="0"/>
              <a:t> </a:t>
            </a:r>
            <a:r>
              <a:rPr lang="en-US" dirty="0" err="1"/>
              <a:t>trình</a:t>
            </a:r>
            <a:endParaRPr lang="en-US" dirty="0"/>
          </a:p>
        </p:txBody>
      </p:sp>
      <p:sp>
        <p:nvSpPr>
          <p:cNvPr id="322563" name="Rectangle 3"/>
          <p:cNvSpPr>
            <a:spLocks noGrp="1" noChangeArrowheads="1"/>
          </p:cNvSpPr>
          <p:nvPr>
            <p:ph sz="quarter" idx="1"/>
          </p:nvPr>
        </p:nvSpPr>
        <p:spPr/>
        <p:txBody>
          <a:bodyPr/>
          <a:lstStyle/>
          <a:p>
            <a:r>
              <a:rPr lang="en-US"/>
              <a:t>Giôø thi lyù thuyeát moân Heä Ñieàu haønh</a:t>
            </a:r>
          </a:p>
          <a:p>
            <a:pPr lvl="1"/>
            <a:r>
              <a:rPr lang="en-US"/>
              <a:t>Moãi sinh vieân laø moät tieán trình :</a:t>
            </a:r>
          </a:p>
          <a:p>
            <a:pPr lvl="2"/>
            <a:r>
              <a:rPr lang="en-US"/>
              <a:t>Cuøng laøm baøi  =&gt; Hoaït ñoäng ñoàng haønh</a:t>
            </a:r>
          </a:p>
          <a:p>
            <a:pPr lvl="2"/>
            <a:r>
              <a:rPr lang="en-US"/>
              <a:t>Coù baøi thi , buùt, giaáy…rieâng =&gt; Taøi nguyeân rieâng bieät</a:t>
            </a:r>
          </a:p>
          <a:p>
            <a:pPr lvl="2"/>
            <a:r>
              <a:rPr lang="en-US"/>
              <a:t>Ñoäc laäp  =&gt; Khoâng trao ñoåi  (veà nguyeân taéc)</a:t>
            </a:r>
          </a:p>
          <a:p>
            <a:r>
              <a:rPr lang="en-US"/>
              <a:t>Thöïc haønh moân Heä Ñieàu haønh</a:t>
            </a:r>
          </a:p>
          <a:p>
            <a:pPr lvl="1"/>
            <a:r>
              <a:rPr lang="en-US"/>
              <a:t>2 sinh vieân/nhoùm</a:t>
            </a:r>
          </a:p>
          <a:p>
            <a:pPr lvl="1"/>
            <a:r>
              <a:rPr lang="en-US"/>
              <a:t>Hôïp taùc ñoàng haønh</a:t>
            </a:r>
          </a:p>
          <a:p>
            <a:pPr lvl="1"/>
            <a:r>
              <a:rPr lang="en-US"/>
              <a:t>Nhu caàu trao ñoåi</a:t>
            </a:r>
          </a:p>
          <a:p>
            <a:pPr lvl="1"/>
            <a:r>
              <a:rPr lang="en-US"/>
              <a:t>Duøng taøi nguyeân chung</a:t>
            </a:r>
          </a:p>
        </p:txBody>
      </p:sp>
      <p:sp>
        <p:nvSpPr>
          <p:cNvPr id="6" name="Slide Number Placeholder 5"/>
          <p:cNvSpPr>
            <a:spLocks noGrp="1"/>
          </p:cNvSpPr>
          <p:nvPr>
            <p:ph type="sldNum" sz="quarter" idx="15"/>
          </p:nvPr>
        </p:nvSpPr>
        <p:spPr/>
        <p:txBody>
          <a:bodyPr/>
          <a:lstStyle/>
          <a:p>
            <a:fld id="{243FC845-3D7F-4CD7-8DDD-D137572F29DD}" type="slidenum">
              <a:rPr lang="en-US"/>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dissolve">
                                      <p:cBhvr>
                                        <p:cTn id="7" dur="500"/>
                                        <p:tgtEl>
                                          <p:spTgt spid="322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2563">
                                            <p:txEl>
                                              <p:pRg st="1" end="1"/>
                                            </p:txEl>
                                          </p:spTgt>
                                        </p:tgtEl>
                                        <p:attrNameLst>
                                          <p:attrName>style.visibility</p:attrName>
                                        </p:attrNameLst>
                                      </p:cBhvr>
                                      <p:to>
                                        <p:strVal val="visible"/>
                                      </p:to>
                                    </p:set>
                                    <p:animEffect transition="in" filter="dissolve">
                                      <p:cBhvr>
                                        <p:cTn id="10" dur="500"/>
                                        <p:tgtEl>
                                          <p:spTgt spid="32256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2563">
                                            <p:txEl>
                                              <p:pRg st="2" end="2"/>
                                            </p:txEl>
                                          </p:spTgt>
                                        </p:tgtEl>
                                        <p:attrNameLst>
                                          <p:attrName>style.visibility</p:attrName>
                                        </p:attrNameLst>
                                      </p:cBhvr>
                                      <p:to>
                                        <p:strVal val="visible"/>
                                      </p:to>
                                    </p:set>
                                    <p:animEffect transition="in" filter="dissolve">
                                      <p:cBhvr>
                                        <p:cTn id="13" dur="500"/>
                                        <p:tgtEl>
                                          <p:spTgt spid="32256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2563">
                                            <p:txEl>
                                              <p:pRg st="3" end="3"/>
                                            </p:txEl>
                                          </p:spTgt>
                                        </p:tgtEl>
                                        <p:attrNameLst>
                                          <p:attrName>style.visibility</p:attrName>
                                        </p:attrNameLst>
                                      </p:cBhvr>
                                      <p:to>
                                        <p:strVal val="visible"/>
                                      </p:to>
                                    </p:set>
                                    <p:animEffect transition="in" filter="dissolve">
                                      <p:cBhvr>
                                        <p:cTn id="16" dur="500"/>
                                        <p:tgtEl>
                                          <p:spTgt spid="32256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2563">
                                            <p:txEl>
                                              <p:pRg st="4" end="4"/>
                                            </p:txEl>
                                          </p:spTgt>
                                        </p:tgtEl>
                                        <p:attrNameLst>
                                          <p:attrName>style.visibility</p:attrName>
                                        </p:attrNameLst>
                                      </p:cBhvr>
                                      <p:to>
                                        <p:strVal val="visible"/>
                                      </p:to>
                                    </p:set>
                                    <p:animEffect transition="in" filter="dissolve">
                                      <p:cBhvr>
                                        <p:cTn id="19" dur="500"/>
                                        <p:tgtEl>
                                          <p:spTgt spid="32256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22563">
                                            <p:txEl>
                                              <p:pRg st="5" end="5"/>
                                            </p:txEl>
                                          </p:spTgt>
                                        </p:tgtEl>
                                        <p:attrNameLst>
                                          <p:attrName>style.visibility</p:attrName>
                                        </p:attrNameLst>
                                      </p:cBhvr>
                                      <p:to>
                                        <p:strVal val="visible"/>
                                      </p:to>
                                    </p:set>
                                    <p:animEffect transition="in" filter="dissolve">
                                      <p:cBhvr>
                                        <p:cTn id="24" dur="500"/>
                                        <p:tgtEl>
                                          <p:spTgt spid="32256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2563">
                                            <p:txEl>
                                              <p:pRg st="6" end="6"/>
                                            </p:txEl>
                                          </p:spTgt>
                                        </p:tgtEl>
                                        <p:attrNameLst>
                                          <p:attrName>style.visibility</p:attrName>
                                        </p:attrNameLst>
                                      </p:cBhvr>
                                      <p:to>
                                        <p:strVal val="visible"/>
                                      </p:to>
                                    </p:set>
                                    <p:animEffect transition="in" filter="dissolve">
                                      <p:cBhvr>
                                        <p:cTn id="27" dur="500"/>
                                        <p:tgtEl>
                                          <p:spTgt spid="32256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22563">
                                            <p:txEl>
                                              <p:pRg st="7" end="7"/>
                                            </p:txEl>
                                          </p:spTgt>
                                        </p:tgtEl>
                                        <p:attrNameLst>
                                          <p:attrName>style.visibility</p:attrName>
                                        </p:attrNameLst>
                                      </p:cBhvr>
                                      <p:to>
                                        <p:strVal val="visible"/>
                                      </p:to>
                                    </p:set>
                                    <p:animEffect transition="in" filter="dissolve">
                                      <p:cBhvr>
                                        <p:cTn id="30" dur="500"/>
                                        <p:tgtEl>
                                          <p:spTgt spid="32256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22563">
                                            <p:txEl>
                                              <p:pRg st="8" end="8"/>
                                            </p:txEl>
                                          </p:spTgt>
                                        </p:tgtEl>
                                        <p:attrNameLst>
                                          <p:attrName>style.visibility</p:attrName>
                                        </p:attrNameLst>
                                      </p:cBhvr>
                                      <p:to>
                                        <p:strVal val="visible"/>
                                      </p:to>
                                    </p:set>
                                    <p:animEffect transition="in" filter="dissolve">
                                      <p:cBhvr>
                                        <p:cTn id="33" dur="500"/>
                                        <p:tgtEl>
                                          <p:spTgt spid="32256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22563">
                                            <p:txEl>
                                              <p:pRg st="9" end="9"/>
                                            </p:txEl>
                                          </p:spTgt>
                                        </p:tgtEl>
                                        <p:attrNameLst>
                                          <p:attrName>style.visibility</p:attrName>
                                        </p:attrNameLst>
                                      </p:cBhvr>
                                      <p:to>
                                        <p:strVal val="visible"/>
                                      </p:to>
                                    </p:set>
                                    <p:animEffect transition="in" filter="dissolve">
                                      <p:cBhvr>
                                        <p:cTn id="36" dur="500"/>
                                        <p:tgtEl>
                                          <p:spTgt spid="322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457200" y="-76200"/>
            <a:ext cx="7467600" cy="1143000"/>
          </a:xfrm>
        </p:spPr>
        <p:txBody>
          <a:bodyPr/>
          <a:lstStyle/>
          <a:p>
            <a:r>
              <a:rPr lang="en-US" dirty="0" err="1"/>
              <a:t>Moâ</a:t>
            </a:r>
            <a:r>
              <a:rPr lang="en-US" dirty="0"/>
              <a:t> </a:t>
            </a:r>
            <a:r>
              <a:rPr lang="en-US" dirty="0" err="1"/>
              <a:t>hình</a:t>
            </a:r>
            <a:r>
              <a:rPr lang="en-US" dirty="0"/>
              <a:t> </a:t>
            </a:r>
            <a:r>
              <a:rPr lang="en-US" dirty="0" err="1"/>
              <a:t>ña</a:t>
            </a:r>
            <a:r>
              <a:rPr lang="en-US" dirty="0"/>
              <a:t> </a:t>
            </a:r>
            <a:r>
              <a:rPr lang="en-US" dirty="0" err="1"/>
              <a:t>tieåu</a:t>
            </a:r>
            <a:r>
              <a:rPr lang="en-US" dirty="0"/>
              <a:t> </a:t>
            </a:r>
            <a:r>
              <a:rPr lang="en-US" dirty="0" err="1"/>
              <a:t>trình</a:t>
            </a:r>
            <a:r>
              <a:rPr lang="en-US" dirty="0"/>
              <a:t> (</a:t>
            </a:r>
            <a:r>
              <a:rPr lang="en-US" dirty="0" err="1"/>
              <a:t>MultiThreads</a:t>
            </a:r>
            <a:r>
              <a:rPr lang="en-US" dirty="0"/>
              <a:t>)</a:t>
            </a:r>
          </a:p>
        </p:txBody>
      </p:sp>
      <p:sp>
        <p:nvSpPr>
          <p:cNvPr id="323587" name="Rectangle 3"/>
          <p:cNvSpPr>
            <a:spLocks noGrp="1" noChangeArrowheads="1"/>
          </p:cNvSpPr>
          <p:nvPr>
            <p:ph sz="quarter" idx="1"/>
          </p:nvPr>
        </p:nvSpPr>
        <p:spPr/>
        <p:txBody>
          <a:bodyPr/>
          <a:lstStyle/>
          <a:p>
            <a:r>
              <a:rPr lang="en-US"/>
              <a:t>Nhieàu tình huoáng caàn coù nhieàu doøng xöû lyù ñoàng thôøi cuøng hoaït ñoäng trong moät khoâng gian ñòa chæ =&gt; cuøng chia seû taøi nguyeân (server, OS, caùc chöông trình tính toaùn song song : nhaân ma traän…)</a:t>
            </a:r>
          </a:p>
          <a:p>
            <a:endParaRPr lang="en-US"/>
          </a:p>
          <a:p>
            <a:endParaRPr lang="en-US"/>
          </a:p>
          <a:p>
            <a:endParaRPr lang="en-US"/>
          </a:p>
          <a:p>
            <a:endParaRPr lang="en-US"/>
          </a:p>
          <a:p>
            <a:r>
              <a:rPr lang="en-US"/>
              <a:t>Khaùi nieäm môùi : tieåu trình (thread)</a:t>
            </a:r>
          </a:p>
        </p:txBody>
      </p:sp>
      <p:sp>
        <p:nvSpPr>
          <p:cNvPr id="15" name="Slide Number Placeholder 5"/>
          <p:cNvSpPr>
            <a:spLocks noGrp="1"/>
          </p:cNvSpPr>
          <p:nvPr>
            <p:ph type="sldNum" sz="quarter" idx="15"/>
          </p:nvPr>
        </p:nvSpPr>
        <p:spPr/>
        <p:txBody>
          <a:bodyPr/>
          <a:lstStyle/>
          <a:p>
            <a:fld id="{85ABDE21-68FE-44AE-8165-58CD7DFB3F5C}" type="slidenum">
              <a:rPr lang="en-US"/>
              <a:pPr/>
              <a:t>19</a:t>
            </a:fld>
            <a:endParaRPr lang="en-US"/>
          </a:p>
        </p:txBody>
      </p:sp>
      <p:grpSp>
        <p:nvGrpSpPr>
          <p:cNvPr id="323588" name="Group 4"/>
          <p:cNvGrpSpPr>
            <a:grpSpLocks/>
          </p:cNvGrpSpPr>
          <p:nvPr/>
        </p:nvGrpSpPr>
        <p:grpSpPr bwMode="auto">
          <a:xfrm>
            <a:off x="2320925" y="3505200"/>
            <a:ext cx="5029200" cy="1371600"/>
            <a:chOff x="960" y="3312"/>
            <a:chExt cx="3168" cy="864"/>
          </a:xfrm>
        </p:grpSpPr>
        <p:sp>
          <p:nvSpPr>
            <p:cNvPr id="323589" name="Rectangle 5"/>
            <p:cNvSpPr>
              <a:spLocks noChangeArrowheads="1"/>
            </p:cNvSpPr>
            <p:nvPr/>
          </p:nvSpPr>
          <p:spPr bwMode="auto">
            <a:xfrm>
              <a:off x="960" y="3312"/>
              <a:ext cx="3168" cy="864"/>
            </a:xfrm>
            <a:prstGeom prst="rect">
              <a:avLst/>
            </a:prstGeom>
            <a:solidFill>
              <a:srgbClr val="99FF33"/>
            </a:solidFill>
            <a:ln w="38100">
              <a:solidFill>
                <a:srgbClr val="0F0C19"/>
              </a:solidFill>
              <a:miter lim="800000"/>
              <a:headEnd/>
              <a:tailEnd/>
            </a:ln>
            <a:effectLst/>
          </p:spPr>
          <p:txBody>
            <a:bodyPr wrap="none" anchor="ctr"/>
            <a:lstStyle/>
            <a:p>
              <a:endParaRPr lang="en-US" dirty="0">
                <a:latin typeface="VNI-Book" pitchFamily="2" charset="0"/>
              </a:endParaRPr>
            </a:p>
          </p:txBody>
        </p:sp>
        <p:sp>
          <p:nvSpPr>
            <p:cNvPr id="323590" name="Text Box 6"/>
            <p:cNvSpPr txBox="1">
              <a:spLocks noChangeArrowheads="1"/>
            </p:cNvSpPr>
            <p:nvPr/>
          </p:nvSpPr>
          <p:spPr bwMode="auto">
            <a:xfrm>
              <a:off x="2053" y="3552"/>
              <a:ext cx="1082" cy="327"/>
            </a:xfrm>
            <a:prstGeom prst="rect">
              <a:avLst/>
            </a:prstGeom>
            <a:solidFill>
              <a:srgbClr val="99FF33"/>
            </a:solidFill>
            <a:ln w="38100">
              <a:noFill/>
              <a:miter lim="800000"/>
              <a:headEnd/>
              <a:tailEnd/>
            </a:ln>
            <a:effectLst/>
          </p:spPr>
          <p:txBody>
            <a:bodyPr wrap="none" anchor="ctr">
              <a:spAutoFit/>
            </a:bodyPr>
            <a:lstStyle/>
            <a:p>
              <a:pPr algn="ctr"/>
              <a:r>
                <a:rPr lang="en-US" sz="2800">
                  <a:solidFill>
                    <a:schemeClr val="hlink"/>
                  </a:solidFill>
                  <a:latin typeface="Comic Sans MS" pitchFamily="66" charset="0"/>
                </a:rPr>
                <a:t>alta vista</a:t>
              </a:r>
            </a:p>
          </p:txBody>
        </p:sp>
        <p:sp>
          <p:nvSpPr>
            <p:cNvPr id="323591" name="Freeform 7"/>
            <p:cNvSpPr>
              <a:spLocks/>
            </p:cNvSpPr>
            <p:nvPr/>
          </p:nvSpPr>
          <p:spPr bwMode="auto">
            <a:xfrm>
              <a:off x="1248" y="3360"/>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2" name="Freeform 8"/>
            <p:cNvSpPr>
              <a:spLocks/>
            </p:cNvSpPr>
            <p:nvPr/>
          </p:nvSpPr>
          <p:spPr bwMode="auto">
            <a:xfrm>
              <a:off x="1584" y="3408"/>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3" name="Freeform 9"/>
            <p:cNvSpPr>
              <a:spLocks/>
            </p:cNvSpPr>
            <p:nvPr/>
          </p:nvSpPr>
          <p:spPr bwMode="auto">
            <a:xfrm>
              <a:off x="3888" y="3408"/>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4" name="Freeform 10"/>
            <p:cNvSpPr>
              <a:spLocks/>
            </p:cNvSpPr>
            <p:nvPr/>
          </p:nvSpPr>
          <p:spPr bwMode="auto">
            <a:xfrm>
              <a:off x="3456" y="3456"/>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5" name="Freeform 11"/>
            <p:cNvSpPr>
              <a:spLocks/>
            </p:cNvSpPr>
            <p:nvPr/>
          </p:nvSpPr>
          <p:spPr bwMode="auto">
            <a:xfrm>
              <a:off x="3168" y="3360"/>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6" name="Freeform 12"/>
            <p:cNvSpPr>
              <a:spLocks/>
            </p:cNvSpPr>
            <p:nvPr/>
          </p:nvSpPr>
          <p:spPr bwMode="auto">
            <a:xfrm>
              <a:off x="1824" y="3456"/>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grpSp>
    </p:spTree>
  </p:cSld>
  <p:clrMapOvr>
    <a:masterClrMapping/>
  </p:clrMapOvr>
  <p:transition spd="me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dissolve">
                                      <p:cBhvr>
                                        <p:cTn id="7" dur="500"/>
                                        <p:tgtEl>
                                          <p:spTgt spid="32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3587">
                                            <p:txEl>
                                              <p:pRg st="5" end="5"/>
                                            </p:txEl>
                                          </p:spTgt>
                                        </p:tgtEl>
                                        <p:attrNameLst>
                                          <p:attrName>style.visibility</p:attrName>
                                        </p:attrNameLst>
                                      </p:cBhvr>
                                      <p:to>
                                        <p:strVal val="visible"/>
                                      </p:to>
                                    </p:set>
                                    <p:animEffect transition="in" filter="dissolve">
                                      <p:cBhvr>
                                        <p:cTn id="12" dur="500"/>
                                        <p:tgtEl>
                                          <p:spTgt spid="32358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3588"/>
                                        </p:tgtEl>
                                        <p:attrNameLst>
                                          <p:attrName>style.visibility</p:attrName>
                                        </p:attrNameLst>
                                      </p:cBhvr>
                                      <p:to>
                                        <p:strVal val="visible"/>
                                      </p:to>
                                    </p:set>
                                    <p:animEffect transition="in" filter="dissolve">
                                      <p:cBhvr>
                                        <p:cTn id="17" dur="500"/>
                                        <p:tgtEl>
                                          <p:spTgt spid="3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err="1" smtClean="0"/>
              <a:t>Muïc</a:t>
            </a:r>
            <a:r>
              <a:rPr lang="en-US" dirty="0" smtClean="0"/>
              <a:t> </a:t>
            </a:r>
            <a:r>
              <a:rPr lang="en-US" dirty="0" err="1" smtClean="0"/>
              <a:t>tieâu</a:t>
            </a:r>
            <a:endParaRPr lang="en-US" dirty="0"/>
          </a:p>
        </p:txBody>
      </p:sp>
      <p:sp>
        <p:nvSpPr>
          <p:cNvPr id="3" name="Content Placeholder 2"/>
          <p:cNvSpPr>
            <a:spLocks noGrp="1"/>
          </p:cNvSpPr>
          <p:nvPr>
            <p:ph sz="quarter" idx="1"/>
          </p:nvPr>
        </p:nvSpPr>
        <p:spPr/>
        <p:txBody>
          <a:bodyPr/>
          <a:lstStyle/>
          <a:p>
            <a:r>
              <a:rPr lang="en-US" dirty="0" err="1"/>
              <a:t>Moâ</a:t>
            </a:r>
            <a:r>
              <a:rPr lang="en-US" dirty="0"/>
              <a:t> </a:t>
            </a:r>
            <a:r>
              <a:rPr lang="en-US" dirty="0" err="1"/>
              <a:t>hình</a:t>
            </a:r>
            <a:r>
              <a:rPr lang="en-US" dirty="0"/>
              <a:t> </a:t>
            </a:r>
            <a:r>
              <a:rPr lang="en-US" dirty="0" err="1"/>
              <a:t>Tieán</a:t>
            </a:r>
            <a:r>
              <a:rPr lang="en-US" dirty="0"/>
              <a:t> </a:t>
            </a:r>
            <a:r>
              <a:rPr lang="en-US" dirty="0" err="1"/>
              <a:t>trình</a:t>
            </a:r>
            <a:endParaRPr lang="en-US" dirty="0"/>
          </a:p>
          <a:p>
            <a:r>
              <a:rPr lang="en-US" dirty="0" err="1" smtClean="0"/>
              <a:t>Traïng</a:t>
            </a:r>
            <a:r>
              <a:rPr lang="en-US" dirty="0" smtClean="0"/>
              <a:t> </a:t>
            </a:r>
            <a:r>
              <a:rPr lang="en-US" dirty="0" err="1"/>
              <a:t>thaùi</a:t>
            </a:r>
            <a:r>
              <a:rPr lang="en-US" dirty="0"/>
              <a:t> </a:t>
            </a:r>
            <a:r>
              <a:rPr lang="en-US" dirty="0" err="1"/>
              <a:t>tieán</a:t>
            </a:r>
            <a:r>
              <a:rPr lang="en-US" dirty="0"/>
              <a:t> </a:t>
            </a:r>
            <a:r>
              <a:rPr lang="en-US" dirty="0" err="1"/>
              <a:t>trình</a:t>
            </a:r>
            <a:endParaRPr lang="en-US" dirty="0"/>
          </a:p>
          <a:p>
            <a:r>
              <a:rPr lang="en-US" dirty="0" err="1" smtClean="0"/>
              <a:t>Thoâng</a:t>
            </a:r>
            <a:r>
              <a:rPr lang="en-US" dirty="0" smtClean="0"/>
              <a:t> </a:t>
            </a:r>
            <a:r>
              <a:rPr lang="en-US" dirty="0"/>
              <a:t>tin </a:t>
            </a:r>
            <a:r>
              <a:rPr lang="en-US" dirty="0" err="1"/>
              <a:t>quaûn</a:t>
            </a:r>
            <a:r>
              <a:rPr lang="en-US" dirty="0"/>
              <a:t> </a:t>
            </a:r>
            <a:r>
              <a:rPr lang="en-US" dirty="0" err="1"/>
              <a:t>lyù</a:t>
            </a:r>
            <a:r>
              <a:rPr lang="en-US" dirty="0"/>
              <a:t> </a:t>
            </a:r>
            <a:r>
              <a:rPr lang="en-US" dirty="0" err="1"/>
              <a:t>tieán</a:t>
            </a:r>
            <a:r>
              <a:rPr lang="en-US" dirty="0"/>
              <a:t> </a:t>
            </a:r>
            <a:r>
              <a:rPr lang="en-US" dirty="0" err="1"/>
              <a:t>trình</a:t>
            </a:r>
            <a:endParaRPr lang="en-US" dirty="0"/>
          </a:p>
          <a:p>
            <a:r>
              <a:rPr lang="en-US" dirty="0" err="1" smtClean="0"/>
              <a:t>Quaù</a:t>
            </a:r>
            <a:r>
              <a:rPr lang="en-US" dirty="0" smtClean="0"/>
              <a:t> </a:t>
            </a:r>
            <a:r>
              <a:rPr lang="en-US" dirty="0" err="1"/>
              <a:t>trình</a:t>
            </a:r>
            <a:r>
              <a:rPr lang="en-US" dirty="0"/>
              <a:t> </a:t>
            </a:r>
            <a:r>
              <a:rPr lang="en-US" dirty="0" err="1"/>
              <a:t>ñieàu</a:t>
            </a:r>
            <a:r>
              <a:rPr lang="en-US" dirty="0"/>
              <a:t> </a:t>
            </a:r>
            <a:r>
              <a:rPr lang="en-US" dirty="0" err="1"/>
              <a:t>phoái</a:t>
            </a:r>
            <a:r>
              <a:rPr lang="en-US" dirty="0"/>
              <a:t> </a:t>
            </a:r>
            <a:r>
              <a:rPr lang="en-US" dirty="0" err="1"/>
              <a:t>tieán</a:t>
            </a:r>
            <a:r>
              <a:rPr lang="en-US" dirty="0"/>
              <a:t> </a:t>
            </a:r>
            <a:r>
              <a:rPr lang="en-US" dirty="0" err="1"/>
              <a:t>trình</a:t>
            </a:r>
            <a:endParaRPr lang="en-US" dirty="0"/>
          </a:p>
          <a:p>
            <a:r>
              <a:rPr lang="en-US" dirty="0" err="1" smtClean="0"/>
              <a:t>Caùc</a:t>
            </a:r>
            <a:r>
              <a:rPr lang="en-US" dirty="0" smtClean="0"/>
              <a:t> </a:t>
            </a:r>
            <a:r>
              <a:rPr lang="en-US" dirty="0" err="1"/>
              <a:t>thuaät</a:t>
            </a:r>
            <a:r>
              <a:rPr lang="en-US" dirty="0"/>
              <a:t> </a:t>
            </a:r>
            <a:r>
              <a:rPr lang="en-US" dirty="0" err="1"/>
              <a:t>toaùn</a:t>
            </a:r>
            <a:r>
              <a:rPr lang="en-US" dirty="0"/>
              <a:t> </a:t>
            </a:r>
            <a:r>
              <a:rPr lang="en-US" dirty="0" err="1"/>
              <a:t>ñieàu</a:t>
            </a:r>
            <a:r>
              <a:rPr lang="en-US" dirty="0"/>
              <a:t> </a:t>
            </a:r>
            <a:r>
              <a:rPr lang="en-US" dirty="0" err="1"/>
              <a:t>phoái</a:t>
            </a:r>
            <a:endParaRPr lang="en-US" dirty="0"/>
          </a:p>
        </p:txBody>
      </p:sp>
      <p:sp>
        <p:nvSpPr>
          <p:cNvPr id="6" name="Slide Number Placeholder 5"/>
          <p:cNvSpPr>
            <a:spLocks noGrp="1"/>
          </p:cNvSpPr>
          <p:nvPr>
            <p:ph type="sldNum" sz="quarter" idx="15"/>
          </p:nvPr>
        </p:nvSpPr>
        <p:spPr/>
        <p:txBody>
          <a:bodyPr/>
          <a:lstStyle/>
          <a:p>
            <a:fld id="{A4570A81-61FC-4C53-9A9D-8F4A8110B488}"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457200" y="-76200"/>
            <a:ext cx="7467600" cy="1143000"/>
          </a:xfrm>
        </p:spPr>
        <p:txBody>
          <a:bodyPr/>
          <a:lstStyle/>
          <a:p>
            <a:r>
              <a:rPr lang="en-US" dirty="0" err="1"/>
              <a:t>Ví</a:t>
            </a:r>
            <a:r>
              <a:rPr lang="en-US" dirty="0"/>
              <a:t> </a:t>
            </a:r>
            <a:r>
              <a:rPr lang="en-US" dirty="0" err="1"/>
              <a:t>duï</a:t>
            </a:r>
            <a:r>
              <a:rPr lang="en-US" dirty="0"/>
              <a:t> </a:t>
            </a:r>
            <a:r>
              <a:rPr lang="en-US" dirty="0" err="1"/>
              <a:t>Moâ</a:t>
            </a:r>
            <a:r>
              <a:rPr lang="en-US" dirty="0"/>
              <a:t> </a:t>
            </a:r>
            <a:r>
              <a:rPr lang="en-US" dirty="0" err="1"/>
              <a:t>hình</a:t>
            </a:r>
            <a:r>
              <a:rPr lang="en-US" dirty="0"/>
              <a:t> </a:t>
            </a:r>
            <a:r>
              <a:rPr lang="en-US" dirty="0" err="1"/>
              <a:t>ña</a:t>
            </a:r>
            <a:r>
              <a:rPr lang="en-US" dirty="0"/>
              <a:t> </a:t>
            </a:r>
            <a:r>
              <a:rPr lang="en-US" dirty="0" err="1"/>
              <a:t>tieåu</a:t>
            </a:r>
            <a:r>
              <a:rPr lang="en-US" dirty="0"/>
              <a:t> </a:t>
            </a:r>
            <a:r>
              <a:rPr lang="en-US" dirty="0" err="1"/>
              <a:t>trình</a:t>
            </a:r>
            <a:endParaRPr lang="en-US" dirty="0"/>
          </a:p>
        </p:txBody>
      </p:sp>
      <p:sp>
        <p:nvSpPr>
          <p:cNvPr id="324611" name="Rectangle 3"/>
          <p:cNvSpPr>
            <a:spLocks noGrp="1" noChangeArrowheads="1"/>
          </p:cNvSpPr>
          <p:nvPr>
            <p:ph sz="quarter" idx="1"/>
          </p:nvPr>
        </p:nvSpPr>
        <p:spPr/>
        <p:txBody>
          <a:bodyPr/>
          <a:lstStyle/>
          <a:p>
            <a:r>
              <a:rPr lang="en-US" sz="3200"/>
              <a:t>Thöïc haønh moân Heä Ñieàu haønh </a:t>
            </a:r>
          </a:p>
          <a:p>
            <a:pPr lvl="1"/>
            <a:r>
              <a:rPr lang="en-US" sz="2800"/>
              <a:t>Moãi nhoùm 2 sinh vieân laø moät tieán trình :</a:t>
            </a:r>
          </a:p>
          <a:p>
            <a:pPr lvl="1"/>
            <a:r>
              <a:rPr lang="en-US" sz="2800"/>
              <a:t>Moãi sinh vieân laø moät tieåu trình</a:t>
            </a:r>
          </a:p>
          <a:p>
            <a:pPr lvl="2"/>
            <a:r>
              <a:rPr lang="en-US" sz="2400"/>
              <a:t>Cuøng laøm baøi  =&gt; Hoaït ñoäng ñoàng haønh</a:t>
            </a:r>
          </a:p>
          <a:p>
            <a:pPr lvl="2"/>
            <a:r>
              <a:rPr lang="en-US" sz="2400"/>
              <a:t>Coùù baøi thöïc haønh chung =&gt; Taøi nguyeân chung</a:t>
            </a:r>
          </a:p>
          <a:p>
            <a:pPr lvl="2"/>
            <a:r>
              <a:rPr lang="en-US" sz="2400"/>
              <a:t>Trao ñoåi vôùi nhau</a:t>
            </a:r>
          </a:p>
        </p:txBody>
      </p:sp>
      <p:sp>
        <p:nvSpPr>
          <p:cNvPr id="6" name="Slide Number Placeholder 5"/>
          <p:cNvSpPr>
            <a:spLocks noGrp="1"/>
          </p:cNvSpPr>
          <p:nvPr>
            <p:ph type="sldNum" sz="quarter" idx="15"/>
          </p:nvPr>
        </p:nvSpPr>
        <p:spPr/>
        <p:txBody>
          <a:bodyPr/>
          <a:lstStyle/>
          <a:p>
            <a:fld id="{9BD1AB69-69D5-47B2-A75F-30A1B6D6BCC4}" type="slidenum">
              <a:rPr lang="en-US"/>
              <a:pPr/>
              <a:t>20</a:t>
            </a:fld>
            <a:endParaRPr lang="en-US"/>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500"/>
                                        <p:tgtEl>
                                          <p:spTgt spid="3246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dissolve">
                                      <p:cBhvr>
                                        <p:cTn id="10" dur="500"/>
                                        <p:tgtEl>
                                          <p:spTgt spid="3246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dissolve">
                                      <p:cBhvr>
                                        <p:cTn id="13" dur="500"/>
                                        <p:tgtEl>
                                          <p:spTgt spid="3246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dissolve">
                                      <p:cBhvr>
                                        <p:cTn id="16" dur="500"/>
                                        <p:tgtEl>
                                          <p:spTgt spid="32461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4611">
                                            <p:txEl>
                                              <p:pRg st="4" end="4"/>
                                            </p:txEl>
                                          </p:spTgt>
                                        </p:tgtEl>
                                        <p:attrNameLst>
                                          <p:attrName>style.visibility</p:attrName>
                                        </p:attrNameLst>
                                      </p:cBhvr>
                                      <p:to>
                                        <p:strVal val="visible"/>
                                      </p:to>
                                    </p:set>
                                    <p:animEffect transition="in" filter="dissolve">
                                      <p:cBhvr>
                                        <p:cTn id="19" dur="500"/>
                                        <p:tgtEl>
                                          <p:spTgt spid="32461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24611">
                                            <p:txEl>
                                              <p:pRg st="5" end="5"/>
                                            </p:txEl>
                                          </p:spTgt>
                                        </p:tgtEl>
                                        <p:attrNameLst>
                                          <p:attrName>style.visibility</p:attrName>
                                        </p:attrNameLst>
                                      </p:cBhvr>
                                      <p:to>
                                        <p:strVal val="visible"/>
                                      </p:to>
                                    </p:set>
                                    <p:animEffect transition="in" filter="dissolve">
                                      <p:cBhvr>
                                        <p:cTn id="22" dur="500"/>
                                        <p:tgtEl>
                                          <p:spTgt spid="324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457200" y="-76200"/>
            <a:ext cx="7467600" cy="1143000"/>
          </a:xfrm>
        </p:spPr>
        <p:txBody>
          <a:bodyPr/>
          <a:lstStyle/>
          <a:p>
            <a:r>
              <a:rPr lang="en-US" dirty="0" err="1" smtClean="0"/>
              <a:t>Tieåu</a:t>
            </a:r>
            <a:r>
              <a:rPr lang="en-US" dirty="0" smtClean="0"/>
              <a:t> </a:t>
            </a:r>
            <a:r>
              <a:rPr lang="en-US" dirty="0" err="1"/>
              <a:t>trình</a:t>
            </a:r>
            <a:r>
              <a:rPr lang="en-US" dirty="0"/>
              <a:t> </a:t>
            </a:r>
            <a:r>
              <a:rPr lang="en-US" dirty="0" err="1" smtClean="0"/>
              <a:t>vs</a:t>
            </a:r>
            <a:r>
              <a:rPr lang="en-US" dirty="0" smtClean="0"/>
              <a:t> </a:t>
            </a:r>
            <a:r>
              <a:rPr lang="en-US" dirty="0" err="1"/>
              <a:t>Tieán</a:t>
            </a:r>
            <a:r>
              <a:rPr lang="en-US" dirty="0"/>
              <a:t> </a:t>
            </a:r>
            <a:r>
              <a:rPr lang="en-US" dirty="0" err="1"/>
              <a:t>trình</a:t>
            </a:r>
            <a:endParaRPr lang="en-US" dirty="0"/>
          </a:p>
        </p:txBody>
      </p:sp>
      <p:sp>
        <p:nvSpPr>
          <p:cNvPr id="325635" name="Rectangle 3"/>
          <p:cNvSpPr>
            <a:spLocks noGrp="1" noChangeArrowheads="1"/>
          </p:cNvSpPr>
          <p:nvPr>
            <p:ph sz="quarter" idx="1"/>
          </p:nvPr>
        </p:nvSpPr>
        <p:spPr/>
        <p:txBody>
          <a:bodyPr/>
          <a:lstStyle/>
          <a:p>
            <a:r>
              <a:rPr lang="en-US" dirty="0" err="1"/>
              <a:t>Tieåu</a:t>
            </a:r>
            <a:r>
              <a:rPr lang="en-US" dirty="0"/>
              <a:t> </a:t>
            </a:r>
            <a:r>
              <a:rPr lang="en-US" dirty="0" err="1"/>
              <a:t>trình</a:t>
            </a:r>
            <a:r>
              <a:rPr lang="en-US" dirty="0"/>
              <a:t> : 1 </a:t>
            </a:r>
            <a:r>
              <a:rPr lang="en-US" dirty="0" err="1"/>
              <a:t>doøng</a:t>
            </a:r>
            <a:r>
              <a:rPr lang="en-US" dirty="0"/>
              <a:t> </a:t>
            </a:r>
            <a:r>
              <a:rPr lang="en-US" dirty="0" err="1"/>
              <a:t>xöû</a:t>
            </a:r>
            <a:r>
              <a:rPr lang="en-US" dirty="0"/>
              <a:t> </a:t>
            </a:r>
            <a:r>
              <a:rPr lang="en-US" dirty="0" err="1"/>
              <a:t>lyù</a:t>
            </a:r>
            <a:endParaRPr lang="en-US" dirty="0"/>
          </a:p>
          <a:p>
            <a:r>
              <a:rPr lang="en-US" dirty="0" err="1"/>
              <a:t>Tieán</a:t>
            </a:r>
            <a:r>
              <a:rPr lang="en-US" dirty="0"/>
              <a:t> </a:t>
            </a:r>
            <a:r>
              <a:rPr lang="en-US" dirty="0" err="1"/>
              <a:t>trình</a:t>
            </a:r>
            <a:r>
              <a:rPr lang="en-US" dirty="0"/>
              <a:t> : </a:t>
            </a:r>
          </a:p>
          <a:p>
            <a:pPr lvl="1"/>
            <a:r>
              <a:rPr lang="en-US" dirty="0" smtClean="0"/>
              <a:t>1 </a:t>
            </a:r>
            <a:r>
              <a:rPr lang="en-US" dirty="0" err="1"/>
              <a:t>khoâng</a:t>
            </a:r>
            <a:r>
              <a:rPr lang="en-US" dirty="0"/>
              <a:t> </a:t>
            </a:r>
            <a:r>
              <a:rPr lang="en-US" dirty="0" err="1"/>
              <a:t>gian</a:t>
            </a:r>
            <a:r>
              <a:rPr lang="en-US" dirty="0"/>
              <a:t> </a:t>
            </a:r>
            <a:r>
              <a:rPr lang="en-US" dirty="0" err="1"/>
              <a:t>ñòa</a:t>
            </a:r>
            <a:r>
              <a:rPr lang="en-US" dirty="0"/>
              <a:t> </a:t>
            </a:r>
            <a:r>
              <a:rPr lang="en-US" dirty="0" err="1"/>
              <a:t>chæ</a:t>
            </a:r>
            <a:endParaRPr lang="en-US" dirty="0"/>
          </a:p>
          <a:p>
            <a:pPr lvl="1"/>
            <a:r>
              <a:rPr lang="en-US" dirty="0"/>
              <a:t>1 </a:t>
            </a:r>
            <a:r>
              <a:rPr lang="en-US" dirty="0" err="1"/>
              <a:t>hoaëc</a:t>
            </a:r>
            <a:r>
              <a:rPr lang="en-US" dirty="0"/>
              <a:t> </a:t>
            </a:r>
            <a:r>
              <a:rPr lang="en-US" dirty="0" err="1"/>
              <a:t>nhieàu</a:t>
            </a:r>
            <a:r>
              <a:rPr lang="en-US" dirty="0"/>
              <a:t> </a:t>
            </a:r>
            <a:r>
              <a:rPr lang="en-US" dirty="0" err="1"/>
              <a:t>tieåu</a:t>
            </a:r>
            <a:r>
              <a:rPr lang="en-US" dirty="0"/>
              <a:t> </a:t>
            </a:r>
            <a:r>
              <a:rPr lang="en-US" dirty="0" err="1"/>
              <a:t>trình</a:t>
            </a:r>
            <a:endParaRPr lang="en-US" dirty="0"/>
          </a:p>
          <a:p>
            <a:r>
              <a:rPr lang="en-US" dirty="0" err="1"/>
              <a:t>Caùc</a:t>
            </a:r>
            <a:r>
              <a:rPr lang="en-US" dirty="0"/>
              <a:t> </a:t>
            </a:r>
            <a:r>
              <a:rPr lang="en-US" dirty="0" err="1"/>
              <a:t>tieán</a:t>
            </a:r>
            <a:r>
              <a:rPr lang="en-US" dirty="0"/>
              <a:t> </a:t>
            </a:r>
            <a:r>
              <a:rPr lang="en-US" dirty="0" err="1"/>
              <a:t>trình</a:t>
            </a:r>
            <a:r>
              <a:rPr lang="en-US" dirty="0"/>
              <a:t> </a:t>
            </a:r>
            <a:r>
              <a:rPr lang="en-US" dirty="0" err="1"/>
              <a:t>laø</a:t>
            </a:r>
            <a:r>
              <a:rPr lang="en-US" dirty="0"/>
              <a:t> </a:t>
            </a:r>
            <a:r>
              <a:rPr lang="en-US" dirty="0" err="1"/>
              <a:t>ñoäc</a:t>
            </a:r>
            <a:r>
              <a:rPr lang="en-US" dirty="0"/>
              <a:t> </a:t>
            </a:r>
            <a:r>
              <a:rPr lang="en-US" dirty="0" err="1"/>
              <a:t>laäp</a:t>
            </a:r>
            <a:endParaRPr lang="en-US" dirty="0"/>
          </a:p>
          <a:p>
            <a:r>
              <a:rPr lang="en-US" dirty="0" err="1"/>
              <a:t>Caùc</a:t>
            </a:r>
            <a:r>
              <a:rPr lang="en-US" dirty="0"/>
              <a:t> </a:t>
            </a:r>
            <a:r>
              <a:rPr lang="en-US" dirty="0" err="1"/>
              <a:t>tieåu</a:t>
            </a:r>
            <a:r>
              <a:rPr lang="en-US" dirty="0"/>
              <a:t> </a:t>
            </a:r>
            <a:r>
              <a:rPr lang="en-US" dirty="0" err="1"/>
              <a:t>trình</a:t>
            </a:r>
            <a:r>
              <a:rPr lang="en-US" dirty="0"/>
              <a:t> </a:t>
            </a:r>
            <a:r>
              <a:rPr lang="en-US" dirty="0" err="1"/>
              <a:t>trong</a:t>
            </a:r>
            <a:r>
              <a:rPr lang="en-US" dirty="0"/>
              <a:t> </a:t>
            </a:r>
            <a:r>
              <a:rPr lang="en-US" dirty="0" err="1"/>
              <a:t>cuøng</a:t>
            </a:r>
            <a:r>
              <a:rPr lang="en-US" dirty="0"/>
              <a:t> 1 </a:t>
            </a:r>
            <a:br>
              <a:rPr lang="en-US" dirty="0"/>
            </a:br>
            <a:r>
              <a:rPr lang="en-US" dirty="0" err="1"/>
              <a:t>tieán</a:t>
            </a:r>
            <a:r>
              <a:rPr lang="en-US" dirty="0"/>
              <a:t> </a:t>
            </a:r>
            <a:r>
              <a:rPr lang="en-US" dirty="0" err="1"/>
              <a:t>trình</a:t>
            </a:r>
            <a:r>
              <a:rPr lang="en-US" dirty="0"/>
              <a:t> </a:t>
            </a:r>
            <a:r>
              <a:rPr lang="en-US" dirty="0" err="1"/>
              <a:t>khoâng</a:t>
            </a:r>
            <a:r>
              <a:rPr lang="en-US" dirty="0"/>
              <a:t> </a:t>
            </a:r>
            <a:r>
              <a:rPr lang="en-US" dirty="0" err="1"/>
              <a:t>coù</a:t>
            </a:r>
            <a:r>
              <a:rPr lang="en-US" dirty="0"/>
              <a:t> </a:t>
            </a:r>
            <a:r>
              <a:rPr lang="en-US" dirty="0" err="1"/>
              <a:t>söï</a:t>
            </a:r>
            <a:r>
              <a:rPr lang="en-US" dirty="0"/>
              <a:t> </a:t>
            </a:r>
            <a:r>
              <a:rPr lang="en-US" dirty="0" err="1"/>
              <a:t>baûo</a:t>
            </a:r>
            <a:r>
              <a:rPr lang="en-US" dirty="0"/>
              <a:t> </a:t>
            </a:r>
            <a:r>
              <a:rPr lang="en-US" dirty="0" err="1"/>
              <a:t>veä</a:t>
            </a:r>
            <a:r>
              <a:rPr lang="en-US" dirty="0"/>
              <a:t> </a:t>
            </a:r>
            <a:br>
              <a:rPr lang="en-US" dirty="0"/>
            </a:br>
            <a:r>
              <a:rPr lang="en-US" dirty="0" err="1"/>
              <a:t>laãn</a:t>
            </a:r>
            <a:r>
              <a:rPr lang="en-US" dirty="0"/>
              <a:t> </a:t>
            </a:r>
            <a:r>
              <a:rPr lang="en-US" dirty="0" err="1"/>
              <a:t>nhau</a:t>
            </a:r>
            <a:r>
              <a:rPr lang="en-US" dirty="0"/>
              <a:t> (</a:t>
            </a:r>
            <a:r>
              <a:rPr lang="en-US" dirty="0" err="1"/>
              <a:t>caàn</a:t>
            </a:r>
            <a:r>
              <a:rPr lang="en-US" dirty="0"/>
              <a:t> </a:t>
            </a:r>
            <a:r>
              <a:rPr lang="en-US" dirty="0" err="1"/>
              <a:t>thieát</a:t>
            </a:r>
            <a:r>
              <a:rPr lang="en-US" dirty="0"/>
              <a:t> ? ).</a:t>
            </a:r>
          </a:p>
        </p:txBody>
      </p:sp>
      <p:sp>
        <p:nvSpPr>
          <p:cNvPr id="15" name="Slide Number Placeholder 5"/>
          <p:cNvSpPr>
            <a:spLocks noGrp="1"/>
          </p:cNvSpPr>
          <p:nvPr>
            <p:ph type="sldNum" sz="quarter" idx="15"/>
          </p:nvPr>
        </p:nvSpPr>
        <p:spPr/>
        <p:txBody>
          <a:bodyPr/>
          <a:lstStyle/>
          <a:p>
            <a:fld id="{5EF18849-B587-4562-A252-8C4DBE350A2B}" type="slidenum">
              <a:rPr lang="en-US"/>
              <a:pPr/>
              <a:t>21</a:t>
            </a:fld>
            <a:endParaRPr lang="en-US"/>
          </a:p>
        </p:txBody>
      </p:sp>
      <p:sp>
        <p:nvSpPr>
          <p:cNvPr id="325636" name="Oval 4"/>
          <p:cNvSpPr>
            <a:spLocks noChangeArrowheads="1"/>
          </p:cNvSpPr>
          <p:nvPr/>
        </p:nvSpPr>
        <p:spPr bwMode="auto">
          <a:xfrm>
            <a:off x="6096000" y="2024062"/>
            <a:ext cx="2667000" cy="3233738"/>
          </a:xfrm>
          <a:prstGeom prst="ellipse">
            <a:avLst/>
          </a:prstGeom>
          <a:solidFill>
            <a:srgbClr val="CC99FF"/>
          </a:solidFill>
          <a:ln w="38100">
            <a:solidFill>
              <a:srgbClr val="CC0099"/>
            </a:solidFill>
            <a:miter lim="800000"/>
            <a:headEnd/>
            <a:tailEnd/>
          </a:ln>
          <a:effectLst/>
        </p:spPr>
        <p:txBody>
          <a:bodyPr wrap="none" anchor="ctr"/>
          <a:lstStyle/>
          <a:p>
            <a:pPr algn="r"/>
            <a:r>
              <a:rPr lang="en-US" sz="2400" dirty="0">
                <a:latin typeface="VNI-Book" pitchFamily="2" charset="0"/>
              </a:rPr>
              <a:t> </a:t>
            </a:r>
          </a:p>
        </p:txBody>
      </p:sp>
      <p:sp>
        <p:nvSpPr>
          <p:cNvPr id="325637" name="Freeform 5"/>
          <p:cNvSpPr>
            <a:spLocks/>
          </p:cNvSpPr>
          <p:nvPr/>
        </p:nvSpPr>
        <p:spPr bwMode="auto">
          <a:xfrm>
            <a:off x="6781800" y="2938462"/>
            <a:ext cx="347663" cy="143033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FFFF66"/>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5638" name="Text Box 6"/>
          <p:cNvSpPr txBox="1">
            <a:spLocks noChangeArrowheads="1"/>
          </p:cNvSpPr>
          <p:nvPr/>
        </p:nvSpPr>
        <p:spPr bwMode="auto">
          <a:xfrm>
            <a:off x="6019800" y="1719262"/>
            <a:ext cx="572593" cy="461665"/>
          </a:xfrm>
          <a:prstGeom prst="rect">
            <a:avLst/>
          </a:prstGeom>
          <a:noFill/>
          <a:ln w="38100">
            <a:noFill/>
            <a:miter lim="800000"/>
            <a:headEnd/>
            <a:tailEnd/>
          </a:ln>
          <a:effectLst/>
        </p:spPr>
        <p:txBody>
          <a:bodyPr wrap="none">
            <a:spAutoFit/>
          </a:bodyPr>
          <a:lstStyle/>
          <a:p>
            <a:r>
              <a:rPr lang="en-US" sz="2400" dirty="0">
                <a:latin typeface="VNI-Book" pitchFamily="2" charset="0"/>
              </a:rPr>
              <a:t>P1</a:t>
            </a:r>
          </a:p>
        </p:txBody>
      </p:sp>
      <p:sp>
        <p:nvSpPr>
          <p:cNvPr id="325639" name="Freeform 7"/>
          <p:cNvSpPr>
            <a:spLocks/>
          </p:cNvSpPr>
          <p:nvPr/>
        </p:nvSpPr>
        <p:spPr bwMode="auto">
          <a:xfrm>
            <a:off x="7162800" y="2938462"/>
            <a:ext cx="347663" cy="143033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99FF33"/>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5640" name="Freeform 8"/>
          <p:cNvSpPr>
            <a:spLocks/>
          </p:cNvSpPr>
          <p:nvPr/>
        </p:nvSpPr>
        <p:spPr bwMode="auto">
          <a:xfrm>
            <a:off x="7543800" y="2938462"/>
            <a:ext cx="347663" cy="143033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chemeClr val="hlink"/>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5641" name="Text Box 9"/>
          <p:cNvSpPr txBox="1">
            <a:spLocks noChangeArrowheads="1"/>
          </p:cNvSpPr>
          <p:nvPr/>
        </p:nvSpPr>
        <p:spPr bwMode="auto">
          <a:xfrm>
            <a:off x="7086600" y="4459287"/>
            <a:ext cx="909638" cy="457200"/>
          </a:xfrm>
          <a:prstGeom prst="rect">
            <a:avLst/>
          </a:prstGeom>
          <a:noFill/>
          <a:ln w="38100">
            <a:noFill/>
            <a:miter lim="800000"/>
            <a:headEnd/>
            <a:tailEnd/>
          </a:ln>
          <a:effectLst/>
        </p:spPr>
        <p:txBody>
          <a:bodyPr wrap="none">
            <a:spAutoFit/>
          </a:bodyPr>
          <a:lstStyle/>
          <a:p>
            <a:r>
              <a:rPr lang="en-US" sz="2400" dirty="0" err="1">
                <a:latin typeface="Comic Sans MS" pitchFamily="66" charset="0"/>
              </a:rPr>
              <a:t>int</a:t>
            </a:r>
            <a:r>
              <a:rPr lang="en-US" sz="2400" dirty="0">
                <a:latin typeface="Comic Sans MS" pitchFamily="66" charset="0"/>
              </a:rPr>
              <a:t> a;</a:t>
            </a:r>
          </a:p>
        </p:txBody>
      </p:sp>
      <p:sp>
        <p:nvSpPr>
          <p:cNvPr id="325642" name="Text Box 10"/>
          <p:cNvSpPr txBox="1">
            <a:spLocks noChangeArrowheads="1"/>
          </p:cNvSpPr>
          <p:nvPr/>
        </p:nvSpPr>
        <p:spPr bwMode="auto">
          <a:xfrm>
            <a:off x="6477000" y="2554287"/>
            <a:ext cx="528638" cy="457200"/>
          </a:xfrm>
          <a:prstGeom prst="rect">
            <a:avLst/>
          </a:prstGeom>
          <a:noFill/>
          <a:ln w="38100">
            <a:noFill/>
            <a:miter lim="800000"/>
            <a:headEnd/>
            <a:tailEnd/>
          </a:ln>
          <a:effectLst/>
        </p:spPr>
        <p:txBody>
          <a:bodyPr wrap="none">
            <a:spAutoFit/>
          </a:bodyPr>
          <a:lstStyle/>
          <a:p>
            <a:r>
              <a:rPr lang="en-US" sz="2400">
                <a:solidFill>
                  <a:srgbClr val="FFFF66"/>
                </a:solidFill>
                <a:latin typeface="Comic Sans MS" pitchFamily="66" charset="0"/>
              </a:rPr>
              <a:t>T1</a:t>
            </a:r>
          </a:p>
        </p:txBody>
      </p:sp>
      <p:sp>
        <p:nvSpPr>
          <p:cNvPr id="325643" name="Text Box 11"/>
          <p:cNvSpPr txBox="1">
            <a:spLocks noChangeArrowheads="1"/>
          </p:cNvSpPr>
          <p:nvPr/>
        </p:nvSpPr>
        <p:spPr bwMode="auto">
          <a:xfrm>
            <a:off x="7315200" y="2401887"/>
            <a:ext cx="577850" cy="457200"/>
          </a:xfrm>
          <a:prstGeom prst="rect">
            <a:avLst/>
          </a:prstGeom>
          <a:noFill/>
          <a:ln w="38100">
            <a:noFill/>
            <a:miter lim="800000"/>
            <a:headEnd/>
            <a:tailEnd/>
          </a:ln>
          <a:effectLst/>
        </p:spPr>
        <p:txBody>
          <a:bodyPr wrap="none">
            <a:spAutoFit/>
          </a:bodyPr>
          <a:lstStyle/>
          <a:p>
            <a:r>
              <a:rPr lang="en-US" sz="2400">
                <a:solidFill>
                  <a:srgbClr val="99FF33"/>
                </a:solidFill>
                <a:latin typeface="Comic Sans MS" pitchFamily="66" charset="0"/>
              </a:rPr>
              <a:t>T2</a:t>
            </a:r>
          </a:p>
        </p:txBody>
      </p:sp>
      <p:sp>
        <p:nvSpPr>
          <p:cNvPr id="325644" name="Text Box 12"/>
          <p:cNvSpPr txBox="1">
            <a:spLocks noChangeArrowheads="1"/>
          </p:cNvSpPr>
          <p:nvPr/>
        </p:nvSpPr>
        <p:spPr bwMode="auto">
          <a:xfrm>
            <a:off x="7924800" y="2709862"/>
            <a:ext cx="454025" cy="822325"/>
          </a:xfrm>
          <a:prstGeom prst="rect">
            <a:avLst/>
          </a:prstGeom>
          <a:noFill/>
          <a:ln w="38100">
            <a:noFill/>
            <a:miter lim="800000"/>
            <a:headEnd/>
            <a:tailEnd/>
          </a:ln>
          <a:effectLst/>
        </p:spPr>
        <p:txBody>
          <a:bodyPr>
            <a:spAutoFit/>
          </a:bodyPr>
          <a:lstStyle/>
          <a:p>
            <a:r>
              <a:rPr lang="en-US" sz="2400">
                <a:solidFill>
                  <a:schemeClr val="hlink"/>
                </a:solidFill>
                <a:latin typeface="Comic Sans MS" pitchFamily="66" charset="0"/>
              </a:rPr>
              <a:t>T3</a:t>
            </a:r>
          </a:p>
        </p:txBody>
      </p:sp>
    </p:spTree>
  </p:cSld>
  <p:clrMapOvr>
    <a:masterClrMapping/>
  </p:clrMapOvr>
  <p:transition spd="me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dissolve">
                                      <p:cBhvr>
                                        <p:cTn id="7" dur="500"/>
                                        <p:tgtEl>
                                          <p:spTgt spid="325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dissolve">
                                      <p:cBhvr>
                                        <p:cTn id="12" dur="500"/>
                                        <p:tgtEl>
                                          <p:spTgt spid="32563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animEffect transition="in" filter="dissolve">
                                      <p:cBhvr>
                                        <p:cTn id="15" dur="500"/>
                                        <p:tgtEl>
                                          <p:spTgt spid="32563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5635">
                                            <p:txEl>
                                              <p:pRg st="3" end="3"/>
                                            </p:txEl>
                                          </p:spTgt>
                                        </p:tgtEl>
                                        <p:attrNameLst>
                                          <p:attrName>style.visibility</p:attrName>
                                        </p:attrNameLst>
                                      </p:cBhvr>
                                      <p:to>
                                        <p:strVal val="visible"/>
                                      </p:to>
                                    </p:set>
                                    <p:animEffect transition="in" filter="dissolve">
                                      <p:cBhvr>
                                        <p:cTn id="18" dur="500"/>
                                        <p:tgtEl>
                                          <p:spTgt spid="3256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5635">
                                            <p:txEl>
                                              <p:pRg st="4" end="4"/>
                                            </p:txEl>
                                          </p:spTgt>
                                        </p:tgtEl>
                                        <p:attrNameLst>
                                          <p:attrName>style.visibility</p:attrName>
                                        </p:attrNameLst>
                                      </p:cBhvr>
                                      <p:to>
                                        <p:strVal val="visible"/>
                                      </p:to>
                                    </p:set>
                                    <p:animEffect transition="in" filter="dissolve">
                                      <p:cBhvr>
                                        <p:cTn id="23" dur="500"/>
                                        <p:tgtEl>
                                          <p:spTgt spid="32563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25635">
                                            <p:txEl>
                                              <p:pRg st="5" end="5"/>
                                            </p:txEl>
                                          </p:spTgt>
                                        </p:tgtEl>
                                        <p:attrNameLst>
                                          <p:attrName>style.visibility</p:attrName>
                                        </p:attrNameLst>
                                      </p:cBhvr>
                                      <p:to>
                                        <p:strVal val="visible"/>
                                      </p:to>
                                    </p:set>
                                    <p:animEffect transition="in" filter="dissolve">
                                      <p:cBhvr>
                                        <p:cTn id="28" dur="500"/>
                                        <p:tgtEl>
                                          <p:spTgt spid="325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457200" y="-76200"/>
            <a:ext cx="7467600" cy="1143000"/>
          </a:xfrm>
        </p:spPr>
        <p:txBody>
          <a:bodyPr/>
          <a:lstStyle/>
          <a:p>
            <a:r>
              <a:rPr lang="en-US" dirty="0" err="1"/>
              <a:t>Tieåu</a:t>
            </a:r>
            <a:r>
              <a:rPr lang="en-US" dirty="0"/>
              <a:t> </a:t>
            </a:r>
            <a:r>
              <a:rPr lang="en-US" dirty="0" err="1"/>
              <a:t>trình</a:t>
            </a:r>
            <a:r>
              <a:rPr lang="en-US" dirty="0"/>
              <a:t> </a:t>
            </a:r>
            <a:r>
              <a:rPr lang="en-US" dirty="0" err="1"/>
              <a:t>haït</a:t>
            </a:r>
            <a:r>
              <a:rPr lang="en-US" dirty="0"/>
              <a:t> </a:t>
            </a:r>
            <a:r>
              <a:rPr lang="en-US" dirty="0" err="1"/>
              <a:t>nhaân</a:t>
            </a:r>
            <a:r>
              <a:rPr lang="en-US" dirty="0"/>
              <a:t> (Kernel thread)</a:t>
            </a:r>
          </a:p>
        </p:txBody>
      </p:sp>
      <p:sp>
        <p:nvSpPr>
          <p:cNvPr id="326659" name="Rectangle 3"/>
          <p:cNvSpPr>
            <a:spLocks noGrp="1" noChangeArrowheads="1"/>
          </p:cNvSpPr>
          <p:nvPr>
            <p:ph sz="quarter" idx="1"/>
          </p:nvPr>
        </p:nvSpPr>
        <p:spPr>
          <a:xfrm>
            <a:off x="457200" y="3886200"/>
            <a:ext cx="8382000" cy="2590800"/>
          </a:xfrm>
        </p:spPr>
        <p:txBody>
          <a:bodyPr/>
          <a:lstStyle/>
          <a:p>
            <a:r>
              <a:rPr lang="en-US"/>
              <a:t>Khaùi nieäm tieåu trình ñöôïc xaây döïng beân trong haït nhaân</a:t>
            </a:r>
          </a:p>
          <a:p>
            <a:r>
              <a:rPr lang="en-US"/>
              <a:t>Ñôn vò xöû lyù  laø tieåu trình</a:t>
            </a:r>
          </a:p>
          <a:p>
            <a:r>
              <a:rPr lang="en-US"/>
              <a:t>Ví duï :</a:t>
            </a:r>
          </a:p>
          <a:p>
            <a:pPr lvl="1"/>
            <a:r>
              <a:rPr lang="en-US"/>
              <a:t>	Windows 95/98/NT/2000</a:t>
            </a:r>
          </a:p>
          <a:p>
            <a:pPr lvl="1"/>
            <a:r>
              <a:rPr lang="en-US"/>
              <a:t> 	 Solaris,  Tru64 UNIX,  BeOS,	 Linux</a:t>
            </a:r>
          </a:p>
        </p:txBody>
      </p:sp>
      <p:sp>
        <p:nvSpPr>
          <p:cNvPr id="16" name="Slide Number Placeholder 5"/>
          <p:cNvSpPr>
            <a:spLocks noGrp="1"/>
          </p:cNvSpPr>
          <p:nvPr>
            <p:ph type="sldNum" sz="quarter" idx="15"/>
          </p:nvPr>
        </p:nvSpPr>
        <p:spPr/>
        <p:txBody>
          <a:bodyPr/>
          <a:lstStyle/>
          <a:p>
            <a:fld id="{BE7E2FEB-1FAE-4BFB-8E42-41BE0D9B3F48}" type="slidenum">
              <a:rPr lang="en-US"/>
              <a:pPr/>
              <a:t>22</a:t>
            </a:fld>
            <a:endParaRPr lang="en-US"/>
          </a:p>
        </p:txBody>
      </p:sp>
      <p:sp>
        <p:nvSpPr>
          <p:cNvPr id="326660" name="Text Box 4"/>
          <p:cNvSpPr txBox="1">
            <a:spLocks noChangeArrowheads="1"/>
          </p:cNvSpPr>
          <p:nvPr/>
        </p:nvSpPr>
        <p:spPr bwMode="auto">
          <a:xfrm>
            <a:off x="2117725" y="2106613"/>
            <a:ext cx="184731" cy="461665"/>
          </a:xfrm>
          <a:prstGeom prst="rect">
            <a:avLst/>
          </a:prstGeom>
          <a:noFill/>
          <a:ln w="76200">
            <a:noFill/>
            <a:miter lim="800000"/>
            <a:headEnd/>
            <a:tailEnd/>
          </a:ln>
          <a:effectLst/>
        </p:spPr>
        <p:txBody>
          <a:bodyPr wrap="none">
            <a:spAutoFit/>
          </a:bodyPr>
          <a:lstStyle/>
          <a:p>
            <a:endParaRPr lang="en-US" sz="2400" dirty="0">
              <a:latin typeface="VNI-Book" pitchFamily="2" charset="0"/>
            </a:endParaRPr>
          </a:p>
        </p:txBody>
      </p:sp>
      <p:sp>
        <p:nvSpPr>
          <p:cNvPr id="326661" name="Oval 5"/>
          <p:cNvSpPr>
            <a:spLocks noChangeArrowheads="1"/>
          </p:cNvSpPr>
          <p:nvPr/>
        </p:nvSpPr>
        <p:spPr bwMode="auto">
          <a:xfrm>
            <a:off x="1752600" y="1676400"/>
            <a:ext cx="914400" cy="914400"/>
          </a:xfrm>
          <a:prstGeom prst="ellipse">
            <a:avLst/>
          </a:prstGeom>
          <a:solidFill>
            <a:srgbClr val="99FF66"/>
          </a:solidFill>
          <a:ln w="76200">
            <a:solidFill>
              <a:srgbClr val="006600"/>
            </a:solidFill>
            <a:miter lim="800000"/>
            <a:headEnd/>
            <a:tailEnd/>
          </a:ln>
          <a:effectLst/>
        </p:spPr>
        <p:txBody>
          <a:bodyPr wrap="none" anchor="ctr"/>
          <a:lstStyle/>
          <a:p>
            <a:pPr algn="ctr"/>
            <a:r>
              <a:rPr lang="en-US" sz="2800">
                <a:latin typeface="Comic Sans MS" pitchFamily="66" charset="0"/>
              </a:rPr>
              <a:t>T1</a:t>
            </a:r>
          </a:p>
        </p:txBody>
      </p:sp>
      <p:sp>
        <p:nvSpPr>
          <p:cNvPr id="326662" name="Oval 6"/>
          <p:cNvSpPr>
            <a:spLocks noChangeArrowheads="1"/>
          </p:cNvSpPr>
          <p:nvPr/>
        </p:nvSpPr>
        <p:spPr bwMode="auto">
          <a:xfrm>
            <a:off x="5334000" y="1676400"/>
            <a:ext cx="914400" cy="914400"/>
          </a:xfrm>
          <a:prstGeom prst="ellipse">
            <a:avLst/>
          </a:prstGeom>
          <a:solidFill>
            <a:srgbClr val="FF3399"/>
          </a:solidFill>
          <a:ln w="76200">
            <a:solidFill>
              <a:srgbClr val="993366"/>
            </a:solidFill>
            <a:miter lim="800000"/>
            <a:headEnd/>
            <a:tailEnd/>
          </a:ln>
          <a:effectLst/>
        </p:spPr>
        <p:txBody>
          <a:bodyPr wrap="none" anchor="ctr"/>
          <a:lstStyle/>
          <a:p>
            <a:pPr algn="ctr"/>
            <a:r>
              <a:rPr lang="en-US" sz="2800">
                <a:solidFill>
                  <a:srgbClr val="99FF66"/>
                </a:solidFill>
                <a:latin typeface="Comic Sans MS" pitchFamily="66" charset="0"/>
              </a:rPr>
              <a:t>T2</a:t>
            </a:r>
          </a:p>
        </p:txBody>
      </p:sp>
      <p:sp>
        <p:nvSpPr>
          <p:cNvPr id="326663" name="Text Box 7"/>
          <p:cNvSpPr txBox="1">
            <a:spLocks noChangeArrowheads="1"/>
          </p:cNvSpPr>
          <p:nvPr/>
        </p:nvSpPr>
        <p:spPr bwMode="auto">
          <a:xfrm>
            <a:off x="1981200" y="3276600"/>
            <a:ext cx="3962400" cy="457200"/>
          </a:xfrm>
          <a:prstGeom prst="rect">
            <a:avLst/>
          </a:prstGeom>
          <a:solidFill>
            <a:srgbClr val="990099"/>
          </a:solidFill>
          <a:ln w="76200">
            <a:noFill/>
            <a:miter lim="800000"/>
            <a:headEnd/>
            <a:tailEnd/>
          </a:ln>
          <a:effectLst/>
        </p:spPr>
        <p:txBody>
          <a:bodyPr>
            <a:spAutoFit/>
          </a:bodyPr>
          <a:lstStyle/>
          <a:p>
            <a:pPr algn="ctr"/>
            <a:r>
              <a:rPr lang="en-US" sz="2400">
                <a:solidFill>
                  <a:srgbClr val="FFFF99"/>
                </a:solidFill>
                <a:latin typeface="Comic Sans MS" pitchFamily="66" charset="0"/>
              </a:rPr>
              <a:t>Kernel Thread</a:t>
            </a:r>
          </a:p>
        </p:txBody>
      </p:sp>
      <p:sp>
        <p:nvSpPr>
          <p:cNvPr id="326664" name="Line 8"/>
          <p:cNvSpPr>
            <a:spLocks noChangeShapeType="1"/>
          </p:cNvSpPr>
          <p:nvPr/>
        </p:nvSpPr>
        <p:spPr bwMode="auto">
          <a:xfrm>
            <a:off x="2590800" y="2438400"/>
            <a:ext cx="762000" cy="838200"/>
          </a:xfrm>
          <a:prstGeom prst="line">
            <a:avLst/>
          </a:prstGeom>
          <a:noFill/>
          <a:ln w="76200">
            <a:solidFill>
              <a:schemeClr val="hlink"/>
            </a:solidFill>
            <a:miter lim="800000"/>
            <a:headEnd/>
            <a:tailEnd type="stealth" w="med" len="med"/>
          </a:ln>
          <a:effectLst/>
        </p:spPr>
        <p:txBody>
          <a:bodyPr wrap="none"/>
          <a:lstStyle/>
          <a:p>
            <a:endParaRPr lang="en-US" dirty="0">
              <a:latin typeface="VNI-Book" pitchFamily="2" charset="0"/>
            </a:endParaRPr>
          </a:p>
        </p:txBody>
      </p:sp>
      <p:sp>
        <p:nvSpPr>
          <p:cNvPr id="326665" name="Line 9"/>
          <p:cNvSpPr>
            <a:spLocks noChangeShapeType="1"/>
          </p:cNvSpPr>
          <p:nvPr/>
        </p:nvSpPr>
        <p:spPr bwMode="auto">
          <a:xfrm flipV="1">
            <a:off x="4191000" y="2286000"/>
            <a:ext cx="990600" cy="990600"/>
          </a:xfrm>
          <a:prstGeom prst="line">
            <a:avLst/>
          </a:prstGeom>
          <a:noFill/>
          <a:ln w="76200">
            <a:solidFill>
              <a:schemeClr val="hlink"/>
            </a:solidFill>
            <a:prstDash val="sysDot"/>
            <a:miter lim="800000"/>
            <a:headEnd/>
            <a:tailEnd type="stealth" w="med" len="med"/>
          </a:ln>
          <a:effectLst/>
        </p:spPr>
        <p:txBody>
          <a:bodyPr wrap="none"/>
          <a:lstStyle/>
          <a:p>
            <a:endParaRPr lang="en-US" dirty="0">
              <a:latin typeface="VNI-Book" pitchFamily="2" charset="0"/>
            </a:endParaRPr>
          </a:p>
        </p:txBody>
      </p:sp>
      <p:sp>
        <p:nvSpPr>
          <p:cNvPr id="326666" name="Text Box 10"/>
          <p:cNvSpPr txBox="1">
            <a:spLocks noChangeArrowheads="1"/>
          </p:cNvSpPr>
          <p:nvPr/>
        </p:nvSpPr>
        <p:spPr bwMode="auto">
          <a:xfrm>
            <a:off x="3124200" y="2514600"/>
            <a:ext cx="1962397" cy="461665"/>
          </a:xfrm>
          <a:prstGeom prst="rect">
            <a:avLst/>
          </a:prstGeom>
          <a:noFill/>
          <a:ln w="76200">
            <a:noFill/>
            <a:miter lim="800000"/>
            <a:headEnd/>
            <a:tailEnd/>
          </a:ln>
          <a:effectLst/>
        </p:spPr>
        <p:txBody>
          <a:bodyPr wrap="none">
            <a:spAutoFit/>
          </a:bodyPr>
          <a:lstStyle/>
          <a:p>
            <a:r>
              <a:rPr lang="en-US" sz="2400" dirty="0">
                <a:latin typeface="VNI-Book" pitchFamily="2" charset="0"/>
              </a:rPr>
              <a:t>System call</a:t>
            </a:r>
          </a:p>
        </p:txBody>
      </p:sp>
      <p:sp>
        <p:nvSpPr>
          <p:cNvPr id="326667" name="Line 11"/>
          <p:cNvSpPr>
            <a:spLocks noChangeShapeType="1"/>
          </p:cNvSpPr>
          <p:nvPr/>
        </p:nvSpPr>
        <p:spPr bwMode="auto">
          <a:xfrm>
            <a:off x="914400" y="3048000"/>
            <a:ext cx="6400800" cy="0"/>
          </a:xfrm>
          <a:prstGeom prst="line">
            <a:avLst/>
          </a:prstGeom>
          <a:noFill/>
          <a:ln w="76200">
            <a:solidFill>
              <a:srgbClr val="800080"/>
            </a:solidFill>
            <a:miter lim="800000"/>
            <a:headEnd/>
            <a:tailEnd/>
          </a:ln>
          <a:effectLst/>
        </p:spPr>
        <p:txBody>
          <a:bodyPr wrap="none"/>
          <a:lstStyle/>
          <a:p>
            <a:endParaRPr lang="en-US" dirty="0">
              <a:latin typeface="VNI-Book" pitchFamily="2" charset="0"/>
            </a:endParaRPr>
          </a:p>
        </p:txBody>
      </p:sp>
      <p:sp>
        <p:nvSpPr>
          <p:cNvPr id="326668" name="Text Box 12"/>
          <p:cNvSpPr txBox="1">
            <a:spLocks noChangeArrowheads="1"/>
          </p:cNvSpPr>
          <p:nvPr/>
        </p:nvSpPr>
        <p:spPr bwMode="auto">
          <a:xfrm>
            <a:off x="6613525" y="1954213"/>
            <a:ext cx="1842171" cy="461665"/>
          </a:xfrm>
          <a:prstGeom prst="rect">
            <a:avLst/>
          </a:prstGeom>
          <a:noFill/>
          <a:ln w="76200">
            <a:noFill/>
            <a:miter lim="800000"/>
            <a:headEnd/>
            <a:tailEnd/>
          </a:ln>
          <a:effectLst/>
        </p:spPr>
        <p:txBody>
          <a:bodyPr wrap="none">
            <a:spAutoFit/>
          </a:bodyPr>
          <a:lstStyle/>
          <a:p>
            <a:r>
              <a:rPr lang="en-US" sz="2400" dirty="0">
                <a:latin typeface="VNI-Book" pitchFamily="2" charset="0"/>
              </a:rPr>
              <a:t>User mode</a:t>
            </a:r>
          </a:p>
        </p:txBody>
      </p:sp>
      <p:sp>
        <p:nvSpPr>
          <p:cNvPr id="326669" name="Text Box 13"/>
          <p:cNvSpPr txBox="1">
            <a:spLocks noChangeArrowheads="1"/>
          </p:cNvSpPr>
          <p:nvPr/>
        </p:nvSpPr>
        <p:spPr bwMode="auto">
          <a:xfrm>
            <a:off x="6689725" y="3021013"/>
            <a:ext cx="2154757" cy="461665"/>
          </a:xfrm>
          <a:prstGeom prst="rect">
            <a:avLst/>
          </a:prstGeom>
          <a:noFill/>
          <a:ln w="76200">
            <a:noFill/>
            <a:miter lim="800000"/>
            <a:headEnd/>
            <a:tailEnd/>
          </a:ln>
          <a:effectLst/>
        </p:spPr>
        <p:txBody>
          <a:bodyPr wrap="none">
            <a:spAutoFit/>
          </a:bodyPr>
          <a:lstStyle/>
          <a:p>
            <a:r>
              <a:rPr lang="en-US" sz="2400" dirty="0">
                <a:latin typeface="VNI-Book" pitchFamily="2" charset="0"/>
              </a:rPr>
              <a:t>Kernel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dissolve">
                                      <p:cBhvr>
                                        <p:cTn id="7" dur="500"/>
                                        <p:tgtEl>
                                          <p:spTgt spid="32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dissolve">
                                      <p:cBhvr>
                                        <p:cTn id="12" dur="500"/>
                                        <p:tgtEl>
                                          <p:spTgt spid="32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dissolve">
                                      <p:cBhvr>
                                        <p:cTn id="17" dur="500"/>
                                        <p:tgtEl>
                                          <p:spTgt spid="32665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6659">
                                            <p:txEl>
                                              <p:pRg st="3" end="3"/>
                                            </p:txEl>
                                          </p:spTgt>
                                        </p:tgtEl>
                                        <p:attrNameLst>
                                          <p:attrName>style.visibility</p:attrName>
                                        </p:attrNameLst>
                                      </p:cBhvr>
                                      <p:to>
                                        <p:strVal val="visible"/>
                                      </p:to>
                                    </p:set>
                                    <p:animEffect transition="in" filter="dissolve">
                                      <p:cBhvr>
                                        <p:cTn id="20" dur="500"/>
                                        <p:tgtEl>
                                          <p:spTgt spid="32665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26659">
                                            <p:txEl>
                                              <p:pRg st="4" end="4"/>
                                            </p:txEl>
                                          </p:spTgt>
                                        </p:tgtEl>
                                        <p:attrNameLst>
                                          <p:attrName>style.visibility</p:attrName>
                                        </p:attrNameLst>
                                      </p:cBhvr>
                                      <p:to>
                                        <p:strVal val="visible"/>
                                      </p:to>
                                    </p:set>
                                    <p:animEffect transition="in" filter="dissolve">
                                      <p:cBhvr>
                                        <p:cTn id="23" dur="500"/>
                                        <p:tgtEl>
                                          <p:spTgt spid="326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228600"/>
            <a:ext cx="7793038" cy="762000"/>
          </a:xfrm>
        </p:spPr>
        <p:txBody>
          <a:bodyPr/>
          <a:lstStyle/>
          <a:p>
            <a:r>
              <a:rPr lang="en-US" dirty="0" err="1"/>
              <a:t>Phaân</a:t>
            </a:r>
            <a:r>
              <a:rPr lang="en-US" dirty="0"/>
              <a:t> </a:t>
            </a:r>
            <a:r>
              <a:rPr lang="en-US" dirty="0" err="1"/>
              <a:t>chia</a:t>
            </a:r>
            <a:r>
              <a:rPr lang="en-US" dirty="0"/>
              <a:t> CPU ?</a:t>
            </a:r>
          </a:p>
        </p:txBody>
      </p:sp>
      <p:sp>
        <p:nvSpPr>
          <p:cNvPr id="259075" name="Rectangle 3"/>
          <p:cNvSpPr>
            <a:spLocks noGrp="1" noChangeArrowheads="1"/>
          </p:cNvSpPr>
          <p:nvPr>
            <p:ph type="body" sz="half" idx="1"/>
          </p:nvPr>
        </p:nvSpPr>
        <p:spPr>
          <a:xfrm>
            <a:off x="457200" y="1524000"/>
            <a:ext cx="8305800" cy="4648200"/>
          </a:xfrm>
        </p:spPr>
        <p:txBody>
          <a:bodyPr/>
          <a:lstStyle/>
          <a:p>
            <a:pPr algn="just"/>
            <a:r>
              <a:rPr lang="en-US" dirty="0"/>
              <a:t>1 CPU </a:t>
            </a:r>
            <a:r>
              <a:rPr lang="en-US" dirty="0" err="1"/>
              <a:t>vaät</a:t>
            </a:r>
            <a:r>
              <a:rPr lang="en-US" dirty="0"/>
              <a:t> </a:t>
            </a:r>
            <a:r>
              <a:rPr lang="en-US" dirty="0" err="1"/>
              <a:t>lyù</a:t>
            </a:r>
            <a:r>
              <a:rPr lang="en-US" dirty="0"/>
              <a:t> : </a:t>
            </a:r>
            <a:r>
              <a:rPr lang="en-US" dirty="0" err="1"/>
              <a:t>laøm</a:t>
            </a:r>
            <a:r>
              <a:rPr lang="en-US" dirty="0"/>
              <a:t> </a:t>
            </a:r>
            <a:r>
              <a:rPr lang="en-US" dirty="0" err="1"/>
              <a:t>theá</a:t>
            </a:r>
            <a:r>
              <a:rPr lang="en-US" dirty="0"/>
              <a:t> </a:t>
            </a:r>
            <a:r>
              <a:rPr lang="en-US" dirty="0" err="1"/>
              <a:t>naøo</a:t>
            </a:r>
            <a:r>
              <a:rPr lang="en-US" dirty="0"/>
              <a:t> </a:t>
            </a:r>
            <a:r>
              <a:rPr lang="en-US" dirty="0" err="1"/>
              <a:t>ñeå</a:t>
            </a:r>
            <a:r>
              <a:rPr lang="en-US" dirty="0"/>
              <a:t> </a:t>
            </a:r>
            <a:r>
              <a:rPr lang="en-US" dirty="0" err="1"/>
              <a:t>taïo</a:t>
            </a:r>
            <a:r>
              <a:rPr lang="en-US" dirty="0"/>
              <a:t> </a:t>
            </a:r>
            <a:r>
              <a:rPr lang="en-US" dirty="0" err="1"/>
              <a:t>aûo</a:t>
            </a:r>
            <a:r>
              <a:rPr lang="en-US" dirty="0"/>
              <a:t> </a:t>
            </a:r>
            <a:r>
              <a:rPr lang="en-US" dirty="0" err="1"/>
              <a:t>giaùc</a:t>
            </a:r>
            <a:r>
              <a:rPr lang="en-US" dirty="0"/>
              <a:t> </a:t>
            </a:r>
            <a:r>
              <a:rPr lang="en-US" dirty="0" err="1"/>
              <a:t>moãi</a:t>
            </a:r>
            <a:r>
              <a:rPr lang="en-US" dirty="0"/>
              <a:t> </a:t>
            </a:r>
            <a:r>
              <a:rPr lang="en-US" dirty="0" err="1"/>
              <a:t>tieán</a:t>
            </a:r>
            <a:r>
              <a:rPr lang="en-US" dirty="0"/>
              <a:t> </a:t>
            </a:r>
            <a:r>
              <a:rPr lang="en-US" dirty="0" err="1"/>
              <a:t>trình</a:t>
            </a:r>
            <a:r>
              <a:rPr lang="en-US" dirty="0"/>
              <a:t> </a:t>
            </a:r>
            <a:r>
              <a:rPr lang="en-US" dirty="0" err="1"/>
              <a:t>sôû</a:t>
            </a:r>
            <a:r>
              <a:rPr lang="en-US" dirty="0"/>
              <a:t> </a:t>
            </a:r>
            <a:r>
              <a:rPr lang="en-US" dirty="0" err="1"/>
              <a:t>höõu</a:t>
            </a:r>
            <a:r>
              <a:rPr lang="en-US" dirty="0"/>
              <a:t> CPU </a:t>
            </a:r>
            <a:r>
              <a:rPr lang="en-US" dirty="0" err="1"/>
              <a:t>rieâng</a:t>
            </a:r>
            <a:r>
              <a:rPr lang="en-US" dirty="0"/>
              <a:t> </a:t>
            </a:r>
            <a:r>
              <a:rPr lang="en-US" dirty="0" err="1"/>
              <a:t>cuûa</a:t>
            </a:r>
            <a:r>
              <a:rPr lang="en-US" dirty="0"/>
              <a:t> </a:t>
            </a:r>
            <a:r>
              <a:rPr lang="en-US" dirty="0" err="1"/>
              <a:t>mình</a:t>
            </a:r>
            <a:r>
              <a:rPr lang="en-US" dirty="0"/>
              <a:t> ?</a:t>
            </a:r>
          </a:p>
          <a:p>
            <a:pPr algn="just">
              <a:buFont typeface="Wingdings" pitchFamily="2" charset="2"/>
              <a:buNone/>
            </a:pPr>
            <a:r>
              <a:rPr lang="en-US" dirty="0">
                <a:sym typeface="Wingdings" pitchFamily="2" charset="2"/>
              </a:rPr>
              <a:t> </a:t>
            </a:r>
            <a:r>
              <a:rPr lang="en-US" dirty="0" err="1">
                <a:sym typeface="Wingdings" pitchFamily="2" charset="2"/>
              </a:rPr>
              <a:t>Luaân</a:t>
            </a:r>
            <a:r>
              <a:rPr lang="en-US" dirty="0">
                <a:sym typeface="Wingdings" pitchFamily="2" charset="2"/>
              </a:rPr>
              <a:t> </a:t>
            </a:r>
            <a:r>
              <a:rPr lang="en-US" dirty="0" err="1">
                <a:sym typeface="Wingdings" pitchFamily="2" charset="2"/>
              </a:rPr>
              <a:t>chuyeån</a:t>
            </a:r>
            <a:r>
              <a:rPr lang="en-US" dirty="0">
                <a:sym typeface="Wingdings" pitchFamily="2" charset="2"/>
              </a:rPr>
              <a:t> CPU </a:t>
            </a:r>
            <a:r>
              <a:rPr lang="en-US" dirty="0" err="1">
                <a:sym typeface="Wingdings" pitchFamily="2" charset="2"/>
              </a:rPr>
              <a:t>giöõa</a:t>
            </a:r>
            <a:r>
              <a:rPr lang="en-US" dirty="0">
                <a:sym typeface="Wingdings" pitchFamily="2" charset="2"/>
              </a:rPr>
              <a:t> </a:t>
            </a:r>
            <a:r>
              <a:rPr lang="en-US" dirty="0" err="1">
                <a:sym typeface="Wingdings" pitchFamily="2" charset="2"/>
              </a:rPr>
              <a:t>caùc</a:t>
            </a:r>
            <a:r>
              <a:rPr lang="en-US" dirty="0">
                <a:sym typeface="Wingdings" pitchFamily="2" charset="2"/>
              </a:rPr>
              <a:t> </a:t>
            </a:r>
            <a:r>
              <a:rPr lang="en-US" dirty="0" err="1">
                <a:sym typeface="Wingdings" pitchFamily="2" charset="2"/>
              </a:rPr>
              <a:t>tieán</a:t>
            </a:r>
            <a:r>
              <a:rPr lang="en-US" dirty="0">
                <a:sym typeface="Wingdings" pitchFamily="2" charset="2"/>
              </a:rPr>
              <a:t> </a:t>
            </a:r>
            <a:r>
              <a:rPr lang="en-US" dirty="0" err="1">
                <a:sym typeface="Wingdings" pitchFamily="2" charset="2"/>
              </a:rPr>
              <a:t>trình</a:t>
            </a:r>
            <a:endParaRPr lang="en-US" dirty="0"/>
          </a:p>
          <a:p>
            <a:pPr algn="just"/>
            <a:r>
              <a:rPr lang="en-US" dirty="0"/>
              <a:t>2 </a:t>
            </a:r>
            <a:r>
              <a:rPr lang="en-US" dirty="0" err="1"/>
              <a:t>thaønh</a:t>
            </a:r>
            <a:r>
              <a:rPr lang="en-US" dirty="0"/>
              <a:t> </a:t>
            </a:r>
            <a:r>
              <a:rPr lang="en-US" dirty="0" err="1"/>
              <a:t>phaàn</a:t>
            </a:r>
            <a:r>
              <a:rPr lang="en-US" dirty="0"/>
              <a:t> </a:t>
            </a:r>
            <a:r>
              <a:rPr lang="en-US" dirty="0" err="1"/>
              <a:t>ñaûm</a:t>
            </a:r>
            <a:r>
              <a:rPr lang="en-US" dirty="0"/>
              <a:t> </a:t>
            </a:r>
            <a:r>
              <a:rPr lang="en-US" dirty="0" err="1"/>
              <a:t>nhieäm</a:t>
            </a:r>
            <a:r>
              <a:rPr lang="en-US" dirty="0"/>
              <a:t> </a:t>
            </a:r>
            <a:r>
              <a:rPr lang="en-US" dirty="0" err="1"/>
              <a:t>vai</a:t>
            </a:r>
            <a:r>
              <a:rPr lang="en-US" dirty="0"/>
              <a:t> </a:t>
            </a:r>
            <a:r>
              <a:rPr lang="en-US" dirty="0" err="1"/>
              <a:t>troø</a:t>
            </a:r>
            <a:r>
              <a:rPr lang="en-US" dirty="0"/>
              <a:t> </a:t>
            </a:r>
            <a:r>
              <a:rPr lang="en-US" dirty="0" err="1"/>
              <a:t>ñieàu</a:t>
            </a:r>
            <a:r>
              <a:rPr lang="en-US" dirty="0"/>
              <a:t> </a:t>
            </a:r>
            <a:r>
              <a:rPr lang="en-US" dirty="0" err="1"/>
              <a:t>phoái</a:t>
            </a:r>
            <a:r>
              <a:rPr lang="en-US" dirty="0"/>
              <a:t>:</a:t>
            </a:r>
          </a:p>
          <a:p>
            <a:pPr lvl="1" algn="just"/>
            <a:r>
              <a:rPr lang="en-US" dirty="0">
                <a:solidFill>
                  <a:schemeClr val="hlink"/>
                </a:solidFill>
              </a:rPr>
              <a:t>Scheduler </a:t>
            </a:r>
            <a:r>
              <a:rPr lang="en-US" dirty="0" err="1"/>
              <a:t>choïn</a:t>
            </a:r>
            <a:r>
              <a:rPr lang="en-US" dirty="0"/>
              <a:t> 1 </a:t>
            </a:r>
            <a:r>
              <a:rPr lang="en-US" dirty="0" err="1"/>
              <a:t>tieán</a:t>
            </a:r>
            <a:r>
              <a:rPr lang="en-US" dirty="0"/>
              <a:t> </a:t>
            </a:r>
            <a:r>
              <a:rPr lang="en-US" dirty="0" err="1"/>
              <a:t>trình</a:t>
            </a:r>
            <a:endParaRPr lang="en-US" dirty="0"/>
          </a:p>
          <a:p>
            <a:pPr lvl="1" algn="just"/>
            <a:r>
              <a:rPr lang="en-US" dirty="0">
                <a:solidFill>
                  <a:schemeClr val="hlink"/>
                </a:solidFill>
              </a:rPr>
              <a:t>Dispatcher </a:t>
            </a:r>
            <a:r>
              <a:rPr lang="en-US" dirty="0" err="1"/>
              <a:t>chuyeån</a:t>
            </a:r>
            <a:r>
              <a:rPr lang="en-US" dirty="0"/>
              <a:t> CPU </a:t>
            </a:r>
            <a:r>
              <a:rPr lang="en-US" dirty="0" err="1"/>
              <a:t>cho</a:t>
            </a:r>
            <a:r>
              <a:rPr lang="en-US" dirty="0"/>
              <a:t> </a:t>
            </a:r>
            <a:endParaRPr lang="en-US" dirty="0" smtClean="0"/>
          </a:p>
          <a:p>
            <a:pPr lvl="1" algn="just">
              <a:buNone/>
            </a:pPr>
            <a:r>
              <a:rPr lang="en-US" dirty="0" err="1" smtClean="0"/>
              <a:t>tieán</a:t>
            </a:r>
            <a:r>
              <a:rPr lang="en-US" dirty="0" smtClean="0"/>
              <a:t> </a:t>
            </a:r>
            <a:r>
              <a:rPr lang="en-US" dirty="0" err="1"/>
              <a:t>trình</a:t>
            </a:r>
            <a:r>
              <a:rPr lang="en-US" dirty="0"/>
              <a:t> </a:t>
            </a:r>
            <a:r>
              <a:rPr lang="en-US" dirty="0" err="1"/>
              <a:t>ñöôïc</a:t>
            </a:r>
            <a:r>
              <a:rPr lang="en-US" dirty="0"/>
              <a:t> </a:t>
            </a:r>
            <a:r>
              <a:rPr lang="en-US" dirty="0" err="1"/>
              <a:t>choïn</a:t>
            </a:r>
            <a:endParaRPr lang="en-US" dirty="0"/>
          </a:p>
          <a:p>
            <a:pPr lvl="1" algn="just"/>
            <a:endParaRPr lang="en-US" sz="2800" dirty="0"/>
          </a:p>
        </p:txBody>
      </p:sp>
      <p:sp>
        <p:nvSpPr>
          <p:cNvPr id="15" name="Slide Number Placeholder 6"/>
          <p:cNvSpPr>
            <a:spLocks noGrp="1"/>
          </p:cNvSpPr>
          <p:nvPr>
            <p:ph type="sldNum" sz="quarter" idx="12"/>
          </p:nvPr>
        </p:nvSpPr>
        <p:spPr/>
        <p:txBody>
          <a:bodyPr/>
          <a:lstStyle/>
          <a:p>
            <a:fld id="{2223AEC4-6D2C-46A6-8218-741F5B25EA29}" type="slidenum">
              <a:rPr lang="en-US"/>
              <a:pPr/>
              <a:t>23</a:t>
            </a:fld>
            <a:endParaRPr lang="en-US"/>
          </a:p>
        </p:txBody>
      </p:sp>
      <p:sp>
        <p:nvSpPr>
          <p:cNvPr id="259076" name="Text Box 4"/>
          <p:cNvSpPr txBox="1">
            <a:spLocks noChangeArrowheads="1"/>
          </p:cNvSpPr>
          <p:nvPr/>
        </p:nvSpPr>
        <p:spPr bwMode="auto">
          <a:xfrm>
            <a:off x="533400" y="2362200"/>
            <a:ext cx="3810000" cy="457200"/>
          </a:xfrm>
          <a:prstGeom prst="rect">
            <a:avLst/>
          </a:prstGeom>
          <a:noFill/>
          <a:ln w="38100">
            <a:noFill/>
            <a:miter lim="800000"/>
            <a:headEnd/>
            <a:tailEnd/>
          </a:ln>
          <a:effectLst/>
        </p:spPr>
        <p:txBody>
          <a:bodyPr>
            <a:spAutoFit/>
          </a:bodyPr>
          <a:lstStyle/>
          <a:p>
            <a:pPr>
              <a:spcBef>
                <a:spcPct val="50000"/>
              </a:spcBef>
            </a:pPr>
            <a:endParaRPr lang="en-US" sz="2400" dirty="0">
              <a:latin typeface="VNI-Book" pitchFamily="2" charset="0"/>
            </a:endParaRPr>
          </a:p>
        </p:txBody>
      </p:sp>
      <p:grpSp>
        <p:nvGrpSpPr>
          <p:cNvPr id="259077" name="Group 5"/>
          <p:cNvGrpSpPr>
            <a:grpSpLocks/>
          </p:cNvGrpSpPr>
          <p:nvPr/>
        </p:nvGrpSpPr>
        <p:grpSpPr bwMode="auto">
          <a:xfrm>
            <a:off x="6858000" y="4343400"/>
            <a:ext cx="1524000" cy="1752600"/>
            <a:chOff x="2352" y="1680"/>
            <a:chExt cx="1248" cy="1200"/>
          </a:xfrm>
        </p:grpSpPr>
        <p:sp>
          <p:nvSpPr>
            <p:cNvPr id="259078" name="Freeform 6"/>
            <p:cNvSpPr>
              <a:spLocks/>
            </p:cNvSpPr>
            <p:nvPr/>
          </p:nvSpPr>
          <p:spPr bwMode="auto">
            <a:xfrm>
              <a:off x="2392" y="1728"/>
              <a:ext cx="344" cy="624"/>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79" name="Freeform 7"/>
            <p:cNvSpPr>
              <a:spLocks/>
            </p:cNvSpPr>
            <p:nvPr/>
          </p:nvSpPr>
          <p:spPr bwMode="auto">
            <a:xfrm>
              <a:off x="2736" y="1728"/>
              <a:ext cx="144" cy="624"/>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80" name="Freeform 8"/>
            <p:cNvSpPr>
              <a:spLocks/>
            </p:cNvSpPr>
            <p:nvPr/>
          </p:nvSpPr>
          <p:spPr bwMode="auto">
            <a:xfrm>
              <a:off x="2928" y="1680"/>
              <a:ext cx="144" cy="624"/>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81" name="Freeform 9"/>
            <p:cNvSpPr>
              <a:spLocks/>
            </p:cNvSpPr>
            <p:nvPr/>
          </p:nvSpPr>
          <p:spPr bwMode="auto">
            <a:xfrm rot="-18779804">
              <a:off x="3048" y="1800"/>
              <a:ext cx="384" cy="432"/>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82" name="Rectangle 10"/>
            <p:cNvSpPr>
              <a:spLocks noChangeArrowheads="1"/>
            </p:cNvSpPr>
            <p:nvPr/>
          </p:nvSpPr>
          <p:spPr bwMode="auto">
            <a:xfrm>
              <a:off x="2352" y="2448"/>
              <a:ext cx="1248" cy="432"/>
            </a:xfrm>
            <a:prstGeom prst="rect">
              <a:avLst/>
            </a:prstGeom>
            <a:solidFill>
              <a:srgbClr val="CC0000"/>
            </a:solidFill>
            <a:ln w="38100">
              <a:solidFill>
                <a:srgbClr val="0F0C19"/>
              </a:solidFill>
              <a:miter lim="800000"/>
              <a:headEnd/>
              <a:tailEnd/>
            </a:ln>
            <a:effectLst/>
          </p:spPr>
          <p:txBody>
            <a:bodyPr wrap="none" anchor="ctr"/>
            <a:lstStyle/>
            <a:p>
              <a:endParaRPr lang="en-US" dirty="0">
                <a:latin typeface="VNI-Book" pitchFamily="2" charset="0"/>
              </a:endParaRPr>
            </a:p>
          </p:txBody>
        </p:sp>
        <p:sp>
          <p:nvSpPr>
            <p:cNvPr id="259083" name="Text Box 11"/>
            <p:cNvSpPr txBox="1">
              <a:spLocks noChangeArrowheads="1"/>
            </p:cNvSpPr>
            <p:nvPr/>
          </p:nvSpPr>
          <p:spPr bwMode="auto">
            <a:xfrm>
              <a:off x="2632" y="2510"/>
              <a:ext cx="692" cy="356"/>
            </a:xfrm>
            <a:prstGeom prst="rect">
              <a:avLst/>
            </a:prstGeom>
            <a:noFill/>
            <a:ln w="38100">
              <a:noFill/>
              <a:miter lim="800000"/>
              <a:headEnd/>
              <a:tailEnd/>
            </a:ln>
            <a:effectLst/>
          </p:spPr>
          <p:txBody>
            <a:bodyPr wrap="none" anchor="ctr">
              <a:spAutoFit/>
            </a:bodyPr>
            <a:lstStyle/>
            <a:p>
              <a:pPr algn="ctr"/>
              <a:r>
                <a:rPr lang="en-US" sz="2800">
                  <a:solidFill>
                    <a:schemeClr val="bg2"/>
                  </a:solidFill>
                  <a:latin typeface="Comic Sans MS" pitchFamily="66" charset="0"/>
                </a:rPr>
                <a:t>CPU</a:t>
              </a:r>
              <a:endParaRPr lang="en-US" sz="2800">
                <a:solidFill>
                  <a:srgbClr val="0F0C19"/>
                </a:solidFill>
                <a:latin typeface="Comic Sans MS" pitchFamily="66" charset="0"/>
              </a:endParaRPr>
            </a:p>
          </p:txBody>
        </p:sp>
        <p:sp>
          <p:nvSpPr>
            <p:cNvPr id="259084" name="Freeform 12"/>
            <p:cNvSpPr>
              <a:spLocks/>
            </p:cNvSpPr>
            <p:nvPr/>
          </p:nvSpPr>
          <p:spPr bwMode="auto">
            <a:xfrm flipH="1">
              <a:off x="3360" y="1728"/>
              <a:ext cx="144" cy="576"/>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dissolve">
                                      <p:cBhvr>
                                        <p:cTn id="7" dur="500"/>
                                        <p:tgtEl>
                                          <p:spTgt spid="25907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animEffect transition="in" filter="dissolve">
                                      <p:cBhvr>
                                        <p:cTn id="11" dur="500"/>
                                        <p:tgtEl>
                                          <p:spTgt spid="259075">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animEffect transition="in" filter="dissolve">
                                      <p:cBhvr>
                                        <p:cTn id="15" dur="500"/>
                                        <p:tgtEl>
                                          <p:spTgt spid="25907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9075">
                                            <p:txEl>
                                              <p:pRg st="3" end="3"/>
                                            </p:txEl>
                                          </p:spTgt>
                                        </p:tgtEl>
                                        <p:attrNameLst>
                                          <p:attrName>style.visibility</p:attrName>
                                        </p:attrNameLst>
                                      </p:cBhvr>
                                      <p:to>
                                        <p:strVal val="visible"/>
                                      </p:to>
                                    </p:set>
                                    <p:animEffect transition="in" filter="dissolve">
                                      <p:cBhvr>
                                        <p:cTn id="18" dur="500"/>
                                        <p:tgtEl>
                                          <p:spTgt spid="25907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9075">
                                            <p:txEl>
                                              <p:pRg st="4" end="4"/>
                                            </p:txEl>
                                          </p:spTgt>
                                        </p:tgtEl>
                                        <p:attrNameLst>
                                          <p:attrName>style.visibility</p:attrName>
                                        </p:attrNameLst>
                                      </p:cBhvr>
                                      <p:to>
                                        <p:strVal val="visible"/>
                                      </p:to>
                                    </p:set>
                                    <p:animEffect transition="in" filter="dissolve">
                                      <p:cBhvr>
                                        <p:cTn id="21" dur="500"/>
                                        <p:tgtEl>
                                          <p:spTgt spid="25907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9075">
                                            <p:txEl>
                                              <p:pRg st="5" end="5"/>
                                            </p:txEl>
                                          </p:spTgt>
                                        </p:tgtEl>
                                        <p:attrNameLst>
                                          <p:attrName>style.visibility</p:attrName>
                                        </p:attrNameLst>
                                      </p:cBhvr>
                                      <p:to>
                                        <p:strVal val="visible"/>
                                      </p:to>
                                    </p:set>
                                    <p:animEffect transition="in" filter="dissolve">
                                      <p:cBhvr>
                                        <p:cTn id="24" dur="500"/>
                                        <p:tgtEl>
                                          <p:spTgt spid="2590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59077"/>
                                        </p:tgtEl>
                                        <p:attrNameLst>
                                          <p:attrName>style.visibility</p:attrName>
                                        </p:attrNameLst>
                                      </p:cBhvr>
                                      <p:to>
                                        <p:strVal val="visible"/>
                                      </p:to>
                                    </p:set>
                                    <p:animEffect transition="in" filter="dissolve">
                                      <p:cBhvr>
                                        <p:cTn id="29" dur="500"/>
                                        <p:tgtEl>
                                          <p:spTgt spid="25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uiExpand="1"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381000" y="-76200"/>
            <a:ext cx="7467600" cy="1143000"/>
          </a:xfrm>
        </p:spPr>
        <p:txBody>
          <a:bodyPr/>
          <a:lstStyle/>
          <a:p>
            <a:r>
              <a:rPr lang="en-US" dirty="0" err="1"/>
              <a:t>Caùc</a:t>
            </a:r>
            <a:r>
              <a:rPr lang="en-US" dirty="0"/>
              <a:t> </a:t>
            </a:r>
            <a:r>
              <a:rPr lang="en-US" dirty="0" err="1"/>
              <a:t>danh</a:t>
            </a:r>
            <a:r>
              <a:rPr lang="en-US" dirty="0"/>
              <a:t> </a:t>
            </a:r>
            <a:r>
              <a:rPr lang="en-US" dirty="0" err="1"/>
              <a:t>saùch</a:t>
            </a:r>
            <a:r>
              <a:rPr lang="en-US" dirty="0"/>
              <a:t> </a:t>
            </a:r>
            <a:r>
              <a:rPr lang="en-US" dirty="0" err="1"/>
              <a:t>tieán</a:t>
            </a:r>
            <a:r>
              <a:rPr lang="en-US" dirty="0"/>
              <a:t> </a:t>
            </a:r>
            <a:r>
              <a:rPr lang="en-US" dirty="0" err="1"/>
              <a:t>trình</a:t>
            </a:r>
            <a:endParaRPr lang="en-US" dirty="0"/>
          </a:p>
        </p:txBody>
      </p:sp>
      <p:sp>
        <p:nvSpPr>
          <p:cNvPr id="29" name="Slide Number Placeholder 5"/>
          <p:cNvSpPr>
            <a:spLocks noGrp="1"/>
          </p:cNvSpPr>
          <p:nvPr>
            <p:ph type="sldNum" sz="quarter" idx="15"/>
          </p:nvPr>
        </p:nvSpPr>
        <p:spPr/>
        <p:txBody>
          <a:bodyPr/>
          <a:lstStyle/>
          <a:p>
            <a:fld id="{8455D22F-CB87-4DE6-9FAE-4315F39FCBF8}" type="slidenum">
              <a:rPr lang="en-US"/>
              <a:pPr/>
              <a:t>24</a:t>
            </a:fld>
            <a:endParaRPr lang="en-US"/>
          </a:p>
        </p:txBody>
      </p:sp>
      <p:sp>
        <p:nvSpPr>
          <p:cNvPr id="246787" name="Text Box 3"/>
          <p:cNvSpPr txBox="1">
            <a:spLocks noChangeArrowheads="1"/>
          </p:cNvSpPr>
          <p:nvPr/>
        </p:nvSpPr>
        <p:spPr bwMode="auto">
          <a:xfrm>
            <a:off x="304800" y="1600200"/>
            <a:ext cx="2417763" cy="641350"/>
          </a:xfrm>
          <a:prstGeom prst="rect">
            <a:avLst/>
          </a:prstGeom>
          <a:no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Ready List</a:t>
            </a:r>
            <a:endParaRPr lang="en-US" sz="4400">
              <a:solidFill>
                <a:srgbClr val="CC0000"/>
              </a:solidFill>
              <a:latin typeface="Comic Sans MS" pitchFamily="66" charset="0"/>
            </a:endParaRPr>
          </a:p>
        </p:txBody>
      </p:sp>
      <p:grpSp>
        <p:nvGrpSpPr>
          <p:cNvPr id="246788" name="Group 4"/>
          <p:cNvGrpSpPr>
            <a:grpSpLocks/>
          </p:cNvGrpSpPr>
          <p:nvPr/>
        </p:nvGrpSpPr>
        <p:grpSpPr bwMode="auto">
          <a:xfrm>
            <a:off x="2819400" y="1752600"/>
            <a:ext cx="5045075" cy="793750"/>
            <a:chOff x="1632" y="1392"/>
            <a:chExt cx="3178" cy="500"/>
          </a:xfrm>
        </p:grpSpPr>
        <p:sp>
          <p:nvSpPr>
            <p:cNvPr id="246789" name="Text Box 5"/>
            <p:cNvSpPr txBox="1">
              <a:spLocks noChangeArrowheads="1"/>
            </p:cNvSpPr>
            <p:nvPr/>
          </p:nvSpPr>
          <p:spPr bwMode="auto">
            <a:xfrm>
              <a:off x="2160" y="1392"/>
              <a:ext cx="396" cy="404"/>
            </a:xfrm>
            <a:prstGeom prst="rect">
              <a:avLst/>
            </a:prstGeom>
            <a:solidFill>
              <a:srgbClr val="33CC33"/>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P1</a:t>
              </a:r>
              <a:endParaRPr lang="en-US" sz="4400">
                <a:solidFill>
                  <a:srgbClr val="CC0000"/>
                </a:solidFill>
                <a:latin typeface="Comic Sans MS" pitchFamily="66" charset="0"/>
              </a:endParaRPr>
            </a:p>
          </p:txBody>
        </p:sp>
        <p:sp>
          <p:nvSpPr>
            <p:cNvPr id="246790" name="Text Box 6"/>
            <p:cNvSpPr txBox="1">
              <a:spLocks noChangeArrowheads="1"/>
            </p:cNvSpPr>
            <p:nvPr/>
          </p:nvSpPr>
          <p:spPr bwMode="auto">
            <a:xfrm>
              <a:off x="3072" y="1488"/>
              <a:ext cx="768" cy="404"/>
            </a:xfrm>
            <a:prstGeom prst="rect">
              <a:avLst/>
            </a:prstGeom>
            <a:solidFill>
              <a:srgbClr val="FF3399"/>
            </a:solidFill>
            <a:ln w="12700">
              <a:noFill/>
              <a:miter lim="800000"/>
              <a:headEnd type="none" w="sm" len="sm"/>
              <a:tailEnd type="none" w="sm" len="sm"/>
            </a:ln>
            <a:effectLst/>
          </p:spPr>
          <p:txBody>
            <a:bodyPr>
              <a:spAutoFit/>
            </a:bodyPr>
            <a:lstStyle/>
            <a:p>
              <a:pPr algn="ctr"/>
              <a:r>
                <a:rPr lang="en-US" sz="3600">
                  <a:solidFill>
                    <a:srgbClr val="FFFF99"/>
                  </a:solidFill>
                  <a:latin typeface="Comic Sans MS" pitchFamily="66" charset="0"/>
                </a:rPr>
                <a:t>P4</a:t>
              </a:r>
              <a:endParaRPr lang="en-US" sz="4400">
                <a:solidFill>
                  <a:srgbClr val="FFFF99"/>
                </a:solidFill>
                <a:latin typeface="Comic Sans MS" pitchFamily="66" charset="0"/>
              </a:endParaRPr>
            </a:p>
          </p:txBody>
        </p:sp>
        <p:sp>
          <p:nvSpPr>
            <p:cNvPr id="246791" name="Text Box 7"/>
            <p:cNvSpPr txBox="1">
              <a:spLocks noChangeArrowheads="1"/>
            </p:cNvSpPr>
            <p:nvPr/>
          </p:nvSpPr>
          <p:spPr bwMode="auto">
            <a:xfrm>
              <a:off x="4368" y="1392"/>
              <a:ext cx="442" cy="404"/>
            </a:xfrm>
            <a:prstGeom prst="rect">
              <a:avLst/>
            </a:prstGeom>
            <a:solidFill>
              <a:srgbClr val="FFFF99"/>
            </a:solidFill>
            <a:ln w="12700">
              <a:noFill/>
              <a:miter lim="800000"/>
              <a:headEnd type="none" w="sm" len="sm"/>
              <a:tailEnd type="none" w="sm" len="sm"/>
            </a:ln>
            <a:effectLst/>
          </p:spPr>
          <p:txBody>
            <a:bodyPr wrap="none">
              <a:spAutoFit/>
            </a:bodyPr>
            <a:lstStyle/>
            <a:p>
              <a:r>
                <a:rPr lang="en-US" sz="3600">
                  <a:solidFill>
                    <a:schemeClr val="folHlink"/>
                  </a:solidFill>
                  <a:latin typeface="Comic Sans MS" pitchFamily="66" charset="0"/>
                </a:rPr>
                <a:t>P5</a:t>
              </a:r>
              <a:endParaRPr lang="en-US" sz="4400">
                <a:solidFill>
                  <a:schemeClr val="folHlink"/>
                </a:solidFill>
                <a:latin typeface="Comic Sans MS" pitchFamily="66" charset="0"/>
              </a:endParaRPr>
            </a:p>
          </p:txBody>
        </p:sp>
        <p:sp>
          <p:nvSpPr>
            <p:cNvPr id="246792" name="Freeform 8"/>
            <p:cNvSpPr>
              <a:spLocks/>
            </p:cNvSpPr>
            <p:nvPr/>
          </p:nvSpPr>
          <p:spPr bwMode="auto">
            <a:xfrm>
              <a:off x="1632" y="1488"/>
              <a:ext cx="528" cy="112"/>
            </a:xfrm>
            <a:custGeom>
              <a:avLst/>
              <a:gdLst/>
              <a:ahLst/>
              <a:cxnLst>
                <a:cxn ang="0">
                  <a:pos x="0" y="0"/>
                </a:cxn>
                <a:cxn ang="0">
                  <a:pos x="240" y="96"/>
                </a:cxn>
                <a:cxn ang="0">
                  <a:pos x="528" y="96"/>
                </a:cxn>
              </a:cxnLst>
              <a:rect l="0" t="0" r="r" b="b"/>
              <a:pathLst>
                <a:path w="528" h="112">
                  <a:moveTo>
                    <a:pt x="0" y="0"/>
                  </a:moveTo>
                  <a:cubicBezTo>
                    <a:pt x="76" y="40"/>
                    <a:pt x="152" y="80"/>
                    <a:pt x="240" y="96"/>
                  </a:cubicBezTo>
                  <a:cubicBezTo>
                    <a:pt x="328" y="112"/>
                    <a:pt x="428" y="104"/>
                    <a:pt x="528" y="96"/>
                  </a:cubicBezTo>
                </a:path>
              </a:pathLst>
            </a:custGeom>
            <a:noFill/>
            <a:ln w="76200" cap="flat" cmpd="sng">
              <a:solidFill>
                <a:srgbClr val="800080"/>
              </a:solidFill>
              <a:prstDash val="solid"/>
              <a:miter lim="800000"/>
              <a:headEnd type="none" w="med" len="med"/>
              <a:tailEnd type="stealth" w="med" len="med"/>
            </a:ln>
            <a:effectLst/>
          </p:spPr>
          <p:txBody>
            <a:bodyPr wrap="none"/>
            <a:lstStyle/>
            <a:p>
              <a:endParaRPr lang="en-US" dirty="0">
                <a:latin typeface="VNI-Book" pitchFamily="2" charset="0"/>
              </a:endParaRPr>
            </a:p>
          </p:txBody>
        </p:sp>
        <p:sp>
          <p:nvSpPr>
            <p:cNvPr id="246793" name="Line 9"/>
            <p:cNvSpPr>
              <a:spLocks noChangeShapeType="1"/>
            </p:cNvSpPr>
            <p:nvPr/>
          </p:nvSpPr>
          <p:spPr bwMode="auto">
            <a:xfrm>
              <a:off x="2545" y="1629"/>
              <a:ext cx="530" cy="98"/>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794" name="Line 10"/>
            <p:cNvSpPr>
              <a:spLocks noChangeShapeType="1"/>
            </p:cNvSpPr>
            <p:nvPr/>
          </p:nvSpPr>
          <p:spPr bwMode="auto">
            <a:xfrm flipV="1">
              <a:off x="3840" y="1584"/>
              <a:ext cx="528" cy="96"/>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grpSp>
      <p:sp>
        <p:nvSpPr>
          <p:cNvPr id="246795" name="Text Box 11"/>
          <p:cNvSpPr txBox="1">
            <a:spLocks noChangeArrowheads="1"/>
          </p:cNvSpPr>
          <p:nvPr/>
        </p:nvSpPr>
        <p:spPr bwMode="auto">
          <a:xfrm>
            <a:off x="228600" y="2863850"/>
            <a:ext cx="3025775" cy="641350"/>
          </a:xfrm>
          <a:prstGeom prst="rect">
            <a:avLst/>
          </a:prstGeom>
          <a:no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Waiting Lists</a:t>
            </a:r>
            <a:endParaRPr lang="en-US" sz="4400">
              <a:solidFill>
                <a:srgbClr val="CC0000"/>
              </a:solidFill>
              <a:latin typeface="Comic Sans MS" pitchFamily="66" charset="0"/>
            </a:endParaRPr>
          </a:p>
        </p:txBody>
      </p:sp>
      <p:grpSp>
        <p:nvGrpSpPr>
          <p:cNvPr id="246796" name="Group 12"/>
          <p:cNvGrpSpPr>
            <a:grpSpLocks/>
          </p:cNvGrpSpPr>
          <p:nvPr/>
        </p:nvGrpSpPr>
        <p:grpSpPr bwMode="auto">
          <a:xfrm>
            <a:off x="1752600" y="3397250"/>
            <a:ext cx="4114800" cy="2927350"/>
            <a:chOff x="1104" y="2208"/>
            <a:chExt cx="2592" cy="1844"/>
          </a:xfrm>
        </p:grpSpPr>
        <p:sp>
          <p:nvSpPr>
            <p:cNvPr id="246797" name="Text Box 13"/>
            <p:cNvSpPr txBox="1">
              <a:spLocks noChangeArrowheads="1"/>
            </p:cNvSpPr>
            <p:nvPr/>
          </p:nvSpPr>
          <p:spPr bwMode="auto">
            <a:xfrm>
              <a:off x="1152" y="2352"/>
              <a:ext cx="323" cy="288"/>
            </a:xfrm>
            <a:prstGeom prst="rect">
              <a:avLst/>
            </a:prstGeom>
            <a:noFill/>
            <a:ln w="76200">
              <a:noFill/>
              <a:miter lim="800000"/>
              <a:headEnd/>
              <a:tailEnd/>
            </a:ln>
            <a:effectLst/>
          </p:spPr>
          <p:txBody>
            <a:bodyPr wrap="none">
              <a:spAutoFit/>
            </a:bodyPr>
            <a:lstStyle/>
            <a:p>
              <a:r>
                <a:rPr lang="en-US" sz="2400">
                  <a:solidFill>
                    <a:srgbClr val="990099"/>
                  </a:solidFill>
                  <a:latin typeface="Comic Sans MS" pitchFamily="66" charset="0"/>
                </a:rPr>
                <a:t>R1</a:t>
              </a:r>
            </a:p>
          </p:txBody>
        </p:sp>
        <p:grpSp>
          <p:nvGrpSpPr>
            <p:cNvPr id="246798" name="Group 14"/>
            <p:cNvGrpSpPr>
              <a:grpSpLocks/>
            </p:cNvGrpSpPr>
            <p:nvPr/>
          </p:nvGrpSpPr>
          <p:grpSpPr bwMode="auto">
            <a:xfrm>
              <a:off x="1104" y="2208"/>
              <a:ext cx="2592" cy="1844"/>
              <a:chOff x="1680" y="2256"/>
              <a:chExt cx="2592" cy="1844"/>
            </a:xfrm>
          </p:grpSpPr>
          <p:sp>
            <p:nvSpPr>
              <p:cNvPr id="246799" name="Text Box 15"/>
              <p:cNvSpPr txBox="1">
                <a:spLocks noChangeArrowheads="1"/>
              </p:cNvSpPr>
              <p:nvPr/>
            </p:nvSpPr>
            <p:spPr bwMode="auto">
              <a:xfrm>
                <a:off x="3552" y="2256"/>
                <a:ext cx="442" cy="404"/>
              </a:xfrm>
              <a:prstGeom prst="rect">
                <a:avLst/>
              </a:prstGeom>
              <a:solidFill>
                <a:srgbClr val="CCCCFF"/>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P7</a:t>
                </a:r>
                <a:endParaRPr lang="en-US" sz="4400">
                  <a:solidFill>
                    <a:srgbClr val="CC0000"/>
                  </a:solidFill>
                  <a:latin typeface="Comic Sans MS" pitchFamily="66" charset="0"/>
                </a:endParaRPr>
              </a:p>
            </p:txBody>
          </p:sp>
          <p:sp>
            <p:nvSpPr>
              <p:cNvPr id="246800" name="Text Box 16"/>
              <p:cNvSpPr txBox="1">
                <a:spLocks noChangeArrowheads="1"/>
              </p:cNvSpPr>
              <p:nvPr/>
            </p:nvSpPr>
            <p:spPr bwMode="auto">
              <a:xfrm>
                <a:off x="2688" y="2304"/>
                <a:ext cx="442" cy="404"/>
              </a:xfrm>
              <a:prstGeom prst="rect">
                <a:avLst/>
              </a:prstGeom>
              <a:solidFill>
                <a:srgbClr val="CCCCFF"/>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P2</a:t>
                </a:r>
                <a:endParaRPr lang="en-US" sz="4400">
                  <a:solidFill>
                    <a:srgbClr val="CC0000"/>
                  </a:solidFill>
                  <a:latin typeface="Comic Sans MS" pitchFamily="66" charset="0"/>
                </a:endParaRPr>
              </a:p>
            </p:txBody>
          </p:sp>
          <p:sp>
            <p:nvSpPr>
              <p:cNvPr id="246801" name="Text Box 17"/>
              <p:cNvSpPr txBox="1">
                <a:spLocks noChangeArrowheads="1"/>
              </p:cNvSpPr>
              <p:nvPr/>
            </p:nvSpPr>
            <p:spPr bwMode="auto">
              <a:xfrm>
                <a:off x="3552" y="2928"/>
                <a:ext cx="720" cy="404"/>
              </a:xfrm>
              <a:prstGeom prst="rect">
                <a:avLst/>
              </a:prstGeom>
              <a:solidFill>
                <a:srgbClr val="FFFF99"/>
              </a:solidFill>
              <a:ln w="12700">
                <a:noFill/>
                <a:miter lim="800000"/>
                <a:headEnd type="none" w="sm" len="sm"/>
                <a:tailEnd type="none" w="sm" len="sm"/>
              </a:ln>
              <a:effectLst/>
            </p:spPr>
            <p:txBody>
              <a:bodyPr>
                <a:spAutoFit/>
              </a:bodyPr>
              <a:lstStyle/>
              <a:p>
                <a:pPr algn="ctr"/>
                <a:r>
                  <a:rPr lang="en-US" sz="3600">
                    <a:solidFill>
                      <a:srgbClr val="990099"/>
                    </a:solidFill>
                    <a:latin typeface="Comic Sans MS" pitchFamily="66" charset="0"/>
                  </a:rPr>
                  <a:t>P10</a:t>
                </a:r>
                <a:endParaRPr lang="en-US" sz="4400">
                  <a:solidFill>
                    <a:srgbClr val="990099"/>
                  </a:solidFill>
                  <a:latin typeface="Comic Sans MS" pitchFamily="66" charset="0"/>
                </a:endParaRPr>
              </a:p>
            </p:txBody>
          </p:sp>
          <p:sp>
            <p:nvSpPr>
              <p:cNvPr id="246802" name="Text Box 18"/>
              <p:cNvSpPr txBox="1">
                <a:spLocks noChangeArrowheads="1"/>
              </p:cNvSpPr>
              <p:nvPr/>
            </p:nvSpPr>
            <p:spPr bwMode="auto">
              <a:xfrm>
                <a:off x="2736" y="3024"/>
                <a:ext cx="442" cy="404"/>
              </a:xfrm>
              <a:prstGeom prst="rect">
                <a:avLst/>
              </a:prstGeom>
              <a:solidFill>
                <a:srgbClr val="FFFF99"/>
              </a:solidFill>
              <a:ln w="12700">
                <a:noFill/>
                <a:miter lim="800000"/>
                <a:headEnd type="none" w="sm" len="sm"/>
                <a:tailEnd type="none" w="sm" len="sm"/>
              </a:ln>
              <a:effectLst/>
            </p:spPr>
            <p:txBody>
              <a:bodyPr wrap="none">
                <a:spAutoFit/>
              </a:bodyPr>
              <a:lstStyle/>
              <a:p>
                <a:r>
                  <a:rPr lang="en-US" sz="3600">
                    <a:solidFill>
                      <a:srgbClr val="990099"/>
                    </a:solidFill>
                    <a:latin typeface="Comic Sans MS" pitchFamily="66" charset="0"/>
                  </a:rPr>
                  <a:t>P3</a:t>
                </a:r>
                <a:endParaRPr lang="en-US" sz="4400">
                  <a:solidFill>
                    <a:srgbClr val="990099"/>
                  </a:solidFill>
                  <a:latin typeface="Comic Sans MS" pitchFamily="66" charset="0"/>
                </a:endParaRPr>
              </a:p>
            </p:txBody>
          </p:sp>
          <p:sp>
            <p:nvSpPr>
              <p:cNvPr id="246803" name="Text Box 19"/>
              <p:cNvSpPr txBox="1">
                <a:spLocks noChangeArrowheads="1"/>
              </p:cNvSpPr>
              <p:nvPr/>
            </p:nvSpPr>
            <p:spPr bwMode="auto">
              <a:xfrm>
                <a:off x="2640" y="3696"/>
                <a:ext cx="442" cy="404"/>
              </a:xfrm>
              <a:prstGeom prst="rect">
                <a:avLst/>
              </a:prstGeom>
              <a:solidFill>
                <a:srgbClr val="33CC33"/>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P6</a:t>
                </a:r>
                <a:endParaRPr lang="en-US" sz="4400">
                  <a:solidFill>
                    <a:srgbClr val="CC0000"/>
                  </a:solidFill>
                  <a:latin typeface="Comic Sans MS" pitchFamily="66" charset="0"/>
                </a:endParaRPr>
              </a:p>
            </p:txBody>
          </p:sp>
          <p:sp>
            <p:nvSpPr>
              <p:cNvPr id="246804" name="Freeform 20"/>
              <p:cNvSpPr>
                <a:spLocks/>
              </p:cNvSpPr>
              <p:nvPr/>
            </p:nvSpPr>
            <p:spPr bwMode="auto">
              <a:xfrm>
                <a:off x="2172" y="3120"/>
                <a:ext cx="564" cy="112"/>
              </a:xfrm>
              <a:custGeom>
                <a:avLst/>
                <a:gdLst/>
                <a:ahLst/>
                <a:cxnLst>
                  <a:cxn ang="0">
                    <a:pos x="0" y="0"/>
                  </a:cxn>
                  <a:cxn ang="0">
                    <a:pos x="276" y="96"/>
                  </a:cxn>
                  <a:cxn ang="0">
                    <a:pos x="564" y="96"/>
                  </a:cxn>
                </a:cxnLst>
                <a:rect l="0" t="0" r="r" b="b"/>
                <a:pathLst>
                  <a:path w="564" h="112">
                    <a:moveTo>
                      <a:pt x="0" y="0"/>
                    </a:moveTo>
                    <a:cubicBezTo>
                      <a:pt x="48" y="16"/>
                      <a:pt x="182" y="80"/>
                      <a:pt x="276" y="96"/>
                    </a:cubicBezTo>
                    <a:cubicBezTo>
                      <a:pt x="370" y="112"/>
                      <a:pt x="464" y="104"/>
                      <a:pt x="564" y="96"/>
                    </a:cubicBezTo>
                  </a:path>
                </a:pathLst>
              </a:custGeom>
              <a:noFill/>
              <a:ln w="76200" cap="flat" cmpd="sng">
                <a:solidFill>
                  <a:srgbClr val="800080"/>
                </a:solidFill>
                <a:prstDash val="solid"/>
                <a:miter lim="800000"/>
                <a:headEnd type="none" w="med" len="med"/>
                <a:tailEnd type="stealth" w="med" len="med"/>
              </a:ln>
              <a:effectLst/>
            </p:spPr>
            <p:txBody>
              <a:bodyPr wrap="none"/>
              <a:lstStyle/>
              <a:p>
                <a:endParaRPr lang="en-US" dirty="0">
                  <a:latin typeface="VNI-Book" pitchFamily="2" charset="0"/>
                </a:endParaRPr>
              </a:p>
            </p:txBody>
          </p:sp>
          <p:sp>
            <p:nvSpPr>
              <p:cNvPr id="246805" name="Freeform 21"/>
              <p:cNvSpPr>
                <a:spLocks/>
              </p:cNvSpPr>
              <p:nvPr/>
            </p:nvSpPr>
            <p:spPr bwMode="auto">
              <a:xfrm>
                <a:off x="2088" y="2420"/>
                <a:ext cx="600" cy="100"/>
              </a:xfrm>
              <a:custGeom>
                <a:avLst/>
                <a:gdLst/>
                <a:ahLst/>
                <a:cxnLst>
                  <a:cxn ang="0">
                    <a:pos x="0" y="100"/>
                  </a:cxn>
                  <a:cxn ang="0">
                    <a:pos x="312" y="4"/>
                  </a:cxn>
                  <a:cxn ang="0">
                    <a:pos x="600" y="76"/>
                  </a:cxn>
                </a:cxnLst>
                <a:rect l="0" t="0" r="r" b="b"/>
                <a:pathLst>
                  <a:path w="600" h="100">
                    <a:moveTo>
                      <a:pt x="0" y="100"/>
                    </a:moveTo>
                    <a:cubicBezTo>
                      <a:pt x="52" y="84"/>
                      <a:pt x="212" y="8"/>
                      <a:pt x="312" y="4"/>
                    </a:cubicBezTo>
                    <a:cubicBezTo>
                      <a:pt x="412" y="0"/>
                      <a:pt x="540" y="61"/>
                      <a:pt x="600" y="76"/>
                    </a:cubicBezTo>
                  </a:path>
                </a:pathLst>
              </a:custGeom>
              <a:noFill/>
              <a:ln w="76200" cap="flat" cmpd="sng">
                <a:solidFill>
                  <a:srgbClr val="800080"/>
                </a:solidFill>
                <a:prstDash val="solid"/>
                <a:miter lim="800000"/>
                <a:headEnd type="none" w="med" len="med"/>
                <a:tailEnd type="stealth" w="med" len="med"/>
              </a:ln>
              <a:effectLst/>
            </p:spPr>
            <p:txBody>
              <a:bodyPr wrap="none"/>
              <a:lstStyle/>
              <a:p>
                <a:endParaRPr lang="en-US" dirty="0">
                  <a:latin typeface="VNI-Book" pitchFamily="2" charset="0"/>
                </a:endParaRPr>
              </a:p>
            </p:txBody>
          </p:sp>
          <p:sp>
            <p:nvSpPr>
              <p:cNvPr id="246806" name="Line 22"/>
              <p:cNvSpPr>
                <a:spLocks noChangeShapeType="1"/>
              </p:cNvSpPr>
              <p:nvPr/>
            </p:nvSpPr>
            <p:spPr bwMode="auto">
              <a:xfrm>
                <a:off x="3120" y="2496"/>
                <a:ext cx="432" cy="0"/>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807" name="Line 23"/>
              <p:cNvSpPr>
                <a:spLocks noChangeShapeType="1"/>
              </p:cNvSpPr>
              <p:nvPr/>
            </p:nvSpPr>
            <p:spPr bwMode="auto">
              <a:xfrm flipV="1">
                <a:off x="3168" y="3168"/>
                <a:ext cx="384" cy="96"/>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808" name="Line 24"/>
              <p:cNvSpPr>
                <a:spLocks noChangeShapeType="1"/>
              </p:cNvSpPr>
              <p:nvPr/>
            </p:nvSpPr>
            <p:spPr bwMode="auto">
              <a:xfrm>
                <a:off x="2112" y="3840"/>
                <a:ext cx="528" cy="0"/>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809" name="Text Box 25"/>
              <p:cNvSpPr txBox="1">
                <a:spLocks noChangeArrowheads="1"/>
              </p:cNvSpPr>
              <p:nvPr/>
            </p:nvSpPr>
            <p:spPr bwMode="auto">
              <a:xfrm>
                <a:off x="1776" y="3024"/>
                <a:ext cx="354" cy="288"/>
              </a:xfrm>
              <a:prstGeom prst="rect">
                <a:avLst/>
              </a:prstGeom>
              <a:noFill/>
              <a:ln w="76200">
                <a:noFill/>
                <a:miter lim="800000"/>
                <a:headEnd/>
                <a:tailEnd/>
              </a:ln>
              <a:effectLst/>
            </p:spPr>
            <p:txBody>
              <a:bodyPr wrap="none">
                <a:spAutoFit/>
              </a:bodyPr>
              <a:lstStyle/>
              <a:p>
                <a:r>
                  <a:rPr lang="en-US" sz="2400">
                    <a:solidFill>
                      <a:srgbClr val="F0C200"/>
                    </a:solidFill>
                    <a:latin typeface="Comic Sans MS" pitchFamily="66" charset="0"/>
                  </a:rPr>
                  <a:t>R2</a:t>
                </a:r>
              </a:p>
            </p:txBody>
          </p:sp>
          <p:sp>
            <p:nvSpPr>
              <p:cNvPr id="246810" name="Text Box 26"/>
              <p:cNvSpPr txBox="1">
                <a:spLocks noChangeArrowheads="1"/>
              </p:cNvSpPr>
              <p:nvPr/>
            </p:nvSpPr>
            <p:spPr bwMode="auto">
              <a:xfrm>
                <a:off x="1680" y="3696"/>
                <a:ext cx="354" cy="288"/>
              </a:xfrm>
              <a:prstGeom prst="rect">
                <a:avLst/>
              </a:prstGeom>
              <a:noFill/>
              <a:ln w="76200">
                <a:noFill/>
                <a:miter lim="800000"/>
                <a:headEnd/>
                <a:tailEnd/>
              </a:ln>
              <a:effectLst/>
            </p:spPr>
            <p:txBody>
              <a:bodyPr wrap="none">
                <a:spAutoFit/>
              </a:bodyPr>
              <a:lstStyle/>
              <a:p>
                <a:r>
                  <a:rPr lang="en-US" sz="2400">
                    <a:solidFill>
                      <a:srgbClr val="006600"/>
                    </a:solidFill>
                    <a:latin typeface="Comic Sans MS" pitchFamily="66" charset="0"/>
                  </a:rPr>
                  <a:t>R3</a:t>
                </a: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76200"/>
            <a:ext cx="7467600" cy="1143000"/>
          </a:xfrm>
        </p:spPr>
        <p:txBody>
          <a:bodyPr/>
          <a:lstStyle/>
          <a:p>
            <a:r>
              <a:rPr lang="en-US" dirty="0"/>
              <a:t>Scheduler - </a:t>
            </a:r>
            <a:r>
              <a:rPr lang="en-US" dirty="0" err="1"/>
              <a:t>Nhieäm</a:t>
            </a:r>
            <a:r>
              <a:rPr lang="en-US" dirty="0"/>
              <a:t> </a:t>
            </a:r>
            <a:r>
              <a:rPr lang="en-US" dirty="0" err="1"/>
              <a:t>vuï</a:t>
            </a:r>
            <a:endParaRPr lang="en-US" dirty="0"/>
          </a:p>
        </p:txBody>
      </p:sp>
      <p:sp>
        <p:nvSpPr>
          <p:cNvPr id="260099" name="Rectangle 3"/>
          <p:cNvSpPr>
            <a:spLocks noGrp="1" noChangeArrowheads="1"/>
          </p:cNvSpPr>
          <p:nvPr>
            <p:ph sz="quarter" idx="1"/>
          </p:nvPr>
        </p:nvSpPr>
        <p:spPr/>
        <p:txBody>
          <a:bodyPr/>
          <a:lstStyle/>
          <a:p>
            <a:r>
              <a:rPr lang="en-US" dirty="0"/>
              <a:t>Ra </a:t>
            </a:r>
            <a:r>
              <a:rPr lang="en-US" dirty="0" err="1"/>
              <a:t>quyeát</a:t>
            </a:r>
            <a:r>
              <a:rPr lang="en-US" dirty="0"/>
              <a:t> </a:t>
            </a:r>
            <a:r>
              <a:rPr lang="en-US" dirty="0" err="1"/>
              <a:t>ñònh</a:t>
            </a:r>
            <a:r>
              <a:rPr lang="en-US" dirty="0"/>
              <a:t> </a:t>
            </a:r>
            <a:r>
              <a:rPr lang="en-US" dirty="0" err="1"/>
              <a:t>choïn</a:t>
            </a:r>
            <a:r>
              <a:rPr lang="en-US" dirty="0"/>
              <a:t> </a:t>
            </a:r>
            <a:r>
              <a:rPr lang="en-US" dirty="0" err="1"/>
              <a:t>moät</a:t>
            </a:r>
            <a:r>
              <a:rPr lang="en-US" dirty="0"/>
              <a:t> </a:t>
            </a:r>
            <a:r>
              <a:rPr lang="en-US" dirty="0" err="1"/>
              <a:t>tieán</a:t>
            </a:r>
            <a:r>
              <a:rPr lang="en-US" dirty="0"/>
              <a:t> </a:t>
            </a:r>
            <a:r>
              <a:rPr lang="en-US" dirty="0" err="1"/>
              <a:t>trình</a:t>
            </a:r>
            <a:r>
              <a:rPr lang="en-US" dirty="0"/>
              <a:t> </a:t>
            </a:r>
            <a:r>
              <a:rPr lang="en-US" dirty="0" err="1"/>
              <a:t>ñeå</a:t>
            </a:r>
            <a:r>
              <a:rPr lang="en-US" dirty="0"/>
              <a:t> </a:t>
            </a:r>
            <a:r>
              <a:rPr lang="en-US" dirty="0" err="1"/>
              <a:t>caáp</a:t>
            </a:r>
            <a:r>
              <a:rPr lang="en-US" dirty="0"/>
              <a:t> </a:t>
            </a:r>
            <a:r>
              <a:rPr lang="en-US" dirty="0" err="1"/>
              <a:t>phaùt</a:t>
            </a:r>
            <a:r>
              <a:rPr lang="en-US" dirty="0"/>
              <a:t> CPU :</a:t>
            </a:r>
          </a:p>
          <a:p>
            <a:pPr lvl="1"/>
            <a:r>
              <a:rPr lang="en-US" dirty="0" err="1"/>
              <a:t>ÖÙng</a:t>
            </a:r>
            <a:r>
              <a:rPr lang="en-US" dirty="0"/>
              <a:t> </a:t>
            </a:r>
            <a:r>
              <a:rPr lang="en-US" dirty="0" err="1"/>
              <a:t>cöû</a:t>
            </a:r>
            <a:r>
              <a:rPr lang="en-US" dirty="0"/>
              <a:t> </a:t>
            </a:r>
            <a:r>
              <a:rPr lang="en-US" dirty="0" err="1"/>
              <a:t>vieân</a:t>
            </a:r>
            <a:r>
              <a:rPr lang="en-US" dirty="0"/>
              <a:t> = {</a:t>
            </a:r>
            <a:r>
              <a:rPr lang="en-US" dirty="0" err="1"/>
              <a:t>Caùc</a:t>
            </a:r>
            <a:r>
              <a:rPr lang="en-US" dirty="0"/>
              <a:t> </a:t>
            </a:r>
            <a:r>
              <a:rPr lang="en-US" dirty="0" err="1"/>
              <a:t>tieán</a:t>
            </a:r>
            <a:r>
              <a:rPr lang="en-US" dirty="0"/>
              <a:t> </a:t>
            </a:r>
            <a:r>
              <a:rPr lang="en-US" dirty="0" err="1"/>
              <a:t>trình</a:t>
            </a:r>
            <a:r>
              <a:rPr lang="en-US" dirty="0"/>
              <a:t> ready list}</a:t>
            </a:r>
          </a:p>
          <a:p>
            <a:pPr lvl="1"/>
            <a:r>
              <a:rPr lang="en-US" dirty="0"/>
              <a:t>0 </a:t>
            </a:r>
            <a:r>
              <a:rPr lang="en-US" dirty="0" err="1"/>
              <a:t>tieán</a:t>
            </a:r>
            <a:r>
              <a:rPr lang="en-US" dirty="0"/>
              <a:t> </a:t>
            </a:r>
            <a:r>
              <a:rPr lang="en-US" dirty="0" err="1"/>
              <a:t>trình</a:t>
            </a:r>
            <a:r>
              <a:rPr lang="en-US" dirty="0"/>
              <a:t> : CPU </a:t>
            </a:r>
            <a:r>
              <a:rPr lang="en-US" dirty="0" err="1"/>
              <a:t>raûnh</a:t>
            </a:r>
            <a:r>
              <a:rPr lang="en-US" dirty="0"/>
              <a:t> </a:t>
            </a:r>
            <a:r>
              <a:rPr lang="en-US" dirty="0" err="1"/>
              <a:t>roãi</a:t>
            </a:r>
            <a:r>
              <a:rPr lang="en-US" dirty="0"/>
              <a:t> (idle)!</a:t>
            </a:r>
          </a:p>
          <a:p>
            <a:pPr lvl="1"/>
            <a:r>
              <a:rPr lang="en-US" dirty="0"/>
              <a:t>1 </a:t>
            </a:r>
            <a:r>
              <a:rPr lang="en-US" dirty="0" err="1"/>
              <a:t>tieán</a:t>
            </a:r>
            <a:r>
              <a:rPr lang="en-US" dirty="0"/>
              <a:t> </a:t>
            </a:r>
            <a:r>
              <a:rPr lang="en-US" dirty="0" err="1"/>
              <a:t>trình</a:t>
            </a:r>
            <a:r>
              <a:rPr lang="en-US" dirty="0"/>
              <a:t> : </a:t>
            </a:r>
            <a:r>
              <a:rPr lang="en-US" dirty="0" err="1"/>
              <a:t>khoâng</a:t>
            </a:r>
            <a:r>
              <a:rPr lang="en-US" dirty="0"/>
              <a:t> </a:t>
            </a:r>
            <a:r>
              <a:rPr lang="en-US" dirty="0" err="1"/>
              <a:t>caàn</a:t>
            </a:r>
            <a:r>
              <a:rPr lang="en-US" dirty="0"/>
              <a:t> </a:t>
            </a:r>
            <a:r>
              <a:rPr lang="en-US" dirty="0" err="1"/>
              <a:t>suy</a:t>
            </a:r>
            <a:r>
              <a:rPr lang="en-US" dirty="0"/>
              <a:t> </a:t>
            </a:r>
            <a:r>
              <a:rPr lang="en-US" dirty="0" err="1"/>
              <a:t>nghó</a:t>
            </a:r>
            <a:r>
              <a:rPr lang="en-US" dirty="0"/>
              <a:t> </a:t>
            </a:r>
            <a:r>
              <a:rPr lang="en-US" dirty="0" err="1"/>
              <a:t>nhieàu</a:t>
            </a:r>
            <a:r>
              <a:rPr lang="en-US" dirty="0"/>
              <a:t>, </a:t>
            </a:r>
            <a:r>
              <a:rPr lang="en-US" dirty="0" err="1"/>
              <a:t>ñuùng</a:t>
            </a:r>
            <a:r>
              <a:rPr lang="en-US" dirty="0"/>
              <a:t> </a:t>
            </a:r>
            <a:r>
              <a:rPr lang="en-US" dirty="0" err="1"/>
              <a:t>khoâng</a:t>
            </a:r>
            <a:r>
              <a:rPr lang="en-US" dirty="0"/>
              <a:t> ?</a:t>
            </a:r>
          </a:p>
          <a:p>
            <a:pPr lvl="1"/>
            <a:r>
              <a:rPr lang="en-US" dirty="0"/>
              <a:t>&gt;1 : </a:t>
            </a:r>
            <a:r>
              <a:rPr lang="en-US" dirty="0" err="1"/>
              <a:t>choïn</a:t>
            </a:r>
            <a:r>
              <a:rPr lang="en-US" dirty="0"/>
              <a:t> </a:t>
            </a:r>
            <a:r>
              <a:rPr lang="en-US" dirty="0" err="1"/>
              <a:t>ai</a:t>
            </a:r>
            <a:r>
              <a:rPr lang="en-US" dirty="0"/>
              <a:t> </a:t>
            </a:r>
            <a:r>
              <a:rPr lang="en-US" dirty="0" err="1"/>
              <a:t>baây</a:t>
            </a:r>
            <a:r>
              <a:rPr lang="en-US" dirty="0"/>
              <a:t> </a:t>
            </a:r>
            <a:r>
              <a:rPr lang="en-US" dirty="0" err="1"/>
              <a:t>giôø</a:t>
            </a:r>
            <a:r>
              <a:rPr lang="en-US" dirty="0"/>
              <a:t> ? </a:t>
            </a:r>
            <a:r>
              <a:rPr lang="en-US" dirty="0" smtClean="0">
                <a:sym typeface="Wingdings" pitchFamily="2" charset="2"/>
              </a:rPr>
              <a:t> </a:t>
            </a:r>
            <a:r>
              <a:rPr lang="en-US" dirty="0" err="1" smtClean="0"/>
              <a:t>Caàn</a:t>
            </a:r>
            <a:r>
              <a:rPr lang="en-US" dirty="0" smtClean="0"/>
              <a:t> </a:t>
            </a:r>
            <a:r>
              <a:rPr lang="en-US" dirty="0" err="1" smtClean="0"/>
              <a:t>coù</a:t>
            </a:r>
            <a:r>
              <a:rPr lang="en-US" dirty="0" smtClean="0"/>
              <a:t> </a:t>
            </a:r>
            <a:r>
              <a:rPr lang="en-US" dirty="0" err="1" smtClean="0"/>
              <a:t>thuaät</a:t>
            </a:r>
            <a:r>
              <a:rPr lang="en-US" dirty="0" smtClean="0"/>
              <a:t> </a:t>
            </a:r>
            <a:r>
              <a:rPr lang="en-US" dirty="0" err="1"/>
              <a:t>toaùn</a:t>
            </a:r>
            <a:r>
              <a:rPr lang="en-US" dirty="0"/>
              <a:t> </a:t>
            </a:r>
            <a:r>
              <a:rPr lang="en-US" dirty="0" err="1"/>
              <a:t>ñieàu</a:t>
            </a:r>
            <a:r>
              <a:rPr lang="en-US" dirty="0"/>
              <a:t> </a:t>
            </a:r>
            <a:r>
              <a:rPr lang="en-US" dirty="0" err="1"/>
              <a:t>phoái</a:t>
            </a:r>
            <a:endParaRPr lang="en-US" dirty="0"/>
          </a:p>
          <a:p>
            <a:pPr lvl="1">
              <a:buFont typeface="Wingdings" pitchFamily="2" charset="2"/>
              <a:buNone/>
            </a:pPr>
            <a:endParaRPr lang="en-US" dirty="0"/>
          </a:p>
        </p:txBody>
      </p:sp>
      <p:sp>
        <p:nvSpPr>
          <p:cNvPr id="14" name="Slide Number Placeholder 5"/>
          <p:cNvSpPr>
            <a:spLocks noGrp="1"/>
          </p:cNvSpPr>
          <p:nvPr>
            <p:ph type="sldNum" sz="quarter" idx="15"/>
          </p:nvPr>
        </p:nvSpPr>
        <p:spPr/>
        <p:txBody>
          <a:bodyPr/>
          <a:lstStyle/>
          <a:p>
            <a:fld id="{FD2979E7-AF50-4DDA-AC4D-ED3624C072AE}" type="slidenum">
              <a:rPr lang="en-US"/>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dissolve">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dissolve">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dissolve">
                                      <p:cBhvr>
                                        <p:cTn id="17" dur="500"/>
                                        <p:tgtEl>
                                          <p:spTgt spid="260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0099">
                                            <p:txEl>
                                              <p:pRg st="3" end="3"/>
                                            </p:txEl>
                                          </p:spTgt>
                                        </p:tgtEl>
                                        <p:attrNameLst>
                                          <p:attrName>style.visibility</p:attrName>
                                        </p:attrNameLst>
                                      </p:cBhvr>
                                      <p:to>
                                        <p:strVal val="visible"/>
                                      </p:to>
                                    </p:set>
                                    <p:animEffect transition="in" filter="dissolve">
                                      <p:cBhvr>
                                        <p:cTn id="22" dur="500"/>
                                        <p:tgtEl>
                                          <p:spTgt spid="260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0099">
                                            <p:txEl>
                                              <p:pRg st="4" end="4"/>
                                            </p:txEl>
                                          </p:spTgt>
                                        </p:tgtEl>
                                        <p:attrNameLst>
                                          <p:attrName>style.visibility</p:attrName>
                                        </p:attrNameLst>
                                      </p:cBhvr>
                                      <p:to>
                                        <p:strVal val="visible"/>
                                      </p:to>
                                    </p:set>
                                    <p:animEffect transition="in" filter="dissolve">
                                      <p:cBhvr>
                                        <p:cTn id="27" dur="500"/>
                                        <p:tgtEl>
                                          <p:spTgt spid="260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152400"/>
            <a:ext cx="7467600" cy="1143000"/>
          </a:xfrm>
        </p:spPr>
        <p:txBody>
          <a:bodyPr/>
          <a:lstStyle/>
          <a:p>
            <a:r>
              <a:rPr lang="en-US" dirty="0"/>
              <a:t>Dispatcher -  </a:t>
            </a:r>
            <a:r>
              <a:rPr lang="en-US" dirty="0" err="1"/>
              <a:t>Nhieäm</a:t>
            </a:r>
            <a:r>
              <a:rPr lang="en-US" dirty="0"/>
              <a:t> </a:t>
            </a:r>
            <a:r>
              <a:rPr lang="en-US" dirty="0" err="1"/>
              <a:t>vuï</a:t>
            </a:r>
            <a:endParaRPr lang="en-US" dirty="0"/>
          </a:p>
        </p:txBody>
      </p:sp>
      <p:sp>
        <p:nvSpPr>
          <p:cNvPr id="261123" name="Rectangle 3"/>
          <p:cNvSpPr>
            <a:spLocks noGrp="1" noChangeArrowheads="1"/>
          </p:cNvSpPr>
          <p:nvPr>
            <p:ph sz="quarter" idx="1"/>
          </p:nvPr>
        </p:nvSpPr>
        <p:spPr>
          <a:xfrm>
            <a:off x="457200" y="1447800"/>
            <a:ext cx="8382000" cy="4532313"/>
          </a:xfrm>
        </p:spPr>
        <p:txBody>
          <a:bodyPr>
            <a:normAutofit lnSpcReduction="10000"/>
          </a:bodyPr>
          <a:lstStyle/>
          <a:p>
            <a:r>
              <a:rPr lang="en-US" dirty="0" err="1"/>
              <a:t>Nhieäm</a:t>
            </a:r>
            <a:r>
              <a:rPr lang="en-US" dirty="0"/>
              <a:t> </a:t>
            </a:r>
            <a:r>
              <a:rPr lang="en-US" dirty="0" err="1"/>
              <a:t>vuï</a:t>
            </a:r>
            <a:r>
              <a:rPr lang="en-US" dirty="0"/>
              <a:t> </a:t>
            </a:r>
            <a:r>
              <a:rPr lang="en-US" dirty="0" err="1"/>
              <a:t>cuûa</a:t>
            </a:r>
            <a:r>
              <a:rPr lang="en-US" dirty="0"/>
              <a:t> </a:t>
            </a:r>
            <a:r>
              <a:rPr lang="en-US" dirty="0">
                <a:solidFill>
                  <a:schemeClr val="hlink"/>
                </a:solidFill>
              </a:rPr>
              <a:t>Dispatcher</a:t>
            </a:r>
            <a:r>
              <a:rPr lang="en-US" dirty="0"/>
              <a:t>:  </a:t>
            </a:r>
            <a:r>
              <a:rPr lang="en-US" dirty="0" err="1"/>
              <a:t>Chuyeån</a:t>
            </a:r>
            <a:r>
              <a:rPr lang="en-US" dirty="0"/>
              <a:t> </a:t>
            </a:r>
            <a:r>
              <a:rPr lang="en-US" dirty="0" err="1"/>
              <a:t>ñoåi</a:t>
            </a:r>
            <a:r>
              <a:rPr lang="en-US" dirty="0"/>
              <a:t> </a:t>
            </a:r>
            <a:r>
              <a:rPr lang="en-US" dirty="0" err="1"/>
              <a:t>ngöõ</a:t>
            </a:r>
            <a:r>
              <a:rPr lang="en-US" dirty="0"/>
              <a:t> </a:t>
            </a:r>
            <a:r>
              <a:rPr lang="en-US" dirty="0" err="1"/>
              <a:t>caûnh</a:t>
            </a:r>
            <a:endParaRPr lang="en-US" dirty="0"/>
          </a:p>
          <a:p>
            <a:r>
              <a:rPr lang="en-US" dirty="0" err="1"/>
              <a:t>Xeùt</a:t>
            </a:r>
            <a:r>
              <a:rPr lang="en-US" dirty="0"/>
              <a:t> </a:t>
            </a:r>
            <a:r>
              <a:rPr lang="en-US" dirty="0" err="1"/>
              <a:t>ví</a:t>
            </a:r>
            <a:r>
              <a:rPr lang="en-US" dirty="0"/>
              <a:t> </a:t>
            </a:r>
            <a:r>
              <a:rPr lang="en-US" dirty="0" err="1"/>
              <a:t>duï</a:t>
            </a:r>
            <a:endParaRPr lang="en-US" dirty="0"/>
          </a:p>
          <a:p>
            <a:pPr lvl="1"/>
            <a:r>
              <a:rPr lang="en-US" dirty="0" err="1"/>
              <a:t>Tieán</a:t>
            </a:r>
            <a:r>
              <a:rPr lang="en-US" dirty="0"/>
              <a:t> </a:t>
            </a:r>
            <a:r>
              <a:rPr lang="en-US" dirty="0" err="1"/>
              <a:t>trình</a:t>
            </a:r>
            <a:r>
              <a:rPr lang="en-US" dirty="0"/>
              <a:t> A </a:t>
            </a:r>
            <a:r>
              <a:rPr lang="en-US" dirty="0" err="1"/>
              <a:t>ñang</a:t>
            </a:r>
            <a:r>
              <a:rPr lang="en-US" dirty="0"/>
              <a:t> </a:t>
            </a:r>
            <a:r>
              <a:rPr lang="en-US" dirty="0" err="1"/>
              <a:t>duøng</a:t>
            </a:r>
            <a:r>
              <a:rPr lang="en-US" dirty="0"/>
              <a:t> CPU 1 </a:t>
            </a:r>
            <a:r>
              <a:rPr lang="en-US" dirty="0" err="1"/>
              <a:t>chuùt</a:t>
            </a:r>
            <a:r>
              <a:rPr lang="en-US" dirty="0"/>
              <a:t> </a:t>
            </a:r>
            <a:r>
              <a:rPr lang="en-US" dirty="0" err="1"/>
              <a:t>thì</a:t>
            </a:r>
            <a:r>
              <a:rPr lang="en-US" dirty="0"/>
              <a:t> </a:t>
            </a:r>
            <a:r>
              <a:rPr lang="en-US" dirty="0" err="1"/>
              <a:t>bò</a:t>
            </a:r>
            <a:r>
              <a:rPr lang="en-US" dirty="0"/>
              <a:t> HÑH </a:t>
            </a:r>
            <a:r>
              <a:rPr lang="en-US" dirty="0" err="1"/>
              <a:t>thu</a:t>
            </a:r>
            <a:r>
              <a:rPr lang="en-US" dirty="0"/>
              <a:t> </a:t>
            </a:r>
            <a:r>
              <a:rPr lang="en-US" dirty="0" err="1"/>
              <a:t>hoài</a:t>
            </a:r>
            <a:r>
              <a:rPr lang="en-US" dirty="0"/>
              <a:t> CPU</a:t>
            </a:r>
          </a:p>
          <a:p>
            <a:pPr lvl="1"/>
            <a:r>
              <a:rPr lang="en-US" dirty="0"/>
              <a:t>HÑH </a:t>
            </a:r>
            <a:r>
              <a:rPr lang="en-US" dirty="0" err="1"/>
              <a:t>caáp</a:t>
            </a:r>
            <a:r>
              <a:rPr lang="en-US" dirty="0"/>
              <a:t> CPU </a:t>
            </a:r>
            <a:r>
              <a:rPr lang="en-US" dirty="0" err="1"/>
              <a:t>cho</a:t>
            </a:r>
            <a:r>
              <a:rPr lang="en-US" dirty="0"/>
              <a:t> B </a:t>
            </a:r>
            <a:r>
              <a:rPr lang="en-US" dirty="0" err="1"/>
              <a:t>duøng</a:t>
            </a:r>
            <a:r>
              <a:rPr lang="en-US" dirty="0"/>
              <a:t> 1 </a:t>
            </a:r>
            <a:r>
              <a:rPr lang="en-US" dirty="0" err="1"/>
              <a:t>chuùt</a:t>
            </a:r>
            <a:r>
              <a:rPr lang="en-US" dirty="0"/>
              <a:t>, HÑH </a:t>
            </a:r>
            <a:r>
              <a:rPr lang="en-US" dirty="0" err="1"/>
              <a:t>thu</a:t>
            </a:r>
            <a:r>
              <a:rPr lang="en-US" dirty="0"/>
              <a:t> </a:t>
            </a:r>
            <a:r>
              <a:rPr lang="en-US" dirty="0" err="1"/>
              <a:t>hoài</a:t>
            </a:r>
            <a:r>
              <a:rPr lang="en-US" dirty="0"/>
              <a:t> </a:t>
            </a:r>
            <a:r>
              <a:rPr lang="en-US" dirty="0" err="1"/>
              <a:t>laïi</a:t>
            </a:r>
            <a:r>
              <a:rPr lang="en-US" dirty="0"/>
              <a:t> CPU.</a:t>
            </a:r>
          </a:p>
          <a:p>
            <a:pPr lvl="1"/>
            <a:r>
              <a:rPr lang="en-US" dirty="0"/>
              <a:t>HÑH </a:t>
            </a:r>
            <a:r>
              <a:rPr lang="en-US" dirty="0" err="1"/>
              <a:t>caáp</a:t>
            </a:r>
            <a:r>
              <a:rPr lang="en-US" dirty="0"/>
              <a:t> CPU </a:t>
            </a:r>
            <a:r>
              <a:rPr lang="en-US" dirty="0" err="1"/>
              <a:t>trôû</a:t>
            </a:r>
            <a:r>
              <a:rPr lang="en-US" dirty="0"/>
              <a:t> </a:t>
            </a:r>
            <a:r>
              <a:rPr lang="en-US" dirty="0" err="1"/>
              <a:t>laïi</a:t>
            </a:r>
            <a:r>
              <a:rPr lang="en-US" dirty="0"/>
              <a:t> </a:t>
            </a:r>
            <a:r>
              <a:rPr lang="en-US" dirty="0" err="1"/>
              <a:t>cho</a:t>
            </a:r>
            <a:r>
              <a:rPr lang="en-US" dirty="0"/>
              <a:t> A.</a:t>
            </a:r>
          </a:p>
          <a:p>
            <a:pPr lvl="1">
              <a:buFont typeface="Wingdings" pitchFamily="2" charset="2"/>
              <a:buNone/>
            </a:pPr>
            <a:r>
              <a:rPr lang="en-US" dirty="0">
                <a:sym typeface="Wingdings" pitchFamily="2" charset="2"/>
              </a:rPr>
              <a:t> </a:t>
            </a:r>
            <a:r>
              <a:rPr lang="en-US" dirty="0" err="1">
                <a:sym typeface="Wingdings" pitchFamily="2" charset="2"/>
              </a:rPr>
              <a:t>Giaù</a:t>
            </a:r>
            <a:r>
              <a:rPr lang="en-US" dirty="0">
                <a:sym typeface="Wingdings" pitchFamily="2" charset="2"/>
              </a:rPr>
              <a:t> </a:t>
            </a:r>
            <a:r>
              <a:rPr lang="en-US" dirty="0" err="1">
                <a:sym typeface="Wingdings" pitchFamily="2" charset="2"/>
              </a:rPr>
              <a:t>trò</a:t>
            </a:r>
            <a:r>
              <a:rPr lang="en-US" dirty="0">
                <a:sym typeface="Wingdings" pitchFamily="2" charset="2"/>
              </a:rPr>
              <a:t> </a:t>
            </a:r>
            <a:r>
              <a:rPr lang="en-US" dirty="0" err="1">
                <a:sym typeface="Wingdings" pitchFamily="2" charset="2"/>
              </a:rPr>
              <a:t>caùc</a:t>
            </a:r>
            <a:r>
              <a:rPr lang="en-US" dirty="0">
                <a:sym typeface="Wingdings" pitchFamily="2" charset="2"/>
              </a:rPr>
              <a:t> </a:t>
            </a:r>
            <a:r>
              <a:rPr lang="en-US" dirty="0" err="1">
                <a:sym typeface="Wingdings" pitchFamily="2" charset="2"/>
              </a:rPr>
              <a:t>thanh</a:t>
            </a:r>
            <a:r>
              <a:rPr lang="en-US" dirty="0">
                <a:sym typeface="Wingdings" pitchFamily="2" charset="2"/>
              </a:rPr>
              <a:t> </a:t>
            </a:r>
            <a:r>
              <a:rPr lang="en-US" dirty="0" err="1">
                <a:sym typeface="Wingdings" pitchFamily="2" charset="2"/>
              </a:rPr>
              <a:t>ghi</a:t>
            </a:r>
            <a:r>
              <a:rPr lang="en-US" dirty="0">
                <a:sym typeface="Wingdings" pitchFamily="2" charset="2"/>
              </a:rPr>
              <a:t> </a:t>
            </a:r>
            <a:r>
              <a:rPr lang="en-US" dirty="0" err="1">
                <a:sym typeface="Wingdings" pitchFamily="2" charset="2"/>
              </a:rPr>
              <a:t>giöõa</a:t>
            </a:r>
            <a:r>
              <a:rPr lang="en-US" dirty="0">
                <a:sym typeface="Wingdings" pitchFamily="2" charset="2"/>
              </a:rPr>
              <a:t> </a:t>
            </a:r>
            <a:r>
              <a:rPr lang="en-US" dirty="0" err="1">
                <a:sym typeface="Wingdings" pitchFamily="2" charset="2"/>
              </a:rPr>
              <a:t>nhöõng</a:t>
            </a:r>
            <a:r>
              <a:rPr lang="en-US" dirty="0">
                <a:sym typeface="Wingdings" pitchFamily="2" charset="2"/>
              </a:rPr>
              <a:t> </a:t>
            </a:r>
            <a:r>
              <a:rPr lang="en-US" dirty="0" err="1">
                <a:sym typeface="Wingdings" pitchFamily="2" charset="2"/>
              </a:rPr>
              <a:t>laàn</a:t>
            </a:r>
            <a:r>
              <a:rPr lang="en-US" dirty="0">
                <a:sym typeface="Wingdings" pitchFamily="2" charset="2"/>
              </a:rPr>
              <a:t> </a:t>
            </a:r>
            <a:r>
              <a:rPr lang="en-US" dirty="0" err="1">
                <a:sym typeface="Wingdings" pitchFamily="2" charset="2"/>
              </a:rPr>
              <a:t>chuyeån</a:t>
            </a:r>
            <a:r>
              <a:rPr lang="en-US" dirty="0">
                <a:sym typeface="Wingdings" pitchFamily="2" charset="2"/>
              </a:rPr>
              <a:t> </a:t>
            </a:r>
            <a:r>
              <a:rPr lang="en-US" dirty="0" err="1">
                <a:sym typeface="Wingdings" pitchFamily="2" charset="2"/>
              </a:rPr>
              <a:t>ñoåi</a:t>
            </a:r>
            <a:r>
              <a:rPr lang="en-US" dirty="0">
                <a:sym typeface="Wingdings" pitchFamily="2" charset="2"/>
              </a:rPr>
              <a:t> CPU ?</a:t>
            </a:r>
            <a:endParaRPr lang="en-US" dirty="0"/>
          </a:p>
          <a:p>
            <a:r>
              <a:rPr lang="en-US" dirty="0" err="1"/>
              <a:t>Kòch</a:t>
            </a:r>
            <a:r>
              <a:rPr lang="en-US" dirty="0"/>
              <a:t> </a:t>
            </a:r>
            <a:r>
              <a:rPr lang="en-US" dirty="0" err="1"/>
              <a:t>baûn</a:t>
            </a:r>
            <a:r>
              <a:rPr lang="en-US" dirty="0"/>
              <a:t> :</a:t>
            </a:r>
          </a:p>
          <a:p>
            <a:pPr lvl="1"/>
            <a:r>
              <a:rPr lang="en-US" dirty="0" err="1"/>
              <a:t>Löu</a:t>
            </a:r>
            <a:r>
              <a:rPr lang="en-US" dirty="0"/>
              <a:t> </a:t>
            </a:r>
            <a:r>
              <a:rPr lang="en-US" dirty="0" err="1"/>
              <a:t>ngöõ</a:t>
            </a:r>
            <a:r>
              <a:rPr lang="en-US" dirty="0"/>
              <a:t> </a:t>
            </a:r>
            <a:r>
              <a:rPr lang="en-US" dirty="0" err="1"/>
              <a:t>caûnh</a:t>
            </a:r>
            <a:r>
              <a:rPr lang="en-US" dirty="0"/>
              <a:t> </a:t>
            </a:r>
            <a:r>
              <a:rPr lang="en-US" dirty="0" err="1"/>
              <a:t>tieán</a:t>
            </a:r>
            <a:r>
              <a:rPr lang="en-US" dirty="0"/>
              <a:t> </a:t>
            </a:r>
            <a:r>
              <a:rPr lang="en-US" dirty="0" err="1"/>
              <a:t>trình</a:t>
            </a:r>
            <a:r>
              <a:rPr lang="en-US" dirty="0"/>
              <a:t> </a:t>
            </a:r>
            <a:r>
              <a:rPr lang="en-US" dirty="0" err="1"/>
              <a:t>hieän</a:t>
            </a:r>
            <a:r>
              <a:rPr lang="en-US" dirty="0"/>
              <a:t> </a:t>
            </a:r>
            <a:r>
              <a:rPr lang="en-US" dirty="0" err="1"/>
              <a:t>haønh</a:t>
            </a:r>
            <a:endParaRPr lang="en-US" dirty="0"/>
          </a:p>
          <a:p>
            <a:pPr lvl="1"/>
            <a:r>
              <a:rPr lang="en-US" dirty="0" err="1"/>
              <a:t>Naïp</a:t>
            </a:r>
            <a:r>
              <a:rPr lang="en-US" dirty="0"/>
              <a:t> </a:t>
            </a:r>
            <a:r>
              <a:rPr lang="en-US" dirty="0" err="1"/>
              <a:t>ngöõ</a:t>
            </a:r>
            <a:r>
              <a:rPr lang="en-US" dirty="0"/>
              <a:t> </a:t>
            </a:r>
            <a:r>
              <a:rPr lang="en-US" dirty="0" err="1"/>
              <a:t>caûnh</a:t>
            </a:r>
            <a:r>
              <a:rPr lang="en-US" dirty="0"/>
              <a:t> </a:t>
            </a:r>
            <a:r>
              <a:rPr lang="en-US" dirty="0" err="1"/>
              <a:t>tieán</a:t>
            </a:r>
            <a:r>
              <a:rPr lang="en-US" dirty="0"/>
              <a:t> </a:t>
            </a:r>
            <a:r>
              <a:rPr lang="en-US" dirty="0" err="1"/>
              <a:t>trình</a:t>
            </a:r>
            <a:r>
              <a:rPr lang="en-US" dirty="0"/>
              <a:t> </a:t>
            </a:r>
            <a:r>
              <a:rPr lang="en-US" dirty="0" err="1"/>
              <a:t>ñöôïc</a:t>
            </a:r>
            <a:r>
              <a:rPr lang="en-US" dirty="0"/>
              <a:t> </a:t>
            </a:r>
            <a:r>
              <a:rPr lang="en-US" dirty="0" err="1"/>
              <a:t>choïn</a:t>
            </a:r>
            <a:r>
              <a:rPr lang="en-US" dirty="0"/>
              <a:t> </a:t>
            </a:r>
            <a:r>
              <a:rPr lang="en-US" dirty="0" err="1"/>
              <a:t>keá</a:t>
            </a:r>
            <a:r>
              <a:rPr lang="en-US" dirty="0"/>
              <a:t> </a:t>
            </a:r>
            <a:r>
              <a:rPr lang="en-US" dirty="0" err="1"/>
              <a:t>tieáp</a:t>
            </a:r>
            <a:endParaRPr lang="en-US" dirty="0"/>
          </a:p>
        </p:txBody>
      </p:sp>
      <p:sp>
        <p:nvSpPr>
          <p:cNvPr id="6" name="Slide Number Placeholder 5"/>
          <p:cNvSpPr>
            <a:spLocks noGrp="1"/>
          </p:cNvSpPr>
          <p:nvPr>
            <p:ph type="sldNum" sz="quarter" idx="15"/>
          </p:nvPr>
        </p:nvSpPr>
        <p:spPr/>
        <p:txBody>
          <a:bodyPr/>
          <a:lstStyle/>
          <a:p>
            <a:fld id="{371F5F6C-32A9-4F86-B094-AA23D7D1D2E6}" type="slidenum">
              <a:rPr lang="en-US"/>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1123">
                                            <p:txEl>
                                              <p:pRg st="2" end="2"/>
                                            </p:txEl>
                                          </p:spTgt>
                                        </p:tgtEl>
                                        <p:attrNameLst>
                                          <p:attrName>style.visibility</p:attrName>
                                        </p:attrNameLst>
                                      </p:cBhvr>
                                      <p:to>
                                        <p:strVal val="visible"/>
                                      </p:to>
                                    </p:set>
                                    <p:animEffect transition="in" filter="dissolve">
                                      <p:cBhvr>
                                        <p:cTn id="15" dur="500"/>
                                        <p:tgtEl>
                                          <p:spTgt spid="26112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1123">
                                            <p:txEl>
                                              <p:pRg st="3" end="3"/>
                                            </p:txEl>
                                          </p:spTgt>
                                        </p:tgtEl>
                                        <p:attrNameLst>
                                          <p:attrName>style.visibility</p:attrName>
                                        </p:attrNameLst>
                                      </p:cBhvr>
                                      <p:to>
                                        <p:strVal val="visible"/>
                                      </p:to>
                                    </p:set>
                                    <p:animEffect transition="in" filter="dissolve">
                                      <p:cBhvr>
                                        <p:cTn id="18" dur="500"/>
                                        <p:tgtEl>
                                          <p:spTgt spid="2611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61123">
                                            <p:txEl>
                                              <p:pRg st="4" end="4"/>
                                            </p:txEl>
                                          </p:spTgt>
                                        </p:tgtEl>
                                        <p:attrNameLst>
                                          <p:attrName>style.visibility</p:attrName>
                                        </p:attrNameLst>
                                      </p:cBhvr>
                                      <p:to>
                                        <p:strVal val="visible"/>
                                      </p:to>
                                    </p:set>
                                    <p:animEffect transition="in" filter="dissolve">
                                      <p:cBhvr>
                                        <p:cTn id="21" dur="500"/>
                                        <p:tgtEl>
                                          <p:spTgt spid="2611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61123">
                                            <p:txEl>
                                              <p:pRg st="5" end="5"/>
                                            </p:txEl>
                                          </p:spTgt>
                                        </p:tgtEl>
                                        <p:attrNameLst>
                                          <p:attrName>style.visibility</p:attrName>
                                        </p:attrNameLst>
                                      </p:cBhvr>
                                      <p:to>
                                        <p:strVal val="visible"/>
                                      </p:to>
                                    </p:set>
                                    <p:animEffect transition="in" filter="dissolve">
                                      <p:cBhvr>
                                        <p:cTn id="24" dur="500"/>
                                        <p:tgtEl>
                                          <p:spTgt spid="2611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61123">
                                            <p:txEl>
                                              <p:pRg st="6" end="6"/>
                                            </p:txEl>
                                          </p:spTgt>
                                        </p:tgtEl>
                                        <p:attrNameLst>
                                          <p:attrName>style.visibility</p:attrName>
                                        </p:attrNameLst>
                                      </p:cBhvr>
                                      <p:to>
                                        <p:strVal val="visible"/>
                                      </p:to>
                                    </p:set>
                                    <p:animEffect transition="in" filter="dissolve">
                                      <p:cBhvr>
                                        <p:cTn id="29" dur="500"/>
                                        <p:tgtEl>
                                          <p:spTgt spid="26112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61123">
                                            <p:txEl>
                                              <p:pRg st="7" end="7"/>
                                            </p:txEl>
                                          </p:spTgt>
                                        </p:tgtEl>
                                        <p:attrNameLst>
                                          <p:attrName>style.visibility</p:attrName>
                                        </p:attrNameLst>
                                      </p:cBhvr>
                                      <p:to>
                                        <p:strVal val="visible"/>
                                      </p:to>
                                    </p:set>
                                    <p:animEffect transition="in" filter="dissolve">
                                      <p:cBhvr>
                                        <p:cTn id="32" dur="500"/>
                                        <p:tgtEl>
                                          <p:spTgt spid="26112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61123">
                                            <p:txEl>
                                              <p:pRg st="8" end="8"/>
                                            </p:txEl>
                                          </p:spTgt>
                                        </p:tgtEl>
                                        <p:attrNameLst>
                                          <p:attrName>style.visibility</p:attrName>
                                        </p:attrNameLst>
                                      </p:cBhvr>
                                      <p:to>
                                        <p:strVal val="visible"/>
                                      </p:to>
                                    </p:set>
                                    <p:animEffect transition="in" filter="dissolve">
                                      <p:cBhvr>
                                        <p:cTn id="35" dur="500"/>
                                        <p:tgtEl>
                                          <p:spTgt spid="261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582E80C-870A-4687-BA21-5403230597A9}" type="slidenum">
              <a:rPr lang="en-US"/>
              <a:pPr/>
              <a:t>27</a:t>
            </a:fld>
            <a:endParaRPr lang="en-US"/>
          </a:p>
        </p:txBody>
      </p:sp>
      <p:pic>
        <p:nvPicPr>
          <p:cNvPr id="262146" name="Picture 2"/>
          <p:cNvPicPr>
            <a:picLocks noChangeAspect="1" noChangeArrowheads="1"/>
          </p:cNvPicPr>
          <p:nvPr/>
        </p:nvPicPr>
        <p:blipFill>
          <a:blip r:embed="rId2"/>
          <a:srcRect l="3227" t="832" r="2957" b="1047"/>
          <a:stretch>
            <a:fillRect/>
          </a:stretch>
        </p:blipFill>
        <p:spPr bwMode="auto">
          <a:xfrm>
            <a:off x="919163" y="609600"/>
            <a:ext cx="6853237" cy="5734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dissolve">
                                      <p:cBhvr>
                                        <p:cTn id="7" dur="500"/>
                                        <p:tgtEl>
                                          <p:spTgt spid="262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228600" y="-304800"/>
            <a:ext cx="7467600" cy="1143000"/>
          </a:xfrm>
        </p:spPr>
        <p:txBody>
          <a:bodyPr/>
          <a:lstStyle/>
          <a:p>
            <a:r>
              <a:rPr lang="en-US" dirty="0"/>
              <a:t>Dispatcher - </a:t>
            </a:r>
            <a:r>
              <a:rPr lang="en-US" dirty="0" err="1"/>
              <a:t>Thaûo</a:t>
            </a:r>
            <a:r>
              <a:rPr lang="en-US" dirty="0"/>
              <a:t> </a:t>
            </a:r>
            <a:r>
              <a:rPr lang="en-US" dirty="0" err="1"/>
              <a:t>luaän</a:t>
            </a:r>
            <a:endParaRPr lang="en-US" dirty="0"/>
          </a:p>
        </p:txBody>
      </p:sp>
      <p:sp>
        <p:nvSpPr>
          <p:cNvPr id="314371" name="Rectangle 3"/>
          <p:cNvSpPr>
            <a:spLocks noGrp="1" noChangeArrowheads="1"/>
          </p:cNvSpPr>
          <p:nvPr>
            <p:ph sz="quarter" idx="1"/>
          </p:nvPr>
        </p:nvSpPr>
        <p:spPr>
          <a:xfrm>
            <a:off x="76200" y="1431925"/>
            <a:ext cx="8915400" cy="5197475"/>
          </a:xfrm>
          <a:noFill/>
          <a:ln/>
        </p:spPr>
        <p:txBody>
          <a:bodyPr>
            <a:normAutofit lnSpcReduction="10000"/>
          </a:bodyPr>
          <a:lstStyle/>
          <a:p>
            <a:r>
              <a:rPr lang="en-US" dirty="0" err="1"/>
              <a:t>Baûn</a:t>
            </a:r>
            <a:r>
              <a:rPr lang="en-US" dirty="0"/>
              <a:t> </a:t>
            </a:r>
            <a:r>
              <a:rPr lang="en-US" dirty="0" err="1"/>
              <a:t>thaân</a:t>
            </a:r>
            <a:r>
              <a:rPr lang="en-US" dirty="0"/>
              <a:t> HÑH </a:t>
            </a:r>
            <a:r>
              <a:rPr lang="en-US" dirty="0" err="1"/>
              <a:t>cuõng</a:t>
            </a:r>
            <a:r>
              <a:rPr lang="en-US" dirty="0"/>
              <a:t> </a:t>
            </a:r>
            <a:r>
              <a:rPr lang="en-US" dirty="0" err="1"/>
              <a:t>laø</a:t>
            </a:r>
            <a:r>
              <a:rPr lang="en-US" dirty="0"/>
              <a:t> 1 </a:t>
            </a:r>
            <a:r>
              <a:rPr lang="en-US" dirty="0" err="1"/>
              <a:t>phaàn</a:t>
            </a:r>
            <a:r>
              <a:rPr lang="en-US" dirty="0"/>
              <a:t> </a:t>
            </a:r>
            <a:r>
              <a:rPr lang="en-US" dirty="0" err="1"/>
              <a:t>meàm</a:t>
            </a:r>
            <a:r>
              <a:rPr lang="en-US" dirty="0"/>
              <a:t>, </a:t>
            </a:r>
            <a:r>
              <a:rPr lang="en-US" dirty="0" err="1"/>
              <a:t>nghóa</a:t>
            </a:r>
            <a:r>
              <a:rPr lang="en-US" dirty="0"/>
              <a:t> </a:t>
            </a:r>
            <a:r>
              <a:rPr lang="en-US" dirty="0" err="1"/>
              <a:t>laø</a:t>
            </a:r>
            <a:r>
              <a:rPr lang="en-US" dirty="0"/>
              <a:t> </a:t>
            </a:r>
            <a:r>
              <a:rPr lang="en-US" dirty="0" err="1"/>
              <a:t>cuõng</a:t>
            </a:r>
            <a:r>
              <a:rPr lang="en-US" dirty="0"/>
              <a:t> </a:t>
            </a:r>
            <a:r>
              <a:rPr lang="en-US" dirty="0" err="1"/>
              <a:t>söû</a:t>
            </a:r>
            <a:r>
              <a:rPr lang="en-US" dirty="0"/>
              <a:t> </a:t>
            </a:r>
            <a:r>
              <a:rPr lang="en-US" dirty="0" err="1"/>
              <a:t>duïng</a:t>
            </a:r>
            <a:r>
              <a:rPr lang="en-US" dirty="0"/>
              <a:t> CPU </a:t>
            </a:r>
            <a:r>
              <a:rPr lang="en-US" dirty="0" err="1"/>
              <a:t>ñeå</a:t>
            </a:r>
            <a:r>
              <a:rPr lang="en-US" dirty="0"/>
              <a:t> </a:t>
            </a:r>
            <a:r>
              <a:rPr lang="en-US" dirty="0" err="1"/>
              <a:t>coù</a:t>
            </a:r>
            <a:r>
              <a:rPr lang="en-US" dirty="0"/>
              <a:t> </a:t>
            </a:r>
            <a:r>
              <a:rPr lang="en-US" dirty="0" err="1"/>
              <a:t>theå</a:t>
            </a:r>
            <a:r>
              <a:rPr lang="en-US" dirty="0"/>
              <a:t> </a:t>
            </a:r>
            <a:r>
              <a:rPr lang="en-US" dirty="0" err="1"/>
              <a:t>chaïy</a:t>
            </a:r>
            <a:r>
              <a:rPr lang="en-US" dirty="0"/>
              <a:t> </a:t>
            </a:r>
            <a:r>
              <a:rPr lang="en-US" dirty="0" err="1"/>
              <a:t>ñöôïc</a:t>
            </a:r>
            <a:r>
              <a:rPr lang="en-US" dirty="0"/>
              <a:t>.</a:t>
            </a:r>
          </a:p>
          <a:p>
            <a:r>
              <a:rPr lang="en-US" dirty="0" err="1"/>
              <a:t>Caâu</a:t>
            </a:r>
            <a:r>
              <a:rPr lang="en-US" dirty="0"/>
              <a:t> </a:t>
            </a:r>
            <a:r>
              <a:rPr lang="en-US" dirty="0" err="1"/>
              <a:t>hoûi</a:t>
            </a:r>
            <a:r>
              <a:rPr lang="en-US" dirty="0"/>
              <a:t>: </a:t>
            </a:r>
            <a:r>
              <a:rPr lang="en-US" dirty="0" err="1"/>
              <a:t>Khi</a:t>
            </a:r>
            <a:r>
              <a:rPr lang="en-US" dirty="0"/>
              <a:t> </a:t>
            </a:r>
            <a:r>
              <a:rPr lang="en-US" dirty="0" err="1"/>
              <a:t>tieán</a:t>
            </a:r>
            <a:r>
              <a:rPr lang="en-US" dirty="0"/>
              <a:t> </a:t>
            </a:r>
            <a:r>
              <a:rPr lang="en-US" dirty="0" err="1"/>
              <a:t>trình</a:t>
            </a:r>
            <a:r>
              <a:rPr lang="en-US" dirty="0"/>
              <a:t> A </a:t>
            </a:r>
            <a:r>
              <a:rPr lang="en-US" dirty="0" err="1"/>
              <a:t>ñang</a:t>
            </a:r>
            <a:r>
              <a:rPr lang="en-US" dirty="0"/>
              <a:t> </a:t>
            </a:r>
            <a:r>
              <a:rPr lang="en-US" dirty="0" err="1"/>
              <a:t>chieám</a:t>
            </a:r>
            <a:r>
              <a:rPr lang="en-US" dirty="0"/>
              <a:t> CPU, </a:t>
            </a:r>
            <a:r>
              <a:rPr lang="en-US" dirty="0" err="1"/>
              <a:t>laøm</a:t>
            </a:r>
            <a:r>
              <a:rPr lang="en-US" dirty="0"/>
              <a:t> </a:t>
            </a:r>
            <a:r>
              <a:rPr lang="en-US" dirty="0" err="1"/>
              <a:t>theá</a:t>
            </a:r>
            <a:r>
              <a:rPr lang="en-US" dirty="0"/>
              <a:t> </a:t>
            </a:r>
            <a:r>
              <a:rPr lang="en-US" dirty="0" err="1"/>
              <a:t>naøo</a:t>
            </a:r>
            <a:r>
              <a:rPr lang="en-US" dirty="0"/>
              <a:t> HÑH </a:t>
            </a:r>
            <a:r>
              <a:rPr lang="en-US" dirty="0" err="1"/>
              <a:t>coù</a:t>
            </a:r>
            <a:r>
              <a:rPr lang="en-US" dirty="0"/>
              <a:t> </a:t>
            </a:r>
            <a:r>
              <a:rPr lang="en-US" dirty="0" err="1"/>
              <a:t>theå</a:t>
            </a:r>
            <a:r>
              <a:rPr lang="en-US" dirty="0"/>
              <a:t> </a:t>
            </a:r>
            <a:r>
              <a:rPr lang="en-US" dirty="0" err="1"/>
              <a:t>thu</a:t>
            </a:r>
            <a:r>
              <a:rPr lang="en-US" dirty="0"/>
              <a:t> </a:t>
            </a:r>
            <a:r>
              <a:rPr lang="en-US" dirty="0" err="1"/>
              <a:t>hoài</a:t>
            </a:r>
            <a:r>
              <a:rPr lang="en-US" dirty="0"/>
              <a:t> CPU </a:t>
            </a:r>
            <a:r>
              <a:rPr lang="en-US" dirty="0" err="1"/>
              <a:t>laïi</a:t>
            </a:r>
            <a:r>
              <a:rPr lang="en-US" dirty="0"/>
              <a:t> </a:t>
            </a:r>
            <a:r>
              <a:rPr lang="en-US" dirty="0" err="1"/>
              <a:t>ñöôïc</a:t>
            </a:r>
            <a:r>
              <a:rPr lang="en-US" dirty="0"/>
              <a:t> ? (</a:t>
            </a:r>
            <a:r>
              <a:rPr lang="en-US" dirty="0" err="1"/>
              <a:t>vì</a:t>
            </a:r>
            <a:r>
              <a:rPr lang="en-US" dirty="0"/>
              <a:t> </a:t>
            </a:r>
            <a:r>
              <a:rPr lang="en-US" dirty="0" err="1"/>
              <a:t>luùc</a:t>
            </a:r>
            <a:r>
              <a:rPr lang="en-US" dirty="0"/>
              <a:t> </a:t>
            </a:r>
            <a:r>
              <a:rPr lang="en-US" dirty="0" err="1"/>
              <a:t>naøy</a:t>
            </a:r>
            <a:r>
              <a:rPr lang="en-US" dirty="0"/>
              <a:t> HÑH </a:t>
            </a:r>
            <a:r>
              <a:rPr lang="en-US" dirty="0" err="1"/>
              <a:t>khoâng</a:t>
            </a:r>
            <a:r>
              <a:rPr lang="en-US" dirty="0"/>
              <a:t> </a:t>
            </a:r>
            <a:r>
              <a:rPr lang="en-US" dirty="0" err="1"/>
              <a:t>giöõ</a:t>
            </a:r>
            <a:r>
              <a:rPr lang="en-US" dirty="0"/>
              <a:t> CPU)</a:t>
            </a:r>
          </a:p>
          <a:p>
            <a:pPr lvl="1"/>
            <a:r>
              <a:rPr lang="en-US" dirty="0" err="1"/>
              <a:t>EÙp</a:t>
            </a:r>
            <a:r>
              <a:rPr lang="en-US" dirty="0"/>
              <a:t> </a:t>
            </a:r>
            <a:r>
              <a:rPr lang="en-US" dirty="0" err="1"/>
              <a:t>buoäc</a:t>
            </a:r>
            <a:r>
              <a:rPr lang="en-US" dirty="0"/>
              <a:t> NSD </a:t>
            </a:r>
            <a:r>
              <a:rPr lang="en-US" dirty="0" err="1"/>
              <a:t>thænh</a:t>
            </a:r>
            <a:r>
              <a:rPr lang="en-US" dirty="0"/>
              <a:t> </a:t>
            </a:r>
            <a:r>
              <a:rPr lang="en-US" dirty="0" err="1"/>
              <a:t>thoaûng</a:t>
            </a:r>
            <a:r>
              <a:rPr lang="en-US" dirty="0"/>
              <a:t> </a:t>
            </a:r>
            <a:r>
              <a:rPr lang="en-US" dirty="0" err="1"/>
              <a:t>traû</a:t>
            </a:r>
            <a:r>
              <a:rPr lang="en-US" dirty="0"/>
              <a:t> CPU </a:t>
            </a:r>
            <a:r>
              <a:rPr lang="en-US" dirty="0" err="1"/>
              <a:t>laïi</a:t>
            </a:r>
            <a:r>
              <a:rPr lang="en-US" dirty="0"/>
              <a:t> </a:t>
            </a:r>
            <a:r>
              <a:rPr lang="en-US" dirty="0" err="1"/>
              <a:t>cho</a:t>
            </a:r>
            <a:r>
              <a:rPr lang="en-US" dirty="0"/>
              <a:t> HÑH ? </a:t>
            </a:r>
            <a:r>
              <a:rPr lang="en-US" dirty="0" err="1"/>
              <a:t>Coù</a:t>
            </a:r>
            <a:r>
              <a:rPr lang="en-US" dirty="0"/>
              <a:t> </a:t>
            </a:r>
            <a:r>
              <a:rPr lang="en-US" dirty="0" err="1"/>
              <a:t>khaû</a:t>
            </a:r>
            <a:r>
              <a:rPr lang="en-US" dirty="0"/>
              <a:t> </a:t>
            </a:r>
            <a:r>
              <a:rPr lang="en-US" dirty="0" err="1"/>
              <a:t>thi</a:t>
            </a:r>
            <a:r>
              <a:rPr lang="en-US" dirty="0"/>
              <a:t> ?</a:t>
            </a:r>
          </a:p>
          <a:p>
            <a:pPr lvl="1"/>
            <a:r>
              <a:rPr lang="en-US" dirty="0" err="1"/>
              <a:t>Maùy</a:t>
            </a:r>
            <a:r>
              <a:rPr lang="en-US" dirty="0"/>
              <a:t> </a:t>
            </a:r>
            <a:r>
              <a:rPr lang="en-US" dirty="0" err="1"/>
              <a:t>tính</a:t>
            </a:r>
            <a:r>
              <a:rPr lang="en-US" dirty="0"/>
              <a:t> </a:t>
            </a:r>
            <a:r>
              <a:rPr lang="en-US" dirty="0" err="1"/>
              <a:t>phaûi</a:t>
            </a:r>
            <a:r>
              <a:rPr lang="en-US" dirty="0"/>
              <a:t> </a:t>
            </a:r>
            <a:r>
              <a:rPr lang="en-US" dirty="0" err="1"/>
              <a:t>coù</a:t>
            </a:r>
            <a:r>
              <a:rPr lang="en-US" dirty="0"/>
              <a:t> 2 CPU, 1 </a:t>
            </a:r>
            <a:r>
              <a:rPr lang="en-US" dirty="0" err="1"/>
              <a:t>daønh</a:t>
            </a:r>
            <a:r>
              <a:rPr lang="en-US" dirty="0"/>
              <a:t> </a:t>
            </a:r>
            <a:r>
              <a:rPr lang="en-US" dirty="0" err="1"/>
              <a:t>rieâng</a:t>
            </a:r>
            <a:r>
              <a:rPr lang="en-US" dirty="0"/>
              <a:t> </a:t>
            </a:r>
            <a:r>
              <a:rPr lang="en-US" dirty="0" err="1"/>
              <a:t>cho</a:t>
            </a:r>
            <a:r>
              <a:rPr lang="en-US" dirty="0"/>
              <a:t> HÑH ?</a:t>
            </a:r>
          </a:p>
          <a:p>
            <a:pPr lvl="1">
              <a:buFont typeface="Wingdings" pitchFamily="2" charset="2"/>
              <a:buChar char="è"/>
            </a:pPr>
            <a:r>
              <a:rPr lang="en-US" dirty="0">
                <a:sym typeface="Wingdings" pitchFamily="2" charset="2"/>
              </a:rPr>
              <a:t>HÑH </a:t>
            </a:r>
            <a:r>
              <a:rPr lang="en-US" dirty="0" err="1">
                <a:sym typeface="Wingdings" pitchFamily="2" charset="2"/>
              </a:rPr>
              <a:t>söû</a:t>
            </a:r>
            <a:r>
              <a:rPr lang="en-US" dirty="0">
                <a:sym typeface="Wingdings" pitchFamily="2" charset="2"/>
              </a:rPr>
              <a:t> </a:t>
            </a:r>
            <a:r>
              <a:rPr lang="en-US" dirty="0" err="1">
                <a:sym typeface="Wingdings" pitchFamily="2" charset="2"/>
              </a:rPr>
              <a:t>duïng</a:t>
            </a:r>
            <a:r>
              <a:rPr lang="en-US" dirty="0">
                <a:sym typeface="Wingdings" pitchFamily="2" charset="2"/>
              </a:rPr>
              <a:t> </a:t>
            </a:r>
            <a:r>
              <a:rPr lang="en-US" dirty="0" err="1">
                <a:sym typeface="Wingdings" pitchFamily="2" charset="2"/>
              </a:rPr>
              <a:t>ngaét</a:t>
            </a:r>
            <a:r>
              <a:rPr lang="en-US" dirty="0">
                <a:sym typeface="Wingdings" pitchFamily="2" charset="2"/>
              </a:rPr>
              <a:t> </a:t>
            </a:r>
            <a:r>
              <a:rPr lang="en-US" dirty="0" err="1">
                <a:sym typeface="Wingdings" pitchFamily="2" charset="2"/>
              </a:rPr>
              <a:t>ñoàng</a:t>
            </a:r>
            <a:r>
              <a:rPr lang="en-US" dirty="0">
                <a:sym typeface="Wingdings" pitchFamily="2" charset="2"/>
              </a:rPr>
              <a:t> </a:t>
            </a:r>
            <a:r>
              <a:rPr lang="en-US" dirty="0" err="1">
                <a:sym typeface="Wingdings" pitchFamily="2" charset="2"/>
              </a:rPr>
              <a:t>hoà</a:t>
            </a:r>
            <a:r>
              <a:rPr lang="en-US" dirty="0">
                <a:sym typeface="Wingdings" pitchFamily="2" charset="2"/>
              </a:rPr>
              <a:t> (</a:t>
            </a:r>
            <a:r>
              <a:rPr lang="en-US" dirty="0" err="1">
                <a:solidFill>
                  <a:schemeClr val="hlink"/>
                </a:solidFill>
                <a:sym typeface="Wingdings" pitchFamily="2" charset="2"/>
              </a:rPr>
              <a:t>ngaét</a:t>
            </a:r>
            <a:r>
              <a:rPr lang="en-US" dirty="0">
                <a:solidFill>
                  <a:schemeClr val="hlink"/>
                </a:solidFill>
                <a:sym typeface="Wingdings" pitchFamily="2" charset="2"/>
              </a:rPr>
              <a:t> </a:t>
            </a:r>
            <a:r>
              <a:rPr lang="en-US" dirty="0" err="1">
                <a:solidFill>
                  <a:schemeClr val="hlink"/>
                </a:solidFill>
                <a:sym typeface="Wingdings" pitchFamily="2" charset="2"/>
              </a:rPr>
              <a:t>ñieàu</a:t>
            </a:r>
            <a:r>
              <a:rPr lang="en-US" dirty="0">
                <a:solidFill>
                  <a:schemeClr val="hlink"/>
                </a:solidFill>
                <a:sym typeface="Wingdings" pitchFamily="2" charset="2"/>
              </a:rPr>
              <a:t> </a:t>
            </a:r>
            <a:r>
              <a:rPr lang="en-US" dirty="0" err="1">
                <a:solidFill>
                  <a:schemeClr val="hlink"/>
                </a:solidFill>
                <a:sym typeface="Wingdings" pitchFamily="2" charset="2"/>
              </a:rPr>
              <a:t>phoái</a:t>
            </a:r>
            <a:r>
              <a:rPr lang="en-US" dirty="0">
                <a:sym typeface="Wingdings" pitchFamily="2" charset="2"/>
              </a:rPr>
              <a:t>) </a:t>
            </a:r>
            <a:r>
              <a:rPr lang="en-US" dirty="0" err="1">
                <a:sym typeface="Wingdings" pitchFamily="2" charset="2"/>
              </a:rPr>
              <a:t>ñeå</a:t>
            </a:r>
            <a:r>
              <a:rPr lang="en-US" dirty="0">
                <a:sym typeface="Wingdings" pitchFamily="2" charset="2"/>
              </a:rPr>
              <a:t> </a:t>
            </a:r>
            <a:r>
              <a:rPr lang="en-US" dirty="0" err="1">
                <a:sym typeface="Wingdings" pitchFamily="2" charset="2"/>
              </a:rPr>
              <a:t>kieåm</a:t>
            </a:r>
            <a:r>
              <a:rPr lang="en-US" dirty="0">
                <a:sym typeface="Wingdings" pitchFamily="2" charset="2"/>
              </a:rPr>
              <a:t> </a:t>
            </a:r>
            <a:r>
              <a:rPr lang="en-US" dirty="0" err="1">
                <a:sym typeface="Wingdings" pitchFamily="2" charset="2"/>
              </a:rPr>
              <a:t>soaùt</a:t>
            </a:r>
            <a:r>
              <a:rPr lang="en-US" dirty="0">
                <a:sym typeface="Wingdings" pitchFamily="2" charset="2"/>
              </a:rPr>
              <a:t> </a:t>
            </a:r>
            <a:r>
              <a:rPr lang="en-US" dirty="0" err="1">
                <a:sym typeface="Wingdings" pitchFamily="2" charset="2"/>
              </a:rPr>
              <a:t>heä</a:t>
            </a:r>
            <a:r>
              <a:rPr lang="en-US" dirty="0">
                <a:sym typeface="Wingdings" pitchFamily="2" charset="2"/>
              </a:rPr>
              <a:t> </a:t>
            </a:r>
            <a:r>
              <a:rPr lang="en-US" dirty="0" err="1">
                <a:sym typeface="Wingdings" pitchFamily="2" charset="2"/>
              </a:rPr>
              <a:t>thoáng</a:t>
            </a:r>
            <a:endParaRPr lang="en-US" dirty="0">
              <a:sym typeface="Wingdings" pitchFamily="2" charset="2"/>
            </a:endParaRPr>
          </a:p>
          <a:p>
            <a:pPr lvl="2">
              <a:buFont typeface="Wingdings" pitchFamily="2" charset="2"/>
              <a:buChar char="è"/>
            </a:pPr>
            <a:r>
              <a:rPr lang="en-US" dirty="0" err="1"/>
              <a:t>Moãi</a:t>
            </a:r>
            <a:r>
              <a:rPr lang="en-US" dirty="0"/>
              <a:t> </a:t>
            </a:r>
            <a:r>
              <a:rPr lang="en-US" dirty="0" err="1"/>
              <a:t>khi</a:t>
            </a:r>
            <a:r>
              <a:rPr lang="en-US" dirty="0"/>
              <a:t> </a:t>
            </a:r>
            <a:r>
              <a:rPr lang="en-US" dirty="0" err="1"/>
              <a:t>coù</a:t>
            </a:r>
            <a:r>
              <a:rPr lang="en-US" dirty="0"/>
              <a:t> </a:t>
            </a:r>
            <a:r>
              <a:rPr lang="en-US" dirty="0" err="1"/>
              <a:t>ngaét</a:t>
            </a:r>
            <a:r>
              <a:rPr lang="en-US" dirty="0"/>
              <a:t> </a:t>
            </a:r>
            <a:r>
              <a:rPr lang="en-US" dirty="0" err="1"/>
              <a:t>ñoàng</a:t>
            </a:r>
            <a:r>
              <a:rPr lang="en-US" dirty="0"/>
              <a:t> </a:t>
            </a:r>
            <a:r>
              <a:rPr lang="en-US" dirty="0" err="1"/>
              <a:t>hoà</a:t>
            </a:r>
            <a:r>
              <a:rPr lang="en-US" dirty="0"/>
              <a:t>, HÑH </a:t>
            </a:r>
            <a:r>
              <a:rPr lang="en-US" dirty="0" err="1"/>
              <a:t>kieåm</a:t>
            </a:r>
            <a:r>
              <a:rPr lang="en-US" dirty="0"/>
              <a:t> </a:t>
            </a:r>
            <a:r>
              <a:rPr lang="en-US" dirty="0" err="1"/>
              <a:t>tra</a:t>
            </a:r>
            <a:r>
              <a:rPr lang="en-US" dirty="0"/>
              <a:t> </a:t>
            </a:r>
            <a:r>
              <a:rPr lang="en-US" dirty="0" err="1"/>
              <a:t>xem</a:t>
            </a:r>
            <a:r>
              <a:rPr lang="en-US" dirty="0"/>
              <a:t> </a:t>
            </a:r>
            <a:r>
              <a:rPr lang="en-US" dirty="0" err="1"/>
              <a:t>coù</a:t>
            </a:r>
            <a:r>
              <a:rPr lang="en-US" dirty="0"/>
              <a:t> </a:t>
            </a:r>
            <a:r>
              <a:rPr lang="en-US" dirty="0" err="1"/>
              <a:t>caàn</a:t>
            </a:r>
            <a:r>
              <a:rPr lang="en-US" dirty="0"/>
              <a:t> </a:t>
            </a:r>
            <a:r>
              <a:rPr lang="en-US" dirty="0" err="1"/>
              <a:t>thu</a:t>
            </a:r>
            <a:r>
              <a:rPr lang="en-US" dirty="0"/>
              <a:t> </a:t>
            </a:r>
            <a:r>
              <a:rPr lang="en-US" dirty="0" err="1"/>
              <a:t>hoài</a:t>
            </a:r>
            <a:r>
              <a:rPr lang="en-US" dirty="0"/>
              <a:t> CPU </a:t>
            </a:r>
            <a:r>
              <a:rPr lang="en-US" dirty="0" err="1"/>
              <a:t>töø</a:t>
            </a:r>
            <a:r>
              <a:rPr lang="en-US" dirty="0"/>
              <a:t> 1 </a:t>
            </a:r>
            <a:r>
              <a:rPr lang="en-US" dirty="0" err="1"/>
              <a:t>tieán</a:t>
            </a:r>
            <a:r>
              <a:rPr lang="en-US" dirty="0"/>
              <a:t> </a:t>
            </a:r>
            <a:r>
              <a:rPr lang="en-US" dirty="0" err="1"/>
              <a:t>trình</a:t>
            </a:r>
            <a:r>
              <a:rPr lang="en-US" dirty="0"/>
              <a:t> </a:t>
            </a:r>
            <a:r>
              <a:rPr lang="en-US" dirty="0" err="1"/>
              <a:t>naøo</a:t>
            </a:r>
            <a:r>
              <a:rPr lang="en-US" dirty="0"/>
              <a:t> </a:t>
            </a:r>
            <a:r>
              <a:rPr lang="en-US" dirty="0" err="1"/>
              <a:t>ñoù</a:t>
            </a:r>
            <a:r>
              <a:rPr lang="en-US" dirty="0"/>
              <a:t> </a:t>
            </a:r>
            <a:r>
              <a:rPr lang="en-US" dirty="0" err="1"/>
              <a:t>laïi</a:t>
            </a:r>
            <a:r>
              <a:rPr lang="en-US" dirty="0"/>
              <a:t> hay </a:t>
            </a:r>
            <a:r>
              <a:rPr lang="en-US" dirty="0" err="1"/>
              <a:t>khoâng</a:t>
            </a:r>
            <a:r>
              <a:rPr lang="en-US" dirty="0"/>
              <a:t> ?</a:t>
            </a:r>
          </a:p>
          <a:p>
            <a:pPr lvl="2">
              <a:buFont typeface="Wingdings" pitchFamily="2" charset="2"/>
              <a:buChar char="è"/>
            </a:pPr>
            <a:r>
              <a:rPr lang="en-US" dirty="0"/>
              <a:t>HÑH </a:t>
            </a:r>
            <a:r>
              <a:rPr lang="en-US" dirty="0" err="1"/>
              <a:t>chæ</a:t>
            </a:r>
            <a:r>
              <a:rPr lang="en-US" dirty="0"/>
              <a:t> </a:t>
            </a:r>
            <a:r>
              <a:rPr lang="en-US" dirty="0" err="1"/>
              <a:t>thu</a:t>
            </a:r>
            <a:r>
              <a:rPr lang="en-US" dirty="0"/>
              <a:t> </a:t>
            </a:r>
            <a:r>
              <a:rPr lang="en-US" dirty="0" err="1"/>
              <a:t>hoài</a:t>
            </a:r>
            <a:r>
              <a:rPr lang="en-US" dirty="0"/>
              <a:t> CPU </a:t>
            </a:r>
            <a:r>
              <a:rPr lang="en-US" dirty="0" err="1"/>
              <a:t>khi</a:t>
            </a:r>
            <a:r>
              <a:rPr lang="en-US" dirty="0"/>
              <a:t> </a:t>
            </a:r>
            <a:r>
              <a:rPr lang="en-US" dirty="0" err="1"/>
              <a:t>coù</a:t>
            </a:r>
            <a:r>
              <a:rPr lang="en-US" dirty="0"/>
              <a:t> </a:t>
            </a:r>
            <a:r>
              <a:rPr lang="en-US" dirty="0" err="1"/>
              <a:t>ngaét</a:t>
            </a:r>
            <a:r>
              <a:rPr lang="en-US" dirty="0"/>
              <a:t> </a:t>
            </a:r>
            <a:r>
              <a:rPr lang="en-US" dirty="0" err="1"/>
              <a:t>ñoàng</a:t>
            </a:r>
            <a:r>
              <a:rPr lang="en-US" dirty="0"/>
              <a:t> </a:t>
            </a:r>
            <a:r>
              <a:rPr lang="en-US" dirty="0" err="1"/>
              <a:t>hoà</a:t>
            </a:r>
            <a:r>
              <a:rPr lang="en-US" dirty="0"/>
              <a:t> </a:t>
            </a:r>
            <a:r>
              <a:rPr lang="en-US" dirty="0" err="1"/>
              <a:t>phaùt</a:t>
            </a:r>
            <a:r>
              <a:rPr lang="en-US" dirty="0"/>
              <a:t> </a:t>
            </a:r>
            <a:r>
              <a:rPr lang="en-US" dirty="0" err="1"/>
              <a:t>sinh</a:t>
            </a:r>
            <a:r>
              <a:rPr lang="en-US" dirty="0"/>
              <a:t>.</a:t>
            </a:r>
          </a:p>
          <a:p>
            <a:pPr lvl="2">
              <a:buFont typeface="Wingdings" pitchFamily="2" charset="2"/>
              <a:buChar char="è"/>
            </a:pPr>
            <a:r>
              <a:rPr lang="en-US" dirty="0" err="1"/>
              <a:t>Khoaûng</a:t>
            </a:r>
            <a:r>
              <a:rPr lang="en-US" dirty="0"/>
              <a:t> </a:t>
            </a:r>
            <a:r>
              <a:rPr lang="en-US" dirty="0" err="1"/>
              <a:t>thôøi</a:t>
            </a:r>
            <a:r>
              <a:rPr lang="en-US" dirty="0"/>
              <a:t> </a:t>
            </a:r>
            <a:r>
              <a:rPr lang="en-US" dirty="0" err="1"/>
              <a:t>gian</a:t>
            </a:r>
            <a:r>
              <a:rPr lang="en-US" dirty="0"/>
              <a:t> </a:t>
            </a:r>
            <a:r>
              <a:rPr lang="en-US" dirty="0" err="1"/>
              <a:t>giöõa</a:t>
            </a:r>
            <a:r>
              <a:rPr lang="en-US" dirty="0"/>
              <a:t> 2 </a:t>
            </a:r>
            <a:r>
              <a:rPr lang="en-US" dirty="0" err="1"/>
              <a:t>laàn</a:t>
            </a:r>
            <a:r>
              <a:rPr lang="en-US" dirty="0"/>
              <a:t> </a:t>
            </a:r>
            <a:r>
              <a:rPr lang="en-US" dirty="0" err="1"/>
              <a:t>ngaét</a:t>
            </a:r>
            <a:r>
              <a:rPr lang="en-US" dirty="0"/>
              <a:t> </a:t>
            </a:r>
            <a:r>
              <a:rPr lang="en-US" dirty="0" err="1"/>
              <a:t>ñieàu</a:t>
            </a:r>
            <a:r>
              <a:rPr lang="en-US" dirty="0"/>
              <a:t> </a:t>
            </a:r>
            <a:r>
              <a:rPr lang="en-US" dirty="0" err="1"/>
              <a:t>phoái</a:t>
            </a:r>
            <a:r>
              <a:rPr lang="en-US" dirty="0"/>
              <a:t> </a:t>
            </a:r>
            <a:r>
              <a:rPr lang="en-US" dirty="0" err="1"/>
              <a:t>goïi</a:t>
            </a:r>
            <a:r>
              <a:rPr lang="en-US" dirty="0"/>
              <a:t> </a:t>
            </a:r>
            <a:r>
              <a:rPr lang="en-US" dirty="0" err="1"/>
              <a:t>laø</a:t>
            </a:r>
            <a:r>
              <a:rPr lang="en-US" dirty="0"/>
              <a:t> </a:t>
            </a:r>
            <a:r>
              <a:rPr lang="en-US" dirty="0" err="1">
                <a:solidFill>
                  <a:schemeClr val="hlink"/>
                </a:solidFill>
              </a:rPr>
              <a:t>chu</a:t>
            </a:r>
            <a:r>
              <a:rPr lang="en-US" dirty="0">
                <a:solidFill>
                  <a:schemeClr val="hlink"/>
                </a:solidFill>
              </a:rPr>
              <a:t> </a:t>
            </a:r>
            <a:r>
              <a:rPr lang="en-US" dirty="0" err="1">
                <a:solidFill>
                  <a:schemeClr val="hlink"/>
                </a:solidFill>
              </a:rPr>
              <a:t>kyø</a:t>
            </a:r>
            <a:r>
              <a:rPr lang="en-US" dirty="0">
                <a:solidFill>
                  <a:schemeClr val="hlink"/>
                </a:solidFill>
              </a:rPr>
              <a:t> </a:t>
            </a:r>
            <a:r>
              <a:rPr lang="en-US" dirty="0" err="1">
                <a:solidFill>
                  <a:schemeClr val="hlink"/>
                </a:solidFill>
              </a:rPr>
              <a:t>ñoàng</a:t>
            </a:r>
            <a:r>
              <a:rPr lang="en-US" dirty="0">
                <a:solidFill>
                  <a:schemeClr val="hlink"/>
                </a:solidFill>
              </a:rPr>
              <a:t> </a:t>
            </a:r>
            <a:r>
              <a:rPr lang="en-US" dirty="0" err="1">
                <a:solidFill>
                  <a:schemeClr val="hlink"/>
                </a:solidFill>
              </a:rPr>
              <a:t>hoà</a:t>
            </a:r>
            <a:r>
              <a:rPr lang="en-US" dirty="0"/>
              <a:t> (</a:t>
            </a:r>
            <a:r>
              <a:rPr lang="en-US" dirty="0" err="1"/>
              <a:t>toái</a:t>
            </a:r>
            <a:r>
              <a:rPr lang="en-US" dirty="0"/>
              <a:t> </a:t>
            </a:r>
            <a:r>
              <a:rPr lang="en-US" dirty="0" err="1"/>
              <a:t>thieåu</a:t>
            </a:r>
            <a:r>
              <a:rPr lang="en-US" dirty="0"/>
              <a:t> </a:t>
            </a:r>
            <a:r>
              <a:rPr lang="en-US" dirty="0" err="1"/>
              <a:t>laø</a:t>
            </a:r>
            <a:r>
              <a:rPr lang="en-US" dirty="0"/>
              <a:t> 18.2 </a:t>
            </a:r>
            <a:r>
              <a:rPr lang="en-US" dirty="0" err="1"/>
              <a:t>laàn</a:t>
            </a:r>
            <a:r>
              <a:rPr lang="en-US" dirty="0"/>
              <a:t> / </a:t>
            </a:r>
            <a:r>
              <a:rPr lang="en-US" dirty="0" err="1"/>
              <a:t>giaây</a:t>
            </a:r>
            <a:r>
              <a:rPr lang="en-US" dirty="0"/>
              <a:t>)</a:t>
            </a:r>
          </a:p>
        </p:txBody>
      </p:sp>
      <p:sp>
        <p:nvSpPr>
          <p:cNvPr id="6" name="Slide Number Placeholder 5"/>
          <p:cNvSpPr>
            <a:spLocks noGrp="1"/>
          </p:cNvSpPr>
          <p:nvPr>
            <p:ph type="sldNum" sz="quarter" idx="15"/>
          </p:nvPr>
        </p:nvSpPr>
        <p:spPr/>
        <p:txBody>
          <a:bodyPr/>
          <a:lstStyle/>
          <a:p>
            <a:fld id="{1AFE05A3-CAF4-4155-92BC-E669A7453667}" type="slidenum">
              <a:rPr lang="en-US"/>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blinds(horizontal)">
                                      <p:cBhvr>
                                        <p:cTn id="7" dur="500"/>
                                        <p:tgtEl>
                                          <p:spTgt spid="314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4371">
                                            <p:txEl>
                                              <p:pRg st="1" end="1"/>
                                            </p:txEl>
                                          </p:spTgt>
                                        </p:tgtEl>
                                        <p:attrNameLst>
                                          <p:attrName>style.visibility</p:attrName>
                                        </p:attrNameLst>
                                      </p:cBhvr>
                                      <p:to>
                                        <p:strVal val="visible"/>
                                      </p:to>
                                    </p:set>
                                    <p:animEffect transition="in" filter="blinds(horizontal)">
                                      <p:cBhvr>
                                        <p:cTn id="12" dur="500"/>
                                        <p:tgtEl>
                                          <p:spTgt spid="314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4371">
                                            <p:txEl>
                                              <p:pRg st="2" end="2"/>
                                            </p:txEl>
                                          </p:spTgt>
                                        </p:tgtEl>
                                        <p:attrNameLst>
                                          <p:attrName>style.visibility</p:attrName>
                                        </p:attrNameLst>
                                      </p:cBhvr>
                                      <p:to>
                                        <p:strVal val="visible"/>
                                      </p:to>
                                    </p:set>
                                    <p:animEffect transition="in" filter="blinds(horizontal)">
                                      <p:cBhvr>
                                        <p:cTn id="17" dur="500"/>
                                        <p:tgtEl>
                                          <p:spTgt spid="314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4371">
                                            <p:txEl>
                                              <p:pRg st="3" end="3"/>
                                            </p:txEl>
                                          </p:spTgt>
                                        </p:tgtEl>
                                        <p:attrNameLst>
                                          <p:attrName>style.visibility</p:attrName>
                                        </p:attrNameLst>
                                      </p:cBhvr>
                                      <p:to>
                                        <p:strVal val="visible"/>
                                      </p:to>
                                    </p:set>
                                    <p:animEffect transition="in" filter="blinds(horizontal)">
                                      <p:cBhvr>
                                        <p:cTn id="22" dur="500"/>
                                        <p:tgtEl>
                                          <p:spTgt spid="314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1">
                                            <p:txEl>
                                              <p:pRg st="4" end="4"/>
                                            </p:txEl>
                                          </p:spTgt>
                                        </p:tgtEl>
                                        <p:attrNameLst>
                                          <p:attrName>style.visibility</p:attrName>
                                        </p:attrNameLst>
                                      </p:cBhvr>
                                      <p:to>
                                        <p:strVal val="visible"/>
                                      </p:to>
                                    </p:set>
                                    <p:animEffect transition="in" filter="blinds(horizontal)">
                                      <p:cBhvr>
                                        <p:cTn id="27" dur="500"/>
                                        <p:tgtEl>
                                          <p:spTgt spid="314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4371">
                                            <p:txEl>
                                              <p:pRg st="5" end="5"/>
                                            </p:txEl>
                                          </p:spTgt>
                                        </p:tgtEl>
                                        <p:attrNameLst>
                                          <p:attrName>style.visibility</p:attrName>
                                        </p:attrNameLst>
                                      </p:cBhvr>
                                      <p:to>
                                        <p:strVal val="visible"/>
                                      </p:to>
                                    </p:set>
                                    <p:animEffect transition="in" filter="blinds(horizontal)">
                                      <p:cBhvr>
                                        <p:cTn id="32" dur="500"/>
                                        <p:tgtEl>
                                          <p:spTgt spid="314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4371">
                                            <p:txEl>
                                              <p:pRg st="6" end="6"/>
                                            </p:txEl>
                                          </p:spTgt>
                                        </p:tgtEl>
                                        <p:attrNameLst>
                                          <p:attrName>style.visibility</p:attrName>
                                        </p:attrNameLst>
                                      </p:cBhvr>
                                      <p:to>
                                        <p:strVal val="visible"/>
                                      </p:to>
                                    </p:set>
                                    <p:animEffect transition="in" filter="blinds(horizontal)">
                                      <p:cBhvr>
                                        <p:cTn id="37" dur="500"/>
                                        <p:tgtEl>
                                          <p:spTgt spid="314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4371">
                                            <p:txEl>
                                              <p:pRg st="7" end="7"/>
                                            </p:txEl>
                                          </p:spTgt>
                                        </p:tgtEl>
                                        <p:attrNameLst>
                                          <p:attrName>style.visibility</p:attrName>
                                        </p:attrNameLst>
                                      </p:cBhvr>
                                      <p:to>
                                        <p:strVal val="visible"/>
                                      </p:to>
                                    </p:set>
                                    <p:animEffect transition="in" filter="blinds(horizontal)">
                                      <p:cBhvr>
                                        <p:cTn id="42" dur="500"/>
                                        <p:tgtEl>
                                          <p:spTgt spid="314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76200"/>
            <a:ext cx="7467600" cy="1143000"/>
          </a:xfrm>
        </p:spPr>
        <p:txBody>
          <a:bodyPr/>
          <a:lstStyle/>
          <a:p>
            <a:r>
              <a:rPr lang="en-US" dirty="0" err="1"/>
              <a:t>Löïa</a:t>
            </a:r>
            <a:r>
              <a:rPr lang="en-US" dirty="0"/>
              <a:t> </a:t>
            </a:r>
            <a:r>
              <a:rPr lang="en-US" dirty="0" err="1"/>
              <a:t>choïn</a:t>
            </a:r>
            <a:r>
              <a:rPr lang="en-US" dirty="0"/>
              <a:t> </a:t>
            </a:r>
            <a:r>
              <a:rPr lang="en-US" dirty="0" err="1"/>
              <a:t>tieán</a:t>
            </a:r>
            <a:r>
              <a:rPr lang="en-US" dirty="0"/>
              <a:t> </a:t>
            </a:r>
            <a:r>
              <a:rPr lang="en-US" dirty="0" err="1"/>
              <a:t>trình</a:t>
            </a:r>
            <a:r>
              <a:rPr lang="en-US" dirty="0"/>
              <a:t> ?</a:t>
            </a:r>
          </a:p>
        </p:txBody>
      </p:sp>
      <p:sp>
        <p:nvSpPr>
          <p:cNvPr id="265219" name="Rectangle 3"/>
          <p:cNvSpPr>
            <a:spLocks noGrp="1" noChangeArrowheads="1"/>
          </p:cNvSpPr>
          <p:nvPr>
            <p:ph sz="quarter" idx="1"/>
          </p:nvPr>
        </p:nvSpPr>
        <p:spPr/>
        <p:txBody>
          <a:bodyPr/>
          <a:lstStyle/>
          <a:p>
            <a:r>
              <a:rPr lang="en-US"/>
              <a:t>Taùc vuï cuûa </a:t>
            </a:r>
            <a:r>
              <a:rPr lang="en-US">
                <a:solidFill>
                  <a:schemeClr val="hlink"/>
                </a:solidFill>
              </a:rPr>
              <a:t>Scheduler</a:t>
            </a:r>
          </a:p>
          <a:p>
            <a:r>
              <a:rPr lang="en-US"/>
              <a:t>Muïc tieâu ? </a:t>
            </a:r>
          </a:p>
          <a:p>
            <a:pPr lvl="1"/>
            <a:r>
              <a:rPr lang="en-US"/>
              <a:t>Söû duïng CPU hieäu quaû</a:t>
            </a:r>
          </a:p>
          <a:p>
            <a:pPr lvl="1"/>
            <a:r>
              <a:rPr lang="en-US"/>
              <a:t>Ñaûm baûo taát caû caùc tieán trình ñeàu tieán trieån xöû lyù</a:t>
            </a:r>
          </a:p>
          <a:p>
            <a:r>
              <a:rPr lang="en-US"/>
              <a:t>Tieâu chuaån löïa choïn ?</a:t>
            </a:r>
          </a:p>
          <a:p>
            <a:pPr lvl="1"/>
            <a:r>
              <a:rPr lang="en-US"/>
              <a:t>Taát caû caùc tieán trình ñeàu nhö nhau ?</a:t>
            </a:r>
          </a:p>
          <a:p>
            <a:pPr lvl="1"/>
            <a:r>
              <a:rPr lang="en-US"/>
              <a:t>Ñeà xuaát moät ñoä öu tieân cho moãi tieán trình ?</a:t>
            </a:r>
          </a:p>
          <a:p>
            <a:r>
              <a:rPr lang="en-US"/>
              <a:t>Thôøi ñieåm löïa choïn ? (Thôøi ñieåm kích hoaït Scheduler())</a:t>
            </a:r>
          </a:p>
        </p:txBody>
      </p:sp>
      <p:sp>
        <p:nvSpPr>
          <p:cNvPr id="6" name="Slide Number Placeholder 5"/>
          <p:cNvSpPr>
            <a:spLocks noGrp="1"/>
          </p:cNvSpPr>
          <p:nvPr>
            <p:ph type="sldNum" sz="quarter" idx="15"/>
          </p:nvPr>
        </p:nvSpPr>
        <p:spPr/>
        <p:txBody>
          <a:bodyPr/>
          <a:lstStyle/>
          <a:p>
            <a:fld id="{C50F1679-928E-466B-B2DA-E0A1C8D76F82}" type="slidenum">
              <a:rPr lang="en-US"/>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dissolve">
                                      <p:cBhvr>
                                        <p:cTn id="7" dur="500"/>
                                        <p:tgtEl>
                                          <p:spTgt spid="265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dissolve">
                                      <p:cBhvr>
                                        <p:cTn id="12" dur="500"/>
                                        <p:tgtEl>
                                          <p:spTgt spid="265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Effect transition="in" filter="dissolve">
                                      <p:cBhvr>
                                        <p:cTn id="17" dur="500"/>
                                        <p:tgtEl>
                                          <p:spTgt spid="265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5219">
                                            <p:txEl>
                                              <p:pRg st="3" end="3"/>
                                            </p:txEl>
                                          </p:spTgt>
                                        </p:tgtEl>
                                        <p:attrNameLst>
                                          <p:attrName>style.visibility</p:attrName>
                                        </p:attrNameLst>
                                      </p:cBhvr>
                                      <p:to>
                                        <p:strVal val="visible"/>
                                      </p:to>
                                    </p:set>
                                    <p:animEffect transition="in" filter="dissolve">
                                      <p:cBhvr>
                                        <p:cTn id="22" dur="500"/>
                                        <p:tgtEl>
                                          <p:spTgt spid="265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5219">
                                            <p:txEl>
                                              <p:pRg st="4" end="4"/>
                                            </p:txEl>
                                          </p:spTgt>
                                        </p:tgtEl>
                                        <p:attrNameLst>
                                          <p:attrName>style.visibility</p:attrName>
                                        </p:attrNameLst>
                                      </p:cBhvr>
                                      <p:to>
                                        <p:strVal val="visible"/>
                                      </p:to>
                                    </p:set>
                                    <p:animEffect transition="in" filter="dissolve">
                                      <p:cBhvr>
                                        <p:cTn id="27" dur="500"/>
                                        <p:tgtEl>
                                          <p:spTgt spid="265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5219">
                                            <p:txEl>
                                              <p:pRg st="5" end="5"/>
                                            </p:txEl>
                                          </p:spTgt>
                                        </p:tgtEl>
                                        <p:attrNameLst>
                                          <p:attrName>style.visibility</p:attrName>
                                        </p:attrNameLst>
                                      </p:cBhvr>
                                      <p:to>
                                        <p:strVal val="visible"/>
                                      </p:to>
                                    </p:set>
                                    <p:animEffect transition="in" filter="dissolve">
                                      <p:cBhvr>
                                        <p:cTn id="32" dur="500"/>
                                        <p:tgtEl>
                                          <p:spTgt spid="265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5219">
                                            <p:txEl>
                                              <p:pRg st="6" end="6"/>
                                            </p:txEl>
                                          </p:spTgt>
                                        </p:tgtEl>
                                        <p:attrNameLst>
                                          <p:attrName>style.visibility</p:attrName>
                                        </p:attrNameLst>
                                      </p:cBhvr>
                                      <p:to>
                                        <p:strVal val="visible"/>
                                      </p:to>
                                    </p:set>
                                    <p:animEffect transition="in" filter="dissolve">
                                      <p:cBhvr>
                                        <p:cTn id="37" dur="500"/>
                                        <p:tgtEl>
                                          <p:spTgt spid="265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5219">
                                            <p:txEl>
                                              <p:pRg st="7" end="7"/>
                                            </p:txEl>
                                          </p:spTgt>
                                        </p:tgtEl>
                                        <p:attrNameLst>
                                          <p:attrName>style.visibility</p:attrName>
                                        </p:attrNameLst>
                                      </p:cBhvr>
                                      <p:to>
                                        <p:strVal val="visible"/>
                                      </p:to>
                                    </p:set>
                                    <p:animEffect transition="in" filter="dissolve">
                                      <p:cBhvr>
                                        <p:cTn id="42" dur="500"/>
                                        <p:tgtEl>
                                          <p:spTgt spid="265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152400"/>
            <a:ext cx="7467600" cy="1143000"/>
          </a:xfrm>
        </p:spPr>
        <p:txBody>
          <a:bodyPr/>
          <a:lstStyle/>
          <a:p>
            <a:r>
              <a:rPr lang="en-US" dirty="0" err="1" smtClean="0"/>
              <a:t>Ña</a:t>
            </a:r>
            <a:r>
              <a:rPr lang="en-US" dirty="0" smtClean="0"/>
              <a:t> </a:t>
            </a:r>
            <a:r>
              <a:rPr lang="en-US" dirty="0" err="1"/>
              <a:t>nhieäm</a:t>
            </a:r>
            <a:r>
              <a:rPr lang="en-US" dirty="0"/>
              <a:t> </a:t>
            </a:r>
            <a:r>
              <a:rPr lang="en-US" dirty="0" err="1"/>
              <a:t>vaø</a:t>
            </a:r>
            <a:r>
              <a:rPr lang="en-US" dirty="0"/>
              <a:t> </a:t>
            </a:r>
            <a:r>
              <a:rPr lang="en-US" dirty="0" err="1"/>
              <a:t>ña</a:t>
            </a:r>
            <a:r>
              <a:rPr lang="en-US" dirty="0"/>
              <a:t> </a:t>
            </a:r>
            <a:r>
              <a:rPr lang="en-US" dirty="0" err="1"/>
              <a:t>chöông</a:t>
            </a:r>
            <a:r>
              <a:rPr lang="en-US" dirty="0"/>
              <a:t> ???</a:t>
            </a:r>
          </a:p>
        </p:txBody>
      </p:sp>
      <p:sp>
        <p:nvSpPr>
          <p:cNvPr id="240643" name="Rectangle 3"/>
          <p:cNvSpPr>
            <a:spLocks noGrp="1" noChangeArrowheads="1"/>
          </p:cNvSpPr>
          <p:nvPr>
            <p:ph sz="quarter" idx="1"/>
          </p:nvPr>
        </p:nvSpPr>
        <p:spPr>
          <a:xfrm>
            <a:off x="457200" y="1447800"/>
            <a:ext cx="8382000" cy="685800"/>
          </a:xfrm>
        </p:spPr>
        <p:txBody>
          <a:bodyPr>
            <a:normAutofit fontScale="92500" lnSpcReduction="20000"/>
          </a:bodyPr>
          <a:lstStyle/>
          <a:p>
            <a:r>
              <a:rPr lang="en-US" dirty="0" err="1"/>
              <a:t>Vì</a:t>
            </a:r>
            <a:r>
              <a:rPr lang="en-US" dirty="0"/>
              <a:t> </a:t>
            </a:r>
            <a:r>
              <a:rPr lang="en-US" dirty="0" err="1"/>
              <a:t>sao</a:t>
            </a:r>
            <a:r>
              <a:rPr lang="en-US" dirty="0"/>
              <a:t> </a:t>
            </a:r>
            <a:r>
              <a:rPr lang="en-US" dirty="0" err="1"/>
              <a:t>muoán</a:t>
            </a:r>
            <a:r>
              <a:rPr lang="en-US" dirty="0"/>
              <a:t> </a:t>
            </a:r>
            <a:r>
              <a:rPr lang="en-US" dirty="0" err="1"/>
              <a:t>xöû</a:t>
            </a:r>
            <a:r>
              <a:rPr lang="en-US" dirty="0"/>
              <a:t> </a:t>
            </a:r>
            <a:r>
              <a:rPr lang="en-US" dirty="0" err="1"/>
              <a:t>lyù</a:t>
            </a:r>
            <a:r>
              <a:rPr lang="en-US" dirty="0"/>
              <a:t> </a:t>
            </a:r>
            <a:r>
              <a:rPr lang="en-US" dirty="0" err="1"/>
              <a:t>ñoàng</a:t>
            </a:r>
            <a:r>
              <a:rPr lang="en-US" dirty="0"/>
              <a:t> </a:t>
            </a:r>
            <a:r>
              <a:rPr lang="en-US" dirty="0" err="1"/>
              <a:t>thôøi</a:t>
            </a:r>
            <a:r>
              <a:rPr lang="en-US" dirty="0"/>
              <a:t> </a:t>
            </a:r>
            <a:r>
              <a:rPr lang="en-US" dirty="0" err="1"/>
              <a:t>nhieàu</a:t>
            </a:r>
            <a:r>
              <a:rPr lang="en-US" dirty="0"/>
              <a:t> </a:t>
            </a:r>
            <a:r>
              <a:rPr lang="en-US" dirty="0" err="1"/>
              <a:t>coâng</a:t>
            </a:r>
            <a:r>
              <a:rPr lang="en-US" dirty="0"/>
              <a:t> </a:t>
            </a:r>
            <a:r>
              <a:rPr lang="en-US" dirty="0" err="1"/>
              <a:t>vieäc</a:t>
            </a:r>
            <a:r>
              <a:rPr lang="en-US" dirty="0"/>
              <a:t> </a:t>
            </a:r>
            <a:r>
              <a:rPr lang="en-US" dirty="0" err="1"/>
              <a:t>treân</a:t>
            </a:r>
            <a:r>
              <a:rPr lang="en-US" dirty="0"/>
              <a:t> </a:t>
            </a:r>
            <a:r>
              <a:rPr lang="en-US" dirty="0" err="1"/>
              <a:t>maùy</a:t>
            </a:r>
            <a:r>
              <a:rPr lang="en-US" dirty="0"/>
              <a:t> </a:t>
            </a:r>
            <a:r>
              <a:rPr lang="en-US" dirty="0" err="1"/>
              <a:t>tính</a:t>
            </a:r>
            <a:r>
              <a:rPr lang="en-US" dirty="0"/>
              <a:t> ?</a:t>
            </a:r>
          </a:p>
        </p:txBody>
      </p:sp>
      <p:sp>
        <p:nvSpPr>
          <p:cNvPr id="35" name="Slide Number Placeholder 5"/>
          <p:cNvSpPr>
            <a:spLocks noGrp="1"/>
          </p:cNvSpPr>
          <p:nvPr>
            <p:ph type="sldNum" sz="quarter" idx="15"/>
          </p:nvPr>
        </p:nvSpPr>
        <p:spPr/>
        <p:txBody>
          <a:bodyPr/>
          <a:lstStyle/>
          <a:p>
            <a:fld id="{A2093911-6A22-4E1B-8ED1-0694F17A2E51}" type="slidenum">
              <a:rPr lang="en-US"/>
              <a:pPr/>
              <a:t>3</a:t>
            </a:fld>
            <a:endParaRPr lang="en-US"/>
          </a:p>
        </p:txBody>
      </p:sp>
      <p:sp>
        <p:nvSpPr>
          <p:cNvPr id="240644" name="Text Box 4"/>
          <p:cNvSpPr txBox="1">
            <a:spLocks noChangeArrowheads="1"/>
          </p:cNvSpPr>
          <p:nvPr/>
        </p:nvSpPr>
        <p:spPr bwMode="auto">
          <a:xfrm>
            <a:off x="533400" y="2114550"/>
            <a:ext cx="1600200" cy="400110"/>
          </a:xfrm>
          <a:prstGeom prst="rect">
            <a:avLst/>
          </a:prstGeom>
          <a:noFill/>
          <a:ln w="38100">
            <a:noFill/>
            <a:miter lim="800000"/>
            <a:headEnd/>
            <a:tailEnd/>
          </a:ln>
          <a:effectLst/>
        </p:spPr>
        <p:txBody>
          <a:bodyPr>
            <a:spAutoFit/>
          </a:bodyPr>
          <a:lstStyle/>
          <a:p>
            <a:pPr>
              <a:spcBef>
                <a:spcPct val="50000"/>
              </a:spcBef>
            </a:pPr>
            <a:endParaRPr lang="en-US" dirty="0">
              <a:latin typeface="VNI-Book" pitchFamily="2" charset="0"/>
            </a:endParaRPr>
          </a:p>
        </p:txBody>
      </p:sp>
      <p:sp>
        <p:nvSpPr>
          <p:cNvPr id="240645" name="Text Box 5"/>
          <p:cNvSpPr txBox="1">
            <a:spLocks noChangeArrowheads="1"/>
          </p:cNvSpPr>
          <p:nvPr/>
        </p:nvSpPr>
        <p:spPr bwMode="auto">
          <a:xfrm>
            <a:off x="2835275" y="2686050"/>
            <a:ext cx="1752600" cy="400110"/>
          </a:xfrm>
          <a:prstGeom prst="rect">
            <a:avLst/>
          </a:prstGeom>
          <a:solidFill>
            <a:srgbClr val="FF66FF"/>
          </a:solidFill>
          <a:ln w="38100">
            <a:solidFill>
              <a:schemeClr val="folHlink"/>
            </a:solidFill>
            <a:miter lim="800000"/>
            <a:headEnd/>
            <a:tailEnd/>
          </a:ln>
          <a:effectLst/>
        </p:spPr>
        <p:txBody>
          <a:bodyPr>
            <a:spAutoFit/>
          </a:bodyPr>
          <a:lstStyle/>
          <a:p>
            <a:pPr algn="ctr">
              <a:spcBef>
                <a:spcPct val="50000"/>
              </a:spcBef>
            </a:pPr>
            <a:r>
              <a:rPr lang="en-US">
                <a:solidFill>
                  <a:schemeClr val="folHlink"/>
                </a:solidFill>
                <a:latin typeface="Comic Sans MS" pitchFamily="66" charset="0"/>
              </a:rPr>
              <a:t>IO</a:t>
            </a:r>
          </a:p>
        </p:txBody>
      </p:sp>
      <p:sp>
        <p:nvSpPr>
          <p:cNvPr id="240646" name="Text Box 6"/>
          <p:cNvSpPr txBox="1">
            <a:spLocks noChangeArrowheads="1"/>
          </p:cNvSpPr>
          <p:nvPr/>
        </p:nvSpPr>
        <p:spPr bwMode="auto">
          <a:xfrm>
            <a:off x="4587875" y="2686050"/>
            <a:ext cx="1752600" cy="400110"/>
          </a:xfrm>
          <a:prstGeom prst="rect">
            <a:avLst/>
          </a:prstGeom>
          <a:solidFill>
            <a:srgbClr val="99FF33"/>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47" name="Text Box 7"/>
          <p:cNvSpPr txBox="1">
            <a:spLocks noChangeArrowheads="1"/>
          </p:cNvSpPr>
          <p:nvPr/>
        </p:nvSpPr>
        <p:spPr bwMode="auto">
          <a:xfrm>
            <a:off x="6340475" y="2686050"/>
            <a:ext cx="1752600" cy="400110"/>
          </a:xfrm>
          <a:prstGeom prst="rect">
            <a:avLst/>
          </a:prstGeom>
          <a:solidFill>
            <a:srgbClr val="FF66FF"/>
          </a:solidFill>
          <a:ln w="38100">
            <a:solidFill>
              <a:schemeClr val="folHlink"/>
            </a:solidFill>
            <a:miter lim="800000"/>
            <a:headEnd/>
            <a:tailEnd/>
          </a:ln>
          <a:effectLst/>
        </p:spPr>
        <p:txBody>
          <a:bodyPr>
            <a:spAutoFit/>
          </a:bodyPr>
          <a:lstStyle/>
          <a:p>
            <a:pPr algn="ctr">
              <a:spcBef>
                <a:spcPct val="50000"/>
              </a:spcBef>
            </a:pPr>
            <a:r>
              <a:rPr lang="en-US">
                <a:solidFill>
                  <a:schemeClr val="folHlink"/>
                </a:solidFill>
                <a:latin typeface="Comic Sans MS" pitchFamily="66" charset="0"/>
              </a:rPr>
              <a:t>IO</a:t>
            </a:r>
            <a:endParaRPr lang="en-US">
              <a:solidFill>
                <a:schemeClr val="hlink"/>
              </a:solidFill>
              <a:latin typeface="Comic Sans MS" pitchFamily="66" charset="0"/>
            </a:endParaRPr>
          </a:p>
        </p:txBody>
      </p:sp>
      <p:grpSp>
        <p:nvGrpSpPr>
          <p:cNvPr id="240648" name="Group 8"/>
          <p:cNvGrpSpPr>
            <a:grpSpLocks/>
          </p:cNvGrpSpPr>
          <p:nvPr/>
        </p:nvGrpSpPr>
        <p:grpSpPr bwMode="auto">
          <a:xfrm>
            <a:off x="838200" y="2266950"/>
            <a:ext cx="1997075" cy="819150"/>
            <a:chOff x="528" y="1200"/>
            <a:chExt cx="1258" cy="516"/>
          </a:xfrm>
        </p:grpSpPr>
        <p:sp>
          <p:nvSpPr>
            <p:cNvPr id="240649" name="Text Box 9"/>
            <p:cNvSpPr txBox="1">
              <a:spLocks noChangeArrowheads="1"/>
            </p:cNvSpPr>
            <p:nvPr/>
          </p:nvSpPr>
          <p:spPr bwMode="auto">
            <a:xfrm>
              <a:off x="682" y="1464"/>
              <a:ext cx="1104" cy="252"/>
            </a:xfrm>
            <a:prstGeom prst="rect">
              <a:avLst/>
            </a:prstGeom>
            <a:solidFill>
              <a:srgbClr val="99FF33"/>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50" name="Text Box 10"/>
            <p:cNvSpPr txBox="1">
              <a:spLocks noChangeArrowheads="1"/>
            </p:cNvSpPr>
            <p:nvPr/>
          </p:nvSpPr>
          <p:spPr bwMode="auto">
            <a:xfrm>
              <a:off x="528" y="1200"/>
              <a:ext cx="584" cy="252"/>
            </a:xfrm>
            <a:prstGeom prst="rect">
              <a:avLst/>
            </a:prstGeom>
            <a:noFill/>
            <a:ln w="38100">
              <a:noFill/>
              <a:miter lim="800000"/>
              <a:headEnd/>
              <a:tailEnd/>
            </a:ln>
            <a:effectLst/>
          </p:spPr>
          <p:txBody>
            <a:bodyPr wrap="none">
              <a:spAutoFit/>
            </a:bodyPr>
            <a:lstStyle/>
            <a:p>
              <a:r>
                <a:rPr lang="en-US" b="1" dirty="0">
                  <a:latin typeface="VNI-Book" pitchFamily="2" charset="0"/>
                </a:rPr>
                <a:t>Job 1</a:t>
              </a:r>
            </a:p>
          </p:txBody>
        </p:sp>
      </p:grpSp>
      <p:grpSp>
        <p:nvGrpSpPr>
          <p:cNvPr id="240651" name="Group 11"/>
          <p:cNvGrpSpPr>
            <a:grpSpLocks/>
          </p:cNvGrpSpPr>
          <p:nvPr/>
        </p:nvGrpSpPr>
        <p:grpSpPr bwMode="auto">
          <a:xfrm>
            <a:off x="838200" y="3562350"/>
            <a:ext cx="1997075" cy="960438"/>
            <a:chOff x="528" y="2160"/>
            <a:chExt cx="1258" cy="605"/>
          </a:xfrm>
        </p:grpSpPr>
        <p:sp>
          <p:nvSpPr>
            <p:cNvPr id="240652" name="Text Box 12"/>
            <p:cNvSpPr txBox="1">
              <a:spLocks noChangeArrowheads="1"/>
            </p:cNvSpPr>
            <p:nvPr/>
          </p:nvSpPr>
          <p:spPr bwMode="auto">
            <a:xfrm>
              <a:off x="682" y="2513"/>
              <a:ext cx="1104" cy="252"/>
            </a:xfrm>
            <a:prstGeom prst="rect">
              <a:avLst/>
            </a:prstGeom>
            <a:solidFill>
              <a:srgbClr val="FFFF66"/>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53" name="Text Box 13"/>
            <p:cNvSpPr txBox="1">
              <a:spLocks noChangeArrowheads="1"/>
            </p:cNvSpPr>
            <p:nvPr/>
          </p:nvSpPr>
          <p:spPr bwMode="auto">
            <a:xfrm>
              <a:off x="528" y="2160"/>
              <a:ext cx="584" cy="252"/>
            </a:xfrm>
            <a:prstGeom prst="rect">
              <a:avLst/>
            </a:prstGeom>
            <a:noFill/>
            <a:ln w="38100">
              <a:noFill/>
              <a:miter lim="800000"/>
              <a:headEnd/>
              <a:tailEnd/>
            </a:ln>
            <a:effectLst/>
          </p:spPr>
          <p:txBody>
            <a:bodyPr wrap="none">
              <a:spAutoFit/>
            </a:bodyPr>
            <a:lstStyle/>
            <a:p>
              <a:r>
                <a:rPr lang="en-US" b="1" dirty="0">
                  <a:latin typeface="VNI-Book" pitchFamily="2" charset="0"/>
                </a:rPr>
                <a:t>Job 1</a:t>
              </a:r>
            </a:p>
          </p:txBody>
        </p:sp>
      </p:grpSp>
      <p:grpSp>
        <p:nvGrpSpPr>
          <p:cNvPr id="240654" name="Group 14"/>
          <p:cNvGrpSpPr>
            <a:grpSpLocks/>
          </p:cNvGrpSpPr>
          <p:nvPr/>
        </p:nvGrpSpPr>
        <p:grpSpPr bwMode="auto">
          <a:xfrm>
            <a:off x="4572000" y="4122738"/>
            <a:ext cx="1768475" cy="1287462"/>
            <a:chOff x="2736" y="2753"/>
            <a:chExt cx="1114" cy="811"/>
          </a:xfrm>
        </p:grpSpPr>
        <p:sp>
          <p:nvSpPr>
            <p:cNvPr id="240655" name="Text Box 15"/>
            <p:cNvSpPr txBox="1">
              <a:spLocks noChangeArrowheads="1"/>
            </p:cNvSpPr>
            <p:nvPr/>
          </p:nvSpPr>
          <p:spPr bwMode="auto">
            <a:xfrm>
              <a:off x="2746" y="2753"/>
              <a:ext cx="1104" cy="252"/>
            </a:xfrm>
            <a:prstGeom prst="rect">
              <a:avLst/>
            </a:prstGeom>
            <a:solidFill>
              <a:srgbClr val="FFFF66"/>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56" name="Text Box 16"/>
            <p:cNvSpPr txBox="1">
              <a:spLocks noChangeArrowheads="1"/>
            </p:cNvSpPr>
            <p:nvPr/>
          </p:nvSpPr>
          <p:spPr bwMode="auto">
            <a:xfrm>
              <a:off x="2736" y="3312"/>
              <a:ext cx="1104" cy="252"/>
            </a:xfrm>
            <a:prstGeom prst="rect">
              <a:avLst/>
            </a:prstGeom>
            <a:solidFill>
              <a:srgbClr val="CC0099"/>
            </a:solidFill>
            <a:ln w="38100">
              <a:solidFill>
                <a:schemeClr val="tx2"/>
              </a:solidFill>
              <a:miter lim="800000"/>
              <a:headEnd/>
              <a:tailEnd/>
            </a:ln>
            <a:effectLst/>
          </p:spPr>
          <p:txBody>
            <a:bodyPr>
              <a:spAutoFit/>
            </a:bodyPr>
            <a:lstStyle/>
            <a:p>
              <a:pPr algn="ctr">
                <a:spcBef>
                  <a:spcPct val="50000"/>
                </a:spcBef>
              </a:pPr>
              <a:r>
                <a:rPr lang="en-US">
                  <a:solidFill>
                    <a:srgbClr val="99FF33"/>
                  </a:solidFill>
                  <a:latin typeface="Comic Sans MS" pitchFamily="66" charset="0"/>
                </a:rPr>
                <a:t>IO</a:t>
              </a:r>
            </a:p>
          </p:txBody>
        </p:sp>
      </p:grpSp>
      <p:grpSp>
        <p:nvGrpSpPr>
          <p:cNvPr id="240657" name="Group 17"/>
          <p:cNvGrpSpPr>
            <a:grpSpLocks/>
          </p:cNvGrpSpPr>
          <p:nvPr/>
        </p:nvGrpSpPr>
        <p:grpSpPr bwMode="auto">
          <a:xfrm>
            <a:off x="6324600" y="4122738"/>
            <a:ext cx="1768475" cy="1287462"/>
            <a:chOff x="3840" y="2753"/>
            <a:chExt cx="1114" cy="811"/>
          </a:xfrm>
        </p:grpSpPr>
        <p:sp>
          <p:nvSpPr>
            <p:cNvPr id="240658" name="Text Box 18"/>
            <p:cNvSpPr txBox="1">
              <a:spLocks noChangeArrowheads="1"/>
            </p:cNvSpPr>
            <p:nvPr/>
          </p:nvSpPr>
          <p:spPr bwMode="auto">
            <a:xfrm>
              <a:off x="3850" y="2753"/>
              <a:ext cx="1104" cy="252"/>
            </a:xfrm>
            <a:prstGeom prst="rect">
              <a:avLst/>
            </a:prstGeom>
            <a:solidFill>
              <a:srgbClr val="CC00FF"/>
            </a:solidFill>
            <a:ln w="38100">
              <a:solidFill>
                <a:schemeClr val="folHlink"/>
              </a:solidFill>
              <a:miter lim="800000"/>
              <a:headEnd/>
              <a:tailEnd/>
            </a:ln>
            <a:effectLst/>
          </p:spPr>
          <p:txBody>
            <a:bodyPr>
              <a:spAutoFit/>
            </a:bodyPr>
            <a:lstStyle/>
            <a:p>
              <a:pPr algn="ctr">
                <a:spcBef>
                  <a:spcPct val="50000"/>
                </a:spcBef>
              </a:pPr>
              <a:r>
                <a:rPr lang="en-US">
                  <a:solidFill>
                    <a:srgbClr val="99FF33"/>
                  </a:solidFill>
                  <a:latin typeface="Comic Sans MS" pitchFamily="66" charset="0"/>
                </a:rPr>
                <a:t>IO</a:t>
              </a:r>
            </a:p>
          </p:txBody>
        </p:sp>
        <p:sp>
          <p:nvSpPr>
            <p:cNvPr id="240659" name="Text Box 19"/>
            <p:cNvSpPr txBox="1">
              <a:spLocks noChangeArrowheads="1"/>
            </p:cNvSpPr>
            <p:nvPr/>
          </p:nvSpPr>
          <p:spPr bwMode="auto">
            <a:xfrm>
              <a:off x="3840" y="3312"/>
              <a:ext cx="1104" cy="252"/>
            </a:xfrm>
            <a:prstGeom prst="rect">
              <a:avLst/>
            </a:prstGeom>
            <a:solidFill>
              <a:srgbClr val="FFFF66"/>
            </a:solidFill>
            <a:ln w="38100">
              <a:solidFill>
                <a:srgbClr val="FF66FF"/>
              </a:solidFill>
              <a:miter lim="800000"/>
              <a:headEnd/>
              <a:tailEnd/>
            </a:ln>
            <a:effectLst/>
          </p:spPr>
          <p:txBody>
            <a:bodyPr>
              <a:spAutoFit/>
            </a:bodyPr>
            <a:lstStyle/>
            <a:p>
              <a:pPr algn="ctr">
                <a:spcBef>
                  <a:spcPct val="50000"/>
                </a:spcBef>
              </a:pPr>
              <a:r>
                <a:rPr lang="en-US">
                  <a:solidFill>
                    <a:srgbClr val="FF66FF"/>
                  </a:solidFill>
                  <a:latin typeface="Comic Sans MS" pitchFamily="66" charset="0"/>
                </a:rPr>
                <a:t>CPU</a:t>
              </a:r>
            </a:p>
          </p:txBody>
        </p:sp>
      </p:grpSp>
      <p:grpSp>
        <p:nvGrpSpPr>
          <p:cNvPr id="240660" name="Group 20"/>
          <p:cNvGrpSpPr>
            <a:grpSpLocks/>
          </p:cNvGrpSpPr>
          <p:nvPr/>
        </p:nvGrpSpPr>
        <p:grpSpPr bwMode="auto">
          <a:xfrm>
            <a:off x="838200" y="4122738"/>
            <a:ext cx="3749675" cy="1287462"/>
            <a:chOff x="528" y="2513"/>
            <a:chExt cx="2362" cy="811"/>
          </a:xfrm>
        </p:grpSpPr>
        <p:grpSp>
          <p:nvGrpSpPr>
            <p:cNvPr id="240661" name="Group 21"/>
            <p:cNvGrpSpPr>
              <a:grpSpLocks/>
            </p:cNvGrpSpPr>
            <p:nvPr/>
          </p:nvGrpSpPr>
          <p:grpSpPr bwMode="auto">
            <a:xfrm>
              <a:off x="1776" y="2513"/>
              <a:ext cx="1114" cy="811"/>
              <a:chOff x="1632" y="2753"/>
              <a:chExt cx="1114" cy="811"/>
            </a:xfrm>
          </p:grpSpPr>
          <p:sp>
            <p:nvSpPr>
              <p:cNvPr id="240662" name="Text Box 22"/>
              <p:cNvSpPr txBox="1">
                <a:spLocks noChangeArrowheads="1"/>
              </p:cNvSpPr>
              <p:nvPr/>
            </p:nvSpPr>
            <p:spPr bwMode="auto">
              <a:xfrm>
                <a:off x="1642" y="2753"/>
                <a:ext cx="1104" cy="252"/>
              </a:xfrm>
              <a:prstGeom prst="rect">
                <a:avLst/>
              </a:prstGeom>
              <a:solidFill>
                <a:srgbClr val="CC00FF"/>
              </a:solidFill>
              <a:ln w="38100">
                <a:solidFill>
                  <a:schemeClr val="folHlink"/>
                </a:solidFill>
                <a:miter lim="800000"/>
                <a:headEnd/>
                <a:tailEnd/>
              </a:ln>
              <a:effectLst/>
            </p:spPr>
            <p:txBody>
              <a:bodyPr>
                <a:spAutoFit/>
              </a:bodyPr>
              <a:lstStyle/>
              <a:p>
                <a:pPr algn="ctr">
                  <a:spcBef>
                    <a:spcPct val="50000"/>
                  </a:spcBef>
                </a:pPr>
                <a:r>
                  <a:rPr lang="en-US">
                    <a:solidFill>
                      <a:srgbClr val="99FF33"/>
                    </a:solidFill>
                    <a:latin typeface="Comic Sans MS" pitchFamily="66" charset="0"/>
                  </a:rPr>
                  <a:t>IO</a:t>
                </a:r>
              </a:p>
            </p:txBody>
          </p:sp>
          <p:sp>
            <p:nvSpPr>
              <p:cNvPr id="240663" name="Text Box 23"/>
              <p:cNvSpPr txBox="1">
                <a:spLocks noChangeArrowheads="1"/>
              </p:cNvSpPr>
              <p:nvPr/>
            </p:nvSpPr>
            <p:spPr bwMode="auto">
              <a:xfrm>
                <a:off x="1632" y="3312"/>
                <a:ext cx="1104" cy="252"/>
              </a:xfrm>
              <a:prstGeom prst="rect">
                <a:avLst/>
              </a:prstGeom>
              <a:solidFill>
                <a:srgbClr val="FFFF66"/>
              </a:solidFill>
              <a:ln w="38100">
                <a:solidFill>
                  <a:srgbClr val="FF66FF"/>
                </a:solidFill>
                <a:miter lim="800000"/>
                <a:headEnd/>
                <a:tailEnd/>
              </a:ln>
              <a:effectLst/>
            </p:spPr>
            <p:txBody>
              <a:bodyPr>
                <a:spAutoFit/>
              </a:bodyPr>
              <a:lstStyle/>
              <a:p>
                <a:pPr algn="ctr">
                  <a:spcBef>
                    <a:spcPct val="50000"/>
                  </a:spcBef>
                </a:pPr>
                <a:r>
                  <a:rPr lang="en-US">
                    <a:solidFill>
                      <a:srgbClr val="FF66FF"/>
                    </a:solidFill>
                    <a:latin typeface="Comic Sans MS" pitchFamily="66" charset="0"/>
                  </a:rPr>
                  <a:t>CPU</a:t>
                </a:r>
              </a:p>
            </p:txBody>
          </p:sp>
        </p:grpSp>
        <p:sp>
          <p:nvSpPr>
            <p:cNvPr id="240664" name="Text Box 24"/>
            <p:cNvSpPr txBox="1">
              <a:spLocks noChangeArrowheads="1"/>
            </p:cNvSpPr>
            <p:nvPr/>
          </p:nvSpPr>
          <p:spPr bwMode="auto">
            <a:xfrm>
              <a:off x="528" y="2880"/>
              <a:ext cx="584" cy="252"/>
            </a:xfrm>
            <a:prstGeom prst="rect">
              <a:avLst/>
            </a:prstGeom>
            <a:noFill/>
            <a:ln w="38100">
              <a:noFill/>
              <a:miter lim="800000"/>
              <a:headEnd/>
              <a:tailEnd/>
            </a:ln>
            <a:effectLst/>
          </p:spPr>
          <p:txBody>
            <a:bodyPr wrap="none">
              <a:spAutoFit/>
            </a:bodyPr>
            <a:lstStyle/>
            <a:p>
              <a:r>
                <a:rPr lang="en-US" b="1" dirty="0">
                  <a:latin typeface="VNI-Book" pitchFamily="2" charset="0"/>
                </a:rPr>
                <a:t>Job 2</a:t>
              </a:r>
            </a:p>
          </p:txBody>
        </p:sp>
      </p:grpSp>
      <p:grpSp>
        <p:nvGrpSpPr>
          <p:cNvPr id="240665" name="Group 25"/>
          <p:cNvGrpSpPr>
            <a:grpSpLocks/>
          </p:cNvGrpSpPr>
          <p:nvPr/>
        </p:nvGrpSpPr>
        <p:grpSpPr bwMode="auto">
          <a:xfrm>
            <a:off x="228600" y="5543550"/>
            <a:ext cx="8610600" cy="400050"/>
            <a:chOff x="144" y="3408"/>
            <a:chExt cx="5424" cy="252"/>
          </a:xfrm>
        </p:grpSpPr>
        <p:sp>
          <p:nvSpPr>
            <p:cNvPr id="240666" name="Line 26"/>
            <p:cNvSpPr>
              <a:spLocks noChangeShapeType="1"/>
            </p:cNvSpPr>
            <p:nvPr/>
          </p:nvSpPr>
          <p:spPr bwMode="auto">
            <a:xfrm>
              <a:off x="720" y="3552"/>
              <a:ext cx="4848" cy="0"/>
            </a:xfrm>
            <a:prstGeom prst="line">
              <a:avLst/>
            </a:prstGeom>
            <a:noFill/>
            <a:ln w="38100">
              <a:solidFill>
                <a:schemeClr val="hlink"/>
              </a:solidFill>
              <a:miter lim="800000"/>
              <a:headEnd/>
              <a:tailEnd type="triangle" w="med" len="med"/>
            </a:ln>
            <a:effectLst/>
          </p:spPr>
          <p:txBody>
            <a:bodyPr wrap="none"/>
            <a:lstStyle/>
            <a:p>
              <a:endParaRPr lang="en-US" sz="1800" dirty="0">
                <a:latin typeface="VNI-Book" pitchFamily="2" charset="0"/>
              </a:endParaRPr>
            </a:p>
          </p:txBody>
        </p:sp>
        <p:sp>
          <p:nvSpPr>
            <p:cNvPr id="240667" name="Text Box 27"/>
            <p:cNvSpPr txBox="1">
              <a:spLocks noChangeArrowheads="1"/>
            </p:cNvSpPr>
            <p:nvPr/>
          </p:nvSpPr>
          <p:spPr bwMode="auto">
            <a:xfrm>
              <a:off x="144" y="3408"/>
              <a:ext cx="456" cy="252"/>
            </a:xfrm>
            <a:prstGeom prst="rect">
              <a:avLst/>
            </a:prstGeom>
            <a:noFill/>
            <a:ln w="38100">
              <a:noFill/>
              <a:miter lim="800000"/>
              <a:headEnd/>
              <a:tailEnd/>
            </a:ln>
            <a:effectLst/>
          </p:spPr>
          <p:txBody>
            <a:bodyPr wrap="none">
              <a:spAutoFit/>
            </a:bodyPr>
            <a:lstStyle/>
            <a:p>
              <a:r>
                <a:rPr lang="en-US" dirty="0">
                  <a:solidFill>
                    <a:schemeClr val="hlink"/>
                  </a:solidFill>
                  <a:latin typeface="VNI-Book" pitchFamily="2" charset="0"/>
                </a:rPr>
                <a:t>CPU</a:t>
              </a:r>
            </a:p>
          </p:txBody>
        </p:sp>
      </p:grpSp>
      <p:grpSp>
        <p:nvGrpSpPr>
          <p:cNvPr id="240668" name="Group 28"/>
          <p:cNvGrpSpPr>
            <a:grpSpLocks/>
          </p:cNvGrpSpPr>
          <p:nvPr/>
        </p:nvGrpSpPr>
        <p:grpSpPr bwMode="auto">
          <a:xfrm>
            <a:off x="228600" y="3257550"/>
            <a:ext cx="6096000" cy="400050"/>
            <a:chOff x="144" y="1824"/>
            <a:chExt cx="3840" cy="252"/>
          </a:xfrm>
        </p:grpSpPr>
        <p:sp>
          <p:nvSpPr>
            <p:cNvPr id="240669" name="Text Box 29"/>
            <p:cNvSpPr txBox="1">
              <a:spLocks noChangeArrowheads="1"/>
            </p:cNvSpPr>
            <p:nvPr/>
          </p:nvSpPr>
          <p:spPr bwMode="auto">
            <a:xfrm>
              <a:off x="144" y="1824"/>
              <a:ext cx="456" cy="252"/>
            </a:xfrm>
            <a:prstGeom prst="rect">
              <a:avLst/>
            </a:prstGeom>
            <a:noFill/>
            <a:ln w="38100">
              <a:noFill/>
              <a:miter lim="800000"/>
              <a:headEnd/>
              <a:tailEnd/>
            </a:ln>
            <a:effectLst/>
          </p:spPr>
          <p:txBody>
            <a:bodyPr wrap="none">
              <a:spAutoFit/>
            </a:bodyPr>
            <a:lstStyle/>
            <a:p>
              <a:r>
                <a:rPr lang="en-US" dirty="0">
                  <a:solidFill>
                    <a:schemeClr val="hlink"/>
                  </a:solidFill>
                  <a:latin typeface="VNI-Book" pitchFamily="2" charset="0"/>
                </a:rPr>
                <a:t>CPU</a:t>
              </a:r>
            </a:p>
          </p:txBody>
        </p:sp>
        <p:sp>
          <p:nvSpPr>
            <p:cNvPr id="240670" name="Line 30"/>
            <p:cNvSpPr>
              <a:spLocks noChangeShapeType="1"/>
            </p:cNvSpPr>
            <p:nvPr/>
          </p:nvSpPr>
          <p:spPr bwMode="auto">
            <a:xfrm>
              <a:off x="672" y="1968"/>
              <a:ext cx="1104" cy="0"/>
            </a:xfrm>
            <a:prstGeom prst="line">
              <a:avLst/>
            </a:prstGeom>
            <a:noFill/>
            <a:ln w="38100">
              <a:solidFill>
                <a:schemeClr val="hlink"/>
              </a:solidFill>
              <a:miter lim="800000"/>
              <a:headEnd/>
              <a:tailEnd type="stealth" w="med" len="med"/>
            </a:ln>
            <a:effectLst/>
          </p:spPr>
          <p:txBody>
            <a:bodyPr wrap="none"/>
            <a:lstStyle/>
            <a:p>
              <a:endParaRPr lang="en-US" sz="1800" dirty="0">
                <a:latin typeface="VNI-Book" pitchFamily="2" charset="0"/>
              </a:endParaRPr>
            </a:p>
          </p:txBody>
        </p:sp>
        <p:sp>
          <p:nvSpPr>
            <p:cNvPr id="240671" name="Line 31"/>
            <p:cNvSpPr>
              <a:spLocks noChangeShapeType="1"/>
            </p:cNvSpPr>
            <p:nvPr/>
          </p:nvSpPr>
          <p:spPr bwMode="auto">
            <a:xfrm>
              <a:off x="2880" y="1968"/>
              <a:ext cx="1104" cy="0"/>
            </a:xfrm>
            <a:prstGeom prst="line">
              <a:avLst/>
            </a:prstGeom>
            <a:noFill/>
            <a:ln w="38100">
              <a:solidFill>
                <a:schemeClr val="hlink"/>
              </a:solidFill>
              <a:miter lim="800000"/>
              <a:headEnd/>
              <a:tailEnd type="stealth" w="med" len="med"/>
            </a:ln>
            <a:effectLst/>
          </p:spPr>
          <p:txBody>
            <a:bodyPr wrap="none"/>
            <a:lstStyle/>
            <a:p>
              <a:endParaRPr lang="en-US" sz="1800" dirty="0">
                <a:latin typeface="VNI-Book" pitchFamily="2" charset="0"/>
              </a:endParaRPr>
            </a:p>
          </p:txBody>
        </p:sp>
      </p:grpSp>
      <p:sp>
        <p:nvSpPr>
          <p:cNvPr id="240672" name="Rectangle 32"/>
          <p:cNvSpPr>
            <a:spLocks noChangeArrowheads="1"/>
          </p:cNvSpPr>
          <p:nvPr/>
        </p:nvSpPr>
        <p:spPr bwMode="auto">
          <a:xfrm>
            <a:off x="457200" y="6019800"/>
            <a:ext cx="8382000" cy="68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400" b="1" dirty="0">
                <a:latin typeface="VNI-Book" pitchFamily="2" charset="0"/>
                <a:sym typeface="Wingdings" pitchFamily="2" charset="2"/>
              </a:rPr>
              <a:t> </a:t>
            </a:r>
            <a:r>
              <a:rPr lang="en-US" sz="2400" b="1" dirty="0" err="1">
                <a:latin typeface="VNI-Book" pitchFamily="2" charset="0"/>
              </a:rPr>
              <a:t>Xöû</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ñoàng</a:t>
            </a:r>
            <a:r>
              <a:rPr lang="en-US" sz="2400" b="1" dirty="0">
                <a:latin typeface="VNI-Book" pitchFamily="2" charset="0"/>
              </a:rPr>
              <a:t> </a:t>
            </a:r>
            <a:r>
              <a:rPr lang="en-US" sz="2400" b="1" dirty="0" err="1">
                <a:latin typeface="VNI-Book" pitchFamily="2" charset="0"/>
              </a:rPr>
              <a:t>thôøi</a:t>
            </a:r>
            <a:r>
              <a:rPr lang="en-US" sz="2400" b="1" dirty="0">
                <a:latin typeface="VNI-Book" pitchFamily="2" charset="0"/>
              </a:rPr>
              <a:t> </a:t>
            </a:r>
            <a:r>
              <a:rPr lang="en-US" sz="2400" b="1" dirty="0" err="1">
                <a:latin typeface="VNI-Book" pitchFamily="2" charset="0"/>
              </a:rPr>
              <a:t>ñeå</a:t>
            </a:r>
            <a:r>
              <a:rPr lang="en-US" sz="2400" b="1" dirty="0">
                <a:latin typeface="VNI-Book" pitchFamily="2" charset="0"/>
              </a:rPr>
              <a:t> </a:t>
            </a:r>
            <a:r>
              <a:rPr lang="en-US" sz="2400" b="1" dirty="0" err="1">
                <a:latin typeface="VNI-Book" pitchFamily="2" charset="0"/>
              </a:rPr>
              <a:t>taêng</a:t>
            </a:r>
            <a:r>
              <a:rPr lang="en-US" sz="2400" b="1" dirty="0">
                <a:latin typeface="VNI-Book" pitchFamily="2" charset="0"/>
              </a:rPr>
              <a:t> </a:t>
            </a:r>
            <a:r>
              <a:rPr lang="en-US" sz="2400" b="1" dirty="0" err="1">
                <a:latin typeface="VNI-Book" pitchFamily="2" charset="0"/>
              </a:rPr>
              <a:t>hieäu</a:t>
            </a:r>
            <a:r>
              <a:rPr lang="en-US" sz="2400" b="1" dirty="0">
                <a:latin typeface="VNI-Book" pitchFamily="2" charset="0"/>
              </a:rPr>
              <a:t> </a:t>
            </a:r>
            <a:r>
              <a:rPr lang="en-US" sz="2400" b="1" dirty="0" err="1">
                <a:latin typeface="VNI-Book" pitchFamily="2" charset="0"/>
              </a:rPr>
              <a:t>suaát</a:t>
            </a:r>
            <a:r>
              <a:rPr lang="en-US" sz="2400" b="1" dirty="0">
                <a:latin typeface="VNI-Book" pitchFamily="2" charset="0"/>
              </a:rPr>
              <a:t> </a:t>
            </a:r>
            <a:r>
              <a:rPr lang="en-US" sz="2400" b="1" dirty="0" err="1">
                <a:latin typeface="VNI-Book" pitchFamily="2" charset="0"/>
              </a:rPr>
              <a:t>söû</a:t>
            </a:r>
            <a:r>
              <a:rPr lang="en-US" sz="2400" b="1" dirty="0">
                <a:latin typeface="VNI-Book" pitchFamily="2" charset="0"/>
              </a:rPr>
              <a:t> </a:t>
            </a:r>
            <a:r>
              <a:rPr lang="en-US" sz="2400" b="1" dirty="0" err="1">
                <a:latin typeface="VNI-Book" pitchFamily="2" charset="0"/>
              </a:rPr>
              <a:t>duïng</a:t>
            </a:r>
            <a:r>
              <a:rPr lang="en-US" sz="2400" b="1" dirty="0">
                <a:latin typeface="VNI-Book" pitchFamily="2" charset="0"/>
              </a:rPr>
              <a:t> 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fade">
                                      <p:cBhvr>
                                        <p:cTn id="7" dur="10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648"/>
                                        </p:tgtEl>
                                        <p:attrNameLst>
                                          <p:attrName>style.visibility</p:attrName>
                                        </p:attrNameLst>
                                      </p:cBhvr>
                                      <p:to>
                                        <p:strVal val="visible"/>
                                      </p:to>
                                    </p:set>
                                    <p:animEffect transition="in" filter="fade">
                                      <p:cBhvr>
                                        <p:cTn id="12" dur="1000"/>
                                        <p:tgtEl>
                                          <p:spTgt spid="2406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0645"/>
                                        </p:tgtEl>
                                        <p:attrNameLst>
                                          <p:attrName>style.visibility</p:attrName>
                                        </p:attrNameLst>
                                      </p:cBhvr>
                                      <p:to>
                                        <p:strVal val="visible"/>
                                      </p:to>
                                    </p:set>
                                    <p:animEffect transition="in" filter="fade">
                                      <p:cBhvr>
                                        <p:cTn id="17" dur="1000"/>
                                        <p:tgtEl>
                                          <p:spTgt spid="2406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0646"/>
                                        </p:tgtEl>
                                        <p:attrNameLst>
                                          <p:attrName>style.visibility</p:attrName>
                                        </p:attrNameLst>
                                      </p:cBhvr>
                                      <p:to>
                                        <p:strVal val="visible"/>
                                      </p:to>
                                    </p:set>
                                    <p:animEffect transition="in" filter="fade">
                                      <p:cBhvr>
                                        <p:cTn id="22" dur="1000"/>
                                        <p:tgtEl>
                                          <p:spTgt spid="2406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0647"/>
                                        </p:tgtEl>
                                        <p:attrNameLst>
                                          <p:attrName>style.visibility</p:attrName>
                                        </p:attrNameLst>
                                      </p:cBhvr>
                                      <p:to>
                                        <p:strVal val="visible"/>
                                      </p:to>
                                    </p:set>
                                    <p:animEffect transition="in" filter="fade">
                                      <p:cBhvr>
                                        <p:cTn id="27" dur="1000"/>
                                        <p:tgtEl>
                                          <p:spTgt spid="240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0668"/>
                                        </p:tgtEl>
                                        <p:attrNameLst>
                                          <p:attrName>style.visibility</p:attrName>
                                        </p:attrNameLst>
                                      </p:cBhvr>
                                      <p:to>
                                        <p:strVal val="visible"/>
                                      </p:to>
                                    </p:set>
                                    <p:animEffect transition="in" filter="fade">
                                      <p:cBhvr>
                                        <p:cTn id="32" dur="1000"/>
                                        <p:tgtEl>
                                          <p:spTgt spid="2406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0651"/>
                                        </p:tgtEl>
                                        <p:attrNameLst>
                                          <p:attrName>style.visibility</p:attrName>
                                        </p:attrNameLst>
                                      </p:cBhvr>
                                      <p:to>
                                        <p:strVal val="visible"/>
                                      </p:to>
                                    </p:set>
                                    <p:animEffect transition="in" filter="fade">
                                      <p:cBhvr>
                                        <p:cTn id="37" dur="1000"/>
                                        <p:tgtEl>
                                          <p:spTgt spid="2406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0660"/>
                                        </p:tgtEl>
                                        <p:attrNameLst>
                                          <p:attrName>style.visibility</p:attrName>
                                        </p:attrNameLst>
                                      </p:cBhvr>
                                      <p:to>
                                        <p:strVal val="visible"/>
                                      </p:to>
                                    </p:set>
                                    <p:animEffect transition="in" filter="fade">
                                      <p:cBhvr>
                                        <p:cTn id="42" dur="1000"/>
                                        <p:tgtEl>
                                          <p:spTgt spid="24066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0654"/>
                                        </p:tgtEl>
                                        <p:attrNameLst>
                                          <p:attrName>style.visibility</p:attrName>
                                        </p:attrNameLst>
                                      </p:cBhvr>
                                      <p:to>
                                        <p:strVal val="visible"/>
                                      </p:to>
                                    </p:set>
                                    <p:animEffect transition="in" filter="fade">
                                      <p:cBhvr>
                                        <p:cTn id="47" dur="1000"/>
                                        <p:tgtEl>
                                          <p:spTgt spid="2406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0657"/>
                                        </p:tgtEl>
                                        <p:attrNameLst>
                                          <p:attrName>style.visibility</p:attrName>
                                        </p:attrNameLst>
                                      </p:cBhvr>
                                      <p:to>
                                        <p:strVal val="visible"/>
                                      </p:to>
                                    </p:set>
                                    <p:animEffect transition="in" filter="fade">
                                      <p:cBhvr>
                                        <p:cTn id="52" dur="1000"/>
                                        <p:tgtEl>
                                          <p:spTgt spid="2406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0665"/>
                                        </p:tgtEl>
                                        <p:attrNameLst>
                                          <p:attrName>style.visibility</p:attrName>
                                        </p:attrNameLst>
                                      </p:cBhvr>
                                      <p:to>
                                        <p:strVal val="visible"/>
                                      </p:to>
                                    </p:set>
                                    <p:animEffect transition="in" filter="fade">
                                      <p:cBhvr>
                                        <p:cTn id="57" dur="1000"/>
                                        <p:tgtEl>
                                          <p:spTgt spid="24066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0672"/>
                                        </p:tgtEl>
                                        <p:attrNameLst>
                                          <p:attrName>style.visibility</p:attrName>
                                        </p:attrNameLst>
                                      </p:cBhvr>
                                      <p:to>
                                        <p:strVal val="visible"/>
                                      </p:to>
                                    </p:set>
                                    <p:animEffect transition="in" filter="fade">
                                      <p:cBhvr>
                                        <p:cTn id="62" dur="1000"/>
                                        <p:tgtEl>
                                          <p:spTgt spid="24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P spid="240645" grpId="0" animBg="1"/>
      <p:bldP spid="240646" grpId="0" animBg="1"/>
      <p:bldP spid="240647" grpId="0" animBg="1"/>
      <p:bldP spid="24067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57200" y="-76200"/>
            <a:ext cx="7467600" cy="1143000"/>
          </a:xfrm>
        </p:spPr>
        <p:txBody>
          <a:bodyPr/>
          <a:lstStyle/>
          <a:p>
            <a:r>
              <a:rPr lang="en-US" dirty="0" err="1"/>
              <a:t>Muïc</a:t>
            </a:r>
            <a:r>
              <a:rPr lang="en-US" dirty="0"/>
              <a:t> </a:t>
            </a:r>
            <a:r>
              <a:rPr lang="en-US" dirty="0" err="1"/>
              <a:t>tieâu</a:t>
            </a:r>
            <a:r>
              <a:rPr lang="en-US" dirty="0"/>
              <a:t> </a:t>
            </a:r>
            <a:r>
              <a:rPr lang="en-US" dirty="0" err="1"/>
              <a:t>ñieàu</a:t>
            </a:r>
            <a:r>
              <a:rPr lang="en-US" dirty="0"/>
              <a:t> </a:t>
            </a:r>
            <a:r>
              <a:rPr lang="en-US" dirty="0" err="1"/>
              <a:t>phoái</a:t>
            </a:r>
            <a:endParaRPr lang="en-US" dirty="0"/>
          </a:p>
        </p:txBody>
      </p:sp>
      <p:sp>
        <p:nvSpPr>
          <p:cNvPr id="271363" name="Rectangle 3"/>
          <p:cNvSpPr>
            <a:spLocks noGrp="1" noChangeArrowheads="1"/>
          </p:cNvSpPr>
          <p:nvPr>
            <p:ph sz="quarter" idx="1"/>
          </p:nvPr>
        </p:nvSpPr>
        <p:spPr/>
        <p:txBody>
          <a:bodyPr/>
          <a:lstStyle/>
          <a:p>
            <a:pPr>
              <a:spcBef>
                <a:spcPct val="40000"/>
              </a:spcBef>
            </a:pPr>
            <a:r>
              <a:rPr lang="fr-FR" dirty="0" err="1"/>
              <a:t>Hieäu</a:t>
            </a:r>
            <a:r>
              <a:rPr lang="fr-FR" dirty="0"/>
              <a:t> </a:t>
            </a:r>
            <a:r>
              <a:rPr lang="fr-FR" dirty="0" err="1"/>
              <a:t>quûa</a:t>
            </a:r>
            <a:r>
              <a:rPr lang="fr-FR" dirty="0"/>
              <a:t> (</a:t>
            </a:r>
            <a:r>
              <a:rPr lang="fr-FR" dirty="0" err="1"/>
              <a:t>Efficiency</a:t>
            </a:r>
            <a:r>
              <a:rPr lang="fr-FR" dirty="0"/>
              <a:t>) </a:t>
            </a:r>
          </a:p>
          <a:p>
            <a:pPr lvl="1">
              <a:spcBef>
                <a:spcPct val="40000"/>
              </a:spcBef>
            </a:pPr>
            <a:r>
              <a:rPr lang="fr-FR" dirty="0">
                <a:solidFill>
                  <a:schemeClr val="tx2"/>
                </a:solidFill>
                <a:sym typeface="Wingdings 3" pitchFamily="18" charset="2"/>
              </a:rPr>
              <a:t></a:t>
            </a:r>
            <a:r>
              <a:rPr lang="fr-FR" dirty="0">
                <a:sym typeface="Wingdings 3" pitchFamily="18" charset="2"/>
              </a:rPr>
              <a:t> </a:t>
            </a:r>
            <a:r>
              <a:rPr lang="fr-FR" dirty="0" err="1"/>
              <a:t>Thôøi</a:t>
            </a:r>
            <a:r>
              <a:rPr lang="fr-FR" dirty="0"/>
              <a:t> </a:t>
            </a:r>
            <a:r>
              <a:rPr lang="fr-FR" dirty="0" err="1"/>
              <a:t>gian</a:t>
            </a:r>
            <a:r>
              <a:rPr lang="fr-FR" dirty="0"/>
              <a:t> </a:t>
            </a:r>
          </a:p>
          <a:p>
            <a:pPr lvl="2">
              <a:spcBef>
                <a:spcPct val="40000"/>
              </a:spcBef>
            </a:pPr>
            <a:r>
              <a:rPr lang="fr-FR" dirty="0">
                <a:solidFill>
                  <a:schemeClr val="tx2"/>
                </a:solidFill>
                <a:sym typeface="Wingdings 3" pitchFamily="18" charset="2"/>
              </a:rPr>
              <a:t></a:t>
            </a:r>
            <a:r>
              <a:rPr lang="fr-FR" dirty="0"/>
              <a:t> </a:t>
            </a:r>
            <a:r>
              <a:rPr lang="fr-FR" dirty="0" err="1" smtClean="0"/>
              <a:t>Ñaùùp</a:t>
            </a:r>
            <a:r>
              <a:rPr lang="fr-FR" dirty="0" smtClean="0"/>
              <a:t> </a:t>
            </a:r>
            <a:r>
              <a:rPr lang="fr-FR" dirty="0" err="1"/>
              <a:t>öùng</a:t>
            </a:r>
            <a:r>
              <a:rPr lang="fr-FR" dirty="0"/>
              <a:t>  (</a:t>
            </a:r>
            <a:r>
              <a:rPr lang="fr-FR" dirty="0" err="1">
                <a:solidFill>
                  <a:schemeClr val="hlink"/>
                </a:solidFill>
              </a:rPr>
              <a:t>Response</a:t>
            </a:r>
            <a:r>
              <a:rPr lang="fr-FR" dirty="0">
                <a:solidFill>
                  <a:schemeClr val="hlink"/>
                </a:solidFill>
              </a:rPr>
              <a:t> time</a:t>
            </a:r>
            <a:r>
              <a:rPr lang="fr-FR" dirty="0"/>
              <a:t>) </a:t>
            </a:r>
          </a:p>
          <a:p>
            <a:pPr lvl="2">
              <a:spcBef>
                <a:spcPct val="40000"/>
              </a:spcBef>
            </a:pPr>
            <a:r>
              <a:rPr lang="fr-FR" dirty="0">
                <a:solidFill>
                  <a:schemeClr val="tx2"/>
                </a:solidFill>
                <a:sym typeface="Wingdings 3" pitchFamily="18" charset="2"/>
              </a:rPr>
              <a:t></a:t>
            </a:r>
            <a:r>
              <a:rPr lang="fr-FR" dirty="0"/>
              <a:t> </a:t>
            </a:r>
            <a:r>
              <a:rPr lang="fr-FR" dirty="0" err="1"/>
              <a:t>Hoaøn</a:t>
            </a:r>
            <a:r>
              <a:rPr lang="fr-FR" dirty="0"/>
              <a:t> </a:t>
            </a:r>
            <a:r>
              <a:rPr lang="fr-FR" dirty="0" err="1"/>
              <a:t>taát</a:t>
            </a:r>
            <a:r>
              <a:rPr lang="fr-FR" dirty="0"/>
              <a:t> (</a:t>
            </a:r>
            <a:r>
              <a:rPr lang="fr-FR" dirty="0" err="1">
                <a:solidFill>
                  <a:schemeClr val="hlink"/>
                </a:solidFill>
              </a:rPr>
              <a:t>Turnaround</a:t>
            </a:r>
            <a:r>
              <a:rPr lang="fr-FR" dirty="0">
                <a:solidFill>
                  <a:schemeClr val="hlink"/>
                </a:solidFill>
              </a:rPr>
              <a:t> Time = </a:t>
            </a:r>
            <a:r>
              <a:rPr lang="fr-FR" dirty="0" err="1">
                <a:solidFill>
                  <a:schemeClr val="hlink"/>
                </a:solidFill>
              </a:rPr>
              <a:t>Tquit</a:t>
            </a:r>
            <a:r>
              <a:rPr lang="fr-FR" dirty="0">
                <a:solidFill>
                  <a:schemeClr val="hlink"/>
                </a:solidFill>
              </a:rPr>
              <a:t> -</a:t>
            </a:r>
            <a:r>
              <a:rPr lang="fr-FR" dirty="0" err="1">
                <a:solidFill>
                  <a:schemeClr val="hlink"/>
                </a:solidFill>
              </a:rPr>
              <a:t>Tarrive</a:t>
            </a:r>
            <a:r>
              <a:rPr lang="fr-FR" dirty="0"/>
              <a:t>):</a:t>
            </a:r>
          </a:p>
          <a:p>
            <a:pPr lvl="2">
              <a:spcBef>
                <a:spcPct val="40000"/>
              </a:spcBef>
            </a:pPr>
            <a:r>
              <a:rPr lang="fr-FR" dirty="0">
                <a:solidFill>
                  <a:schemeClr val="tx2"/>
                </a:solidFill>
                <a:sym typeface="Wingdings 3" pitchFamily="18" charset="2"/>
              </a:rPr>
              <a:t></a:t>
            </a:r>
            <a:r>
              <a:rPr lang="fr-FR" dirty="0">
                <a:solidFill>
                  <a:schemeClr val="tx2"/>
                </a:solidFill>
              </a:rPr>
              <a:t> </a:t>
            </a:r>
            <a:r>
              <a:rPr lang="fr-FR" dirty="0" err="1"/>
              <a:t>Chôø</a:t>
            </a:r>
            <a:r>
              <a:rPr lang="fr-FR" dirty="0"/>
              <a:t> (</a:t>
            </a:r>
            <a:r>
              <a:rPr lang="fr-FR" dirty="0" err="1">
                <a:solidFill>
                  <a:schemeClr val="hlink"/>
                </a:solidFill>
              </a:rPr>
              <a:t>Waiting</a:t>
            </a:r>
            <a:r>
              <a:rPr lang="fr-FR" dirty="0">
                <a:solidFill>
                  <a:schemeClr val="hlink"/>
                </a:solidFill>
              </a:rPr>
              <a:t> Time = T in </a:t>
            </a:r>
            <a:r>
              <a:rPr lang="fr-FR" dirty="0" err="1">
                <a:solidFill>
                  <a:schemeClr val="hlink"/>
                </a:solidFill>
              </a:rPr>
              <a:t>Ready</a:t>
            </a:r>
            <a:r>
              <a:rPr lang="fr-FR" dirty="0"/>
              <a:t> ) :</a:t>
            </a:r>
          </a:p>
          <a:p>
            <a:pPr lvl="1">
              <a:spcBef>
                <a:spcPct val="40000"/>
              </a:spcBef>
            </a:pPr>
            <a:r>
              <a:rPr lang="fr-FR" dirty="0">
                <a:solidFill>
                  <a:schemeClr val="hlink"/>
                </a:solidFill>
                <a:sym typeface="Wingdings 3" pitchFamily="18" charset="2"/>
              </a:rPr>
              <a:t></a:t>
            </a:r>
            <a:r>
              <a:rPr lang="fr-FR" dirty="0">
                <a:sym typeface="Wingdings 3" pitchFamily="18" charset="2"/>
              </a:rPr>
              <a:t> </a:t>
            </a:r>
            <a:r>
              <a:rPr lang="fr-FR" dirty="0" err="1"/>
              <a:t>Thoâng</a:t>
            </a:r>
            <a:r>
              <a:rPr lang="fr-FR" dirty="0"/>
              <a:t> </a:t>
            </a:r>
            <a:r>
              <a:rPr lang="fr-FR" dirty="0" err="1"/>
              <a:t>löôïng</a:t>
            </a:r>
            <a:r>
              <a:rPr lang="fr-FR" dirty="0"/>
              <a:t> (</a:t>
            </a:r>
            <a:r>
              <a:rPr lang="fr-FR" dirty="0" err="1">
                <a:solidFill>
                  <a:schemeClr val="hlink"/>
                </a:solidFill>
              </a:rPr>
              <a:t>Throughput</a:t>
            </a:r>
            <a:r>
              <a:rPr lang="fr-FR" dirty="0">
                <a:solidFill>
                  <a:schemeClr val="hlink"/>
                </a:solidFill>
              </a:rPr>
              <a:t> = # jobs/s</a:t>
            </a:r>
            <a:r>
              <a:rPr lang="fr-FR" dirty="0"/>
              <a:t> )</a:t>
            </a:r>
          </a:p>
          <a:p>
            <a:pPr lvl="2">
              <a:spcBef>
                <a:spcPct val="40000"/>
              </a:spcBef>
            </a:pPr>
            <a:r>
              <a:rPr lang="fr-FR" dirty="0">
                <a:solidFill>
                  <a:schemeClr val="hlink"/>
                </a:solidFill>
                <a:sym typeface="Wingdings 3" pitchFamily="18" charset="2"/>
              </a:rPr>
              <a:t></a:t>
            </a:r>
            <a:r>
              <a:rPr lang="fr-FR" dirty="0">
                <a:sym typeface="Wingdings 3" pitchFamily="18" charset="2"/>
              </a:rPr>
              <a:t> </a:t>
            </a:r>
            <a:r>
              <a:rPr lang="fr-FR" dirty="0" err="1"/>
              <a:t>Hieäu</a:t>
            </a:r>
            <a:r>
              <a:rPr lang="fr-FR" dirty="0"/>
              <a:t> </a:t>
            </a:r>
            <a:r>
              <a:rPr lang="fr-FR" dirty="0" err="1"/>
              <a:t>suaát</a:t>
            </a:r>
            <a:r>
              <a:rPr lang="fr-FR" dirty="0"/>
              <a:t> </a:t>
            </a:r>
            <a:r>
              <a:rPr lang="fr-FR" dirty="0" err="1"/>
              <a:t>Taøi</a:t>
            </a:r>
            <a:r>
              <a:rPr lang="fr-FR" dirty="0"/>
              <a:t> </a:t>
            </a:r>
            <a:r>
              <a:rPr lang="fr-FR" dirty="0" err="1"/>
              <a:t>nguyeân</a:t>
            </a:r>
            <a:endParaRPr lang="fr-FR" dirty="0"/>
          </a:p>
          <a:p>
            <a:pPr lvl="2">
              <a:spcBef>
                <a:spcPct val="40000"/>
              </a:spcBef>
            </a:pPr>
            <a:r>
              <a:rPr lang="fr-FR" dirty="0">
                <a:solidFill>
                  <a:schemeClr val="tx2"/>
                </a:solidFill>
                <a:sym typeface="Wingdings 3" pitchFamily="18" charset="2"/>
              </a:rPr>
              <a:t></a:t>
            </a:r>
            <a:r>
              <a:rPr lang="fr-FR" dirty="0">
                <a:sym typeface="Wingdings 3" pitchFamily="18" charset="2"/>
              </a:rPr>
              <a:t> </a:t>
            </a:r>
            <a:r>
              <a:rPr lang="fr-FR" dirty="0"/>
              <a:t>Chi </a:t>
            </a:r>
            <a:r>
              <a:rPr lang="fr-FR" dirty="0" err="1"/>
              <a:t>phí</a:t>
            </a:r>
            <a:r>
              <a:rPr lang="fr-FR" dirty="0"/>
              <a:t> </a:t>
            </a:r>
            <a:r>
              <a:rPr lang="fr-FR" dirty="0" err="1"/>
              <a:t>chuyeån</a:t>
            </a:r>
            <a:r>
              <a:rPr lang="fr-FR" dirty="0"/>
              <a:t> </a:t>
            </a:r>
            <a:r>
              <a:rPr lang="fr-FR" dirty="0" err="1"/>
              <a:t>ñoåi</a:t>
            </a:r>
            <a:endParaRPr lang="en-US" dirty="0"/>
          </a:p>
          <a:p>
            <a:pPr>
              <a:spcBef>
                <a:spcPct val="40000"/>
              </a:spcBef>
            </a:pPr>
            <a:r>
              <a:rPr lang="fr-FR" dirty="0" err="1"/>
              <a:t>Coâng</a:t>
            </a:r>
            <a:r>
              <a:rPr lang="fr-FR" dirty="0"/>
              <a:t> </a:t>
            </a:r>
            <a:r>
              <a:rPr lang="fr-FR" dirty="0" err="1"/>
              <a:t>baèng</a:t>
            </a:r>
            <a:r>
              <a:rPr lang="fr-FR" dirty="0"/>
              <a:t> ( </a:t>
            </a:r>
            <a:r>
              <a:rPr lang="fr-FR" dirty="0" err="1"/>
              <a:t>Fairness</a:t>
            </a:r>
            <a:r>
              <a:rPr lang="fr-FR" dirty="0" smtClean="0"/>
              <a:t>): </a:t>
            </a:r>
            <a:r>
              <a:rPr lang="fr-FR" dirty="0" err="1"/>
              <a:t>Taát</a:t>
            </a:r>
            <a:r>
              <a:rPr lang="fr-FR" dirty="0"/>
              <a:t> </a:t>
            </a:r>
            <a:r>
              <a:rPr lang="fr-FR" dirty="0" err="1"/>
              <a:t>caû</a:t>
            </a:r>
            <a:r>
              <a:rPr lang="fr-FR" dirty="0"/>
              <a:t> </a:t>
            </a:r>
            <a:r>
              <a:rPr lang="fr-FR" dirty="0" err="1"/>
              <a:t>caùc</a:t>
            </a:r>
            <a:r>
              <a:rPr lang="fr-FR" dirty="0"/>
              <a:t> </a:t>
            </a:r>
            <a:r>
              <a:rPr lang="fr-FR" dirty="0" err="1"/>
              <a:t>tieán</a:t>
            </a:r>
            <a:r>
              <a:rPr lang="fr-FR" dirty="0"/>
              <a:t> </a:t>
            </a:r>
            <a:r>
              <a:rPr lang="fr-FR" dirty="0" err="1"/>
              <a:t>trình</a:t>
            </a:r>
            <a:r>
              <a:rPr lang="fr-FR" dirty="0"/>
              <a:t> </a:t>
            </a:r>
            <a:r>
              <a:rPr lang="fr-FR" dirty="0" err="1"/>
              <a:t>ñeàu</a:t>
            </a:r>
            <a:r>
              <a:rPr lang="fr-FR" dirty="0"/>
              <a:t> </a:t>
            </a:r>
            <a:r>
              <a:rPr lang="fr-FR" dirty="0" err="1"/>
              <a:t>coù</a:t>
            </a:r>
            <a:r>
              <a:rPr lang="fr-FR" dirty="0"/>
              <a:t> </a:t>
            </a:r>
            <a:r>
              <a:rPr lang="fr-FR" dirty="0" err="1"/>
              <a:t>cô</a:t>
            </a:r>
            <a:r>
              <a:rPr lang="fr-FR" dirty="0"/>
              <a:t> </a:t>
            </a:r>
            <a:r>
              <a:rPr lang="fr-FR" dirty="0" err="1"/>
              <a:t>hoäi</a:t>
            </a:r>
            <a:r>
              <a:rPr lang="fr-FR" dirty="0"/>
              <a:t> </a:t>
            </a:r>
            <a:r>
              <a:rPr lang="fr-FR" dirty="0" err="1"/>
              <a:t>nhaän</a:t>
            </a:r>
            <a:r>
              <a:rPr lang="fr-FR" dirty="0"/>
              <a:t> CPU</a:t>
            </a:r>
          </a:p>
        </p:txBody>
      </p:sp>
      <p:sp>
        <p:nvSpPr>
          <p:cNvPr id="6" name="Slide Number Placeholder 5"/>
          <p:cNvSpPr>
            <a:spLocks noGrp="1"/>
          </p:cNvSpPr>
          <p:nvPr>
            <p:ph type="sldNum" sz="quarter" idx="15"/>
          </p:nvPr>
        </p:nvSpPr>
        <p:spPr/>
        <p:txBody>
          <a:bodyPr/>
          <a:lstStyle/>
          <a:p>
            <a:fld id="{2A0C9300-3B47-4B86-AA2A-318F8860396A}" type="slidenum">
              <a:rPr lang="en-US"/>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dissolve">
                                      <p:cBhvr>
                                        <p:cTn id="7" dur="500"/>
                                        <p:tgtEl>
                                          <p:spTgt spid="27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dissolve">
                                      <p:cBhvr>
                                        <p:cTn id="12" dur="500"/>
                                        <p:tgtEl>
                                          <p:spTgt spid="27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dissolve">
                                      <p:cBhvr>
                                        <p:cTn id="17" dur="500"/>
                                        <p:tgtEl>
                                          <p:spTgt spid="271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1363">
                                            <p:txEl>
                                              <p:pRg st="3" end="3"/>
                                            </p:txEl>
                                          </p:spTgt>
                                        </p:tgtEl>
                                        <p:attrNameLst>
                                          <p:attrName>style.visibility</p:attrName>
                                        </p:attrNameLst>
                                      </p:cBhvr>
                                      <p:to>
                                        <p:strVal val="visible"/>
                                      </p:to>
                                    </p:set>
                                    <p:animEffect transition="in" filter="dissolve">
                                      <p:cBhvr>
                                        <p:cTn id="22" dur="500"/>
                                        <p:tgtEl>
                                          <p:spTgt spid="271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1363">
                                            <p:txEl>
                                              <p:pRg st="4" end="4"/>
                                            </p:txEl>
                                          </p:spTgt>
                                        </p:tgtEl>
                                        <p:attrNameLst>
                                          <p:attrName>style.visibility</p:attrName>
                                        </p:attrNameLst>
                                      </p:cBhvr>
                                      <p:to>
                                        <p:strVal val="visible"/>
                                      </p:to>
                                    </p:set>
                                    <p:animEffect transition="in" filter="dissolve">
                                      <p:cBhvr>
                                        <p:cTn id="27" dur="500"/>
                                        <p:tgtEl>
                                          <p:spTgt spid="2713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1363">
                                            <p:txEl>
                                              <p:pRg st="5" end="5"/>
                                            </p:txEl>
                                          </p:spTgt>
                                        </p:tgtEl>
                                        <p:attrNameLst>
                                          <p:attrName>style.visibility</p:attrName>
                                        </p:attrNameLst>
                                      </p:cBhvr>
                                      <p:to>
                                        <p:strVal val="visible"/>
                                      </p:to>
                                    </p:set>
                                    <p:animEffect transition="in" filter="dissolve">
                                      <p:cBhvr>
                                        <p:cTn id="32" dur="500"/>
                                        <p:tgtEl>
                                          <p:spTgt spid="2713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1363">
                                            <p:txEl>
                                              <p:pRg st="6" end="6"/>
                                            </p:txEl>
                                          </p:spTgt>
                                        </p:tgtEl>
                                        <p:attrNameLst>
                                          <p:attrName>style.visibility</p:attrName>
                                        </p:attrNameLst>
                                      </p:cBhvr>
                                      <p:to>
                                        <p:strVal val="visible"/>
                                      </p:to>
                                    </p:set>
                                    <p:animEffect transition="in" filter="dissolve">
                                      <p:cBhvr>
                                        <p:cTn id="37" dur="500"/>
                                        <p:tgtEl>
                                          <p:spTgt spid="2713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1363">
                                            <p:txEl>
                                              <p:pRg st="7" end="7"/>
                                            </p:txEl>
                                          </p:spTgt>
                                        </p:tgtEl>
                                        <p:attrNameLst>
                                          <p:attrName>style.visibility</p:attrName>
                                        </p:attrNameLst>
                                      </p:cBhvr>
                                      <p:to>
                                        <p:strVal val="visible"/>
                                      </p:to>
                                    </p:set>
                                    <p:animEffect transition="in" filter="dissolve">
                                      <p:cBhvr>
                                        <p:cTn id="42" dur="500"/>
                                        <p:tgtEl>
                                          <p:spTgt spid="2713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1363">
                                            <p:txEl>
                                              <p:pRg st="8" end="8"/>
                                            </p:txEl>
                                          </p:spTgt>
                                        </p:tgtEl>
                                        <p:attrNameLst>
                                          <p:attrName>style.visibility</p:attrName>
                                        </p:attrNameLst>
                                      </p:cBhvr>
                                      <p:to>
                                        <p:strVal val="visible"/>
                                      </p:to>
                                    </p:set>
                                    <p:animEffect transition="in" filter="dissolve">
                                      <p:cBhvr>
                                        <p:cTn id="47" dur="500"/>
                                        <p:tgtEl>
                                          <p:spTgt spid="271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304800"/>
            <a:ext cx="7467600" cy="1143000"/>
          </a:xfrm>
        </p:spPr>
        <p:txBody>
          <a:bodyPr/>
          <a:lstStyle/>
          <a:p>
            <a:r>
              <a:rPr lang="en-US" dirty="0" err="1"/>
              <a:t>Hai</a:t>
            </a:r>
            <a:r>
              <a:rPr lang="en-US" dirty="0"/>
              <a:t> </a:t>
            </a:r>
            <a:r>
              <a:rPr lang="en-US" dirty="0" err="1"/>
              <a:t>nguyeân</a:t>
            </a:r>
            <a:r>
              <a:rPr lang="en-US" dirty="0"/>
              <a:t> </a:t>
            </a:r>
            <a:r>
              <a:rPr lang="en-US" dirty="0" err="1"/>
              <a:t>taéc</a:t>
            </a:r>
            <a:r>
              <a:rPr lang="en-US" dirty="0"/>
              <a:t> </a:t>
            </a:r>
            <a:r>
              <a:rPr lang="en-US" dirty="0" err="1"/>
              <a:t>ñieàu</a:t>
            </a:r>
            <a:r>
              <a:rPr lang="en-US" dirty="0"/>
              <a:t> </a:t>
            </a:r>
            <a:r>
              <a:rPr lang="en-US" dirty="0" err="1"/>
              <a:t>phoái</a:t>
            </a:r>
            <a:r>
              <a:rPr lang="en-US" dirty="0"/>
              <a:t> CPU</a:t>
            </a:r>
          </a:p>
        </p:txBody>
      </p:sp>
      <p:sp>
        <p:nvSpPr>
          <p:cNvPr id="11" name="Slide Number Placeholder 4"/>
          <p:cNvSpPr>
            <a:spLocks noGrp="1"/>
          </p:cNvSpPr>
          <p:nvPr>
            <p:ph type="sldNum" sz="quarter" idx="11"/>
          </p:nvPr>
        </p:nvSpPr>
        <p:spPr/>
        <p:txBody>
          <a:bodyPr/>
          <a:lstStyle/>
          <a:p>
            <a:fld id="{47342744-241A-4657-A4E4-F49319769CAD}" type="slidenum">
              <a:rPr lang="en-US"/>
              <a:pPr/>
              <a:t>31</a:t>
            </a:fld>
            <a:endParaRPr lang="en-US"/>
          </a:p>
        </p:txBody>
      </p:sp>
      <p:grpSp>
        <p:nvGrpSpPr>
          <p:cNvPr id="273411" name="Group 3"/>
          <p:cNvGrpSpPr>
            <a:grpSpLocks/>
          </p:cNvGrpSpPr>
          <p:nvPr/>
        </p:nvGrpSpPr>
        <p:grpSpPr bwMode="auto">
          <a:xfrm>
            <a:off x="4953000" y="3429000"/>
            <a:ext cx="3810000" cy="2971800"/>
            <a:chOff x="3120" y="2160"/>
            <a:chExt cx="2400" cy="1872"/>
          </a:xfrm>
        </p:grpSpPr>
        <p:sp>
          <p:nvSpPr>
            <p:cNvPr id="273412" name="Text Box 4"/>
            <p:cNvSpPr txBox="1">
              <a:spLocks noChangeArrowheads="1"/>
            </p:cNvSpPr>
            <p:nvPr/>
          </p:nvSpPr>
          <p:spPr bwMode="auto">
            <a:xfrm rot="16200000">
              <a:off x="3384" y="1896"/>
              <a:ext cx="1872" cy="2400"/>
            </a:xfrm>
            <a:prstGeom prst="rect">
              <a:avLst/>
            </a:prstGeom>
            <a:solidFill>
              <a:schemeClr val="accent2"/>
            </a:solidFill>
            <a:ln w="9525">
              <a:noFill/>
              <a:miter lim="800000"/>
              <a:headEnd/>
              <a:tailEnd/>
            </a:ln>
            <a:effectLst/>
          </p:spPr>
          <p:txBody>
            <a:bodyPr vert="eaVert" wrap="none"/>
            <a:lstStyle/>
            <a:p>
              <a:pPr algn="ctr" eaLnBrk="0" hangingPunct="0"/>
              <a:r>
                <a:rPr lang="en-US" b="1" dirty="0" err="1">
                  <a:solidFill>
                    <a:srgbClr val="800080"/>
                  </a:solidFill>
                  <a:latin typeface="VNI-Book" pitchFamily="2" charset="0"/>
                </a:rPr>
                <a:t>Khoâng</a:t>
              </a:r>
              <a:r>
                <a:rPr lang="en-US" b="1" dirty="0">
                  <a:solidFill>
                    <a:schemeClr val="bg1"/>
                  </a:solidFill>
                  <a:latin typeface="VNI-Book" pitchFamily="2" charset="0"/>
                </a:rPr>
                <a:t> </a:t>
              </a:r>
              <a:r>
                <a:rPr lang="en-US" b="1" dirty="0" err="1">
                  <a:solidFill>
                    <a:srgbClr val="800080"/>
                  </a:solidFill>
                  <a:latin typeface="VNI-Book" pitchFamily="2" charset="0"/>
                </a:rPr>
                <a:t>ñoäc</a:t>
              </a:r>
              <a:r>
                <a:rPr lang="en-US" b="1" dirty="0">
                  <a:solidFill>
                    <a:schemeClr val="bg1"/>
                  </a:solidFill>
                  <a:latin typeface="VNI-Book" pitchFamily="2" charset="0"/>
                </a:rPr>
                <a:t>  </a:t>
              </a:r>
              <a:r>
                <a:rPr lang="en-US" b="1" dirty="0" err="1">
                  <a:solidFill>
                    <a:srgbClr val="800080"/>
                  </a:solidFill>
                  <a:latin typeface="VNI-Book" pitchFamily="2" charset="0"/>
                </a:rPr>
                <a:t>quyeàn</a:t>
              </a:r>
              <a:endParaRPr lang="en-US" b="1" dirty="0">
                <a:solidFill>
                  <a:srgbClr val="800080"/>
                </a:solidFill>
                <a:latin typeface="VNI-Book" pitchFamily="2" charset="0"/>
              </a:endParaRPr>
            </a:p>
          </p:txBody>
        </p:sp>
        <p:sp>
          <p:nvSpPr>
            <p:cNvPr id="273413" name="Text Box 5"/>
            <p:cNvSpPr txBox="1">
              <a:spLocks noChangeArrowheads="1"/>
            </p:cNvSpPr>
            <p:nvPr/>
          </p:nvSpPr>
          <p:spPr bwMode="auto">
            <a:xfrm>
              <a:off x="3216" y="2448"/>
              <a:ext cx="2304" cy="1402"/>
            </a:xfrm>
            <a:prstGeom prst="rect">
              <a:avLst/>
            </a:prstGeom>
            <a:noFill/>
            <a:ln w="9525">
              <a:noFill/>
              <a:miter lim="800000"/>
              <a:headEnd/>
              <a:tailEnd/>
            </a:ln>
            <a:effectLst/>
          </p:spPr>
          <p:txBody>
            <a:bodyPr>
              <a:spAutoFit/>
            </a:bodyPr>
            <a:lstStyle/>
            <a:p>
              <a:pPr eaLnBrk="0" hangingPunct="0">
                <a:spcBef>
                  <a:spcPct val="50000"/>
                </a:spcBef>
              </a:pPr>
              <a:r>
                <a:rPr lang="en-US" b="1">
                  <a:latin typeface="Comic Sans MS" pitchFamily="66" charset="0"/>
                </a:rPr>
                <a:t>while </a:t>
              </a:r>
              <a:r>
                <a:rPr lang="en-US">
                  <a:latin typeface="Comic Sans MS" pitchFamily="66" charset="0"/>
                </a:rPr>
                <a:t>(</a:t>
              </a:r>
              <a:r>
                <a:rPr lang="en-US" b="1">
                  <a:latin typeface="Comic Sans MS" pitchFamily="66" charset="0"/>
                </a:rPr>
                <a:t>true</a:t>
              </a:r>
              <a:r>
                <a:rPr lang="en-US">
                  <a:latin typeface="Comic Sans MS" pitchFamily="66" charset="0"/>
                </a:rPr>
                <a:t>)</a:t>
              </a:r>
              <a:r>
                <a:rPr lang="en-US" b="1">
                  <a:latin typeface="Comic Sans MS" pitchFamily="66" charset="0"/>
                </a:rPr>
                <a:t> </a:t>
              </a:r>
              <a:r>
                <a:rPr lang="en-US">
                  <a:latin typeface="Comic Sans MS" pitchFamily="66" charset="0"/>
                </a:rPr>
                <a:t>{</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interrupt</a:t>
              </a:r>
              <a:r>
                <a:rPr lang="en-US" b="1">
                  <a:latin typeface="Comic Sans MS" pitchFamily="66" charset="0"/>
                </a:rPr>
                <a:t>     </a:t>
              </a:r>
              <a:r>
                <a:rPr lang="en-US" b="1">
                  <a:solidFill>
                    <a:schemeClr val="hlink"/>
                  </a:solidFill>
                  <a:latin typeface="Comic Sans MS" pitchFamily="66" charset="0"/>
                </a:rPr>
                <a:t>P</a:t>
              </a:r>
              <a:r>
                <a:rPr lang="en-US" b="1" baseline="-25000">
                  <a:solidFill>
                    <a:schemeClr val="hlink"/>
                  </a:solidFill>
                  <a:latin typeface="Comic Sans MS" pitchFamily="66" charset="0"/>
                </a:rPr>
                <a:t>cur</a:t>
              </a:r>
              <a:r>
                <a:rPr lang="en-US" b="1">
                  <a:solidFill>
                    <a:schemeClr val="hlink"/>
                  </a:solidFill>
                  <a:latin typeface="Comic Sans MS" pitchFamily="66" charset="0"/>
                </a:rPr>
                <a:t/>
              </a:r>
              <a:br>
                <a:rPr lang="en-US" b="1">
                  <a:solidFill>
                    <a:schemeClr val="hlink"/>
                  </a:solidFill>
                  <a:latin typeface="Comic Sans MS" pitchFamily="66" charset="0"/>
                </a:rPr>
              </a:br>
              <a:r>
                <a:rPr lang="en-US" b="1">
                  <a:latin typeface="Comic Sans MS" pitchFamily="66" charset="0"/>
                </a:rPr>
                <a:t>  </a:t>
              </a:r>
              <a:r>
                <a:rPr lang="en-US" b="1">
                  <a:solidFill>
                    <a:schemeClr val="folHlink"/>
                  </a:solidFill>
                  <a:latin typeface="Comic Sans MS" pitchFamily="66" charset="0"/>
                </a:rPr>
                <a:t>save state</a:t>
              </a:r>
              <a:r>
                <a:rPr lang="en-US" b="1">
                  <a:latin typeface="Comic Sans MS" pitchFamily="66" charset="0"/>
                </a:rPr>
                <a:t>    </a:t>
              </a:r>
              <a:r>
                <a:rPr lang="en-US" b="1">
                  <a:solidFill>
                    <a:schemeClr val="hlink"/>
                  </a:solidFill>
                  <a:latin typeface="Comic Sans MS" pitchFamily="66" charset="0"/>
                </a:rPr>
                <a:t>P</a:t>
              </a:r>
              <a:r>
                <a:rPr lang="en-US" b="1" baseline="-25000">
                  <a:solidFill>
                    <a:schemeClr val="hlink"/>
                  </a:solidFill>
                  <a:latin typeface="Comic Sans MS" pitchFamily="66" charset="0"/>
                </a:rPr>
                <a:t>cur</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hlink"/>
                  </a:solidFill>
                  <a:latin typeface="Comic Sans MS" pitchFamily="66" charset="0"/>
                </a:rPr>
                <a:t>Scheduler</a:t>
              </a:r>
              <a:r>
                <a:rPr lang="en-US" b="1">
                  <a:latin typeface="Comic Sans MS" pitchFamily="66" charset="0"/>
                </a:rPr>
                <a:t>.NextP</a:t>
              </a:r>
              <a:r>
                <a:rPr lang="en-US">
                  <a:latin typeface="Comic Sans MS" pitchFamily="66" charset="0"/>
                </a:rPr>
                <a:t>()</a:t>
              </a:r>
              <a:r>
                <a:rPr lang="en-US" b="1">
                  <a:latin typeface="Comic Sans MS" pitchFamily="66" charset="0"/>
                </a:rPr>
                <a:t> </a:t>
              </a:r>
              <a:r>
                <a:rPr lang="en-US" b="1">
                  <a:solidFill>
                    <a:srgbClr val="800080"/>
                  </a:solidFill>
                  <a:latin typeface="Comic Sans MS" pitchFamily="66" charset="0"/>
                  <a:sym typeface="Wingdings" pitchFamily="2" charset="2"/>
                </a:rPr>
                <a:t></a:t>
              </a:r>
              <a:r>
                <a:rPr lang="en-US" b="1">
                  <a:solidFill>
                    <a:srgbClr val="800080"/>
                  </a:solidFill>
                  <a:latin typeface="Comic Sans MS" pitchFamily="66" charset="0"/>
                </a:rPr>
                <a:t> P</a:t>
              </a:r>
              <a:r>
                <a:rPr lang="en-US" b="1" baseline="-25000">
                  <a:solidFill>
                    <a:srgbClr val="800080"/>
                  </a:solidFill>
                  <a:latin typeface="Comic Sans MS" pitchFamily="66" charset="0"/>
                </a:rPr>
                <a:t>next</a:t>
              </a:r>
              <a:r>
                <a:rPr lang="en-US" b="1">
                  <a:solidFill>
                    <a:srgbClr val="800080"/>
                  </a:solidFill>
                  <a:latin typeface="Comic Sans MS" pitchFamily="66" charset="0"/>
                </a:rPr>
                <a:t/>
              </a:r>
              <a:br>
                <a:rPr lang="en-US" b="1">
                  <a:solidFill>
                    <a:srgbClr val="800080"/>
                  </a:solidFill>
                  <a:latin typeface="Comic Sans MS" pitchFamily="66" charset="0"/>
                </a:rPr>
              </a:br>
              <a:r>
                <a:rPr lang="en-US" b="1">
                  <a:latin typeface="Comic Sans MS" pitchFamily="66" charset="0"/>
                </a:rPr>
                <a:t>  </a:t>
              </a:r>
              <a:r>
                <a:rPr lang="en-US" b="1">
                  <a:solidFill>
                    <a:schemeClr val="folHlink"/>
                  </a:solidFill>
                  <a:latin typeface="Comic Sans MS" pitchFamily="66" charset="0"/>
                </a:rPr>
                <a:t>load state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resume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r>
                <a:rPr lang="en-US" b="1">
                  <a:latin typeface="Comic Sans MS" pitchFamily="66" charset="0"/>
                </a:rPr>
                <a:t/>
              </a:r>
              <a:br>
                <a:rPr lang="en-US" b="1">
                  <a:latin typeface="Comic Sans MS" pitchFamily="66" charset="0"/>
                </a:rPr>
              </a:br>
              <a:r>
                <a:rPr lang="en-US">
                  <a:latin typeface="Comic Sans MS" pitchFamily="66" charset="0"/>
                </a:rPr>
                <a:t>}</a:t>
              </a:r>
            </a:p>
          </p:txBody>
        </p:sp>
      </p:grpSp>
      <p:grpSp>
        <p:nvGrpSpPr>
          <p:cNvPr id="273414" name="Group 6"/>
          <p:cNvGrpSpPr>
            <a:grpSpLocks/>
          </p:cNvGrpSpPr>
          <p:nvPr/>
        </p:nvGrpSpPr>
        <p:grpSpPr bwMode="auto">
          <a:xfrm>
            <a:off x="685800" y="1295400"/>
            <a:ext cx="3810000" cy="2971800"/>
            <a:chOff x="432" y="816"/>
            <a:chExt cx="2400" cy="1872"/>
          </a:xfrm>
        </p:grpSpPr>
        <p:sp>
          <p:nvSpPr>
            <p:cNvPr id="273415" name="Text Box 7"/>
            <p:cNvSpPr txBox="1">
              <a:spLocks noChangeArrowheads="1"/>
            </p:cNvSpPr>
            <p:nvPr/>
          </p:nvSpPr>
          <p:spPr bwMode="auto">
            <a:xfrm rot="16200000">
              <a:off x="696" y="552"/>
              <a:ext cx="1872" cy="2400"/>
            </a:xfrm>
            <a:prstGeom prst="rect">
              <a:avLst/>
            </a:prstGeom>
            <a:solidFill>
              <a:schemeClr val="accent1"/>
            </a:solidFill>
            <a:ln w="9525">
              <a:noFill/>
              <a:miter lim="800000"/>
              <a:headEnd/>
              <a:tailEnd/>
            </a:ln>
            <a:effectLst/>
          </p:spPr>
          <p:txBody>
            <a:bodyPr vert="eaVert" wrap="none"/>
            <a:lstStyle/>
            <a:p>
              <a:pPr algn="ctr" eaLnBrk="0" hangingPunct="0"/>
              <a:r>
                <a:rPr lang="en-US" b="1" dirty="0" err="1">
                  <a:solidFill>
                    <a:schemeClr val="hlink"/>
                  </a:solidFill>
                  <a:latin typeface="VNI-Book" pitchFamily="2" charset="0"/>
                </a:rPr>
                <a:t>Ñoäc</a:t>
              </a:r>
              <a:r>
                <a:rPr lang="en-US" b="1" dirty="0">
                  <a:solidFill>
                    <a:schemeClr val="hlink"/>
                  </a:solidFill>
                  <a:latin typeface="VNI-Book" pitchFamily="2" charset="0"/>
                </a:rPr>
                <a:t>  </a:t>
              </a:r>
              <a:r>
                <a:rPr lang="en-US" b="1" dirty="0" err="1">
                  <a:solidFill>
                    <a:schemeClr val="hlink"/>
                  </a:solidFill>
                  <a:latin typeface="VNI-Book" pitchFamily="2" charset="0"/>
                </a:rPr>
                <a:t>quyeàn</a:t>
              </a:r>
              <a:endParaRPr lang="en-US" b="1" dirty="0">
                <a:solidFill>
                  <a:schemeClr val="hlink"/>
                </a:solidFill>
                <a:latin typeface="VNI-Book" pitchFamily="2" charset="0"/>
              </a:endParaRPr>
            </a:p>
          </p:txBody>
        </p:sp>
        <p:sp>
          <p:nvSpPr>
            <p:cNvPr id="273416" name="Text Box 8"/>
            <p:cNvSpPr txBox="1">
              <a:spLocks noChangeArrowheads="1"/>
            </p:cNvSpPr>
            <p:nvPr/>
          </p:nvSpPr>
          <p:spPr bwMode="auto">
            <a:xfrm>
              <a:off x="526" y="1152"/>
              <a:ext cx="2306" cy="1402"/>
            </a:xfrm>
            <a:prstGeom prst="rect">
              <a:avLst/>
            </a:prstGeom>
            <a:noFill/>
            <a:ln w="9525">
              <a:noFill/>
              <a:miter lim="800000"/>
              <a:headEnd/>
              <a:tailEnd/>
            </a:ln>
            <a:effectLst/>
          </p:spPr>
          <p:txBody>
            <a:bodyPr>
              <a:spAutoFit/>
            </a:bodyPr>
            <a:lstStyle/>
            <a:p>
              <a:pPr eaLnBrk="0" hangingPunct="0">
                <a:spcBef>
                  <a:spcPct val="50000"/>
                </a:spcBef>
              </a:pPr>
              <a:r>
                <a:rPr lang="en-US" b="1">
                  <a:latin typeface="Comic Sans MS" pitchFamily="66" charset="0"/>
                </a:rPr>
                <a:t>while </a:t>
              </a:r>
              <a:r>
                <a:rPr lang="en-US">
                  <a:latin typeface="Comic Sans MS" pitchFamily="66" charset="0"/>
                </a:rPr>
                <a:t>(</a:t>
              </a:r>
              <a:r>
                <a:rPr lang="en-US" b="1">
                  <a:latin typeface="Comic Sans MS" pitchFamily="66" charset="0"/>
                </a:rPr>
                <a:t>true</a:t>
              </a:r>
              <a:r>
                <a:rPr lang="en-US">
                  <a:latin typeface="Comic Sans MS" pitchFamily="66" charset="0"/>
                </a:rPr>
                <a:t>)</a:t>
              </a:r>
              <a:r>
                <a:rPr lang="en-US" b="1">
                  <a:latin typeface="Comic Sans MS" pitchFamily="66" charset="0"/>
                </a:rPr>
                <a:t> </a:t>
              </a:r>
              <a:r>
                <a:rPr lang="en-US">
                  <a:latin typeface="Comic Sans MS" pitchFamily="66" charset="0"/>
                </a:rPr>
                <a:t>{</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save state</a:t>
              </a:r>
              <a:r>
                <a:rPr lang="en-US" b="1">
                  <a:latin typeface="Comic Sans MS" pitchFamily="66" charset="0"/>
                </a:rPr>
                <a:t>    </a:t>
              </a:r>
              <a:r>
                <a:rPr lang="en-US" b="1">
                  <a:solidFill>
                    <a:schemeClr val="hlink"/>
                  </a:solidFill>
                  <a:latin typeface="Comic Sans MS" pitchFamily="66" charset="0"/>
                </a:rPr>
                <a:t>P</a:t>
              </a:r>
              <a:r>
                <a:rPr lang="en-US" b="1" baseline="-25000">
                  <a:solidFill>
                    <a:schemeClr val="hlink"/>
                  </a:solidFill>
                  <a:latin typeface="Comic Sans MS" pitchFamily="66" charset="0"/>
                </a:rPr>
                <a:t>cur</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hlink"/>
                  </a:solidFill>
                  <a:latin typeface="Comic Sans MS" pitchFamily="66" charset="0"/>
                </a:rPr>
                <a:t>Scheduler</a:t>
              </a:r>
              <a:r>
                <a:rPr lang="en-US" b="1">
                  <a:latin typeface="Comic Sans MS" pitchFamily="66" charset="0"/>
                </a:rPr>
                <a:t>.NextP</a:t>
              </a:r>
              <a:r>
                <a:rPr lang="en-US">
                  <a:latin typeface="Comic Sans MS" pitchFamily="66" charset="0"/>
                </a:rPr>
                <a:t>()</a:t>
              </a:r>
              <a:r>
                <a:rPr lang="en-US" b="1">
                  <a:latin typeface="Comic Sans MS" pitchFamily="66" charset="0"/>
                </a:rPr>
                <a:t> </a:t>
              </a:r>
              <a:r>
                <a:rPr lang="en-US" b="1">
                  <a:solidFill>
                    <a:schemeClr val="folHlink"/>
                  </a:solidFill>
                  <a:latin typeface="Comic Sans MS" pitchFamily="66" charset="0"/>
                  <a:sym typeface="Wingdings" pitchFamily="2" charset="2"/>
                </a:rPr>
                <a:t></a:t>
              </a:r>
              <a:r>
                <a:rPr lang="en-US" b="1">
                  <a:solidFill>
                    <a:srgbClr val="800080"/>
                  </a:solidFill>
                  <a:latin typeface="Comic Sans MS" pitchFamily="66" charset="0"/>
                </a:rPr>
                <a:t> P</a:t>
              </a:r>
              <a:r>
                <a:rPr lang="en-US" b="1" baseline="-25000">
                  <a:solidFill>
                    <a:srgbClr val="800080"/>
                  </a:solidFill>
                  <a:latin typeface="Comic Sans MS" pitchFamily="66" charset="0"/>
                </a:rPr>
                <a:t>next</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load state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r>
                <a:rPr lang="en-US" b="1">
                  <a:latin typeface="Comic Sans MS" pitchFamily="66" charset="0"/>
                </a:rPr>
                <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resume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r>
                <a:rPr lang="en-US" b="1">
                  <a:solidFill>
                    <a:srgbClr val="800080"/>
                  </a:solidFill>
                  <a:latin typeface="Comic Sans MS" pitchFamily="66" charset="0"/>
                </a:rPr>
                <a:t/>
              </a:r>
              <a:br>
                <a:rPr lang="en-US" b="1">
                  <a:solidFill>
                    <a:srgbClr val="800080"/>
                  </a:solidFill>
                  <a:latin typeface="Comic Sans MS" pitchFamily="66" charset="0"/>
                </a:rPr>
              </a:br>
              <a:r>
                <a:rPr lang="en-US" b="1">
                  <a:latin typeface="Comic Sans MS" pitchFamily="66" charset="0"/>
                </a:rPr>
                <a:t> </a:t>
              </a:r>
              <a:r>
                <a:rPr lang="en-US">
                  <a:latin typeface="Comic Sans MS" pitchFamily="66" charset="0"/>
                </a:rPr>
                <a:t> </a:t>
              </a:r>
              <a:r>
                <a:rPr lang="en-US" b="1">
                  <a:solidFill>
                    <a:schemeClr val="folHlink"/>
                  </a:solidFill>
                  <a:latin typeface="Comic Sans MS" pitchFamily="66" charset="0"/>
                </a:rPr>
                <a:t>wait for</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r>
                <a:rPr lang="en-US" b="1">
                  <a:latin typeface="Comic Sans MS" pitchFamily="66" charset="0"/>
                </a:rPr>
                <a:t/>
              </a:r>
              <a:br>
                <a:rPr lang="en-US" b="1">
                  <a:latin typeface="Comic Sans MS" pitchFamily="66" charset="0"/>
                </a:rPr>
              </a:br>
              <a:r>
                <a:rPr lang="en-US">
                  <a:latin typeface="Comic Sans MS" pitchFamily="66"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3414"/>
                                        </p:tgtEl>
                                        <p:attrNameLst>
                                          <p:attrName>style.visibility</p:attrName>
                                        </p:attrNameLst>
                                      </p:cBhvr>
                                      <p:to>
                                        <p:strVal val="visible"/>
                                      </p:to>
                                    </p:set>
                                    <p:animEffect transition="in" filter="dissolve">
                                      <p:cBhvr>
                                        <p:cTn id="7" dur="1000"/>
                                        <p:tgtEl>
                                          <p:spTgt spid="273414"/>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273411"/>
                                        </p:tgtEl>
                                        <p:attrNameLst>
                                          <p:attrName>style.visibility</p:attrName>
                                        </p:attrNameLst>
                                      </p:cBhvr>
                                      <p:to>
                                        <p:strVal val="visible"/>
                                      </p:to>
                                    </p:set>
                                    <p:animEffect transition="in" filter="dissolve">
                                      <p:cBhvr>
                                        <p:cTn id="11" dur="1000"/>
                                        <p:tgtEl>
                                          <p:spTgt spid="27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182562"/>
            <a:ext cx="7467600" cy="808038"/>
          </a:xfrm>
        </p:spPr>
        <p:txBody>
          <a:bodyPr/>
          <a:lstStyle/>
          <a:p>
            <a:r>
              <a:rPr lang="en-US" dirty="0" err="1"/>
              <a:t>Thôøi</a:t>
            </a:r>
            <a:r>
              <a:rPr lang="en-US" dirty="0"/>
              <a:t> </a:t>
            </a:r>
            <a:r>
              <a:rPr lang="en-US" dirty="0" err="1"/>
              <a:t>ñieåm</a:t>
            </a:r>
            <a:r>
              <a:rPr lang="en-US" dirty="0"/>
              <a:t> </a:t>
            </a:r>
            <a:r>
              <a:rPr lang="en-US" dirty="0" err="1"/>
              <a:t>ra</a:t>
            </a:r>
            <a:r>
              <a:rPr lang="en-US" dirty="0"/>
              <a:t> </a:t>
            </a:r>
            <a:r>
              <a:rPr lang="en-US" dirty="0" err="1"/>
              <a:t>quyeát</a:t>
            </a:r>
            <a:r>
              <a:rPr lang="en-US" dirty="0"/>
              <a:t> </a:t>
            </a:r>
            <a:r>
              <a:rPr lang="en-US" dirty="0" err="1"/>
              <a:t>ñònh</a:t>
            </a:r>
            <a:r>
              <a:rPr lang="en-US" dirty="0"/>
              <a:t> </a:t>
            </a:r>
            <a:r>
              <a:rPr lang="en-US" dirty="0" err="1"/>
              <a:t>ñieàu</a:t>
            </a:r>
            <a:r>
              <a:rPr lang="en-US" dirty="0"/>
              <a:t> </a:t>
            </a:r>
            <a:r>
              <a:rPr lang="en-US" dirty="0" err="1"/>
              <a:t>phoái</a:t>
            </a:r>
            <a:endParaRPr lang="en-US" dirty="0"/>
          </a:p>
        </p:txBody>
      </p:sp>
      <p:sp>
        <p:nvSpPr>
          <p:cNvPr id="272387" name="Rectangle 3"/>
          <p:cNvSpPr>
            <a:spLocks noGrp="1" noChangeArrowheads="1"/>
          </p:cNvSpPr>
          <p:nvPr>
            <p:ph sz="quarter" idx="1"/>
          </p:nvPr>
        </p:nvSpPr>
        <p:spPr>
          <a:xfrm>
            <a:off x="608013" y="1303338"/>
            <a:ext cx="7773987" cy="4892675"/>
          </a:xfrm>
          <a:noFill/>
          <a:ln/>
        </p:spPr>
        <p:txBody>
          <a:bodyPr/>
          <a:lstStyle/>
          <a:p>
            <a:pPr algn="just">
              <a:lnSpc>
                <a:spcPct val="90000"/>
              </a:lnSpc>
            </a:pPr>
            <a:r>
              <a:rPr lang="fr-FR" dirty="0" err="1">
                <a:solidFill>
                  <a:schemeClr val="hlink"/>
                </a:solidFill>
              </a:rPr>
              <a:t>Ñieàu</a:t>
            </a:r>
            <a:r>
              <a:rPr lang="fr-FR" dirty="0">
                <a:solidFill>
                  <a:schemeClr val="hlink"/>
                </a:solidFill>
              </a:rPr>
              <a:t> </a:t>
            </a:r>
            <a:r>
              <a:rPr lang="fr-FR" dirty="0" err="1">
                <a:solidFill>
                  <a:schemeClr val="hlink"/>
                </a:solidFill>
              </a:rPr>
              <a:t>phoái</a:t>
            </a:r>
            <a:r>
              <a:rPr lang="fr-FR" dirty="0">
                <a:solidFill>
                  <a:schemeClr val="hlink"/>
                </a:solidFill>
              </a:rPr>
              <a:t> </a:t>
            </a:r>
            <a:r>
              <a:rPr lang="fr-FR" dirty="0" err="1">
                <a:solidFill>
                  <a:schemeClr val="hlink"/>
                </a:solidFill>
              </a:rPr>
              <a:t>ñoäc</a:t>
            </a:r>
            <a:r>
              <a:rPr lang="fr-FR" dirty="0">
                <a:solidFill>
                  <a:schemeClr val="hlink"/>
                </a:solidFill>
              </a:rPr>
              <a:t> </a:t>
            </a:r>
            <a:r>
              <a:rPr lang="fr-FR" dirty="0" err="1">
                <a:solidFill>
                  <a:schemeClr val="hlink"/>
                </a:solidFill>
              </a:rPr>
              <a:t>quyeàn</a:t>
            </a:r>
            <a:r>
              <a:rPr lang="fr-FR" dirty="0">
                <a:solidFill>
                  <a:schemeClr val="hlink"/>
                </a:solidFill>
              </a:rPr>
              <a:t> (non-</a:t>
            </a:r>
            <a:r>
              <a:rPr lang="fr-FR" dirty="0" err="1">
                <a:solidFill>
                  <a:schemeClr val="hlink"/>
                </a:solidFill>
              </a:rPr>
              <a:t>preemptive</a:t>
            </a:r>
            <a:r>
              <a:rPr lang="fr-FR" dirty="0">
                <a:solidFill>
                  <a:schemeClr val="hlink"/>
                </a:solidFill>
              </a:rPr>
              <a:t> </a:t>
            </a:r>
            <a:r>
              <a:rPr lang="fr-FR" dirty="0" err="1">
                <a:solidFill>
                  <a:schemeClr val="hlink"/>
                </a:solidFill>
              </a:rPr>
              <a:t>scheduling</a:t>
            </a:r>
            <a:r>
              <a:rPr lang="fr-FR" dirty="0">
                <a:solidFill>
                  <a:schemeClr val="hlink"/>
                </a:solidFill>
              </a:rPr>
              <a:t>):</a:t>
            </a:r>
            <a:r>
              <a:rPr lang="fr-FR" dirty="0"/>
              <a:t> </a:t>
            </a:r>
            <a:r>
              <a:rPr lang="fr-FR" dirty="0" err="1"/>
              <a:t>tieán</a:t>
            </a:r>
            <a:r>
              <a:rPr lang="fr-FR" dirty="0"/>
              <a:t> </a:t>
            </a:r>
            <a:r>
              <a:rPr lang="fr-FR" dirty="0" err="1"/>
              <a:t>trình</a:t>
            </a:r>
            <a:r>
              <a:rPr lang="fr-FR" dirty="0"/>
              <a:t> </a:t>
            </a:r>
            <a:r>
              <a:rPr lang="fr-FR" dirty="0" err="1"/>
              <a:t>ñöôïc</a:t>
            </a:r>
            <a:r>
              <a:rPr lang="fr-FR" dirty="0"/>
              <a:t> </a:t>
            </a:r>
            <a:r>
              <a:rPr lang="fr-FR" dirty="0" err="1"/>
              <a:t>choïn</a:t>
            </a:r>
            <a:r>
              <a:rPr lang="fr-FR" dirty="0"/>
              <a:t> </a:t>
            </a:r>
            <a:r>
              <a:rPr lang="fr-FR" dirty="0" err="1"/>
              <a:t>coù</a:t>
            </a:r>
            <a:r>
              <a:rPr lang="fr-FR" dirty="0"/>
              <a:t> </a:t>
            </a:r>
            <a:r>
              <a:rPr lang="fr-FR" dirty="0" err="1"/>
              <a:t>quyeàn</a:t>
            </a:r>
            <a:r>
              <a:rPr lang="fr-FR" dirty="0"/>
              <a:t> </a:t>
            </a:r>
            <a:r>
              <a:rPr lang="fr-FR" dirty="0" err="1"/>
              <a:t>ñoäc</a:t>
            </a:r>
            <a:r>
              <a:rPr lang="fr-FR" dirty="0"/>
              <a:t> </a:t>
            </a:r>
            <a:r>
              <a:rPr lang="fr-FR" dirty="0" err="1"/>
              <a:t>chieám</a:t>
            </a:r>
            <a:r>
              <a:rPr lang="fr-FR" dirty="0"/>
              <a:t> CPU</a:t>
            </a:r>
          </a:p>
          <a:p>
            <a:pPr lvl="1" algn="just">
              <a:lnSpc>
                <a:spcPct val="90000"/>
              </a:lnSpc>
            </a:pPr>
            <a:r>
              <a:rPr lang="fr-FR" dirty="0" err="1"/>
              <a:t>Caùc</a:t>
            </a:r>
            <a:r>
              <a:rPr lang="fr-FR" dirty="0"/>
              <a:t> </a:t>
            </a:r>
            <a:r>
              <a:rPr lang="fr-FR" dirty="0" err="1"/>
              <a:t>thôøi</a:t>
            </a:r>
            <a:r>
              <a:rPr lang="fr-FR" dirty="0"/>
              <a:t> </a:t>
            </a:r>
            <a:r>
              <a:rPr lang="fr-FR" dirty="0" err="1"/>
              <a:t>ñieåm</a:t>
            </a:r>
            <a:r>
              <a:rPr lang="fr-FR" dirty="0"/>
              <a:t> </a:t>
            </a:r>
            <a:r>
              <a:rPr lang="fr-FR" dirty="0" err="1"/>
              <a:t>kích</a:t>
            </a:r>
            <a:r>
              <a:rPr lang="fr-FR" dirty="0"/>
              <a:t> </a:t>
            </a:r>
            <a:r>
              <a:rPr lang="fr-FR" dirty="0" err="1"/>
              <a:t>hoaït</a:t>
            </a:r>
            <a:r>
              <a:rPr lang="fr-FR" dirty="0"/>
              <a:t> </a:t>
            </a:r>
            <a:r>
              <a:rPr lang="fr-FR" dirty="0" err="1"/>
              <a:t>Scheduler</a:t>
            </a:r>
            <a:r>
              <a:rPr lang="fr-FR" dirty="0"/>
              <a:t> </a:t>
            </a:r>
          </a:p>
          <a:p>
            <a:pPr lvl="2" algn="just">
              <a:lnSpc>
                <a:spcPct val="90000"/>
              </a:lnSpc>
            </a:pPr>
            <a:r>
              <a:rPr lang="fr-FR" dirty="0"/>
              <a:t>P </a:t>
            </a:r>
            <a:r>
              <a:rPr lang="fr-FR" baseline="-20000" dirty="0" err="1"/>
              <a:t>cur</a:t>
            </a:r>
            <a:r>
              <a:rPr lang="fr-FR" dirty="0"/>
              <a:t> </a:t>
            </a:r>
            <a:r>
              <a:rPr lang="fr-FR" dirty="0" err="1"/>
              <a:t>keát</a:t>
            </a:r>
            <a:r>
              <a:rPr lang="fr-FR" dirty="0"/>
              <a:t> </a:t>
            </a:r>
            <a:r>
              <a:rPr lang="fr-FR" dirty="0" err="1"/>
              <a:t>thuùc</a:t>
            </a:r>
            <a:endParaRPr lang="fr-FR" dirty="0"/>
          </a:p>
          <a:p>
            <a:pPr lvl="2" algn="just">
              <a:lnSpc>
                <a:spcPct val="90000"/>
              </a:lnSpc>
            </a:pPr>
            <a:r>
              <a:rPr lang="fr-FR" dirty="0"/>
              <a:t>P </a:t>
            </a:r>
            <a:r>
              <a:rPr lang="fr-FR" baseline="-20000" dirty="0" err="1"/>
              <a:t>cur</a:t>
            </a:r>
            <a:r>
              <a:rPr lang="fr-FR" dirty="0"/>
              <a:t> : running -&gt;</a:t>
            </a:r>
            <a:r>
              <a:rPr lang="fr-FR" dirty="0" err="1"/>
              <a:t>blocked</a:t>
            </a:r>
            <a:endParaRPr lang="fr-FR" dirty="0"/>
          </a:p>
          <a:p>
            <a:pPr algn="just">
              <a:lnSpc>
                <a:spcPct val="90000"/>
              </a:lnSpc>
            </a:pPr>
            <a:r>
              <a:rPr lang="fr-FR" dirty="0" err="1">
                <a:solidFill>
                  <a:schemeClr val="hlink"/>
                </a:solidFill>
              </a:rPr>
              <a:t>Ñieàu</a:t>
            </a:r>
            <a:r>
              <a:rPr lang="fr-FR" dirty="0">
                <a:solidFill>
                  <a:schemeClr val="hlink"/>
                </a:solidFill>
              </a:rPr>
              <a:t> </a:t>
            </a:r>
            <a:r>
              <a:rPr lang="fr-FR" dirty="0" err="1">
                <a:solidFill>
                  <a:schemeClr val="hlink"/>
                </a:solidFill>
              </a:rPr>
              <a:t>phoái</a:t>
            </a:r>
            <a:r>
              <a:rPr lang="fr-FR" dirty="0">
                <a:solidFill>
                  <a:schemeClr val="hlink"/>
                </a:solidFill>
              </a:rPr>
              <a:t> </a:t>
            </a:r>
            <a:r>
              <a:rPr lang="fr-FR" dirty="0" err="1">
                <a:solidFill>
                  <a:schemeClr val="hlink"/>
                </a:solidFill>
              </a:rPr>
              <a:t>khoâng</a:t>
            </a:r>
            <a:r>
              <a:rPr lang="fr-FR" dirty="0">
                <a:solidFill>
                  <a:schemeClr val="hlink"/>
                </a:solidFill>
              </a:rPr>
              <a:t> </a:t>
            </a:r>
            <a:r>
              <a:rPr lang="fr-FR" dirty="0" err="1">
                <a:solidFill>
                  <a:schemeClr val="hlink"/>
                </a:solidFill>
              </a:rPr>
              <a:t>ñoäc</a:t>
            </a:r>
            <a:r>
              <a:rPr lang="fr-FR" dirty="0">
                <a:solidFill>
                  <a:schemeClr val="hlink"/>
                </a:solidFill>
              </a:rPr>
              <a:t> </a:t>
            </a:r>
            <a:r>
              <a:rPr lang="fr-FR" dirty="0" err="1">
                <a:solidFill>
                  <a:schemeClr val="hlink"/>
                </a:solidFill>
              </a:rPr>
              <a:t>quyeàn</a:t>
            </a:r>
            <a:r>
              <a:rPr lang="fr-FR" dirty="0">
                <a:solidFill>
                  <a:schemeClr val="hlink"/>
                </a:solidFill>
              </a:rPr>
              <a:t> (</a:t>
            </a:r>
            <a:r>
              <a:rPr lang="fr-FR" dirty="0" err="1">
                <a:solidFill>
                  <a:schemeClr val="hlink"/>
                </a:solidFill>
              </a:rPr>
              <a:t>preemptive</a:t>
            </a:r>
            <a:r>
              <a:rPr lang="fr-FR" dirty="0">
                <a:solidFill>
                  <a:schemeClr val="hlink"/>
                </a:solidFill>
              </a:rPr>
              <a:t> </a:t>
            </a:r>
            <a:r>
              <a:rPr lang="fr-FR" dirty="0" err="1">
                <a:solidFill>
                  <a:schemeClr val="hlink"/>
                </a:solidFill>
              </a:rPr>
              <a:t>scheduling</a:t>
            </a:r>
            <a:r>
              <a:rPr lang="fr-FR" dirty="0">
                <a:solidFill>
                  <a:schemeClr val="hlink"/>
                </a:solidFill>
              </a:rPr>
              <a:t>):</a:t>
            </a:r>
            <a:r>
              <a:rPr lang="fr-FR" dirty="0"/>
              <a:t> </a:t>
            </a:r>
            <a:r>
              <a:rPr lang="fr-FR" dirty="0" err="1"/>
              <a:t>tieán</a:t>
            </a:r>
            <a:r>
              <a:rPr lang="fr-FR" dirty="0"/>
              <a:t> </a:t>
            </a:r>
            <a:r>
              <a:rPr lang="fr-FR" dirty="0" err="1"/>
              <a:t>trình</a:t>
            </a:r>
            <a:r>
              <a:rPr lang="fr-FR" dirty="0"/>
              <a:t> </a:t>
            </a:r>
            <a:r>
              <a:rPr lang="fr-FR" dirty="0" err="1"/>
              <a:t>ñöôïc</a:t>
            </a:r>
            <a:r>
              <a:rPr lang="fr-FR" dirty="0"/>
              <a:t> </a:t>
            </a:r>
            <a:r>
              <a:rPr lang="fr-FR" dirty="0" err="1"/>
              <a:t>choïn</a:t>
            </a:r>
            <a:r>
              <a:rPr lang="fr-FR" dirty="0"/>
              <a:t> </a:t>
            </a:r>
            <a:r>
              <a:rPr lang="fr-FR" dirty="0" err="1"/>
              <a:t>coù</a:t>
            </a:r>
            <a:r>
              <a:rPr lang="fr-FR" dirty="0"/>
              <a:t> </a:t>
            </a:r>
            <a:r>
              <a:rPr lang="fr-FR" dirty="0" err="1"/>
              <a:t>theå</a:t>
            </a:r>
            <a:r>
              <a:rPr lang="fr-FR" dirty="0"/>
              <a:t> </a:t>
            </a:r>
            <a:r>
              <a:rPr lang="fr-FR" dirty="0" err="1"/>
              <a:t>bò</a:t>
            </a:r>
            <a:r>
              <a:rPr lang="fr-FR" dirty="0"/>
              <a:t>  </a:t>
            </a:r>
            <a:r>
              <a:rPr lang="fr-FR" dirty="0" err="1">
                <a:solidFill>
                  <a:schemeClr val="hlink"/>
                </a:solidFill>
              </a:rPr>
              <a:t>cöôùp</a:t>
            </a:r>
            <a:r>
              <a:rPr lang="fr-FR" dirty="0"/>
              <a:t> CPU </a:t>
            </a:r>
            <a:r>
              <a:rPr lang="fr-FR" dirty="0" err="1"/>
              <a:t>bôûi</a:t>
            </a:r>
            <a:r>
              <a:rPr lang="fr-FR" dirty="0"/>
              <a:t> </a:t>
            </a:r>
            <a:r>
              <a:rPr lang="fr-FR" dirty="0" err="1"/>
              <a:t>tieán</a:t>
            </a:r>
            <a:r>
              <a:rPr lang="fr-FR" dirty="0"/>
              <a:t> </a:t>
            </a:r>
            <a:r>
              <a:rPr lang="fr-FR" dirty="0" err="1"/>
              <a:t>trình</a:t>
            </a:r>
            <a:r>
              <a:rPr lang="fr-FR" dirty="0"/>
              <a:t> </a:t>
            </a:r>
            <a:r>
              <a:rPr lang="fr-FR" dirty="0" err="1"/>
              <a:t>coù</a:t>
            </a:r>
            <a:r>
              <a:rPr lang="fr-FR" dirty="0"/>
              <a:t> </a:t>
            </a:r>
            <a:r>
              <a:rPr lang="fr-FR" dirty="0" err="1"/>
              <a:t>ñoä</a:t>
            </a:r>
            <a:r>
              <a:rPr lang="fr-FR" dirty="0"/>
              <a:t> </a:t>
            </a:r>
            <a:r>
              <a:rPr lang="fr-FR" dirty="0" err="1"/>
              <a:t>öu</a:t>
            </a:r>
            <a:r>
              <a:rPr lang="fr-FR" dirty="0"/>
              <a:t> </a:t>
            </a:r>
            <a:r>
              <a:rPr lang="fr-FR" dirty="0" err="1"/>
              <a:t>tieân</a:t>
            </a:r>
            <a:r>
              <a:rPr lang="fr-FR" dirty="0"/>
              <a:t> </a:t>
            </a:r>
            <a:r>
              <a:rPr lang="fr-FR" dirty="0" err="1"/>
              <a:t>cao</a:t>
            </a:r>
            <a:r>
              <a:rPr lang="fr-FR" dirty="0"/>
              <a:t> </a:t>
            </a:r>
            <a:r>
              <a:rPr lang="fr-FR" dirty="0" err="1"/>
              <a:t>hôn</a:t>
            </a:r>
            <a:endParaRPr lang="fr-FR" dirty="0"/>
          </a:p>
          <a:p>
            <a:pPr lvl="1" algn="just">
              <a:lnSpc>
                <a:spcPct val="90000"/>
              </a:lnSpc>
            </a:pPr>
            <a:r>
              <a:rPr lang="fr-FR" dirty="0" err="1"/>
              <a:t>Caùc</a:t>
            </a:r>
            <a:r>
              <a:rPr lang="fr-FR" dirty="0"/>
              <a:t> </a:t>
            </a:r>
            <a:r>
              <a:rPr lang="fr-FR" dirty="0" err="1"/>
              <a:t>thôøi</a:t>
            </a:r>
            <a:r>
              <a:rPr lang="fr-FR" dirty="0"/>
              <a:t> </a:t>
            </a:r>
            <a:r>
              <a:rPr lang="fr-FR" dirty="0" err="1"/>
              <a:t>ñieåm</a:t>
            </a:r>
            <a:r>
              <a:rPr lang="fr-FR" dirty="0"/>
              <a:t> </a:t>
            </a:r>
            <a:r>
              <a:rPr lang="fr-FR" dirty="0" err="1"/>
              <a:t>kích</a:t>
            </a:r>
            <a:r>
              <a:rPr lang="fr-FR" dirty="0"/>
              <a:t> </a:t>
            </a:r>
            <a:r>
              <a:rPr lang="fr-FR" dirty="0" err="1"/>
              <a:t>hoaït</a:t>
            </a:r>
            <a:r>
              <a:rPr lang="fr-FR" dirty="0"/>
              <a:t> </a:t>
            </a:r>
            <a:r>
              <a:rPr lang="fr-FR" dirty="0" err="1"/>
              <a:t>Scheduler</a:t>
            </a:r>
            <a:r>
              <a:rPr lang="fr-FR" dirty="0"/>
              <a:t> </a:t>
            </a:r>
          </a:p>
          <a:p>
            <a:pPr lvl="2" algn="just">
              <a:lnSpc>
                <a:spcPct val="90000"/>
              </a:lnSpc>
            </a:pPr>
            <a:r>
              <a:rPr lang="fr-FR" dirty="0"/>
              <a:t>P </a:t>
            </a:r>
            <a:r>
              <a:rPr lang="fr-FR" baseline="-20000" dirty="0" err="1"/>
              <a:t>cur</a:t>
            </a:r>
            <a:r>
              <a:rPr lang="fr-FR" dirty="0"/>
              <a:t> </a:t>
            </a:r>
            <a:r>
              <a:rPr lang="fr-FR" dirty="0" err="1"/>
              <a:t>keát</a:t>
            </a:r>
            <a:r>
              <a:rPr lang="fr-FR" dirty="0"/>
              <a:t> </a:t>
            </a:r>
            <a:r>
              <a:rPr lang="fr-FR" dirty="0" err="1"/>
              <a:t>thuùc</a:t>
            </a:r>
            <a:endParaRPr lang="fr-FR" dirty="0"/>
          </a:p>
          <a:p>
            <a:pPr lvl="2" algn="just">
              <a:lnSpc>
                <a:spcPct val="90000"/>
              </a:lnSpc>
            </a:pPr>
            <a:r>
              <a:rPr lang="fr-FR" dirty="0"/>
              <a:t>P </a:t>
            </a:r>
            <a:r>
              <a:rPr lang="fr-FR" baseline="-20000" dirty="0" err="1"/>
              <a:t>cur</a:t>
            </a:r>
            <a:r>
              <a:rPr lang="fr-FR" dirty="0"/>
              <a:t> : Running -&gt; </a:t>
            </a:r>
            <a:r>
              <a:rPr lang="fr-FR" dirty="0" err="1"/>
              <a:t>Blocked</a:t>
            </a:r>
            <a:endParaRPr lang="fr-FR" dirty="0"/>
          </a:p>
          <a:p>
            <a:pPr lvl="2" algn="just">
              <a:lnSpc>
                <a:spcPct val="90000"/>
              </a:lnSpc>
            </a:pPr>
            <a:r>
              <a:rPr lang="fr-FR" dirty="0"/>
              <a:t>Q  :  </a:t>
            </a:r>
            <a:r>
              <a:rPr lang="fr-FR" dirty="0" err="1"/>
              <a:t>Blocked</a:t>
            </a:r>
            <a:r>
              <a:rPr lang="fr-FR" dirty="0"/>
              <a:t> / New  -&gt; </a:t>
            </a:r>
            <a:r>
              <a:rPr lang="fr-FR" dirty="0" err="1"/>
              <a:t>Ready</a:t>
            </a:r>
            <a:endParaRPr lang="fr-FR" dirty="0"/>
          </a:p>
        </p:txBody>
      </p:sp>
      <p:sp>
        <p:nvSpPr>
          <p:cNvPr id="6" name="Slide Number Placeholder 5"/>
          <p:cNvSpPr>
            <a:spLocks noGrp="1"/>
          </p:cNvSpPr>
          <p:nvPr>
            <p:ph type="sldNum" sz="quarter" idx="15"/>
          </p:nvPr>
        </p:nvSpPr>
        <p:spPr/>
        <p:txBody>
          <a:bodyPr/>
          <a:lstStyle/>
          <a:p>
            <a:fld id="{04119846-15CF-483B-9849-127E6DFA9412}" type="slidenum">
              <a:rPr lang="en-US"/>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dissolve">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dissolve">
                                      <p:cBhvr>
                                        <p:cTn id="12" dur="500"/>
                                        <p:tgtEl>
                                          <p:spTgt spid="272387">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72387">
                                            <p:txEl>
                                              <p:pRg st="2" end="2"/>
                                            </p:txEl>
                                          </p:spTgt>
                                        </p:tgtEl>
                                        <p:attrNameLst>
                                          <p:attrName>style.visibility</p:attrName>
                                        </p:attrNameLst>
                                      </p:cBhvr>
                                      <p:to>
                                        <p:strVal val="visible"/>
                                      </p:to>
                                    </p:set>
                                    <p:animEffect transition="in" filter="dissolve">
                                      <p:cBhvr>
                                        <p:cTn id="16" dur="500"/>
                                        <p:tgtEl>
                                          <p:spTgt spid="272387">
                                            <p:txEl>
                                              <p:pRg st="2" end="2"/>
                                            </p:txEl>
                                          </p:spTgt>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272387">
                                            <p:txEl>
                                              <p:pRg st="3" end="3"/>
                                            </p:txEl>
                                          </p:spTgt>
                                        </p:tgtEl>
                                        <p:attrNameLst>
                                          <p:attrName>style.visibility</p:attrName>
                                        </p:attrNameLst>
                                      </p:cBhvr>
                                      <p:to>
                                        <p:strVal val="visible"/>
                                      </p:to>
                                    </p:set>
                                    <p:animEffect transition="in" filter="dissolve">
                                      <p:cBhvr>
                                        <p:cTn id="20" dur="500"/>
                                        <p:tgtEl>
                                          <p:spTgt spid="2723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2387">
                                            <p:txEl>
                                              <p:pRg st="4" end="4"/>
                                            </p:txEl>
                                          </p:spTgt>
                                        </p:tgtEl>
                                        <p:attrNameLst>
                                          <p:attrName>style.visibility</p:attrName>
                                        </p:attrNameLst>
                                      </p:cBhvr>
                                      <p:to>
                                        <p:strVal val="visible"/>
                                      </p:to>
                                    </p:set>
                                    <p:animEffect transition="in" filter="dissolve">
                                      <p:cBhvr>
                                        <p:cTn id="25" dur="500"/>
                                        <p:tgtEl>
                                          <p:spTgt spid="2723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72387">
                                            <p:txEl>
                                              <p:pRg st="5" end="5"/>
                                            </p:txEl>
                                          </p:spTgt>
                                        </p:tgtEl>
                                        <p:attrNameLst>
                                          <p:attrName>style.visibility</p:attrName>
                                        </p:attrNameLst>
                                      </p:cBhvr>
                                      <p:to>
                                        <p:strVal val="visible"/>
                                      </p:to>
                                    </p:set>
                                    <p:animEffect transition="in" filter="dissolve">
                                      <p:cBhvr>
                                        <p:cTn id="30" dur="500"/>
                                        <p:tgtEl>
                                          <p:spTgt spid="27238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72387">
                                            <p:txEl>
                                              <p:pRg st="6" end="6"/>
                                            </p:txEl>
                                          </p:spTgt>
                                        </p:tgtEl>
                                        <p:attrNameLst>
                                          <p:attrName>style.visibility</p:attrName>
                                        </p:attrNameLst>
                                      </p:cBhvr>
                                      <p:to>
                                        <p:strVal val="visible"/>
                                      </p:to>
                                    </p:set>
                                    <p:animEffect transition="in" filter="dissolve">
                                      <p:cBhvr>
                                        <p:cTn id="35" dur="500"/>
                                        <p:tgtEl>
                                          <p:spTgt spid="27238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2387">
                                            <p:txEl>
                                              <p:pRg st="7" end="7"/>
                                            </p:txEl>
                                          </p:spTgt>
                                        </p:tgtEl>
                                        <p:attrNameLst>
                                          <p:attrName>style.visibility</p:attrName>
                                        </p:attrNameLst>
                                      </p:cBhvr>
                                      <p:to>
                                        <p:strVal val="visible"/>
                                      </p:to>
                                    </p:set>
                                    <p:animEffect transition="in" filter="dissolve">
                                      <p:cBhvr>
                                        <p:cTn id="40" dur="500"/>
                                        <p:tgtEl>
                                          <p:spTgt spid="27238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72387">
                                            <p:txEl>
                                              <p:pRg st="8" end="8"/>
                                            </p:txEl>
                                          </p:spTgt>
                                        </p:tgtEl>
                                        <p:attrNameLst>
                                          <p:attrName>style.visibility</p:attrName>
                                        </p:attrNameLst>
                                      </p:cBhvr>
                                      <p:to>
                                        <p:strVal val="visible"/>
                                      </p:to>
                                    </p:set>
                                    <p:animEffect transition="in" filter="dissolve">
                                      <p:cBhvr>
                                        <p:cTn id="45" dur="500"/>
                                        <p:tgtEl>
                                          <p:spTgt spid="272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bldLvl="3"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57200" y="-152400"/>
            <a:ext cx="7467600" cy="1143000"/>
          </a:xfrm>
        </p:spPr>
        <p:txBody>
          <a:bodyPr/>
          <a:lstStyle/>
          <a:p>
            <a:r>
              <a:rPr lang="en-US" dirty="0" err="1"/>
              <a:t>Ñaùnh</a:t>
            </a:r>
            <a:r>
              <a:rPr lang="en-US" dirty="0"/>
              <a:t> </a:t>
            </a:r>
            <a:r>
              <a:rPr lang="en-US" dirty="0" err="1"/>
              <a:t>giaù</a:t>
            </a:r>
            <a:r>
              <a:rPr lang="en-US" dirty="0"/>
              <a:t> </a:t>
            </a:r>
            <a:r>
              <a:rPr lang="en-US" dirty="0" err="1"/>
              <a:t>chieán</a:t>
            </a:r>
            <a:r>
              <a:rPr lang="en-US" dirty="0"/>
              <a:t> </a:t>
            </a:r>
            <a:r>
              <a:rPr lang="en-US" dirty="0" err="1"/>
              <a:t>löôïc</a:t>
            </a:r>
            <a:r>
              <a:rPr lang="en-US" dirty="0"/>
              <a:t> </a:t>
            </a:r>
            <a:r>
              <a:rPr lang="en-US" dirty="0" err="1"/>
              <a:t>ñieàu</a:t>
            </a:r>
            <a:r>
              <a:rPr lang="en-US" dirty="0"/>
              <a:t> </a:t>
            </a:r>
            <a:r>
              <a:rPr lang="en-US" dirty="0" err="1"/>
              <a:t>phoái</a:t>
            </a:r>
            <a:endParaRPr lang="en-US" dirty="0"/>
          </a:p>
        </p:txBody>
      </p:sp>
      <p:sp>
        <p:nvSpPr>
          <p:cNvPr id="274435" name="Rectangle 3"/>
          <p:cNvSpPr>
            <a:spLocks noGrp="1" noChangeArrowheads="1"/>
          </p:cNvSpPr>
          <p:nvPr>
            <p:ph sz="quarter" idx="1"/>
          </p:nvPr>
        </p:nvSpPr>
        <p:spPr/>
        <p:txBody>
          <a:bodyPr/>
          <a:lstStyle/>
          <a:p>
            <a:r>
              <a:rPr lang="fr-FR" dirty="0" err="1"/>
              <a:t>Söû</a:t>
            </a:r>
            <a:r>
              <a:rPr lang="fr-FR" dirty="0"/>
              <a:t> </a:t>
            </a:r>
            <a:r>
              <a:rPr lang="fr-FR" dirty="0" err="1"/>
              <a:t>duïng</a:t>
            </a:r>
            <a:r>
              <a:rPr lang="fr-FR" dirty="0"/>
              <a:t> 2 </a:t>
            </a:r>
            <a:r>
              <a:rPr lang="fr-FR" dirty="0" err="1"/>
              <a:t>ñaïi</a:t>
            </a:r>
            <a:r>
              <a:rPr lang="fr-FR" dirty="0"/>
              <a:t> </a:t>
            </a:r>
            <a:r>
              <a:rPr lang="fr-FR" dirty="0" err="1"/>
              <a:t>löôïng</a:t>
            </a:r>
            <a:r>
              <a:rPr lang="fr-FR" dirty="0"/>
              <a:t> </a:t>
            </a:r>
            <a:r>
              <a:rPr lang="fr-FR" dirty="0" err="1"/>
              <a:t>ño</a:t>
            </a:r>
            <a:r>
              <a:rPr lang="fr-FR" dirty="0"/>
              <a:t> :</a:t>
            </a:r>
          </a:p>
          <a:p>
            <a:pPr lvl="1"/>
            <a:r>
              <a:rPr lang="fr-FR" dirty="0" err="1"/>
              <a:t>Turn</a:t>
            </a:r>
            <a:r>
              <a:rPr lang="fr-FR" dirty="0"/>
              <a:t>- </a:t>
            </a:r>
            <a:r>
              <a:rPr lang="fr-FR" dirty="0" err="1"/>
              <a:t>around</a:t>
            </a:r>
            <a:r>
              <a:rPr lang="fr-FR" dirty="0"/>
              <a:t> time = </a:t>
            </a:r>
            <a:r>
              <a:rPr lang="fr-FR" dirty="0" err="1"/>
              <a:t>T</a:t>
            </a:r>
            <a:r>
              <a:rPr lang="fr-FR" baseline="-20000" dirty="0" err="1"/>
              <a:t>quit</a:t>
            </a:r>
            <a:r>
              <a:rPr lang="fr-FR" dirty="0"/>
              <a:t> –</a:t>
            </a:r>
            <a:r>
              <a:rPr lang="fr-FR" dirty="0" err="1"/>
              <a:t>T</a:t>
            </a:r>
            <a:r>
              <a:rPr lang="fr-FR" baseline="-20000" dirty="0" err="1"/>
              <a:t>arrive</a:t>
            </a:r>
            <a:r>
              <a:rPr lang="fr-FR" dirty="0"/>
              <a:t>: </a:t>
            </a:r>
            <a:r>
              <a:rPr lang="fr-FR" dirty="0" err="1"/>
              <a:t>töø</a:t>
            </a:r>
            <a:r>
              <a:rPr lang="fr-FR" dirty="0"/>
              <a:t> </a:t>
            </a:r>
            <a:r>
              <a:rPr lang="fr-FR" dirty="0" err="1"/>
              <a:t>luùc</a:t>
            </a:r>
            <a:r>
              <a:rPr lang="fr-FR" dirty="0"/>
              <a:t> </a:t>
            </a:r>
            <a:r>
              <a:rPr lang="fr-FR" dirty="0" err="1"/>
              <a:t>vaøo</a:t>
            </a:r>
            <a:r>
              <a:rPr lang="fr-FR" dirty="0"/>
              <a:t> HT </a:t>
            </a:r>
            <a:r>
              <a:rPr lang="fr-FR" dirty="0" err="1"/>
              <a:t>ñeán</a:t>
            </a:r>
            <a:r>
              <a:rPr lang="fr-FR" dirty="0"/>
              <a:t> khi </a:t>
            </a:r>
            <a:r>
              <a:rPr lang="fr-FR" dirty="0" err="1"/>
              <a:t>hoaøn</a:t>
            </a:r>
            <a:r>
              <a:rPr lang="fr-FR" dirty="0"/>
              <a:t> </a:t>
            </a:r>
            <a:r>
              <a:rPr lang="fr-FR" dirty="0" err="1"/>
              <a:t>taát</a:t>
            </a:r>
            <a:endParaRPr lang="fr-FR" dirty="0"/>
          </a:p>
          <a:p>
            <a:pPr lvl="1"/>
            <a:r>
              <a:rPr lang="fr-FR" dirty="0" err="1"/>
              <a:t>Waiting</a:t>
            </a:r>
            <a:r>
              <a:rPr lang="fr-FR" dirty="0"/>
              <a:t> time = T </a:t>
            </a:r>
            <a:r>
              <a:rPr lang="fr-FR" baseline="-20000" dirty="0"/>
              <a:t>in </a:t>
            </a:r>
            <a:r>
              <a:rPr lang="fr-FR" baseline="-20000" dirty="0" err="1"/>
              <a:t>Ready</a:t>
            </a:r>
            <a:r>
              <a:rPr lang="fr-FR" dirty="0"/>
              <a:t> </a:t>
            </a:r>
          </a:p>
          <a:p>
            <a:r>
              <a:rPr lang="fr-FR" dirty="0" err="1"/>
              <a:t>Xeùt</a:t>
            </a:r>
            <a:r>
              <a:rPr lang="fr-FR" dirty="0"/>
              <a:t> </a:t>
            </a:r>
            <a:r>
              <a:rPr lang="fr-FR" dirty="0" err="1"/>
              <a:t>tröôøng</a:t>
            </a:r>
            <a:r>
              <a:rPr lang="fr-FR" dirty="0"/>
              <a:t> </a:t>
            </a:r>
            <a:r>
              <a:rPr lang="fr-FR" dirty="0" err="1"/>
              <a:t>hôïp</a:t>
            </a:r>
            <a:r>
              <a:rPr lang="fr-FR" dirty="0"/>
              <a:t> </a:t>
            </a:r>
            <a:r>
              <a:rPr lang="fr-FR" dirty="0" err="1"/>
              <a:t>trung</a:t>
            </a:r>
            <a:r>
              <a:rPr lang="fr-FR" dirty="0"/>
              <a:t> </a:t>
            </a:r>
            <a:r>
              <a:rPr lang="fr-FR" dirty="0" err="1"/>
              <a:t>bình</a:t>
            </a:r>
            <a:endParaRPr lang="fr-FR" dirty="0"/>
          </a:p>
          <a:p>
            <a:pPr lvl="1"/>
            <a:r>
              <a:rPr lang="fr-FR" dirty="0"/>
              <a:t>N </a:t>
            </a:r>
            <a:r>
              <a:rPr lang="fr-FR" dirty="0" err="1"/>
              <a:t>tieán</a:t>
            </a:r>
            <a:r>
              <a:rPr lang="fr-FR" dirty="0"/>
              <a:t> </a:t>
            </a:r>
            <a:r>
              <a:rPr lang="fr-FR" dirty="0" err="1"/>
              <a:t>trình</a:t>
            </a:r>
            <a:endParaRPr lang="fr-FR" dirty="0"/>
          </a:p>
          <a:p>
            <a:pPr lvl="1"/>
            <a:r>
              <a:rPr lang="fr-FR" dirty="0" err="1"/>
              <a:t>Avg</a:t>
            </a:r>
            <a:r>
              <a:rPr lang="fr-FR" dirty="0"/>
              <a:t> </a:t>
            </a:r>
            <a:r>
              <a:rPr lang="fr-FR" baseline="-20000" dirty="0" err="1"/>
              <a:t>Turn</a:t>
            </a:r>
            <a:r>
              <a:rPr lang="fr-FR" baseline="-20000" dirty="0"/>
              <a:t>- </a:t>
            </a:r>
            <a:r>
              <a:rPr lang="fr-FR" baseline="-20000" dirty="0" err="1"/>
              <a:t>around</a:t>
            </a:r>
            <a:r>
              <a:rPr lang="fr-FR" baseline="-20000" dirty="0"/>
              <a:t> time</a:t>
            </a:r>
            <a:r>
              <a:rPr lang="fr-FR" dirty="0"/>
              <a:t> =  (</a:t>
            </a:r>
            <a:r>
              <a:rPr lang="el-GR" dirty="0">
                <a:latin typeface="Arial Unicode MS" pitchFamily="34" charset="-128"/>
                <a:ea typeface="Arial Unicode MS" pitchFamily="34" charset="-128"/>
                <a:cs typeface="Arial Unicode MS" pitchFamily="34" charset="-128"/>
              </a:rPr>
              <a:t>Σ</a:t>
            </a:r>
            <a:r>
              <a:rPr lang="en-US" dirty="0">
                <a:latin typeface="Arial Unicode MS" pitchFamily="34" charset="-128"/>
                <a:ea typeface="Arial Unicode MS" pitchFamily="34" charset="-128"/>
                <a:cs typeface="Arial Unicode MS" pitchFamily="34" charset="-128"/>
              </a:rPr>
              <a:t> </a:t>
            </a:r>
            <a:r>
              <a:rPr lang="fr-FR" dirty="0" err="1"/>
              <a:t>Turn</a:t>
            </a:r>
            <a:r>
              <a:rPr lang="fr-FR" dirty="0"/>
              <a:t>- </a:t>
            </a:r>
            <a:r>
              <a:rPr lang="fr-FR" dirty="0" err="1"/>
              <a:t>around</a:t>
            </a:r>
            <a:r>
              <a:rPr lang="fr-FR" dirty="0"/>
              <a:t> time </a:t>
            </a:r>
            <a:r>
              <a:rPr lang="fr-FR" baseline="-20000" dirty="0"/>
              <a:t>Pi</a:t>
            </a:r>
            <a:r>
              <a:rPr lang="fr-FR" dirty="0"/>
              <a:t> )/N</a:t>
            </a:r>
          </a:p>
          <a:p>
            <a:pPr lvl="1"/>
            <a:r>
              <a:rPr lang="fr-FR" dirty="0" err="1"/>
              <a:t>Avg</a:t>
            </a:r>
            <a:r>
              <a:rPr lang="fr-FR" dirty="0"/>
              <a:t> </a:t>
            </a:r>
            <a:r>
              <a:rPr lang="fr-FR" baseline="-20000" dirty="0" err="1"/>
              <a:t>Waiting</a:t>
            </a:r>
            <a:r>
              <a:rPr lang="fr-FR" baseline="-20000" dirty="0"/>
              <a:t> time</a:t>
            </a:r>
            <a:r>
              <a:rPr lang="fr-FR" dirty="0"/>
              <a:t> =  (</a:t>
            </a:r>
            <a:r>
              <a:rPr lang="el-GR" dirty="0">
                <a:latin typeface="Arial Unicode MS" pitchFamily="34" charset="-128"/>
                <a:ea typeface="Arial Unicode MS" pitchFamily="34" charset="-128"/>
                <a:cs typeface="Arial Unicode MS" pitchFamily="34" charset="-128"/>
              </a:rPr>
              <a:t>Σ</a:t>
            </a:r>
            <a:r>
              <a:rPr lang="en-US" dirty="0">
                <a:latin typeface="Arial Unicode MS" pitchFamily="34" charset="-128"/>
                <a:ea typeface="Arial Unicode MS" pitchFamily="34" charset="-128"/>
                <a:cs typeface="Arial Unicode MS" pitchFamily="34" charset="-128"/>
              </a:rPr>
              <a:t> </a:t>
            </a:r>
            <a:r>
              <a:rPr lang="fr-FR" dirty="0" err="1"/>
              <a:t>Waiting</a:t>
            </a:r>
            <a:r>
              <a:rPr lang="fr-FR" dirty="0"/>
              <a:t> time </a:t>
            </a:r>
            <a:r>
              <a:rPr lang="fr-FR" baseline="-20000" dirty="0"/>
              <a:t>Pi</a:t>
            </a:r>
            <a:r>
              <a:rPr lang="fr-FR" dirty="0"/>
              <a:t> )/N</a:t>
            </a:r>
          </a:p>
          <a:p>
            <a:pPr lvl="1"/>
            <a:endParaRPr lang="fr-FR" dirty="0"/>
          </a:p>
        </p:txBody>
      </p:sp>
      <p:sp>
        <p:nvSpPr>
          <p:cNvPr id="6" name="Slide Number Placeholder 5"/>
          <p:cNvSpPr>
            <a:spLocks noGrp="1"/>
          </p:cNvSpPr>
          <p:nvPr>
            <p:ph type="sldNum" sz="quarter" idx="15"/>
          </p:nvPr>
        </p:nvSpPr>
        <p:spPr/>
        <p:txBody>
          <a:bodyPr/>
          <a:lstStyle/>
          <a:p>
            <a:fld id="{F95AEE96-BA45-4A13-8A87-1D02EB0D1A20}" type="slidenum">
              <a:rPr lang="en-US"/>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dissolve">
                                      <p:cBhvr>
                                        <p:cTn id="7" dur="1000"/>
                                        <p:tgtEl>
                                          <p:spTgt spid="27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dissolve">
                                      <p:cBhvr>
                                        <p:cTn id="12" dur="1000"/>
                                        <p:tgtEl>
                                          <p:spTgt spid="27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Effect transition="in" filter="dissolve">
                                      <p:cBhvr>
                                        <p:cTn id="17" dur="1000"/>
                                        <p:tgtEl>
                                          <p:spTgt spid="27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4435">
                                            <p:txEl>
                                              <p:pRg st="3" end="3"/>
                                            </p:txEl>
                                          </p:spTgt>
                                        </p:tgtEl>
                                        <p:attrNameLst>
                                          <p:attrName>style.visibility</p:attrName>
                                        </p:attrNameLst>
                                      </p:cBhvr>
                                      <p:to>
                                        <p:strVal val="visible"/>
                                      </p:to>
                                    </p:set>
                                    <p:animEffect transition="in" filter="dissolve">
                                      <p:cBhvr>
                                        <p:cTn id="22" dur="1000"/>
                                        <p:tgtEl>
                                          <p:spTgt spid="274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4435">
                                            <p:txEl>
                                              <p:pRg st="4" end="4"/>
                                            </p:txEl>
                                          </p:spTgt>
                                        </p:tgtEl>
                                        <p:attrNameLst>
                                          <p:attrName>style.visibility</p:attrName>
                                        </p:attrNameLst>
                                      </p:cBhvr>
                                      <p:to>
                                        <p:strVal val="visible"/>
                                      </p:to>
                                    </p:set>
                                    <p:animEffect transition="in" filter="dissolve">
                                      <p:cBhvr>
                                        <p:cTn id="27" dur="1000"/>
                                        <p:tgtEl>
                                          <p:spTgt spid="274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4435">
                                            <p:txEl>
                                              <p:pRg st="5" end="5"/>
                                            </p:txEl>
                                          </p:spTgt>
                                        </p:tgtEl>
                                        <p:attrNameLst>
                                          <p:attrName>style.visibility</p:attrName>
                                        </p:attrNameLst>
                                      </p:cBhvr>
                                      <p:to>
                                        <p:strVal val="visible"/>
                                      </p:to>
                                    </p:set>
                                    <p:animEffect transition="in" filter="dissolve">
                                      <p:cBhvr>
                                        <p:cTn id="32" dur="1000"/>
                                        <p:tgtEl>
                                          <p:spTgt spid="274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74435">
                                            <p:txEl>
                                              <p:pRg st="6" end="6"/>
                                            </p:txEl>
                                          </p:spTgt>
                                        </p:tgtEl>
                                        <p:attrNameLst>
                                          <p:attrName>style.visibility</p:attrName>
                                        </p:attrNameLst>
                                      </p:cBhvr>
                                      <p:to>
                                        <p:strVal val="visible"/>
                                      </p:to>
                                    </p:set>
                                    <p:animEffect transition="in" filter="dissolve">
                                      <p:cBhvr>
                                        <p:cTn id="37" dur="500"/>
                                        <p:tgtEl>
                                          <p:spTgt spid="274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152400"/>
            <a:ext cx="7467600" cy="1143000"/>
          </a:xfrm>
        </p:spPr>
        <p:txBody>
          <a:bodyPr/>
          <a:lstStyle/>
          <a:p>
            <a:r>
              <a:rPr lang="en-US" dirty="0" err="1"/>
              <a:t>Caùc</a:t>
            </a:r>
            <a:r>
              <a:rPr lang="en-US" dirty="0"/>
              <a:t> </a:t>
            </a:r>
            <a:r>
              <a:rPr lang="en-US" dirty="0" err="1"/>
              <a:t>chieán</a:t>
            </a:r>
            <a:r>
              <a:rPr lang="en-US" dirty="0"/>
              <a:t> </a:t>
            </a:r>
            <a:r>
              <a:rPr lang="en-US" dirty="0" err="1"/>
              <a:t>löôïc</a:t>
            </a:r>
            <a:r>
              <a:rPr lang="en-US" dirty="0"/>
              <a:t> </a:t>
            </a:r>
            <a:r>
              <a:rPr lang="en-US" dirty="0" err="1"/>
              <a:t>ñieàu</a:t>
            </a:r>
            <a:r>
              <a:rPr lang="en-US" dirty="0"/>
              <a:t> </a:t>
            </a:r>
            <a:r>
              <a:rPr lang="en-US" dirty="0" err="1"/>
              <a:t>phoái</a:t>
            </a:r>
            <a:endParaRPr lang="en-US" dirty="0"/>
          </a:p>
        </p:txBody>
      </p:sp>
      <p:sp>
        <p:nvSpPr>
          <p:cNvPr id="6" name="Slide Number Placeholder 5"/>
          <p:cNvSpPr>
            <a:spLocks noGrp="1"/>
          </p:cNvSpPr>
          <p:nvPr>
            <p:ph type="sldNum" sz="quarter" idx="15"/>
          </p:nvPr>
        </p:nvSpPr>
        <p:spPr/>
        <p:txBody>
          <a:bodyPr/>
          <a:lstStyle/>
          <a:p>
            <a:fld id="{52980F16-390D-4BAA-8E83-ED882A104999}" type="slidenum">
              <a:rPr lang="en-US"/>
              <a:pPr/>
              <a:t>34</a:t>
            </a:fld>
            <a:endParaRPr lang="en-US"/>
          </a:p>
        </p:txBody>
      </p:sp>
      <p:sp>
        <p:nvSpPr>
          <p:cNvPr id="275459" name="Text Box 3"/>
          <p:cNvSpPr txBox="1">
            <a:spLocks noChangeArrowheads="1"/>
          </p:cNvSpPr>
          <p:nvPr/>
        </p:nvSpPr>
        <p:spPr bwMode="auto">
          <a:xfrm>
            <a:off x="887413" y="1200150"/>
            <a:ext cx="7035800" cy="4362450"/>
          </a:xfrm>
          <a:prstGeom prst="rect">
            <a:avLst/>
          </a:prstGeom>
          <a:noFill/>
          <a:ln w="76200">
            <a:noFill/>
            <a:miter lim="800000"/>
            <a:headEnd/>
            <a:tailEnd/>
          </a:ln>
          <a:effectLst/>
        </p:spPr>
        <p:txBody>
          <a:bodyPr>
            <a:spAutoFit/>
          </a:bodyPr>
          <a:lstStyle/>
          <a:p>
            <a:pPr>
              <a:lnSpc>
                <a:spcPct val="200000"/>
              </a:lnSpc>
              <a:buClr>
                <a:schemeClr val="hlink"/>
              </a:buClr>
              <a:buFont typeface="Wingdings" pitchFamily="2" charset="2"/>
              <a:buChar char="§"/>
            </a:pPr>
            <a:r>
              <a:rPr lang="en-US" sz="2800" b="1">
                <a:latin typeface="Arial" charset="0"/>
              </a:rPr>
              <a:t> FIFO (FCFS)</a:t>
            </a:r>
          </a:p>
          <a:p>
            <a:pPr>
              <a:lnSpc>
                <a:spcPct val="200000"/>
              </a:lnSpc>
              <a:buClr>
                <a:schemeClr val="hlink"/>
              </a:buClr>
              <a:buFont typeface="Wingdings" pitchFamily="2" charset="2"/>
              <a:buChar char="§"/>
            </a:pPr>
            <a:r>
              <a:rPr lang="en-US" sz="2800" b="1">
                <a:latin typeface="Arial" charset="0"/>
              </a:rPr>
              <a:t> Xoay vòng (Round Robin)</a:t>
            </a:r>
          </a:p>
          <a:p>
            <a:pPr>
              <a:lnSpc>
                <a:spcPct val="200000"/>
              </a:lnSpc>
              <a:buClr>
                <a:schemeClr val="hlink"/>
              </a:buClr>
              <a:buFont typeface="Wingdings" pitchFamily="2" charset="2"/>
              <a:buChar char="§"/>
            </a:pPr>
            <a:r>
              <a:rPr lang="en-US" sz="2800" b="1">
                <a:latin typeface="Arial" charset="0"/>
              </a:rPr>
              <a:t> Theo độ ưu tiên</a:t>
            </a:r>
          </a:p>
          <a:p>
            <a:pPr>
              <a:lnSpc>
                <a:spcPct val="200000"/>
              </a:lnSpc>
              <a:buClr>
                <a:schemeClr val="hlink"/>
              </a:buClr>
              <a:buFont typeface="Wingdings" pitchFamily="2" charset="2"/>
              <a:buChar char="§"/>
            </a:pPr>
            <a:r>
              <a:rPr lang="en-US" sz="2800" b="1">
                <a:latin typeface="Arial" charset="0"/>
              </a:rPr>
              <a:t> Công việc ngắn nhất (SJF)</a:t>
            </a:r>
          </a:p>
          <a:p>
            <a:pPr>
              <a:lnSpc>
                <a:spcPct val="200000"/>
              </a:lnSpc>
              <a:buClr>
                <a:schemeClr val="hlink"/>
              </a:buClr>
              <a:buFont typeface="Wingdings" pitchFamily="2" charset="2"/>
              <a:buChar char="§"/>
            </a:pPr>
            <a:r>
              <a:rPr lang="en-US" sz="2800" b="1">
                <a:latin typeface="Arial" charset="0"/>
              </a:rPr>
              <a:t> Nhiều mức độ ưu tiên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5458"/>
                                        </p:tgtEl>
                                        <p:attrNameLst>
                                          <p:attrName>style.visibility</p:attrName>
                                        </p:attrNameLst>
                                      </p:cBhvr>
                                      <p:to>
                                        <p:strVal val="visible"/>
                                      </p:to>
                                    </p:set>
                                    <p:anim calcmode="lin" valueType="num">
                                      <p:cBhvr additive="base">
                                        <p:cTn id="7" dur="500" fill="hold"/>
                                        <p:tgtEl>
                                          <p:spTgt spid="275458"/>
                                        </p:tgtEl>
                                        <p:attrNameLst>
                                          <p:attrName>ppt_x</p:attrName>
                                        </p:attrNameLst>
                                      </p:cBhvr>
                                      <p:tavLst>
                                        <p:tav tm="0">
                                          <p:val>
                                            <p:strVal val="0-#ppt_w/2"/>
                                          </p:val>
                                        </p:tav>
                                        <p:tav tm="100000">
                                          <p:val>
                                            <p:strVal val="#ppt_x"/>
                                          </p:val>
                                        </p:tav>
                                      </p:tavLst>
                                    </p:anim>
                                    <p:anim calcmode="lin" valueType="num">
                                      <p:cBhvr additive="base">
                                        <p:cTn id="8" dur="500" fill="hold"/>
                                        <p:tgtEl>
                                          <p:spTgt spid="275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75459">
                                            <p:txEl>
                                              <p:pRg st="0" end="0"/>
                                            </p:txEl>
                                          </p:spTgt>
                                        </p:tgtEl>
                                        <p:attrNameLst>
                                          <p:attrName>style.visibility</p:attrName>
                                        </p:attrNameLst>
                                      </p:cBhvr>
                                      <p:to>
                                        <p:strVal val="visible"/>
                                      </p:to>
                                    </p:set>
                                    <p:animEffect transition="in" filter="wipe(up)">
                                      <p:cBhvr>
                                        <p:cTn id="13" dur="500"/>
                                        <p:tgtEl>
                                          <p:spTgt spid="275459">
                                            <p:txEl>
                                              <p:pRg st="0" end="0"/>
                                            </p:txEl>
                                          </p:spTgt>
                                        </p:tgtEl>
                                      </p:cBhvr>
                                    </p:animEffect>
                                  </p:childTnLst>
                                  <p:subTnLst>
                                    <p:animClr clrSpc="rgb" dir="cw">
                                      <p:cBhvr override="childStyle">
                                        <p:cTn dur="1" fill="hold" display="0" masterRel="nextClick" afterEffect="1"/>
                                        <p:tgtEl>
                                          <p:spTgt spid="275459">
                                            <p:txEl>
                                              <p:pRg st="0" end="0"/>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75459">
                                            <p:txEl>
                                              <p:pRg st="1" end="1"/>
                                            </p:txEl>
                                          </p:spTgt>
                                        </p:tgtEl>
                                        <p:attrNameLst>
                                          <p:attrName>style.visibility</p:attrName>
                                        </p:attrNameLst>
                                      </p:cBhvr>
                                      <p:to>
                                        <p:strVal val="visible"/>
                                      </p:to>
                                    </p:set>
                                    <p:animEffect transition="in" filter="wipe(up)">
                                      <p:cBhvr>
                                        <p:cTn id="18" dur="500"/>
                                        <p:tgtEl>
                                          <p:spTgt spid="275459">
                                            <p:txEl>
                                              <p:pRg st="1" end="1"/>
                                            </p:txEl>
                                          </p:spTgt>
                                        </p:tgtEl>
                                      </p:cBhvr>
                                    </p:animEffect>
                                  </p:childTnLst>
                                  <p:subTnLst>
                                    <p:animClr clrSpc="rgb" dir="cw">
                                      <p:cBhvr override="childStyle">
                                        <p:cTn dur="1" fill="hold" display="0" masterRel="nextClick" afterEffect="1"/>
                                        <p:tgtEl>
                                          <p:spTgt spid="275459">
                                            <p:txEl>
                                              <p:pRg st="1" end="1"/>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75459">
                                            <p:txEl>
                                              <p:pRg st="2" end="2"/>
                                            </p:txEl>
                                          </p:spTgt>
                                        </p:tgtEl>
                                        <p:attrNameLst>
                                          <p:attrName>style.visibility</p:attrName>
                                        </p:attrNameLst>
                                      </p:cBhvr>
                                      <p:to>
                                        <p:strVal val="visible"/>
                                      </p:to>
                                    </p:set>
                                    <p:animEffect transition="in" filter="wipe(up)">
                                      <p:cBhvr>
                                        <p:cTn id="23" dur="500"/>
                                        <p:tgtEl>
                                          <p:spTgt spid="275459">
                                            <p:txEl>
                                              <p:pRg st="2" end="2"/>
                                            </p:txEl>
                                          </p:spTgt>
                                        </p:tgtEl>
                                      </p:cBhvr>
                                    </p:animEffect>
                                  </p:childTnLst>
                                  <p:subTnLst>
                                    <p:animClr clrSpc="rgb" dir="cw">
                                      <p:cBhvr override="childStyle">
                                        <p:cTn dur="1" fill="hold" display="0" masterRel="nextClick" afterEffect="1"/>
                                        <p:tgtEl>
                                          <p:spTgt spid="275459">
                                            <p:txEl>
                                              <p:pRg st="2" end="2"/>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Effect transition="in" filter="wipe(up)">
                                      <p:cBhvr>
                                        <p:cTn id="28" dur="500"/>
                                        <p:tgtEl>
                                          <p:spTgt spid="275459">
                                            <p:txEl>
                                              <p:pRg st="3" end="3"/>
                                            </p:txEl>
                                          </p:spTgt>
                                        </p:tgtEl>
                                      </p:cBhvr>
                                    </p:animEffect>
                                  </p:childTnLst>
                                  <p:subTnLst>
                                    <p:animClr clrSpc="rgb" dir="cw">
                                      <p:cBhvr override="childStyle">
                                        <p:cTn dur="1" fill="hold" display="0" masterRel="nextClick" afterEffect="1"/>
                                        <p:tgtEl>
                                          <p:spTgt spid="275459">
                                            <p:txEl>
                                              <p:pRg st="3" end="3"/>
                                            </p:txEl>
                                          </p:spTgt>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5459">
                                            <p:txEl>
                                              <p:pRg st="4" end="4"/>
                                            </p:txEl>
                                          </p:spTgt>
                                        </p:tgtEl>
                                        <p:attrNameLst>
                                          <p:attrName>style.visibility</p:attrName>
                                        </p:attrNameLst>
                                      </p:cBhvr>
                                      <p:to>
                                        <p:strVal val="visible"/>
                                      </p:to>
                                    </p:set>
                                    <p:animEffect transition="in" filter="wipe(up)">
                                      <p:cBhvr>
                                        <p:cTn id="33" dur="500"/>
                                        <p:tgtEl>
                                          <p:spTgt spid="275459">
                                            <p:txEl>
                                              <p:pRg st="4" end="4"/>
                                            </p:txEl>
                                          </p:spTgt>
                                        </p:tgtEl>
                                      </p:cBhvr>
                                    </p:animEffect>
                                  </p:childTnLst>
                                  <p:subTnLst>
                                    <p:animClr clrSpc="rgb" dir="cw">
                                      <p:cBhvr override="childStyle">
                                        <p:cTn dur="1" fill="hold" display="0" masterRel="nextClick" afterEffect="1"/>
                                        <p:tgtEl>
                                          <p:spTgt spid="275459">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utoUpdateAnimBg="0"/>
      <p:bldP spid="27545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76200"/>
            <a:ext cx="7467600" cy="1143000"/>
          </a:xfrm>
        </p:spPr>
        <p:txBody>
          <a:bodyPr/>
          <a:lstStyle/>
          <a:p>
            <a:r>
              <a:rPr lang="en-US" dirty="0"/>
              <a:t>FCFS (First comes first served)</a:t>
            </a:r>
          </a:p>
        </p:txBody>
      </p:sp>
      <p:sp>
        <p:nvSpPr>
          <p:cNvPr id="33" name="Slide Number Placeholder 6"/>
          <p:cNvSpPr>
            <a:spLocks noGrp="1"/>
          </p:cNvSpPr>
          <p:nvPr>
            <p:ph type="sldNum" sz="quarter" idx="12"/>
          </p:nvPr>
        </p:nvSpPr>
        <p:spPr/>
        <p:txBody>
          <a:bodyPr/>
          <a:lstStyle/>
          <a:p>
            <a:fld id="{BE2E7B25-D0D0-4D9A-AE71-E9C67854214C}" type="slidenum">
              <a:rPr lang="en-US"/>
              <a:pPr/>
              <a:t>35</a:t>
            </a:fld>
            <a:endParaRPr lang="en-US"/>
          </a:p>
        </p:txBody>
      </p:sp>
      <p:sp>
        <p:nvSpPr>
          <p:cNvPr id="276483" name="Rectangle 3"/>
          <p:cNvSpPr>
            <a:spLocks noGrp="1" noChangeArrowheads="1"/>
          </p:cNvSpPr>
          <p:nvPr>
            <p:ph sz="quarter" idx="1"/>
          </p:nvPr>
        </p:nvSpPr>
        <p:spPr>
          <a:xfrm>
            <a:off x="5410200" y="2743200"/>
            <a:ext cx="3733800" cy="1890713"/>
          </a:xfrm>
        </p:spPr>
        <p:txBody>
          <a:bodyPr/>
          <a:lstStyle/>
          <a:p>
            <a:r>
              <a:rPr lang="en-US" sz="2000" dirty="0" err="1"/>
              <a:t>Tieán</a:t>
            </a:r>
            <a:r>
              <a:rPr lang="en-US" sz="2000" dirty="0"/>
              <a:t> </a:t>
            </a:r>
            <a:r>
              <a:rPr lang="en-US" sz="2000" dirty="0" err="1"/>
              <a:t>trình</a:t>
            </a:r>
            <a:r>
              <a:rPr lang="en-US" sz="2000" dirty="0"/>
              <a:t> </a:t>
            </a:r>
            <a:r>
              <a:rPr lang="en-US" sz="2000" dirty="0" err="1"/>
              <a:t>vaøo</a:t>
            </a:r>
            <a:r>
              <a:rPr lang="en-US" sz="2000" dirty="0"/>
              <a:t> RL </a:t>
            </a:r>
            <a:r>
              <a:rPr lang="en-US" sz="2000" dirty="0" err="1"/>
              <a:t>laâu</a:t>
            </a:r>
            <a:r>
              <a:rPr lang="en-US" sz="2000" dirty="0"/>
              <a:t> </a:t>
            </a:r>
            <a:r>
              <a:rPr lang="en-US" sz="2000" dirty="0" err="1"/>
              <a:t>nhaát</a:t>
            </a:r>
            <a:r>
              <a:rPr lang="en-US" sz="2000" dirty="0"/>
              <a:t> </a:t>
            </a:r>
            <a:r>
              <a:rPr lang="en-US" sz="2000" dirty="0" err="1"/>
              <a:t>ñöôïc</a:t>
            </a:r>
            <a:r>
              <a:rPr lang="en-US" sz="2000" dirty="0"/>
              <a:t> </a:t>
            </a:r>
            <a:r>
              <a:rPr lang="en-US" sz="2000" dirty="0" err="1"/>
              <a:t>choïn</a:t>
            </a:r>
            <a:r>
              <a:rPr lang="en-US" sz="2000" dirty="0"/>
              <a:t> </a:t>
            </a:r>
            <a:r>
              <a:rPr lang="en-US" sz="2000" dirty="0" err="1"/>
              <a:t>tröôùc</a:t>
            </a:r>
            <a:endParaRPr lang="en-US" sz="2000" dirty="0"/>
          </a:p>
          <a:p>
            <a:r>
              <a:rPr lang="en-US" sz="2000" dirty="0"/>
              <a:t>Theo </a:t>
            </a:r>
            <a:r>
              <a:rPr lang="en-US" sz="2000" dirty="0" err="1"/>
              <a:t>thứ</a:t>
            </a:r>
            <a:r>
              <a:rPr lang="en-US" sz="2000" dirty="0"/>
              <a:t> </a:t>
            </a:r>
            <a:r>
              <a:rPr lang="en-US" sz="2000" dirty="0" err="1"/>
              <a:t>tự</a:t>
            </a:r>
            <a:r>
              <a:rPr lang="en-US" sz="2000" dirty="0"/>
              <a:t> </a:t>
            </a:r>
            <a:r>
              <a:rPr lang="en-US" sz="2000" dirty="0" err="1"/>
              <a:t>vaøo</a:t>
            </a:r>
            <a:r>
              <a:rPr lang="en-US" sz="2000" dirty="0"/>
              <a:t> RL</a:t>
            </a:r>
          </a:p>
          <a:p>
            <a:r>
              <a:rPr lang="en-US" sz="2000" dirty="0" err="1"/>
              <a:t>Độc</a:t>
            </a:r>
            <a:r>
              <a:rPr lang="en-US" sz="2000" dirty="0"/>
              <a:t> </a:t>
            </a:r>
            <a:r>
              <a:rPr lang="en-US" sz="2000" dirty="0" err="1"/>
              <a:t>quyền</a:t>
            </a:r>
            <a:endParaRPr lang="en-US" sz="2000" dirty="0"/>
          </a:p>
        </p:txBody>
      </p:sp>
      <p:sp>
        <p:nvSpPr>
          <p:cNvPr id="276484" name="Line 4"/>
          <p:cNvSpPr>
            <a:spLocks noChangeShapeType="1"/>
          </p:cNvSpPr>
          <p:nvPr/>
        </p:nvSpPr>
        <p:spPr bwMode="auto">
          <a:xfrm>
            <a:off x="4572000" y="2743200"/>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6485" name="Rectangle 5"/>
          <p:cNvSpPr>
            <a:spLocks noChangeArrowheads="1"/>
          </p:cNvSpPr>
          <p:nvPr/>
        </p:nvSpPr>
        <p:spPr bwMode="auto">
          <a:xfrm>
            <a:off x="2362200" y="2514600"/>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sp>
        <p:nvSpPr>
          <p:cNvPr id="276486" name="Line 6"/>
          <p:cNvSpPr>
            <a:spLocks noChangeShapeType="1"/>
          </p:cNvSpPr>
          <p:nvPr/>
        </p:nvSpPr>
        <p:spPr bwMode="auto">
          <a:xfrm>
            <a:off x="3048000" y="2743200"/>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6487" name="Rectangle 7"/>
          <p:cNvSpPr>
            <a:spLocks noChangeArrowheads="1"/>
          </p:cNvSpPr>
          <p:nvPr/>
        </p:nvSpPr>
        <p:spPr bwMode="auto">
          <a:xfrm>
            <a:off x="1600200" y="2514600"/>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6488" name="Rectangle 8"/>
          <p:cNvSpPr>
            <a:spLocks noChangeArrowheads="1"/>
          </p:cNvSpPr>
          <p:nvPr/>
        </p:nvSpPr>
        <p:spPr bwMode="auto">
          <a:xfrm>
            <a:off x="838200" y="2514600"/>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grpSp>
        <p:nvGrpSpPr>
          <p:cNvPr id="276489" name="Group 9"/>
          <p:cNvGrpSpPr>
            <a:grpSpLocks/>
          </p:cNvGrpSpPr>
          <p:nvPr/>
        </p:nvGrpSpPr>
        <p:grpSpPr bwMode="auto">
          <a:xfrm>
            <a:off x="685800" y="2057400"/>
            <a:ext cx="3886200" cy="990600"/>
            <a:chOff x="432" y="1296"/>
            <a:chExt cx="2448" cy="624"/>
          </a:xfrm>
        </p:grpSpPr>
        <p:sp>
          <p:nvSpPr>
            <p:cNvPr id="276490" name="Line 10"/>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1" name="Line 11"/>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2" name="AutoShape 12"/>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6493" name="Text Box 13"/>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grpSp>
        <p:nvGrpSpPr>
          <p:cNvPr id="276494" name="Group 14"/>
          <p:cNvGrpSpPr>
            <a:grpSpLocks/>
          </p:cNvGrpSpPr>
          <p:nvPr/>
        </p:nvGrpSpPr>
        <p:grpSpPr bwMode="auto">
          <a:xfrm>
            <a:off x="685800" y="3276600"/>
            <a:ext cx="4267200" cy="990600"/>
            <a:chOff x="432" y="2064"/>
            <a:chExt cx="2688" cy="624"/>
          </a:xfrm>
        </p:grpSpPr>
        <p:sp>
          <p:nvSpPr>
            <p:cNvPr id="276495" name="Line 15"/>
            <p:cNvSpPr>
              <a:spLocks noChangeShapeType="1"/>
            </p:cNvSpPr>
            <p:nvPr/>
          </p:nvSpPr>
          <p:spPr bwMode="auto">
            <a:xfrm>
              <a:off x="432" y="2304"/>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6" name="Line 16"/>
            <p:cNvSpPr>
              <a:spLocks noChangeShapeType="1"/>
            </p:cNvSpPr>
            <p:nvPr/>
          </p:nvSpPr>
          <p:spPr bwMode="auto">
            <a:xfrm>
              <a:off x="432" y="2688"/>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7" name="AutoShape 17"/>
            <p:cNvSpPr>
              <a:spLocks noChangeArrowheads="1"/>
            </p:cNvSpPr>
            <p:nvPr/>
          </p:nvSpPr>
          <p:spPr bwMode="auto">
            <a:xfrm>
              <a:off x="2160" y="2304"/>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6498" name="Rectangle 18"/>
            <p:cNvSpPr>
              <a:spLocks noChangeArrowheads="1"/>
            </p:cNvSpPr>
            <p:nvPr/>
          </p:nvSpPr>
          <p:spPr bwMode="auto">
            <a:xfrm>
              <a:off x="1488" y="2352"/>
              <a:ext cx="432"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6499" name="Line 19"/>
            <p:cNvSpPr>
              <a:spLocks noChangeShapeType="1"/>
            </p:cNvSpPr>
            <p:nvPr/>
          </p:nvSpPr>
          <p:spPr bwMode="auto">
            <a:xfrm>
              <a:off x="1920" y="2496"/>
              <a:ext cx="24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6500" name="Line 20"/>
            <p:cNvSpPr>
              <a:spLocks noChangeShapeType="1"/>
            </p:cNvSpPr>
            <p:nvPr/>
          </p:nvSpPr>
          <p:spPr bwMode="auto">
            <a:xfrm>
              <a:off x="2880" y="2496"/>
              <a:ext cx="24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6501" name="Rectangle 21"/>
            <p:cNvSpPr>
              <a:spLocks noChangeArrowheads="1"/>
            </p:cNvSpPr>
            <p:nvPr/>
          </p:nvSpPr>
          <p:spPr bwMode="auto">
            <a:xfrm>
              <a:off x="1008" y="2352"/>
              <a:ext cx="432" cy="288"/>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6502" name="Text Box 22"/>
            <p:cNvSpPr txBox="1">
              <a:spLocks noChangeArrowheads="1"/>
            </p:cNvSpPr>
            <p:nvPr/>
          </p:nvSpPr>
          <p:spPr bwMode="auto">
            <a:xfrm>
              <a:off x="528" y="2064"/>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grpSp>
        <p:nvGrpSpPr>
          <p:cNvPr id="276503" name="Group 23"/>
          <p:cNvGrpSpPr>
            <a:grpSpLocks/>
          </p:cNvGrpSpPr>
          <p:nvPr/>
        </p:nvGrpSpPr>
        <p:grpSpPr bwMode="auto">
          <a:xfrm>
            <a:off x="685800" y="4495800"/>
            <a:ext cx="4267200" cy="990600"/>
            <a:chOff x="432" y="2832"/>
            <a:chExt cx="2688" cy="624"/>
          </a:xfrm>
        </p:grpSpPr>
        <p:sp>
          <p:nvSpPr>
            <p:cNvPr id="276504" name="Line 24"/>
            <p:cNvSpPr>
              <a:spLocks noChangeShapeType="1"/>
            </p:cNvSpPr>
            <p:nvPr/>
          </p:nvSpPr>
          <p:spPr bwMode="auto">
            <a:xfrm>
              <a:off x="432" y="3072"/>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505" name="Line 25"/>
            <p:cNvSpPr>
              <a:spLocks noChangeShapeType="1"/>
            </p:cNvSpPr>
            <p:nvPr/>
          </p:nvSpPr>
          <p:spPr bwMode="auto">
            <a:xfrm>
              <a:off x="432" y="345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506" name="AutoShape 26"/>
            <p:cNvSpPr>
              <a:spLocks noChangeArrowheads="1"/>
            </p:cNvSpPr>
            <p:nvPr/>
          </p:nvSpPr>
          <p:spPr bwMode="auto">
            <a:xfrm>
              <a:off x="2160" y="3072"/>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6507" name="Rectangle 27"/>
            <p:cNvSpPr>
              <a:spLocks noChangeArrowheads="1"/>
            </p:cNvSpPr>
            <p:nvPr/>
          </p:nvSpPr>
          <p:spPr bwMode="auto">
            <a:xfrm>
              <a:off x="1488" y="3120"/>
              <a:ext cx="432"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6508" name="Line 28"/>
            <p:cNvSpPr>
              <a:spLocks noChangeShapeType="1"/>
            </p:cNvSpPr>
            <p:nvPr/>
          </p:nvSpPr>
          <p:spPr bwMode="auto">
            <a:xfrm>
              <a:off x="1920" y="3264"/>
              <a:ext cx="24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6509" name="Line 29"/>
            <p:cNvSpPr>
              <a:spLocks noChangeShapeType="1"/>
            </p:cNvSpPr>
            <p:nvPr/>
          </p:nvSpPr>
          <p:spPr bwMode="auto">
            <a:xfrm>
              <a:off x="2880" y="3264"/>
              <a:ext cx="24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6510" name="Text Box 30"/>
            <p:cNvSpPr txBox="1">
              <a:spLocks noChangeArrowheads="1"/>
            </p:cNvSpPr>
            <p:nvPr/>
          </p:nvSpPr>
          <p:spPr bwMode="auto">
            <a:xfrm>
              <a:off x="528" y="2832"/>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6489"/>
                                        </p:tgtEl>
                                        <p:attrNameLst>
                                          <p:attrName>style.visibility</p:attrName>
                                        </p:attrNameLst>
                                      </p:cBhvr>
                                      <p:to>
                                        <p:strVal val="visible"/>
                                      </p:to>
                                    </p:set>
                                    <p:animEffect transition="in" filter="dissolve">
                                      <p:cBhvr>
                                        <p:cTn id="7" dur="500"/>
                                        <p:tgtEl>
                                          <p:spTgt spid="2764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6485"/>
                                        </p:tgtEl>
                                        <p:attrNameLst>
                                          <p:attrName>style.visibility</p:attrName>
                                        </p:attrNameLst>
                                      </p:cBhvr>
                                      <p:to>
                                        <p:strVal val="visible"/>
                                      </p:to>
                                    </p:set>
                                    <p:anim calcmode="lin" valueType="num">
                                      <p:cBhvr additive="base">
                                        <p:cTn id="12" dur="500" fill="hold"/>
                                        <p:tgtEl>
                                          <p:spTgt spid="276485"/>
                                        </p:tgtEl>
                                        <p:attrNameLst>
                                          <p:attrName>ppt_x</p:attrName>
                                        </p:attrNameLst>
                                      </p:cBhvr>
                                      <p:tavLst>
                                        <p:tav tm="0">
                                          <p:val>
                                            <p:strVal val="0-#ppt_w/2"/>
                                          </p:val>
                                        </p:tav>
                                        <p:tav tm="100000">
                                          <p:val>
                                            <p:strVal val="#ppt_x"/>
                                          </p:val>
                                        </p:tav>
                                      </p:tavLst>
                                    </p:anim>
                                    <p:anim calcmode="lin" valueType="num">
                                      <p:cBhvr additive="base">
                                        <p:cTn id="13" dur="500" fill="hold"/>
                                        <p:tgtEl>
                                          <p:spTgt spid="27648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76486"/>
                                        </p:tgtEl>
                                        <p:attrNameLst>
                                          <p:attrName>style.visibility</p:attrName>
                                        </p:attrNameLst>
                                      </p:cBhvr>
                                      <p:to>
                                        <p:strVal val="visible"/>
                                      </p:to>
                                    </p:set>
                                    <p:animEffect transition="in" filter="wipe(left)">
                                      <p:cBhvr>
                                        <p:cTn id="17" dur="500"/>
                                        <p:tgtEl>
                                          <p:spTgt spid="27648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6487"/>
                                        </p:tgtEl>
                                        <p:attrNameLst>
                                          <p:attrName>style.visibility</p:attrName>
                                        </p:attrNameLst>
                                      </p:cBhvr>
                                      <p:to>
                                        <p:strVal val="visible"/>
                                      </p:to>
                                    </p:set>
                                    <p:anim calcmode="lin" valueType="num">
                                      <p:cBhvr additive="base">
                                        <p:cTn id="22" dur="500" fill="hold"/>
                                        <p:tgtEl>
                                          <p:spTgt spid="276487"/>
                                        </p:tgtEl>
                                        <p:attrNameLst>
                                          <p:attrName>ppt_x</p:attrName>
                                        </p:attrNameLst>
                                      </p:cBhvr>
                                      <p:tavLst>
                                        <p:tav tm="0">
                                          <p:val>
                                            <p:strVal val="0-#ppt_w/2"/>
                                          </p:val>
                                        </p:tav>
                                        <p:tav tm="100000">
                                          <p:val>
                                            <p:strVal val="#ppt_x"/>
                                          </p:val>
                                        </p:tav>
                                      </p:tavLst>
                                    </p:anim>
                                    <p:anim calcmode="lin" valueType="num">
                                      <p:cBhvr additive="base">
                                        <p:cTn id="23" dur="500" fill="hold"/>
                                        <p:tgtEl>
                                          <p:spTgt spid="27648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76488"/>
                                        </p:tgtEl>
                                        <p:attrNameLst>
                                          <p:attrName>style.visibility</p:attrName>
                                        </p:attrNameLst>
                                      </p:cBhvr>
                                      <p:to>
                                        <p:strVal val="visible"/>
                                      </p:to>
                                    </p:set>
                                    <p:anim calcmode="lin" valueType="num">
                                      <p:cBhvr additive="base">
                                        <p:cTn id="28" dur="500" fill="hold"/>
                                        <p:tgtEl>
                                          <p:spTgt spid="276488"/>
                                        </p:tgtEl>
                                        <p:attrNameLst>
                                          <p:attrName>ppt_x</p:attrName>
                                        </p:attrNameLst>
                                      </p:cBhvr>
                                      <p:tavLst>
                                        <p:tav tm="0">
                                          <p:val>
                                            <p:strVal val="0-#ppt_w/2"/>
                                          </p:val>
                                        </p:tav>
                                        <p:tav tm="100000">
                                          <p:val>
                                            <p:strVal val="#ppt_x"/>
                                          </p:val>
                                        </p:tav>
                                      </p:tavLst>
                                    </p:anim>
                                    <p:anim calcmode="lin" valueType="num">
                                      <p:cBhvr additive="base">
                                        <p:cTn id="29" dur="500" fill="hold"/>
                                        <p:tgtEl>
                                          <p:spTgt spid="27648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6484"/>
                                        </p:tgtEl>
                                        <p:attrNameLst>
                                          <p:attrName>style.visibility</p:attrName>
                                        </p:attrNameLst>
                                      </p:cBhvr>
                                      <p:to>
                                        <p:strVal val="visible"/>
                                      </p:to>
                                    </p:set>
                                    <p:animEffect transition="in" filter="wipe(left)">
                                      <p:cBhvr>
                                        <p:cTn id="34" dur="500"/>
                                        <p:tgtEl>
                                          <p:spTgt spid="27648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76494"/>
                                        </p:tgtEl>
                                        <p:attrNameLst>
                                          <p:attrName>style.visibility</p:attrName>
                                        </p:attrNameLst>
                                      </p:cBhvr>
                                      <p:to>
                                        <p:strVal val="visible"/>
                                      </p:to>
                                    </p:set>
                                    <p:animEffect transition="in" filter="dissolve">
                                      <p:cBhvr>
                                        <p:cTn id="39" dur="500"/>
                                        <p:tgtEl>
                                          <p:spTgt spid="27649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76503"/>
                                        </p:tgtEl>
                                        <p:attrNameLst>
                                          <p:attrName>style.visibility</p:attrName>
                                        </p:attrNameLst>
                                      </p:cBhvr>
                                      <p:to>
                                        <p:strVal val="visible"/>
                                      </p:to>
                                    </p:set>
                                    <p:animEffect transition="in" filter="dissolve">
                                      <p:cBhvr>
                                        <p:cTn id="44" dur="500"/>
                                        <p:tgtEl>
                                          <p:spTgt spid="27650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76483">
                                            <p:txEl>
                                              <p:pRg st="0" end="0"/>
                                            </p:txEl>
                                          </p:spTgt>
                                        </p:tgtEl>
                                        <p:attrNameLst>
                                          <p:attrName>style.visibility</p:attrName>
                                        </p:attrNameLst>
                                      </p:cBhvr>
                                      <p:to>
                                        <p:strVal val="visible"/>
                                      </p:to>
                                    </p:set>
                                    <p:animEffect transition="in" filter="dissolve">
                                      <p:cBhvr>
                                        <p:cTn id="49" dur="500"/>
                                        <p:tgtEl>
                                          <p:spTgt spid="27648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76483">
                                            <p:txEl>
                                              <p:pRg st="1" end="1"/>
                                            </p:txEl>
                                          </p:spTgt>
                                        </p:tgtEl>
                                        <p:attrNameLst>
                                          <p:attrName>style.visibility</p:attrName>
                                        </p:attrNameLst>
                                      </p:cBhvr>
                                      <p:to>
                                        <p:strVal val="visible"/>
                                      </p:to>
                                    </p:set>
                                    <p:animEffect transition="in" filter="dissolve">
                                      <p:cBhvr>
                                        <p:cTn id="54" dur="500"/>
                                        <p:tgtEl>
                                          <p:spTgt spid="27648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76483">
                                            <p:txEl>
                                              <p:pRg st="2" end="2"/>
                                            </p:txEl>
                                          </p:spTgt>
                                        </p:tgtEl>
                                        <p:attrNameLst>
                                          <p:attrName>style.visibility</p:attrName>
                                        </p:attrNameLst>
                                      </p:cBhvr>
                                      <p:to>
                                        <p:strVal val="visible"/>
                                      </p:to>
                                    </p:set>
                                    <p:animEffect transition="in" filter="dissolve">
                                      <p:cBhvr>
                                        <p:cTn id="59" dur="500"/>
                                        <p:tgtEl>
                                          <p:spTgt spid="276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P spid="276484" grpId="0" animBg="1"/>
      <p:bldP spid="276485" grpId="0" animBg="1" autoUpdateAnimBg="0"/>
      <p:bldP spid="276486" grpId="0" animBg="1"/>
      <p:bldP spid="276487" grpId="0" animBg="1" autoUpdateAnimBg="0"/>
      <p:bldP spid="27648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FCFS</a:t>
            </a:r>
          </a:p>
        </p:txBody>
      </p:sp>
      <p:sp>
        <p:nvSpPr>
          <p:cNvPr id="61" name="Slide Number Placeholder 6"/>
          <p:cNvSpPr>
            <a:spLocks noGrp="1"/>
          </p:cNvSpPr>
          <p:nvPr>
            <p:ph type="sldNum" sz="quarter" idx="12"/>
          </p:nvPr>
        </p:nvSpPr>
        <p:spPr/>
        <p:txBody>
          <a:bodyPr/>
          <a:lstStyle/>
          <a:p>
            <a:fld id="{9D84FE77-D6D2-4DE4-A16E-AE09D36B2EA3}" type="slidenum">
              <a:rPr lang="en-US"/>
              <a:pPr/>
              <a:t>36</a:t>
            </a:fld>
            <a:endParaRPr lang="en-US"/>
          </a:p>
        </p:txBody>
      </p:sp>
      <p:graphicFrame>
        <p:nvGraphicFramePr>
          <p:cNvPr id="277507"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gridCol w="1371600"/>
                <a:gridCol w="1905000"/>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77535" name="Group 31"/>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77529" name="Text Box 25"/>
          <p:cNvSpPr txBox="1">
            <a:spLocks noChangeArrowheads="1"/>
          </p:cNvSpPr>
          <p:nvPr/>
        </p:nvSpPr>
        <p:spPr bwMode="auto">
          <a:xfrm>
            <a:off x="1187450" y="5241925"/>
            <a:ext cx="2622550" cy="701675"/>
          </a:xfrm>
          <a:prstGeom prst="rect">
            <a:avLst/>
          </a:prstGeom>
          <a:noFill/>
          <a:ln w="9525">
            <a:noFill/>
            <a:miter lim="800000"/>
            <a:headEnd/>
            <a:tailEnd/>
          </a:ln>
          <a:effectLst/>
        </p:spPr>
        <p:txBody>
          <a:bodyPr wrap="none">
            <a:spAutoFit/>
          </a:bodyPr>
          <a:lstStyle/>
          <a:p>
            <a:pPr eaLnBrk="0" hangingPunct="0"/>
            <a:r>
              <a:rPr lang="en-US" b="1" dirty="0" smtClean="0">
                <a:latin typeface="Courier New" pitchFamily="49" charset="0"/>
              </a:rPr>
              <a:t>0: </a:t>
            </a:r>
            <a:r>
              <a:rPr lang="en-US" b="1" dirty="0">
                <a:latin typeface="Courier New" pitchFamily="49" charset="0"/>
              </a:rPr>
              <a:t>P1 </a:t>
            </a:r>
            <a:r>
              <a:rPr lang="en-US" b="1" dirty="0" err="1">
                <a:latin typeface="Courier New" pitchFamily="49" charset="0"/>
              </a:rPr>
              <a:t>vào</a:t>
            </a:r>
            <a:r>
              <a:rPr lang="en-US" b="1" dirty="0">
                <a:latin typeface="Courier New" pitchFamily="49" charset="0"/>
              </a:rPr>
              <a:t> RL</a:t>
            </a:r>
            <a:br>
              <a:rPr lang="en-US" b="1" dirty="0">
                <a:latin typeface="Courier New" pitchFamily="49" charset="0"/>
              </a:rPr>
            </a:br>
            <a:r>
              <a:rPr lang="en-US" b="1" dirty="0">
                <a:latin typeface="Courier New" pitchFamily="49" charset="0"/>
              </a:rPr>
              <a:t>     P1 </a:t>
            </a:r>
            <a:r>
              <a:rPr lang="en-US" b="1" dirty="0" err="1">
                <a:latin typeface="Courier New" pitchFamily="49" charset="0"/>
              </a:rPr>
              <a:t>dùng</a:t>
            </a:r>
            <a:r>
              <a:rPr lang="en-US" b="1" dirty="0">
                <a:latin typeface="Courier New" pitchFamily="49" charset="0"/>
              </a:rPr>
              <a:t> CPU</a:t>
            </a:r>
          </a:p>
        </p:txBody>
      </p:sp>
      <p:sp>
        <p:nvSpPr>
          <p:cNvPr id="277530" name="Text Box 26"/>
          <p:cNvSpPr txBox="1">
            <a:spLocks noChangeArrowheads="1"/>
          </p:cNvSpPr>
          <p:nvPr/>
        </p:nvSpPr>
        <p:spPr bwMode="auto">
          <a:xfrm>
            <a:off x="1187450" y="5851525"/>
            <a:ext cx="2031325" cy="400110"/>
          </a:xfrm>
          <a:prstGeom prst="rect">
            <a:avLst/>
          </a:prstGeom>
          <a:noFill/>
          <a:ln w="9525">
            <a:noFill/>
            <a:miter lim="800000"/>
            <a:headEnd/>
            <a:tailEnd/>
          </a:ln>
          <a:effectLst/>
        </p:spPr>
        <p:txBody>
          <a:bodyPr wrap="none">
            <a:spAutoFit/>
          </a:bodyPr>
          <a:lstStyle/>
          <a:p>
            <a:pPr eaLnBrk="0" hangingPunct="0"/>
            <a:r>
              <a:rPr lang="en-US" b="1" dirty="0" smtClean="0">
                <a:latin typeface="Courier New" pitchFamily="49" charset="0"/>
              </a:rPr>
              <a:t>1: </a:t>
            </a:r>
            <a:r>
              <a:rPr lang="en-US" b="1" dirty="0">
                <a:latin typeface="Courier New" pitchFamily="49" charset="0"/>
              </a:rPr>
              <a:t>P2 </a:t>
            </a:r>
            <a:r>
              <a:rPr lang="en-US" b="1" dirty="0" err="1">
                <a:latin typeface="Courier New" pitchFamily="49" charset="0"/>
              </a:rPr>
              <a:t>vào</a:t>
            </a:r>
            <a:r>
              <a:rPr lang="en-US" b="1" dirty="0">
                <a:latin typeface="Courier New" pitchFamily="49" charset="0"/>
              </a:rPr>
              <a:t> RL</a:t>
            </a:r>
          </a:p>
        </p:txBody>
      </p:sp>
      <p:sp>
        <p:nvSpPr>
          <p:cNvPr id="277531" name="Text Box 27"/>
          <p:cNvSpPr txBox="1">
            <a:spLocks noChangeArrowheads="1"/>
          </p:cNvSpPr>
          <p:nvPr/>
        </p:nvSpPr>
        <p:spPr bwMode="auto">
          <a:xfrm>
            <a:off x="1187450" y="6156325"/>
            <a:ext cx="2031325" cy="400110"/>
          </a:xfrm>
          <a:prstGeom prst="rect">
            <a:avLst/>
          </a:prstGeom>
          <a:noFill/>
          <a:ln w="9525">
            <a:noFill/>
            <a:miter lim="800000"/>
            <a:headEnd/>
            <a:tailEnd/>
          </a:ln>
          <a:effectLst/>
        </p:spPr>
        <p:txBody>
          <a:bodyPr wrap="none">
            <a:spAutoFit/>
          </a:bodyPr>
          <a:lstStyle/>
          <a:p>
            <a:pPr eaLnBrk="0" hangingPunct="0"/>
            <a:r>
              <a:rPr lang="en-US" b="1" dirty="0" smtClean="0">
                <a:latin typeface="Courier New" pitchFamily="49" charset="0"/>
              </a:rPr>
              <a:t>2: </a:t>
            </a:r>
            <a:r>
              <a:rPr lang="en-US" b="1" dirty="0">
                <a:latin typeface="Courier New" pitchFamily="49" charset="0"/>
              </a:rPr>
              <a:t>P3 </a:t>
            </a:r>
            <a:r>
              <a:rPr lang="en-US" b="1" dirty="0" err="1">
                <a:latin typeface="Courier New" pitchFamily="49" charset="0"/>
              </a:rPr>
              <a:t>vào</a:t>
            </a:r>
            <a:r>
              <a:rPr lang="en-US" b="1" dirty="0">
                <a:latin typeface="Courier New" pitchFamily="49" charset="0"/>
              </a:rPr>
              <a:t> RL</a:t>
            </a:r>
          </a:p>
        </p:txBody>
      </p:sp>
      <p:sp>
        <p:nvSpPr>
          <p:cNvPr id="277532" name="Text Box 28"/>
          <p:cNvSpPr txBox="1">
            <a:spLocks noChangeArrowheads="1"/>
          </p:cNvSpPr>
          <p:nvPr/>
        </p:nvSpPr>
        <p:spPr bwMode="auto">
          <a:xfrm>
            <a:off x="4710113" y="5226050"/>
            <a:ext cx="2622550" cy="701675"/>
          </a:xfrm>
          <a:prstGeom prst="rect">
            <a:avLst/>
          </a:prstGeom>
          <a:noFill/>
          <a:ln w="9525">
            <a:noFill/>
            <a:miter lim="800000"/>
            <a:headEnd/>
            <a:tailEnd/>
          </a:ln>
          <a:effectLst/>
        </p:spPr>
        <p:txBody>
          <a:bodyPr wrap="none">
            <a:spAutoFit/>
          </a:bodyPr>
          <a:lstStyle/>
          <a:p>
            <a:pPr eaLnBrk="0" hangingPunct="0"/>
            <a:r>
              <a:rPr lang="en-US" b="1" dirty="0" smtClean="0">
                <a:latin typeface="Courier New" pitchFamily="49" charset="0"/>
              </a:rPr>
              <a:t>24: </a:t>
            </a:r>
            <a:r>
              <a:rPr lang="en-US" b="1" dirty="0">
                <a:latin typeface="Courier New" pitchFamily="49" charset="0"/>
              </a:rPr>
              <a:t>P1 </a:t>
            </a:r>
            <a:r>
              <a:rPr lang="en-US" b="1" dirty="0" err="1">
                <a:latin typeface="Courier New" pitchFamily="49" charset="0"/>
              </a:rPr>
              <a:t>kết</a:t>
            </a:r>
            <a:r>
              <a:rPr lang="en-US" b="1" dirty="0">
                <a:latin typeface="Courier New" pitchFamily="49" charset="0"/>
              </a:rPr>
              <a:t> </a:t>
            </a:r>
            <a:r>
              <a:rPr lang="en-US" b="1" dirty="0" err="1">
                <a:latin typeface="Courier New" pitchFamily="49" charset="0"/>
              </a:rPr>
              <a:t>thúc</a:t>
            </a:r>
            <a:r>
              <a:rPr lang="en-US" b="1" dirty="0">
                <a:latin typeface="Courier New" pitchFamily="49" charset="0"/>
              </a:rPr>
              <a:t/>
            </a:r>
            <a:br>
              <a:rPr lang="en-US" b="1" dirty="0">
                <a:latin typeface="Courier New" pitchFamily="49" charset="0"/>
              </a:rPr>
            </a:br>
            <a:r>
              <a:rPr lang="en-US" b="1" dirty="0">
                <a:latin typeface="Courier New" pitchFamily="49" charset="0"/>
              </a:rPr>
              <a:t>     P2 </a:t>
            </a:r>
            <a:r>
              <a:rPr lang="en-US" b="1" dirty="0" err="1">
                <a:latin typeface="Courier New" pitchFamily="49" charset="0"/>
              </a:rPr>
              <a:t>dùng</a:t>
            </a:r>
            <a:r>
              <a:rPr lang="en-US" b="1" dirty="0">
                <a:latin typeface="Courier New" pitchFamily="49" charset="0"/>
              </a:rPr>
              <a:t> CPU</a:t>
            </a:r>
          </a:p>
        </p:txBody>
      </p:sp>
      <p:sp>
        <p:nvSpPr>
          <p:cNvPr id="277533" name="Text Box 29"/>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(23+25)/3 = 16</a:t>
            </a:r>
            <a:endParaRPr lang="en-US" sz="2400" b="1">
              <a:solidFill>
                <a:schemeClr val="hlink"/>
              </a:solidFill>
              <a:latin typeface="Comic Sans MS" pitchFamily="66" charset="0"/>
            </a:endParaRPr>
          </a:p>
        </p:txBody>
      </p:sp>
      <p:sp>
        <p:nvSpPr>
          <p:cNvPr id="277534" name="Text Box 30"/>
          <p:cNvSpPr txBox="1">
            <a:spLocks noChangeArrowheads="1"/>
          </p:cNvSpPr>
          <p:nvPr/>
        </p:nvSpPr>
        <p:spPr bwMode="auto">
          <a:xfrm>
            <a:off x="4724400" y="5851525"/>
            <a:ext cx="2622550" cy="701675"/>
          </a:xfrm>
          <a:prstGeom prst="rect">
            <a:avLst/>
          </a:prstGeom>
          <a:noFill/>
          <a:ln w="9525">
            <a:noFill/>
            <a:miter lim="800000"/>
            <a:headEnd/>
            <a:tailEnd/>
          </a:ln>
          <a:effectLst/>
        </p:spPr>
        <p:txBody>
          <a:bodyPr wrap="none">
            <a:spAutoFit/>
          </a:bodyPr>
          <a:lstStyle/>
          <a:p>
            <a:pPr eaLnBrk="0" hangingPunct="0"/>
            <a:r>
              <a:rPr lang="en-US" b="1" dirty="0" smtClean="0">
                <a:latin typeface="Courier New" pitchFamily="49" charset="0"/>
              </a:rPr>
              <a:t>27: </a:t>
            </a:r>
            <a:r>
              <a:rPr lang="en-US" b="1" dirty="0">
                <a:latin typeface="Courier New" pitchFamily="49" charset="0"/>
              </a:rPr>
              <a:t>P2 </a:t>
            </a:r>
            <a:r>
              <a:rPr lang="en-US" b="1" dirty="0" err="1">
                <a:latin typeface="Courier New" pitchFamily="49" charset="0"/>
              </a:rPr>
              <a:t>kết</a:t>
            </a:r>
            <a:r>
              <a:rPr lang="en-US" b="1" dirty="0">
                <a:latin typeface="Courier New" pitchFamily="49" charset="0"/>
              </a:rPr>
              <a:t> </a:t>
            </a:r>
            <a:r>
              <a:rPr lang="en-US" b="1" dirty="0" err="1">
                <a:latin typeface="Courier New" pitchFamily="49" charset="0"/>
              </a:rPr>
              <a:t>thúc</a:t>
            </a:r>
            <a:r>
              <a:rPr lang="en-US" b="1" dirty="0">
                <a:latin typeface="Courier New" pitchFamily="49" charset="0"/>
              </a:rPr>
              <a:t/>
            </a:r>
            <a:br>
              <a:rPr lang="en-US" b="1" dirty="0">
                <a:latin typeface="Courier New" pitchFamily="49" charset="0"/>
              </a:rPr>
            </a:br>
            <a:r>
              <a:rPr lang="en-US" b="1" dirty="0">
                <a:latin typeface="Courier New" pitchFamily="49" charset="0"/>
              </a:rPr>
              <a:t>     P3 </a:t>
            </a:r>
            <a:r>
              <a:rPr lang="en-US" b="1" dirty="0" err="1">
                <a:latin typeface="Courier New" pitchFamily="49" charset="0"/>
              </a:rPr>
              <a:t>dùng</a:t>
            </a:r>
            <a:r>
              <a:rPr lang="en-US" b="1" dirty="0">
                <a:latin typeface="Courier New" pitchFamily="49" charset="0"/>
              </a:rPr>
              <a:t> CPU</a:t>
            </a:r>
          </a:p>
        </p:txBody>
      </p:sp>
      <p:sp>
        <p:nvSpPr>
          <p:cNvPr id="277557" name="Rectangle 53"/>
          <p:cNvSpPr>
            <a:spLocks noChangeArrowheads="1"/>
          </p:cNvSpPr>
          <p:nvPr/>
        </p:nvSpPr>
        <p:spPr bwMode="auto">
          <a:xfrm>
            <a:off x="990600" y="4129088"/>
            <a:ext cx="5638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77558" name="Rectangle 54"/>
          <p:cNvSpPr>
            <a:spLocks noChangeArrowheads="1"/>
          </p:cNvSpPr>
          <p:nvPr/>
        </p:nvSpPr>
        <p:spPr bwMode="auto">
          <a:xfrm>
            <a:off x="6629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77559" name="Rectangle 55"/>
          <p:cNvSpPr>
            <a:spLocks noChangeArrowheads="1"/>
          </p:cNvSpPr>
          <p:nvPr/>
        </p:nvSpPr>
        <p:spPr bwMode="auto">
          <a:xfrm>
            <a:off x="7391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77560" name="Text Box 56"/>
          <p:cNvSpPr txBox="1">
            <a:spLocks noChangeArrowheads="1"/>
          </p:cNvSpPr>
          <p:nvPr/>
        </p:nvSpPr>
        <p:spPr bwMode="auto">
          <a:xfrm>
            <a:off x="838200" y="459581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77561" name="Text Box 57"/>
          <p:cNvSpPr txBox="1">
            <a:spLocks noChangeArrowheads="1"/>
          </p:cNvSpPr>
          <p:nvPr/>
        </p:nvSpPr>
        <p:spPr bwMode="auto">
          <a:xfrm>
            <a:off x="6477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24</a:t>
            </a:r>
          </a:p>
        </p:txBody>
      </p:sp>
      <p:sp>
        <p:nvSpPr>
          <p:cNvPr id="277562" name="Text Box 58"/>
          <p:cNvSpPr txBox="1">
            <a:spLocks noChangeArrowheads="1"/>
          </p:cNvSpPr>
          <p:nvPr/>
        </p:nvSpPr>
        <p:spPr bwMode="auto">
          <a:xfrm>
            <a:off x="7239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27</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7529"/>
                                        </p:tgtEl>
                                        <p:attrNameLst>
                                          <p:attrName>style.visibility</p:attrName>
                                        </p:attrNameLst>
                                      </p:cBhvr>
                                      <p:to>
                                        <p:strVal val="visible"/>
                                      </p:to>
                                    </p:set>
                                    <p:animEffect transition="in" filter="dissolve">
                                      <p:cBhvr>
                                        <p:cTn id="12" dur="500"/>
                                        <p:tgtEl>
                                          <p:spTgt spid="27752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7560"/>
                                        </p:tgtEl>
                                        <p:attrNameLst>
                                          <p:attrName>style.visibility</p:attrName>
                                        </p:attrNameLst>
                                      </p:cBhvr>
                                      <p:to>
                                        <p:strVal val="visible"/>
                                      </p:to>
                                    </p:set>
                                    <p:animEffect transition="in" filter="wipe(left)">
                                      <p:cBhvr>
                                        <p:cTn id="16" dur="1000"/>
                                        <p:tgtEl>
                                          <p:spTgt spid="27756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77557"/>
                                        </p:tgtEl>
                                        <p:attrNameLst>
                                          <p:attrName>style.visibility</p:attrName>
                                        </p:attrNameLst>
                                      </p:cBhvr>
                                      <p:to>
                                        <p:strVal val="visible"/>
                                      </p:to>
                                    </p:set>
                                    <p:animEffect transition="in" filter="wipe(left)">
                                      <p:cBhvr>
                                        <p:cTn id="20" dur="1000"/>
                                        <p:tgtEl>
                                          <p:spTgt spid="277557"/>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77561"/>
                                        </p:tgtEl>
                                        <p:attrNameLst>
                                          <p:attrName>style.visibility</p:attrName>
                                        </p:attrNameLst>
                                      </p:cBhvr>
                                      <p:to>
                                        <p:strVal val="visible"/>
                                      </p:to>
                                    </p:set>
                                    <p:animEffect transition="in" filter="wipe(left)">
                                      <p:cBhvr>
                                        <p:cTn id="24" dur="1000"/>
                                        <p:tgtEl>
                                          <p:spTgt spid="27756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77530"/>
                                        </p:tgtEl>
                                        <p:attrNameLst>
                                          <p:attrName>style.visibility</p:attrName>
                                        </p:attrNameLst>
                                      </p:cBhvr>
                                      <p:to>
                                        <p:strVal val="visible"/>
                                      </p:to>
                                    </p:set>
                                    <p:animEffect transition="in" filter="dissolve">
                                      <p:cBhvr>
                                        <p:cTn id="29" dur="500"/>
                                        <p:tgtEl>
                                          <p:spTgt spid="27753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77531"/>
                                        </p:tgtEl>
                                        <p:attrNameLst>
                                          <p:attrName>style.visibility</p:attrName>
                                        </p:attrNameLst>
                                      </p:cBhvr>
                                      <p:to>
                                        <p:strVal val="visible"/>
                                      </p:to>
                                    </p:set>
                                    <p:animEffect transition="in" filter="dissolve">
                                      <p:cBhvr>
                                        <p:cTn id="34" dur="500"/>
                                        <p:tgtEl>
                                          <p:spTgt spid="27753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7532"/>
                                        </p:tgtEl>
                                        <p:attrNameLst>
                                          <p:attrName>style.visibility</p:attrName>
                                        </p:attrNameLst>
                                      </p:cBhvr>
                                      <p:to>
                                        <p:strVal val="visible"/>
                                      </p:to>
                                    </p:set>
                                    <p:animEffect transition="in" filter="dissolve">
                                      <p:cBhvr>
                                        <p:cTn id="39" dur="500"/>
                                        <p:tgtEl>
                                          <p:spTgt spid="27753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77558"/>
                                        </p:tgtEl>
                                        <p:attrNameLst>
                                          <p:attrName>style.visibility</p:attrName>
                                        </p:attrNameLst>
                                      </p:cBhvr>
                                      <p:to>
                                        <p:strVal val="visible"/>
                                      </p:to>
                                    </p:set>
                                    <p:animEffect transition="in" filter="wipe(left)">
                                      <p:cBhvr>
                                        <p:cTn id="43" dur="1000"/>
                                        <p:tgtEl>
                                          <p:spTgt spid="277558"/>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77562"/>
                                        </p:tgtEl>
                                        <p:attrNameLst>
                                          <p:attrName>style.visibility</p:attrName>
                                        </p:attrNameLst>
                                      </p:cBhvr>
                                      <p:to>
                                        <p:strVal val="visible"/>
                                      </p:to>
                                    </p:set>
                                    <p:animEffect transition="in" filter="wipe(left)">
                                      <p:cBhvr>
                                        <p:cTn id="47" dur="1000"/>
                                        <p:tgtEl>
                                          <p:spTgt spid="27756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7534"/>
                                        </p:tgtEl>
                                        <p:attrNameLst>
                                          <p:attrName>style.visibility</p:attrName>
                                        </p:attrNameLst>
                                      </p:cBhvr>
                                      <p:to>
                                        <p:strVal val="visible"/>
                                      </p:to>
                                    </p:set>
                                    <p:animEffect transition="in" filter="dissolve">
                                      <p:cBhvr>
                                        <p:cTn id="52" dur="500"/>
                                        <p:tgtEl>
                                          <p:spTgt spid="27753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77559"/>
                                        </p:tgtEl>
                                        <p:attrNameLst>
                                          <p:attrName>style.visibility</p:attrName>
                                        </p:attrNameLst>
                                      </p:cBhvr>
                                      <p:to>
                                        <p:strVal val="visible"/>
                                      </p:to>
                                    </p:set>
                                    <p:animEffect transition="in" filter="wipe(left)">
                                      <p:cBhvr>
                                        <p:cTn id="56" dur="1000"/>
                                        <p:tgtEl>
                                          <p:spTgt spid="27755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77535"/>
                                        </p:tgtEl>
                                        <p:attrNameLst>
                                          <p:attrName>style.visibility</p:attrName>
                                        </p:attrNameLst>
                                      </p:cBhvr>
                                      <p:to>
                                        <p:strVal val="visible"/>
                                      </p:to>
                                    </p:set>
                                    <p:animEffect transition="in" filter="dissolve">
                                      <p:cBhvr>
                                        <p:cTn id="61" dur="500"/>
                                        <p:tgtEl>
                                          <p:spTgt spid="27753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77533"/>
                                        </p:tgtEl>
                                        <p:attrNameLst>
                                          <p:attrName>style.visibility</p:attrName>
                                        </p:attrNameLst>
                                      </p:cBhvr>
                                      <p:to>
                                        <p:strVal val="visible"/>
                                      </p:to>
                                    </p:set>
                                    <p:animEffect transition="in" filter="dissolve">
                                      <p:cBhvr>
                                        <p:cTn id="66" dur="500"/>
                                        <p:tgtEl>
                                          <p:spTgt spid="277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0"/>
      <p:bldP spid="277530" grpId="0"/>
      <p:bldP spid="277531" grpId="0"/>
      <p:bldP spid="277532" grpId="0"/>
      <p:bldP spid="277533" grpId="0"/>
      <p:bldP spid="277534" grpId="0"/>
      <p:bldP spid="277557" grpId="0" animBg="1"/>
      <p:bldP spid="277558" grpId="0" animBg="1"/>
      <p:bldP spid="277559" grpId="0" animBg="1"/>
      <p:bldP spid="277560" grpId="0"/>
      <p:bldP spid="277561" grpId="0"/>
      <p:bldP spid="27756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457200" y="-152400"/>
            <a:ext cx="7467600" cy="1143000"/>
          </a:xfrm>
        </p:spPr>
        <p:txBody>
          <a:bodyPr/>
          <a:lstStyle/>
          <a:p>
            <a:r>
              <a:rPr lang="en-US" dirty="0" err="1"/>
              <a:t>Nhaän</a:t>
            </a:r>
            <a:r>
              <a:rPr lang="en-US" dirty="0"/>
              <a:t> </a:t>
            </a:r>
            <a:r>
              <a:rPr lang="en-US" dirty="0" err="1"/>
              <a:t>xeùt</a:t>
            </a:r>
            <a:r>
              <a:rPr lang="en-US" dirty="0"/>
              <a:t> FCFS</a:t>
            </a:r>
          </a:p>
        </p:txBody>
      </p:sp>
      <p:sp>
        <p:nvSpPr>
          <p:cNvPr id="278531" name="Rectangle 3"/>
          <p:cNvSpPr>
            <a:spLocks noGrp="1" noChangeArrowheads="1"/>
          </p:cNvSpPr>
          <p:nvPr>
            <p:ph sz="quarter" idx="1"/>
          </p:nvPr>
        </p:nvSpPr>
        <p:spPr/>
        <p:txBody>
          <a:bodyPr/>
          <a:lstStyle/>
          <a:p>
            <a:r>
              <a:rPr lang="en-US" dirty="0" err="1"/>
              <a:t>Ñôn</a:t>
            </a:r>
            <a:r>
              <a:rPr lang="en-US" dirty="0"/>
              <a:t> </a:t>
            </a:r>
            <a:r>
              <a:rPr lang="en-US" dirty="0" err="1"/>
              <a:t>giaûn</a:t>
            </a:r>
            <a:endParaRPr lang="en-US" dirty="0"/>
          </a:p>
          <a:p>
            <a:r>
              <a:rPr lang="en-US" dirty="0" err="1"/>
              <a:t>Chòu</a:t>
            </a:r>
            <a:r>
              <a:rPr lang="en-US" dirty="0"/>
              <a:t> </a:t>
            </a:r>
            <a:r>
              <a:rPr lang="en-US" dirty="0" err="1"/>
              <a:t>ñöïng</a:t>
            </a:r>
            <a:r>
              <a:rPr lang="en-US" dirty="0"/>
              <a:t> </a:t>
            </a:r>
            <a:r>
              <a:rPr lang="en-US" dirty="0" err="1"/>
              <a:t>hieän</a:t>
            </a:r>
            <a:r>
              <a:rPr lang="en-US" dirty="0"/>
              <a:t> </a:t>
            </a:r>
            <a:r>
              <a:rPr lang="en-US" dirty="0" err="1"/>
              <a:t>töôïng</a:t>
            </a:r>
            <a:r>
              <a:rPr lang="en-US" dirty="0"/>
              <a:t> </a:t>
            </a:r>
            <a:r>
              <a:rPr lang="en-US" dirty="0" err="1"/>
              <a:t>tích</a:t>
            </a:r>
            <a:r>
              <a:rPr lang="en-US" dirty="0"/>
              <a:t> </a:t>
            </a:r>
            <a:r>
              <a:rPr lang="en-US" dirty="0" err="1"/>
              <a:t>luõy</a:t>
            </a:r>
            <a:r>
              <a:rPr lang="en-US" dirty="0"/>
              <a:t> </a:t>
            </a:r>
            <a:r>
              <a:rPr lang="en-US" dirty="0" err="1"/>
              <a:t>thôøi</a:t>
            </a:r>
            <a:r>
              <a:rPr lang="en-US" dirty="0"/>
              <a:t> </a:t>
            </a:r>
            <a:r>
              <a:rPr lang="en-US" dirty="0" err="1"/>
              <a:t>gian</a:t>
            </a:r>
            <a:r>
              <a:rPr lang="en-US" dirty="0"/>
              <a:t> </a:t>
            </a:r>
            <a:r>
              <a:rPr lang="en-US" dirty="0" err="1"/>
              <a:t>chôø</a:t>
            </a:r>
            <a:endParaRPr lang="en-US" dirty="0"/>
          </a:p>
          <a:p>
            <a:pPr lvl="1"/>
            <a:r>
              <a:rPr lang="en-US" dirty="0" err="1"/>
              <a:t>Tieán</a:t>
            </a:r>
            <a:r>
              <a:rPr lang="en-US" dirty="0"/>
              <a:t> </a:t>
            </a:r>
            <a:r>
              <a:rPr lang="en-US" dirty="0" err="1"/>
              <a:t>trình</a:t>
            </a:r>
            <a:r>
              <a:rPr lang="en-US" dirty="0"/>
              <a:t> </a:t>
            </a:r>
            <a:r>
              <a:rPr lang="en-US" dirty="0" err="1"/>
              <a:t>coù</a:t>
            </a:r>
            <a:r>
              <a:rPr lang="en-US" dirty="0"/>
              <a:t> </a:t>
            </a:r>
            <a:r>
              <a:rPr lang="en-US" dirty="0" err="1"/>
              <a:t>thôøi</a:t>
            </a:r>
            <a:r>
              <a:rPr lang="en-US" dirty="0"/>
              <a:t> </a:t>
            </a:r>
            <a:r>
              <a:rPr lang="en-US" dirty="0" err="1"/>
              <a:t>gian</a:t>
            </a:r>
            <a:r>
              <a:rPr lang="en-US" dirty="0"/>
              <a:t> </a:t>
            </a:r>
            <a:r>
              <a:rPr lang="en-US" dirty="0" err="1"/>
              <a:t>xöû</a:t>
            </a:r>
            <a:r>
              <a:rPr lang="en-US" dirty="0"/>
              <a:t> </a:t>
            </a:r>
            <a:r>
              <a:rPr lang="en-US" dirty="0" err="1"/>
              <a:t>lyù</a:t>
            </a:r>
            <a:r>
              <a:rPr lang="en-US" dirty="0"/>
              <a:t> </a:t>
            </a:r>
            <a:r>
              <a:rPr lang="en-US" dirty="0" err="1"/>
              <a:t>ngaén</a:t>
            </a:r>
            <a:r>
              <a:rPr lang="en-US" dirty="0"/>
              <a:t> </a:t>
            </a:r>
            <a:r>
              <a:rPr lang="en-US" dirty="0" err="1"/>
              <a:t>ñôïi</a:t>
            </a:r>
            <a:r>
              <a:rPr lang="en-US" dirty="0"/>
              <a:t> </a:t>
            </a:r>
            <a:r>
              <a:rPr lang="en-US" dirty="0" err="1"/>
              <a:t>tieán</a:t>
            </a:r>
            <a:r>
              <a:rPr lang="en-US" dirty="0"/>
              <a:t> </a:t>
            </a:r>
            <a:r>
              <a:rPr lang="en-US" dirty="0" err="1"/>
              <a:t>trình</a:t>
            </a:r>
            <a:r>
              <a:rPr lang="en-US" dirty="0"/>
              <a:t> </a:t>
            </a:r>
            <a:r>
              <a:rPr lang="en-US" dirty="0" err="1"/>
              <a:t>coù</a:t>
            </a:r>
            <a:r>
              <a:rPr lang="en-US" dirty="0"/>
              <a:t> </a:t>
            </a:r>
            <a:r>
              <a:rPr lang="en-US" dirty="0" err="1"/>
              <a:t>thôøi</a:t>
            </a:r>
            <a:r>
              <a:rPr lang="en-US" dirty="0"/>
              <a:t> </a:t>
            </a:r>
            <a:r>
              <a:rPr lang="en-US" dirty="0" err="1"/>
              <a:t>gian</a:t>
            </a:r>
            <a:r>
              <a:rPr lang="en-US" dirty="0"/>
              <a:t> </a:t>
            </a:r>
            <a:r>
              <a:rPr lang="en-US" dirty="0" err="1"/>
              <a:t>xöû</a:t>
            </a:r>
            <a:r>
              <a:rPr lang="en-US" dirty="0"/>
              <a:t> </a:t>
            </a:r>
            <a:r>
              <a:rPr lang="en-US" dirty="0" err="1"/>
              <a:t>lyù</a:t>
            </a:r>
            <a:r>
              <a:rPr lang="en-US" dirty="0"/>
              <a:t> </a:t>
            </a:r>
            <a:r>
              <a:rPr lang="en-US" dirty="0" err="1"/>
              <a:t>daøi</a:t>
            </a:r>
            <a:endParaRPr lang="en-US" dirty="0"/>
          </a:p>
          <a:p>
            <a:pPr lvl="1">
              <a:buNone/>
            </a:pPr>
            <a:r>
              <a:rPr lang="en-US" dirty="0" smtClean="0">
                <a:sym typeface="Wingdings" pitchFamily="2" charset="2"/>
              </a:rPr>
              <a:t> </a:t>
            </a:r>
            <a:r>
              <a:rPr lang="en-US" dirty="0" err="1" smtClean="0"/>
              <a:t>Öu</a:t>
            </a:r>
            <a:r>
              <a:rPr lang="en-US" dirty="0" smtClean="0"/>
              <a:t> </a:t>
            </a:r>
            <a:r>
              <a:rPr lang="en-US" dirty="0" err="1"/>
              <a:t>tieân</a:t>
            </a:r>
            <a:r>
              <a:rPr lang="en-US" dirty="0"/>
              <a:t> </a:t>
            </a:r>
            <a:r>
              <a:rPr lang="en-US" dirty="0" err="1"/>
              <a:t>tieán</a:t>
            </a:r>
            <a:r>
              <a:rPr lang="en-US" dirty="0"/>
              <a:t> </a:t>
            </a:r>
            <a:r>
              <a:rPr lang="en-US" dirty="0" err="1"/>
              <a:t>trình</a:t>
            </a:r>
            <a:r>
              <a:rPr lang="en-US" dirty="0"/>
              <a:t> </a:t>
            </a:r>
            <a:r>
              <a:rPr lang="en-US" dirty="0" err="1"/>
              <a:t>cpu</a:t>
            </a:r>
            <a:r>
              <a:rPr lang="en-US" dirty="0"/>
              <a:t>-bounded</a:t>
            </a:r>
          </a:p>
          <a:p>
            <a:r>
              <a:rPr lang="en-US" dirty="0" err="1"/>
              <a:t>Coù</a:t>
            </a:r>
            <a:r>
              <a:rPr lang="en-US" dirty="0"/>
              <a:t> </a:t>
            </a:r>
            <a:r>
              <a:rPr lang="en-US" dirty="0" err="1"/>
              <a:t>theå</a:t>
            </a:r>
            <a:r>
              <a:rPr lang="en-US" dirty="0"/>
              <a:t> </a:t>
            </a:r>
            <a:r>
              <a:rPr lang="en-US" dirty="0" err="1"/>
              <a:t>xaûy</a:t>
            </a:r>
            <a:r>
              <a:rPr lang="en-US" dirty="0"/>
              <a:t> </a:t>
            </a:r>
            <a:r>
              <a:rPr lang="en-US" dirty="0" err="1"/>
              <a:t>ra</a:t>
            </a:r>
            <a:r>
              <a:rPr lang="en-US" dirty="0"/>
              <a:t> </a:t>
            </a:r>
            <a:r>
              <a:rPr lang="en-US" dirty="0" err="1"/>
              <a:t>tình</a:t>
            </a:r>
            <a:r>
              <a:rPr lang="en-US" dirty="0"/>
              <a:t> </a:t>
            </a:r>
            <a:r>
              <a:rPr lang="en-US" dirty="0" err="1"/>
              <a:t>traïng</a:t>
            </a:r>
            <a:r>
              <a:rPr lang="en-US" dirty="0"/>
              <a:t> </a:t>
            </a:r>
            <a:r>
              <a:rPr lang="en-US" dirty="0" err="1"/>
              <a:t>ñoäc</a:t>
            </a:r>
            <a:r>
              <a:rPr lang="en-US" dirty="0"/>
              <a:t> </a:t>
            </a:r>
            <a:r>
              <a:rPr lang="en-US" dirty="0" err="1"/>
              <a:t>chieám</a:t>
            </a:r>
            <a:r>
              <a:rPr lang="en-US" dirty="0"/>
              <a:t> CPU</a:t>
            </a:r>
          </a:p>
        </p:txBody>
      </p:sp>
      <p:sp>
        <p:nvSpPr>
          <p:cNvPr id="6" name="Slide Number Placeholder 5"/>
          <p:cNvSpPr>
            <a:spLocks noGrp="1"/>
          </p:cNvSpPr>
          <p:nvPr>
            <p:ph type="sldNum" sz="quarter" idx="15"/>
          </p:nvPr>
        </p:nvSpPr>
        <p:spPr/>
        <p:txBody>
          <a:bodyPr/>
          <a:lstStyle/>
          <a:p>
            <a:fld id="{2F3978C6-6359-4928-9CBB-1221706EA482}" type="slidenum">
              <a:rPr lang="en-US"/>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dissolve">
                                      <p:cBhvr>
                                        <p:cTn id="7" dur="500"/>
                                        <p:tgtEl>
                                          <p:spTgt spid="278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dissolve">
                                      <p:cBhvr>
                                        <p:cTn id="12" dur="500"/>
                                        <p:tgtEl>
                                          <p:spTgt spid="27853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8531">
                                            <p:txEl>
                                              <p:pRg st="2" end="2"/>
                                            </p:txEl>
                                          </p:spTgt>
                                        </p:tgtEl>
                                        <p:attrNameLst>
                                          <p:attrName>style.visibility</p:attrName>
                                        </p:attrNameLst>
                                      </p:cBhvr>
                                      <p:to>
                                        <p:strVal val="visible"/>
                                      </p:to>
                                    </p:set>
                                    <p:animEffect transition="in" filter="dissolve">
                                      <p:cBhvr>
                                        <p:cTn id="15" dur="500"/>
                                        <p:tgtEl>
                                          <p:spTgt spid="27853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8531">
                                            <p:txEl>
                                              <p:pRg st="3" end="3"/>
                                            </p:txEl>
                                          </p:spTgt>
                                        </p:tgtEl>
                                        <p:attrNameLst>
                                          <p:attrName>style.visibility</p:attrName>
                                        </p:attrNameLst>
                                      </p:cBhvr>
                                      <p:to>
                                        <p:strVal val="visible"/>
                                      </p:to>
                                    </p:set>
                                    <p:animEffect transition="in" filter="dissolve">
                                      <p:cBhvr>
                                        <p:cTn id="18" dur="500"/>
                                        <p:tgtEl>
                                          <p:spTgt spid="278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78531">
                                            <p:txEl>
                                              <p:pRg st="4" end="4"/>
                                            </p:txEl>
                                          </p:spTgt>
                                        </p:tgtEl>
                                        <p:attrNameLst>
                                          <p:attrName>style.visibility</p:attrName>
                                        </p:attrNameLst>
                                      </p:cBhvr>
                                      <p:to>
                                        <p:strVal val="visible"/>
                                      </p:to>
                                    </p:set>
                                    <p:animEffect transition="in" filter="dissolve">
                                      <p:cBhvr>
                                        <p:cTn id="23" dur="500"/>
                                        <p:tgtEl>
                                          <p:spTgt spid="27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57200" y="-228600"/>
            <a:ext cx="8458200" cy="1143000"/>
          </a:xfrm>
        </p:spPr>
        <p:txBody>
          <a:bodyPr>
            <a:normAutofit/>
          </a:bodyPr>
          <a:lstStyle/>
          <a:p>
            <a:r>
              <a:rPr lang="en-US" sz="2800" dirty="0" err="1"/>
              <a:t>Ñieàu</a:t>
            </a:r>
            <a:r>
              <a:rPr lang="en-US" sz="2800" dirty="0"/>
              <a:t> </a:t>
            </a:r>
            <a:r>
              <a:rPr lang="en-US" sz="2800" dirty="0" err="1"/>
              <a:t>phoái</a:t>
            </a:r>
            <a:r>
              <a:rPr lang="en-US" sz="2800" dirty="0"/>
              <a:t> </a:t>
            </a:r>
            <a:r>
              <a:rPr lang="en-US" sz="2800" dirty="0" err="1" smtClean="0"/>
              <a:t>XOAY</a:t>
            </a:r>
            <a:r>
              <a:rPr lang="en-US" sz="2800" dirty="0" smtClean="0"/>
              <a:t> </a:t>
            </a:r>
            <a:r>
              <a:rPr lang="en-US" sz="2800" dirty="0" err="1" smtClean="0"/>
              <a:t>VOØNG</a:t>
            </a:r>
            <a:r>
              <a:rPr lang="en-US" sz="2800" dirty="0" smtClean="0"/>
              <a:t> Round </a:t>
            </a:r>
            <a:r>
              <a:rPr lang="en-US" sz="2800" dirty="0"/>
              <a:t>Robin (RR)</a:t>
            </a:r>
          </a:p>
        </p:txBody>
      </p:sp>
      <p:sp>
        <p:nvSpPr>
          <p:cNvPr id="40" name="Slide Number Placeholder 4"/>
          <p:cNvSpPr>
            <a:spLocks noGrp="1"/>
          </p:cNvSpPr>
          <p:nvPr>
            <p:ph type="sldNum" sz="quarter" idx="11"/>
          </p:nvPr>
        </p:nvSpPr>
        <p:spPr/>
        <p:txBody>
          <a:bodyPr/>
          <a:lstStyle/>
          <a:p>
            <a:fld id="{D1ADF9C7-B83F-49DF-AB7D-EC85BAA086FD}" type="slidenum">
              <a:rPr lang="en-US"/>
              <a:pPr/>
              <a:t>38</a:t>
            </a:fld>
            <a:endParaRPr lang="en-US"/>
          </a:p>
        </p:txBody>
      </p:sp>
      <p:sp>
        <p:nvSpPr>
          <p:cNvPr id="279555" name="Line 3"/>
          <p:cNvSpPr>
            <a:spLocks noChangeShapeType="1"/>
          </p:cNvSpPr>
          <p:nvPr/>
        </p:nvSpPr>
        <p:spPr bwMode="auto">
          <a:xfrm>
            <a:off x="4422775" y="3489325"/>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9556" name="Rectangle 4"/>
          <p:cNvSpPr>
            <a:spLocks noChangeArrowheads="1"/>
          </p:cNvSpPr>
          <p:nvPr/>
        </p:nvSpPr>
        <p:spPr bwMode="auto">
          <a:xfrm>
            <a:off x="2212975" y="3260725"/>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sp>
        <p:nvSpPr>
          <p:cNvPr id="279557" name="Line 5"/>
          <p:cNvSpPr>
            <a:spLocks noChangeShapeType="1"/>
          </p:cNvSpPr>
          <p:nvPr/>
        </p:nvSpPr>
        <p:spPr bwMode="auto">
          <a:xfrm>
            <a:off x="2898775" y="3489325"/>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9558" name="Rectangle 6"/>
          <p:cNvSpPr>
            <a:spLocks noChangeArrowheads="1"/>
          </p:cNvSpPr>
          <p:nvPr/>
        </p:nvSpPr>
        <p:spPr bwMode="auto">
          <a:xfrm>
            <a:off x="1450975" y="3260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9559" name="Rectangle 7"/>
          <p:cNvSpPr>
            <a:spLocks noChangeArrowheads="1"/>
          </p:cNvSpPr>
          <p:nvPr/>
        </p:nvSpPr>
        <p:spPr bwMode="auto">
          <a:xfrm>
            <a:off x="688975" y="3260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grpSp>
        <p:nvGrpSpPr>
          <p:cNvPr id="279560" name="Group 8"/>
          <p:cNvGrpSpPr>
            <a:grpSpLocks/>
          </p:cNvGrpSpPr>
          <p:nvPr/>
        </p:nvGrpSpPr>
        <p:grpSpPr bwMode="auto">
          <a:xfrm>
            <a:off x="536575" y="2803525"/>
            <a:ext cx="3886200" cy="990600"/>
            <a:chOff x="432" y="1296"/>
            <a:chExt cx="2448" cy="624"/>
          </a:xfrm>
        </p:grpSpPr>
        <p:sp>
          <p:nvSpPr>
            <p:cNvPr id="279561" name="Line 9"/>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62" name="Line 10"/>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63" name="AutoShape 11"/>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9564" name="Text Box 12"/>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
        <p:nvSpPr>
          <p:cNvPr id="279565" name="Text Box 13"/>
          <p:cNvSpPr txBox="1">
            <a:spLocks noChangeArrowheads="1"/>
          </p:cNvSpPr>
          <p:nvPr/>
        </p:nvSpPr>
        <p:spPr bwMode="auto">
          <a:xfrm>
            <a:off x="4991100" y="3249613"/>
            <a:ext cx="3597275" cy="396875"/>
          </a:xfrm>
          <a:prstGeom prst="rect">
            <a:avLst/>
          </a:prstGeom>
          <a:noFill/>
          <a:ln w="9525">
            <a:noFill/>
            <a:miter lim="800000"/>
            <a:headEnd/>
            <a:tailEnd/>
          </a:ln>
          <a:effectLst/>
        </p:spPr>
        <p:txBody>
          <a:bodyPr wrap="none">
            <a:spAutoFit/>
          </a:bodyPr>
          <a:lstStyle/>
          <a:p>
            <a:pPr eaLnBrk="0" hangingPunct="0"/>
            <a:r>
              <a:rPr lang="en-US" b="1">
                <a:latin typeface="Arial" charset="0"/>
              </a:rPr>
              <a:t>A chỉ chiếm CPU trong </a:t>
            </a:r>
            <a:r>
              <a:rPr lang="en-US" b="1" i="1">
                <a:latin typeface="Arial" charset="0"/>
              </a:rPr>
              <a:t>q</a:t>
            </a:r>
            <a:r>
              <a:rPr lang="en-US" b="1">
                <a:latin typeface="Arial" charset="0"/>
              </a:rPr>
              <a:t> ms</a:t>
            </a:r>
          </a:p>
        </p:txBody>
      </p:sp>
      <p:sp>
        <p:nvSpPr>
          <p:cNvPr id="279566" name="Line 14"/>
          <p:cNvSpPr>
            <a:spLocks noChangeShapeType="1"/>
          </p:cNvSpPr>
          <p:nvPr/>
        </p:nvSpPr>
        <p:spPr bwMode="auto">
          <a:xfrm>
            <a:off x="307975" y="4632325"/>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9567" name="Rectangle 15"/>
          <p:cNvSpPr>
            <a:spLocks noChangeArrowheads="1"/>
          </p:cNvSpPr>
          <p:nvPr/>
        </p:nvSpPr>
        <p:spPr bwMode="auto">
          <a:xfrm>
            <a:off x="2212975" y="4403725"/>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9568" name="Line 16"/>
          <p:cNvSpPr>
            <a:spLocks noChangeShapeType="1"/>
          </p:cNvSpPr>
          <p:nvPr/>
        </p:nvSpPr>
        <p:spPr bwMode="auto">
          <a:xfrm>
            <a:off x="2898775" y="4632325"/>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9569" name="Rectangle 17"/>
          <p:cNvSpPr>
            <a:spLocks noChangeArrowheads="1"/>
          </p:cNvSpPr>
          <p:nvPr/>
        </p:nvSpPr>
        <p:spPr bwMode="auto">
          <a:xfrm>
            <a:off x="1450975" y="4403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9570" name="Rectangle 18"/>
          <p:cNvSpPr>
            <a:spLocks noChangeArrowheads="1"/>
          </p:cNvSpPr>
          <p:nvPr/>
        </p:nvSpPr>
        <p:spPr bwMode="auto">
          <a:xfrm>
            <a:off x="688975" y="4403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grpSp>
        <p:nvGrpSpPr>
          <p:cNvPr id="279571" name="Group 19"/>
          <p:cNvGrpSpPr>
            <a:grpSpLocks/>
          </p:cNvGrpSpPr>
          <p:nvPr/>
        </p:nvGrpSpPr>
        <p:grpSpPr bwMode="auto">
          <a:xfrm>
            <a:off x="536575" y="3946525"/>
            <a:ext cx="3886200" cy="990600"/>
            <a:chOff x="432" y="1296"/>
            <a:chExt cx="2448" cy="624"/>
          </a:xfrm>
        </p:grpSpPr>
        <p:sp>
          <p:nvSpPr>
            <p:cNvPr id="279572" name="Line 20"/>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73" name="Line 21"/>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74" name="AutoShape 22"/>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9575" name="Text Box 23"/>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
        <p:nvSpPr>
          <p:cNvPr id="279576" name="Text Box 24"/>
          <p:cNvSpPr txBox="1">
            <a:spLocks noChangeArrowheads="1"/>
          </p:cNvSpPr>
          <p:nvPr/>
        </p:nvSpPr>
        <p:spPr bwMode="auto">
          <a:xfrm>
            <a:off x="4803775" y="4327525"/>
            <a:ext cx="4206875" cy="701675"/>
          </a:xfrm>
          <a:prstGeom prst="rect">
            <a:avLst/>
          </a:prstGeom>
          <a:noFill/>
          <a:ln w="9525">
            <a:noFill/>
            <a:miter lim="800000"/>
            <a:headEnd/>
            <a:tailEnd/>
          </a:ln>
          <a:effectLst/>
        </p:spPr>
        <p:txBody>
          <a:bodyPr wrap="none">
            <a:spAutoFit/>
          </a:bodyPr>
          <a:lstStyle/>
          <a:p>
            <a:pPr eaLnBrk="0" hangingPunct="0"/>
            <a:r>
              <a:rPr lang="en-US" b="1">
                <a:latin typeface="Arial" charset="0"/>
              </a:rPr>
              <a:t>B được giao quyền sử dụng CPU</a:t>
            </a:r>
          </a:p>
          <a:p>
            <a:pPr eaLnBrk="0" hangingPunct="0"/>
            <a:r>
              <a:rPr lang="en-US" b="1">
                <a:latin typeface="Arial" charset="0"/>
              </a:rPr>
              <a:t>trong </a:t>
            </a:r>
            <a:r>
              <a:rPr lang="en-US" b="1" i="1">
                <a:latin typeface="Arial" charset="0"/>
              </a:rPr>
              <a:t>q</a:t>
            </a:r>
            <a:r>
              <a:rPr lang="en-US" b="1">
                <a:latin typeface="Arial" charset="0"/>
              </a:rPr>
              <a:t> ms kế tiếp</a:t>
            </a:r>
          </a:p>
        </p:txBody>
      </p:sp>
      <p:sp>
        <p:nvSpPr>
          <p:cNvPr id="279577" name="Line 25"/>
          <p:cNvSpPr>
            <a:spLocks noChangeShapeType="1"/>
          </p:cNvSpPr>
          <p:nvPr/>
        </p:nvSpPr>
        <p:spPr bwMode="auto">
          <a:xfrm>
            <a:off x="304800" y="5851525"/>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9578" name="Rectangle 26"/>
          <p:cNvSpPr>
            <a:spLocks noChangeArrowheads="1"/>
          </p:cNvSpPr>
          <p:nvPr/>
        </p:nvSpPr>
        <p:spPr bwMode="auto">
          <a:xfrm>
            <a:off x="2209800" y="5622925"/>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9579" name="Line 27"/>
          <p:cNvSpPr>
            <a:spLocks noChangeShapeType="1"/>
          </p:cNvSpPr>
          <p:nvPr/>
        </p:nvSpPr>
        <p:spPr bwMode="auto">
          <a:xfrm>
            <a:off x="2895600" y="5851525"/>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9580" name="Rectangle 28"/>
          <p:cNvSpPr>
            <a:spLocks noChangeArrowheads="1"/>
          </p:cNvSpPr>
          <p:nvPr/>
        </p:nvSpPr>
        <p:spPr bwMode="auto">
          <a:xfrm>
            <a:off x="1447800" y="56229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sp>
        <p:nvSpPr>
          <p:cNvPr id="279581" name="Rectangle 29"/>
          <p:cNvSpPr>
            <a:spLocks noChangeArrowheads="1"/>
          </p:cNvSpPr>
          <p:nvPr/>
        </p:nvSpPr>
        <p:spPr bwMode="auto">
          <a:xfrm>
            <a:off x="685800" y="56229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grpSp>
        <p:nvGrpSpPr>
          <p:cNvPr id="279582" name="Group 30"/>
          <p:cNvGrpSpPr>
            <a:grpSpLocks/>
          </p:cNvGrpSpPr>
          <p:nvPr/>
        </p:nvGrpSpPr>
        <p:grpSpPr bwMode="auto">
          <a:xfrm>
            <a:off x="533400" y="5165725"/>
            <a:ext cx="3886200" cy="990600"/>
            <a:chOff x="432" y="1296"/>
            <a:chExt cx="2448" cy="624"/>
          </a:xfrm>
        </p:grpSpPr>
        <p:sp>
          <p:nvSpPr>
            <p:cNvPr id="279583" name="Line 31"/>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84" name="Line 32"/>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85" name="AutoShape 33"/>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9586" name="Text Box 34"/>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
        <p:nvSpPr>
          <p:cNvPr id="279587" name="Text Box 35"/>
          <p:cNvSpPr txBox="1">
            <a:spLocks noChangeArrowheads="1"/>
          </p:cNvSpPr>
          <p:nvPr/>
        </p:nvSpPr>
        <p:spPr bwMode="auto">
          <a:xfrm>
            <a:off x="4800600" y="5546725"/>
            <a:ext cx="4206875" cy="701675"/>
          </a:xfrm>
          <a:prstGeom prst="rect">
            <a:avLst/>
          </a:prstGeom>
          <a:noFill/>
          <a:ln w="9525">
            <a:noFill/>
            <a:miter lim="800000"/>
            <a:headEnd/>
            <a:tailEnd/>
          </a:ln>
          <a:effectLst/>
        </p:spPr>
        <p:txBody>
          <a:bodyPr wrap="none">
            <a:spAutoFit/>
          </a:bodyPr>
          <a:lstStyle/>
          <a:p>
            <a:pPr eaLnBrk="0" hangingPunct="0"/>
            <a:r>
              <a:rPr lang="en-US" b="1">
                <a:latin typeface="Arial" charset="0"/>
              </a:rPr>
              <a:t>C được giao quyền sử dụng CPU</a:t>
            </a:r>
          </a:p>
          <a:p>
            <a:pPr eaLnBrk="0" hangingPunct="0"/>
            <a:r>
              <a:rPr lang="en-US" b="1">
                <a:latin typeface="Arial" charset="0"/>
              </a:rPr>
              <a:t>trong </a:t>
            </a:r>
            <a:r>
              <a:rPr lang="en-US" b="1" i="1">
                <a:latin typeface="Arial" charset="0"/>
              </a:rPr>
              <a:t>q</a:t>
            </a:r>
            <a:r>
              <a:rPr lang="en-US" b="1">
                <a:latin typeface="Arial" charset="0"/>
              </a:rPr>
              <a:t> ms kế tiếp</a:t>
            </a:r>
          </a:p>
        </p:txBody>
      </p:sp>
      <p:sp>
        <p:nvSpPr>
          <p:cNvPr id="279588" name="Text Box 36"/>
          <p:cNvSpPr txBox="1">
            <a:spLocks noChangeArrowheads="1"/>
          </p:cNvSpPr>
          <p:nvPr/>
        </p:nvSpPr>
        <p:spPr bwMode="auto">
          <a:xfrm>
            <a:off x="609600" y="1371600"/>
            <a:ext cx="8145463" cy="1200329"/>
          </a:xfrm>
          <a:prstGeom prst="rect">
            <a:avLst/>
          </a:prstGeom>
          <a:noFill/>
          <a:ln w="9525">
            <a:noFill/>
            <a:miter lim="800000"/>
            <a:headEnd/>
            <a:tailEnd/>
          </a:ln>
          <a:effectLst/>
        </p:spPr>
        <p:txBody>
          <a:bodyPr>
            <a:spAutoFit/>
          </a:bodyPr>
          <a:lstStyle/>
          <a:p>
            <a:pPr marL="342900" indent="-342900" eaLnBrk="0" hangingPunct="0">
              <a:buClr>
                <a:schemeClr val="folHlink"/>
              </a:buClr>
              <a:buFont typeface="Wingdings" pitchFamily="2" charset="2"/>
              <a:buChar char="§"/>
            </a:pPr>
            <a:r>
              <a:rPr lang="en-US" sz="2400" b="1" dirty="0" err="1">
                <a:latin typeface="VNI-Book" pitchFamily="2" charset="0"/>
              </a:rPr>
              <a:t>Ñieàu</a:t>
            </a:r>
            <a:r>
              <a:rPr lang="en-US" sz="2400" b="1" dirty="0">
                <a:latin typeface="VNI-Book" pitchFamily="2" charset="0"/>
              </a:rPr>
              <a:t> </a:t>
            </a:r>
            <a:r>
              <a:rPr lang="en-US" sz="2400" b="1" dirty="0" err="1">
                <a:latin typeface="VNI-Book" pitchFamily="2" charset="0"/>
              </a:rPr>
              <a:t>phoái</a:t>
            </a:r>
            <a:r>
              <a:rPr lang="en-US" sz="2400" b="1" dirty="0">
                <a:latin typeface="VNI-Book" pitchFamily="2" charset="0"/>
              </a:rPr>
              <a:t> </a:t>
            </a:r>
            <a:r>
              <a:rPr lang="en-US" sz="2400" b="1" dirty="0" err="1">
                <a:latin typeface="VNI-Book" pitchFamily="2" charset="0"/>
              </a:rPr>
              <a:t>theo</a:t>
            </a:r>
            <a:r>
              <a:rPr lang="en-US" sz="2400" b="1" dirty="0">
                <a:latin typeface="VNI-Book" pitchFamily="2" charset="0"/>
              </a:rPr>
              <a:t> </a:t>
            </a:r>
            <a:r>
              <a:rPr lang="en-US" sz="2400" b="1" dirty="0" err="1">
                <a:latin typeface="VNI-Book" pitchFamily="2" charset="0"/>
              </a:rPr>
              <a:t>nguyeân</a:t>
            </a:r>
            <a:r>
              <a:rPr lang="en-US" sz="2400" b="1" dirty="0">
                <a:latin typeface="VNI-Book" pitchFamily="2" charset="0"/>
              </a:rPr>
              <a:t> </a:t>
            </a:r>
            <a:r>
              <a:rPr lang="en-US" sz="2400" b="1" dirty="0" err="1">
                <a:latin typeface="VNI-Book" pitchFamily="2" charset="0"/>
              </a:rPr>
              <a:t>taéc</a:t>
            </a:r>
            <a:r>
              <a:rPr lang="en-US" sz="2400" b="1" dirty="0">
                <a:latin typeface="VNI-Book" pitchFamily="2" charset="0"/>
              </a:rPr>
              <a:t> FCFS</a:t>
            </a:r>
          </a:p>
          <a:p>
            <a:pPr marL="342900" indent="-342900" eaLnBrk="0" hangingPunct="0">
              <a:buClr>
                <a:schemeClr val="folHlink"/>
              </a:buClr>
              <a:buFont typeface="Wingdings" pitchFamily="2" charset="2"/>
              <a:buChar char="§"/>
            </a:pPr>
            <a:r>
              <a:rPr lang="en-US" sz="2400" b="1" dirty="0" err="1">
                <a:latin typeface="VNI-Book" pitchFamily="2" charset="0"/>
              </a:rPr>
              <a:t>Moãi</a:t>
            </a:r>
            <a:r>
              <a:rPr lang="en-US" sz="2400" b="1" dirty="0">
                <a:latin typeface="VNI-Book" pitchFamily="2" charset="0"/>
              </a:rPr>
              <a:t> </a:t>
            </a:r>
            <a:r>
              <a:rPr lang="en-US" sz="2400" b="1" dirty="0" err="1">
                <a:latin typeface="VNI-Book" pitchFamily="2" charset="0"/>
              </a:rPr>
              <a:t>tieán</a:t>
            </a:r>
            <a:r>
              <a:rPr lang="en-US" sz="2400" b="1" dirty="0">
                <a:latin typeface="VNI-Book" pitchFamily="2" charset="0"/>
              </a:rPr>
              <a:t> </a:t>
            </a:r>
            <a:r>
              <a:rPr lang="en-US" sz="2400" b="1" dirty="0" err="1">
                <a:latin typeface="VNI-Book" pitchFamily="2" charset="0"/>
              </a:rPr>
              <a:t>trình</a:t>
            </a:r>
            <a:r>
              <a:rPr lang="en-US" sz="2400" b="1" dirty="0">
                <a:latin typeface="VNI-Book" pitchFamily="2" charset="0"/>
              </a:rPr>
              <a:t> </a:t>
            </a:r>
            <a:r>
              <a:rPr lang="en-US" sz="2400" b="1" dirty="0" err="1">
                <a:latin typeface="VNI-Book" pitchFamily="2" charset="0"/>
              </a:rPr>
              <a:t>chæ</a:t>
            </a:r>
            <a:r>
              <a:rPr lang="en-US" sz="2400" b="1" dirty="0">
                <a:latin typeface="VNI-Book" pitchFamily="2" charset="0"/>
              </a:rPr>
              <a:t> </a:t>
            </a:r>
            <a:r>
              <a:rPr lang="en-US" sz="2400" b="1" dirty="0" err="1">
                <a:latin typeface="VNI-Book" pitchFamily="2" charset="0"/>
              </a:rPr>
              <a:t>söû</a:t>
            </a:r>
            <a:r>
              <a:rPr lang="en-US" sz="2400" b="1" dirty="0">
                <a:latin typeface="VNI-Book" pitchFamily="2" charset="0"/>
              </a:rPr>
              <a:t> </a:t>
            </a:r>
            <a:r>
              <a:rPr lang="en-US" sz="2400" b="1" dirty="0" err="1">
                <a:latin typeface="VNI-Book" pitchFamily="2" charset="0"/>
              </a:rPr>
              <a:t>duïng</a:t>
            </a:r>
            <a:r>
              <a:rPr lang="en-US" sz="2400" b="1" dirty="0">
                <a:latin typeface="VNI-Book" pitchFamily="2" charset="0"/>
              </a:rPr>
              <a:t> </a:t>
            </a:r>
            <a:r>
              <a:rPr lang="en-US" sz="2400" b="1" dirty="0" err="1">
                <a:latin typeface="VNI-Book" pitchFamily="2" charset="0"/>
              </a:rPr>
              <a:t>moät</a:t>
            </a:r>
            <a:r>
              <a:rPr lang="en-US" sz="2400" b="1" dirty="0">
                <a:latin typeface="VNI-Book" pitchFamily="2" charset="0"/>
              </a:rPr>
              <a:t> </a:t>
            </a:r>
            <a:r>
              <a:rPr lang="en-US" sz="2400" b="1" dirty="0" err="1">
                <a:latin typeface="VNI-Book" pitchFamily="2" charset="0"/>
              </a:rPr>
              <a:t>löôïng</a:t>
            </a:r>
            <a:r>
              <a:rPr lang="en-US" sz="2400" b="1" dirty="0">
                <a:latin typeface="VNI-Book" pitchFamily="2" charset="0"/>
              </a:rPr>
              <a:t> </a:t>
            </a:r>
            <a:r>
              <a:rPr lang="en-US" sz="2400" b="1" dirty="0">
                <a:solidFill>
                  <a:schemeClr val="hlink"/>
                </a:solidFill>
                <a:latin typeface="VNI-Book" pitchFamily="2" charset="0"/>
              </a:rPr>
              <a:t>q</a:t>
            </a:r>
            <a:r>
              <a:rPr lang="en-US" sz="2400" b="1" dirty="0">
                <a:latin typeface="VNI-Book" pitchFamily="2" charset="0"/>
              </a:rPr>
              <a:t> </a:t>
            </a:r>
            <a:r>
              <a:rPr lang="en-US" sz="2400" b="1" dirty="0" err="1">
                <a:latin typeface="VNI-Book" pitchFamily="2" charset="0"/>
              </a:rPr>
              <a:t>cho</a:t>
            </a:r>
            <a:r>
              <a:rPr lang="en-US" sz="2400" b="1" dirty="0">
                <a:latin typeface="VNI-Book" pitchFamily="2" charset="0"/>
              </a:rPr>
              <a:t> </a:t>
            </a:r>
            <a:r>
              <a:rPr lang="en-US" sz="2400" b="1" dirty="0" err="1">
                <a:latin typeface="VNI-Book" pitchFamily="2" charset="0"/>
              </a:rPr>
              <a:t>moãi</a:t>
            </a:r>
            <a:r>
              <a:rPr lang="en-US" sz="2400" b="1" dirty="0">
                <a:latin typeface="VNI-Book" pitchFamily="2" charset="0"/>
              </a:rPr>
              <a:t> </a:t>
            </a:r>
            <a:r>
              <a:rPr lang="en-US" sz="2400" b="1" dirty="0" err="1">
                <a:latin typeface="VNI-Book" pitchFamily="2" charset="0"/>
              </a:rPr>
              <a:t>laàn</a:t>
            </a:r>
            <a:r>
              <a:rPr lang="en-US" sz="2400" b="1" dirty="0">
                <a:latin typeface="VNI-Book" pitchFamily="2" charset="0"/>
              </a:rPr>
              <a:t> </a:t>
            </a:r>
            <a:r>
              <a:rPr lang="en-US" sz="2400" b="1" dirty="0" err="1">
                <a:latin typeface="VNI-Book" pitchFamily="2" charset="0"/>
              </a:rPr>
              <a:t>söû</a:t>
            </a:r>
            <a:r>
              <a:rPr lang="en-US" sz="2400" b="1" dirty="0">
                <a:latin typeface="VNI-Book" pitchFamily="2" charset="0"/>
              </a:rPr>
              <a:t> </a:t>
            </a:r>
            <a:r>
              <a:rPr lang="en-US" sz="2400" b="1" dirty="0" err="1">
                <a:latin typeface="VNI-Book" pitchFamily="2" charset="0"/>
              </a:rPr>
              <a:t>duïng</a:t>
            </a:r>
            <a:r>
              <a:rPr lang="en-US" sz="2400" b="1" dirty="0">
                <a:latin typeface="VNI-Book" pitchFamily="2" charset="0"/>
              </a:rPr>
              <a:t> CPU</a:t>
            </a:r>
          </a:p>
        </p:txBody>
      </p:sp>
      <p:sp>
        <p:nvSpPr>
          <p:cNvPr id="279589" name="AutoShape 37"/>
          <p:cNvSpPr>
            <a:spLocks noChangeArrowheads="1"/>
          </p:cNvSpPr>
          <p:nvPr/>
        </p:nvSpPr>
        <p:spPr bwMode="auto">
          <a:xfrm>
            <a:off x="5791200" y="2209800"/>
            <a:ext cx="2590800" cy="838200"/>
          </a:xfrm>
          <a:prstGeom prst="wedgeEllipseCallout">
            <a:avLst>
              <a:gd name="adj1" fmla="val -94504"/>
              <a:gd name="adj2" fmla="val 58595"/>
            </a:avLst>
          </a:prstGeom>
          <a:solidFill>
            <a:srgbClr val="99FF66"/>
          </a:solidFill>
          <a:ln w="76200">
            <a:solidFill>
              <a:srgbClr val="800080"/>
            </a:solidFill>
            <a:miter lim="800000"/>
            <a:headEnd/>
            <a:tailEnd/>
          </a:ln>
          <a:effectLst/>
        </p:spPr>
        <p:txBody>
          <a:bodyPr/>
          <a:lstStyle/>
          <a:p>
            <a:pPr algn="ctr"/>
            <a:r>
              <a:rPr lang="en-US" b="1" dirty="0">
                <a:solidFill>
                  <a:srgbClr val="993366"/>
                </a:solidFill>
                <a:latin typeface="VNI-Book" pitchFamily="2" charset="0"/>
              </a:rPr>
              <a:t>Quantum/</a:t>
            </a:r>
            <a:br>
              <a:rPr lang="en-US" b="1" dirty="0">
                <a:solidFill>
                  <a:srgbClr val="993366"/>
                </a:solidFill>
                <a:latin typeface="VNI-Book" pitchFamily="2" charset="0"/>
              </a:rPr>
            </a:br>
            <a:r>
              <a:rPr lang="en-US" b="1" dirty="0">
                <a:solidFill>
                  <a:srgbClr val="993366"/>
                </a:solidFill>
                <a:latin typeface="VNI-Book" pitchFamily="2" charset="0"/>
              </a:rPr>
              <a:t>Time slice</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88">
                                            <p:txEl>
                                              <p:pRg st="0" end="0"/>
                                            </p:txEl>
                                          </p:spTgt>
                                        </p:tgtEl>
                                        <p:attrNameLst>
                                          <p:attrName>style.visibility</p:attrName>
                                        </p:attrNameLst>
                                      </p:cBhvr>
                                      <p:to>
                                        <p:strVal val="visible"/>
                                      </p:to>
                                    </p:set>
                                    <p:animEffect transition="in" filter="blinds(horizontal)">
                                      <p:cBhvr>
                                        <p:cTn id="7" dur="500"/>
                                        <p:tgtEl>
                                          <p:spTgt spid="279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88">
                                            <p:txEl>
                                              <p:pRg st="1" end="1"/>
                                            </p:txEl>
                                          </p:spTgt>
                                        </p:tgtEl>
                                        <p:attrNameLst>
                                          <p:attrName>style.visibility</p:attrName>
                                        </p:attrNameLst>
                                      </p:cBhvr>
                                      <p:to>
                                        <p:strVal val="visible"/>
                                      </p:to>
                                    </p:set>
                                    <p:animEffect transition="in" filter="blinds(horizontal)">
                                      <p:cBhvr>
                                        <p:cTn id="12" dur="500"/>
                                        <p:tgtEl>
                                          <p:spTgt spid="2795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9560"/>
                                        </p:tgtEl>
                                        <p:attrNameLst>
                                          <p:attrName>style.visibility</p:attrName>
                                        </p:attrNameLst>
                                      </p:cBhvr>
                                      <p:to>
                                        <p:strVal val="visible"/>
                                      </p:to>
                                    </p:set>
                                    <p:animEffect transition="in" filter="dissolve">
                                      <p:cBhvr>
                                        <p:cTn id="17" dur="500"/>
                                        <p:tgtEl>
                                          <p:spTgt spid="27956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9589"/>
                                        </p:tgtEl>
                                        <p:attrNameLst>
                                          <p:attrName>style.visibility</p:attrName>
                                        </p:attrNameLst>
                                      </p:cBhvr>
                                      <p:to>
                                        <p:strVal val="visible"/>
                                      </p:to>
                                    </p:set>
                                    <p:animEffect transition="in" filter="dissolve">
                                      <p:cBhvr>
                                        <p:cTn id="22" dur="500"/>
                                        <p:tgtEl>
                                          <p:spTgt spid="2795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79556"/>
                                        </p:tgtEl>
                                        <p:attrNameLst>
                                          <p:attrName>style.visibility</p:attrName>
                                        </p:attrNameLst>
                                      </p:cBhvr>
                                      <p:to>
                                        <p:strVal val="visible"/>
                                      </p:to>
                                    </p:set>
                                    <p:anim calcmode="lin" valueType="num">
                                      <p:cBhvr additive="base">
                                        <p:cTn id="27" dur="500" fill="hold"/>
                                        <p:tgtEl>
                                          <p:spTgt spid="279556"/>
                                        </p:tgtEl>
                                        <p:attrNameLst>
                                          <p:attrName>ppt_x</p:attrName>
                                        </p:attrNameLst>
                                      </p:cBhvr>
                                      <p:tavLst>
                                        <p:tav tm="0">
                                          <p:val>
                                            <p:strVal val="0-#ppt_w/2"/>
                                          </p:val>
                                        </p:tav>
                                        <p:tav tm="100000">
                                          <p:val>
                                            <p:strVal val="#ppt_x"/>
                                          </p:val>
                                        </p:tav>
                                      </p:tavLst>
                                    </p:anim>
                                    <p:anim calcmode="lin" valueType="num">
                                      <p:cBhvr additive="base">
                                        <p:cTn id="28" dur="500" fill="hold"/>
                                        <p:tgtEl>
                                          <p:spTgt spid="27955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79557"/>
                                        </p:tgtEl>
                                        <p:attrNameLst>
                                          <p:attrName>style.visibility</p:attrName>
                                        </p:attrNameLst>
                                      </p:cBhvr>
                                      <p:to>
                                        <p:strVal val="visible"/>
                                      </p:to>
                                    </p:set>
                                    <p:animEffect transition="in" filter="wipe(left)">
                                      <p:cBhvr>
                                        <p:cTn id="32" dur="500"/>
                                        <p:tgtEl>
                                          <p:spTgt spid="2795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9558"/>
                                        </p:tgtEl>
                                        <p:attrNameLst>
                                          <p:attrName>style.visibility</p:attrName>
                                        </p:attrNameLst>
                                      </p:cBhvr>
                                      <p:to>
                                        <p:strVal val="visible"/>
                                      </p:to>
                                    </p:set>
                                    <p:anim calcmode="lin" valueType="num">
                                      <p:cBhvr additive="base">
                                        <p:cTn id="37" dur="500" fill="hold"/>
                                        <p:tgtEl>
                                          <p:spTgt spid="279558"/>
                                        </p:tgtEl>
                                        <p:attrNameLst>
                                          <p:attrName>ppt_x</p:attrName>
                                        </p:attrNameLst>
                                      </p:cBhvr>
                                      <p:tavLst>
                                        <p:tav tm="0">
                                          <p:val>
                                            <p:strVal val="0-#ppt_w/2"/>
                                          </p:val>
                                        </p:tav>
                                        <p:tav tm="100000">
                                          <p:val>
                                            <p:strVal val="#ppt_x"/>
                                          </p:val>
                                        </p:tav>
                                      </p:tavLst>
                                    </p:anim>
                                    <p:anim calcmode="lin" valueType="num">
                                      <p:cBhvr additive="base">
                                        <p:cTn id="38" dur="500" fill="hold"/>
                                        <p:tgtEl>
                                          <p:spTgt spid="27955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9559"/>
                                        </p:tgtEl>
                                        <p:attrNameLst>
                                          <p:attrName>style.visibility</p:attrName>
                                        </p:attrNameLst>
                                      </p:cBhvr>
                                      <p:to>
                                        <p:strVal val="visible"/>
                                      </p:to>
                                    </p:set>
                                    <p:anim calcmode="lin" valueType="num">
                                      <p:cBhvr additive="base">
                                        <p:cTn id="43" dur="500" fill="hold"/>
                                        <p:tgtEl>
                                          <p:spTgt spid="279559"/>
                                        </p:tgtEl>
                                        <p:attrNameLst>
                                          <p:attrName>ppt_x</p:attrName>
                                        </p:attrNameLst>
                                      </p:cBhvr>
                                      <p:tavLst>
                                        <p:tav tm="0">
                                          <p:val>
                                            <p:strVal val="0-#ppt_w/2"/>
                                          </p:val>
                                        </p:tav>
                                        <p:tav tm="100000">
                                          <p:val>
                                            <p:strVal val="#ppt_x"/>
                                          </p:val>
                                        </p:tav>
                                      </p:tavLst>
                                    </p:anim>
                                    <p:anim calcmode="lin" valueType="num">
                                      <p:cBhvr additive="base">
                                        <p:cTn id="44" dur="500" fill="hold"/>
                                        <p:tgtEl>
                                          <p:spTgt spid="27955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9555"/>
                                        </p:tgtEl>
                                        <p:attrNameLst>
                                          <p:attrName>style.visibility</p:attrName>
                                        </p:attrNameLst>
                                      </p:cBhvr>
                                      <p:to>
                                        <p:strVal val="visible"/>
                                      </p:to>
                                    </p:set>
                                    <p:animEffect transition="in" filter="wipe(left)">
                                      <p:cBhvr>
                                        <p:cTn id="49" dur="500"/>
                                        <p:tgtEl>
                                          <p:spTgt spid="279555"/>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279565"/>
                                        </p:tgtEl>
                                        <p:attrNameLst>
                                          <p:attrName>style.visibility</p:attrName>
                                        </p:attrNameLst>
                                      </p:cBhvr>
                                      <p:to>
                                        <p:strVal val="visible"/>
                                      </p:to>
                                    </p:set>
                                    <p:animEffect transition="in" filter="dissolve">
                                      <p:cBhvr>
                                        <p:cTn id="53" dur="500"/>
                                        <p:tgtEl>
                                          <p:spTgt spid="27956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79571"/>
                                        </p:tgtEl>
                                        <p:attrNameLst>
                                          <p:attrName>style.visibility</p:attrName>
                                        </p:attrNameLst>
                                      </p:cBhvr>
                                      <p:to>
                                        <p:strVal val="visible"/>
                                      </p:to>
                                    </p:set>
                                    <p:animEffect transition="in" filter="dissolve">
                                      <p:cBhvr>
                                        <p:cTn id="58" dur="500"/>
                                        <p:tgtEl>
                                          <p:spTgt spid="27957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79567"/>
                                        </p:tgtEl>
                                        <p:attrNameLst>
                                          <p:attrName>style.visibility</p:attrName>
                                        </p:attrNameLst>
                                      </p:cBhvr>
                                      <p:to>
                                        <p:strVal val="visible"/>
                                      </p:to>
                                    </p:set>
                                    <p:anim calcmode="lin" valueType="num">
                                      <p:cBhvr additive="base">
                                        <p:cTn id="63" dur="500" fill="hold"/>
                                        <p:tgtEl>
                                          <p:spTgt spid="279567"/>
                                        </p:tgtEl>
                                        <p:attrNameLst>
                                          <p:attrName>ppt_x</p:attrName>
                                        </p:attrNameLst>
                                      </p:cBhvr>
                                      <p:tavLst>
                                        <p:tav tm="0">
                                          <p:val>
                                            <p:strVal val="0-#ppt_w/2"/>
                                          </p:val>
                                        </p:tav>
                                        <p:tav tm="100000">
                                          <p:val>
                                            <p:strVal val="#ppt_x"/>
                                          </p:val>
                                        </p:tav>
                                      </p:tavLst>
                                    </p:anim>
                                    <p:anim calcmode="lin" valueType="num">
                                      <p:cBhvr additive="base">
                                        <p:cTn id="64" dur="500" fill="hold"/>
                                        <p:tgtEl>
                                          <p:spTgt spid="279567"/>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2" presetClass="entr" presetSubtype="8" fill="hold" grpId="0" nodeType="afterEffect">
                                  <p:stCondLst>
                                    <p:cond delay="0"/>
                                  </p:stCondLst>
                                  <p:childTnLst>
                                    <p:set>
                                      <p:cBhvr>
                                        <p:cTn id="67" dur="1" fill="hold">
                                          <p:stCondLst>
                                            <p:cond delay="0"/>
                                          </p:stCondLst>
                                        </p:cTn>
                                        <p:tgtEl>
                                          <p:spTgt spid="279569"/>
                                        </p:tgtEl>
                                        <p:attrNameLst>
                                          <p:attrName>style.visibility</p:attrName>
                                        </p:attrNameLst>
                                      </p:cBhvr>
                                      <p:to>
                                        <p:strVal val="visible"/>
                                      </p:to>
                                    </p:set>
                                    <p:anim calcmode="lin" valueType="num">
                                      <p:cBhvr additive="base">
                                        <p:cTn id="68" dur="500" fill="hold"/>
                                        <p:tgtEl>
                                          <p:spTgt spid="279569"/>
                                        </p:tgtEl>
                                        <p:attrNameLst>
                                          <p:attrName>ppt_x</p:attrName>
                                        </p:attrNameLst>
                                      </p:cBhvr>
                                      <p:tavLst>
                                        <p:tav tm="0">
                                          <p:val>
                                            <p:strVal val="0-#ppt_w/2"/>
                                          </p:val>
                                        </p:tav>
                                        <p:tav tm="100000">
                                          <p:val>
                                            <p:strVal val="#ppt_x"/>
                                          </p:val>
                                        </p:tav>
                                      </p:tavLst>
                                    </p:anim>
                                    <p:anim calcmode="lin" valueType="num">
                                      <p:cBhvr additive="base">
                                        <p:cTn id="69" dur="500" fill="hold"/>
                                        <p:tgtEl>
                                          <p:spTgt spid="279569"/>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9" presetClass="entr" presetSubtype="0" fill="hold" grpId="0" nodeType="afterEffect">
                                  <p:stCondLst>
                                    <p:cond delay="0"/>
                                  </p:stCondLst>
                                  <p:childTnLst>
                                    <p:set>
                                      <p:cBhvr>
                                        <p:cTn id="72" dur="1" fill="hold">
                                          <p:stCondLst>
                                            <p:cond delay="0"/>
                                          </p:stCondLst>
                                        </p:cTn>
                                        <p:tgtEl>
                                          <p:spTgt spid="279576"/>
                                        </p:tgtEl>
                                        <p:attrNameLst>
                                          <p:attrName>style.visibility</p:attrName>
                                        </p:attrNameLst>
                                      </p:cBhvr>
                                      <p:to>
                                        <p:strVal val="visible"/>
                                      </p:to>
                                    </p:set>
                                    <p:animEffect transition="in" filter="dissolve">
                                      <p:cBhvr>
                                        <p:cTn id="73" dur="500"/>
                                        <p:tgtEl>
                                          <p:spTgt spid="279576"/>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279568"/>
                                        </p:tgtEl>
                                        <p:attrNameLst>
                                          <p:attrName>style.visibility</p:attrName>
                                        </p:attrNameLst>
                                      </p:cBhvr>
                                      <p:to>
                                        <p:strVal val="visible"/>
                                      </p:to>
                                    </p:set>
                                    <p:animEffect transition="in" filter="wipe(left)">
                                      <p:cBhvr>
                                        <p:cTn id="77" dur="500"/>
                                        <p:tgtEl>
                                          <p:spTgt spid="279568"/>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279566"/>
                                        </p:tgtEl>
                                        <p:attrNameLst>
                                          <p:attrName>style.visibility</p:attrName>
                                        </p:attrNameLst>
                                      </p:cBhvr>
                                      <p:to>
                                        <p:strVal val="visible"/>
                                      </p:to>
                                    </p:set>
                                    <p:anim calcmode="lin" valueType="num">
                                      <p:cBhvr additive="base">
                                        <p:cTn id="82" dur="500" fill="hold"/>
                                        <p:tgtEl>
                                          <p:spTgt spid="279566"/>
                                        </p:tgtEl>
                                        <p:attrNameLst>
                                          <p:attrName>ppt_x</p:attrName>
                                        </p:attrNameLst>
                                      </p:cBhvr>
                                      <p:tavLst>
                                        <p:tav tm="0">
                                          <p:val>
                                            <p:strVal val="0-#ppt_w/2"/>
                                          </p:val>
                                        </p:tav>
                                        <p:tav tm="100000">
                                          <p:val>
                                            <p:strVal val="#ppt_x"/>
                                          </p:val>
                                        </p:tav>
                                      </p:tavLst>
                                    </p:anim>
                                    <p:anim calcmode="lin" valueType="num">
                                      <p:cBhvr additive="base">
                                        <p:cTn id="83" dur="500" fill="hold"/>
                                        <p:tgtEl>
                                          <p:spTgt spid="279566"/>
                                        </p:tgtEl>
                                        <p:attrNameLst>
                                          <p:attrName>ppt_y</p:attrName>
                                        </p:attrNameLst>
                                      </p:cBhvr>
                                      <p:tavLst>
                                        <p:tav tm="0">
                                          <p:val>
                                            <p:strVal val="#ppt_y"/>
                                          </p:val>
                                        </p:tav>
                                        <p:tav tm="100000">
                                          <p:val>
                                            <p:strVal val="#ppt_y"/>
                                          </p:val>
                                        </p:tav>
                                      </p:tavLst>
                                    </p:anim>
                                  </p:childTnLst>
                                </p:cTn>
                              </p:par>
                            </p:childTnLst>
                          </p:cTn>
                        </p:par>
                        <p:par>
                          <p:cTn id="84" fill="hold">
                            <p:stCondLst>
                              <p:cond delay="500"/>
                            </p:stCondLst>
                            <p:childTnLst>
                              <p:par>
                                <p:cTn id="85" presetID="2" presetClass="entr" presetSubtype="8" fill="hold" grpId="0" nodeType="afterEffect">
                                  <p:stCondLst>
                                    <p:cond delay="0"/>
                                  </p:stCondLst>
                                  <p:childTnLst>
                                    <p:set>
                                      <p:cBhvr>
                                        <p:cTn id="86" dur="1" fill="hold">
                                          <p:stCondLst>
                                            <p:cond delay="0"/>
                                          </p:stCondLst>
                                        </p:cTn>
                                        <p:tgtEl>
                                          <p:spTgt spid="279570"/>
                                        </p:tgtEl>
                                        <p:attrNameLst>
                                          <p:attrName>style.visibility</p:attrName>
                                        </p:attrNameLst>
                                      </p:cBhvr>
                                      <p:to>
                                        <p:strVal val="visible"/>
                                      </p:to>
                                    </p:set>
                                    <p:anim calcmode="lin" valueType="num">
                                      <p:cBhvr additive="base">
                                        <p:cTn id="87" dur="500" fill="hold"/>
                                        <p:tgtEl>
                                          <p:spTgt spid="279570"/>
                                        </p:tgtEl>
                                        <p:attrNameLst>
                                          <p:attrName>ppt_x</p:attrName>
                                        </p:attrNameLst>
                                      </p:cBhvr>
                                      <p:tavLst>
                                        <p:tav tm="0">
                                          <p:val>
                                            <p:strVal val="0-#ppt_w/2"/>
                                          </p:val>
                                        </p:tav>
                                        <p:tav tm="100000">
                                          <p:val>
                                            <p:strVal val="#ppt_x"/>
                                          </p:val>
                                        </p:tav>
                                      </p:tavLst>
                                    </p:anim>
                                    <p:anim calcmode="lin" valueType="num">
                                      <p:cBhvr additive="base">
                                        <p:cTn id="88" dur="500" fill="hold"/>
                                        <p:tgtEl>
                                          <p:spTgt spid="27957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79582"/>
                                        </p:tgtEl>
                                        <p:attrNameLst>
                                          <p:attrName>style.visibility</p:attrName>
                                        </p:attrNameLst>
                                      </p:cBhvr>
                                      <p:to>
                                        <p:strVal val="visible"/>
                                      </p:to>
                                    </p:set>
                                    <p:animEffect transition="in" filter="dissolve">
                                      <p:cBhvr>
                                        <p:cTn id="93" dur="500"/>
                                        <p:tgtEl>
                                          <p:spTgt spid="279582"/>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279578"/>
                                        </p:tgtEl>
                                        <p:attrNameLst>
                                          <p:attrName>style.visibility</p:attrName>
                                        </p:attrNameLst>
                                      </p:cBhvr>
                                      <p:to>
                                        <p:strVal val="visible"/>
                                      </p:to>
                                    </p:set>
                                    <p:anim calcmode="lin" valueType="num">
                                      <p:cBhvr additive="base">
                                        <p:cTn id="98" dur="500" fill="hold"/>
                                        <p:tgtEl>
                                          <p:spTgt spid="279578"/>
                                        </p:tgtEl>
                                        <p:attrNameLst>
                                          <p:attrName>ppt_x</p:attrName>
                                        </p:attrNameLst>
                                      </p:cBhvr>
                                      <p:tavLst>
                                        <p:tav tm="0">
                                          <p:val>
                                            <p:strVal val="0-#ppt_w/2"/>
                                          </p:val>
                                        </p:tav>
                                        <p:tav tm="100000">
                                          <p:val>
                                            <p:strVal val="#ppt_x"/>
                                          </p:val>
                                        </p:tav>
                                      </p:tavLst>
                                    </p:anim>
                                    <p:anim calcmode="lin" valueType="num">
                                      <p:cBhvr additive="base">
                                        <p:cTn id="99" dur="500" fill="hold"/>
                                        <p:tgtEl>
                                          <p:spTgt spid="279578"/>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 presetClass="entr" presetSubtype="8" fill="hold" grpId="0" nodeType="afterEffect">
                                  <p:stCondLst>
                                    <p:cond delay="0"/>
                                  </p:stCondLst>
                                  <p:childTnLst>
                                    <p:set>
                                      <p:cBhvr>
                                        <p:cTn id="102" dur="1" fill="hold">
                                          <p:stCondLst>
                                            <p:cond delay="0"/>
                                          </p:stCondLst>
                                        </p:cTn>
                                        <p:tgtEl>
                                          <p:spTgt spid="279580"/>
                                        </p:tgtEl>
                                        <p:attrNameLst>
                                          <p:attrName>style.visibility</p:attrName>
                                        </p:attrNameLst>
                                      </p:cBhvr>
                                      <p:to>
                                        <p:strVal val="visible"/>
                                      </p:to>
                                    </p:set>
                                    <p:anim calcmode="lin" valueType="num">
                                      <p:cBhvr additive="base">
                                        <p:cTn id="103" dur="500" fill="hold"/>
                                        <p:tgtEl>
                                          <p:spTgt spid="279580"/>
                                        </p:tgtEl>
                                        <p:attrNameLst>
                                          <p:attrName>ppt_x</p:attrName>
                                        </p:attrNameLst>
                                      </p:cBhvr>
                                      <p:tavLst>
                                        <p:tav tm="0">
                                          <p:val>
                                            <p:strVal val="0-#ppt_w/2"/>
                                          </p:val>
                                        </p:tav>
                                        <p:tav tm="100000">
                                          <p:val>
                                            <p:strVal val="#ppt_x"/>
                                          </p:val>
                                        </p:tav>
                                      </p:tavLst>
                                    </p:anim>
                                    <p:anim calcmode="lin" valueType="num">
                                      <p:cBhvr additive="base">
                                        <p:cTn id="104" dur="500" fill="hold"/>
                                        <p:tgtEl>
                                          <p:spTgt spid="279580"/>
                                        </p:tgtEl>
                                        <p:attrNameLst>
                                          <p:attrName>ppt_y</p:attrName>
                                        </p:attrNameLst>
                                      </p:cBhvr>
                                      <p:tavLst>
                                        <p:tav tm="0">
                                          <p:val>
                                            <p:strVal val="#ppt_y"/>
                                          </p:val>
                                        </p:tav>
                                        <p:tav tm="100000">
                                          <p:val>
                                            <p:strVal val="#ppt_y"/>
                                          </p:val>
                                        </p:tav>
                                      </p:tavLst>
                                    </p:anim>
                                  </p:childTnLst>
                                </p:cTn>
                              </p:par>
                            </p:childTnLst>
                          </p:cTn>
                        </p:par>
                        <p:par>
                          <p:cTn id="105" fill="hold">
                            <p:stCondLst>
                              <p:cond delay="1000"/>
                            </p:stCondLst>
                            <p:childTnLst>
                              <p:par>
                                <p:cTn id="106" presetID="9" presetClass="entr" presetSubtype="0" fill="hold" grpId="0" nodeType="afterEffect">
                                  <p:stCondLst>
                                    <p:cond delay="0"/>
                                  </p:stCondLst>
                                  <p:childTnLst>
                                    <p:set>
                                      <p:cBhvr>
                                        <p:cTn id="107" dur="1" fill="hold">
                                          <p:stCondLst>
                                            <p:cond delay="0"/>
                                          </p:stCondLst>
                                        </p:cTn>
                                        <p:tgtEl>
                                          <p:spTgt spid="279587"/>
                                        </p:tgtEl>
                                        <p:attrNameLst>
                                          <p:attrName>style.visibility</p:attrName>
                                        </p:attrNameLst>
                                      </p:cBhvr>
                                      <p:to>
                                        <p:strVal val="visible"/>
                                      </p:to>
                                    </p:set>
                                    <p:animEffect transition="in" filter="dissolve">
                                      <p:cBhvr>
                                        <p:cTn id="108" dur="500"/>
                                        <p:tgtEl>
                                          <p:spTgt spid="279587"/>
                                        </p:tgtEl>
                                      </p:cBhvr>
                                    </p:animEffect>
                                  </p:childTnLst>
                                </p:cTn>
                              </p:par>
                            </p:childTnLst>
                          </p:cTn>
                        </p:par>
                        <p:par>
                          <p:cTn id="109" fill="hold">
                            <p:stCondLst>
                              <p:cond delay="1500"/>
                            </p:stCondLst>
                            <p:childTnLst>
                              <p:par>
                                <p:cTn id="110" presetID="22" presetClass="entr" presetSubtype="8" fill="hold" grpId="0" nodeType="afterEffect">
                                  <p:stCondLst>
                                    <p:cond delay="0"/>
                                  </p:stCondLst>
                                  <p:childTnLst>
                                    <p:set>
                                      <p:cBhvr>
                                        <p:cTn id="111" dur="1" fill="hold">
                                          <p:stCondLst>
                                            <p:cond delay="0"/>
                                          </p:stCondLst>
                                        </p:cTn>
                                        <p:tgtEl>
                                          <p:spTgt spid="279579"/>
                                        </p:tgtEl>
                                        <p:attrNameLst>
                                          <p:attrName>style.visibility</p:attrName>
                                        </p:attrNameLst>
                                      </p:cBhvr>
                                      <p:to>
                                        <p:strVal val="visible"/>
                                      </p:to>
                                    </p:set>
                                    <p:animEffect transition="in" filter="wipe(left)">
                                      <p:cBhvr>
                                        <p:cTn id="112" dur="500"/>
                                        <p:tgtEl>
                                          <p:spTgt spid="279579"/>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279577"/>
                                        </p:tgtEl>
                                        <p:attrNameLst>
                                          <p:attrName>style.visibility</p:attrName>
                                        </p:attrNameLst>
                                      </p:cBhvr>
                                      <p:to>
                                        <p:strVal val="visible"/>
                                      </p:to>
                                    </p:set>
                                    <p:anim calcmode="lin" valueType="num">
                                      <p:cBhvr additive="base">
                                        <p:cTn id="117" dur="500" fill="hold"/>
                                        <p:tgtEl>
                                          <p:spTgt spid="279577"/>
                                        </p:tgtEl>
                                        <p:attrNameLst>
                                          <p:attrName>ppt_x</p:attrName>
                                        </p:attrNameLst>
                                      </p:cBhvr>
                                      <p:tavLst>
                                        <p:tav tm="0">
                                          <p:val>
                                            <p:strVal val="0-#ppt_w/2"/>
                                          </p:val>
                                        </p:tav>
                                        <p:tav tm="100000">
                                          <p:val>
                                            <p:strVal val="#ppt_x"/>
                                          </p:val>
                                        </p:tav>
                                      </p:tavLst>
                                    </p:anim>
                                    <p:anim calcmode="lin" valueType="num">
                                      <p:cBhvr additive="base">
                                        <p:cTn id="118" dur="500" fill="hold"/>
                                        <p:tgtEl>
                                          <p:spTgt spid="279577"/>
                                        </p:tgtEl>
                                        <p:attrNameLst>
                                          <p:attrName>ppt_y</p:attrName>
                                        </p:attrNameLst>
                                      </p:cBhvr>
                                      <p:tavLst>
                                        <p:tav tm="0">
                                          <p:val>
                                            <p:strVal val="#ppt_y"/>
                                          </p:val>
                                        </p:tav>
                                        <p:tav tm="100000">
                                          <p:val>
                                            <p:strVal val="#ppt_y"/>
                                          </p:val>
                                        </p:tav>
                                      </p:tavLst>
                                    </p:anim>
                                  </p:childTnLst>
                                </p:cTn>
                              </p:par>
                            </p:childTnLst>
                          </p:cTn>
                        </p:par>
                        <p:par>
                          <p:cTn id="119" fill="hold">
                            <p:stCondLst>
                              <p:cond delay="500"/>
                            </p:stCondLst>
                            <p:childTnLst>
                              <p:par>
                                <p:cTn id="120" presetID="2" presetClass="entr" presetSubtype="8" fill="hold" grpId="0" nodeType="afterEffect">
                                  <p:stCondLst>
                                    <p:cond delay="0"/>
                                  </p:stCondLst>
                                  <p:childTnLst>
                                    <p:set>
                                      <p:cBhvr>
                                        <p:cTn id="121" dur="1" fill="hold">
                                          <p:stCondLst>
                                            <p:cond delay="0"/>
                                          </p:stCondLst>
                                        </p:cTn>
                                        <p:tgtEl>
                                          <p:spTgt spid="279581"/>
                                        </p:tgtEl>
                                        <p:attrNameLst>
                                          <p:attrName>style.visibility</p:attrName>
                                        </p:attrNameLst>
                                      </p:cBhvr>
                                      <p:to>
                                        <p:strVal val="visible"/>
                                      </p:to>
                                    </p:set>
                                    <p:anim calcmode="lin" valueType="num">
                                      <p:cBhvr additive="base">
                                        <p:cTn id="122" dur="500" fill="hold"/>
                                        <p:tgtEl>
                                          <p:spTgt spid="279581"/>
                                        </p:tgtEl>
                                        <p:attrNameLst>
                                          <p:attrName>ppt_x</p:attrName>
                                        </p:attrNameLst>
                                      </p:cBhvr>
                                      <p:tavLst>
                                        <p:tav tm="0">
                                          <p:val>
                                            <p:strVal val="0-#ppt_w/2"/>
                                          </p:val>
                                        </p:tav>
                                        <p:tav tm="100000">
                                          <p:val>
                                            <p:strVal val="#ppt_x"/>
                                          </p:val>
                                        </p:tav>
                                      </p:tavLst>
                                    </p:anim>
                                    <p:anim calcmode="lin" valueType="num">
                                      <p:cBhvr additive="base">
                                        <p:cTn id="123" dur="500" fill="hold"/>
                                        <p:tgtEl>
                                          <p:spTgt spid="279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animBg="1"/>
      <p:bldP spid="279556" grpId="0" animBg="1" autoUpdateAnimBg="0"/>
      <p:bldP spid="279557" grpId="0" animBg="1"/>
      <p:bldP spid="279558" grpId="0" animBg="1" autoUpdateAnimBg="0"/>
      <p:bldP spid="279559" grpId="0" animBg="1" autoUpdateAnimBg="0"/>
      <p:bldP spid="279565" grpId="0" autoUpdateAnimBg="0"/>
      <p:bldP spid="279566" grpId="0" animBg="1"/>
      <p:bldP spid="279567" grpId="0" animBg="1" autoUpdateAnimBg="0"/>
      <p:bldP spid="279568" grpId="0" animBg="1"/>
      <p:bldP spid="279569" grpId="0" animBg="1" autoUpdateAnimBg="0"/>
      <p:bldP spid="279570" grpId="0" animBg="1" autoUpdateAnimBg="0"/>
      <p:bldP spid="279576" grpId="0" autoUpdateAnimBg="0"/>
      <p:bldP spid="279577" grpId="0" animBg="1"/>
      <p:bldP spid="279578" grpId="0" animBg="1" autoUpdateAnimBg="0"/>
      <p:bldP spid="279579" grpId="0" animBg="1"/>
      <p:bldP spid="279580" grpId="0" animBg="1" autoUpdateAnimBg="0"/>
      <p:bldP spid="279581" grpId="0" animBg="1" autoUpdateAnimBg="0"/>
      <p:bldP spid="279587" grpId="0" autoUpdateAnimBg="0"/>
      <p:bldP spid="27958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RR, q=4</a:t>
            </a:r>
          </a:p>
        </p:txBody>
      </p:sp>
      <p:sp>
        <p:nvSpPr>
          <p:cNvPr id="74" name="Slide Number Placeholder 6"/>
          <p:cNvSpPr>
            <a:spLocks noGrp="1"/>
          </p:cNvSpPr>
          <p:nvPr>
            <p:ph type="sldNum" sz="quarter" idx="12"/>
          </p:nvPr>
        </p:nvSpPr>
        <p:spPr/>
        <p:txBody>
          <a:bodyPr/>
          <a:lstStyle/>
          <a:p>
            <a:fld id="{D043109F-05F0-4163-9A2D-E7F68325F81C}" type="slidenum">
              <a:rPr lang="en-US"/>
              <a:pPr/>
              <a:t>39</a:t>
            </a:fld>
            <a:endParaRPr lang="en-US"/>
          </a:p>
        </p:txBody>
      </p:sp>
      <p:graphicFrame>
        <p:nvGraphicFramePr>
          <p:cNvPr id="280579"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gridCol w="1371600"/>
                <a:gridCol w="1905000"/>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80602"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0+(10-4)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80601"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(6+3+5)/3 = 4.66</a:t>
            </a:r>
            <a:endParaRPr lang="en-US" sz="2400" b="1">
              <a:solidFill>
                <a:schemeClr val="hlink"/>
              </a:solidFill>
              <a:latin typeface="Comic Sans MS" pitchFamily="66" charset="0"/>
            </a:endParaRPr>
          </a:p>
        </p:txBody>
      </p:sp>
      <p:sp>
        <p:nvSpPr>
          <p:cNvPr id="280624" name="Rectangle 48"/>
          <p:cNvSpPr>
            <a:spLocks noChangeArrowheads="1"/>
          </p:cNvSpPr>
          <p:nvPr/>
        </p:nvSpPr>
        <p:spPr bwMode="auto">
          <a:xfrm>
            <a:off x="9906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25" name="Rectangle 49"/>
          <p:cNvSpPr>
            <a:spLocks noChangeArrowheads="1"/>
          </p:cNvSpPr>
          <p:nvPr/>
        </p:nvSpPr>
        <p:spPr bwMode="auto">
          <a:xfrm>
            <a:off x="19050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0626" name="Rectangle 50"/>
          <p:cNvSpPr>
            <a:spLocks noChangeArrowheads="1"/>
          </p:cNvSpPr>
          <p:nvPr/>
        </p:nvSpPr>
        <p:spPr bwMode="auto">
          <a:xfrm>
            <a:off x="26670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80627" name="Rectangle 51"/>
          <p:cNvSpPr>
            <a:spLocks noChangeArrowheads="1"/>
          </p:cNvSpPr>
          <p:nvPr/>
        </p:nvSpPr>
        <p:spPr bwMode="auto">
          <a:xfrm>
            <a:off x="34290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28" name="Rectangle 52"/>
          <p:cNvSpPr>
            <a:spLocks noChangeArrowheads="1"/>
          </p:cNvSpPr>
          <p:nvPr/>
        </p:nvSpPr>
        <p:spPr bwMode="auto">
          <a:xfrm>
            <a:off x="43434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29" name="Rectangle 53"/>
          <p:cNvSpPr>
            <a:spLocks noChangeArrowheads="1"/>
          </p:cNvSpPr>
          <p:nvPr/>
        </p:nvSpPr>
        <p:spPr bwMode="auto">
          <a:xfrm>
            <a:off x="52578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30" name="Rectangle 54"/>
          <p:cNvSpPr>
            <a:spLocks noChangeArrowheads="1"/>
          </p:cNvSpPr>
          <p:nvPr/>
        </p:nvSpPr>
        <p:spPr bwMode="auto">
          <a:xfrm>
            <a:off x="61722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31" name="Rectangle 55"/>
          <p:cNvSpPr>
            <a:spLocks noChangeArrowheads="1"/>
          </p:cNvSpPr>
          <p:nvPr/>
        </p:nvSpPr>
        <p:spPr bwMode="auto">
          <a:xfrm>
            <a:off x="70866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32" name="Text Box 56"/>
          <p:cNvSpPr txBox="1">
            <a:spLocks noChangeArrowheads="1"/>
          </p:cNvSpPr>
          <p:nvPr/>
        </p:nvSpPr>
        <p:spPr bwMode="auto">
          <a:xfrm>
            <a:off x="838200" y="4581525"/>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80633" name="Text Box 57"/>
          <p:cNvSpPr txBox="1">
            <a:spLocks noChangeArrowheads="1"/>
          </p:cNvSpPr>
          <p:nvPr/>
        </p:nvSpPr>
        <p:spPr bwMode="auto">
          <a:xfrm>
            <a:off x="1752600" y="4581525"/>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80634" name="Text Box 58"/>
          <p:cNvSpPr txBox="1">
            <a:spLocks noChangeArrowheads="1"/>
          </p:cNvSpPr>
          <p:nvPr/>
        </p:nvSpPr>
        <p:spPr bwMode="auto">
          <a:xfrm>
            <a:off x="2514600" y="4581525"/>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7</a:t>
            </a:r>
          </a:p>
        </p:txBody>
      </p:sp>
      <p:sp>
        <p:nvSpPr>
          <p:cNvPr id="280635" name="Text Box 59"/>
          <p:cNvSpPr txBox="1">
            <a:spLocks noChangeArrowheads="1"/>
          </p:cNvSpPr>
          <p:nvPr/>
        </p:nvSpPr>
        <p:spPr bwMode="auto">
          <a:xfrm>
            <a:off x="3276600" y="4581525"/>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10</a:t>
            </a:r>
          </a:p>
        </p:txBody>
      </p:sp>
      <p:sp>
        <p:nvSpPr>
          <p:cNvPr id="280636" name="Text Box 60"/>
          <p:cNvSpPr txBox="1">
            <a:spLocks noChangeArrowheads="1"/>
          </p:cNvSpPr>
          <p:nvPr/>
        </p:nvSpPr>
        <p:spPr bwMode="auto">
          <a:xfrm>
            <a:off x="41989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14</a:t>
            </a:r>
          </a:p>
        </p:txBody>
      </p:sp>
      <p:sp>
        <p:nvSpPr>
          <p:cNvPr id="280637" name="Text Box 61"/>
          <p:cNvSpPr txBox="1">
            <a:spLocks noChangeArrowheads="1"/>
          </p:cNvSpPr>
          <p:nvPr/>
        </p:nvSpPr>
        <p:spPr bwMode="auto">
          <a:xfrm>
            <a:off x="50371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18</a:t>
            </a:r>
          </a:p>
        </p:txBody>
      </p:sp>
      <p:sp>
        <p:nvSpPr>
          <p:cNvPr id="280638" name="Text Box 62"/>
          <p:cNvSpPr txBox="1">
            <a:spLocks noChangeArrowheads="1"/>
          </p:cNvSpPr>
          <p:nvPr/>
        </p:nvSpPr>
        <p:spPr bwMode="auto">
          <a:xfrm>
            <a:off x="59515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22</a:t>
            </a:r>
          </a:p>
        </p:txBody>
      </p:sp>
      <p:sp>
        <p:nvSpPr>
          <p:cNvPr id="280639" name="Text Box 63"/>
          <p:cNvSpPr txBox="1">
            <a:spLocks noChangeArrowheads="1"/>
          </p:cNvSpPr>
          <p:nvPr/>
        </p:nvSpPr>
        <p:spPr bwMode="auto">
          <a:xfrm>
            <a:off x="68659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26</a:t>
            </a:r>
          </a:p>
        </p:txBody>
      </p:sp>
      <p:sp>
        <p:nvSpPr>
          <p:cNvPr id="280640" name="Text Box 64"/>
          <p:cNvSpPr txBox="1">
            <a:spLocks noChangeArrowheads="1"/>
          </p:cNvSpPr>
          <p:nvPr/>
        </p:nvSpPr>
        <p:spPr bwMode="auto">
          <a:xfrm>
            <a:off x="77803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30</a:t>
            </a:r>
          </a:p>
        </p:txBody>
      </p:sp>
      <p:sp>
        <p:nvSpPr>
          <p:cNvPr id="280641" name="Text Box 65"/>
          <p:cNvSpPr txBox="1">
            <a:spLocks noChangeArrowheads="1"/>
          </p:cNvSpPr>
          <p:nvPr/>
        </p:nvSpPr>
        <p:spPr bwMode="auto">
          <a:xfrm>
            <a:off x="977900" y="5057775"/>
            <a:ext cx="31654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80642" name="Text Box 66"/>
          <p:cNvSpPr txBox="1">
            <a:spLocks noChangeArrowheads="1"/>
          </p:cNvSpPr>
          <p:nvPr/>
        </p:nvSpPr>
        <p:spPr bwMode="auto">
          <a:xfrm>
            <a:off x="977900" y="5434013"/>
            <a:ext cx="217170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(đợi)</a:t>
            </a:r>
          </a:p>
        </p:txBody>
      </p:sp>
      <p:sp>
        <p:nvSpPr>
          <p:cNvPr id="280643" name="Text Box 67"/>
          <p:cNvSpPr txBox="1">
            <a:spLocks noChangeArrowheads="1"/>
          </p:cNvSpPr>
          <p:nvPr/>
        </p:nvSpPr>
        <p:spPr bwMode="auto">
          <a:xfrm>
            <a:off x="977900" y="5810250"/>
            <a:ext cx="2171700"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0:02 P3 vào (đợi)</a:t>
            </a:r>
          </a:p>
        </p:txBody>
      </p:sp>
      <p:sp>
        <p:nvSpPr>
          <p:cNvPr id="280644" name="Text Box 68"/>
          <p:cNvSpPr txBox="1">
            <a:spLocks noChangeArrowheads="1"/>
          </p:cNvSpPr>
          <p:nvPr/>
        </p:nvSpPr>
        <p:spPr bwMode="auto">
          <a:xfrm>
            <a:off x="977900" y="6186488"/>
            <a:ext cx="367030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0:04 P1 hết lượt, P2 dùng CPU</a:t>
            </a:r>
          </a:p>
        </p:txBody>
      </p:sp>
      <p:sp>
        <p:nvSpPr>
          <p:cNvPr id="280645" name="Text Box 69"/>
          <p:cNvSpPr txBox="1">
            <a:spLocks noChangeArrowheads="1"/>
          </p:cNvSpPr>
          <p:nvPr/>
        </p:nvSpPr>
        <p:spPr bwMode="auto">
          <a:xfrm>
            <a:off x="5486400" y="504348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0:07 P2 dừng, P3 dùng CPU</a:t>
            </a:r>
          </a:p>
        </p:txBody>
      </p:sp>
      <p:sp>
        <p:nvSpPr>
          <p:cNvPr id="280646" name="Text Box 70"/>
          <p:cNvSpPr txBox="1">
            <a:spLocks noChangeArrowheads="1"/>
          </p:cNvSpPr>
          <p:nvPr/>
        </p:nvSpPr>
        <p:spPr bwMode="auto">
          <a:xfrm>
            <a:off x="5486400" y="539273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0:10 P3 dừng, P1 dùng CPU</a:t>
            </a:r>
          </a:p>
        </p:txBody>
      </p:sp>
      <p:sp>
        <p:nvSpPr>
          <p:cNvPr id="280647" name="Text Box 71"/>
          <p:cNvSpPr txBox="1">
            <a:spLocks noChangeArrowheads="1"/>
          </p:cNvSpPr>
          <p:nvPr/>
        </p:nvSpPr>
        <p:spPr bwMode="auto">
          <a:xfrm>
            <a:off x="5486400" y="5773738"/>
            <a:ext cx="2843213" cy="641350"/>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0:14 P1 vẫn chiếm CPU</a:t>
            </a:r>
          </a:p>
          <a:p>
            <a:pPr eaLnBrk="0" hangingPunct="0"/>
            <a:r>
              <a:rPr lang="en-US" sz="1800" b="1">
                <a:latin typeface="Tahoma" pitchFamily="34" charset="0"/>
              </a:rPr>
              <a:t>            …</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dissolve">
                                      <p:cBhvr>
                                        <p:cTn id="7" dur="500"/>
                                        <p:tgtEl>
                                          <p:spTgt spid="2805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0632"/>
                                        </p:tgtEl>
                                        <p:attrNameLst>
                                          <p:attrName>style.visibility</p:attrName>
                                        </p:attrNameLst>
                                      </p:cBhvr>
                                      <p:to>
                                        <p:strVal val="visible"/>
                                      </p:to>
                                    </p:set>
                                    <p:animEffect transition="in" filter="dissolve">
                                      <p:cBhvr>
                                        <p:cTn id="12" dur="500"/>
                                        <p:tgtEl>
                                          <p:spTgt spid="280632"/>
                                        </p:tgtEl>
                                      </p:cBhvr>
                                    </p:animEffect>
                                  </p:childTnLst>
                                </p:cTn>
                              </p:par>
                            </p:childTnLst>
                          </p:cTn>
                        </p:par>
                        <p:par>
                          <p:cTn id="13" fill="hold">
                            <p:stCondLst>
                              <p:cond delay="1500"/>
                            </p:stCondLst>
                            <p:childTnLst>
                              <p:par>
                                <p:cTn id="14" presetID="9" presetClass="entr" presetSubtype="0" fill="hold" grpId="0" nodeType="afterEffect">
                                  <p:stCondLst>
                                    <p:cond delay="0"/>
                                  </p:stCondLst>
                                  <p:childTnLst>
                                    <p:set>
                                      <p:cBhvr>
                                        <p:cTn id="15" dur="1" fill="hold">
                                          <p:stCondLst>
                                            <p:cond delay="0"/>
                                          </p:stCondLst>
                                        </p:cTn>
                                        <p:tgtEl>
                                          <p:spTgt spid="280641"/>
                                        </p:tgtEl>
                                        <p:attrNameLst>
                                          <p:attrName>style.visibility</p:attrName>
                                        </p:attrNameLst>
                                      </p:cBhvr>
                                      <p:to>
                                        <p:strVal val="visible"/>
                                      </p:to>
                                    </p:set>
                                    <p:animEffect transition="in" filter="dissolve">
                                      <p:cBhvr>
                                        <p:cTn id="16" dur="500"/>
                                        <p:tgtEl>
                                          <p:spTgt spid="280641"/>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280624"/>
                                        </p:tgtEl>
                                        <p:attrNameLst>
                                          <p:attrName>style.visibility</p:attrName>
                                        </p:attrNameLst>
                                      </p:cBhvr>
                                      <p:to>
                                        <p:strVal val="visible"/>
                                      </p:to>
                                    </p:set>
                                    <p:animEffect transition="in" filter="wipe(left)">
                                      <p:cBhvr>
                                        <p:cTn id="20" dur="500"/>
                                        <p:tgtEl>
                                          <p:spTgt spid="2806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0642"/>
                                        </p:tgtEl>
                                        <p:attrNameLst>
                                          <p:attrName>style.visibility</p:attrName>
                                        </p:attrNameLst>
                                      </p:cBhvr>
                                      <p:to>
                                        <p:strVal val="visible"/>
                                      </p:to>
                                    </p:set>
                                    <p:animEffect transition="in" filter="dissolve">
                                      <p:cBhvr>
                                        <p:cTn id="25" dur="500"/>
                                        <p:tgtEl>
                                          <p:spTgt spid="28064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80643"/>
                                        </p:tgtEl>
                                        <p:attrNameLst>
                                          <p:attrName>style.visibility</p:attrName>
                                        </p:attrNameLst>
                                      </p:cBhvr>
                                      <p:to>
                                        <p:strVal val="visible"/>
                                      </p:to>
                                    </p:set>
                                    <p:animEffect transition="in" filter="dissolve">
                                      <p:cBhvr>
                                        <p:cTn id="30" dur="500"/>
                                        <p:tgtEl>
                                          <p:spTgt spid="28064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80633"/>
                                        </p:tgtEl>
                                        <p:attrNameLst>
                                          <p:attrName>style.visibility</p:attrName>
                                        </p:attrNameLst>
                                      </p:cBhvr>
                                      <p:to>
                                        <p:strVal val="visible"/>
                                      </p:to>
                                    </p:set>
                                    <p:animEffect transition="in" filter="dissolve">
                                      <p:cBhvr>
                                        <p:cTn id="35" dur="500"/>
                                        <p:tgtEl>
                                          <p:spTgt spid="280633"/>
                                        </p:tgtEl>
                                      </p:cBhvr>
                                    </p:animEffect>
                                  </p:childTnLst>
                                </p:cTn>
                              </p:par>
                            </p:childTnLst>
                          </p:cTn>
                        </p:par>
                        <p:par>
                          <p:cTn id="36" fill="hold">
                            <p:stCondLst>
                              <p:cond delay="1500"/>
                            </p:stCondLst>
                            <p:childTnLst>
                              <p:par>
                                <p:cTn id="37" presetID="9" presetClass="entr" presetSubtype="0" fill="hold" grpId="0" nodeType="afterEffect">
                                  <p:stCondLst>
                                    <p:cond delay="0"/>
                                  </p:stCondLst>
                                  <p:childTnLst>
                                    <p:set>
                                      <p:cBhvr>
                                        <p:cTn id="38" dur="1" fill="hold">
                                          <p:stCondLst>
                                            <p:cond delay="0"/>
                                          </p:stCondLst>
                                        </p:cTn>
                                        <p:tgtEl>
                                          <p:spTgt spid="280644"/>
                                        </p:tgtEl>
                                        <p:attrNameLst>
                                          <p:attrName>style.visibility</p:attrName>
                                        </p:attrNameLst>
                                      </p:cBhvr>
                                      <p:to>
                                        <p:strVal val="visible"/>
                                      </p:to>
                                    </p:set>
                                    <p:animEffect transition="in" filter="dissolve">
                                      <p:cBhvr>
                                        <p:cTn id="39" dur="500"/>
                                        <p:tgtEl>
                                          <p:spTgt spid="28064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280625"/>
                                        </p:tgtEl>
                                        <p:attrNameLst>
                                          <p:attrName>style.visibility</p:attrName>
                                        </p:attrNameLst>
                                      </p:cBhvr>
                                      <p:to>
                                        <p:strVal val="visible"/>
                                      </p:to>
                                    </p:set>
                                    <p:animEffect transition="in" filter="wipe(left)">
                                      <p:cBhvr>
                                        <p:cTn id="43" dur="500"/>
                                        <p:tgtEl>
                                          <p:spTgt spid="28062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0634"/>
                                        </p:tgtEl>
                                        <p:attrNameLst>
                                          <p:attrName>style.visibility</p:attrName>
                                        </p:attrNameLst>
                                      </p:cBhvr>
                                      <p:to>
                                        <p:strVal val="visible"/>
                                      </p:to>
                                    </p:set>
                                    <p:animEffect transition="in" filter="dissolve">
                                      <p:cBhvr>
                                        <p:cTn id="48" dur="500"/>
                                        <p:tgtEl>
                                          <p:spTgt spid="280634"/>
                                        </p:tgtEl>
                                      </p:cBhvr>
                                    </p:animEffect>
                                  </p:childTnLst>
                                </p:cTn>
                              </p:par>
                            </p:childTnLst>
                          </p:cTn>
                        </p:par>
                        <p:par>
                          <p:cTn id="49" fill="hold">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280645"/>
                                        </p:tgtEl>
                                        <p:attrNameLst>
                                          <p:attrName>style.visibility</p:attrName>
                                        </p:attrNameLst>
                                      </p:cBhvr>
                                      <p:to>
                                        <p:strVal val="visible"/>
                                      </p:to>
                                    </p:set>
                                    <p:animEffect transition="in" filter="dissolve">
                                      <p:cBhvr>
                                        <p:cTn id="52" dur="500"/>
                                        <p:tgtEl>
                                          <p:spTgt spid="280645"/>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80626"/>
                                        </p:tgtEl>
                                        <p:attrNameLst>
                                          <p:attrName>style.visibility</p:attrName>
                                        </p:attrNameLst>
                                      </p:cBhvr>
                                      <p:to>
                                        <p:strVal val="visible"/>
                                      </p:to>
                                    </p:set>
                                    <p:animEffect transition="in" filter="wipe(left)">
                                      <p:cBhvr>
                                        <p:cTn id="56" dur="500"/>
                                        <p:tgtEl>
                                          <p:spTgt spid="28062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80635"/>
                                        </p:tgtEl>
                                        <p:attrNameLst>
                                          <p:attrName>style.visibility</p:attrName>
                                        </p:attrNameLst>
                                      </p:cBhvr>
                                      <p:to>
                                        <p:strVal val="visible"/>
                                      </p:to>
                                    </p:set>
                                    <p:animEffect transition="in" filter="dissolve">
                                      <p:cBhvr>
                                        <p:cTn id="61" dur="500"/>
                                        <p:tgtEl>
                                          <p:spTgt spid="280635"/>
                                        </p:tgtEl>
                                      </p:cBhvr>
                                    </p:animEffect>
                                  </p:childTnLst>
                                </p:cTn>
                              </p:par>
                            </p:childTnLst>
                          </p:cTn>
                        </p:par>
                        <p:par>
                          <p:cTn id="62" fill="hold">
                            <p:stCondLst>
                              <p:cond delay="1500"/>
                            </p:stCondLst>
                            <p:childTnLst>
                              <p:par>
                                <p:cTn id="63" presetID="9" presetClass="entr" presetSubtype="0" fill="hold" grpId="0" nodeType="afterEffect">
                                  <p:stCondLst>
                                    <p:cond delay="0"/>
                                  </p:stCondLst>
                                  <p:childTnLst>
                                    <p:set>
                                      <p:cBhvr>
                                        <p:cTn id="64" dur="1" fill="hold">
                                          <p:stCondLst>
                                            <p:cond delay="0"/>
                                          </p:stCondLst>
                                        </p:cTn>
                                        <p:tgtEl>
                                          <p:spTgt spid="280646"/>
                                        </p:tgtEl>
                                        <p:attrNameLst>
                                          <p:attrName>style.visibility</p:attrName>
                                        </p:attrNameLst>
                                      </p:cBhvr>
                                      <p:to>
                                        <p:strVal val="visible"/>
                                      </p:to>
                                    </p:set>
                                    <p:animEffect transition="in" filter="dissolve">
                                      <p:cBhvr>
                                        <p:cTn id="65" dur="500"/>
                                        <p:tgtEl>
                                          <p:spTgt spid="280646"/>
                                        </p:tgtEl>
                                      </p:cBhvr>
                                    </p:animEffect>
                                  </p:childTnLst>
                                </p:cTn>
                              </p:par>
                            </p:childTnLst>
                          </p:cTn>
                        </p:par>
                        <p:par>
                          <p:cTn id="66" fill="hold">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80627"/>
                                        </p:tgtEl>
                                        <p:attrNameLst>
                                          <p:attrName>style.visibility</p:attrName>
                                        </p:attrNameLst>
                                      </p:cBhvr>
                                      <p:to>
                                        <p:strVal val="visible"/>
                                      </p:to>
                                    </p:set>
                                    <p:animEffect transition="in" filter="wipe(left)">
                                      <p:cBhvr>
                                        <p:cTn id="69" dur="500"/>
                                        <p:tgtEl>
                                          <p:spTgt spid="28062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80636"/>
                                        </p:tgtEl>
                                        <p:attrNameLst>
                                          <p:attrName>style.visibility</p:attrName>
                                        </p:attrNameLst>
                                      </p:cBhvr>
                                      <p:to>
                                        <p:strVal val="visible"/>
                                      </p:to>
                                    </p:set>
                                    <p:animEffect transition="in" filter="dissolve">
                                      <p:cBhvr>
                                        <p:cTn id="74" dur="500"/>
                                        <p:tgtEl>
                                          <p:spTgt spid="280636"/>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80647"/>
                                        </p:tgtEl>
                                        <p:attrNameLst>
                                          <p:attrName>style.visibility</p:attrName>
                                        </p:attrNameLst>
                                      </p:cBhvr>
                                      <p:to>
                                        <p:strVal val="visible"/>
                                      </p:to>
                                    </p:set>
                                    <p:animEffect transition="in" filter="dissolve">
                                      <p:cBhvr>
                                        <p:cTn id="79" dur="500"/>
                                        <p:tgtEl>
                                          <p:spTgt spid="28064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80628"/>
                                        </p:tgtEl>
                                        <p:attrNameLst>
                                          <p:attrName>style.visibility</p:attrName>
                                        </p:attrNameLst>
                                      </p:cBhvr>
                                      <p:to>
                                        <p:strVal val="visible"/>
                                      </p:to>
                                    </p:set>
                                    <p:animEffect transition="in" filter="wipe(left)">
                                      <p:cBhvr>
                                        <p:cTn id="83" dur="500"/>
                                        <p:tgtEl>
                                          <p:spTgt spid="280628"/>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80637"/>
                                        </p:tgtEl>
                                        <p:attrNameLst>
                                          <p:attrName>style.visibility</p:attrName>
                                        </p:attrNameLst>
                                      </p:cBhvr>
                                      <p:to>
                                        <p:strVal val="visible"/>
                                      </p:to>
                                    </p:set>
                                    <p:animEffect transition="in" filter="dissolve">
                                      <p:cBhvr>
                                        <p:cTn id="88" dur="500"/>
                                        <p:tgtEl>
                                          <p:spTgt spid="280637"/>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280629"/>
                                        </p:tgtEl>
                                        <p:attrNameLst>
                                          <p:attrName>style.visibility</p:attrName>
                                        </p:attrNameLst>
                                      </p:cBhvr>
                                      <p:to>
                                        <p:strVal val="visible"/>
                                      </p:to>
                                    </p:set>
                                    <p:animEffect transition="in" filter="wipe(left)">
                                      <p:cBhvr>
                                        <p:cTn id="92" dur="500"/>
                                        <p:tgtEl>
                                          <p:spTgt spid="28062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80638"/>
                                        </p:tgtEl>
                                        <p:attrNameLst>
                                          <p:attrName>style.visibility</p:attrName>
                                        </p:attrNameLst>
                                      </p:cBhvr>
                                      <p:to>
                                        <p:strVal val="visible"/>
                                      </p:to>
                                    </p:set>
                                    <p:animEffect transition="in" filter="dissolve">
                                      <p:cBhvr>
                                        <p:cTn id="97" dur="500"/>
                                        <p:tgtEl>
                                          <p:spTgt spid="280638"/>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280630"/>
                                        </p:tgtEl>
                                        <p:attrNameLst>
                                          <p:attrName>style.visibility</p:attrName>
                                        </p:attrNameLst>
                                      </p:cBhvr>
                                      <p:to>
                                        <p:strVal val="visible"/>
                                      </p:to>
                                    </p:set>
                                    <p:animEffect transition="in" filter="wipe(left)">
                                      <p:cBhvr>
                                        <p:cTn id="101" dur="500"/>
                                        <p:tgtEl>
                                          <p:spTgt spid="280630"/>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80639"/>
                                        </p:tgtEl>
                                        <p:attrNameLst>
                                          <p:attrName>style.visibility</p:attrName>
                                        </p:attrNameLst>
                                      </p:cBhvr>
                                      <p:to>
                                        <p:strVal val="visible"/>
                                      </p:to>
                                    </p:set>
                                    <p:animEffect transition="in" filter="dissolve">
                                      <p:cBhvr>
                                        <p:cTn id="106" dur="500"/>
                                        <p:tgtEl>
                                          <p:spTgt spid="280639"/>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80631"/>
                                        </p:tgtEl>
                                        <p:attrNameLst>
                                          <p:attrName>style.visibility</p:attrName>
                                        </p:attrNameLst>
                                      </p:cBhvr>
                                      <p:to>
                                        <p:strVal val="visible"/>
                                      </p:to>
                                    </p:set>
                                    <p:animEffect transition="in" filter="wipe(left)">
                                      <p:cBhvr>
                                        <p:cTn id="110" dur="500"/>
                                        <p:tgtEl>
                                          <p:spTgt spid="280631"/>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280640"/>
                                        </p:tgtEl>
                                        <p:attrNameLst>
                                          <p:attrName>style.visibility</p:attrName>
                                        </p:attrNameLst>
                                      </p:cBhvr>
                                      <p:to>
                                        <p:strVal val="visible"/>
                                      </p:to>
                                    </p:set>
                                    <p:animEffect transition="in" filter="dissolve">
                                      <p:cBhvr>
                                        <p:cTn id="115" dur="500"/>
                                        <p:tgtEl>
                                          <p:spTgt spid="280640"/>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0602"/>
                                        </p:tgtEl>
                                        <p:attrNameLst>
                                          <p:attrName>style.visibility</p:attrName>
                                        </p:attrNameLst>
                                      </p:cBhvr>
                                      <p:to>
                                        <p:strVal val="visible"/>
                                      </p:to>
                                    </p:set>
                                    <p:animEffect transition="in" filter="dissolve">
                                      <p:cBhvr>
                                        <p:cTn id="120" dur="500"/>
                                        <p:tgtEl>
                                          <p:spTgt spid="280602"/>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80601"/>
                                        </p:tgtEl>
                                        <p:attrNameLst>
                                          <p:attrName>style.visibility</p:attrName>
                                        </p:attrNameLst>
                                      </p:cBhvr>
                                      <p:to>
                                        <p:strVal val="visible"/>
                                      </p:to>
                                    </p:set>
                                    <p:animEffect transition="in" filter="dissolve">
                                      <p:cBhvr>
                                        <p:cTn id="125" dur="500"/>
                                        <p:tgtEl>
                                          <p:spTgt spid="280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01" grpId="0"/>
      <p:bldP spid="280624" grpId="0" animBg="1" autoUpdateAnimBg="0"/>
      <p:bldP spid="280625" grpId="0" animBg="1" autoUpdateAnimBg="0"/>
      <p:bldP spid="280626" grpId="0" animBg="1" autoUpdateAnimBg="0"/>
      <p:bldP spid="280627" grpId="0" animBg="1" autoUpdateAnimBg="0"/>
      <p:bldP spid="280628" grpId="0" animBg="1" autoUpdateAnimBg="0"/>
      <p:bldP spid="280629" grpId="0" animBg="1" autoUpdateAnimBg="0"/>
      <p:bldP spid="280630" grpId="0" animBg="1" autoUpdateAnimBg="0"/>
      <p:bldP spid="280631" grpId="0" animBg="1" autoUpdateAnimBg="0"/>
      <p:bldP spid="280632" grpId="0" autoUpdateAnimBg="0"/>
      <p:bldP spid="280633" grpId="0" autoUpdateAnimBg="0"/>
      <p:bldP spid="280634" grpId="0" autoUpdateAnimBg="0"/>
      <p:bldP spid="280635" grpId="0" autoUpdateAnimBg="0"/>
      <p:bldP spid="280636" grpId="0" autoUpdateAnimBg="0"/>
      <p:bldP spid="280637" grpId="0" autoUpdateAnimBg="0"/>
      <p:bldP spid="280638" grpId="0" autoUpdateAnimBg="0"/>
      <p:bldP spid="280639" grpId="0" autoUpdateAnimBg="0"/>
      <p:bldP spid="280640" grpId="0" autoUpdateAnimBg="0"/>
      <p:bldP spid="280641" grpId="0" autoUpdateAnimBg="0"/>
      <p:bldP spid="280642" grpId="0" autoUpdateAnimBg="0"/>
      <p:bldP spid="280643" grpId="0" autoUpdateAnimBg="0"/>
      <p:bldP spid="280644" grpId="0" autoUpdateAnimBg="0"/>
      <p:bldP spid="280645" grpId="0" autoUpdateAnimBg="0"/>
      <p:bldP spid="280646" grpId="0" autoUpdateAnimBg="0"/>
      <p:bldP spid="2806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50" name="Rectangle 34"/>
          <p:cNvSpPr>
            <a:spLocks noGrp="1" noChangeArrowheads="1"/>
          </p:cNvSpPr>
          <p:nvPr>
            <p:ph type="title"/>
          </p:nvPr>
        </p:nvSpPr>
        <p:spPr>
          <a:xfrm>
            <a:off x="457200" y="-152400"/>
            <a:ext cx="7467600" cy="1143000"/>
          </a:xfrm>
        </p:spPr>
        <p:txBody>
          <a:bodyPr/>
          <a:lstStyle/>
          <a:p>
            <a:r>
              <a:rPr lang="en-US" dirty="0" err="1" smtClean="0"/>
              <a:t>Ña</a:t>
            </a:r>
            <a:r>
              <a:rPr lang="en-US" dirty="0" smtClean="0"/>
              <a:t> </a:t>
            </a:r>
            <a:r>
              <a:rPr lang="en-US" dirty="0" err="1"/>
              <a:t>nhieäm</a:t>
            </a:r>
            <a:r>
              <a:rPr lang="en-US" dirty="0"/>
              <a:t> </a:t>
            </a:r>
            <a:r>
              <a:rPr lang="en-US" dirty="0" err="1"/>
              <a:t>vaø</a:t>
            </a:r>
            <a:r>
              <a:rPr lang="en-US" dirty="0"/>
              <a:t> </a:t>
            </a:r>
            <a:r>
              <a:rPr lang="en-US" dirty="0" err="1"/>
              <a:t>ña</a:t>
            </a:r>
            <a:r>
              <a:rPr lang="en-US" dirty="0"/>
              <a:t> </a:t>
            </a:r>
            <a:r>
              <a:rPr lang="en-US" dirty="0" err="1"/>
              <a:t>chöông</a:t>
            </a:r>
            <a:r>
              <a:rPr lang="en-US" dirty="0"/>
              <a:t> ???</a:t>
            </a:r>
          </a:p>
        </p:txBody>
      </p:sp>
      <p:sp>
        <p:nvSpPr>
          <p:cNvPr id="239619" name="Rectangle 3"/>
          <p:cNvSpPr>
            <a:spLocks noGrp="1" noChangeArrowheads="1"/>
          </p:cNvSpPr>
          <p:nvPr>
            <p:ph sz="quarter" idx="1"/>
          </p:nvPr>
        </p:nvSpPr>
        <p:spPr>
          <a:xfrm>
            <a:off x="457200" y="1447800"/>
            <a:ext cx="8382000" cy="685800"/>
          </a:xfrm>
        </p:spPr>
        <p:txBody>
          <a:bodyPr>
            <a:normAutofit fontScale="92500" lnSpcReduction="20000"/>
          </a:bodyPr>
          <a:lstStyle/>
          <a:p>
            <a:r>
              <a:rPr lang="en-US" dirty="0" err="1"/>
              <a:t>Vì</a:t>
            </a:r>
            <a:r>
              <a:rPr lang="en-US" dirty="0"/>
              <a:t> </a:t>
            </a:r>
            <a:r>
              <a:rPr lang="en-US" dirty="0" err="1"/>
              <a:t>sao</a:t>
            </a:r>
            <a:r>
              <a:rPr lang="en-US" dirty="0"/>
              <a:t> </a:t>
            </a:r>
            <a:r>
              <a:rPr lang="en-US" dirty="0" err="1"/>
              <a:t>muoán</a:t>
            </a:r>
            <a:r>
              <a:rPr lang="en-US" dirty="0"/>
              <a:t> </a:t>
            </a:r>
            <a:r>
              <a:rPr lang="en-US" dirty="0" err="1"/>
              <a:t>xöû</a:t>
            </a:r>
            <a:r>
              <a:rPr lang="en-US" dirty="0"/>
              <a:t> </a:t>
            </a:r>
            <a:r>
              <a:rPr lang="en-US" dirty="0" err="1"/>
              <a:t>lyù</a:t>
            </a:r>
            <a:r>
              <a:rPr lang="en-US" dirty="0"/>
              <a:t> </a:t>
            </a:r>
            <a:r>
              <a:rPr lang="en-US" dirty="0" err="1"/>
              <a:t>ñoàng</a:t>
            </a:r>
            <a:r>
              <a:rPr lang="en-US" dirty="0"/>
              <a:t> </a:t>
            </a:r>
            <a:r>
              <a:rPr lang="en-US" dirty="0" err="1"/>
              <a:t>thôøi</a:t>
            </a:r>
            <a:r>
              <a:rPr lang="en-US" dirty="0"/>
              <a:t> </a:t>
            </a:r>
            <a:r>
              <a:rPr lang="en-US" dirty="0" err="1"/>
              <a:t>nhieàu</a:t>
            </a:r>
            <a:r>
              <a:rPr lang="en-US" dirty="0"/>
              <a:t> </a:t>
            </a:r>
            <a:r>
              <a:rPr lang="en-US" dirty="0" err="1"/>
              <a:t>coâng</a:t>
            </a:r>
            <a:r>
              <a:rPr lang="en-US" dirty="0"/>
              <a:t> </a:t>
            </a:r>
            <a:r>
              <a:rPr lang="en-US" dirty="0" err="1"/>
              <a:t>vieäc</a:t>
            </a:r>
            <a:r>
              <a:rPr lang="en-US" dirty="0"/>
              <a:t> </a:t>
            </a:r>
            <a:r>
              <a:rPr lang="en-US" dirty="0" err="1"/>
              <a:t>treân</a:t>
            </a:r>
            <a:r>
              <a:rPr lang="en-US" dirty="0"/>
              <a:t> </a:t>
            </a:r>
            <a:r>
              <a:rPr lang="en-US" dirty="0" err="1"/>
              <a:t>maùy</a:t>
            </a:r>
            <a:r>
              <a:rPr lang="en-US" dirty="0"/>
              <a:t> </a:t>
            </a:r>
            <a:r>
              <a:rPr lang="en-US" dirty="0" err="1"/>
              <a:t>tính</a:t>
            </a:r>
            <a:r>
              <a:rPr lang="en-US" dirty="0"/>
              <a:t> ?</a:t>
            </a:r>
          </a:p>
        </p:txBody>
      </p:sp>
      <p:sp>
        <p:nvSpPr>
          <p:cNvPr id="32" name="Slide Number Placeholder 5"/>
          <p:cNvSpPr>
            <a:spLocks noGrp="1"/>
          </p:cNvSpPr>
          <p:nvPr>
            <p:ph type="sldNum" sz="quarter" idx="15"/>
          </p:nvPr>
        </p:nvSpPr>
        <p:spPr/>
        <p:txBody>
          <a:bodyPr/>
          <a:lstStyle/>
          <a:p>
            <a:fld id="{D31A5B91-7740-4FC9-8E09-7F62E1102650}" type="slidenum">
              <a:rPr lang="en-US"/>
              <a:pPr/>
              <a:t>4</a:t>
            </a:fld>
            <a:endParaRPr lang="en-US"/>
          </a:p>
        </p:txBody>
      </p:sp>
      <p:sp>
        <p:nvSpPr>
          <p:cNvPr id="239643" name="Rectangle 27"/>
          <p:cNvSpPr>
            <a:spLocks noChangeArrowheads="1"/>
          </p:cNvSpPr>
          <p:nvPr/>
        </p:nvSpPr>
        <p:spPr bwMode="auto">
          <a:xfrm>
            <a:off x="457200" y="6096000"/>
            <a:ext cx="8382000" cy="68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400" b="1" dirty="0">
                <a:latin typeface="VNI-Book" pitchFamily="2" charset="0"/>
                <a:sym typeface="Wingdings" pitchFamily="2" charset="2"/>
              </a:rPr>
              <a:t> </a:t>
            </a:r>
            <a:r>
              <a:rPr lang="en-US" sz="2400" b="1" dirty="0" err="1">
                <a:latin typeface="VNI-Book" pitchFamily="2" charset="0"/>
              </a:rPr>
              <a:t>Xöû</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ñoàng</a:t>
            </a:r>
            <a:r>
              <a:rPr lang="en-US" sz="2400" b="1" dirty="0">
                <a:latin typeface="VNI-Book" pitchFamily="2" charset="0"/>
              </a:rPr>
              <a:t> </a:t>
            </a:r>
            <a:r>
              <a:rPr lang="en-US" sz="2400" b="1" dirty="0" err="1">
                <a:latin typeface="VNI-Book" pitchFamily="2" charset="0"/>
              </a:rPr>
              <a:t>thôøi</a:t>
            </a:r>
            <a:r>
              <a:rPr lang="en-US" sz="2400" b="1" dirty="0">
                <a:latin typeface="VNI-Book" pitchFamily="2" charset="0"/>
              </a:rPr>
              <a:t> </a:t>
            </a:r>
            <a:r>
              <a:rPr lang="en-US" sz="2400" b="1" dirty="0" err="1">
                <a:latin typeface="VNI-Book" pitchFamily="2" charset="0"/>
              </a:rPr>
              <a:t>ñeå</a:t>
            </a:r>
            <a:r>
              <a:rPr lang="en-US" sz="2400" b="1" dirty="0">
                <a:latin typeface="VNI-Book" pitchFamily="2" charset="0"/>
              </a:rPr>
              <a:t> </a:t>
            </a:r>
            <a:r>
              <a:rPr lang="en-US" sz="2400" b="1" dirty="0" err="1">
                <a:latin typeface="VNI-Book" pitchFamily="2" charset="0"/>
              </a:rPr>
              <a:t>taêng</a:t>
            </a:r>
            <a:r>
              <a:rPr lang="en-US" sz="2400" b="1" dirty="0">
                <a:latin typeface="VNI-Book" pitchFamily="2" charset="0"/>
              </a:rPr>
              <a:t> </a:t>
            </a:r>
            <a:r>
              <a:rPr lang="en-US" sz="2400" b="1" dirty="0" err="1">
                <a:latin typeface="VNI-Book" pitchFamily="2" charset="0"/>
              </a:rPr>
              <a:t>toác</a:t>
            </a:r>
            <a:r>
              <a:rPr lang="en-US" sz="2400" b="1" dirty="0">
                <a:latin typeface="VNI-Book" pitchFamily="2" charset="0"/>
              </a:rPr>
              <a:t> </a:t>
            </a:r>
            <a:r>
              <a:rPr lang="en-US" sz="2400" b="1" dirty="0" err="1">
                <a:latin typeface="VNI-Book" pitchFamily="2" charset="0"/>
              </a:rPr>
              <a:t>ñoä</a:t>
            </a:r>
            <a:r>
              <a:rPr lang="en-US" sz="2400" b="1" dirty="0">
                <a:latin typeface="VNI-Book" pitchFamily="2" charset="0"/>
              </a:rPr>
              <a:t> </a:t>
            </a:r>
            <a:r>
              <a:rPr lang="en-US" sz="2400" b="1" dirty="0" err="1">
                <a:latin typeface="VNI-Book" pitchFamily="2" charset="0"/>
              </a:rPr>
              <a:t>xöû</a:t>
            </a:r>
            <a:r>
              <a:rPr lang="en-US" sz="2400" b="1" dirty="0">
                <a:latin typeface="VNI-Book" pitchFamily="2" charset="0"/>
              </a:rPr>
              <a:t> </a:t>
            </a:r>
            <a:r>
              <a:rPr lang="en-US" sz="2400" b="1" dirty="0" err="1">
                <a:latin typeface="VNI-Book" pitchFamily="2" charset="0"/>
              </a:rPr>
              <a:t>lyù</a:t>
            </a:r>
            <a:endParaRPr lang="en-US" sz="2400" b="1" dirty="0">
              <a:latin typeface="VNI-Book" pitchFamily="2" charset="0"/>
            </a:endParaRPr>
          </a:p>
        </p:txBody>
      </p:sp>
      <p:sp>
        <p:nvSpPr>
          <p:cNvPr id="239651" name="Rectangle 35"/>
          <p:cNvSpPr>
            <a:spLocks noChangeArrowheads="1"/>
          </p:cNvSpPr>
          <p:nvPr/>
        </p:nvSpPr>
        <p:spPr bwMode="auto">
          <a:xfrm>
            <a:off x="609600" y="2590800"/>
            <a:ext cx="7723388" cy="558922"/>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pPr>
            <a:r>
              <a:rPr lang="en-US" sz="2400" b="1" dirty="0">
                <a:latin typeface="VNI-Book" pitchFamily="2" charset="0"/>
              </a:rPr>
              <a:t>Job : </a:t>
            </a:r>
            <a:r>
              <a:rPr lang="en-US" sz="2400" b="1" dirty="0" err="1">
                <a:latin typeface="VNI-Book" pitchFamily="2" charset="0"/>
              </a:rPr>
              <a:t>kq</a:t>
            </a:r>
            <a:r>
              <a:rPr lang="en-US" sz="2400" b="1" dirty="0">
                <a:latin typeface="VNI-Book" pitchFamily="2" charset="0"/>
              </a:rPr>
              <a:t> = a*b  + c*d;</a:t>
            </a:r>
          </a:p>
        </p:txBody>
      </p:sp>
      <p:sp>
        <p:nvSpPr>
          <p:cNvPr id="239653" name="Text Box 37"/>
          <p:cNvSpPr txBox="1">
            <a:spLocks noChangeArrowheads="1"/>
          </p:cNvSpPr>
          <p:nvPr/>
        </p:nvSpPr>
        <p:spPr bwMode="auto">
          <a:xfrm>
            <a:off x="1230899" y="3614554"/>
            <a:ext cx="1201280" cy="408659"/>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CPU #1</a:t>
            </a:r>
          </a:p>
        </p:txBody>
      </p:sp>
      <p:sp>
        <p:nvSpPr>
          <p:cNvPr id="239654" name="Text Box 38"/>
          <p:cNvSpPr txBox="1">
            <a:spLocks noChangeArrowheads="1"/>
          </p:cNvSpPr>
          <p:nvPr/>
        </p:nvSpPr>
        <p:spPr bwMode="auto">
          <a:xfrm>
            <a:off x="5197418" y="3614554"/>
            <a:ext cx="1201280" cy="408659"/>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CPU #1</a:t>
            </a:r>
          </a:p>
        </p:txBody>
      </p:sp>
      <p:sp>
        <p:nvSpPr>
          <p:cNvPr id="239655" name="Text Box 39"/>
          <p:cNvSpPr txBox="1">
            <a:spLocks noChangeArrowheads="1"/>
          </p:cNvSpPr>
          <p:nvPr/>
        </p:nvSpPr>
        <p:spPr bwMode="auto">
          <a:xfrm>
            <a:off x="6905225" y="3601916"/>
            <a:ext cx="1248719" cy="408659"/>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CPU #2</a:t>
            </a:r>
          </a:p>
        </p:txBody>
      </p:sp>
      <p:grpSp>
        <p:nvGrpSpPr>
          <p:cNvPr id="239656" name="Group 40"/>
          <p:cNvGrpSpPr>
            <a:grpSpLocks/>
          </p:cNvGrpSpPr>
          <p:nvPr/>
        </p:nvGrpSpPr>
        <p:grpSpPr bwMode="auto">
          <a:xfrm>
            <a:off x="5016843" y="4006362"/>
            <a:ext cx="3525795" cy="539262"/>
            <a:chOff x="3120" y="2544"/>
            <a:chExt cx="2304" cy="384"/>
          </a:xfrm>
        </p:grpSpPr>
        <p:sp>
          <p:nvSpPr>
            <p:cNvPr id="239657" name="Rectangle 41"/>
            <p:cNvSpPr>
              <a:spLocks noChangeArrowheads="1"/>
            </p:cNvSpPr>
            <p:nvPr/>
          </p:nvSpPr>
          <p:spPr bwMode="auto">
            <a:xfrm>
              <a:off x="3120" y="2544"/>
              <a:ext cx="1104" cy="384"/>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x = a * b</a:t>
              </a:r>
            </a:p>
          </p:txBody>
        </p:sp>
        <p:sp>
          <p:nvSpPr>
            <p:cNvPr id="239658" name="Rectangle 42"/>
            <p:cNvSpPr>
              <a:spLocks noChangeArrowheads="1"/>
            </p:cNvSpPr>
            <p:nvPr/>
          </p:nvSpPr>
          <p:spPr bwMode="auto">
            <a:xfrm>
              <a:off x="4320" y="2544"/>
              <a:ext cx="1104" cy="384"/>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y = c * d</a:t>
              </a:r>
            </a:p>
          </p:txBody>
        </p:sp>
      </p:grpSp>
      <p:sp>
        <p:nvSpPr>
          <p:cNvPr id="239659" name="Rectangle 43"/>
          <p:cNvSpPr>
            <a:spLocks noChangeArrowheads="1"/>
          </p:cNvSpPr>
          <p:nvPr/>
        </p:nvSpPr>
        <p:spPr bwMode="auto">
          <a:xfrm>
            <a:off x="5016843" y="4613031"/>
            <a:ext cx="1689443" cy="539262"/>
          </a:xfrm>
          <a:prstGeom prst="rect">
            <a:avLst/>
          </a:prstGeom>
          <a:solidFill>
            <a:srgbClr val="FF3399"/>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kq = x+y</a:t>
            </a:r>
          </a:p>
        </p:txBody>
      </p:sp>
      <p:sp>
        <p:nvSpPr>
          <p:cNvPr id="239660" name="Rectangle 44"/>
          <p:cNvSpPr>
            <a:spLocks noChangeArrowheads="1"/>
          </p:cNvSpPr>
          <p:nvPr/>
        </p:nvSpPr>
        <p:spPr bwMode="auto">
          <a:xfrm>
            <a:off x="1050324" y="4006362"/>
            <a:ext cx="1689443" cy="539262"/>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latin typeface="Comic Sans MS" pitchFamily="66" charset="0"/>
              </a:rPr>
              <a:t>x = a * b</a:t>
            </a:r>
          </a:p>
        </p:txBody>
      </p:sp>
      <p:grpSp>
        <p:nvGrpSpPr>
          <p:cNvPr id="239661" name="Group 45"/>
          <p:cNvGrpSpPr>
            <a:grpSpLocks/>
          </p:cNvGrpSpPr>
          <p:nvPr/>
        </p:nvGrpSpPr>
        <p:grpSpPr bwMode="auto">
          <a:xfrm>
            <a:off x="2960130" y="4073769"/>
            <a:ext cx="1836351" cy="353890"/>
            <a:chOff x="1776" y="2016"/>
            <a:chExt cx="1200" cy="252"/>
          </a:xfrm>
        </p:grpSpPr>
        <p:sp>
          <p:nvSpPr>
            <p:cNvPr id="239662" name="Line 46"/>
            <p:cNvSpPr>
              <a:spLocks noChangeShapeType="1"/>
            </p:cNvSpPr>
            <p:nvPr/>
          </p:nvSpPr>
          <p:spPr bwMode="auto">
            <a:xfrm>
              <a:off x="1776" y="2160"/>
              <a:ext cx="1200" cy="0"/>
            </a:xfrm>
            <a:prstGeom prst="line">
              <a:avLst/>
            </a:prstGeom>
            <a:noFill/>
            <a:ln w="9525">
              <a:solidFill>
                <a:schemeClr val="tx1"/>
              </a:solidFill>
              <a:round/>
              <a:headEnd/>
              <a:tailEnd/>
            </a:ln>
            <a:effectLst/>
          </p:spPr>
          <p:txBody>
            <a:bodyPr/>
            <a:lstStyle/>
            <a:p>
              <a:endParaRPr lang="en-US" sz="1800" dirty="0">
                <a:latin typeface="VNI-Book" pitchFamily="2" charset="0"/>
              </a:endParaRPr>
            </a:p>
          </p:txBody>
        </p:sp>
        <p:sp>
          <p:nvSpPr>
            <p:cNvPr id="239663" name="Text Box 47"/>
            <p:cNvSpPr txBox="1">
              <a:spLocks noChangeArrowheads="1"/>
            </p:cNvSpPr>
            <p:nvPr/>
          </p:nvSpPr>
          <p:spPr bwMode="auto">
            <a:xfrm>
              <a:off x="2275" y="2016"/>
              <a:ext cx="204" cy="252"/>
            </a:xfrm>
            <a:prstGeom prst="rect">
              <a:avLst/>
            </a:prstGeom>
            <a:solidFill>
              <a:schemeClr val="bg1"/>
            </a:solidFill>
            <a:ln w="9525">
              <a:noFill/>
              <a:miter lim="800000"/>
              <a:headEnd/>
              <a:tailEnd/>
            </a:ln>
            <a:effectLst/>
          </p:spPr>
          <p:txBody>
            <a:bodyPr wrap="none">
              <a:spAutoFit/>
            </a:bodyPr>
            <a:lstStyle/>
            <a:p>
              <a:pPr eaLnBrk="0" hangingPunct="0"/>
              <a:r>
                <a:rPr lang="en-US">
                  <a:latin typeface="Tahoma" pitchFamily="34" charset="0"/>
                </a:rPr>
                <a:t>1</a:t>
              </a:r>
            </a:p>
          </p:txBody>
        </p:sp>
      </p:grpSp>
      <p:sp>
        <p:nvSpPr>
          <p:cNvPr id="239664" name="Rectangle 48"/>
          <p:cNvSpPr>
            <a:spLocks noChangeArrowheads="1"/>
          </p:cNvSpPr>
          <p:nvPr/>
        </p:nvSpPr>
        <p:spPr bwMode="auto">
          <a:xfrm>
            <a:off x="1050324" y="4613031"/>
            <a:ext cx="1689443" cy="539262"/>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2400" dirty="0">
                <a:latin typeface="Comic Sans MS" pitchFamily="66" charset="0"/>
              </a:rPr>
              <a:t>y = c *d</a:t>
            </a:r>
          </a:p>
        </p:txBody>
      </p:sp>
      <p:grpSp>
        <p:nvGrpSpPr>
          <p:cNvPr id="239665" name="Group 49"/>
          <p:cNvGrpSpPr>
            <a:grpSpLocks/>
          </p:cNvGrpSpPr>
          <p:nvPr/>
        </p:nvGrpSpPr>
        <p:grpSpPr bwMode="auto">
          <a:xfrm>
            <a:off x="2960130" y="4747846"/>
            <a:ext cx="1836351" cy="353890"/>
            <a:chOff x="1776" y="2496"/>
            <a:chExt cx="1200" cy="252"/>
          </a:xfrm>
        </p:grpSpPr>
        <p:sp>
          <p:nvSpPr>
            <p:cNvPr id="239666" name="Line 50"/>
            <p:cNvSpPr>
              <a:spLocks noChangeShapeType="1"/>
            </p:cNvSpPr>
            <p:nvPr/>
          </p:nvSpPr>
          <p:spPr bwMode="auto">
            <a:xfrm>
              <a:off x="1776" y="2640"/>
              <a:ext cx="1200" cy="0"/>
            </a:xfrm>
            <a:prstGeom prst="line">
              <a:avLst/>
            </a:prstGeom>
            <a:noFill/>
            <a:ln w="9525">
              <a:solidFill>
                <a:schemeClr val="tx1"/>
              </a:solidFill>
              <a:round/>
              <a:headEnd/>
              <a:tailEnd/>
            </a:ln>
            <a:effectLst/>
          </p:spPr>
          <p:txBody>
            <a:bodyPr/>
            <a:lstStyle/>
            <a:p>
              <a:endParaRPr lang="en-US" sz="1800" dirty="0">
                <a:latin typeface="VNI-Book" pitchFamily="2" charset="0"/>
              </a:endParaRPr>
            </a:p>
          </p:txBody>
        </p:sp>
        <p:sp>
          <p:nvSpPr>
            <p:cNvPr id="239667" name="Text Box 51"/>
            <p:cNvSpPr txBox="1">
              <a:spLocks noChangeArrowheads="1"/>
            </p:cNvSpPr>
            <p:nvPr/>
          </p:nvSpPr>
          <p:spPr bwMode="auto">
            <a:xfrm>
              <a:off x="2275" y="2496"/>
              <a:ext cx="204" cy="252"/>
            </a:xfrm>
            <a:prstGeom prst="rect">
              <a:avLst/>
            </a:prstGeom>
            <a:solidFill>
              <a:schemeClr val="bg1"/>
            </a:solidFill>
            <a:ln w="9525">
              <a:noFill/>
              <a:miter lim="800000"/>
              <a:headEnd/>
              <a:tailEnd/>
            </a:ln>
            <a:effectLst/>
          </p:spPr>
          <p:txBody>
            <a:bodyPr wrap="none">
              <a:spAutoFit/>
            </a:bodyPr>
            <a:lstStyle/>
            <a:p>
              <a:pPr eaLnBrk="0" hangingPunct="0"/>
              <a:r>
                <a:rPr lang="en-US">
                  <a:latin typeface="Tahoma" pitchFamily="34" charset="0"/>
                </a:rPr>
                <a:t>2</a:t>
              </a:r>
            </a:p>
          </p:txBody>
        </p:sp>
      </p:grpSp>
      <p:sp>
        <p:nvSpPr>
          <p:cNvPr id="239668" name="Rectangle 52"/>
          <p:cNvSpPr>
            <a:spLocks noChangeArrowheads="1"/>
          </p:cNvSpPr>
          <p:nvPr/>
        </p:nvSpPr>
        <p:spPr bwMode="auto">
          <a:xfrm>
            <a:off x="1050324" y="5219700"/>
            <a:ext cx="1689443" cy="539262"/>
          </a:xfrm>
          <a:prstGeom prst="rect">
            <a:avLst/>
          </a:prstGeom>
          <a:solidFill>
            <a:srgbClr val="FF3399"/>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kq = x+y</a:t>
            </a:r>
          </a:p>
        </p:txBody>
      </p:sp>
      <p:grpSp>
        <p:nvGrpSpPr>
          <p:cNvPr id="239669" name="Group 53"/>
          <p:cNvGrpSpPr>
            <a:grpSpLocks/>
          </p:cNvGrpSpPr>
          <p:nvPr/>
        </p:nvGrpSpPr>
        <p:grpSpPr bwMode="auto">
          <a:xfrm>
            <a:off x="2960130" y="5316599"/>
            <a:ext cx="1836351" cy="353890"/>
            <a:chOff x="1776" y="2901"/>
            <a:chExt cx="1200" cy="252"/>
          </a:xfrm>
        </p:grpSpPr>
        <p:sp>
          <p:nvSpPr>
            <p:cNvPr id="239670" name="Line 54"/>
            <p:cNvSpPr>
              <a:spLocks noChangeShapeType="1"/>
            </p:cNvSpPr>
            <p:nvPr/>
          </p:nvSpPr>
          <p:spPr bwMode="auto">
            <a:xfrm>
              <a:off x="1776" y="3024"/>
              <a:ext cx="1200" cy="0"/>
            </a:xfrm>
            <a:prstGeom prst="line">
              <a:avLst/>
            </a:prstGeom>
            <a:noFill/>
            <a:ln w="9525">
              <a:solidFill>
                <a:schemeClr val="tx1"/>
              </a:solidFill>
              <a:round/>
              <a:headEnd/>
              <a:tailEnd/>
            </a:ln>
            <a:effectLst/>
          </p:spPr>
          <p:txBody>
            <a:bodyPr/>
            <a:lstStyle/>
            <a:p>
              <a:endParaRPr lang="en-US" sz="1800" dirty="0">
                <a:latin typeface="VNI-Book" pitchFamily="2" charset="0"/>
              </a:endParaRPr>
            </a:p>
          </p:txBody>
        </p:sp>
        <p:sp>
          <p:nvSpPr>
            <p:cNvPr id="239671" name="Text Box 55"/>
            <p:cNvSpPr txBox="1">
              <a:spLocks noChangeArrowheads="1"/>
            </p:cNvSpPr>
            <p:nvPr/>
          </p:nvSpPr>
          <p:spPr bwMode="auto">
            <a:xfrm>
              <a:off x="2275" y="2901"/>
              <a:ext cx="204" cy="252"/>
            </a:xfrm>
            <a:prstGeom prst="rect">
              <a:avLst/>
            </a:prstGeom>
            <a:solidFill>
              <a:schemeClr val="bg1"/>
            </a:solidFill>
            <a:ln w="9525">
              <a:noFill/>
              <a:miter lim="800000"/>
              <a:headEnd/>
              <a:tailEnd/>
            </a:ln>
            <a:effectLst/>
          </p:spPr>
          <p:txBody>
            <a:bodyPr wrap="none">
              <a:spAutoFit/>
            </a:bodyPr>
            <a:lstStyle/>
            <a:p>
              <a:pPr eaLnBrk="0" hangingPunct="0"/>
              <a:r>
                <a:rPr lang="en-US">
                  <a:latin typeface="Tahoma" pitchFamily="34" charset="0"/>
                </a:rPr>
                <a:t>3</a:t>
              </a:r>
            </a:p>
          </p:txBody>
        </p:sp>
      </p:grpSp>
      <p:sp>
        <p:nvSpPr>
          <p:cNvPr id="239672" name="Text Box 56"/>
          <p:cNvSpPr txBox="1">
            <a:spLocks noChangeArrowheads="1"/>
          </p:cNvSpPr>
          <p:nvPr/>
        </p:nvSpPr>
        <p:spPr bwMode="auto">
          <a:xfrm>
            <a:off x="1015128" y="3142701"/>
            <a:ext cx="2301560" cy="408659"/>
          </a:xfrm>
          <a:prstGeom prst="rect">
            <a:avLst/>
          </a:prstGeom>
          <a:noFill/>
          <a:ln w="76200">
            <a:noFill/>
            <a:miter lim="800000"/>
            <a:headEnd/>
            <a:tailEnd/>
          </a:ln>
          <a:effectLst/>
        </p:spPr>
        <p:txBody>
          <a:bodyPr wrap="none">
            <a:spAutoFit/>
          </a:bodyPr>
          <a:lstStyle/>
          <a:p>
            <a:r>
              <a:rPr lang="en-US" sz="2400" b="1" dirty="0" err="1">
                <a:latin typeface="VNI-Book" pitchFamily="2" charset="0"/>
              </a:rPr>
              <a:t>Xöù</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tuaàn</a:t>
            </a:r>
            <a:r>
              <a:rPr lang="en-US" sz="2400" b="1" dirty="0">
                <a:latin typeface="VNI-Book" pitchFamily="2" charset="0"/>
              </a:rPr>
              <a:t> </a:t>
            </a:r>
            <a:r>
              <a:rPr lang="en-US" sz="2400" b="1" dirty="0" err="1">
                <a:latin typeface="VNI-Book" pitchFamily="2" charset="0"/>
              </a:rPr>
              <a:t>töï</a:t>
            </a:r>
            <a:endParaRPr lang="en-US" sz="2400" b="1" dirty="0">
              <a:latin typeface="VNI-Book" pitchFamily="2" charset="0"/>
            </a:endParaRPr>
          </a:p>
        </p:txBody>
      </p:sp>
      <p:sp>
        <p:nvSpPr>
          <p:cNvPr id="239673" name="Text Box 57"/>
          <p:cNvSpPr txBox="1">
            <a:spLocks noChangeArrowheads="1"/>
          </p:cNvSpPr>
          <p:nvPr/>
        </p:nvSpPr>
        <p:spPr bwMode="auto">
          <a:xfrm>
            <a:off x="5677930" y="3130062"/>
            <a:ext cx="2809618" cy="408659"/>
          </a:xfrm>
          <a:prstGeom prst="rect">
            <a:avLst/>
          </a:prstGeom>
          <a:noFill/>
          <a:ln w="76200">
            <a:noFill/>
            <a:miter lim="800000"/>
            <a:headEnd/>
            <a:tailEnd/>
          </a:ln>
          <a:effectLst/>
        </p:spPr>
        <p:txBody>
          <a:bodyPr wrap="none">
            <a:spAutoFit/>
          </a:bodyPr>
          <a:lstStyle/>
          <a:p>
            <a:r>
              <a:rPr lang="en-US" sz="2400" b="1" dirty="0" err="1">
                <a:latin typeface="VNI-Book" pitchFamily="2" charset="0"/>
              </a:rPr>
              <a:t>Xöûù</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ñoàng</a:t>
            </a:r>
            <a:r>
              <a:rPr lang="en-US" sz="2400" b="1" dirty="0">
                <a:latin typeface="VNI-Book" pitchFamily="2" charset="0"/>
              </a:rPr>
              <a:t> </a:t>
            </a:r>
            <a:r>
              <a:rPr lang="en-US" sz="2400" b="1" dirty="0" err="1">
                <a:latin typeface="VNI-Book" pitchFamily="2" charset="0"/>
              </a:rPr>
              <a:t>haønh</a:t>
            </a:r>
            <a:endParaRPr lang="en-US" sz="2400" b="1" dirty="0">
              <a:latin typeface="VNI-Book" pitchFamily="2" charset="0"/>
            </a:endParaRPr>
          </a:p>
        </p:txBody>
      </p:sp>
      <p:sp>
        <p:nvSpPr>
          <p:cNvPr id="239675" name="Rectangle 59"/>
          <p:cNvSpPr>
            <a:spLocks noChangeArrowheads="1"/>
          </p:cNvSpPr>
          <p:nvPr/>
        </p:nvSpPr>
        <p:spPr bwMode="auto">
          <a:xfrm>
            <a:off x="533400" y="2438400"/>
            <a:ext cx="8153400" cy="3505200"/>
          </a:xfrm>
          <a:prstGeom prst="rect">
            <a:avLst/>
          </a:prstGeom>
          <a:noFill/>
          <a:ln w="76200">
            <a:solidFill>
              <a:srgbClr val="800080"/>
            </a:solidFill>
            <a:miter lim="800000"/>
            <a:headEnd/>
            <a:tailEnd/>
          </a:ln>
          <a:effectLst/>
        </p:spPr>
        <p:txBody>
          <a:bodyPr wrap="none" anchor="ctr"/>
          <a:lstStyle/>
          <a:p>
            <a:endParaRPr lang="en-US" sz="1800" dirty="0">
              <a:latin typeface="VNI-Boo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fade">
                                      <p:cBhvr>
                                        <p:cTn id="7" dur="1000"/>
                                        <p:tgtEl>
                                          <p:spTgt spid="23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9675"/>
                                        </p:tgtEl>
                                        <p:attrNameLst>
                                          <p:attrName>style.visibility</p:attrName>
                                        </p:attrNameLst>
                                      </p:cBhvr>
                                      <p:to>
                                        <p:strVal val="visible"/>
                                      </p:to>
                                    </p:set>
                                    <p:animEffect transition="in" filter="wipe(up)">
                                      <p:cBhvr>
                                        <p:cTn id="12" dur="500"/>
                                        <p:tgtEl>
                                          <p:spTgt spid="23967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39651"/>
                                        </p:tgtEl>
                                        <p:attrNameLst>
                                          <p:attrName>style.visibility</p:attrName>
                                        </p:attrNameLst>
                                      </p:cBhvr>
                                      <p:to>
                                        <p:strVal val="visible"/>
                                      </p:to>
                                    </p:set>
                                    <p:animEffect transition="in" filter="wipe(up)">
                                      <p:cBhvr>
                                        <p:cTn id="15" dur="500"/>
                                        <p:tgtEl>
                                          <p:spTgt spid="23965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9672"/>
                                        </p:tgtEl>
                                        <p:attrNameLst>
                                          <p:attrName>style.visibility</p:attrName>
                                        </p:attrNameLst>
                                      </p:cBhvr>
                                      <p:to>
                                        <p:strVal val="visible"/>
                                      </p:to>
                                    </p:set>
                                    <p:animEffect transition="in" filter="blinds(horizontal)">
                                      <p:cBhvr>
                                        <p:cTn id="20" dur="500"/>
                                        <p:tgtEl>
                                          <p:spTgt spid="23967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9653"/>
                                        </p:tgtEl>
                                        <p:attrNameLst>
                                          <p:attrName>style.visibility</p:attrName>
                                        </p:attrNameLst>
                                      </p:cBhvr>
                                      <p:to>
                                        <p:strVal val="visible"/>
                                      </p:to>
                                    </p:set>
                                    <p:animEffect transition="in" filter="blinds(horizontal)">
                                      <p:cBhvr>
                                        <p:cTn id="25" dur="500"/>
                                        <p:tgtEl>
                                          <p:spTgt spid="23965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39660"/>
                                        </p:tgtEl>
                                        <p:attrNameLst>
                                          <p:attrName>style.visibility</p:attrName>
                                        </p:attrNameLst>
                                      </p:cBhvr>
                                      <p:to>
                                        <p:strVal val="visible"/>
                                      </p:to>
                                    </p:set>
                                    <p:animEffect transition="in" filter="dissolve">
                                      <p:cBhvr>
                                        <p:cTn id="30" dur="500"/>
                                        <p:tgtEl>
                                          <p:spTgt spid="239660"/>
                                        </p:tgtEl>
                                      </p:cBhvr>
                                    </p:animEffect>
                                  </p:childTnLst>
                                </p:cTn>
                              </p:par>
                              <p:par>
                                <p:cTn id="31" presetID="9" presetClass="entr" presetSubtype="0" fill="hold" nodeType="withEffect">
                                  <p:stCondLst>
                                    <p:cond delay="0"/>
                                  </p:stCondLst>
                                  <p:childTnLst>
                                    <p:set>
                                      <p:cBhvr>
                                        <p:cTn id="32" dur="1" fill="hold">
                                          <p:stCondLst>
                                            <p:cond delay="0"/>
                                          </p:stCondLst>
                                        </p:cTn>
                                        <p:tgtEl>
                                          <p:spTgt spid="239661"/>
                                        </p:tgtEl>
                                        <p:attrNameLst>
                                          <p:attrName>style.visibility</p:attrName>
                                        </p:attrNameLst>
                                      </p:cBhvr>
                                      <p:to>
                                        <p:strVal val="visible"/>
                                      </p:to>
                                    </p:set>
                                    <p:animEffect transition="in" filter="dissolve">
                                      <p:cBhvr>
                                        <p:cTn id="33" dur="500"/>
                                        <p:tgtEl>
                                          <p:spTgt spid="23966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39664"/>
                                        </p:tgtEl>
                                        <p:attrNameLst>
                                          <p:attrName>style.visibility</p:attrName>
                                        </p:attrNameLst>
                                      </p:cBhvr>
                                      <p:to>
                                        <p:strVal val="visible"/>
                                      </p:to>
                                    </p:set>
                                    <p:animEffect transition="in" filter="dissolve">
                                      <p:cBhvr>
                                        <p:cTn id="38" dur="500"/>
                                        <p:tgtEl>
                                          <p:spTgt spid="239664"/>
                                        </p:tgtEl>
                                      </p:cBhvr>
                                    </p:animEffect>
                                  </p:childTnLst>
                                </p:cTn>
                              </p:par>
                              <p:par>
                                <p:cTn id="39" presetID="9" presetClass="entr" presetSubtype="0" fill="hold" nodeType="withEffect">
                                  <p:stCondLst>
                                    <p:cond delay="0"/>
                                  </p:stCondLst>
                                  <p:childTnLst>
                                    <p:set>
                                      <p:cBhvr>
                                        <p:cTn id="40" dur="1" fill="hold">
                                          <p:stCondLst>
                                            <p:cond delay="0"/>
                                          </p:stCondLst>
                                        </p:cTn>
                                        <p:tgtEl>
                                          <p:spTgt spid="239665"/>
                                        </p:tgtEl>
                                        <p:attrNameLst>
                                          <p:attrName>style.visibility</p:attrName>
                                        </p:attrNameLst>
                                      </p:cBhvr>
                                      <p:to>
                                        <p:strVal val="visible"/>
                                      </p:to>
                                    </p:set>
                                    <p:animEffect transition="in" filter="dissolve">
                                      <p:cBhvr>
                                        <p:cTn id="41" dur="500"/>
                                        <p:tgtEl>
                                          <p:spTgt spid="23966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39668"/>
                                        </p:tgtEl>
                                        <p:attrNameLst>
                                          <p:attrName>style.visibility</p:attrName>
                                        </p:attrNameLst>
                                      </p:cBhvr>
                                      <p:to>
                                        <p:strVal val="visible"/>
                                      </p:to>
                                    </p:set>
                                    <p:animEffect transition="in" filter="dissolve">
                                      <p:cBhvr>
                                        <p:cTn id="46" dur="500"/>
                                        <p:tgtEl>
                                          <p:spTgt spid="239668"/>
                                        </p:tgtEl>
                                      </p:cBhvr>
                                    </p:animEffect>
                                  </p:childTnLst>
                                </p:cTn>
                              </p:par>
                              <p:par>
                                <p:cTn id="47" presetID="9" presetClass="entr" presetSubtype="0" fill="hold" nodeType="withEffect">
                                  <p:stCondLst>
                                    <p:cond delay="0"/>
                                  </p:stCondLst>
                                  <p:childTnLst>
                                    <p:set>
                                      <p:cBhvr>
                                        <p:cTn id="48" dur="1" fill="hold">
                                          <p:stCondLst>
                                            <p:cond delay="0"/>
                                          </p:stCondLst>
                                        </p:cTn>
                                        <p:tgtEl>
                                          <p:spTgt spid="239669"/>
                                        </p:tgtEl>
                                        <p:attrNameLst>
                                          <p:attrName>style.visibility</p:attrName>
                                        </p:attrNameLst>
                                      </p:cBhvr>
                                      <p:to>
                                        <p:strVal val="visible"/>
                                      </p:to>
                                    </p:set>
                                    <p:animEffect transition="in" filter="dissolve">
                                      <p:cBhvr>
                                        <p:cTn id="49" dur="500"/>
                                        <p:tgtEl>
                                          <p:spTgt spid="23966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39673"/>
                                        </p:tgtEl>
                                        <p:attrNameLst>
                                          <p:attrName>style.visibility</p:attrName>
                                        </p:attrNameLst>
                                      </p:cBhvr>
                                      <p:to>
                                        <p:strVal val="visible"/>
                                      </p:to>
                                    </p:set>
                                    <p:animEffect transition="in" filter="blinds(horizontal)">
                                      <p:cBhvr>
                                        <p:cTn id="54" dur="500"/>
                                        <p:tgtEl>
                                          <p:spTgt spid="2396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39655"/>
                                        </p:tgtEl>
                                        <p:attrNameLst>
                                          <p:attrName>style.visibility</p:attrName>
                                        </p:attrNameLst>
                                      </p:cBhvr>
                                      <p:to>
                                        <p:strVal val="visible"/>
                                      </p:to>
                                    </p:set>
                                    <p:animEffect transition="in" filter="blinds(horizontal)">
                                      <p:cBhvr>
                                        <p:cTn id="59" dur="500"/>
                                        <p:tgtEl>
                                          <p:spTgt spid="23965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39654"/>
                                        </p:tgtEl>
                                        <p:attrNameLst>
                                          <p:attrName>style.visibility</p:attrName>
                                        </p:attrNameLst>
                                      </p:cBhvr>
                                      <p:to>
                                        <p:strVal val="visible"/>
                                      </p:to>
                                    </p:set>
                                    <p:animEffect transition="in" filter="blinds(horizontal)">
                                      <p:cBhvr>
                                        <p:cTn id="62" dur="500"/>
                                        <p:tgtEl>
                                          <p:spTgt spid="23965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9656"/>
                                        </p:tgtEl>
                                        <p:attrNameLst>
                                          <p:attrName>style.visibility</p:attrName>
                                        </p:attrNameLst>
                                      </p:cBhvr>
                                      <p:to>
                                        <p:strVal val="visible"/>
                                      </p:to>
                                    </p:set>
                                    <p:animEffect transition="in" filter="dissolve">
                                      <p:cBhvr>
                                        <p:cTn id="67" dur="500"/>
                                        <p:tgtEl>
                                          <p:spTgt spid="23965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39659"/>
                                        </p:tgtEl>
                                        <p:attrNameLst>
                                          <p:attrName>style.visibility</p:attrName>
                                        </p:attrNameLst>
                                      </p:cBhvr>
                                      <p:to>
                                        <p:strVal val="visible"/>
                                      </p:to>
                                    </p:set>
                                    <p:animEffect transition="in" filter="dissolve">
                                      <p:cBhvr>
                                        <p:cTn id="72" dur="500"/>
                                        <p:tgtEl>
                                          <p:spTgt spid="2396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9643"/>
                                        </p:tgtEl>
                                        <p:attrNameLst>
                                          <p:attrName>style.visibility</p:attrName>
                                        </p:attrNameLst>
                                      </p:cBhvr>
                                      <p:to>
                                        <p:strVal val="visible"/>
                                      </p:to>
                                    </p:set>
                                    <p:animEffect transition="in" filter="fade">
                                      <p:cBhvr>
                                        <p:cTn id="77" dur="1000"/>
                                        <p:tgtEl>
                                          <p:spTgt spid="23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239643" grpId="0"/>
      <p:bldP spid="239651" grpId="0"/>
      <p:bldP spid="239653" grpId="0"/>
      <p:bldP spid="239654" grpId="0"/>
      <p:bldP spid="239655" grpId="0"/>
      <p:bldP spid="239659" grpId="0" animBg="1"/>
      <p:bldP spid="239660" grpId="0" animBg="1"/>
      <p:bldP spid="239664" grpId="0" animBg="1"/>
      <p:bldP spid="239668" grpId="0" animBg="1"/>
      <p:bldP spid="239672" grpId="0"/>
      <p:bldP spid="239673" grpId="0"/>
      <p:bldP spid="2396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304800" y="-381000"/>
            <a:ext cx="7467600" cy="1143000"/>
          </a:xfrm>
        </p:spPr>
        <p:txBody>
          <a:bodyPr/>
          <a:lstStyle/>
          <a:p>
            <a:r>
              <a:rPr lang="en-US" dirty="0"/>
              <a:t>Minh </a:t>
            </a:r>
            <a:r>
              <a:rPr lang="en-US" dirty="0" err="1"/>
              <a:t>hoïa</a:t>
            </a:r>
            <a:r>
              <a:rPr lang="en-US" dirty="0"/>
              <a:t> RR, q=4</a:t>
            </a:r>
          </a:p>
        </p:txBody>
      </p:sp>
      <p:sp>
        <p:nvSpPr>
          <p:cNvPr id="59" name="Slide Number Placeholder 6"/>
          <p:cNvSpPr>
            <a:spLocks noGrp="1"/>
          </p:cNvSpPr>
          <p:nvPr>
            <p:ph type="sldNum" sz="quarter" idx="12"/>
          </p:nvPr>
        </p:nvSpPr>
        <p:spPr/>
        <p:txBody>
          <a:bodyPr/>
          <a:lstStyle/>
          <a:p>
            <a:fld id="{2D9C72AD-A9DE-4B63-8E37-72882BFC191E}" type="slidenum">
              <a:rPr lang="en-US"/>
              <a:pPr/>
              <a:t>40</a:t>
            </a:fld>
            <a:endParaRPr lang="en-US"/>
          </a:p>
        </p:txBody>
      </p:sp>
      <p:graphicFrame>
        <p:nvGraphicFramePr>
          <p:cNvPr id="281603" name="Group 3"/>
          <p:cNvGraphicFramePr>
            <a:graphicFrameLocks noGrp="1"/>
          </p:cNvGraphicFramePr>
          <p:nvPr>
            <p:ph sz="quarter" idx="1"/>
          </p:nvPr>
        </p:nvGraphicFramePr>
        <p:xfrm>
          <a:off x="304800" y="1282700"/>
          <a:ext cx="4114800" cy="2070101"/>
        </p:xfrm>
        <a:graphic>
          <a:graphicData uri="http://schemas.openxmlformats.org/drawingml/2006/table">
            <a:tbl>
              <a:tblPr/>
              <a:tblGrid>
                <a:gridCol w="838200"/>
                <a:gridCol w="1371600"/>
                <a:gridCol w="1905000"/>
              </a:tblGrid>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81625" name="Rectangle 25"/>
          <p:cNvSpPr>
            <a:spLocks noChangeArrowheads="1"/>
          </p:cNvSpPr>
          <p:nvPr/>
        </p:nvSpPr>
        <p:spPr bwMode="auto">
          <a:xfrm>
            <a:off x="9906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26" name="Rectangle 26"/>
          <p:cNvSpPr>
            <a:spLocks noChangeArrowheads="1"/>
          </p:cNvSpPr>
          <p:nvPr/>
        </p:nvSpPr>
        <p:spPr bwMode="auto">
          <a:xfrm>
            <a:off x="1905000" y="395763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27" name="Rectangle 27"/>
          <p:cNvSpPr>
            <a:spLocks noChangeArrowheads="1"/>
          </p:cNvSpPr>
          <p:nvPr/>
        </p:nvSpPr>
        <p:spPr bwMode="auto">
          <a:xfrm>
            <a:off x="2667000" y="395763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1628" name="Rectangle 28"/>
          <p:cNvSpPr>
            <a:spLocks noChangeArrowheads="1"/>
          </p:cNvSpPr>
          <p:nvPr/>
        </p:nvSpPr>
        <p:spPr bwMode="auto">
          <a:xfrm>
            <a:off x="34290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29" name="Rectangle 29"/>
          <p:cNvSpPr>
            <a:spLocks noChangeArrowheads="1"/>
          </p:cNvSpPr>
          <p:nvPr/>
        </p:nvSpPr>
        <p:spPr bwMode="auto">
          <a:xfrm>
            <a:off x="43434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81630" name="Rectangle 30"/>
          <p:cNvSpPr>
            <a:spLocks noChangeArrowheads="1"/>
          </p:cNvSpPr>
          <p:nvPr/>
        </p:nvSpPr>
        <p:spPr bwMode="auto">
          <a:xfrm>
            <a:off x="52578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31" name="Rectangle 31"/>
          <p:cNvSpPr>
            <a:spLocks noChangeArrowheads="1"/>
          </p:cNvSpPr>
          <p:nvPr/>
        </p:nvSpPr>
        <p:spPr bwMode="auto">
          <a:xfrm>
            <a:off x="61722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32" name="Rectangle 32"/>
          <p:cNvSpPr>
            <a:spLocks noChangeArrowheads="1"/>
          </p:cNvSpPr>
          <p:nvPr/>
        </p:nvSpPr>
        <p:spPr bwMode="auto">
          <a:xfrm>
            <a:off x="70866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33" name="Text Box 33"/>
          <p:cNvSpPr txBox="1">
            <a:spLocks noChangeArrowheads="1"/>
          </p:cNvSpPr>
          <p:nvPr/>
        </p:nvSpPr>
        <p:spPr bwMode="auto">
          <a:xfrm>
            <a:off x="838200" y="442436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81634" name="Text Box 34"/>
          <p:cNvSpPr txBox="1">
            <a:spLocks noChangeArrowheads="1"/>
          </p:cNvSpPr>
          <p:nvPr/>
        </p:nvSpPr>
        <p:spPr bwMode="auto">
          <a:xfrm>
            <a:off x="1752600" y="442436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81635" name="Text Box 35"/>
          <p:cNvSpPr txBox="1">
            <a:spLocks noChangeArrowheads="1"/>
          </p:cNvSpPr>
          <p:nvPr/>
        </p:nvSpPr>
        <p:spPr bwMode="auto">
          <a:xfrm>
            <a:off x="2514600" y="442436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8</a:t>
            </a:r>
          </a:p>
        </p:txBody>
      </p:sp>
      <p:sp>
        <p:nvSpPr>
          <p:cNvPr id="281636" name="Text Box 36"/>
          <p:cNvSpPr txBox="1">
            <a:spLocks noChangeArrowheads="1"/>
          </p:cNvSpPr>
          <p:nvPr/>
        </p:nvSpPr>
        <p:spPr bwMode="auto">
          <a:xfrm>
            <a:off x="3276600" y="44243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11</a:t>
            </a:r>
          </a:p>
        </p:txBody>
      </p:sp>
      <p:sp>
        <p:nvSpPr>
          <p:cNvPr id="281637" name="Text Box 37"/>
          <p:cNvSpPr txBox="1">
            <a:spLocks noChangeArrowheads="1"/>
          </p:cNvSpPr>
          <p:nvPr/>
        </p:nvSpPr>
        <p:spPr bwMode="auto">
          <a:xfrm>
            <a:off x="41989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15</a:t>
            </a:r>
          </a:p>
        </p:txBody>
      </p:sp>
      <p:sp>
        <p:nvSpPr>
          <p:cNvPr id="281638" name="Text Box 38"/>
          <p:cNvSpPr txBox="1">
            <a:spLocks noChangeArrowheads="1"/>
          </p:cNvSpPr>
          <p:nvPr/>
        </p:nvSpPr>
        <p:spPr bwMode="auto">
          <a:xfrm>
            <a:off x="50371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18</a:t>
            </a:r>
          </a:p>
        </p:txBody>
      </p:sp>
      <p:sp>
        <p:nvSpPr>
          <p:cNvPr id="281639" name="Text Box 39"/>
          <p:cNvSpPr txBox="1">
            <a:spLocks noChangeArrowheads="1"/>
          </p:cNvSpPr>
          <p:nvPr/>
        </p:nvSpPr>
        <p:spPr bwMode="auto">
          <a:xfrm>
            <a:off x="59515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22</a:t>
            </a:r>
          </a:p>
        </p:txBody>
      </p:sp>
      <p:sp>
        <p:nvSpPr>
          <p:cNvPr id="281640" name="Text Box 40"/>
          <p:cNvSpPr txBox="1">
            <a:spLocks noChangeArrowheads="1"/>
          </p:cNvSpPr>
          <p:nvPr/>
        </p:nvSpPr>
        <p:spPr bwMode="auto">
          <a:xfrm>
            <a:off x="68659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26</a:t>
            </a:r>
          </a:p>
        </p:txBody>
      </p:sp>
      <p:sp>
        <p:nvSpPr>
          <p:cNvPr id="281641" name="Text Box 41"/>
          <p:cNvSpPr txBox="1">
            <a:spLocks noChangeArrowheads="1"/>
          </p:cNvSpPr>
          <p:nvPr/>
        </p:nvSpPr>
        <p:spPr bwMode="auto">
          <a:xfrm>
            <a:off x="77803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30</a:t>
            </a:r>
          </a:p>
        </p:txBody>
      </p:sp>
      <p:sp>
        <p:nvSpPr>
          <p:cNvPr id="281642" name="Text Box 42"/>
          <p:cNvSpPr txBox="1">
            <a:spLocks noChangeArrowheads="1"/>
          </p:cNvSpPr>
          <p:nvPr/>
        </p:nvSpPr>
        <p:spPr bwMode="auto">
          <a:xfrm>
            <a:off x="504825" y="5037138"/>
            <a:ext cx="455613"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RL</a:t>
            </a:r>
          </a:p>
        </p:txBody>
      </p:sp>
      <p:sp>
        <p:nvSpPr>
          <p:cNvPr id="281643" name="Text Box 43"/>
          <p:cNvSpPr txBox="1">
            <a:spLocks noChangeArrowheads="1"/>
          </p:cNvSpPr>
          <p:nvPr/>
        </p:nvSpPr>
        <p:spPr bwMode="auto">
          <a:xfrm>
            <a:off x="965200" y="5368925"/>
            <a:ext cx="1160463"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0:00 </a:t>
            </a:r>
            <a:r>
              <a:rPr lang="en-US" sz="1800" b="1">
                <a:solidFill>
                  <a:schemeClr val="hlink"/>
                </a:solidFill>
                <a:latin typeface="Comic Sans MS" pitchFamily="66" charset="0"/>
              </a:rPr>
              <a:t>P1 </a:t>
            </a:r>
          </a:p>
        </p:txBody>
      </p:sp>
      <p:sp>
        <p:nvSpPr>
          <p:cNvPr id="281644" name="Text Box 44"/>
          <p:cNvSpPr txBox="1">
            <a:spLocks noChangeArrowheads="1"/>
          </p:cNvSpPr>
          <p:nvPr/>
        </p:nvSpPr>
        <p:spPr bwMode="auto">
          <a:xfrm>
            <a:off x="977900" y="5819775"/>
            <a:ext cx="80010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0:04 </a:t>
            </a:r>
          </a:p>
        </p:txBody>
      </p:sp>
      <p:sp>
        <p:nvSpPr>
          <p:cNvPr id="281645" name="Text Box 45"/>
          <p:cNvSpPr txBox="1">
            <a:spLocks noChangeArrowheads="1"/>
          </p:cNvSpPr>
          <p:nvPr/>
        </p:nvSpPr>
        <p:spPr bwMode="auto">
          <a:xfrm>
            <a:off x="7486650" y="5367338"/>
            <a:ext cx="1381125"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0:8  </a:t>
            </a:r>
            <a:r>
              <a:rPr lang="en-US" sz="1800" b="1">
                <a:solidFill>
                  <a:schemeClr val="hlink"/>
                </a:solidFill>
                <a:latin typeface="Comic Sans MS" pitchFamily="66" charset="0"/>
              </a:rPr>
              <a:t>P2</a:t>
            </a:r>
            <a:r>
              <a:rPr lang="en-US" sz="1800" b="1">
                <a:latin typeface="Comic Sans MS" pitchFamily="66" charset="0"/>
              </a:rPr>
              <a:t> P1</a:t>
            </a:r>
          </a:p>
        </p:txBody>
      </p:sp>
      <p:sp>
        <p:nvSpPr>
          <p:cNvPr id="281646" name="Oval 46"/>
          <p:cNvSpPr>
            <a:spLocks noChangeArrowheads="1"/>
          </p:cNvSpPr>
          <p:nvPr/>
        </p:nvSpPr>
        <p:spPr bwMode="auto">
          <a:xfrm>
            <a:off x="609600" y="5776913"/>
            <a:ext cx="2286000" cy="752475"/>
          </a:xfrm>
          <a:prstGeom prst="ellipse">
            <a:avLst/>
          </a:prstGeom>
          <a:noFill/>
          <a:ln w="38100">
            <a:solidFill>
              <a:schemeClr val="hlink"/>
            </a:solidFill>
            <a:round/>
            <a:headEnd/>
            <a:tailEnd/>
          </a:ln>
          <a:effectLst/>
        </p:spPr>
        <p:txBody>
          <a:bodyPr wrap="none" anchor="ctr"/>
          <a:lstStyle/>
          <a:p>
            <a:endParaRPr lang="en-US" dirty="0">
              <a:latin typeface="VNI-Book" pitchFamily="2" charset="0"/>
            </a:endParaRPr>
          </a:p>
        </p:txBody>
      </p:sp>
      <p:sp>
        <p:nvSpPr>
          <p:cNvPr id="281647" name="Text Box 47"/>
          <p:cNvSpPr txBox="1">
            <a:spLocks noChangeArrowheads="1"/>
          </p:cNvSpPr>
          <p:nvPr/>
        </p:nvSpPr>
        <p:spPr bwMode="auto">
          <a:xfrm>
            <a:off x="1778000" y="5724525"/>
            <a:ext cx="711200" cy="914400"/>
          </a:xfrm>
          <a:prstGeom prst="rect">
            <a:avLst/>
          </a:prstGeom>
          <a:noFill/>
          <a:ln w="9525">
            <a:noFill/>
            <a:miter lim="800000"/>
            <a:headEnd/>
            <a:tailEnd/>
          </a:ln>
          <a:effectLst/>
        </p:spPr>
        <p:txBody>
          <a:bodyPr>
            <a:spAutoFit/>
          </a:bodyPr>
          <a:lstStyle/>
          <a:p>
            <a:pPr eaLnBrk="0" hangingPunct="0"/>
            <a:r>
              <a:rPr lang="en-US" sz="5400" b="1">
                <a:solidFill>
                  <a:schemeClr val="hlink"/>
                </a:solidFill>
                <a:latin typeface="Comic Sans MS" pitchFamily="66" charset="0"/>
              </a:rPr>
              <a:t>?</a:t>
            </a:r>
          </a:p>
        </p:txBody>
      </p:sp>
      <p:sp>
        <p:nvSpPr>
          <p:cNvPr id="281648" name="Text Box 48"/>
          <p:cNvSpPr txBox="1">
            <a:spLocks noChangeArrowheads="1"/>
          </p:cNvSpPr>
          <p:nvPr/>
        </p:nvSpPr>
        <p:spPr bwMode="auto">
          <a:xfrm>
            <a:off x="4495800" y="1352550"/>
            <a:ext cx="4446588" cy="2431435"/>
          </a:xfrm>
          <a:prstGeom prst="rect">
            <a:avLst/>
          </a:prstGeom>
          <a:noFill/>
          <a:ln w="38100">
            <a:solidFill>
              <a:schemeClr val="tx1"/>
            </a:solidFill>
            <a:miter lim="800000"/>
            <a:headEnd/>
            <a:tailEnd/>
          </a:ln>
          <a:effectLst/>
        </p:spPr>
        <p:txBody>
          <a:bodyPr>
            <a:spAutoFit/>
          </a:bodyPr>
          <a:lstStyle/>
          <a:p>
            <a:pPr marL="342900" indent="-342900" eaLnBrk="0" hangingPunct="0">
              <a:buClr>
                <a:schemeClr val="tx2"/>
              </a:buClr>
              <a:buFont typeface="Wingdings" pitchFamily="2" charset="2"/>
              <a:buChar char="§"/>
            </a:pPr>
            <a:r>
              <a:rPr lang="en-US" sz="1900" b="1" dirty="0">
                <a:latin typeface="VNI-Book" pitchFamily="2" charset="0"/>
              </a:rPr>
              <a:t> </a:t>
            </a:r>
            <a:r>
              <a:rPr lang="en-US" sz="1900" b="1" dirty="0" err="1">
                <a:latin typeface="VNI-Book" pitchFamily="2" charset="0"/>
              </a:rPr>
              <a:t>Tranh</a:t>
            </a:r>
            <a:r>
              <a:rPr lang="en-US" sz="1900" b="1" dirty="0">
                <a:latin typeface="VNI-Book" pitchFamily="2" charset="0"/>
              </a:rPr>
              <a:t> </a:t>
            </a:r>
            <a:r>
              <a:rPr lang="en-US" sz="1900" b="1" dirty="0" err="1">
                <a:latin typeface="VNI-Book" pitchFamily="2" charset="0"/>
              </a:rPr>
              <a:t>chaáp</a:t>
            </a:r>
            <a:r>
              <a:rPr lang="en-US" sz="1900" b="1" dirty="0">
                <a:latin typeface="VNI-Book" pitchFamily="2" charset="0"/>
              </a:rPr>
              <a:t> </a:t>
            </a:r>
            <a:r>
              <a:rPr lang="en-US" sz="1900" b="1" dirty="0" err="1">
                <a:latin typeface="VNI-Book" pitchFamily="2" charset="0"/>
              </a:rPr>
              <a:t>vò</a:t>
            </a:r>
            <a:r>
              <a:rPr lang="en-US" sz="1900" b="1" dirty="0">
                <a:latin typeface="VNI-Book" pitchFamily="2" charset="0"/>
              </a:rPr>
              <a:t> </a:t>
            </a:r>
            <a:r>
              <a:rPr lang="en-US" sz="1900" b="1" dirty="0" err="1">
                <a:latin typeface="VNI-Book" pitchFamily="2" charset="0"/>
              </a:rPr>
              <a:t>trí</a:t>
            </a:r>
            <a:r>
              <a:rPr lang="en-US" sz="1900" b="1" dirty="0">
                <a:latin typeface="VNI-Book" pitchFamily="2" charset="0"/>
              </a:rPr>
              <a:t> </a:t>
            </a:r>
            <a:r>
              <a:rPr lang="en-US" sz="1900" b="1" dirty="0" err="1">
                <a:latin typeface="VNI-Book" pitchFamily="2" charset="0"/>
              </a:rPr>
              <a:t>trong</a:t>
            </a:r>
            <a:r>
              <a:rPr lang="en-US" sz="1900" b="1" dirty="0">
                <a:latin typeface="VNI-Book" pitchFamily="2" charset="0"/>
              </a:rPr>
              <a:t> RL : </a:t>
            </a:r>
            <a:r>
              <a:rPr lang="en-US" sz="1900" b="1" dirty="0">
                <a:solidFill>
                  <a:schemeClr val="hlink"/>
                </a:solidFill>
                <a:latin typeface="VNI-Book" pitchFamily="2" charset="0"/>
              </a:rPr>
              <a:t>“Chung </a:t>
            </a:r>
            <a:r>
              <a:rPr lang="en-US" sz="1900" b="1" dirty="0" err="1">
                <a:solidFill>
                  <a:schemeClr val="hlink"/>
                </a:solidFill>
                <a:latin typeface="VNI-Book" pitchFamily="2" charset="0"/>
              </a:rPr>
              <a:t>thuûy</a:t>
            </a:r>
            <a:r>
              <a:rPr lang="en-US" sz="1900" b="1" dirty="0">
                <a:solidFill>
                  <a:schemeClr val="hlink"/>
                </a:solidFill>
                <a:latin typeface="VNI-Book" pitchFamily="2" charset="0"/>
              </a:rPr>
              <a:t>” </a:t>
            </a:r>
          </a:p>
          <a:p>
            <a:pPr marL="800100" lvl="1" indent="-342900" eaLnBrk="0" hangingPunct="0">
              <a:buClr>
                <a:schemeClr val="tx2"/>
              </a:buClr>
              <a:buFont typeface="Wingdings" pitchFamily="2" charset="2"/>
              <a:buAutoNum type="arabicPeriod"/>
            </a:pPr>
            <a:r>
              <a:rPr lang="en-US" sz="1900" b="1" dirty="0">
                <a:latin typeface="VNI-Book" pitchFamily="2" charset="0"/>
              </a:rPr>
              <a:t>P : running   -&gt; ready</a:t>
            </a:r>
          </a:p>
          <a:p>
            <a:pPr marL="800100" lvl="1" indent="-342900" eaLnBrk="0" hangingPunct="0">
              <a:buClr>
                <a:schemeClr val="tx2"/>
              </a:buClr>
              <a:buFont typeface="Wingdings" pitchFamily="2" charset="2"/>
              <a:buAutoNum type="arabicPeriod"/>
            </a:pPr>
            <a:r>
              <a:rPr lang="en-US" sz="1900" b="1" dirty="0">
                <a:latin typeface="VNI-Book" pitchFamily="2" charset="0"/>
              </a:rPr>
              <a:t>P : blocked -&gt; ready</a:t>
            </a:r>
          </a:p>
          <a:p>
            <a:pPr marL="800100" lvl="1" indent="-342900" eaLnBrk="0" hangingPunct="0">
              <a:buClr>
                <a:schemeClr val="tx2"/>
              </a:buClr>
              <a:buFont typeface="Wingdings" pitchFamily="2" charset="2"/>
              <a:buAutoNum type="arabicPeriod"/>
            </a:pPr>
            <a:r>
              <a:rPr lang="en-US" sz="1900" b="1" dirty="0">
                <a:latin typeface="VNI-Book" pitchFamily="2" charset="0"/>
              </a:rPr>
              <a:t>P: new           -&gt;ready</a:t>
            </a:r>
          </a:p>
          <a:p>
            <a:pPr marL="342900" indent="-342900" eaLnBrk="0" hangingPunct="0">
              <a:buClr>
                <a:schemeClr val="tx2"/>
              </a:buClr>
              <a:buFont typeface="Wingdings" pitchFamily="2" charset="2"/>
              <a:buChar char="§"/>
            </a:pPr>
            <a:r>
              <a:rPr lang="en-US" sz="1900" b="1" dirty="0" err="1">
                <a:solidFill>
                  <a:schemeClr val="hlink"/>
                </a:solidFill>
                <a:latin typeface="VNI-Book" pitchFamily="2" charset="0"/>
              </a:rPr>
              <a:t>Khoâng</a:t>
            </a:r>
            <a:r>
              <a:rPr lang="en-US" sz="1900" b="1" dirty="0">
                <a:solidFill>
                  <a:schemeClr val="hlink"/>
                </a:solidFill>
                <a:latin typeface="VNI-Book" pitchFamily="2" charset="0"/>
              </a:rPr>
              <a:t> </a:t>
            </a:r>
            <a:r>
              <a:rPr lang="en-US" sz="1900" b="1" dirty="0" err="1">
                <a:solidFill>
                  <a:schemeClr val="hlink"/>
                </a:solidFill>
                <a:latin typeface="VNI-Book" pitchFamily="2" charset="0"/>
              </a:rPr>
              <a:t>phaûi</a:t>
            </a:r>
            <a:r>
              <a:rPr lang="en-US" sz="1900" b="1" dirty="0">
                <a:solidFill>
                  <a:schemeClr val="hlink"/>
                </a:solidFill>
                <a:latin typeface="VNI-Book" pitchFamily="2" charset="0"/>
              </a:rPr>
              <a:t> </a:t>
            </a:r>
            <a:r>
              <a:rPr lang="en-US" sz="1900" b="1" dirty="0" err="1">
                <a:solidFill>
                  <a:schemeClr val="hlink"/>
                </a:solidFill>
                <a:latin typeface="VNI-Book" pitchFamily="2" charset="0"/>
              </a:rPr>
              <a:t>luoân</a:t>
            </a:r>
            <a:r>
              <a:rPr lang="en-US" sz="1900" b="1" dirty="0">
                <a:solidFill>
                  <a:schemeClr val="hlink"/>
                </a:solidFill>
                <a:latin typeface="VNI-Book" pitchFamily="2" charset="0"/>
              </a:rPr>
              <a:t> </a:t>
            </a:r>
            <a:r>
              <a:rPr lang="en-US" sz="1900" b="1" dirty="0" err="1">
                <a:solidFill>
                  <a:schemeClr val="hlink"/>
                </a:solidFill>
                <a:latin typeface="VNI-Book" pitchFamily="2" charset="0"/>
              </a:rPr>
              <a:t>luoân</a:t>
            </a:r>
            <a:r>
              <a:rPr lang="en-US" sz="1900" b="1" dirty="0">
                <a:solidFill>
                  <a:schemeClr val="hlink"/>
                </a:solidFill>
                <a:latin typeface="VNI-Book" pitchFamily="2" charset="0"/>
              </a:rPr>
              <a:t> </a:t>
            </a:r>
            <a:r>
              <a:rPr lang="en-US" sz="1900" b="1" dirty="0" err="1">
                <a:solidFill>
                  <a:schemeClr val="hlink"/>
                </a:solidFill>
                <a:latin typeface="VNI-Book" pitchFamily="2" charset="0"/>
              </a:rPr>
              <a:t>coù</a:t>
            </a:r>
            <a:r>
              <a:rPr lang="en-US" sz="1900" b="1" dirty="0">
                <a:solidFill>
                  <a:schemeClr val="hlink"/>
                </a:solidFill>
                <a:latin typeface="VNI-Book" pitchFamily="2" charset="0"/>
              </a:rPr>
              <a:t> </a:t>
            </a:r>
            <a:r>
              <a:rPr lang="en-US" sz="1900" b="1" dirty="0" err="1">
                <a:solidFill>
                  <a:schemeClr val="hlink"/>
                </a:solidFill>
                <a:latin typeface="VNI-Book" pitchFamily="2" charset="0"/>
              </a:rPr>
              <a:t>thöù</a:t>
            </a:r>
            <a:r>
              <a:rPr lang="en-US" sz="1900" b="1" dirty="0">
                <a:solidFill>
                  <a:schemeClr val="hlink"/>
                </a:solidFill>
                <a:latin typeface="VNI-Book" pitchFamily="2" charset="0"/>
              </a:rPr>
              <a:t> </a:t>
            </a:r>
            <a:r>
              <a:rPr lang="en-US" sz="1900" b="1" dirty="0" err="1">
                <a:solidFill>
                  <a:schemeClr val="hlink"/>
                </a:solidFill>
                <a:latin typeface="VNI-Book" pitchFamily="2" charset="0"/>
              </a:rPr>
              <a:t>töï</a:t>
            </a:r>
            <a:r>
              <a:rPr lang="en-US" sz="1900" b="1" dirty="0">
                <a:solidFill>
                  <a:schemeClr val="hlink"/>
                </a:solidFill>
                <a:latin typeface="VNI-Book" pitchFamily="2" charset="0"/>
              </a:rPr>
              <a:t> </a:t>
            </a:r>
            <a:r>
              <a:rPr lang="en-US" sz="1900" b="1" dirty="0" err="1">
                <a:solidFill>
                  <a:schemeClr val="hlink"/>
                </a:solidFill>
                <a:latin typeface="VNI-Book" pitchFamily="2" charset="0"/>
              </a:rPr>
              <a:t>ñieàu</a:t>
            </a:r>
            <a:r>
              <a:rPr lang="en-US" sz="1900" b="1" dirty="0">
                <a:solidFill>
                  <a:schemeClr val="hlink"/>
                </a:solidFill>
                <a:latin typeface="VNI-Book" pitchFamily="2" charset="0"/>
              </a:rPr>
              <a:t> </a:t>
            </a:r>
            <a:r>
              <a:rPr lang="en-US" sz="1900" b="1" dirty="0" err="1">
                <a:solidFill>
                  <a:schemeClr val="hlink"/>
                </a:solidFill>
                <a:latin typeface="VNI-Book" pitchFamily="2" charset="0"/>
              </a:rPr>
              <a:t>phoái</a:t>
            </a:r>
            <a:r>
              <a:rPr lang="en-US" sz="1900" b="1" dirty="0">
                <a:solidFill>
                  <a:schemeClr val="hlink"/>
                </a:solidFill>
                <a:latin typeface="VNI-Book" pitchFamily="2" charset="0"/>
              </a:rPr>
              <a:t> P1 P2 P3 </a:t>
            </a:r>
            <a:r>
              <a:rPr lang="en-US" sz="1900" b="1" dirty="0" smtClean="0">
                <a:solidFill>
                  <a:schemeClr val="hlink"/>
                </a:solidFill>
                <a:latin typeface="VNI-Book" pitchFamily="2" charset="0"/>
              </a:rPr>
              <a:t>P4 P1 </a:t>
            </a:r>
            <a:r>
              <a:rPr lang="en-US" sz="1900" b="1" dirty="0">
                <a:solidFill>
                  <a:schemeClr val="hlink"/>
                </a:solidFill>
                <a:latin typeface="VNI-Book" pitchFamily="2" charset="0"/>
              </a:rPr>
              <a:t>P2 P3 P4...</a:t>
            </a:r>
          </a:p>
        </p:txBody>
      </p:sp>
      <p:sp>
        <p:nvSpPr>
          <p:cNvPr id="281649" name="Text Box 49"/>
          <p:cNvSpPr txBox="1">
            <a:spLocks noChangeArrowheads="1"/>
          </p:cNvSpPr>
          <p:nvPr/>
        </p:nvSpPr>
        <p:spPr bwMode="auto">
          <a:xfrm>
            <a:off x="7486650" y="5708650"/>
            <a:ext cx="1160463"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0:11 </a:t>
            </a:r>
            <a:r>
              <a:rPr lang="en-US" sz="1800" b="1">
                <a:solidFill>
                  <a:schemeClr val="hlink"/>
                </a:solidFill>
                <a:latin typeface="Comic Sans MS" pitchFamily="66" charset="0"/>
              </a:rPr>
              <a:t>P1</a:t>
            </a:r>
            <a:r>
              <a:rPr lang="en-US" sz="1800" b="1">
                <a:latin typeface="Comic Sans MS" pitchFamily="66" charset="0"/>
              </a:rPr>
              <a:t> </a:t>
            </a:r>
          </a:p>
        </p:txBody>
      </p:sp>
      <p:sp>
        <p:nvSpPr>
          <p:cNvPr id="281650" name="Text Box 50"/>
          <p:cNvSpPr txBox="1">
            <a:spLocks noChangeArrowheads="1"/>
          </p:cNvSpPr>
          <p:nvPr/>
        </p:nvSpPr>
        <p:spPr bwMode="auto">
          <a:xfrm>
            <a:off x="7486650" y="6049963"/>
            <a:ext cx="142240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0:15 </a:t>
            </a:r>
            <a:r>
              <a:rPr lang="en-US" sz="1800" b="1">
                <a:solidFill>
                  <a:schemeClr val="hlink"/>
                </a:solidFill>
                <a:latin typeface="Comic Sans MS" pitchFamily="66" charset="0"/>
              </a:rPr>
              <a:t>P3</a:t>
            </a:r>
            <a:r>
              <a:rPr lang="en-US" sz="1800" b="1">
                <a:latin typeface="Comic Sans MS" pitchFamily="66" charset="0"/>
              </a:rPr>
              <a:t> P1</a:t>
            </a:r>
          </a:p>
        </p:txBody>
      </p:sp>
      <p:sp>
        <p:nvSpPr>
          <p:cNvPr id="281651" name="Text Box 51"/>
          <p:cNvSpPr txBox="1">
            <a:spLocks noChangeArrowheads="1"/>
          </p:cNvSpPr>
          <p:nvPr/>
        </p:nvSpPr>
        <p:spPr bwMode="auto">
          <a:xfrm>
            <a:off x="7486650" y="6389688"/>
            <a:ext cx="1160463"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0:18 </a:t>
            </a:r>
            <a:r>
              <a:rPr lang="en-US" sz="1800" b="1">
                <a:solidFill>
                  <a:schemeClr val="hlink"/>
                </a:solidFill>
                <a:latin typeface="Comic Sans MS" pitchFamily="66" charset="0"/>
              </a:rPr>
              <a:t>P1</a:t>
            </a:r>
            <a:r>
              <a:rPr lang="en-US" sz="1800" b="1">
                <a:latin typeface="Comic Sans MS" pitchFamily="66" charset="0"/>
              </a:rPr>
              <a:t> </a:t>
            </a:r>
          </a:p>
        </p:txBody>
      </p:sp>
      <p:sp>
        <p:nvSpPr>
          <p:cNvPr id="281652" name="AutoShape 52"/>
          <p:cNvSpPr>
            <a:spLocks/>
          </p:cNvSpPr>
          <p:nvPr/>
        </p:nvSpPr>
        <p:spPr bwMode="auto">
          <a:xfrm>
            <a:off x="3084513" y="5091113"/>
            <a:ext cx="1520825" cy="387350"/>
          </a:xfrm>
          <a:prstGeom prst="borderCallout2">
            <a:avLst>
              <a:gd name="adj1" fmla="val 29509"/>
              <a:gd name="adj2" fmla="val -5009"/>
              <a:gd name="adj3" fmla="val 29509"/>
              <a:gd name="adj4" fmla="val -47287"/>
              <a:gd name="adj5" fmla="val 212296"/>
              <a:gd name="adj6" fmla="val -91338"/>
            </a:avLst>
          </a:prstGeom>
          <a:solidFill>
            <a:schemeClr val="accent1"/>
          </a:solidFill>
          <a:ln w="38100">
            <a:solidFill>
              <a:srgbClr val="800080"/>
            </a:solidFill>
            <a:miter lim="800000"/>
            <a:headEnd/>
            <a:tailEnd/>
          </a:ln>
          <a:effectLst/>
        </p:spPr>
        <p:txBody>
          <a:bodyPr/>
          <a:lstStyle/>
          <a:p>
            <a:pPr algn="ctr" eaLnBrk="0" hangingPunct="0"/>
            <a:r>
              <a:rPr lang="en-US" sz="1800" b="1" dirty="0">
                <a:solidFill>
                  <a:srgbClr val="800080"/>
                </a:solidFill>
                <a:latin typeface="Comic Sans MS" pitchFamily="66" charset="0"/>
              </a:rPr>
              <a:t>0:04 </a:t>
            </a:r>
            <a:r>
              <a:rPr lang="en-US" sz="1800" b="1" dirty="0" smtClean="0">
                <a:solidFill>
                  <a:schemeClr val="hlink"/>
                </a:solidFill>
                <a:latin typeface="Comic Sans MS" pitchFamily="66" charset="0"/>
              </a:rPr>
              <a:t>P2</a:t>
            </a:r>
            <a:r>
              <a:rPr lang="en-US" sz="1800" b="1" dirty="0" smtClean="0">
                <a:solidFill>
                  <a:srgbClr val="800080"/>
                </a:solidFill>
                <a:latin typeface="Comic Sans MS" pitchFamily="66" charset="0"/>
              </a:rPr>
              <a:t> P1</a:t>
            </a:r>
            <a:endParaRPr lang="en-US" sz="1800" b="1" dirty="0">
              <a:solidFill>
                <a:srgbClr val="800080"/>
              </a:solidFill>
              <a:latin typeface="Comic Sans MS" pitchFamily="66" charset="0"/>
            </a:endParaRPr>
          </a:p>
        </p:txBody>
      </p:sp>
      <p:sp>
        <p:nvSpPr>
          <p:cNvPr id="281653" name="AutoShape 53"/>
          <p:cNvSpPr>
            <a:spLocks/>
          </p:cNvSpPr>
          <p:nvPr/>
        </p:nvSpPr>
        <p:spPr bwMode="auto">
          <a:xfrm>
            <a:off x="3105150" y="6259513"/>
            <a:ext cx="1520825" cy="387350"/>
          </a:xfrm>
          <a:prstGeom prst="borderCallout2">
            <a:avLst>
              <a:gd name="adj1" fmla="val 29509"/>
              <a:gd name="adj2" fmla="val -5009"/>
              <a:gd name="adj3" fmla="val 29509"/>
              <a:gd name="adj4" fmla="val -38412"/>
              <a:gd name="adj5" fmla="val -69264"/>
              <a:gd name="adj6" fmla="val -91338"/>
            </a:avLst>
          </a:prstGeom>
          <a:solidFill>
            <a:schemeClr val="accent1"/>
          </a:solidFill>
          <a:ln w="38100">
            <a:solidFill>
              <a:srgbClr val="800080"/>
            </a:solidFill>
            <a:miter lim="800000"/>
            <a:headEnd/>
            <a:tailEnd/>
          </a:ln>
          <a:effectLst/>
        </p:spPr>
        <p:txBody>
          <a:bodyPr/>
          <a:lstStyle/>
          <a:p>
            <a:pPr algn="ctr" eaLnBrk="0" hangingPunct="0"/>
            <a:r>
              <a:rPr lang="en-US" sz="1800" b="1" dirty="0">
                <a:solidFill>
                  <a:srgbClr val="800080"/>
                </a:solidFill>
                <a:latin typeface="Comic Sans MS" pitchFamily="66" charset="0"/>
              </a:rPr>
              <a:t>0:04 </a:t>
            </a:r>
            <a:r>
              <a:rPr lang="en-US" sz="1800" b="1" dirty="0" smtClean="0">
                <a:solidFill>
                  <a:schemeClr val="hlink"/>
                </a:solidFill>
                <a:latin typeface="Comic Sans MS" pitchFamily="66" charset="0"/>
              </a:rPr>
              <a:t>P1</a:t>
            </a:r>
            <a:r>
              <a:rPr lang="en-US" sz="1800" b="1" dirty="0" smtClean="0">
                <a:solidFill>
                  <a:srgbClr val="800080"/>
                </a:solidFill>
                <a:latin typeface="Comic Sans MS" pitchFamily="66" charset="0"/>
              </a:rPr>
              <a:t> P2</a:t>
            </a:r>
            <a:endParaRPr lang="en-US" sz="1800" b="1" dirty="0">
              <a:solidFill>
                <a:srgbClr val="800080"/>
              </a:solidFill>
              <a:latin typeface="Comic Sans MS" pitchFamily="66" charset="0"/>
            </a:endParaRPr>
          </a:p>
        </p:txBody>
      </p:sp>
      <p:sp>
        <p:nvSpPr>
          <p:cNvPr id="281654" name="AutoShape 54"/>
          <p:cNvSpPr>
            <a:spLocks noChangeArrowheads="1"/>
          </p:cNvSpPr>
          <p:nvPr/>
        </p:nvSpPr>
        <p:spPr bwMode="auto">
          <a:xfrm>
            <a:off x="5054600" y="5029200"/>
            <a:ext cx="2489200" cy="706438"/>
          </a:xfrm>
          <a:prstGeom prst="wedgeEllipseCallout">
            <a:avLst>
              <a:gd name="adj1" fmla="val -68250"/>
              <a:gd name="adj2" fmla="val -21236"/>
            </a:avLst>
          </a:prstGeom>
          <a:solidFill>
            <a:srgbClr val="FC0AD9"/>
          </a:solidFill>
          <a:ln w="9525">
            <a:solidFill>
              <a:schemeClr val="tx1"/>
            </a:solidFill>
            <a:miter lim="800000"/>
            <a:headEnd/>
            <a:tailEnd/>
          </a:ln>
          <a:effectLst/>
        </p:spPr>
        <p:txBody>
          <a:bodyPr/>
          <a:lstStyle/>
          <a:p>
            <a:pPr algn="ctr" eaLnBrk="0" hangingPunct="0"/>
            <a:r>
              <a:rPr lang="en-US" sz="1600" b="1" dirty="0" smtClean="0">
                <a:solidFill>
                  <a:schemeClr val="bg1"/>
                </a:solidFill>
                <a:latin typeface="VNI-Book" pitchFamily="2" charset="0"/>
              </a:rPr>
              <a:t>“</a:t>
            </a:r>
            <a:r>
              <a:rPr lang="en-US" sz="1600" b="1" dirty="0" err="1" smtClean="0">
                <a:solidFill>
                  <a:schemeClr val="bg1"/>
                </a:solidFill>
                <a:latin typeface="VNI-Book" pitchFamily="2" charset="0"/>
              </a:rPr>
              <a:t>Coù</a:t>
            </a:r>
            <a:r>
              <a:rPr lang="en-US" sz="1600" b="1" dirty="0" smtClean="0">
                <a:solidFill>
                  <a:schemeClr val="bg1"/>
                </a:solidFill>
                <a:latin typeface="VNI-Book" pitchFamily="2" charset="0"/>
              </a:rPr>
              <a:t> </a:t>
            </a:r>
            <a:r>
              <a:rPr lang="en-US" sz="1600" b="1" dirty="0" err="1" smtClean="0">
                <a:solidFill>
                  <a:schemeClr val="bg1"/>
                </a:solidFill>
                <a:latin typeface="VNI-Book" pitchFamily="2" charset="0"/>
              </a:rPr>
              <a:t>môùi</a:t>
            </a:r>
            <a:r>
              <a:rPr lang="en-US" sz="1600" b="1" dirty="0" smtClean="0">
                <a:solidFill>
                  <a:schemeClr val="bg1"/>
                </a:solidFill>
                <a:latin typeface="VNI-Book" pitchFamily="2" charset="0"/>
              </a:rPr>
              <a:t> </a:t>
            </a:r>
            <a:r>
              <a:rPr lang="en-US" sz="1600" b="1" dirty="0" err="1" smtClean="0">
                <a:solidFill>
                  <a:schemeClr val="bg1"/>
                </a:solidFill>
                <a:latin typeface="VNI-Book" pitchFamily="2" charset="0"/>
              </a:rPr>
              <a:t>nôùi</a:t>
            </a:r>
            <a:r>
              <a:rPr lang="en-US" sz="1600" b="1" dirty="0" smtClean="0">
                <a:solidFill>
                  <a:schemeClr val="bg1"/>
                </a:solidFill>
                <a:latin typeface="VNI-Book" pitchFamily="2" charset="0"/>
              </a:rPr>
              <a:t> </a:t>
            </a:r>
            <a:r>
              <a:rPr lang="en-US" sz="1600" b="1" dirty="0" err="1" smtClean="0">
                <a:solidFill>
                  <a:schemeClr val="bg1"/>
                </a:solidFill>
                <a:latin typeface="VNI-Book" pitchFamily="2" charset="0"/>
              </a:rPr>
              <a:t>cũ</a:t>
            </a:r>
            <a:r>
              <a:rPr lang="en-US" sz="1600" b="1" dirty="0" smtClean="0">
                <a:solidFill>
                  <a:schemeClr val="bg1"/>
                </a:solidFill>
                <a:latin typeface="VNI-Book" pitchFamily="2" charset="0"/>
              </a:rPr>
              <a:t>”</a:t>
            </a:r>
            <a:endParaRPr lang="en-US" sz="1600" b="1" dirty="0">
              <a:solidFill>
                <a:schemeClr val="bg1"/>
              </a:solidFill>
              <a:latin typeface="VNI-Book" pitchFamily="2" charset="0"/>
            </a:endParaRPr>
          </a:p>
        </p:txBody>
      </p:sp>
      <p:sp>
        <p:nvSpPr>
          <p:cNvPr id="281655" name="AutoShape 55"/>
          <p:cNvSpPr>
            <a:spLocks noChangeArrowheads="1"/>
          </p:cNvSpPr>
          <p:nvPr/>
        </p:nvSpPr>
        <p:spPr bwMode="auto">
          <a:xfrm>
            <a:off x="5103812" y="5943601"/>
            <a:ext cx="2516187" cy="698500"/>
          </a:xfrm>
          <a:prstGeom prst="wedgeEllipseCallout">
            <a:avLst>
              <a:gd name="adj1" fmla="val -69935"/>
              <a:gd name="adj2" fmla="val 6306"/>
            </a:avLst>
          </a:prstGeom>
          <a:solidFill>
            <a:srgbClr val="FC0AD9"/>
          </a:solidFill>
          <a:ln w="9525">
            <a:solidFill>
              <a:schemeClr val="tx1"/>
            </a:solidFill>
            <a:miter lim="800000"/>
            <a:headEnd/>
            <a:tailEnd/>
          </a:ln>
          <a:effectLst/>
        </p:spPr>
        <p:txBody>
          <a:bodyPr/>
          <a:lstStyle/>
          <a:p>
            <a:pPr algn="ctr" eaLnBrk="0" hangingPunct="0"/>
            <a:r>
              <a:rPr lang="en-US" sz="1600" b="1" dirty="0" smtClean="0">
                <a:solidFill>
                  <a:schemeClr val="bg1"/>
                </a:solidFill>
                <a:latin typeface="VNI-Book" pitchFamily="2" charset="0"/>
              </a:rPr>
              <a:t>“</a:t>
            </a:r>
            <a:r>
              <a:rPr lang="en-US" sz="1600" b="1" dirty="0" err="1" smtClean="0">
                <a:solidFill>
                  <a:schemeClr val="bg1"/>
                </a:solidFill>
                <a:latin typeface="VNI-Book" pitchFamily="2" charset="0"/>
              </a:rPr>
              <a:t>õChung</a:t>
            </a:r>
            <a:r>
              <a:rPr lang="en-US" sz="1600" b="1" dirty="0" smtClean="0">
                <a:solidFill>
                  <a:schemeClr val="bg1"/>
                </a:solidFill>
                <a:latin typeface="VNI-Book" pitchFamily="2" charset="0"/>
              </a:rPr>
              <a:t>  </a:t>
            </a:r>
            <a:r>
              <a:rPr lang="en-US" sz="1600" b="1" dirty="0" err="1" smtClean="0">
                <a:solidFill>
                  <a:schemeClr val="bg1"/>
                </a:solidFill>
                <a:latin typeface="VNI-Book" pitchFamily="2" charset="0"/>
              </a:rPr>
              <a:t>thuûy</a:t>
            </a:r>
            <a:r>
              <a:rPr lang="en-US" sz="1600" b="1" dirty="0" smtClean="0">
                <a:solidFill>
                  <a:schemeClr val="bg1"/>
                </a:solidFill>
                <a:latin typeface="VNI-Book" pitchFamily="2" charset="0"/>
              </a:rPr>
              <a:t>”</a:t>
            </a:r>
          </a:p>
          <a:p>
            <a:pPr algn="ctr" eaLnBrk="0" hangingPunct="0"/>
            <a:endParaRPr lang="en-US" sz="1600" b="1" dirty="0">
              <a:solidFill>
                <a:schemeClr val="bg1"/>
              </a:solidFill>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dissolve">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1642"/>
                                        </p:tgtEl>
                                        <p:attrNameLst>
                                          <p:attrName>style.visibility</p:attrName>
                                        </p:attrNameLst>
                                      </p:cBhvr>
                                      <p:to>
                                        <p:strVal val="visible"/>
                                      </p:to>
                                    </p:set>
                                    <p:animEffect transition="in" filter="dissolve">
                                      <p:cBhvr>
                                        <p:cTn id="12" dur="500"/>
                                        <p:tgtEl>
                                          <p:spTgt spid="2816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43"/>
                                        </p:tgtEl>
                                        <p:attrNameLst>
                                          <p:attrName>style.visibility</p:attrName>
                                        </p:attrNameLst>
                                      </p:cBhvr>
                                      <p:to>
                                        <p:strVal val="visible"/>
                                      </p:to>
                                    </p:set>
                                    <p:animEffect transition="in" filter="dissolve">
                                      <p:cBhvr>
                                        <p:cTn id="17" dur="500"/>
                                        <p:tgtEl>
                                          <p:spTgt spid="2816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33"/>
                                        </p:tgtEl>
                                        <p:attrNameLst>
                                          <p:attrName>style.visibility</p:attrName>
                                        </p:attrNameLst>
                                      </p:cBhvr>
                                      <p:to>
                                        <p:strVal val="visible"/>
                                      </p:to>
                                    </p:set>
                                    <p:animEffect transition="in" filter="wipe(left)">
                                      <p:cBhvr>
                                        <p:cTn id="22" dur="500"/>
                                        <p:tgtEl>
                                          <p:spTgt spid="2816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1625"/>
                                        </p:tgtEl>
                                        <p:attrNameLst>
                                          <p:attrName>style.visibility</p:attrName>
                                        </p:attrNameLst>
                                      </p:cBhvr>
                                      <p:to>
                                        <p:strVal val="visible"/>
                                      </p:to>
                                    </p:set>
                                    <p:animEffect transition="in" filter="wipe(left)">
                                      <p:cBhvr>
                                        <p:cTn id="27" dur="500"/>
                                        <p:tgtEl>
                                          <p:spTgt spid="2816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34"/>
                                        </p:tgtEl>
                                        <p:attrNameLst>
                                          <p:attrName>style.visibility</p:attrName>
                                        </p:attrNameLst>
                                      </p:cBhvr>
                                      <p:to>
                                        <p:strVal val="visible"/>
                                      </p:to>
                                    </p:set>
                                    <p:animEffect transition="in" filter="wipe(left)">
                                      <p:cBhvr>
                                        <p:cTn id="32" dur="500"/>
                                        <p:tgtEl>
                                          <p:spTgt spid="2816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1644"/>
                                        </p:tgtEl>
                                        <p:attrNameLst>
                                          <p:attrName>style.visibility</p:attrName>
                                        </p:attrNameLst>
                                      </p:cBhvr>
                                      <p:to>
                                        <p:strVal val="visible"/>
                                      </p:to>
                                    </p:set>
                                    <p:animEffect transition="in" filter="dissolve">
                                      <p:cBhvr>
                                        <p:cTn id="37" dur="500"/>
                                        <p:tgtEl>
                                          <p:spTgt spid="2816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1647"/>
                                        </p:tgtEl>
                                        <p:attrNameLst>
                                          <p:attrName>style.visibility</p:attrName>
                                        </p:attrNameLst>
                                      </p:cBhvr>
                                      <p:to>
                                        <p:strVal val="visible"/>
                                      </p:to>
                                    </p:set>
                                    <p:animEffect transition="in" filter="dissolve">
                                      <p:cBhvr>
                                        <p:cTn id="42" dur="500"/>
                                        <p:tgtEl>
                                          <p:spTgt spid="28164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1646"/>
                                        </p:tgtEl>
                                        <p:attrNameLst>
                                          <p:attrName>style.visibility</p:attrName>
                                        </p:attrNameLst>
                                      </p:cBhvr>
                                      <p:to>
                                        <p:strVal val="visible"/>
                                      </p:to>
                                    </p:set>
                                    <p:animEffect transition="in" filter="dissolve">
                                      <p:cBhvr>
                                        <p:cTn id="47" dur="500"/>
                                        <p:tgtEl>
                                          <p:spTgt spid="28164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1653"/>
                                        </p:tgtEl>
                                        <p:attrNameLst>
                                          <p:attrName>style.visibility</p:attrName>
                                        </p:attrNameLst>
                                      </p:cBhvr>
                                      <p:to>
                                        <p:strVal val="visible"/>
                                      </p:to>
                                    </p:set>
                                    <p:animEffect transition="in" filter="dissolve">
                                      <p:cBhvr>
                                        <p:cTn id="52" dur="500"/>
                                        <p:tgtEl>
                                          <p:spTgt spid="28165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81652"/>
                                        </p:tgtEl>
                                        <p:attrNameLst>
                                          <p:attrName>style.visibility</p:attrName>
                                        </p:attrNameLst>
                                      </p:cBhvr>
                                      <p:to>
                                        <p:strVal val="visible"/>
                                      </p:to>
                                    </p:set>
                                    <p:animEffect transition="in" filter="dissolve">
                                      <p:cBhvr>
                                        <p:cTn id="57" dur="500"/>
                                        <p:tgtEl>
                                          <p:spTgt spid="28165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81655"/>
                                        </p:tgtEl>
                                        <p:attrNameLst>
                                          <p:attrName>style.visibility</p:attrName>
                                        </p:attrNameLst>
                                      </p:cBhvr>
                                      <p:to>
                                        <p:strVal val="visible"/>
                                      </p:to>
                                    </p:set>
                                    <p:animEffect transition="in" filter="dissolve">
                                      <p:cBhvr>
                                        <p:cTn id="62" dur="500"/>
                                        <p:tgtEl>
                                          <p:spTgt spid="28165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81654"/>
                                        </p:tgtEl>
                                        <p:attrNameLst>
                                          <p:attrName>style.visibility</p:attrName>
                                        </p:attrNameLst>
                                      </p:cBhvr>
                                      <p:to>
                                        <p:strVal val="visible"/>
                                      </p:to>
                                    </p:set>
                                    <p:animEffect transition="in" filter="dissolve">
                                      <p:cBhvr>
                                        <p:cTn id="67" dur="500"/>
                                        <p:tgtEl>
                                          <p:spTgt spid="28165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81655"/>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81654"/>
                                        </p:tgtEl>
                                        <p:attrNameLst>
                                          <p:attrName>style.visibility</p:attrName>
                                        </p:attrNameLst>
                                      </p:cBhvr>
                                      <p:to>
                                        <p:strVal val="hidden"/>
                                      </p:to>
                                    </p:set>
                                  </p:childTnLst>
                                </p:cTn>
                              </p:par>
                            </p:childTnLst>
                          </p:cTn>
                        </p:par>
                        <p:par>
                          <p:cTn id="74" fill="hold">
                            <p:stCondLst>
                              <p:cond delay="0"/>
                            </p:stCondLst>
                            <p:childTnLst>
                              <p:par>
                                <p:cTn id="75" presetID="22" presetClass="entr" presetSubtype="8" fill="hold" grpId="0" nodeType="afterEffect">
                                  <p:stCondLst>
                                    <p:cond delay="0"/>
                                  </p:stCondLst>
                                  <p:childTnLst>
                                    <p:set>
                                      <p:cBhvr>
                                        <p:cTn id="76" dur="1" fill="hold">
                                          <p:stCondLst>
                                            <p:cond delay="0"/>
                                          </p:stCondLst>
                                        </p:cTn>
                                        <p:tgtEl>
                                          <p:spTgt spid="281626"/>
                                        </p:tgtEl>
                                        <p:attrNameLst>
                                          <p:attrName>style.visibility</p:attrName>
                                        </p:attrNameLst>
                                      </p:cBhvr>
                                      <p:to>
                                        <p:strVal val="visible"/>
                                      </p:to>
                                    </p:set>
                                    <p:animEffect transition="in" filter="wipe(left)">
                                      <p:cBhvr>
                                        <p:cTn id="77" dur="500"/>
                                        <p:tgtEl>
                                          <p:spTgt spid="2816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81635"/>
                                        </p:tgtEl>
                                        <p:attrNameLst>
                                          <p:attrName>style.visibility</p:attrName>
                                        </p:attrNameLst>
                                      </p:cBhvr>
                                      <p:to>
                                        <p:strVal val="visible"/>
                                      </p:to>
                                    </p:set>
                                    <p:animEffect transition="in" filter="wipe(left)">
                                      <p:cBhvr>
                                        <p:cTn id="82" dur="500"/>
                                        <p:tgtEl>
                                          <p:spTgt spid="28163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81645"/>
                                        </p:tgtEl>
                                        <p:attrNameLst>
                                          <p:attrName>style.visibility</p:attrName>
                                        </p:attrNameLst>
                                      </p:cBhvr>
                                      <p:to>
                                        <p:strVal val="visible"/>
                                      </p:to>
                                    </p:set>
                                    <p:animEffect transition="in" filter="dissolve">
                                      <p:cBhvr>
                                        <p:cTn id="87" dur="500"/>
                                        <p:tgtEl>
                                          <p:spTgt spid="2816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81627"/>
                                        </p:tgtEl>
                                        <p:attrNameLst>
                                          <p:attrName>style.visibility</p:attrName>
                                        </p:attrNameLst>
                                      </p:cBhvr>
                                      <p:to>
                                        <p:strVal val="visible"/>
                                      </p:to>
                                    </p:set>
                                    <p:animEffect transition="in" filter="wipe(left)">
                                      <p:cBhvr>
                                        <p:cTn id="92" dur="500"/>
                                        <p:tgtEl>
                                          <p:spTgt spid="2816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81636"/>
                                        </p:tgtEl>
                                        <p:attrNameLst>
                                          <p:attrName>style.visibility</p:attrName>
                                        </p:attrNameLst>
                                      </p:cBhvr>
                                      <p:to>
                                        <p:strVal val="visible"/>
                                      </p:to>
                                    </p:set>
                                    <p:animEffect transition="in" filter="wipe(left)">
                                      <p:cBhvr>
                                        <p:cTn id="97" dur="500"/>
                                        <p:tgtEl>
                                          <p:spTgt spid="28163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81649"/>
                                        </p:tgtEl>
                                        <p:attrNameLst>
                                          <p:attrName>style.visibility</p:attrName>
                                        </p:attrNameLst>
                                      </p:cBhvr>
                                      <p:to>
                                        <p:strVal val="visible"/>
                                      </p:to>
                                    </p:set>
                                    <p:animEffect transition="in" filter="dissolve">
                                      <p:cBhvr>
                                        <p:cTn id="102" dur="500"/>
                                        <p:tgtEl>
                                          <p:spTgt spid="28164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81628"/>
                                        </p:tgtEl>
                                        <p:attrNameLst>
                                          <p:attrName>style.visibility</p:attrName>
                                        </p:attrNameLst>
                                      </p:cBhvr>
                                      <p:to>
                                        <p:strVal val="visible"/>
                                      </p:to>
                                    </p:set>
                                    <p:animEffect transition="in" filter="wipe(left)">
                                      <p:cBhvr>
                                        <p:cTn id="107" dur="500"/>
                                        <p:tgtEl>
                                          <p:spTgt spid="28162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81637"/>
                                        </p:tgtEl>
                                        <p:attrNameLst>
                                          <p:attrName>style.visibility</p:attrName>
                                        </p:attrNameLst>
                                      </p:cBhvr>
                                      <p:to>
                                        <p:strVal val="visible"/>
                                      </p:to>
                                    </p:set>
                                    <p:animEffect transition="in" filter="wipe(left)">
                                      <p:cBhvr>
                                        <p:cTn id="112" dur="500"/>
                                        <p:tgtEl>
                                          <p:spTgt spid="2816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81650"/>
                                        </p:tgtEl>
                                        <p:attrNameLst>
                                          <p:attrName>style.visibility</p:attrName>
                                        </p:attrNameLst>
                                      </p:cBhvr>
                                      <p:to>
                                        <p:strVal val="visible"/>
                                      </p:to>
                                    </p:set>
                                    <p:animEffect transition="in" filter="dissolve">
                                      <p:cBhvr>
                                        <p:cTn id="117" dur="500"/>
                                        <p:tgtEl>
                                          <p:spTgt spid="28165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81629"/>
                                        </p:tgtEl>
                                        <p:attrNameLst>
                                          <p:attrName>style.visibility</p:attrName>
                                        </p:attrNameLst>
                                      </p:cBhvr>
                                      <p:to>
                                        <p:strVal val="visible"/>
                                      </p:to>
                                    </p:set>
                                    <p:animEffect transition="in" filter="wipe(left)">
                                      <p:cBhvr>
                                        <p:cTn id="122" dur="500"/>
                                        <p:tgtEl>
                                          <p:spTgt spid="28162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81638"/>
                                        </p:tgtEl>
                                        <p:attrNameLst>
                                          <p:attrName>style.visibility</p:attrName>
                                        </p:attrNameLst>
                                      </p:cBhvr>
                                      <p:to>
                                        <p:strVal val="visible"/>
                                      </p:to>
                                    </p:set>
                                    <p:animEffect transition="in" filter="wipe(left)">
                                      <p:cBhvr>
                                        <p:cTn id="127" dur="500"/>
                                        <p:tgtEl>
                                          <p:spTgt spid="2816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281651"/>
                                        </p:tgtEl>
                                        <p:attrNameLst>
                                          <p:attrName>style.visibility</p:attrName>
                                        </p:attrNameLst>
                                      </p:cBhvr>
                                      <p:to>
                                        <p:strVal val="visible"/>
                                      </p:to>
                                    </p:set>
                                    <p:animEffect transition="in" filter="dissolve">
                                      <p:cBhvr>
                                        <p:cTn id="132" dur="500"/>
                                        <p:tgtEl>
                                          <p:spTgt spid="28165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81630"/>
                                        </p:tgtEl>
                                        <p:attrNameLst>
                                          <p:attrName>style.visibility</p:attrName>
                                        </p:attrNameLst>
                                      </p:cBhvr>
                                      <p:to>
                                        <p:strVal val="visible"/>
                                      </p:to>
                                    </p:set>
                                    <p:animEffect transition="in" filter="wipe(left)">
                                      <p:cBhvr>
                                        <p:cTn id="137" dur="500"/>
                                        <p:tgtEl>
                                          <p:spTgt spid="28163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81639"/>
                                        </p:tgtEl>
                                        <p:attrNameLst>
                                          <p:attrName>style.visibility</p:attrName>
                                        </p:attrNameLst>
                                      </p:cBhvr>
                                      <p:to>
                                        <p:strVal val="visible"/>
                                      </p:to>
                                    </p:set>
                                    <p:animEffect transition="in" filter="wipe(left)">
                                      <p:cBhvr>
                                        <p:cTn id="142" dur="500"/>
                                        <p:tgtEl>
                                          <p:spTgt spid="28163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81631"/>
                                        </p:tgtEl>
                                        <p:attrNameLst>
                                          <p:attrName>style.visibility</p:attrName>
                                        </p:attrNameLst>
                                      </p:cBhvr>
                                      <p:to>
                                        <p:strVal val="visible"/>
                                      </p:to>
                                    </p:set>
                                    <p:animEffect transition="in" filter="wipe(left)">
                                      <p:cBhvr>
                                        <p:cTn id="147" dur="500"/>
                                        <p:tgtEl>
                                          <p:spTgt spid="28163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81640"/>
                                        </p:tgtEl>
                                        <p:attrNameLst>
                                          <p:attrName>style.visibility</p:attrName>
                                        </p:attrNameLst>
                                      </p:cBhvr>
                                      <p:to>
                                        <p:strVal val="visible"/>
                                      </p:to>
                                    </p:set>
                                    <p:animEffect transition="in" filter="wipe(left)">
                                      <p:cBhvr>
                                        <p:cTn id="152" dur="500"/>
                                        <p:tgtEl>
                                          <p:spTgt spid="281640"/>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81632"/>
                                        </p:tgtEl>
                                        <p:attrNameLst>
                                          <p:attrName>style.visibility</p:attrName>
                                        </p:attrNameLst>
                                      </p:cBhvr>
                                      <p:to>
                                        <p:strVal val="visible"/>
                                      </p:to>
                                    </p:set>
                                    <p:animEffect transition="in" filter="wipe(left)">
                                      <p:cBhvr>
                                        <p:cTn id="157" dur="500"/>
                                        <p:tgtEl>
                                          <p:spTgt spid="281632"/>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81641"/>
                                        </p:tgtEl>
                                        <p:attrNameLst>
                                          <p:attrName>style.visibility</p:attrName>
                                        </p:attrNameLst>
                                      </p:cBhvr>
                                      <p:to>
                                        <p:strVal val="visible"/>
                                      </p:to>
                                    </p:set>
                                    <p:animEffect transition="in" filter="wipe(left)">
                                      <p:cBhvr>
                                        <p:cTn id="162" dur="500"/>
                                        <p:tgtEl>
                                          <p:spTgt spid="281641"/>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281648"/>
                                        </p:tgtEl>
                                        <p:attrNameLst>
                                          <p:attrName>style.visibility</p:attrName>
                                        </p:attrNameLst>
                                      </p:cBhvr>
                                      <p:to>
                                        <p:strVal val="visible"/>
                                      </p:to>
                                    </p:set>
                                    <p:animEffect transition="in" filter="dissolve">
                                      <p:cBhvr>
                                        <p:cTn id="167" dur="500"/>
                                        <p:tgtEl>
                                          <p:spTgt spid="281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5" grpId="0" animBg="1"/>
      <p:bldP spid="281626" grpId="0" animBg="1"/>
      <p:bldP spid="281627" grpId="0" animBg="1"/>
      <p:bldP spid="281628" grpId="0" animBg="1"/>
      <p:bldP spid="281629" grpId="0" animBg="1"/>
      <p:bldP spid="281630" grpId="0" animBg="1"/>
      <p:bldP spid="281631" grpId="0" animBg="1"/>
      <p:bldP spid="281632" grpId="0" animBg="1"/>
      <p:bldP spid="281633" grpId="0"/>
      <p:bldP spid="281634" grpId="0"/>
      <p:bldP spid="281635" grpId="0"/>
      <p:bldP spid="281636" grpId="0"/>
      <p:bldP spid="281637" grpId="0"/>
      <p:bldP spid="281638" grpId="0"/>
      <p:bldP spid="281639" grpId="0"/>
      <p:bldP spid="281640" grpId="0"/>
      <p:bldP spid="281641" grpId="0"/>
      <p:bldP spid="281642" grpId="0"/>
      <p:bldP spid="281643" grpId="0"/>
      <p:bldP spid="281644" grpId="0"/>
      <p:bldP spid="281645" grpId="0"/>
      <p:bldP spid="281646" grpId="0" animBg="1"/>
      <p:bldP spid="281647" grpId="0"/>
      <p:bldP spid="281648" grpId="0" animBg="1"/>
      <p:bldP spid="281649" grpId="0"/>
      <p:bldP spid="281650" grpId="0"/>
      <p:bldP spid="281651" grpId="0"/>
      <p:bldP spid="281652" grpId="0" animBg="1"/>
      <p:bldP spid="281653" grpId="0" animBg="1"/>
      <p:bldP spid="281654" grpId="0" animBg="1"/>
      <p:bldP spid="281654" grpId="1" animBg="1"/>
      <p:bldP spid="281655" grpId="0" animBg="1"/>
      <p:bldP spid="281655"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457200" y="0"/>
            <a:ext cx="7467600" cy="1143000"/>
          </a:xfrm>
        </p:spPr>
        <p:txBody>
          <a:bodyPr/>
          <a:lstStyle/>
          <a:p>
            <a:r>
              <a:rPr lang="en-US" dirty="0" smtClean="0"/>
              <a:t>Round Robin</a:t>
            </a:r>
            <a:endParaRPr lang="en-US" dirty="0"/>
          </a:p>
        </p:txBody>
      </p:sp>
      <p:sp>
        <p:nvSpPr>
          <p:cNvPr id="282627" name="Rectangle 3"/>
          <p:cNvSpPr>
            <a:spLocks noGrp="1" noChangeArrowheads="1"/>
          </p:cNvSpPr>
          <p:nvPr>
            <p:ph sz="quarter" idx="1"/>
          </p:nvPr>
        </p:nvSpPr>
        <p:spPr/>
        <p:txBody>
          <a:bodyPr/>
          <a:lstStyle/>
          <a:p>
            <a:r>
              <a:rPr lang="en-US" dirty="0" err="1" smtClean="0"/>
              <a:t>Khi</a:t>
            </a:r>
            <a:r>
              <a:rPr lang="en-US" dirty="0" smtClean="0"/>
              <a:t> </a:t>
            </a:r>
            <a:r>
              <a:rPr lang="en-US" dirty="0" err="1" smtClean="0"/>
              <a:t>naøo</a:t>
            </a:r>
            <a:r>
              <a:rPr lang="en-US" dirty="0" smtClean="0"/>
              <a:t> </a:t>
            </a:r>
            <a:r>
              <a:rPr lang="en-US" dirty="0" err="1" smtClean="0"/>
              <a:t>keát</a:t>
            </a:r>
            <a:r>
              <a:rPr lang="en-US" dirty="0" smtClean="0"/>
              <a:t> </a:t>
            </a:r>
            <a:r>
              <a:rPr lang="en-US" dirty="0" err="1" smtClean="0"/>
              <a:t>thuùc</a:t>
            </a:r>
            <a:r>
              <a:rPr lang="en-US" dirty="0" smtClean="0"/>
              <a:t> 1 </a:t>
            </a:r>
            <a:r>
              <a:rPr lang="en-US" dirty="0" err="1" smtClean="0"/>
              <a:t>löôït</a:t>
            </a:r>
            <a:r>
              <a:rPr lang="en-US" dirty="0" smtClean="0"/>
              <a:t> </a:t>
            </a:r>
            <a:r>
              <a:rPr lang="en-US" dirty="0" err="1" smtClean="0"/>
              <a:t>söû</a:t>
            </a:r>
            <a:r>
              <a:rPr lang="en-US" dirty="0" smtClean="0"/>
              <a:t> </a:t>
            </a:r>
            <a:r>
              <a:rPr lang="en-US" dirty="0" err="1" smtClean="0"/>
              <a:t>duïng</a:t>
            </a:r>
            <a:r>
              <a:rPr lang="en-US" dirty="0" smtClean="0"/>
              <a:t> CPU</a:t>
            </a:r>
          </a:p>
          <a:p>
            <a:pPr lvl="1"/>
            <a:r>
              <a:rPr lang="en-US" dirty="0" err="1" smtClean="0"/>
              <a:t>Heát</a:t>
            </a:r>
            <a:r>
              <a:rPr lang="en-US" dirty="0" smtClean="0"/>
              <a:t> </a:t>
            </a:r>
            <a:r>
              <a:rPr lang="en-US" dirty="0" err="1"/>
              <a:t>thôøi</a:t>
            </a:r>
            <a:r>
              <a:rPr lang="en-US" dirty="0"/>
              <a:t> </a:t>
            </a:r>
            <a:r>
              <a:rPr lang="en-US" dirty="0" err="1"/>
              <a:t>löôïng</a:t>
            </a:r>
            <a:r>
              <a:rPr lang="en-US" dirty="0"/>
              <a:t> q ms (quantum) </a:t>
            </a:r>
            <a:r>
              <a:rPr lang="en-US" dirty="0" err="1"/>
              <a:t>cho</a:t>
            </a:r>
            <a:r>
              <a:rPr lang="en-US" dirty="0"/>
              <a:t> </a:t>
            </a:r>
            <a:r>
              <a:rPr lang="en-US" dirty="0" err="1"/>
              <a:t>pheùp</a:t>
            </a:r>
            <a:endParaRPr lang="en-US" dirty="0"/>
          </a:p>
          <a:p>
            <a:pPr lvl="1"/>
            <a:r>
              <a:rPr lang="en-US" dirty="0" err="1"/>
              <a:t>Tieán</a:t>
            </a:r>
            <a:r>
              <a:rPr lang="en-US" dirty="0"/>
              <a:t> </a:t>
            </a:r>
            <a:r>
              <a:rPr lang="en-US" dirty="0" err="1"/>
              <a:t>trình</a:t>
            </a:r>
            <a:r>
              <a:rPr lang="en-US" dirty="0"/>
              <a:t> </a:t>
            </a:r>
            <a:r>
              <a:rPr lang="en-US" dirty="0" err="1"/>
              <a:t>keát</a:t>
            </a:r>
            <a:r>
              <a:rPr lang="en-US" dirty="0"/>
              <a:t> </a:t>
            </a:r>
            <a:r>
              <a:rPr lang="en-US" dirty="0" err="1"/>
              <a:t>thuùc</a:t>
            </a:r>
            <a:endParaRPr lang="en-US" dirty="0"/>
          </a:p>
          <a:p>
            <a:pPr lvl="1"/>
            <a:r>
              <a:rPr lang="en-US" dirty="0" err="1"/>
              <a:t>Tieán</a:t>
            </a:r>
            <a:r>
              <a:rPr lang="en-US" dirty="0"/>
              <a:t> </a:t>
            </a:r>
            <a:r>
              <a:rPr lang="en-US" dirty="0" err="1"/>
              <a:t>trình</a:t>
            </a:r>
            <a:r>
              <a:rPr lang="en-US" dirty="0"/>
              <a:t> </a:t>
            </a:r>
            <a:r>
              <a:rPr lang="en-US" dirty="0" err="1"/>
              <a:t>bò</a:t>
            </a:r>
            <a:r>
              <a:rPr lang="en-US" dirty="0"/>
              <a:t> </a:t>
            </a:r>
            <a:r>
              <a:rPr lang="en-US" dirty="0" err="1"/>
              <a:t>khoùa</a:t>
            </a:r>
            <a:endParaRPr lang="en-US" dirty="0"/>
          </a:p>
          <a:p>
            <a:pPr lvl="2"/>
            <a:r>
              <a:rPr lang="en-US" dirty="0" err="1"/>
              <a:t>Chờ</a:t>
            </a:r>
            <a:r>
              <a:rPr lang="en-US" dirty="0"/>
              <a:t> Rs</a:t>
            </a:r>
          </a:p>
          <a:p>
            <a:pPr lvl="2"/>
            <a:r>
              <a:rPr lang="en-US" dirty="0" err="1"/>
              <a:t>Chờ</a:t>
            </a:r>
            <a:r>
              <a:rPr lang="en-US" dirty="0"/>
              <a:t> </a:t>
            </a:r>
            <a:r>
              <a:rPr lang="en-US" dirty="0" err="1"/>
              <a:t>biến</a:t>
            </a:r>
            <a:r>
              <a:rPr lang="en-US" dirty="0"/>
              <a:t> </a:t>
            </a:r>
            <a:r>
              <a:rPr lang="en-US" dirty="0" err="1"/>
              <a:t>cố</a:t>
            </a:r>
            <a:endParaRPr lang="en-US" dirty="0"/>
          </a:p>
          <a:p>
            <a:endParaRPr lang="en-US" dirty="0"/>
          </a:p>
        </p:txBody>
      </p:sp>
      <p:sp>
        <p:nvSpPr>
          <p:cNvPr id="6" name="Slide Number Placeholder 5"/>
          <p:cNvSpPr>
            <a:spLocks noGrp="1"/>
          </p:cNvSpPr>
          <p:nvPr>
            <p:ph type="sldNum" sz="quarter" idx="15"/>
          </p:nvPr>
        </p:nvSpPr>
        <p:spPr/>
        <p:txBody>
          <a:bodyPr/>
          <a:lstStyle/>
          <a:p>
            <a:fld id="{65C1C981-007B-4E21-A3DB-8182ECAA6E90}" type="slidenum">
              <a:rPr lang="en-US"/>
              <a:pPr/>
              <a:t>41</a:t>
            </a:fld>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dissolve">
                                      <p:cBhvr>
                                        <p:cTn id="7" dur="500"/>
                                        <p:tgtEl>
                                          <p:spTgt spid="2826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dissolve">
                                      <p:cBhvr>
                                        <p:cTn id="10" dur="500"/>
                                        <p:tgtEl>
                                          <p:spTgt spid="2826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Effect transition="in" filter="dissolve">
                                      <p:cBhvr>
                                        <p:cTn id="13" dur="500"/>
                                        <p:tgtEl>
                                          <p:spTgt spid="2826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2627">
                                            <p:txEl>
                                              <p:pRg st="3" end="3"/>
                                            </p:txEl>
                                          </p:spTgt>
                                        </p:tgtEl>
                                        <p:attrNameLst>
                                          <p:attrName>style.visibility</p:attrName>
                                        </p:attrNameLst>
                                      </p:cBhvr>
                                      <p:to>
                                        <p:strVal val="visible"/>
                                      </p:to>
                                    </p:set>
                                    <p:animEffect transition="in" filter="dissolve">
                                      <p:cBhvr>
                                        <p:cTn id="16" dur="500"/>
                                        <p:tgtEl>
                                          <p:spTgt spid="28262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Effect transition="in" filter="dissolve">
                                      <p:cBhvr>
                                        <p:cTn id="19" dur="500"/>
                                        <p:tgtEl>
                                          <p:spTgt spid="28262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2627">
                                            <p:txEl>
                                              <p:pRg st="5" end="5"/>
                                            </p:txEl>
                                          </p:spTgt>
                                        </p:tgtEl>
                                        <p:attrNameLst>
                                          <p:attrName>style.visibility</p:attrName>
                                        </p:attrNameLst>
                                      </p:cBhvr>
                                      <p:to>
                                        <p:strVal val="visible"/>
                                      </p:to>
                                    </p:set>
                                    <p:animEffect transition="in" filter="dissolve">
                                      <p:cBhvr>
                                        <p:cTn id="22" dur="500"/>
                                        <p:tgtEl>
                                          <p:spTgt spid="282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228600"/>
            <a:ext cx="7793038" cy="623888"/>
          </a:xfrm>
        </p:spPr>
        <p:txBody>
          <a:bodyPr/>
          <a:lstStyle/>
          <a:p>
            <a:r>
              <a:rPr lang="en-US" dirty="0" smtClean="0"/>
              <a:t>Round Robin – </a:t>
            </a:r>
            <a:r>
              <a:rPr lang="en-US" dirty="0" err="1" smtClean="0"/>
              <a:t>Nhaän</a:t>
            </a:r>
            <a:r>
              <a:rPr lang="en-US" dirty="0" smtClean="0"/>
              <a:t> </a:t>
            </a:r>
            <a:r>
              <a:rPr lang="en-US" dirty="0" err="1" smtClean="0"/>
              <a:t>xeùt</a:t>
            </a:r>
            <a:endParaRPr lang="en-US" dirty="0"/>
          </a:p>
        </p:txBody>
      </p:sp>
      <p:sp>
        <p:nvSpPr>
          <p:cNvPr id="283651" name="Rectangle 3"/>
          <p:cNvSpPr>
            <a:spLocks noGrp="1" noChangeArrowheads="1"/>
          </p:cNvSpPr>
          <p:nvPr>
            <p:ph sz="quarter" idx="1"/>
          </p:nvPr>
        </p:nvSpPr>
        <p:spPr>
          <a:xfrm>
            <a:off x="533400" y="1295400"/>
            <a:ext cx="8229600" cy="5103813"/>
          </a:xfrm>
        </p:spPr>
        <p:txBody>
          <a:bodyPr/>
          <a:lstStyle/>
          <a:p>
            <a:r>
              <a:rPr lang="en-US" sz="2400" dirty="0" err="1" smtClean="0"/>
              <a:t>Söû</a:t>
            </a:r>
            <a:r>
              <a:rPr lang="en-US" sz="2400" dirty="0" smtClean="0"/>
              <a:t> </a:t>
            </a:r>
            <a:r>
              <a:rPr lang="en-US" sz="2400" dirty="0" err="1"/>
              <a:t>duïng</a:t>
            </a:r>
            <a:r>
              <a:rPr lang="en-US" sz="2400" dirty="0"/>
              <a:t> </a:t>
            </a:r>
            <a:r>
              <a:rPr lang="en-US" sz="2400" dirty="0" err="1"/>
              <a:t>cô</a:t>
            </a:r>
            <a:r>
              <a:rPr lang="en-US" sz="2400" dirty="0"/>
              <a:t> </a:t>
            </a:r>
            <a:r>
              <a:rPr lang="en-US" sz="2400" dirty="0" err="1"/>
              <a:t>cheá</a:t>
            </a:r>
            <a:r>
              <a:rPr lang="en-US" sz="2400" dirty="0"/>
              <a:t> </a:t>
            </a:r>
            <a:r>
              <a:rPr lang="en-US" sz="2400" dirty="0" err="1"/>
              <a:t>khoâng</a:t>
            </a:r>
            <a:r>
              <a:rPr lang="en-US" sz="2400" dirty="0"/>
              <a:t> </a:t>
            </a:r>
            <a:r>
              <a:rPr lang="en-US" sz="2400" dirty="0" err="1"/>
              <a:t>ñoäc</a:t>
            </a:r>
            <a:r>
              <a:rPr lang="en-US" sz="2400" dirty="0"/>
              <a:t> </a:t>
            </a:r>
            <a:r>
              <a:rPr lang="en-US" sz="2400" dirty="0" err="1"/>
              <a:t>quyeàn</a:t>
            </a:r>
            <a:endParaRPr lang="en-US" sz="2400" dirty="0"/>
          </a:p>
          <a:p>
            <a:r>
              <a:rPr lang="en-US" sz="2400" dirty="0" err="1"/>
              <a:t>Moãi</a:t>
            </a:r>
            <a:r>
              <a:rPr lang="en-US" sz="2400" dirty="0"/>
              <a:t> </a:t>
            </a:r>
            <a:r>
              <a:rPr lang="en-US" sz="2400" dirty="0" err="1"/>
              <a:t>tieán</a:t>
            </a:r>
            <a:r>
              <a:rPr lang="en-US" sz="2400" dirty="0"/>
              <a:t> </a:t>
            </a:r>
            <a:r>
              <a:rPr lang="en-US" sz="2400" dirty="0" err="1"/>
              <a:t>trình</a:t>
            </a:r>
            <a:r>
              <a:rPr lang="en-US" sz="2400" dirty="0"/>
              <a:t> </a:t>
            </a:r>
            <a:r>
              <a:rPr lang="en-US" sz="2400" dirty="0" err="1"/>
              <a:t>khoâng</a:t>
            </a:r>
            <a:r>
              <a:rPr lang="en-US" sz="2400" dirty="0"/>
              <a:t> </a:t>
            </a:r>
            <a:r>
              <a:rPr lang="en-US" sz="2400" dirty="0" err="1"/>
              <a:t>phaûi</a:t>
            </a:r>
            <a:r>
              <a:rPr lang="en-US" sz="2400" dirty="0"/>
              <a:t> </a:t>
            </a:r>
            <a:r>
              <a:rPr lang="en-US" sz="2400" dirty="0" err="1"/>
              <a:t>ñôïi</a:t>
            </a:r>
            <a:r>
              <a:rPr lang="en-US" sz="2400" dirty="0"/>
              <a:t> </a:t>
            </a:r>
            <a:r>
              <a:rPr lang="en-US" sz="2400" dirty="0" err="1"/>
              <a:t>quaù</a:t>
            </a:r>
            <a:r>
              <a:rPr lang="en-US" sz="2400" dirty="0"/>
              <a:t> </a:t>
            </a:r>
            <a:r>
              <a:rPr lang="en-US" sz="2400" dirty="0" err="1"/>
              <a:t>laâu</a:t>
            </a:r>
            <a:r>
              <a:rPr lang="en-US" sz="2400" dirty="0"/>
              <a:t> </a:t>
            </a:r>
          </a:p>
          <a:p>
            <a:r>
              <a:rPr lang="en-US" sz="2400" dirty="0" err="1"/>
              <a:t>Loaïi</a:t>
            </a:r>
            <a:r>
              <a:rPr lang="en-US" sz="2400" dirty="0"/>
              <a:t> </a:t>
            </a:r>
            <a:r>
              <a:rPr lang="en-US" sz="2400" dirty="0" err="1"/>
              <a:t>boû</a:t>
            </a:r>
            <a:r>
              <a:rPr lang="en-US" sz="2400" dirty="0"/>
              <a:t> </a:t>
            </a:r>
            <a:r>
              <a:rPr lang="en-US" sz="2400" dirty="0" err="1"/>
              <a:t>hieän</a:t>
            </a:r>
            <a:r>
              <a:rPr lang="en-US" sz="2400" dirty="0"/>
              <a:t> </a:t>
            </a:r>
            <a:r>
              <a:rPr lang="en-US" sz="2400" dirty="0" err="1"/>
              <a:t>töôïng</a:t>
            </a:r>
            <a:r>
              <a:rPr lang="en-US" sz="2400" dirty="0"/>
              <a:t> </a:t>
            </a:r>
            <a:r>
              <a:rPr lang="en-US" sz="2400" dirty="0" err="1"/>
              <a:t>ñoäc</a:t>
            </a:r>
            <a:r>
              <a:rPr lang="en-US" sz="2400" dirty="0"/>
              <a:t> </a:t>
            </a:r>
            <a:r>
              <a:rPr lang="en-US" sz="2400" dirty="0" err="1"/>
              <a:t>chieám</a:t>
            </a:r>
            <a:r>
              <a:rPr lang="en-US" sz="2400" dirty="0"/>
              <a:t> CPU</a:t>
            </a:r>
          </a:p>
          <a:p>
            <a:r>
              <a:rPr lang="en-US" sz="2400" dirty="0" err="1"/>
              <a:t>Hieäu</a:t>
            </a:r>
            <a:r>
              <a:rPr lang="en-US" sz="2400" dirty="0"/>
              <a:t> </a:t>
            </a:r>
            <a:r>
              <a:rPr lang="en-US" sz="2400" dirty="0" err="1"/>
              <a:t>quaû</a:t>
            </a:r>
            <a:r>
              <a:rPr lang="en-US" sz="2400" dirty="0"/>
              <a:t> ? </a:t>
            </a:r>
          </a:p>
          <a:p>
            <a:pPr lvl="1"/>
            <a:r>
              <a:rPr lang="en-US" sz="2000" dirty="0" err="1"/>
              <a:t>Phuï</a:t>
            </a:r>
            <a:r>
              <a:rPr lang="en-US" sz="2000" dirty="0"/>
              <a:t> </a:t>
            </a:r>
            <a:r>
              <a:rPr lang="en-US" sz="2000" dirty="0" err="1"/>
              <a:t>thuoäc</a:t>
            </a:r>
            <a:r>
              <a:rPr lang="en-US" sz="2000" dirty="0"/>
              <a:t> </a:t>
            </a:r>
            <a:r>
              <a:rPr lang="en-US" sz="2000" dirty="0" err="1"/>
              <a:t>vaøo</a:t>
            </a:r>
            <a:r>
              <a:rPr lang="en-US" sz="2000" dirty="0"/>
              <a:t> </a:t>
            </a:r>
            <a:r>
              <a:rPr lang="en-US" sz="2000" dirty="0" err="1"/>
              <a:t>vieäc</a:t>
            </a:r>
            <a:r>
              <a:rPr lang="en-US" sz="2000" dirty="0"/>
              <a:t> </a:t>
            </a:r>
            <a:r>
              <a:rPr lang="en-US" sz="2000" dirty="0" err="1"/>
              <a:t>choïn</a:t>
            </a:r>
            <a:r>
              <a:rPr lang="en-US" sz="2000" dirty="0"/>
              <a:t> </a:t>
            </a:r>
            <a:r>
              <a:rPr lang="en-US" sz="2000" dirty="0" err="1"/>
              <a:t>löïa</a:t>
            </a:r>
            <a:r>
              <a:rPr lang="en-US" sz="2000" dirty="0"/>
              <a:t> quantum </a:t>
            </a:r>
            <a:r>
              <a:rPr lang="en-US" sz="2000" i="1" dirty="0"/>
              <a:t>q</a:t>
            </a:r>
          </a:p>
          <a:p>
            <a:pPr lvl="3"/>
            <a:r>
              <a:rPr lang="en-US" i="1" dirty="0"/>
              <a:t>q</a:t>
            </a:r>
            <a:r>
              <a:rPr lang="en-US" dirty="0"/>
              <a:t> </a:t>
            </a:r>
            <a:r>
              <a:rPr lang="en-US" dirty="0" err="1"/>
              <a:t>quaùù</a:t>
            </a:r>
            <a:r>
              <a:rPr lang="en-US" dirty="0"/>
              <a:t> </a:t>
            </a:r>
            <a:r>
              <a:rPr lang="en-US" dirty="0" err="1"/>
              <a:t>lớn</a:t>
            </a:r>
            <a:r>
              <a:rPr lang="en-US" dirty="0"/>
              <a:t>  ???</a:t>
            </a:r>
          </a:p>
          <a:p>
            <a:pPr lvl="3"/>
            <a:r>
              <a:rPr lang="en-US" i="1" dirty="0">
                <a:sym typeface="Wingdings" pitchFamily="2" charset="2"/>
              </a:rPr>
              <a:t>q</a:t>
            </a:r>
            <a:r>
              <a:rPr lang="en-US" dirty="0">
                <a:sym typeface="Wingdings" pitchFamily="2" charset="2"/>
              </a:rPr>
              <a:t> </a:t>
            </a:r>
            <a:r>
              <a:rPr lang="en-US" dirty="0" err="1">
                <a:sym typeface="Wingdings" pitchFamily="2" charset="2"/>
              </a:rPr>
              <a:t>quaù</a:t>
            </a:r>
            <a:r>
              <a:rPr lang="en-US" dirty="0">
                <a:sym typeface="Wingdings" pitchFamily="2" charset="2"/>
              </a:rPr>
              <a:t>  </a:t>
            </a:r>
            <a:r>
              <a:rPr lang="en-US" dirty="0" err="1">
                <a:sym typeface="Wingdings" pitchFamily="2" charset="2"/>
              </a:rPr>
              <a:t>nhỏ</a:t>
            </a:r>
            <a:r>
              <a:rPr lang="en-US" dirty="0">
                <a:sym typeface="Wingdings" pitchFamily="2" charset="2"/>
              </a:rPr>
              <a:t> ???</a:t>
            </a:r>
          </a:p>
          <a:p>
            <a:pPr lvl="2"/>
            <a:endParaRPr lang="en-US" dirty="0">
              <a:sym typeface="Wingdings" pitchFamily="2" charset="2"/>
            </a:endParaRPr>
          </a:p>
          <a:p>
            <a:pPr lvl="2"/>
            <a:endParaRPr lang="en-US" dirty="0">
              <a:sym typeface="Wingdings" pitchFamily="2" charset="2"/>
            </a:endParaRPr>
          </a:p>
          <a:p>
            <a:pPr lvl="2"/>
            <a:endParaRPr lang="en-US" dirty="0">
              <a:sym typeface="Wingdings" pitchFamily="2" charset="2"/>
            </a:endParaRPr>
          </a:p>
          <a:p>
            <a:pPr lvl="2"/>
            <a:endParaRPr lang="en-US" dirty="0">
              <a:sym typeface="Wingdings" pitchFamily="2" charset="2"/>
            </a:endParaRPr>
          </a:p>
          <a:p>
            <a:r>
              <a:rPr lang="en-US" sz="2400" dirty="0" err="1">
                <a:solidFill>
                  <a:schemeClr val="hlink"/>
                </a:solidFill>
              </a:rPr>
              <a:t>Tröôøng</a:t>
            </a:r>
            <a:r>
              <a:rPr lang="en-US" sz="2400" dirty="0">
                <a:solidFill>
                  <a:schemeClr val="hlink"/>
                </a:solidFill>
              </a:rPr>
              <a:t> </a:t>
            </a:r>
            <a:r>
              <a:rPr lang="en-US" sz="2400" dirty="0" err="1">
                <a:solidFill>
                  <a:schemeClr val="hlink"/>
                </a:solidFill>
              </a:rPr>
              <a:t>hôïp</a:t>
            </a:r>
            <a:r>
              <a:rPr lang="en-US" sz="2400" dirty="0">
                <a:solidFill>
                  <a:schemeClr val="hlink"/>
                </a:solidFill>
              </a:rPr>
              <a:t> </a:t>
            </a:r>
            <a:r>
              <a:rPr lang="en-US" sz="2400" dirty="0" err="1">
                <a:solidFill>
                  <a:schemeClr val="hlink"/>
                </a:solidFill>
              </a:rPr>
              <a:t>xaáu</a:t>
            </a:r>
            <a:r>
              <a:rPr lang="en-US" sz="2400" dirty="0">
                <a:solidFill>
                  <a:schemeClr val="hlink"/>
                </a:solidFill>
              </a:rPr>
              <a:t> </a:t>
            </a:r>
            <a:r>
              <a:rPr lang="en-US" sz="2400" dirty="0" err="1">
                <a:solidFill>
                  <a:schemeClr val="hlink"/>
                </a:solidFill>
              </a:rPr>
              <a:t>nhaát</a:t>
            </a:r>
            <a:r>
              <a:rPr lang="en-US" sz="2400" dirty="0">
                <a:solidFill>
                  <a:schemeClr val="hlink"/>
                </a:solidFill>
              </a:rPr>
              <a:t> </a:t>
            </a:r>
            <a:r>
              <a:rPr lang="en-US" sz="2400" dirty="0" err="1">
                <a:solidFill>
                  <a:schemeClr val="hlink"/>
                </a:solidFill>
              </a:rPr>
              <a:t>cuûa</a:t>
            </a:r>
            <a:r>
              <a:rPr lang="en-US" sz="2400" dirty="0">
                <a:solidFill>
                  <a:schemeClr val="hlink"/>
                </a:solidFill>
              </a:rPr>
              <a:t> RR ?</a:t>
            </a:r>
          </a:p>
        </p:txBody>
      </p:sp>
      <p:sp>
        <p:nvSpPr>
          <p:cNvPr id="9" name="Slide Number Placeholder 5"/>
          <p:cNvSpPr>
            <a:spLocks noGrp="1"/>
          </p:cNvSpPr>
          <p:nvPr>
            <p:ph type="sldNum" sz="quarter" idx="15"/>
          </p:nvPr>
        </p:nvSpPr>
        <p:spPr/>
        <p:txBody>
          <a:bodyPr/>
          <a:lstStyle/>
          <a:p>
            <a:fld id="{CDCD1633-3392-4C6C-AD47-034A0345333E}" type="slidenum">
              <a:rPr lang="en-US"/>
              <a:pPr/>
              <a:t>42</a:t>
            </a:fld>
            <a:endParaRPr lang="en-US"/>
          </a:p>
        </p:txBody>
      </p:sp>
      <p:sp>
        <p:nvSpPr>
          <p:cNvPr id="283652" name="AutoShape 4"/>
          <p:cNvSpPr>
            <a:spLocks noChangeArrowheads="1"/>
          </p:cNvSpPr>
          <p:nvPr/>
        </p:nvSpPr>
        <p:spPr bwMode="auto">
          <a:xfrm>
            <a:off x="6324600" y="990600"/>
            <a:ext cx="2819400" cy="762000"/>
          </a:xfrm>
          <a:prstGeom prst="wedgeEllipseCallout">
            <a:avLst>
              <a:gd name="adj1" fmla="val -59988"/>
              <a:gd name="adj2" fmla="val 58276"/>
            </a:avLst>
          </a:prstGeom>
          <a:solidFill>
            <a:srgbClr val="99FF66"/>
          </a:solidFill>
          <a:ln w="76200">
            <a:noFill/>
            <a:miter lim="800000"/>
            <a:headEnd/>
            <a:tailEnd/>
          </a:ln>
          <a:effectLst/>
        </p:spPr>
        <p:txBody>
          <a:bodyPr/>
          <a:lstStyle/>
          <a:p>
            <a:pPr algn="ctr"/>
            <a:r>
              <a:rPr lang="en-US" b="1" dirty="0" err="1">
                <a:solidFill>
                  <a:srgbClr val="993366"/>
                </a:solidFill>
                <a:latin typeface="VNI-Book" pitchFamily="2" charset="0"/>
              </a:rPr>
              <a:t>Bao</a:t>
            </a:r>
            <a:r>
              <a:rPr lang="en-US" b="1" dirty="0">
                <a:solidFill>
                  <a:srgbClr val="993366"/>
                </a:solidFill>
                <a:latin typeface="VNI-Book" pitchFamily="2" charset="0"/>
              </a:rPr>
              <a:t> </a:t>
            </a:r>
            <a:r>
              <a:rPr lang="en-US" b="1" dirty="0" err="1">
                <a:solidFill>
                  <a:srgbClr val="993366"/>
                </a:solidFill>
                <a:latin typeface="VNI-Book" pitchFamily="2" charset="0"/>
              </a:rPr>
              <a:t>laâu</a:t>
            </a:r>
            <a:r>
              <a:rPr lang="en-US" b="1" dirty="0">
                <a:solidFill>
                  <a:srgbClr val="993366"/>
                </a:solidFill>
                <a:latin typeface="VNI-Book" pitchFamily="2" charset="0"/>
              </a:rPr>
              <a:t> ?</a:t>
            </a:r>
          </a:p>
        </p:txBody>
      </p:sp>
      <p:sp>
        <p:nvSpPr>
          <p:cNvPr id="283653" name="AutoShape 5"/>
          <p:cNvSpPr>
            <a:spLocks noChangeArrowheads="1"/>
          </p:cNvSpPr>
          <p:nvPr/>
        </p:nvSpPr>
        <p:spPr bwMode="auto">
          <a:xfrm>
            <a:off x="5257800" y="3429000"/>
            <a:ext cx="3886200" cy="838200"/>
          </a:xfrm>
          <a:prstGeom prst="wedgeEllipseCallout">
            <a:avLst>
              <a:gd name="adj1" fmla="val -75211"/>
              <a:gd name="adj2" fmla="val -25870"/>
            </a:avLst>
          </a:prstGeom>
          <a:solidFill>
            <a:srgbClr val="FFC1E0"/>
          </a:solidFill>
          <a:ln w="76200">
            <a:noFill/>
            <a:miter lim="800000"/>
            <a:headEnd/>
            <a:tailEnd/>
          </a:ln>
          <a:effectLst/>
        </p:spPr>
        <p:txBody>
          <a:bodyPr/>
          <a:lstStyle/>
          <a:p>
            <a:pPr algn="ctr"/>
            <a:r>
              <a:rPr lang="en-US" b="1" dirty="0" err="1">
                <a:solidFill>
                  <a:schemeClr val="tx1">
                    <a:lumMod val="65000"/>
                    <a:lumOff val="35000"/>
                  </a:schemeClr>
                </a:solidFill>
                <a:latin typeface="VNI-Book" pitchFamily="2" charset="0"/>
              </a:rPr>
              <a:t>Giaûm</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tíùnh</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töông</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taùc</a:t>
            </a:r>
            <a:endParaRPr lang="en-US" b="1" dirty="0">
              <a:solidFill>
                <a:schemeClr val="tx1">
                  <a:lumMod val="65000"/>
                  <a:lumOff val="35000"/>
                </a:schemeClr>
              </a:solidFill>
              <a:latin typeface="VNI-Book" pitchFamily="2" charset="0"/>
            </a:endParaRPr>
          </a:p>
        </p:txBody>
      </p:sp>
      <p:sp>
        <p:nvSpPr>
          <p:cNvPr id="283654" name="AutoShape 6"/>
          <p:cNvSpPr>
            <a:spLocks noChangeArrowheads="1"/>
          </p:cNvSpPr>
          <p:nvPr/>
        </p:nvSpPr>
        <p:spPr bwMode="auto">
          <a:xfrm>
            <a:off x="4038600" y="4419600"/>
            <a:ext cx="4419600" cy="990600"/>
          </a:xfrm>
          <a:prstGeom prst="wedgeEllipseCallout">
            <a:avLst>
              <a:gd name="adj1" fmla="val -60304"/>
              <a:gd name="adj2" fmla="val -78850"/>
            </a:avLst>
          </a:prstGeom>
          <a:solidFill>
            <a:srgbClr val="FFC1E0"/>
          </a:solidFill>
          <a:ln w="76200">
            <a:noFill/>
            <a:miter lim="800000"/>
            <a:headEnd/>
            <a:tailEnd/>
          </a:ln>
          <a:effectLst/>
        </p:spPr>
        <p:txBody>
          <a:bodyPr/>
          <a:lstStyle/>
          <a:p>
            <a:pPr algn="ctr"/>
            <a:r>
              <a:rPr lang="en-US" b="1" dirty="0" err="1">
                <a:solidFill>
                  <a:schemeClr val="tx1">
                    <a:lumMod val="65000"/>
                    <a:lumOff val="35000"/>
                  </a:schemeClr>
                </a:solidFill>
                <a:latin typeface="VNI-Book" pitchFamily="2" charset="0"/>
              </a:rPr>
              <a:t>Taêng</a:t>
            </a:r>
            <a:r>
              <a:rPr lang="en-US" b="1" dirty="0">
                <a:solidFill>
                  <a:schemeClr val="tx1">
                    <a:lumMod val="65000"/>
                    <a:lumOff val="35000"/>
                  </a:schemeClr>
                </a:solidFill>
                <a:latin typeface="VNI-Book" pitchFamily="2" charset="0"/>
              </a:rPr>
              <a:t> chi </a:t>
            </a:r>
            <a:r>
              <a:rPr lang="en-US" b="1" dirty="0" err="1">
                <a:solidFill>
                  <a:schemeClr val="tx1">
                    <a:lumMod val="65000"/>
                    <a:lumOff val="35000"/>
                  </a:schemeClr>
                </a:solidFill>
                <a:latin typeface="VNI-Book" pitchFamily="2" charset="0"/>
              </a:rPr>
              <a:t>phí</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chuyeån</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ñoåi</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ngöõ</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caûnh</a:t>
            </a:r>
            <a:endParaRPr lang="en-US" b="1" dirty="0">
              <a:solidFill>
                <a:schemeClr val="tx1">
                  <a:lumMod val="65000"/>
                  <a:lumOff val="35000"/>
                </a:schemeClr>
              </a:solidFill>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dissolve">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dissolve">
                                      <p:cBhvr>
                                        <p:cTn id="12" dur="500"/>
                                        <p:tgtEl>
                                          <p:spTgt spid="28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dissolve">
                                      <p:cBhvr>
                                        <p:cTn id="17" dur="500"/>
                                        <p:tgtEl>
                                          <p:spTgt spid="28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dissolve">
                                      <p:cBhvr>
                                        <p:cTn id="22" dur="500"/>
                                        <p:tgtEl>
                                          <p:spTgt spid="28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3651">
                                            <p:txEl>
                                              <p:pRg st="4" end="4"/>
                                            </p:txEl>
                                          </p:spTgt>
                                        </p:tgtEl>
                                        <p:attrNameLst>
                                          <p:attrName>style.visibility</p:attrName>
                                        </p:attrNameLst>
                                      </p:cBhvr>
                                      <p:to>
                                        <p:strVal val="visible"/>
                                      </p:to>
                                    </p:set>
                                    <p:animEffect transition="in" filter="dissolve">
                                      <p:cBhvr>
                                        <p:cTn id="27" dur="500"/>
                                        <p:tgtEl>
                                          <p:spTgt spid="283651">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3651">
                                            <p:txEl>
                                              <p:pRg st="5" end="5"/>
                                            </p:txEl>
                                          </p:spTgt>
                                        </p:tgtEl>
                                        <p:attrNameLst>
                                          <p:attrName>style.visibility</p:attrName>
                                        </p:attrNameLst>
                                      </p:cBhvr>
                                      <p:to>
                                        <p:strVal val="visible"/>
                                      </p:to>
                                    </p:set>
                                    <p:animEffect transition="in" filter="dissolve">
                                      <p:cBhvr>
                                        <p:cTn id="30" dur="500"/>
                                        <p:tgtEl>
                                          <p:spTgt spid="283651">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83651">
                                            <p:txEl>
                                              <p:pRg st="6" end="6"/>
                                            </p:txEl>
                                          </p:spTgt>
                                        </p:tgtEl>
                                        <p:attrNameLst>
                                          <p:attrName>style.visibility</p:attrName>
                                        </p:attrNameLst>
                                      </p:cBhvr>
                                      <p:to>
                                        <p:strVal val="visible"/>
                                      </p:to>
                                    </p:set>
                                    <p:animEffect transition="in" filter="dissolve">
                                      <p:cBhvr>
                                        <p:cTn id="33" dur="500"/>
                                        <p:tgtEl>
                                          <p:spTgt spid="28365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83651">
                                            <p:txEl>
                                              <p:pRg st="11" end="11"/>
                                            </p:txEl>
                                          </p:spTgt>
                                        </p:tgtEl>
                                        <p:attrNameLst>
                                          <p:attrName>style.visibility</p:attrName>
                                        </p:attrNameLst>
                                      </p:cBhvr>
                                      <p:to>
                                        <p:strVal val="visible"/>
                                      </p:to>
                                    </p:set>
                                    <p:animEffect transition="in" filter="dissolve">
                                      <p:cBhvr>
                                        <p:cTn id="38" dur="500"/>
                                        <p:tgtEl>
                                          <p:spTgt spid="283651">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83652"/>
                                        </p:tgtEl>
                                        <p:attrNameLst>
                                          <p:attrName>style.visibility</p:attrName>
                                        </p:attrNameLst>
                                      </p:cBhvr>
                                      <p:to>
                                        <p:strVal val="visible"/>
                                      </p:to>
                                    </p:set>
                                    <p:animEffect transition="in" filter="dissolve">
                                      <p:cBhvr>
                                        <p:cTn id="43" dur="500"/>
                                        <p:tgtEl>
                                          <p:spTgt spid="28365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3653"/>
                                        </p:tgtEl>
                                        <p:attrNameLst>
                                          <p:attrName>style.visibility</p:attrName>
                                        </p:attrNameLst>
                                      </p:cBhvr>
                                      <p:to>
                                        <p:strVal val="visible"/>
                                      </p:to>
                                    </p:set>
                                    <p:animEffect transition="in" filter="dissolve">
                                      <p:cBhvr>
                                        <p:cTn id="48" dur="500"/>
                                        <p:tgtEl>
                                          <p:spTgt spid="28365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83654"/>
                                        </p:tgtEl>
                                        <p:attrNameLst>
                                          <p:attrName>style.visibility</p:attrName>
                                        </p:attrNameLst>
                                      </p:cBhvr>
                                      <p:to>
                                        <p:strVal val="visible"/>
                                      </p:to>
                                    </p:set>
                                    <p:animEffect transition="in" filter="dissolve">
                                      <p:cBhvr>
                                        <p:cTn id="53" dur="500"/>
                                        <p:tgtEl>
                                          <p:spTgt spid="283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bldLvl="2" autoUpdateAnimBg="0"/>
      <p:bldP spid="283652" grpId="0" animBg="1" autoUpdateAnimBg="0"/>
      <p:bldP spid="283653" grpId="0" animBg="1" autoUpdateAnimBg="0"/>
      <p:bldP spid="28365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457200" y="-228600"/>
            <a:ext cx="7467600" cy="1143000"/>
          </a:xfrm>
        </p:spPr>
        <p:txBody>
          <a:bodyPr/>
          <a:lstStyle/>
          <a:p>
            <a:r>
              <a:rPr lang="en-US" dirty="0" err="1"/>
              <a:t>Ñieàu</a:t>
            </a:r>
            <a:r>
              <a:rPr lang="en-US" dirty="0"/>
              <a:t> </a:t>
            </a:r>
            <a:r>
              <a:rPr lang="en-US" dirty="0" err="1"/>
              <a:t>phoái</a:t>
            </a:r>
            <a:r>
              <a:rPr lang="en-US" dirty="0"/>
              <a:t> </a:t>
            </a:r>
            <a:r>
              <a:rPr lang="en-US" dirty="0" err="1"/>
              <a:t>vôùi</a:t>
            </a:r>
            <a:r>
              <a:rPr lang="en-US" dirty="0"/>
              <a:t> </a:t>
            </a:r>
            <a:r>
              <a:rPr lang="en-US" dirty="0" err="1"/>
              <a:t>ñoä</a:t>
            </a:r>
            <a:r>
              <a:rPr lang="en-US" dirty="0"/>
              <a:t> </a:t>
            </a:r>
            <a:r>
              <a:rPr lang="en-US" dirty="0" err="1"/>
              <a:t>öu</a:t>
            </a:r>
            <a:r>
              <a:rPr lang="en-US" dirty="0"/>
              <a:t> </a:t>
            </a:r>
            <a:r>
              <a:rPr lang="en-US" dirty="0" err="1"/>
              <a:t>tieân</a:t>
            </a:r>
            <a:endParaRPr lang="en-US" dirty="0"/>
          </a:p>
        </p:txBody>
      </p:sp>
      <p:sp>
        <p:nvSpPr>
          <p:cNvPr id="12" name="Slide Number Placeholder 5"/>
          <p:cNvSpPr>
            <a:spLocks noGrp="1"/>
          </p:cNvSpPr>
          <p:nvPr>
            <p:ph type="sldNum" sz="quarter" idx="15"/>
          </p:nvPr>
        </p:nvSpPr>
        <p:spPr/>
        <p:txBody>
          <a:bodyPr/>
          <a:lstStyle/>
          <a:p>
            <a:fld id="{A2A550D6-F354-4AC5-B23C-6A939A612327}" type="slidenum">
              <a:rPr lang="en-US"/>
              <a:pPr/>
              <a:t>43</a:t>
            </a:fld>
            <a:endParaRPr lang="en-US"/>
          </a:p>
        </p:txBody>
      </p:sp>
      <p:sp>
        <p:nvSpPr>
          <p:cNvPr id="285699" name="Text Box 3"/>
          <p:cNvSpPr txBox="1">
            <a:spLocks noChangeArrowheads="1"/>
          </p:cNvSpPr>
          <p:nvPr/>
        </p:nvSpPr>
        <p:spPr bwMode="auto">
          <a:xfrm>
            <a:off x="1066800" y="1295400"/>
            <a:ext cx="7305675" cy="396875"/>
          </a:xfrm>
          <a:prstGeom prst="rect">
            <a:avLst/>
          </a:prstGeom>
          <a:noFill/>
          <a:ln w="9525">
            <a:noFill/>
            <a:miter lim="800000"/>
            <a:headEnd/>
            <a:tailEnd/>
          </a:ln>
          <a:effectLst/>
        </p:spPr>
        <p:txBody>
          <a:bodyPr wrap="none">
            <a:spAutoFit/>
          </a:bodyPr>
          <a:lstStyle/>
          <a:p>
            <a:pPr eaLnBrk="0" hangingPunct="0"/>
            <a:r>
              <a:rPr lang="en-US" b="1">
                <a:solidFill>
                  <a:schemeClr val="hlink"/>
                </a:solidFill>
                <a:latin typeface="Comic Sans MS" pitchFamily="66" charset="0"/>
              </a:rPr>
              <a:t>Phân biệt tiến trình quan trọng &gt;&lt; tiến trình bình thường?</a:t>
            </a:r>
          </a:p>
        </p:txBody>
      </p:sp>
      <p:sp>
        <p:nvSpPr>
          <p:cNvPr id="285700" name="Oval 4"/>
          <p:cNvSpPr>
            <a:spLocks noChangeArrowheads="1"/>
          </p:cNvSpPr>
          <p:nvPr/>
        </p:nvSpPr>
        <p:spPr bwMode="auto">
          <a:xfrm>
            <a:off x="1600200" y="2209800"/>
            <a:ext cx="2971800" cy="1143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2800" b="1" dirty="0" err="1">
                <a:solidFill>
                  <a:schemeClr val="hlink"/>
                </a:solidFill>
                <a:latin typeface="Comic Sans MS" pitchFamily="66" charset="0"/>
              </a:rPr>
              <a:t>WinAmp</a:t>
            </a:r>
            <a:endParaRPr lang="en-US" sz="2800" b="1" dirty="0">
              <a:solidFill>
                <a:schemeClr val="hlink"/>
              </a:solidFill>
              <a:latin typeface="Comic Sans MS" pitchFamily="66" charset="0"/>
            </a:endParaRPr>
          </a:p>
          <a:p>
            <a:pPr algn="ctr" eaLnBrk="0" hangingPunct="0"/>
            <a:r>
              <a:rPr lang="en-US" sz="1800" dirty="0" err="1">
                <a:latin typeface="Tahoma" pitchFamily="34" charset="0"/>
              </a:rPr>
              <a:t>độ</a:t>
            </a:r>
            <a:r>
              <a:rPr lang="en-US" sz="1800" dirty="0">
                <a:latin typeface="Tahoma" pitchFamily="34" charset="0"/>
              </a:rPr>
              <a:t> </a:t>
            </a:r>
            <a:r>
              <a:rPr lang="en-US" sz="1800" dirty="0" err="1">
                <a:latin typeface="Tahoma" pitchFamily="34" charset="0"/>
              </a:rPr>
              <a:t>ưu</a:t>
            </a:r>
            <a:r>
              <a:rPr lang="en-US" sz="1800" dirty="0">
                <a:latin typeface="Tahoma" pitchFamily="34" charset="0"/>
              </a:rPr>
              <a:t> </a:t>
            </a:r>
            <a:r>
              <a:rPr lang="en-US" sz="1800" dirty="0" err="1">
                <a:latin typeface="Tahoma" pitchFamily="34" charset="0"/>
              </a:rPr>
              <a:t>tiên</a:t>
            </a:r>
            <a:r>
              <a:rPr lang="en-US" sz="1800" dirty="0">
                <a:latin typeface="Tahoma" pitchFamily="34" charset="0"/>
              </a:rPr>
              <a:t>: </a:t>
            </a:r>
            <a:r>
              <a:rPr lang="en-US" sz="1800" dirty="0" err="1">
                <a:latin typeface="Tahoma" pitchFamily="34" charset="0"/>
              </a:rPr>
              <a:t>cao</a:t>
            </a:r>
            <a:r>
              <a:rPr lang="en-US" sz="1800" dirty="0">
                <a:latin typeface="Tahoma" pitchFamily="34" charset="0"/>
              </a:rPr>
              <a:t> </a:t>
            </a:r>
            <a:r>
              <a:rPr lang="en-US" sz="1800" dirty="0" smtClean="0">
                <a:latin typeface="Tahoma" pitchFamily="34" charset="0"/>
              </a:rPr>
              <a:t>(3</a:t>
            </a:r>
            <a:r>
              <a:rPr lang="en-US" sz="1800" dirty="0">
                <a:latin typeface="Tahoma" pitchFamily="34" charset="0"/>
              </a:rPr>
              <a:t>)</a:t>
            </a:r>
          </a:p>
        </p:txBody>
      </p:sp>
      <p:sp>
        <p:nvSpPr>
          <p:cNvPr id="285701" name="Oval 5"/>
          <p:cNvSpPr>
            <a:spLocks noChangeArrowheads="1"/>
          </p:cNvSpPr>
          <p:nvPr/>
        </p:nvSpPr>
        <p:spPr bwMode="auto">
          <a:xfrm>
            <a:off x="2057400" y="3733800"/>
            <a:ext cx="2971800" cy="1143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2800" b="1" dirty="0">
                <a:latin typeface="Comic Sans MS" pitchFamily="66" charset="0"/>
              </a:rPr>
              <a:t>Outlook</a:t>
            </a:r>
          </a:p>
          <a:p>
            <a:pPr algn="ctr" eaLnBrk="0" hangingPunct="0"/>
            <a:r>
              <a:rPr lang="en-US" sz="1800" dirty="0" err="1">
                <a:latin typeface="Tahoma" pitchFamily="34" charset="0"/>
              </a:rPr>
              <a:t>độ</a:t>
            </a:r>
            <a:r>
              <a:rPr lang="en-US" sz="1800" dirty="0">
                <a:latin typeface="Tahoma" pitchFamily="34" charset="0"/>
              </a:rPr>
              <a:t> </a:t>
            </a:r>
            <a:r>
              <a:rPr lang="en-US" sz="1800" dirty="0" err="1">
                <a:latin typeface="Tahoma" pitchFamily="34" charset="0"/>
              </a:rPr>
              <a:t>ưu</a:t>
            </a:r>
            <a:r>
              <a:rPr lang="en-US" sz="1800" dirty="0">
                <a:latin typeface="Tahoma" pitchFamily="34" charset="0"/>
              </a:rPr>
              <a:t> </a:t>
            </a:r>
            <a:r>
              <a:rPr lang="en-US" sz="1800" dirty="0" err="1">
                <a:latin typeface="Tahoma" pitchFamily="34" charset="0"/>
              </a:rPr>
              <a:t>tiên</a:t>
            </a:r>
            <a:r>
              <a:rPr lang="en-US" sz="1800" dirty="0">
                <a:latin typeface="Tahoma" pitchFamily="34" charset="0"/>
              </a:rPr>
              <a:t>: </a:t>
            </a:r>
            <a:r>
              <a:rPr lang="en-US" sz="1800" dirty="0" err="1">
                <a:latin typeface="Tahoma" pitchFamily="34" charset="0"/>
              </a:rPr>
              <a:t>thấp</a:t>
            </a:r>
            <a:r>
              <a:rPr lang="en-US" sz="1800" dirty="0">
                <a:latin typeface="Tahoma" pitchFamily="34" charset="0"/>
              </a:rPr>
              <a:t> </a:t>
            </a:r>
            <a:r>
              <a:rPr lang="en-US" sz="1800" dirty="0" smtClean="0">
                <a:latin typeface="Tahoma" pitchFamily="34" charset="0"/>
              </a:rPr>
              <a:t>(-3</a:t>
            </a:r>
            <a:r>
              <a:rPr lang="en-US" sz="1800" dirty="0">
                <a:latin typeface="Tahoma" pitchFamily="34" charset="0"/>
              </a:rPr>
              <a:t>)</a:t>
            </a:r>
          </a:p>
        </p:txBody>
      </p:sp>
      <p:sp>
        <p:nvSpPr>
          <p:cNvPr id="285702" name="Oval 6"/>
          <p:cNvSpPr>
            <a:spLocks noChangeArrowheads="1"/>
          </p:cNvSpPr>
          <p:nvPr/>
        </p:nvSpPr>
        <p:spPr bwMode="auto">
          <a:xfrm>
            <a:off x="5105400" y="2667000"/>
            <a:ext cx="2971800" cy="1143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WinWord</a:t>
            </a:r>
          </a:p>
          <a:p>
            <a:pPr algn="ctr" eaLnBrk="0" hangingPunct="0"/>
            <a:r>
              <a:rPr lang="en-US" sz="1800">
                <a:latin typeface="Tahoma" pitchFamily="34" charset="0"/>
              </a:rPr>
              <a:t>độ ưu tiên: trung bình (0)</a:t>
            </a:r>
          </a:p>
        </p:txBody>
      </p:sp>
      <p:sp>
        <p:nvSpPr>
          <p:cNvPr id="285703" name="Line 7"/>
          <p:cNvSpPr>
            <a:spLocks noChangeShapeType="1"/>
          </p:cNvSpPr>
          <p:nvPr/>
        </p:nvSpPr>
        <p:spPr bwMode="auto">
          <a:xfrm flipV="1">
            <a:off x="1295400" y="2133600"/>
            <a:ext cx="1588" cy="2857500"/>
          </a:xfrm>
          <a:prstGeom prst="line">
            <a:avLst/>
          </a:prstGeom>
          <a:noFill/>
          <a:ln w="25400">
            <a:solidFill>
              <a:schemeClr val="tx1"/>
            </a:solidFill>
            <a:round/>
            <a:headEnd/>
            <a:tailEnd type="triangle" w="med" len="med"/>
          </a:ln>
          <a:effectLst/>
        </p:spPr>
        <p:txBody>
          <a:bodyPr/>
          <a:lstStyle/>
          <a:p>
            <a:endParaRPr lang="en-US" dirty="0">
              <a:latin typeface="VNI-Book" pitchFamily="2" charset="0"/>
            </a:endParaRPr>
          </a:p>
        </p:txBody>
      </p:sp>
      <p:sp>
        <p:nvSpPr>
          <p:cNvPr id="285704" name="Text Box 8"/>
          <p:cNvSpPr txBox="1">
            <a:spLocks noChangeArrowheads="1"/>
          </p:cNvSpPr>
          <p:nvPr/>
        </p:nvSpPr>
        <p:spPr bwMode="auto">
          <a:xfrm rot="5400000">
            <a:off x="-21431" y="3831431"/>
            <a:ext cx="1781175" cy="519113"/>
          </a:xfrm>
          <a:prstGeom prst="rect">
            <a:avLst/>
          </a:prstGeom>
          <a:noFill/>
          <a:ln w="9525">
            <a:noFill/>
            <a:miter lim="800000"/>
            <a:headEnd/>
            <a:tailEnd/>
          </a:ln>
          <a:effectLst/>
        </p:spPr>
        <p:txBody>
          <a:bodyPr wrap="none">
            <a:spAutoFit/>
          </a:bodyPr>
          <a:lstStyle/>
          <a:p>
            <a:pPr eaLnBrk="0" hangingPunct="0"/>
            <a:r>
              <a:rPr lang="en-US" sz="2800" b="1">
                <a:latin typeface="Times New Roman" pitchFamily="18" charset="0"/>
              </a:rPr>
              <a:t>Độ ưu tiên</a:t>
            </a:r>
          </a:p>
        </p:txBody>
      </p:sp>
      <p:sp>
        <p:nvSpPr>
          <p:cNvPr id="285705" name="Text Box 9"/>
          <p:cNvSpPr txBox="1">
            <a:spLocks noChangeArrowheads="1"/>
          </p:cNvSpPr>
          <p:nvPr/>
        </p:nvSpPr>
        <p:spPr bwMode="auto">
          <a:xfrm>
            <a:off x="609600" y="5562600"/>
            <a:ext cx="7696200" cy="830997"/>
          </a:xfrm>
          <a:prstGeom prst="rect">
            <a:avLst/>
          </a:prstGeom>
          <a:noFill/>
          <a:ln w="9525">
            <a:noFill/>
            <a:miter lim="800000"/>
            <a:headEnd/>
            <a:tailEnd/>
          </a:ln>
          <a:effectLst/>
        </p:spPr>
        <p:txBody>
          <a:bodyPr>
            <a:spAutoFit/>
          </a:bodyPr>
          <a:lstStyle/>
          <a:p>
            <a:pPr marL="342900" indent="-342900" eaLnBrk="0" hangingPunct="0">
              <a:buClr>
                <a:schemeClr val="folHlink"/>
              </a:buClr>
              <a:buFont typeface="Wingdings" pitchFamily="2" charset="2"/>
              <a:buChar char="§"/>
            </a:pPr>
            <a:r>
              <a:rPr lang="en-US" sz="2400" b="1" dirty="0" err="1">
                <a:latin typeface="VNI-Book" pitchFamily="2" charset="0"/>
              </a:rPr>
              <a:t>Tieán</a:t>
            </a:r>
            <a:r>
              <a:rPr lang="en-US" sz="2400" b="1" dirty="0">
                <a:latin typeface="VNI-Book" pitchFamily="2" charset="0"/>
              </a:rPr>
              <a:t> </a:t>
            </a:r>
            <a:r>
              <a:rPr lang="en-US" sz="2400" b="1" dirty="0" err="1">
                <a:latin typeface="VNI-Book" pitchFamily="2" charset="0"/>
              </a:rPr>
              <a:t>trình</a:t>
            </a:r>
            <a:r>
              <a:rPr lang="en-US" sz="2400" b="1" dirty="0">
                <a:latin typeface="VNI-Book" pitchFamily="2" charset="0"/>
              </a:rPr>
              <a:t> </a:t>
            </a:r>
            <a:r>
              <a:rPr lang="en-US" sz="2400" b="1" dirty="0" err="1">
                <a:latin typeface="VNI-Book" pitchFamily="2" charset="0"/>
              </a:rPr>
              <a:t>coù</a:t>
            </a:r>
            <a:r>
              <a:rPr lang="en-US" sz="2400" b="1" dirty="0">
                <a:latin typeface="VNI-Book" pitchFamily="2" charset="0"/>
              </a:rPr>
              <a:t> </a:t>
            </a:r>
            <a:r>
              <a:rPr lang="en-US" sz="2400" b="1" dirty="0" err="1">
                <a:latin typeface="VNI-Book" pitchFamily="2" charset="0"/>
              </a:rPr>
              <a:t>ñoä</a:t>
            </a:r>
            <a:r>
              <a:rPr lang="en-US" sz="2400" b="1" dirty="0">
                <a:latin typeface="VNI-Book" pitchFamily="2" charset="0"/>
              </a:rPr>
              <a:t> </a:t>
            </a:r>
            <a:r>
              <a:rPr lang="en-US" sz="2400" b="1" dirty="0" err="1">
                <a:latin typeface="VNI-Book" pitchFamily="2" charset="0"/>
              </a:rPr>
              <a:t>öu</a:t>
            </a:r>
            <a:r>
              <a:rPr lang="en-US" sz="2400" b="1" dirty="0">
                <a:latin typeface="VNI-Book" pitchFamily="2" charset="0"/>
              </a:rPr>
              <a:t> </a:t>
            </a:r>
            <a:r>
              <a:rPr lang="en-US" sz="2400" b="1" dirty="0" err="1">
                <a:latin typeface="VNI-Book" pitchFamily="2" charset="0"/>
              </a:rPr>
              <a:t>tieân</a:t>
            </a:r>
            <a:r>
              <a:rPr lang="en-US" sz="2400" b="1" dirty="0">
                <a:latin typeface="VNI-Book" pitchFamily="2" charset="0"/>
              </a:rPr>
              <a:t> </a:t>
            </a:r>
            <a:r>
              <a:rPr lang="en-US" sz="2400" b="1" dirty="0" err="1">
                <a:latin typeface="VNI-Book" pitchFamily="2" charset="0"/>
              </a:rPr>
              <a:t>cao</a:t>
            </a:r>
            <a:r>
              <a:rPr lang="en-US" sz="2400" b="1" dirty="0">
                <a:latin typeface="VNI-Book" pitchFamily="2" charset="0"/>
              </a:rPr>
              <a:t> </a:t>
            </a:r>
            <a:r>
              <a:rPr lang="en-US" sz="2400" b="1" dirty="0" err="1">
                <a:latin typeface="VNI-Book" pitchFamily="2" charset="0"/>
              </a:rPr>
              <a:t>nhaát</a:t>
            </a:r>
            <a:r>
              <a:rPr lang="en-US" sz="2400" b="1" dirty="0">
                <a:latin typeface="VNI-Book" pitchFamily="2" charset="0"/>
              </a:rPr>
              <a:t> </a:t>
            </a:r>
            <a:r>
              <a:rPr lang="en-US" sz="2400" b="1" dirty="0" err="1">
                <a:latin typeface="VNI-Book" pitchFamily="2" charset="0"/>
              </a:rPr>
              <a:t>ñöôïc</a:t>
            </a:r>
            <a:r>
              <a:rPr lang="en-US" sz="2400" b="1" dirty="0">
                <a:latin typeface="VNI-Book" pitchFamily="2" charset="0"/>
              </a:rPr>
              <a:t> </a:t>
            </a:r>
            <a:r>
              <a:rPr lang="en-US" sz="2400" b="1" dirty="0" err="1">
                <a:latin typeface="VNI-Book" pitchFamily="2" charset="0"/>
              </a:rPr>
              <a:t>choïn</a:t>
            </a:r>
            <a:r>
              <a:rPr lang="en-US" sz="2400" b="1" dirty="0">
                <a:latin typeface="VNI-Book" pitchFamily="2" charset="0"/>
              </a:rPr>
              <a:t> </a:t>
            </a:r>
            <a:r>
              <a:rPr lang="en-US" sz="2400" b="1" dirty="0" err="1">
                <a:latin typeface="VNI-Book" pitchFamily="2" charset="0"/>
              </a:rPr>
              <a:t>caáp</a:t>
            </a:r>
            <a:r>
              <a:rPr lang="en-US" sz="2400" b="1" dirty="0">
                <a:latin typeface="VNI-Book" pitchFamily="2" charset="0"/>
              </a:rPr>
              <a:t> CPU </a:t>
            </a:r>
            <a:r>
              <a:rPr lang="en-US" sz="2400" b="1" dirty="0" err="1">
                <a:latin typeface="VNI-Book" pitchFamily="2" charset="0"/>
              </a:rPr>
              <a:t>tröôùc</a:t>
            </a:r>
            <a:endParaRPr lang="en-US" sz="2400" b="1" dirty="0">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5703"/>
                                        </p:tgtEl>
                                        <p:attrNameLst>
                                          <p:attrName>style.visibility</p:attrName>
                                        </p:attrNameLst>
                                      </p:cBhvr>
                                      <p:to>
                                        <p:strVal val="visible"/>
                                      </p:to>
                                    </p:set>
                                    <p:animEffect transition="in" filter="wipe(down)">
                                      <p:cBhvr>
                                        <p:cTn id="15" dur="500"/>
                                        <p:tgtEl>
                                          <p:spTgt spid="285703"/>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85704"/>
                                        </p:tgtEl>
                                        <p:attrNameLst>
                                          <p:attrName>style.visibility</p:attrName>
                                        </p:attrNameLst>
                                      </p:cBhvr>
                                      <p:to>
                                        <p:strVal val="visible"/>
                                      </p:to>
                                    </p:set>
                                    <p:animEffect transition="in" filter="dissolve">
                                      <p:cBhvr>
                                        <p:cTn id="19" dur="500"/>
                                        <p:tgtEl>
                                          <p:spTgt spid="28570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85701"/>
                                        </p:tgtEl>
                                        <p:attrNameLst>
                                          <p:attrName>style.visibility</p:attrName>
                                        </p:attrNameLst>
                                      </p:cBhvr>
                                      <p:to>
                                        <p:strVal val="visible"/>
                                      </p:to>
                                    </p:set>
                                    <p:animEffect transition="in" filter="dissolve">
                                      <p:cBhvr>
                                        <p:cTn id="24" dur="500"/>
                                        <p:tgtEl>
                                          <p:spTgt spid="28570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5702"/>
                                        </p:tgtEl>
                                        <p:attrNameLst>
                                          <p:attrName>style.visibility</p:attrName>
                                        </p:attrNameLst>
                                      </p:cBhvr>
                                      <p:to>
                                        <p:strVal val="visible"/>
                                      </p:to>
                                    </p:set>
                                    <p:animEffect transition="in" filter="dissolve">
                                      <p:cBhvr>
                                        <p:cTn id="29" dur="500"/>
                                        <p:tgtEl>
                                          <p:spTgt spid="28570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8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0" grpId="0" animBg="1" autoUpdateAnimBg="0"/>
      <p:bldP spid="285701" grpId="0" animBg="1" autoUpdateAnimBg="0"/>
      <p:bldP spid="285702" grpId="0" animBg="1" autoUpdateAnimBg="0"/>
      <p:bldP spid="285703" grpId="0" animBg="1"/>
      <p:bldP spid="285704" grpId="0" autoUpdateAnimBg="0"/>
      <p:bldP spid="28570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err="1" smtClean="0"/>
              <a:t>Ñieàu</a:t>
            </a:r>
            <a:r>
              <a:rPr lang="en-US" dirty="0" smtClean="0"/>
              <a:t> </a:t>
            </a:r>
            <a:r>
              <a:rPr lang="en-US" dirty="0" err="1" smtClean="0"/>
              <a:t>phoái</a:t>
            </a:r>
            <a:r>
              <a:rPr lang="en-US" dirty="0" smtClean="0"/>
              <a:t> </a:t>
            </a:r>
            <a:r>
              <a:rPr lang="en-US" dirty="0" err="1" smtClean="0"/>
              <a:t>vôùi</a:t>
            </a:r>
            <a:r>
              <a:rPr lang="en-US" dirty="0" smtClean="0"/>
              <a:t> </a:t>
            </a:r>
            <a:r>
              <a:rPr lang="en-US" dirty="0" err="1" smtClean="0"/>
              <a:t>ñoä</a:t>
            </a:r>
            <a:r>
              <a:rPr lang="en-US" dirty="0" smtClean="0"/>
              <a:t> </a:t>
            </a:r>
            <a:r>
              <a:rPr lang="en-US" dirty="0" err="1" smtClean="0"/>
              <a:t>öu</a:t>
            </a:r>
            <a:r>
              <a:rPr lang="en-US" dirty="0" smtClean="0"/>
              <a:t> </a:t>
            </a:r>
            <a:r>
              <a:rPr lang="en-US" dirty="0" err="1" smtClean="0"/>
              <a:t>tieân</a:t>
            </a:r>
            <a:endParaRPr lang="en-US" dirty="0"/>
          </a:p>
        </p:txBody>
      </p:sp>
      <p:sp>
        <p:nvSpPr>
          <p:cNvPr id="3" name="Content Placeholder 2"/>
          <p:cNvSpPr>
            <a:spLocks noGrp="1"/>
          </p:cNvSpPr>
          <p:nvPr>
            <p:ph sz="quarter" idx="1"/>
          </p:nvPr>
        </p:nvSpPr>
        <p:spPr/>
        <p:txBody>
          <a:bodyPr/>
          <a:lstStyle/>
          <a:p>
            <a:r>
              <a:rPr lang="en-US" dirty="0" err="1" smtClean="0"/>
              <a:t>Caùch</a:t>
            </a:r>
            <a:r>
              <a:rPr lang="en-US" dirty="0" smtClean="0"/>
              <a:t> </a:t>
            </a:r>
            <a:r>
              <a:rPr lang="en-US" dirty="0" err="1" smtClean="0"/>
              <a:t>tính</a:t>
            </a:r>
            <a:r>
              <a:rPr lang="en-US" dirty="0" smtClean="0"/>
              <a:t> </a:t>
            </a:r>
            <a:r>
              <a:rPr lang="en-US" dirty="0" err="1" smtClean="0"/>
              <a:t>ñoä</a:t>
            </a:r>
            <a:r>
              <a:rPr lang="en-US" dirty="0" smtClean="0"/>
              <a:t> </a:t>
            </a:r>
            <a:r>
              <a:rPr lang="en-US" dirty="0" err="1" smtClean="0"/>
              <a:t>öu</a:t>
            </a:r>
            <a:r>
              <a:rPr lang="en-US" dirty="0" smtClean="0"/>
              <a:t> </a:t>
            </a:r>
            <a:r>
              <a:rPr lang="en-US" dirty="0" err="1" smtClean="0"/>
              <a:t>tieân</a:t>
            </a:r>
            <a:r>
              <a:rPr lang="en-US" dirty="0" smtClean="0"/>
              <a:t>?</a:t>
            </a:r>
          </a:p>
          <a:p>
            <a:pPr lvl="1"/>
            <a:r>
              <a:rPr lang="en-US" dirty="0" err="1" smtClean="0"/>
              <a:t>Heä</a:t>
            </a:r>
            <a:r>
              <a:rPr lang="en-US" dirty="0" smtClean="0"/>
              <a:t> </a:t>
            </a:r>
            <a:r>
              <a:rPr lang="en-US" dirty="0" err="1" smtClean="0"/>
              <a:t>thoáng</a:t>
            </a:r>
            <a:r>
              <a:rPr lang="en-US" dirty="0" smtClean="0"/>
              <a:t> </a:t>
            </a:r>
            <a:r>
              <a:rPr lang="en-US" dirty="0" err="1" smtClean="0"/>
              <a:t>gaùn</a:t>
            </a:r>
            <a:r>
              <a:rPr lang="en-US" dirty="0" smtClean="0"/>
              <a:t>: CPU times,…</a:t>
            </a:r>
          </a:p>
          <a:p>
            <a:pPr lvl="1"/>
            <a:r>
              <a:rPr lang="en-US" dirty="0" err="1" smtClean="0"/>
              <a:t>Ngöôøi</a:t>
            </a:r>
            <a:r>
              <a:rPr lang="en-US" dirty="0" smtClean="0"/>
              <a:t> </a:t>
            </a:r>
            <a:r>
              <a:rPr lang="en-US" dirty="0" err="1" smtClean="0"/>
              <a:t>duøng</a:t>
            </a:r>
            <a:r>
              <a:rPr lang="en-US" dirty="0" smtClean="0"/>
              <a:t> </a:t>
            </a:r>
            <a:r>
              <a:rPr lang="en-US" dirty="0" err="1" smtClean="0"/>
              <a:t>gaùn</a:t>
            </a:r>
            <a:r>
              <a:rPr lang="en-US" dirty="0" smtClean="0"/>
              <a:t> </a:t>
            </a:r>
            <a:r>
              <a:rPr lang="en-US" dirty="0" err="1" smtClean="0"/>
              <a:t>töôøng</a:t>
            </a:r>
            <a:r>
              <a:rPr lang="en-US" dirty="0" smtClean="0"/>
              <a:t> minh</a:t>
            </a:r>
          </a:p>
          <a:p>
            <a:r>
              <a:rPr lang="en-US" dirty="0" err="1" smtClean="0"/>
              <a:t>Tính</a:t>
            </a:r>
            <a:r>
              <a:rPr lang="en-US" dirty="0" smtClean="0"/>
              <a:t> </a:t>
            </a:r>
            <a:r>
              <a:rPr lang="en-US" dirty="0" err="1" smtClean="0"/>
              <a:t>chaát</a:t>
            </a:r>
            <a:r>
              <a:rPr lang="en-US" dirty="0" smtClean="0"/>
              <a:t> </a:t>
            </a:r>
            <a:r>
              <a:rPr lang="en-US" dirty="0" err="1" smtClean="0"/>
              <a:t>ñoä</a:t>
            </a:r>
            <a:r>
              <a:rPr lang="en-US" dirty="0" smtClean="0"/>
              <a:t> </a:t>
            </a:r>
            <a:r>
              <a:rPr lang="en-US" dirty="0" err="1" smtClean="0"/>
              <a:t>öu</a:t>
            </a:r>
            <a:r>
              <a:rPr lang="en-US" dirty="0" smtClean="0"/>
              <a:t> </a:t>
            </a:r>
            <a:r>
              <a:rPr lang="en-US" dirty="0" err="1" smtClean="0"/>
              <a:t>tieân</a:t>
            </a:r>
            <a:r>
              <a:rPr lang="en-US" dirty="0" smtClean="0"/>
              <a:t> :</a:t>
            </a:r>
          </a:p>
          <a:p>
            <a:pPr lvl="1"/>
            <a:r>
              <a:rPr lang="en-US" dirty="0" err="1" smtClean="0"/>
              <a:t>Tónh</a:t>
            </a:r>
            <a:endParaRPr lang="en-US" dirty="0" smtClean="0"/>
          </a:p>
          <a:p>
            <a:pPr lvl="1"/>
            <a:r>
              <a:rPr lang="en-US" dirty="0" err="1" smtClean="0"/>
              <a:t>Ñoäng</a:t>
            </a:r>
            <a:endParaRPr lang="en-US" dirty="0"/>
          </a:p>
        </p:txBody>
      </p:sp>
      <p:sp>
        <p:nvSpPr>
          <p:cNvPr id="6" name="Slide Number Placeholder 5"/>
          <p:cNvSpPr>
            <a:spLocks noGrp="1"/>
          </p:cNvSpPr>
          <p:nvPr>
            <p:ph type="sldNum" sz="quarter" idx="15"/>
          </p:nvPr>
        </p:nvSpPr>
        <p:spPr/>
        <p:txBody>
          <a:bodyPr/>
          <a:lstStyle/>
          <a:p>
            <a:fld id="{A4570A81-61FC-4C53-9A9D-8F4A8110B488}"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152400"/>
            <a:ext cx="7467600" cy="1143000"/>
          </a:xfrm>
        </p:spPr>
        <p:txBody>
          <a:bodyPr/>
          <a:lstStyle/>
          <a:p>
            <a:r>
              <a:rPr lang="en-GB" dirty="0" err="1"/>
              <a:t>Ví</a:t>
            </a:r>
            <a:r>
              <a:rPr lang="en-GB" dirty="0"/>
              <a:t> </a:t>
            </a:r>
            <a:r>
              <a:rPr lang="en-GB" dirty="0" err="1"/>
              <a:t>duï</a:t>
            </a:r>
            <a:r>
              <a:rPr lang="en-GB" dirty="0"/>
              <a:t>: </a:t>
            </a:r>
            <a:r>
              <a:rPr lang="en-GB" dirty="0" err="1"/>
              <a:t>Ñoä</a:t>
            </a:r>
            <a:r>
              <a:rPr lang="en-GB" dirty="0"/>
              <a:t> </a:t>
            </a:r>
            <a:r>
              <a:rPr lang="en-GB" dirty="0" err="1"/>
              <a:t>öu</a:t>
            </a:r>
            <a:r>
              <a:rPr lang="en-GB" dirty="0"/>
              <a:t> </a:t>
            </a:r>
            <a:r>
              <a:rPr lang="en-GB" dirty="0" err="1"/>
              <a:t>tieân</a:t>
            </a:r>
            <a:r>
              <a:rPr lang="en-GB" dirty="0"/>
              <a:t> </a:t>
            </a:r>
            <a:r>
              <a:rPr lang="en-GB" dirty="0" err="1"/>
              <a:t>cuûa</a:t>
            </a:r>
            <a:r>
              <a:rPr lang="en-GB" dirty="0"/>
              <a:t> HÑH WinNT</a:t>
            </a:r>
          </a:p>
        </p:txBody>
      </p:sp>
      <p:sp>
        <p:nvSpPr>
          <p:cNvPr id="315395" name="Rectangle 3"/>
          <p:cNvSpPr>
            <a:spLocks noGrp="1" noChangeArrowheads="1"/>
          </p:cNvSpPr>
          <p:nvPr>
            <p:ph sz="quarter" idx="1"/>
          </p:nvPr>
        </p:nvSpPr>
        <p:spPr/>
        <p:txBody>
          <a:bodyPr>
            <a:normAutofit lnSpcReduction="10000"/>
          </a:bodyPr>
          <a:lstStyle/>
          <a:p>
            <a:r>
              <a:rPr lang="en-GB"/>
              <a:t>WinNT gaùn cho moãi tieán trình ñoä öu tieân coù giaù trò giöõa 0 &amp; 31</a:t>
            </a:r>
          </a:p>
          <a:p>
            <a:pPr lvl="1"/>
            <a:r>
              <a:rPr lang="en-GB"/>
              <a:t>0 (ñoä öu tieân nhoû nhaát): daønh rieâng cho traïng thaùi </a:t>
            </a:r>
            <a:r>
              <a:rPr lang="en-GB" i="1"/>
              <a:t>system idle</a:t>
            </a:r>
            <a:r>
              <a:rPr lang="en-GB"/>
              <a:t> </a:t>
            </a:r>
          </a:p>
          <a:p>
            <a:r>
              <a:rPr lang="en-GB"/>
              <a:t>Ñoä öu tieân ñöôïc phaân theo nhoùm:</a:t>
            </a:r>
          </a:p>
          <a:p>
            <a:pPr lvl="1"/>
            <a:r>
              <a:rPr lang="en-GB" i="1"/>
              <a:t>Realtime</a:t>
            </a:r>
            <a:r>
              <a:rPr lang="en-GB"/>
              <a:t> : (16 - 31)</a:t>
            </a:r>
          </a:p>
          <a:p>
            <a:pPr lvl="2"/>
            <a:r>
              <a:rPr lang="en-GB"/>
              <a:t>Thích hôïp cho caùc tieán trình thôøi gian thöïc</a:t>
            </a:r>
          </a:p>
          <a:p>
            <a:pPr lvl="2"/>
            <a:r>
              <a:rPr lang="en-GB"/>
              <a:t>Daønh rieâng cho caùc tieán trình cuûa ngöôøi quaûn trò heä thoáng</a:t>
            </a:r>
          </a:p>
          <a:p>
            <a:pPr lvl="1"/>
            <a:r>
              <a:rPr lang="en-GB" i="1"/>
              <a:t>Dynamic </a:t>
            </a:r>
            <a:r>
              <a:rPr lang="en-GB"/>
              <a:t>:  (0 - 15)</a:t>
            </a:r>
          </a:p>
          <a:p>
            <a:pPr lvl="2"/>
            <a:r>
              <a:rPr lang="en-GB"/>
              <a:t>Thích hôïp cho caùc tieán trình cuûa ngöôøi duøng thöôøng</a:t>
            </a:r>
          </a:p>
          <a:p>
            <a:pPr lvl="2"/>
            <a:r>
              <a:rPr lang="en-GB" i="1"/>
              <a:t>Chia thaønh 3 möùc : </a:t>
            </a:r>
          </a:p>
          <a:p>
            <a:pPr lvl="3"/>
            <a:r>
              <a:rPr lang="en-GB" i="1"/>
              <a:t>high</a:t>
            </a:r>
            <a:r>
              <a:rPr lang="en-GB"/>
              <a:t> (11 - 15)</a:t>
            </a:r>
          </a:p>
          <a:p>
            <a:pPr lvl="3"/>
            <a:r>
              <a:rPr lang="en-GB" i="1"/>
              <a:t>normal</a:t>
            </a:r>
            <a:r>
              <a:rPr lang="en-GB"/>
              <a:t> (6 - 10) </a:t>
            </a:r>
          </a:p>
          <a:p>
            <a:pPr lvl="3"/>
            <a:r>
              <a:rPr lang="en-GB" i="1"/>
              <a:t>idle</a:t>
            </a:r>
            <a:r>
              <a:rPr lang="en-GB"/>
              <a:t> (2 - 6)</a:t>
            </a:r>
          </a:p>
        </p:txBody>
      </p:sp>
      <p:sp>
        <p:nvSpPr>
          <p:cNvPr id="6" name="Slide Number Placeholder 5"/>
          <p:cNvSpPr>
            <a:spLocks noGrp="1"/>
          </p:cNvSpPr>
          <p:nvPr>
            <p:ph type="sldNum" sz="quarter" idx="15"/>
          </p:nvPr>
        </p:nvSpPr>
        <p:spPr/>
        <p:txBody>
          <a:bodyPr/>
          <a:lstStyle/>
          <a:p>
            <a:fld id="{717C663A-C7E0-4190-A86B-681D04AFF14F}"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381000" y="76200"/>
            <a:ext cx="8077200" cy="762000"/>
          </a:xfrm>
        </p:spPr>
        <p:txBody>
          <a:bodyPr/>
          <a:lstStyle/>
          <a:p>
            <a:r>
              <a:rPr lang="en-GB" dirty="0" err="1"/>
              <a:t>Bieåu</a:t>
            </a:r>
            <a:r>
              <a:rPr lang="en-GB" dirty="0"/>
              <a:t> </a:t>
            </a:r>
            <a:r>
              <a:rPr lang="en-GB" dirty="0" err="1"/>
              <a:t>ñoà</a:t>
            </a:r>
            <a:r>
              <a:rPr lang="en-GB" dirty="0"/>
              <a:t> </a:t>
            </a:r>
            <a:r>
              <a:rPr lang="en-GB" dirty="0" err="1"/>
              <a:t>phaân</a:t>
            </a:r>
            <a:r>
              <a:rPr lang="en-GB" dirty="0"/>
              <a:t> </a:t>
            </a:r>
            <a:r>
              <a:rPr lang="en-GB" dirty="0" err="1"/>
              <a:t>boá</a:t>
            </a:r>
            <a:r>
              <a:rPr lang="en-GB" dirty="0"/>
              <a:t> </a:t>
            </a:r>
            <a:r>
              <a:rPr lang="en-GB" dirty="0" err="1"/>
              <a:t>ñoä</a:t>
            </a:r>
            <a:r>
              <a:rPr lang="en-GB" dirty="0"/>
              <a:t> </a:t>
            </a:r>
            <a:r>
              <a:rPr lang="en-GB" dirty="0" err="1"/>
              <a:t>öu</a:t>
            </a:r>
            <a:r>
              <a:rPr lang="en-GB" dirty="0"/>
              <a:t> </a:t>
            </a:r>
            <a:r>
              <a:rPr lang="en-GB" dirty="0" err="1"/>
              <a:t>tieân</a:t>
            </a:r>
            <a:r>
              <a:rPr lang="en-GB" dirty="0"/>
              <a:t> </a:t>
            </a:r>
            <a:r>
              <a:rPr lang="en-GB" dirty="0" err="1"/>
              <a:t>cuûa</a:t>
            </a:r>
            <a:r>
              <a:rPr lang="en-GB" dirty="0"/>
              <a:t> WinNT</a:t>
            </a:r>
          </a:p>
        </p:txBody>
      </p:sp>
      <p:sp>
        <p:nvSpPr>
          <p:cNvPr id="104" name="Slide Number Placeholder 5"/>
          <p:cNvSpPr>
            <a:spLocks noGrp="1"/>
          </p:cNvSpPr>
          <p:nvPr>
            <p:ph type="sldNum" sz="quarter" idx="15"/>
          </p:nvPr>
        </p:nvSpPr>
        <p:spPr/>
        <p:txBody>
          <a:bodyPr/>
          <a:lstStyle/>
          <a:p>
            <a:fld id="{18E27898-2F25-4F4E-9EC2-D4712F154939}" type="slidenum">
              <a:rPr lang="en-US"/>
              <a:pPr/>
              <a:t>46</a:t>
            </a:fld>
            <a:endParaRPr lang="en-US"/>
          </a:p>
        </p:txBody>
      </p:sp>
      <p:grpSp>
        <p:nvGrpSpPr>
          <p:cNvPr id="316419" name="Group 3"/>
          <p:cNvGrpSpPr>
            <a:grpSpLocks/>
          </p:cNvGrpSpPr>
          <p:nvPr/>
        </p:nvGrpSpPr>
        <p:grpSpPr bwMode="auto">
          <a:xfrm>
            <a:off x="3305175" y="1676400"/>
            <a:ext cx="1484313" cy="1143000"/>
            <a:chOff x="2256" y="1056"/>
            <a:chExt cx="1012" cy="720"/>
          </a:xfrm>
        </p:grpSpPr>
        <p:sp>
          <p:nvSpPr>
            <p:cNvPr id="316420" name="Rectangle 4"/>
            <p:cNvSpPr>
              <a:spLocks noChangeArrowheads="1"/>
            </p:cNvSpPr>
            <p:nvPr/>
          </p:nvSpPr>
          <p:spPr bwMode="auto">
            <a:xfrm>
              <a:off x="2640" y="1680"/>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1" name="Rectangle 5"/>
            <p:cNvSpPr>
              <a:spLocks noChangeArrowheads="1"/>
            </p:cNvSpPr>
            <p:nvPr/>
          </p:nvSpPr>
          <p:spPr bwMode="auto">
            <a:xfrm>
              <a:off x="2640" y="1584"/>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2" name="Rectangle 6"/>
            <p:cNvSpPr>
              <a:spLocks noChangeArrowheads="1"/>
            </p:cNvSpPr>
            <p:nvPr/>
          </p:nvSpPr>
          <p:spPr bwMode="auto">
            <a:xfrm>
              <a:off x="2640" y="1488"/>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3" name="Rectangle 7"/>
            <p:cNvSpPr>
              <a:spLocks noChangeArrowheads="1"/>
            </p:cNvSpPr>
            <p:nvPr/>
          </p:nvSpPr>
          <p:spPr bwMode="auto">
            <a:xfrm>
              <a:off x="2640" y="1392"/>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4" name="Rectangle 8"/>
            <p:cNvSpPr>
              <a:spLocks noChangeArrowheads="1"/>
            </p:cNvSpPr>
            <p:nvPr/>
          </p:nvSpPr>
          <p:spPr bwMode="auto">
            <a:xfrm>
              <a:off x="2640" y="1296"/>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5" name="Line 9"/>
            <p:cNvSpPr>
              <a:spLocks noChangeShapeType="1"/>
            </p:cNvSpPr>
            <p:nvPr/>
          </p:nvSpPr>
          <p:spPr bwMode="auto">
            <a:xfrm>
              <a:off x="2256" y="1296"/>
              <a:ext cx="384"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26" name="Line 10"/>
            <p:cNvSpPr>
              <a:spLocks noChangeShapeType="1"/>
            </p:cNvSpPr>
            <p:nvPr/>
          </p:nvSpPr>
          <p:spPr bwMode="auto">
            <a:xfrm>
              <a:off x="2256" y="1776"/>
              <a:ext cx="384"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27" name="Text Box 11"/>
            <p:cNvSpPr txBox="1">
              <a:spLocks noChangeArrowheads="1"/>
            </p:cNvSpPr>
            <p:nvPr/>
          </p:nvSpPr>
          <p:spPr bwMode="auto">
            <a:xfrm>
              <a:off x="2448" y="1488"/>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24</a:t>
              </a:r>
            </a:p>
          </p:txBody>
        </p:sp>
        <p:sp>
          <p:nvSpPr>
            <p:cNvPr id="316428" name="Text Box 12"/>
            <p:cNvSpPr txBox="1">
              <a:spLocks noChangeArrowheads="1"/>
            </p:cNvSpPr>
            <p:nvPr/>
          </p:nvSpPr>
          <p:spPr bwMode="auto">
            <a:xfrm>
              <a:off x="2640" y="1056"/>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realtime</a:t>
              </a:r>
            </a:p>
          </p:txBody>
        </p:sp>
      </p:grpSp>
      <p:grpSp>
        <p:nvGrpSpPr>
          <p:cNvPr id="316429" name="Group 13"/>
          <p:cNvGrpSpPr>
            <a:grpSpLocks/>
          </p:cNvGrpSpPr>
          <p:nvPr/>
        </p:nvGrpSpPr>
        <p:grpSpPr bwMode="auto">
          <a:xfrm>
            <a:off x="3305175" y="3352800"/>
            <a:ext cx="2749550" cy="1143000"/>
            <a:chOff x="2256" y="2112"/>
            <a:chExt cx="1876" cy="720"/>
          </a:xfrm>
        </p:grpSpPr>
        <p:sp>
          <p:nvSpPr>
            <p:cNvPr id="316430" name="Rectangle 14"/>
            <p:cNvSpPr>
              <a:spLocks noChangeArrowheads="1"/>
            </p:cNvSpPr>
            <p:nvPr/>
          </p:nvSpPr>
          <p:spPr bwMode="auto">
            <a:xfrm>
              <a:off x="3504" y="2736"/>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1" name="Rectangle 15"/>
            <p:cNvSpPr>
              <a:spLocks noChangeArrowheads="1"/>
            </p:cNvSpPr>
            <p:nvPr/>
          </p:nvSpPr>
          <p:spPr bwMode="auto">
            <a:xfrm>
              <a:off x="3504" y="2640"/>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2" name="Rectangle 16"/>
            <p:cNvSpPr>
              <a:spLocks noChangeArrowheads="1"/>
            </p:cNvSpPr>
            <p:nvPr/>
          </p:nvSpPr>
          <p:spPr bwMode="auto">
            <a:xfrm>
              <a:off x="3504" y="2544"/>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3" name="Rectangle 17"/>
            <p:cNvSpPr>
              <a:spLocks noChangeArrowheads="1"/>
            </p:cNvSpPr>
            <p:nvPr/>
          </p:nvSpPr>
          <p:spPr bwMode="auto">
            <a:xfrm>
              <a:off x="3504" y="2448"/>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4" name="Rectangle 18"/>
            <p:cNvSpPr>
              <a:spLocks noChangeArrowheads="1"/>
            </p:cNvSpPr>
            <p:nvPr/>
          </p:nvSpPr>
          <p:spPr bwMode="auto">
            <a:xfrm>
              <a:off x="3504" y="2352"/>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5" name="Line 19"/>
            <p:cNvSpPr>
              <a:spLocks noChangeShapeType="1"/>
            </p:cNvSpPr>
            <p:nvPr/>
          </p:nvSpPr>
          <p:spPr bwMode="auto">
            <a:xfrm>
              <a:off x="2256" y="2352"/>
              <a:ext cx="1248"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36" name="Text Box 20"/>
            <p:cNvSpPr txBox="1">
              <a:spLocks noChangeArrowheads="1"/>
            </p:cNvSpPr>
            <p:nvPr/>
          </p:nvSpPr>
          <p:spPr bwMode="auto">
            <a:xfrm>
              <a:off x="3312" y="2544"/>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13</a:t>
              </a:r>
            </a:p>
          </p:txBody>
        </p:sp>
        <p:sp>
          <p:nvSpPr>
            <p:cNvPr id="316437" name="Text Box 21"/>
            <p:cNvSpPr txBox="1">
              <a:spLocks noChangeArrowheads="1"/>
            </p:cNvSpPr>
            <p:nvPr/>
          </p:nvSpPr>
          <p:spPr bwMode="auto">
            <a:xfrm>
              <a:off x="3504" y="2112"/>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high</a:t>
              </a:r>
            </a:p>
          </p:txBody>
        </p:sp>
      </p:grpSp>
      <p:grpSp>
        <p:nvGrpSpPr>
          <p:cNvPr id="316438" name="Group 22"/>
          <p:cNvGrpSpPr>
            <a:grpSpLocks/>
          </p:cNvGrpSpPr>
          <p:nvPr/>
        </p:nvGrpSpPr>
        <p:grpSpPr bwMode="auto">
          <a:xfrm>
            <a:off x="3305175" y="4114800"/>
            <a:ext cx="4016375" cy="1143000"/>
            <a:chOff x="2256" y="2592"/>
            <a:chExt cx="2740" cy="720"/>
          </a:xfrm>
        </p:grpSpPr>
        <p:sp>
          <p:nvSpPr>
            <p:cNvPr id="316439" name="Rectangle 23"/>
            <p:cNvSpPr>
              <a:spLocks noChangeArrowheads="1"/>
            </p:cNvSpPr>
            <p:nvPr/>
          </p:nvSpPr>
          <p:spPr bwMode="auto">
            <a:xfrm>
              <a:off x="4368" y="3216"/>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0" name="Rectangle 24"/>
            <p:cNvSpPr>
              <a:spLocks noChangeArrowheads="1"/>
            </p:cNvSpPr>
            <p:nvPr/>
          </p:nvSpPr>
          <p:spPr bwMode="auto">
            <a:xfrm>
              <a:off x="4368" y="3120"/>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1" name="Rectangle 25"/>
            <p:cNvSpPr>
              <a:spLocks noChangeArrowheads="1"/>
            </p:cNvSpPr>
            <p:nvPr/>
          </p:nvSpPr>
          <p:spPr bwMode="auto">
            <a:xfrm>
              <a:off x="4368" y="3024"/>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2" name="Rectangle 26"/>
            <p:cNvSpPr>
              <a:spLocks noChangeArrowheads="1"/>
            </p:cNvSpPr>
            <p:nvPr/>
          </p:nvSpPr>
          <p:spPr bwMode="auto">
            <a:xfrm>
              <a:off x="4368" y="2928"/>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3" name="Rectangle 27"/>
            <p:cNvSpPr>
              <a:spLocks noChangeArrowheads="1"/>
            </p:cNvSpPr>
            <p:nvPr/>
          </p:nvSpPr>
          <p:spPr bwMode="auto">
            <a:xfrm>
              <a:off x="4368" y="2832"/>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4" name="Line 28"/>
            <p:cNvSpPr>
              <a:spLocks noChangeShapeType="1"/>
            </p:cNvSpPr>
            <p:nvPr/>
          </p:nvSpPr>
          <p:spPr bwMode="auto">
            <a:xfrm>
              <a:off x="2256" y="2832"/>
              <a:ext cx="2112"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45" name="Line 29"/>
            <p:cNvSpPr>
              <a:spLocks noChangeShapeType="1"/>
            </p:cNvSpPr>
            <p:nvPr/>
          </p:nvSpPr>
          <p:spPr bwMode="auto">
            <a:xfrm>
              <a:off x="2256" y="3312"/>
              <a:ext cx="2112"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46" name="Text Box 30"/>
            <p:cNvSpPr txBox="1">
              <a:spLocks noChangeArrowheads="1"/>
            </p:cNvSpPr>
            <p:nvPr/>
          </p:nvSpPr>
          <p:spPr bwMode="auto">
            <a:xfrm>
              <a:off x="4176" y="3024"/>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8</a:t>
              </a:r>
            </a:p>
          </p:txBody>
        </p:sp>
        <p:sp>
          <p:nvSpPr>
            <p:cNvPr id="316447" name="Text Box 31"/>
            <p:cNvSpPr txBox="1">
              <a:spLocks noChangeArrowheads="1"/>
            </p:cNvSpPr>
            <p:nvPr/>
          </p:nvSpPr>
          <p:spPr bwMode="auto">
            <a:xfrm>
              <a:off x="4368" y="2592"/>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normal</a:t>
              </a:r>
            </a:p>
          </p:txBody>
        </p:sp>
      </p:grpSp>
      <p:grpSp>
        <p:nvGrpSpPr>
          <p:cNvPr id="316448" name="Group 32"/>
          <p:cNvGrpSpPr>
            <a:grpSpLocks/>
          </p:cNvGrpSpPr>
          <p:nvPr/>
        </p:nvGrpSpPr>
        <p:grpSpPr bwMode="auto">
          <a:xfrm>
            <a:off x="1476375" y="1323975"/>
            <a:ext cx="925513" cy="4833938"/>
            <a:chOff x="1008" y="834"/>
            <a:chExt cx="631" cy="3045"/>
          </a:xfrm>
        </p:grpSpPr>
        <p:sp>
          <p:nvSpPr>
            <p:cNvPr id="316449" name="Text Box 33"/>
            <p:cNvSpPr txBox="1">
              <a:spLocks noChangeArrowheads="1"/>
            </p:cNvSpPr>
            <p:nvPr/>
          </p:nvSpPr>
          <p:spPr bwMode="auto">
            <a:xfrm>
              <a:off x="1008" y="3792"/>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system idle</a:t>
              </a:r>
            </a:p>
          </p:txBody>
        </p:sp>
        <p:sp>
          <p:nvSpPr>
            <p:cNvPr id="316450" name="Text Box 34"/>
            <p:cNvSpPr txBox="1">
              <a:spLocks noChangeArrowheads="1"/>
            </p:cNvSpPr>
            <p:nvPr/>
          </p:nvSpPr>
          <p:spPr bwMode="auto">
            <a:xfrm>
              <a:off x="1011" y="3687"/>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dynamic idle</a:t>
              </a:r>
              <a:endParaRPr lang="en-GB" sz="1200">
                <a:latin typeface="Arial" charset="0"/>
              </a:endParaRPr>
            </a:p>
          </p:txBody>
        </p:sp>
        <p:sp>
          <p:nvSpPr>
            <p:cNvPr id="316451" name="Text Box 35"/>
            <p:cNvSpPr txBox="1">
              <a:spLocks noChangeArrowheads="1"/>
            </p:cNvSpPr>
            <p:nvPr/>
          </p:nvSpPr>
          <p:spPr bwMode="auto">
            <a:xfrm>
              <a:off x="1010" y="2370"/>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dynamic time-critical</a:t>
              </a:r>
            </a:p>
          </p:txBody>
        </p:sp>
        <p:sp>
          <p:nvSpPr>
            <p:cNvPr id="316452" name="Text Box 36"/>
            <p:cNvSpPr txBox="1">
              <a:spLocks noChangeArrowheads="1"/>
            </p:cNvSpPr>
            <p:nvPr/>
          </p:nvSpPr>
          <p:spPr bwMode="auto">
            <a:xfrm>
              <a:off x="1008" y="2247"/>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realtime idle</a:t>
              </a:r>
            </a:p>
          </p:txBody>
        </p:sp>
        <p:sp>
          <p:nvSpPr>
            <p:cNvPr id="316453" name="Text Box 37"/>
            <p:cNvSpPr txBox="1">
              <a:spLocks noChangeArrowheads="1"/>
            </p:cNvSpPr>
            <p:nvPr/>
          </p:nvSpPr>
          <p:spPr bwMode="auto">
            <a:xfrm>
              <a:off x="1008" y="834"/>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realtime time-critical</a:t>
              </a:r>
            </a:p>
          </p:txBody>
        </p:sp>
      </p:grpSp>
      <p:grpSp>
        <p:nvGrpSpPr>
          <p:cNvPr id="316454" name="Group 38"/>
          <p:cNvGrpSpPr>
            <a:grpSpLocks/>
          </p:cNvGrpSpPr>
          <p:nvPr/>
        </p:nvGrpSpPr>
        <p:grpSpPr bwMode="auto">
          <a:xfrm>
            <a:off x="561975" y="3733800"/>
            <a:ext cx="3025775" cy="2466975"/>
            <a:chOff x="384" y="2352"/>
            <a:chExt cx="2064" cy="1554"/>
          </a:xfrm>
        </p:grpSpPr>
        <p:sp>
          <p:nvSpPr>
            <p:cNvPr id="316455" name="Rectangle 39"/>
            <p:cNvSpPr>
              <a:spLocks noChangeArrowheads="1"/>
            </p:cNvSpPr>
            <p:nvPr/>
          </p:nvSpPr>
          <p:spPr bwMode="auto">
            <a:xfrm>
              <a:off x="1632" y="379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6" name="Rectangle 40"/>
            <p:cNvSpPr>
              <a:spLocks noChangeArrowheads="1"/>
            </p:cNvSpPr>
            <p:nvPr/>
          </p:nvSpPr>
          <p:spPr bwMode="auto">
            <a:xfrm>
              <a:off x="1632" y="3696"/>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7" name="Rectangle 41"/>
            <p:cNvSpPr>
              <a:spLocks noChangeArrowheads="1"/>
            </p:cNvSpPr>
            <p:nvPr/>
          </p:nvSpPr>
          <p:spPr bwMode="auto">
            <a:xfrm>
              <a:off x="1632" y="360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8" name="Rectangle 42"/>
            <p:cNvSpPr>
              <a:spLocks noChangeArrowheads="1"/>
            </p:cNvSpPr>
            <p:nvPr/>
          </p:nvSpPr>
          <p:spPr bwMode="auto">
            <a:xfrm>
              <a:off x="1632" y="350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9" name="Rectangle 43"/>
            <p:cNvSpPr>
              <a:spLocks noChangeArrowheads="1"/>
            </p:cNvSpPr>
            <p:nvPr/>
          </p:nvSpPr>
          <p:spPr bwMode="auto">
            <a:xfrm>
              <a:off x="1632" y="340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0" name="Rectangle 44"/>
            <p:cNvSpPr>
              <a:spLocks noChangeArrowheads="1"/>
            </p:cNvSpPr>
            <p:nvPr/>
          </p:nvSpPr>
          <p:spPr bwMode="auto">
            <a:xfrm>
              <a:off x="1632" y="331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1" name="Rectangle 45"/>
            <p:cNvSpPr>
              <a:spLocks noChangeArrowheads="1"/>
            </p:cNvSpPr>
            <p:nvPr/>
          </p:nvSpPr>
          <p:spPr bwMode="auto">
            <a:xfrm>
              <a:off x="1632" y="3216"/>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2" name="Rectangle 46"/>
            <p:cNvSpPr>
              <a:spLocks noChangeArrowheads="1"/>
            </p:cNvSpPr>
            <p:nvPr/>
          </p:nvSpPr>
          <p:spPr bwMode="auto">
            <a:xfrm>
              <a:off x="1632" y="312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3" name="Rectangle 47"/>
            <p:cNvSpPr>
              <a:spLocks noChangeArrowheads="1"/>
            </p:cNvSpPr>
            <p:nvPr/>
          </p:nvSpPr>
          <p:spPr bwMode="auto">
            <a:xfrm>
              <a:off x="1632" y="302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4" name="Rectangle 48"/>
            <p:cNvSpPr>
              <a:spLocks noChangeArrowheads="1"/>
            </p:cNvSpPr>
            <p:nvPr/>
          </p:nvSpPr>
          <p:spPr bwMode="auto">
            <a:xfrm>
              <a:off x="1632" y="292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5" name="Rectangle 49"/>
            <p:cNvSpPr>
              <a:spLocks noChangeArrowheads="1"/>
            </p:cNvSpPr>
            <p:nvPr/>
          </p:nvSpPr>
          <p:spPr bwMode="auto">
            <a:xfrm>
              <a:off x="1632" y="283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6" name="Rectangle 50"/>
            <p:cNvSpPr>
              <a:spLocks noChangeArrowheads="1"/>
            </p:cNvSpPr>
            <p:nvPr/>
          </p:nvSpPr>
          <p:spPr bwMode="auto">
            <a:xfrm>
              <a:off x="1632" y="2736"/>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7" name="Rectangle 51"/>
            <p:cNvSpPr>
              <a:spLocks noChangeArrowheads="1"/>
            </p:cNvSpPr>
            <p:nvPr/>
          </p:nvSpPr>
          <p:spPr bwMode="auto">
            <a:xfrm>
              <a:off x="1632" y="264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8" name="Rectangle 52"/>
            <p:cNvSpPr>
              <a:spLocks noChangeArrowheads="1"/>
            </p:cNvSpPr>
            <p:nvPr/>
          </p:nvSpPr>
          <p:spPr bwMode="auto">
            <a:xfrm>
              <a:off x="1632" y="254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9" name="Rectangle 53"/>
            <p:cNvSpPr>
              <a:spLocks noChangeArrowheads="1"/>
            </p:cNvSpPr>
            <p:nvPr/>
          </p:nvSpPr>
          <p:spPr bwMode="auto">
            <a:xfrm>
              <a:off x="1632" y="244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70" name="Rectangle 54"/>
            <p:cNvSpPr>
              <a:spLocks noChangeArrowheads="1"/>
            </p:cNvSpPr>
            <p:nvPr/>
          </p:nvSpPr>
          <p:spPr bwMode="auto">
            <a:xfrm>
              <a:off x="1632" y="2352"/>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71" name="Text Box 55"/>
            <p:cNvSpPr txBox="1">
              <a:spLocks noChangeArrowheads="1"/>
            </p:cNvSpPr>
            <p:nvPr/>
          </p:nvSpPr>
          <p:spPr bwMode="auto">
            <a:xfrm>
              <a:off x="2256" y="3810"/>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0</a:t>
              </a:r>
            </a:p>
          </p:txBody>
        </p:sp>
        <p:sp>
          <p:nvSpPr>
            <p:cNvPr id="316472" name="Text Box 56"/>
            <p:cNvSpPr txBox="1">
              <a:spLocks noChangeArrowheads="1"/>
            </p:cNvSpPr>
            <p:nvPr/>
          </p:nvSpPr>
          <p:spPr bwMode="auto">
            <a:xfrm>
              <a:off x="2256" y="3696"/>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a:t>
              </a:r>
            </a:p>
          </p:txBody>
        </p:sp>
        <p:sp>
          <p:nvSpPr>
            <p:cNvPr id="316473" name="Text Box 57"/>
            <p:cNvSpPr txBox="1">
              <a:spLocks noChangeArrowheads="1"/>
            </p:cNvSpPr>
            <p:nvPr/>
          </p:nvSpPr>
          <p:spPr bwMode="auto">
            <a:xfrm>
              <a:off x="2256" y="2370"/>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15</a:t>
              </a:r>
            </a:p>
          </p:txBody>
        </p:sp>
        <p:sp>
          <p:nvSpPr>
            <p:cNvPr id="316474" name="Line 58"/>
            <p:cNvSpPr>
              <a:spLocks noChangeShapeType="1"/>
            </p:cNvSpPr>
            <p:nvPr/>
          </p:nvSpPr>
          <p:spPr bwMode="auto">
            <a:xfrm>
              <a:off x="432" y="2352"/>
              <a:ext cx="1200"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75" name="Line 59"/>
            <p:cNvSpPr>
              <a:spLocks noChangeShapeType="1"/>
            </p:cNvSpPr>
            <p:nvPr/>
          </p:nvSpPr>
          <p:spPr bwMode="auto">
            <a:xfrm>
              <a:off x="432" y="3888"/>
              <a:ext cx="1200"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76" name="Text Box 60"/>
            <p:cNvSpPr txBox="1">
              <a:spLocks noChangeArrowheads="1"/>
            </p:cNvSpPr>
            <p:nvPr/>
          </p:nvSpPr>
          <p:spPr bwMode="auto">
            <a:xfrm>
              <a:off x="384" y="2889"/>
              <a:ext cx="720" cy="231"/>
            </a:xfrm>
            <a:prstGeom prst="rect">
              <a:avLst/>
            </a:prstGeom>
            <a:noFill/>
            <a:ln w="9525">
              <a:noFill/>
              <a:miter lim="800000"/>
              <a:headEnd/>
              <a:tailEnd/>
            </a:ln>
            <a:effectLst/>
          </p:spPr>
          <p:txBody>
            <a:bodyPr wrap="none" anchor="ctr"/>
            <a:lstStyle/>
            <a:p>
              <a:pPr algn="ctr" eaLnBrk="0" hangingPunct="0"/>
              <a:r>
                <a:rPr lang="en-GB" sz="2400">
                  <a:latin typeface="Arial" charset="0"/>
                </a:rPr>
                <a:t>dynamic</a:t>
              </a:r>
            </a:p>
          </p:txBody>
        </p:sp>
        <p:sp>
          <p:nvSpPr>
            <p:cNvPr id="316477" name="Text Box 61"/>
            <p:cNvSpPr txBox="1">
              <a:spLocks noChangeArrowheads="1"/>
            </p:cNvSpPr>
            <p:nvPr/>
          </p:nvSpPr>
          <p:spPr bwMode="auto">
            <a:xfrm>
              <a:off x="384" y="3168"/>
              <a:ext cx="720" cy="231"/>
            </a:xfrm>
            <a:prstGeom prst="rect">
              <a:avLst/>
            </a:prstGeom>
            <a:noFill/>
            <a:ln w="9525">
              <a:noFill/>
              <a:miter lim="800000"/>
              <a:headEnd/>
              <a:tailEnd/>
            </a:ln>
            <a:effectLst/>
          </p:spPr>
          <p:txBody>
            <a:bodyPr wrap="none" anchor="ctr"/>
            <a:lstStyle/>
            <a:p>
              <a:pPr algn="ctr" eaLnBrk="0" hangingPunct="0"/>
              <a:r>
                <a:rPr lang="en-GB" sz="1800">
                  <a:latin typeface="Arial" charset="0"/>
                </a:rPr>
                <a:t>levels 1-15</a:t>
              </a:r>
            </a:p>
          </p:txBody>
        </p:sp>
      </p:grpSp>
      <p:grpSp>
        <p:nvGrpSpPr>
          <p:cNvPr id="316478" name="Group 62"/>
          <p:cNvGrpSpPr>
            <a:grpSpLocks/>
          </p:cNvGrpSpPr>
          <p:nvPr/>
        </p:nvGrpSpPr>
        <p:grpSpPr bwMode="auto">
          <a:xfrm>
            <a:off x="561975" y="1295400"/>
            <a:ext cx="3028950" cy="2438400"/>
            <a:chOff x="384" y="816"/>
            <a:chExt cx="2067" cy="1536"/>
          </a:xfrm>
        </p:grpSpPr>
        <p:sp>
          <p:nvSpPr>
            <p:cNvPr id="316479" name="Rectangle 63"/>
            <p:cNvSpPr>
              <a:spLocks noChangeArrowheads="1"/>
            </p:cNvSpPr>
            <p:nvPr/>
          </p:nvSpPr>
          <p:spPr bwMode="auto">
            <a:xfrm>
              <a:off x="1632" y="2256"/>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0" name="Rectangle 64"/>
            <p:cNvSpPr>
              <a:spLocks noChangeArrowheads="1"/>
            </p:cNvSpPr>
            <p:nvPr/>
          </p:nvSpPr>
          <p:spPr bwMode="auto">
            <a:xfrm>
              <a:off x="1632" y="2160"/>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1" name="Rectangle 65"/>
            <p:cNvSpPr>
              <a:spLocks noChangeArrowheads="1"/>
            </p:cNvSpPr>
            <p:nvPr/>
          </p:nvSpPr>
          <p:spPr bwMode="auto">
            <a:xfrm>
              <a:off x="1632" y="2064"/>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2" name="Rectangle 66"/>
            <p:cNvSpPr>
              <a:spLocks noChangeArrowheads="1"/>
            </p:cNvSpPr>
            <p:nvPr/>
          </p:nvSpPr>
          <p:spPr bwMode="auto">
            <a:xfrm>
              <a:off x="1632" y="1968"/>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3" name="Rectangle 67"/>
            <p:cNvSpPr>
              <a:spLocks noChangeArrowheads="1"/>
            </p:cNvSpPr>
            <p:nvPr/>
          </p:nvSpPr>
          <p:spPr bwMode="auto">
            <a:xfrm>
              <a:off x="1632" y="1872"/>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4" name="Rectangle 68"/>
            <p:cNvSpPr>
              <a:spLocks noChangeArrowheads="1"/>
            </p:cNvSpPr>
            <p:nvPr/>
          </p:nvSpPr>
          <p:spPr bwMode="auto">
            <a:xfrm>
              <a:off x="1632" y="1776"/>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5" name="Rectangle 69"/>
            <p:cNvSpPr>
              <a:spLocks noChangeArrowheads="1"/>
            </p:cNvSpPr>
            <p:nvPr/>
          </p:nvSpPr>
          <p:spPr bwMode="auto">
            <a:xfrm>
              <a:off x="1632" y="1680"/>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6" name="Rectangle 70"/>
            <p:cNvSpPr>
              <a:spLocks noChangeArrowheads="1"/>
            </p:cNvSpPr>
            <p:nvPr/>
          </p:nvSpPr>
          <p:spPr bwMode="auto">
            <a:xfrm>
              <a:off x="1632" y="1584"/>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7" name="Rectangle 71"/>
            <p:cNvSpPr>
              <a:spLocks noChangeArrowheads="1"/>
            </p:cNvSpPr>
            <p:nvPr/>
          </p:nvSpPr>
          <p:spPr bwMode="auto">
            <a:xfrm>
              <a:off x="1632" y="1488"/>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8" name="Rectangle 72"/>
            <p:cNvSpPr>
              <a:spLocks noChangeArrowheads="1"/>
            </p:cNvSpPr>
            <p:nvPr/>
          </p:nvSpPr>
          <p:spPr bwMode="auto">
            <a:xfrm>
              <a:off x="1632" y="1392"/>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9" name="Rectangle 73"/>
            <p:cNvSpPr>
              <a:spLocks noChangeArrowheads="1"/>
            </p:cNvSpPr>
            <p:nvPr/>
          </p:nvSpPr>
          <p:spPr bwMode="auto">
            <a:xfrm>
              <a:off x="1632" y="1296"/>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0" name="Rectangle 74"/>
            <p:cNvSpPr>
              <a:spLocks noChangeArrowheads="1"/>
            </p:cNvSpPr>
            <p:nvPr/>
          </p:nvSpPr>
          <p:spPr bwMode="auto">
            <a:xfrm>
              <a:off x="1632" y="1200"/>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1" name="Rectangle 75"/>
            <p:cNvSpPr>
              <a:spLocks noChangeArrowheads="1"/>
            </p:cNvSpPr>
            <p:nvPr/>
          </p:nvSpPr>
          <p:spPr bwMode="auto">
            <a:xfrm>
              <a:off x="1632" y="1104"/>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2" name="Rectangle 76"/>
            <p:cNvSpPr>
              <a:spLocks noChangeArrowheads="1"/>
            </p:cNvSpPr>
            <p:nvPr/>
          </p:nvSpPr>
          <p:spPr bwMode="auto">
            <a:xfrm>
              <a:off x="1632" y="1008"/>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3" name="Rectangle 77"/>
            <p:cNvSpPr>
              <a:spLocks noChangeArrowheads="1"/>
            </p:cNvSpPr>
            <p:nvPr/>
          </p:nvSpPr>
          <p:spPr bwMode="auto">
            <a:xfrm>
              <a:off x="1632" y="912"/>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4" name="Rectangle 78"/>
            <p:cNvSpPr>
              <a:spLocks noChangeArrowheads="1"/>
            </p:cNvSpPr>
            <p:nvPr/>
          </p:nvSpPr>
          <p:spPr bwMode="auto">
            <a:xfrm>
              <a:off x="1632" y="816"/>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5" name="Text Box 79"/>
            <p:cNvSpPr txBox="1">
              <a:spLocks noChangeArrowheads="1"/>
            </p:cNvSpPr>
            <p:nvPr/>
          </p:nvSpPr>
          <p:spPr bwMode="auto">
            <a:xfrm>
              <a:off x="2259" y="2238"/>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16</a:t>
              </a:r>
            </a:p>
          </p:txBody>
        </p:sp>
        <p:sp>
          <p:nvSpPr>
            <p:cNvPr id="316496" name="Text Box 80"/>
            <p:cNvSpPr txBox="1">
              <a:spLocks noChangeArrowheads="1"/>
            </p:cNvSpPr>
            <p:nvPr/>
          </p:nvSpPr>
          <p:spPr bwMode="auto">
            <a:xfrm>
              <a:off x="2256" y="834"/>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31</a:t>
              </a:r>
            </a:p>
          </p:txBody>
        </p:sp>
        <p:sp>
          <p:nvSpPr>
            <p:cNvPr id="316497" name="Line 81"/>
            <p:cNvSpPr>
              <a:spLocks noChangeShapeType="1"/>
            </p:cNvSpPr>
            <p:nvPr/>
          </p:nvSpPr>
          <p:spPr bwMode="auto">
            <a:xfrm>
              <a:off x="384" y="816"/>
              <a:ext cx="1248"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98" name="Text Box 82"/>
            <p:cNvSpPr txBox="1">
              <a:spLocks noChangeArrowheads="1"/>
            </p:cNvSpPr>
            <p:nvPr/>
          </p:nvSpPr>
          <p:spPr bwMode="auto">
            <a:xfrm>
              <a:off x="384" y="1257"/>
              <a:ext cx="720" cy="231"/>
            </a:xfrm>
            <a:prstGeom prst="rect">
              <a:avLst/>
            </a:prstGeom>
            <a:noFill/>
            <a:ln w="9525">
              <a:noFill/>
              <a:miter lim="800000"/>
              <a:headEnd/>
              <a:tailEnd/>
            </a:ln>
            <a:effectLst/>
          </p:spPr>
          <p:txBody>
            <a:bodyPr wrap="none" anchor="ctr"/>
            <a:lstStyle/>
            <a:p>
              <a:pPr algn="ctr" eaLnBrk="0" hangingPunct="0"/>
              <a:r>
                <a:rPr lang="en-GB" sz="2400">
                  <a:latin typeface="Arial" charset="0"/>
                </a:rPr>
                <a:t>realtime</a:t>
              </a:r>
            </a:p>
          </p:txBody>
        </p:sp>
        <p:sp>
          <p:nvSpPr>
            <p:cNvPr id="316499" name="Text Box 83"/>
            <p:cNvSpPr txBox="1">
              <a:spLocks noChangeArrowheads="1"/>
            </p:cNvSpPr>
            <p:nvPr/>
          </p:nvSpPr>
          <p:spPr bwMode="auto">
            <a:xfrm>
              <a:off x="384" y="1488"/>
              <a:ext cx="720" cy="231"/>
            </a:xfrm>
            <a:prstGeom prst="rect">
              <a:avLst/>
            </a:prstGeom>
            <a:noFill/>
            <a:ln w="9525">
              <a:noFill/>
              <a:miter lim="800000"/>
              <a:headEnd/>
              <a:tailEnd/>
            </a:ln>
            <a:effectLst/>
          </p:spPr>
          <p:txBody>
            <a:bodyPr wrap="none" anchor="ctr"/>
            <a:lstStyle/>
            <a:p>
              <a:pPr algn="ctr" eaLnBrk="0" hangingPunct="0"/>
              <a:r>
                <a:rPr lang="en-GB" sz="1800">
                  <a:latin typeface="Arial" charset="0"/>
                </a:rPr>
                <a:t>levels 16-31</a:t>
              </a:r>
            </a:p>
          </p:txBody>
        </p:sp>
      </p:grpSp>
      <p:grpSp>
        <p:nvGrpSpPr>
          <p:cNvPr id="316500" name="Group 84"/>
          <p:cNvGrpSpPr>
            <a:grpSpLocks/>
          </p:cNvGrpSpPr>
          <p:nvPr/>
        </p:nvGrpSpPr>
        <p:grpSpPr bwMode="auto">
          <a:xfrm>
            <a:off x="4783138" y="1676400"/>
            <a:ext cx="3235325" cy="1524000"/>
            <a:chOff x="3264" y="1056"/>
            <a:chExt cx="2208" cy="960"/>
          </a:xfrm>
        </p:grpSpPr>
        <p:sp>
          <p:nvSpPr>
            <p:cNvPr id="316501" name="Rectangle 85"/>
            <p:cNvSpPr>
              <a:spLocks noChangeArrowheads="1"/>
            </p:cNvSpPr>
            <p:nvPr/>
          </p:nvSpPr>
          <p:spPr bwMode="auto">
            <a:xfrm>
              <a:off x="4032" y="1824"/>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lowest (-2)</a:t>
              </a:r>
            </a:p>
          </p:txBody>
        </p:sp>
        <p:sp>
          <p:nvSpPr>
            <p:cNvPr id="316502" name="Rectangle 86"/>
            <p:cNvSpPr>
              <a:spLocks noChangeArrowheads="1"/>
            </p:cNvSpPr>
            <p:nvPr/>
          </p:nvSpPr>
          <p:spPr bwMode="auto">
            <a:xfrm>
              <a:off x="4032" y="1632"/>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below normal (-1)</a:t>
              </a:r>
            </a:p>
          </p:txBody>
        </p:sp>
        <p:sp>
          <p:nvSpPr>
            <p:cNvPr id="316503" name="Rectangle 87"/>
            <p:cNvSpPr>
              <a:spLocks noChangeArrowheads="1"/>
            </p:cNvSpPr>
            <p:nvPr/>
          </p:nvSpPr>
          <p:spPr bwMode="auto">
            <a:xfrm>
              <a:off x="4032" y="1440"/>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normal (0)</a:t>
              </a:r>
            </a:p>
          </p:txBody>
        </p:sp>
        <p:sp>
          <p:nvSpPr>
            <p:cNvPr id="316504" name="Rectangle 88"/>
            <p:cNvSpPr>
              <a:spLocks noChangeArrowheads="1"/>
            </p:cNvSpPr>
            <p:nvPr/>
          </p:nvSpPr>
          <p:spPr bwMode="auto">
            <a:xfrm>
              <a:off x="4032" y="1248"/>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above normal (+1)</a:t>
              </a:r>
            </a:p>
          </p:txBody>
        </p:sp>
        <p:sp>
          <p:nvSpPr>
            <p:cNvPr id="316505" name="Rectangle 89"/>
            <p:cNvSpPr>
              <a:spLocks noChangeArrowheads="1"/>
            </p:cNvSpPr>
            <p:nvPr/>
          </p:nvSpPr>
          <p:spPr bwMode="auto">
            <a:xfrm>
              <a:off x="4032" y="1056"/>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highest (+2)</a:t>
              </a:r>
            </a:p>
          </p:txBody>
        </p:sp>
        <p:sp>
          <p:nvSpPr>
            <p:cNvPr id="316506" name="Line 90"/>
            <p:cNvSpPr>
              <a:spLocks noChangeShapeType="1"/>
            </p:cNvSpPr>
            <p:nvPr/>
          </p:nvSpPr>
          <p:spPr bwMode="auto">
            <a:xfrm flipV="1">
              <a:off x="3264" y="1056"/>
              <a:ext cx="768" cy="24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507" name="Line 91"/>
            <p:cNvSpPr>
              <a:spLocks noChangeShapeType="1"/>
            </p:cNvSpPr>
            <p:nvPr/>
          </p:nvSpPr>
          <p:spPr bwMode="auto">
            <a:xfrm>
              <a:off x="3264" y="1776"/>
              <a:ext cx="768" cy="24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grpSp>
      <p:grpSp>
        <p:nvGrpSpPr>
          <p:cNvPr id="316508" name="Group 92"/>
          <p:cNvGrpSpPr>
            <a:grpSpLocks/>
          </p:cNvGrpSpPr>
          <p:nvPr/>
        </p:nvGrpSpPr>
        <p:grpSpPr bwMode="auto">
          <a:xfrm>
            <a:off x="3305175" y="4724400"/>
            <a:ext cx="5281613" cy="1143000"/>
            <a:chOff x="2256" y="2976"/>
            <a:chExt cx="3604" cy="720"/>
          </a:xfrm>
        </p:grpSpPr>
        <p:sp>
          <p:nvSpPr>
            <p:cNvPr id="316509" name="Rectangle 93"/>
            <p:cNvSpPr>
              <a:spLocks noChangeArrowheads="1"/>
            </p:cNvSpPr>
            <p:nvPr/>
          </p:nvSpPr>
          <p:spPr bwMode="auto">
            <a:xfrm>
              <a:off x="5232" y="360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0" name="Rectangle 94"/>
            <p:cNvSpPr>
              <a:spLocks noChangeArrowheads="1"/>
            </p:cNvSpPr>
            <p:nvPr/>
          </p:nvSpPr>
          <p:spPr bwMode="auto">
            <a:xfrm>
              <a:off x="5232" y="350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1" name="Rectangle 95"/>
            <p:cNvSpPr>
              <a:spLocks noChangeArrowheads="1"/>
            </p:cNvSpPr>
            <p:nvPr/>
          </p:nvSpPr>
          <p:spPr bwMode="auto">
            <a:xfrm>
              <a:off x="5232" y="340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2" name="Rectangle 96"/>
            <p:cNvSpPr>
              <a:spLocks noChangeArrowheads="1"/>
            </p:cNvSpPr>
            <p:nvPr/>
          </p:nvSpPr>
          <p:spPr bwMode="auto">
            <a:xfrm>
              <a:off x="5232" y="331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3" name="Rectangle 97"/>
            <p:cNvSpPr>
              <a:spLocks noChangeArrowheads="1"/>
            </p:cNvSpPr>
            <p:nvPr/>
          </p:nvSpPr>
          <p:spPr bwMode="auto">
            <a:xfrm>
              <a:off x="5232" y="3216"/>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4" name="Line 98"/>
            <p:cNvSpPr>
              <a:spLocks noChangeShapeType="1"/>
            </p:cNvSpPr>
            <p:nvPr/>
          </p:nvSpPr>
          <p:spPr bwMode="auto">
            <a:xfrm>
              <a:off x="2256" y="3696"/>
              <a:ext cx="2976"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515" name="Text Box 99"/>
            <p:cNvSpPr txBox="1">
              <a:spLocks noChangeArrowheads="1"/>
            </p:cNvSpPr>
            <p:nvPr/>
          </p:nvSpPr>
          <p:spPr bwMode="auto">
            <a:xfrm>
              <a:off x="5040" y="3408"/>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4</a:t>
              </a:r>
            </a:p>
          </p:txBody>
        </p:sp>
        <p:sp>
          <p:nvSpPr>
            <p:cNvPr id="316516" name="Text Box 100"/>
            <p:cNvSpPr txBox="1">
              <a:spLocks noChangeArrowheads="1"/>
            </p:cNvSpPr>
            <p:nvPr/>
          </p:nvSpPr>
          <p:spPr bwMode="auto">
            <a:xfrm>
              <a:off x="5232" y="2976"/>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idle</a:t>
              </a:r>
            </a:p>
          </p:txBody>
        </p:sp>
        <p:sp>
          <p:nvSpPr>
            <p:cNvPr id="316517" name="Line 101"/>
            <p:cNvSpPr>
              <a:spLocks noChangeShapeType="1"/>
            </p:cNvSpPr>
            <p:nvPr/>
          </p:nvSpPr>
          <p:spPr bwMode="auto">
            <a:xfrm flipV="1">
              <a:off x="2256" y="3211"/>
              <a:ext cx="2975" cy="5"/>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454"/>
                                        </p:tgtEl>
                                        <p:attrNameLst>
                                          <p:attrName>style.visibility</p:attrName>
                                        </p:attrNameLst>
                                      </p:cBhvr>
                                      <p:to>
                                        <p:strVal val="visible"/>
                                      </p:to>
                                    </p:set>
                                    <p:anim calcmode="lin" valueType="num">
                                      <p:cBhvr additive="base">
                                        <p:cTn id="7" dur="500" fill="hold"/>
                                        <p:tgtEl>
                                          <p:spTgt spid="316454"/>
                                        </p:tgtEl>
                                        <p:attrNameLst>
                                          <p:attrName>ppt_x</p:attrName>
                                        </p:attrNameLst>
                                      </p:cBhvr>
                                      <p:tavLst>
                                        <p:tav tm="0">
                                          <p:val>
                                            <p:strVal val="0-#ppt_w/2"/>
                                          </p:val>
                                        </p:tav>
                                        <p:tav tm="100000">
                                          <p:val>
                                            <p:strVal val="#ppt_x"/>
                                          </p:val>
                                        </p:tav>
                                      </p:tavLst>
                                    </p:anim>
                                    <p:anim calcmode="lin" valueType="num">
                                      <p:cBhvr additive="base">
                                        <p:cTn id="8" dur="500" fill="hold"/>
                                        <p:tgtEl>
                                          <p:spTgt spid="3164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78"/>
                                        </p:tgtEl>
                                        <p:attrNameLst>
                                          <p:attrName>style.visibility</p:attrName>
                                        </p:attrNameLst>
                                      </p:cBhvr>
                                      <p:to>
                                        <p:strVal val="visible"/>
                                      </p:to>
                                    </p:set>
                                    <p:anim calcmode="lin" valueType="num">
                                      <p:cBhvr additive="base">
                                        <p:cTn id="13" dur="500" fill="hold"/>
                                        <p:tgtEl>
                                          <p:spTgt spid="316478"/>
                                        </p:tgtEl>
                                        <p:attrNameLst>
                                          <p:attrName>ppt_x</p:attrName>
                                        </p:attrNameLst>
                                      </p:cBhvr>
                                      <p:tavLst>
                                        <p:tav tm="0">
                                          <p:val>
                                            <p:strVal val="0-#ppt_w/2"/>
                                          </p:val>
                                        </p:tav>
                                        <p:tav tm="100000">
                                          <p:val>
                                            <p:strVal val="#ppt_x"/>
                                          </p:val>
                                        </p:tav>
                                      </p:tavLst>
                                    </p:anim>
                                    <p:anim calcmode="lin" valueType="num">
                                      <p:cBhvr additive="base">
                                        <p:cTn id="14" dur="500" fill="hold"/>
                                        <p:tgtEl>
                                          <p:spTgt spid="3164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6448"/>
                                        </p:tgtEl>
                                        <p:attrNameLst>
                                          <p:attrName>style.visibility</p:attrName>
                                        </p:attrNameLst>
                                      </p:cBhvr>
                                      <p:to>
                                        <p:strVal val="visible"/>
                                      </p:to>
                                    </p:set>
                                    <p:anim calcmode="lin" valueType="num">
                                      <p:cBhvr additive="base">
                                        <p:cTn id="19" dur="500" fill="hold"/>
                                        <p:tgtEl>
                                          <p:spTgt spid="316448"/>
                                        </p:tgtEl>
                                        <p:attrNameLst>
                                          <p:attrName>ppt_x</p:attrName>
                                        </p:attrNameLst>
                                      </p:cBhvr>
                                      <p:tavLst>
                                        <p:tav tm="0">
                                          <p:val>
                                            <p:strVal val="0-#ppt_w/2"/>
                                          </p:val>
                                        </p:tav>
                                        <p:tav tm="100000">
                                          <p:val>
                                            <p:strVal val="#ppt_x"/>
                                          </p:val>
                                        </p:tav>
                                      </p:tavLst>
                                    </p:anim>
                                    <p:anim calcmode="lin" valueType="num">
                                      <p:cBhvr additive="base">
                                        <p:cTn id="20" dur="500" fill="hold"/>
                                        <p:tgtEl>
                                          <p:spTgt spid="3164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6508"/>
                                        </p:tgtEl>
                                        <p:attrNameLst>
                                          <p:attrName>style.visibility</p:attrName>
                                        </p:attrNameLst>
                                      </p:cBhvr>
                                      <p:to>
                                        <p:strVal val="visible"/>
                                      </p:to>
                                    </p:set>
                                    <p:anim calcmode="lin" valueType="num">
                                      <p:cBhvr additive="base">
                                        <p:cTn id="25" dur="500" fill="hold"/>
                                        <p:tgtEl>
                                          <p:spTgt spid="316508"/>
                                        </p:tgtEl>
                                        <p:attrNameLst>
                                          <p:attrName>ppt_x</p:attrName>
                                        </p:attrNameLst>
                                      </p:cBhvr>
                                      <p:tavLst>
                                        <p:tav tm="0">
                                          <p:val>
                                            <p:strVal val="0-#ppt_w/2"/>
                                          </p:val>
                                        </p:tav>
                                        <p:tav tm="100000">
                                          <p:val>
                                            <p:strVal val="#ppt_x"/>
                                          </p:val>
                                        </p:tav>
                                      </p:tavLst>
                                    </p:anim>
                                    <p:anim calcmode="lin" valueType="num">
                                      <p:cBhvr additive="base">
                                        <p:cTn id="26" dur="500" fill="hold"/>
                                        <p:tgtEl>
                                          <p:spTgt spid="3165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6438"/>
                                        </p:tgtEl>
                                        <p:attrNameLst>
                                          <p:attrName>style.visibility</p:attrName>
                                        </p:attrNameLst>
                                      </p:cBhvr>
                                      <p:to>
                                        <p:strVal val="visible"/>
                                      </p:to>
                                    </p:set>
                                    <p:anim calcmode="lin" valueType="num">
                                      <p:cBhvr additive="base">
                                        <p:cTn id="31" dur="500" fill="hold"/>
                                        <p:tgtEl>
                                          <p:spTgt spid="316438"/>
                                        </p:tgtEl>
                                        <p:attrNameLst>
                                          <p:attrName>ppt_x</p:attrName>
                                        </p:attrNameLst>
                                      </p:cBhvr>
                                      <p:tavLst>
                                        <p:tav tm="0">
                                          <p:val>
                                            <p:strVal val="0-#ppt_w/2"/>
                                          </p:val>
                                        </p:tav>
                                        <p:tav tm="100000">
                                          <p:val>
                                            <p:strVal val="#ppt_x"/>
                                          </p:val>
                                        </p:tav>
                                      </p:tavLst>
                                    </p:anim>
                                    <p:anim calcmode="lin" valueType="num">
                                      <p:cBhvr additive="base">
                                        <p:cTn id="32" dur="500" fill="hold"/>
                                        <p:tgtEl>
                                          <p:spTgt spid="3164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6429"/>
                                        </p:tgtEl>
                                        <p:attrNameLst>
                                          <p:attrName>style.visibility</p:attrName>
                                        </p:attrNameLst>
                                      </p:cBhvr>
                                      <p:to>
                                        <p:strVal val="visible"/>
                                      </p:to>
                                    </p:set>
                                    <p:anim calcmode="lin" valueType="num">
                                      <p:cBhvr additive="base">
                                        <p:cTn id="37" dur="500" fill="hold"/>
                                        <p:tgtEl>
                                          <p:spTgt spid="316429"/>
                                        </p:tgtEl>
                                        <p:attrNameLst>
                                          <p:attrName>ppt_x</p:attrName>
                                        </p:attrNameLst>
                                      </p:cBhvr>
                                      <p:tavLst>
                                        <p:tav tm="0">
                                          <p:val>
                                            <p:strVal val="0-#ppt_w/2"/>
                                          </p:val>
                                        </p:tav>
                                        <p:tav tm="100000">
                                          <p:val>
                                            <p:strVal val="#ppt_x"/>
                                          </p:val>
                                        </p:tav>
                                      </p:tavLst>
                                    </p:anim>
                                    <p:anim calcmode="lin" valueType="num">
                                      <p:cBhvr additive="base">
                                        <p:cTn id="38" dur="500" fill="hold"/>
                                        <p:tgtEl>
                                          <p:spTgt spid="3164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16419"/>
                                        </p:tgtEl>
                                        <p:attrNameLst>
                                          <p:attrName>style.visibility</p:attrName>
                                        </p:attrNameLst>
                                      </p:cBhvr>
                                      <p:to>
                                        <p:strVal val="visible"/>
                                      </p:to>
                                    </p:set>
                                    <p:anim calcmode="lin" valueType="num">
                                      <p:cBhvr additive="base">
                                        <p:cTn id="43" dur="500" fill="hold"/>
                                        <p:tgtEl>
                                          <p:spTgt spid="316419"/>
                                        </p:tgtEl>
                                        <p:attrNameLst>
                                          <p:attrName>ppt_x</p:attrName>
                                        </p:attrNameLst>
                                      </p:cBhvr>
                                      <p:tavLst>
                                        <p:tav tm="0">
                                          <p:val>
                                            <p:strVal val="0-#ppt_w/2"/>
                                          </p:val>
                                        </p:tav>
                                        <p:tav tm="100000">
                                          <p:val>
                                            <p:strVal val="#ppt_x"/>
                                          </p:val>
                                        </p:tav>
                                      </p:tavLst>
                                    </p:anim>
                                    <p:anim calcmode="lin" valueType="num">
                                      <p:cBhvr additive="base">
                                        <p:cTn id="44" dur="500" fill="hold"/>
                                        <p:tgtEl>
                                          <p:spTgt spid="3164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16500"/>
                                        </p:tgtEl>
                                        <p:attrNameLst>
                                          <p:attrName>style.visibility</p:attrName>
                                        </p:attrNameLst>
                                      </p:cBhvr>
                                      <p:to>
                                        <p:strVal val="visible"/>
                                      </p:to>
                                    </p:set>
                                    <p:anim calcmode="lin" valueType="num">
                                      <p:cBhvr additive="base">
                                        <p:cTn id="49" dur="500" fill="hold"/>
                                        <p:tgtEl>
                                          <p:spTgt spid="316500"/>
                                        </p:tgtEl>
                                        <p:attrNameLst>
                                          <p:attrName>ppt_x</p:attrName>
                                        </p:attrNameLst>
                                      </p:cBhvr>
                                      <p:tavLst>
                                        <p:tav tm="0">
                                          <p:val>
                                            <p:strVal val="1+#ppt_w/2"/>
                                          </p:val>
                                        </p:tav>
                                        <p:tav tm="100000">
                                          <p:val>
                                            <p:strVal val="#ppt_x"/>
                                          </p:val>
                                        </p:tav>
                                      </p:tavLst>
                                    </p:anim>
                                    <p:anim calcmode="lin" valueType="num">
                                      <p:cBhvr additive="base">
                                        <p:cTn id="50" dur="500" fill="hold"/>
                                        <p:tgtEl>
                                          <p:spTgt spid="31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76200"/>
            <a:ext cx="7467600" cy="1143000"/>
          </a:xfrm>
        </p:spPr>
        <p:txBody>
          <a:bodyPr/>
          <a:lstStyle/>
          <a:p>
            <a:r>
              <a:rPr lang="en-US" dirty="0" err="1"/>
              <a:t>Nguyeân</a:t>
            </a:r>
            <a:r>
              <a:rPr lang="en-US" dirty="0"/>
              <a:t> </a:t>
            </a:r>
            <a:r>
              <a:rPr lang="en-US" dirty="0" err="1"/>
              <a:t>taéc</a:t>
            </a:r>
            <a:r>
              <a:rPr lang="en-US" dirty="0"/>
              <a:t> </a:t>
            </a:r>
            <a:r>
              <a:rPr lang="en-US" dirty="0" err="1"/>
              <a:t>ñieàu</a:t>
            </a:r>
            <a:r>
              <a:rPr lang="en-US" dirty="0"/>
              <a:t> </a:t>
            </a:r>
            <a:r>
              <a:rPr lang="en-US" dirty="0" err="1"/>
              <a:t>phoái</a:t>
            </a:r>
            <a:endParaRPr lang="en-US" dirty="0"/>
          </a:p>
        </p:txBody>
      </p:sp>
      <p:sp>
        <p:nvSpPr>
          <p:cNvPr id="286723" name="Rectangle 3"/>
          <p:cNvSpPr>
            <a:spLocks noGrp="1" noChangeArrowheads="1"/>
          </p:cNvSpPr>
          <p:nvPr>
            <p:ph sz="quarter" idx="1"/>
          </p:nvPr>
        </p:nvSpPr>
        <p:spPr/>
        <p:txBody>
          <a:bodyPr/>
          <a:lstStyle/>
          <a:p>
            <a:r>
              <a:rPr lang="en-US" dirty="0" err="1"/>
              <a:t>Độc</a:t>
            </a:r>
            <a:r>
              <a:rPr lang="en-US" dirty="0"/>
              <a:t> </a:t>
            </a:r>
            <a:r>
              <a:rPr lang="en-US" dirty="0" err="1"/>
              <a:t>quyền</a:t>
            </a:r>
            <a:endParaRPr lang="en-US" dirty="0"/>
          </a:p>
          <a:p>
            <a:pPr lvl="1"/>
            <a:r>
              <a:rPr lang="en-US" dirty="0" err="1"/>
              <a:t>Lượt</a:t>
            </a:r>
            <a:r>
              <a:rPr lang="en-US" dirty="0"/>
              <a:t> </a:t>
            </a:r>
            <a:r>
              <a:rPr lang="en-US" dirty="0" err="1"/>
              <a:t>sử</a:t>
            </a:r>
            <a:r>
              <a:rPr lang="en-US" dirty="0"/>
              <a:t> </a:t>
            </a:r>
            <a:r>
              <a:rPr lang="en-US" dirty="0" err="1"/>
              <a:t>dụng</a:t>
            </a:r>
            <a:r>
              <a:rPr lang="en-US" dirty="0"/>
              <a:t> CPU </a:t>
            </a:r>
            <a:r>
              <a:rPr lang="en-US" dirty="0" err="1"/>
              <a:t>kết</a:t>
            </a:r>
            <a:r>
              <a:rPr lang="en-US" dirty="0"/>
              <a:t> </a:t>
            </a:r>
            <a:r>
              <a:rPr lang="en-US" dirty="0" err="1"/>
              <a:t>thuùc</a:t>
            </a:r>
            <a:r>
              <a:rPr lang="en-US" dirty="0"/>
              <a:t> </a:t>
            </a:r>
            <a:r>
              <a:rPr lang="en-US" dirty="0" err="1"/>
              <a:t>khi</a:t>
            </a:r>
            <a:r>
              <a:rPr lang="en-US" dirty="0"/>
              <a:t>: </a:t>
            </a:r>
          </a:p>
          <a:p>
            <a:pPr lvl="2"/>
            <a:r>
              <a:rPr lang="en-US" dirty="0" err="1"/>
              <a:t>tiến</a:t>
            </a:r>
            <a:r>
              <a:rPr lang="en-US" dirty="0"/>
              <a:t> </a:t>
            </a:r>
            <a:r>
              <a:rPr lang="en-US" dirty="0" err="1"/>
              <a:t>trình</a:t>
            </a:r>
            <a:r>
              <a:rPr lang="en-US" dirty="0"/>
              <a:t> </a:t>
            </a:r>
            <a:r>
              <a:rPr lang="en-US" dirty="0" err="1"/>
              <a:t>kết</a:t>
            </a:r>
            <a:r>
              <a:rPr lang="en-US" dirty="0"/>
              <a:t> </a:t>
            </a:r>
            <a:r>
              <a:rPr lang="en-US" dirty="0" err="1"/>
              <a:t>thuùc</a:t>
            </a:r>
            <a:r>
              <a:rPr lang="en-US" dirty="0"/>
              <a:t>,</a:t>
            </a:r>
          </a:p>
          <a:p>
            <a:pPr lvl="2"/>
            <a:r>
              <a:rPr lang="en-US" dirty="0" err="1"/>
              <a:t>tiến</a:t>
            </a:r>
            <a:r>
              <a:rPr lang="en-US" dirty="0"/>
              <a:t> </a:t>
            </a:r>
            <a:r>
              <a:rPr lang="en-US" dirty="0" err="1"/>
              <a:t>trình</a:t>
            </a:r>
            <a:r>
              <a:rPr lang="en-US" dirty="0"/>
              <a:t> </a:t>
            </a:r>
            <a:r>
              <a:rPr lang="en-US" dirty="0" err="1"/>
              <a:t>bị</a:t>
            </a:r>
            <a:r>
              <a:rPr lang="en-US" dirty="0"/>
              <a:t> </a:t>
            </a:r>
            <a:r>
              <a:rPr lang="en-US" dirty="0" err="1"/>
              <a:t>khoùa</a:t>
            </a:r>
            <a:endParaRPr lang="en-US" dirty="0"/>
          </a:p>
          <a:p>
            <a:r>
              <a:rPr lang="en-US" dirty="0" err="1"/>
              <a:t>Khoâng</a:t>
            </a:r>
            <a:r>
              <a:rPr lang="en-US" dirty="0"/>
              <a:t> </a:t>
            </a:r>
            <a:r>
              <a:rPr lang="en-US" dirty="0" err="1"/>
              <a:t>độc</a:t>
            </a:r>
            <a:r>
              <a:rPr lang="en-US" dirty="0"/>
              <a:t> </a:t>
            </a:r>
            <a:r>
              <a:rPr lang="en-US" dirty="0" err="1"/>
              <a:t>quyền</a:t>
            </a:r>
            <a:endParaRPr lang="en-US" dirty="0"/>
          </a:p>
          <a:p>
            <a:pPr lvl="1"/>
            <a:r>
              <a:rPr lang="en-US" dirty="0" err="1"/>
              <a:t>Lượt</a:t>
            </a:r>
            <a:r>
              <a:rPr lang="en-US" dirty="0"/>
              <a:t> </a:t>
            </a:r>
            <a:r>
              <a:rPr lang="en-US" dirty="0" err="1"/>
              <a:t>sử</a:t>
            </a:r>
            <a:r>
              <a:rPr lang="en-US" dirty="0"/>
              <a:t> </a:t>
            </a:r>
            <a:r>
              <a:rPr lang="en-US" dirty="0" err="1"/>
              <a:t>dụng</a:t>
            </a:r>
            <a:r>
              <a:rPr lang="en-US" dirty="0"/>
              <a:t> CPU </a:t>
            </a:r>
            <a:r>
              <a:rPr lang="en-US" dirty="0" err="1"/>
              <a:t>kết</a:t>
            </a:r>
            <a:r>
              <a:rPr lang="en-US" dirty="0"/>
              <a:t> </a:t>
            </a:r>
            <a:r>
              <a:rPr lang="en-US" dirty="0" err="1"/>
              <a:t>thuùc</a:t>
            </a:r>
            <a:r>
              <a:rPr lang="en-US" dirty="0"/>
              <a:t> </a:t>
            </a:r>
            <a:r>
              <a:rPr lang="en-US" dirty="0" err="1"/>
              <a:t>khi</a:t>
            </a:r>
            <a:r>
              <a:rPr lang="en-US" dirty="0"/>
              <a:t>: </a:t>
            </a:r>
          </a:p>
          <a:p>
            <a:pPr lvl="2"/>
            <a:r>
              <a:rPr lang="en-US" dirty="0" err="1"/>
              <a:t>tiến</a:t>
            </a:r>
            <a:r>
              <a:rPr lang="en-US" dirty="0"/>
              <a:t> </a:t>
            </a:r>
            <a:r>
              <a:rPr lang="en-US" dirty="0" err="1"/>
              <a:t>trình</a:t>
            </a:r>
            <a:r>
              <a:rPr lang="en-US" dirty="0"/>
              <a:t> </a:t>
            </a:r>
            <a:r>
              <a:rPr lang="en-US" dirty="0" err="1"/>
              <a:t>kết</a:t>
            </a:r>
            <a:r>
              <a:rPr lang="en-US" dirty="0"/>
              <a:t> </a:t>
            </a:r>
            <a:r>
              <a:rPr lang="en-US" dirty="0" err="1"/>
              <a:t>thuùc</a:t>
            </a:r>
            <a:r>
              <a:rPr lang="en-US" dirty="0"/>
              <a:t>, </a:t>
            </a:r>
          </a:p>
          <a:p>
            <a:pPr lvl="2"/>
            <a:r>
              <a:rPr lang="en-US" dirty="0" err="1"/>
              <a:t>tiến</a:t>
            </a:r>
            <a:r>
              <a:rPr lang="en-US" dirty="0"/>
              <a:t> </a:t>
            </a:r>
            <a:r>
              <a:rPr lang="en-US" dirty="0" err="1"/>
              <a:t>trình</a:t>
            </a:r>
            <a:r>
              <a:rPr lang="en-US" dirty="0"/>
              <a:t> </a:t>
            </a:r>
            <a:r>
              <a:rPr lang="en-US" dirty="0" err="1"/>
              <a:t>bị</a:t>
            </a:r>
            <a:r>
              <a:rPr lang="en-US" dirty="0"/>
              <a:t> </a:t>
            </a:r>
            <a:r>
              <a:rPr lang="en-US" dirty="0" err="1"/>
              <a:t>khoùa</a:t>
            </a:r>
            <a:r>
              <a:rPr lang="en-US" dirty="0"/>
              <a:t>, </a:t>
            </a:r>
          </a:p>
          <a:p>
            <a:pPr lvl="2"/>
            <a:r>
              <a:rPr lang="en-US" dirty="0" err="1">
                <a:solidFill>
                  <a:srgbClr val="FF0000"/>
                </a:solidFill>
              </a:rPr>
              <a:t>coùtiến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vôùi</a:t>
            </a:r>
            <a:r>
              <a:rPr lang="en-US" dirty="0">
                <a:solidFill>
                  <a:srgbClr val="FF0000"/>
                </a:solidFill>
              </a:rPr>
              <a:t> </a:t>
            </a:r>
            <a:r>
              <a:rPr lang="en-US" dirty="0" err="1">
                <a:solidFill>
                  <a:srgbClr val="FF0000"/>
                </a:solidFill>
              </a:rPr>
              <a:t>độ</a:t>
            </a:r>
            <a:r>
              <a:rPr lang="en-US" dirty="0">
                <a:solidFill>
                  <a:srgbClr val="FF0000"/>
                </a:solidFill>
              </a:rPr>
              <a:t> </a:t>
            </a:r>
            <a:r>
              <a:rPr lang="en-US" dirty="0" err="1">
                <a:solidFill>
                  <a:srgbClr val="FF0000"/>
                </a:solidFill>
              </a:rPr>
              <a:t>ưu</a:t>
            </a:r>
            <a:r>
              <a:rPr lang="en-US" dirty="0">
                <a:solidFill>
                  <a:srgbClr val="FF0000"/>
                </a:solidFill>
              </a:rPr>
              <a:t> </a:t>
            </a:r>
            <a:r>
              <a:rPr lang="en-US" dirty="0" err="1">
                <a:solidFill>
                  <a:srgbClr val="FF0000"/>
                </a:solidFill>
              </a:rPr>
              <a:t>tieân</a:t>
            </a:r>
            <a:r>
              <a:rPr lang="en-US" dirty="0">
                <a:solidFill>
                  <a:srgbClr val="FF0000"/>
                </a:solidFill>
              </a:rPr>
              <a:t> </a:t>
            </a:r>
            <a:r>
              <a:rPr lang="en-US" dirty="0" err="1">
                <a:solidFill>
                  <a:srgbClr val="FF0000"/>
                </a:solidFill>
              </a:rPr>
              <a:t>cao</a:t>
            </a:r>
            <a:r>
              <a:rPr lang="en-US" dirty="0">
                <a:solidFill>
                  <a:srgbClr val="FF0000"/>
                </a:solidFill>
              </a:rPr>
              <a:t> </a:t>
            </a:r>
            <a:r>
              <a:rPr lang="en-US" dirty="0" err="1">
                <a:solidFill>
                  <a:srgbClr val="FF0000"/>
                </a:solidFill>
              </a:rPr>
              <a:t>hơn</a:t>
            </a:r>
            <a:r>
              <a:rPr lang="en-US" dirty="0">
                <a:solidFill>
                  <a:srgbClr val="FF0000"/>
                </a:solidFill>
              </a:rPr>
              <a:t> </a:t>
            </a:r>
            <a:r>
              <a:rPr lang="en-US" dirty="0" err="1">
                <a:solidFill>
                  <a:srgbClr val="FF0000"/>
                </a:solidFill>
              </a:rPr>
              <a:t>vaøo</a:t>
            </a:r>
            <a:r>
              <a:rPr lang="en-US" dirty="0">
                <a:solidFill>
                  <a:srgbClr val="FF0000"/>
                </a:solidFill>
              </a:rPr>
              <a:t> RL</a:t>
            </a:r>
          </a:p>
          <a:p>
            <a:pPr lvl="2"/>
            <a:endParaRPr lang="en-US" dirty="0"/>
          </a:p>
        </p:txBody>
      </p:sp>
      <p:sp>
        <p:nvSpPr>
          <p:cNvPr id="6" name="Slide Number Placeholder 5"/>
          <p:cNvSpPr>
            <a:spLocks noGrp="1"/>
          </p:cNvSpPr>
          <p:nvPr>
            <p:ph type="sldNum" sz="quarter" idx="15"/>
          </p:nvPr>
        </p:nvSpPr>
        <p:spPr/>
        <p:txBody>
          <a:bodyPr/>
          <a:lstStyle/>
          <a:p>
            <a:fld id="{EB9CF4B5-C027-4082-9C38-2F67F9A50901}" type="slidenum">
              <a:rPr lang="en-US"/>
              <a:pPr/>
              <a:t>47</a:t>
            </a:fld>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dissolve">
                                      <p:cBhvr>
                                        <p:cTn id="7" dur="500"/>
                                        <p:tgtEl>
                                          <p:spTgt spid="2867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6723">
                                            <p:txEl>
                                              <p:pRg st="1" end="1"/>
                                            </p:txEl>
                                          </p:spTgt>
                                        </p:tgtEl>
                                        <p:attrNameLst>
                                          <p:attrName>style.visibility</p:attrName>
                                        </p:attrNameLst>
                                      </p:cBhvr>
                                      <p:to>
                                        <p:strVal val="visible"/>
                                      </p:to>
                                    </p:set>
                                    <p:animEffect transition="in" filter="dissolve">
                                      <p:cBhvr>
                                        <p:cTn id="10" dur="500"/>
                                        <p:tgtEl>
                                          <p:spTgt spid="2867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6723">
                                            <p:txEl>
                                              <p:pRg st="2" end="2"/>
                                            </p:txEl>
                                          </p:spTgt>
                                        </p:tgtEl>
                                        <p:attrNameLst>
                                          <p:attrName>style.visibility</p:attrName>
                                        </p:attrNameLst>
                                      </p:cBhvr>
                                      <p:to>
                                        <p:strVal val="visible"/>
                                      </p:to>
                                    </p:set>
                                    <p:animEffect transition="in" filter="dissolve">
                                      <p:cBhvr>
                                        <p:cTn id="13" dur="500"/>
                                        <p:tgtEl>
                                          <p:spTgt spid="28672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6723">
                                            <p:txEl>
                                              <p:pRg st="3" end="3"/>
                                            </p:txEl>
                                          </p:spTgt>
                                        </p:tgtEl>
                                        <p:attrNameLst>
                                          <p:attrName>style.visibility</p:attrName>
                                        </p:attrNameLst>
                                      </p:cBhvr>
                                      <p:to>
                                        <p:strVal val="visible"/>
                                      </p:to>
                                    </p:set>
                                    <p:animEffect transition="in" filter="dissolve">
                                      <p:cBhvr>
                                        <p:cTn id="16" dur="500"/>
                                        <p:tgtEl>
                                          <p:spTgt spid="2867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6723">
                                            <p:txEl>
                                              <p:pRg st="4" end="4"/>
                                            </p:txEl>
                                          </p:spTgt>
                                        </p:tgtEl>
                                        <p:attrNameLst>
                                          <p:attrName>style.visibility</p:attrName>
                                        </p:attrNameLst>
                                      </p:cBhvr>
                                      <p:to>
                                        <p:strVal val="visible"/>
                                      </p:to>
                                    </p:set>
                                    <p:animEffect transition="in" filter="dissolve">
                                      <p:cBhvr>
                                        <p:cTn id="21" dur="500"/>
                                        <p:tgtEl>
                                          <p:spTgt spid="2867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6723">
                                            <p:txEl>
                                              <p:pRg st="5" end="5"/>
                                            </p:txEl>
                                          </p:spTgt>
                                        </p:tgtEl>
                                        <p:attrNameLst>
                                          <p:attrName>style.visibility</p:attrName>
                                        </p:attrNameLst>
                                      </p:cBhvr>
                                      <p:to>
                                        <p:strVal val="visible"/>
                                      </p:to>
                                    </p:set>
                                    <p:animEffect transition="in" filter="dissolve">
                                      <p:cBhvr>
                                        <p:cTn id="24" dur="500"/>
                                        <p:tgtEl>
                                          <p:spTgt spid="28672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6723">
                                            <p:txEl>
                                              <p:pRg st="6" end="6"/>
                                            </p:txEl>
                                          </p:spTgt>
                                        </p:tgtEl>
                                        <p:attrNameLst>
                                          <p:attrName>style.visibility</p:attrName>
                                        </p:attrNameLst>
                                      </p:cBhvr>
                                      <p:to>
                                        <p:strVal val="visible"/>
                                      </p:to>
                                    </p:set>
                                    <p:animEffect transition="in" filter="dissolve">
                                      <p:cBhvr>
                                        <p:cTn id="27" dur="500"/>
                                        <p:tgtEl>
                                          <p:spTgt spid="28672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6723">
                                            <p:txEl>
                                              <p:pRg st="7" end="7"/>
                                            </p:txEl>
                                          </p:spTgt>
                                        </p:tgtEl>
                                        <p:attrNameLst>
                                          <p:attrName>style.visibility</p:attrName>
                                        </p:attrNameLst>
                                      </p:cBhvr>
                                      <p:to>
                                        <p:strVal val="visible"/>
                                      </p:to>
                                    </p:set>
                                    <p:animEffect transition="in" filter="dissolve">
                                      <p:cBhvr>
                                        <p:cTn id="30" dur="500"/>
                                        <p:tgtEl>
                                          <p:spTgt spid="28672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86723">
                                            <p:txEl>
                                              <p:pRg st="8" end="8"/>
                                            </p:txEl>
                                          </p:spTgt>
                                        </p:tgtEl>
                                        <p:attrNameLst>
                                          <p:attrName>style.visibility</p:attrName>
                                        </p:attrNameLst>
                                      </p:cBhvr>
                                      <p:to>
                                        <p:strVal val="visible"/>
                                      </p:to>
                                    </p:set>
                                    <p:animEffect transition="in" filter="dissolve">
                                      <p:cBhvr>
                                        <p:cTn id="33" dur="500"/>
                                        <p:tgtEl>
                                          <p:spTgt spid="28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304800" y="-381000"/>
            <a:ext cx="7467600" cy="1143000"/>
          </a:xfrm>
        </p:spPr>
        <p:txBody>
          <a:bodyPr/>
          <a:lstStyle/>
          <a:p>
            <a:r>
              <a:rPr lang="en-US" dirty="0" err="1"/>
              <a:t>Ñ</a:t>
            </a:r>
            <a:r>
              <a:rPr lang="en-US" dirty="0" err="1" smtClean="0"/>
              <a:t>oä</a:t>
            </a:r>
            <a:r>
              <a:rPr lang="en-US" dirty="0" smtClean="0"/>
              <a:t> </a:t>
            </a:r>
            <a:r>
              <a:rPr lang="en-US" dirty="0" err="1"/>
              <a:t>öu</a:t>
            </a:r>
            <a:r>
              <a:rPr lang="en-US" dirty="0"/>
              <a:t> </a:t>
            </a:r>
            <a:r>
              <a:rPr lang="en-US" dirty="0" err="1"/>
              <a:t>tieân</a:t>
            </a:r>
            <a:r>
              <a:rPr lang="en-US" dirty="0"/>
              <a:t> </a:t>
            </a:r>
            <a:r>
              <a:rPr lang="en-US" dirty="0" smtClean="0"/>
              <a:t>– </a:t>
            </a:r>
            <a:r>
              <a:rPr lang="en-US" dirty="0" err="1" smtClean="0"/>
              <a:t>khoâng</a:t>
            </a:r>
            <a:r>
              <a:rPr lang="en-US" dirty="0" smtClean="0"/>
              <a:t> </a:t>
            </a:r>
            <a:r>
              <a:rPr lang="en-US" dirty="0" err="1" smtClean="0"/>
              <a:t>ñoäc</a:t>
            </a:r>
            <a:r>
              <a:rPr lang="en-US" dirty="0" smtClean="0"/>
              <a:t> </a:t>
            </a:r>
            <a:r>
              <a:rPr lang="en-US" dirty="0" err="1" smtClean="0"/>
              <a:t>quyeàn</a:t>
            </a:r>
            <a:endParaRPr lang="en-US" dirty="0"/>
          </a:p>
        </p:txBody>
      </p:sp>
      <p:sp>
        <p:nvSpPr>
          <p:cNvPr id="74" name="Slide Number Placeholder 6"/>
          <p:cNvSpPr>
            <a:spLocks noGrp="1"/>
          </p:cNvSpPr>
          <p:nvPr>
            <p:ph type="sldNum" sz="quarter" idx="12"/>
          </p:nvPr>
        </p:nvSpPr>
        <p:spPr/>
        <p:txBody>
          <a:bodyPr/>
          <a:lstStyle/>
          <a:p>
            <a:fld id="{E7E5BD2C-0AC4-47BC-B542-0BAFD98593FD}" type="slidenum">
              <a:rPr lang="en-US"/>
              <a:pPr/>
              <a:t>48</a:t>
            </a:fld>
            <a:endParaRPr lang="en-US" dirty="0"/>
          </a:p>
        </p:txBody>
      </p:sp>
      <p:graphicFrame>
        <p:nvGraphicFramePr>
          <p:cNvPr id="287747" name="Group 3"/>
          <p:cNvGraphicFramePr>
            <a:graphicFrameLocks noGrp="1"/>
          </p:cNvGraphicFramePr>
          <p:nvPr>
            <p:ph sz="quarter" idx="1"/>
          </p:nvPr>
        </p:nvGraphicFramePr>
        <p:xfrm>
          <a:off x="228600" y="1295400"/>
          <a:ext cx="4343400" cy="2057401"/>
        </p:xfrm>
        <a:graphic>
          <a:graphicData uri="http://schemas.openxmlformats.org/drawingml/2006/table">
            <a:tbl>
              <a:tblPr/>
              <a:tblGrid>
                <a:gridCol w="482600"/>
                <a:gridCol w="660400"/>
                <a:gridCol w="1143000"/>
                <a:gridCol w="2057400"/>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Priority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90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87775" name="Group 31"/>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87774" name="Text Box 30"/>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(6+0+2)/3 = 2.66</a:t>
            </a:r>
          </a:p>
        </p:txBody>
      </p:sp>
      <p:sp>
        <p:nvSpPr>
          <p:cNvPr id="287797" name="Text Box 53"/>
          <p:cNvSpPr txBox="1">
            <a:spLocks noChangeArrowheads="1"/>
          </p:cNvSpPr>
          <p:nvPr/>
        </p:nvSpPr>
        <p:spPr bwMode="auto">
          <a:xfrm>
            <a:off x="533400" y="4953000"/>
            <a:ext cx="2900153"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0</a:t>
            </a:r>
            <a:r>
              <a:rPr lang="en-US" sz="1800" b="1" dirty="0" smtClean="0">
                <a:latin typeface="Tahoma" pitchFamily="34" charset="0"/>
              </a:rPr>
              <a:t>: </a:t>
            </a:r>
            <a:r>
              <a:rPr lang="en-US" sz="1800" b="1" dirty="0">
                <a:latin typeface="Tahoma" pitchFamily="34" charset="0"/>
              </a:rPr>
              <a:t>P1 </a:t>
            </a:r>
            <a:r>
              <a:rPr lang="en-US" sz="1800" b="1" dirty="0" err="1">
                <a:latin typeface="Tahoma" pitchFamily="34" charset="0"/>
              </a:rPr>
              <a:t>vào</a:t>
            </a:r>
            <a:r>
              <a:rPr lang="en-US" sz="1800" b="1" dirty="0">
                <a:latin typeface="Tahoma" pitchFamily="34" charset="0"/>
              </a:rPr>
              <a:t>, P1 </a:t>
            </a:r>
            <a:r>
              <a:rPr lang="en-US" sz="1800" b="1" dirty="0" err="1">
                <a:latin typeface="Tahoma" pitchFamily="34" charset="0"/>
              </a:rPr>
              <a:t>dùng</a:t>
            </a:r>
            <a:r>
              <a:rPr lang="en-US" sz="1800" b="1" dirty="0">
                <a:latin typeface="Tahoma" pitchFamily="34" charset="0"/>
              </a:rPr>
              <a:t> CPU</a:t>
            </a:r>
          </a:p>
        </p:txBody>
      </p:sp>
      <p:sp>
        <p:nvSpPr>
          <p:cNvPr id="287798" name="Text Box 54"/>
          <p:cNvSpPr txBox="1">
            <a:spLocks noChangeArrowheads="1"/>
          </p:cNvSpPr>
          <p:nvPr/>
        </p:nvSpPr>
        <p:spPr bwMode="auto">
          <a:xfrm>
            <a:off x="533400" y="5329238"/>
            <a:ext cx="4131259" cy="369332"/>
          </a:xfrm>
          <a:prstGeom prst="rect">
            <a:avLst/>
          </a:prstGeom>
          <a:noFill/>
          <a:ln w="9525">
            <a:noFill/>
            <a:miter lim="800000"/>
            <a:headEnd/>
            <a:tailEnd/>
          </a:ln>
          <a:effectLst/>
        </p:spPr>
        <p:txBody>
          <a:bodyPr wrap="none">
            <a:spAutoFit/>
          </a:bodyPr>
          <a:lstStyle/>
          <a:p>
            <a:pPr eaLnBrk="0" hangingPunct="0"/>
            <a:r>
              <a:rPr lang="en-US" sz="1800" b="1" dirty="0" smtClean="0">
                <a:latin typeface="Tahoma" pitchFamily="34" charset="0"/>
              </a:rPr>
              <a:t>1: </a:t>
            </a:r>
            <a:r>
              <a:rPr lang="en-US" sz="1800" b="1" dirty="0">
                <a:latin typeface="Tahoma" pitchFamily="34" charset="0"/>
              </a:rPr>
              <a:t>P2 </a:t>
            </a:r>
            <a:r>
              <a:rPr lang="en-US" sz="1800" b="1" dirty="0" err="1">
                <a:latin typeface="Tahoma" pitchFamily="34" charset="0"/>
              </a:rPr>
              <a:t>vào</a:t>
            </a:r>
            <a:r>
              <a:rPr lang="en-US" sz="1800" b="1" dirty="0">
                <a:latin typeface="Tahoma" pitchFamily="34" charset="0"/>
              </a:rPr>
              <a:t> (</a:t>
            </a:r>
            <a:r>
              <a:rPr lang="en-US" sz="1800" b="1" dirty="0" err="1">
                <a:latin typeface="Tahoma" pitchFamily="34" charset="0"/>
              </a:rPr>
              <a:t>độ</a:t>
            </a:r>
            <a:r>
              <a:rPr lang="en-US" sz="1800" b="1" dirty="0">
                <a:latin typeface="Tahoma" pitchFamily="34" charset="0"/>
              </a:rPr>
              <a:t> </a:t>
            </a:r>
            <a:r>
              <a:rPr lang="en-US" sz="1800" b="1" dirty="0" err="1">
                <a:latin typeface="Tahoma" pitchFamily="34" charset="0"/>
              </a:rPr>
              <a:t>ưu</a:t>
            </a:r>
            <a:r>
              <a:rPr lang="en-US" sz="1800" b="1" dirty="0">
                <a:latin typeface="Tahoma" pitchFamily="34" charset="0"/>
              </a:rPr>
              <a:t> </a:t>
            </a:r>
            <a:r>
              <a:rPr lang="en-US" sz="1800" b="1" dirty="0" err="1">
                <a:latin typeface="Tahoma" pitchFamily="34" charset="0"/>
              </a:rPr>
              <a:t>tiên</a:t>
            </a:r>
            <a:r>
              <a:rPr lang="en-US" sz="1800" b="1" dirty="0">
                <a:latin typeface="Tahoma" pitchFamily="34" charset="0"/>
              </a:rPr>
              <a:t> </a:t>
            </a:r>
            <a:r>
              <a:rPr lang="en-US" sz="1800" b="1" dirty="0" err="1">
                <a:latin typeface="Tahoma" pitchFamily="34" charset="0"/>
              </a:rPr>
              <a:t>cao</a:t>
            </a:r>
            <a:r>
              <a:rPr lang="en-US" sz="1800" b="1" dirty="0">
                <a:latin typeface="Tahoma" pitchFamily="34" charset="0"/>
              </a:rPr>
              <a:t> </a:t>
            </a:r>
            <a:r>
              <a:rPr lang="en-US" sz="1800" b="1" dirty="0" err="1">
                <a:latin typeface="Tahoma" pitchFamily="34" charset="0"/>
              </a:rPr>
              <a:t>hơn</a:t>
            </a:r>
            <a:r>
              <a:rPr lang="en-US" sz="1800" b="1" dirty="0">
                <a:latin typeface="Tahoma" pitchFamily="34" charset="0"/>
              </a:rPr>
              <a:t> P1)</a:t>
            </a:r>
          </a:p>
        </p:txBody>
      </p:sp>
      <p:sp>
        <p:nvSpPr>
          <p:cNvPr id="287799" name="Text Box 55"/>
          <p:cNvSpPr txBox="1">
            <a:spLocks noChangeArrowheads="1"/>
          </p:cNvSpPr>
          <p:nvPr/>
        </p:nvSpPr>
        <p:spPr bwMode="auto">
          <a:xfrm>
            <a:off x="533400" y="5705475"/>
            <a:ext cx="3578224"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     </a:t>
            </a:r>
            <a:r>
              <a:rPr lang="en-US" sz="1800" b="1" dirty="0" smtClean="0">
                <a:latin typeface="Tahoma" pitchFamily="34" charset="0"/>
              </a:rPr>
              <a:t>P2 </a:t>
            </a:r>
            <a:r>
              <a:rPr lang="en-US" sz="1800" b="1" dirty="0" err="1">
                <a:latin typeface="Tahoma" pitchFamily="34" charset="0"/>
              </a:rPr>
              <a:t>dành</a:t>
            </a:r>
            <a:r>
              <a:rPr lang="en-US" sz="1800" b="1" dirty="0">
                <a:latin typeface="Tahoma" pitchFamily="34" charset="0"/>
              </a:rPr>
              <a:t> </a:t>
            </a:r>
            <a:r>
              <a:rPr lang="en-US" sz="1800" b="1" dirty="0" err="1">
                <a:latin typeface="Tahoma" pitchFamily="34" charset="0"/>
              </a:rPr>
              <a:t>quyền</a:t>
            </a:r>
            <a:r>
              <a:rPr lang="en-US" sz="1800" b="1" dirty="0">
                <a:latin typeface="Tahoma" pitchFamily="34" charset="0"/>
              </a:rPr>
              <a:t> </a:t>
            </a:r>
            <a:r>
              <a:rPr lang="en-US" sz="1800" b="1" dirty="0" err="1">
                <a:latin typeface="Tahoma" pitchFamily="34" charset="0"/>
              </a:rPr>
              <a:t>dùng</a:t>
            </a:r>
            <a:r>
              <a:rPr lang="en-US" sz="1800" b="1" dirty="0">
                <a:latin typeface="Tahoma" pitchFamily="34" charset="0"/>
              </a:rPr>
              <a:t> CPU </a:t>
            </a:r>
          </a:p>
        </p:txBody>
      </p:sp>
      <p:sp>
        <p:nvSpPr>
          <p:cNvPr id="287800" name="Text Box 56"/>
          <p:cNvSpPr txBox="1">
            <a:spLocks noChangeArrowheads="1"/>
          </p:cNvSpPr>
          <p:nvPr/>
        </p:nvSpPr>
        <p:spPr bwMode="auto">
          <a:xfrm>
            <a:off x="5257800" y="5019675"/>
            <a:ext cx="3440365" cy="369332"/>
          </a:xfrm>
          <a:prstGeom prst="rect">
            <a:avLst/>
          </a:prstGeom>
          <a:noFill/>
          <a:ln w="9525">
            <a:noFill/>
            <a:miter lim="800000"/>
            <a:headEnd/>
            <a:tailEnd/>
          </a:ln>
          <a:effectLst/>
        </p:spPr>
        <p:txBody>
          <a:bodyPr wrap="none">
            <a:spAutoFit/>
          </a:bodyPr>
          <a:lstStyle/>
          <a:p>
            <a:pPr eaLnBrk="0" hangingPunct="0"/>
            <a:r>
              <a:rPr lang="en-US" sz="1800" b="1" dirty="0" smtClean="0">
                <a:latin typeface="Tahoma" pitchFamily="34" charset="0"/>
              </a:rPr>
              <a:t>4: </a:t>
            </a:r>
            <a:r>
              <a:rPr lang="en-US" sz="1800" b="1" dirty="0">
                <a:latin typeface="Tahoma" pitchFamily="34" charset="0"/>
              </a:rPr>
              <a:t>P2 </a:t>
            </a:r>
            <a:r>
              <a:rPr lang="en-US" sz="1800" b="1" dirty="0" err="1">
                <a:latin typeface="Tahoma" pitchFamily="34" charset="0"/>
              </a:rPr>
              <a:t>kết</a:t>
            </a:r>
            <a:r>
              <a:rPr lang="en-US" sz="1800" b="1" dirty="0">
                <a:latin typeface="Tahoma" pitchFamily="34" charset="0"/>
              </a:rPr>
              <a:t> </a:t>
            </a:r>
            <a:r>
              <a:rPr lang="en-US" sz="1800" b="1" dirty="0" err="1">
                <a:latin typeface="Tahoma" pitchFamily="34" charset="0"/>
              </a:rPr>
              <a:t>thúc</a:t>
            </a:r>
            <a:r>
              <a:rPr lang="en-US" sz="1800" b="1" dirty="0">
                <a:latin typeface="Tahoma" pitchFamily="34" charset="0"/>
              </a:rPr>
              <a:t>, P3 </a:t>
            </a:r>
            <a:r>
              <a:rPr lang="en-US" sz="1800" b="1" dirty="0" err="1">
                <a:latin typeface="Tahoma" pitchFamily="34" charset="0"/>
              </a:rPr>
              <a:t>dùng</a:t>
            </a:r>
            <a:r>
              <a:rPr lang="en-US" sz="1800" b="1" dirty="0">
                <a:latin typeface="Tahoma" pitchFamily="34" charset="0"/>
              </a:rPr>
              <a:t> CPU</a:t>
            </a:r>
          </a:p>
        </p:txBody>
      </p:sp>
      <p:sp>
        <p:nvSpPr>
          <p:cNvPr id="287801" name="Text Box 57"/>
          <p:cNvSpPr txBox="1">
            <a:spLocks noChangeArrowheads="1"/>
          </p:cNvSpPr>
          <p:nvPr/>
        </p:nvSpPr>
        <p:spPr bwMode="auto">
          <a:xfrm>
            <a:off x="5257800" y="5356225"/>
            <a:ext cx="3090911" cy="369332"/>
          </a:xfrm>
          <a:prstGeom prst="rect">
            <a:avLst/>
          </a:prstGeom>
          <a:noFill/>
          <a:ln w="9525">
            <a:noFill/>
            <a:miter lim="800000"/>
            <a:headEnd/>
            <a:tailEnd/>
          </a:ln>
          <a:effectLst/>
        </p:spPr>
        <p:txBody>
          <a:bodyPr wrap="none">
            <a:spAutoFit/>
          </a:bodyPr>
          <a:lstStyle/>
          <a:p>
            <a:pPr eaLnBrk="0" hangingPunct="0"/>
            <a:r>
              <a:rPr lang="en-US" sz="1800" b="1" dirty="0" smtClean="0">
                <a:latin typeface="Tahoma" pitchFamily="34" charset="0"/>
              </a:rPr>
              <a:t>7: </a:t>
            </a:r>
            <a:r>
              <a:rPr lang="en-US" sz="1800" b="1" dirty="0">
                <a:latin typeface="Tahoma" pitchFamily="34" charset="0"/>
              </a:rPr>
              <a:t>P3 </a:t>
            </a:r>
            <a:r>
              <a:rPr lang="en-US" sz="1800" b="1" dirty="0" err="1">
                <a:latin typeface="Tahoma" pitchFamily="34" charset="0"/>
              </a:rPr>
              <a:t>dừng</a:t>
            </a:r>
            <a:r>
              <a:rPr lang="en-US" sz="1800" b="1" dirty="0">
                <a:latin typeface="Tahoma" pitchFamily="34" charset="0"/>
              </a:rPr>
              <a:t>, P1 </a:t>
            </a:r>
            <a:r>
              <a:rPr lang="en-US" sz="1800" b="1" dirty="0" err="1">
                <a:latin typeface="Tahoma" pitchFamily="34" charset="0"/>
              </a:rPr>
              <a:t>dùng</a:t>
            </a:r>
            <a:r>
              <a:rPr lang="en-US" sz="1800" b="1" dirty="0">
                <a:latin typeface="Tahoma" pitchFamily="34" charset="0"/>
              </a:rPr>
              <a:t> CPU</a:t>
            </a:r>
          </a:p>
        </p:txBody>
      </p:sp>
      <p:sp>
        <p:nvSpPr>
          <p:cNvPr id="287802" name="Text Box 58"/>
          <p:cNvSpPr txBox="1">
            <a:spLocks noChangeArrowheads="1"/>
          </p:cNvSpPr>
          <p:nvPr/>
        </p:nvSpPr>
        <p:spPr bwMode="auto">
          <a:xfrm>
            <a:off x="5257800" y="5705475"/>
            <a:ext cx="1601721" cy="369332"/>
          </a:xfrm>
          <a:prstGeom prst="rect">
            <a:avLst/>
          </a:prstGeom>
          <a:noFill/>
          <a:ln w="9525">
            <a:noFill/>
            <a:miter lim="800000"/>
            <a:headEnd/>
            <a:tailEnd/>
          </a:ln>
          <a:effectLst/>
        </p:spPr>
        <p:txBody>
          <a:bodyPr wrap="none">
            <a:spAutoFit/>
          </a:bodyPr>
          <a:lstStyle/>
          <a:p>
            <a:pPr eaLnBrk="0" hangingPunct="0"/>
            <a:r>
              <a:rPr lang="en-US" sz="1800" b="1" dirty="0" smtClean="0">
                <a:latin typeface="Tahoma" pitchFamily="34" charset="0"/>
              </a:rPr>
              <a:t>30: </a:t>
            </a:r>
            <a:r>
              <a:rPr lang="en-US" sz="1800" b="1" dirty="0">
                <a:latin typeface="Tahoma" pitchFamily="34" charset="0"/>
              </a:rPr>
              <a:t>P1 </a:t>
            </a:r>
            <a:r>
              <a:rPr lang="en-US" sz="1800" b="1" dirty="0" err="1">
                <a:latin typeface="Tahoma" pitchFamily="34" charset="0"/>
              </a:rPr>
              <a:t>dừng</a:t>
            </a:r>
            <a:endParaRPr lang="en-US" sz="1800" b="1" dirty="0">
              <a:latin typeface="Tahoma" pitchFamily="34" charset="0"/>
            </a:endParaRPr>
          </a:p>
        </p:txBody>
      </p:sp>
      <p:sp>
        <p:nvSpPr>
          <p:cNvPr id="287803" name="Rectangle 59"/>
          <p:cNvSpPr>
            <a:spLocks noChangeArrowheads="1"/>
          </p:cNvSpPr>
          <p:nvPr/>
        </p:nvSpPr>
        <p:spPr bwMode="auto">
          <a:xfrm>
            <a:off x="990600" y="4114800"/>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7804" name="Rectangle 60"/>
          <p:cNvSpPr>
            <a:spLocks noChangeArrowheads="1"/>
          </p:cNvSpPr>
          <p:nvPr/>
        </p:nvSpPr>
        <p:spPr bwMode="auto">
          <a:xfrm>
            <a:off x="29718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87805" name="Rectangle 61"/>
          <p:cNvSpPr>
            <a:spLocks noChangeArrowheads="1"/>
          </p:cNvSpPr>
          <p:nvPr/>
        </p:nvSpPr>
        <p:spPr bwMode="auto">
          <a:xfrm>
            <a:off x="3886200" y="4114800"/>
            <a:ext cx="426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7806" name="Text Box 62"/>
          <p:cNvSpPr txBox="1">
            <a:spLocks noChangeArrowheads="1"/>
          </p:cNvSpPr>
          <p:nvPr/>
        </p:nvSpPr>
        <p:spPr bwMode="auto">
          <a:xfrm>
            <a:off x="8382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87807" name="Text Box 63"/>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30</a:t>
            </a:r>
          </a:p>
        </p:txBody>
      </p:sp>
      <p:sp>
        <p:nvSpPr>
          <p:cNvPr id="287808" name="Rectangle 64"/>
          <p:cNvSpPr>
            <a:spLocks noChangeArrowheads="1"/>
          </p:cNvSpPr>
          <p:nvPr/>
        </p:nvSpPr>
        <p:spPr bwMode="auto">
          <a:xfrm>
            <a:off x="1524000" y="4114800"/>
            <a:ext cx="45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7809" name="Text Box 65"/>
          <p:cNvSpPr txBox="1">
            <a:spLocks noChangeArrowheads="1"/>
          </p:cNvSpPr>
          <p:nvPr/>
        </p:nvSpPr>
        <p:spPr bwMode="auto">
          <a:xfrm>
            <a:off x="28003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87810" name="Text Box 66"/>
          <p:cNvSpPr txBox="1">
            <a:spLocks noChangeArrowheads="1"/>
          </p:cNvSpPr>
          <p:nvPr/>
        </p:nvSpPr>
        <p:spPr bwMode="auto">
          <a:xfrm>
            <a:off x="12954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a:t>
            </a:r>
          </a:p>
        </p:txBody>
      </p:sp>
      <p:sp>
        <p:nvSpPr>
          <p:cNvPr id="287811" name="Text Box 67"/>
          <p:cNvSpPr txBox="1">
            <a:spLocks noChangeArrowheads="1"/>
          </p:cNvSpPr>
          <p:nvPr/>
        </p:nvSpPr>
        <p:spPr bwMode="auto">
          <a:xfrm>
            <a:off x="37147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7</a:t>
            </a:r>
          </a:p>
        </p:txBody>
      </p:sp>
      <p:sp>
        <p:nvSpPr>
          <p:cNvPr id="287812" name="Rectangle 68"/>
          <p:cNvSpPr>
            <a:spLocks noChangeArrowheads="1"/>
          </p:cNvSpPr>
          <p:nvPr/>
        </p:nvSpPr>
        <p:spPr bwMode="auto">
          <a:xfrm>
            <a:off x="1981200" y="4114800"/>
            <a:ext cx="990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7813" name="Text Box 69"/>
          <p:cNvSpPr txBox="1">
            <a:spLocks noChangeArrowheads="1"/>
          </p:cNvSpPr>
          <p:nvPr/>
        </p:nvSpPr>
        <p:spPr bwMode="auto">
          <a:xfrm>
            <a:off x="18288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a:t>
            </a:r>
          </a:p>
        </p:txBody>
      </p:sp>
      <p:sp>
        <p:nvSpPr>
          <p:cNvPr id="287814" name="Text Box 70"/>
          <p:cNvSpPr txBox="1">
            <a:spLocks noChangeArrowheads="1"/>
          </p:cNvSpPr>
          <p:nvPr/>
        </p:nvSpPr>
        <p:spPr bwMode="auto">
          <a:xfrm>
            <a:off x="533400" y="6019800"/>
            <a:ext cx="4192173" cy="369332"/>
          </a:xfrm>
          <a:prstGeom prst="rect">
            <a:avLst/>
          </a:prstGeom>
          <a:noFill/>
          <a:ln w="9525">
            <a:noFill/>
            <a:miter lim="800000"/>
            <a:headEnd/>
            <a:tailEnd/>
          </a:ln>
          <a:effectLst/>
        </p:spPr>
        <p:txBody>
          <a:bodyPr wrap="none">
            <a:spAutoFit/>
          </a:bodyPr>
          <a:lstStyle/>
          <a:p>
            <a:pPr eaLnBrk="0" hangingPunct="0"/>
            <a:r>
              <a:rPr lang="en-US" sz="1800" b="1" dirty="0" smtClean="0">
                <a:latin typeface="Tahoma" pitchFamily="34" charset="0"/>
              </a:rPr>
              <a:t>2: </a:t>
            </a:r>
            <a:r>
              <a:rPr lang="en-US" sz="1800" b="1" dirty="0">
                <a:latin typeface="Tahoma" pitchFamily="34" charset="0"/>
              </a:rPr>
              <a:t>P3 </a:t>
            </a:r>
            <a:r>
              <a:rPr lang="en-US" sz="1800" b="1" dirty="0" err="1">
                <a:latin typeface="Tahoma" pitchFamily="34" charset="0"/>
              </a:rPr>
              <a:t>vào</a:t>
            </a:r>
            <a:r>
              <a:rPr lang="en-US" sz="1800" b="1" dirty="0">
                <a:latin typeface="Tahoma" pitchFamily="34" charset="0"/>
              </a:rPr>
              <a:t> (</a:t>
            </a:r>
            <a:r>
              <a:rPr lang="en-US" sz="1800" b="1" dirty="0" err="1">
                <a:latin typeface="Tahoma" pitchFamily="34" charset="0"/>
              </a:rPr>
              <a:t>độ</a:t>
            </a:r>
            <a:r>
              <a:rPr lang="en-US" sz="1800" b="1" dirty="0">
                <a:latin typeface="Tahoma" pitchFamily="34" charset="0"/>
              </a:rPr>
              <a:t> </a:t>
            </a:r>
            <a:r>
              <a:rPr lang="en-US" sz="1800" b="1" dirty="0" err="1">
                <a:latin typeface="Tahoma" pitchFamily="34" charset="0"/>
              </a:rPr>
              <a:t>ưu</a:t>
            </a:r>
            <a:r>
              <a:rPr lang="en-US" sz="1800" b="1" dirty="0">
                <a:latin typeface="Tahoma" pitchFamily="34" charset="0"/>
              </a:rPr>
              <a:t> </a:t>
            </a:r>
            <a:r>
              <a:rPr lang="en-US" sz="1800" b="1" dirty="0" err="1">
                <a:latin typeface="Tahoma" pitchFamily="34" charset="0"/>
              </a:rPr>
              <a:t>tiên</a:t>
            </a:r>
            <a:r>
              <a:rPr lang="en-US" sz="1800" b="1" dirty="0">
                <a:latin typeface="Tahoma" pitchFamily="34" charset="0"/>
              </a:rPr>
              <a:t> </a:t>
            </a:r>
            <a:r>
              <a:rPr lang="en-US" sz="1800" b="1" dirty="0" err="1">
                <a:latin typeface="Tahoma" pitchFamily="34" charset="0"/>
              </a:rPr>
              <a:t>thấp</a:t>
            </a:r>
            <a:r>
              <a:rPr lang="en-US" sz="1800" b="1" dirty="0">
                <a:latin typeface="Tahoma" pitchFamily="34" charset="0"/>
              </a:rPr>
              <a:t> </a:t>
            </a:r>
            <a:r>
              <a:rPr lang="en-US" sz="1800" b="1" dirty="0" err="1">
                <a:latin typeface="Tahoma" pitchFamily="34" charset="0"/>
              </a:rPr>
              <a:t>hơn</a:t>
            </a:r>
            <a:r>
              <a:rPr lang="en-US" sz="1800" b="1" dirty="0">
                <a:latin typeface="Tahoma" pitchFamily="34" charset="0"/>
              </a:rPr>
              <a:t> P2)</a:t>
            </a:r>
          </a:p>
        </p:txBody>
      </p:sp>
      <p:sp>
        <p:nvSpPr>
          <p:cNvPr id="287815" name="Text Box 71"/>
          <p:cNvSpPr txBox="1">
            <a:spLocks noChangeArrowheads="1"/>
          </p:cNvSpPr>
          <p:nvPr/>
        </p:nvSpPr>
        <p:spPr bwMode="auto">
          <a:xfrm>
            <a:off x="533400" y="6396038"/>
            <a:ext cx="4943982"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    </a:t>
            </a:r>
            <a:r>
              <a:rPr lang="en-US" sz="1800" b="1" dirty="0" smtClean="0">
                <a:latin typeface="Tahoma" pitchFamily="34" charset="0"/>
              </a:rPr>
              <a:t> P3 </a:t>
            </a:r>
            <a:r>
              <a:rPr lang="en-US" sz="1800" b="1" dirty="0" err="1">
                <a:latin typeface="Tahoma" pitchFamily="34" charset="0"/>
              </a:rPr>
              <a:t>không</a:t>
            </a:r>
            <a:r>
              <a:rPr lang="en-US" sz="1800" b="1" dirty="0">
                <a:latin typeface="Tahoma" pitchFamily="34" charset="0"/>
              </a:rPr>
              <a:t> </a:t>
            </a:r>
            <a:r>
              <a:rPr lang="en-US" sz="1800" b="1" dirty="0" err="1">
                <a:latin typeface="Tahoma" pitchFamily="34" charset="0"/>
              </a:rPr>
              <a:t>dành</a:t>
            </a:r>
            <a:r>
              <a:rPr lang="en-US" sz="1800" b="1" dirty="0">
                <a:latin typeface="Tahoma" pitchFamily="34" charset="0"/>
              </a:rPr>
              <a:t> </a:t>
            </a:r>
            <a:r>
              <a:rPr lang="en-US" sz="1800" b="1" dirty="0" err="1">
                <a:latin typeface="Tahoma" pitchFamily="34" charset="0"/>
              </a:rPr>
              <a:t>được</a:t>
            </a:r>
            <a:r>
              <a:rPr lang="en-US" sz="1800" b="1" dirty="0">
                <a:latin typeface="Tahoma" pitchFamily="34" charset="0"/>
              </a:rPr>
              <a:t> </a:t>
            </a:r>
            <a:r>
              <a:rPr lang="en-US" sz="1800" b="1" dirty="0" err="1">
                <a:latin typeface="Tahoma" pitchFamily="34" charset="0"/>
              </a:rPr>
              <a:t>quyền</a:t>
            </a:r>
            <a:r>
              <a:rPr lang="en-US" sz="1800" b="1" dirty="0">
                <a:latin typeface="Tahoma" pitchFamily="34" charset="0"/>
              </a:rPr>
              <a:t> </a:t>
            </a:r>
            <a:r>
              <a:rPr lang="en-US" sz="1800" b="1" dirty="0" err="1">
                <a:latin typeface="Tahoma" pitchFamily="34" charset="0"/>
              </a:rPr>
              <a:t>dùng</a:t>
            </a:r>
            <a:r>
              <a:rPr lang="en-US" sz="1800" b="1" dirty="0">
                <a:latin typeface="Tahoma" pitchFamily="34" charset="0"/>
              </a:rPr>
              <a:t> CPU </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dissolve">
                                      <p:cBhvr>
                                        <p:cTn id="7" dur="500"/>
                                        <p:tgtEl>
                                          <p:spTgt spid="2877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97"/>
                                        </p:tgtEl>
                                        <p:attrNameLst>
                                          <p:attrName>style.visibility</p:attrName>
                                        </p:attrNameLst>
                                      </p:cBhvr>
                                      <p:to>
                                        <p:strVal val="visible"/>
                                      </p:to>
                                    </p:set>
                                    <p:animEffect transition="in" filter="dissolve">
                                      <p:cBhvr>
                                        <p:cTn id="12" dur="500"/>
                                        <p:tgtEl>
                                          <p:spTgt spid="28779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7806"/>
                                        </p:tgtEl>
                                        <p:attrNameLst>
                                          <p:attrName>style.visibility</p:attrName>
                                        </p:attrNameLst>
                                      </p:cBhvr>
                                      <p:to>
                                        <p:strVal val="visible"/>
                                      </p:to>
                                    </p:set>
                                    <p:animEffect transition="in" filter="wipe(left)">
                                      <p:cBhvr>
                                        <p:cTn id="16" dur="500"/>
                                        <p:tgtEl>
                                          <p:spTgt spid="28780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7803"/>
                                        </p:tgtEl>
                                        <p:attrNameLst>
                                          <p:attrName>style.visibility</p:attrName>
                                        </p:attrNameLst>
                                      </p:cBhvr>
                                      <p:to>
                                        <p:strVal val="visible"/>
                                      </p:to>
                                    </p:set>
                                    <p:animEffect transition="in" filter="wipe(left)">
                                      <p:cBhvr>
                                        <p:cTn id="20" dur="500"/>
                                        <p:tgtEl>
                                          <p:spTgt spid="28780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7798"/>
                                        </p:tgtEl>
                                        <p:attrNameLst>
                                          <p:attrName>style.visibility</p:attrName>
                                        </p:attrNameLst>
                                      </p:cBhvr>
                                      <p:to>
                                        <p:strVal val="visible"/>
                                      </p:to>
                                    </p:set>
                                    <p:animEffect transition="in" filter="dissolve">
                                      <p:cBhvr>
                                        <p:cTn id="25" dur="500"/>
                                        <p:tgtEl>
                                          <p:spTgt spid="28779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87799"/>
                                        </p:tgtEl>
                                        <p:attrNameLst>
                                          <p:attrName>style.visibility</p:attrName>
                                        </p:attrNameLst>
                                      </p:cBhvr>
                                      <p:to>
                                        <p:strVal val="visible"/>
                                      </p:to>
                                    </p:set>
                                    <p:animEffect transition="in" filter="dissolve">
                                      <p:cBhvr>
                                        <p:cTn id="30" dur="500"/>
                                        <p:tgtEl>
                                          <p:spTgt spid="2877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7810"/>
                                        </p:tgtEl>
                                        <p:attrNameLst>
                                          <p:attrName>style.visibility</p:attrName>
                                        </p:attrNameLst>
                                      </p:cBhvr>
                                      <p:to>
                                        <p:strVal val="visible"/>
                                      </p:to>
                                    </p:set>
                                    <p:animEffect transition="in" filter="wipe(left)">
                                      <p:cBhvr>
                                        <p:cTn id="35" dur="500"/>
                                        <p:tgtEl>
                                          <p:spTgt spid="28781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87808"/>
                                        </p:tgtEl>
                                        <p:attrNameLst>
                                          <p:attrName>style.visibility</p:attrName>
                                        </p:attrNameLst>
                                      </p:cBhvr>
                                      <p:to>
                                        <p:strVal val="visible"/>
                                      </p:to>
                                    </p:set>
                                    <p:animEffect transition="in" filter="wipe(left)">
                                      <p:cBhvr>
                                        <p:cTn id="39" dur="500"/>
                                        <p:tgtEl>
                                          <p:spTgt spid="28780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87814"/>
                                        </p:tgtEl>
                                        <p:attrNameLst>
                                          <p:attrName>style.visibility</p:attrName>
                                        </p:attrNameLst>
                                      </p:cBhvr>
                                      <p:to>
                                        <p:strVal val="visible"/>
                                      </p:to>
                                    </p:set>
                                    <p:animEffect transition="in" filter="dissolve">
                                      <p:cBhvr>
                                        <p:cTn id="44" dur="500"/>
                                        <p:tgtEl>
                                          <p:spTgt spid="28781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7815"/>
                                        </p:tgtEl>
                                        <p:attrNameLst>
                                          <p:attrName>style.visibility</p:attrName>
                                        </p:attrNameLst>
                                      </p:cBhvr>
                                      <p:to>
                                        <p:strVal val="visible"/>
                                      </p:to>
                                    </p:set>
                                    <p:animEffect transition="in" filter="dissolve">
                                      <p:cBhvr>
                                        <p:cTn id="49" dur="500"/>
                                        <p:tgtEl>
                                          <p:spTgt spid="2878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87813"/>
                                        </p:tgtEl>
                                        <p:attrNameLst>
                                          <p:attrName>style.visibility</p:attrName>
                                        </p:attrNameLst>
                                      </p:cBhvr>
                                      <p:to>
                                        <p:strVal val="visible"/>
                                      </p:to>
                                    </p:set>
                                    <p:animEffect transition="in" filter="wipe(left)">
                                      <p:cBhvr>
                                        <p:cTn id="54" dur="500"/>
                                        <p:tgtEl>
                                          <p:spTgt spid="287813"/>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87812"/>
                                        </p:tgtEl>
                                        <p:attrNameLst>
                                          <p:attrName>style.visibility</p:attrName>
                                        </p:attrNameLst>
                                      </p:cBhvr>
                                      <p:to>
                                        <p:strVal val="visible"/>
                                      </p:to>
                                    </p:set>
                                    <p:animEffect transition="in" filter="wipe(left)">
                                      <p:cBhvr>
                                        <p:cTn id="58" dur="500"/>
                                        <p:tgtEl>
                                          <p:spTgt spid="2878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7809"/>
                                        </p:tgtEl>
                                        <p:attrNameLst>
                                          <p:attrName>style.visibility</p:attrName>
                                        </p:attrNameLst>
                                      </p:cBhvr>
                                      <p:to>
                                        <p:strVal val="visible"/>
                                      </p:to>
                                    </p:set>
                                    <p:animEffect transition="in" filter="wipe(left)">
                                      <p:cBhvr>
                                        <p:cTn id="63" dur="500"/>
                                        <p:tgtEl>
                                          <p:spTgt spid="28780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87800"/>
                                        </p:tgtEl>
                                        <p:attrNameLst>
                                          <p:attrName>style.visibility</p:attrName>
                                        </p:attrNameLst>
                                      </p:cBhvr>
                                      <p:to>
                                        <p:strVal val="visible"/>
                                      </p:to>
                                    </p:set>
                                    <p:animEffect transition="in" filter="dissolve">
                                      <p:cBhvr>
                                        <p:cTn id="68" dur="500"/>
                                        <p:tgtEl>
                                          <p:spTgt spid="28780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87804"/>
                                        </p:tgtEl>
                                        <p:attrNameLst>
                                          <p:attrName>style.visibility</p:attrName>
                                        </p:attrNameLst>
                                      </p:cBhvr>
                                      <p:to>
                                        <p:strVal val="visible"/>
                                      </p:to>
                                    </p:set>
                                    <p:animEffect transition="in" filter="wipe(left)">
                                      <p:cBhvr>
                                        <p:cTn id="73" dur="500"/>
                                        <p:tgtEl>
                                          <p:spTgt spid="287804"/>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87811"/>
                                        </p:tgtEl>
                                        <p:attrNameLst>
                                          <p:attrName>style.visibility</p:attrName>
                                        </p:attrNameLst>
                                      </p:cBhvr>
                                      <p:to>
                                        <p:strVal val="visible"/>
                                      </p:to>
                                    </p:set>
                                    <p:animEffect transition="in" filter="wipe(left)">
                                      <p:cBhvr>
                                        <p:cTn id="77" dur="500"/>
                                        <p:tgtEl>
                                          <p:spTgt spid="287811"/>
                                        </p:tgtEl>
                                      </p:cBhvr>
                                    </p:animEffect>
                                  </p:childTnLst>
                                </p:cTn>
                              </p:par>
                            </p:childTnLst>
                          </p:cTn>
                        </p:par>
                        <p:par>
                          <p:cTn id="78" fill="hold">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287801"/>
                                        </p:tgtEl>
                                        <p:attrNameLst>
                                          <p:attrName>style.visibility</p:attrName>
                                        </p:attrNameLst>
                                      </p:cBhvr>
                                      <p:to>
                                        <p:strVal val="visible"/>
                                      </p:to>
                                    </p:set>
                                    <p:animEffect transition="in" filter="dissolve">
                                      <p:cBhvr>
                                        <p:cTn id="81" dur="500"/>
                                        <p:tgtEl>
                                          <p:spTgt spid="28780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87805"/>
                                        </p:tgtEl>
                                        <p:attrNameLst>
                                          <p:attrName>style.visibility</p:attrName>
                                        </p:attrNameLst>
                                      </p:cBhvr>
                                      <p:to>
                                        <p:strVal val="visible"/>
                                      </p:to>
                                    </p:set>
                                    <p:animEffect transition="in" filter="wipe(left)">
                                      <p:cBhvr>
                                        <p:cTn id="86" dur="500"/>
                                        <p:tgtEl>
                                          <p:spTgt spid="287805"/>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287807"/>
                                        </p:tgtEl>
                                        <p:attrNameLst>
                                          <p:attrName>style.visibility</p:attrName>
                                        </p:attrNameLst>
                                      </p:cBhvr>
                                      <p:to>
                                        <p:strVal val="visible"/>
                                      </p:to>
                                    </p:set>
                                    <p:animEffect transition="in" filter="wipe(left)">
                                      <p:cBhvr>
                                        <p:cTn id="90" dur="500"/>
                                        <p:tgtEl>
                                          <p:spTgt spid="287807"/>
                                        </p:tgtEl>
                                      </p:cBhvr>
                                    </p:animEffect>
                                  </p:childTnLst>
                                </p:cTn>
                              </p:par>
                            </p:childTnLst>
                          </p:cTn>
                        </p:par>
                        <p:par>
                          <p:cTn id="91" fill="hold">
                            <p:stCondLst>
                              <p:cond delay="1000"/>
                            </p:stCondLst>
                            <p:childTnLst>
                              <p:par>
                                <p:cTn id="92" presetID="9" presetClass="entr" presetSubtype="0" fill="hold" grpId="0" nodeType="afterEffect">
                                  <p:stCondLst>
                                    <p:cond delay="0"/>
                                  </p:stCondLst>
                                  <p:childTnLst>
                                    <p:set>
                                      <p:cBhvr>
                                        <p:cTn id="93" dur="1" fill="hold">
                                          <p:stCondLst>
                                            <p:cond delay="0"/>
                                          </p:stCondLst>
                                        </p:cTn>
                                        <p:tgtEl>
                                          <p:spTgt spid="287802"/>
                                        </p:tgtEl>
                                        <p:attrNameLst>
                                          <p:attrName>style.visibility</p:attrName>
                                        </p:attrNameLst>
                                      </p:cBhvr>
                                      <p:to>
                                        <p:strVal val="visible"/>
                                      </p:to>
                                    </p:set>
                                    <p:animEffect transition="in" filter="dissolve">
                                      <p:cBhvr>
                                        <p:cTn id="94" dur="500"/>
                                        <p:tgtEl>
                                          <p:spTgt spid="28780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287775"/>
                                        </p:tgtEl>
                                        <p:attrNameLst>
                                          <p:attrName>style.visibility</p:attrName>
                                        </p:attrNameLst>
                                      </p:cBhvr>
                                      <p:to>
                                        <p:strVal val="visible"/>
                                      </p:to>
                                    </p:set>
                                    <p:animEffect transition="in" filter="dissolve">
                                      <p:cBhvr>
                                        <p:cTn id="99" dur="500"/>
                                        <p:tgtEl>
                                          <p:spTgt spid="287775"/>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87774"/>
                                        </p:tgtEl>
                                        <p:attrNameLst>
                                          <p:attrName>style.visibility</p:attrName>
                                        </p:attrNameLst>
                                      </p:cBhvr>
                                      <p:to>
                                        <p:strVal val="visible"/>
                                      </p:to>
                                    </p:set>
                                    <p:animEffect transition="in" filter="dissolve">
                                      <p:cBhvr>
                                        <p:cTn id="104" dur="500"/>
                                        <p:tgtEl>
                                          <p:spTgt spid="28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74" grpId="0"/>
      <p:bldP spid="287797" grpId="0"/>
      <p:bldP spid="287798" grpId="0"/>
      <p:bldP spid="287799" grpId="0"/>
      <p:bldP spid="287800" grpId="0"/>
      <p:bldP spid="287801" grpId="0"/>
      <p:bldP spid="287802" grpId="0"/>
      <p:bldP spid="287803" grpId="0" animBg="1"/>
      <p:bldP spid="287804" grpId="0" animBg="1"/>
      <p:bldP spid="287805" grpId="0" animBg="1"/>
      <p:bldP spid="287806" grpId="0"/>
      <p:bldP spid="287807" grpId="0"/>
      <p:bldP spid="287808" grpId="0" animBg="1"/>
      <p:bldP spid="287809" grpId="0"/>
      <p:bldP spid="287810" grpId="0"/>
      <p:bldP spid="287811" grpId="0"/>
      <p:bldP spid="287812" grpId="0" animBg="1"/>
      <p:bldP spid="287813" grpId="0"/>
      <p:bldP spid="287814" grpId="0"/>
      <p:bldP spid="28781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57200" y="152400"/>
            <a:ext cx="8077200" cy="762000"/>
          </a:xfrm>
        </p:spPr>
        <p:txBody>
          <a:bodyPr/>
          <a:lstStyle/>
          <a:p>
            <a:r>
              <a:rPr lang="en-US" sz="2800" dirty="0" err="1" smtClean="0"/>
              <a:t>Ñoä</a:t>
            </a:r>
            <a:r>
              <a:rPr lang="en-US" sz="2800" dirty="0" smtClean="0"/>
              <a:t> </a:t>
            </a:r>
            <a:r>
              <a:rPr lang="en-US" sz="2800" dirty="0" err="1" smtClean="0"/>
              <a:t>öu</a:t>
            </a:r>
            <a:r>
              <a:rPr lang="en-US" sz="2800" dirty="0" smtClean="0"/>
              <a:t> </a:t>
            </a:r>
            <a:r>
              <a:rPr lang="en-US" sz="2800" dirty="0" err="1" smtClean="0"/>
              <a:t>tieân</a:t>
            </a:r>
            <a:r>
              <a:rPr lang="en-US" sz="2800" dirty="0" smtClean="0"/>
              <a:t> - </a:t>
            </a:r>
            <a:r>
              <a:rPr lang="en-US" sz="2800" dirty="0" err="1" smtClean="0"/>
              <a:t>khoângñoäc</a:t>
            </a:r>
            <a:r>
              <a:rPr lang="en-US" sz="2800" dirty="0" smtClean="0"/>
              <a:t> </a:t>
            </a:r>
            <a:r>
              <a:rPr lang="en-US" sz="2800" dirty="0" err="1" smtClean="0"/>
              <a:t>quyeàn</a:t>
            </a:r>
            <a:r>
              <a:rPr lang="en-US" sz="2800" dirty="0" smtClean="0"/>
              <a:t> - </a:t>
            </a:r>
            <a:r>
              <a:rPr lang="en-US" sz="2800" dirty="0" err="1" smtClean="0"/>
              <a:t>Nhaän</a:t>
            </a:r>
            <a:r>
              <a:rPr lang="en-US" sz="2800" dirty="0" smtClean="0"/>
              <a:t> </a:t>
            </a:r>
            <a:r>
              <a:rPr lang="en-US" sz="2800" dirty="0" err="1"/>
              <a:t>xeùt</a:t>
            </a:r>
            <a:endParaRPr lang="en-US" sz="2800" dirty="0"/>
          </a:p>
        </p:txBody>
      </p:sp>
      <p:sp>
        <p:nvSpPr>
          <p:cNvPr id="288771" name="Rectangle 3"/>
          <p:cNvSpPr>
            <a:spLocks noGrp="1" noChangeArrowheads="1"/>
          </p:cNvSpPr>
          <p:nvPr>
            <p:ph sz="quarter" idx="1"/>
          </p:nvPr>
        </p:nvSpPr>
        <p:spPr>
          <a:xfrm>
            <a:off x="685800" y="1600200"/>
            <a:ext cx="7735888" cy="4532313"/>
          </a:xfrm>
        </p:spPr>
        <p:txBody>
          <a:bodyPr/>
          <a:lstStyle/>
          <a:p>
            <a:r>
              <a:rPr lang="en-US" sz="2400" dirty="0" err="1" smtClean="0"/>
              <a:t>Soá</a:t>
            </a:r>
            <a:r>
              <a:rPr lang="en-US" sz="2400" dirty="0" smtClean="0"/>
              <a:t> </a:t>
            </a:r>
            <a:r>
              <a:rPr lang="en-US" sz="2400" dirty="0" err="1"/>
              <a:t>phaän</a:t>
            </a:r>
            <a:r>
              <a:rPr lang="en-US" sz="2400" dirty="0"/>
              <a:t> </a:t>
            </a:r>
            <a:r>
              <a:rPr lang="en-US" sz="2400" dirty="0" err="1"/>
              <a:t>tieán</a:t>
            </a:r>
            <a:r>
              <a:rPr lang="en-US" sz="2400" dirty="0"/>
              <a:t> </a:t>
            </a:r>
            <a:r>
              <a:rPr lang="en-US" sz="2400" dirty="0" err="1"/>
              <a:t>trình</a:t>
            </a:r>
            <a:r>
              <a:rPr lang="en-US" sz="2400" dirty="0"/>
              <a:t> </a:t>
            </a:r>
            <a:r>
              <a:rPr lang="en-US" sz="2400" dirty="0" err="1"/>
              <a:t>coù</a:t>
            </a:r>
            <a:r>
              <a:rPr lang="en-US" sz="2400" dirty="0"/>
              <a:t> </a:t>
            </a:r>
            <a:r>
              <a:rPr lang="en-US" sz="2400" dirty="0" err="1"/>
              <a:t>ñoä</a:t>
            </a:r>
            <a:r>
              <a:rPr lang="en-US" sz="2400" dirty="0"/>
              <a:t> </a:t>
            </a:r>
            <a:r>
              <a:rPr lang="en-US" sz="2400" dirty="0" err="1"/>
              <a:t>öu</a:t>
            </a:r>
            <a:r>
              <a:rPr lang="en-US" sz="2400" dirty="0"/>
              <a:t> </a:t>
            </a:r>
            <a:r>
              <a:rPr lang="en-US" sz="2400" dirty="0" err="1"/>
              <a:t>tieân</a:t>
            </a:r>
            <a:r>
              <a:rPr lang="en-US" sz="2400" dirty="0"/>
              <a:t> </a:t>
            </a:r>
            <a:r>
              <a:rPr lang="en-US" sz="2400" dirty="0" err="1" smtClean="0"/>
              <a:t>thaáp</a:t>
            </a:r>
            <a:r>
              <a:rPr lang="en-US" sz="2400" dirty="0" smtClean="0"/>
              <a:t>?</a:t>
            </a:r>
            <a:endParaRPr lang="en-US" sz="2400" dirty="0"/>
          </a:p>
          <a:p>
            <a:pPr lvl="1"/>
            <a:r>
              <a:rPr lang="en-US" dirty="0" err="1"/>
              <a:t>Chôø</a:t>
            </a:r>
            <a:r>
              <a:rPr lang="en-US" dirty="0"/>
              <a:t> </a:t>
            </a:r>
            <a:r>
              <a:rPr lang="en-US" dirty="0" err="1"/>
              <a:t>laâu</a:t>
            </a:r>
            <a:r>
              <a:rPr lang="en-US" dirty="0"/>
              <a:t>, </a:t>
            </a:r>
            <a:r>
              <a:rPr lang="en-US" dirty="0" err="1"/>
              <a:t>laâu</a:t>
            </a:r>
            <a:r>
              <a:rPr lang="en-US" dirty="0"/>
              <a:t>, </a:t>
            </a:r>
            <a:r>
              <a:rPr lang="en-US" dirty="0" err="1"/>
              <a:t>laâu</a:t>
            </a:r>
            <a:r>
              <a:rPr lang="en-US" dirty="0"/>
              <a:t> </a:t>
            </a:r>
            <a:r>
              <a:rPr lang="en-US" dirty="0" smtClean="0"/>
              <a:t>...</a:t>
            </a:r>
          </a:p>
          <a:p>
            <a:pPr lvl="1">
              <a:buNone/>
            </a:pPr>
            <a:r>
              <a:rPr lang="en-US" dirty="0" smtClean="0">
                <a:solidFill>
                  <a:srgbClr val="FF0000"/>
                </a:solidFill>
                <a:sym typeface="Wingdings" pitchFamily="2" charset="2"/>
              </a:rPr>
              <a:t> </a:t>
            </a:r>
            <a:r>
              <a:rPr lang="en-US" dirty="0" err="1" smtClean="0">
                <a:solidFill>
                  <a:srgbClr val="FF0000"/>
                </a:solidFill>
                <a:sym typeface="Wingdings" pitchFamily="2" charset="2"/>
              </a:rPr>
              <a:t>Giaûi</a:t>
            </a:r>
            <a:r>
              <a:rPr lang="en-US" dirty="0" smtClean="0">
                <a:solidFill>
                  <a:srgbClr val="FF0000"/>
                </a:solidFill>
                <a:sym typeface="Wingdings" pitchFamily="2" charset="2"/>
              </a:rPr>
              <a:t> </a:t>
            </a:r>
            <a:r>
              <a:rPr lang="en-US" dirty="0" err="1" smtClean="0">
                <a:solidFill>
                  <a:srgbClr val="FF0000"/>
                </a:solidFill>
                <a:sym typeface="Wingdings" pitchFamily="2" charset="2"/>
              </a:rPr>
              <a:t>quyeát</a:t>
            </a:r>
            <a:r>
              <a:rPr lang="en-US" dirty="0" smtClean="0">
                <a:solidFill>
                  <a:srgbClr val="FF0000"/>
                </a:solidFill>
                <a:sym typeface="Wingdings" pitchFamily="2" charset="2"/>
              </a:rPr>
              <a:t>: </a:t>
            </a:r>
            <a:r>
              <a:rPr lang="en-US" dirty="0" err="1" smtClean="0">
                <a:solidFill>
                  <a:srgbClr val="FF0000"/>
                </a:solidFill>
              </a:rPr>
              <a:t>taêng</a:t>
            </a:r>
            <a:r>
              <a:rPr lang="en-US" dirty="0" smtClean="0">
                <a:solidFill>
                  <a:srgbClr val="FF0000"/>
                </a:solidFill>
              </a:rPr>
              <a:t> </a:t>
            </a:r>
            <a:r>
              <a:rPr lang="en-US" dirty="0" err="1">
                <a:solidFill>
                  <a:srgbClr val="FF0000"/>
                </a:solidFill>
              </a:rPr>
              <a:t>ñoä</a:t>
            </a:r>
            <a:r>
              <a:rPr lang="en-US" dirty="0">
                <a:solidFill>
                  <a:srgbClr val="FF0000"/>
                </a:solidFill>
              </a:rPr>
              <a:t> </a:t>
            </a:r>
            <a:r>
              <a:rPr lang="en-US" dirty="0" err="1">
                <a:solidFill>
                  <a:srgbClr val="FF0000"/>
                </a:solidFill>
              </a:rPr>
              <a:t>öu</a:t>
            </a:r>
            <a:r>
              <a:rPr lang="en-US" dirty="0">
                <a:solidFill>
                  <a:srgbClr val="FF0000"/>
                </a:solidFill>
              </a:rPr>
              <a:t> </a:t>
            </a:r>
            <a:r>
              <a:rPr lang="en-US" dirty="0" err="1">
                <a:solidFill>
                  <a:srgbClr val="FF0000"/>
                </a:solidFill>
              </a:rPr>
              <a:t>tieân</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nhöõng</a:t>
            </a:r>
            <a:r>
              <a:rPr lang="en-US" dirty="0">
                <a:solidFill>
                  <a:srgbClr val="FF0000"/>
                </a:solidFill>
              </a:rPr>
              <a:t> </a:t>
            </a:r>
            <a:r>
              <a:rPr lang="en-US" dirty="0" err="1">
                <a:solidFill>
                  <a:srgbClr val="FF0000"/>
                </a:solidFill>
              </a:rPr>
              <a:t>tieán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chôø</a:t>
            </a:r>
            <a:r>
              <a:rPr lang="en-US" dirty="0">
                <a:solidFill>
                  <a:srgbClr val="FF0000"/>
                </a:solidFill>
              </a:rPr>
              <a:t> </a:t>
            </a:r>
            <a:r>
              <a:rPr lang="en-US" dirty="0" err="1">
                <a:solidFill>
                  <a:srgbClr val="FF0000"/>
                </a:solidFill>
              </a:rPr>
              <a:t>laâu</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heä</a:t>
            </a:r>
            <a:r>
              <a:rPr lang="en-US" dirty="0">
                <a:solidFill>
                  <a:srgbClr val="FF0000"/>
                </a:solidFill>
              </a:rPr>
              <a:t> </a:t>
            </a:r>
            <a:r>
              <a:rPr lang="en-US" dirty="0" err="1" smtClean="0">
                <a:solidFill>
                  <a:srgbClr val="FF0000"/>
                </a:solidFill>
              </a:rPr>
              <a:t>thoáng</a:t>
            </a:r>
            <a:r>
              <a:rPr lang="en-US" dirty="0" smtClean="0">
                <a:solidFill>
                  <a:srgbClr val="FF0000"/>
                </a:solidFill>
              </a:rPr>
              <a:t> (Aging)</a:t>
            </a:r>
            <a:endParaRPr lang="en-US" dirty="0">
              <a:solidFill>
                <a:srgbClr val="FF0000"/>
              </a:solidFill>
            </a:endParaRPr>
          </a:p>
          <a:p>
            <a:pPr lvl="1"/>
            <a:endParaRPr lang="en-US" dirty="0"/>
          </a:p>
        </p:txBody>
      </p:sp>
      <p:sp>
        <p:nvSpPr>
          <p:cNvPr id="8" name="Slide Number Placeholder 5"/>
          <p:cNvSpPr>
            <a:spLocks noGrp="1"/>
          </p:cNvSpPr>
          <p:nvPr>
            <p:ph type="sldNum" sz="quarter" idx="15"/>
          </p:nvPr>
        </p:nvSpPr>
        <p:spPr/>
        <p:txBody>
          <a:bodyPr/>
          <a:lstStyle/>
          <a:p>
            <a:fld id="{B3127DEC-6834-4387-A503-2083911A120B}" type="slidenum">
              <a:rPr lang="en-US"/>
              <a:pPr/>
              <a:t>49</a:t>
            </a:fld>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dissolve">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dissolve">
                                      <p:cBhvr>
                                        <p:cTn id="12" dur="500"/>
                                        <p:tgtEl>
                                          <p:spTgt spid="28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dissolve">
                                      <p:cBhvr>
                                        <p:cTn id="17"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457200" y="-76200"/>
            <a:ext cx="7467600" cy="1143000"/>
          </a:xfrm>
        </p:spPr>
        <p:txBody>
          <a:bodyPr/>
          <a:lstStyle/>
          <a:p>
            <a:r>
              <a:rPr lang="en-US" dirty="0" err="1"/>
              <a:t>Ña</a:t>
            </a:r>
            <a:r>
              <a:rPr lang="en-US" dirty="0"/>
              <a:t> </a:t>
            </a:r>
            <a:r>
              <a:rPr lang="en-US" dirty="0" err="1"/>
              <a:t>nhieäm</a:t>
            </a:r>
            <a:r>
              <a:rPr lang="en-US" dirty="0"/>
              <a:t> </a:t>
            </a:r>
            <a:r>
              <a:rPr lang="en-US" dirty="0" err="1"/>
              <a:t>vaø</a:t>
            </a:r>
            <a:r>
              <a:rPr lang="en-US" dirty="0"/>
              <a:t> </a:t>
            </a:r>
            <a:r>
              <a:rPr lang="en-US" dirty="0" err="1"/>
              <a:t>ña</a:t>
            </a:r>
            <a:r>
              <a:rPr lang="en-US" dirty="0"/>
              <a:t> </a:t>
            </a:r>
            <a:r>
              <a:rPr lang="en-US" dirty="0" err="1"/>
              <a:t>chöông</a:t>
            </a:r>
            <a:endParaRPr lang="en-US" dirty="0"/>
          </a:p>
        </p:txBody>
      </p:sp>
      <p:sp>
        <p:nvSpPr>
          <p:cNvPr id="38917" name="Rectangle 5"/>
          <p:cNvSpPr>
            <a:spLocks noGrp="1" noChangeArrowheads="1"/>
          </p:cNvSpPr>
          <p:nvPr>
            <p:ph sz="quarter" idx="1"/>
          </p:nvPr>
        </p:nvSpPr>
        <p:spPr/>
        <p:txBody>
          <a:bodyPr/>
          <a:lstStyle/>
          <a:p>
            <a:pPr algn="just"/>
            <a:r>
              <a:rPr lang="en-US" dirty="0">
                <a:solidFill>
                  <a:schemeClr val="hlink"/>
                </a:solidFill>
              </a:rPr>
              <a:t>Multitasking (</a:t>
            </a:r>
            <a:r>
              <a:rPr lang="en-US" dirty="0" err="1">
                <a:solidFill>
                  <a:schemeClr val="hlink"/>
                </a:solidFill>
              </a:rPr>
              <a:t>ña</a:t>
            </a:r>
            <a:r>
              <a:rPr lang="en-US" dirty="0">
                <a:solidFill>
                  <a:schemeClr val="hlink"/>
                </a:solidFill>
              </a:rPr>
              <a:t> </a:t>
            </a:r>
            <a:r>
              <a:rPr lang="en-US" dirty="0" err="1">
                <a:solidFill>
                  <a:schemeClr val="hlink"/>
                </a:solidFill>
              </a:rPr>
              <a:t>nhieäm</a:t>
            </a:r>
            <a:r>
              <a:rPr lang="en-US" dirty="0" smtClean="0">
                <a:solidFill>
                  <a:schemeClr val="hlink"/>
                </a:solidFill>
              </a:rPr>
              <a:t>)</a:t>
            </a:r>
            <a:r>
              <a:rPr lang="en-US" dirty="0" smtClean="0"/>
              <a:t>: </a:t>
            </a:r>
            <a:r>
              <a:rPr lang="en-US" dirty="0" err="1"/>
              <a:t>cho</a:t>
            </a:r>
            <a:r>
              <a:rPr lang="en-US" dirty="0"/>
              <a:t> </a:t>
            </a:r>
            <a:r>
              <a:rPr lang="en-US" dirty="0" err="1"/>
              <a:t>pheùp</a:t>
            </a:r>
            <a:r>
              <a:rPr lang="en-US" dirty="0"/>
              <a:t> </a:t>
            </a:r>
            <a:r>
              <a:rPr lang="en-US" dirty="0" err="1"/>
              <a:t>nhieàu</a:t>
            </a:r>
            <a:r>
              <a:rPr lang="en-US" dirty="0"/>
              <a:t> </a:t>
            </a:r>
            <a:r>
              <a:rPr lang="en-US" dirty="0" err="1"/>
              <a:t>taùc</a:t>
            </a:r>
            <a:r>
              <a:rPr lang="en-US" dirty="0"/>
              <a:t> </a:t>
            </a:r>
            <a:r>
              <a:rPr lang="en-US" dirty="0" err="1"/>
              <a:t>vuï</a:t>
            </a:r>
            <a:r>
              <a:rPr lang="en-US" dirty="0"/>
              <a:t>/ </a:t>
            </a:r>
            <a:r>
              <a:rPr lang="en-US" dirty="0" err="1"/>
              <a:t>coâng</a:t>
            </a:r>
            <a:r>
              <a:rPr lang="en-US" dirty="0"/>
              <a:t> </a:t>
            </a:r>
            <a:r>
              <a:rPr lang="en-US" dirty="0" err="1"/>
              <a:t>vieäc</a:t>
            </a:r>
            <a:r>
              <a:rPr lang="en-US" dirty="0"/>
              <a:t> </a:t>
            </a:r>
            <a:r>
              <a:rPr lang="en-US" dirty="0" err="1"/>
              <a:t>ñöôïc</a:t>
            </a:r>
            <a:r>
              <a:rPr lang="en-US" dirty="0"/>
              <a:t> </a:t>
            </a:r>
            <a:r>
              <a:rPr lang="en-US" dirty="0" err="1"/>
              <a:t>xöû</a:t>
            </a:r>
            <a:r>
              <a:rPr lang="en-US" dirty="0"/>
              <a:t> </a:t>
            </a:r>
            <a:r>
              <a:rPr lang="en-US" dirty="0" err="1"/>
              <a:t>lyù</a:t>
            </a:r>
            <a:r>
              <a:rPr lang="en-US" dirty="0"/>
              <a:t> </a:t>
            </a:r>
            <a:r>
              <a:rPr lang="en-US" dirty="0" err="1"/>
              <a:t>ñoàng</a:t>
            </a:r>
            <a:r>
              <a:rPr lang="en-US" dirty="0"/>
              <a:t> </a:t>
            </a:r>
            <a:r>
              <a:rPr lang="en-US" dirty="0" err="1"/>
              <a:t>thôøi</a:t>
            </a:r>
            <a:endParaRPr lang="en-US" dirty="0"/>
          </a:p>
          <a:p>
            <a:pPr lvl="1" algn="just"/>
            <a:r>
              <a:rPr lang="en-US" dirty="0" err="1">
                <a:sym typeface="Wingdings" pitchFamily="2" charset="2"/>
              </a:rPr>
              <a:t>Ngöôøi</a:t>
            </a:r>
            <a:r>
              <a:rPr lang="en-US" dirty="0">
                <a:sym typeface="Wingdings" pitchFamily="2" charset="2"/>
              </a:rPr>
              <a:t> </a:t>
            </a:r>
            <a:r>
              <a:rPr lang="en-US" dirty="0" err="1">
                <a:sym typeface="Wingdings" pitchFamily="2" charset="2"/>
              </a:rPr>
              <a:t>duøng</a:t>
            </a:r>
            <a:r>
              <a:rPr lang="en-US" dirty="0">
                <a:sym typeface="Wingdings" pitchFamily="2" charset="2"/>
              </a:rPr>
              <a:t> </a:t>
            </a:r>
            <a:r>
              <a:rPr lang="en-US" dirty="0" err="1">
                <a:sym typeface="Wingdings" pitchFamily="2" charset="2"/>
              </a:rPr>
              <a:t>luoân</a:t>
            </a:r>
            <a:r>
              <a:rPr lang="en-US" dirty="0">
                <a:sym typeface="Wingdings" pitchFamily="2" charset="2"/>
              </a:rPr>
              <a:t> </a:t>
            </a:r>
            <a:r>
              <a:rPr lang="en-US" dirty="0" err="1">
                <a:sym typeface="Wingdings" pitchFamily="2" charset="2"/>
              </a:rPr>
              <a:t>mong</a:t>
            </a:r>
            <a:r>
              <a:rPr lang="en-US" dirty="0">
                <a:sym typeface="Wingdings" pitchFamily="2" charset="2"/>
              </a:rPr>
              <a:t> </a:t>
            </a:r>
            <a:r>
              <a:rPr lang="en-US" dirty="0" err="1">
                <a:sym typeface="Wingdings" pitchFamily="2" charset="2"/>
              </a:rPr>
              <a:t>muoán</a:t>
            </a:r>
            <a:r>
              <a:rPr lang="en-US" dirty="0">
                <a:sym typeface="Wingdings" pitchFamily="2" charset="2"/>
              </a:rPr>
              <a:t> 1 HÑH </a:t>
            </a:r>
            <a:r>
              <a:rPr lang="en-US" dirty="0" err="1">
                <a:sym typeface="Wingdings" pitchFamily="2" charset="2"/>
              </a:rPr>
              <a:t>ña</a:t>
            </a:r>
            <a:r>
              <a:rPr lang="en-US" dirty="0">
                <a:sym typeface="Wingdings" pitchFamily="2" charset="2"/>
              </a:rPr>
              <a:t> </a:t>
            </a:r>
            <a:r>
              <a:rPr lang="en-US" dirty="0" err="1">
                <a:sym typeface="Wingdings" pitchFamily="2" charset="2"/>
              </a:rPr>
              <a:t>nhieäm</a:t>
            </a:r>
            <a:r>
              <a:rPr lang="en-US" dirty="0">
                <a:sym typeface="Wingdings" pitchFamily="2" charset="2"/>
              </a:rPr>
              <a:t> </a:t>
            </a:r>
          </a:p>
          <a:p>
            <a:pPr lvl="1" algn="just"/>
            <a:r>
              <a:rPr lang="en-US" dirty="0" err="1">
                <a:sym typeface="Wingdings" pitchFamily="2" charset="2"/>
              </a:rPr>
              <a:t>Nhöng</a:t>
            </a:r>
            <a:r>
              <a:rPr lang="en-US" dirty="0">
                <a:sym typeface="Wingdings" pitchFamily="2" charset="2"/>
              </a:rPr>
              <a:t>: </a:t>
            </a:r>
            <a:r>
              <a:rPr lang="en-US" dirty="0" err="1">
                <a:sym typeface="Wingdings" pitchFamily="2" charset="2"/>
              </a:rPr>
              <a:t>Maùy</a:t>
            </a:r>
            <a:r>
              <a:rPr lang="en-US" dirty="0">
                <a:sym typeface="Wingdings" pitchFamily="2" charset="2"/>
              </a:rPr>
              <a:t> </a:t>
            </a:r>
            <a:r>
              <a:rPr lang="en-US" dirty="0" err="1">
                <a:sym typeface="Wingdings" pitchFamily="2" charset="2"/>
              </a:rPr>
              <a:t>tính</a:t>
            </a:r>
            <a:r>
              <a:rPr lang="en-US" dirty="0">
                <a:sym typeface="Wingdings" pitchFamily="2" charset="2"/>
              </a:rPr>
              <a:t> </a:t>
            </a:r>
            <a:r>
              <a:rPr lang="en-US" dirty="0" err="1">
                <a:sym typeface="Wingdings" pitchFamily="2" charset="2"/>
              </a:rPr>
              <a:t>thöôøng</a:t>
            </a:r>
            <a:r>
              <a:rPr lang="en-US" dirty="0">
                <a:sym typeface="Wingdings" pitchFamily="2" charset="2"/>
              </a:rPr>
              <a:t> </a:t>
            </a:r>
            <a:r>
              <a:rPr lang="en-US" dirty="0" err="1">
                <a:sym typeface="Wingdings" pitchFamily="2" charset="2"/>
              </a:rPr>
              <a:t>chæ</a:t>
            </a:r>
            <a:r>
              <a:rPr lang="en-US" dirty="0">
                <a:sym typeface="Wingdings" pitchFamily="2" charset="2"/>
              </a:rPr>
              <a:t> </a:t>
            </a:r>
            <a:r>
              <a:rPr lang="en-US" dirty="0" err="1">
                <a:sym typeface="Wingdings" pitchFamily="2" charset="2"/>
              </a:rPr>
              <a:t>coù</a:t>
            </a:r>
            <a:r>
              <a:rPr lang="en-US" dirty="0">
                <a:sym typeface="Wingdings" pitchFamily="2" charset="2"/>
              </a:rPr>
              <a:t> 1 CPU?</a:t>
            </a:r>
            <a:endParaRPr lang="en-US" dirty="0"/>
          </a:p>
          <a:p>
            <a:pPr algn="just"/>
            <a:r>
              <a:rPr lang="en-US" dirty="0">
                <a:solidFill>
                  <a:schemeClr val="hlink"/>
                </a:solidFill>
              </a:rPr>
              <a:t>Multiprogramming (</a:t>
            </a:r>
            <a:r>
              <a:rPr lang="en-US" dirty="0" err="1">
                <a:solidFill>
                  <a:schemeClr val="hlink"/>
                </a:solidFill>
              </a:rPr>
              <a:t>ña</a:t>
            </a:r>
            <a:r>
              <a:rPr lang="en-US" dirty="0">
                <a:solidFill>
                  <a:schemeClr val="hlink"/>
                </a:solidFill>
              </a:rPr>
              <a:t> </a:t>
            </a:r>
            <a:r>
              <a:rPr lang="en-US" dirty="0" err="1">
                <a:solidFill>
                  <a:schemeClr val="hlink"/>
                </a:solidFill>
              </a:rPr>
              <a:t>chöông</a:t>
            </a:r>
            <a:r>
              <a:rPr lang="en-US" dirty="0" smtClean="0">
                <a:solidFill>
                  <a:schemeClr val="hlink"/>
                </a:solidFill>
              </a:rPr>
              <a:t>)</a:t>
            </a:r>
            <a:r>
              <a:rPr lang="en-US" dirty="0" smtClean="0"/>
              <a:t>: </a:t>
            </a:r>
            <a:r>
              <a:rPr lang="en-US" dirty="0" err="1"/>
              <a:t>kyõ</a:t>
            </a:r>
            <a:r>
              <a:rPr lang="en-US" dirty="0"/>
              <a:t> </a:t>
            </a:r>
            <a:r>
              <a:rPr lang="en-US" dirty="0" err="1"/>
              <a:t>thuaät</a:t>
            </a:r>
            <a:r>
              <a:rPr lang="en-US" dirty="0"/>
              <a:t> </a:t>
            </a:r>
            <a:r>
              <a:rPr lang="en-US" dirty="0" err="1"/>
              <a:t>cho</a:t>
            </a:r>
            <a:r>
              <a:rPr lang="en-US" dirty="0"/>
              <a:t> </a:t>
            </a:r>
            <a:r>
              <a:rPr lang="en-US" dirty="0" err="1"/>
              <a:t>pheùp</a:t>
            </a:r>
            <a:r>
              <a:rPr lang="en-US" dirty="0"/>
              <a:t> </a:t>
            </a:r>
            <a:r>
              <a:rPr lang="en-US" dirty="0" err="1"/>
              <a:t>nhieàu</a:t>
            </a:r>
            <a:r>
              <a:rPr lang="en-US" dirty="0"/>
              <a:t> </a:t>
            </a:r>
            <a:r>
              <a:rPr lang="en-US" dirty="0" err="1"/>
              <a:t>chöông</a:t>
            </a:r>
            <a:r>
              <a:rPr lang="en-US" dirty="0"/>
              <a:t> </a:t>
            </a:r>
            <a:r>
              <a:rPr lang="en-US" dirty="0" err="1"/>
              <a:t>trình</a:t>
            </a:r>
            <a:r>
              <a:rPr lang="en-US" dirty="0"/>
              <a:t> </a:t>
            </a:r>
            <a:r>
              <a:rPr lang="en-US" dirty="0" err="1"/>
              <a:t>ñöôïc</a:t>
            </a:r>
            <a:r>
              <a:rPr lang="en-US" dirty="0"/>
              <a:t> </a:t>
            </a:r>
            <a:r>
              <a:rPr lang="en-US" dirty="0" err="1"/>
              <a:t>thöïc</a:t>
            </a:r>
            <a:r>
              <a:rPr lang="en-US" dirty="0"/>
              <a:t> </a:t>
            </a:r>
            <a:r>
              <a:rPr lang="en-US" dirty="0" err="1"/>
              <a:t>hieän</a:t>
            </a:r>
            <a:r>
              <a:rPr lang="en-US" dirty="0"/>
              <a:t> </a:t>
            </a:r>
            <a:r>
              <a:rPr lang="en-US" dirty="0" err="1"/>
              <a:t>ñoàng</a:t>
            </a:r>
            <a:r>
              <a:rPr lang="en-US" dirty="0"/>
              <a:t> </a:t>
            </a:r>
            <a:r>
              <a:rPr lang="en-US" dirty="0" err="1"/>
              <a:t>thôøi</a:t>
            </a:r>
            <a:r>
              <a:rPr lang="en-US" dirty="0"/>
              <a:t> (</a:t>
            </a:r>
            <a:r>
              <a:rPr lang="en-US" dirty="0" err="1"/>
              <a:t>treân</a:t>
            </a:r>
            <a:r>
              <a:rPr lang="en-US" dirty="0"/>
              <a:t> 1 CPU)</a:t>
            </a:r>
          </a:p>
          <a:p>
            <a:pPr lvl="1" algn="just"/>
            <a:r>
              <a:rPr lang="en-US" dirty="0" err="1"/>
              <a:t>Giaû</a:t>
            </a:r>
            <a:r>
              <a:rPr lang="en-US" dirty="0"/>
              <a:t> </a:t>
            </a:r>
            <a:r>
              <a:rPr lang="en-US" dirty="0" err="1"/>
              <a:t>laäp</a:t>
            </a:r>
            <a:r>
              <a:rPr lang="en-US" dirty="0"/>
              <a:t> </a:t>
            </a:r>
            <a:r>
              <a:rPr lang="en-US" dirty="0" err="1"/>
              <a:t>nhieàu</a:t>
            </a:r>
            <a:r>
              <a:rPr lang="en-US" dirty="0"/>
              <a:t> CPU </a:t>
            </a:r>
            <a:r>
              <a:rPr lang="en-US" dirty="0" err="1"/>
              <a:t>aûo</a:t>
            </a:r>
            <a:r>
              <a:rPr lang="en-US" dirty="0"/>
              <a:t> </a:t>
            </a:r>
            <a:r>
              <a:rPr lang="en-US" dirty="0" err="1"/>
              <a:t>töø</a:t>
            </a:r>
            <a:r>
              <a:rPr lang="en-US" dirty="0"/>
              <a:t> 1 CPU </a:t>
            </a:r>
            <a:r>
              <a:rPr lang="en-US" dirty="0" err="1"/>
              <a:t>thaät</a:t>
            </a:r>
            <a:r>
              <a:rPr lang="en-US" dirty="0"/>
              <a:t> </a:t>
            </a:r>
            <a:r>
              <a:rPr lang="en-US" dirty="0" err="1"/>
              <a:t>ñeå</a:t>
            </a:r>
            <a:r>
              <a:rPr lang="en-US" dirty="0"/>
              <a:t> </a:t>
            </a:r>
            <a:r>
              <a:rPr lang="en-US" dirty="0" err="1"/>
              <a:t>cho</a:t>
            </a:r>
            <a:r>
              <a:rPr lang="en-US" dirty="0"/>
              <a:t> </a:t>
            </a:r>
            <a:r>
              <a:rPr lang="en-US" dirty="0" err="1"/>
              <a:t>pheùp</a:t>
            </a:r>
            <a:r>
              <a:rPr lang="en-US" dirty="0"/>
              <a:t> </a:t>
            </a:r>
            <a:r>
              <a:rPr lang="en-US" dirty="0" err="1"/>
              <a:t>thi</a:t>
            </a:r>
            <a:r>
              <a:rPr lang="en-US" dirty="0"/>
              <a:t> </a:t>
            </a:r>
            <a:r>
              <a:rPr lang="en-US" dirty="0" err="1"/>
              <a:t>haønh</a:t>
            </a:r>
            <a:r>
              <a:rPr lang="en-US" dirty="0"/>
              <a:t> </a:t>
            </a:r>
            <a:r>
              <a:rPr lang="en-US" dirty="0" err="1"/>
              <a:t>nhieàu</a:t>
            </a:r>
            <a:r>
              <a:rPr lang="en-US" dirty="0"/>
              <a:t> </a:t>
            </a:r>
            <a:r>
              <a:rPr lang="en-US" dirty="0" err="1"/>
              <a:t>chöông</a:t>
            </a:r>
            <a:r>
              <a:rPr lang="en-US" dirty="0"/>
              <a:t> </a:t>
            </a:r>
            <a:r>
              <a:rPr lang="en-US" dirty="0" err="1"/>
              <a:t>trình</a:t>
            </a:r>
            <a:r>
              <a:rPr lang="en-US" dirty="0"/>
              <a:t> </a:t>
            </a:r>
            <a:r>
              <a:rPr lang="en-US" dirty="0" err="1"/>
              <a:t>ñoàng</a:t>
            </a:r>
            <a:r>
              <a:rPr lang="en-US" dirty="0"/>
              <a:t> </a:t>
            </a:r>
            <a:r>
              <a:rPr lang="en-US" dirty="0" err="1"/>
              <a:t>thôøi</a:t>
            </a:r>
            <a:r>
              <a:rPr lang="en-US" dirty="0"/>
              <a:t>. </a:t>
            </a:r>
          </a:p>
          <a:p>
            <a:pPr lvl="1" algn="just"/>
            <a:r>
              <a:rPr lang="en-US" dirty="0" err="1"/>
              <a:t>AÛo</a:t>
            </a:r>
            <a:r>
              <a:rPr lang="en-US" dirty="0"/>
              <a:t> </a:t>
            </a:r>
            <a:r>
              <a:rPr lang="en-US" dirty="0" err="1"/>
              <a:t>hoaù</a:t>
            </a:r>
            <a:r>
              <a:rPr lang="en-US" dirty="0"/>
              <a:t> </a:t>
            </a:r>
            <a:r>
              <a:rPr lang="en-US" dirty="0" err="1"/>
              <a:t>baèng</a:t>
            </a:r>
            <a:r>
              <a:rPr lang="en-US" dirty="0"/>
              <a:t> </a:t>
            </a:r>
            <a:r>
              <a:rPr lang="en-US" dirty="0" err="1"/>
              <a:t>caùch</a:t>
            </a:r>
            <a:r>
              <a:rPr lang="en-US" dirty="0"/>
              <a:t> </a:t>
            </a:r>
            <a:r>
              <a:rPr lang="en-US" dirty="0" err="1" smtClean="0"/>
              <a:t>naøo</a:t>
            </a:r>
            <a:r>
              <a:rPr lang="en-US" dirty="0" smtClean="0"/>
              <a:t>? </a:t>
            </a:r>
            <a:r>
              <a:rPr lang="en-US" dirty="0" err="1"/>
              <a:t>Xaây</a:t>
            </a:r>
            <a:r>
              <a:rPr lang="en-US" dirty="0"/>
              <a:t> </a:t>
            </a:r>
            <a:r>
              <a:rPr lang="en-US" dirty="0" err="1"/>
              <a:t>döïng</a:t>
            </a:r>
            <a:r>
              <a:rPr lang="en-US" dirty="0"/>
              <a:t> </a:t>
            </a:r>
            <a:r>
              <a:rPr lang="en-US" dirty="0" err="1"/>
              <a:t>caùc</a:t>
            </a:r>
            <a:r>
              <a:rPr lang="en-US" dirty="0"/>
              <a:t> </a:t>
            </a:r>
            <a:r>
              <a:rPr lang="en-US" dirty="0" err="1"/>
              <a:t>thuaät</a:t>
            </a:r>
            <a:r>
              <a:rPr lang="en-US" dirty="0"/>
              <a:t> </a:t>
            </a:r>
            <a:r>
              <a:rPr lang="en-US" dirty="0" err="1"/>
              <a:t>toaùn</a:t>
            </a:r>
            <a:r>
              <a:rPr lang="en-US" dirty="0"/>
              <a:t> </a:t>
            </a:r>
            <a:r>
              <a:rPr lang="en-US" dirty="0" err="1"/>
              <a:t>ñeå</a:t>
            </a:r>
            <a:r>
              <a:rPr lang="en-US" dirty="0"/>
              <a:t> </a:t>
            </a:r>
            <a:r>
              <a:rPr lang="en-US" dirty="0" err="1"/>
              <a:t>luaân</a:t>
            </a:r>
            <a:r>
              <a:rPr lang="en-US" dirty="0"/>
              <a:t> </a:t>
            </a:r>
            <a:r>
              <a:rPr lang="en-US" dirty="0" err="1"/>
              <a:t>chuyeån</a:t>
            </a:r>
            <a:r>
              <a:rPr lang="en-US" dirty="0"/>
              <a:t> CPU </a:t>
            </a:r>
            <a:r>
              <a:rPr lang="en-US" dirty="0" err="1"/>
              <a:t>giöõa</a:t>
            </a:r>
            <a:r>
              <a:rPr lang="en-US" dirty="0"/>
              <a:t> </a:t>
            </a:r>
            <a:r>
              <a:rPr lang="en-US" dirty="0" err="1"/>
              <a:t>caùc</a:t>
            </a:r>
            <a:r>
              <a:rPr lang="en-US" dirty="0"/>
              <a:t> </a:t>
            </a:r>
            <a:r>
              <a:rPr lang="en-US" dirty="0" err="1"/>
              <a:t>chöông</a:t>
            </a:r>
            <a:r>
              <a:rPr lang="en-US" dirty="0"/>
              <a:t> </a:t>
            </a:r>
            <a:r>
              <a:rPr lang="en-US" dirty="0" err="1"/>
              <a:t>trình</a:t>
            </a:r>
            <a:r>
              <a:rPr lang="en-US" dirty="0"/>
              <a:t> </a:t>
            </a:r>
            <a:r>
              <a:rPr lang="en-US" dirty="0" err="1"/>
              <a:t>öùng</a:t>
            </a:r>
            <a:r>
              <a:rPr lang="en-US" dirty="0"/>
              <a:t> </a:t>
            </a:r>
            <a:r>
              <a:rPr lang="en-US" dirty="0" err="1"/>
              <a:t>duïng</a:t>
            </a:r>
            <a:r>
              <a:rPr lang="en-US" dirty="0"/>
              <a:t>.</a:t>
            </a:r>
          </a:p>
        </p:txBody>
      </p:sp>
      <p:sp>
        <p:nvSpPr>
          <p:cNvPr id="6" name="Slide Number Placeholder 5"/>
          <p:cNvSpPr>
            <a:spLocks noGrp="1"/>
          </p:cNvSpPr>
          <p:nvPr>
            <p:ph type="sldNum" sz="quarter" idx="15"/>
          </p:nvPr>
        </p:nvSpPr>
        <p:spPr/>
        <p:txBody>
          <a:bodyPr/>
          <a:lstStyle/>
          <a:p>
            <a:fld id="{047804B9-F004-4C03-8847-4FB206A5A878}" type="slidenum">
              <a:rPr lang="en-US"/>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304800" y="-152400"/>
            <a:ext cx="7467600" cy="1143000"/>
          </a:xfrm>
        </p:spPr>
        <p:txBody>
          <a:bodyPr/>
          <a:lstStyle/>
          <a:p>
            <a:r>
              <a:rPr lang="en-US" dirty="0"/>
              <a:t>Shortest Job First (SJF)</a:t>
            </a:r>
          </a:p>
        </p:txBody>
      </p:sp>
      <p:sp>
        <p:nvSpPr>
          <p:cNvPr id="20" name="Slide Number Placeholder 4"/>
          <p:cNvSpPr>
            <a:spLocks noGrp="1"/>
          </p:cNvSpPr>
          <p:nvPr>
            <p:ph type="sldNum" sz="quarter" idx="11"/>
          </p:nvPr>
        </p:nvSpPr>
        <p:spPr/>
        <p:txBody>
          <a:bodyPr/>
          <a:lstStyle/>
          <a:p>
            <a:fld id="{91FFA24C-30C0-4D50-A6B6-EC3C94742913}" type="slidenum">
              <a:rPr lang="en-US"/>
              <a:pPr/>
              <a:t>50</a:t>
            </a:fld>
            <a:endParaRPr lang="en-US"/>
          </a:p>
        </p:txBody>
      </p:sp>
      <p:sp>
        <p:nvSpPr>
          <p:cNvPr id="289795" name="Rectangle 3"/>
          <p:cNvSpPr>
            <a:spLocks noChangeArrowheads="1"/>
          </p:cNvSpPr>
          <p:nvPr/>
        </p:nvSpPr>
        <p:spPr bwMode="auto">
          <a:xfrm flipV="1">
            <a:off x="1143000" y="3810000"/>
            <a:ext cx="3200400" cy="685800"/>
          </a:xfrm>
          <a:prstGeom prst="rect">
            <a:avLst/>
          </a:prstGeom>
          <a:solidFill>
            <a:schemeClr val="accent2"/>
          </a:solidFill>
          <a:ln w="9525">
            <a:solidFill>
              <a:schemeClr val="tx1"/>
            </a:solidFill>
            <a:miter lim="800000"/>
            <a:headEnd/>
            <a:tailEnd/>
          </a:ln>
          <a:effectLst/>
        </p:spPr>
        <p:txBody>
          <a:bodyPr rot="10800000" wrap="none" anchor="ctr"/>
          <a:lstStyle/>
          <a:p>
            <a:pPr algn="ctr" eaLnBrk="0" hangingPunct="0"/>
            <a:r>
              <a:rPr lang="en-US" sz="2400" b="1">
                <a:latin typeface="Tahoma" pitchFamily="34" charset="0"/>
              </a:rPr>
              <a:t>P3</a:t>
            </a:r>
            <a:br>
              <a:rPr lang="en-US" sz="2400" b="1">
                <a:latin typeface="Tahoma" pitchFamily="34" charset="0"/>
              </a:rPr>
            </a:br>
            <a:r>
              <a:rPr lang="en-US" sz="1800">
                <a:latin typeface="Tahoma" pitchFamily="34" charset="0"/>
              </a:rPr>
              <a:t>(cần 7 chu kỳ)</a:t>
            </a:r>
          </a:p>
        </p:txBody>
      </p:sp>
      <p:sp>
        <p:nvSpPr>
          <p:cNvPr id="289796" name="Rectangle 4"/>
          <p:cNvSpPr>
            <a:spLocks noChangeArrowheads="1"/>
          </p:cNvSpPr>
          <p:nvPr/>
        </p:nvSpPr>
        <p:spPr bwMode="auto">
          <a:xfrm flipV="1">
            <a:off x="1752600" y="3048000"/>
            <a:ext cx="2590800" cy="685800"/>
          </a:xfrm>
          <a:prstGeom prst="rect">
            <a:avLst/>
          </a:prstGeom>
          <a:solidFill>
            <a:schemeClr val="accent2"/>
          </a:solidFill>
          <a:ln w="9525">
            <a:solidFill>
              <a:schemeClr val="tx1"/>
            </a:solidFill>
            <a:miter lim="800000"/>
            <a:headEnd/>
            <a:tailEnd/>
          </a:ln>
          <a:effectLst/>
        </p:spPr>
        <p:txBody>
          <a:bodyPr rot="10800000" wrap="none" anchor="ctr"/>
          <a:lstStyle/>
          <a:p>
            <a:pPr algn="ctr" eaLnBrk="0" hangingPunct="0"/>
            <a:r>
              <a:rPr lang="en-US" sz="2400" b="1">
                <a:latin typeface="Tahoma" pitchFamily="34" charset="0"/>
              </a:rPr>
              <a:t>P1</a:t>
            </a:r>
            <a:br>
              <a:rPr lang="en-US" sz="2400" b="1">
                <a:latin typeface="Tahoma" pitchFamily="34" charset="0"/>
              </a:rPr>
            </a:br>
            <a:r>
              <a:rPr lang="en-US" sz="1800">
                <a:latin typeface="Tahoma" pitchFamily="34" charset="0"/>
              </a:rPr>
              <a:t>(cần 5 chu kỳ)</a:t>
            </a:r>
          </a:p>
        </p:txBody>
      </p:sp>
      <p:sp>
        <p:nvSpPr>
          <p:cNvPr id="289797" name="Rectangle 5"/>
          <p:cNvSpPr>
            <a:spLocks noChangeArrowheads="1"/>
          </p:cNvSpPr>
          <p:nvPr/>
        </p:nvSpPr>
        <p:spPr bwMode="auto">
          <a:xfrm flipV="1">
            <a:off x="2286000" y="2286000"/>
            <a:ext cx="2057400" cy="685800"/>
          </a:xfrm>
          <a:prstGeom prst="rect">
            <a:avLst/>
          </a:prstGeom>
          <a:solidFill>
            <a:schemeClr val="accent1"/>
          </a:solidFill>
          <a:ln w="9525">
            <a:solidFill>
              <a:schemeClr val="tx1"/>
            </a:solidFill>
            <a:miter lim="800000"/>
            <a:headEnd/>
            <a:tailEnd/>
          </a:ln>
          <a:effectLst/>
        </p:spPr>
        <p:txBody>
          <a:bodyPr rot="10800000" wrap="none" anchor="ctr"/>
          <a:lstStyle/>
          <a:p>
            <a:pPr algn="ctr" eaLnBrk="0" hangingPunct="0"/>
            <a:r>
              <a:rPr lang="en-US" sz="2400" b="1">
                <a:latin typeface="Tahoma" pitchFamily="34" charset="0"/>
              </a:rPr>
              <a:t>P2</a:t>
            </a:r>
            <a:br>
              <a:rPr lang="en-US" sz="2400" b="1">
                <a:latin typeface="Tahoma" pitchFamily="34" charset="0"/>
              </a:rPr>
            </a:br>
            <a:r>
              <a:rPr lang="en-US" sz="1800">
                <a:latin typeface="Tahoma" pitchFamily="34" charset="0"/>
              </a:rPr>
              <a:t>(cần 3 chu kỳ)</a:t>
            </a:r>
          </a:p>
        </p:txBody>
      </p:sp>
      <p:grpSp>
        <p:nvGrpSpPr>
          <p:cNvPr id="289798" name="Group 6"/>
          <p:cNvGrpSpPr>
            <a:grpSpLocks/>
          </p:cNvGrpSpPr>
          <p:nvPr/>
        </p:nvGrpSpPr>
        <p:grpSpPr bwMode="auto">
          <a:xfrm>
            <a:off x="4419600" y="2590800"/>
            <a:ext cx="1752600" cy="838200"/>
            <a:chOff x="2784" y="1632"/>
            <a:chExt cx="1104" cy="528"/>
          </a:xfrm>
        </p:grpSpPr>
        <p:sp>
          <p:nvSpPr>
            <p:cNvPr id="289799" name="Line 7"/>
            <p:cNvSpPr>
              <a:spLocks noChangeShapeType="1"/>
            </p:cNvSpPr>
            <p:nvPr/>
          </p:nvSpPr>
          <p:spPr bwMode="auto">
            <a:xfrm>
              <a:off x="2784" y="1632"/>
              <a:ext cx="1104" cy="528"/>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89800" name="Text Box 8"/>
            <p:cNvSpPr txBox="1">
              <a:spLocks noChangeArrowheads="1"/>
            </p:cNvSpPr>
            <p:nvPr/>
          </p:nvSpPr>
          <p:spPr bwMode="auto">
            <a:xfrm rot="1623538">
              <a:off x="2880" y="1637"/>
              <a:ext cx="997" cy="288"/>
            </a:xfrm>
            <a:prstGeom prst="rect">
              <a:avLst/>
            </a:prstGeom>
            <a:noFill/>
            <a:ln w="9525">
              <a:noFill/>
              <a:miter lim="800000"/>
              <a:headEnd/>
              <a:tailEnd/>
            </a:ln>
            <a:effectLst/>
          </p:spPr>
          <p:txBody>
            <a:bodyPr wrap="none">
              <a:spAutoFit/>
            </a:bodyPr>
            <a:lstStyle/>
            <a:p>
              <a:pPr eaLnBrk="0" hangingPunct="0"/>
              <a:r>
                <a:rPr lang="en-US" sz="2400" i="1">
                  <a:latin typeface="Tahoma" pitchFamily="34" charset="0"/>
                </a:rPr>
                <a:t>Ngắn nhất</a:t>
              </a:r>
            </a:p>
          </p:txBody>
        </p:sp>
      </p:grpSp>
      <p:grpSp>
        <p:nvGrpSpPr>
          <p:cNvPr id="289801" name="Group 9"/>
          <p:cNvGrpSpPr>
            <a:grpSpLocks/>
          </p:cNvGrpSpPr>
          <p:nvPr/>
        </p:nvGrpSpPr>
        <p:grpSpPr bwMode="auto">
          <a:xfrm>
            <a:off x="901700" y="1658938"/>
            <a:ext cx="7315200" cy="2805112"/>
            <a:chOff x="576" y="1113"/>
            <a:chExt cx="4608" cy="1767"/>
          </a:xfrm>
        </p:grpSpPr>
        <p:sp>
          <p:nvSpPr>
            <p:cNvPr id="289802" name="Line 10"/>
            <p:cNvSpPr>
              <a:spLocks noChangeShapeType="1"/>
            </p:cNvSpPr>
            <p:nvPr/>
          </p:nvSpPr>
          <p:spPr bwMode="auto">
            <a:xfrm>
              <a:off x="576" y="1392"/>
              <a:ext cx="220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89803" name="Line 11"/>
            <p:cNvSpPr>
              <a:spLocks noChangeShapeType="1"/>
            </p:cNvSpPr>
            <p:nvPr/>
          </p:nvSpPr>
          <p:spPr bwMode="auto">
            <a:xfrm>
              <a:off x="576" y="2880"/>
              <a:ext cx="220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89804" name="Text Box 12"/>
            <p:cNvSpPr txBox="1">
              <a:spLocks noChangeArrowheads="1"/>
            </p:cNvSpPr>
            <p:nvPr/>
          </p:nvSpPr>
          <p:spPr bwMode="auto">
            <a:xfrm>
              <a:off x="1474" y="1113"/>
              <a:ext cx="1262" cy="327"/>
            </a:xfrm>
            <a:prstGeom prst="rect">
              <a:avLst/>
            </a:prstGeom>
            <a:noFill/>
            <a:ln w="9525">
              <a:noFill/>
              <a:miter lim="800000"/>
              <a:headEnd/>
              <a:tailEnd/>
            </a:ln>
            <a:effectLst/>
          </p:spPr>
          <p:txBody>
            <a:bodyPr wrap="none">
              <a:spAutoFit/>
            </a:bodyPr>
            <a:lstStyle/>
            <a:p>
              <a:pPr eaLnBrk="0" hangingPunct="0"/>
              <a:r>
                <a:rPr lang="en-US" sz="2800" b="1">
                  <a:solidFill>
                    <a:schemeClr val="tx2"/>
                  </a:solidFill>
                  <a:latin typeface="Comic Sans MS" pitchFamily="66" charset="0"/>
                </a:rPr>
                <a:t>Ready List</a:t>
              </a:r>
            </a:p>
          </p:txBody>
        </p:sp>
        <p:sp>
          <p:nvSpPr>
            <p:cNvPr id="289805" name="Rectangle 13"/>
            <p:cNvSpPr>
              <a:spLocks noChangeArrowheads="1"/>
            </p:cNvSpPr>
            <p:nvPr/>
          </p:nvSpPr>
          <p:spPr bwMode="auto">
            <a:xfrm>
              <a:off x="3984" y="1680"/>
              <a:ext cx="1200" cy="96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3200" b="1" i="1">
                  <a:latin typeface="Comic Sans MS" pitchFamily="66" charset="0"/>
                </a:rPr>
                <a:t>CPU</a:t>
              </a:r>
            </a:p>
          </p:txBody>
        </p:sp>
      </p:grpSp>
      <p:grpSp>
        <p:nvGrpSpPr>
          <p:cNvPr id="289806" name="Group 14"/>
          <p:cNvGrpSpPr>
            <a:grpSpLocks/>
          </p:cNvGrpSpPr>
          <p:nvPr/>
        </p:nvGrpSpPr>
        <p:grpSpPr bwMode="auto">
          <a:xfrm>
            <a:off x="1277938" y="4724400"/>
            <a:ext cx="6494462" cy="1066800"/>
            <a:chOff x="805" y="3120"/>
            <a:chExt cx="4091" cy="672"/>
          </a:xfrm>
        </p:grpSpPr>
        <p:sp>
          <p:nvSpPr>
            <p:cNvPr id="289807" name="Text Box 15"/>
            <p:cNvSpPr txBox="1">
              <a:spLocks noChangeArrowheads="1"/>
            </p:cNvSpPr>
            <p:nvPr/>
          </p:nvSpPr>
          <p:spPr bwMode="auto">
            <a:xfrm>
              <a:off x="1271" y="3459"/>
              <a:ext cx="3269" cy="333"/>
            </a:xfrm>
            <a:prstGeom prst="rect">
              <a:avLst/>
            </a:prstGeom>
            <a:noFill/>
            <a:ln w="9525">
              <a:solidFill>
                <a:schemeClr val="tx1"/>
              </a:solidFill>
              <a:miter lim="800000"/>
              <a:headEnd/>
              <a:tailEnd/>
            </a:ln>
            <a:effectLst/>
          </p:spPr>
          <p:txBody>
            <a:bodyPr>
              <a:spAutoFit/>
            </a:bodyPr>
            <a:lstStyle/>
            <a:p>
              <a:pPr algn="ctr" eaLnBrk="0" hangingPunct="0"/>
              <a:r>
                <a:rPr lang="en-US" sz="2800" i="1">
                  <a:solidFill>
                    <a:schemeClr val="folHlink"/>
                  </a:solidFill>
                  <a:latin typeface="Tahoma" pitchFamily="34" charset="0"/>
                </a:rPr>
                <a:t>p</a:t>
              </a:r>
              <a:r>
                <a:rPr lang="en-US" sz="2800" baseline="-25000">
                  <a:solidFill>
                    <a:schemeClr val="folHlink"/>
                  </a:solidFill>
                  <a:latin typeface="Tahoma" pitchFamily="34" charset="0"/>
                </a:rPr>
                <a:t>i</a:t>
              </a:r>
              <a:r>
                <a:rPr lang="en-US" sz="2800">
                  <a:solidFill>
                    <a:schemeClr val="folHlink"/>
                  </a:solidFill>
                  <a:latin typeface="Tahoma" pitchFamily="34" charset="0"/>
                </a:rPr>
                <a:t> = thời_gian_còn_lại(Process</a:t>
              </a:r>
              <a:r>
                <a:rPr lang="en-US" sz="2800" baseline="-25000">
                  <a:solidFill>
                    <a:schemeClr val="folHlink"/>
                  </a:solidFill>
                  <a:latin typeface="Tahoma" pitchFamily="34" charset="0"/>
                </a:rPr>
                <a:t>i</a:t>
              </a:r>
              <a:r>
                <a:rPr lang="en-US" sz="2800">
                  <a:solidFill>
                    <a:schemeClr val="folHlink"/>
                  </a:solidFill>
                  <a:latin typeface="Tahoma" pitchFamily="34" charset="0"/>
                </a:rPr>
                <a:t>)</a:t>
              </a:r>
            </a:p>
          </p:txBody>
        </p:sp>
        <p:sp>
          <p:nvSpPr>
            <p:cNvPr id="289808" name="Rectangle 16"/>
            <p:cNvSpPr>
              <a:spLocks noChangeArrowheads="1"/>
            </p:cNvSpPr>
            <p:nvPr/>
          </p:nvSpPr>
          <p:spPr bwMode="auto">
            <a:xfrm>
              <a:off x="805" y="3120"/>
              <a:ext cx="4091" cy="288"/>
            </a:xfrm>
            <a:prstGeom prst="rect">
              <a:avLst/>
            </a:prstGeom>
            <a:noFill/>
            <a:ln w="9525">
              <a:noFill/>
              <a:miter lim="800000"/>
              <a:headEnd/>
              <a:tailEnd/>
            </a:ln>
            <a:effectLst/>
          </p:spPr>
          <p:txBody>
            <a:bodyPr wrap="none">
              <a:spAutoFit/>
            </a:bodyPr>
            <a:lstStyle/>
            <a:p>
              <a:pPr eaLnBrk="0" hangingPunct="0"/>
              <a:r>
                <a:rPr lang="en-US" sz="2400">
                  <a:latin typeface="Tahoma" pitchFamily="34" charset="0"/>
                </a:rPr>
                <a:t>Là một dạng độ ưu tiên đặc biệt với độ ưu tiên</a:t>
              </a:r>
            </a:p>
          </p:txBody>
        </p:sp>
      </p:grpSp>
      <p:sp>
        <p:nvSpPr>
          <p:cNvPr id="289809" name="Text Box 17"/>
          <p:cNvSpPr txBox="1">
            <a:spLocks noChangeArrowheads="1"/>
          </p:cNvSpPr>
          <p:nvPr/>
        </p:nvSpPr>
        <p:spPr bwMode="auto">
          <a:xfrm>
            <a:off x="1219200" y="5943600"/>
            <a:ext cx="7056438" cy="457200"/>
          </a:xfrm>
          <a:prstGeom prst="rect">
            <a:avLst/>
          </a:prstGeom>
          <a:noFill/>
          <a:ln w="9525">
            <a:noFill/>
            <a:miter lim="800000"/>
            <a:headEnd/>
            <a:tailEnd/>
          </a:ln>
          <a:effectLst/>
        </p:spPr>
        <p:txBody>
          <a:bodyPr wrap="none">
            <a:spAutoFit/>
          </a:bodyPr>
          <a:lstStyle/>
          <a:p>
            <a:pPr eaLnBrk="0" hangingPunct="0"/>
            <a:r>
              <a:rPr lang="en-US" sz="2400">
                <a:latin typeface="Comic Sans MS" pitchFamily="66" charset="0"/>
                <a:sym typeface="Wingdings" pitchFamily="2" charset="2"/>
              </a:rPr>
              <a:t> Có thể cài đặt độc quyền hoặc không độc quyền</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801"/>
                                        </p:tgtEl>
                                        <p:attrNameLst>
                                          <p:attrName>style.visibility</p:attrName>
                                        </p:attrNameLst>
                                      </p:cBhvr>
                                      <p:to>
                                        <p:strVal val="visible"/>
                                      </p:to>
                                    </p:set>
                                    <p:animEffect transition="in" filter="dissolve">
                                      <p:cBhvr>
                                        <p:cTn id="7" dur="500"/>
                                        <p:tgtEl>
                                          <p:spTgt spid="28980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89796"/>
                                        </p:tgtEl>
                                        <p:attrNameLst>
                                          <p:attrName>style.visibility</p:attrName>
                                        </p:attrNameLst>
                                      </p:cBhvr>
                                      <p:to>
                                        <p:strVal val="visible"/>
                                      </p:to>
                                    </p:set>
                                    <p:animEffect transition="in" filter="dissolve">
                                      <p:cBhvr>
                                        <p:cTn id="11" dur="500"/>
                                        <p:tgtEl>
                                          <p:spTgt spid="28979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9797"/>
                                        </p:tgtEl>
                                        <p:attrNameLst>
                                          <p:attrName>style.visibility</p:attrName>
                                        </p:attrNameLst>
                                      </p:cBhvr>
                                      <p:to>
                                        <p:strVal val="visible"/>
                                      </p:to>
                                    </p:set>
                                    <p:animEffect transition="in" filter="dissolve">
                                      <p:cBhvr>
                                        <p:cTn id="15" dur="500"/>
                                        <p:tgtEl>
                                          <p:spTgt spid="28979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89795"/>
                                        </p:tgtEl>
                                        <p:attrNameLst>
                                          <p:attrName>style.visibility</p:attrName>
                                        </p:attrNameLst>
                                      </p:cBhvr>
                                      <p:to>
                                        <p:strVal val="visible"/>
                                      </p:to>
                                    </p:set>
                                    <p:animEffect transition="in" filter="dissolve">
                                      <p:cBhvr>
                                        <p:cTn id="19" dur="500"/>
                                        <p:tgtEl>
                                          <p:spTgt spid="28979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9798"/>
                                        </p:tgtEl>
                                        <p:attrNameLst>
                                          <p:attrName>style.visibility</p:attrName>
                                        </p:attrNameLst>
                                      </p:cBhvr>
                                      <p:to>
                                        <p:strVal val="visible"/>
                                      </p:to>
                                    </p:set>
                                    <p:animEffect transition="in" filter="wipe(left)">
                                      <p:cBhvr>
                                        <p:cTn id="23" dur="500"/>
                                        <p:tgtEl>
                                          <p:spTgt spid="28979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89806"/>
                                        </p:tgtEl>
                                        <p:attrNameLst>
                                          <p:attrName>style.visibility</p:attrName>
                                        </p:attrNameLst>
                                      </p:cBhvr>
                                      <p:to>
                                        <p:strVal val="visible"/>
                                      </p:to>
                                    </p:set>
                                    <p:animEffect transition="in" filter="dissolve">
                                      <p:cBhvr>
                                        <p:cTn id="28" dur="500"/>
                                        <p:tgtEl>
                                          <p:spTgt spid="28980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89809"/>
                                        </p:tgtEl>
                                        <p:attrNameLst>
                                          <p:attrName>style.visibility</p:attrName>
                                        </p:attrNameLst>
                                      </p:cBhvr>
                                      <p:to>
                                        <p:strVal val="visible"/>
                                      </p:to>
                                    </p:set>
                                    <p:animEffect transition="in" filter="dissolve">
                                      <p:cBhvr>
                                        <p:cTn id="32" dur="500"/>
                                        <p:tgtEl>
                                          <p:spTgt spid="289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nimBg="1" autoUpdateAnimBg="0"/>
      <p:bldP spid="289796" grpId="0" animBg="1" autoUpdateAnimBg="0"/>
      <p:bldP spid="289797" grpId="0" animBg="1" autoUpdateAnimBg="0"/>
      <p:bldP spid="28980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SJF (</a:t>
            </a:r>
            <a:r>
              <a:rPr lang="en-US" dirty="0" err="1"/>
              <a:t>ñoäc</a:t>
            </a:r>
            <a:r>
              <a:rPr lang="en-US" dirty="0"/>
              <a:t> </a:t>
            </a:r>
            <a:r>
              <a:rPr lang="en-US" dirty="0" err="1"/>
              <a:t>quyeàn</a:t>
            </a:r>
            <a:r>
              <a:rPr lang="en-US" dirty="0"/>
              <a:t>)(1) </a:t>
            </a:r>
          </a:p>
        </p:txBody>
      </p:sp>
      <p:sp>
        <p:nvSpPr>
          <p:cNvPr id="63" name="Slide Number Placeholder 6"/>
          <p:cNvSpPr>
            <a:spLocks noGrp="1"/>
          </p:cNvSpPr>
          <p:nvPr>
            <p:ph type="sldNum" sz="quarter" idx="12"/>
          </p:nvPr>
        </p:nvSpPr>
        <p:spPr/>
        <p:txBody>
          <a:bodyPr/>
          <a:lstStyle/>
          <a:p>
            <a:fld id="{E526C86D-5707-45EC-8DE0-D7FBDE06EAA0}" type="slidenum">
              <a:rPr lang="en-US"/>
              <a:pPr/>
              <a:t>51</a:t>
            </a:fld>
            <a:endParaRPr lang="en-US"/>
          </a:p>
        </p:txBody>
      </p:sp>
      <p:graphicFrame>
        <p:nvGraphicFramePr>
          <p:cNvPr id="290819" name="Group 3"/>
          <p:cNvGraphicFramePr>
            <a:graphicFrameLocks noGrp="1"/>
          </p:cNvGraphicFramePr>
          <p:nvPr>
            <p:ph sz="quarter" idx="1"/>
          </p:nvPr>
        </p:nvGraphicFramePr>
        <p:xfrm>
          <a:off x="304800" y="1281113"/>
          <a:ext cx="4114800" cy="2057401"/>
        </p:xfrm>
        <a:graphic>
          <a:graphicData uri="http://schemas.openxmlformats.org/drawingml/2006/table">
            <a:tbl>
              <a:tblPr/>
              <a:tblGrid>
                <a:gridCol w="838200"/>
                <a:gridCol w="1371600"/>
                <a:gridCol w="1905000"/>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smtClean="0">
                          <a:ln>
                            <a:noFill/>
                          </a:ln>
                          <a:solidFill>
                            <a:schemeClr val="tx1"/>
                          </a:solidFill>
                          <a:effectLst/>
                          <a:latin typeface="Comic Sans MS" pitchFamily="66" charset="0"/>
                        </a:rPr>
                        <a:t>T</a:t>
                      </a:r>
                      <a:r>
                        <a:rPr kumimoji="0" lang="en-US" sz="2000" b="1" i="0" u="none" strike="noStrike" cap="none" normalizeH="0" baseline="-25000" dirty="0" err="1" smtClean="0">
                          <a:ln>
                            <a:noFill/>
                          </a:ln>
                          <a:solidFill>
                            <a:schemeClr val="tx1"/>
                          </a:solidFill>
                          <a:effectLst/>
                          <a:latin typeface="Comic Sans MS" pitchFamily="66" charset="0"/>
                        </a:rPr>
                        <a:t>arriveRL</a:t>
                      </a:r>
                      <a:endParaRPr kumimoji="0" lang="en-US" sz="2000" b="1" i="0" u="none" strike="noStrike" cap="none" normalizeH="0" baseline="-2500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90842"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30-2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90841"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(23+25)/3 = 16</a:t>
            </a:r>
          </a:p>
        </p:txBody>
      </p:sp>
      <p:sp>
        <p:nvSpPr>
          <p:cNvPr id="290864" name="Text Box 48"/>
          <p:cNvSpPr txBox="1">
            <a:spLocks noChangeArrowheads="1"/>
          </p:cNvSpPr>
          <p:nvPr/>
        </p:nvSpPr>
        <p:spPr bwMode="auto">
          <a:xfrm>
            <a:off x="533400" y="5191125"/>
            <a:ext cx="31654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0865" name="Text Box 49"/>
          <p:cNvSpPr txBox="1">
            <a:spLocks noChangeArrowheads="1"/>
          </p:cNvSpPr>
          <p:nvPr/>
        </p:nvSpPr>
        <p:spPr bwMode="auto">
          <a:xfrm>
            <a:off x="533400" y="5567363"/>
            <a:ext cx="19081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RL</a:t>
            </a:r>
          </a:p>
        </p:txBody>
      </p:sp>
      <p:sp>
        <p:nvSpPr>
          <p:cNvPr id="290866" name="Text Box 50"/>
          <p:cNvSpPr txBox="1">
            <a:spLocks noChangeArrowheads="1"/>
          </p:cNvSpPr>
          <p:nvPr/>
        </p:nvSpPr>
        <p:spPr bwMode="auto">
          <a:xfrm>
            <a:off x="533400" y="5943600"/>
            <a:ext cx="19081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0:02 P3 vào RL</a:t>
            </a:r>
          </a:p>
        </p:txBody>
      </p:sp>
      <p:sp>
        <p:nvSpPr>
          <p:cNvPr id="290867" name="Text Box 51"/>
          <p:cNvSpPr txBox="1">
            <a:spLocks noChangeArrowheads="1"/>
          </p:cNvSpPr>
          <p:nvPr/>
        </p:nvSpPr>
        <p:spPr bwMode="auto">
          <a:xfrm>
            <a:off x="5257800" y="5272088"/>
            <a:ext cx="370046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0:24 P1 kết thúc, P2 dùng CPU</a:t>
            </a:r>
          </a:p>
        </p:txBody>
      </p:sp>
      <p:sp>
        <p:nvSpPr>
          <p:cNvPr id="290868" name="Text Box 52"/>
          <p:cNvSpPr txBox="1">
            <a:spLocks noChangeArrowheads="1"/>
          </p:cNvSpPr>
          <p:nvPr/>
        </p:nvSpPr>
        <p:spPr bwMode="auto">
          <a:xfrm>
            <a:off x="5257800" y="560863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0:27 P2 dừng, P3 dùng CPU</a:t>
            </a:r>
          </a:p>
        </p:txBody>
      </p:sp>
      <p:sp>
        <p:nvSpPr>
          <p:cNvPr id="290869" name="Text Box 53"/>
          <p:cNvSpPr txBox="1">
            <a:spLocks noChangeArrowheads="1"/>
          </p:cNvSpPr>
          <p:nvPr/>
        </p:nvSpPr>
        <p:spPr bwMode="auto">
          <a:xfrm>
            <a:off x="5257800" y="5957888"/>
            <a:ext cx="173355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0:30 P3 dừng</a:t>
            </a:r>
          </a:p>
        </p:txBody>
      </p:sp>
      <p:sp>
        <p:nvSpPr>
          <p:cNvPr id="290870" name="Rectangle 54"/>
          <p:cNvSpPr>
            <a:spLocks noChangeArrowheads="1"/>
          </p:cNvSpPr>
          <p:nvPr/>
        </p:nvSpPr>
        <p:spPr bwMode="auto">
          <a:xfrm>
            <a:off x="990600" y="4114800"/>
            <a:ext cx="5638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0871" name="Rectangle 55"/>
          <p:cNvSpPr>
            <a:spLocks noChangeArrowheads="1"/>
          </p:cNvSpPr>
          <p:nvPr/>
        </p:nvSpPr>
        <p:spPr bwMode="auto">
          <a:xfrm>
            <a:off x="66294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0872" name="Rectangle 56"/>
          <p:cNvSpPr>
            <a:spLocks noChangeArrowheads="1"/>
          </p:cNvSpPr>
          <p:nvPr/>
        </p:nvSpPr>
        <p:spPr bwMode="auto">
          <a:xfrm>
            <a:off x="73914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0873" name="Text Box 57"/>
          <p:cNvSpPr txBox="1">
            <a:spLocks noChangeArrowheads="1"/>
          </p:cNvSpPr>
          <p:nvPr/>
        </p:nvSpPr>
        <p:spPr bwMode="auto">
          <a:xfrm>
            <a:off x="838200" y="459581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0874" name="Text Box 58"/>
          <p:cNvSpPr txBox="1">
            <a:spLocks noChangeArrowheads="1"/>
          </p:cNvSpPr>
          <p:nvPr/>
        </p:nvSpPr>
        <p:spPr bwMode="auto">
          <a:xfrm>
            <a:off x="6477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24</a:t>
            </a:r>
          </a:p>
        </p:txBody>
      </p:sp>
      <p:sp>
        <p:nvSpPr>
          <p:cNvPr id="290875" name="Text Box 59"/>
          <p:cNvSpPr txBox="1">
            <a:spLocks noChangeArrowheads="1"/>
          </p:cNvSpPr>
          <p:nvPr/>
        </p:nvSpPr>
        <p:spPr bwMode="auto">
          <a:xfrm>
            <a:off x="7239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27</a:t>
            </a:r>
          </a:p>
        </p:txBody>
      </p:sp>
      <p:sp>
        <p:nvSpPr>
          <p:cNvPr id="290876" name="Text Box 60"/>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30</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0819"/>
                                        </p:tgtEl>
                                        <p:attrNameLst>
                                          <p:attrName>style.visibility</p:attrName>
                                        </p:attrNameLst>
                                      </p:cBhvr>
                                      <p:to>
                                        <p:strVal val="visible"/>
                                      </p:to>
                                    </p:set>
                                    <p:animEffect transition="in" filter="dissolve">
                                      <p:cBhvr>
                                        <p:cTn id="7" dur="500"/>
                                        <p:tgtEl>
                                          <p:spTgt spid="29081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0864"/>
                                        </p:tgtEl>
                                        <p:attrNameLst>
                                          <p:attrName>style.visibility</p:attrName>
                                        </p:attrNameLst>
                                      </p:cBhvr>
                                      <p:to>
                                        <p:strVal val="visible"/>
                                      </p:to>
                                    </p:set>
                                    <p:animEffect transition="in" filter="dissolve">
                                      <p:cBhvr>
                                        <p:cTn id="11" dur="500"/>
                                        <p:tgtEl>
                                          <p:spTgt spid="2908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0870"/>
                                        </p:tgtEl>
                                        <p:attrNameLst>
                                          <p:attrName>style.visibility</p:attrName>
                                        </p:attrNameLst>
                                      </p:cBhvr>
                                      <p:to>
                                        <p:strVal val="visible"/>
                                      </p:to>
                                    </p:set>
                                    <p:animEffect transition="in" filter="wipe(left)">
                                      <p:cBhvr>
                                        <p:cTn id="16" dur="500"/>
                                        <p:tgtEl>
                                          <p:spTgt spid="29087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90873"/>
                                        </p:tgtEl>
                                        <p:attrNameLst>
                                          <p:attrName>style.visibility</p:attrName>
                                        </p:attrNameLst>
                                      </p:cBhvr>
                                      <p:to>
                                        <p:strVal val="visible"/>
                                      </p:to>
                                    </p:set>
                                    <p:animEffect transition="in" filter="wipe(left)">
                                      <p:cBhvr>
                                        <p:cTn id="20" dur="500"/>
                                        <p:tgtEl>
                                          <p:spTgt spid="29087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90874"/>
                                        </p:tgtEl>
                                        <p:attrNameLst>
                                          <p:attrName>style.visibility</p:attrName>
                                        </p:attrNameLst>
                                      </p:cBhvr>
                                      <p:to>
                                        <p:strVal val="visible"/>
                                      </p:to>
                                    </p:set>
                                    <p:animEffect transition="in" filter="wipe(left)">
                                      <p:cBhvr>
                                        <p:cTn id="24" dur="500"/>
                                        <p:tgtEl>
                                          <p:spTgt spid="290874"/>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90865"/>
                                        </p:tgtEl>
                                        <p:attrNameLst>
                                          <p:attrName>style.visibility</p:attrName>
                                        </p:attrNameLst>
                                      </p:cBhvr>
                                      <p:to>
                                        <p:strVal val="visible"/>
                                      </p:to>
                                    </p:set>
                                    <p:animEffect transition="in" filter="dissolve">
                                      <p:cBhvr>
                                        <p:cTn id="28" dur="500"/>
                                        <p:tgtEl>
                                          <p:spTgt spid="290865"/>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290866"/>
                                        </p:tgtEl>
                                        <p:attrNameLst>
                                          <p:attrName>style.visibility</p:attrName>
                                        </p:attrNameLst>
                                      </p:cBhvr>
                                      <p:to>
                                        <p:strVal val="visible"/>
                                      </p:to>
                                    </p:set>
                                    <p:animEffect transition="in" filter="dissolve">
                                      <p:cBhvr>
                                        <p:cTn id="32" dur="500"/>
                                        <p:tgtEl>
                                          <p:spTgt spid="290866"/>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290867"/>
                                        </p:tgtEl>
                                        <p:attrNameLst>
                                          <p:attrName>style.visibility</p:attrName>
                                        </p:attrNameLst>
                                      </p:cBhvr>
                                      <p:to>
                                        <p:strVal val="visible"/>
                                      </p:to>
                                    </p:set>
                                    <p:animEffect transition="in" filter="dissolve">
                                      <p:cBhvr>
                                        <p:cTn id="36" dur="500"/>
                                        <p:tgtEl>
                                          <p:spTgt spid="290867"/>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90871"/>
                                        </p:tgtEl>
                                        <p:attrNameLst>
                                          <p:attrName>style.visibility</p:attrName>
                                        </p:attrNameLst>
                                      </p:cBhvr>
                                      <p:to>
                                        <p:strVal val="visible"/>
                                      </p:to>
                                    </p:set>
                                    <p:animEffect transition="in" filter="wipe(left)">
                                      <p:cBhvr>
                                        <p:cTn id="40" dur="500"/>
                                        <p:tgtEl>
                                          <p:spTgt spid="290871"/>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90875"/>
                                        </p:tgtEl>
                                        <p:attrNameLst>
                                          <p:attrName>style.visibility</p:attrName>
                                        </p:attrNameLst>
                                      </p:cBhvr>
                                      <p:to>
                                        <p:strVal val="visible"/>
                                      </p:to>
                                    </p:set>
                                    <p:animEffect transition="in" filter="wipe(left)">
                                      <p:cBhvr>
                                        <p:cTn id="44" dur="500"/>
                                        <p:tgtEl>
                                          <p:spTgt spid="290875"/>
                                        </p:tgtEl>
                                      </p:cBhvr>
                                    </p:animEffect>
                                  </p:childTnLst>
                                </p:cTn>
                              </p:par>
                            </p:childTnLst>
                          </p:cTn>
                        </p:par>
                        <p:par>
                          <p:cTn id="45" fill="hold">
                            <p:stCondLst>
                              <p:cond delay="4000"/>
                            </p:stCondLst>
                            <p:childTnLst>
                              <p:par>
                                <p:cTn id="46" presetID="9" presetClass="entr" presetSubtype="0" fill="hold" grpId="0" nodeType="afterEffect">
                                  <p:stCondLst>
                                    <p:cond delay="0"/>
                                  </p:stCondLst>
                                  <p:childTnLst>
                                    <p:set>
                                      <p:cBhvr>
                                        <p:cTn id="47" dur="1" fill="hold">
                                          <p:stCondLst>
                                            <p:cond delay="0"/>
                                          </p:stCondLst>
                                        </p:cTn>
                                        <p:tgtEl>
                                          <p:spTgt spid="290868"/>
                                        </p:tgtEl>
                                        <p:attrNameLst>
                                          <p:attrName>style.visibility</p:attrName>
                                        </p:attrNameLst>
                                      </p:cBhvr>
                                      <p:to>
                                        <p:strVal val="visible"/>
                                      </p:to>
                                    </p:set>
                                    <p:animEffect transition="in" filter="dissolve">
                                      <p:cBhvr>
                                        <p:cTn id="48" dur="500"/>
                                        <p:tgtEl>
                                          <p:spTgt spid="290868"/>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90872"/>
                                        </p:tgtEl>
                                        <p:attrNameLst>
                                          <p:attrName>style.visibility</p:attrName>
                                        </p:attrNameLst>
                                      </p:cBhvr>
                                      <p:to>
                                        <p:strVal val="visible"/>
                                      </p:to>
                                    </p:set>
                                    <p:animEffect transition="in" filter="wipe(left)">
                                      <p:cBhvr>
                                        <p:cTn id="52" dur="500"/>
                                        <p:tgtEl>
                                          <p:spTgt spid="29087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290876"/>
                                        </p:tgtEl>
                                        <p:attrNameLst>
                                          <p:attrName>style.visibility</p:attrName>
                                        </p:attrNameLst>
                                      </p:cBhvr>
                                      <p:to>
                                        <p:strVal val="visible"/>
                                      </p:to>
                                    </p:set>
                                    <p:animEffect transition="in" filter="wipe(left)">
                                      <p:cBhvr>
                                        <p:cTn id="56" dur="500"/>
                                        <p:tgtEl>
                                          <p:spTgt spid="290876"/>
                                        </p:tgtEl>
                                      </p:cBhvr>
                                    </p:animEffect>
                                  </p:childTnLst>
                                </p:cTn>
                              </p:par>
                            </p:childTnLst>
                          </p:cTn>
                        </p:par>
                        <p:par>
                          <p:cTn id="57" fill="hold">
                            <p:stCondLst>
                              <p:cond delay="5500"/>
                            </p:stCondLst>
                            <p:childTnLst>
                              <p:par>
                                <p:cTn id="58" presetID="9" presetClass="entr" presetSubtype="0" fill="hold" grpId="0" nodeType="afterEffect">
                                  <p:stCondLst>
                                    <p:cond delay="0"/>
                                  </p:stCondLst>
                                  <p:childTnLst>
                                    <p:set>
                                      <p:cBhvr>
                                        <p:cTn id="59" dur="1" fill="hold">
                                          <p:stCondLst>
                                            <p:cond delay="0"/>
                                          </p:stCondLst>
                                        </p:cTn>
                                        <p:tgtEl>
                                          <p:spTgt spid="290869"/>
                                        </p:tgtEl>
                                        <p:attrNameLst>
                                          <p:attrName>style.visibility</p:attrName>
                                        </p:attrNameLst>
                                      </p:cBhvr>
                                      <p:to>
                                        <p:strVal val="visible"/>
                                      </p:to>
                                    </p:set>
                                    <p:animEffect transition="in" filter="dissolve">
                                      <p:cBhvr>
                                        <p:cTn id="60" dur="500"/>
                                        <p:tgtEl>
                                          <p:spTgt spid="290869"/>
                                        </p:tgtEl>
                                      </p:cBhvr>
                                    </p:animEffect>
                                  </p:childTnLst>
                                </p:cTn>
                              </p:par>
                            </p:childTnLst>
                          </p:cTn>
                        </p:par>
                        <p:par>
                          <p:cTn id="61" fill="hold">
                            <p:stCondLst>
                              <p:cond delay="6000"/>
                            </p:stCondLst>
                            <p:childTnLst>
                              <p:par>
                                <p:cTn id="62" presetID="9" presetClass="entr" presetSubtype="0" fill="hold" nodeType="afterEffect">
                                  <p:stCondLst>
                                    <p:cond delay="0"/>
                                  </p:stCondLst>
                                  <p:childTnLst>
                                    <p:set>
                                      <p:cBhvr>
                                        <p:cTn id="63" dur="1" fill="hold">
                                          <p:stCondLst>
                                            <p:cond delay="0"/>
                                          </p:stCondLst>
                                        </p:cTn>
                                        <p:tgtEl>
                                          <p:spTgt spid="290842"/>
                                        </p:tgtEl>
                                        <p:attrNameLst>
                                          <p:attrName>style.visibility</p:attrName>
                                        </p:attrNameLst>
                                      </p:cBhvr>
                                      <p:to>
                                        <p:strVal val="visible"/>
                                      </p:to>
                                    </p:set>
                                    <p:animEffect transition="in" filter="dissolve">
                                      <p:cBhvr>
                                        <p:cTn id="64" dur="500"/>
                                        <p:tgtEl>
                                          <p:spTgt spid="290842"/>
                                        </p:tgtEl>
                                      </p:cBhvr>
                                    </p:animEffect>
                                  </p:childTnLst>
                                </p:cTn>
                              </p:par>
                            </p:childTnLst>
                          </p:cTn>
                        </p:par>
                        <p:par>
                          <p:cTn id="65" fill="hold">
                            <p:stCondLst>
                              <p:cond delay="6500"/>
                            </p:stCondLst>
                            <p:childTnLst>
                              <p:par>
                                <p:cTn id="66" presetID="9" presetClass="entr" presetSubtype="0" fill="hold" grpId="0" nodeType="afterEffect">
                                  <p:stCondLst>
                                    <p:cond delay="0"/>
                                  </p:stCondLst>
                                  <p:childTnLst>
                                    <p:set>
                                      <p:cBhvr>
                                        <p:cTn id="67" dur="1" fill="hold">
                                          <p:stCondLst>
                                            <p:cond delay="0"/>
                                          </p:stCondLst>
                                        </p:cTn>
                                        <p:tgtEl>
                                          <p:spTgt spid="290841"/>
                                        </p:tgtEl>
                                        <p:attrNameLst>
                                          <p:attrName>style.visibility</p:attrName>
                                        </p:attrNameLst>
                                      </p:cBhvr>
                                      <p:to>
                                        <p:strVal val="visible"/>
                                      </p:to>
                                    </p:set>
                                    <p:animEffect transition="in" filter="dissolve">
                                      <p:cBhvr>
                                        <p:cTn id="68" dur="500"/>
                                        <p:tgtEl>
                                          <p:spTgt spid="290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1" grpId="0"/>
      <p:bldP spid="290864" grpId="0"/>
      <p:bldP spid="290865" grpId="0"/>
      <p:bldP spid="290866" grpId="0"/>
      <p:bldP spid="290867" grpId="0"/>
      <p:bldP spid="290868" grpId="0"/>
      <p:bldP spid="290869" grpId="0"/>
      <p:bldP spid="290870" grpId="0" animBg="1"/>
      <p:bldP spid="290871" grpId="0" animBg="1"/>
      <p:bldP spid="290872" grpId="0" animBg="1"/>
      <p:bldP spid="290873" grpId="0"/>
      <p:bldP spid="290874" grpId="0"/>
      <p:bldP spid="290875" grpId="0"/>
      <p:bldP spid="29087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04800" y="-381000"/>
            <a:ext cx="7467600" cy="1143000"/>
          </a:xfrm>
        </p:spPr>
        <p:txBody>
          <a:bodyPr/>
          <a:lstStyle/>
          <a:p>
            <a:r>
              <a:rPr lang="en-US" dirty="0"/>
              <a:t>Minh </a:t>
            </a:r>
            <a:r>
              <a:rPr lang="en-US" dirty="0" err="1"/>
              <a:t>hoïa</a:t>
            </a:r>
            <a:r>
              <a:rPr lang="en-US" dirty="0"/>
              <a:t> SJF (</a:t>
            </a:r>
            <a:r>
              <a:rPr lang="en-US" dirty="0" err="1"/>
              <a:t>ñoäc</a:t>
            </a:r>
            <a:r>
              <a:rPr lang="en-US" dirty="0"/>
              <a:t> </a:t>
            </a:r>
            <a:r>
              <a:rPr lang="en-US" dirty="0" err="1"/>
              <a:t>quyeàn</a:t>
            </a:r>
            <a:r>
              <a:rPr lang="en-US" dirty="0"/>
              <a:t>)(2) </a:t>
            </a:r>
          </a:p>
        </p:txBody>
      </p:sp>
      <p:sp>
        <p:nvSpPr>
          <p:cNvPr id="63" name="Slide Number Placeholder 6"/>
          <p:cNvSpPr>
            <a:spLocks noGrp="1"/>
          </p:cNvSpPr>
          <p:nvPr>
            <p:ph type="sldNum" sz="quarter" idx="12"/>
          </p:nvPr>
        </p:nvSpPr>
        <p:spPr/>
        <p:txBody>
          <a:bodyPr/>
          <a:lstStyle/>
          <a:p>
            <a:fld id="{6B7B9A03-34AB-402F-80D1-2F707B03D532}" type="slidenum">
              <a:rPr lang="en-US"/>
              <a:pPr/>
              <a:t>52</a:t>
            </a:fld>
            <a:endParaRPr lang="en-US"/>
          </a:p>
        </p:txBody>
      </p:sp>
      <p:graphicFrame>
        <p:nvGraphicFramePr>
          <p:cNvPr id="291843"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gridCol w="1371600"/>
                <a:gridCol w="1905000"/>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91866"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91865"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(24+22)/3 = 15.33</a:t>
            </a:r>
          </a:p>
        </p:txBody>
      </p:sp>
      <p:sp>
        <p:nvSpPr>
          <p:cNvPr id="291888" name="Text Box 48"/>
          <p:cNvSpPr txBox="1">
            <a:spLocks noChangeArrowheads="1"/>
          </p:cNvSpPr>
          <p:nvPr/>
        </p:nvSpPr>
        <p:spPr bwMode="auto">
          <a:xfrm>
            <a:off x="533400" y="5205413"/>
            <a:ext cx="31654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1889" name="Text Box 49"/>
          <p:cNvSpPr txBox="1">
            <a:spLocks noChangeArrowheads="1"/>
          </p:cNvSpPr>
          <p:nvPr/>
        </p:nvSpPr>
        <p:spPr bwMode="auto">
          <a:xfrm>
            <a:off x="533400" y="5581650"/>
            <a:ext cx="1544638"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a:t>
            </a:r>
          </a:p>
        </p:txBody>
      </p:sp>
      <p:sp>
        <p:nvSpPr>
          <p:cNvPr id="291890" name="Text Box 50"/>
          <p:cNvSpPr txBox="1">
            <a:spLocks noChangeArrowheads="1"/>
          </p:cNvSpPr>
          <p:nvPr/>
        </p:nvSpPr>
        <p:spPr bwMode="auto">
          <a:xfrm>
            <a:off x="533400" y="5957888"/>
            <a:ext cx="154463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P3 vào</a:t>
            </a:r>
          </a:p>
        </p:txBody>
      </p:sp>
      <p:sp>
        <p:nvSpPr>
          <p:cNvPr id="291891" name="Text Box 51"/>
          <p:cNvSpPr txBox="1">
            <a:spLocks noChangeArrowheads="1"/>
          </p:cNvSpPr>
          <p:nvPr/>
        </p:nvSpPr>
        <p:spPr bwMode="auto">
          <a:xfrm>
            <a:off x="5257800" y="5272088"/>
            <a:ext cx="370046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0:24 P1 kết thúc, P3 dùng CPU</a:t>
            </a:r>
          </a:p>
        </p:txBody>
      </p:sp>
      <p:sp>
        <p:nvSpPr>
          <p:cNvPr id="291892" name="Text Box 52"/>
          <p:cNvSpPr txBox="1">
            <a:spLocks noChangeArrowheads="1"/>
          </p:cNvSpPr>
          <p:nvPr/>
        </p:nvSpPr>
        <p:spPr bwMode="auto">
          <a:xfrm>
            <a:off x="5257800" y="560863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0:26 P3 dừng, P2 dùng CPU</a:t>
            </a:r>
          </a:p>
        </p:txBody>
      </p:sp>
      <p:sp>
        <p:nvSpPr>
          <p:cNvPr id="291893" name="Text Box 53"/>
          <p:cNvSpPr txBox="1">
            <a:spLocks noChangeArrowheads="1"/>
          </p:cNvSpPr>
          <p:nvPr/>
        </p:nvSpPr>
        <p:spPr bwMode="auto">
          <a:xfrm>
            <a:off x="5257800" y="5957888"/>
            <a:ext cx="173355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0:29 P2 dừng</a:t>
            </a:r>
          </a:p>
        </p:txBody>
      </p:sp>
      <p:sp>
        <p:nvSpPr>
          <p:cNvPr id="291894" name="Rectangle 54"/>
          <p:cNvSpPr>
            <a:spLocks noChangeArrowheads="1"/>
          </p:cNvSpPr>
          <p:nvPr/>
        </p:nvSpPr>
        <p:spPr bwMode="auto">
          <a:xfrm>
            <a:off x="990600" y="4129088"/>
            <a:ext cx="5638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1895" name="Rectangle 55"/>
          <p:cNvSpPr>
            <a:spLocks noChangeArrowheads="1"/>
          </p:cNvSpPr>
          <p:nvPr/>
        </p:nvSpPr>
        <p:spPr bwMode="auto">
          <a:xfrm>
            <a:off x="6629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1896" name="Rectangle 56"/>
          <p:cNvSpPr>
            <a:spLocks noChangeArrowheads="1"/>
          </p:cNvSpPr>
          <p:nvPr/>
        </p:nvSpPr>
        <p:spPr bwMode="auto">
          <a:xfrm>
            <a:off x="7391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1897" name="Text Box 57"/>
          <p:cNvSpPr txBox="1">
            <a:spLocks noChangeArrowheads="1"/>
          </p:cNvSpPr>
          <p:nvPr/>
        </p:nvSpPr>
        <p:spPr bwMode="auto">
          <a:xfrm>
            <a:off x="838200" y="459581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1898" name="Text Box 58"/>
          <p:cNvSpPr txBox="1">
            <a:spLocks noChangeArrowheads="1"/>
          </p:cNvSpPr>
          <p:nvPr/>
        </p:nvSpPr>
        <p:spPr bwMode="auto">
          <a:xfrm>
            <a:off x="6477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24</a:t>
            </a:r>
          </a:p>
        </p:txBody>
      </p:sp>
      <p:sp>
        <p:nvSpPr>
          <p:cNvPr id="291899" name="Text Box 59"/>
          <p:cNvSpPr txBox="1">
            <a:spLocks noChangeArrowheads="1"/>
          </p:cNvSpPr>
          <p:nvPr/>
        </p:nvSpPr>
        <p:spPr bwMode="auto">
          <a:xfrm>
            <a:off x="7239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26</a:t>
            </a:r>
          </a:p>
        </p:txBody>
      </p:sp>
      <p:sp>
        <p:nvSpPr>
          <p:cNvPr id="291900" name="Text Box 60"/>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29</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1843"/>
                                        </p:tgtEl>
                                        <p:attrNameLst>
                                          <p:attrName>style.visibility</p:attrName>
                                        </p:attrNameLst>
                                      </p:cBhvr>
                                      <p:to>
                                        <p:strVal val="visible"/>
                                      </p:to>
                                    </p:set>
                                    <p:animEffect transition="in" filter="dissolve">
                                      <p:cBhvr>
                                        <p:cTn id="7" dur="500"/>
                                        <p:tgtEl>
                                          <p:spTgt spid="29184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1888"/>
                                        </p:tgtEl>
                                        <p:attrNameLst>
                                          <p:attrName>style.visibility</p:attrName>
                                        </p:attrNameLst>
                                      </p:cBhvr>
                                      <p:to>
                                        <p:strVal val="visible"/>
                                      </p:to>
                                    </p:set>
                                    <p:animEffect transition="in" filter="dissolve">
                                      <p:cBhvr>
                                        <p:cTn id="11" dur="500"/>
                                        <p:tgtEl>
                                          <p:spTgt spid="29188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1894"/>
                                        </p:tgtEl>
                                        <p:attrNameLst>
                                          <p:attrName>style.visibility</p:attrName>
                                        </p:attrNameLst>
                                      </p:cBhvr>
                                      <p:to>
                                        <p:strVal val="visible"/>
                                      </p:to>
                                    </p:set>
                                    <p:animEffect transition="in" filter="wipe(left)">
                                      <p:cBhvr>
                                        <p:cTn id="15" dur="500"/>
                                        <p:tgtEl>
                                          <p:spTgt spid="29189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1897"/>
                                        </p:tgtEl>
                                        <p:attrNameLst>
                                          <p:attrName>style.visibility</p:attrName>
                                        </p:attrNameLst>
                                      </p:cBhvr>
                                      <p:to>
                                        <p:strVal val="visible"/>
                                      </p:to>
                                    </p:set>
                                    <p:animEffect transition="in" filter="wipe(left)">
                                      <p:cBhvr>
                                        <p:cTn id="19" dur="500"/>
                                        <p:tgtEl>
                                          <p:spTgt spid="29189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1898"/>
                                        </p:tgtEl>
                                        <p:attrNameLst>
                                          <p:attrName>style.visibility</p:attrName>
                                        </p:attrNameLst>
                                      </p:cBhvr>
                                      <p:to>
                                        <p:strVal val="visible"/>
                                      </p:to>
                                    </p:set>
                                    <p:animEffect transition="in" filter="wipe(left)">
                                      <p:cBhvr>
                                        <p:cTn id="23" dur="500"/>
                                        <p:tgtEl>
                                          <p:spTgt spid="29189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91889"/>
                                        </p:tgtEl>
                                        <p:attrNameLst>
                                          <p:attrName>style.visibility</p:attrName>
                                        </p:attrNameLst>
                                      </p:cBhvr>
                                      <p:to>
                                        <p:strVal val="visible"/>
                                      </p:to>
                                    </p:set>
                                    <p:animEffect transition="in" filter="dissolve">
                                      <p:cBhvr>
                                        <p:cTn id="27" dur="500"/>
                                        <p:tgtEl>
                                          <p:spTgt spid="29188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91890"/>
                                        </p:tgtEl>
                                        <p:attrNameLst>
                                          <p:attrName>style.visibility</p:attrName>
                                        </p:attrNameLst>
                                      </p:cBhvr>
                                      <p:to>
                                        <p:strVal val="visible"/>
                                      </p:to>
                                    </p:set>
                                    <p:animEffect transition="in" filter="dissolve">
                                      <p:cBhvr>
                                        <p:cTn id="31" dur="500"/>
                                        <p:tgtEl>
                                          <p:spTgt spid="29189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91891"/>
                                        </p:tgtEl>
                                        <p:attrNameLst>
                                          <p:attrName>style.visibility</p:attrName>
                                        </p:attrNameLst>
                                      </p:cBhvr>
                                      <p:to>
                                        <p:strVal val="visible"/>
                                      </p:to>
                                    </p:set>
                                    <p:animEffect transition="in" filter="dissolve">
                                      <p:cBhvr>
                                        <p:cTn id="35" dur="500"/>
                                        <p:tgtEl>
                                          <p:spTgt spid="29189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91895"/>
                                        </p:tgtEl>
                                        <p:attrNameLst>
                                          <p:attrName>style.visibility</p:attrName>
                                        </p:attrNameLst>
                                      </p:cBhvr>
                                      <p:to>
                                        <p:strVal val="visible"/>
                                      </p:to>
                                    </p:set>
                                    <p:animEffect transition="in" filter="wipe(left)">
                                      <p:cBhvr>
                                        <p:cTn id="39" dur="500"/>
                                        <p:tgtEl>
                                          <p:spTgt spid="29189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91899"/>
                                        </p:tgtEl>
                                        <p:attrNameLst>
                                          <p:attrName>style.visibility</p:attrName>
                                        </p:attrNameLst>
                                      </p:cBhvr>
                                      <p:to>
                                        <p:strVal val="visible"/>
                                      </p:to>
                                    </p:set>
                                    <p:animEffect transition="in" filter="wipe(left)">
                                      <p:cBhvr>
                                        <p:cTn id="43" dur="500"/>
                                        <p:tgtEl>
                                          <p:spTgt spid="291899"/>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91892"/>
                                        </p:tgtEl>
                                        <p:attrNameLst>
                                          <p:attrName>style.visibility</p:attrName>
                                        </p:attrNameLst>
                                      </p:cBhvr>
                                      <p:to>
                                        <p:strVal val="visible"/>
                                      </p:to>
                                    </p:set>
                                    <p:animEffect transition="in" filter="dissolve">
                                      <p:cBhvr>
                                        <p:cTn id="47" dur="500"/>
                                        <p:tgtEl>
                                          <p:spTgt spid="29189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1896"/>
                                        </p:tgtEl>
                                        <p:attrNameLst>
                                          <p:attrName>style.visibility</p:attrName>
                                        </p:attrNameLst>
                                      </p:cBhvr>
                                      <p:to>
                                        <p:strVal val="visible"/>
                                      </p:to>
                                    </p:set>
                                    <p:animEffect transition="in" filter="wipe(left)">
                                      <p:cBhvr>
                                        <p:cTn id="51" dur="500"/>
                                        <p:tgtEl>
                                          <p:spTgt spid="29189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91900"/>
                                        </p:tgtEl>
                                        <p:attrNameLst>
                                          <p:attrName>style.visibility</p:attrName>
                                        </p:attrNameLst>
                                      </p:cBhvr>
                                      <p:to>
                                        <p:strVal val="visible"/>
                                      </p:to>
                                    </p:set>
                                    <p:animEffect transition="in" filter="wipe(left)">
                                      <p:cBhvr>
                                        <p:cTn id="55" dur="500"/>
                                        <p:tgtEl>
                                          <p:spTgt spid="291900"/>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291893"/>
                                        </p:tgtEl>
                                        <p:attrNameLst>
                                          <p:attrName>style.visibility</p:attrName>
                                        </p:attrNameLst>
                                      </p:cBhvr>
                                      <p:to>
                                        <p:strVal val="visible"/>
                                      </p:to>
                                    </p:set>
                                    <p:animEffect transition="in" filter="dissolve">
                                      <p:cBhvr>
                                        <p:cTn id="59" dur="500"/>
                                        <p:tgtEl>
                                          <p:spTgt spid="291893"/>
                                        </p:tgtEl>
                                      </p:cBhvr>
                                    </p:animEffect>
                                  </p:childTnLst>
                                </p:cTn>
                              </p:par>
                            </p:childTnLst>
                          </p:cTn>
                        </p:par>
                        <p:par>
                          <p:cTn id="60" fill="hold">
                            <p:stCondLst>
                              <p:cond delay="7000"/>
                            </p:stCondLst>
                            <p:childTnLst>
                              <p:par>
                                <p:cTn id="61" presetID="9" presetClass="entr" presetSubtype="0" fill="hold" nodeType="afterEffect">
                                  <p:stCondLst>
                                    <p:cond delay="0"/>
                                  </p:stCondLst>
                                  <p:childTnLst>
                                    <p:set>
                                      <p:cBhvr>
                                        <p:cTn id="62" dur="1" fill="hold">
                                          <p:stCondLst>
                                            <p:cond delay="0"/>
                                          </p:stCondLst>
                                        </p:cTn>
                                        <p:tgtEl>
                                          <p:spTgt spid="291866"/>
                                        </p:tgtEl>
                                        <p:attrNameLst>
                                          <p:attrName>style.visibility</p:attrName>
                                        </p:attrNameLst>
                                      </p:cBhvr>
                                      <p:to>
                                        <p:strVal val="visible"/>
                                      </p:to>
                                    </p:set>
                                    <p:animEffect transition="in" filter="dissolve">
                                      <p:cBhvr>
                                        <p:cTn id="63" dur="500"/>
                                        <p:tgtEl>
                                          <p:spTgt spid="291866"/>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291865"/>
                                        </p:tgtEl>
                                        <p:attrNameLst>
                                          <p:attrName>style.visibility</p:attrName>
                                        </p:attrNameLst>
                                      </p:cBhvr>
                                      <p:to>
                                        <p:strVal val="visible"/>
                                      </p:to>
                                    </p:set>
                                    <p:animEffect transition="in" filter="dissolve">
                                      <p:cBhvr>
                                        <p:cTn id="67" dur="500"/>
                                        <p:tgtEl>
                                          <p:spTgt spid="291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65" grpId="0"/>
      <p:bldP spid="291888" grpId="0"/>
      <p:bldP spid="291889" grpId="0"/>
      <p:bldP spid="291890" grpId="0"/>
      <p:bldP spid="291891" grpId="0"/>
      <p:bldP spid="291892" grpId="0"/>
      <p:bldP spid="291893" grpId="0"/>
      <p:bldP spid="291894" grpId="0" animBg="1"/>
      <p:bldP spid="291895" grpId="0" animBg="1"/>
      <p:bldP spid="291896" grpId="0" animBg="1"/>
      <p:bldP spid="291897" grpId="0"/>
      <p:bldP spid="291898" grpId="0"/>
      <p:bldP spid="291899" grpId="0"/>
      <p:bldP spid="2919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304800" y="76200"/>
            <a:ext cx="8077200" cy="762000"/>
          </a:xfrm>
        </p:spPr>
        <p:txBody>
          <a:bodyPr/>
          <a:lstStyle/>
          <a:p>
            <a:r>
              <a:rPr lang="en-US" dirty="0"/>
              <a:t>Minh </a:t>
            </a:r>
            <a:r>
              <a:rPr lang="en-US" dirty="0" err="1"/>
              <a:t>hoïa</a:t>
            </a:r>
            <a:r>
              <a:rPr lang="en-US" dirty="0"/>
              <a:t> SJF (</a:t>
            </a:r>
            <a:r>
              <a:rPr lang="en-US" dirty="0" err="1"/>
              <a:t>khoângñoäc</a:t>
            </a:r>
            <a:r>
              <a:rPr lang="en-US" dirty="0"/>
              <a:t> </a:t>
            </a:r>
            <a:r>
              <a:rPr lang="en-US" dirty="0" err="1"/>
              <a:t>quyeàn</a:t>
            </a:r>
            <a:r>
              <a:rPr lang="en-US" dirty="0"/>
              <a:t>) (1)</a:t>
            </a:r>
          </a:p>
        </p:txBody>
      </p:sp>
      <p:sp>
        <p:nvSpPr>
          <p:cNvPr id="65" name="Slide Number Placeholder 6"/>
          <p:cNvSpPr>
            <a:spLocks noGrp="1"/>
          </p:cNvSpPr>
          <p:nvPr>
            <p:ph type="sldNum" sz="quarter" idx="12"/>
          </p:nvPr>
        </p:nvSpPr>
        <p:spPr/>
        <p:txBody>
          <a:bodyPr/>
          <a:lstStyle/>
          <a:p>
            <a:fld id="{24DAF65D-FCAF-499C-AC5B-88F742A2F14B}" type="slidenum">
              <a:rPr lang="en-US"/>
              <a:pPr/>
              <a:t>53</a:t>
            </a:fld>
            <a:endParaRPr lang="en-US"/>
          </a:p>
        </p:txBody>
      </p:sp>
      <p:graphicFrame>
        <p:nvGraphicFramePr>
          <p:cNvPr id="292867"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gridCol w="1371600"/>
                <a:gridCol w="1905000"/>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92890"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92889"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(6+0+2)/3 = 2.66</a:t>
            </a:r>
          </a:p>
        </p:txBody>
      </p:sp>
      <p:sp>
        <p:nvSpPr>
          <p:cNvPr id="292912" name="Text Box 48"/>
          <p:cNvSpPr txBox="1">
            <a:spLocks noChangeArrowheads="1"/>
          </p:cNvSpPr>
          <p:nvPr/>
        </p:nvSpPr>
        <p:spPr bwMode="auto">
          <a:xfrm>
            <a:off x="533400" y="5205413"/>
            <a:ext cx="31654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2913" name="Text Box 49"/>
          <p:cNvSpPr txBox="1">
            <a:spLocks noChangeArrowheads="1"/>
          </p:cNvSpPr>
          <p:nvPr/>
        </p:nvSpPr>
        <p:spPr bwMode="auto">
          <a:xfrm>
            <a:off x="533400" y="5581650"/>
            <a:ext cx="43211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(độ ưu tiên cao hơn P1)</a:t>
            </a:r>
          </a:p>
        </p:txBody>
      </p:sp>
      <p:sp>
        <p:nvSpPr>
          <p:cNvPr id="292914" name="Text Box 50"/>
          <p:cNvSpPr txBox="1">
            <a:spLocks noChangeArrowheads="1"/>
          </p:cNvSpPr>
          <p:nvPr/>
        </p:nvSpPr>
        <p:spPr bwMode="auto">
          <a:xfrm>
            <a:off x="533400" y="5957888"/>
            <a:ext cx="374491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         P2 dành quyền dùng CPU </a:t>
            </a:r>
          </a:p>
        </p:txBody>
      </p:sp>
      <p:sp>
        <p:nvSpPr>
          <p:cNvPr id="292915" name="Text Box 51"/>
          <p:cNvSpPr txBox="1">
            <a:spLocks noChangeArrowheads="1"/>
          </p:cNvSpPr>
          <p:nvPr/>
        </p:nvSpPr>
        <p:spPr bwMode="auto">
          <a:xfrm>
            <a:off x="5257800" y="5272088"/>
            <a:ext cx="355441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0:4 P2 kết thúc, P3 dùng CPU</a:t>
            </a:r>
          </a:p>
        </p:txBody>
      </p:sp>
      <p:sp>
        <p:nvSpPr>
          <p:cNvPr id="292916" name="Text Box 52"/>
          <p:cNvSpPr txBox="1">
            <a:spLocks noChangeArrowheads="1"/>
          </p:cNvSpPr>
          <p:nvPr/>
        </p:nvSpPr>
        <p:spPr bwMode="auto">
          <a:xfrm>
            <a:off x="5257800" y="5608638"/>
            <a:ext cx="320833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0:7 P3 dừng, P1 dùng CPU</a:t>
            </a:r>
          </a:p>
        </p:txBody>
      </p:sp>
      <p:sp>
        <p:nvSpPr>
          <p:cNvPr id="292917" name="Text Box 53"/>
          <p:cNvSpPr txBox="1">
            <a:spLocks noChangeArrowheads="1"/>
          </p:cNvSpPr>
          <p:nvPr/>
        </p:nvSpPr>
        <p:spPr bwMode="auto">
          <a:xfrm>
            <a:off x="5257800" y="5957888"/>
            <a:ext cx="173355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0:30 P1 dừng</a:t>
            </a:r>
          </a:p>
        </p:txBody>
      </p:sp>
      <p:sp>
        <p:nvSpPr>
          <p:cNvPr id="292918" name="Rectangle 54"/>
          <p:cNvSpPr>
            <a:spLocks noChangeArrowheads="1"/>
          </p:cNvSpPr>
          <p:nvPr/>
        </p:nvSpPr>
        <p:spPr bwMode="auto">
          <a:xfrm>
            <a:off x="990600" y="4114800"/>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2919" name="Rectangle 55"/>
          <p:cNvSpPr>
            <a:spLocks noChangeArrowheads="1"/>
          </p:cNvSpPr>
          <p:nvPr/>
        </p:nvSpPr>
        <p:spPr bwMode="auto">
          <a:xfrm>
            <a:off x="2438400" y="4114800"/>
            <a:ext cx="838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2920" name="Rectangle 56"/>
          <p:cNvSpPr>
            <a:spLocks noChangeArrowheads="1"/>
          </p:cNvSpPr>
          <p:nvPr/>
        </p:nvSpPr>
        <p:spPr bwMode="auto">
          <a:xfrm>
            <a:off x="3276600" y="4114800"/>
            <a:ext cx="4876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2921" name="Text Box 57"/>
          <p:cNvSpPr txBox="1">
            <a:spLocks noChangeArrowheads="1"/>
          </p:cNvSpPr>
          <p:nvPr/>
        </p:nvSpPr>
        <p:spPr bwMode="auto">
          <a:xfrm>
            <a:off x="8382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2922" name="Text Box 58"/>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30</a:t>
            </a:r>
          </a:p>
        </p:txBody>
      </p:sp>
      <p:sp>
        <p:nvSpPr>
          <p:cNvPr id="292923" name="Rectangle 59"/>
          <p:cNvSpPr>
            <a:spLocks noChangeArrowheads="1"/>
          </p:cNvSpPr>
          <p:nvPr/>
        </p:nvSpPr>
        <p:spPr bwMode="auto">
          <a:xfrm>
            <a:off x="15240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2924" name="Text Box 60"/>
          <p:cNvSpPr txBox="1">
            <a:spLocks noChangeArrowheads="1"/>
          </p:cNvSpPr>
          <p:nvPr/>
        </p:nvSpPr>
        <p:spPr bwMode="auto">
          <a:xfrm>
            <a:off x="22098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92925" name="Text Box 61"/>
          <p:cNvSpPr txBox="1">
            <a:spLocks noChangeArrowheads="1"/>
          </p:cNvSpPr>
          <p:nvPr/>
        </p:nvSpPr>
        <p:spPr bwMode="auto">
          <a:xfrm>
            <a:off x="12954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a:t>
            </a:r>
          </a:p>
        </p:txBody>
      </p:sp>
      <p:sp>
        <p:nvSpPr>
          <p:cNvPr id="292926" name="Text Box 62"/>
          <p:cNvSpPr txBox="1">
            <a:spLocks noChangeArrowheads="1"/>
          </p:cNvSpPr>
          <p:nvPr/>
        </p:nvSpPr>
        <p:spPr bwMode="auto">
          <a:xfrm>
            <a:off x="31051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7</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dissolve">
                                      <p:cBhvr>
                                        <p:cTn id="7" dur="500"/>
                                        <p:tgtEl>
                                          <p:spTgt spid="2928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912"/>
                                        </p:tgtEl>
                                        <p:attrNameLst>
                                          <p:attrName>style.visibility</p:attrName>
                                        </p:attrNameLst>
                                      </p:cBhvr>
                                      <p:to>
                                        <p:strVal val="visible"/>
                                      </p:to>
                                    </p:set>
                                    <p:animEffect transition="in" filter="dissolve">
                                      <p:cBhvr>
                                        <p:cTn id="12" dur="500"/>
                                        <p:tgtEl>
                                          <p:spTgt spid="2929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918"/>
                                        </p:tgtEl>
                                        <p:attrNameLst>
                                          <p:attrName>style.visibility</p:attrName>
                                        </p:attrNameLst>
                                      </p:cBhvr>
                                      <p:to>
                                        <p:strVal val="visible"/>
                                      </p:to>
                                    </p:set>
                                    <p:animEffect transition="in" filter="wipe(left)">
                                      <p:cBhvr>
                                        <p:cTn id="17" dur="500"/>
                                        <p:tgtEl>
                                          <p:spTgt spid="2929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921"/>
                                        </p:tgtEl>
                                        <p:attrNameLst>
                                          <p:attrName>style.visibility</p:attrName>
                                        </p:attrNameLst>
                                      </p:cBhvr>
                                      <p:to>
                                        <p:strVal val="visible"/>
                                      </p:to>
                                    </p:set>
                                    <p:animEffect transition="in" filter="wipe(left)">
                                      <p:cBhvr>
                                        <p:cTn id="22" dur="500"/>
                                        <p:tgtEl>
                                          <p:spTgt spid="2929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925"/>
                                        </p:tgtEl>
                                        <p:attrNameLst>
                                          <p:attrName>style.visibility</p:attrName>
                                        </p:attrNameLst>
                                      </p:cBhvr>
                                      <p:to>
                                        <p:strVal val="visible"/>
                                      </p:to>
                                    </p:set>
                                    <p:animEffect transition="in" filter="wipe(left)">
                                      <p:cBhvr>
                                        <p:cTn id="27" dur="500"/>
                                        <p:tgtEl>
                                          <p:spTgt spid="2929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2913"/>
                                        </p:tgtEl>
                                        <p:attrNameLst>
                                          <p:attrName>style.visibility</p:attrName>
                                        </p:attrNameLst>
                                      </p:cBhvr>
                                      <p:to>
                                        <p:strVal val="visible"/>
                                      </p:to>
                                    </p:set>
                                    <p:animEffect transition="in" filter="dissolve">
                                      <p:cBhvr>
                                        <p:cTn id="32" dur="500"/>
                                        <p:tgtEl>
                                          <p:spTgt spid="2929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2914"/>
                                        </p:tgtEl>
                                        <p:attrNameLst>
                                          <p:attrName>style.visibility</p:attrName>
                                        </p:attrNameLst>
                                      </p:cBhvr>
                                      <p:to>
                                        <p:strVal val="visible"/>
                                      </p:to>
                                    </p:set>
                                    <p:animEffect transition="in" filter="dissolve">
                                      <p:cBhvr>
                                        <p:cTn id="37" dur="500"/>
                                        <p:tgtEl>
                                          <p:spTgt spid="2929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2923"/>
                                        </p:tgtEl>
                                        <p:attrNameLst>
                                          <p:attrName>style.visibility</p:attrName>
                                        </p:attrNameLst>
                                      </p:cBhvr>
                                      <p:to>
                                        <p:strVal val="visible"/>
                                      </p:to>
                                    </p:set>
                                    <p:animEffect transition="in" filter="wipe(left)">
                                      <p:cBhvr>
                                        <p:cTn id="42" dur="500"/>
                                        <p:tgtEl>
                                          <p:spTgt spid="2929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2924"/>
                                        </p:tgtEl>
                                        <p:attrNameLst>
                                          <p:attrName>style.visibility</p:attrName>
                                        </p:attrNameLst>
                                      </p:cBhvr>
                                      <p:to>
                                        <p:strVal val="visible"/>
                                      </p:to>
                                    </p:set>
                                    <p:animEffect transition="in" filter="wipe(left)">
                                      <p:cBhvr>
                                        <p:cTn id="47" dur="500"/>
                                        <p:tgtEl>
                                          <p:spTgt spid="2929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2915"/>
                                        </p:tgtEl>
                                        <p:attrNameLst>
                                          <p:attrName>style.visibility</p:attrName>
                                        </p:attrNameLst>
                                      </p:cBhvr>
                                      <p:to>
                                        <p:strVal val="visible"/>
                                      </p:to>
                                    </p:set>
                                    <p:animEffect transition="in" filter="dissolve">
                                      <p:cBhvr>
                                        <p:cTn id="52" dur="500"/>
                                        <p:tgtEl>
                                          <p:spTgt spid="2929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2919"/>
                                        </p:tgtEl>
                                        <p:attrNameLst>
                                          <p:attrName>style.visibility</p:attrName>
                                        </p:attrNameLst>
                                      </p:cBhvr>
                                      <p:to>
                                        <p:strVal val="visible"/>
                                      </p:to>
                                    </p:set>
                                    <p:animEffect transition="in" filter="wipe(left)">
                                      <p:cBhvr>
                                        <p:cTn id="57" dur="500"/>
                                        <p:tgtEl>
                                          <p:spTgt spid="2929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2926"/>
                                        </p:tgtEl>
                                        <p:attrNameLst>
                                          <p:attrName>style.visibility</p:attrName>
                                        </p:attrNameLst>
                                      </p:cBhvr>
                                      <p:to>
                                        <p:strVal val="visible"/>
                                      </p:to>
                                    </p:set>
                                    <p:animEffect transition="in" filter="wipe(left)">
                                      <p:cBhvr>
                                        <p:cTn id="62" dur="500"/>
                                        <p:tgtEl>
                                          <p:spTgt spid="29292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2916"/>
                                        </p:tgtEl>
                                        <p:attrNameLst>
                                          <p:attrName>style.visibility</p:attrName>
                                        </p:attrNameLst>
                                      </p:cBhvr>
                                      <p:to>
                                        <p:strVal val="visible"/>
                                      </p:to>
                                    </p:set>
                                    <p:animEffect transition="in" filter="dissolve">
                                      <p:cBhvr>
                                        <p:cTn id="67" dur="500"/>
                                        <p:tgtEl>
                                          <p:spTgt spid="2929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2920"/>
                                        </p:tgtEl>
                                        <p:attrNameLst>
                                          <p:attrName>style.visibility</p:attrName>
                                        </p:attrNameLst>
                                      </p:cBhvr>
                                      <p:to>
                                        <p:strVal val="visible"/>
                                      </p:to>
                                    </p:set>
                                    <p:animEffect transition="in" filter="wipe(left)">
                                      <p:cBhvr>
                                        <p:cTn id="72" dur="500"/>
                                        <p:tgtEl>
                                          <p:spTgt spid="2929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2922"/>
                                        </p:tgtEl>
                                        <p:attrNameLst>
                                          <p:attrName>style.visibility</p:attrName>
                                        </p:attrNameLst>
                                      </p:cBhvr>
                                      <p:to>
                                        <p:strVal val="visible"/>
                                      </p:to>
                                    </p:set>
                                    <p:animEffect transition="in" filter="wipe(left)">
                                      <p:cBhvr>
                                        <p:cTn id="77" dur="500"/>
                                        <p:tgtEl>
                                          <p:spTgt spid="2929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92917"/>
                                        </p:tgtEl>
                                        <p:attrNameLst>
                                          <p:attrName>style.visibility</p:attrName>
                                        </p:attrNameLst>
                                      </p:cBhvr>
                                      <p:to>
                                        <p:strVal val="visible"/>
                                      </p:to>
                                    </p:set>
                                    <p:animEffect transition="in" filter="dissolve">
                                      <p:cBhvr>
                                        <p:cTn id="82" dur="500"/>
                                        <p:tgtEl>
                                          <p:spTgt spid="29291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92890"/>
                                        </p:tgtEl>
                                        <p:attrNameLst>
                                          <p:attrName>style.visibility</p:attrName>
                                        </p:attrNameLst>
                                      </p:cBhvr>
                                      <p:to>
                                        <p:strVal val="visible"/>
                                      </p:to>
                                    </p:set>
                                    <p:animEffect transition="in" filter="dissolve">
                                      <p:cBhvr>
                                        <p:cTn id="87" dur="500"/>
                                        <p:tgtEl>
                                          <p:spTgt spid="29289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92889"/>
                                        </p:tgtEl>
                                        <p:attrNameLst>
                                          <p:attrName>style.visibility</p:attrName>
                                        </p:attrNameLst>
                                      </p:cBhvr>
                                      <p:to>
                                        <p:strVal val="visible"/>
                                      </p:to>
                                    </p:set>
                                    <p:animEffect transition="in" filter="dissolve">
                                      <p:cBhvr>
                                        <p:cTn id="92" dur="500"/>
                                        <p:tgtEl>
                                          <p:spTgt spid="292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9" grpId="0"/>
      <p:bldP spid="292912" grpId="0"/>
      <p:bldP spid="292913" grpId="0"/>
      <p:bldP spid="292914" grpId="0"/>
      <p:bldP spid="292915" grpId="0"/>
      <p:bldP spid="292916" grpId="0"/>
      <p:bldP spid="292917" grpId="0"/>
      <p:bldP spid="292918" grpId="0" animBg="1"/>
      <p:bldP spid="292919" grpId="0" animBg="1"/>
      <p:bldP spid="292920" grpId="0" animBg="1"/>
      <p:bldP spid="292921" grpId="0"/>
      <p:bldP spid="292922" grpId="0"/>
      <p:bldP spid="292923" grpId="0" animBg="1"/>
      <p:bldP spid="292924" grpId="0"/>
      <p:bldP spid="292925" grpId="0"/>
      <p:bldP spid="2929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304800" y="0"/>
            <a:ext cx="8077200" cy="762000"/>
          </a:xfrm>
        </p:spPr>
        <p:txBody>
          <a:bodyPr/>
          <a:lstStyle/>
          <a:p>
            <a:r>
              <a:rPr lang="en-US" dirty="0"/>
              <a:t>Minh </a:t>
            </a:r>
            <a:r>
              <a:rPr lang="en-US" dirty="0" err="1"/>
              <a:t>hoïa</a:t>
            </a:r>
            <a:r>
              <a:rPr lang="en-US" dirty="0"/>
              <a:t> SJF (</a:t>
            </a:r>
            <a:r>
              <a:rPr lang="en-US" dirty="0" err="1"/>
              <a:t>khoângñoäc</a:t>
            </a:r>
            <a:r>
              <a:rPr lang="en-US" dirty="0"/>
              <a:t> </a:t>
            </a:r>
            <a:r>
              <a:rPr lang="en-US" dirty="0" err="1"/>
              <a:t>quyeàn</a:t>
            </a:r>
            <a:r>
              <a:rPr lang="en-US" dirty="0"/>
              <a:t>) (2)</a:t>
            </a:r>
          </a:p>
        </p:txBody>
      </p:sp>
      <p:sp>
        <p:nvSpPr>
          <p:cNvPr id="69" name="Slide Number Placeholder 6"/>
          <p:cNvSpPr>
            <a:spLocks noGrp="1"/>
          </p:cNvSpPr>
          <p:nvPr>
            <p:ph type="sldNum" sz="quarter" idx="12"/>
          </p:nvPr>
        </p:nvSpPr>
        <p:spPr/>
        <p:txBody>
          <a:bodyPr/>
          <a:lstStyle/>
          <a:p>
            <a:fld id="{CDD25193-7E33-4CA4-A9C3-508371176C31}" type="slidenum">
              <a:rPr lang="en-US"/>
              <a:pPr/>
              <a:t>54</a:t>
            </a:fld>
            <a:endParaRPr lang="en-US"/>
          </a:p>
        </p:txBody>
      </p:sp>
      <p:graphicFrame>
        <p:nvGraphicFramePr>
          <p:cNvPr id="293891"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gridCol w="1371600"/>
                <a:gridCol w="1905000"/>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293914"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gridCol w="1452563"/>
                <a:gridCol w="1585912"/>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TT</a:t>
                      </a:r>
                      <a:endParaRPr kumimoji="0" lang="en-US" sz="20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93913"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(9+0+3)/3 = 4</a:t>
            </a:r>
          </a:p>
        </p:txBody>
      </p:sp>
      <p:sp>
        <p:nvSpPr>
          <p:cNvPr id="293936" name="Text Box 48"/>
          <p:cNvSpPr txBox="1">
            <a:spLocks noChangeArrowheads="1"/>
          </p:cNvSpPr>
          <p:nvPr/>
        </p:nvSpPr>
        <p:spPr bwMode="auto">
          <a:xfrm>
            <a:off x="533400" y="4953000"/>
            <a:ext cx="31654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3937" name="Text Box 49"/>
          <p:cNvSpPr txBox="1">
            <a:spLocks noChangeArrowheads="1"/>
          </p:cNvSpPr>
          <p:nvPr/>
        </p:nvSpPr>
        <p:spPr bwMode="auto">
          <a:xfrm>
            <a:off x="533400" y="5329238"/>
            <a:ext cx="43211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(độ ưu tiên cao hơn P1)</a:t>
            </a:r>
          </a:p>
        </p:txBody>
      </p:sp>
      <p:sp>
        <p:nvSpPr>
          <p:cNvPr id="293938" name="Text Box 50"/>
          <p:cNvSpPr txBox="1">
            <a:spLocks noChangeArrowheads="1"/>
          </p:cNvSpPr>
          <p:nvPr/>
        </p:nvSpPr>
        <p:spPr bwMode="auto">
          <a:xfrm>
            <a:off x="533400" y="5705475"/>
            <a:ext cx="3744913"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         P2 dành quyền dùng CPU </a:t>
            </a:r>
          </a:p>
        </p:txBody>
      </p:sp>
      <p:sp>
        <p:nvSpPr>
          <p:cNvPr id="293939" name="Text Box 51"/>
          <p:cNvSpPr txBox="1">
            <a:spLocks noChangeArrowheads="1"/>
          </p:cNvSpPr>
          <p:nvPr/>
        </p:nvSpPr>
        <p:spPr bwMode="auto">
          <a:xfrm>
            <a:off x="5257800" y="5019675"/>
            <a:ext cx="3554413"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0:6 P2 kết thúc, P3 dùng CPU</a:t>
            </a:r>
          </a:p>
        </p:txBody>
      </p:sp>
      <p:sp>
        <p:nvSpPr>
          <p:cNvPr id="293940" name="Text Box 52"/>
          <p:cNvSpPr txBox="1">
            <a:spLocks noChangeArrowheads="1"/>
          </p:cNvSpPr>
          <p:nvPr/>
        </p:nvSpPr>
        <p:spPr bwMode="auto">
          <a:xfrm>
            <a:off x="5257800" y="5356225"/>
            <a:ext cx="3385863" cy="369332"/>
          </a:xfrm>
          <a:prstGeom prst="rect">
            <a:avLst/>
          </a:prstGeom>
          <a:noFill/>
          <a:ln w="9525">
            <a:noFill/>
            <a:miter lim="800000"/>
            <a:headEnd/>
            <a:tailEnd/>
          </a:ln>
          <a:effectLst/>
        </p:spPr>
        <p:txBody>
          <a:bodyPr wrap="none">
            <a:spAutoFit/>
          </a:bodyPr>
          <a:lstStyle/>
          <a:p>
            <a:pPr eaLnBrk="0" hangingPunct="0"/>
            <a:r>
              <a:rPr lang="en-US" sz="1800" b="1" dirty="0" smtClean="0">
                <a:latin typeface="Tahoma" pitchFamily="34" charset="0"/>
              </a:rPr>
              <a:t>0:10 </a:t>
            </a:r>
            <a:r>
              <a:rPr lang="en-US" sz="1800" b="1" dirty="0">
                <a:latin typeface="Tahoma" pitchFamily="34" charset="0"/>
              </a:rPr>
              <a:t>P3 </a:t>
            </a:r>
            <a:r>
              <a:rPr lang="en-US" sz="1800" b="1" dirty="0" err="1">
                <a:latin typeface="Tahoma" pitchFamily="34" charset="0"/>
              </a:rPr>
              <a:t>dừng</a:t>
            </a:r>
            <a:r>
              <a:rPr lang="en-US" sz="1800" b="1" dirty="0">
                <a:latin typeface="Tahoma" pitchFamily="34" charset="0"/>
              </a:rPr>
              <a:t>, P1 </a:t>
            </a:r>
            <a:r>
              <a:rPr lang="en-US" sz="1800" b="1" dirty="0" err="1">
                <a:latin typeface="Tahoma" pitchFamily="34" charset="0"/>
              </a:rPr>
              <a:t>dùng</a:t>
            </a:r>
            <a:r>
              <a:rPr lang="en-US" sz="1800" b="1" dirty="0">
                <a:latin typeface="Tahoma" pitchFamily="34" charset="0"/>
              </a:rPr>
              <a:t> CPU</a:t>
            </a:r>
          </a:p>
        </p:txBody>
      </p:sp>
      <p:sp>
        <p:nvSpPr>
          <p:cNvPr id="293941" name="Text Box 53"/>
          <p:cNvSpPr txBox="1">
            <a:spLocks noChangeArrowheads="1"/>
          </p:cNvSpPr>
          <p:nvPr/>
        </p:nvSpPr>
        <p:spPr bwMode="auto">
          <a:xfrm>
            <a:off x="5257800" y="5705475"/>
            <a:ext cx="1733550"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0:33 P1 dừng</a:t>
            </a:r>
          </a:p>
        </p:txBody>
      </p:sp>
      <p:sp>
        <p:nvSpPr>
          <p:cNvPr id="293942" name="Rectangle 54"/>
          <p:cNvSpPr>
            <a:spLocks noChangeArrowheads="1"/>
          </p:cNvSpPr>
          <p:nvPr/>
        </p:nvSpPr>
        <p:spPr bwMode="auto">
          <a:xfrm>
            <a:off x="990600" y="4114800"/>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3943" name="Rectangle 55"/>
          <p:cNvSpPr>
            <a:spLocks noChangeArrowheads="1"/>
          </p:cNvSpPr>
          <p:nvPr/>
        </p:nvSpPr>
        <p:spPr bwMode="auto">
          <a:xfrm>
            <a:off x="29718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3944" name="Rectangle 56"/>
          <p:cNvSpPr>
            <a:spLocks noChangeArrowheads="1"/>
          </p:cNvSpPr>
          <p:nvPr/>
        </p:nvSpPr>
        <p:spPr bwMode="auto">
          <a:xfrm>
            <a:off x="3886200" y="4114800"/>
            <a:ext cx="426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3945" name="Text Box 57"/>
          <p:cNvSpPr txBox="1">
            <a:spLocks noChangeArrowheads="1"/>
          </p:cNvSpPr>
          <p:nvPr/>
        </p:nvSpPr>
        <p:spPr bwMode="auto">
          <a:xfrm>
            <a:off x="8382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3946" name="Text Box 58"/>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33</a:t>
            </a:r>
          </a:p>
        </p:txBody>
      </p:sp>
      <p:sp>
        <p:nvSpPr>
          <p:cNvPr id="293947" name="Rectangle 59"/>
          <p:cNvSpPr>
            <a:spLocks noChangeArrowheads="1"/>
          </p:cNvSpPr>
          <p:nvPr/>
        </p:nvSpPr>
        <p:spPr bwMode="auto">
          <a:xfrm>
            <a:off x="1524000" y="4114800"/>
            <a:ext cx="45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3948" name="Text Box 60"/>
          <p:cNvSpPr txBox="1">
            <a:spLocks noChangeArrowheads="1"/>
          </p:cNvSpPr>
          <p:nvPr/>
        </p:nvSpPr>
        <p:spPr bwMode="auto">
          <a:xfrm>
            <a:off x="28003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6</a:t>
            </a:r>
          </a:p>
        </p:txBody>
      </p:sp>
      <p:sp>
        <p:nvSpPr>
          <p:cNvPr id="293949" name="Text Box 61"/>
          <p:cNvSpPr txBox="1">
            <a:spLocks noChangeArrowheads="1"/>
          </p:cNvSpPr>
          <p:nvPr/>
        </p:nvSpPr>
        <p:spPr bwMode="auto">
          <a:xfrm>
            <a:off x="12954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a:t>
            </a:r>
          </a:p>
        </p:txBody>
      </p:sp>
      <p:sp>
        <p:nvSpPr>
          <p:cNvPr id="293950" name="Text Box 62"/>
          <p:cNvSpPr txBox="1">
            <a:spLocks noChangeArrowheads="1"/>
          </p:cNvSpPr>
          <p:nvPr/>
        </p:nvSpPr>
        <p:spPr bwMode="auto">
          <a:xfrm>
            <a:off x="37147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10</a:t>
            </a:r>
          </a:p>
        </p:txBody>
      </p:sp>
      <p:sp>
        <p:nvSpPr>
          <p:cNvPr id="293951" name="Rectangle 63"/>
          <p:cNvSpPr>
            <a:spLocks noChangeArrowheads="1"/>
          </p:cNvSpPr>
          <p:nvPr/>
        </p:nvSpPr>
        <p:spPr bwMode="auto">
          <a:xfrm>
            <a:off x="1981200" y="4114800"/>
            <a:ext cx="990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3952" name="Text Box 64"/>
          <p:cNvSpPr txBox="1">
            <a:spLocks noChangeArrowheads="1"/>
          </p:cNvSpPr>
          <p:nvPr/>
        </p:nvSpPr>
        <p:spPr bwMode="auto">
          <a:xfrm>
            <a:off x="18288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a:t>
            </a:r>
          </a:p>
        </p:txBody>
      </p:sp>
      <p:sp>
        <p:nvSpPr>
          <p:cNvPr id="293953" name="Text Box 65"/>
          <p:cNvSpPr txBox="1">
            <a:spLocks noChangeArrowheads="1"/>
          </p:cNvSpPr>
          <p:nvPr/>
        </p:nvSpPr>
        <p:spPr bwMode="auto">
          <a:xfrm>
            <a:off x="533400" y="6019800"/>
            <a:ext cx="3608388"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0:03 P3 vào (độ ưu tiên &lt; P2)</a:t>
            </a:r>
          </a:p>
        </p:txBody>
      </p:sp>
      <p:sp>
        <p:nvSpPr>
          <p:cNvPr id="293954" name="Text Box 66"/>
          <p:cNvSpPr txBox="1">
            <a:spLocks noChangeArrowheads="1"/>
          </p:cNvSpPr>
          <p:nvPr/>
        </p:nvSpPr>
        <p:spPr bwMode="auto">
          <a:xfrm>
            <a:off x="533400" y="6396038"/>
            <a:ext cx="374491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         P2 dành quyền dùng CPU </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dissolve">
                                      <p:cBhvr>
                                        <p:cTn id="7" dur="500"/>
                                        <p:tgtEl>
                                          <p:spTgt spid="2938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3936"/>
                                        </p:tgtEl>
                                        <p:attrNameLst>
                                          <p:attrName>style.visibility</p:attrName>
                                        </p:attrNameLst>
                                      </p:cBhvr>
                                      <p:to>
                                        <p:strVal val="visible"/>
                                      </p:to>
                                    </p:set>
                                    <p:animEffect transition="in" filter="dissolve">
                                      <p:cBhvr>
                                        <p:cTn id="12" dur="500"/>
                                        <p:tgtEl>
                                          <p:spTgt spid="2939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942"/>
                                        </p:tgtEl>
                                        <p:attrNameLst>
                                          <p:attrName>style.visibility</p:attrName>
                                        </p:attrNameLst>
                                      </p:cBhvr>
                                      <p:to>
                                        <p:strVal val="visible"/>
                                      </p:to>
                                    </p:set>
                                    <p:animEffect transition="in" filter="wipe(left)">
                                      <p:cBhvr>
                                        <p:cTn id="17" dur="500"/>
                                        <p:tgtEl>
                                          <p:spTgt spid="2939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3945"/>
                                        </p:tgtEl>
                                        <p:attrNameLst>
                                          <p:attrName>style.visibility</p:attrName>
                                        </p:attrNameLst>
                                      </p:cBhvr>
                                      <p:to>
                                        <p:strVal val="visible"/>
                                      </p:to>
                                    </p:set>
                                    <p:animEffect transition="in" filter="wipe(left)">
                                      <p:cBhvr>
                                        <p:cTn id="22" dur="500"/>
                                        <p:tgtEl>
                                          <p:spTgt spid="2939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3949"/>
                                        </p:tgtEl>
                                        <p:attrNameLst>
                                          <p:attrName>style.visibility</p:attrName>
                                        </p:attrNameLst>
                                      </p:cBhvr>
                                      <p:to>
                                        <p:strVal val="visible"/>
                                      </p:to>
                                    </p:set>
                                    <p:animEffect transition="in" filter="wipe(left)">
                                      <p:cBhvr>
                                        <p:cTn id="27" dur="500"/>
                                        <p:tgtEl>
                                          <p:spTgt spid="2939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3937"/>
                                        </p:tgtEl>
                                        <p:attrNameLst>
                                          <p:attrName>style.visibility</p:attrName>
                                        </p:attrNameLst>
                                      </p:cBhvr>
                                      <p:to>
                                        <p:strVal val="visible"/>
                                      </p:to>
                                    </p:set>
                                    <p:animEffect transition="in" filter="dissolve">
                                      <p:cBhvr>
                                        <p:cTn id="32" dur="500"/>
                                        <p:tgtEl>
                                          <p:spTgt spid="29393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3938"/>
                                        </p:tgtEl>
                                        <p:attrNameLst>
                                          <p:attrName>style.visibility</p:attrName>
                                        </p:attrNameLst>
                                      </p:cBhvr>
                                      <p:to>
                                        <p:strVal val="visible"/>
                                      </p:to>
                                    </p:set>
                                    <p:animEffect transition="in" filter="dissolve">
                                      <p:cBhvr>
                                        <p:cTn id="37" dur="500"/>
                                        <p:tgtEl>
                                          <p:spTgt spid="2939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3947"/>
                                        </p:tgtEl>
                                        <p:attrNameLst>
                                          <p:attrName>style.visibility</p:attrName>
                                        </p:attrNameLst>
                                      </p:cBhvr>
                                      <p:to>
                                        <p:strVal val="visible"/>
                                      </p:to>
                                    </p:set>
                                    <p:animEffect transition="in" filter="wipe(left)">
                                      <p:cBhvr>
                                        <p:cTn id="42" dur="500"/>
                                        <p:tgtEl>
                                          <p:spTgt spid="2939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3952"/>
                                        </p:tgtEl>
                                        <p:attrNameLst>
                                          <p:attrName>style.visibility</p:attrName>
                                        </p:attrNameLst>
                                      </p:cBhvr>
                                      <p:to>
                                        <p:strVal val="visible"/>
                                      </p:to>
                                    </p:set>
                                    <p:animEffect transition="in" filter="wipe(left)">
                                      <p:cBhvr>
                                        <p:cTn id="47" dur="500"/>
                                        <p:tgtEl>
                                          <p:spTgt spid="29395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3953"/>
                                        </p:tgtEl>
                                        <p:attrNameLst>
                                          <p:attrName>style.visibility</p:attrName>
                                        </p:attrNameLst>
                                      </p:cBhvr>
                                      <p:to>
                                        <p:strVal val="visible"/>
                                      </p:to>
                                    </p:set>
                                    <p:animEffect transition="in" filter="dissolve">
                                      <p:cBhvr>
                                        <p:cTn id="52" dur="500"/>
                                        <p:tgtEl>
                                          <p:spTgt spid="29395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3954"/>
                                        </p:tgtEl>
                                        <p:attrNameLst>
                                          <p:attrName>style.visibility</p:attrName>
                                        </p:attrNameLst>
                                      </p:cBhvr>
                                      <p:to>
                                        <p:strVal val="visible"/>
                                      </p:to>
                                    </p:set>
                                    <p:animEffect transition="in" filter="dissolve">
                                      <p:cBhvr>
                                        <p:cTn id="57" dur="500"/>
                                        <p:tgtEl>
                                          <p:spTgt spid="2939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3951"/>
                                        </p:tgtEl>
                                        <p:attrNameLst>
                                          <p:attrName>style.visibility</p:attrName>
                                        </p:attrNameLst>
                                      </p:cBhvr>
                                      <p:to>
                                        <p:strVal val="visible"/>
                                      </p:to>
                                    </p:set>
                                    <p:animEffect transition="in" filter="wipe(left)">
                                      <p:cBhvr>
                                        <p:cTn id="62" dur="500"/>
                                        <p:tgtEl>
                                          <p:spTgt spid="2939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3948"/>
                                        </p:tgtEl>
                                        <p:attrNameLst>
                                          <p:attrName>style.visibility</p:attrName>
                                        </p:attrNameLst>
                                      </p:cBhvr>
                                      <p:to>
                                        <p:strVal val="visible"/>
                                      </p:to>
                                    </p:set>
                                    <p:animEffect transition="in" filter="wipe(left)">
                                      <p:cBhvr>
                                        <p:cTn id="67" dur="500"/>
                                        <p:tgtEl>
                                          <p:spTgt spid="29394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3939"/>
                                        </p:tgtEl>
                                        <p:attrNameLst>
                                          <p:attrName>style.visibility</p:attrName>
                                        </p:attrNameLst>
                                      </p:cBhvr>
                                      <p:to>
                                        <p:strVal val="visible"/>
                                      </p:to>
                                    </p:set>
                                    <p:animEffect transition="in" filter="dissolve">
                                      <p:cBhvr>
                                        <p:cTn id="72" dur="500"/>
                                        <p:tgtEl>
                                          <p:spTgt spid="2939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3943"/>
                                        </p:tgtEl>
                                        <p:attrNameLst>
                                          <p:attrName>style.visibility</p:attrName>
                                        </p:attrNameLst>
                                      </p:cBhvr>
                                      <p:to>
                                        <p:strVal val="visible"/>
                                      </p:to>
                                    </p:set>
                                    <p:animEffect transition="in" filter="wipe(left)">
                                      <p:cBhvr>
                                        <p:cTn id="77" dur="500"/>
                                        <p:tgtEl>
                                          <p:spTgt spid="29394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3950"/>
                                        </p:tgtEl>
                                        <p:attrNameLst>
                                          <p:attrName>style.visibility</p:attrName>
                                        </p:attrNameLst>
                                      </p:cBhvr>
                                      <p:to>
                                        <p:strVal val="visible"/>
                                      </p:to>
                                    </p:set>
                                    <p:animEffect transition="in" filter="wipe(left)">
                                      <p:cBhvr>
                                        <p:cTn id="82" dur="500"/>
                                        <p:tgtEl>
                                          <p:spTgt spid="29395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93940"/>
                                        </p:tgtEl>
                                        <p:attrNameLst>
                                          <p:attrName>style.visibility</p:attrName>
                                        </p:attrNameLst>
                                      </p:cBhvr>
                                      <p:to>
                                        <p:strVal val="visible"/>
                                      </p:to>
                                    </p:set>
                                    <p:animEffect transition="in" filter="dissolve">
                                      <p:cBhvr>
                                        <p:cTn id="87" dur="500"/>
                                        <p:tgtEl>
                                          <p:spTgt spid="29394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3944"/>
                                        </p:tgtEl>
                                        <p:attrNameLst>
                                          <p:attrName>style.visibility</p:attrName>
                                        </p:attrNameLst>
                                      </p:cBhvr>
                                      <p:to>
                                        <p:strVal val="visible"/>
                                      </p:to>
                                    </p:set>
                                    <p:animEffect transition="in" filter="wipe(left)">
                                      <p:cBhvr>
                                        <p:cTn id="92" dur="500"/>
                                        <p:tgtEl>
                                          <p:spTgt spid="29394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3946"/>
                                        </p:tgtEl>
                                        <p:attrNameLst>
                                          <p:attrName>style.visibility</p:attrName>
                                        </p:attrNameLst>
                                      </p:cBhvr>
                                      <p:to>
                                        <p:strVal val="visible"/>
                                      </p:to>
                                    </p:set>
                                    <p:animEffect transition="in" filter="wipe(left)">
                                      <p:cBhvr>
                                        <p:cTn id="97" dur="500"/>
                                        <p:tgtEl>
                                          <p:spTgt spid="29394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93941"/>
                                        </p:tgtEl>
                                        <p:attrNameLst>
                                          <p:attrName>style.visibility</p:attrName>
                                        </p:attrNameLst>
                                      </p:cBhvr>
                                      <p:to>
                                        <p:strVal val="visible"/>
                                      </p:to>
                                    </p:set>
                                    <p:animEffect transition="in" filter="dissolve">
                                      <p:cBhvr>
                                        <p:cTn id="102" dur="500"/>
                                        <p:tgtEl>
                                          <p:spTgt spid="293941"/>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293914"/>
                                        </p:tgtEl>
                                        <p:attrNameLst>
                                          <p:attrName>style.visibility</p:attrName>
                                        </p:attrNameLst>
                                      </p:cBhvr>
                                      <p:to>
                                        <p:strVal val="visible"/>
                                      </p:to>
                                    </p:set>
                                    <p:animEffect transition="in" filter="dissolve">
                                      <p:cBhvr>
                                        <p:cTn id="107" dur="500"/>
                                        <p:tgtEl>
                                          <p:spTgt spid="293914"/>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93913"/>
                                        </p:tgtEl>
                                        <p:attrNameLst>
                                          <p:attrName>style.visibility</p:attrName>
                                        </p:attrNameLst>
                                      </p:cBhvr>
                                      <p:to>
                                        <p:strVal val="visible"/>
                                      </p:to>
                                    </p:set>
                                    <p:animEffect transition="in" filter="dissolve">
                                      <p:cBhvr>
                                        <p:cTn id="112" dur="500"/>
                                        <p:tgtEl>
                                          <p:spTgt spid="29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13" grpId="0"/>
      <p:bldP spid="293936" grpId="0"/>
      <p:bldP spid="293937" grpId="0"/>
      <p:bldP spid="293938" grpId="0"/>
      <p:bldP spid="293939" grpId="0"/>
      <p:bldP spid="293940" grpId="0"/>
      <p:bldP spid="293941" grpId="0"/>
      <p:bldP spid="293942" grpId="0" animBg="1"/>
      <p:bldP spid="293943" grpId="0" animBg="1"/>
      <p:bldP spid="293944" grpId="0" animBg="1"/>
      <p:bldP spid="293945" grpId="0"/>
      <p:bldP spid="293946" grpId="0"/>
      <p:bldP spid="293947" grpId="0" animBg="1"/>
      <p:bldP spid="293948" grpId="0"/>
      <p:bldP spid="293949" grpId="0"/>
      <p:bldP spid="293950" grpId="0"/>
      <p:bldP spid="293951" grpId="0" animBg="1"/>
      <p:bldP spid="293952" grpId="0"/>
      <p:bldP spid="293953" grpId="0"/>
      <p:bldP spid="29395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SJF (</a:t>
            </a:r>
            <a:r>
              <a:rPr lang="en-US" dirty="0" err="1"/>
              <a:t>nhieàu</a:t>
            </a:r>
            <a:r>
              <a:rPr lang="en-US" dirty="0"/>
              <a:t> </a:t>
            </a:r>
            <a:r>
              <a:rPr lang="en-US" dirty="0" err="1"/>
              <a:t>chu</a:t>
            </a:r>
            <a:r>
              <a:rPr lang="en-US" dirty="0"/>
              <a:t> </a:t>
            </a:r>
            <a:r>
              <a:rPr lang="en-US" dirty="0" err="1"/>
              <a:t>kyø</a:t>
            </a:r>
            <a:r>
              <a:rPr lang="en-US" dirty="0"/>
              <a:t> CPU)</a:t>
            </a:r>
          </a:p>
        </p:txBody>
      </p:sp>
      <p:sp>
        <p:nvSpPr>
          <p:cNvPr id="88" name="Slide Number Placeholder 6"/>
          <p:cNvSpPr>
            <a:spLocks noGrp="1"/>
          </p:cNvSpPr>
          <p:nvPr>
            <p:ph type="sldNum" sz="quarter" idx="12"/>
          </p:nvPr>
        </p:nvSpPr>
        <p:spPr/>
        <p:txBody>
          <a:bodyPr/>
          <a:lstStyle/>
          <a:p>
            <a:fld id="{FA7C7B70-F849-4C01-9644-190390C667FB}" type="slidenum">
              <a:rPr lang="en-US"/>
              <a:pPr/>
              <a:t>55</a:t>
            </a:fld>
            <a:endParaRPr lang="en-US"/>
          </a:p>
        </p:txBody>
      </p:sp>
      <p:graphicFrame>
        <p:nvGraphicFramePr>
          <p:cNvPr id="294915" name="Group 3"/>
          <p:cNvGraphicFramePr>
            <a:graphicFrameLocks noGrp="1"/>
          </p:cNvGraphicFramePr>
          <p:nvPr>
            <p:ph sz="quarter" idx="1"/>
          </p:nvPr>
        </p:nvGraphicFramePr>
        <p:xfrm>
          <a:off x="396875" y="1219200"/>
          <a:ext cx="8031163" cy="2136141"/>
        </p:xfrm>
        <a:graphic>
          <a:graphicData uri="http://schemas.openxmlformats.org/drawingml/2006/table">
            <a:tbl>
              <a:tblPr/>
              <a:tblGrid>
                <a:gridCol w="685800"/>
                <a:gridCol w="1119188"/>
                <a:gridCol w="1379537"/>
                <a:gridCol w="914400"/>
                <a:gridCol w="914400"/>
                <a:gridCol w="1158875"/>
                <a:gridCol w="928688"/>
                <a:gridCol w="930275"/>
              </a:tblGrid>
              <a:tr h="606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T</a:t>
                      </a:r>
                      <a:r>
                        <a:rPr kumimoji="0" lang="en-US" sz="2000" b="1" i="0" u="none" strike="noStrike" cap="none" normalizeH="0" baseline="-25000" smtClean="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CPU1</a:t>
                      </a:r>
                      <a:br>
                        <a:rPr kumimoji="0" lang="en-US" sz="2000" b="1" i="0" u="none" strike="noStrike" cap="none" normalizeH="0" baseline="0" smtClean="0">
                          <a:ln>
                            <a:noFill/>
                          </a:ln>
                          <a:solidFill>
                            <a:schemeClr val="tx1"/>
                          </a:solidFill>
                          <a:effectLst/>
                          <a:latin typeface="Comic Sans MS" pitchFamily="66" charset="0"/>
                        </a:rPr>
                      </a:br>
                      <a:r>
                        <a:rPr kumimoji="0" lang="en-US" sz="2000" b="1" i="0" u="none" strike="noStrike" cap="none" normalizeH="0" baseline="0" smtClean="0">
                          <a:ln>
                            <a:noFill/>
                          </a:ln>
                          <a:solidFill>
                            <a:schemeClr val="tx1"/>
                          </a:solidFill>
                          <a:effectLst/>
                          <a:latin typeface="Comic Sans MS" pitchFamily="66" charset="0"/>
                        </a:rPr>
                        <a:t>burst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IO1</a:t>
                      </a:r>
                      <a:br>
                        <a:rPr kumimoji="0" lang="en-US" sz="2000" b="1" i="0" u="none" strike="noStrike" cap="none" normalizeH="0" baseline="0" smtClean="0">
                          <a:ln>
                            <a:noFill/>
                          </a:ln>
                          <a:solidFill>
                            <a:schemeClr val="tx1"/>
                          </a:solidFill>
                          <a:effectLst/>
                          <a:latin typeface="Comic Sans MS" pitchFamily="66" charset="0"/>
                        </a:rPr>
                      </a:br>
                      <a:r>
                        <a:rPr kumimoji="0" lang="en-US" sz="2000" b="1" i="0" u="none" strike="noStrike" cap="none" normalizeH="0" baseline="0" smtClean="0">
                          <a:ln>
                            <a:noFill/>
                          </a:ln>
                          <a:solidFill>
                            <a:schemeClr val="tx1"/>
                          </a:solidFill>
                          <a:effectLst/>
                          <a:latin typeface="Comic Sans MS" pitchFamily="66"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IO1</a:t>
                      </a:r>
                      <a:br>
                        <a:rPr kumimoji="0" lang="en-US" sz="2000" b="1" i="0" u="none" strike="noStrike" cap="none" normalizeH="0" baseline="0" smtClean="0">
                          <a:ln>
                            <a:noFill/>
                          </a:ln>
                          <a:solidFill>
                            <a:schemeClr val="tx1"/>
                          </a:solidFill>
                          <a:effectLst/>
                          <a:latin typeface="Comic Sans MS" pitchFamily="66" charset="0"/>
                        </a:rPr>
                      </a:br>
                      <a:r>
                        <a:rPr kumimoji="0" lang="en-US" sz="2000" b="1" i="0" u="none" strike="noStrike" cap="none" normalizeH="0" baseline="0" smtClean="0">
                          <a:ln>
                            <a:noFill/>
                          </a:ln>
                          <a:solidFill>
                            <a:schemeClr val="tx1"/>
                          </a:solidFill>
                          <a:effectLst/>
                          <a:latin typeface="Comic Sans MS" pitchFamily="66"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CPU2 burst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IO2</a:t>
                      </a:r>
                      <a:br>
                        <a:rPr kumimoji="0" lang="en-US" sz="2000" b="1" i="0" u="none" strike="noStrike" cap="none" normalizeH="0" baseline="0" smtClean="0">
                          <a:ln>
                            <a:noFill/>
                          </a:ln>
                          <a:solidFill>
                            <a:schemeClr val="tx1"/>
                          </a:solidFill>
                          <a:effectLst/>
                          <a:latin typeface="Comic Sans MS" pitchFamily="66" charset="0"/>
                        </a:rPr>
                      </a:br>
                      <a:r>
                        <a:rPr kumimoji="0" lang="en-US" sz="2000" b="1" i="0" u="none" strike="noStrike" cap="none" normalizeH="0" baseline="0" smtClean="0">
                          <a:ln>
                            <a:noFill/>
                          </a:ln>
                          <a:solidFill>
                            <a:schemeClr val="tx1"/>
                          </a:solidFill>
                          <a:effectLst/>
                          <a:latin typeface="Comic Sans MS" pitchFamily="66"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IO2</a:t>
                      </a:r>
                      <a:br>
                        <a:rPr kumimoji="0" lang="en-US" sz="2000" b="1" i="0" u="none" strike="noStrike" cap="none" normalizeH="0" baseline="0" smtClean="0">
                          <a:ln>
                            <a:noFill/>
                          </a:ln>
                          <a:solidFill>
                            <a:schemeClr val="tx1"/>
                          </a:solidFill>
                          <a:effectLst/>
                          <a:latin typeface="Comic Sans MS" pitchFamily="66" charset="0"/>
                        </a:rPr>
                      </a:br>
                      <a:r>
                        <a:rPr kumimoji="0" lang="en-US" sz="2000" b="1" i="0" u="none" strike="noStrike" cap="none" normalizeH="0" baseline="0" smtClean="0">
                          <a:ln>
                            <a:noFill/>
                          </a:ln>
                          <a:solidFill>
                            <a:schemeClr val="tx1"/>
                          </a:solidFill>
                          <a:effectLst/>
                          <a:latin typeface="Comic Sans MS" pitchFamily="66"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294962" name="Rectangle 50"/>
          <p:cNvSpPr>
            <a:spLocks noChangeArrowheads="1"/>
          </p:cNvSpPr>
          <p:nvPr/>
        </p:nvSpPr>
        <p:spPr bwMode="auto">
          <a:xfrm>
            <a:off x="990600" y="3792538"/>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63" name="Rectangle 51"/>
          <p:cNvSpPr>
            <a:spLocks noChangeArrowheads="1"/>
          </p:cNvSpPr>
          <p:nvPr/>
        </p:nvSpPr>
        <p:spPr bwMode="auto">
          <a:xfrm>
            <a:off x="2971800" y="3792538"/>
            <a:ext cx="914400" cy="457200"/>
          </a:xfrm>
          <a:prstGeom prst="rect">
            <a:avLst/>
          </a:prstGeom>
          <a:solidFill>
            <a:schemeClr val="tx2"/>
          </a:solidFill>
          <a:ln w="9525">
            <a:solidFill>
              <a:schemeClr val="tx1"/>
            </a:solidFill>
            <a:miter lim="800000"/>
            <a:headEnd/>
            <a:tailEnd/>
          </a:ln>
          <a:effectLst/>
        </p:spPr>
        <p:txBody>
          <a:bodyPr wrap="none" anchor="ctr"/>
          <a:lstStyle/>
          <a:p>
            <a:pPr algn="ctr" eaLnBrk="0" hangingPunct="0"/>
            <a:endParaRPr lang="en-US" sz="2400" b="1">
              <a:latin typeface="Comic Sans MS" pitchFamily="66" charset="0"/>
            </a:endParaRPr>
          </a:p>
        </p:txBody>
      </p:sp>
      <p:sp>
        <p:nvSpPr>
          <p:cNvPr id="294964" name="Rectangle 52"/>
          <p:cNvSpPr>
            <a:spLocks noChangeArrowheads="1"/>
          </p:cNvSpPr>
          <p:nvPr/>
        </p:nvSpPr>
        <p:spPr bwMode="auto">
          <a:xfrm>
            <a:off x="3886200"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4965" name="Text Box 53"/>
          <p:cNvSpPr txBox="1">
            <a:spLocks noChangeArrowheads="1"/>
          </p:cNvSpPr>
          <p:nvPr/>
        </p:nvSpPr>
        <p:spPr bwMode="auto">
          <a:xfrm>
            <a:off x="809625"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4966" name="Text Box 54"/>
          <p:cNvSpPr txBox="1">
            <a:spLocks noChangeArrowheads="1"/>
          </p:cNvSpPr>
          <p:nvPr/>
        </p:nvSpPr>
        <p:spPr bwMode="auto">
          <a:xfrm>
            <a:off x="7700963"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21</a:t>
            </a:r>
          </a:p>
        </p:txBody>
      </p:sp>
      <p:sp>
        <p:nvSpPr>
          <p:cNvPr id="294967" name="Rectangle 55"/>
          <p:cNvSpPr>
            <a:spLocks noChangeArrowheads="1"/>
          </p:cNvSpPr>
          <p:nvPr/>
        </p:nvSpPr>
        <p:spPr bwMode="auto">
          <a:xfrm>
            <a:off x="1524000" y="3792538"/>
            <a:ext cx="45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4968" name="Text Box 56"/>
          <p:cNvSpPr txBox="1">
            <a:spLocks noChangeArrowheads="1"/>
          </p:cNvSpPr>
          <p:nvPr/>
        </p:nvSpPr>
        <p:spPr bwMode="auto">
          <a:xfrm>
            <a:off x="2800350"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6</a:t>
            </a:r>
          </a:p>
        </p:txBody>
      </p:sp>
      <p:sp>
        <p:nvSpPr>
          <p:cNvPr id="294969" name="Text Box 57"/>
          <p:cNvSpPr txBox="1">
            <a:spLocks noChangeArrowheads="1"/>
          </p:cNvSpPr>
          <p:nvPr/>
        </p:nvSpPr>
        <p:spPr bwMode="auto">
          <a:xfrm>
            <a:off x="1295400"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a:t>
            </a:r>
          </a:p>
        </p:txBody>
      </p:sp>
      <p:sp>
        <p:nvSpPr>
          <p:cNvPr id="294970" name="Text Box 58"/>
          <p:cNvSpPr txBox="1">
            <a:spLocks noChangeArrowheads="1"/>
          </p:cNvSpPr>
          <p:nvPr/>
        </p:nvSpPr>
        <p:spPr bwMode="auto">
          <a:xfrm>
            <a:off x="37147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10</a:t>
            </a:r>
          </a:p>
        </p:txBody>
      </p:sp>
      <p:sp>
        <p:nvSpPr>
          <p:cNvPr id="294971" name="Rectangle 59"/>
          <p:cNvSpPr>
            <a:spLocks noChangeArrowheads="1"/>
          </p:cNvSpPr>
          <p:nvPr/>
        </p:nvSpPr>
        <p:spPr bwMode="auto">
          <a:xfrm>
            <a:off x="1981200" y="3792538"/>
            <a:ext cx="990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72" name="Text Box 60"/>
          <p:cNvSpPr txBox="1">
            <a:spLocks noChangeArrowheads="1"/>
          </p:cNvSpPr>
          <p:nvPr/>
        </p:nvSpPr>
        <p:spPr bwMode="auto">
          <a:xfrm>
            <a:off x="1828800"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a:t>
            </a:r>
          </a:p>
        </p:txBody>
      </p:sp>
      <p:sp>
        <p:nvSpPr>
          <p:cNvPr id="294973" name="Text Box 61"/>
          <p:cNvSpPr txBox="1">
            <a:spLocks noChangeArrowheads="1"/>
          </p:cNvSpPr>
          <p:nvPr/>
        </p:nvSpPr>
        <p:spPr bwMode="auto">
          <a:xfrm>
            <a:off x="219075" y="3740150"/>
            <a:ext cx="6159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CPU</a:t>
            </a:r>
          </a:p>
        </p:txBody>
      </p:sp>
      <p:sp>
        <p:nvSpPr>
          <p:cNvPr id="294974" name="Rectangle 62"/>
          <p:cNvSpPr>
            <a:spLocks noChangeArrowheads="1"/>
          </p:cNvSpPr>
          <p:nvPr/>
        </p:nvSpPr>
        <p:spPr bwMode="auto">
          <a:xfrm>
            <a:off x="4697413" y="4824413"/>
            <a:ext cx="1617662" cy="457200"/>
          </a:xfrm>
          <a:prstGeom prst="rect">
            <a:avLst/>
          </a:prstGeom>
          <a:solidFill>
            <a:srgbClr val="FC0AD9"/>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75" name="Rectangle 63"/>
          <p:cNvSpPr>
            <a:spLocks noChangeArrowheads="1"/>
          </p:cNvSpPr>
          <p:nvPr/>
        </p:nvSpPr>
        <p:spPr bwMode="auto">
          <a:xfrm>
            <a:off x="6315075" y="4824413"/>
            <a:ext cx="1327150" cy="457200"/>
          </a:xfrm>
          <a:prstGeom prst="rect">
            <a:avLst/>
          </a:prstGeom>
          <a:solidFill>
            <a:srgbClr val="FC0AD9"/>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4976" name="Text Box 64"/>
          <p:cNvSpPr txBox="1">
            <a:spLocks noChangeArrowheads="1"/>
          </p:cNvSpPr>
          <p:nvPr/>
        </p:nvSpPr>
        <p:spPr bwMode="auto">
          <a:xfrm>
            <a:off x="4505325"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13</a:t>
            </a:r>
          </a:p>
        </p:txBody>
      </p:sp>
      <p:sp>
        <p:nvSpPr>
          <p:cNvPr id="294977" name="Text Box 65"/>
          <p:cNvSpPr txBox="1">
            <a:spLocks noChangeArrowheads="1"/>
          </p:cNvSpPr>
          <p:nvPr/>
        </p:nvSpPr>
        <p:spPr bwMode="auto">
          <a:xfrm>
            <a:off x="7429500" y="52959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19</a:t>
            </a:r>
          </a:p>
        </p:txBody>
      </p:sp>
      <p:sp>
        <p:nvSpPr>
          <p:cNvPr id="294978" name="Text Box 66"/>
          <p:cNvSpPr txBox="1">
            <a:spLocks noChangeArrowheads="1"/>
          </p:cNvSpPr>
          <p:nvPr/>
        </p:nvSpPr>
        <p:spPr bwMode="auto">
          <a:xfrm>
            <a:off x="4454525" y="52959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13</a:t>
            </a:r>
          </a:p>
        </p:txBody>
      </p:sp>
      <p:sp>
        <p:nvSpPr>
          <p:cNvPr id="294979" name="Text Box 67"/>
          <p:cNvSpPr txBox="1">
            <a:spLocks noChangeArrowheads="1"/>
          </p:cNvSpPr>
          <p:nvPr/>
        </p:nvSpPr>
        <p:spPr bwMode="auto">
          <a:xfrm>
            <a:off x="6088063" y="52959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15</a:t>
            </a:r>
          </a:p>
        </p:txBody>
      </p:sp>
      <p:sp>
        <p:nvSpPr>
          <p:cNvPr id="294980" name="Rectangle 68"/>
          <p:cNvSpPr>
            <a:spLocks noChangeArrowheads="1"/>
          </p:cNvSpPr>
          <p:nvPr/>
        </p:nvSpPr>
        <p:spPr bwMode="auto">
          <a:xfrm>
            <a:off x="1992313" y="4824413"/>
            <a:ext cx="2705100" cy="457200"/>
          </a:xfrm>
          <a:prstGeom prst="rect">
            <a:avLst/>
          </a:prstGeom>
          <a:solidFill>
            <a:srgbClr val="FC0AD9"/>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4981" name="Text Box 69"/>
          <p:cNvSpPr txBox="1">
            <a:spLocks noChangeArrowheads="1"/>
          </p:cNvSpPr>
          <p:nvPr/>
        </p:nvSpPr>
        <p:spPr bwMode="auto">
          <a:xfrm>
            <a:off x="1838325" y="52959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a:t>
            </a:r>
          </a:p>
        </p:txBody>
      </p:sp>
      <p:sp>
        <p:nvSpPr>
          <p:cNvPr id="294982" name="Text Box 70"/>
          <p:cNvSpPr txBox="1">
            <a:spLocks noChangeArrowheads="1"/>
          </p:cNvSpPr>
          <p:nvPr/>
        </p:nvSpPr>
        <p:spPr bwMode="auto">
          <a:xfrm>
            <a:off x="327025" y="4819650"/>
            <a:ext cx="469900" cy="366713"/>
          </a:xfrm>
          <a:prstGeom prst="rect">
            <a:avLst/>
          </a:prstGeom>
          <a:noFill/>
          <a:ln w="9525">
            <a:noFill/>
            <a:miter lim="800000"/>
            <a:headEnd/>
            <a:tailEnd/>
          </a:ln>
          <a:effectLst/>
        </p:spPr>
        <p:txBody>
          <a:bodyPr wrap="none">
            <a:spAutoFit/>
          </a:bodyPr>
          <a:lstStyle/>
          <a:p>
            <a:pPr eaLnBrk="0" hangingPunct="0"/>
            <a:r>
              <a:rPr lang="en-US" sz="1800" b="1">
                <a:solidFill>
                  <a:srgbClr val="800080"/>
                </a:solidFill>
                <a:latin typeface="Comic Sans MS" pitchFamily="66" charset="0"/>
              </a:rPr>
              <a:t>R1</a:t>
            </a:r>
          </a:p>
        </p:txBody>
      </p:sp>
      <p:sp>
        <p:nvSpPr>
          <p:cNvPr id="294983" name="Rectangle 71"/>
          <p:cNvSpPr>
            <a:spLocks noChangeArrowheads="1"/>
          </p:cNvSpPr>
          <p:nvPr/>
        </p:nvSpPr>
        <p:spPr bwMode="auto">
          <a:xfrm>
            <a:off x="7172325" y="5822950"/>
            <a:ext cx="588963" cy="457200"/>
          </a:xfrm>
          <a:prstGeom prst="rect">
            <a:avLst/>
          </a:prstGeom>
          <a:solidFill>
            <a:srgbClr val="D6B574"/>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84" name="Rectangle 72"/>
          <p:cNvSpPr>
            <a:spLocks noChangeArrowheads="1"/>
          </p:cNvSpPr>
          <p:nvPr/>
        </p:nvSpPr>
        <p:spPr bwMode="auto">
          <a:xfrm>
            <a:off x="8237538" y="5822950"/>
            <a:ext cx="652462" cy="457200"/>
          </a:xfrm>
          <a:prstGeom prst="rect">
            <a:avLst/>
          </a:prstGeom>
          <a:solidFill>
            <a:srgbClr val="D6B574"/>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4985" name="Text Box 73"/>
          <p:cNvSpPr txBox="1">
            <a:spLocks noChangeArrowheads="1"/>
          </p:cNvSpPr>
          <p:nvPr/>
        </p:nvSpPr>
        <p:spPr bwMode="auto">
          <a:xfrm>
            <a:off x="8680450" y="6278563"/>
            <a:ext cx="463550" cy="366712"/>
          </a:xfrm>
          <a:prstGeom prst="rect">
            <a:avLst/>
          </a:prstGeom>
          <a:noFill/>
          <a:ln w="9525">
            <a:noFill/>
            <a:miter lim="800000"/>
            <a:headEnd/>
            <a:tailEnd/>
          </a:ln>
          <a:effectLst/>
        </p:spPr>
        <p:txBody>
          <a:bodyPr>
            <a:spAutoFit/>
          </a:bodyPr>
          <a:lstStyle/>
          <a:p>
            <a:pPr eaLnBrk="0" hangingPunct="0"/>
            <a:r>
              <a:rPr lang="en-US" sz="1800" b="1">
                <a:latin typeface="Comic Sans MS" pitchFamily="66" charset="0"/>
              </a:rPr>
              <a:t>22</a:t>
            </a:r>
          </a:p>
        </p:txBody>
      </p:sp>
      <p:sp>
        <p:nvSpPr>
          <p:cNvPr id="294986" name="Rectangle 74"/>
          <p:cNvSpPr>
            <a:spLocks noChangeArrowheads="1"/>
          </p:cNvSpPr>
          <p:nvPr/>
        </p:nvSpPr>
        <p:spPr bwMode="auto">
          <a:xfrm>
            <a:off x="7747000" y="5822950"/>
            <a:ext cx="484188" cy="457200"/>
          </a:xfrm>
          <a:prstGeom prst="rect">
            <a:avLst/>
          </a:prstGeom>
          <a:solidFill>
            <a:schemeClr val="tx2"/>
          </a:solidFill>
          <a:ln w="9525">
            <a:solidFill>
              <a:schemeClr val="tx1"/>
            </a:solidFill>
            <a:miter lim="800000"/>
            <a:headEnd/>
            <a:tailEnd/>
          </a:ln>
          <a:effectLst/>
        </p:spPr>
        <p:txBody>
          <a:bodyPr wrap="none" anchor="ctr"/>
          <a:lstStyle/>
          <a:p>
            <a:pPr algn="ctr" eaLnBrk="0" hangingPunct="0"/>
            <a:endParaRPr lang="en-US" sz="2400" b="1">
              <a:latin typeface="Comic Sans MS" pitchFamily="66" charset="0"/>
            </a:endParaRPr>
          </a:p>
        </p:txBody>
      </p:sp>
      <p:sp>
        <p:nvSpPr>
          <p:cNvPr id="294987" name="Text Box 75"/>
          <p:cNvSpPr txBox="1">
            <a:spLocks noChangeArrowheads="1"/>
          </p:cNvSpPr>
          <p:nvPr/>
        </p:nvSpPr>
        <p:spPr bwMode="auto">
          <a:xfrm>
            <a:off x="7573963" y="62785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19</a:t>
            </a:r>
          </a:p>
        </p:txBody>
      </p:sp>
      <p:sp>
        <p:nvSpPr>
          <p:cNvPr id="294988" name="Text Box 76"/>
          <p:cNvSpPr txBox="1">
            <a:spLocks noChangeArrowheads="1"/>
          </p:cNvSpPr>
          <p:nvPr/>
        </p:nvSpPr>
        <p:spPr bwMode="auto">
          <a:xfrm>
            <a:off x="6899275" y="62785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17</a:t>
            </a:r>
          </a:p>
        </p:txBody>
      </p:sp>
      <p:sp>
        <p:nvSpPr>
          <p:cNvPr id="294989" name="Text Box 77"/>
          <p:cNvSpPr txBox="1">
            <a:spLocks noChangeArrowheads="1"/>
          </p:cNvSpPr>
          <p:nvPr/>
        </p:nvSpPr>
        <p:spPr bwMode="auto">
          <a:xfrm>
            <a:off x="8121650" y="62785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21</a:t>
            </a:r>
          </a:p>
        </p:txBody>
      </p:sp>
      <p:sp>
        <p:nvSpPr>
          <p:cNvPr id="294990" name="Text Box 78"/>
          <p:cNvSpPr txBox="1">
            <a:spLocks noChangeArrowheads="1"/>
          </p:cNvSpPr>
          <p:nvPr/>
        </p:nvSpPr>
        <p:spPr bwMode="auto">
          <a:xfrm>
            <a:off x="350838" y="5800725"/>
            <a:ext cx="469900" cy="366713"/>
          </a:xfrm>
          <a:prstGeom prst="rect">
            <a:avLst/>
          </a:prstGeom>
          <a:noFill/>
          <a:ln w="9525">
            <a:noFill/>
            <a:miter lim="800000"/>
            <a:headEnd/>
            <a:tailEnd/>
          </a:ln>
          <a:effectLst/>
        </p:spPr>
        <p:txBody>
          <a:bodyPr wrap="none">
            <a:spAutoFit/>
          </a:bodyPr>
          <a:lstStyle/>
          <a:p>
            <a:pPr eaLnBrk="0" hangingPunct="0"/>
            <a:r>
              <a:rPr lang="en-US" sz="1800" b="1">
                <a:solidFill>
                  <a:schemeClr val="hlink"/>
                </a:solidFill>
                <a:latin typeface="Comic Sans MS" pitchFamily="66" charset="0"/>
              </a:rPr>
              <a:t>R2</a:t>
            </a:r>
          </a:p>
        </p:txBody>
      </p:sp>
      <p:sp>
        <p:nvSpPr>
          <p:cNvPr id="294991" name="Rectangle 79"/>
          <p:cNvSpPr>
            <a:spLocks noChangeArrowheads="1"/>
          </p:cNvSpPr>
          <p:nvPr/>
        </p:nvSpPr>
        <p:spPr bwMode="auto">
          <a:xfrm>
            <a:off x="46847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4992" name="Text Box 80"/>
          <p:cNvSpPr txBox="1">
            <a:spLocks noChangeArrowheads="1"/>
          </p:cNvSpPr>
          <p:nvPr/>
        </p:nvSpPr>
        <p:spPr bwMode="auto">
          <a:xfrm>
            <a:off x="52768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14</a:t>
            </a:r>
          </a:p>
        </p:txBody>
      </p:sp>
      <p:sp>
        <p:nvSpPr>
          <p:cNvPr id="294993" name="Rectangle 81"/>
          <p:cNvSpPr>
            <a:spLocks noChangeArrowheads="1"/>
          </p:cNvSpPr>
          <p:nvPr/>
        </p:nvSpPr>
        <p:spPr bwMode="auto">
          <a:xfrm>
            <a:off x="54848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4994" name="Text Box 82"/>
          <p:cNvSpPr txBox="1">
            <a:spLocks noChangeArrowheads="1"/>
          </p:cNvSpPr>
          <p:nvPr/>
        </p:nvSpPr>
        <p:spPr bwMode="auto">
          <a:xfrm>
            <a:off x="60769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15</a:t>
            </a:r>
          </a:p>
        </p:txBody>
      </p:sp>
      <p:sp>
        <p:nvSpPr>
          <p:cNvPr id="294995" name="Rectangle 83"/>
          <p:cNvSpPr>
            <a:spLocks noChangeArrowheads="1"/>
          </p:cNvSpPr>
          <p:nvPr/>
        </p:nvSpPr>
        <p:spPr bwMode="auto">
          <a:xfrm>
            <a:off x="62849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96" name="Text Box 84"/>
          <p:cNvSpPr txBox="1">
            <a:spLocks noChangeArrowheads="1"/>
          </p:cNvSpPr>
          <p:nvPr/>
        </p:nvSpPr>
        <p:spPr bwMode="auto">
          <a:xfrm>
            <a:off x="68770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17</a:t>
            </a:r>
          </a:p>
        </p:txBody>
      </p:sp>
      <p:sp>
        <p:nvSpPr>
          <p:cNvPr id="294997" name="Rectangle 85"/>
          <p:cNvSpPr>
            <a:spLocks noChangeArrowheads="1"/>
          </p:cNvSpPr>
          <p:nvPr/>
        </p:nvSpPr>
        <p:spPr bwMode="auto">
          <a:xfrm>
            <a:off x="70977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dissolve">
                                      <p:cBhvr>
                                        <p:cTn id="7" dur="500"/>
                                        <p:tgtEl>
                                          <p:spTgt spid="294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73"/>
                                        </p:tgtEl>
                                        <p:attrNameLst>
                                          <p:attrName>style.visibility</p:attrName>
                                        </p:attrNameLst>
                                      </p:cBhvr>
                                      <p:to>
                                        <p:strVal val="visible"/>
                                      </p:to>
                                    </p:set>
                                    <p:animEffect transition="in" filter="wipe(left)">
                                      <p:cBhvr>
                                        <p:cTn id="12" dur="500"/>
                                        <p:tgtEl>
                                          <p:spTgt spid="2949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4982"/>
                                        </p:tgtEl>
                                        <p:attrNameLst>
                                          <p:attrName>style.visibility</p:attrName>
                                        </p:attrNameLst>
                                      </p:cBhvr>
                                      <p:to>
                                        <p:strVal val="visible"/>
                                      </p:to>
                                    </p:set>
                                    <p:animEffect transition="in" filter="wipe(left)">
                                      <p:cBhvr>
                                        <p:cTn id="17" dur="500"/>
                                        <p:tgtEl>
                                          <p:spTgt spid="2949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90"/>
                                        </p:tgtEl>
                                        <p:attrNameLst>
                                          <p:attrName>style.visibility</p:attrName>
                                        </p:attrNameLst>
                                      </p:cBhvr>
                                      <p:to>
                                        <p:strVal val="visible"/>
                                      </p:to>
                                    </p:set>
                                    <p:animEffect transition="in" filter="wipe(left)">
                                      <p:cBhvr>
                                        <p:cTn id="22" dur="500"/>
                                        <p:tgtEl>
                                          <p:spTgt spid="2949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65"/>
                                        </p:tgtEl>
                                        <p:attrNameLst>
                                          <p:attrName>style.visibility</p:attrName>
                                        </p:attrNameLst>
                                      </p:cBhvr>
                                      <p:to>
                                        <p:strVal val="visible"/>
                                      </p:to>
                                    </p:set>
                                    <p:animEffect transition="in" filter="wipe(left)">
                                      <p:cBhvr>
                                        <p:cTn id="27" dur="500"/>
                                        <p:tgtEl>
                                          <p:spTgt spid="2949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4962"/>
                                        </p:tgtEl>
                                        <p:attrNameLst>
                                          <p:attrName>style.visibility</p:attrName>
                                        </p:attrNameLst>
                                      </p:cBhvr>
                                      <p:to>
                                        <p:strVal val="visible"/>
                                      </p:to>
                                    </p:set>
                                    <p:animEffect transition="in" filter="wipe(left)">
                                      <p:cBhvr>
                                        <p:cTn id="32" dur="500"/>
                                        <p:tgtEl>
                                          <p:spTgt spid="2949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69"/>
                                        </p:tgtEl>
                                        <p:attrNameLst>
                                          <p:attrName>style.visibility</p:attrName>
                                        </p:attrNameLst>
                                      </p:cBhvr>
                                      <p:to>
                                        <p:strVal val="visible"/>
                                      </p:to>
                                    </p:set>
                                    <p:animEffect transition="in" filter="wipe(left)">
                                      <p:cBhvr>
                                        <p:cTn id="37" dur="500"/>
                                        <p:tgtEl>
                                          <p:spTgt spid="2949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4967"/>
                                        </p:tgtEl>
                                        <p:attrNameLst>
                                          <p:attrName>style.visibility</p:attrName>
                                        </p:attrNameLst>
                                      </p:cBhvr>
                                      <p:to>
                                        <p:strVal val="visible"/>
                                      </p:to>
                                    </p:set>
                                    <p:animEffect transition="in" filter="wipe(left)">
                                      <p:cBhvr>
                                        <p:cTn id="42" dur="500"/>
                                        <p:tgtEl>
                                          <p:spTgt spid="2949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972"/>
                                        </p:tgtEl>
                                        <p:attrNameLst>
                                          <p:attrName>style.visibility</p:attrName>
                                        </p:attrNameLst>
                                      </p:cBhvr>
                                      <p:to>
                                        <p:strVal val="visible"/>
                                      </p:to>
                                    </p:set>
                                    <p:animEffect transition="in" filter="wipe(left)">
                                      <p:cBhvr>
                                        <p:cTn id="47" dur="500"/>
                                        <p:tgtEl>
                                          <p:spTgt spid="2949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4981"/>
                                        </p:tgtEl>
                                        <p:attrNameLst>
                                          <p:attrName>style.visibility</p:attrName>
                                        </p:attrNameLst>
                                      </p:cBhvr>
                                      <p:to>
                                        <p:strVal val="visible"/>
                                      </p:to>
                                    </p:set>
                                    <p:animEffect transition="in" filter="wipe(left)">
                                      <p:cBhvr>
                                        <p:cTn id="52" dur="500"/>
                                        <p:tgtEl>
                                          <p:spTgt spid="2949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4980"/>
                                        </p:tgtEl>
                                        <p:attrNameLst>
                                          <p:attrName>style.visibility</p:attrName>
                                        </p:attrNameLst>
                                      </p:cBhvr>
                                      <p:to>
                                        <p:strVal val="visible"/>
                                      </p:to>
                                    </p:set>
                                    <p:animEffect transition="in" filter="wipe(left)">
                                      <p:cBhvr>
                                        <p:cTn id="57" dur="500"/>
                                        <p:tgtEl>
                                          <p:spTgt spid="2949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4971"/>
                                        </p:tgtEl>
                                        <p:attrNameLst>
                                          <p:attrName>style.visibility</p:attrName>
                                        </p:attrNameLst>
                                      </p:cBhvr>
                                      <p:to>
                                        <p:strVal val="visible"/>
                                      </p:to>
                                    </p:set>
                                    <p:animEffect transition="in" filter="wipe(left)">
                                      <p:cBhvr>
                                        <p:cTn id="62" dur="500"/>
                                        <p:tgtEl>
                                          <p:spTgt spid="29497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4968"/>
                                        </p:tgtEl>
                                        <p:attrNameLst>
                                          <p:attrName>style.visibility</p:attrName>
                                        </p:attrNameLst>
                                      </p:cBhvr>
                                      <p:to>
                                        <p:strVal val="visible"/>
                                      </p:to>
                                    </p:set>
                                    <p:animEffect transition="in" filter="wipe(left)">
                                      <p:cBhvr>
                                        <p:cTn id="67" dur="500"/>
                                        <p:tgtEl>
                                          <p:spTgt spid="29496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4963"/>
                                        </p:tgtEl>
                                        <p:attrNameLst>
                                          <p:attrName>style.visibility</p:attrName>
                                        </p:attrNameLst>
                                      </p:cBhvr>
                                      <p:to>
                                        <p:strVal val="visible"/>
                                      </p:to>
                                    </p:set>
                                    <p:animEffect transition="in" filter="wipe(left)">
                                      <p:cBhvr>
                                        <p:cTn id="72" dur="500"/>
                                        <p:tgtEl>
                                          <p:spTgt spid="29496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970"/>
                                        </p:tgtEl>
                                        <p:attrNameLst>
                                          <p:attrName>style.visibility</p:attrName>
                                        </p:attrNameLst>
                                      </p:cBhvr>
                                      <p:to>
                                        <p:strVal val="visible"/>
                                      </p:to>
                                    </p:set>
                                    <p:animEffect transition="in" filter="wipe(left)">
                                      <p:cBhvr>
                                        <p:cTn id="77" dur="500"/>
                                        <p:tgtEl>
                                          <p:spTgt spid="29497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4964"/>
                                        </p:tgtEl>
                                        <p:attrNameLst>
                                          <p:attrName>style.visibility</p:attrName>
                                        </p:attrNameLst>
                                      </p:cBhvr>
                                      <p:to>
                                        <p:strVal val="visible"/>
                                      </p:to>
                                    </p:set>
                                    <p:animEffect transition="in" filter="wipe(left)">
                                      <p:cBhvr>
                                        <p:cTn id="82" dur="500"/>
                                        <p:tgtEl>
                                          <p:spTgt spid="2949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978"/>
                                        </p:tgtEl>
                                        <p:attrNameLst>
                                          <p:attrName>style.visibility</p:attrName>
                                        </p:attrNameLst>
                                      </p:cBhvr>
                                      <p:to>
                                        <p:strVal val="visible"/>
                                      </p:to>
                                    </p:set>
                                    <p:animEffect transition="in" filter="wipe(left)">
                                      <p:cBhvr>
                                        <p:cTn id="87" dur="500"/>
                                        <p:tgtEl>
                                          <p:spTgt spid="29497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976"/>
                                        </p:tgtEl>
                                        <p:attrNameLst>
                                          <p:attrName>style.visibility</p:attrName>
                                        </p:attrNameLst>
                                      </p:cBhvr>
                                      <p:to>
                                        <p:strVal val="visible"/>
                                      </p:to>
                                    </p:set>
                                    <p:animEffect transition="in" filter="wipe(left)">
                                      <p:cBhvr>
                                        <p:cTn id="92" dur="500"/>
                                        <p:tgtEl>
                                          <p:spTgt spid="29497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991"/>
                                        </p:tgtEl>
                                        <p:attrNameLst>
                                          <p:attrName>style.visibility</p:attrName>
                                        </p:attrNameLst>
                                      </p:cBhvr>
                                      <p:to>
                                        <p:strVal val="visible"/>
                                      </p:to>
                                    </p:set>
                                    <p:animEffect transition="in" filter="wipe(left)">
                                      <p:cBhvr>
                                        <p:cTn id="97" dur="500"/>
                                        <p:tgtEl>
                                          <p:spTgt spid="29499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94974"/>
                                        </p:tgtEl>
                                        <p:attrNameLst>
                                          <p:attrName>style.visibility</p:attrName>
                                        </p:attrNameLst>
                                      </p:cBhvr>
                                      <p:to>
                                        <p:strVal val="visible"/>
                                      </p:to>
                                    </p:set>
                                    <p:animEffect transition="in" filter="wipe(left)">
                                      <p:cBhvr>
                                        <p:cTn id="102" dur="500"/>
                                        <p:tgtEl>
                                          <p:spTgt spid="29497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94992"/>
                                        </p:tgtEl>
                                        <p:attrNameLst>
                                          <p:attrName>style.visibility</p:attrName>
                                        </p:attrNameLst>
                                      </p:cBhvr>
                                      <p:to>
                                        <p:strVal val="visible"/>
                                      </p:to>
                                    </p:set>
                                    <p:animEffect transition="in" filter="wipe(left)">
                                      <p:cBhvr>
                                        <p:cTn id="107" dur="500"/>
                                        <p:tgtEl>
                                          <p:spTgt spid="29499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94993"/>
                                        </p:tgtEl>
                                        <p:attrNameLst>
                                          <p:attrName>style.visibility</p:attrName>
                                        </p:attrNameLst>
                                      </p:cBhvr>
                                      <p:to>
                                        <p:strVal val="visible"/>
                                      </p:to>
                                    </p:set>
                                    <p:animEffect transition="in" filter="wipe(left)">
                                      <p:cBhvr>
                                        <p:cTn id="112" dur="500"/>
                                        <p:tgtEl>
                                          <p:spTgt spid="29499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94994"/>
                                        </p:tgtEl>
                                        <p:attrNameLst>
                                          <p:attrName>style.visibility</p:attrName>
                                        </p:attrNameLst>
                                      </p:cBhvr>
                                      <p:to>
                                        <p:strVal val="visible"/>
                                      </p:to>
                                    </p:set>
                                    <p:animEffect transition="in" filter="wipe(left)">
                                      <p:cBhvr>
                                        <p:cTn id="117" dur="500"/>
                                        <p:tgtEl>
                                          <p:spTgt spid="29499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94979"/>
                                        </p:tgtEl>
                                        <p:attrNameLst>
                                          <p:attrName>style.visibility</p:attrName>
                                        </p:attrNameLst>
                                      </p:cBhvr>
                                      <p:to>
                                        <p:strVal val="visible"/>
                                      </p:to>
                                    </p:set>
                                    <p:animEffect transition="in" filter="wipe(left)">
                                      <p:cBhvr>
                                        <p:cTn id="122" dur="500"/>
                                        <p:tgtEl>
                                          <p:spTgt spid="29497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94975"/>
                                        </p:tgtEl>
                                        <p:attrNameLst>
                                          <p:attrName>style.visibility</p:attrName>
                                        </p:attrNameLst>
                                      </p:cBhvr>
                                      <p:to>
                                        <p:strVal val="visible"/>
                                      </p:to>
                                    </p:set>
                                    <p:animEffect transition="in" filter="wipe(left)">
                                      <p:cBhvr>
                                        <p:cTn id="127" dur="500"/>
                                        <p:tgtEl>
                                          <p:spTgt spid="29497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94995"/>
                                        </p:tgtEl>
                                        <p:attrNameLst>
                                          <p:attrName>style.visibility</p:attrName>
                                        </p:attrNameLst>
                                      </p:cBhvr>
                                      <p:to>
                                        <p:strVal val="visible"/>
                                      </p:to>
                                    </p:set>
                                    <p:animEffect transition="in" filter="wipe(left)">
                                      <p:cBhvr>
                                        <p:cTn id="132" dur="500"/>
                                        <p:tgtEl>
                                          <p:spTgt spid="29499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94996"/>
                                        </p:tgtEl>
                                        <p:attrNameLst>
                                          <p:attrName>style.visibility</p:attrName>
                                        </p:attrNameLst>
                                      </p:cBhvr>
                                      <p:to>
                                        <p:strVal val="visible"/>
                                      </p:to>
                                    </p:set>
                                    <p:animEffect transition="in" filter="wipe(left)">
                                      <p:cBhvr>
                                        <p:cTn id="137" dur="500"/>
                                        <p:tgtEl>
                                          <p:spTgt spid="29499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94988"/>
                                        </p:tgtEl>
                                        <p:attrNameLst>
                                          <p:attrName>style.visibility</p:attrName>
                                        </p:attrNameLst>
                                      </p:cBhvr>
                                      <p:to>
                                        <p:strVal val="visible"/>
                                      </p:to>
                                    </p:set>
                                    <p:animEffect transition="in" filter="wipe(left)">
                                      <p:cBhvr>
                                        <p:cTn id="142" dur="500"/>
                                        <p:tgtEl>
                                          <p:spTgt spid="29498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94983"/>
                                        </p:tgtEl>
                                        <p:attrNameLst>
                                          <p:attrName>style.visibility</p:attrName>
                                        </p:attrNameLst>
                                      </p:cBhvr>
                                      <p:to>
                                        <p:strVal val="visible"/>
                                      </p:to>
                                    </p:set>
                                    <p:animEffect transition="in" filter="wipe(left)">
                                      <p:cBhvr>
                                        <p:cTn id="147" dur="500"/>
                                        <p:tgtEl>
                                          <p:spTgt spid="29498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94977"/>
                                        </p:tgtEl>
                                        <p:attrNameLst>
                                          <p:attrName>style.visibility</p:attrName>
                                        </p:attrNameLst>
                                      </p:cBhvr>
                                      <p:to>
                                        <p:strVal val="visible"/>
                                      </p:to>
                                    </p:set>
                                    <p:animEffect transition="in" filter="wipe(left)">
                                      <p:cBhvr>
                                        <p:cTn id="152" dur="500"/>
                                        <p:tgtEl>
                                          <p:spTgt spid="29497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94987"/>
                                        </p:tgtEl>
                                        <p:attrNameLst>
                                          <p:attrName>style.visibility</p:attrName>
                                        </p:attrNameLst>
                                      </p:cBhvr>
                                      <p:to>
                                        <p:strVal val="visible"/>
                                      </p:to>
                                    </p:set>
                                    <p:animEffect transition="in" filter="wipe(left)">
                                      <p:cBhvr>
                                        <p:cTn id="157" dur="500"/>
                                        <p:tgtEl>
                                          <p:spTgt spid="29498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94989"/>
                                        </p:tgtEl>
                                        <p:attrNameLst>
                                          <p:attrName>style.visibility</p:attrName>
                                        </p:attrNameLst>
                                      </p:cBhvr>
                                      <p:to>
                                        <p:strVal val="visible"/>
                                      </p:to>
                                    </p:set>
                                    <p:animEffect transition="in" filter="wipe(left)">
                                      <p:cBhvr>
                                        <p:cTn id="162" dur="500"/>
                                        <p:tgtEl>
                                          <p:spTgt spid="29498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94997"/>
                                        </p:tgtEl>
                                        <p:attrNameLst>
                                          <p:attrName>style.visibility</p:attrName>
                                        </p:attrNameLst>
                                      </p:cBhvr>
                                      <p:to>
                                        <p:strVal val="visible"/>
                                      </p:to>
                                    </p:set>
                                    <p:animEffect transition="in" filter="wipe(left)">
                                      <p:cBhvr>
                                        <p:cTn id="167" dur="500"/>
                                        <p:tgtEl>
                                          <p:spTgt spid="29499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94966"/>
                                        </p:tgtEl>
                                        <p:attrNameLst>
                                          <p:attrName>style.visibility</p:attrName>
                                        </p:attrNameLst>
                                      </p:cBhvr>
                                      <p:to>
                                        <p:strVal val="visible"/>
                                      </p:to>
                                    </p:set>
                                    <p:animEffect transition="in" filter="wipe(left)">
                                      <p:cBhvr>
                                        <p:cTn id="172" dur="500"/>
                                        <p:tgtEl>
                                          <p:spTgt spid="29496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94986"/>
                                        </p:tgtEl>
                                        <p:attrNameLst>
                                          <p:attrName>style.visibility</p:attrName>
                                        </p:attrNameLst>
                                      </p:cBhvr>
                                      <p:to>
                                        <p:strVal val="visible"/>
                                      </p:to>
                                    </p:set>
                                    <p:animEffect transition="in" filter="wipe(left)">
                                      <p:cBhvr>
                                        <p:cTn id="177" dur="500"/>
                                        <p:tgtEl>
                                          <p:spTgt spid="29498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94984"/>
                                        </p:tgtEl>
                                        <p:attrNameLst>
                                          <p:attrName>style.visibility</p:attrName>
                                        </p:attrNameLst>
                                      </p:cBhvr>
                                      <p:to>
                                        <p:strVal val="visible"/>
                                      </p:to>
                                    </p:set>
                                    <p:animEffect transition="in" filter="wipe(left)">
                                      <p:cBhvr>
                                        <p:cTn id="182" dur="500"/>
                                        <p:tgtEl>
                                          <p:spTgt spid="294984"/>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94985"/>
                                        </p:tgtEl>
                                        <p:attrNameLst>
                                          <p:attrName>style.visibility</p:attrName>
                                        </p:attrNameLst>
                                      </p:cBhvr>
                                      <p:to>
                                        <p:strVal val="visible"/>
                                      </p:to>
                                    </p:set>
                                    <p:animEffect transition="in" filter="wipe(left)">
                                      <p:cBhvr>
                                        <p:cTn id="187" dur="500"/>
                                        <p:tgtEl>
                                          <p:spTgt spid="294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62" grpId="0" animBg="1"/>
      <p:bldP spid="294963" grpId="0" animBg="1"/>
      <p:bldP spid="294964" grpId="0" animBg="1"/>
      <p:bldP spid="294965" grpId="0"/>
      <p:bldP spid="294966" grpId="0"/>
      <p:bldP spid="294967" grpId="0" animBg="1"/>
      <p:bldP spid="294968" grpId="0"/>
      <p:bldP spid="294969" grpId="0"/>
      <p:bldP spid="294970" grpId="0"/>
      <p:bldP spid="294971" grpId="0" animBg="1"/>
      <p:bldP spid="294972" grpId="0"/>
      <p:bldP spid="294973" grpId="0"/>
      <p:bldP spid="294974" grpId="0" animBg="1"/>
      <p:bldP spid="294975" grpId="0" animBg="1"/>
      <p:bldP spid="294976" grpId="0"/>
      <p:bldP spid="294977" grpId="0"/>
      <p:bldP spid="294978" grpId="0"/>
      <p:bldP spid="294979" grpId="0"/>
      <p:bldP spid="294980" grpId="0" animBg="1"/>
      <p:bldP spid="294981" grpId="0"/>
      <p:bldP spid="294982" grpId="0"/>
      <p:bldP spid="294983" grpId="0" animBg="1"/>
      <p:bldP spid="294984" grpId="0" animBg="1"/>
      <p:bldP spid="294985" grpId="0"/>
      <p:bldP spid="294986" grpId="0" animBg="1"/>
      <p:bldP spid="294987" grpId="0"/>
      <p:bldP spid="294988" grpId="0"/>
      <p:bldP spid="294989" grpId="0"/>
      <p:bldP spid="294990" grpId="0"/>
      <p:bldP spid="294991" grpId="0" animBg="1"/>
      <p:bldP spid="294992" grpId="0"/>
      <p:bldP spid="294993" grpId="0" animBg="1"/>
      <p:bldP spid="294994" grpId="0"/>
      <p:bldP spid="294995" grpId="0" animBg="1"/>
      <p:bldP spid="294996" grpId="0"/>
      <p:bldP spid="29499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3" name="Rectangle 3"/>
          <p:cNvSpPr>
            <a:spLocks noGrp="1" noChangeArrowheads="1"/>
          </p:cNvSpPr>
          <p:nvPr>
            <p:ph type="title"/>
          </p:nvPr>
        </p:nvSpPr>
        <p:spPr>
          <a:xfrm>
            <a:off x="284162" y="228600"/>
            <a:ext cx="7793038" cy="623888"/>
          </a:xfrm>
        </p:spPr>
        <p:txBody>
          <a:bodyPr/>
          <a:lstStyle/>
          <a:p>
            <a:r>
              <a:rPr lang="en-US" sz="2800" dirty="0"/>
              <a:t> </a:t>
            </a:r>
            <a:r>
              <a:rPr lang="en-US" sz="2800" dirty="0" err="1"/>
              <a:t>Ñieàu</a:t>
            </a:r>
            <a:r>
              <a:rPr lang="en-US" sz="2800" dirty="0"/>
              <a:t> </a:t>
            </a:r>
            <a:r>
              <a:rPr lang="en-US" sz="2800" dirty="0" err="1"/>
              <a:t>phoái</a:t>
            </a:r>
            <a:r>
              <a:rPr lang="en-US" sz="2800" dirty="0"/>
              <a:t> </a:t>
            </a:r>
            <a:r>
              <a:rPr lang="en-US" sz="2800" dirty="0" err="1"/>
              <a:t>vôùi</a:t>
            </a:r>
            <a:r>
              <a:rPr lang="en-US" sz="2800" dirty="0"/>
              <a:t> </a:t>
            </a:r>
            <a:r>
              <a:rPr lang="en-US" sz="2800" dirty="0" err="1"/>
              <a:t>nhieàu</a:t>
            </a:r>
            <a:r>
              <a:rPr lang="en-US" sz="2800" dirty="0"/>
              <a:t> </a:t>
            </a:r>
            <a:r>
              <a:rPr lang="en-US" sz="2800" dirty="0" err="1"/>
              <a:t>möùc</a:t>
            </a:r>
            <a:r>
              <a:rPr lang="en-US" sz="2800" dirty="0"/>
              <a:t> </a:t>
            </a:r>
            <a:r>
              <a:rPr lang="en-US" sz="2800" dirty="0" err="1"/>
              <a:t>öu</a:t>
            </a:r>
            <a:r>
              <a:rPr lang="en-US" sz="2800" dirty="0"/>
              <a:t> </a:t>
            </a:r>
            <a:r>
              <a:rPr lang="en-US" sz="2800" dirty="0" err="1"/>
              <a:t>tieân</a:t>
            </a:r>
            <a:endParaRPr lang="en-US" sz="2800" dirty="0"/>
          </a:p>
        </p:txBody>
      </p:sp>
      <p:sp>
        <p:nvSpPr>
          <p:cNvPr id="32" name="Slide Number Placeholder 6"/>
          <p:cNvSpPr>
            <a:spLocks noGrp="1"/>
          </p:cNvSpPr>
          <p:nvPr>
            <p:ph type="sldNum" sz="quarter" idx="12"/>
          </p:nvPr>
        </p:nvSpPr>
        <p:spPr/>
        <p:txBody>
          <a:bodyPr/>
          <a:lstStyle/>
          <a:p>
            <a:fld id="{90BED9CE-917A-4E3C-968D-AB3FE54ED67D}" type="slidenum">
              <a:rPr lang="en-US"/>
              <a:pPr/>
              <a:t>56</a:t>
            </a:fld>
            <a:endParaRPr lang="en-US"/>
          </a:p>
        </p:txBody>
      </p:sp>
      <p:sp>
        <p:nvSpPr>
          <p:cNvPr id="296964" name="Rectangle 4"/>
          <p:cNvSpPr>
            <a:spLocks noGrp="1" noChangeArrowheads="1"/>
          </p:cNvSpPr>
          <p:nvPr>
            <p:ph sz="quarter" idx="1"/>
          </p:nvPr>
        </p:nvSpPr>
        <p:spPr>
          <a:xfrm>
            <a:off x="5711825" y="1431925"/>
            <a:ext cx="3203575" cy="4837113"/>
          </a:xfrm>
        </p:spPr>
        <p:txBody>
          <a:bodyPr/>
          <a:lstStyle/>
          <a:p>
            <a:r>
              <a:rPr lang="en-US" sz="2400"/>
              <a:t>Toå chöùc N RL öùng vôùi nhieàu möùc öu tieân</a:t>
            </a:r>
          </a:p>
          <a:p>
            <a:r>
              <a:rPr lang="en-US" sz="2400"/>
              <a:t>Moãi RL</a:t>
            </a:r>
            <a:r>
              <a:rPr lang="en-US" sz="2400" baseline="-25000"/>
              <a:t>i</a:t>
            </a:r>
            <a:r>
              <a:rPr lang="en-US" sz="2400"/>
              <a:t> aùp duïng moät chieán löôïc ñieàu phoái thích hôïp</a:t>
            </a:r>
          </a:p>
          <a:p>
            <a:r>
              <a:rPr lang="en-US" sz="2400"/>
              <a:t>Giöõa caùc RL aùp duïng ñieàu phoái theo ñoä öu tieân :</a:t>
            </a:r>
          </a:p>
          <a:p>
            <a:pPr lvl="1"/>
            <a:r>
              <a:rPr lang="en-US" sz="2000"/>
              <a:t>RL</a:t>
            </a:r>
            <a:r>
              <a:rPr lang="en-US" sz="2000" baseline="-25000"/>
              <a:t>i </a:t>
            </a:r>
            <a:r>
              <a:rPr lang="en-US" sz="2000"/>
              <a:t>roãng môùi ñieàu phoái RL</a:t>
            </a:r>
            <a:r>
              <a:rPr lang="en-US" sz="2000" baseline="-25000"/>
              <a:t>i +1</a:t>
            </a:r>
          </a:p>
        </p:txBody>
      </p:sp>
      <p:sp>
        <p:nvSpPr>
          <p:cNvPr id="296962" name="Rectangle 2"/>
          <p:cNvSpPr>
            <a:spLocks noChangeArrowheads="1"/>
          </p:cNvSpPr>
          <p:nvPr/>
        </p:nvSpPr>
        <p:spPr bwMode="auto">
          <a:xfrm>
            <a:off x="1219200" y="2286000"/>
            <a:ext cx="457200" cy="2971800"/>
          </a:xfrm>
          <a:prstGeom prst="rect">
            <a:avLst/>
          </a:prstGeom>
          <a:solidFill>
            <a:schemeClr val="accent1"/>
          </a:solidFill>
          <a:ln w="9525">
            <a:noFill/>
            <a:miter lim="800000"/>
            <a:headEnd/>
            <a:tailEnd/>
          </a:ln>
          <a:effectLst/>
        </p:spPr>
        <p:txBody>
          <a:bodyPr wrap="none" anchor="ctr"/>
          <a:lstStyle/>
          <a:p>
            <a:endParaRPr lang="en-US" dirty="0">
              <a:latin typeface="VNI-Book" pitchFamily="2" charset="0"/>
            </a:endParaRPr>
          </a:p>
        </p:txBody>
      </p:sp>
      <p:sp>
        <p:nvSpPr>
          <p:cNvPr id="296965" name="Text Box 5"/>
          <p:cNvSpPr txBox="1">
            <a:spLocks noChangeArrowheads="1"/>
          </p:cNvSpPr>
          <p:nvPr/>
        </p:nvSpPr>
        <p:spPr bwMode="auto">
          <a:xfrm>
            <a:off x="1031875" y="1965325"/>
            <a:ext cx="1462088" cy="396875"/>
          </a:xfrm>
          <a:prstGeom prst="rect">
            <a:avLst/>
          </a:prstGeom>
          <a:noFill/>
          <a:ln w="9525">
            <a:noFill/>
            <a:miter lim="800000"/>
            <a:headEnd/>
            <a:tailEnd/>
          </a:ln>
          <a:effectLst/>
        </p:spPr>
        <p:txBody>
          <a:bodyPr wrap="none">
            <a:spAutoFit/>
          </a:bodyPr>
          <a:lstStyle/>
          <a:p>
            <a:pPr eaLnBrk="0" hangingPunct="0"/>
            <a:r>
              <a:rPr lang="en-US" b="1">
                <a:solidFill>
                  <a:schemeClr val="hlink"/>
                </a:solidFill>
                <a:latin typeface="Comic Sans MS" pitchFamily="66" charset="0"/>
              </a:rPr>
              <a:t>Độ ưu tiên</a:t>
            </a:r>
          </a:p>
        </p:txBody>
      </p:sp>
      <p:grpSp>
        <p:nvGrpSpPr>
          <p:cNvPr id="296966" name="Group 6"/>
          <p:cNvGrpSpPr>
            <a:grpSpLocks/>
          </p:cNvGrpSpPr>
          <p:nvPr/>
        </p:nvGrpSpPr>
        <p:grpSpPr bwMode="auto">
          <a:xfrm>
            <a:off x="1177925" y="2286000"/>
            <a:ext cx="4592638" cy="609600"/>
            <a:chOff x="467" y="1440"/>
            <a:chExt cx="2893" cy="384"/>
          </a:xfrm>
        </p:grpSpPr>
        <p:sp>
          <p:nvSpPr>
            <p:cNvPr id="296967" name="Line 7"/>
            <p:cNvSpPr>
              <a:spLocks noChangeShapeType="1"/>
            </p:cNvSpPr>
            <p:nvPr/>
          </p:nvSpPr>
          <p:spPr bwMode="auto">
            <a:xfrm>
              <a:off x="912" y="1440"/>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68" name="Rectangle 8"/>
            <p:cNvSpPr>
              <a:spLocks noChangeArrowheads="1"/>
            </p:cNvSpPr>
            <p:nvPr/>
          </p:nvSpPr>
          <p:spPr bwMode="auto">
            <a:xfrm>
              <a:off x="2064" y="1488"/>
              <a:ext cx="528" cy="288"/>
            </a:xfrm>
            <a:prstGeom prst="rect">
              <a:avLst/>
            </a:prstGeom>
            <a:solidFill>
              <a:srgbClr val="3366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69" name="Rectangle 9"/>
            <p:cNvSpPr>
              <a:spLocks noChangeArrowheads="1"/>
            </p:cNvSpPr>
            <p:nvPr/>
          </p:nvSpPr>
          <p:spPr bwMode="auto">
            <a:xfrm>
              <a:off x="2688" y="1488"/>
              <a:ext cx="528" cy="288"/>
            </a:xfrm>
            <a:prstGeom prst="rect">
              <a:avLst/>
            </a:prstGeom>
            <a:solidFill>
              <a:srgbClr val="3366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70" name="Line 10"/>
            <p:cNvSpPr>
              <a:spLocks noChangeShapeType="1"/>
            </p:cNvSpPr>
            <p:nvPr/>
          </p:nvSpPr>
          <p:spPr bwMode="auto">
            <a:xfrm>
              <a:off x="912" y="1824"/>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71" name="Text Box 11"/>
            <p:cNvSpPr txBox="1">
              <a:spLocks noChangeArrowheads="1"/>
            </p:cNvSpPr>
            <p:nvPr/>
          </p:nvSpPr>
          <p:spPr bwMode="auto">
            <a:xfrm>
              <a:off x="467" y="1440"/>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1</a:t>
              </a:r>
            </a:p>
          </p:txBody>
        </p:sp>
      </p:grpSp>
      <p:sp>
        <p:nvSpPr>
          <p:cNvPr id="296972" name="Text Box 12"/>
          <p:cNvSpPr txBox="1">
            <a:spLocks noChangeArrowheads="1"/>
          </p:cNvSpPr>
          <p:nvPr/>
        </p:nvSpPr>
        <p:spPr bwMode="auto">
          <a:xfrm>
            <a:off x="3402013" y="3814763"/>
            <a:ext cx="527050" cy="701675"/>
          </a:xfrm>
          <a:prstGeom prst="rect">
            <a:avLst/>
          </a:prstGeom>
          <a:noFill/>
          <a:ln w="9525">
            <a:noFill/>
            <a:miter lim="800000"/>
            <a:headEnd/>
            <a:tailEnd/>
          </a:ln>
          <a:effectLst/>
        </p:spPr>
        <p:txBody>
          <a:bodyPr wrap="none">
            <a:spAutoFit/>
          </a:bodyPr>
          <a:lstStyle/>
          <a:p>
            <a:pPr eaLnBrk="0" hangingPunct="0"/>
            <a:r>
              <a:rPr lang="en-US" sz="4000" b="1">
                <a:latin typeface="Comic Sans MS" pitchFamily="66" charset="0"/>
              </a:rPr>
              <a:t>…</a:t>
            </a:r>
          </a:p>
        </p:txBody>
      </p:sp>
      <p:grpSp>
        <p:nvGrpSpPr>
          <p:cNvPr id="296973" name="Group 13"/>
          <p:cNvGrpSpPr>
            <a:grpSpLocks/>
          </p:cNvGrpSpPr>
          <p:nvPr/>
        </p:nvGrpSpPr>
        <p:grpSpPr bwMode="auto">
          <a:xfrm>
            <a:off x="1177925" y="3276600"/>
            <a:ext cx="4592638" cy="609600"/>
            <a:chOff x="467" y="2064"/>
            <a:chExt cx="2893" cy="384"/>
          </a:xfrm>
        </p:grpSpPr>
        <p:sp>
          <p:nvSpPr>
            <p:cNvPr id="296974" name="Line 14"/>
            <p:cNvSpPr>
              <a:spLocks noChangeShapeType="1"/>
            </p:cNvSpPr>
            <p:nvPr/>
          </p:nvSpPr>
          <p:spPr bwMode="auto">
            <a:xfrm>
              <a:off x="912" y="2064"/>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75" name="Rectangle 15"/>
            <p:cNvSpPr>
              <a:spLocks noChangeArrowheads="1"/>
            </p:cNvSpPr>
            <p:nvPr/>
          </p:nvSpPr>
          <p:spPr bwMode="auto">
            <a:xfrm>
              <a:off x="2064" y="2112"/>
              <a:ext cx="528" cy="288"/>
            </a:xfrm>
            <a:prstGeom prst="rect">
              <a:avLst/>
            </a:prstGeom>
            <a:solidFill>
              <a:srgbClr val="00CC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76" name="Rectangle 16"/>
            <p:cNvSpPr>
              <a:spLocks noChangeArrowheads="1"/>
            </p:cNvSpPr>
            <p:nvPr/>
          </p:nvSpPr>
          <p:spPr bwMode="auto">
            <a:xfrm>
              <a:off x="2688" y="2112"/>
              <a:ext cx="528" cy="288"/>
            </a:xfrm>
            <a:prstGeom prst="rect">
              <a:avLst/>
            </a:prstGeom>
            <a:solidFill>
              <a:srgbClr val="00CC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77" name="Line 17"/>
            <p:cNvSpPr>
              <a:spLocks noChangeShapeType="1"/>
            </p:cNvSpPr>
            <p:nvPr/>
          </p:nvSpPr>
          <p:spPr bwMode="auto">
            <a:xfrm>
              <a:off x="912" y="2448"/>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78" name="Text Box 18"/>
            <p:cNvSpPr txBox="1">
              <a:spLocks noChangeArrowheads="1"/>
            </p:cNvSpPr>
            <p:nvPr/>
          </p:nvSpPr>
          <p:spPr bwMode="auto">
            <a:xfrm>
              <a:off x="467" y="2064"/>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2</a:t>
              </a:r>
            </a:p>
          </p:txBody>
        </p:sp>
        <p:sp>
          <p:nvSpPr>
            <p:cNvPr id="296979" name="Rectangle 19"/>
            <p:cNvSpPr>
              <a:spLocks noChangeArrowheads="1"/>
            </p:cNvSpPr>
            <p:nvPr/>
          </p:nvSpPr>
          <p:spPr bwMode="auto">
            <a:xfrm>
              <a:off x="1488" y="2112"/>
              <a:ext cx="528" cy="288"/>
            </a:xfrm>
            <a:prstGeom prst="rect">
              <a:avLst/>
            </a:prstGeom>
            <a:solidFill>
              <a:srgbClr val="00CCFF"/>
            </a:solidFill>
            <a:ln w="9525">
              <a:solidFill>
                <a:schemeClr val="tx1"/>
              </a:solidFill>
              <a:miter lim="800000"/>
              <a:headEnd/>
              <a:tailEnd/>
            </a:ln>
            <a:effectLst/>
          </p:spPr>
          <p:txBody>
            <a:bodyPr wrap="none" anchor="ctr"/>
            <a:lstStyle/>
            <a:p>
              <a:endParaRPr lang="en-US" dirty="0">
                <a:latin typeface="VNI-Book" pitchFamily="2" charset="0"/>
              </a:endParaRPr>
            </a:p>
          </p:txBody>
        </p:sp>
      </p:grpSp>
      <p:grpSp>
        <p:nvGrpSpPr>
          <p:cNvPr id="296980" name="Group 20"/>
          <p:cNvGrpSpPr>
            <a:grpSpLocks/>
          </p:cNvGrpSpPr>
          <p:nvPr/>
        </p:nvGrpSpPr>
        <p:grpSpPr bwMode="auto">
          <a:xfrm>
            <a:off x="1198563" y="4648200"/>
            <a:ext cx="4592637" cy="609600"/>
            <a:chOff x="467" y="2928"/>
            <a:chExt cx="2893" cy="384"/>
          </a:xfrm>
        </p:grpSpPr>
        <p:sp>
          <p:nvSpPr>
            <p:cNvPr id="296981" name="Line 21"/>
            <p:cNvSpPr>
              <a:spLocks noChangeShapeType="1"/>
            </p:cNvSpPr>
            <p:nvPr/>
          </p:nvSpPr>
          <p:spPr bwMode="auto">
            <a:xfrm>
              <a:off x="912" y="2928"/>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82" name="Rectangle 22"/>
            <p:cNvSpPr>
              <a:spLocks noChangeArrowheads="1"/>
            </p:cNvSpPr>
            <p:nvPr/>
          </p:nvSpPr>
          <p:spPr bwMode="auto">
            <a:xfrm>
              <a:off x="2064"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83" name="Rectangle 23"/>
            <p:cNvSpPr>
              <a:spLocks noChangeArrowheads="1"/>
            </p:cNvSpPr>
            <p:nvPr/>
          </p:nvSpPr>
          <p:spPr bwMode="auto">
            <a:xfrm>
              <a:off x="2688"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84" name="Line 24"/>
            <p:cNvSpPr>
              <a:spLocks noChangeShapeType="1"/>
            </p:cNvSpPr>
            <p:nvPr/>
          </p:nvSpPr>
          <p:spPr bwMode="auto">
            <a:xfrm>
              <a:off x="912" y="3312"/>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85" name="Text Box 25"/>
            <p:cNvSpPr txBox="1">
              <a:spLocks noChangeArrowheads="1"/>
            </p:cNvSpPr>
            <p:nvPr/>
          </p:nvSpPr>
          <p:spPr bwMode="auto">
            <a:xfrm>
              <a:off x="467" y="2928"/>
              <a:ext cx="23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n</a:t>
              </a:r>
            </a:p>
          </p:txBody>
        </p:sp>
        <p:sp>
          <p:nvSpPr>
            <p:cNvPr id="296986" name="Rectangle 26"/>
            <p:cNvSpPr>
              <a:spLocks noChangeArrowheads="1"/>
            </p:cNvSpPr>
            <p:nvPr/>
          </p:nvSpPr>
          <p:spPr bwMode="auto">
            <a:xfrm>
              <a:off x="1488"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87" name="Rectangle 27"/>
            <p:cNvSpPr>
              <a:spLocks noChangeArrowheads="1"/>
            </p:cNvSpPr>
            <p:nvPr/>
          </p:nvSpPr>
          <p:spPr bwMode="auto">
            <a:xfrm>
              <a:off x="912"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grpSp>
      <p:sp>
        <p:nvSpPr>
          <p:cNvPr id="296988" name="Rectangle 28"/>
          <p:cNvSpPr>
            <a:spLocks noChangeArrowheads="1"/>
          </p:cNvSpPr>
          <p:nvPr/>
        </p:nvSpPr>
        <p:spPr bwMode="auto">
          <a:xfrm>
            <a:off x="304800" y="2971800"/>
            <a:ext cx="685800" cy="1447800"/>
          </a:xfrm>
          <a:prstGeom prst="rect">
            <a:avLst/>
          </a:prstGeom>
          <a:solidFill>
            <a:schemeClr val="accent1"/>
          </a:solidFill>
          <a:ln w="9525">
            <a:solidFill>
              <a:schemeClr val="tx1"/>
            </a:solidFill>
            <a:miter lim="800000"/>
            <a:headEnd/>
            <a:tailEnd/>
          </a:ln>
          <a:effectLst/>
        </p:spPr>
        <p:txBody>
          <a:bodyPr vert="eaVert" wrap="none" anchor="ctr"/>
          <a:lstStyle/>
          <a:p>
            <a:pPr algn="ctr" eaLnBrk="0" hangingPunct="0"/>
            <a:r>
              <a:rPr lang="en-US" sz="2400" b="1">
                <a:latin typeface="Tahoma" pitchFamily="34" charset="0"/>
              </a:rPr>
              <a:t>CPU</a:t>
            </a:r>
          </a:p>
        </p:txBody>
      </p:sp>
      <p:sp>
        <p:nvSpPr>
          <p:cNvPr id="296989" name="AutoShape 29"/>
          <p:cNvSpPr>
            <a:spLocks noChangeArrowheads="1"/>
          </p:cNvSpPr>
          <p:nvPr/>
        </p:nvSpPr>
        <p:spPr bwMode="auto">
          <a:xfrm>
            <a:off x="685800" y="5257800"/>
            <a:ext cx="5181600" cy="1371600"/>
          </a:xfrm>
          <a:prstGeom prst="irregularSeal1">
            <a:avLst/>
          </a:prstGeom>
          <a:solidFill>
            <a:schemeClr val="accent1"/>
          </a:solidFill>
          <a:ln w="9525">
            <a:solidFill>
              <a:schemeClr val="tx1"/>
            </a:solidFill>
            <a:miter lim="800000"/>
            <a:headEnd/>
            <a:tailEnd/>
          </a:ln>
          <a:effectLst/>
        </p:spPr>
        <p:txBody>
          <a:bodyPr wrap="none" anchor="ctr"/>
          <a:lstStyle/>
          <a:p>
            <a:pPr algn="ctr" eaLnBrk="0" hangingPunct="0"/>
            <a:r>
              <a:rPr lang="en-US">
                <a:latin typeface="Comic Sans MS" pitchFamily="66" charset="0"/>
              </a:rPr>
              <a:t>Kết hợp</a:t>
            </a:r>
            <a:br>
              <a:rPr lang="en-US">
                <a:latin typeface="Comic Sans MS" pitchFamily="66" charset="0"/>
              </a:rPr>
            </a:br>
            <a:r>
              <a:rPr lang="en-US">
                <a:latin typeface="Comic Sans MS" pitchFamily="66" charset="0"/>
              </a:rPr>
              <a:t>nhiều chiến lược</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96965"/>
                                        </p:tgtEl>
                                        <p:attrNameLst>
                                          <p:attrName>style.visibility</p:attrName>
                                        </p:attrNameLst>
                                      </p:cBhvr>
                                      <p:to>
                                        <p:strVal val="visible"/>
                                      </p:to>
                                    </p:set>
                                    <p:animEffect transition="in" filter="dissolve">
                                      <p:cBhvr>
                                        <p:cTn id="11" dur="500"/>
                                        <p:tgtEl>
                                          <p:spTgt spid="29696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96966"/>
                                        </p:tgtEl>
                                        <p:attrNameLst>
                                          <p:attrName>style.visibility</p:attrName>
                                        </p:attrNameLst>
                                      </p:cBhvr>
                                      <p:to>
                                        <p:strVal val="visible"/>
                                      </p:to>
                                    </p:set>
                                    <p:animEffect transition="in" filter="wipe(left)">
                                      <p:cBhvr>
                                        <p:cTn id="15" dur="500"/>
                                        <p:tgtEl>
                                          <p:spTgt spid="296966"/>
                                        </p:tgtEl>
                                      </p:cBhvr>
                                    </p:animEffect>
                                  </p:childTnLst>
                                </p:cTn>
                              </p:par>
                            </p:childTnLst>
                          </p:cTn>
                        </p:par>
                        <p:par>
                          <p:cTn id="16" fill="hold">
                            <p:stCondLst>
                              <p:cond delay="1000"/>
                            </p:stCondLst>
                            <p:childTnLst>
                              <p:par>
                                <p:cTn id="17" presetID="9" presetClass="entr" presetSubtype="0" fill="hold" grpId="0" nodeType="afterEffect">
                                  <p:stCondLst>
                                    <p:cond delay="0"/>
                                  </p:stCondLst>
                                  <p:childTnLst>
                                    <p:set>
                                      <p:cBhvr>
                                        <p:cTn id="18" dur="1" fill="hold">
                                          <p:stCondLst>
                                            <p:cond delay="0"/>
                                          </p:stCondLst>
                                        </p:cTn>
                                        <p:tgtEl>
                                          <p:spTgt spid="296962"/>
                                        </p:tgtEl>
                                        <p:attrNameLst>
                                          <p:attrName>style.visibility</p:attrName>
                                        </p:attrNameLst>
                                      </p:cBhvr>
                                      <p:to>
                                        <p:strVal val="visible"/>
                                      </p:to>
                                    </p:set>
                                    <p:animEffect transition="in" filter="dissolve">
                                      <p:cBhvr>
                                        <p:cTn id="19" dur="500"/>
                                        <p:tgtEl>
                                          <p:spTgt spid="296962"/>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96973"/>
                                        </p:tgtEl>
                                        <p:attrNameLst>
                                          <p:attrName>style.visibility</p:attrName>
                                        </p:attrNameLst>
                                      </p:cBhvr>
                                      <p:to>
                                        <p:strVal val="visible"/>
                                      </p:to>
                                    </p:set>
                                    <p:animEffect transition="in" filter="wipe(left)">
                                      <p:cBhvr>
                                        <p:cTn id="23" dur="500"/>
                                        <p:tgtEl>
                                          <p:spTgt spid="296973"/>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296972"/>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96980"/>
                                        </p:tgtEl>
                                        <p:attrNameLst>
                                          <p:attrName>style.visibility</p:attrName>
                                        </p:attrNameLst>
                                      </p:cBhvr>
                                      <p:to>
                                        <p:strVal val="visible"/>
                                      </p:to>
                                    </p:set>
                                    <p:animEffect transition="in" filter="wipe(left)">
                                      <p:cBhvr>
                                        <p:cTn id="30" dur="500"/>
                                        <p:tgtEl>
                                          <p:spTgt spid="296980"/>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296988"/>
                                        </p:tgtEl>
                                        <p:attrNameLst>
                                          <p:attrName>style.visibility</p:attrName>
                                        </p:attrNameLst>
                                      </p:cBhvr>
                                      <p:to>
                                        <p:strVal val="visible"/>
                                      </p:to>
                                    </p:set>
                                    <p:animEffect transition="in" filter="dissolve">
                                      <p:cBhvr>
                                        <p:cTn id="34" dur="500"/>
                                        <p:tgtEl>
                                          <p:spTgt spid="29698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96964">
                                            <p:txEl>
                                              <p:pRg st="0" end="0"/>
                                            </p:txEl>
                                          </p:spTgt>
                                        </p:tgtEl>
                                        <p:attrNameLst>
                                          <p:attrName>style.visibility</p:attrName>
                                        </p:attrNameLst>
                                      </p:cBhvr>
                                      <p:to>
                                        <p:strVal val="visible"/>
                                      </p:to>
                                    </p:set>
                                    <p:animEffect transition="in" filter="dissolve">
                                      <p:cBhvr>
                                        <p:cTn id="39" dur="500"/>
                                        <p:tgtEl>
                                          <p:spTgt spid="29696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96964">
                                            <p:txEl>
                                              <p:pRg st="1" end="1"/>
                                            </p:txEl>
                                          </p:spTgt>
                                        </p:tgtEl>
                                        <p:attrNameLst>
                                          <p:attrName>style.visibility</p:attrName>
                                        </p:attrNameLst>
                                      </p:cBhvr>
                                      <p:to>
                                        <p:strVal val="visible"/>
                                      </p:to>
                                    </p:set>
                                    <p:animEffect transition="in" filter="dissolve">
                                      <p:cBhvr>
                                        <p:cTn id="44" dur="500"/>
                                        <p:tgtEl>
                                          <p:spTgt spid="29696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96964">
                                            <p:txEl>
                                              <p:pRg st="2" end="2"/>
                                            </p:txEl>
                                          </p:spTgt>
                                        </p:tgtEl>
                                        <p:attrNameLst>
                                          <p:attrName>style.visibility</p:attrName>
                                        </p:attrNameLst>
                                      </p:cBhvr>
                                      <p:to>
                                        <p:strVal val="visible"/>
                                      </p:to>
                                    </p:set>
                                    <p:animEffect transition="in" filter="dissolve">
                                      <p:cBhvr>
                                        <p:cTn id="49" dur="500"/>
                                        <p:tgtEl>
                                          <p:spTgt spid="296964">
                                            <p:txEl>
                                              <p:pRg st="2" end="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96964">
                                            <p:txEl>
                                              <p:pRg st="3" end="3"/>
                                            </p:txEl>
                                          </p:spTgt>
                                        </p:tgtEl>
                                        <p:attrNameLst>
                                          <p:attrName>style.visibility</p:attrName>
                                        </p:attrNameLst>
                                      </p:cBhvr>
                                      <p:to>
                                        <p:strVal val="visible"/>
                                      </p:to>
                                    </p:set>
                                    <p:animEffect transition="in" filter="dissolve">
                                      <p:cBhvr>
                                        <p:cTn id="52" dur="500"/>
                                        <p:tgtEl>
                                          <p:spTgt spid="2969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autoUpdateAnimBg="0"/>
      <p:bldP spid="296962" grpId="0" animBg="1"/>
      <p:bldP spid="296965" grpId="0" autoUpdateAnimBg="0"/>
      <p:bldP spid="296972" grpId="0" autoUpdateAnimBg="0"/>
      <p:bldP spid="296988" grpId="0" animBg="1" autoUpdateAnimBg="0"/>
      <p:bldP spid="296989"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81000" y="-304800"/>
            <a:ext cx="7467600" cy="1143000"/>
          </a:xfrm>
        </p:spPr>
        <p:txBody>
          <a:bodyPr/>
          <a:lstStyle/>
          <a:p>
            <a:r>
              <a:rPr lang="en-US" dirty="0" err="1"/>
              <a:t>Khuyeát</a:t>
            </a:r>
            <a:r>
              <a:rPr lang="en-US" dirty="0"/>
              <a:t> </a:t>
            </a:r>
            <a:r>
              <a:rPr lang="en-US" dirty="0" err="1"/>
              <a:t>ñieåm</a:t>
            </a:r>
            <a:endParaRPr lang="en-US" dirty="0"/>
          </a:p>
        </p:txBody>
      </p:sp>
      <p:sp>
        <p:nvSpPr>
          <p:cNvPr id="26" name="Slide Number Placeholder 6"/>
          <p:cNvSpPr>
            <a:spLocks noGrp="1"/>
          </p:cNvSpPr>
          <p:nvPr>
            <p:ph type="sldNum" sz="quarter" idx="12"/>
          </p:nvPr>
        </p:nvSpPr>
        <p:spPr/>
        <p:txBody>
          <a:bodyPr/>
          <a:lstStyle/>
          <a:p>
            <a:fld id="{D8C26AEF-A6E7-401F-9FF2-08E947B6D2BA}" type="slidenum">
              <a:rPr lang="en-US"/>
              <a:pPr/>
              <a:t>57</a:t>
            </a:fld>
            <a:endParaRPr lang="en-US"/>
          </a:p>
        </p:txBody>
      </p:sp>
      <p:sp>
        <p:nvSpPr>
          <p:cNvPr id="299011" name="Rectangle 3"/>
          <p:cNvSpPr>
            <a:spLocks noGrp="1" noChangeArrowheads="1"/>
          </p:cNvSpPr>
          <p:nvPr>
            <p:ph sz="quarter" idx="1"/>
          </p:nvPr>
        </p:nvSpPr>
        <p:spPr>
          <a:xfrm>
            <a:off x="5099050" y="2505075"/>
            <a:ext cx="3810000" cy="2614613"/>
          </a:xfrm>
        </p:spPr>
        <p:txBody>
          <a:bodyPr>
            <a:normAutofit lnSpcReduction="10000"/>
          </a:bodyPr>
          <a:lstStyle/>
          <a:p>
            <a:r>
              <a:rPr lang="en-US" sz="2400"/>
              <a:t>Starvation !!!</a:t>
            </a:r>
          </a:p>
          <a:p>
            <a:r>
              <a:rPr lang="en-US" sz="2400"/>
              <a:t>Giaûi phaùp Aging :</a:t>
            </a:r>
          </a:p>
          <a:p>
            <a:pPr lvl="1"/>
            <a:r>
              <a:rPr lang="en-US" sz="2000"/>
              <a:t>Chôø laâu quaù : chuyeån leân RL vôùi ñoä öu tieân cao hôn</a:t>
            </a:r>
          </a:p>
          <a:p>
            <a:pPr lvl="1"/>
            <a:r>
              <a:rPr lang="en-US" sz="2000"/>
              <a:t>Chieám CPU laâu quaù : chuyeån xuoáng RL vôùi ñoä öu tieân thaáp hôn</a:t>
            </a:r>
            <a:endParaRPr lang="en-US" sz="2000">
              <a:sym typeface="Wingdings" pitchFamily="2" charset="2"/>
            </a:endParaRPr>
          </a:p>
        </p:txBody>
      </p:sp>
      <p:grpSp>
        <p:nvGrpSpPr>
          <p:cNvPr id="299012" name="Group 4"/>
          <p:cNvGrpSpPr>
            <a:grpSpLocks/>
          </p:cNvGrpSpPr>
          <p:nvPr/>
        </p:nvGrpSpPr>
        <p:grpSpPr bwMode="auto">
          <a:xfrm>
            <a:off x="517525" y="2438400"/>
            <a:ext cx="3429000" cy="609600"/>
            <a:chOff x="240" y="1968"/>
            <a:chExt cx="2160" cy="384"/>
          </a:xfrm>
        </p:grpSpPr>
        <p:sp>
          <p:nvSpPr>
            <p:cNvPr id="299013" name="Line 5"/>
            <p:cNvSpPr>
              <a:spLocks noChangeShapeType="1"/>
            </p:cNvSpPr>
            <p:nvPr/>
          </p:nvSpPr>
          <p:spPr bwMode="auto">
            <a:xfrm>
              <a:off x="528" y="1968"/>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14" name="Rectangle 6"/>
            <p:cNvSpPr>
              <a:spLocks noChangeArrowheads="1"/>
            </p:cNvSpPr>
            <p:nvPr/>
          </p:nvSpPr>
          <p:spPr bwMode="auto">
            <a:xfrm>
              <a:off x="1152" y="2016"/>
              <a:ext cx="528" cy="288"/>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lang="en-US" sz="2800" b="1">
                  <a:latin typeface="Tahoma" pitchFamily="34" charset="0"/>
                  <a:sym typeface="Wingdings" pitchFamily="2" charset="2"/>
                </a:rPr>
                <a:t></a:t>
              </a:r>
            </a:p>
          </p:txBody>
        </p:sp>
        <p:sp>
          <p:nvSpPr>
            <p:cNvPr id="299015" name="Rectangle 7"/>
            <p:cNvSpPr>
              <a:spLocks noChangeArrowheads="1"/>
            </p:cNvSpPr>
            <p:nvPr/>
          </p:nvSpPr>
          <p:spPr bwMode="auto">
            <a:xfrm>
              <a:off x="1776" y="2016"/>
              <a:ext cx="528" cy="288"/>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lang="en-US" sz="2800" b="1">
                  <a:latin typeface="Tahoma" pitchFamily="34" charset="0"/>
                  <a:sym typeface="Wingdings" pitchFamily="2" charset="2"/>
                </a:rPr>
                <a:t></a:t>
              </a:r>
            </a:p>
          </p:txBody>
        </p:sp>
        <p:sp>
          <p:nvSpPr>
            <p:cNvPr id="299016" name="Line 8"/>
            <p:cNvSpPr>
              <a:spLocks noChangeShapeType="1"/>
            </p:cNvSpPr>
            <p:nvPr/>
          </p:nvSpPr>
          <p:spPr bwMode="auto">
            <a:xfrm>
              <a:off x="528" y="2352"/>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17" name="Text Box 9"/>
            <p:cNvSpPr txBox="1">
              <a:spLocks noChangeArrowheads="1"/>
            </p:cNvSpPr>
            <p:nvPr/>
          </p:nvSpPr>
          <p:spPr bwMode="auto">
            <a:xfrm>
              <a:off x="240" y="1968"/>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2</a:t>
              </a:r>
            </a:p>
          </p:txBody>
        </p:sp>
        <p:sp>
          <p:nvSpPr>
            <p:cNvPr id="299018" name="Rectangle 10"/>
            <p:cNvSpPr>
              <a:spLocks noChangeArrowheads="1"/>
            </p:cNvSpPr>
            <p:nvPr/>
          </p:nvSpPr>
          <p:spPr bwMode="auto">
            <a:xfrm>
              <a:off x="576" y="2016"/>
              <a:ext cx="528" cy="288"/>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lang="en-US" sz="2800" b="1">
                  <a:latin typeface="Tahoma" pitchFamily="34" charset="0"/>
                  <a:sym typeface="Wingdings" pitchFamily="2" charset="2"/>
                </a:rPr>
                <a:t></a:t>
              </a:r>
            </a:p>
          </p:txBody>
        </p:sp>
      </p:grpSp>
      <p:grpSp>
        <p:nvGrpSpPr>
          <p:cNvPr id="299019" name="Group 11"/>
          <p:cNvGrpSpPr>
            <a:grpSpLocks/>
          </p:cNvGrpSpPr>
          <p:nvPr/>
        </p:nvGrpSpPr>
        <p:grpSpPr bwMode="auto">
          <a:xfrm>
            <a:off x="517525" y="1447800"/>
            <a:ext cx="3429000" cy="609600"/>
            <a:chOff x="240" y="1344"/>
            <a:chExt cx="2160" cy="384"/>
          </a:xfrm>
        </p:grpSpPr>
        <p:sp>
          <p:nvSpPr>
            <p:cNvPr id="299020" name="Line 12"/>
            <p:cNvSpPr>
              <a:spLocks noChangeShapeType="1"/>
            </p:cNvSpPr>
            <p:nvPr/>
          </p:nvSpPr>
          <p:spPr bwMode="auto">
            <a:xfrm>
              <a:off x="528" y="1344"/>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21" name="Rectangle 13"/>
            <p:cNvSpPr>
              <a:spLocks noChangeArrowheads="1"/>
            </p:cNvSpPr>
            <p:nvPr/>
          </p:nvSpPr>
          <p:spPr bwMode="auto">
            <a:xfrm>
              <a:off x="1152" y="1392"/>
              <a:ext cx="528"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800" b="1">
                  <a:latin typeface="Webdings" pitchFamily="18" charset="2"/>
                  <a:sym typeface="Wingdings" pitchFamily="2" charset="2"/>
                </a:rPr>
                <a:t></a:t>
              </a:r>
            </a:p>
          </p:txBody>
        </p:sp>
        <p:sp>
          <p:nvSpPr>
            <p:cNvPr id="299022" name="Rectangle 14"/>
            <p:cNvSpPr>
              <a:spLocks noChangeArrowheads="1"/>
            </p:cNvSpPr>
            <p:nvPr/>
          </p:nvSpPr>
          <p:spPr bwMode="auto">
            <a:xfrm>
              <a:off x="1776" y="1392"/>
              <a:ext cx="528"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800" b="1">
                  <a:latin typeface="Webdings" pitchFamily="18" charset="2"/>
                  <a:sym typeface="Wingdings" pitchFamily="2" charset="2"/>
                </a:rPr>
                <a:t></a:t>
              </a:r>
            </a:p>
          </p:txBody>
        </p:sp>
        <p:sp>
          <p:nvSpPr>
            <p:cNvPr id="299023" name="Line 15"/>
            <p:cNvSpPr>
              <a:spLocks noChangeShapeType="1"/>
            </p:cNvSpPr>
            <p:nvPr/>
          </p:nvSpPr>
          <p:spPr bwMode="auto">
            <a:xfrm>
              <a:off x="528" y="1728"/>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24" name="Text Box 16"/>
            <p:cNvSpPr txBox="1">
              <a:spLocks noChangeArrowheads="1"/>
            </p:cNvSpPr>
            <p:nvPr/>
          </p:nvSpPr>
          <p:spPr bwMode="auto">
            <a:xfrm>
              <a:off x="240" y="1344"/>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1</a:t>
              </a:r>
            </a:p>
          </p:txBody>
        </p:sp>
        <p:sp>
          <p:nvSpPr>
            <p:cNvPr id="299025" name="Rectangle 17"/>
            <p:cNvSpPr>
              <a:spLocks noChangeArrowheads="1"/>
            </p:cNvSpPr>
            <p:nvPr/>
          </p:nvSpPr>
          <p:spPr bwMode="auto">
            <a:xfrm>
              <a:off x="589" y="1392"/>
              <a:ext cx="528"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800" b="1">
                  <a:latin typeface="Webdings" pitchFamily="18" charset="2"/>
                  <a:sym typeface="Wingdings" pitchFamily="2" charset="2"/>
                </a:rPr>
                <a:t></a:t>
              </a:r>
            </a:p>
          </p:txBody>
        </p:sp>
      </p:grpSp>
      <p:sp>
        <p:nvSpPr>
          <p:cNvPr id="299026" name="Line 18"/>
          <p:cNvSpPr>
            <a:spLocks noChangeShapeType="1"/>
          </p:cNvSpPr>
          <p:nvPr/>
        </p:nvSpPr>
        <p:spPr bwMode="auto">
          <a:xfrm>
            <a:off x="3870325" y="1752600"/>
            <a:ext cx="457200" cy="0"/>
          </a:xfrm>
          <a:prstGeom prst="line">
            <a:avLst/>
          </a:prstGeom>
          <a:noFill/>
          <a:ln w="25400">
            <a:solidFill>
              <a:schemeClr val="accent1"/>
            </a:solidFill>
            <a:round/>
            <a:headEnd/>
            <a:tailEnd type="triangle" w="med" len="med"/>
          </a:ln>
          <a:effectLst/>
        </p:spPr>
        <p:txBody>
          <a:bodyPr/>
          <a:lstStyle/>
          <a:p>
            <a:endParaRPr lang="en-US" dirty="0">
              <a:latin typeface="VNI-Book" pitchFamily="2" charset="0"/>
            </a:endParaRPr>
          </a:p>
        </p:txBody>
      </p:sp>
      <p:sp>
        <p:nvSpPr>
          <p:cNvPr id="299027" name="Rectangle 19"/>
          <p:cNvSpPr>
            <a:spLocks noChangeArrowheads="1"/>
          </p:cNvSpPr>
          <p:nvPr/>
        </p:nvSpPr>
        <p:spPr bwMode="auto">
          <a:xfrm>
            <a:off x="4403725" y="1295400"/>
            <a:ext cx="914400" cy="838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CPU</a:t>
            </a:r>
          </a:p>
        </p:txBody>
      </p:sp>
      <p:sp>
        <p:nvSpPr>
          <p:cNvPr id="299028" name="AutoShape 20"/>
          <p:cNvSpPr>
            <a:spLocks noChangeArrowheads="1"/>
          </p:cNvSpPr>
          <p:nvPr/>
        </p:nvSpPr>
        <p:spPr bwMode="auto">
          <a:xfrm>
            <a:off x="1889125" y="3200400"/>
            <a:ext cx="2895600" cy="1219200"/>
          </a:xfrm>
          <a:prstGeom prst="cloudCallout">
            <a:avLst>
              <a:gd name="adj1" fmla="val -62940"/>
              <a:gd name="adj2" fmla="val -74481"/>
            </a:avLst>
          </a:prstGeom>
          <a:solidFill>
            <a:schemeClr val="accent2"/>
          </a:solidFill>
          <a:ln w="9525">
            <a:solidFill>
              <a:schemeClr val="tx1"/>
            </a:solidFill>
            <a:round/>
            <a:headEnd/>
            <a:tailEnd/>
          </a:ln>
          <a:effectLst/>
        </p:spPr>
        <p:txBody>
          <a:bodyPr/>
          <a:lstStyle/>
          <a:p>
            <a:pPr algn="ctr" eaLnBrk="0" hangingPunct="0"/>
            <a:r>
              <a:rPr lang="en-US" b="1">
                <a:latin typeface="Comic Sans MS" pitchFamily="66" charset="0"/>
              </a:rPr>
              <a:t>Chờ lâu quá</a:t>
            </a:r>
          </a:p>
        </p:txBody>
      </p:sp>
      <p:sp>
        <p:nvSpPr>
          <p:cNvPr id="299029" name="Freeform 21"/>
          <p:cNvSpPr>
            <a:spLocks/>
          </p:cNvSpPr>
          <p:nvPr/>
        </p:nvSpPr>
        <p:spPr bwMode="auto">
          <a:xfrm>
            <a:off x="3184525" y="1981200"/>
            <a:ext cx="76200" cy="533400"/>
          </a:xfrm>
          <a:custGeom>
            <a:avLst/>
            <a:gdLst/>
            <a:ahLst/>
            <a:cxnLst>
              <a:cxn ang="0">
                <a:pos x="113" y="720"/>
              </a:cxn>
              <a:cxn ang="0">
                <a:pos x="0" y="362"/>
              </a:cxn>
              <a:cxn ang="0">
                <a:pos x="113" y="0"/>
              </a:cxn>
            </a:cxnLst>
            <a:rect l="0" t="0" r="r" b="b"/>
            <a:pathLst>
              <a:path w="113" h="720">
                <a:moveTo>
                  <a:pt x="113" y="720"/>
                </a:moveTo>
                <a:cubicBezTo>
                  <a:pt x="94" y="660"/>
                  <a:pt x="0" y="482"/>
                  <a:pt x="0" y="362"/>
                </a:cubicBezTo>
                <a:cubicBezTo>
                  <a:pt x="0" y="242"/>
                  <a:pt x="90" y="75"/>
                  <a:pt x="113" y="0"/>
                </a:cubicBezTo>
              </a:path>
            </a:pathLst>
          </a:custGeom>
          <a:noFill/>
          <a:ln w="19050">
            <a:solidFill>
              <a:schemeClr val="accent1"/>
            </a:solidFill>
            <a:round/>
            <a:headEnd type="none" w="med" len="med"/>
            <a:tailEnd type="triangle" w="med" len="med"/>
          </a:ln>
          <a:effectLst/>
        </p:spPr>
        <p:txBody>
          <a:bodyPr/>
          <a:lstStyle/>
          <a:p>
            <a:endParaRPr lang="en-US" dirty="0">
              <a:latin typeface="VNI-Book" pitchFamily="2" charset="0"/>
            </a:endParaRPr>
          </a:p>
        </p:txBody>
      </p:sp>
      <p:sp>
        <p:nvSpPr>
          <p:cNvPr id="299030" name="Freeform 22"/>
          <p:cNvSpPr>
            <a:spLocks/>
          </p:cNvSpPr>
          <p:nvPr/>
        </p:nvSpPr>
        <p:spPr bwMode="auto">
          <a:xfrm flipH="1" flipV="1">
            <a:off x="3489325" y="1981200"/>
            <a:ext cx="76200" cy="533400"/>
          </a:xfrm>
          <a:custGeom>
            <a:avLst/>
            <a:gdLst/>
            <a:ahLst/>
            <a:cxnLst>
              <a:cxn ang="0">
                <a:pos x="113" y="720"/>
              </a:cxn>
              <a:cxn ang="0">
                <a:pos x="0" y="362"/>
              </a:cxn>
              <a:cxn ang="0">
                <a:pos x="113" y="0"/>
              </a:cxn>
            </a:cxnLst>
            <a:rect l="0" t="0" r="r" b="b"/>
            <a:pathLst>
              <a:path w="113" h="720">
                <a:moveTo>
                  <a:pt x="113" y="720"/>
                </a:moveTo>
                <a:cubicBezTo>
                  <a:pt x="94" y="660"/>
                  <a:pt x="0" y="482"/>
                  <a:pt x="0" y="362"/>
                </a:cubicBezTo>
                <a:cubicBezTo>
                  <a:pt x="0" y="242"/>
                  <a:pt x="90" y="75"/>
                  <a:pt x="113" y="0"/>
                </a:cubicBezTo>
              </a:path>
            </a:pathLst>
          </a:custGeom>
          <a:noFill/>
          <a:ln w="19050">
            <a:solidFill>
              <a:schemeClr val="hlink"/>
            </a:solidFill>
            <a:round/>
            <a:headEnd type="none" w="med" len="med"/>
            <a:tailEnd type="triangle" w="med" len="med"/>
          </a:ln>
          <a:effectLst/>
        </p:spPr>
        <p:txBody>
          <a:bodyPr/>
          <a:lstStyle/>
          <a:p>
            <a:endParaRPr lang="en-US" dirty="0">
              <a:latin typeface="VNI-Book" pitchFamily="2" charset="0"/>
            </a:endParaRPr>
          </a:p>
        </p:txBody>
      </p:sp>
      <p:sp>
        <p:nvSpPr>
          <p:cNvPr id="299031" name="AutoShape 23"/>
          <p:cNvSpPr>
            <a:spLocks noChangeArrowheads="1"/>
          </p:cNvSpPr>
          <p:nvPr/>
        </p:nvSpPr>
        <p:spPr bwMode="auto">
          <a:xfrm>
            <a:off x="838200" y="5135563"/>
            <a:ext cx="5334000" cy="1036637"/>
          </a:xfrm>
          <a:prstGeom prst="wedgeEllipseCallout">
            <a:avLst>
              <a:gd name="adj1" fmla="val 44770"/>
              <a:gd name="adj2" fmla="val -224296"/>
            </a:avLst>
          </a:prstGeom>
          <a:solidFill>
            <a:schemeClr val="accent1"/>
          </a:solidFill>
          <a:ln w="9525">
            <a:solidFill>
              <a:schemeClr val="tx1"/>
            </a:solidFill>
            <a:miter lim="800000"/>
            <a:headEnd/>
            <a:tailEnd/>
          </a:ln>
          <a:effectLst/>
        </p:spPr>
        <p:txBody>
          <a:bodyPr/>
          <a:lstStyle/>
          <a:p>
            <a:pPr algn="ctr" eaLnBrk="0" hangingPunct="0"/>
            <a:r>
              <a:rPr lang="en-US" b="1" dirty="0" err="1">
                <a:latin typeface="VNI-Book" pitchFamily="2" charset="0"/>
              </a:rPr>
              <a:t>Khi</a:t>
            </a:r>
            <a:r>
              <a:rPr lang="en-US" b="1" dirty="0">
                <a:latin typeface="VNI-Book" pitchFamily="2" charset="0"/>
              </a:rPr>
              <a:t> </a:t>
            </a:r>
            <a:r>
              <a:rPr lang="en-US" b="1" dirty="0" err="1">
                <a:latin typeface="VNI-Book" pitchFamily="2" charset="0"/>
              </a:rPr>
              <a:t>naøo</a:t>
            </a:r>
            <a:r>
              <a:rPr lang="en-US" b="1" dirty="0">
                <a:latin typeface="VNI-Book" pitchFamily="2" charset="0"/>
              </a:rPr>
              <a:t> </a:t>
            </a:r>
            <a:r>
              <a:rPr lang="en-US" b="1" dirty="0" err="1">
                <a:latin typeface="VNI-Book" pitchFamily="2" charset="0"/>
              </a:rPr>
              <a:t>thöïc</a:t>
            </a:r>
            <a:r>
              <a:rPr lang="en-US" b="1" dirty="0">
                <a:latin typeface="VNI-Book" pitchFamily="2" charset="0"/>
              </a:rPr>
              <a:t> </a:t>
            </a:r>
            <a:r>
              <a:rPr lang="en-US" b="1" dirty="0" err="1">
                <a:latin typeface="VNI-Book" pitchFamily="2" charset="0"/>
              </a:rPr>
              <a:t>hieän</a:t>
            </a:r>
            <a:r>
              <a:rPr lang="en-US" b="1" dirty="0">
                <a:latin typeface="VNI-Book" pitchFamily="2" charset="0"/>
              </a:rPr>
              <a:t> </a:t>
            </a:r>
            <a:r>
              <a:rPr lang="en-US" b="1" dirty="0" smtClean="0">
                <a:latin typeface="VNI-Book" pitchFamily="2" charset="0"/>
              </a:rPr>
              <a:t>aging?</a:t>
            </a:r>
            <a:endParaRPr lang="en-US" b="1" dirty="0">
              <a:latin typeface="VNI-Book" pitchFamily="2" charset="0"/>
            </a:endParaRPr>
          </a:p>
          <a:p>
            <a:pPr algn="ctr" eaLnBrk="0" hangingPunct="0"/>
            <a:r>
              <a:rPr lang="en-US" b="1" dirty="0">
                <a:latin typeface="VNI-Book" pitchFamily="2" charset="0"/>
              </a:rPr>
              <a:t>Aging </a:t>
            </a:r>
            <a:r>
              <a:rPr lang="en-US" b="1" dirty="0" err="1">
                <a:latin typeface="VNI-Book" pitchFamily="2" charset="0"/>
              </a:rPr>
              <a:t>tieán</a:t>
            </a:r>
            <a:r>
              <a:rPr lang="en-US" b="1" dirty="0">
                <a:latin typeface="VNI-Book" pitchFamily="2" charset="0"/>
              </a:rPr>
              <a:t> </a:t>
            </a:r>
            <a:r>
              <a:rPr lang="en-US" b="1" dirty="0" err="1">
                <a:latin typeface="VNI-Book" pitchFamily="2" charset="0"/>
              </a:rPr>
              <a:t>trình</a:t>
            </a:r>
            <a:r>
              <a:rPr lang="en-US" b="1" dirty="0">
                <a:latin typeface="VNI-Book" pitchFamily="2" charset="0"/>
              </a:rPr>
              <a:t> </a:t>
            </a:r>
            <a:r>
              <a:rPr lang="en-US" b="1" dirty="0" err="1" smtClean="0">
                <a:latin typeface="VNI-Book" pitchFamily="2" charset="0"/>
              </a:rPr>
              <a:t>naøo</a:t>
            </a:r>
            <a:r>
              <a:rPr lang="en-US" b="1" dirty="0" smtClean="0">
                <a:latin typeface="VNI-Book" pitchFamily="2" charset="0"/>
              </a:rPr>
              <a:t>?</a:t>
            </a:r>
            <a:endParaRPr lang="en-US" b="1" dirty="0">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dissolve">
                                      <p:cBhvr>
                                        <p:cTn id="7" dur="500"/>
                                        <p:tgtEl>
                                          <p:spTgt spid="2990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99019"/>
                                        </p:tgtEl>
                                        <p:attrNameLst>
                                          <p:attrName>style.visibility</p:attrName>
                                        </p:attrNameLst>
                                      </p:cBhvr>
                                      <p:to>
                                        <p:strVal val="visible"/>
                                      </p:to>
                                    </p:set>
                                    <p:animEffect transition="in" filter="dissolve">
                                      <p:cBhvr>
                                        <p:cTn id="11" dur="500"/>
                                        <p:tgtEl>
                                          <p:spTgt spid="29901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99027"/>
                                        </p:tgtEl>
                                        <p:attrNameLst>
                                          <p:attrName>style.visibility</p:attrName>
                                        </p:attrNameLst>
                                      </p:cBhvr>
                                      <p:to>
                                        <p:strVal val="visible"/>
                                      </p:to>
                                    </p:set>
                                    <p:animEffect transition="in" filter="dissolve">
                                      <p:cBhvr>
                                        <p:cTn id="15" dur="500"/>
                                        <p:tgtEl>
                                          <p:spTgt spid="2990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9026"/>
                                        </p:tgtEl>
                                        <p:attrNameLst>
                                          <p:attrName>style.visibility</p:attrName>
                                        </p:attrNameLst>
                                      </p:cBhvr>
                                      <p:to>
                                        <p:strVal val="visible"/>
                                      </p:to>
                                    </p:set>
                                    <p:animEffect transition="in" filter="wipe(left)">
                                      <p:cBhvr>
                                        <p:cTn id="19" dur="500"/>
                                        <p:tgtEl>
                                          <p:spTgt spid="29902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99028"/>
                                        </p:tgtEl>
                                        <p:attrNameLst>
                                          <p:attrName>style.visibility</p:attrName>
                                        </p:attrNameLst>
                                      </p:cBhvr>
                                      <p:to>
                                        <p:strVal val="visible"/>
                                      </p:to>
                                    </p:set>
                                    <p:animEffect transition="in" filter="dissolve">
                                      <p:cBhvr>
                                        <p:cTn id="23" dur="500"/>
                                        <p:tgtEl>
                                          <p:spTgt spid="29902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9011">
                                            <p:txEl>
                                              <p:pRg st="0" end="0"/>
                                            </p:txEl>
                                          </p:spTgt>
                                        </p:tgtEl>
                                        <p:attrNameLst>
                                          <p:attrName>style.visibility</p:attrName>
                                        </p:attrNameLst>
                                      </p:cBhvr>
                                      <p:to>
                                        <p:strVal val="visible"/>
                                      </p:to>
                                    </p:set>
                                    <p:animEffect transition="in" filter="dissolve">
                                      <p:cBhvr>
                                        <p:cTn id="28" dur="500"/>
                                        <p:tgtEl>
                                          <p:spTgt spid="2990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9011">
                                            <p:txEl>
                                              <p:pRg st="1" end="1"/>
                                            </p:txEl>
                                          </p:spTgt>
                                        </p:tgtEl>
                                        <p:attrNameLst>
                                          <p:attrName>style.visibility</p:attrName>
                                        </p:attrNameLst>
                                      </p:cBhvr>
                                      <p:to>
                                        <p:strVal val="visible"/>
                                      </p:to>
                                    </p:set>
                                    <p:animEffect transition="in" filter="dissolve">
                                      <p:cBhvr>
                                        <p:cTn id="33" dur="500"/>
                                        <p:tgtEl>
                                          <p:spTgt spid="299011">
                                            <p:txEl>
                                              <p:pRg st="1" end="1"/>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99011">
                                            <p:txEl>
                                              <p:pRg st="2" end="2"/>
                                            </p:txEl>
                                          </p:spTgt>
                                        </p:tgtEl>
                                        <p:attrNameLst>
                                          <p:attrName>style.visibility</p:attrName>
                                        </p:attrNameLst>
                                      </p:cBhvr>
                                      <p:to>
                                        <p:strVal val="visible"/>
                                      </p:to>
                                    </p:set>
                                    <p:animEffect transition="in" filter="dissolve">
                                      <p:cBhvr>
                                        <p:cTn id="36" dur="500"/>
                                        <p:tgtEl>
                                          <p:spTgt spid="299011">
                                            <p:txEl>
                                              <p:pRg st="2" end="2"/>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9011">
                                            <p:txEl>
                                              <p:pRg st="3" end="3"/>
                                            </p:txEl>
                                          </p:spTgt>
                                        </p:tgtEl>
                                        <p:attrNameLst>
                                          <p:attrName>style.visibility</p:attrName>
                                        </p:attrNameLst>
                                      </p:cBhvr>
                                      <p:to>
                                        <p:strVal val="visible"/>
                                      </p:to>
                                    </p:set>
                                    <p:animEffect transition="in" filter="dissolve">
                                      <p:cBhvr>
                                        <p:cTn id="39" dur="500"/>
                                        <p:tgtEl>
                                          <p:spTgt spid="299011">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99029"/>
                                        </p:tgtEl>
                                        <p:attrNameLst>
                                          <p:attrName>style.visibility</p:attrName>
                                        </p:attrNameLst>
                                      </p:cBhvr>
                                      <p:to>
                                        <p:strVal val="visible"/>
                                      </p:to>
                                    </p:set>
                                    <p:animEffect transition="in" filter="wipe(down)">
                                      <p:cBhvr>
                                        <p:cTn id="44" dur="500"/>
                                        <p:tgtEl>
                                          <p:spTgt spid="2990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99030"/>
                                        </p:tgtEl>
                                        <p:attrNameLst>
                                          <p:attrName>style.visibility</p:attrName>
                                        </p:attrNameLst>
                                      </p:cBhvr>
                                      <p:to>
                                        <p:strVal val="visible"/>
                                      </p:to>
                                    </p:set>
                                    <p:animEffect transition="in" filter="wipe(up)">
                                      <p:cBhvr>
                                        <p:cTn id="49" dur="500"/>
                                        <p:tgtEl>
                                          <p:spTgt spid="29903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9031"/>
                                        </p:tgtEl>
                                        <p:attrNameLst>
                                          <p:attrName>style.visibility</p:attrName>
                                        </p:attrNameLst>
                                      </p:cBhvr>
                                      <p:to>
                                        <p:strVal val="visible"/>
                                      </p:to>
                                    </p:set>
                                    <p:animEffect transition="in" filter="dissolve">
                                      <p:cBhvr>
                                        <p:cTn id="54" dur="500"/>
                                        <p:tgtEl>
                                          <p:spTgt spid="29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P spid="299026" grpId="0" animBg="1"/>
      <p:bldP spid="299027" grpId="0" animBg="1" autoUpdateAnimBg="0"/>
      <p:bldP spid="299028" grpId="0" animBg="1" autoUpdateAnimBg="0"/>
      <p:bldP spid="299029" grpId="0" animBg="1"/>
      <p:bldP spid="299030" grpId="0" animBg="1"/>
      <p:bldP spid="29903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42" name="Group 2"/>
          <p:cNvGraphicFramePr>
            <a:graphicFrameLocks noGrp="1"/>
          </p:cNvGraphicFramePr>
          <p:nvPr/>
        </p:nvGraphicFramePr>
        <p:xfrm>
          <a:off x="228600" y="1828800"/>
          <a:ext cx="8686800" cy="4376736"/>
        </p:xfrm>
        <a:graphic>
          <a:graphicData uri="http://schemas.openxmlformats.org/drawingml/2006/table">
            <a:tbl>
              <a:tblPr/>
              <a:tblGrid>
                <a:gridCol w="1117600"/>
                <a:gridCol w="1501775"/>
                <a:gridCol w="1139825"/>
                <a:gridCol w="947738"/>
                <a:gridCol w="946150"/>
                <a:gridCol w="1052512"/>
                <a:gridCol w="990600"/>
                <a:gridCol w="990600"/>
              </a:tblGrid>
              <a:tr h="610211">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smtClean="0">
                          <a:ln>
                            <a:noFill/>
                          </a:ln>
                          <a:solidFill>
                            <a:schemeClr val="tx1"/>
                          </a:solidFill>
                          <a:effectLst/>
                          <a:latin typeface="+mn-lt"/>
                          <a:cs typeface="Times New Roman" pitchFamily="18" charset="0"/>
                        </a:rPr>
                        <a:t>Tieán</a:t>
                      </a:r>
                      <a:r>
                        <a:rPr kumimoji="0" lang="en-US" sz="1800" b="1" i="0" u="none" strike="noStrike" cap="none" normalizeH="0" baseline="0" dirty="0" smtClean="0">
                          <a:ln>
                            <a:noFill/>
                          </a:ln>
                          <a:solidFill>
                            <a:schemeClr val="tx1"/>
                          </a:solidFill>
                          <a:effectLst/>
                          <a:latin typeface="+mn-lt"/>
                          <a:cs typeface="Times New Roman" pitchFamily="18" charset="0"/>
                        </a:rPr>
                        <a:t> </a:t>
                      </a:r>
                      <a:r>
                        <a:rPr kumimoji="0" lang="en-US" sz="1800" b="1" i="0" u="none" strike="noStrike" cap="none" normalizeH="0" baseline="0" dirty="0" err="1" smtClean="0">
                          <a:ln>
                            <a:noFill/>
                          </a:ln>
                          <a:solidFill>
                            <a:schemeClr val="tx1"/>
                          </a:solidFill>
                          <a:effectLst/>
                          <a:latin typeface="+mn-lt"/>
                          <a:cs typeface="Times New Roman" pitchFamily="18" charset="0"/>
                        </a:rPr>
                        <a:t>trình</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smtClean="0">
                          <a:ln>
                            <a:noFill/>
                          </a:ln>
                          <a:solidFill>
                            <a:schemeClr val="tx1"/>
                          </a:solidFill>
                          <a:effectLst/>
                          <a:latin typeface="+mn-lt"/>
                          <a:cs typeface="Times New Roman" pitchFamily="18" charset="0"/>
                        </a:rPr>
                        <a:t>Thôøi</a:t>
                      </a:r>
                      <a:r>
                        <a:rPr kumimoji="0" lang="en-US" sz="1800" b="1" i="0" u="none" strike="noStrike" cap="none" normalizeH="0" baseline="0" dirty="0" smtClean="0">
                          <a:ln>
                            <a:noFill/>
                          </a:ln>
                          <a:solidFill>
                            <a:schemeClr val="tx1"/>
                          </a:solidFill>
                          <a:effectLst/>
                          <a:latin typeface="+mn-lt"/>
                          <a:cs typeface="Times New Roman" pitchFamily="18" charset="0"/>
                        </a:rPr>
                        <a:t> </a:t>
                      </a:r>
                      <a:r>
                        <a:rPr kumimoji="0" lang="en-US" sz="1800" b="1" i="0" u="none" strike="noStrike" cap="none" normalizeH="0" baseline="0" dirty="0" err="1" smtClean="0">
                          <a:ln>
                            <a:noFill/>
                          </a:ln>
                          <a:solidFill>
                            <a:schemeClr val="tx1"/>
                          </a:solidFill>
                          <a:effectLst/>
                          <a:latin typeface="+mn-lt"/>
                          <a:cs typeface="Times New Roman" pitchFamily="18" charset="0"/>
                        </a:rPr>
                        <a:t>ñieåm</a:t>
                      </a:r>
                      <a:r>
                        <a:rPr kumimoji="0" lang="en-US" sz="1800" b="1" i="0" u="none" strike="noStrike" cap="none" normalizeH="0" baseline="0" dirty="0" smtClean="0">
                          <a:ln>
                            <a:noFill/>
                          </a:ln>
                          <a:solidFill>
                            <a:schemeClr val="tx1"/>
                          </a:solidFill>
                          <a:effectLst/>
                          <a:latin typeface="+mn-lt"/>
                          <a:cs typeface="Times New Roman" pitchFamily="18" charset="0"/>
                        </a:rPr>
                        <a:t> </a:t>
                      </a:r>
                      <a:r>
                        <a:rPr kumimoji="0" lang="en-US" sz="1800" b="1" i="0" u="none" strike="noStrike" cap="none" normalizeH="0" baseline="0" dirty="0" err="1" smtClean="0">
                          <a:ln>
                            <a:noFill/>
                          </a:ln>
                          <a:solidFill>
                            <a:schemeClr val="tx1"/>
                          </a:solidFill>
                          <a:effectLst/>
                          <a:latin typeface="+mn-lt"/>
                          <a:cs typeface="Times New Roman" pitchFamily="18" charset="0"/>
                        </a:rPr>
                        <a:t>vaøo</a:t>
                      </a:r>
                      <a:r>
                        <a:rPr kumimoji="0" lang="en-US" sz="1800" b="1" i="0" u="none" strike="noStrike" cap="none" normalizeH="0" baseline="0" dirty="0" smtClean="0">
                          <a:ln>
                            <a:noFill/>
                          </a:ln>
                          <a:solidFill>
                            <a:schemeClr val="tx1"/>
                          </a:solidFill>
                          <a:effectLst/>
                          <a:latin typeface="+mn-lt"/>
                          <a:cs typeface="Times New Roman" pitchFamily="18" charset="0"/>
                        </a:rPr>
                        <a:t> Ready list</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1" i="0" u="none" strike="noStrike" cap="none" normalizeH="0" baseline="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mn-lt"/>
                          <a:cs typeface="Times New Roman" pitchFamily="18" charset="0"/>
                        </a:rPr>
                        <a:t>CPU1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mn-lt"/>
                          <a:cs typeface="Times New Roman" pitchFamily="18" charset="0"/>
                        </a:rPr>
                        <a:t>IO laàn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CPU2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IO </a:t>
                      </a:r>
                      <a:r>
                        <a:rPr kumimoji="0" lang="en-US" sz="1800" b="1" i="0" u="none" strike="noStrike" cap="none" normalizeH="0" baseline="0" dirty="0" err="1" smtClean="0">
                          <a:ln>
                            <a:noFill/>
                          </a:ln>
                          <a:solidFill>
                            <a:schemeClr val="tx1"/>
                          </a:solidFill>
                          <a:effectLst/>
                          <a:latin typeface="+mn-lt"/>
                          <a:cs typeface="Times New Roman" pitchFamily="18" charset="0"/>
                        </a:rPr>
                        <a:t>laàn</a:t>
                      </a:r>
                      <a:r>
                        <a:rPr kumimoji="0" lang="en-US" sz="1800" b="1" i="0" u="none" strike="noStrike" cap="none" normalizeH="0" baseline="0" dirty="0" smtClean="0">
                          <a:ln>
                            <a:noFill/>
                          </a:ln>
                          <a:solidFill>
                            <a:schemeClr val="tx1"/>
                          </a:solidFill>
                          <a:effectLst/>
                          <a:latin typeface="+mn-lt"/>
                          <a:cs typeface="Times New Roman" pitchFamily="18" charset="0"/>
                        </a:rPr>
                        <a: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114980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smtClean="0">
                          <a:ln>
                            <a:noFill/>
                          </a:ln>
                          <a:solidFill>
                            <a:schemeClr val="tx1"/>
                          </a:solidFill>
                          <a:effectLst/>
                          <a:latin typeface="+mn-lt"/>
                          <a:cs typeface="Times New Roman" pitchFamily="18" charset="0"/>
                        </a:rPr>
                        <a:t>Thôøi</a:t>
                      </a:r>
                      <a:r>
                        <a:rPr kumimoji="0" lang="en-US" sz="1800" b="1" i="0" u="none" strike="noStrike" cap="none" normalizeH="0" baseline="0" dirty="0" smtClean="0">
                          <a:ln>
                            <a:noFill/>
                          </a:ln>
                          <a:solidFill>
                            <a:schemeClr val="tx1"/>
                          </a:solidFill>
                          <a:effectLst/>
                          <a:latin typeface="+mn-lt"/>
                          <a:cs typeface="Times New Roman" pitchFamily="18" charset="0"/>
                        </a:rPr>
                        <a:t> </a:t>
                      </a:r>
                      <a:r>
                        <a:rPr kumimoji="0" lang="en-US" sz="1800" b="1" i="0" u="none" strike="noStrike" cap="none" normalizeH="0" baseline="0" dirty="0" err="1" smtClean="0">
                          <a:ln>
                            <a:noFill/>
                          </a:ln>
                          <a:solidFill>
                            <a:schemeClr val="tx1"/>
                          </a:solidFill>
                          <a:effectLst/>
                          <a:latin typeface="+mn-lt"/>
                          <a:cs typeface="Times New Roman" pitchFamily="18" charset="0"/>
                        </a:rPr>
                        <a:t>gian</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smtClean="0">
                          <a:ln>
                            <a:noFill/>
                          </a:ln>
                          <a:solidFill>
                            <a:schemeClr val="tx1"/>
                          </a:solidFill>
                          <a:effectLst/>
                          <a:latin typeface="+mn-lt"/>
                          <a:cs typeface="Times New Roman" pitchFamily="18" charset="0"/>
                        </a:rPr>
                        <a:t>Thieát</a:t>
                      </a:r>
                      <a:r>
                        <a:rPr kumimoji="0" lang="en-US" sz="1800" b="1" i="0" u="none" strike="noStrike" cap="none" normalizeH="0" baseline="0" dirty="0" smtClean="0">
                          <a:ln>
                            <a:noFill/>
                          </a:ln>
                          <a:solidFill>
                            <a:schemeClr val="tx1"/>
                          </a:solidFill>
                          <a:effectLst/>
                          <a:latin typeface="+mn-lt"/>
                          <a:cs typeface="Times New Roman" pitchFamily="18" charset="0"/>
                        </a:rPr>
                        <a:t> </a:t>
                      </a:r>
                      <a:r>
                        <a:rPr kumimoji="0" lang="en-US" sz="1800" b="1" i="0" u="none" strike="noStrike" cap="none" normalizeH="0" baseline="0" dirty="0" err="1" smtClean="0">
                          <a:ln>
                            <a:noFill/>
                          </a:ln>
                          <a:solidFill>
                            <a:schemeClr val="tx1"/>
                          </a:solidFill>
                          <a:effectLst/>
                          <a:latin typeface="+mn-lt"/>
                          <a:cs typeface="Times New Roman" pitchFamily="18" charset="0"/>
                        </a:rPr>
                        <a:t>bò</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mn-lt"/>
                          <a:cs typeface="Times New Roman" pitchFamily="18" charset="0"/>
                        </a:rPr>
                        <a:t>Thôøi gian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smtClean="0">
                          <a:ln>
                            <a:noFill/>
                          </a:ln>
                          <a:solidFill>
                            <a:schemeClr val="tx1"/>
                          </a:solidFill>
                          <a:effectLst/>
                          <a:latin typeface="+mn-lt"/>
                          <a:cs typeface="Times New Roman" pitchFamily="18" charset="0"/>
                        </a:rPr>
                        <a:t>Thieát</a:t>
                      </a:r>
                      <a:r>
                        <a:rPr kumimoji="0" lang="en-US" sz="1800" b="1" i="0" u="none" strike="noStrike" cap="none" normalizeH="0" baseline="0" dirty="0" smtClean="0">
                          <a:ln>
                            <a:noFill/>
                          </a:ln>
                          <a:solidFill>
                            <a:schemeClr val="tx1"/>
                          </a:solidFill>
                          <a:effectLst/>
                          <a:latin typeface="+mn-lt"/>
                          <a:cs typeface="Times New Roman" pitchFamily="18" charset="0"/>
                        </a:rPr>
                        <a:t> </a:t>
                      </a:r>
                      <a:r>
                        <a:rPr kumimoji="0" lang="en-US" sz="1800" b="1" i="0" u="none" strike="noStrike" cap="none" normalizeH="0" baseline="0" dirty="0" err="1" smtClean="0">
                          <a:ln>
                            <a:noFill/>
                          </a:ln>
                          <a:solidFill>
                            <a:schemeClr val="tx1"/>
                          </a:solidFill>
                          <a:effectLst/>
                          <a:latin typeface="+mn-lt"/>
                          <a:cs typeface="Times New Roman" pitchFamily="18" charset="0"/>
                        </a:rPr>
                        <a:t>bò</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P1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0</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8</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5</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R1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0</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Null</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P2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8</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R2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5</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R1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P3</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10</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6</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5</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R1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3</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R2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P4</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11</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3</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20</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R2</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0</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0</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mn-lt"/>
                          <a:cs typeface="Times New Roman" pitchFamily="18" charset="0"/>
                        </a:rPr>
                        <a:t>Null</a:t>
                      </a:r>
                      <a:endParaRPr kumimoji="0" lang="en-US" sz="1800" b="1"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7502" name="Text Box 62"/>
          <p:cNvSpPr txBox="1">
            <a:spLocks noChangeArrowheads="1"/>
          </p:cNvSpPr>
          <p:nvPr/>
        </p:nvSpPr>
        <p:spPr bwMode="auto">
          <a:xfrm>
            <a:off x="381000" y="60325"/>
            <a:ext cx="7718425" cy="1158875"/>
          </a:xfrm>
          <a:prstGeom prst="rect">
            <a:avLst/>
          </a:prstGeom>
          <a:noFill/>
          <a:ln w="9525">
            <a:noFill/>
            <a:miter lim="800000"/>
            <a:headEnd/>
            <a:tailEnd/>
          </a:ln>
          <a:effectLst/>
        </p:spPr>
        <p:txBody>
          <a:bodyPr wrap="none">
            <a:spAutoFit/>
          </a:bodyPr>
          <a:lstStyle/>
          <a:p>
            <a:r>
              <a:rPr lang="en-US" sz="3800" b="1" dirty="0" err="1">
                <a:latin typeface="Times New Roman" pitchFamily="18" charset="0"/>
              </a:rPr>
              <a:t>Bài</a:t>
            </a:r>
            <a:r>
              <a:rPr lang="en-US" sz="3800" b="1" dirty="0">
                <a:latin typeface="Times New Roman" pitchFamily="18" charset="0"/>
              </a:rPr>
              <a:t> </a:t>
            </a:r>
            <a:r>
              <a:rPr lang="en-US" sz="3800" b="1" dirty="0" err="1">
                <a:latin typeface="Times New Roman" pitchFamily="18" charset="0"/>
              </a:rPr>
              <a:t>tập</a:t>
            </a:r>
            <a:r>
              <a:rPr lang="en-US" sz="3800" b="1" dirty="0">
                <a:latin typeface="Times New Roman" pitchFamily="18" charset="0"/>
              </a:rPr>
              <a:t>: </a:t>
            </a:r>
            <a:r>
              <a:rPr lang="en-US" sz="3800" b="1" dirty="0" err="1">
                <a:latin typeface="Times New Roman" pitchFamily="18" charset="0"/>
              </a:rPr>
              <a:t>Hãy</a:t>
            </a:r>
            <a:r>
              <a:rPr lang="en-US" sz="3800" b="1" dirty="0">
                <a:latin typeface="Times New Roman" pitchFamily="18" charset="0"/>
              </a:rPr>
              <a:t> </a:t>
            </a:r>
            <a:r>
              <a:rPr lang="en-US" sz="3800" b="1" dirty="0" err="1">
                <a:latin typeface="Times New Roman" pitchFamily="18" charset="0"/>
              </a:rPr>
              <a:t>điều</a:t>
            </a:r>
            <a:r>
              <a:rPr lang="en-US" sz="3800" b="1" dirty="0">
                <a:latin typeface="Times New Roman" pitchFamily="18" charset="0"/>
              </a:rPr>
              <a:t> </a:t>
            </a:r>
            <a:r>
              <a:rPr lang="en-US" sz="3800" b="1" dirty="0" err="1">
                <a:latin typeface="Times New Roman" pitchFamily="18" charset="0"/>
              </a:rPr>
              <a:t>phối</a:t>
            </a:r>
            <a:endParaRPr lang="en-US" sz="3800" b="1" dirty="0">
              <a:latin typeface="Times New Roman" pitchFamily="18" charset="0"/>
            </a:endParaRPr>
          </a:p>
          <a:p>
            <a:r>
              <a:rPr lang="en-US" sz="3200" dirty="0">
                <a:latin typeface="Arial" charset="0"/>
              </a:rPr>
              <a:t>CPU: SJF </a:t>
            </a:r>
            <a:r>
              <a:rPr lang="en-US" sz="3200" dirty="0" err="1">
                <a:latin typeface="Arial" charset="0"/>
              </a:rPr>
              <a:t>không</a:t>
            </a:r>
            <a:r>
              <a:rPr lang="en-US" sz="3200" dirty="0">
                <a:latin typeface="Arial" charset="0"/>
              </a:rPr>
              <a:t> </a:t>
            </a:r>
            <a:r>
              <a:rPr lang="en-US" sz="3200" dirty="0" err="1">
                <a:latin typeface="Arial" charset="0"/>
              </a:rPr>
              <a:t>độc</a:t>
            </a:r>
            <a:r>
              <a:rPr lang="en-US" sz="3200" dirty="0">
                <a:latin typeface="Arial" charset="0"/>
              </a:rPr>
              <a:t> </a:t>
            </a:r>
            <a:r>
              <a:rPr lang="en-US" sz="3200" dirty="0" err="1">
                <a:latin typeface="Arial" charset="0"/>
              </a:rPr>
              <a:t>quyền</a:t>
            </a:r>
            <a:r>
              <a:rPr lang="en-US" sz="3200" dirty="0">
                <a:latin typeface="Arial" charset="0"/>
              </a:rPr>
              <a:t>. R1,R2: FIFO</a:t>
            </a:r>
          </a:p>
        </p:txBody>
      </p:sp>
      <p:sp>
        <p:nvSpPr>
          <p:cNvPr id="2" name="Slide Number Placeholder 1"/>
          <p:cNvSpPr>
            <a:spLocks noGrp="1"/>
          </p:cNvSpPr>
          <p:nvPr>
            <p:ph type="sldNum" sz="quarter" idx="15"/>
          </p:nvPr>
        </p:nvSpPr>
        <p:spPr/>
        <p:txBody>
          <a:bodyPr/>
          <a:lstStyle/>
          <a:p>
            <a:fld id="{A4570A81-61FC-4C53-9A9D-8F4A8110B488}" type="slidenum">
              <a:rPr lang="en-US" smtClean="0"/>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7467600" cy="1143000"/>
          </a:xfrm>
        </p:spPr>
        <p:txBody>
          <a:bodyPr/>
          <a:lstStyle/>
          <a:p>
            <a:r>
              <a:rPr lang="en-US" dirty="0" err="1"/>
              <a:t>Xöû</a:t>
            </a:r>
            <a:r>
              <a:rPr lang="en-US" dirty="0"/>
              <a:t> </a:t>
            </a:r>
            <a:r>
              <a:rPr lang="en-US" dirty="0" err="1"/>
              <a:t>lyù</a:t>
            </a:r>
            <a:r>
              <a:rPr lang="en-US" dirty="0"/>
              <a:t> </a:t>
            </a:r>
            <a:r>
              <a:rPr lang="en-US" dirty="0" err="1"/>
              <a:t>ñoàng</a:t>
            </a:r>
            <a:r>
              <a:rPr lang="en-US" dirty="0"/>
              <a:t> </a:t>
            </a:r>
            <a:r>
              <a:rPr lang="en-US" dirty="0" err="1"/>
              <a:t>haønh</a:t>
            </a:r>
            <a:r>
              <a:rPr lang="en-US" dirty="0"/>
              <a:t>, </a:t>
            </a:r>
            <a:r>
              <a:rPr lang="en-US" dirty="0" err="1"/>
              <a:t>nhöõng</a:t>
            </a:r>
            <a:r>
              <a:rPr lang="en-US" dirty="0"/>
              <a:t> </a:t>
            </a:r>
            <a:r>
              <a:rPr lang="en-US" dirty="0" err="1"/>
              <a:t>khoù</a:t>
            </a:r>
            <a:r>
              <a:rPr lang="en-US" dirty="0"/>
              <a:t> </a:t>
            </a:r>
            <a:r>
              <a:rPr lang="en-US" dirty="0" err="1"/>
              <a:t>khaên</a:t>
            </a:r>
            <a:r>
              <a:rPr lang="en-US" dirty="0"/>
              <a:t> ?</a:t>
            </a:r>
          </a:p>
        </p:txBody>
      </p:sp>
      <p:sp>
        <p:nvSpPr>
          <p:cNvPr id="20" name="Slide Number Placeholder 5"/>
          <p:cNvSpPr>
            <a:spLocks noGrp="1"/>
          </p:cNvSpPr>
          <p:nvPr>
            <p:ph type="sldNum" sz="quarter" idx="15"/>
          </p:nvPr>
        </p:nvSpPr>
        <p:spPr/>
        <p:txBody>
          <a:bodyPr/>
          <a:lstStyle/>
          <a:p>
            <a:fld id="{F1706089-99B0-4AD4-8097-3CE40C38CEC6}" type="slidenum">
              <a:rPr lang="en-US"/>
              <a:pPr/>
              <a:t>6</a:t>
            </a:fld>
            <a:endParaRPr lang="en-US"/>
          </a:p>
        </p:txBody>
      </p:sp>
      <p:sp>
        <p:nvSpPr>
          <p:cNvPr id="12324" name="Text Box 36"/>
          <p:cNvSpPr txBox="1">
            <a:spLocks noChangeArrowheads="1"/>
          </p:cNvSpPr>
          <p:nvPr/>
        </p:nvSpPr>
        <p:spPr bwMode="auto">
          <a:xfrm>
            <a:off x="457200" y="5692914"/>
            <a:ext cx="8610600" cy="400110"/>
          </a:xfrm>
          <a:prstGeom prst="rect">
            <a:avLst/>
          </a:prstGeom>
          <a:noFill/>
          <a:ln w="127000">
            <a:noFill/>
            <a:miter lim="800000"/>
            <a:headEnd/>
            <a:tailEnd/>
          </a:ln>
          <a:effectLst/>
        </p:spPr>
        <p:txBody>
          <a:bodyPr wrap="square">
            <a:spAutoFit/>
          </a:bodyPr>
          <a:lstStyle/>
          <a:p>
            <a:pPr algn="ctr">
              <a:buFont typeface="Wingdings" pitchFamily="2" charset="2"/>
              <a:buNone/>
            </a:pPr>
            <a:r>
              <a:rPr lang="en-US" b="1" dirty="0">
                <a:solidFill>
                  <a:schemeClr val="tx2"/>
                </a:solidFill>
                <a:latin typeface="VNI-Book" pitchFamily="2" charset="0"/>
              </a:rPr>
              <a:t>HÑH : </a:t>
            </a:r>
            <a:r>
              <a:rPr lang="en-US" b="1" dirty="0" smtClean="0">
                <a:solidFill>
                  <a:schemeClr val="tx2"/>
                </a:solidFill>
                <a:latin typeface="VNI-Book" pitchFamily="2" charset="0"/>
              </a:rPr>
              <a:t>“</a:t>
            </a:r>
            <a:r>
              <a:rPr lang="en-US" b="1" dirty="0" err="1" smtClean="0">
                <a:solidFill>
                  <a:schemeClr val="tx2"/>
                </a:solidFill>
                <a:latin typeface="VNI-Book" pitchFamily="2" charset="0"/>
              </a:rPr>
              <a:t>Giaûi</a:t>
            </a:r>
            <a:r>
              <a:rPr lang="en-US" b="1" dirty="0" smtClean="0">
                <a:solidFill>
                  <a:schemeClr val="tx2"/>
                </a:solidFill>
                <a:latin typeface="VNI-Book" pitchFamily="2" charset="0"/>
              </a:rPr>
              <a:t> </a:t>
            </a:r>
            <a:r>
              <a:rPr lang="en-US" b="1" dirty="0" err="1">
                <a:solidFill>
                  <a:schemeClr val="tx2"/>
                </a:solidFill>
                <a:latin typeface="VNI-Book" pitchFamily="2" charset="0"/>
              </a:rPr>
              <a:t>quyeát</a:t>
            </a:r>
            <a:r>
              <a:rPr lang="en-US" b="1" dirty="0">
                <a:solidFill>
                  <a:schemeClr val="tx2"/>
                </a:solidFill>
                <a:latin typeface="VNI-Book" pitchFamily="2" charset="0"/>
              </a:rPr>
              <a:t> </a:t>
            </a:r>
            <a:r>
              <a:rPr lang="en-US" b="1" dirty="0" err="1">
                <a:solidFill>
                  <a:schemeClr val="tx2"/>
                </a:solidFill>
                <a:latin typeface="VNI-Book" pitchFamily="2" charset="0"/>
              </a:rPr>
              <a:t>nhieàu</a:t>
            </a:r>
            <a:r>
              <a:rPr lang="en-US" b="1" dirty="0">
                <a:solidFill>
                  <a:schemeClr val="tx2"/>
                </a:solidFill>
                <a:latin typeface="VNI-Book" pitchFamily="2" charset="0"/>
              </a:rPr>
              <a:t> </a:t>
            </a:r>
            <a:r>
              <a:rPr lang="en-US" b="1" dirty="0" err="1">
                <a:solidFill>
                  <a:schemeClr val="tx2"/>
                </a:solidFill>
                <a:latin typeface="VNI-Book" pitchFamily="2" charset="0"/>
              </a:rPr>
              <a:t>coâng</a:t>
            </a:r>
            <a:r>
              <a:rPr lang="en-US" b="1" dirty="0">
                <a:solidFill>
                  <a:schemeClr val="tx2"/>
                </a:solidFill>
                <a:latin typeface="VNI-Book" pitchFamily="2" charset="0"/>
              </a:rPr>
              <a:t> </a:t>
            </a:r>
            <a:r>
              <a:rPr lang="en-US" b="1" dirty="0" err="1">
                <a:solidFill>
                  <a:schemeClr val="tx2"/>
                </a:solidFill>
                <a:latin typeface="VNI-Book" pitchFamily="2" charset="0"/>
              </a:rPr>
              <a:t>vieäc</a:t>
            </a:r>
            <a:r>
              <a:rPr lang="en-US" b="1" dirty="0">
                <a:solidFill>
                  <a:schemeClr val="tx2"/>
                </a:solidFill>
                <a:latin typeface="VNI-Book" pitchFamily="2" charset="0"/>
              </a:rPr>
              <a:t> </a:t>
            </a:r>
            <a:r>
              <a:rPr lang="en-US" b="1" dirty="0" err="1">
                <a:solidFill>
                  <a:schemeClr val="tx2"/>
                </a:solidFill>
                <a:latin typeface="VNI-Book" pitchFamily="2" charset="0"/>
              </a:rPr>
              <a:t>ñoàng</a:t>
            </a:r>
            <a:r>
              <a:rPr lang="en-US" b="1" dirty="0">
                <a:solidFill>
                  <a:schemeClr val="tx2"/>
                </a:solidFill>
                <a:latin typeface="VNI-Book" pitchFamily="2" charset="0"/>
              </a:rPr>
              <a:t> </a:t>
            </a:r>
            <a:r>
              <a:rPr lang="en-US" b="1" dirty="0" err="1" smtClean="0">
                <a:solidFill>
                  <a:schemeClr val="tx2"/>
                </a:solidFill>
                <a:latin typeface="VNI-Book" pitchFamily="2" charset="0"/>
              </a:rPr>
              <a:t>thôøi</a:t>
            </a:r>
            <a:r>
              <a:rPr lang="en-US" b="1" dirty="0" smtClean="0">
                <a:solidFill>
                  <a:schemeClr val="tx2"/>
                </a:solidFill>
                <a:latin typeface="VNI-Book" pitchFamily="2" charset="0"/>
              </a:rPr>
              <a:t>, </a:t>
            </a:r>
            <a:r>
              <a:rPr lang="en-US" b="1" dirty="0" err="1" smtClean="0">
                <a:solidFill>
                  <a:schemeClr val="tx2"/>
                </a:solidFill>
                <a:latin typeface="VNI-Book" pitchFamily="2" charset="0"/>
              </a:rPr>
              <a:t>ñaâu</a:t>
            </a:r>
            <a:r>
              <a:rPr lang="en-US" b="1" dirty="0" smtClean="0">
                <a:solidFill>
                  <a:schemeClr val="tx2"/>
                </a:solidFill>
                <a:latin typeface="VNI-Book" pitchFamily="2" charset="0"/>
              </a:rPr>
              <a:t> </a:t>
            </a:r>
            <a:r>
              <a:rPr lang="en-US" b="1" dirty="0" err="1">
                <a:solidFill>
                  <a:schemeClr val="tx2"/>
                </a:solidFill>
                <a:latin typeface="VNI-Book" pitchFamily="2" charset="0"/>
              </a:rPr>
              <a:t>coù</a:t>
            </a:r>
            <a:r>
              <a:rPr lang="en-US" b="1" dirty="0">
                <a:solidFill>
                  <a:schemeClr val="tx2"/>
                </a:solidFill>
                <a:latin typeface="VNI-Book" pitchFamily="2" charset="0"/>
              </a:rPr>
              <a:t> </a:t>
            </a:r>
            <a:r>
              <a:rPr lang="en-US" b="1" dirty="0" err="1">
                <a:solidFill>
                  <a:schemeClr val="tx2"/>
                </a:solidFill>
                <a:latin typeface="VNI-Book" pitchFamily="2" charset="0"/>
              </a:rPr>
              <a:t>deã</a:t>
            </a:r>
            <a:r>
              <a:rPr lang="en-US" b="1" dirty="0">
                <a:solidFill>
                  <a:schemeClr val="tx2"/>
                </a:solidFill>
                <a:latin typeface="VNI-Book" pitchFamily="2" charset="0"/>
              </a:rPr>
              <a:t> </a:t>
            </a:r>
            <a:r>
              <a:rPr lang="en-US" b="1" dirty="0" smtClean="0">
                <a:solidFill>
                  <a:schemeClr val="tx2"/>
                </a:solidFill>
                <a:latin typeface="VNI-Book" pitchFamily="2" charset="0"/>
              </a:rPr>
              <a:t>!”</a:t>
            </a:r>
            <a:endParaRPr lang="en-US" b="1" dirty="0">
              <a:solidFill>
                <a:schemeClr val="tx2"/>
              </a:solidFill>
              <a:latin typeface="VNI-Book" pitchFamily="2" charset="0"/>
            </a:endParaRPr>
          </a:p>
        </p:txBody>
      </p:sp>
      <p:sp>
        <p:nvSpPr>
          <p:cNvPr id="12326" name="Text Box 38"/>
          <p:cNvSpPr txBox="1">
            <a:spLocks noChangeArrowheads="1"/>
          </p:cNvSpPr>
          <p:nvPr/>
        </p:nvSpPr>
        <p:spPr bwMode="auto">
          <a:xfrm>
            <a:off x="5029200" y="2246055"/>
            <a:ext cx="4267200" cy="2554545"/>
          </a:xfrm>
          <a:prstGeom prst="rect">
            <a:avLst/>
          </a:prstGeom>
          <a:noFill/>
          <a:ln w="127000">
            <a:noFill/>
            <a:miter lim="800000"/>
            <a:headEnd/>
            <a:tailEnd/>
          </a:ln>
          <a:effectLst/>
        </p:spPr>
        <p:txBody>
          <a:bodyPr wrap="square">
            <a:spAutoFit/>
          </a:bodyPr>
          <a:lstStyle/>
          <a:p>
            <a:pPr>
              <a:spcBef>
                <a:spcPct val="50000"/>
              </a:spcBef>
              <a:buFontTx/>
              <a:buChar char="-"/>
            </a:pPr>
            <a:r>
              <a:rPr lang="en-US" b="1" dirty="0">
                <a:latin typeface="VNI-Book" pitchFamily="2" charset="0"/>
              </a:rPr>
              <a:t> </a:t>
            </a:r>
            <a:r>
              <a:rPr lang="en-US" b="1" dirty="0" err="1">
                <a:latin typeface="VNI-Book" pitchFamily="2" charset="0"/>
              </a:rPr>
              <a:t>Taøi</a:t>
            </a:r>
            <a:r>
              <a:rPr lang="en-US" b="1" dirty="0">
                <a:latin typeface="VNI-Book" pitchFamily="2" charset="0"/>
              </a:rPr>
              <a:t> </a:t>
            </a:r>
            <a:r>
              <a:rPr lang="en-US" b="1" dirty="0" err="1">
                <a:latin typeface="VNI-Book" pitchFamily="2" charset="0"/>
              </a:rPr>
              <a:t>nguyeân</a:t>
            </a:r>
            <a:r>
              <a:rPr lang="en-US" b="1" dirty="0">
                <a:latin typeface="VNI-Book" pitchFamily="2" charset="0"/>
              </a:rPr>
              <a:t> </a:t>
            </a:r>
            <a:r>
              <a:rPr lang="en-US" b="1" dirty="0" err="1">
                <a:latin typeface="VNI-Book" pitchFamily="2" charset="0"/>
              </a:rPr>
              <a:t>giôùi</a:t>
            </a:r>
            <a:r>
              <a:rPr lang="en-US" b="1" dirty="0">
                <a:latin typeface="VNI-Book" pitchFamily="2" charset="0"/>
              </a:rPr>
              <a:t> </a:t>
            </a:r>
            <a:r>
              <a:rPr lang="en-US" b="1" dirty="0" err="1">
                <a:latin typeface="VNI-Book" pitchFamily="2" charset="0"/>
              </a:rPr>
              <a:t>haïn</a:t>
            </a:r>
            <a:r>
              <a:rPr lang="en-US" b="1" dirty="0">
                <a:latin typeface="VNI-Book" pitchFamily="2" charset="0"/>
              </a:rPr>
              <a:t>, </a:t>
            </a:r>
            <a:r>
              <a:rPr lang="en-US" b="1" dirty="0" err="1">
                <a:latin typeface="VNI-Book" pitchFamily="2" charset="0"/>
              </a:rPr>
              <a:t>öùng</a:t>
            </a:r>
            <a:r>
              <a:rPr lang="en-US" b="1" dirty="0">
                <a:latin typeface="VNI-Book" pitchFamily="2" charset="0"/>
              </a:rPr>
              <a:t> </a:t>
            </a:r>
            <a:r>
              <a:rPr lang="en-US" b="1" dirty="0" err="1">
                <a:latin typeface="VNI-Book" pitchFamily="2" charset="0"/>
              </a:rPr>
              <a:t>duïng</a:t>
            </a:r>
            <a:r>
              <a:rPr lang="en-US" b="1" dirty="0">
                <a:latin typeface="VNI-Book" pitchFamily="2" charset="0"/>
              </a:rPr>
              <a:t> “</a:t>
            </a:r>
            <a:r>
              <a:rPr lang="en-US" b="1" dirty="0" err="1">
                <a:latin typeface="VNI-Book" pitchFamily="2" charset="0"/>
              </a:rPr>
              <a:t>voâ</a:t>
            </a:r>
            <a:r>
              <a:rPr lang="en-US" b="1" dirty="0">
                <a:latin typeface="VNI-Book" pitchFamily="2" charset="0"/>
              </a:rPr>
              <a:t> </a:t>
            </a:r>
            <a:r>
              <a:rPr lang="en-US" b="1" dirty="0" err="1">
                <a:latin typeface="VNI-Book" pitchFamily="2" charset="0"/>
              </a:rPr>
              <a:t>haïn</a:t>
            </a:r>
            <a:r>
              <a:rPr lang="en-US" b="1" dirty="0">
                <a:latin typeface="VNI-Book" pitchFamily="2" charset="0"/>
              </a:rPr>
              <a:t>”</a:t>
            </a:r>
          </a:p>
          <a:p>
            <a:pPr>
              <a:spcBef>
                <a:spcPct val="50000"/>
              </a:spcBef>
              <a:buFontTx/>
              <a:buChar char="-"/>
            </a:pPr>
            <a:r>
              <a:rPr lang="en-US" b="1" dirty="0">
                <a:latin typeface="VNI-Book" pitchFamily="2" charset="0"/>
              </a:rPr>
              <a:t> </a:t>
            </a:r>
            <a:r>
              <a:rPr lang="en-US" b="1" dirty="0" err="1">
                <a:latin typeface="VNI-Book" pitchFamily="2" charset="0"/>
              </a:rPr>
              <a:t>Nhieàu</a:t>
            </a:r>
            <a:r>
              <a:rPr lang="en-US" b="1" dirty="0">
                <a:latin typeface="VNI-Book" pitchFamily="2" charset="0"/>
              </a:rPr>
              <a:t> </a:t>
            </a:r>
            <a:r>
              <a:rPr lang="en-US" b="1" dirty="0" err="1">
                <a:latin typeface="VNI-Book" pitchFamily="2" charset="0"/>
              </a:rPr>
              <a:t>hoaït</a:t>
            </a:r>
            <a:r>
              <a:rPr lang="en-US" b="1" dirty="0">
                <a:latin typeface="VNI-Book" pitchFamily="2" charset="0"/>
              </a:rPr>
              <a:t> </a:t>
            </a:r>
            <a:r>
              <a:rPr lang="en-US" b="1" dirty="0" err="1">
                <a:latin typeface="VNI-Book" pitchFamily="2" charset="0"/>
              </a:rPr>
              <a:t>ñoäng</a:t>
            </a:r>
            <a:r>
              <a:rPr lang="en-US" b="1" dirty="0">
                <a:latin typeface="VNI-Book" pitchFamily="2" charset="0"/>
              </a:rPr>
              <a:t> </a:t>
            </a:r>
            <a:r>
              <a:rPr lang="en-US" b="1" dirty="0" err="1">
                <a:latin typeface="VNI-Book" pitchFamily="2" charset="0"/>
              </a:rPr>
              <a:t>ñan</a:t>
            </a:r>
            <a:r>
              <a:rPr lang="en-US" b="1" dirty="0">
                <a:latin typeface="VNI-Book" pitchFamily="2" charset="0"/>
              </a:rPr>
              <a:t> </a:t>
            </a:r>
            <a:r>
              <a:rPr lang="en-US" b="1" dirty="0" err="1">
                <a:latin typeface="VNI-Book" pitchFamily="2" charset="0"/>
              </a:rPr>
              <a:t>xen</a:t>
            </a:r>
            <a:endParaRPr lang="en-US" b="1" dirty="0">
              <a:latin typeface="VNI-Book" pitchFamily="2" charset="0"/>
            </a:endParaRPr>
          </a:p>
          <a:p>
            <a:pPr>
              <a:spcBef>
                <a:spcPct val="50000"/>
              </a:spcBef>
            </a:pPr>
            <a:r>
              <a:rPr lang="en-US" b="1" dirty="0">
                <a:solidFill>
                  <a:schemeClr val="hlink"/>
                </a:solidFill>
                <a:latin typeface="VNI-Book" pitchFamily="2" charset="0"/>
              </a:rPr>
              <a:t>??? </a:t>
            </a:r>
            <a:r>
              <a:rPr lang="en-US" b="1" dirty="0" err="1">
                <a:solidFill>
                  <a:schemeClr val="hlink"/>
                </a:solidFill>
                <a:latin typeface="VNI-Book" pitchFamily="2" charset="0"/>
              </a:rPr>
              <a:t>Phaân</a:t>
            </a:r>
            <a:r>
              <a:rPr lang="en-US" b="1" dirty="0">
                <a:solidFill>
                  <a:schemeClr val="hlink"/>
                </a:solidFill>
                <a:latin typeface="VNI-Book" pitchFamily="2" charset="0"/>
              </a:rPr>
              <a:t> </a:t>
            </a:r>
            <a:r>
              <a:rPr lang="en-US" b="1" dirty="0" err="1">
                <a:solidFill>
                  <a:schemeClr val="hlink"/>
                </a:solidFill>
                <a:latin typeface="VNI-Book" pitchFamily="2" charset="0"/>
              </a:rPr>
              <a:t>chia</a:t>
            </a:r>
            <a:r>
              <a:rPr lang="en-US" b="1" dirty="0">
                <a:solidFill>
                  <a:schemeClr val="hlink"/>
                </a:solidFill>
                <a:latin typeface="VNI-Book" pitchFamily="2" charset="0"/>
              </a:rPr>
              <a:t> </a:t>
            </a:r>
            <a:r>
              <a:rPr lang="en-US" b="1" dirty="0" err="1">
                <a:solidFill>
                  <a:schemeClr val="hlink"/>
                </a:solidFill>
                <a:latin typeface="VNI-Book" pitchFamily="2" charset="0"/>
              </a:rPr>
              <a:t>taøi</a:t>
            </a:r>
            <a:r>
              <a:rPr lang="en-US" b="1" dirty="0">
                <a:solidFill>
                  <a:schemeClr val="hlink"/>
                </a:solidFill>
                <a:latin typeface="VNI-Book" pitchFamily="2" charset="0"/>
              </a:rPr>
              <a:t> </a:t>
            </a:r>
            <a:r>
              <a:rPr lang="en-US" b="1" dirty="0" err="1">
                <a:solidFill>
                  <a:schemeClr val="hlink"/>
                </a:solidFill>
                <a:latin typeface="VNI-Book" pitchFamily="2" charset="0"/>
              </a:rPr>
              <a:t>nguyeân</a:t>
            </a:r>
            <a:r>
              <a:rPr lang="en-US" b="1" dirty="0">
                <a:solidFill>
                  <a:schemeClr val="hlink"/>
                </a:solidFill>
                <a:latin typeface="VNI-Book" pitchFamily="2" charset="0"/>
              </a:rPr>
              <a:t> ?</a:t>
            </a:r>
          </a:p>
          <a:p>
            <a:pPr>
              <a:spcBef>
                <a:spcPct val="50000"/>
              </a:spcBef>
            </a:pPr>
            <a:r>
              <a:rPr lang="en-US" b="1" dirty="0">
                <a:solidFill>
                  <a:schemeClr val="hlink"/>
                </a:solidFill>
                <a:latin typeface="VNI-Book" pitchFamily="2" charset="0"/>
              </a:rPr>
              <a:t>??? </a:t>
            </a:r>
            <a:r>
              <a:rPr lang="en-US" b="1" dirty="0" err="1">
                <a:solidFill>
                  <a:schemeClr val="hlink"/>
                </a:solidFill>
                <a:latin typeface="VNI-Book" pitchFamily="2" charset="0"/>
              </a:rPr>
              <a:t>Chia</a:t>
            </a:r>
            <a:r>
              <a:rPr lang="en-US" b="1" dirty="0">
                <a:solidFill>
                  <a:schemeClr val="hlink"/>
                </a:solidFill>
                <a:latin typeface="VNI-Book" pitchFamily="2" charset="0"/>
              </a:rPr>
              <a:t> </a:t>
            </a:r>
            <a:r>
              <a:rPr lang="en-US" b="1" dirty="0" err="1">
                <a:solidFill>
                  <a:schemeClr val="hlink"/>
                </a:solidFill>
                <a:latin typeface="VNI-Book" pitchFamily="2" charset="0"/>
              </a:rPr>
              <a:t>seû</a:t>
            </a:r>
            <a:r>
              <a:rPr lang="en-US" b="1" dirty="0">
                <a:solidFill>
                  <a:schemeClr val="hlink"/>
                </a:solidFill>
                <a:latin typeface="VNI-Book" pitchFamily="2" charset="0"/>
              </a:rPr>
              <a:t> </a:t>
            </a:r>
            <a:r>
              <a:rPr lang="en-US" b="1" dirty="0" err="1">
                <a:solidFill>
                  <a:schemeClr val="hlink"/>
                </a:solidFill>
                <a:latin typeface="VNI-Book" pitchFamily="2" charset="0"/>
              </a:rPr>
              <a:t>taøi</a:t>
            </a:r>
            <a:r>
              <a:rPr lang="en-US" b="1" dirty="0">
                <a:solidFill>
                  <a:schemeClr val="hlink"/>
                </a:solidFill>
                <a:latin typeface="VNI-Book" pitchFamily="2" charset="0"/>
              </a:rPr>
              <a:t> </a:t>
            </a:r>
            <a:r>
              <a:rPr lang="en-US" b="1" dirty="0" err="1">
                <a:solidFill>
                  <a:schemeClr val="hlink"/>
                </a:solidFill>
                <a:latin typeface="VNI-Book" pitchFamily="2" charset="0"/>
              </a:rPr>
              <a:t>nguyeân</a:t>
            </a:r>
            <a:r>
              <a:rPr lang="en-US" b="1" dirty="0">
                <a:solidFill>
                  <a:schemeClr val="hlink"/>
                </a:solidFill>
                <a:latin typeface="VNI-Book" pitchFamily="2" charset="0"/>
              </a:rPr>
              <a:t> ?</a:t>
            </a:r>
          </a:p>
          <a:p>
            <a:pPr>
              <a:spcBef>
                <a:spcPct val="50000"/>
              </a:spcBef>
            </a:pPr>
            <a:r>
              <a:rPr lang="en-US" b="1" dirty="0">
                <a:solidFill>
                  <a:schemeClr val="hlink"/>
                </a:solidFill>
                <a:latin typeface="VNI-Book" pitchFamily="2" charset="0"/>
              </a:rPr>
              <a:t>??? </a:t>
            </a:r>
            <a:r>
              <a:rPr lang="en-US" b="1" dirty="0" err="1">
                <a:solidFill>
                  <a:schemeClr val="hlink"/>
                </a:solidFill>
                <a:latin typeface="VNI-Book" pitchFamily="2" charset="0"/>
              </a:rPr>
              <a:t>Baûo</a:t>
            </a:r>
            <a:r>
              <a:rPr lang="en-US" b="1" dirty="0">
                <a:solidFill>
                  <a:schemeClr val="hlink"/>
                </a:solidFill>
                <a:latin typeface="VNI-Book" pitchFamily="2" charset="0"/>
              </a:rPr>
              <a:t> </a:t>
            </a:r>
            <a:r>
              <a:rPr lang="en-US" b="1" dirty="0" err="1">
                <a:solidFill>
                  <a:schemeClr val="hlink"/>
                </a:solidFill>
                <a:latin typeface="VNI-Book" pitchFamily="2" charset="0"/>
              </a:rPr>
              <a:t>veä</a:t>
            </a:r>
            <a:r>
              <a:rPr lang="en-US" b="1" dirty="0">
                <a:solidFill>
                  <a:schemeClr val="hlink"/>
                </a:solidFill>
                <a:latin typeface="VNI-Book" pitchFamily="2" charset="0"/>
              </a:rPr>
              <a:t>?</a:t>
            </a:r>
          </a:p>
        </p:txBody>
      </p:sp>
      <p:grpSp>
        <p:nvGrpSpPr>
          <p:cNvPr id="12328" name="Group 40"/>
          <p:cNvGrpSpPr>
            <a:grpSpLocks/>
          </p:cNvGrpSpPr>
          <p:nvPr/>
        </p:nvGrpSpPr>
        <p:grpSpPr bwMode="auto">
          <a:xfrm>
            <a:off x="228600" y="1752600"/>
            <a:ext cx="4724400" cy="3581400"/>
            <a:chOff x="192" y="1248"/>
            <a:chExt cx="3900" cy="2316"/>
          </a:xfrm>
        </p:grpSpPr>
        <p:pic>
          <p:nvPicPr>
            <p:cNvPr id="12296" name="Picture 8" descr="typloop_e0"/>
            <p:cNvPicPr>
              <a:picLocks noChangeAspect="1" noChangeArrowheads="1"/>
            </p:cNvPicPr>
            <p:nvPr/>
          </p:nvPicPr>
          <p:blipFill>
            <a:blip r:embed="rId2"/>
            <a:srcRect/>
            <a:stretch>
              <a:fillRect/>
            </a:stretch>
          </p:blipFill>
          <p:spPr bwMode="auto">
            <a:xfrm>
              <a:off x="2064" y="1536"/>
              <a:ext cx="2028" cy="2028"/>
            </a:xfrm>
            <a:prstGeom prst="rect">
              <a:avLst/>
            </a:prstGeom>
            <a:noFill/>
          </p:spPr>
        </p:pic>
        <p:sp>
          <p:nvSpPr>
            <p:cNvPr id="12298" name="Text Box 10"/>
            <p:cNvSpPr txBox="1">
              <a:spLocks noChangeArrowheads="1"/>
            </p:cNvSpPr>
            <p:nvPr/>
          </p:nvSpPr>
          <p:spPr bwMode="auto">
            <a:xfrm>
              <a:off x="496" y="1792"/>
              <a:ext cx="720" cy="239"/>
            </a:xfrm>
            <a:prstGeom prst="rect">
              <a:avLst/>
            </a:prstGeom>
            <a:noFill/>
            <a:ln w="9525">
              <a:noFill/>
              <a:miter lim="800000"/>
              <a:headEnd/>
              <a:tailEnd/>
            </a:ln>
            <a:effectLst/>
          </p:spPr>
          <p:txBody>
            <a:bodyPr>
              <a:spAutoFit/>
            </a:bodyPr>
            <a:lstStyle/>
            <a:p>
              <a:pPr>
                <a:spcBef>
                  <a:spcPct val="50000"/>
                </a:spcBef>
              </a:pPr>
              <a:endParaRPr lang="en-US" sz="1800">
                <a:latin typeface="Comic Sans MS" pitchFamily="66" charset="0"/>
              </a:endParaRPr>
            </a:p>
          </p:txBody>
        </p:sp>
        <p:sp>
          <p:nvSpPr>
            <p:cNvPr id="12299" name="Text Box 11"/>
            <p:cNvSpPr txBox="1">
              <a:spLocks noChangeArrowheads="1"/>
            </p:cNvSpPr>
            <p:nvPr/>
          </p:nvSpPr>
          <p:spPr bwMode="auto">
            <a:xfrm>
              <a:off x="414" y="2651"/>
              <a:ext cx="802" cy="239"/>
            </a:xfrm>
            <a:prstGeom prst="rect">
              <a:avLst/>
            </a:prstGeom>
            <a:noFill/>
            <a:ln w="9525">
              <a:noFill/>
              <a:miter lim="800000"/>
              <a:headEnd/>
              <a:tailEnd/>
            </a:ln>
            <a:effectLst/>
          </p:spPr>
          <p:txBody>
            <a:bodyPr>
              <a:spAutoFit/>
            </a:bodyPr>
            <a:lstStyle/>
            <a:p>
              <a:pPr>
                <a:spcBef>
                  <a:spcPct val="50000"/>
                </a:spcBef>
              </a:pPr>
              <a:endParaRPr lang="en-US" sz="1800">
                <a:latin typeface="Comic Sans MS" pitchFamily="66" charset="0"/>
              </a:endParaRPr>
            </a:p>
          </p:txBody>
        </p:sp>
        <p:sp>
          <p:nvSpPr>
            <p:cNvPr id="12307" name="Text Box 19"/>
            <p:cNvSpPr txBox="1">
              <a:spLocks noChangeArrowheads="1"/>
            </p:cNvSpPr>
            <p:nvPr/>
          </p:nvSpPr>
          <p:spPr bwMode="auto">
            <a:xfrm>
              <a:off x="1216" y="1454"/>
              <a:ext cx="582" cy="239"/>
            </a:xfrm>
            <a:prstGeom prst="rect">
              <a:avLst/>
            </a:prstGeom>
            <a:solidFill>
              <a:schemeClr val="folHlink"/>
            </a:solidFill>
            <a:ln w="9525">
              <a:noFill/>
              <a:miter lim="800000"/>
              <a:headEnd/>
              <a:tailEnd/>
            </a:ln>
            <a:effectLst/>
          </p:spPr>
          <p:txBody>
            <a:bodyPr wrap="none">
              <a:spAutoFit/>
            </a:bodyPr>
            <a:lstStyle/>
            <a:p>
              <a:r>
                <a:rPr lang="en-US" sz="1800" dirty="0">
                  <a:solidFill>
                    <a:schemeClr val="bg1"/>
                  </a:solidFill>
                  <a:latin typeface="Comic Sans MS" pitchFamily="66" charset="0"/>
                </a:rPr>
                <a:t>Excel</a:t>
              </a:r>
            </a:p>
          </p:txBody>
        </p:sp>
        <p:sp>
          <p:nvSpPr>
            <p:cNvPr id="12310" name="Text Box 22"/>
            <p:cNvSpPr txBox="1">
              <a:spLocks noChangeArrowheads="1"/>
            </p:cNvSpPr>
            <p:nvPr/>
          </p:nvSpPr>
          <p:spPr bwMode="auto">
            <a:xfrm>
              <a:off x="480" y="1726"/>
              <a:ext cx="935" cy="239"/>
            </a:xfrm>
            <a:prstGeom prst="rect">
              <a:avLst/>
            </a:prstGeom>
            <a:solidFill>
              <a:schemeClr val="hlink"/>
            </a:solidFill>
            <a:ln w="9525">
              <a:noFill/>
              <a:miter lim="800000"/>
              <a:headEnd/>
              <a:tailEnd/>
            </a:ln>
            <a:effectLst/>
          </p:spPr>
          <p:txBody>
            <a:bodyPr wrap="none">
              <a:spAutoFit/>
            </a:bodyPr>
            <a:lstStyle/>
            <a:p>
              <a:r>
                <a:rPr lang="en-US" sz="1800" dirty="0">
                  <a:solidFill>
                    <a:srgbClr val="99FF33"/>
                  </a:solidFill>
                  <a:latin typeface="Comic Sans MS" pitchFamily="66" charset="0"/>
                </a:rPr>
                <a:t>Visual C++</a:t>
              </a:r>
            </a:p>
          </p:txBody>
        </p:sp>
        <p:sp>
          <p:nvSpPr>
            <p:cNvPr id="12304" name="Text Box 16"/>
            <p:cNvSpPr txBox="1">
              <a:spLocks noChangeArrowheads="1"/>
            </p:cNvSpPr>
            <p:nvPr/>
          </p:nvSpPr>
          <p:spPr bwMode="auto">
            <a:xfrm>
              <a:off x="1344" y="1870"/>
              <a:ext cx="868" cy="239"/>
            </a:xfrm>
            <a:prstGeom prst="rect">
              <a:avLst/>
            </a:prstGeom>
            <a:solidFill>
              <a:srgbClr val="FFFF66"/>
            </a:solidFill>
            <a:ln w="9525">
              <a:noFill/>
              <a:miter lim="800000"/>
              <a:headEnd/>
              <a:tailEnd/>
            </a:ln>
            <a:effectLst/>
          </p:spPr>
          <p:txBody>
            <a:bodyPr wrap="none">
              <a:spAutoFit/>
            </a:bodyPr>
            <a:lstStyle/>
            <a:p>
              <a:r>
                <a:rPr lang="en-US" sz="1800">
                  <a:latin typeface="Comic Sans MS" pitchFamily="66" charset="0"/>
                </a:rPr>
                <a:t>CDplayer</a:t>
              </a:r>
            </a:p>
          </p:txBody>
        </p:sp>
        <p:sp>
          <p:nvSpPr>
            <p:cNvPr id="12314" name="Line 26"/>
            <p:cNvSpPr>
              <a:spLocks noChangeShapeType="1"/>
            </p:cNvSpPr>
            <p:nvPr/>
          </p:nvSpPr>
          <p:spPr bwMode="auto">
            <a:xfrm>
              <a:off x="2224" y="2272"/>
              <a:ext cx="576" cy="432"/>
            </a:xfrm>
            <a:prstGeom prst="line">
              <a:avLst/>
            </a:prstGeom>
            <a:noFill/>
            <a:ln w="127000">
              <a:solidFill>
                <a:schemeClr val="hlink"/>
              </a:solidFill>
              <a:miter lim="800000"/>
              <a:headEnd type="triangle" w="med" len="med"/>
              <a:tailEnd type="triangle" w="med" len="med"/>
            </a:ln>
            <a:effectLst/>
          </p:spPr>
          <p:txBody>
            <a:bodyPr wrap="none"/>
            <a:lstStyle/>
            <a:p>
              <a:endParaRPr lang="en-US" sz="1600" dirty="0">
                <a:latin typeface="VNI-Book" pitchFamily="2" charset="0"/>
              </a:endParaRPr>
            </a:p>
          </p:txBody>
        </p:sp>
        <p:sp>
          <p:nvSpPr>
            <p:cNvPr id="12315" name="Line 27"/>
            <p:cNvSpPr>
              <a:spLocks noChangeShapeType="1"/>
            </p:cNvSpPr>
            <p:nvPr/>
          </p:nvSpPr>
          <p:spPr bwMode="auto">
            <a:xfrm>
              <a:off x="1728" y="2640"/>
              <a:ext cx="928" cy="208"/>
            </a:xfrm>
            <a:prstGeom prst="line">
              <a:avLst/>
            </a:prstGeom>
            <a:noFill/>
            <a:ln w="127000">
              <a:solidFill>
                <a:schemeClr val="hlink"/>
              </a:solidFill>
              <a:miter lim="800000"/>
              <a:headEnd type="triangle" w="med" len="med"/>
              <a:tailEnd type="triangle" w="med" len="med"/>
            </a:ln>
            <a:effectLst/>
          </p:spPr>
          <p:txBody>
            <a:bodyPr wrap="none"/>
            <a:lstStyle/>
            <a:p>
              <a:endParaRPr lang="en-US" sz="1600" dirty="0">
                <a:latin typeface="VNI-Book" pitchFamily="2" charset="0"/>
              </a:endParaRPr>
            </a:p>
          </p:txBody>
        </p:sp>
        <p:sp>
          <p:nvSpPr>
            <p:cNvPr id="12300" name="Text Box 12"/>
            <p:cNvSpPr txBox="1">
              <a:spLocks noChangeArrowheads="1"/>
            </p:cNvSpPr>
            <p:nvPr/>
          </p:nvSpPr>
          <p:spPr bwMode="auto">
            <a:xfrm>
              <a:off x="864" y="2110"/>
              <a:ext cx="856" cy="239"/>
            </a:xfrm>
            <a:prstGeom prst="rect">
              <a:avLst/>
            </a:prstGeom>
            <a:solidFill>
              <a:srgbClr val="99FF33"/>
            </a:solidFill>
            <a:ln w="9525">
              <a:noFill/>
              <a:miter lim="800000"/>
              <a:headEnd/>
              <a:tailEnd/>
            </a:ln>
            <a:effectLst/>
          </p:spPr>
          <p:txBody>
            <a:bodyPr wrap="none">
              <a:spAutoFit/>
            </a:bodyPr>
            <a:lstStyle/>
            <a:p>
              <a:r>
                <a:rPr lang="en-US" sz="1800" dirty="0" err="1">
                  <a:solidFill>
                    <a:schemeClr val="hlink"/>
                  </a:solidFill>
                  <a:latin typeface="Comic Sans MS" pitchFamily="66" charset="0"/>
                </a:rPr>
                <a:t>Winword</a:t>
              </a:r>
              <a:endParaRPr lang="en-US" sz="1800" dirty="0">
                <a:solidFill>
                  <a:schemeClr val="hlink"/>
                </a:solidFill>
                <a:latin typeface="Comic Sans MS" pitchFamily="66" charset="0"/>
              </a:endParaRPr>
            </a:p>
          </p:txBody>
        </p:sp>
        <p:sp>
          <p:nvSpPr>
            <p:cNvPr id="12320" name="Freeform 32"/>
            <p:cNvSpPr>
              <a:spLocks/>
            </p:cNvSpPr>
            <p:nvPr/>
          </p:nvSpPr>
          <p:spPr bwMode="auto">
            <a:xfrm>
              <a:off x="2112" y="1248"/>
              <a:ext cx="688" cy="1168"/>
            </a:xfrm>
            <a:custGeom>
              <a:avLst/>
              <a:gdLst/>
              <a:ahLst/>
              <a:cxnLst>
                <a:cxn ang="0">
                  <a:pos x="0" y="256"/>
                </a:cxn>
                <a:cxn ang="0">
                  <a:pos x="768" y="160"/>
                </a:cxn>
                <a:cxn ang="0">
                  <a:pos x="1056" y="1216"/>
                </a:cxn>
              </a:cxnLst>
              <a:rect l="0" t="0" r="r" b="b"/>
              <a:pathLst>
                <a:path w="1056" h="1216">
                  <a:moveTo>
                    <a:pt x="0" y="256"/>
                  </a:moveTo>
                  <a:cubicBezTo>
                    <a:pt x="296" y="128"/>
                    <a:pt x="592" y="0"/>
                    <a:pt x="768" y="160"/>
                  </a:cubicBezTo>
                  <a:cubicBezTo>
                    <a:pt x="944" y="320"/>
                    <a:pt x="1000" y="768"/>
                    <a:pt x="1056" y="1216"/>
                  </a:cubicBezTo>
                </a:path>
              </a:pathLst>
            </a:custGeom>
            <a:noFill/>
            <a:ln w="127000" cap="flat" cmpd="sng">
              <a:solidFill>
                <a:schemeClr val="hlink"/>
              </a:solidFill>
              <a:prstDash val="solid"/>
              <a:miter lim="800000"/>
              <a:headEnd type="stealth" w="med" len="med"/>
              <a:tailEnd type="stealth" w="med" len="med"/>
            </a:ln>
            <a:effectLst/>
          </p:spPr>
          <p:txBody>
            <a:bodyPr wrap="none"/>
            <a:lstStyle/>
            <a:p>
              <a:endParaRPr lang="en-US" sz="1600" dirty="0">
                <a:latin typeface="VNI-Book" pitchFamily="2" charset="0"/>
              </a:endParaRPr>
            </a:p>
          </p:txBody>
        </p:sp>
        <p:sp>
          <p:nvSpPr>
            <p:cNvPr id="12321" name="Freeform 33"/>
            <p:cNvSpPr>
              <a:spLocks/>
            </p:cNvSpPr>
            <p:nvPr/>
          </p:nvSpPr>
          <p:spPr bwMode="auto">
            <a:xfrm>
              <a:off x="192" y="2128"/>
              <a:ext cx="2272" cy="1248"/>
            </a:xfrm>
            <a:custGeom>
              <a:avLst/>
              <a:gdLst/>
              <a:ahLst/>
              <a:cxnLst>
                <a:cxn ang="0">
                  <a:pos x="160" y="0"/>
                </a:cxn>
                <a:cxn ang="0">
                  <a:pos x="352" y="1104"/>
                </a:cxn>
                <a:cxn ang="0">
                  <a:pos x="2272" y="864"/>
                </a:cxn>
              </a:cxnLst>
              <a:rect l="0" t="0" r="r" b="b"/>
              <a:pathLst>
                <a:path w="2272" h="1248">
                  <a:moveTo>
                    <a:pt x="160" y="0"/>
                  </a:moveTo>
                  <a:cubicBezTo>
                    <a:pt x="80" y="480"/>
                    <a:pt x="0" y="960"/>
                    <a:pt x="352" y="1104"/>
                  </a:cubicBezTo>
                  <a:cubicBezTo>
                    <a:pt x="704" y="1248"/>
                    <a:pt x="1488" y="1056"/>
                    <a:pt x="2272" y="864"/>
                  </a:cubicBezTo>
                </a:path>
              </a:pathLst>
            </a:custGeom>
            <a:noFill/>
            <a:ln w="127000" cap="flat" cmpd="sng">
              <a:solidFill>
                <a:schemeClr val="hlink"/>
              </a:solidFill>
              <a:prstDash val="solid"/>
              <a:miter lim="800000"/>
              <a:headEnd type="stealth" w="med" len="med"/>
              <a:tailEnd type="stealth" w="med" len="med"/>
            </a:ln>
            <a:effectLst/>
          </p:spPr>
          <p:txBody>
            <a:bodyPr wrap="none"/>
            <a:lstStyle/>
            <a:p>
              <a:endParaRPr lang="en-US" sz="1600" dirty="0">
                <a:latin typeface="VNI-Book" pitchFamily="2" charset="0"/>
              </a:endParaRPr>
            </a:p>
          </p:txBody>
        </p:sp>
        <p:sp>
          <p:nvSpPr>
            <p:cNvPr id="12327" name="Oval 39"/>
            <p:cNvSpPr>
              <a:spLocks noChangeArrowheads="1"/>
            </p:cNvSpPr>
            <p:nvPr/>
          </p:nvSpPr>
          <p:spPr bwMode="auto">
            <a:xfrm>
              <a:off x="336" y="1248"/>
              <a:ext cx="2016" cy="1440"/>
            </a:xfrm>
            <a:prstGeom prst="ellipse">
              <a:avLst/>
            </a:prstGeom>
            <a:noFill/>
            <a:ln w="38100">
              <a:solidFill>
                <a:srgbClr val="800080"/>
              </a:solidFill>
              <a:miter lim="800000"/>
              <a:headEnd/>
              <a:tailEnd/>
            </a:ln>
            <a:effectLst/>
          </p:spPr>
          <p:txBody>
            <a:bodyPr wrap="none" anchor="ctr"/>
            <a:lstStyle/>
            <a:p>
              <a:endParaRPr lang="en-US" sz="1600"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26">
                                            <p:txEl>
                                              <p:pRg st="0" end="0"/>
                                            </p:txEl>
                                          </p:spTgt>
                                        </p:tgtEl>
                                        <p:attrNameLst>
                                          <p:attrName>style.visibility</p:attrName>
                                        </p:attrNameLst>
                                      </p:cBhvr>
                                      <p:to>
                                        <p:strVal val="visible"/>
                                      </p:to>
                                    </p:set>
                                    <p:animEffect transition="in" filter="dissolve">
                                      <p:cBhvr>
                                        <p:cTn id="7" dur="500"/>
                                        <p:tgtEl>
                                          <p:spTgt spid="123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26">
                                            <p:txEl>
                                              <p:pRg st="1" end="1"/>
                                            </p:txEl>
                                          </p:spTgt>
                                        </p:tgtEl>
                                        <p:attrNameLst>
                                          <p:attrName>style.visibility</p:attrName>
                                        </p:attrNameLst>
                                      </p:cBhvr>
                                      <p:to>
                                        <p:strVal val="visible"/>
                                      </p:to>
                                    </p:set>
                                    <p:animEffect transition="in" filter="dissolve">
                                      <p:cBhvr>
                                        <p:cTn id="12" dur="500"/>
                                        <p:tgtEl>
                                          <p:spTgt spid="123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26">
                                            <p:txEl>
                                              <p:pRg st="2" end="2"/>
                                            </p:txEl>
                                          </p:spTgt>
                                        </p:tgtEl>
                                        <p:attrNameLst>
                                          <p:attrName>style.visibility</p:attrName>
                                        </p:attrNameLst>
                                      </p:cBhvr>
                                      <p:to>
                                        <p:strVal val="visible"/>
                                      </p:to>
                                    </p:set>
                                    <p:animEffect transition="in" filter="dissolve">
                                      <p:cBhvr>
                                        <p:cTn id="17" dur="500"/>
                                        <p:tgtEl>
                                          <p:spTgt spid="123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26">
                                            <p:txEl>
                                              <p:pRg st="3" end="3"/>
                                            </p:txEl>
                                          </p:spTgt>
                                        </p:tgtEl>
                                        <p:attrNameLst>
                                          <p:attrName>style.visibility</p:attrName>
                                        </p:attrNameLst>
                                      </p:cBhvr>
                                      <p:to>
                                        <p:strVal val="visible"/>
                                      </p:to>
                                    </p:set>
                                    <p:animEffect transition="in" filter="dissolve">
                                      <p:cBhvr>
                                        <p:cTn id="22" dur="500"/>
                                        <p:tgtEl>
                                          <p:spTgt spid="123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326">
                                            <p:txEl>
                                              <p:pRg st="4" end="4"/>
                                            </p:txEl>
                                          </p:spTgt>
                                        </p:tgtEl>
                                        <p:attrNameLst>
                                          <p:attrName>style.visibility</p:attrName>
                                        </p:attrNameLst>
                                      </p:cBhvr>
                                      <p:to>
                                        <p:strVal val="visible"/>
                                      </p:to>
                                    </p:set>
                                    <p:animEffect transition="in" filter="dissolve">
                                      <p:cBhvr>
                                        <p:cTn id="27" dur="500"/>
                                        <p:tgtEl>
                                          <p:spTgt spid="123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324">
                                            <p:txEl>
                                              <p:pRg st="0" end="0"/>
                                            </p:txEl>
                                          </p:spTgt>
                                        </p:tgtEl>
                                        <p:attrNameLst>
                                          <p:attrName>style.visibility</p:attrName>
                                        </p:attrNameLst>
                                      </p:cBhvr>
                                      <p:to>
                                        <p:strVal val="visible"/>
                                      </p:to>
                                    </p:set>
                                    <p:animEffect transition="in" filter="dissolve">
                                      <p:cBhvr>
                                        <p:cTn id="32" dur="500"/>
                                        <p:tgtEl>
                                          <p:spTgt spid="123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4" grpId="0" build="p" autoUpdateAnimBg="0"/>
      <p:bldP spid="1232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533400" y="152400"/>
            <a:ext cx="7793038" cy="769938"/>
          </a:xfrm>
        </p:spPr>
        <p:txBody>
          <a:bodyPr/>
          <a:lstStyle/>
          <a:p>
            <a:r>
              <a:rPr lang="en-US" dirty="0" err="1"/>
              <a:t>Giaûi</a:t>
            </a:r>
            <a:r>
              <a:rPr lang="en-US" dirty="0"/>
              <a:t> </a:t>
            </a:r>
            <a:r>
              <a:rPr lang="en-US" dirty="0" err="1"/>
              <a:t>phaùp</a:t>
            </a:r>
            <a:endParaRPr lang="en-US" dirty="0"/>
          </a:p>
        </p:txBody>
      </p:sp>
      <p:sp>
        <p:nvSpPr>
          <p:cNvPr id="16" name="Slide Number Placeholder 5"/>
          <p:cNvSpPr>
            <a:spLocks noGrp="1"/>
          </p:cNvSpPr>
          <p:nvPr>
            <p:ph type="sldNum" sz="quarter" idx="15"/>
          </p:nvPr>
        </p:nvSpPr>
        <p:spPr/>
        <p:txBody>
          <a:bodyPr/>
          <a:lstStyle/>
          <a:p>
            <a:fld id="{3424ED4F-6E97-4112-A6D3-0EE42A6B81FD}" type="slidenum">
              <a:rPr lang="en-US"/>
              <a:pPr/>
              <a:t>7</a:t>
            </a:fld>
            <a:endParaRPr lang="en-US"/>
          </a:p>
        </p:txBody>
      </p:sp>
      <p:sp>
        <p:nvSpPr>
          <p:cNvPr id="36888" name="Text Box 1048"/>
          <p:cNvSpPr txBox="1">
            <a:spLocks noChangeArrowheads="1"/>
          </p:cNvSpPr>
          <p:nvPr/>
        </p:nvSpPr>
        <p:spPr bwMode="auto">
          <a:xfrm>
            <a:off x="304800" y="5638800"/>
            <a:ext cx="8534400" cy="523220"/>
          </a:xfrm>
          <a:prstGeom prst="rect">
            <a:avLst/>
          </a:prstGeom>
          <a:noFill/>
          <a:ln w="127000">
            <a:noFill/>
            <a:miter lim="800000"/>
            <a:headEnd/>
            <a:tailEnd/>
          </a:ln>
          <a:effectLst/>
        </p:spPr>
        <p:txBody>
          <a:bodyPr wrap="square">
            <a:spAutoFit/>
          </a:bodyPr>
          <a:lstStyle/>
          <a:p>
            <a:pPr algn="ctr">
              <a:buFont typeface="Wingdings" pitchFamily="2" charset="2"/>
              <a:buNone/>
            </a:pPr>
            <a:r>
              <a:rPr lang="en-US" sz="2800" b="1" dirty="0" smtClean="0">
                <a:solidFill>
                  <a:schemeClr val="tx2"/>
                </a:solidFill>
                <a:latin typeface="VNI-Book" pitchFamily="2" charset="0"/>
              </a:rPr>
              <a:t>HÑH: “Ai </a:t>
            </a:r>
            <a:r>
              <a:rPr lang="en-US" sz="2800" b="1" dirty="0" err="1">
                <a:solidFill>
                  <a:schemeClr val="tx2"/>
                </a:solidFill>
                <a:latin typeface="VNI-Book" pitchFamily="2" charset="0"/>
              </a:rPr>
              <a:t>cuõng</a:t>
            </a:r>
            <a:r>
              <a:rPr lang="en-US" sz="2800" b="1" dirty="0">
                <a:solidFill>
                  <a:schemeClr val="tx2"/>
                </a:solidFill>
                <a:latin typeface="VNI-Book" pitchFamily="2" charset="0"/>
              </a:rPr>
              <a:t> </a:t>
            </a:r>
            <a:r>
              <a:rPr lang="en-US" sz="2800" b="1" dirty="0" err="1">
                <a:solidFill>
                  <a:schemeClr val="tx2"/>
                </a:solidFill>
                <a:latin typeface="VNI-Book" pitchFamily="2" charset="0"/>
              </a:rPr>
              <a:t>coù</a:t>
            </a:r>
            <a:r>
              <a:rPr lang="en-US" sz="2800" b="1" dirty="0">
                <a:solidFill>
                  <a:schemeClr val="tx2"/>
                </a:solidFill>
                <a:latin typeface="VNI-Book" pitchFamily="2" charset="0"/>
              </a:rPr>
              <a:t> </a:t>
            </a:r>
            <a:r>
              <a:rPr lang="en-US" sz="2800" b="1" dirty="0" err="1">
                <a:solidFill>
                  <a:schemeClr val="tx2"/>
                </a:solidFill>
                <a:latin typeface="VNI-Book" pitchFamily="2" charset="0"/>
              </a:rPr>
              <a:t>phaàn</a:t>
            </a:r>
            <a:r>
              <a:rPr lang="en-US" sz="2800" b="1" dirty="0">
                <a:solidFill>
                  <a:schemeClr val="tx2"/>
                </a:solidFill>
                <a:latin typeface="VNI-Book" pitchFamily="2" charset="0"/>
              </a:rPr>
              <a:t> </a:t>
            </a:r>
            <a:r>
              <a:rPr lang="en-US" sz="2800" b="1" dirty="0" err="1">
                <a:solidFill>
                  <a:schemeClr val="tx2"/>
                </a:solidFill>
                <a:latin typeface="VNI-Book" pitchFamily="2" charset="0"/>
              </a:rPr>
              <a:t>khi</a:t>
            </a:r>
            <a:r>
              <a:rPr lang="en-US" sz="2800" b="1" dirty="0">
                <a:solidFill>
                  <a:schemeClr val="tx2"/>
                </a:solidFill>
                <a:latin typeface="VNI-Book" pitchFamily="2" charset="0"/>
              </a:rPr>
              <a:t> </a:t>
            </a:r>
            <a:r>
              <a:rPr lang="en-US" sz="2800" b="1" dirty="0" err="1">
                <a:solidFill>
                  <a:schemeClr val="tx2"/>
                </a:solidFill>
                <a:latin typeface="VNI-Book" pitchFamily="2" charset="0"/>
              </a:rPr>
              <a:t>ñeán</a:t>
            </a:r>
            <a:r>
              <a:rPr lang="en-US" sz="2800" b="1" dirty="0">
                <a:solidFill>
                  <a:schemeClr val="tx2"/>
                </a:solidFill>
                <a:latin typeface="VNI-Book" pitchFamily="2" charset="0"/>
              </a:rPr>
              <a:t> </a:t>
            </a:r>
            <a:r>
              <a:rPr lang="en-US" sz="2800" b="1" dirty="0" err="1">
                <a:solidFill>
                  <a:schemeClr val="tx2"/>
                </a:solidFill>
                <a:latin typeface="VNI-Book" pitchFamily="2" charset="0"/>
              </a:rPr>
              <a:t>löôït</a:t>
            </a:r>
            <a:r>
              <a:rPr lang="en-US" sz="2800" b="1" dirty="0">
                <a:solidFill>
                  <a:schemeClr val="tx2"/>
                </a:solidFill>
                <a:latin typeface="VNI-Book" pitchFamily="2" charset="0"/>
              </a:rPr>
              <a:t> </a:t>
            </a:r>
            <a:r>
              <a:rPr lang="en-US" sz="2800" b="1" dirty="0" err="1" smtClean="0">
                <a:solidFill>
                  <a:schemeClr val="tx2"/>
                </a:solidFill>
                <a:latin typeface="VNI-Book" pitchFamily="2" charset="0"/>
              </a:rPr>
              <a:t>maø</a:t>
            </a:r>
            <a:r>
              <a:rPr lang="en-US" sz="2800" b="1" dirty="0" smtClean="0">
                <a:solidFill>
                  <a:schemeClr val="tx2"/>
                </a:solidFill>
                <a:latin typeface="VNI-Book" pitchFamily="2" charset="0"/>
              </a:rPr>
              <a:t>!”  </a:t>
            </a:r>
            <a:endParaRPr lang="en-US" sz="2800" b="1" dirty="0">
              <a:solidFill>
                <a:schemeClr val="tx2"/>
              </a:solidFill>
              <a:latin typeface="VNI-Book" pitchFamily="2" charset="0"/>
            </a:endParaRPr>
          </a:p>
        </p:txBody>
      </p:sp>
      <p:sp>
        <p:nvSpPr>
          <p:cNvPr id="36889" name="Text Box 1049"/>
          <p:cNvSpPr txBox="1">
            <a:spLocks noChangeArrowheads="1"/>
          </p:cNvSpPr>
          <p:nvPr/>
        </p:nvSpPr>
        <p:spPr bwMode="auto">
          <a:xfrm>
            <a:off x="5791200" y="2249031"/>
            <a:ext cx="3124200" cy="2246769"/>
          </a:xfrm>
          <a:prstGeom prst="rect">
            <a:avLst/>
          </a:prstGeom>
          <a:noFill/>
          <a:ln w="127000">
            <a:noFill/>
            <a:miter lim="800000"/>
            <a:headEnd/>
            <a:tailEnd/>
          </a:ln>
          <a:effectLst/>
        </p:spPr>
        <p:txBody>
          <a:bodyPr wrap="square">
            <a:spAutoFit/>
          </a:bodyPr>
          <a:lstStyle/>
          <a:p>
            <a:pPr>
              <a:spcBef>
                <a:spcPct val="50000"/>
              </a:spcBef>
              <a:buFontTx/>
              <a:buChar char="-"/>
            </a:pPr>
            <a:r>
              <a:rPr lang="en-US" b="1" dirty="0">
                <a:latin typeface="VNI-Book" pitchFamily="2" charset="0"/>
              </a:rPr>
              <a:t>“</a:t>
            </a:r>
            <a:r>
              <a:rPr lang="en-US" b="1" dirty="0" err="1">
                <a:latin typeface="VNI-Book" pitchFamily="2" charset="0"/>
              </a:rPr>
              <a:t>Chia</a:t>
            </a:r>
            <a:r>
              <a:rPr lang="en-US" b="1" dirty="0">
                <a:latin typeface="VNI-Book" pitchFamily="2" charset="0"/>
              </a:rPr>
              <a:t> </a:t>
            </a:r>
            <a:r>
              <a:rPr lang="en-US" b="1" dirty="0" err="1">
                <a:latin typeface="VNI-Book" pitchFamily="2" charset="0"/>
              </a:rPr>
              <a:t>ñeå</a:t>
            </a:r>
            <a:r>
              <a:rPr lang="en-US" b="1" dirty="0">
                <a:latin typeface="VNI-Book" pitchFamily="2" charset="0"/>
              </a:rPr>
              <a:t> </a:t>
            </a:r>
            <a:r>
              <a:rPr lang="en-US" b="1" dirty="0" err="1">
                <a:latin typeface="VNI-Book" pitchFamily="2" charset="0"/>
              </a:rPr>
              <a:t>trò</a:t>
            </a:r>
            <a:r>
              <a:rPr lang="en-US" b="1" dirty="0">
                <a:latin typeface="VNI-Book" pitchFamily="2" charset="0"/>
              </a:rPr>
              <a:t>”, </a:t>
            </a:r>
            <a:r>
              <a:rPr lang="en-US" b="1" dirty="0" err="1">
                <a:latin typeface="VNI-Book" pitchFamily="2" charset="0"/>
              </a:rPr>
              <a:t>coâ</a:t>
            </a:r>
            <a:r>
              <a:rPr lang="en-US" b="1" dirty="0">
                <a:latin typeface="VNI-Book" pitchFamily="2" charset="0"/>
              </a:rPr>
              <a:t> </a:t>
            </a:r>
            <a:r>
              <a:rPr lang="en-US" b="1" dirty="0" err="1">
                <a:latin typeface="VNI-Book" pitchFamily="2" charset="0"/>
              </a:rPr>
              <a:t>laäp</a:t>
            </a:r>
            <a:r>
              <a:rPr lang="en-US" b="1" dirty="0">
                <a:latin typeface="VNI-Book" pitchFamily="2" charset="0"/>
              </a:rPr>
              <a:t> </a:t>
            </a:r>
            <a:r>
              <a:rPr lang="en-US" b="1" dirty="0" err="1">
                <a:latin typeface="VNI-Book" pitchFamily="2" charset="0"/>
              </a:rPr>
              <a:t>caùc</a:t>
            </a:r>
            <a:r>
              <a:rPr lang="en-US" b="1" dirty="0">
                <a:latin typeface="VNI-Book" pitchFamily="2" charset="0"/>
              </a:rPr>
              <a:t> </a:t>
            </a:r>
            <a:r>
              <a:rPr lang="en-US" b="1" dirty="0" err="1">
                <a:latin typeface="VNI-Book" pitchFamily="2" charset="0"/>
              </a:rPr>
              <a:t>hoaït</a:t>
            </a:r>
            <a:r>
              <a:rPr lang="en-US" b="1" dirty="0">
                <a:latin typeface="VNI-Book" pitchFamily="2" charset="0"/>
              </a:rPr>
              <a:t> </a:t>
            </a:r>
            <a:r>
              <a:rPr lang="en-US" b="1" dirty="0" err="1">
                <a:latin typeface="VNI-Book" pitchFamily="2" charset="0"/>
              </a:rPr>
              <a:t>ñoäng</a:t>
            </a:r>
            <a:r>
              <a:rPr lang="en-US" b="1" dirty="0">
                <a:latin typeface="VNI-Book" pitchFamily="2" charset="0"/>
              </a:rPr>
              <a:t>.</a:t>
            </a:r>
          </a:p>
          <a:p>
            <a:pPr>
              <a:spcBef>
                <a:spcPct val="50000"/>
              </a:spcBef>
              <a:buFontTx/>
              <a:buChar char="-"/>
            </a:pPr>
            <a:r>
              <a:rPr lang="en-US" b="1" dirty="0">
                <a:latin typeface="VNI-Book" pitchFamily="2" charset="0"/>
              </a:rPr>
              <a:t> </a:t>
            </a:r>
            <a:r>
              <a:rPr lang="en-US" b="1" dirty="0" err="1">
                <a:latin typeface="VNI-Book" pitchFamily="2" charset="0"/>
              </a:rPr>
              <a:t>Moãi</a:t>
            </a:r>
            <a:r>
              <a:rPr lang="en-US" b="1" dirty="0">
                <a:latin typeface="VNI-Book" pitchFamily="2" charset="0"/>
              </a:rPr>
              <a:t> </a:t>
            </a:r>
            <a:r>
              <a:rPr lang="en-US" b="1" dirty="0" err="1">
                <a:latin typeface="VNI-Book" pitchFamily="2" charset="0"/>
              </a:rPr>
              <a:t>thôøi</a:t>
            </a:r>
            <a:r>
              <a:rPr lang="en-US" b="1" dirty="0">
                <a:latin typeface="VNI-Book" pitchFamily="2" charset="0"/>
              </a:rPr>
              <a:t> </a:t>
            </a:r>
            <a:r>
              <a:rPr lang="en-US" b="1" dirty="0" err="1">
                <a:latin typeface="VNI-Book" pitchFamily="2" charset="0"/>
              </a:rPr>
              <a:t>ñieåm</a:t>
            </a:r>
            <a:r>
              <a:rPr lang="en-US" b="1" dirty="0">
                <a:latin typeface="VNI-Book" pitchFamily="2" charset="0"/>
              </a:rPr>
              <a:t> </a:t>
            </a:r>
            <a:r>
              <a:rPr lang="en-US" b="1" dirty="0" err="1">
                <a:latin typeface="VNI-Book" pitchFamily="2" charset="0"/>
              </a:rPr>
              <a:t>chæ</a:t>
            </a:r>
            <a:r>
              <a:rPr lang="en-US" b="1" dirty="0">
                <a:latin typeface="VNI-Book" pitchFamily="2" charset="0"/>
              </a:rPr>
              <a:t> </a:t>
            </a:r>
            <a:r>
              <a:rPr lang="en-US" b="1" dirty="0" err="1">
                <a:latin typeface="VNI-Book" pitchFamily="2" charset="0"/>
              </a:rPr>
              <a:t>giaûi</a:t>
            </a:r>
            <a:r>
              <a:rPr lang="en-US" b="1" dirty="0">
                <a:latin typeface="VNI-Book" pitchFamily="2" charset="0"/>
              </a:rPr>
              <a:t> </a:t>
            </a:r>
            <a:r>
              <a:rPr lang="en-US" b="1" dirty="0" err="1">
                <a:latin typeface="VNI-Book" pitchFamily="2" charset="0"/>
              </a:rPr>
              <a:t>quyeát</a:t>
            </a:r>
            <a:r>
              <a:rPr lang="en-US" b="1" dirty="0">
                <a:latin typeface="VNI-Book" pitchFamily="2" charset="0"/>
              </a:rPr>
              <a:t> 1 </a:t>
            </a:r>
            <a:r>
              <a:rPr lang="en-US" b="1" dirty="0" err="1">
                <a:latin typeface="VNI-Book" pitchFamily="2" charset="0"/>
              </a:rPr>
              <a:t>yeâu</a:t>
            </a:r>
            <a:r>
              <a:rPr lang="en-US" b="1" dirty="0">
                <a:latin typeface="VNI-Book" pitchFamily="2" charset="0"/>
              </a:rPr>
              <a:t> </a:t>
            </a:r>
            <a:r>
              <a:rPr lang="en-US" b="1" dirty="0" err="1">
                <a:latin typeface="VNI-Book" pitchFamily="2" charset="0"/>
              </a:rPr>
              <a:t>caàu</a:t>
            </a:r>
            <a:r>
              <a:rPr lang="en-US" b="1" dirty="0">
                <a:latin typeface="VNI-Book" pitchFamily="2" charset="0"/>
              </a:rPr>
              <a:t>.</a:t>
            </a:r>
          </a:p>
          <a:p>
            <a:pPr>
              <a:spcBef>
                <a:spcPct val="50000"/>
              </a:spcBef>
              <a:buFontTx/>
              <a:buChar char="-"/>
            </a:pPr>
            <a:r>
              <a:rPr lang="en-US" b="1" dirty="0">
                <a:latin typeface="VNI-Book" pitchFamily="2" charset="0"/>
              </a:rPr>
              <a:t> </a:t>
            </a:r>
            <a:r>
              <a:rPr lang="en-US" b="1" dirty="0" err="1">
                <a:latin typeface="VNI-Book" pitchFamily="2" charset="0"/>
              </a:rPr>
              <a:t>Aûo</a:t>
            </a:r>
            <a:r>
              <a:rPr lang="en-US" b="1" dirty="0">
                <a:latin typeface="VNI-Book" pitchFamily="2" charset="0"/>
              </a:rPr>
              <a:t> </a:t>
            </a:r>
            <a:r>
              <a:rPr lang="en-US" b="1" dirty="0" err="1">
                <a:latin typeface="VNI-Book" pitchFamily="2" charset="0"/>
              </a:rPr>
              <a:t>hoaù</a:t>
            </a:r>
            <a:r>
              <a:rPr lang="en-US" b="1" dirty="0">
                <a:latin typeface="VNI-Book" pitchFamily="2" charset="0"/>
              </a:rPr>
              <a:t> </a:t>
            </a:r>
            <a:r>
              <a:rPr lang="en-US" b="1" dirty="0" err="1">
                <a:latin typeface="VNI-Book" pitchFamily="2" charset="0"/>
              </a:rPr>
              <a:t>taøi</a:t>
            </a:r>
            <a:r>
              <a:rPr lang="en-US" b="1" dirty="0">
                <a:latin typeface="VNI-Book" pitchFamily="2" charset="0"/>
              </a:rPr>
              <a:t> </a:t>
            </a:r>
            <a:r>
              <a:rPr lang="en-US" b="1" dirty="0" err="1" smtClean="0">
                <a:latin typeface="VNI-Book" pitchFamily="2" charset="0"/>
              </a:rPr>
              <a:t>nguyeân</a:t>
            </a:r>
            <a:r>
              <a:rPr lang="en-US" b="1" dirty="0" smtClean="0">
                <a:latin typeface="VNI-Book" pitchFamily="2" charset="0"/>
              </a:rPr>
              <a:t>: </a:t>
            </a:r>
            <a:r>
              <a:rPr lang="en-US" b="1" dirty="0" err="1">
                <a:latin typeface="VNI-Book" pitchFamily="2" charset="0"/>
              </a:rPr>
              <a:t>bieán</a:t>
            </a:r>
            <a:r>
              <a:rPr lang="en-US" b="1" dirty="0">
                <a:latin typeface="VNI-Book" pitchFamily="2" charset="0"/>
              </a:rPr>
              <a:t> </a:t>
            </a:r>
            <a:r>
              <a:rPr lang="en-US" b="1" dirty="0" err="1">
                <a:latin typeface="VNI-Book" pitchFamily="2" charset="0"/>
              </a:rPr>
              <a:t>ít</a:t>
            </a:r>
            <a:r>
              <a:rPr lang="en-US" b="1" dirty="0">
                <a:latin typeface="VNI-Book" pitchFamily="2" charset="0"/>
              </a:rPr>
              <a:t> </a:t>
            </a:r>
            <a:r>
              <a:rPr lang="en-US" b="1" dirty="0" err="1">
                <a:latin typeface="VNI-Book" pitchFamily="2" charset="0"/>
              </a:rPr>
              <a:t>thaønh</a:t>
            </a:r>
            <a:r>
              <a:rPr lang="en-US" b="1" dirty="0">
                <a:latin typeface="VNI-Book" pitchFamily="2" charset="0"/>
              </a:rPr>
              <a:t> </a:t>
            </a:r>
            <a:r>
              <a:rPr lang="en-US" b="1" dirty="0" err="1">
                <a:latin typeface="VNI-Book" pitchFamily="2" charset="0"/>
              </a:rPr>
              <a:t>nhieàu</a:t>
            </a:r>
            <a:endParaRPr lang="en-US" b="1" dirty="0">
              <a:latin typeface="VNI-Book" pitchFamily="2" charset="0"/>
            </a:endParaRPr>
          </a:p>
        </p:txBody>
      </p:sp>
      <p:pic>
        <p:nvPicPr>
          <p:cNvPr id="36890" name="Picture 1050" descr="typloop_e0"/>
          <p:cNvPicPr>
            <a:picLocks noChangeAspect="1" noChangeArrowheads="1"/>
          </p:cNvPicPr>
          <p:nvPr/>
        </p:nvPicPr>
        <p:blipFill>
          <a:blip r:embed="rId2"/>
          <a:srcRect/>
          <a:stretch>
            <a:fillRect/>
          </a:stretch>
        </p:blipFill>
        <p:spPr bwMode="auto">
          <a:xfrm>
            <a:off x="2819400" y="2133599"/>
            <a:ext cx="2667000" cy="2514600"/>
          </a:xfrm>
          <a:prstGeom prst="rect">
            <a:avLst/>
          </a:prstGeom>
          <a:noFill/>
        </p:spPr>
      </p:pic>
      <p:sp>
        <p:nvSpPr>
          <p:cNvPr id="36891" name="Oval 1051"/>
          <p:cNvSpPr>
            <a:spLocks noChangeArrowheads="1"/>
          </p:cNvSpPr>
          <p:nvPr/>
        </p:nvSpPr>
        <p:spPr bwMode="auto">
          <a:xfrm>
            <a:off x="1219200" y="1981199"/>
            <a:ext cx="958301" cy="685800"/>
          </a:xfrm>
          <a:prstGeom prst="ellipse">
            <a:avLst/>
          </a:prstGeom>
          <a:solidFill>
            <a:schemeClr val="accent1"/>
          </a:solidFill>
          <a:ln w="3175">
            <a:solidFill>
              <a:schemeClr val="tx1"/>
            </a:solidFill>
            <a:miter lim="800000"/>
            <a:headEnd/>
            <a:tailEnd/>
          </a:ln>
          <a:effectLst/>
        </p:spPr>
        <p:txBody>
          <a:bodyPr wrap="none" anchor="ctr"/>
          <a:lstStyle/>
          <a:p>
            <a:pPr algn="ctr"/>
            <a:r>
              <a:rPr lang="en-US" sz="1600">
                <a:solidFill>
                  <a:schemeClr val="hlink"/>
                </a:solidFill>
                <a:latin typeface="Comic Sans MS" pitchFamily="66" charset="0"/>
              </a:rPr>
              <a:t>Winword</a:t>
            </a:r>
          </a:p>
        </p:txBody>
      </p:sp>
      <p:sp>
        <p:nvSpPr>
          <p:cNvPr id="36892" name="Oval 1052"/>
          <p:cNvSpPr>
            <a:spLocks noChangeArrowheads="1"/>
          </p:cNvSpPr>
          <p:nvPr/>
        </p:nvSpPr>
        <p:spPr bwMode="auto">
          <a:xfrm>
            <a:off x="152401" y="3124199"/>
            <a:ext cx="821402" cy="628650"/>
          </a:xfrm>
          <a:prstGeom prst="ellipse">
            <a:avLst/>
          </a:prstGeom>
          <a:solidFill>
            <a:srgbClr val="FFFF66"/>
          </a:solidFill>
          <a:ln w="3175">
            <a:solidFill>
              <a:schemeClr val="tx1"/>
            </a:solidFill>
            <a:miter lim="800000"/>
            <a:headEnd/>
            <a:tailEnd/>
          </a:ln>
          <a:effectLst/>
        </p:spPr>
        <p:txBody>
          <a:bodyPr wrap="none" anchor="ctr"/>
          <a:lstStyle/>
          <a:p>
            <a:pPr algn="ctr"/>
            <a:r>
              <a:rPr lang="en-US" sz="1600">
                <a:latin typeface="Comic Sans MS" pitchFamily="66" charset="0"/>
              </a:rPr>
              <a:t>CDPlayer</a:t>
            </a:r>
          </a:p>
        </p:txBody>
      </p:sp>
      <p:sp>
        <p:nvSpPr>
          <p:cNvPr id="36893" name="Oval 1053"/>
          <p:cNvSpPr>
            <a:spLocks noChangeArrowheads="1"/>
          </p:cNvSpPr>
          <p:nvPr/>
        </p:nvSpPr>
        <p:spPr bwMode="auto">
          <a:xfrm>
            <a:off x="609600" y="4419600"/>
            <a:ext cx="958301" cy="685800"/>
          </a:xfrm>
          <a:prstGeom prst="ellipse">
            <a:avLst/>
          </a:prstGeom>
          <a:solidFill>
            <a:schemeClr val="hlink"/>
          </a:solidFill>
          <a:ln w="3175">
            <a:solidFill>
              <a:schemeClr val="tx1"/>
            </a:solidFill>
            <a:miter lim="800000"/>
            <a:headEnd/>
            <a:tailEnd/>
          </a:ln>
          <a:effectLst/>
        </p:spPr>
        <p:txBody>
          <a:bodyPr wrap="none" anchor="ctr"/>
          <a:lstStyle/>
          <a:p>
            <a:pPr algn="ctr"/>
            <a:r>
              <a:rPr lang="en-US" sz="1600">
                <a:solidFill>
                  <a:srgbClr val="99FF33"/>
                </a:solidFill>
                <a:latin typeface="Comic Sans MS" pitchFamily="66" charset="0"/>
              </a:rPr>
              <a:t>Visual C ++</a:t>
            </a:r>
          </a:p>
        </p:txBody>
      </p:sp>
      <p:sp>
        <p:nvSpPr>
          <p:cNvPr id="36894" name="Oval 1054"/>
          <p:cNvSpPr>
            <a:spLocks noChangeArrowheads="1"/>
          </p:cNvSpPr>
          <p:nvPr/>
        </p:nvSpPr>
        <p:spPr bwMode="auto">
          <a:xfrm>
            <a:off x="2057400" y="3505200"/>
            <a:ext cx="684501" cy="742950"/>
          </a:xfrm>
          <a:prstGeom prst="ellipse">
            <a:avLst/>
          </a:prstGeom>
          <a:solidFill>
            <a:schemeClr val="folHlink"/>
          </a:solidFill>
          <a:ln w="3175">
            <a:solidFill>
              <a:schemeClr val="tx1"/>
            </a:solidFill>
            <a:miter lim="800000"/>
            <a:headEnd/>
            <a:tailEnd/>
          </a:ln>
          <a:effectLst/>
        </p:spPr>
        <p:txBody>
          <a:bodyPr wrap="none" anchor="ctr"/>
          <a:lstStyle/>
          <a:p>
            <a:pPr algn="ctr"/>
            <a:r>
              <a:rPr lang="en-US" sz="1600" dirty="0">
                <a:solidFill>
                  <a:schemeClr val="bg1"/>
                </a:solidFill>
                <a:latin typeface="Comic Sans MS" pitchFamily="66" charset="0"/>
              </a:rPr>
              <a:t>Excel</a:t>
            </a:r>
          </a:p>
        </p:txBody>
      </p:sp>
      <p:sp>
        <p:nvSpPr>
          <p:cNvPr id="36896" name="Line 1056"/>
          <p:cNvSpPr>
            <a:spLocks noChangeShapeType="1"/>
          </p:cNvSpPr>
          <p:nvPr/>
        </p:nvSpPr>
        <p:spPr bwMode="auto">
          <a:xfrm>
            <a:off x="2667000" y="3657599"/>
            <a:ext cx="990600" cy="45719"/>
          </a:xfrm>
          <a:prstGeom prst="line">
            <a:avLst/>
          </a:prstGeom>
          <a:noFill/>
          <a:ln w="127000">
            <a:solidFill>
              <a:schemeClr val="hlink"/>
            </a:solidFill>
            <a:miter lim="800000"/>
            <a:headEnd type="triangle" w="med" len="med"/>
            <a:tailEnd type="triangle" w="med" len="med"/>
          </a:ln>
          <a:effectLst/>
        </p:spPr>
        <p:txBody>
          <a:bodyPr wrap="none"/>
          <a:lstStyle/>
          <a:p>
            <a:endParaRPr lang="en-US" sz="1400" dirty="0">
              <a:latin typeface="VNI-Book" pitchFamily="2" charset="0"/>
            </a:endParaRPr>
          </a:p>
        </p:txBody>
      </p:sp>
      <p:sp>
        <p:nvSpPr>
          <p:cNvPr id="36898" name="Freeform 1058"/>
          <p:cNvSpPr>
            <a:spLocks/>
          </p:cNvSpPr>
          <p:nvPr/>
        </p:nvSpPr>
        <p:spPr bwMode="auto">
          <a:xfrm>
            <a:off x="762000" y="2514599"/>
            <a:ext cx="609600" cy="685800"/>
          </a:xfrm>
          <a:custGeom>
            <a:avLst/>
            <a:gdLst/>
            <a:ahLst/>
            <a:cxnLst>
              <a:cxn ang="0">
                <a:pos x="400" y="0"/>
              </a:cxn>
              <a:cxn ang="0">
                <a:pos x="64" y="48"/>
              </a:cxn>
              <a:cxn ang="0">
                <a:pos x="16" y="288"/>
              </a:cxn>
            </a:cxnLst>
            <a:rect l="0" t="0" r="r" b="b"/>
            <a:pathLst>
              <a:path w="400" h="288">
                <a:moveTo>
                  <a:pt x="400" y="0"/>
                </a:moveTo>
                <a:cubicBezTo>
                  <a:pt x="264" y="0"/>
                  <a:pt x="128" y="0"/>
                  <a:pt x="64" y="48"/>
                </a:cubicBezTo>
                <a:cubicBezTo>
                  <a:pt x="0" y="96"/>
                  <a:pt x="24" y="248"/>
                  <a:pt x="16" y="288"/>
                </a:cubicBezTo>
              </a:path>
            </a:pathLst>
          </a:custGeom>
          <a:noFill/>
          <a:ln w="38100" cap="flat" cmpd="sng">
            <a:solidFill>
              <a:srgbClr val="800080"/>
            </a:solidFill>
            <a:prstDash val="solid"/>
            <a:miter lim="800000"/>
            <a:headEnd type="none" w="med" len="med"/>
            <a:tailEnd type="none" w="med" len="med"/>
          </a:ln>
          <a:effectLst/>
        </p:spPr>
        <p:txBody>
          <a:bodyPr wrap="none"/>
          <a:lstStyle/>
          <a:p>
            <a:endParaRPr lang="en-US" sz="1400" dirty="0">
              <a:latin typeface="VNI-Book" pitchFamily="2" charset="0"/>
            </a:endParaRPr>
          </a:p>
        </p:txBody>
      </p:sp>
      <p:sp>
        <p:nvSpPr>
          <p:cNvPr id="36899" name="Freeform 1059"/>
          <p:cNvSpPr>
            <a:spLocks/>
          </p:cNvSpPr>
          <p:nvPr/>
        </p:nvSpPr>
        <p:spPr bwMode="auto">
          <a:xfrm>
            <a:off x="762001" y="3733799"/>
            <a:ext cx="228599" cy="628651"/>
          </a:xfrm>
          <a:custGeom>
            <a:avLst/>
            <a:gdLst/>
            <a:ahLst/>
            <a:cxnLst>
              <a:cxn ang="0">
                <a:pos x="0" y="0"/>
              </a:cxn>
              <a:cxn ang="0">
                <a:pos x="288" y="48"/>
              </a:cxn>
              <a:cxn ang="0">
                <a:pos x="144" y="144"/>
              </a:cxn>
              <a:cxn ang="0">
                <a:pos x="240" y="288"/>
              </a:cxn>
            </a:cxnLst>
            <a:rect l="0" t="0" r="r" b="b"/>
            <a:pathLst>
              <a:path w="312" h="288">
                <a:moveTo>
                  <a:pt x="0" y="0"/>
                </a:moveTo>
                <a:cubicBezTo>
                  <a:pt x="132" y="12"/>
                  <a:pt x="264" y="24"/>
                  <a:pt x="288" y="48"/>
                </a:cubicBezTo>
                <a:cubicBezTo>
                  <a:pt x="312" y="72"/>
                  <a:pt x="152" y="104"/>
                  <a:pt x="144" y="144"/>
                </a:cubicBezTo>
                <a:cubicBezTo>
                  <a:pt x="136" y="184"/>
                  <a:pt x="188" y="236"/>
                  <a:pt x="240" y="288"/>
                </a:cubicBezTo>
              </a:path>
            </a:pathLst>
          </a:custGeom>
          <a:noFill/>
          <a:ln w="38100" cap="flat" cmpd="sng">
            <a:solidFill>
              <a:srgbClr val="800080"/>
            </a:solidFill>
            <a:prstDash val="solid"/>
            <a:miter lim="800000"/>
            <a:headEnd type="none" w="med" len="med"/>
            <a:tailEnd type="none" w="med" len="med"/>
          </a:ln>
          <a:effectLst/>
        </p:spPr>
        <p:txBody>
          <a:bodyPr wrap="none"/>
          <a:lstStyle/>
          <a:p>
            <a:endParaRPr lang="en-US" sz="1400" dirty="0">
              <a:latin typeface="VNI-Book" pitchFamily="2" charset="0"/>
            </a:endParaRPr>
          </a:p>
        </p:txBody>
      </p:sp>
      <p:sp>
        <p:nvSpPr>
          <p:cNvPr id="36900" name="Freeform 1060"/>
          <p:cNvSpPr>
            <a:spLocks/>
          </p:cNvSpPr>
          <p:nvPr/>
        </p:nvSpPr>
        <p:spPr bwMode="auto">
          <a:xfrm>
            <a:off x="1524000" y="3886199"/>
            <a:ext cx="990600" cy="857250"/>
          </a:xfrm>
          <a:custGeom>
            <a:avLst/>
            <a:gdLst/>
            <a:ahLst/>
            <a:cxnLst>
              <a:cxn ang="0">
                <a:pos x="0" y="720"/>
              </a:cxn>
              <a:cxn ang="0">
                <a:pos x="672" y="624"/>
              </a:cxn>
              <a:cxn ang="0">
                <a:pos x="336" y="192"/>
              </a:cxn>
              <a:cxn ang="0">
                <a:pos x="384" y="0"/>
              </a:cxn>
            </a:cxnLst>
            <a:rect l="0" t="0" r="r" b="b"/>
            <a:pathLst>
              <a:path w="728" h="720">
                <a:moveTo>
                  <a:pt x="0" y="720"/>
                </a:moveTo>
                <a:cubicBezTo>
                  <a:pt x="308" y="716"/>
                  <a:pt x="616" y="712"/>
                  <a:pt x="672" y="624"/>
                </a:cubicBezTo>
                <a:cubicBezTo>
                  <a:pt x="728" y="536"/>
                  <a:pt x="384" y="296"/>
                  <a:pt x="336" y="192"/>
                </a:cubicBezTo>
                <a:cubicBezTo>
                  <a:pt x="288" y="88"/>
                  <a:pt x="336" y="44"/>
                  <a:pt x="384" y="0"/>
                </a:cubicBezTo>
              </a:path>
            </a:pathLst>
          </a:custGeom>
          <a:noFill/>
          <a:ln w="38100" cap="flat" cmpd="sng">
            <a:solidFill>
              <a:srgbClr val="800080"/>
            </a:solidFill>
            <a:prstDash val="solid"/>
            <a:miter lim="800000"/>
            <a:headEnd type="none" w="med" len="med"/>
            <a:tailEnd type="none" w="med" len="med"/>
          </a:ln>
          <a:effectLst/>
        </p:spPr>
        <p:txBody>
          <a:bodyPr wrap="none"/>
          <a:lstStyle/>
          <a:p>
            <a:endParaRPr lang="en-US" sz="1400" dirty="0">
              <a:latin typeface="VNI-Boo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animEffect transition="in" filter="dissolve">
                                      <p:cBhvr>
                                        <p:cTn id="7" dur="500"/>
                                        <p:tgtEl>
                                          <p:spTgt spid="368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98"/>
                                        </p:tgtEl>
                                        <p:attrNameLst>
                                          <p:attrName>style.visibility</p:attrName>
                                        </p:attrNameLst>
                                      </p:cBhvr>
                                      <p:to>
                                        <p:strVal val="visible"/>
                                      </p:to>
                                    </p:set>
                                    <p:animEffect transition="in" filter="dissolve">
                                      <p:cBhvr>
                                        <p:cTn id="12" dur="500"/>
                                        <p:tgtEl>
                                          <p:spTgt spid="368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92"/>
                                        </p:tgtEl>
                                        <p:attrNameLst>
                                          <p:attrName>style.visibility</p:attrName>
                                        </p:attrNameLst>
                                      </p:cBhvr>
                                      <p:to>
                                        <p:strVal val="visible"/>
                                      </p:to>
                                    </p:set>
                                    <p:animEffect transition="in" filter="dissolve">
                                      <p:cBhvr>
                                        <p:cTn id="17" dur="500"/>
                                        <p:tgtEl>
                                          <p:spTgt spid="368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99"/>
                                        </p:tgtEl>
                                        <p:attrNameLst>
                                          <p:attrName>style.visibility</p:attrName>
                                        </p:attrNameLst>
                                      </p:cBhvr>
                                      <p:to>
                                        <p:strVal val="visible"/>
                                      </p:to>
                                    </p:set>
                                    <p:animEffect transition="in" filter="dissolve">
                                      <p:cBhvr>
                                        <p:cTn id="22" dur="500"/>
                                        <p:tgtEl>
                                          <p:spTgt spid="3689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93"/>
                                        </p:tgtEl>
                                        <p:attrNameLst>
                                          <p:attrName>style.visibility</p:attrName>
                                        </p:attrNameLst>
                                      </p:cBhvr>
                                      <p:to>
                                        <p:strVal val="visible"/>
                                      </p:to>
                                    </p:set>
                                    <p:animEffect transition="in" filter="dissolve">
                                      <p:cBhvr>
                                        <p:cTn id="27" dur="500"/>
                                        <p:tgtEl>
                                          <p:spTgt spid="368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900"/>
                                        </p:tgtEl>
                                        <p:attrNameLst>
                                          <p:attrName>style.visibility</p:attrName>
                                        </p:attrNameLst>
                                      </p:cBhvr>
                                      <p:to>
                                        <p:strVal val="visible"/>
                                      </p:to>
                                    </p:set>
                                    <p:animEffect transition="in" filter="dissolve">
                                      <p:cBhvr>
                                        <p:cTn id="32" dur="500"/>
                                        <p:tgtEl>
                                          <p:spTgt spid="3690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894"/>
                                        </p:tgtEl>
                                        <p:attrNameLst>
                                          <p:attrName>style.visibility</p:attrName>
                                        </p:attrNameLst>
                                      </p:cBhvr>
                                      <p:to>
                                        <p:strVal val="visible"/>
                                      </p:to>
                                    </p:set>
                                    <p:animEffect transition="in" filter="dissolve">
                                      <p:cBhvr>
                                        <p:cTn id="37" dur="500"/>
                                        <p:tgtEl>
                                          <p:spTgt spid="3689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89">
                                            <p:txEl>
                                              <p:pRg st="0" end="0"/>
                                            </p:txEl>
                                          </p:spTgt>
                                        </p:tgtEl>
                                        <p:attrNameLst>
                                          <p:attrName>style.visibility</p:attrName>
                                        </p:attrNameLst>
                                      </p:cBhvr>
                                      <p:to>
                                        <p:strVal val="visible"/>
                                      </p:to>
                                    </p:set>
                                    <p:animEffect transition="in" filter="dissolve">
                                      <p:cBhvr>
                                        <p:cTn id="42" dur="500"/>
                                        <p:tgtEl>
                                          <p:spTgt spid="3688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889">
                                            <p:txEl>
                                              <p:pRg st="1" end="1"/>
                                            </p:txEl>
                                          </p:spTgt>
                                        </p:tgtEl>
                                        <p:attrNameLst>
                                          <p:attrName>style.visibility</p:attrName>
                                        </p:attrNameLst>
                                      </p:cBhvr>
                                      <p:to>
                                        <p:strVal val="visible"/>
                                      </p:to>
                                    </p:set>
                                    <p:animEffect transition="in" filter="dissolve">
                                      <p:cBhvr>
                                        <p:cTn id="47" dur="500"/>
                                        <p:tgtEl>
                                          <p:spTgt spid="3688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889">
                                            <p:txEl>
                                              <p:pRg st="2" end="2"/>
                                            </p:txEl>
                                          </p:spTgt>
                                        </p:tgtEl>
                                        <p:attrNameLst>
                                          <p:attrName>style.visibility</p:attrName>
                                        </p:attrNameLst>
                                      </p:cBhvr>
                                      <p:to>
                                        <p:strVal val="visible"/>
                                      </p:to>
                                    </p:set>
                                    <p:animEffect transition="in" filter="dissolve">
                                      <p:cBhvr>
                                        <p:cTn id="52" dur="500"/>
                                        <p:tgtEl>
                                          <p:spTgt spid="3688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6888">
                                            <p:txEl>
                                              <p:pRg st="0" end="0"/>
                                            </p:txEl>
                                          </p:spTgt>
                                        </p:tgtEl>
                                        <p:attrNameLst>
                                          <p:attrName>style.visibility</p:attrName>
                                        </p:attrNameLst>
                                      </p:cBhvr>
                                      <p:to>
                                        <p:strVal val="visible"/>
                                      </p:to>
                                    </p:set>
                                    <p:animEffect transition="in" filter="dissolve">
                                      <p:cBhvr>
                                        <p:cTn id="57" dur="500"/>
                                        <p:tgtEl>
                                          <p:spTgt spid="368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build="p" autoUpdateAnimBg="0"/>
      <p:bldP spid="36889" grpId="0" build="p" autoUpdateAnimBg="0"/>
      <p:bldP spid="36891" grpId="0" animBg="1" autoUpdateAnimBg="0"/>
      <p:bldP spid="36892" grpId="0" animBg="1" autoUpdateAnimBg="0"/>
      <p:bldP spid="36893" grpId="0" animBg="1" autoUpdateAnimBg="0"/>
      <p:bldP spid="36894" grpId="0" animBg="1" autoUpdateAnimBg="0"/>
      <p:bldP spid="36898" grpId="0" animBg="1"/>
      <p:bldP spid="36899" grpId="0" animBg="1"/>
      <p:bldP spid="369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76200"/>
            <a:ext cx="7467600" cy="1143000"/>
          </a:xfrm>
        </p:spPr>
        <p:txBody>
          <a:bodyPr/>
          <a:lstStyle/>
          <a:p>
            <a:r>
              <a:rPr lang="en-US" dirty="0" err="1"/>
              <a:t>Giaûi</a:t>
            </a:r>
            <a:r>
              <a:rPr lang="en-US" dirty="0"/>
              <a:t> </a:t>
            </a:r>
            <a:r>
              <a:rPr lang="en-US" dirty="0" err="1"/>
              <a:t>phaùp</a:t>
            </a:r>
            <a:endParaRPr lang="en-US" dirty="0"/>
          </a:p>
        </p:txBody>
      </p:sp>
      <p:sp>
        <p:nvSpPr>
          <p:cNvPr id="14" name="Slide Number Placeholder 5"/>
          <p:cNvSpPr>
            <a:spLocks noGrp="1"/>
          </p:cNvSpPr>
          <p:nvPr>
            <p:ph type="sldNum" sz="quarter" idx="15"/>
          </p:nvPr>
        </p:nvSpPr>
        <p:spPr/>
        <p:txBody>
          <a:bodyPr/>
          <a:lstStyle/>
          <a:p>
            <a:fld id="{C3518DB3-761F-440C-8DF2-79820915079F}" type="slidenum">
              <a:rPr lang="en-US"/>
              <a:pPr/>
              <a:t>8</a:t>
            </a:fld>
            <a:endParaRPr lang="en-US"/>
          </a:p>
        </p:txBody>
      </p:sp>
      <p:pic>
        <p:nvPicPr>
          <p:cNvPr id="328708" name="Picture 4"/>
          <p:cNvPicPr>
            <a:picLocks noChangeAspect="1" noChangeArrowheads="1"/>
          </p:cNvPicPr>
          <p:nvPr/>
        </p:nvPicPr>
        <p:blipFill>
          <a:blip r:embed="rId2"/>
          <a:srcRect/>
          <a:stretch>
            <a:fillRect/>
          </a:stretch>
        </p:blipFill>
        <p:spPr bwMode="auto">
          <a:xfrm>
            <a:off x="1403350" y="1600200"/>
            <a:ext cx="1089025" cy="1655763"/>
          </a:xfrm>
          <a:prstGeom prst="rect">
            <a:avLst/>
          </a:prstGeom>
          <a:noFill/>
          <a:ln w="12700">
            <a:noFill/>
            <a:miter lim="800000"/>
            <a:headEnd type="none" w="sm" len="sm"/>
            <a:tailEnd type="none" w="sm" len="med"/>
          </a:ln>
          <a:effectLst/>
        </p:spPr>
      </p:pic>
      <p:pic>
        <p:nvPicPr>
          <p:cNvPr id="328709" name="Picture 5" descr="j0178101"/>
          <p:cNvPicPr>
            <a:picLocks noChangeAspect="1" noChangeArrowheads="1" noCrop="1"/>
          </p:cNvPicPr>
          <p:nvPr/>
        </p:nvPicPr>
        <p:blipFill>
          <a:blip r:embed="rId3"/>
          <a:srcRect/>
          <a:stretch>
            <a:fillRect/>
          </a:stretch>
        </p:blipFill>
        <p:spPr bwMode="auto">
          <a:xfrm>
            <a:off x="3203575" y="4984750"/>
            <a:ext cx="847725" cy="1171575"/>
          </a:xfrm>
          <a:prstGeom prst="rect">
            <a:avLst/>
          </a:prstGeom>
          <a:noFill/>
        </p:spPr>
      </p:pic>
      <p:pic>
        <p:nvPicPr>
          <p:cNvPr id="328710" name="Picture 6" descr="j0213019"/>
          <p:cNvPicPr>
            <a:picLocks noChangeAspect="1" noChangeArrowheads="1"/>
          </p:cNvPicPr>
          <p:nvPr/>
        </p:nvPicPr>
        <p:blipFill>
          <a:blip r:embed="rId4"/>
          <a:srcRect/>
          <a:stretch>
            <a:fillRect/>
          </a:stretch>
        </p:blipFill>
        <p:spPr bwMode="auto">
          <a:xfrm>
            <a:off x="4284663" y="4922838"/>
            <a:ext cx="1800225" cy="1428750"/>
          </a:xfrm>
          <a:prstGeom prst="rect">
            <a:avLst/>
          </a:prstGeom>
          <a:noFill/>
        </p:spPr>
      </p:pic>
      <p:sp>
        <p:nvSpPr>
          <p:cNvPr id="328711" name="Line 7"/>
          <p:cNvSpPr>
            <a:spLocks noChangeShapeType="1"/>
          </p:cNvSpPr>
          <p:nvPr/>
        </p:nvSpPr>
        <p:spPr bwMode="auto">
          <a:xfrm>
            <a:off x="395288" y="3616325"/>
            <a:ext cx="8424862" cy="0"/>
          </a:xfrm>
          <a:prstGeom prst="line">
            <a:avLst/>
          </a:prstGeom>
          <a:noFill/>
          <a:ln w="12700">
            <a:solidFill>
              <a:schemeClr val="tx1"/>
            </a:solidFill>
            <a:round/>
            <a:headEnd type="none" w="sm" len="sm"/>
            <a:tailEnd type="none" w="sm" len="med"/>
          </a:ln>
          <a:effectLst/>
        </p:spPr>
        <p:txBody>
          <a:bodyPr>
            <a:spAutoFit/>
          </a:bodyPr>
          <a:lstStyle/>
          <a:p>
            <a:endParaRPr lang="en-US" dirty="0">
              <a:latin typeface="VNI-Book" pitchFamily="2" charset="0"/>
            </a:endParaRPr>
          </a:p>
        </p:txBody>
      </p:sp>
      <p:pic>
        <p:nvPicPr>
          <p:cNvPr id="328712" name="Picture 8"/>
          <p:cNvPicPr>
            <a:picLocks noChangeAspect="1" noChangeArrowheads="1"/>
          </p:cNvPicPr>
          <p:nvPr/>
        </p:nvPicPr>
        <p:blipFill>
          <a:blip r:embed="rId2"/>
          <a:srcRect/>
          <a:stretch>
            <a:fillRect/>
          </a:stretch>
        </p:blipFill>
        <p:spPr bwMode="auto">
          <a:xfrm>
            <a:off x="3851275" y="1600200"/>
            <a:ext cx="1089025" cy="1655763"/>
          </a:xfrm>
          <a:prstGeom prst="rect">
            <a:avLst/>
          </a:prstGeom>
          <a:noFill/>
          <a:ln w="12700">
            <a:noFill/>
            <a:miter lim="800000"/>
            <a:headEnd type="none" w="sm" len="sm"/>
            <a:tailEnd type="none" w="sm" len="med"/>
          </a:ln>
          <a:effectLst/>
        </p:spPr>
      </p:pic>
      <p:pic>
        <p:nvPicPr>
          <p:cNvPr id="328713" name="Picture 9" descr="j0178135"/>
          <p:cNvPicPr>
            <a:picLocks noChangeAspect="1" noChangeArrowheads="1" noCrop="1"/>
          </p:cNvPicPr>
          <p:nvPr/>
        </p:nvPicPr>
        <p:blipFill>
          <a:blip r:embed="rId5"/>
          <a:srcRect/>
          <a:stretch>
            <a:fillRect/>
          </a:stretch>
        </p:blipFill>
        <p:spPr bwMode="auto">
          <a:xfrm>
            <a:off x="3933825" y="1816100"/>
            <a:ext cx="1143000" cy="1314450"/>
          </a:xfrm>
          <a:prstGeom prst="rect">
            <a:avLst/>
          </a:prstGeom>
          <a:noFill/>
        </p:spPr>
      </p:pic>
      <p:pic>
        <p:nvPicPr>
          <p:cNvPr id="328714" name="Picture 10"/>
          <p:cNvPicPr>
            <a:picLocks noChangeAspect="1" noChangeArrowheads="1"/>
          </p:cNvPicPr>
          <p:nvPr/>
        </p:nvPicPr>
        <p:blipFill>
          <a:blip r:embed="rId2"/>
          <a:srcRect/>
          <a:stretch>
            <a:fillRect/>
          </a:stretch>
        </p:blipFill>
        <p:spPr bwMode="auto">
          <a:xfrm>
            <a:off x="6237288" y="1600200"/>
            <a:ext cx="1089025" cy="1655763"/>
          </a:xfrm>
          <a:prstGeom prst="rect">
            <a:avLst/>
          </a:prstGeom>
          <a:noFill/>
          <a:ln w="12700">
            <a:noFill/>
            <a:miter lim="800000"/>
            <a:headEnd type="none" w="sm" len="sm"/>
            <a:tailEnd type="none" w="sm" len="med"/>
          </a:ln>
          <a:effectLst/>
        </p:spPr>
      </p:pic>
      <p:pic>
        <p:nvPicPr>
          <p:cNvPr id="328715" name="Picture 11" descr="j0178135"/>
          <p:cNvPicPr>
            <a:picLocks noChangeAspect="1" noChangeArrowheads="1" noCrop="1"/>
          </p:cNvPicPr>
          <p:nvPr/>
        </p:nvPicPr>
        <p:blipFill>
          <a:blip r:embed="rId5"/>
          <a:srcRect/>
          <a:stretch>
            <a:fillRect/>
          </a:stretch>
        </p:blipFill>
        <p:spPr bwMode="auto">
          <a:xfrm>
            <a:off x="6372225" y="1816100"/>
            <a:ext cx="1143000" cy="1314450"/>
          </a:xfrm>
          <a:prstGeom prst="rect">
            <a:avLst/>
          </a:prstGeom>
          <a:noFill/>
        </p:spPr>
      </p:pic>
      <p:sp>
        <p:nvSpPr>
          <p:cNvPr id="328716" name="Oval 12"/>
          <p:cNvSpPr>
            <a:spLocks noChangeArrowheads="1"/>
          </p:cNvSpPr>
          <p:nvPr/>
        </p:nvSpPr>
        <p:spPr bwMode="auto">
          <a:xfrm>
            <a:off x="4103688" y="4389438"/>
            <a:ext cx="755650" cy="450850"/>
          </a:xfrm>
          <a:prstGeom prst="ellipse">
            <a:avLst/>
          </a:prstGeom>
          <a:solidFill>
            <a:schemeClr val="folHlink"/>
          </a:solidFill>
          <a:ln w="12700">
            <a:solidFill>
              <a:schemeClr val="tx1"/>
            </a:solidFill>
            <a:round/>
            <a:headEnd type="none" w="sm" len="sm"/>
            <a:tailEnd type="none" w="sm" len="med"/>
          </a:ln>
          <a:effectLst/>
        </p:spPr>
        <p:txBody>
          <a:bodyPr wrap="none" anchor="ctr">
            <a:spAutoFit/>
          </a:bodyPr>
          <a:lstStyle/>
          <a:p>
            <a:pPr algn="ctr" eaLnBrk="0" hangingPunct="0"/>
            <a:r>
              <a:rPr lang="en-US" sz="1600">
                <a:latin typeface="Times New Roman" pitchFamily="18" charset="0"/>
              </a:rPr>
              <a:t>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4.16667E-6 -3.6595E-6 L 0.2698 -0.19801 " pathEditMode="relative" rAng="0" ptsTypes="AA">
                                      <p:cBhvr>
                                        <p:cTn id="6" dur="2000" fill="hold"/>
                                        <p:tgtEl>
                                          <p:spTgt spid="328716"/>
                                        </p:tgtEl>
                                        <p:attrNameLst>
                                          <p:attrName>ppt_x</p:attrName>
                                          <p:attrName>ppt_y</p:attrName>
                                        </p:attrNameLst>
                                      </p:cBhvr>
                                      <p:rCtr x="135" y="-99"/>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328714"/>
                                        </p:tgtEl>
                                      </p:cBhvr>
                                    </p:animEffect>
                                    <p:set>
                                      <p:cBhvr>
                                        <p:cTn id="11" dur="1" fill="hold">
                                          <p:stCondLst>
                                            <p:cond delay="999"/>
                                          </p:stCondLst>
                                        </p:cTn>
                                        <p:tgtEl>
                                          <p:spTgt spid="328714"/>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28715"/>
                                        </p:tgtEl>
                                        <p:attrNameLst>
                                          <p:attrName>style.visibility</p:attrName>
                                        </p:attrNameLst>
                                      </p:cBhvr>
                                      <p:to>
                                        <p:strVal val="visible"/>
                                      </p:to>
                                    </p:set>
                                    <p:animEffect transition="in" filter="fade">
                                      <p:cBhvr>
                                        <p:cTn id="14" dur="1000"/>
                                        <p:tgtEl>
                                          <p:spTgt spid="328715"/>
                                        </p:tgtEl>
                                      </p:cBhvr>
                                    </p:animEffect>
                                  </p:childTnLst>
                                </p:cTn>
                              </p:par>
                              <p:par>
                                <p:cTn id="15" presetID="1" presetClass="entr" presetSubtype="0" fill="hold" nodeType="withEffect">
                                  <p:stCondLst>
                                    <p:cond delay="0"/>
                                  </p:stCondLst>
                                  <p:childTnLst>
                                    <p:set>
                                      <p:cBhvr>
                                        <p:cTn id="16" dur="1" fill="hold">
                                          <p:stCondLst>
                                            <p:cond delay="0"/>
                                          </p:stCondLst>
                                        </p:cTn>
                                        <p:tgtEl>
                                          <p:spTgt spid="3287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600000">
                                      <p:cBhvr>
                                        <p:cTn id="20" dur="2000" fill="hold"/>
                                        <p:tgtEl>
                                          <p:spTgt spid="328709"/>
                                        </p:tgtEl>
                                        <p:attrNameLst>
                                          <p:attrName>r</p:attrName>
                                        </p:attrNameLst>
                                      </p:cBhvr>
                                    </p:animRot>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3287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28714"/>
                                        </p:tgtEl>
                                        <p:attrNameLst>
                                          <p:attrName>style.visibility</p:attrName>
                                        </p:attrNameLst>
                                      </p:cBhvr>
                                      <p:to>
                                        <p:strVal val="visible"/>
                                      </p:to>
                                    </p:set>
                                    <p:animEffect transition="in" filter="fade">
                                      <p:cBhvr>
                                        <p:cTn id="26" dur="1000"/>
                                        <p:tgtEl>
                                          <p:spTgt spid="328714"/>
                                        </p:tgtEl>
                                      </p:cBhvr>
                                    </p:animEffect>
                                  </p:childTnLst>
                                </p:cTn>
                              </p:par>
                              <p:par>
                                <p:cTn id="27" presetID="10" presetClass="exit" presetSubtype="0" fill="hold" nodeType="withEffect">
                                  <p:stCondLst>
                                    <p:cond delay="0"/>
                                  </p:stCondLst>
                                  <p:childTnLst>
                                    <p:animEffect transition="out" filter="fade">
                                      <p:cBhvr>
                                        <p:cTn id="28" dur="1000"/>
                                        <p:tgtEl>
                                          <p:spTgt spid="328715"/>
                                        </p:tgtEl>
                                      </p:cBhvr>
                                    </p:animEffect>
                                    <p:set>
                                      <p:cBhvr>
                                        <p:cTn id="29" dur="1" fill="hold">
                                          <p:stCondLst>
                                            <p:cond delay="999"/>
                                          </p:stCondLst>
                                        </p:cTn>
                                        <p:tgtEl>
                                          <p:spTgt spid="328715"/>
                                        </p:tgtEl>
                                        <p:attrNameLst>
                                          <p:attrName>style.visibility</p:attrName>
                                        </p:attrNameLst>
                                      </p:cBhvr>
                                      <p:to>
                                        <p:strVal val="hidden"/>
                                      </p:to>
                                    </p:set>
                                  </p:childTnLst>
                                </p:cTn>
                              </p:par>
                              <p:par>
                                <p:cTn id="30" presetID="0" presetClass="path" presetSubtype="0" accel="50000" decel="50000" fill="hold" grpId="1" nodeType="withEffect">
                                  <p:stCondLst>
                                    <p:cond delay="0"/>
                                  </p:stCondLst>
                                  <p:childTnLst>
                                    <p:animMotion origin="layout" path="M 0.2698 -0.19801 L 0.00209 0.00139 " pathEditMode="relative" rAng="0" ptsTypes="AA">
                                      <p:cBhvr>
                                        <p:cTn id="31" dur="2000" fill="hold"/>
                                        <p:tgtEl>
                                          <p:spTgt spid="328716"/>
                                        </p:tgtEl>
                                        <p:attrNameLst>
                                          <p:attrName>ppt_x</p:attrName>
                                          <p:attrName>ppt_y</p:attrName>
                                        </p:attrNameLst>
                                      </p:cBhvr>
                                      <p:rCtr x="-134" y="100"/>
                                    </p:animMotion>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2" nodeType="clickEffect">
                                  <p:stCondLst>
                                    <p:cond delay="0"/>
                                  </p:stCondLst>
                                  <p:childTnLst>
                                    <p:animMotion origin="layout" path="M 0.0 0.0 L 0.0 -0.18899 " pathEditMode="relative" ptsTypes="AA">
                                      <p:cBhvr>
                                        <p:cTn id="35" dur="2000" fill="hold"/>
                                        <p:tgtEl>
                                          <p:spTgt spid="328716"/>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1000"/>
                                        <p:tgtEl>
                                          <p:spTgt spid="328712"/>
                                        </p:tgtEl>
                                      </p:cBhvr>
                                    </p:animEffect>
                                    <p:set>
                                      <p:cBhvr>
                                        <p:cTn id="40" dur="1" fill="hold">
                                          <p:stCondLst>
                                            <p:cond delay="999"/>
                                          </p:stCondLst>
                                        </p:cTn>
                                        <p:tgtEl>
                                          <p:spTgt spid="32871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28713"/>
                                        </p:tgtEl>
                                        <p:attrNameLst>
                                          <p:attrName>style.visibility</p:attrName>
                                        </p:attrNameLst>
                                      </p:cBhvr>
                                      <p:to>
                                        <p:strVal val="visible"/>
                                      </p:to>
                                    </p:set>
                                    <p:animEffect transition="in" filter="fade">
                                      <p:cBhvr>
                                        <p:cTn id="43" dur="1000"/>
                                        <p:tgtEl>
                                          <p:spTgt spid="328713"/>
                                        </p:tgtEl>
                                      </p:cBhvr>
                                    </p:animEffect>
                                  </p:childTnLst>
                                </p:cTn>
                              </p:par>
                              <p:par>
                                <p:cTn id="44" presetID="10" presetClass="entr" presetSubtype="0" fill="hold" nodeType="withEffect">
                                  <p:stCondLst>
                                    <p:cond delay="0"/>
                                  </p:stCondLst>
                                  <p:childTnLst>
                                    <p:set>
                                      <p:cBhvr>
                                        <p:cTn id="45" dur="1" fill="hold">
                                          <p:stCondLst>
                                            <p:cond delay="0"/>
                                          </p:stCondLst>
                                        </p:cTn>
                                        <p:tgtEl>
                                          <p:spTgt spid="328709"/>
                                        </p:tgtEl>
                                        <p:attrNameLst>
                                          <p:attrName>style.visibility</p:attrName>
                                        </p:attrNameLst>
                                      </p:cBhvr>
                                      <p:to>
                                        <p:strVal val="visible"/>
                                      </p:to>
                                    </p:set>
                                    <p:animEffect transition="in" filter="fade">
                                      <p:cBhvr>
                                        <p:cTn id="46" dur="2000"/>
                                        <p:tgtEl>
                                          <p:spTgt spid="328709"/>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21600000">
                                      <p:cBhvr>
                                        <p:cTn id="50" dur="2000" fill="hold"/>
                                        <p:tgtEl>
                                          <p:spTgt spid="328709"/>
                                        </p:tgtEl>
                                        <p:attrNameLst>
                                          <p:attrName>r</p:attrName>
                                        </p:attrNameLst>
                                      </p:cBhvr>
                                    </p:animRot>
                                  </p:childTnLst>
                                </p:cTn>
                              </p:par>
                            </p:childTnLst>
                          </p:cTn>
                        </p:par>
                        <p:par>
                          <p:cTn id="51" fill="hold">
                            <p:stCondLst>
                              <p:cond delay="2000"/>
                            </p:stCondLst>
                            <p:childTnLst>
                              <p:par>
                                <p:cTn id="52" presetID="10" presetClass="exit" presetSubtype="0" fill="hold" nodeType="afterEffect">
                                  <p:stCondLst>
                                    <p:cond delay="0"/>
                                  </p:stCondLst>
                                  <p:childTnLst>
                                    <p:animEffect transition="out" filter="fade">
                                      <p:cBhvr>
                                        <p:cTn id="53" dur="1000"/>
                                        <p:tgtEl>
                                          <p:spTgt spid="328709"/>
                                        </p:tgtEl>
                                      </p:cBhvr>
                                    </p:animEffect>
                                    <p:set>
                                      <p:cBhvr>
                                        <p:cTn id="54" dur="1" fill="hold">
                                          <p:stCondLst>
                                            <p:cond delay="999"/>
                                          </p:stCondLst>
                                        </p:cTn>
                                        <p:tgtEl>
                                          <p:spTgt spid="328709"/>
                                        </p:tgtEl>
                                        <p:attrNameLst>
                                          <p:attrName>style.visibility</p:attrName>
                                        </p:attrNameLst>
                                      </p:cBhvr>
                                      <p:to>
                                        <p:strVal val="hidden"/>
                                      </p:to>
                                    </p:set>
                                  </p:childTnLst>
                                </p:cTn>
                              </p:par>
                              <p:par>
                                <p:cTn id="55" presetID="0" presetClass="path" presetSubtype="0" accel="50000" decel="50000" fill="hold" grpId="3" nodeType="withEffect">
                                  <p:stCondLst>
                                    <p:cond delay="0"/>
                                  </p:stCondLst>
                                  <p:childTnLst>
                                    <p:animMotion origin="layout" path="M 2.5E-6 -0.18899 L 2.5E-6 -1.58455E-6 " pathEditMode="relative" rAng="0" ptsTypes="AA">
                                      <p:cBhvr>
                                        <p:cTn id="56" dur="2000" fill="hold"/>
                                        <p:tgtEl>
                                          <p:spTgt spid="328716"/>
                                        </p:tgtEl>
                                        <p:attrNameLst>
                                          <p:attrName>ppt_x</p:attrName>
                                          <p:attrName>ppt_y</p:attrName>
                                        </p:attrNameLst>
                                      </p:cBhvr>
                                      <p:rCtr x="0" y="94"/>
                                    </p:animMotion>
                                  </p:childTnLst>
                                </p:cTn>
                              </p:par>
                              <p:par>
                                <p:cTn id="57" presetID="10" presetClass="entr" presetSubtype="0" fill="hold" nodeType="withEffect">
                                  <p:stCondLst>
                                    <p:cond delay="0"/>
                                  </p:stCondLst>
                                  <p:childTnLst>
                                    <p:set>
                                      <p:cBhvr>
                                        <p:cTn id="58" dur="1" fill="hold">
                                          <p:stCondLst>
                                            <p:cond delay="0"/>
                                          </p:stCondLst>
                                        </p:cTn>
                                        <p:tgtEl>
                                          <p:spTgt spid="328712"/>
                                        </p:tgtEl>
                                        <p:attrNameLst>
                                          <p:attrName>style.visibility</p:attrName>
                                        </p:attrNameLst>
                                      </p:cBhvr>
                                      <p:to>
                                        <p:strVal val="visible"/>
                                      </p:to>
                                    </p:set>
                                    <p:animEffect transition="in" filter="fade">
                                      <p:cBhvr>
                                        <p:cTn id="59" dur="1000"/>
                                        <p:tgtEl>
                                          <p:spTgt spid="328712"/>
                                        </p:tgtEl>
                                      </p:cBhvr>
                                    </p:animEffect>
                                  </p:childTnLst>
                                </p:cTn>
                              </p:par>
                              <p:par>
                                <p:cTn id="60" presetID="10" presetClass="exit" presetSubtype="0" fill="hold" nodeType="withEffect">
                                  <p:stCondLst>
                                    <p:cond delay="0"/>
                                  </p:stCondLst>
                                  <p:childTnLst>
                                    <p:animEffect transition="out" filter="fade">
                                      <p:cBhvr>
                                        <p:cTn id="61" dur="1000"/>
                                        <p:tgtEl>
                                          <p:spTgt spid="328713"/>
                                        </p:tgtEl>
                                      </p:cBhvr>
                                    </p:animEffect>
                                    <p:set>
                                      <p:cBhvr>
                                        <p:cTn id="62" dur="1" fill="hold">
                                          <p:stCondLst>
                                            <p:cond delay="999"/>
                                          </p:stCondLst>
                                        </p:cTn>
                                        <p:tgtEl>
                                          <p:spTgt spid="328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6" grpId="0" animBg="1"/>
      <p:bldP spid="328716" grpId="1" animBg="1"/>
      <p:bldP spid="328716" grpId="2" animBg="1"/>
      <p:bldP spid="328716"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7200" y="-76200"/>
            <a:ext cx="7467600" cy="1143000"/>
          </a:xfrm>
        </p:spPr>
        <p:txBody>
          <a:bodyPr/>
          <a:lstStyle/>
          <a:p>
            <a:r>
              <a:rPr lang="en-US" dirty="0" err="1"/>
              <a:t>Khaùi</a:t>
            </a:r>
            <a:r>
              <a:rPr lang="en-US" dirty="0"/>
              <a:t> </a:t>
            </a:r>
            <a:r>
              <a:rPr lang="en-US" dirty="0" err="1"/>
              <a:t>nieäm</a:t>
            </a:r>
            <a:r>
              <a:rPr lang="en-US" dirty="0"/>
              <a:t> </a:t>
            </a:r>
            <a:r>
              <a:rPr lang="en-US" dirty="0" err="1"/>
              <a:t>tieán</a:t>
            </a:r>
            <a:r>
              <a:rPr lang="en-US" dirty="0"/>
              <a:t> </a:t>
            </a:r>
            <a:r>
              <a:rPr lang="en-US" dirty="0" err="1"/>
              <a:t>trình</a:t>
            </a:r>
            <a:r>
              <a:rPr lang="en-US" dirty="0"/>
              <a:t> (Process)</a:t>
            </a:r>
          </a:p>
        </p:txBody>
      </p:sp>
      <p:sp>
        <p:nvSpPr>
          <p:cNvPr id="241667" name="Rectangle 3"/>
          <p:cNvSpPr>
            <a:spLocks noGrp="1" noChangeArrowheads="1"/>
          </p:cNvSpPr>
          <p:nvPr>
            <p:ph sz="quarter" idx="1"/>
          </p:nvPr>
        </p:nvSpPr>
        <p:spPr/>
        <p:txBody>
          <a:bodyPr/>
          <a:lstStyle/>
          <a:p>
            <a:r>
              <a:rPr lang="en-US" dirty="0" err="1"/>
              <a:t>Tieán</a:t>
            </a:r>
            <a:r>
              <a:rPr lang="en-US" dirty="0"/>
              <a:t> </a:t>
            </a:r>
            <a:r>
              <a:rPr lang="en-US" dirty="0" err="1"/>
              <a:t>trình</a:t>
            </a:r>
            <a:r>
              <a:rPr lang="en-US" dirty="0"/>
              <a:t> </a:t>
            </a:r>
            <a:r>
              <a:rPr lang="en-US" dirty="0" err="1"/>
              <a:t>laø</a:t>
            </a:r>
            <a:r>
              <a:rPr lang="en-US" dirty="0"/>
              <a:t> </a:t>
            </a:r>
            <a:r>
              <a:rPr lang="en-US" dirty="0" err="1"/>
              <a:t>moät</a:t>
            </a:r>
            <a:r>
              <a:rPr lang="en-US" dirty="0"/>
              <a:t> </a:t>
            </a:r>
            <a:r>
              <a:rPr lang="en-US" dirty="0" err="1"/>
              <a:t>chöông</a:t>
            </a:r>
            <a:r>
              <a:rPr lang="en-US" dirty="0"/>
              <a:t> </a:t>
            </a:r>
            <a:r>
              <a:rPr lang="en-US" dirty="0" err="1"/>
              <a:t>trình</a:t>
            </a:r>
            <a:r>
              <a:rPr lang="en-US" dirty="0"/>
              <a:t> </a:t>
            </a:r>
            <a:r>
              <a:rPr lang="en-US" dirty="0" err="1"/>
              <a:t>ñang</a:t>
            </a:r>
            <a:r>
              <a:rPr lang="en-US" dirty="0"/>
              <a:t> </a:t>
            </a:r>
            <a:r>
              <a:rPr lang="en-US" dirty="0" err="1"/>
              <a:t>trong</a:t>
            </a:r>
            <a:r>
              <a:rPr lang="en-US" dirty="0"/>
              <a:t> </a:t>
            </a:r>
            <a:r>
              <a:rPr lang="en-US" dirty="0" err="1"/>
              <a:t>quaù</a:t>
            </a:r>
            <a:r>
              <a:rPr lang="en-US" dirty="0"/>
              <a:t> </a:t>
            </a:r>
            <a:r>
              <a:rPr lang="en-US" dirty="0" err="1"/>
              <a:t>trình</a:t>
            </a:r>
            <a:r>
              <a:rPr lang="en-US" dirty="0"/>
              <a:t> </a:t>
            </a:r>
            <a:r>
              <a:rPr lang="en-US" dirty="0" err="1"/>
              <a:t>thöïc</a:t>
            </a:r>
            <a:r>
              <a:rPr lang="en-US" dirty="0"/>
              <a:t> </a:t>
            </a:r>
            <a:r>
              <a:rPr lang="en-US" dirty="0" err="1"/>
              <a:t>hieän</a:t>
            </a:r>
            <a:endParaRPr lang="en-US" dirty="0"/>
          </a:p>
          <a:p>
            <a:r>
              <a:rPr lang="en-US" dirty="0" err="1"/>
              <a:t>Moãi</a:t>
            </a:r>
            <a:r>
              <a:rPr lang="en-US" dirty="0"/>
              <a:t> </a:t>
            </a:r>
            <a:r>
              <a:rPr lang="en-US" dirty="0" err="1"/>
              <a:t>tieán</a:t>
            </a:r>
            <a:r>
              <a:rPr lang="en-US" dirty="0"/>
              <a:t> </a:t>
            </a:r>
            <a:r>
              <a:rPr lang="en-US" dirty="0" err="1"/>
              <a:t>trình</a:t>
            </a:r>
            <a:r>
              <a:rPr lang="en-US" dirty="0"/>
              <a:t> </a:t>
            </a:r>
            <a:r>
              <a:rPr lang="en-US" dirty="0" err="1"/>
              <a:t>sôû</a:t>
            </a:r>
            <a:r>
              <a:rPr lang="en-US" dirty="0"/>
              <a:t> </a:t>
            </a:r>
            <a:r>
              <a:rPr lang="en-US" dirty="0" err="1"/>
              <a:t>höõu</a:t>
            </a:r>
            <a:endParaRPr lang="en-US" dirty="0"/>
          </a:p>
          <a:p>
            <a:pPr lvl="1"/>
            <a:r>
              <a:rPr lang="en-US" dirty="0" err="1"/>
              <a:t>Moät</a:t>
            </a:r>
            <a:r>
              <a:rPr lang="en-US" dirty="0"/>
              <a:t> CPU (</a:t>
            </a:r>
            <a:r>
              <a:rPr lang="en-US" dirty="0" err="1"/>
              <a:t>aûo</a:t>
            </a:r>
            <a:r>
              <a:rPr lang="en-US" dirty="0"/>
              <a:t>) </a:t>
            </a:r>
            <a:r>
              <a:rPr lang="en-US" dirty="0" err="1"/>
              <a:t>rieâng</a:t>
            </a:r>
            <a:endParaRPr lang="en-US" dirty="0"/>
          </a:p>
          <a:p>
            <a:pPr lvl="1"/>
            <a:r>
              <a:rPr lang="en-US" dirty="0" err="1"/>
              <a:t>Moät</a:t>
            </a:r>
            <a:r>
              <a:rPr lang="en-US" dirty="0"/>
              <a:t> </a:t>
            </a:r>
            <a:r>
              <a:rPr lang="en-US" dirty="0" err="1"/>
              <a:t>khoâng</a:t>
            </a:r>
            <a:r>
              <a:rPr lang="en-US" dirty="0"/>
              <a:t> </a:t>
            </a:r>
            <a:r>
              <a:rPr lang="en-US" dirty="0" err="1"/>
              <a:t>gian</a:t>
            </a:r>
            <a:r>
              <a:rPr lang="en-US" dirty="0"/>
              <a:t> </a:t>
            </a:r>
            <a:r>
              <a:rPr lang="en-US" dirty="0" err="1"/>
              <a:t>nhôù</a:t>
            </a:r>
            <a:r>
              <a:rPr lang="en-US" dirty="0"/>
              <a:t> </a:t>
            </a:r>
            <a:r>
              <a:rPr lang="en-US" dirty="0" err="1"/>
              <a:t>rieâng</a:t>
            </a:r>
            <a:endParaRPr lang="en-US" dirty="0"/>
          </a:p>
          <a:p>
            <a:pPr lvl="1"/>
            <a:r>
              <a:rPr lang="en-US" dirty="0" err="1"/>
              <a:t>Chieám</a:t>
            </a:r>
            <a:r>
              <a:rPr lang="en-US" dirty="0"/>
              <a:t> </a:t>
            </a:r>
            <a:r>
              <a:rPr lang="en-US" dirty="0" err="1"/>
              <a:t>giöõ</a:t>
            </a:r>
            <a:r>
              <a:rPr lang="en-US" dirty="0"/>
              <a:t> 1 </a:t>
            </a:r>
            <a:r>
              <a:rPr lang="en-US" dirty="0" err="1"/>
              <a:t>soá</a:t>
            </a:r>
            <a:r>
              <a:rPr lang="en-US" dirty="0"/>
              <a:t> </a:t>
            </a:r>
            <a:r>
              <a:rPr lang="en-US" dirty="0" err="1"/>
              <a:t>taøi</a:t>
            </a:r>
            <a:r>
              <a:rPr lang="en-US" dirty="0"/>
              <a:t> </a:t>
            </a:r>
            <a:r>
              <a:rPr lang="en-US" dirty="0" err="1"/>
              <a:t>nguyeân</a:t>
            </a:r>
            <a:r>
              <a:rPr lang="en-US" dirty="0"/>
              <a:t> </a:t>
            </a:r>
            <a:r>
              <a:rPr lang="en-US" dirty="0" err="1"/>
              <a:t>cuûa</a:t>
            </a:r>
            <a:r>
              <a:rPr lang="en-US" dirty="0"/>
              <a:t> </a:t>
            </a:r>
            <a:r>
              <a:rPr lang="en-US" dirty="0" err="1"/>
              <a:t>heä</a:t>
            </a:r>
            <a:r>
              <a:rPr lang="en-US" dirty="0"/>
              <a:t> </a:t>
            </a:r>
            <a:r>
              <a:rPr lang="en-US" dirty="0" err="1"/>
              <a:t>thoáng</a:t>
            </a:r>
            <a:endParaRPr lang="en-US" dirty="0"/>
          </a:p>
          <a:p>
            <a:r>
              <a:rPr lang="en-US" dirty="0" err="1"/>
              <a:t>Vd</a:t>
            </a:r>
            <a:r>
              <a:rPr lang="en-US" dirty="0"/>
              <a:t>: </a:t>
            </a:r>
            <a:r>
              <a:rPr lang="en-US" dirty="0" err="1"/>
              <a:t>Moät</a:t>
            </a:r>
            <a:r>
              <a:rPr lang="en-US" dirty="0"/>
              <a:t> </a:t>
            </a:r>
            <a:r>
              <a:rPr lang="en-US" dirty="0" err="1"/>
              <a:t>chöông</a:t>
            </a:r>
            <a:r>
              <a:rPr lang="en-US" dirty="0"/>
              <a:t> </a:t>
            </a:r>
            <a:r>
              <a:rPr lang="en-US" dirty="0" err="1"/>
              <a:t>trình</a:t>
            </a:r>
            <a:r>
              <a:rPr lang="en-US" dirty="0"/>
              <a:t> Word </a:t>
            </a:r>
            <a:r>
              <a:rPr lang="en-US" dirty="0" err="1"/>
              <a:t>coù</a:t>
            </a:r>
            <a:r>
              <a:rPr lang="en-US" dirty="0"/>
              <a:t> </a:t>
            </a:r>
            <a:r>
              <a:rPr lang="en-US" dirty="0" err="1"/>
              <a:t>theå</a:t>
            </a:r>
            <a:r>
              <a:rPr lang="en-US" dirty="0"/>
              <a:t> </a:t>
            </a:r>
            <a:r>
              <a:rPr lang="en-US" dirty="0" err="1"/>
              <a:t>ñöôïc</a:t>
            </a:r>
            <a:r>
              <a:rPr lang="en-US" dirty="0"/>
              <a:t> </a:t>
            </a:r>
            <a:r>
              <a:rPr lang="en-US" dirty="0" err="1"/>
              <a:t>chaïy</a:t>
            </a:r>
            <a:r>
              <a:rPr lang="en-US" dirty="0"/>
              <a:t> 2 </a:t>
            </a:r>
            <a:r>
              <a:rPr lang="en-US" dirty="0" err="1"/>
              <a:t>laàn</a:t>
            </a:r>
            <a:r>
              <a:rPr lang="en-US" dirty="0"/>
              <a:t> </a:t>
            </a:r>
            <a:r>
              <a:rPr lang="en-US" dirty="0" err="1"/>
              <a:t>seõ</a:t>
            </a:r>
            <a:r>
              <a:rPr lang="en-US" dirty="0"/>
              <a:t> </a:t>
            </a:r>
            <a:r>
              <a:rPr lang="en-US" dirty="0" err="1"/>
              <a:t>taïo</a:t>
            </a:r>
            <a:r>
              <a:rPr lang="en-US" dirty="0"/>
              <a:t> </a:t>
            </a:r>
            <a:r>
              <a:rPr lang="en-US" dirty="0" err="1"/>
              <a:t>ra</a:t>
            </a:r>
            <a:r>
              <a:rPr lang="en-US" dirty="0"/>
              <a:t> 2 </a:t>
            </a:r>
            <a:r>
              <a:rPr lang="en-US" dirty="0" err="1"/>
              <a:t>tieán</a:t>
            </a:r>
            <a:r>
              <a:rPr lang="en-US" dirty="0"/>
              <a:t> </a:t>
            </a:r>
            <a:r>
              <a:rPr lang="en-US" dirty="0" err="1"/>
              <a:t>trình</a:t>
            </a:r>
            <a:r>
              <a:rPr lang="en-US" dirty="0"/>
              <a:t> </a:t>
            </a:r>
            <a:r>
              <a:rPr lang="en-US" dirty="0" err="1"/>
              <a:t>khaùc</a:t>
            </a:r>
            <a:r>
              <a:rPr lang="en-US" dirty="0"/>
              <a:t> </a:t>
            </a:r>
            <a:r>
              <a:rPr lang="en-US" dirty="0" err="1"/>
              <a:t>nhau</a:t>
            </a:r>
            <a:r>
              <a:rPr lang="en-US" dirty="0"/>
              <a:t>:</a:t>
            </a:r>
          </a:p>
          <a:p>
            <a:pPr lvl="1"/>
            <a:r>
              <a:rPr lang="en-US" sz="2800" dirty="0"/>
              <a:t>Microsoft Word – [</a:t>
            </a:r>
            <a:r>
              <a:rPr lang="en-US" sz="2800" dirty="0" err="1"/>
              <a:t>Bai</a:t>
            </a:r>
            <a:r>
              <a:rPr lang="en-US" sz="2800" dirty="0"/>
              <a:t> tap1.doc]</a:t>
            </a:r>
          </a:p>
          <a:p>
            <a:pPr lvl="1"/>
            <a:r>
              <a:rPr lang="en-US" sz="2800" dirty="0"/>
              <a:t>Microsoft Word – [</a:t>
            </a:r>
            <a:r>
              <a:rPr lang="en-US" sz="2800" dirty="0" err="1"/>
              <a:t>Bai</a:t>
            </a:r>
            <a:r>
              <a:rPr lang="en-US" sz="2800" dirty="0"/>
              <a:t> tap2.doc]</a:t>
            </a:r>
          </a:p>
        </p:txBody>
      </p:sp>
      <p:sp>
        <p:nvSpPr>
          <p:cNvPr id="6" name="Slide Number Placeholder 5"/>
          <p:cNvSpPr>
            <a:spLocks noGrp="1"/>
          </p:cNvSpPr>
          <p:nvPr>
            <p:ph type="sldNum" sz="quarter" idx="15"/>
          </p:nvPr>
        </p:nvSpPr>
        <p:spPr/>
        <p:txBody>
          <a:bodyPr/>
          <a:lstStyle/>
          <a:p>
            <a:fld id="{8CB520C4-C79A-4E4A-98F7-0A13AE611CF9}" type="slidenum">
              <a:rPr lang="en-US"/>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blinds(horizontal)">
                                      <p:cBhvr>
                                        <p:cTn id="7" dur="500"/>
                                        <p:tgtEl>
                                          <p:spTgt spid="241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67">
                                            <p:txEl>
                                              <p:pRg st="1" end="1"/>
                                            </p:txEl>
                                          </p:spTgt>
                                        </p:tgtEl>
                                        <p:attrNameLst>
                                          <p:attrName>style.visibility</p:attrName>
                                        </p:attrNameLst>
                                      </p:cBhvr>
                                      <p:to>
                                        <p:strVal val="visible"/>
                                      </p:to>
                                    </p:set>
                                    <p:animEffect transition="in" filter="blinds(horizontal)">
                                      <p:cBhvr>
                                        <p:cTn id="12" dur="500"/>
                                        <p:tgtEl>
                                          <p:spTgt spid="2416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blinds(horizontal)">
                                      <p:cBhvr>
                                        <p:cTn id="15" dur="500"/>
                                        <p:tgtEl>
                                          <p:spTgt spid="2416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1667">
                                            <p:txEl>
                                              <p:pRg st="3" end="3"/>
                                            </p:txEl>
                                          </p:spTgt>
                                        </p:tgtEl>
                                        <p:attrNameLst>
                                          <p:attrName>style.visibility</p:attrName>
                                        </p:attrNameLst>
                                      </p:cBhvr>
                                      <p:to>
                                        <p:strVal val="visible"/>
                                      </p:to>
                                    </p:set>
                                    <p:animEffect transition="in" filter="blinds(horizontal)">
                                      <p:cBhvr>
                                        <p:cTn id="18" dur="500"/>
                                        <p:tgtEl>
                                          <p:spTgt spid="24166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animEffect transition="in" filter="blinds(horizontal)">
                                      <p:cBhvr>
                                        <p:cTn id="21" dur="500"/>
                                        <p:tgtEl>
                                          <p:spTgt spid="2416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1667">
                                            <p:txEl>
                                              <p:pRg st="5" end="5"/>
                                            </p:txEl>
                                          </p:spTgt>
                                        </p:tgtEl>
                                        <p:attrNameLst>
                                          <p:attrName>style.visibility</p:attrName>
                                        </p:attrNameLst>
                                      </p:cBhvr>
                                      <p:to>
                                        <p:strVal val="visible"/>
                                      </p:to>
                                    </p:set>
                                    <p:animEffect transition="in" filter="blinds(horizontal)">
                                      <p:cBhvr>
                                        <p:cTn id="26" dur="500"/>
                                        <p:tgtEl>
                                          <p:spTgt spid="24166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41667">
                                            <p:txEl>
                                              <p:pRg st="6" end="6"/>
                                            </p:txEl>
                                          </p:spTgt>
                                        </p:tgtEl>
                                        <p:attrNameLst>
                                          <p:attrName>style.visibility</p:attrName>
                                        </p:attrNameLst>
                                      </p:cBhvr>
                                      <p:to>
                                        <p:strVal val="visible"/>
                                      </p:to>
                                    </p:set>
                                    <p:animEffect transition="in" filter="blinds(horizontal)">
                                      <p:cBhvr>
                                        <p:cTn id="29" dur="500"/>
                                        <p:tgtEl>
                                          <p:spTgt spid="24166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41667">
                                            <p:txEl>
                                              <p:pRg st="7" end="7"/>
                                            </p:txEl>
                                          </p:spTgt>
                                        </p:tgtEl>
                                        <p:attrNameLst>
                                          <p:attrName>style.visibility</p:attrName>
                                        </p:attrNameLst>
                                      </p:cBhvr>
                                      <p:to>
                                        <p:strVal val="visible"/>
                                      </p:to>
                                    </p:set>
                                    <p:animEffect transition="in" filter="blinds(horizontal)">
                                      <p:cBhvr>
                                        <p:cTn id="32" dur="500"/>
                                        <p:tgtEl>
                                          <p:spTgt spid="241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stom 2">
      <a:majorFont>
        <a:latin typeface="VNI-Book"/>
        <a:ea typeface=""/>
        <a:cs typeface=""/>
      </a:majorFont>
      <a:minorFont>
        <a:latin typeface="VNI-Book"/>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4511</TotalTime>
  <Words>3830</Words>
  <Application>Microsoft Office PowerPoint</Application>
  <PresentationFormat>On-screen Show (4:3)</PresentationFormat>
  <Paragraphs>1029</Paragraphs>
  <Slides>58</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Arial Unicode MS</vt:lpstr>
      <vt:lpstr>PMingLiU</vt:lpstr>
      <vt:lpstr>Arial</vt:lpstr>
      <vt:lpstr>Comic Sans MS</vt:lpstr>
      <vt:lpstr>Courier New</vt:lpstr>
      <vt:lpstr>Tahoma</vt:lpstr>
      <vt:lpstr>Times New Roman</vt:lpstr>
      <vt:lpstr>VNI-Book</vt:lpstr>
      <vt:lpstr>VNI-Univer</vt:lpstr>
      <vt:lpstr>Webdings</vt:lpstr>
      <vt:lpstr>Wingdings</vt:lpstr>
      <vt:lpstr>Wingdings 2</vt:lpstr>
      <vt:lpstr>Wingdings 3</vt:lpstr>
      <vt:lpstr>Oriel</vt:lpstr>
      <vt:lpstr>Quaûn lyù tieán trình</vt:lpstr>
      <vt:lpstr>Muïc tieâu</vt:lpstr>
      <vt:lpstr>Ña nhieäm vaø ña chöông ???</vt:lpstr>
      <vt:lpstr>Ña nhieäm vaø ña chöông ???</vt:lpstr>
      <vt:lpstr>Ña nhieäm vaø ña chöông</vt:lpstr>
      <vt:lpstr>Xöû lyù ñoàng haønh, nhöõng khoù khaên ?</vt:lpstr>
      <vt:lpstr>Giaûi phaùp</vt:lpstr>
      <vt:lpstr>Giaûi phaùp</vt:lpstr>
      <vt:lpstr>Khaùi nieäm tieán trình (Process)</vt:lpstr>
      <vt:lpstr>Hai phaàn cuûa tieán trình</vt:lpstr>
      <vt:lpstr>Traïng thaùi tieán trình?</vt:lpstr>
      <vt:lpstr>Khoái quaûn lyù tieán trình</vt:lpstr>
      <vt:lpstr>Khoái quaûn lyù tieán trình – Ví duï</vt:lpstr>
      <vt:lpstr>Caùc thao taùc treân tieán trình</vt:lpstr>
      <vt:lpstr>Taïo laäp tieán trình</vt:lpstr>
      <vt:lpstr>Keát thuùc tieán trình </vt:lpstr>
      <vt:lpstr>Moâ hình ña tieán trình (MultiProcesses)</vt:lpstr>
      <vt:lpstr>Ví duï moâ hình ña tieán trình</vt:lpstr>
      <vt:lpstr>Moâ hình ña tieåu trình (MultiThreads)</vt:lpstr>
      <vt:lpstr>Ví duï Moâ hình ña tieåu trình</vt:lpstr>
      <vt:lpstr>Tieåu trình vs Tieán trình</vt:lpstr>
      <vt:lpstr>Tieåu trình haït nhaân (Kernel thread)</vt:lpstr>
      <vt:lpstr>Phaân chia CPU ?</vt:lpstr>
      <vt:lpstr>Caùc danh saùch tieán trình</vt:lpstr>
      <vt:lpstr>Scheduler - Nhieäm vuï</vt:lpstr>
      <vt:lpstr>Dispatcher -  Nhieäm vuï</vt:lpstr>
      <vt:lpstr>PowerPoint Presentation</vt:lpstr>
      <vt:lpstr>Dispatcher - Thaûo luaän</vt:lpstr>
      <vt:lpstr>Löïa choïn tieán trình ?</vt:lpstr>
      <vt:lpstr>Muïc tieâu ñieàu phoái</vt:lpstr>
      <vt:lpstr>Hai nguyeân taéc ñieàu phoái CPU</vt:lpstr>
      <vt:lpstr>Thôøi ñieåm ra quyeát ñònh ñieàu phoái</vt:lpstr>
      <vt:lpstr>Ñaùnh giaù chieán löôïc ñieàu phoái</vt:lpstr>
      <vt:lpstr>Caùc chieán löôïc ñieàu phoái</vt:lpstr>
      <vt:lpstr>FCFS (First comes first served)</vt:lpstr>
      <vt:lpstr>Minh hoïa FCFS</vt:lpstr>
      <vt:lpstr>Nhaän xeùt FCFS</vt:lpstr>
      <vt:lpstr>Ñieàu phoái XOAY VOØNG Round Robin (RR)</vt:lpstr>
      <vt:lpstr>Minh hoïa RR, q=4</vt:lpstr>
      <vt:lpstr>Minh hoïa RR, q=4</vt:lpstr>
      <vt:lpstr>Round Robin</vt:lpstr>
      <vt:lpstr>Round Robin – Nhaän xeùt</vt:lpstr>
      <vt:lpstr>Ñieàu phoái vôùi ñoä öu tieân</vt:lpstr>
      <vt:lpstr>Ñieàu phoái vôùi ñoä öu tieân</vt:lpstr>
      <vt:lpstr>Ví duï: Ñoä öu tieân cuûa HÑH WinNT</vt:lpstr>
      <vt:lpstr>Bieåu ñoà phaân boá ñoä öu tieân cuûa WinNT</vt:lpstr>
      <vt:lpstr>Nguyeân taéc ñieàu phoái</vt:lpstr>
      <vt:lpstr>Ñoä öu tieân – khoâng ñoäc quyeàn</vt:lpstr>
      <vt:lpstr>Ñoä öu tieân - khoângñoäc quyeàn - Nhaän xeùt</vt:lpstr>
      <vt:lpstr>Shortest Job First (SJF)</vt:lpstr>
      <vt:lpstr>Minh hoïa SJF (ñoäc quyeàn)(1) </vt:lpstr>
      <vt:lpstr>Minh hoïa SJF (ñoäc quyeàn)(2) </vt:lpstr>
      <vt:lpstr>Minh hoïa SJF (khoângñoäc quyeàn) (1)</vt:lpstr>
      <vt:lpstr>Minh hoïa SJF (khoângñoäc quyeàn) (2)</vt:lpstr>
      <vt:lpstr>Minh hoïa SJF (nhieàu chu kyø CPU)</vt:lpstr>
      <vt:lpstr> Ñieàu phoái vôùi nhieàu möùc öu tieân</vt:lpstr>
      <vt:lpstr>Khuyeát ñieåm</vt:lpstr>
      <vt:lpstr>PowerPoint Presentation</vt:lpstr>
    </vt:vector>
  </TitlesOfParts>
  <Company>Natural Science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HEÄ ÑIEÀU HAØNH NAÂNG CAO</dc:title>
  <dc:creator>Tran Hanh Nhi</dc:creator>
  <cp:lastModifiedBy>Long Viet</cp:lastModifiedBy>
  <cp:revision>448</cp:revision>
  <dcterms:created xsi:type="dcterms:W3CDTF">2001-02-18T17:33:18Z</dcterms:created>
  <dcterms:modified xsi:type="dcterms:W3CDTF">2017-04-09T23:20:58Z</dcterms:modified>
</cp:coreProperties>
</file>