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430" r:id="rId2"/>
    <p:sldId id="257" r:id="rId3"/>
    <p:sldId id="277" r:id="rId4"/>
    <p:sldId id="278" r:id="rId5"/>
    <p:sldId id="431" r:id="rId6"/>
    <p:sldId id="301" r:id="rId7"/>
    <p:sldId id="316" r:id="rId8"/>
    <p:sldId id="317" r:id="rId9"/>
    <p:sldId id="284" r:id="rId10"/>
    <p:sldId id="318" r:id="rId11"/>
    <p:sldId id="437" r:id="rId12"/>
    <p:sldId id="303" r:id="rId13"/>
    <p:sldId id="438" r:id="rId14"/>
    <p:sldId id="302" r:id="rId15"/>
    <p:sldId id="432" r:id="rId16"/>
    <p:sldId id="319" r:id="rId17"/>
    <p:sldId id="320" r:id="rId18"/>
    <p:sldId id="305" r:id="rId19"/>
    <p:sldId id="433" r:id="rId20"/>
    <p:sldId id="308" r:id="rId21"/>
    <p:sldId id="439" r:id="rId22"/>
    <p:sldId id="304" r:id="rId23"/>
    <p:sldId id="307" r:id="rId24"/>
    <p:sldId id="434" r:id="rId25"/>
    <p:sldId id="322" r:id="rId26"/>
    <p:sldId id="309" r:id="rId27"/>
    <p:sldId id="310" r:id="rId28"/>
    <p:sldId id="345" r:id="rId29"/>
    <p:sldId id="323" r:id="rId30"/>
    <p:sldId id="339" r:id="rId31"/>
    <p:sldId id="324" r:id="rId32"/>
    <p:sldId id="337" r:id="rId33"/>
    <p:sldId id="340" r:id="rId34"/>
    <p:sldId id="341" r:id="rId35"/>
    <p:sldId id="327" r:id="rId36"/>
    <p:sldId id="338" r:id="rId37"/>
    <p:sldId id="329" r:id="rId38"/>
    <p:sldId id="342" r:id="rId39"/>
    <p:sldId id="344" r:id="rId40"/>
    <p:sldId id="336" r:id="rId41"/>
    <p:sldId id="331" r:id="rId42"/>
    <p:sldId id="332" r:id="rId43"/>
    <p:sldId id="334" r:id="rId44"/>
    <p:sldId id="335" r:id="rId45"/>
    <p:sldId id="435" r:id="rId46"/>
    <p:sldId id="311" r:id="rId47"/>
    <p:sldId id="347" r:id="rId48"/>
    <p:sldId id="348" r:id="rId49"/>
    <p:sldId id="349" r:id="rId50"/>
    <p:sldId id="350" r:id="rId51"/>
    <p:sldId id="312" r:id="rId52"/>
    <p:sldId id="352" r:id="rId53"/>
    <p:sldId id="353" r:id="rId54"/>
    <p:sldId id="351" r:id="rId55"/>
    <p:sldId id="375" r:id="rId56"/>
    <p:sldId id="313" r:id="rId57"/>
    <p:sldId id="378" r:id="rId58"/>
    <p:sldId id="379" r:id="rId59"/>
    <p:sldId id="380" r:id="rId60"/>
    <p:sldId id="440" r:id="rId61"/>
    <p:sldId id="411" r:id="rId62"/>
    <p:sldId id="314" r:id="rId63"/>
    <p:sldId id="436" r:id="rId64"/>
    <p:sldId id="384" r:id="rId65"/>
    <p:sldId id="413" r:id="rId66"/>
    <p:sldId id="405" r:id="rId67"/>
    <p:sldId id="406" r:id="rId68"/>
    <p:sldId id="408" r:id="rId69"/>
    <p:sldId id="409" r:id="rId70"/>
    <p:sldId id="410" r:id="rId71"/>
    <p:sldId id="412" r:id="rId72"/>
    <p:sldId id="390" r:id="rId73"/>
    <p:sldId id="391" r:id="rId74"/>
    <p:sldId id="392" r:id="rId75"/>
    <p:sldId id="420" r:id="rId76"/>
    <p:sldId id="404" r:id="rId77"/>
    <p:sldId id="414" r:id="rId78"/>
    <p:sldId id="421" r:id="rId79"/>
    <p:sldId id="419" r:id="rId80"/>
    <p:sldId id="422" r:id="rId81"/>
    <p:sldId id="423" r:id="rId82"/>
    <p:sldId id="416" r:id="rId83"/>
    <p:sldId id="424" r:id="rId84"/>
    <p:sldId id="417" r:id="rId85"/>
    <p:sldId id="398" r:id="rId86"/>
    <p:sldId id="425" r:id="rId87"/>
    <p:sldId id="426" r:id="rId88"/>
    <p:sldId id="427" r:id="rId8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NI-Univer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B377D"/>
    <a:srgbClr val="CA68A2"/>
    <a:srgbClr val="008000"/>
    <a:srgbClr val="FD6035"/>
    <a:srgbClr val="663300"/>
    <a:srgbClr val="00FF00"/>
    <a:srgbClr val="0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4646" autoAdjust="0"/>
  </p:normalViewPr>
  <p:slideViewPr>
    <p:cSldViewPr snapToGrid="0">
      <p:cViewPr>
        <p:scale>
          <a:sx n="75" d="100"/>
          <a:sy n="75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24041153-87EC-4091-B207-9DE0149861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8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198BB4B9-8F92-484E-B241-D5477BB94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62F82-9DBC-40A6-A157-B73EA58268A8}" type="slidenum">
              <a:rPr lang="en-US"/>
              <a:pPr/>
              <a:t>55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0BBF0-4D51-41A6-A5DA-CC227E9CF94F}" type="slidenum">
              <a:rPr lang="en-US"/>
              <a:pPr/>
              <a:t>75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CA44F-E811-4629-84D2-A5CE048BC389}" type="slidenum">
              <a:rPr lang="en-US"/>
              <a:pPr/>
              <a:t>76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C35E8-46E0-4D3F-9A71-CC7D15548C78}" type="slidenum">
              <a:rPr lang="en-US"/>
              <a:pPr/>
              <a:t>77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6D70A-24BD-47F4-B826-1AF2813A4542}" type="slidenum">
              <a:rPr lang="en-US"/>
              <a:pPr/>
              <a:t>78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CDBB6-4EAD-42B6-8082-646BD59BDAEF}" type="slidenum">
              <a:rPr lang="en-US"/>
              <a:pPr/>
              <a:t>79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1E071-AA45-4799-8458-C1D8436094FE}" type="slidenum">
              <a:rPr lang="en-US"/>
              <a:pPr/>
              <a:t>80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CAEB92-8C31-4119-8877-BD9A73189014}" type="slidenum">
              <a:rPr lang="en-US"/>
              <a:pPr/>
              <a:t>81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C2B28-ABA5-40D2-B65B-C6872057F7E6}" type="slidenum">
              <a:rPr lang="en-US"/>
              <a:pPr/>
              <a:t>82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5422D-24E9-4234-893E-0DE4BBFDBA61}" type="slidenum">
              <a:rPr lang="en-US"/>
              <a:pPr/>
              <a:t>83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E1D2F-42E6-4C7A-B060-A6F9C0C6DAC2}" type="slidenum">
              <a:rPr lang="en-US"/>
              <a:pPr/>
              <a:t>84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EDF0F-EC90-4511-A2D3-F4268E170E16}" type="slidenum">
              <a:rPr lang="en-US"/>
              <a:pPr/>
              <a:t>64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F8B4C-F1C5-4FA8-AD76-47C9D27E39EE}" type="slidenum">
              <a:rPr lang="en-US"/>
              <a:pPr/>
              <a:t>65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20A5B-62EE-471B-A7D0-0D5709CE3825}" type="slidenum">
              <a:rPr lang="en-US"/>
              <a:pPr/>
              <a:t>66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92352-BE3F-45F6-8ECB-C887112B8DA4}" type="slidenum">
              <a:rPr lang="en-US"/>
              <a:pPr/>
              <a:t>67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800D0-3579-462B-A5A6-44B7AA3B117A}" type="slidenum">
              <a:rPr lang="en-US"/>
              <a:pPr/>
              <a:t>68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EB2CAB-89EC-4A7E-90E3-15EBF3C388FD}" type="slidenum">
              <a:rPr lang="en-US"/>
              <a:pPr/>
              <a:t>69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2EE36-2892-4BD2-AF07-83C99B0EC9D9}" type="slidenum">
              <a:rPr lang="en-US"/>
              <a:pPr/>
              <a:t>70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E2486-8DED-4A51-966D-2185A074DD96}" type="slidenum">
              <a:rPr lang="en-US"/>
              <a:pPr/>
              <a:t>71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3775" cy="3602038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</p:spPr>
        <p:txBody>
          <a:bodyPr lIns="98266" tIns="49133" rIns="98266" bIns="4913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67661B-6CFD-4CF6-8904-A105046F289E}" type="datetime1">
              <a:rPr lang="en-US" smtClean="0"/>
              <a:t>10/23/2015</a:t>
            </a:fld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C64709-F7B9-4131-819F-E272CE26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EE94A7-2B2B-42D2-839F-77B61CEDFC81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13194-8E21-47DC-86CB-157CFA600E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214313"/>
            <a:ext cx="2101850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14313"/>
            <a:ext cx="615632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10A639-D8EC-45D5-BED1-9E114AAF8962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5B8D0-2006-4CED-A362-FA83E0086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95400"/>
            <a:ext cx="40386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89363"/>
            <a:ext cx="40386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D70085-1AAF-4134-99D9-D2932E34E56B}" type="datetime1">
              <a:rPr lang="en-US" smtClean="0"/>
              <a:t>10/23/2015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41E6BE-7AE5-4A60-A032-B1164FF92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95400"/>
            <a:ext cx="4038600" cy="2341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789363"/>
            <a:ext cx="40386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7A2C80-0DF7-490C-9D45-9DBCC400B1E8}" type="datetime1">
              <a:rPr lang="en-US" smtClean="0"/>
              <a:t>10/23/2015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EA60E2-2C38-441C-B62E-6E25436607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938" y="62150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63DD9E-DE6B-41E7-9A51-C9E71732E67B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A3539D-2C8F-4124-AB68-8C23C3606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A8C3FF-389A-4D61-90A1-556E016A4D7D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32497-E32B-489D-A5D0-6FAB319290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4C46DB-8FEB-46E6-90B6-09834C36CF0A}" type="datetime1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0714A-7684-46C0-B734-77E6B074A7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038600" cy="4837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8EC599-9D75-4BA4-9369-161D3D72BEDE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C4651-1218-4D51-AD23-1F21733F7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F59886-BFE0-4A1D-90C9-5C441F784018}" type="datetime1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6AB4-E0B4-4B4B-9053-CE6E40BC95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24604-8D31-4815-B8C8-05F8E72405F9}" type="datetime1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B02EB-11D4-4454-A9F0-4C9220E97B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BBC9D6-5AE7-4338-9BE6-7EBBDD1B5B25}" type="datetime1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05504-EC22-426B-B625-FA4B561FED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B0A80-13D9-47C2-9EDE-CC5EF647A194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4387E4-C494-48E6-AB39-A61738D1B9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F9776C-38A5-4BD2-AB2E-C3B1995E07DC}" type="datetime1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BF3AF-5825-46C3-91BE-878B6AAD5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336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336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758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758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228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dirty="0">
              <a:latin typeface="VNI-Book" pitchFamily="2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229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1938" y="62150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VNI-Book" pitchFamily="2" charset="0"/>
              </a:defRPr>
            </a:lvl1pPr>
          </a:lstStyle>
          <a:p>
            <a:fld id="{48D9C038-F065-4844-8B90-75DC90A29F43}" type="datetime1">
              <a:rPr lang="en-US" smtClean="0"/>
              <a:t>10/23/2015</a:t>
            </a:fld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dirty="0" err="1" smtClean="0">
                <a:latin typeface="VNI-Book" pitchFamily="2" charset="0"/>
              </a:rPr>
              <a:t>Trần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Hạnh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Nhi</a:t>
            </a:r>
            <a:endParaRPr lang="en-US" dirty="0">
              <a:latin typeface="VNI-Book" pitchFamily="2" charset="0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VNI-Book" pitchFamily="2" charset="0"/>
              </a:defRPr>
            </a:lvl1pPr>
          </a:lstStyle>
          <a:p>
            <a:fld id="{D3C51D61-E24F-47E3-82F4-E5C64EA8D2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NI-Book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NI-Univ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0">
          <a:solidFill>
            <a:schemeClr val="tx1"/>
          </a:solidFill>
          <a:latin typeface="VNI-Book" pitchFamily="2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0">
          <a:solidFill>
            <a:schemeClr val="tx1"/>
          </a:solidFill>
          <a:latin typeface="VNI-Book" pitchFamily="2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0">
          <a:solidFill>
            <a:schemeClr val="tx1"/>
          </a:solidFill>
          <a:latin typeface="VNI-Book" pitchFamily="2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0">
          <a:solidFill>
            <a:schemeClr val="tx1"/>
          </a:solidFill>
          <a:latin typeface="VNI-Book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388D47B-A9AD-4881-B8E1-B6B2FA24AB42}" type="slidenum">
              <a:rPr lang="en-US"/>
              <a:pPr/>
              <a:t>1</a:t>
            </a:fld>
            <a:endParaRPr lang="en-US"/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VNI-Book" pitchFamily="2" charset="0"/>
              </a:rPr>
              <a:t>Chöông</a:t>
            </a:r>
            <a:r>
              <a:rPr lang="en-US">
                <a:latin typeface="VNI-Book" pitchFamily="2" charset="0"/>
              </a:rPr>
              <a:t> </a:t>
            </a:r>
            <a:r>
              <a:rPr lang="en-US" smtClean="0">
                <a:latin typeface="VNI-Book" pitchFamily="2" charset="0"/>
              </a:rPr>
              <a:t>4a - </a:t>
            </a:r>
            <a:r>
              <a:rPr lang="en-US" dirty="0" err="1" smtClean="0">
                <a:latin typeface="VNI-Book" pitchFamily="2" charset="0"/>
              </a:rPr>
              <a:t>Ñoàng</a:t>
            </a:r>
            <a:r>
              <a:rPr lang="en-US" dirty="0" smtClean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00E0-1947-4209-9E55-26E646A87BC8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Nhaän</a:t>
            </a:r>
            <a:r>
              <a:rPr lang="en-US" dirty="0" smtClean="0"/>
              <a:t> </a:t>
            </a:r>
            <a:r>
              <a:rPr lang="en-US" dirty="0" err="1"/>
              <a:t>xeùt</a:t>
            </a:r>
            <a:endParaRPr lang="en-US" dirty="0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57225" y="1104900"/>
            <a:ext cx="7932738" cy="156966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Keát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quaû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thöïc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hieän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thuoäc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keát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quaû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phoái</a:t>
            </a:r>
            <a:endParaRPr lang="en-US" sz="24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input,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khoâng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chaéc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 output</a:t>
            </a: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Khoù</a:t>
            </a:r>
            <a:r>
              <a:rPr lang="en-US" sz="2400" dirty="0">
                <a:latin typeface="VNI-Book" pitchFamily="2" charset="0"/>
              </a:rPr>
              <a:t> debug </a:t>
            </a:r>
            <a:r>
              <a:rPr lang="en-US" sz="2400" dirty="0" err="1">
                <a:latin typeface="VNI-Book" pitchFamily="2" charset="0"/>
              </a:rPr>
              <a:t>loãi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sai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trong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xöû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lyù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ñoàng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 smtClean="0">
                <a:latin typeface="VNI-Book" pitchFamily="2" charset="0"/>
              </a:rPr>
              <a:t>haønh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00E0-1947-4209-9E55-26E646A87BC8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Nhaän</a:t>
            </a:r>
            <a:r>
              <a:rPr lang="en-US" dirty="0" smtClean="0"/>
              <a:t> </a:t>
            </a:r>
            <a:r>
              <a:rPr lang="en-US" dirty="0" err="1"/>
              <a:t>xeùt</a:t>
            </a:r>
            <a:endParaRPr lang="en-US" dirty="0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657225" y="1104900"/>
            <a:ext cx="7932738" cy="563231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 smtClean="0">
                <a:latin typeface="VNI-Book" pitchFamily="2" charset="0"/>
              </a:rPr>
              <a:t>Xöû</a:t>
            </a:r>
            <a:r>
              <a:rPr lang="en-US" sz="2400" dirty="0" smtClean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lyù</a:t>
            </a:r>
            <a:endParaRPr lang="en-US" sz="24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Laøm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lô</a:t>
            </a:r>
            <a:r>
              <a:rPr lang="en-US" sz="2400" dirty="0">
                <a:latin typeface="VNI-Book" pitchFamily="2" charset="0"/>
              </a:rPr>
              <a:t>  </a:t>
            </a: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 smtClean="0">
                <a:latin typeface="VNI-Book" pitchFamily="2" charset="0"/>
              </a:rPr>
              <a:t>Deã</a:t>
            </a:r>
            <a:r>
              <a:rPr lang="en-US" dirty="0" smtClean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nhöng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laø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phaùp</a:t>
            </a:r>
            <a:endParaRPr lang="en-US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Khoâng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chia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seû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taøi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nguyeân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chung</a:t>
            </a:r>
            <a:r>
              <a:rPr lang="en-US" sz="2400" dirty="0">
                <a:latin typeface="VNI-Book" pitchFamily="2" charset="0"/>
              </a:rPr>
              <a:t> : </a:t>
            </a:r>
            <a:r>
              <a:rPr lang="en-US" sz="2400" dirty="0" err="1">
                <a:latin typeface="VNI-Book" pitchFamily="2" charset="0"/>
              </a:rPr>
              <a:t>duøng</a:t>
            </a:r>
            <a:r>
              <a:rPr lang="en-US" sz="2400" dirty="0">
                <a:latin typeface="VNI-Book" pitchFamily="2" charset="0"/>
              </a:rPr>
              <a:t> 2 </a:t>
            </a:r>
            <a:r>
              <a:rPr lang="en-US" sz="2400" dirty="0" err="1">
                <a:latin typeface="VNI-Book" pitchFamily="2" charset="0"/>
              </a:rPr>
              <a:t>bieán</a:t>
            </a:r>
            <a:r>
              <a:rPr lang="en-US" sz="2400" dirty="0">
                <a:latin typeface="VNI-Book" pitchFamily="2" charset="0"/>
              </a:rPr>
              <a:t> hits1,hits2; </a:t>
            </a:r>
            <a:r>
              <a:rPr lang="en-US" sz="2400" dirty="0" err="1">
                <a:latin typeface="VNI-Book" pitchFamily="2" charset="0"/>
              </a:rPr>
              <a:t>xaây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caàu</a:t>
            </a:r>
            <a:r>
              <a:rPr lang="en-US" sz="2400" dirty="0">
                <a:latin typeface="VNI-Book" pitchFamily="2" charset="0"/>
              </a:rPr>
              <a:t> 2 lane...</a:t>
            </a: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Neân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duøng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theå</a:t>
            </a:r>
            <a:r>
              <a:rPr lang="en-US" dirty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nhöng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giôø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theå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ñaûm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baûo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ñuû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, </a:t>
            </a:r>
            <a:r>
              <a:rPr lang="en-US" dirty="0" err="1">
                <a:latin typeface="VNI-Book" pitchFamily="2" charset="0"/>
              </a:rPr>
              <a:t>vaø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cuõng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laø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phaùp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ñuùng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moïi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tröôøng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hôïp</a:t>
            </a:r>
            <a:endParaRPr lang="en-US" sz="3200" dirty="0">
              <a:latin typeface="VNI-Book" pitchFamily="2" charset="0"/>
            </a:endParaRPr>
          </a:p>
          <a:p>
            <a:pPr marL="693738" lvl="1" indent="-236538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Giaûi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phaùp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toång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 smtClean="0">
                <a:latin typeface="VNI-Book" pitchFamily="2" charset="0"/>
              </a:rPr>
              <a:t>quaùt</a:t>
            </a:r>
            <a:r>
              <a:rPr lang="en-US" sz="2400" dirty="0" smtClean="0">
                <a:latin typeface="VNI-Book" pitchFamily="2" charset="0"/>
              </a:rPr>
              <a:t>: </a:t>
            </a:r>
            <a:r>
              <a:rPr lang="en-US" sz="2400" dirty="0" err="1">
                <a:latin typeface="VNI-Book" pitchFamily="2" charset="0"/>
              </a:rPr>
              <a:t>coù</a:t>
            </a:r>
            <a:r>
              <a:rPr lang="en-US" sz="2400" dirty="0">
                <a:latin typeface="VNI-Book" pitchFamily="2" charset="0"/>
              </a:rPr>
              <a:t> hay </a:t>
            </a:r>
            <a:r>
              <a:rPr lang="en-US" sz="2400" dirty="0" err="1" smtClean="0">
                <a:latin typeface="VNI-Book" pitchFamily="2" charset="0"/>
              </a:rPr>
              <a:t>khoâng</a:t>
            </a:r>
            <a:r>
              <a:rPr lang="en-US" sz="2400" dirty="0" smtClean="0">
                <a:latin typeface="VNI-Book" pitchFamily="2" charset="0"/>
              </a:rPr>
              <a:t>?</a:t>
            </a:r>
            <a:endParaRPr lang="en-US" sz="2400" dirty="0">
              <a:latin typeface="VNI-Book" pitchFamily="2" charset="0"/>
            </a:endParaRP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Lyù</a:t>
            </a:r>
            <a:r>
              <a:rPr lang="en-US" dirty="0">
                <a:latin typeface="VNI-Book" pitchFamily="2" charset="0"/>
              </a:rPr>
              <a:t> do </a:t>
            </a:r>
            <a:r>
              <a:rPr lang="en-US" dirty="0" err="1">
                <a:latin typeface="VNI-Book" pitchFamily="2" charset="0"/>
              </a:rPr>
              <a:t>xaûy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ra</a:t>
            </a:r>
            <a:r>
              <a:rPr lang="en-US" dirty="0">
                <a:latin typeface="VNI-Book" pitchFamily="2" charset="0"/>
              </a:rPr>
              <a:t> Race </a:t>
            </a:r>
            <a:r>
              <a:rPr lang="en-US" dirty="0" smtClean="0">
                <a:latin typeface="VNI-Book" pitchFamily="2" charset="0"/>
              </a:rPr>
              <a:t>condition?</a:t>
            </a:r>
          </a:p>
          <a:p>
            <a:pPr marL="1662113" lvl="3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hlink"/>
                </a:solidFill>
                <a:latin typeface="VNI-Book" pitchFamily="2" charset="0"/>
              </a:rPr>
              <a:t>Bad </a:t>
            </a:r>
            <a:r>
              <a:rPr lang="en-US" dirty="0" err="1" smtClean="0">
                <a:solidFill>
                  <a:schemeClr val="hlink"/>
                </a:solidFill>
                <a:latin typeface="VNI-Book" pitchFamily="2" charset="0"/>
              </a:rPr>
              <a:t>interleavings</a:t>
            </a:r>
            <a:r>
              <a:rPr lang="en-US" dirty="0" smtClean="0">
                <a:latin typeface="VNI-Book" pitchFamily="2" charset="0"/>
              </a:rPr>
              <a:t>: </a:t>
            </a:r>
            <a:r>
              <a:rPr lang="en-US" dirty="0" err="1">
                <a:latin typeface="VNI-Book" pitchFamily="2" charset="0"/>
              </a:rPr>
              <a:t>moät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“</a:t>
            </a:r>
            <a:r>
              <a:rPr lang="en-US" dirty="0" err="1">
                <a:latin typeface="VNI-Book" pitchFamily="2" charset="0"/>
              </a:rPr>
              <a:t>xen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” </a:t>
            </a:r>
            <a:r>
              <a:rPr lang="en-US" dirty="0" err="1">
                <a:latin typeface="VNI-Book" pitchFamily="2" charset="0"/>
              </a:rPr>
              <a:t>quaù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truy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xuaát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cuûa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moät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khaùc</a:t>
            </a:r>
            <a:endParaRPr lang="en-US" dirty="0">
              <a:latin typeface="VNI-Book" pitchFamily="2" charset="0"/>
            </a:endParaRPr>
          </a:p>
          <a:p>
            <a:pPr marL="1204913" lvl="2" indent="-290513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Giaûi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 smtClean="0">
                <a:latin typeface="VNI-Book" pitchFamily="2" charset="0"/>
              </a:rPr>
              <a:t>phaùp</a:t>
            </a:r>
            <a:r>
              <a:rPr lang="en-US" dirty="0" smtClean="0">
                <a:latin typeface="VNI-Book" pitchFamily="2" charset="0"/>
              </a:rPr>
              <a:t>: </a:t>
            </a:r>
            <a:r>
              <a:rPr lang="en-US" dirty="0" err="1">
                <a:latin typeface="VNI-Book" pitchFamily="2" charset="0"/>
              </a:rPr>
              <a:t>baûo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ñaûm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tính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>
                <a:solidFill>
                  <a:schemeClr val="hlink"/>
                </a:solidFill>
                <a:latin typeface="VNI-Book" pitchFamily="2" charset="0"/>
              </a:rPr>
              <a:t>atomicity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pheùp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hoaøn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troïn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veïn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quaù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truy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xuaát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taøi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nguyeân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chung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tröôùc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khaùc</a:t>
            </a:r>
            <a:r>
              <a:rPr lang="en-US" dirty="0">
                <a:latin typeface="VNI-Book" pitchFamily="2" charset="0"/>
              </a:rPr>
              <a:t> can </a:t>
            </a:r>
            <a:r>
              <a:rPr lang="en-US" dirty="0" err="1">
                <a:latin typeface="VNI-Book" pitchFamily="2" charset="0"/>
              </a:rPr>
              <a:t>thieäp</a:t>
            </a:r>
            <a:endParaRPr lang="en-US" sz="2800" dirty="0">
              <a:solidFill>
                <a:schemeClr val="hlink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2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2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2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2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A1D89-1F07-4777-A913-88CE5CC30EB0}" type="slidenum">
              <a:rPr lang="en-US"/>
              <a:pPr/>
              <a:t>12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 : loaïi boû Race Condition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543175" y="3741738"/>
            <a:ext cx="2432050" cy="10033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008000"/>
                </a:solidFill>
                <a:latin typeface="Comic Sans MS" pitchFamily="66" charset="0"/>
              </a:rPr>
              <a:t>read hits(1)</a:t>
            </a:r>
          </a:p>
          <a:p>
            <a:pPr eaLnBrk="1" hangingPunct="1"/>
            <a:r>
              <a:rPr lang="en-US" sz="2800">
                <a:solidFill>
                  <a:srgbClr val="008000"/>
                </a:solidFill>
                <a:latin typeface="Comic Sans MS" pitchFamily="66" charset="0"/>
              </a:rPr>
              <a:t>hits = 1 + 1</a:t>
            </a:r>
          </a:p>
        </p:txBody>
      </p:sp>
      <p:grpSp>
        <p:nvGrpSpPr>
          <p:cNvPr id="137225" name="Group 9"/>
          <p:cNvGrpSpPr>
            <a:grpSpLocks/>
          </p:cNvGrpSpPr>
          <p:nvPr/>
        </p:nvGrpSpPr>
        <p:grpSpPr bwMode="auto">
          <a:xfrm>
            <a:off x="3276600" y="1854200"/>
            <a:ext cx="4183063" cy="2046288"/>
            <a:chOff x="1727" y="1381"/>
            <a:chExt cx="2635" cy="1519"/>
          </a:xfrm>
        </p:grpSpPr>
        <p:sp>
          <p:nvSpPr>
            <p:cNvPr id="137226" name="Freeform 10"/>
            <p:cNvSpPr>
              <a:spLocks/>
            </p:cNvSpPr>
            <p:nvPr/>
          </p:nvSpPr>
          <p:spPr bwMode="auto">
            <a:xfrm>
              <a:off x="1727" y="1469"/>
              <a:ext cx="216" cy="48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chemeClr val="bg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7227" name="Freeform 11"/>
            <p:cNvSpPr>
              <a:spLocks/>
            </p:cNvSpPr>
            <p:nvPr/>
          </p:nvSpPr>
          <p:spPr bwMode="auto">
            <a:xfrm>
              <a:off x="3791" y="1425"/>
              <a:ext cx="216" cy="480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7228" name="Text Box 12"/>
            <p:cNvSpPr txBox="1">
              <a:spLocks noChangeArrowheads="1"/>
            </p:cNvSpPr>
            <p:nvPr/>
          </p:nvSpPr>
          <p:spPr bwMode="auto">
            <a:xfrm>
              <a:off x="1868" y="1948"/>
              <a:ext cx="116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137229" name="Text Box 13"/>
            <p:cNvSpPr txBox="1">
              <a:spLocks noChangeArrowheads="1"/>
            </p:cNvSpPr>
            <p:nvPr/>
          </p:nvSpPr>
          <p:spPr bwMode="auto">
            <a:xfrm>
              <a:off x="2005" y="2515"/>
              <a:ext cx="116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chemeClr val="bg2"/>
                </a:solidFill>
                <a:latin typeface="Comic Sans MS" pitchFamily="66" charset="0"/>
              </a:endParaRPr>
            </a:p>
          </p:txBody>
        </p:sp>
        <p:sp>
          <p:nvSpPr>
            <p:cNvPr id="137230" name="Text Box 14"/>
            <p:cNvSpPr txBox="1">
              <a:spLocks noChangeArrowheads="1"/>
            </p:cNvSpPr>
            <p:nvPr/>
          </p:nvSpPr>
          <p:spPr bwMode="auto">
            <a:xfrm>
              <a:off x="3692" y="2209"/>
              <a:ext cx="116" cy="386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endParaRPr lang="en-US" sz="280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  <p:sp>
          <p:nvSpPr>
            <p:cNvPr id="137231" name="Text Box 15"/>
            <p:cNvSpPr txBox="1">
              <a:spLocks noChangeArrowheads="1"/>
            </p:cNvSpPr>
            <p:nvPr/>
          </p:nvSpPr>
          <p:spPr bwMode="auto">
            <a:xfrm>
              <a:off x="2042" y="1426"/>
              <a:ext cx="334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chemeClr val="bg2"/>
                  </a:solidFill>
                  <a:latin typeface="Comic Sans MS" pitchFamily="66" charset="0"/>
                </a:rPr>
                <a:t>P1</a:t>
              </a:r>
            </a:p>
          </p:txBody>
        </p:sp>
        <p:sp>
          <p:nvSpPr>
            <p:cNvPr id="137232" name="Text Box 16"/>
            <p:cNvSpPr txBox="1">
              <a:spLocks noChangeArrowheads="1"/>
            </p:cNvSpPr>
            <p:nvPr/>
          </p:nvSpPr>
          <p:spPr bwMode="auto">
            <a:xfrm>
              <a:off x="3992" y="1381"/>
              <a:ext cx="370" cy="385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87475" y="5024438"/>
            <a:ext cx="14414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2</a:t>
            </a:r>
            <a:endParaRPr lang="en-US" sz="28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462088" y="14732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2055813" y="2082800"/>
            <a:ext cx="15875" cy="2911475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004888" y="20828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5632450" y="2617788"/>
            <a:ext cx="2471738" cy="10033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read hits (0)</a:t>
            </a:r>
          </a:p>
          <a:p>
            <a:pPr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hits = 0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 animBg="1"/>
      <p:bldP spid="137233" grpId="0"/>
      <p:bldP spid="137234" grpId="0"/>
      <p:bldP spid="1372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hlink"/>
                </a:solidFill>
              </a:rPr>
              <a:t>Mieàn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gaêng</a:t>
            </a:r>
            <a:r>
              <a:rPr lang="en-US" dirty="0">
                <a:solidFill>
                  <a:schemeClr val="hlink"/>
                </a:solidFill>
              </a:rPr>
              <a:t> (</a:t>
            </a:r>
            <a:r>
              <a:rPr lang="en-US" dirty="0"/>
              <a:t>C</a:t>
            </a:r>
            <a:r>
              <a:rPr lang="en-US" dirty="0">
                <a:solidFill>
                  <a:schemeClr val="hlink"/>
                </a:solidFill>
              </a:rPr>
              <a:t>ritical </a:t>
            </a:r>
            <a:r>
              <a:rPr lang="en-US" dirty="0"/>
              <a:t>S</a:t>
            </a:r>
            <a:r>
              <a:rPr lang="en-US" dirty="0">
                <a:solidFill>
                  <a:schemeClr val="hlink"/>
                </a:solidFill>
              </a:rPr>
              <a:t>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Mieàn</a:t>
            </a:r>
            <a:r>
              <a:rPr lang="en-US" dirty="0"/>
              <a:t> </a:t>
            </a:r>
            <a:r>
              <a:rPr lang="en-US" dirty="0" err="1"/>
              <a:t>gaêng</a:t>
            </a:r>
            <a:r>
              <a:rPr lang="en-US" dirty="0"/>
              <a:t> (CS)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ñoaïn</a:t>
            </a:r>
            <a:r>
              <a:rPr lang="en-US" dirty="0"/>
              <a:t> </a:t>
            </a:r>
            <a:r>
              <a:rPr lang="en-US" dirty="0" err="1"/>
              <a:t>chöông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khaû</a:t>
            </a:r>
            <a:r>
              <a:rPr lang="en-US" dirty="0"/>
              <a:t> </a:t>
            </a:r>
            <a:r>
              <a:rPr lang="en-US" dirty="0" err="1"/>
              <a:t>naêng</a:t>
            </a:r>
            <a:r>
              <a:rPr lang="en-US" dirty="0"/>
              <a:t> </a:t>
            </a:r>
            <a:r>
              <a:rPr lang="en-US" dirty="0" err="1"/>
              <a:t>gaây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hieän</a:t>
            </a:r>
            <a:r>
              <a:rPr lang="en-US" dirty="0"/>
              <a:t> </a:t>
            </a:r>
            <a:r>
              <a:rPr lang="en-US" dirty="0" err="1"/>
              <a:t>töôïng</a:t>
            </a:r>
            <a:r>
              <a:rPr lang="en-US" dirty="0"/>
              <a:t> race </a:t>
            </a:r>
            <a:r>
              <a:rPr lang="en-US" dirty="0" smtClean="0"/>
              <a:t>condition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phaùp</a:t>
            </a:r>
            <a:r>
              <a:rPr lang="en-US" dirty="0" smtClean="0"/>
              <a:t>: </a:t>
            </a:r>
            <a:r>
              <a:rPr lang="en-US" b="1" i="1" dirty="0" err="1"/>
              <a:t>Hoã</a:t>
            </a:r>
            <a:r>
              <a:rPr lang="en-US" b="1" i="1" dirty="0"/>
              <a:t> </a:t>
            </a:r>
            <a:r>
              <a:rPr lang="en-US" b="1" i="1" dirty="0" err="1"/>
              <a:t>trôï</a:t>
            </a:r>
            <a:r>
              <a:rPr lang="en-US" b="1" i="1" dirty="0"/>
              <a:t> </a:t>
            </a:r>
            <a:r>
              <a:rPr lang="en-US" b="1" i="1" dirty="0" smtClean="0"/>
              <a:t>Atomicity</a:t>
            </a:r>
          </a:p>
          <a:p>
            <a:pPr lvl="1"/>
            <a:r>
              <a:rPr lang="en-US" dirty="0" err="1" smtClean="0"/>
              <a:t>Caàn</a:t>
            </a:r>
            <a:r>
              <a:rPr lang="en-US" dirty="0" smtClean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i="1" dirty="0"/>
              <a:t>“</a:t>
            </a:r>
            <a:r>
              <a:rPr lang="en-US" b="1" i="1" dirty="0" err="1"/>
              <a:t>ñoäc</a:t>
            </a:r>
            <a:r>
              <a:rPr lang="en-US" b="1" i="1" dirty="0"/>
              <a:t> </a:t>
            </a:r>
            <a:r>
              <a:rPr lang="en-US" b="1" i="1" dirty="0" err="1"/>
              <a:t>quyeàn</a:t>
            </a:r>
            <a:r>
              <a:rPr lang="en-US" b="1" i="1" dirty="0"/>
              <a:t> </a:t>
            </a:r>
            <a:r>
              <a:rPr lang="en-US" b="1" i="1" dirty="0" err="1"/>
              <a:t>truy</a:t>
            </a:r>
            <a:r>
              <a:rPr lang="en-US" b="1" i="1" dirty="0"/>
              <a:t> </a:t>
            </a:r>
            <a:r>
              <a:rPr lang="en-US" b="1" i="1" dirty="0" err="1"/>
              <a:t>xuaát</a:t>
            </a:r>
            <a:r>
              <a:rPr lang="en-US" b="1" i="1" dirty="0"/>
              <a:t>” </a:t>
            </a:r>
            <a:r>
              <a:rPr lang="en-US" dirty="0"/>
              <a:t>(</a:t>
            </a:r>
            <a:r>
              <a:rPr lang="en-US" dirty="0">
                <a:solidFill>
                  <a:schemeClr val="hlink"/>
                </a:solidFill>
              </a:rPr>
              <a:t>Mutual Exclusion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mieàn</a:t>
            </a:r>
            <a:r>
              <a:rPr lang="en-US" dirty="0"/>
              <a:t> </a:t>
            </a:r>
            <a:r>
              <a:rPr lang="en-US" dirty="0" err="1"/>
              <a:t>gaêng</a:t>
            </a:r>
            <a:r>
              <a:rPr lang="en-US" dirty="0"/>
              <a:t> (CS)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2497-E32B-489D-A5D0-6FAB3192903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F3C4-9DD4-4306-A136-4297862AA9A2}" type="slidenum">
              <a:rPr lang="en-US"/>
              <a:pPr/>
              <a:t>14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28613"/>
            <a:ext cx="7793037" cy="623887"/>
          </a:xfrm>
        </p:spPr>
        <p:txBody>
          <a:bodyPr/>
          <a:lstStyle/>
          <a:p>
            <a:r>
              <a:rPr lang="en-US" sz="2800" dirty="0" smtClean="0"/>
              <a:t>C</a:t>
            </a:r>
            <a:r>
              <a:rPr lang="en-US" sz="2800" dirty="0" smtClean="0">
                <a:solidFill>
                  <a:schemeClr val="hlink"/>
                </a:solidFill>
              </a:rPr>
              <a:t>ritical </a:t>
            </a:r>
            <a:r>
              <a:rPr lang="en-US" sz="2800" dirty="0" smtClean="0"/>
              <a:t>S</a:t>
            </a:r>
            <a:r>
              <a:rPr lang="en-US" sz="2800" dirty="0" smtClean="0">
                <a:solidFill>
                  <a:schemeClr val="hlink"/>
                </a:solidFill>
              </a:rPr>
              <a:t>ection &amp; Mutual Exclusion</a:t>
            </a:r>
            <a:endParaRPr lang="en-US" sz="2800" dirty="0">
              <a:solidFill>
                <a:schemeClr val="hlink"/>
              </a:solidFill>
            </a:endParaRP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4816475" y="3025775"/>
            <a:ext cx="24145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hits = hits + 1</a:t>
            </a:r>
          </a:p>
        </p:txBody>
      </p:sp>
      <p:sp>
        <p:nvSpPr>
          <p:cNvPr id="136196" name="Freeform 4"/>
          <p:cNvSpPr>
            <a:spLocks/>
          </p:cNvSpPr>
          <p:nvPr/>
        </p:nvSpPr>
        <p:spPr bwMode="auto">
          <a:xfrm>
            <a:off x="2509838" y="1651000"/>
            <a:ext cx="342900" cy="646113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104900" y="2371725"/>
            <a:ext cx="33305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printf(“Welcome”);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1098550" y="3059113"/>
            <a:ext cx="2414588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hits = hits + 1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4819650" y="2371725"/>
            <a:ext cx="33305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printf(“Welcome”);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3009900" y="1592263"/>
            <a:ext cx="53022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36201" name="Group 9"/>
          <p:cNvGrpSpPr>
            <a:grpSpLocks/>
          </p:cNvGrpSpPr>
          <p:nvPr/>
        </p:nvGrpSpPr>
        <p:grpSpPr bwMode="auto">
          <a:xfrm>
            <a:off x="6396038" y="1531938"/>
            <a:ext cx="906462" cy="706437"/>
            <a:chOff x="3831" y="1488"/>
            <a:chExt cx="571" cy="445"/>
          </a:xfrm>
        </p:grpSpPr>
        <p:sp>
          <p:nvSpPr>
            <p:cNvPr id="136202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8061325" y="3013075"/>
            <a:ext cx="65087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CS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323850" y="3055938"/>
            <a:ext cx="65087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CS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104900" y="3106738"/>
            <a:ext cx="3168650" cy="40011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4819650" y="3068638"/>
            <a:ext cx="3062288" cy="40011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098550" y="3730625"/>
            <a:ext cx="24320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printf(“Bye”);</a:t>
            </a:r>
          </a:p>
        </p:txBody>
      </p:sp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4816475" y="3730625"/>
            <a:ext cx="24320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printf(“Bye”);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4" grpId="0" autoUpdateAnimBg="0"/>
      <p:bldP spid="136205" grpId="0" autoUpdateAnimBg="0"/>
      <p:bldP spid="136207" grpId="0" animBg="1"/>
      <p:bldP spid="1362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3CE7-2BFC-4495-BDF1-683E779C890F}" type="slidenum">
              <a:rPr lang="en-US"/>
              <a:pPr/>
              <a:t>15</a:t>
            </a:fld>
            <a:endParaRPr lang="en-US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3300"/>
                </a:solidFill>
              </a:rPr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95C-4CA1-4E14-8B04-0EF104A9FF7D}" type="slidenum">
              <a:rPr lang="en-US"/>
              <a:pPr/>
              <a:t>16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Phoái hôïp hoaït ñoäng</a:t>
            </a:r>
          </a:p>
        </p:txBody>
      </p:sp>
      <p:graphicFrame>
        <p:nvGraphicFramePr>
          <p:cNvPr id="153623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4060825" y="3756025"/>
          <a:ext cx="9556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6" name="Bitmap Image" r:id="rId3" imgW="343039" imgH="352474" progId="PBrush">
                  <p:embed/>
                </p:oleObj>
              </mc:Choice>
              <mc:Fallback>
                <p:oleObj name="Bitmap Image" r:id="rId3" imgW="343039" imgH="352474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756025"/>
                        <a:ext cx="9556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5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13500" y="2841625"/>
          <a:ext cx="72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7" name="Bitmap Image" r:id="rId5" imgW="1523810" imgH="1523810" progId="PBrush">
                  <p:embed/>
                </p:oleObj>
              </mc:Choice>
              <mc:Fallback>
                <p:oleObj name="Bitmap Image" r:id="rId5" imgW="1523810" imgH="1523810" progId="PBrush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2841625"/>
                        <a:ext cx="72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19" name="Group 19"/>
          <p:cNvGrpSpPr>
            <a:grpSpLocks/>
          </p:cNvGrpSpPr>
          <p:nvPr/>
        </p:nvGrpSpPr>
        <p:grpSpPr bwMode="auto">
          <a:xfrm>
            <a:off x="749300" y="1439863"/>
            <a:ext cx="2779713" cy="1355725"/>
            <a:chOff x="320" y="779"/>
            <a:chExt cx="1751" cy="854"/>
          </a:xfrm>
        </p:grpSpPr>
        <p:sp>
          <p:nvSpPr>
            <p:cNvPr id="153604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320" y="1270"/>
              <a:ext cx="1751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06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3620" name="Group 20"/>
          <p:cNvGrpSpPr>
            <a:grpSpLocks/>
          </p:cNvGrpSpPr>
          <p:nvPr/>
        </p:nvGrpSpPr>
        <p:grpSpPr bwMode="auto">
          <a:xfrm>
            <a:off x="5840413" y="1211263"/>
            <a:ext cx="2627312" cy="1355725"/>
            <a:chOff x="2663" y="846"/>
            <a:chExt cx="1655" cy="854"/>
          </a:xfrm>
        </p:grpSpPr>
        <p:sp>
          <p:nvSpPr>
            <p:cNvPr id="153610" name="Freeform 10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1" name="Text Box 11"/>
            <p:cNvSpPr txBox="1">
              <a:spLocks noChangeArrowheads="1"/>
            </p:cNvSpPr>
            <p:nvPr/>
          </p:nvSpPr>
          <p:spPr bwMode="auto">
            <a:xfrm>
              <a:off x="2663" y="1337"/>
              <a:ext cx="1655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3612" name="Text Box 12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3621" name="Group 21"/>
          <p:cNvGrpSpPr>
            <a:grpSpLocks/>
          </p:cNvGrpSpPr>
          <p:nvPr/>
        </p:nvGrpSpPr>
        <p:grpSpPr bwMode="auto">
          <a:xfrm>
            <a:off x="584200" y="5006975"/>
            <a:ext cx="2681288" cy="1355725"/>
            <a:chOff x="706" y="2085"/>
            <a:chExt cx="1689" cy="854"/>
          </a:xfrm>
        </p:grpSpPr>
        <p:sp>
          <p:nvSpPr>
            <p:cNvPr id="153613" name="Freeform 13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4" name="Text Box 14"/>
            <p:cNvSpPr txBox="1">
              <a:spLocks noChangeArrowheads="1"/>
            </p:cNvSpPr>
            <p:nvPr/>
          </p:nvSpPr>
          <p:spPr bwMode="auto">
            <a:xfrm>
              <a:off x="706" y="2576"/>
              <a:ext cx="1689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3622" name="Group 22"/>
          <p:cNvGrpSpPr>
            <a:grpSpLocks/>
          </p:cNvGrpSpPr>
          <p:nvPr/>
        </p:nvGrpSpPr>
        <p:grpSpPr bwMode="auto">
          <a:xfrm>
            <a:off x="5568950" y="4943475"/>
            <a:ext cx="3144838" cy="1355725"/>
            <a:chOff x="3270" y="2151"/>
            <a:chExt cx="1981" cy="854"/>
          </a:xfrm>
        </p:grpSpPr>
        <p:sp>
          <p:nvSpPr>
            <p:cNvPr id="153616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3617" name="Text Box 17"/>
            <p:cNvSpPr txBox="1">
              <a:spLocks noChangeArrowheads="1"/>
            </p:cNvSpPr>
            <p:nvPr/>
          </p:nvSpPr>
          <p:spPr bwMode="auto">
            <a:xfrm>
              <a:off x="3270" y="2642"/>
              <a:ext cx="1981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3618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graphicFrame>
        <p:nvGraphicFramePr>
          <p:cNvPr id="153627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67463" y="3322638"/>
          <a:ext cx="96996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8" name="Bitmap Image" r:id="rId7" imgW="428798" imgH="323981" progId="PBrush">
                  <p:embed/>
                </p:oleObj>
              </mc:Choice>
              <mc:Fallback>
                <p:oleObj name="Bitmap Image" r:id="rId7" imgW="428798" imgH="323981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322638"/>
                        <a:ext cx="96996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630" name="AutoShape 30"/>
          <p:cNvCxnSpPr>
            <a:cxnSpLocks noChangeShapeType="1"/>
            <a:stCxn id="153614" idx="3"/>
            <a:endCxn id="0" idx="1"/>
          </p:cNvCxnSpPr>
          <p:nvPr/>
        </p:nvCxnSpPr>
        <p:spPr bwMode="auto">
          <a:xfrm flipV="1">
            <a:off x="3294063" y="4248150"/>
            <a:ext cx="766762" cy="1827213"/>
          </a:xfrm>
          <a:prstGeom prst="curvedConnector3">
            <a:avLst>
              <a:gd name="adj1" fmla="val 4803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1" name="AutoShape 31"/>
          <p:cNvCxnSpPr>
            <a:cxnSpLocks noChangeShapeType="1"/>
            <a:stCxn id="153611" idx="1"/>
            <a:endCxn id="0" idx="3"/>
          </p:cNvCxnSpPr>
          <p:nvPr/>
        </p:nvCxnSpPr>
        <p:spPr bwMode="auto">
          <a:xfrm rot="10800000" flipV="1">
            <a:off x="5016500" y="2279650"/>
            <a:ext cx="795338" cy="1968500"/>
          </a:xfrm>
          <a:prstGeom prst="curvedConnector3">
            <a:avLst>
              <a:gd name="adj1" fmla="val 48102"/>
            </a:avLst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2" name="AutoShape 32"/>
          <p:cNvCxnSpPr>
            <a:cxnSpLocks noChangeShapeType="1"/>
            <a:stCxn id="153617" idx="1"/>
            <a:endCxn id="0" idx="2"/>
          </p:cNvCxnSpPr>
          <p:nvPr/>
        </p:nvCxnSpPr>
        <p:spPr bwMode="auto">
          <a:xfrm rot="10800000">
            <a:off x="4538663" y="4738688"/>
            <a:ext cx="1001712" cy="12731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633" name="AutoShape 33"/>
          <p:cNvCxnSpPr>
            <a:cxnSpLocks noChangeShapeType="1"/>
            <a:stCxn id="153605" idx="3"/>
            <a:endCxn id="0" idx="0"/>
          </p:cNvCxnSpPr>
          <p:nvPr/>
        </p:nvCxnSpPr>
        <p:spPr bwMode="auto">
          <a:xfrm>
            <a:off x="3557588" y="2508250"/>
            <a:ext cx="981075" cy="1247775"/>
          </a:xfrm>
          <a:prstGeom prst="curvedConnector2">
            <a:avLst/>
          </a:prstGeom>
          <a:noFill/>
          <a:ln w="635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0"/>
            <a:ext cx="5191125" cy="668338"/>
          </a:xfrm>
        </p:spPr>
        <p:txBody>
          <a:bodyPr/>
          <a:lstStyle/>
          <a:p>
            <a:r>
              <a:rPr lang="en-US" sz="2800" dirty="0" err="1"/>
              <a:t>Chuyeän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ñaõ</a:t>
            </a:r>
            <a:r>
              <a:rPr lang="en-US" sz="2800" dirty="0"/>
              <a:t> </a:t>
            </a:r>
            <a:r>
              <a:rPr lang="en-US" sz="2800" dirty="0" err="1"/>
              <a:t>xaûy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?</a:t>
            </a:r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395288" y="854075"/>
            <a:ext cx="2965449" cy="1303338"/>
            <a:chOff x="319" y="779"/>
            <a:chExt cx="1868" cy="821"/>
          </a:xfrm>
        </p:grpSpPr>
        <p:sp>
          <p:nvSpPr>
            <p:cNvPr id="154628" name="Freeform 4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319" y="1270"/>
              <a:ext cx="1868" cy="330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4631" name="Group 7"/>
          <p:cNvGrpSpPr>
            <a:grpSpLocks/>
          </p:cNvGrpSpPr>
          <p:nvPr/>
        </p:nvGrpSpPr>
        <p:grpSpPr bwMode="auto">
          <a:xfrm>
            <a:off x="395286" y="2347914"/>
            <a:ext cx="2947986" cy="1303338"/>
            <a:chOff x="2662" y="846"/>
            <a:chExt cx="1857" cy="821"/>
          </a:xfrm>
        </p:grpSpPr>
        <p:sp>
          <p:nvSpPr>
            <p:cNvPr id="154632" name="Freeform 8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2662" y="1337"/>
              <a:ext cx="1857" cy="330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4635" name="Group 11"/>
          <p:cNvGrpSpPr>
            <a:grpSpLocks/>
          </p:cNvGrpSpPr>
          <p:nvPr/>
        </p:nvGrpSpPr>
        <p:grpSpPr bwMode="auto">
          <a:xfrm>
            <a:off x="315913" y="3841751"/>
            <a:ext cx="3013075" cy="1303338"/>
            <a:chOff x="655" y="2085"/>
            <a:chExt cx="1898" cy="821"/>
          </a:xfrm>
        </p:grpSpPr>
        <p:sp>
          <p:nvSpPr>
            <p:cNvPr id="154636" name="Freeform 12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655" y="2576"/>
              <a:ext cx="1898" cy="330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</a:t>
              </a:r>
              <a:r>
                <a:rPr lang="en-US" sz="2800" dirty="0" err="1">
                  <a:solidFill>
                    <a:srgbClr val="006600"/>
                  </a:solidFill>
                  <a:latin typeface="Comic Sans MS" pitchFamily="66" charset="0"/>
                </a:rPr>
                <a:t>printf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4639" name="Group 15"/>
          <p:cNvGrpSpPr>
            <a:grpSpLocks/>
          </p:cNvGrpSpPr>
          <p:nvPr/>
        </p:nvGrpSpPr>
        <p:grpSpPr bwMode="auto">
          <a:xfrm>
            <a:off x="395288" y="5348289"/>
            <a:ext cx="3500437" cy="1303338"/>
            <a:chOff x="3269" y="2151"/>
            <a:chExt cx="2205" cy="821"/>
          </a:xfrm>
        </p:grpSpPr>
        <p:sp>
          <p:nvSpPr>
            <p:cNvPr id="154640" name="Freeform 16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269" y="2642"/>
              <a:ext cx="2205" cy="33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42" name="Text Box 18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sp>
        <p:nvSpPr>
          <p:cNvPr id="154643" name="Line 19"/>
          <p:cNvSpPr>
            <a:spLocks noChangeShapeType="1"/>
          </p:cNvSpPr>
          <p:nvPr/>
        </p:nvSpPr>
        <p:spPr bwMode="auto">
          <a:xfrm>
            <a:off x="384175" y="914400"/>
            <a:ext cx="3400425" cy="576103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 flipV="1">
            <a:off x="95250" y="854075"/>
            <a:ext cx="3657600" cy="5821363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54645" name="Group 21"/>
          <p:cNvGrpSpPr>
            <a:grpSpLocks/>
          </p:cNvGrpSpPr>
          <p:nvPr/>
        </p:nvGrpSpPr>
        <p:grpSpPr bwMode="auto">
          <a:xfrm>
            <a:off x="5464175" y="5287963"/>
            <a:ext cx="2859088" cy="1303338"/>
            <a:chOff x="354" y="779"/>
            <a:chExt cx="1801" cy="821"/>
          </a:xfrm>
        </p:grpSpPr>
        <p:sp>
          <p:nvSpPr>
            <p:cNvPr id="154646" name="Freeform 22"/>
            <p:cNvSpPr>
              <a:spLocks/>
            </p:cNvSpPr>
            <p:nvPr/>
          </p:nvSpPr>
          <p:spPr bwMode="auto">
            <a:xfrm>
              <a:off x="1029" y="834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54" y="1270"/>
              <a:ext cx="1801" cy="330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(1)Send(“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Anh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1326" y="779"/>
              <a:ext cx="370" cy="363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</p:grpSp>
      <p:grpSp>
        <p:nvGrpSpPr>
          <p:cNvPr id="154649" name="Group 25"/>
          <p:cNvGrpSpPr>
            <a:grpSpLocks/>
          </p:cNvGrpSpPr>
          <p:nvPr/>
        </p:nvGrpSpPr>
        <p:grpSpPr bwMode="auto">
          <a:xfrm>
            <a:off x="5561011" y="3716339"/>
            <a:ext cx="2947986" cy="1303338"/>
            <a:chOff x="2662" y="846"/>
            <a:chExt cx="1857" cy="821"/>
          </a:xfrm>
        </p:grpSpPr>
        <p:sp>
          <p:nvSpPr>
            <p:cNvPr id="154650" name="Freeform 26"/>
            <p:cNvSpPr>
              <a:spLocks/>
            </p:cNvSpPr>
            <p:nvPr/>
          </p:nvSpPr>
          <p:spPr bwMode="auto">
            <a:xfrm>
              <a:off x="3324" y="901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C0AD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1" name="Text Box 27"/>
            <p:cNvSpPr txBox="1">
              <a:spLocks noChangeArrowheads="1"/>
            </p:cNvSpPr>
            <p:nvPr/>
          </p:nvSpPr>
          <p:spPr bwMode="auto">
            <a:xfrm>
              <a:off x="2662" y="1337"/>
              <a:ext cx="1857" cy="330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(2) Send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yeâu</a:t>
              </a:r>
              <a:r>
                <a:rPr lang="en-US" sz="2800" dirty="0">
                  <a:solidFill>
                    <a:srgbClr val="006600"/>
                  </a:solidFill>
                  <a:latin typeface="VNI-Book" pitchFamily="2" charset="0"/>
                </a:rPr>
                <a:t>”);</a:t>
              </a:r>
            </a:p>
          </p:txBody>
        </p:sp>
        <p:sp>
          <p:nvSpPr>
            <p:cNvPr id="154652" name="Text Box 28"/>
            <p:cNvSpPr txBox="1">
              <a:spLocks noChangeArrowheads="1"/>
            </p:cNvSpPr>
            <p:nvPr/>
          </p:nvSpPr>
          <p:spPr bwMode="auto">
            <a:xfrm>
              <a:off x="3603" y="846"/>
              <a:ext cx="406" cy="363"/>
            </a:xfrm>
            <a:prstGeom prst="rect">
              <a:avLst/>
            </a:prstGeom>
            <a:noFill/>
            <a:ln w="57150">
              <a:solidFill>
                <a:srgbClr val="FC0AD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C0AD9"/>
                  </a:solidFill>
                  <a:latin typeface="Comic Sans MS" pitchFamily="66" charset="0"/>
                </a:rPr>
                <a:t>P2</a:t>
              </a:r>
            </a:p>
          </p:txBody>
        </p:sp>
      </p:grpSp>
      <p:grpSp>
        <p:nvGrpSpPr>
          <p:cNvPr id="154653" name="Group 29"/>
          <p:cNvGrpSpPr>
            <a:grpSpLocks/>
          </p:cNvGrpSpPr>
          <p:nvPr/>
        </p:nvGrpSpPr>
        <p:grpSpPr bwMode="auto">
          <a:xfrm>
            <a:off x="5507038" y="685801"/>
            <a:ext cx="2851149" cy="1303338"/>
            <a:chOff x="705" y="2085"/>
            <a:chExt cx="1796" cy="821"/>
          </a:xfrm>
        </p:grpSpPr>
        <p:sp>
          <p:nvSpPr>
            <p:cNvPr id="154654" name="Freeform 30"/>
            <p:cNvSpPr>
              <a:spLocks/>
            </p:cNvSpPr>
            <p:nvPr/>
          </p:nvSpPr>
          <p:spPr bwMode="auto">
            <a:xfrm>
              <a:off x="1385" y="2140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80008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5" name="Text Box 31"/>
            <p:cNvSpPr txBox="1">
              <a:spLocks noChangeArrowheads="1"/>
            </p:cNvSpPr>
            <p:nvPr/>
          </p:nvSpPr>
          <p:spPr bwMode="auto">
            <a:xfrm>
              <a:off x="705" y="2576"/>
              <a:ext cx="1796" cy="330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(3)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em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56" name="Text Box 32"/>
            <p:cNvSpPr txBox="1">
              <a:spLocks noChangeArrowheads="1"/>
            </p:cNvSpPr>
            <p:nvPr/>
          </p:nvSpPr>
          <p:spPr bwMode="auto">
            <a:xfrm>
              <a:off x="1664" y="2085"/>
              <a:ext cx="406" cy="363"/>
            </a:xfrm>
            <a:prstGeom prst="rect">
              <a:avLst/>
            </a:prstGeom>
            <a:noFill/>
            <a:ln w="57150">
              <a:solidFill>
                <a:srgbClr val="80008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800080"/>
                  </a:solidFill>
                  <a:latin typeface="Comic Sans MS" pitchFamily="66" charset="0"/>
                </a:rPr>
                <a:t>P3</a:t>
              </a:r>
            </a:p>
          </p:txBody>
        </p:sp>
      </p:grpSp>
      <p:grpSp>
        <p:nvGrpSpPr>
          <p:cNvPr id="154657" name="Group 33"/>
          <p:cNvGrpSpPr>
            <a:grpSpLocks/>
          </p:cNvGrpSpPr>
          <p:nvPr/>
        </p:nvGrpSpPr>
        <p:grpSpPr bwMode="auto">
          <a:xfrm>
            <a:off x="5043488" y="2176464"/>
            <a:ext cx="3500437" cy="1303338"/>
            <a:chOff x="3269" y="2151"/>
            <a:chExt cx="2205" cy="821"/>
          </a:xfrm>
        </p:grpSpPr>
        <p:sp>
          <p:nvSpPr>
            <p:cNvPr id="154658" name="Freeform 34"/>
            <p:cNvSpPr>
              <a:spLocks/>
            </p:cNvSpPr>
            <p:nvPr/>
          </p:nvSpPr>
          <p:spPr bwMode="auto">
            <a:xfrm>
              <a:off x="4092" y="2206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4659" name="Text Box 35"/>
            <p:cNvSpPr txBox="1">
              <a:spLocks noChangeArrowheads="1"/>
            </p:cNvSpPr>
            <p:nvPr/>
          </p:nvSpPr>
          <p:spPr bwMode="auto">
            <a:xfrm>
              <a:off x="3269" y="2642"/>
              <a:ext cx="2205" cy="33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(4) Send(“</a:t>
              </a:r>
              <a:r>
                <a:rPr lang="en-US" sz="2800" b="1" dirty="0" err="1">
                  <a:solidFill>
                    <a:schemeClr val="hlink"/>
                  </a:solidFill>
                  <a:latin typeface="VNI-Book" pitchFamily="2" charset="0"/>
                </a:rPr>
                <a:t>Khoâng</a:t>
              </a:r>
              <a:r>
                <a:rPr lang="en-US" sz="2800" dirty="0">
                  <a:solidFill>
                    <a:srgbClr val="006600"/>
                  </a:solidFill>
                  <a:latin typeface="Comic Sans MS" pitchFamily="66" charset="0"/>
                </a:rPr>
                <a:t>”);</a:t>
              </a:r>
            </a:p>
          </p:txBody>
        </p: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4371" y="2151"/>
              <a:ext cx="406" cy="363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FF3300"/>
                  </a:solidFill>
                  <a:latin typeface="Comic Sans MS" pitchFamily="66" charset="0"/>
                </a:rPr>
                <a:t>P4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32497-E32B-489D-A5D0-6FAB3192903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3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3" grpId="0" animBg="1"/>
      <p:bldP spid="1546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B303-B585-4081-9D2C-B77B891303E9}" type="slidenum">
              <a:rPr lang="en-US"/>
              <a:pPr/>
              <a:t>18</a:t>
            </a:fld>
            <a:endParaRPr lang="en-US"/>
          </a:p>
        </p:txBody>
      </p:sp>
      <p:sp>
        <p:nvSpPr>
          <p:cNvPr id="1392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Phoái hôïp xöû lyù</a:t>
            </a:r>
          </a:p>
        </p:txBody>
      </p:sp>
      <p:sp>
        <p:nvSpPr>
          <p:cNvPr id="139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82600" y="3619500"/>
            <a:ext cx="8229600" cy="2284413"/>
          </a:xfrm>
        </p:spPr>
        <p:txBody>
          <a:bodyPr/>
          <a:lstStyle/>
          <a:p>
            <a:pPr algn="just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400" dirty="0" err="1"/>
              <a:t>Laøm</a:t>
            </a:r>
            <a:r>
              <a:rPr lang="en-US" sz="2400" dirty="0"/>
              <a:t> </a:t>
            </a:r>
            <a:r>
              <a:rPr lang="en-US" sz="2400" dirty="0" err="1"/>
              <a:t>theá</a:t>
            </a:r>
            <a:r>
              <a:rPr lang="en-US" sz="2400" dirty="0"/>
              <a:t> </a:t>
            </a:r>
            <a:r>
              <a:rPr lang="en-US" sz="2400" dirty="0" err="1"/>
              <a:t>naøo</a:t>
            </a:r>
            <a:r>
              <a:rPr lang="en-US" sz="2400" dirty="0"/>
              <a:t> </a:t>
            </a:r>
            <a:r>
              <a:rPr lang="en-US" sz="2400" dirty="0" err="1"/>
              <a:t>baûo</a:t>
            </a:r>
            <a:r>
              <a:rPr lang="en-US" sz="2400" dirty="0"/>
              <a:t> </a:t>
            </a:r>
            <a:r>
              <a:rPr lang="en-US" sz="2400" dirty="0" err="1"/>
              <a:t>ñaûm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töï</a:t>
            </a:r>
            <a:r>
              <a:rPr lang="en-US" sz="2400" dirty="0"/>
              <a:t> </a:t>
            </a:r>
            <a:r>
              <a:rPr lang="en-US" sz="2400" dirty="0" err="1"/>
              <a:t>thöïc</a:t>
            </a:r>
            <a:r>
              <a:rPr lang="en-US" sz="2400" dirty="0"/>
              <a:t> </a:t>
            </a:r>
            <a:r>
              <a:rPr lang="en-US" sz="2400" dirty="0" err="1"/>
              <a:t>hieän</a:t>
            </a:r>
            <a:r>
              <a:rPr lang="en-US" sz="2400" dirty="0"/>
              <a:t> Job1 - Job2 ?</a:t>
            </a:r>
          </a:p>
          <a:p>
            <a:pPr lvl="1" algn="just">
              <a:spcBef>
                <a:spcPct val="0"/>
              </a:spcBef>
              <a:buSzTx/>
              <a:buFont typeface="Wingdings" pitchFamily="2" charset="2"/>
              <a:buChar char="§"/>
            </a:pPr>
            <a:r>
              <a:rPr lang="en-US" sz="2000" dirty="0"/>
              <a:t>P1 </a:t>
            </a:r>
            <a:r>
              <a:rPr lang="en-US" sz="2000" dirty="0" err="1"/>
              <a:t>vaø</a:t>
            </a:r>
            <a:r>
              <a:rPr lang="en-US" sz="2000" dirty="0"/>
              <a:t> P2 </a:t>
            </a:r>
            <a:r>
              <a:rPr lang="en-US" sz="2000" dirty="0" err="1"/>
              <a:t>thöïc</a:t>
            </a:r>
            <a:r>
              <a:rPr lang="en-US" sz="2000" dirty="0"/>
              <a:t> </a:t>
            </a:r>
            <a:r>
              <a:rPr lang="en-US" sz="2000" dirty="0" err="1"/>
              <a:t>hieän</a:t>
            </a:r>
            <a:r>
              <a:rPr lang="en-US" sz="2000" dirty="0"/>
              <a:t> “</a:t>
            </a:r>
            <a:r>
              <a:rPr lang="en-US" sz="2000" dirty="0" err="1"/>
              <a:t>heïn</a:t>
            </a:r>
            <a:r>
              <a:rPr lang="en-US" sz="2000" dirty="0"/>
              <a:t> </a:t>
            </a:r>
            <a:r>
              <a:rPr lang="en-US" sz="2000" dirty="0" err="1"/>
              <a:t>hoø</a:t>
            </a:r>
            <a:r>
              <a:rPr lang="en-US" sz="2000" dirty="0"/>
              <a:t>” (</a:t>
            </a:r>
            <a:r>
              <a:rPr lang="en-US" sz="2000" dirty="0" err="1">
                <a:solidFill>
                  <a:schemeClr val="hlink"/>
                </a:solidFill>
              </a:rPr>
              <a:t>Rendez-vous</a:t>
            </a:r>
            <a:r>
              <a:rPr lang="en-US" sz="2000" dirty="0"/>
              <a:t>) </a:t>
            </a:r>
            <a:r>
              <a:rPr lang="en-US" sz="2000" dirty="0" err="1"/>
              <a:t>vôùi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>
              <a:buSzTx/>
              <a:buFont typeface="Wingdings" pitchFamily="2" charset="2"/>
              <a:buChar char="§"/>
            </a:pPr>
            <a:r>
              <a:rPr lang="en-US" sz="2400" dirty="0" err="1"/>
              <a:t>Hoã</a:t>
            </a:r>
            <a:r>
              <a:rPr lang="en-US" sz="2400" dirty="0"/>
              <a:t> </a:t>
            </a:r>
            <a:r>
              <a:rPr lang="en-US" sz="2400" dirty="0" err="1"/>
              <a:t>trôï</a:t>
            </a:r>
            <a:r>
              <a:rPr lang="en-US" sz="2400" dirty="0"/>
              <a:t> </a:t>
            </a:r>
            <a:r>
              <a:rPr lang="en-US" sz="2400" dirty="0" err="1"/>
              <a:t>Rendez-vous</a:t>
            </a:r>
            <a:r>
              <a:rPr lang="en-US" sz="2400" dirty="0"/>
              <a:t> : </a:t>
            </a:r>
            <a:r>
              <a:rPr lang="en-US" sz="2400" dirty="0" err="1"/>
              <a:t>Baûo</a:t>
            </a:r>
            <a:r>
              <a:rPr lang="en-US" sz="2400" dirty="0"/>
              <a:t> </a:t>
            </a:r>
            <a:r>
              <a:rPr lang="en-US" sz="2400" dirty="0" err="1"/>
              <a:t>ñaûm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phoái</a:t>
            </a:r>
            <a:r>
              <a:rPr lang="en-US" sz="2400" dirty="0"/>
              <a:t> </a:t>
            </a:r>
            <a:r>
              <a:rPr lang="en-US" sz="2400" dirty="0" err="1"/>
              <a:t>hôïp</a:t>
            </a:r>
            <a:r>
              <a:rPr lang="en-US" sz="2400" dirty="0"/>
              <a:t> </a:t>
            </a:r>
            <a:r>
              <a:rPr lang="en-US" sz="2400" dirty="0" err="1"/>
              <a:t>vôùi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1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töï</a:t>
            </a:r>
            <a:r>
              <a:rPr lang="en-US" sz="2400" dirty="0"/>
              <a:t> </a:t>
            </a: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ñònh</a:t>
            </a:r>
            <a:r>
              <a:rPr lang="en-US" sz="2400" dirty="0"/>
              <a:t> </a:t>
            </a:r>
            <a:r>
              <a:rPr lang="en-US" sz="2400" dirty="0" err="1"/>
              <a:t>tröôùc</a:t>
            </a:r>
            <a:r>
              <a:rPr lang="en-US" sz="2400" dirty="0"/>
              <a:t>. 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6234113" y="4205288"/>
            <a:ext cx="1841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9269" name="Freeform 5"/>
          <p:cNvSpPr>
            <a:spLocks/>
          </p:cNvSpPr>
          <p:nvPr/>
        </p:nvSpPr>
        <p:spPr bwMode="auto">
          <a:xfrm>
            <a:off x="2271713" y="1628775"/>
            <a:ext cx="342900" cy="646113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771775" y="1570038"/>
            <a:ext cx="530225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6157913" y="1649413"/>
            <a:ext cx="906462" cy="706437"/>
            <a:chOff x="3831" y="1488"/>
            <a:chExt cx="571" cy="445"/>
          </a:xfrm>
        </p:grpSpPr>
        <p:sp>
          <p:nvSpPr>
            <p:cNvPr id="139272" name="Freeform 8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9273" name="Text Box 9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295400" y="2271713"/>
            <a:ext cx="2667000" cy="40011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4876800" y="2614613"/>
            <a:ext cx="2514600" cy="400110"/>
          </a:xfrm>
          <a:prstGeom prst="rect">
            <a:avLst/>
          </a:prstGeom>
          <a:noFill/>
          <a:ln w="76200">
            <a:solidFill>
              <a:srgbClr val="CC00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2047875" y="2222500"/>
            <a:ext cx="10858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5524500" y="2576513"/>
            <a:ext cx="11430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>
            <a:off x="3984625" y="2524125"/>
            <a:ext cx="874713" cy="314325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9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9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0" grpId="0" build="p"/>
      <p:bldP spid="139274" grpId="0" animBg="1"/>
      <p:bldP spid="139275" grpId="0" animBg="1"/>
      <p:bldP spid="1392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C3F2-1C88-4C1E-958B-520268E7AAC0}" type="slidenum">
              <a:rPr lang="en-US"/>
              <a:pPr/>
              <a:t>19</a:t>
            </a:fld>
            <a:endParaRPr lang="en-US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4F3B-C152-4EC2-AA57-30B4897AF6DF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r>
              <a:rPr lang="en-US" sz="2400" dirty="0"/>
              <a:t> </a:t>
            </a:r>
            <a:r>
              <a:rPr lang="en-US" sz="2400" dirty="0" err="1"/>
              <a:t>vaø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vaán</a:t>
            </a:r>
            <a:r>
              <a:rPr lang="en-US" sz="2400" dirty="0"/>
              <a:t> </a:t>
            </a:r>
            <a:r>
              <a:rPr lang="en-US" sz="2400" dirty="0" err="1"/>
              <a:t>ñeà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 </a:t>
            </a:r>
            <a:r>
              <a:rPr lang="en-US" sz="2000" dirty="0" err="1"/>
              <a:t>tranh</a:t>
            </a:r>
            <a:r>
              <a:rPr lang="en-US" sz="2000" dirty="0"/>
              <a:t> </a:t>
            </a:r>
            <a:r>
              <a:rPr lang="en-US" sz="2000" dirty="0" err="1"/>
              <a:t>ñoaït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khieån</a:t>
            </a:r>
            <a:r>
              <a:rPr lang="en-US" sz="2000" dirty="0"/>
              <a:t> (Race Condition)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hoùa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ñoäc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(Mutual Exclusion)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(Synchronization)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giaûi</a:t>
            </a:r>
            <a:r>
              <a:rPr lang="en-US" sz="2400" dirty="0"/>
              <a:t> </a:t>
            </a:r>
            <a:r>
              <a:rPr lang="en-US" sz="2400" dirty="0" err="1"/>
              <a:t>phaùp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ñieån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3480-4E48-45EC-8775-332287EC8D10}" type="slidenum">
              <a:rPr lang="en-US"/>
              <a:pPr/>
              <a:t>20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Baøi toaùn ñoàng boä hoaù (Synchronization)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2286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sz="2400" dirty="0" err="1"/>
              <a:t>Nhieàu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chia</a:t>
            </a:r>
            <a:r>
              <a:rPr lang="en-US" sz="2400" dirty="0"/>
              <a:t> </a:t>
            </a:r>
            <a:r>
              <a:rPr lang="en-US" sz="2400" dirty="0" err="1"/>
              <a:t>seû</a:t>
            </a:r>
            <a:r>
              <a:rPr lang="en-US" sz="2400" dirty="0"/>
              <a:t> </a:t>
            </a:r>
            <a:r>
              <a:rPr lang="en-US" sz="2400" dirty="0" err="1"/>
              <a:t>taøi</a:t>
            </a:r>
            <a:r>
              <a:rPr lang="en-US" sz="2400" dirty="0"/>
              <a:t> </a:t>
            </a:r>
            <a:r>
              <a:rPr lang="en-US" sz="2400" dirty="0" err="1"/>
              <a:t>nguyeân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thôøi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chaáp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 Race Condition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caàu</a:t>
            </a:r>
            <a:r>
              <a:rPr lang="en-US" dirty="0"/>
              <a:t> “</a:t>
            </a:r>
            <a:r>
              <a:rPr lang="en-US" dirty="0" err="1"/>
              <a:t>ñoäc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” (</a:t>
            </a:r>
            <a:r>
              <a:rPr lang="en-US" dirty="0">
                <a:solidFill>
                  <a:schemeClr val="hlink"/>
                </a:solidFill>
              </a:rPr>
              <a:t>Mutual Exclusion</a:t>
            </a:r>
            <a:r>
              <a:rPr lang="en-US" dirty="0"/>
              <a:t>)</a:t>
            </a:r>
          </a:p>
          <a:p>
            <a:pPr algn="just">
              <a:spcBef>
                <a:spcPct val="30000"/>
              </a:spcBef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phoái</a:t>
            </a:r>
            <a:r>
              <a:rPr lang="en-US" sz="2400" dirty="0"/>
              <a:t> </a:t>
            </a:r>
            <a:r>
              <a:rPr lang="en-US" sz="2400" dirty="0" err="1"/>
              <a:t>hôïp</a:t>
            </a:r>
            <a:r>
              <a:rPr lang="en-US" sz="2400" dirty="0"/>
              <a:t> </a:t>
            </a:r>
            <a:r>
              <a:rPr lang="en-US" sz="2400" dirty="0" err="1"/>
              <a:t>hoaït</a:t>
            </a:r>
            <a:r>
              <a:rPr lang="en-US" sz="2400" dirty="0"/>
              <a:t> </a:t>
            </a:r>
            <a:r>
              <a:rPr lang="en-US" sz="2400" dirty="0" err="1"/>
              <a:t>ñoäng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Töông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dieãn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r>
              <a:rPr lang="en-US" dirty="0"/>
              <a:t> ?</a:t>
            </a:r>
          </a:p>
          <a:p>
            <a:pPr lvl="1" algn="just">
              <a:spcBef>
                <a:spcPct val="30000"/>
              </a:spcBef>
              <a:buFont typeface="Wingdings" pitchFamily="2" charset="2"/>
              <a:buChar char="à"/>
            </a:pP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/>
              <a:t>caàu</a:t>
            </a:r>
            <a:r>
              <a:rPr lang="en-US" dirty="0"/>
              <a:t> “</a:t>
            </a:r>
            <a:r>
              <a:rPr lang="en-US" dirty="0" err="1"/>
              <a:t>hoø</a:t>
            </a:r>
            <a:r>
              <a:rPr lang="en-US" dirty="0"/>
              <a:t> </a:t>
            </a:r>
            <a:r>
              <a:rPr lang="en-US" dirty="0" err="1"/>
              <a:t>heïn</a:t>
            </a:r>
            <a:r>
              <a:rPr lang="en-US" dirty="0"/>
              <a:t>” (</a:t>
            </a:r>
            <a:r>
              <a:rPr lang="en-US" dirty="0" err="1">
                <a:solidFill>
                  <a:schemeClr val="hlink"/>
                </a:solidFill>
              </a:rPr>
              <a:t>Rendez-vous</a:t>
            </a:r>
            <a:r>
              <a:rPr lang="en-US" dirty="0"/>
              <a:t>)</a:t>
            </a:r>
          </a:p>
          <a:p>
            <a:pPr algn="just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3480-4E48-45EC-8775-332287EC8D10}" type="slidenum">
              <a:rPr lang="en-US"/>
              <a:pPr/>
              <a:t>21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Baøi toaùn ñoàng boä hoaù (Synchronization)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22863"/>
          </a:xfrm>
        </p:spPr>
        <p:txBody>
          <a:bodyPr/>
          <a:lstStyle/>
          <a:p>
            <a:pPr algn="just">
              <a:spcBef>
                <a:spcPct val="30000"/>
              </a:spcBef>
            </a:pPr>
            <a:r>
              <a:rPr lang="en-US" sz="2400" dirty="0" err="1" smtClean="0"/>
              <a:t>Thöïc</a:t>
            </a:r>
            <a:r>
              <a:rPr lang="en-US" sz="2400" dirty="0" smtClean="0"/>
              <a:t> </a:t>
            </a:r>
            <a:r>
              <a:rPr lang="en-US" sz="2400" dirty="0" err="1"/>
              <a:t>hieän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:</a:t>
            </a:r>
          </a:p>
          <a:p>
            <a:pPr lvl="1" algn="just">
              <a:spcBef>
                <a:spcPct val="30000"/>
              </a:spcBef>
            </a:pP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vieân</a:t>
            </a:r>
            <a:r>
              <a:rPr lang="en-US" dirty="0"/>
              <a:t> </a:t>
            </a:r>
            <a:r>
              <a:rPr lang="en-US" dirty="0" err="1"/>
              <a:t>ñeà</a:t>
            </a:r>
            <a:r>
              <a:rPr lang="en-US" dirty="0"/>
              <a:t> </a:t>
            </a:r>
            <a:r>
              <a:rPr lang="en-US" dirty="0" err="1"/>
              <a:t>xuaát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chieán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löôïc</a:t>
            </a:r>
            <a:endParaRPr lang="en-US" dirty="0">
              <a:solidFill>
                <a:schemeClr val="hlink"/>
              </a:solidFill>
            </a:endParaRPr>
          </a:p>
          <a:p>
            <a:pPr lvl="2" algn="just">
              <a:spcBef>
                <a:spcPct val="30000"/>
              </a:spcBef>
            </a:pP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lieân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baøi</a:t>
            </a:r>
            <a:r>
              <a:rPr lang="en-US" dirty="0"/>
              <a:t> </a:t>
            </a:r>
            <a:r>
              <a:rPr lang="en-US" dirty="0" err="1"/>
              <a:t>toaùn</a:t>
            </a:r>
            <a:r>
              <a:rPr lang="en-US" dirty="0"/>
              <a:t> </a:t>
            </a:r>
            <a:r>
              <a:rPr lang="en-US" dirty="0" err="1"/>
              <a:t>phaûi</a:t>
            </a:r>
            <a:r>
              <a:rPr lang="en-US" dirty="0"/>
              <a:t> </a:t>
            </a:r>
            <a:r>
              <a:rPr lang="en-US" dirty="0" err="1"/>
              <a:t>toân</a:t>
            </a:r>
            <a:r>
              <a:rPr lang="en-US" dirty="0"/>
              <a:t> </a:t>
            </a:r>
            <a:r>
              <a:rPr lang="en-US" dirty="0" err="1"/>
              <a:t>troïng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luaätñoàng</a:t>
            </a:r>
            <a:r>
              <a:rPr lang="en-US" dirty="0"/>
              <a:t> </a:t>
            </a:r>
            <a:r>
              <a:rPr lang="en-US" dirty="0" err="1"/>
              <a:t>boä</a:t>
            </a:r>
            <a:endParaRPr lang="en-US" dirty="0"/>
          </a:p>
          <a:p>
            <a:pPr lvl="1" algn="just">
              <a:spcBef>
                <a:spcPct val="30000"/>
              </a:spcBef>
            </a:pP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>
                <a:solidFill>
                  <a:schemeClr val="hlink"/>
                </a:solidFill>
              </a:rPr>
              <a:t>cô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err="1">
                <a:solidFill>
                  <a:schemeClr val="hlink"/>
                </a:solidFill>
              </a:rPr>
              <a:t>cheá</a:t>
            </a:r>
            <a:r>
              <a:rPr lang="en-US" dirty="0"/>
              <a:t> </a:t>
            </a:r>
            <a:r>
              <a:rPr lang="en-US" dirty="0" err="1"/>
              <a:t>ñoàng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:</a:t>
            </a:r>
          </a:p>
          <a:p>
            <a:pPr lvl="2" algn="just">
              <a:spcBef>
                <a:spcPct val="30000"/>
              </a:spcBef>
            </a:pPr>
            <a:r>
              <a:rPr lang="en-US" dirty="0"/>
              <a:t>Do </a:t>
            </a:r>
            <a:r>
              <a:rPr lang="en-US" dirty="0" err="1"/>
              <a:t>laäp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vieân</a:t>
            </a:r>
            <a:r>
              <a:rPr lang="en-US" dirty="0"/>
              <a:t> /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r>
              <a:rPr lang="en-US" dirty="0"/>
              <a:t> / HÑH / NNLT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caáp</a:t>
            </a:r>
            <a:endParaRPr lang="en-US" dirty="0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3400" y="2362200"/>
            <a:ext cx="3810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9BADF-F9FF-456B-BF56-26ADE361348F}" type="slidenum">
              <a:rPr lang="en-US"/>
              <a:pPr/>
              <a:t>22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Moâ hình ñaûm baûo Mutual Exclusion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1677988" y="3140075"/>
            <a:ext cx="5402440" cy="46166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VNI-Book" pitchFamily="2" charset="0"/>
              </a:rPr>
              <a:t>Kieåm tra vaø daønh quyeàn vaøo CS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773488" y="3957638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690688" y="4800600"/>
            <a:ext cx="4800600" cy="46166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VNI-Book" pitchFamily="2" charset="0"/>
              </a:rPr>
              <a:t>Töø boû quyeàn söû duïng  CS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244600" y="1158875"/>
            <a:ext cx="69326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Nhieäm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laäp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vieân</a:t>
            </a:r>
            <a:r>
              <a:rPr lang="en-US" sz="2400" dirty="0">
                <a:latin typeface="VNI-Book" pitchFamily="2" charset="0"/>
              </a:rPr>
              <a:t>: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caùc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ñoaïn</a:t>
            </a:r>
            <a:r>
              <a:rPr lang="en-US" dirty="0">
                <a:latin typeface="VNI-Book" pitchFamily="2" charset="0"/>
              </a:rPr>
              <a:t> code </a:t>
            </a:r>
            <a:r>
              <a:rPr lang="en-US" dirty="0" err="1">
                <a:latin typeface="VNI-Book" pitchFamily="2" charset="0"/>
              </a:rPr>
              <a:t>ñoàng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hoùa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chöông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goác</a:t>
            </a:r>
            <a:endParaRPr lang="en-US" dirty="0">
              <a:latin typeface="VNI-Book" pitchFamily="2" charset="0"/>
            </a:endParaRP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theá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naøo</a:t>
            </a:r>
            <a:r>
              <a:rPr lang="en-US" dirty="0">
                <a:latin typeface="VNI-Book" pitchFamily="2" charset="0"/>
              </a:rPr>
              <a:t> : </a:t>
            </a:r>
            <a:r>
              <a:rPr lang="en-US" dirty="0" err="1">
                <a:latin typeface="VNI-Book" pitchFamily="2" charset="0"/>
              </a:rPr>
              <a:t>xem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sau</a:t>
            </a:r>
            <a:r>
              <a:rPr lang="en-US" dirty="0">
                <a:latin typeface="VNI-Book" pitchFamily="2" charset="0"/>
              </a:rPr>
              <a:t>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 autoUpdateAnimBg="0"/>
      <p:bldP spid="138244" grpId="0" autoUpdateAnimBg="0"/>
      <p:bldP spid="138245" grpId="0" animBg="1" autoUpdateAnimBg="0"/>
      <p:bldP spid="1382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BDEA-4FD5-4C46-A59E-7A6F593D7656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Moâ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 smtClean="0"/>
              <a:t>phoái</a:t>
            </a:r>
            <a:r>
              <a:rPr lang="en-US" dirty="0" smtClean="0"/>
              <a:t> </a:t>
            </a:r>
            <a:r>
              <a:rPr lang="en-US" dirty="0" err="1"/>
              <a:t>hôïp</a:t>
            </a:r>
            <a:r>
              <a:rPr lang="en-US" dirty="0"/>
              <a:t> </a:t>
            </a:r>
            <a:r>
              <a:rPr lang="en-US" dirty="0" err="1"/>
              <a:t>giöõa</a:t>
            </a:r>
            <a:r>
              <a:rPr lang="en-US" dirty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41316" name="Freeform 4"/>
          <p:cNvSpPr>
            <a:spLocks/>
          </p:cNvSpPr>
          <p:nvPr/>
        </p:nvSpPr>
        <p:spPr bwMode="auto">
          <a:xfrm>
            <a:off x="1712913" y="26336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212975" y="25749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6157913" y="2438400"/>
            <a:ext cx="906462" cy="706438"/>
            <a:chOff x="3831" y="1488"/>
            <a:chExt cx="571" cy="445"/>
          </a:xfrm>
        </p:grpSpPr>
        <p:sp>
          <p:nvSpPr>
            <p:cNvPr id="141319" name="Freeform 7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41320" name="Text Box 8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1489075" y="3278188"/>
            <a:ext cx="10858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</p:txBody>
      </p:sp>
      <p:grpSp>
        <p:nvGrpSpPr>
          <p:cNvPr id="141331" name="Group 19"/>
          <p:cNvGrpSpPr>
            <a:grpSpLocks/>
          </p:cNvGrpSpPr>
          <p:nvPr/>
        </p:nvGrpSpPr>
        <p:grpSpPr bwMode="auto">
          <a:xfrm>
            <a:off x="4876799" y="3200400"/>
            <a:ext cx="2993571" cy="508000"/>
            <a:chOff x="3072" y="2016"/>
            <a:chExt cx="1584" cy="320"/>
          </a:xfrm>
        </p:grpSpPr>
        <p:sp>
          <p:nvSpPr>
            <p:cNvPr id="141322" name="Rectangle 10"/>
            <p:cNvSpPr>
              <a:spLocks noChangeArrowheads="1"/>
            </p:cNvSpPr>
            <p:nvPr/>
          </p:nvSpPr>
          <p:spPr bwMode="auto">
            <a:xfrm>
              <a:off x="3072" y="2016"/>
              <a:ext cx="1584" cy="291"/>
            </a:xfrm>
            <a:prstGeom prst="rect">
              <a:avLst/>
            </a:prstGeom>
            <a:noFill/>
            <a:ln w="76200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z="2400" dirty="0">
                <a:latin typeface="VNI-Book" pitchFamily="2" charset="0"/>
              </a:endParaRPr>
            </a:p>
          </p:txBody>
        </p:sp>
        <p:sp>
          <p:nvSpPr>
            <p:cNvPr id="141324" name="Text Box 12"/>
            <p:cNvSpPr txBox="1">
              <a:spLocks noChangeArrowheads="1"/>
            </p:cNvSpPr>
            <p:nvPr/>
          </p:nvSpPr>
          <p:spPr bwMode="auto">
            <a:xfrm>
              <a:off x="3545" y="2045"/>
              <a:ext cx="440" cy="291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400" b="1" dirty="0" err="1" smtClean="0">
                  <a:solidFill>
                    <a:srgbClr val="CC0066"/>
                  </a:solidFill>
                  <a:latin typeface="VNI-Book" pitchFamily="2" charset="0"/>
                </a:rPr>
                <a:t>Chôø</a:t>
              </a:r>
              <a:endParaRPr lang="en-US" sz="2400" dirty="0">
                <a:solidFill>
                  <a:srgbClr val="CC0066"/>
                </a:solidFill>
                <a:latin typeface="VNI-Book" pitchFamily="2" charset="0"/>
              </a:endParaRPr>
            </a:p>
          </p:txBody>
        </p:sp>
      </p:grpSp>
      <p:grpSp>
        <p:nvGrpSpPr>
          <p:cNvPr id="141330" name="Group 18"/>
          <p:cNvGrpSpPr>
            <a:grpSpLocks/>
          </p:cNvGrpSpPr>
          <p:nvPr/>
        </p:nvGrpSpPr>
        <p:grpSpPr bwMode="auto">
          <a:xfrm>
            <a:off x="736600" y="3824290"/>
            <a:ext cx="3175000" cy="523875"/>
            <a:chOff x="816" y="2361"/>
            <a:chExt cx="1680" cy="330"/>
          </a:xfrm>
        </p:grpSpPr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816" y="2400"/>
              <a:ext cx="1680" cy="291"/>
            </a:xfrm>
            <a:prstGeom prst="rect">
              <a:avLst/>
            </a:prstGeom>
            <a:noFill/>
            <a:ln w="7620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z="2400" dirty="0">
                <a:latin typeface="VNI-Book" pitchFamily="2" charset="0"/>
              </a:endParaRPr>
            </a:p>
          </p:txBody>
        </p:sp>
        <p:sp>
          <p:nvSpPr>
            <p:cNvPr id="141325" name="Text Box 13"/>
            <p:cNvSpPr txBox="1">
              <a:spLocks noChangeArrowheads="1"/>
            </p:cNvSpPr>
            <p:nvPr/>
          </p:nvSpPr>
          <p:spPr bwMode="auto">
            <a:xfrm>
              <a:off x="1152" y="2361"/>
              <a:ext cx="980" cy="291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/>
              <a:r>
                <a:rPr lang="en-US" sz="2400" b="1" dirty="0" err="1">
                  <a:solidFill>
                    <a:srgbClr val="006600"/>
                  </a:solidFill>
                  <a:latin typeface="VNI-Book" pitchFamily="2" charset="0"/>
                </a:rPr>
                <a:t>Baùo</a:t>
              </a:r>
              <a:r>
                <a:rPr lang="en-US" sz="2400" b="1" dirty="0">
                  <a:solidFill>
                    <a:srgbClr val="0066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 smtClean="0">
                  <a:solidFill>
                    <a:srgbClr val="006600"/>
                  </a:solidFill>
                  <a:latin typeface="VNI-Book" pitchFamily="2" charset="0"/>
                </a:rPr>
                <a:t>hieäu</a:t>
              </a:r>
              <a:endParaRPr lang="en-US" sz="2400" dirty="0">
                <a:solidFill>
                  <a:srgbClr val="006600"/>
                </a:solidFill>
                <a:latin typeface="VNI-Book" pitchFamily="2" charset="0"/>
              </a:endParaRPr>
            </a:p>
          </p:txBody>
        </p:sp>
      </p:grp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5457825" y="4038600"/>
            <a:ext cx="11430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3962400" y="3505200"/>
            <a:ext cx="9144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244600" y="1158875"/>
            <a:ext cx="69326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Nhieäm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vuï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laäp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vieân</a:t>
            </a:r>
            <a:r>
              <a:rPr lang="en-US" sz="2400" dirty="0">
                <a:latin typeface="VNI-Book" pitchFamily="2" charset="0"/>
              </a:rPr>
              <a:t>: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caùc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ñoaïn</a:t>
            </a:r>
            <a:r>
              <a:rPr lang="en-US" dirty="0">
                <a:latin typeface="VNI-Book" pitchFamily="2" charset="0"/>
              </a:rPr>
              <a:t> code </a:t>
            </a:r>
            <a:r>
              <a:rPr lang="en-US" dirty="0" err="1">
                <a:latin typeface="VNI-Book" pitchFamily="2" charset="0"/>
              </a:rPr>
              <a:t>ñoàng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boä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hoùa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vaøo</a:t>
            </a:r>
            <a:r>
              <a:rPr lang="en-US" dirty="0">
                <a:latin typeface="VNI-Book" pitchFamily="2" charset="0"/>
              </a:rPr>
              <a:t> 2 </a:t>
            </a:r>
            <a:r>
              <a:rPr lang="en-US" dirty="0" err="1">
                <a:latin typeface="VNI-Book" pitchFamily="2" charset="0"/>
              </a:rPr>
              <a:t>chöông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goác</a:t>
            </a:r>
            <a:endParaRPr lang="en-US" dirty="0">
              <a:latin typeface="VNI-Book" pitchFamily="2" charset="0"/>
            </a:endParaRP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Theâm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theá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naøo</a:t>
            </a:r>
            <a:r>
              <a:rPr lang="en-US" dirty="0">
                <a:latin typeface="VNI-Book" pitchFamily="2" charset="0"/>
              </a:rPr>
              <a:t> : </a:t>
            </a:r>
            <a:r>
              <a:rPr lang="en-US" dirty="0" err="1">
                <a:latin typeface="VNI-Book" pitchFamily="2" charset="0"/>
              </a:rPr>
              <a:t>xem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sau</a:t>
            </a:r>
            <a:r>
              <a:rPr lang="en-US" dirty="0">
                <a:latin typeface="VNI-Book" pitchFamily="2" charset="0"/>
              </a:rPr>
              <a:t> ...</a:t>
            </a:r>
            <a:endParaRPr lang="en-US" sz="2400" dirty="0">
              <a:latin typeface="VNI-Book" pitchFamily="2" charset="0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1357313" y="5202238"/>
            <a:ext cx="6169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 err="1">
                <a:latin typeface="VNI-Book" pitchFamily="2" charset="0"/>
              </a:rPr>
              <a:t>Nhieàu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trình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hôn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thì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sao</a:t>
            </a:r>
            <a:r>
              <a:rPr lang="en-US" sz="2400" dirty="0">
                <a:latin typeface="VNI-Book" pitchFamily="2" charset="0"/>
              </a:rPr>
              <a:t> ?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Khoâng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coù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moâ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hình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toång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quaùt</a:t>
            </a:r>
            <a:r>
              <a:rPr lang="en-US" dirty="0">
                <a:latin typeface="VNI-Book" pitchFamily="2" charset="0"/>
              </a:rPr>
              <a:t> </a:t>
            </a:r>
          </a:p>
          <a:p>
            <a:pPr marL="682625" lvl="1" indent="-225425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 err="1">
                <a:latin typeface="VNI-Book" pitchFamily="2" charset="0"/>
              </a:rPr>
              <a:t>Tuøy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thuoäc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baïn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muoán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heïn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hoø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ra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sao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>
                <a:latin typeface="VNI-Book" pitchFamily="2" charset="0"/>
                <a:sym typeface="Wingdings" pitchFamily="2" charset="2"/>
              </a:rPr>
              <a:t>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3" grpId="0" autoUpdateAnimBg="0"/>
      <p:bldP spid="141326" grpId="0" autoUpdateAnimBg="0"/>
      <p:bldP spid="141327" grpId="0" animBg="1"/>
      <p:bldP spid="141328" grpId="0"/>
      <p:bldP spid="1413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1991-9C8F-4616-8062-28D354881E93}" type="slidenum">
              <a:rPr lang="en-US"/>
              <a:pPr/>
              <a:t>24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/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EFE8-EB7A-4EA2-A73E-0A5D5038FB2F}" type="slidenum">
              <a:rPr lang="en-US"/>
              <a:pPr/>
              <a:t>25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ñoàng boä hoaù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fr-FR" sz="2400" dirty="0" err="1"/>
              <a:t>Moät</a:t>
            </a:r>
            <a:r>
              <a:rPr lang="fr-FR" sz="2400" dirty="0"/>
              <a:t> </a:t>
            </a:r>
            <a:r>
              <a:rPr lang="fr-FR" sz="2400" dirty="0" err="1"/>
              <a:t>phöông</a:t>
            </a:r>
            <a:r>
              <a:rPr lang="fr-FR" sz="2400" dirty="0"/>
              <a:t> </a:t>
            </a:r>
            <a:r>
              <a:rPr lang="fr-FR" sz="2400" dirty="0" err="1"/>
              <a:t>phaùp</a:t>
            </a:r>
            <a:r>
              <a:rPr lang="fr-FR" sz="2400" dirty="0"/>
              <a:t> </a:t>
            </a:r>
            <a:r>
              <a:rPr lang="fr-FR" sz="2400" dirty="0" err="1"/>
              <a:t>giaûi</a:t>
            </a:r>
            <a:r>
              <a:rPr lang="fr-FR" sz="2400" dirty="0"/>
              <a:t> </a:t>
            </a:r>
            <a:r>
              <a:rPr lang="fr-FR" sz="2400" dirty="0" err="1"/>
              <a:t>quyeát</a:t>
            </a:r>
            <a:r>
              <a:rPr lang="fr-FR" sz="2400" dirty="0"/>
              <a:t> </a:t>
            </a:r>
            <a:r>
              <a:rPr lang="fr-FR" sz="2400" dirty="0" err="1"/>
              <a:t>toát</a:t>
            </a:r>
            <a:r>
              <a:rPr lang="fr-FR" sz="2400" dirty="0"/>
              <a:t> </a:t>
            </a:r>
            <a:r>
              <a:rPr lang="fr-FR" sz="2400" dirty="0" err="1"/>
              <a:t>baøi</a:t>
            </a:r>
            <a:r>
              <a:rPr lang="fr-FR" sz="2400" dirty="0"/>
              <a:t> </a:t>
            </a:r>
            <a:r>
              <a:rPr lang="fr-FR" sz="2400" dirty="0" err="1"/>
              <a:t>toaùn</a:t>
            </a:r>
            <a:r>
              <a:rPr lang="fr-FR" sz="2400" dirty="0"/>
              <a:t> </a:t>
            </a:r>
            <a:r>
              <a:rPr lang="fr-FR" sz="2400" dirty="0" err="1"/>
              <a:t>ñoàng</a:t>
            </a:r>
            <a:r>
              <a:rPr lang="fr-FR" sz="2400" dirty="0"/>
              <a:t> </a:t>
            </a:r>
            <a:r>
              <a:rPr lang="fr-FR" sz="2400" dirty="0" err="1"/>
              <a:t>boä</a:t>
            </a:r>
            <a:r>
              <a:rPr lang="fr-FR" sz="2400" dirty="0"/>
              <a:t> </a:t>
            </a:r>
            <a:r>
              <a:rPr lang="fr-FR" sz="2400" dirty="0" err="1"/>
              <a:t>hoaù</a:t>
            </a:r>
            <a:r>
              <a:rPr lang="fr-FR" sz="2400" dirty="0"/>
              <a:t> </a:t>
            </a:r>
            <a:r>
              <a:rPr lang="fr-FR" sz="2400" dirty="0" err="1"/>
              <a:t>caàn</a:t>
            </a:r>
            <a:r>
              <a:rPr lang="fr-FR" sz="2400" dirty="0"/>
              <a:t> </a:t>
            </a:r>
            <a:r>
              <a:rPr lang="fr-FR" sz="2400" dirty="0" err="1"/>
              <a:t>thoaû</a:t>
            </a:r>
            <a:r>
              <a:rPr lang="fr-FR" sz="2400" dirty="0"/>
              <a:t> </a:t>
            </a:r>
            <a:r>
              <a:rPr lang="fr-FR" sz="2400" dirty="0" err="1"/>
              <a:t>maûn</a:t>
            </a:r>
            <a:r>
              <a:rPr lang="fr-FR" sz="2400" dirty="0"/>
              <a:t> 4 </a:t>
            </a:r>
            <a:r>
              <a:rPr lang="fr-FR" sz="2400" dirty="0" err="1"/>
              <a:t>ñieàu</a:t>
            </a:r>
            <a:r>
              <a:rPr lang="fr-FR" sz="2400" dirty="0"/>
              <a:t> </a:t>
            </a:r>
            <a:r>
              <a:rPr lang="fr-FR" sz="2400" dirty="0" err="1"/>
              <a:t>kieän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: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>
                <a:solidFill>
                  <a:schemeClr val="hlink"/>
                </a:solidFill>
              </a:rPr>
              <a:t>Mutual</a:t>
            </a:r>
            <a:r>
              <a:rPr lang="fr-FR" sz="2400" dirty="0">
                <a:solidFill>
                  <a:schemeClr val="hlink"/>
                </a:solidFill>
              </a:rPr>
              <a:t> </a:t>
            </a:r>
            <a:r>
              <a:rPr lang="fr-FR" sz="2400" dirty="0" smtClean="0">
                <a:solidFill>
                  <a:schemeClr val="hlink"/>
                </a:solidFill>
              </a:rPr>
              <a:t>Exclusion</a:t>
            </a:r>
            <a:r>
              <a:rPr lang="fr-FR" sz="2400" dirty="0" smtClean="0"/>
              <a:t>: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hai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cuøng</a:t>
            </a:r>
            <a:r>
              <a:rPr lang="fr-FR" sz="2400" dirty="0"/>
              <a:t> </a:t>
            </a:r>
            <a:r>
              <a:rPr lang="fr-FR" sz="2400" dirty="0" err="1"/>
              <a:t>ôû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 </a:t>
            </a:r>
            <a:r>
              <a:rPr lang="fr-FR" sz="2400" dirty="0" err="1"/>
              <a:t>cuøng</a:t>
            </a:r>
            <a:r>
              <a:rPr lang="fr-FR" sz="2400" dirty="0"/>
              <a:t> </a:t>
            </a:r>
            <a:r>
              <a:rPr lang="fr-FR" sz="2400" dirty="0" err="1"/>
              <a:t>luùc</a:t>
            </a:r>
            <a:r>
              <a:rPr lang="fr-FR" sz="2400" dirty="0"/>
              <a:t>.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 smtClean="0">
                <a:solidFill>
                  <a:schemeClr val="hlink"/>
                </a:solidFill>
              </a:rPr>
              <a:t>Progess</a:t>
            </a:r>
            <a:r>
              <a:rPr lang="fr-FR" sz="2400" dirty="0" smtClean="0"/>
              <a:t>: </a:t>
            </a:r>
            <a:r>
              <a:rPr lang="fr-FR" sz="2400" dirty="0" err="1"/>
              <a:t>Moät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taïm</a:t>
            </a:r>
            <a:r>
              <a:rPr lang="fr-FR" sz="2400" dirty="0"/>
              <a:t> </a:t>
            </a:r>
            <a:r>
              <a:rPr lang="fr-FR" sz="2400" dirty="0" err="1"/>
              <a:t>döøng</a:t>
            </a:r>
            <a:r>
              <a:rPr lang="fr-FR" sz="2400" dirty="0"/>
              <a:t> </a:t>
            </a:r>
            <a:r>
              <a:rPr lang="fr-FR" sz="2400" dirty="0" err="1"/>
              <a:t>beân</a:t>
            </a:r>
            <a:r>
              <a:rPr lang="fr-FR" sz="2400" dirty="0"/>
              <a:t> </a:t>
            </a:r>
            <a:r>
              <a:rPr lang="fr-FR" sz="2400" dirty="0" err="1"/>
              <a:t>ngoaøi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ñöôïc</a:t>
            </a:r>
            <a:r>
              <a:rPr lang="fr-FR" sz="2400" dirty="0"/>
              <a:t> </a:t>
            </a:r>
            <a:r>
              <a:rPr lang="fr-FR" sz="2400" dirty="0" err="1"/>
              <a:t>ngaên</a:t>
            </a:r>
            <a:r>
              <a:rPr lang="fr-FR" sz="2400" dirty="0"/>
              <a:t> </a:t>
            </a:r>
            <a:r>
              <a:rPr lang="fr-FR" sz="2400" dirty="0" err="1"/>
              <a:t>caûn</a:t>
            </a:r>
            <a:r>
              <a:rPr lang="fr-FR" sz="2400" dirty="0"/>
              <a:t> </a:t>
            </a:r>
            <a:r>
              <a:rPr lang="fr-FR" sz="2400" dirty="0" err="1"/>
              <a:t>caùc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khaùc</a:t>
            </a:r>
            <a:r>
              <a:rPr lang="fr-FR" sz="2400" dirty="0"/>
              <a:t> </a:t>
            </a:r>
            <a:r>
              <a:rPr lang="fr-FR" sz="2400" dirty="0" err="1"/>
              <a:t>vaøo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endParaRPr lang="fr-FR" sz="2400" dirty="0"/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>
                <a:solidFill>
                  <a:schemeClr val="hlink"/>
                </a:solidFill>
              </a:rPr>
              <a:t>Bounded</a:t>
            </a:r>
            <a:r>
              <a:rPr lang="fr-FR" sz="2400" dirty="0">
                <a:solidFill>
                  <a:schemeClr val="hlink"/>
                </a:solidFill>
              </a:rPr>
              <a:t> </a:t>
            </a:r>
            <a:r>
              <a:rPr lang="fr-FR" sz="2400" dirty="0" err="1" smtClean="0">
                <a:solidFill>
                  <a:schemeClr val="hlink"/>
                </a:solidFill>
              </a:rPr>
              <a:t>Waiting</a:t>
            </a:r>
            <a:r>
              <a:rPr lang="fr-FR" sz="2400" dirty="0" smtClean="0"/>
              <a:t>: </a:t>
            </a: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</a:t>
            </a:r>
            <a:r>
              <a:rPr lang="fr-FR" sz="2400" dirty="0" err="1"/>
              <a:t>naøo</a:t>
            </a:r>
            <a:r>
              <a:rPr lang="fr-FR" sz="2400" dirty="0"/>
              <a:t> </a:t>
            </a:r>
            <a:r>
              <a:rPr lang="fr-FR" sz="2400" dirty="0" err="1"/>
              <a:t>phaûi</a:t>
            </a:r>
            <a:r>
              <a:rPr lang="fr-FR" sz="2400" dirty="0"/>
              <a:t> </a:t>
            </a:r>
            <a:r>
              <a:rPr lang="fr-FR" sz="2400" dirty="0" err="1"/>
              <a:t>chôø</a:t>
            </a:r>
            <a:r>
              <a:rPr lang="fr-FR" sz="2400" dirty="0"/>
              <a:t> </a:t>
            </a:r>
            <a:r>
              <a:rPr lang="fr-FR" sz="2400" dirty="0" err="1"/>
              <a:t>voâ</a:t>
            </a:r>
            <a:r>
              <a:rPr lang="fr-FR" sz="2400" dirty="0"/>
              <a:t> </a:t>
            </a:r>
            <a:r>
              <a:rPr lang="fr-FR" sz="2400" dirty="0" err="1"/>
              <a:t>haïn</a:t>
            </a:r>
            <a:r>
              <a:rPr lang="fr-FR" sz="2400" dirty="0"/>
              <a:t> </a:t>
            </a:r>
            <a:r>
              <a:rPr lang="fr-FR" sz="2400" dirty="0" err="1"/>
              <a:t>ñeå</a:t>
            </a:r>
            <a:r>
              <a:rPr lang="fr-FR" sz="2400" dirty="0"/>
              <a:t> </a:t>
            </a:r>
            <a:r>
              <a:rPr lang="fr-FR" sz="2400" dirty="0" err="1"/>
              <a:t>ñöôïc</a:t>
            </a:r>
            <a:r>
              <a:rPr lang="fr-FR" sz="2400" dirty="0"/>
              <a:t> </a:t>
            </a:r>
            <a:r>
              <a:rPr lang="fr-FR" sz="2400" dirty="0" err="1"/>
              <a:t>vaøo</a:t>
            </a:r>
            <a:r>
              <a:rPr lang="fr-FR" sz="2400" dirty="0"/>
              <a:t> </a:t>
            </a:r>
            <a:r>
              <a:rPr lang="fr-FR" sz="2400" dirty="0" err="1"/>
              <a:t>mieàn</a:t>
            </a:r>
            <a:r>
              <a:rPr lang="fr-FR" sz="2400" dirty="0"/>
              <a:t> </a:t>
            </a:r>
            <a:r>
              <a:rPr lang="fr-FR" sz="2400" dirty="0" err="1"/>
              <a:t>gaêng</a:t>
            </a:r>
            <a:r>
              <a:rPr lang="fr-FR" sz="2400" dirty="0"/>
              <a:t>.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90000"/>
              </a:lnSpc>
              <a:spcBef>
                <a:spcPct val="30000"/>
              </a:spcBef>
            </a:pPr>
            <a:r>
              <a:rPr lang="fr-FR" sz="2400" dirty="0" err="1"/>
              <a:t>Khoâng</a:t>
            </a:r>
            <a:r>
              <a:rPr lang="fr-FR" sz="2400" dirty="0"/>
              <a:t> </a:t>
            </a:r>
            <a:r>
              <a:rPr lang="fr-FR" sz="2400" dirty="0" err="1"/>
              <a:t>coù</a:t>
            </a:r>
            <a:r>
              <a:rPr lang="fr-FR" sz="2400" dirty="0"/>
              <a:t> </a:t>
            </a:r>
            <a:r>
              <a:rPr lang="fr-FR" sz="2400" dirty="0" err="1"/>
              <a:t>giaû</a:t>
            </a:r>
            <a:r>
              <a:rPr lang="fr-FR" sz="2400" dirty="0"/>
              <a:t> </a:t>
            </a:r>
            <a:r>
              <a:rPr lang="fr-FR" sz="2400" dirty="0" err="1"/>
              <a:t>thieát</a:t>
            </a:r>
            <a:r>
              <a:rPr lang="fr-FR" sz="2400" dirty="0"/>
              <a:t> </a:t>
            </a:r>
            <a:r>
              <a:rPr lang="fr-FR" sz="2400" dirty="0" err="1"/>
              <a:t>naøo</a:t>
            </a:r>
            <a:r>
              <a:rPr lang="fr-FR" sz="2400" dirty="0"/>
              <a:t> </a:t>
            </a:r>
            <a:r>
              <a:rPr lang="fr-FR" sz="2400" dirty="0" err="1"/>
              <a:t>ñaët</a:t>
            </a:r>
            <a:r>
              <a:rPr lang="fr-FR" sz="2400" dirty="0"/>
              <a:t> ra </a:t>
            </a:r>
            <a:r>
              <a:rPr lang="fr-FR" sz="2400" dirty="0" err="1"/>
              <a:t>cho</a:t>
            </a:r>
            <a:r>
              <a:rPr lang="fr-FR" sz="2400" dirty="0"/>
              <a:t> </a:t>
            </a:r>
            <a:r>
              <a:rPr lang="fr-FR" sz="2400" dirty="0" err="1"/>
              <a:t>söï</a:t>
            </a:r>
            <a:r>
              <a:rPr lang="fr-FR" sz="2400" dirty="0"/>
              <a:t> </a:t>
            </a:r>
            <a:r>
              <a:rPr lang="fr-FR" sz="2400" dirty="0" err="1"/>
              <a:t>lieân</a:t>
            </a:r>
            <a:r>
              <a:rPr lang="fr-FR" sz="2400" dirty="0"/>
              <a:t> </a:t>
            </a:r>
            <a:r>
              <a:rPr lang="fr-FR" sz="2400" dirty="0" err="1"/>
              <a:t>heä</a:t>
            </a:r>
            <a:r>
              <a:rPr lang="fr-FR" sz="2400" dirty="0"/>
              <a:t> </a:t>
            </a:r>
            <a:r>
              <a:rPr lang="fr-FR" sz="2400" dirty="0" err="1"/>
              <a:t>veà</a:t>
            </a:r>
            <a:r>
              <a:rPr lang="fr-FR" sz="2400" dirty="0"/>
              <a:t> </a:t>
            </a:r>
            <a:r>
              <a:rPr lang="fr-FR" sz="2400" dirty="0" err="1"/>
              <a:t>toác</a:t>
            </a:r>
            <a:r>
              <a:rPr lang="fr-FR" sz="2400" dirty="0"/>
              <a:t> </a:t>
            </a:r>
            <a:r>
              <a:rPr lang="fr-FR" sz="2400" dirty="0" err="1"/>
              <a:t>ñoä</a:t>
            </a:r>
            <a:r>
              <a:rPr lang="fr-FR" sz="2400" dirty="0"/>
              <a:t> </a:t>
            </a:r>
            <a:r>
              <a:rPr lang="fr-FR" sz="2400" dirty="0" err="1"/>
              <a:t>cuûa</a:t>
            </a:r>
            <a:r>
              <a:rPr lang="fr-FR" sz="2400" dirty="0"/>
              <a:t> </a:t>
            </a:r>
            <a:r>
              <a:rPr lang="fr-FR" sz="2400" dirty="0" err="1"/>
              <a:t>caùc</a:t>
            </a:r>
            <a:r>
              <a:rPr lang="fr-FR" sz="2400" dirty="0"/>
              <a:t>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, </a:t>
            </a:r>
            <a:r>
              <a:rPr lang="fr-FR" sz="2400" dirty="0" err="1"/>
              <a:t>cuõng</a:t>
            </a:r>
            <a:r>
              <a:rPr lang="fr-FR" sz="2400" dirty="0"/>
              <a:t> </a:t>
            </a:r>
            <a:r>
              <a:rPr lang="fr-FR" sz="2400" dirty="0" err="1"/>
              <a:t>nhö</a:t>
            </a:r>
            <a:r>
              <a:rPr lang="fr-FR" sz="2400" dirty="0"/>
              <a:t> </a:t>
            </a:r>
            <a:r>
              <a:rPr lang="fr-FR" sz="2400" dirty="0" err="1"/>
              <a:t>veà</a:t>
            </a:r>
            <a:r>
              <a:rPr lang="fr-FR" sz="2400" dirty="0"/>
              <a:t> </a:t>
            </a:r>
            <a:r>
              <a:rPr lang="fr-FR" sz="2400" dirty="0" err="1"/>
              <a:t>soá</a:t>
            </a:r>
            <a:r>
              <a:rPr lang="fr-FR" sz="2400" dirty="0"/>
              <a:t> </a:t>
            </a:r>
            <a:r>
              <a:rPr lang="fr-FR" sz="2400" dirty="0" err="1"/>
              <a:t>löôïng</a:t>
            </a:r>
            <a:r>
              <a:rPr lang="fr-FR" sz="2400" dirty="0"/>
              <a:t> </a:t>
            </a:r>
            <a:r>
              <a:rPr lang="fr-FR" sz="2400" dirty="0" err="1"/>
              <a:t>boä</a:t>
            </a:r>
            <a:r>
              <a:rPr lang="fr-FR" sz="2400" dirty="0"/>
              <a:t> </a:t>
            </a:r>
            <a:r>
              <a:rPr lang="fr-FR" sz="2400" dirty="0" err="1"/>
              <a:t>xöû</a:t>
            </a:r>
            <a:r>
              <a:rPr lang="fr-FR" sz="2400" dirty="0"/>
              <a:t> </a:t>
            </a:r>
            <a:r>
              <a:rPr lang="fr-FR" sz="2400" dirty="0" err="1"/>
              <a:t>lyù</a:t>
            </a:r>
            <a:r>
              <a:rPr lang="fr-FR" sz="2400" dirty="0"/>
              <a:t> </a:t>
            </a:r>
            <a:r>
              <a:rPr lang="fr-FR" sz="2400" dirty="0" err="1"/>
              <a:t>trong</a:t>
            </a:r>
            <a:r>
              <a:rPr lang="fr-FR" sz="2400" dirty="0"/>
              <a:t> </a:t>
            </a:r>
            <a:r>
              <a:rPr lang="fr-FR" sz="2400" dirty="0" err="1"/>
              <a:t>heä</a:t>
            </a:r>
            <a:r>
              <a:rPr lang="fr-FR" sz="2400" dirty="0"/>
              <a:t> </a:t>
            </a:r>
            <a:r>
              <a:rPr lang="fr-FR" sz="2400" dirty="0" err="1"/>
              <a:t>thoáng</a:t>
            </a:r>
            <a:r>
              <a:rPr lang="fr-FR" sz="2400" dirty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A27B-5A6C-4E68-8FAF-0DFAFD1531B9}" type="slidenum">
              <a:rPr lang="en-US"/>
              <a:pPr/>
              <a:t>26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ñoàng boä hoaù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77938"/>
            <a:ext cx="8443912" cy="49514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</a:t>
            </a:r>
            <a:r>
              <a:rPr lang="fr-FR">
                <a:solidFill>
                  <a:schemeClr val="hlink"/>
                </a:solidFill>
              </a:rPr>
              <a:t>Busy Waiting 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meàm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Söû duïng caùc bieán côø hieäu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fr-FR"/>
              <a:t>Söû duïng vieäc kieåm tra luaân phieân 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Giaûi phaùp cuûa Peterson 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cöùng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Caám ngaét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Chæ thò TSL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 </a:t>
            </a:r>
            <a:r>
              <a:rPr lang="fr-FR">
                <a:solidFill>
                  <a:schemeClr val="hlink"/>
                </a:solidFill>
              </a:rPr>
              <a:t>Sleep &amp; Wakeup</a:t>
            </a:r>
            <a:r>
              <a:rPr lang="fr-FR"/>
              <a:t> 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Semaphore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Monitor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Message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65F4-6A6D-4705-9351-A98B1B74B5DB}" type="slidenum">
              <a:rPr lang="en-US"/>
              <a:pPr/>
              <a:t>27</a:t>
            </a:fld>
            <a:endParaRPr lang="en-US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855788" y="1450974"/>
            <a:ext cx="5180012" cy="40011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“Busy waiting”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951038" y="1490663"/>
            <a:ext cx="4993675" cy="40011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>
                <a:solidFill>
                  <a:srgbClr val="CC0066"/>
                </a:solidFill>
                <a:latin typeface="VNI-Book" pitchFamily="2" charset="0"/>
              </a:rPr>
              <a:t>While (chöa coù quyeàn) donothing() ;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016375" y="2435225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111375" y="3151188"/>
            <a:ext cx="4800600" cy="40011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b="1">
                <a:solidFill>
                  <a:schemeClr val="tx2"/>
                </a:solidFill>
                <a:latin typeface="VNI-Book" pitchFamily="2" charset="0"/>
              </a:rPr>
              <a:t>Töø boû quyeàn söû duïng  CS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650875" y="4408488"/>
            <a:ext cx="8015288" cy="1200329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Tieáp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tuïc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tieâu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thuï</a:t>
            </a:r>
            <a:r>
              <a:rPr lang="en-US" sz="2400" dirty="0">
                <a:latin typeface="VNI-Book" pitchFamily="2" charset="0"/>
              </a:rPr>
              <a:t> CPU </a:t>
            </a:r>
            <a:r>
              <a:rPr lang="en-US" sz="2400" dirty="0" err="1">
                <a:latin typeface="VNI-Book" pitchFamily="2" charset="0"/>
              </a:rPr>
              <a:t>trong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chôø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ñôïi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mieàn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gaêng</a:t>
            </a:r>
            <a:endParaRPr lang="en-US" sz="2400" dirty="0">
              <a:latin typeface="VNI-Book" pitchFamily="2" charset="0"/>
            </a:endParaRP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Khoâng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ñoøi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hoûi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söï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trôï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giuùp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cuûa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Heä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haønh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  <p:bldP spid="14439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CC45-CB10-4174-8A44-3FDD82D7B6A5}" type="slidenum">
              <a:rPr lang="en-US"/>
              <a:pPr/>
              <a:t>28</a:t>
            </a:fld>
            <a:endParaRPr 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Nhoùm giaûi phaùp Busy-Waiting</a:t>
            </a:r>
          </a:p>
        </p:txBody>
      </p:sp>
      <p:sp>
        <p:nvSpPr>
          <p:cNvPr id="1863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Caùc giaûi phaùp Busy Waiting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Caùc giaûi phaùp phaàn meàm</a:t>
            </a:r>
          </a:p>
          <a:p>
            <a:pPr lvl="2"/>
            <a:r>
              <a:rPr lang="en-US"/>
              <a:t>Giaûi phaùp bieán côø hieäu</a:t>
            </a:r>
          </a:p>
          <a:p>
            <a:pPr lvl="2"/>
            <a:r>
              <a:rPr lang="en-US"/>
              <a:t>Giaûi phaùp kieåm tra luaân phieân</a:t>
            </a:r>
          </a:p>
          <a:p>
            <a:pPr lvl="2"/>
            <a:r>
              <a:rPr lang="en-US"/>
              <a:t>Giaûi phaùp Peterson</a:t>
            </a:r>
          </a:p>
          <a:p>
            <a:pPr lvl="1" algn="just"/>
            <a:r>
              <a:rPr lang="fr-FR"/>
              <a:t>Phaàn cöùng</a:t>
            </a:r>
          </a:p>
          <a:p>
            <a:pPr lvl="2" algn="just"/>
            <a:r>
              <a:rPr lang="fr-FR"/>
              <a:t>Caám ngaét</a:t>
            </a:r>
            <a:endParaRPr lang="en-US"/>
          </a:p>
          <a:p>
            <a:pPr lvl="2"/>
            <a:r>
              <a:rPr lang="en-US"/>
              <a:t>Chæ thò TSL</a:t>
            </a:r>
          </a:p>
          <a:p>
            <a:pPr lvl="2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7261-706B-4FFD-9133-96BE1C9C7FDF}" type="slidenum">
              <a:rPr lang="en-US"/>
              <a:pPr/>
              <a:t>29</a:t>
            </a:fld>
            <a:endParaRPr lang="en-US"/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963613" y="2936875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29" name="Text Box 13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0" name="Text Box 14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5318125" y="2925763"/>
            <a:ext cx="3076575" cy="69850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2837" name="Text Box 21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62838" name="Rectangle 22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62840" name="Rectangle 2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meàm</a:t>
            </a:r>
            <a:r>
              <a:rPr lang="en-US" dirty="0"/>
              <a:t> 1</a:t>
            </a:r>
            <a:r>
              <a:rPr lang="en-US" dirty="0" smtClean="0"/>
              <a:t>: </a:t>
            </a:r>
            <a:r>
              <a:rPr lang="en-US" dirty="0" err="1"/>
              <a:t>Söû</a:t>
            </a:r>
            <a:r>
              <a:rPr lang="en-US" dirty="0"/>
              <a:t> </a:t>
            </a:r>
            <a:r>
              <a:rPr lang="en-US" dirty="0" err="1"/>
              <a:t>duïng</a:t>
            </a:r>
            <a:r>
              <a:rPr lang="en-US" dirty="0"/>
              <a:t> </a:t>
            </a:r>
            <a:r>
              <a:rPr lang="en-US" dirty="0" err="1" smtClean="0"/>
              <a:t>côø</a:t>
            </a:r>
            <a:r>
              <a:rPr lang="en-US" dirty="0" smtClean="0"/>
              <a:t> </a:t>
            </a:r>
            <a:r>
              <a:rPr lang="en-US" dirty="0" err="1"/>
              <a:t>hieäu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  <p:bldP spid="162826" grpId="0" animBg="1"/>
      <p:bldP spid="162832" grpId="0" animBg="1"/>
      <p:bldP spid="1628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6569-81DE-4941-A989-2AD42DBF92F8}" type="slidenum">
              <a:rPr lang="en-US"/>
              <a:pPr/>
              <a:t>3</a:t>
            </a:fld>
            <a:endParaRPr lang="en-US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  <a:noFill/>
          <a:ln/>
        </p:spPr>
        <p:txBody>
          <a:bodyPr lIns="92075" tIns="46038" rIns="92075" bIns="46038"/>
          <a:lstStyle/>
          <a:p>
            <a:r>
              <a:rPr lang="en-US" sz="2000" dirty="0" err="1"/>
              <a:t>Nhieàu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“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soáng</a:t>
            </a:r>
            <a:r>
              <a:rPr lang="en-US" sz="2000" dirty="0"/>
              <a:t> </a:t>
            </a:r>
            <a:r>
              <a:rPr lang="en-US" sz="2000" dirty="0" err="1"/>
              <a:t>hoaø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heä</a:t>
            </a:r>
            <a:r>
              <a:rPr lang="en-US" sz="2000" dirty="0"/>
              <a:t> </a:t>
            </a:r>
            <a:r>
              <a:rPr lang="en-US" sz="2000" dirty="0" err="1"/>
              <a:t>thoáng</a:t>
            </a:r>
            <a:r>
              <a:rPr lang="en-US" sz="2000" dirty="0"/>
              <a:t> ? 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50213" cy="4837113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>
                <a:solidFill>
                  <a:schemeClr val="hlink"/>
                </a:solidFill>
              </a:rPr>
              <a:t>ÑÖØNG HY VOÏNG</a:t>
            </a:r>
          </a:p>
          <a:p>
            <a:r>
              <a:rPr lang="en-US" sz="2400" dirty="0"/>
              <a:t>An </a:t>
            </a:r>
            <a:r>
              <a:rPr lang="en-US" sz="2400" dirty="0" err="1"/>
              <a:t>toaøn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hoaøn</a:t>
            </a:r>
            <a:r>
              <a:rPr lang="en-US" sz="2400" dirty="0"/>
              <a:t> </a:t>
            </a:r>
            <a:r>
              <a:rPr lang="en-US" sz="2400" dirty="0" err="1"/>
              <a:t>toaøn</a:t>
            </a:r>
            <a:r>
              <a:rPr lang="en-US" sz="2400" dirty="0"/>
              <a:t> </a:t>
            </a:r>
            <a:r>
              <a:rPr lang="en-US" sz="2400" dirty="0" err="1"/>
              <a:t>ñoäc</a:t>
            </a:r>
            <a:r>
              <a:rPr lang="en-US" sz="2400" dirty="0"/>
              <a:t> </a:t>
            </a:r>
            <a:r>
              <a:rPr lang="en-US" sz="2400" dirty="0" err="1"/>
              <a:t>laäp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Laøm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coù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r>
              <a:rPr lang="en-US" sz="2000" dirty="0"/>
              <a:t> ??</a:t>
            </a:r>
          </a:p>
          <a:p>
            <a:r>
              <a:rPr lang="en-US" sz="2400" dirty="0" err="1"/>
              <a:t>Thöïc</a:t>
            </a:r>
            <a:r>
              <a:rPr lang="en-US" sz="2400" dirty="0"/>
              <a:t> </a:t>
            </a:r>
            <a:r>
              <a:rPr lang="en-US" sz="2400" dirty="0" err="1"/>
              <a:t>teá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 </a:t>
            </a:r>
            <a:r>
              <a:rPr lang="en-US" sz="2000" dirty="0" err="1"/>
              <a:t>seû</a:t>
            </a:r>
            <a:r>
              <a:rPr lang="en-US" sz="2000" dirty="0"/>
              <a:t> </a:t>
            </a:r>
            <a:r>
              <a:rPr lang="en-US" sz="2000" dirty="0" err="1"/>
              <a:t>taøi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( file system, CPU...)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Concurrent access =&gt; bugs.</a:t>
            </a:r>
          </a:p>
          <a:p>
            <a:pPr lvl="2"/>
            <a:r>
              <a:rPr lang="en-US" sz="1800" dirty="0" err="1"/>
              <a:t>Ví</a:t>
            </a:r>
            <a:r>
              <a:rPr lang="en-US" sz="1800" dirty="0"/>
              <a:t> </a:t>
            </a:r>
            <a:r>
              <a:rPr lang="en-US" sz="1800" dirty="0" err="1"/>
              <a:t>duï</a:t>
            </a:r>
            <a:r>
              <a:rPr lang="en-US" sz="1800" dirty="0"/>
              <a:t> : </a:t>
            </a:r>
            <a:r>
              <a:rPr lang="en-US" sz="1800" dirty="0" err="1"/>
              <a:t>Deâ</a:t>
            </a:r>
            <a:r>
              <a:rPr lang="en-US" sz="1800" dirty="0"/>
              <a:t> con qua </a:t>
            </a:r>
            <a:r>
              <a:rPr lang="en-US" sz="1800" dirty="0" err="1"/>
              <a:t>caàu</a:t>
            </a:r>
            <a:r>
              <a:rPr lang="en-US" sz="1800" dirty="0"/>
              <a:t> </a:t>
            </a:r>
          </a:p>
        </p:txBody>
      </p:sp>
      <p:graphicFrame>
        <p:nvGraphicFramePr>
          <p:cNvPr id="105522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72225" y="5573713"/>
          <a:ext cx="741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7" name="Bitmap Image" r:id="rId3" imgW="314286" imgH="276117" progId="PBrush">
                  <p:embed/>
                </p:oleObj>
              </mc:Choice>
              <mc:Fallback>
                <p:oleObj name="Bitmap Image" r:id="rId3" imgW="314286" imgH="276117" progId="PBrush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573713"/>
                        <a:ext cx="7413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8477250" y="935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 dirty="0">
              <a:latin typeface="VNI-Book" pitchFamily="2" charset="0"/>
            </a:endParaRP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676275" y="5697538"/>
            <a:ext cx="5388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36538" indent="-236538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Xöû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lyù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haønh</a:t>
            </a:r>
            <a:r>
              <a:rPr lang="en-US" sz="2400" b="1" dirty="0">
                <a:latin typeface="VNI-Book" pitchFamily="2" charset="0"/>
              </a:rPr>
              <a:t> = ...</a:t>
            </a:r>
            <a:r>
              <a:rPr lang="en-US" sz="2400" b="1" dirty="0" err="1">
                <a:latin typeface="VNI-Book" pitchFamily="2" charset="0"/>
              </a:rPr>
              <a:t>nhöùc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ñaàu</a:t>
            </a:r>
            <a:endParaRPr lang="en-US" sz="2400" b="1" dirty="0">
              <a:latin typeface="VNI-Book" pitchFamily="2" charset="0"/>
            </a:endParaRP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2522538" y="4910138"/>
            <a:ext cx="3481387" cy="266700"/>
          </a:xfrm>
          <a:prstGeom prst="rect">
            <a:avLst/>
          </a:prstGeom>
          <a:solidFill>
            <a:srgbClr val="D6B57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05520" name="Group 48"/>
          <p:cNvGrpSpPr>
            <a:grpSpLocks/>
          </p:cNvGrpSpPr>
          <p:nvPr/>
        </p:nvGrpSpPr>
        <p:grpSpPr bwMode="auto">
          <a:xfrm>
            <a:off x="5695950" y="4370388"/>
            <a:ext cx="674688" cy="517525"/>
            <a:chOff x="2827" y="2650"/>
            <a:chExt cx="425" cy="326"/>
          </a:xfrm>
        </p:grpSpPr>
        <p:grpSp>
          <p:nvGrpSpPr>
            <p:cNvPr id="105508" name="Group 36"/>
            <p:cNvGrpSpPr>
              <a:grpSpLocks/>
            </p:cNvGrpSpPr>
            <p:nvPr/>
          </p:nvGrpSpPr>
          <p:grpSpPr bwMode="auto">
            <a:xfrm flipH="1">
              <a:off x="2827" y="2650"/>
              <a:ext cx="381" cy="326"/>
              <a:chOff x="2276" y="2601"/>
              <a:chExt cx="381" cy="326"/>
            </a:xfrm>
          </p:grpSpPr>
          <p:sp>
            <p:nvSpPr>
              <p:cNvPr id="105509" name="Oval 3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0" name="Oval 3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rgbClr val="FC0A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1" name="Line 3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2" name="Line 4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3" name="Line 4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4" name="Line 4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5" name="Line 4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16" name="Line 4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105517" name="Line 45"/>
            <p:cNvSpPr>
              <a:spLocks noChangeShapeType="1"/>
            </p:cNvSpPr>
            <p:nvPr/>
          </p:nvSpPr>
          <p:spPr bwMode="auto">
            <a:xfrm flipV="1">
              <a:off x="3187" y="2713"/>
              <a:ext cx="6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2293938" y="4379913"/>
            <a:ext cx="661987" cy="517525"/>
            <a:chOff x="2332" y="2656"/>
            <a:chExt cx="417" cy="326"/>
          </a:xfrm>
        </p:grpSpPr>
        <p:grpSp>
          <p:nvGrpSpPr>
            <p:cNvPr id="105507" name="Group 35"/>
            <p:cNvGrpSpPr>
              <a:grpSpLocks/>
            </p:cNvGrpSpPr>
            <p:nvPr/>
          </p:nvGrpSpPr>
          <p:grpSpPr bwMode="auto">
            <a:xfrm>
              <a:off x="2368" y="2656"/>
              <a:ext cx="381" cy="326"/>
              <a:chOff x="2276" y="2601"/>
              <a:chExt cx="381" cy="326"/>
            </a:xfrm>
          </p:grpSpPr>
          <p:sp>
            <p:nvSpPr>
              <p:cNvPr id="105499" name="Oval 27"/>
              <p:cNvSpPr>
                <a:spLocks noChangeArrowheads="1"/>
              </p:cNvSpPr>
              <p:nvPr/>
            </p:nvSpPr>
            <p:spPr bwMode="auto">
              <a:xfrm>
                <a:off x="2276" y="2638"/>
                <a:ext cx="260" cy="2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0" name="Oval 28"/>
              <p:cNvSpPr>
                <a:spLocks noChangeArrowheads="1"/>
              </p:cNvSpPr>
              <p:nvPr/>
            </p:nvSpPr>
            <p:spPr bwMode="auto">
              <a:xfrm>
                <a:off x="2518" y="2657"/>
                <a:ext cx="121" cy="1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1" name="Line 29"/>
              <p:cNvSpPr>
                <a:spLocks noChangeShapeType="1"/>
              </p:cNvSpPr>
              <p:nvPr/>
            </p:nvSpPr>
            <p:spPr bwMode="auto">
              <a:xfrm flipH="1">
                <a:off x="2285" y="2834"/>
                <a:ext cx="47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2" name="Line 30"/>
              <p:cNvSpPr>
                <a:spLocks noChangeShapeType="1"/>
              </p:cNvSpPr>
              <p:nvPr/>
            </p:nvSpPr>
            <p:spPr bwMode="auto">
              <a:xfrm flipH="1">
                <a:off x="2360" y="2843"/>
                <a:ext cx="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3" name="Line 31"/>
              <p:cNvSpPr>
                <a:spLocks noChangeShapeType="1"/>
              </p:cNvSpPr>
              <p:nvPr/>
            </p:nvSpPr>
            <p:spPr bwMode="auto">
              <a:xfrm>
                <a:off x="2462" y="2815"/>
                <a:ext cx="93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4" name="Line 32"/>
              <p:cNvSpPr>
                <a:spLocks noChangeShapeType="1"/>
              </p:cNvSpPr>
              <p:nvPr/>
            </p:nvSpPr>
            <p:spPr bwMode="auto">
              <a:xfrm>
                <a:off x="2453" y="2843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5" name="Line 33"/>
              <p:cNvSpPr>
                <a:spLocks noChangeShapeType="1"/>
              </p:cNvSpPr>
              <p:nvPr/>
            </p:nvSpPr>
            <p:spPr bwMode="auto">
              <a:xfrm flipV="1">
                <a:off x="2601" y="2601"/>
                <a:ext cx="56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05506" name="Line 34"/>
              <p:cNvSpPr>
                <a:spLocks noChangeShapeType="1"/>
              </p:cNvSpPr>
              <p:nvPr/>
            </p:nvSpPr>
            <p:spPr bwMode="auto">
              <a:xfrm flipH="1" flipV="1">
                <a:off x="2518" y="2611"/>
                <a:ext cx="46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</p:grpSp>
        <p:sp>
          <p:nvSpPr>
            <p:cNvPr id="105518" name="Line 46"/>
            <p:cNvSpPr>
              <a:spLocks noChangeShapeType="1"/>
            </p:cNvSpPr>
            <p:nvPr/>
          </p:nvSpPr>
          <p:spPr bwMode="auto">
            <a:xfrm flipH="1" flipV="1">
              <a:off x="2332" y="2731"/>
              <a:ext cx="7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graphicFrame>
        <p:nvGraphicFramePr>
          <p:cNvPr id="105524" name="Object 5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6813" y="1217613"/>
          <a:ext cx="647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Bitmap Image" r:id="rId5" imgW="304923" imgH="285866" progId="PBrush">
                  <p:embed/>
                </p:oleObj>
              </mc:Choice>
              <mc:Fallback>
                <p:oleObj name="Bitmap Image" r:id="rId5" imgW="304923" imgH="285866" progId="PBrush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217613"/>
                        <a:ext cx="6477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4305 -0.0018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-1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-0.15972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uiExpand="1" build="p"/>
      <p:bldP spid="105494" grpId="0"/>
      <p:bldP spid="1054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156A-B11A-42C2-80E3-A4DB07AD9887}" type="slidenum">
              <a:rPr lang="en-US"/>
              <a:pPr/>
              <a:t>30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963613" y="2936875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5318125" y="2925763"/>
            <a:ext cx="3076575" cy="698500"/>
          </a:xfrm>
          <a:prstGeom prst="rect">
            <a:avLst/>
          </a:prstGeom>
          <a:solidFill>
            <a:srgbClr val="008000"/>
          </a:solidFill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(lock == 1); // wait</a:t>
            </a:r>
          </a:p>
          <a:p>
            <a:r>
              <a:rPr lang="fr-FR" sz="1800" b="1">
                <a:latin typeface="Comic Sans MS" pitchFamily="66" charset="0"/>
              </a:rPr>
              <a:t>lock = 1;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lock = 0;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15" name="Text Box 15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9221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Giaûi phaùp phaàn meàm 1:  Tình huoáng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9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9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20"/>
                            </p:stCondLst>
                            <p:childTnLst>
                              <p:par>
                                <p:cTn id="31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DE-4602-4347-B6E1-B44D382BFA77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42162" cy="623887"/>
          </a:xfrm>
        </p:spPr>
        <p:txBody>
          <a:bodyPr/>
          <a:lstStyle/>
          <a:p>
            <a:r>
              <a:rPr lang="en-US" dirty="0" err="1"/>
              <a:t>Nhaän</a:t>
            </a:r>
            <a:r>
              <a:rPr lang="en-US" dirty="0"/>
              <a:t> </a:t>
            </a:r>
            <a:r>
              <a:rPr lang="en-US" dirty="0" err="1"/>
              <a:t>xeùt</a:t>
            </a:r>
            <a:r>
              <a:rPr lang="en-US" dirty="0"/>
              <a:t>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smtClean="0"/>
              <a:t>phaùp1</a:t>
            </a:r>
            <a:r>
              <a:rPr lang="en-US" dirty="0"/>
              <a:t>: </a:t>
            </a:r>
            <a:r>
              <a:rPr lang="en-US" dirty="0" err="1" smtClean="0"/>
              <a:t>Côø</a:t>
            </a:r>
            <a:r>
              <a:rPr lang="en-US" dirty="0"/>
              <a:t> </a:t>
            </a:r>
            <a:r>
              <a:rPr lang="en-US" dirty="0" err="1" smtClean="0"/>
              <a:t>hieäu</a:t>
            </a:r>
            <a:endParaRPr lang="en-US" dirty="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theå</a:t>
            </a:r>
            <a:r>
              <a:rPr lang="en-US" dirty="0"/>
              <a:t> </a:t>
            </a:r>
            <a:r>
              <a:rPr lang="en-US" dirty="0" err="1"/>
              <a:t>môû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Mutual Exclusion</a:t>
            </a:r>
          </a:p>
          <a:p>
            <a:pPr lvl="1"/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Baûn</a:t>
            </a:r>
            <a:r>
              <a:rPr lang="en-US" dirty="0"/>
              <a:t> </a:t>
            </a:r>
            <a:r>
              <a:rPr lang="en-US" dirty="0" err="1"/>
              <a:t>thaân</a:t>
            </a:r>
            <a:r>
              <a:rPr lang="en-US" dirty="0"/>
              <a:t> </a:t>
            </a:r>
            <a:r>
              <a:rPr lang="en-US" dirty="0" err="1"/>
              <a:t>ñoaïn</a:t>
            </a:r>
            <a:r>
              <a:rPr lang="en-US" dirty="0"/>
              <a:t> code </a:t>
            </a:r>
            <a:r>
              <a:rPr lang="en-US" dirty="0" err="1"/>
              <a:t>kieåm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vaø</a:t>
            </a:r>
            <a:r>
              <a:rPr lang="en-US" dirty="0"/>
              <a:t>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quyeàn</a:t>
            </a:r>
            <a:r>
              <a:rPr lang="en-US" dirty="0"/>
              <a:t> </a:t>
            </a:r>
            <a:r>
              <a:rPr lang="en-US" dirty="0" err="1"/>
              <a:t>cuõng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CS !</a:t>
            </a:r>
          </a:p>
          <a:p>
            <a:endParaRPr lang="en-US" dirty="0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2763838" y="3036888"/>
            <a:ext cx="4464050" cy="8794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2400" b="1">
                <a:latin typeface="Comic Sans MS" pitchFamily="66" charset="0"/>
              </a:rPr>
              <a:t>while ( </a:t>
            </a:r>
            <a:r>
              <a:rPr lang="fr-FR" sz="2400" b="1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fr-FR" sz="2400" b="1">
                <a:latin typeface="Comic Sans MS" pitchFamily="66" charset="0"/>
              </a:rPr>
              <a:t> == 1); // wait</a:t>
            </a:r>
          </a:p>
          <a:p>
            <a:r>
              <a:rPr lang="fr-FR" sz="2400" b="1">
                <a:latin typeface="Comic Sans MS" pitchFamily="66" charset="0"/>
              </a:rPr>
              <a:t>lock = 1;</a:t>
            </a:r>
          </a:p>
        </p:txBody>
      </p:sp>
      <p:grpSp>
        <p:nvGrpSpPr>
          <p:cNvPr id="163851" name="Group 11"/>
          <p:cNvGrpSpPr>
            <a:grpSpLocks/>
          </p:cNvGrpSpPr>
          <p:nvPr/>
        </p:nvGrpSpPr>
        <p:grpSpPr bwMode="auto">
          <a:xfrm>
            <a:off x="500063" y="3444875"/>
            <a:ext cx="2292349" cy="873126"/>
            <a:chOff x="315" y="2161"/>
            <a:chExt cx="1444" cy="550"/>
          </a:xfrm>
        </p:grpSpPr>
        <p:sp>
          <p:nvSpPr>
            <p:cNvPr id="163847" name="AutoShape 7"/>
            <p:cNvSpPr>
              <a:spLocks noChangeArrowheads="1"/>
            </p:cNvSpPr>
            <p:nvPr/>
          </p:nvSpPr>
          <p:spPr bwMode="auto">
            <a:xfrm>
              <a:off x="1281" y="2210"/>
              <a:ext cx="149" cy="501"/>
            </a:xfrm>
            <a:prstGeom prst="rightArrow">
              <a:avLst>
                <a:gd name="adj1" fmla="val 50000"/>
                <a:gd name="adj2" fmla="val 45145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63848" name="Text Box 8"/>
            <p:cNvSpPr txBox="1">
              <a:spLocks noChangeArrowheads="1"/>
            </p:cNvSpPr>
            <p:nvPr/>
          </p:nvSpPr>
          <p:spPr bwMode="auto">
            <a:xfrm>
              <a:off x="315" y="2161"/>
              <a:ext cx="14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Bò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ngaét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xöû</a:t>
              </a:r>
              <a:r>
                <a:rPr lang="en-US" sz="2400" b="1" dirty="0">
                  <a:solidFill>
                    <a:srgbClr val="008000"/>
                  </a:solidFill>
                  <a:latin typeface="VNI-Book" pitchFamily="2" charset="0"/>
                </a:rPr>
                <a:t> </a:t>
              </a:r>
              <a:r>
                <a:rPr lang="en-US" sz="2400" b="1" dirty="0" err="1">
                  <a:solidFill>
                    <a:srgbClr val="008000"/>
                  </a:solidFill>
                  <a:latin typeface="VNI-Book" pitchFamily="2" charset="0"/>
                </a:rPr>
                <a:t>lyù</a:t>
              </a:r>
              <a:endParaRPr lang="en-US" sz="2400" b="1" dirty="0">
                <a:solidFill>
                  <a:srgbClr val="008000"/>
                </a:solidFill>
                <a:latin typeface="VNI-Book" pitchFamily="2" charset="0"/>
              </a:endParaRPr>
            </a:p>
          </p:txBody>
        </p:sp>
      </p:grpSp>
      <p:sp>
        <p:nvSpPr>
          <p:cNvPr id="163849" name="AutoShape 9"/>
          <p:cNvSpPr>
            <a:spLocks/>
          </p:cNvSpPr>
          <p:nvPr/>
        </p:nvSpPr>
        <p:spPr bwMode="auto">
          <a:xfrm>
            <a:off x="4781550" y="4221163"/>
            <a:ext cx="3409950" cy="609600"/>
          </a:xfrm>
          <a:prstGeom prst="borderCallout1">
            <a:avLst>
              <a:gd name="adj1" fmla="val 18750"/>
              <a:gd name="adj2" fmla="val -2884"/>
              <a:gd name="adj3" fmla="val -123958"/>
              <a:gd name="adj4" fmla="val -17968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err="1">
                <a:latin typeface="VNI-Book" pitchFamily="2" charset="0"/>
              </a:rPr>
              <a:t>Taøi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nguyeân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duøng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chung</a:t>
            </a:r>
            <a:endParaRPr lang="en-US" b="1" dirty="0">
              <a:latin typeface="VNI-Book" pitchFamily="2" charset="0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7434263" y="3227388"/>
            <a:ext cx="841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latin typeface="VNI-Book" pitchFamily="2" charset="0"/>
              </a:rPr>
              <a:t>CS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3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nimBg="1"/>
      <p:bldP spid="163849" grpId="0" animBg="1"/>
      <p:bldP spid="1638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4D79-BD34-4AF0-A216-F5AB52FE6FF5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sz="2500" dirty="0" err="1"/>
              <a:t>Giaûi</a:t>
            </a:r>
            <a:r>
              <a:rPr lang="en-US" sz="2500" dirty="0"/>
              <a:t> </a:t>
            </a:r>
            <a:r>
              <a:rPr lang="en-US" sz="2500" dirty="0" err="1"/>
              <a:t>phaùp</a:t>
            </a:r>
            <a:r>
              <a:rPr lang="en-US" sz="2500" dirty="0"/>
              <a:t> </a:t>
            </a:r>
            <a:r>
              <a:rPr lang="en-US" sz="2500" dirty="0" err="1"/>
              <a:t>phaàn</a:t>
            </a:r>
            <a:r>
              <a:rPr lang="en-US" sz="2500" dirty="0"/>
              <a:t> </a:t>
            </a:r>
            <a:r>
              <a:rPr lang="en-US" sz="2500" dirty="0" err="1"/>
              <a:t>meàm</a:t>
            </a:r>
            <a:r>
              <a:rPr lang="en-US" sz="2500" dirty="0"/>
              <a:t> 2 : </a:t>
            </a:r>
            <a:r>
              <a:rPr lang="en-US" sz="2500" dirty="0" err="1"/>
              <a:t>Kieåm</a:t>
            </a:r>
            <a:r>
              <a:rPr lang="en-US" sz="2500" dirty="0"/>
              <a:t> </a:t>
            </a:r>
            <a:r>
              <a:rPr lang="en-US" sz="2500" dirty="0" err="1"/>
              <a:t>tra</a:t>
            </a:r>
            <a:r>
              <a:rPr lang="en-US" sz="2500" dirty="0"/>
              <a:t> </a:t>
            </a:r>
            <a:r>
              <a:rPr lang="en-US" sz="2500" dirty="0" err="1"/>
              <a:t>luaân</a:t>
            </a:r>
            <a:r>
              <a:rPr lang="en-US" sz="2500" dirty="0"/>
              <a:t> </a:t>
            </a:r>
            <a:r>
              <a:rPr lang="en-US" sz="2500" dirty="0" err="1"/>
              <a:t>phieân</a:t>
            </a:r>
            <a:endParaRPr lang="en-US" sz="2500" i="1" dirty="0"/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963613" y="3073400"/>
            <a:ext cx="2924175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(turn !=0); // wait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2084388" y="3916363"/>
            <a:ext cx="7508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1039813" y="4668838"/>
            <a:ext cx="307975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turn = 1;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4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turn</a:t>
            </a:r>
            <a:r>
              <a:rPr lang="en-US" sz="2400">
                <a:latin typeface="Comic Sans MS" pitchFamily="66" charset="0"/>
              </a:rPr>
              <a:t> = 1</a:t>
            </a:r>
          </a:p>
        </p:txBody>
      </p:sp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1787525" y="2225675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1965325" y="54879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5318125" y="3062288"/>
            <a:ext cx="3022600" cy="423862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while (turn != 1); // wait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438900" y="390525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5394325" y="4657725"/>
            <a:ext cx="3079750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turn = 0;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6142038" y="221456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6319838" y="547687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animBg="1"/>
      <p:bldP spid="177157" grpId="0" animBg="1"/>
      <p:bldP spid="177163" grpId="0" animBg="1"/>
      <p:bldP spid="1771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D7DA8-E04B-48C8-9769-E162BCB0695A}" type="slidenum">
              <a:rPr lang="en-US"/>
              <a:pPr/>
              <a:t>33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meàm 2 : Tình huoáng</a:t>
            </a:r>
            <a:endParaRPr lang="en-US" i="1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198813" y="1138238"/>
            <a:ext cx="174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turn</a:t>
            </a:r>
            <a:r>
              <a:rPr lang="en-US" sz="2400">
                <a:latin typeface="Comic Sans MS" pitchFamily="66" charset="0"/>
              </a:rPr>
              <a:t> = 1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31813" y="2301875"/>
            <a:ext cx="2289175" cy="2282825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==1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Wait...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 1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  <a:p>
            <a:pPr eaLnBrk="1" hangingPunct="1"/>
            <a:r>
              <a:rPr lang="en-US" sz="2400">
                <a:solidFill>
                  <a:srgbClr val="008000"/>
                </a:solidFill>
                <a:latin typeface="Comic Sans MS" pitchFamily="66" charset="0"/>
              </a:rPr>
              <a:t>CS ? (turn ==1)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20713" y="181610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P0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74650" y="1803400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508625" y="2366963"/>
            <a:ext cx="2911475" cy="118745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turn = 0;</a:t>
            </a:r>
          </a:p>
          <a:p>
            <a:pPr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NonCS...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4975225" y="1804988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C0AD9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4729163" y="1792288"/>
            <a:ext cx="3998912" cy="400110"/>
          </a:xfrm>
          <a:prstGeom prst="rect">
            <a:avLst/>
          </a:prstGeom>
          <a:noFill/>
          <a:ln w="6350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>
            <a:off x="2005013" y="2566988"/>
            <a:ext cx="342265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med"/>
          </a:ln>
          <a:effectLst/>
        </p:spPr>
        <p:txBody>
          <a:bodyPr wrap="none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 flipH="1">
            <a:off x="1901825" y="2979738"/>
            <a:ext cx="3376613" cy="1587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H="1">
            <a:off x="2760663" y="3352800"/>
            <a:ext cx="2743200" cy="10334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lg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80245" name="Text Box 21"/>
          <p:cNvSpPr txBox="1">
            <a:spLocks noChangeArrowheads="1"/>
          </p:cNvSpPr>
          <p:nvPr/>
        </p:nvSpPr>
        <p:spPr bwMode="auto">
          <a:xfrm>
            <a:off x="1135063" y="4770438"/>
            <a:ext cx="7350125" cy="83099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P0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khoâng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vaøo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CS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laàn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2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khi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P1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döøng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trong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NonCS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0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0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0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0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0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2" grpId="0" animBg="1"/>
      <p:bldP spid="180243" grpId="0" animBg="1"/>
      <p:bldP spid="180244" grpId="0" animBg="1"/>
      <p:bldP spid="1802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6A8E-E530-4513-9900-54238677B508}" type="slidenum">
              <a:rPr lang="en-US"/>
              <a:pPr/>
              <a:t>34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72462" cy="623887"/>
          </a:xfrm>
        </p:spPr>
        <p:txBody>
          <a:bodyPr/>
          <a:lstStyle/>
          <a:p>
            <a:r>
              <a:rPr lang="en-US" sz="2600" dirty="0" err="1"/>
              <a:t>Nhaän</a:t>
            </a:r>
            <a:r>
              <a:rPr lang="en-US" sz="2600" dirty="0"/>
              <a:t> </a:t>
            </a:r>
            <a:r>
              <a:rPr lang="en-US" sz="2600" dirty="0" err="1"/>
              <a:t>xeùt</a:t>
            </a:r>
            <a:r>
              <a:rPr lang="en-US" sz="2600" dirty="0"/>
              <a:t>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2: </a:t>
            </a:r>
            <a:r>
              <a:rPr lang="en-US" sz="2600" dirty="0" err="1"/>
              <a:t>Kieåm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</a:t>
            </a:r>
            <a:r>
              <a:rPr lang="en-US" sz="2600" dirty="0" err="1"/>
              <a:t>luaân</a:t>
            </a:r>
            <a:r>
              <a:rPr lang="en-US" sz="2600" dirty="0"/>
              <a:t> </a:t>
            </a:r>
            <a:r>
              <a:rPr lang="en-US" sz="2600" dirty="0" err="1"/>
              <a:t>phieân</a:t>
            </a:r>
            <a:endParaRPr lang="en-US" sz="2600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daønh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Mutual Exclusion</a:t>
            </a:r>
          </a:p>
          <a:p>
            <a:pPr lvl="1"/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1 </a:t>
            </a:r>
            <a:r>
              <a:rPr lang="en-US" dirty="0" err="1"/>
              <a:t>bieán</a:t>
            </a:r>
            <a:r>
              <a:rPr lang="en-US" dirty="0"/>
              <a:t> </a:t>
            </a:r>
            <a:r>
              <a:rPr lang="en-US" i="1" dirty="0"/>
              <a:t>turn</a:t>
            </a:r>
            <a:r>
              <a:rPr lang="en-US" dirty="0"/>
              <a:t>, </a:t>
            </a:r>
            <a:r>
              <a:rPr lang="en-US" dirty="0" err="1"/>
              <a:t>taïi</a:t>
            </a:r>
            <a:r>
              <a:rPr lang="en-US" dirty="0"/>
              <a:t> 1 </a:t>
            </a:r>
            <a:r>
              <a:rPr lang="en-US" dirty="0" err="1"/>
              <a:t>thôøi</a:t>
            </a:r>
            <a:r>
              <a:rPr lang="en-US" dirty="0"/>
              <a:t> </a:t>
            </a:r>
            <a:r>
              <a:rPr lang="en-US" dirty="0" err="1"/>
              <a:t>ñieåm</a:t>
            </a:r>
            <a:r>
              <a:rPr lang="en-US" dirty="0"/>
              <a:t>  </a:t>
            </a:r>
            <a:r>
              <a:rPr lang="en-US" dirty="0" err="1"/>
              <a:t>chæ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i="1" dirty="0"/>
              <a:t>turn</a:t>
            </a:r>
            <a:r>
              <a:rPr lang="en-US" dirty="0"/>
              <a:t> </a:t>
            </a:r>
            <a:r>
              <a:rPr lang="en-US" dirty="0" err="1"/>
              <a:t>vaøo</a:t>
            </a:r>
            <a:r>
              <a:rPr lang="en-US" dirty="0"/>
              <a:t> CS</a:t>
            </a:r>
          </a:p>
          <a:p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baûo</a:t>
            </a:r>
            <a:r>
              <a:rPr lang="en-US" dirty="0"/>
              <a:t> </a:t>
            </a:r>
            <a:r>
              <a:rPr lang="en-US" dirty="0" err="1"/>
              <a:t>ñaûm</a:t>
            </a:r>
            <a:r>
              <a:rPr lang="en-US" dirty="0"/>
              <a:t> Progress</a:t>
            </a:r>
          </a:p>
          <a:p>
            <a:pPr lvl="1"/>
            <a:r>
              <a:rPr lang="en-US" dirty="0" err="1"/>
              <a:t>Nguyeân</a:t>
            </a:r>
            <a:r>
              <a:rPr lang="en-US" dirty="0"/>
              <a:t> </a:t>
            </a:r>
            <a:r>
              <a:rPr lang="en-US" dirty="0" err="1"/>
              <a:t>nhaân</a:t>
            </a:r>
            <a:r>
              <a:rPr lang="en-US" dirty="0"/>
              <a:t>  ?</a:t>
            </a:r>
          </a:p>
          <a:p>
            <a:pPr lvl="2"/>
            <a:r>
              <a:rPr lang="en-US" dirty="0"/>
              <a:t>“</a:t>
            </a:r>
            <a:r>
              <a:rPr lang="en-US" dirty="0" err="1" smtClean="0"/>
              <a:t>Môûø</a:t>
            </a:r>
            <a:r>
              <a:rPr lang="en-US" dirty="0" smtClean="0"/>
              <a:t> </a:t>
            </a:r>
            <a:r>
              <a:rPr lang="en-US" dirty="0" err="1"/>
              <a:t>cuûa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ngöôøi</a:t>
            </a:r>
            <a:r>
              <a:rPr lang="en-US" dirty="0"/>
              <a:t> = “</a:t>
            </a:r>
            <a:r>
              <a:rPr lang="en-US" dirty="0" err="1"/>
              <a:t>Ñoùng</a:t>
            </a:r>
            <a:r>
              <a:rPr lang="en-US" dirty="0"/>
              <a:t> </a:t>
            </a:r>
            <a:r>
              <a:rPr lang="en-US" dirty="0" err="1"/>
              <a:t>cöûa</a:t>
            </a:r>
            <a:r>
              <a:rPr lang="en-US" dirty="0"/>
              <a:t>”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!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55A-82D9-45AB-BFE4-4FF5B085195A}" type="slidenum">
              <a:rPr lang="en-US"/>
              <a:pPr/>
              <a:t>35</a:t>
            </a:fld>
            <a:endParaRPr 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89025"/>
            <a:ext cx="8229600" cy="1195388"/>
          </a:xfrm>
        </p:spPr>
        <p:txBody>
          <a:bodyPr/>
          <a:lstStyle/>
          <a:p>
            <a:r>
              <a:rPr lang="en-US" sz="2400"/>
              <a:t>Keát hôïp yù töôûng cuûa 1 &amp; 2, caùc tieán trình chia seû:</a:t>
            </a:r>
          </a:p>
          <a:p>
            <a:pPr lvl="1"/>
            <a:r>
              <a:rPr lang="en-US" sz="2000">
                <a:latin typeface="Comic Sans MS" pitchFamily="66" charset="0"/>
              </a:rPr>
              <a:t>int    turn;  </a:t>
            </a:r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//</a:t>
            </a:r>
            <a:r>
              <a:rPr lang="en-US" sz="2000" i="1">
                <a:solidFill>
                  <a:schemeClr val="hlink"/>
                </a:solidFill>
              </a:rPr>
              <a:t>ñeán phieân ai</a:t>
            </a:r>
          </a:p>
          <a:p>
            <a:pPr lvl="1"/>
            <a:r>
              <a:rPr lang="en-US" sz="2000">
                <a:latin typeface="Comic Sans MS" pitchFamily="66" charset="0"/>
              </a:rPr>
              <a:t>int    interest[2] = FALSE; </a:t>
            </a:r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//</a:t>
            </a:r>
            <a:r>
              <a:rPr lang="en-US" sz="2000" i="1">
                <a:solidFill>
                  <a:schemeClr val="hlink"/>
                </a:solidFill>
              </a:rPr>
              <a:t>interest[i] = T : Pi muoán vaøo CS</a:t>
            </a:r>
            <a:endParaRPr lang="en-US" sz="2000" i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34362" cy="623887"/>
          </a:xfrm>
        </p:spPr>
        <p:txBody>
          <a:bodyPr/>
          <a:lstStyle/>
          <a:p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</a:t>
            </a:r>
            <a:r>
              <a:rPr lang="en-US" sz="2600" dirty="0" err="1"/>
              <a:t>phaàn</a:t>
            </a:r>
            <a:r>
              <a:rPr lang="en-US" sz="2600" dirty="0"/>
              <a:t> </a:t>
            </a:r>
            <a:r>
              <a:rPr lang="en-US" sz="2600" dirty="0" err="1"/>
              <a:t>meàm</a:t>
            </a:r>
            <a:r>
              <a:rPr lang="en-US" sz="2600" dirty="0"/>
              <a:t> 3 : Peterson’s Solution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2073275" y="3133725"/>
            <a:ext cx="5097463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latin typeface="Comic Sans MS" pitchFamily="66" charset="0"/>
              </a:rPr>
              <a:t>j = 1 – i;</a:t>
            </a:r>
          </a:p>
          <a:p>
            <a:r>
              <a:rPr lang="en-US" b="1">
                <a:latin typeface="Comic Sans MS" pitchFamily="66" charset="0"/>
              </a:rPr>
              <a:t>interest[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] = TRUE;</a:t>
            </a:r>
            <a:br>
              <a:rPr lang="en-US" b="1">
                <a:latin typeface="Comic Sans MS" pitchFamily="66" charset="0"/>
              </a:rPr>
            </a:br>
            <a:r>
              <a:rPr lang="en-US" b="1">
                <a:latin typeface="Comic Sans MS" pitchFamily="66" charset="0"/>
              </a:rPr>
              <a:t>turn = </a:t>
            </a:r>
            <a:r>
              <a:rPr lang="en-US" b="1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b="1">
                <a:latin typeface="Comic Sans MS" pitchFamily="66" charset="0"/>
              </a:rPr>
              <a:t>;</a:t>
            </a:r>
            <a:br>
              <a:rPr lang="en-US" b="1">
                <a:latin typeface="Comic Sans MS" pitchFamily="66" charset="0"/>
              </a:rPr>
            </a:br>
            <a:r>
              <a:rPr lang="en-US" b="1">
                <a:latin typeface="Comic Sans MS" pitchFamily="66" charset="0"/>
              </a:rPr>
              <a:t>while (turn==j &amp;&amp; interest[j]==TRUE);</a:t>
            </a:r>
            <a:endParaRPr lang="fr-FR" b="1">
              <a:latin typeface="Comic Sans MS" pitchFamily="66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4189413" y="4683125"/>
            <a:ext cx="669925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2149475" y="5349875"/>
            <a:ext cx="5021263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b="1">
                <a:latin typeface="Comic Sans MS" pitchFamily="66" charset="0"/>
              </a:rPr>
              <a:t>interest[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] = FALSE;</a:t>
            </a:r>
            <a:endParaRPr lang="fr-FR" b="1">
              <a:latin typeface="Comic Sans MS" pitchFamily="66" charset="0"/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75075" y="2497138"/>
            <a:ext cx="1233488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CC0066"/>
                </a:solidFill>
                <a:latin typeface="Comic Sans MS" pitchFamily="66" charset="0"/>
              </a:rPr>
              <a:t>NonCS</a:t>
            </a:r>
            <a:r>
              <a:rPr lang="en-US" sz="2400" dirty="0">
                <a:solidFill>
                  <a:srgbClr val="CC0066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3789363" y="5994400"/>
            <a:ext cx="1233487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1728788" y="24669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i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1511300" y="2562225"/>
            <a:ext cx="6059488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/>
      <p:bldP spid="1669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90261-D6DD-4856-91D8-5C62D50ED63B}" type="slidenum">
              <a:rPr lang="en-US"/>
              <a:pPr/>
              <a:t>36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meàm 3 : Peterson</a:t>
            </a:r>
            <a:endParaRPr lang="en-US" i="1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2251075" y="2347913"/>
            <a:ext cx="4638675" cy="124777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1800" b="1">
                <a:latin typeface="Comic Sans MS" pitchFamily="66" charset="0"/>
              </a:rPr>
              <a:t>i = 1 – j;</a:t>
            </a:r>
          </a:p>
          <a:p>
            <a:r>
              <a:rPr lang="en-US" sz="1800" b="1">
                <a:latin typeface="Comic Sans MS" pitchFamily="66" charset="0"/>
              </a:rPr>
              <a:t>interest[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j</a:t>
            </a:r>
            <a:r>
              <a:rPr lang="en-US" sz="1800" b="1">
                <a:latin typeface="Comic Sans MS" pitchFamily="66" charset="0"/>
              </a:rPr>
              <a:t>] = TRUE;</a:t>
            </a:r>
            <a:br>
              <a:rPr lang="en-US" sz="1800" b="1">
                <a:latin typeface="Comic Sans MS" pitchFamily="66" charset="0"/>
              </a:rPr>
            </a:br>
            <a:r>
              <a:rPr lang="en-US" sz="1800" b="1">
                <a:latin typeface="Comic Sans MS" pitchFamily="66" charset="0"/>
              </a:rPr>
              <a:t>turn = </a:t>
            </a:r>
            <a:r>
              <a:rPr lang="en-US" sz="1800" b="1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1800" b="1">
                <a:latin typeface="Comic Sans MS" pitchFamily="66" charset="0"/>
              </a:rPr>
              <a:t>;</a:t>
            </a:r>
            <a:br>
              <a:rPr lang="en-US" sz="1800" b="1">
                <a:latin typeface="Comic Sans MS" pitchFamily="66" charset="0"/>
              </a:rPr>
            </a:br>
            <a:r>
              <a:rPr lang="en-US" sz="1800" b="1">
                <a:latin typeface="Comic Sans MS" pitchFamily="66" charset="0"/>
              </a:rPr>
              <a:t>while (turn==i &amp;&amp; interest[i]==TRUE);</a:t>
            </a:r>
            <a:endParaRPr lang="fr-FR" sz="1800" b="1">
              <a:latin typeface="Comic Sans MS" pitchFamily="66" charset="0"/>
            </a:endParaRP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4327525" y="3806825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327275" y="4518025"/>
            <a:ext cx="4608513" cy="42386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en-US" sz="1800" b="1">
                <a:latin typeface="Comic Sans MS" pitchFamily="66" charset="0"/>
              </a:rPr>
              <a:t>interest[</a:t>
            </a:r>
            <a:r>
              <a:rPr lang="en-US" sz="1800" b="1">
                <a:solidFill>
                  <a:schemeClr val="hlink"/>
                </a:solidFill>
                <a:latin typeface="Comic Sans MS" pitchFamily="66" charset="0"/>
              </a:rPr>
              <a:t>j</a:t>
            </a:r>
            <a:r>
              <a:rPr lang="en-US" sz="1800" b="1">
                <a:latin typeface="Comic Sans MS" pitchFamily="66" charset="0"/>
              </a:rPr>
              <a:t>] = FALSE;</a:t>
            </a:r>
            <a:endParaRPr lang="fr-FR" sz="1800" b="1">
              <a:latin typeface="Comic Sans MS" pitchFamily="66" charset="0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3865563" y="1855788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 err="1">
                <a:solidFill>
                  <a:srgbClr val="CC0066"/>
                </a:solidFill>
                <a:latin typeface="Comic Sans MS" pitchFamily="66" charset="0"/>
              </a:rPr>
              <a:t>NonCS</a:t>
            </a:r>
            <a:r>
              <a:rPr lang="en-US" sz="2800" dirty="0">
                <a:solidFill>
                  <a:srgbClr val="CC0066"/>
                </a:solidFill>
                <a:latin typeface="Comic Sans MS" pitchFamily="66" charset="0"/>
              </a:rPr>
              <a:t>;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3879850" y="5118100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935163" y="1501775"/>
            <a:ext cx="46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j</a:t>
            </a: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689100" y="1527175"/>
            <a:ext cx="6059488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nimBg="1"/>
      <p:bldP spid="17818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3CC-B10F-4065-AB11-031A651850D2}" type="slidenum">
              <a:rPr lang="en-US"/>
              <a:pPr/>
              <a:t>37</a:t>
            </a:fld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Laø giaûi phaùp phaàn meàm ñaùp öùng ñöôïc caû 3 ñieàu kieän</a:t>
            </a:r>
          </a:p>
          <a:p>
            <a:pPr lvl="1">
              <a:lnSpc>
                <a:spcPct val="90000"/>
              </a:lnSpc>
            </a:pPr>
            <a:r>
              <a:rPr lang="en-US"/>
              <a:t> Mutual Exclusion : </a:t>
            </a:r>
          </a:p>
          <a:p>
            <a:pPr lvl="2">
              <a:lnSpc>
                <a:spcPct val="90000"/>
              </a:lnSpc>
            </a:pPr>
            <a:r>
              <a:rPr lang="en-US"/>
              <a:t>Pi chæ coù theå vaøo CS khi: </a:t>
            </a:r>
            <a:r>
              <a:rPr lang="en-US" i="1">
                <a:solidFill>
                  <a:schemeClr val="hlink"/>
                </a:solidFill>
              </a:rPr>
              <a:t>interest[j] == F</a:t>
            </a:r>
            <a:r>
              <a:rPr lang="en-US"/>
              <a:t> hay </a:t>
            </a:r>
            <a:r>
              <a:rPr lang="en-US" i="1">
                <a:solidFill>
                  <a:schemeClr val="hlink"/>
                </a:solidFill>
              </a:rPr>
              <a:t>turn == i</a:t>
            </a:r>
          </a:p>
          <a:p>
            <a:pPr lvl="2">
              <a:lnSpc>
                <a:spcPct val="90000"/>
              </a:lnSpc>
            </a:pPr>
            <a:r>
              <a:rPr lang="en-US"/>
              <a:t>Neáu caû 2 muoán veà thì do </a:t>
            </a:r>
            <a:r>
              <a:rPr lang="en-US" i="1">
                <a:solidFill>
                  <a:schemeClr val="hlink"/>
                </a:solidFill>
              </a:rPr>
              <a:t>turn</a:t>
            </a:r>
            <a:r>
              <a:rPr lang="en-US"/>
              <a:t> chæ coù theå nhaän giaù trò 0 hay 1 neân chæ coù 1 tieán trình vaøo CS</a:t>
            </a:r>
          </a:p>
          <a:p>
            <a:pPr lvl="1">
              <a:lnSpc>
                <a:spcPct val="90000"/>
              </a:lnSpc>
            </a:pPr>
            <a:r>
              <a:rPr lang="en-US"/>
              <a:t>Progress</a:t>
            </a:r>
          </a:p>
          <a:p>
            <a:pPr lvl="2">
              <a:lnSpc>
                <a:spcPct val="90000"/>
              </a:lnSpc>
            </a:pPr>
            <a:r>
              <a:rPr lang="en-US"/>
              <a:t>Söû duïng 2 bieán </a:t>
            </a:r>
            <a:r>
              <a:rPr lang="en-US" i="1">
                <a:solidFill>
                  <a:schemeClr val="hlink"/>
                </a:solidFill>
              </a:rPr>
              <a:t>interest[i]</a:t>
            </a:r>
            <a:r>
              <a:rPr lang="en-US"/>
              <a:t>  rieâng bieät =&gt; traïng thaùi ñoái phöông khoâng khoaù mình ñöôïc</a:t>
            </a:r>
          </a:p>
          <a:p>
            <a:pPr lvl="1">
              <a:lnSpc>
                <a:spcPct val="90000"/>
              </a:lnSpc>
            </a:pPr>
            <a:r>
              <a:rPr lang="en-US"/>
              <a:t>Bounded Wait : </a:t>
            </a:r>
            <a:r>
              <a:rPr lang="en-US" i="1">
                <a:solidFill>
                  <a:schemeClr val="hlink"/>
                </a:solidFill>
              </a:rPr>
              <a:t>interest[i]</a:t>
            </a:r>
            <a:r>
              <a:rPr lang="en-US"/>
              <a:t>  vaø </a:t>
            </a:r>
            <a:r>
              <a:rPr lang="en-US" i="1">
                <a:solidFill>
                  <a:schemeClr val="hlink"/>
                </a:solidFill>
              </a:rPr>
              <a:t>turn</a:t>
            </a:r>
            <a:r>
              <a:rPr lang="en-US"/>
              <a:t> ñeàu coù thay ñoåi giaù trò</a:t>
            </a:r>
          </a:p>
          <a:p>
            <a:pPr>
              <a:lnSpc>
                <a:spcPct val="90000"/>
              </a:lnSpc>
            </a:pPr>
            <a:r>
              <a:rPr lang="en-US"/>
              <a:t>Khoâng theå môû roäng cho N tieán trình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>
              <a:sym typeface="Wingdings" pitchFamily="2" charset="2"/>
            </a:endParaRP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623887"/>
          </a:xfrm>
        </p:spPr>
        <p:txBody>
          <a:bodyPr/>
          <a:lstStyle/>
          <a:p>
            <a:r>
              <a:rPr lang="en-US" sz="2600" dirty="0" err="1"/>
              <a:t>Nhaän</a:t>
            </a:r>
            <a:r>
              <a:rPr lang="en-US" sz="2600" dirty="0"/>
              <a:t> </a:t>
            </a:r>
            <a:r>
              <a:rPr lang="en-US" sz="2600" dirty="0" err="1"/>
              <a:t>xeùt</a:t>
            </a:r>
            <a:r>
              <a:rPr lang="en-US" sz="2600" dirty="0"/>
              <a:t>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</a:t>
            </a:r>
            <a:r>
              <a:rPr lang="en-US" sz="2600" dirty="0" err="1"/>
              <a:t>phaàn</a:t>
            </a:r>
            <a:r>
              <a:rPr lang="en-US" sz="2600" dirty="0"/>
              <a:t> </a:t>
            </a:r>
            <a:r>
              <a:rPr lang="en-US" sz="2600" dirty="0" err="1"/>
              <a:t>meàm</a:t>
            </a:r>
            <a:r>
              <a:rPr lang="en-US" sz="2600" dirty="0"/>
              <a:t> 3: Peterson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054AB-6354-4867-A1BE-69D4BD43ECF3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92113"/>
            <a:ext cx="7793037" cy="623887"/>
          </a:xfrm>
        </p:spPr>
        <p:txBody>
          <a:bodyPr/>
          <a:lstStyle/>
          <a:p>
            <a:r>
              <a:rPr lang="en-US" sz="2800"/>
              <a:t>Nhaän xeùt chung veà caùc giaûi phaùp phaàn meàm trong nhoùm Busy-Waiting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7913688" cy="4837113"/>
          </a:xfr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Khoâng caàn söï hoã trôï cuûa heä thoáng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Deã...sai, Khoù môû roäng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400"/>
              <a:t>Giaûi phaùp 1 neáu coù theå ñöôïc hoã trôï </a:t>
            </a:r>
            <a:r>
              <a:rPr lang="en-US" sz="2400">
                <a:solidFill>
                  <a:schemeClr val="hlink"/>
                </a:solidFill>
              </a:rPr>
              <a:t>atomicity</a:t>
            </a:r>
            <a:r>
              <a:rPr lang="en-US" sz="2400"/>
              <a:t> thì seõ toát...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000"/>
              <a:t>Nhôø ñeán phaàn cöùng ?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0467-DA58-4BB4-933F-A4A647F98EA5}" type="slidenum">
              <a:rPr lang="en-US"/>
              <a:pPr/>
              <a:t>39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462962" cy="623887"/>
          </a:xfrm>
        </p:spPr>
        <p:txBody>
          <a:bodyPr/>
          <a:lstStyle/>
          <a:p>
            <a:r>
              <a:rPr lang="en-US" sz="2500" dirty="0" err="1"/>
              <a:t>Nhoùm</a:t>
            </a:r>
            <a:r>
              <a:rPr lang="en-US" sz="2500" dirty="0"/>
              <a:t> Busy-Waiting - </a:t>
            </a:r>
            <a:r>
              <a:rPr lang="en-US" sz="2500" dirty="0" err="1"/>
              <a:t>Caùc</a:t>
            </a:r>
            <a:r>
              <a:rPr lang="en-US" sz="2500" dirty="0"/>
              <a:t> </a:t>
            </a:r>
            <a:r>
              <a:rPr lang="en-US" sz="2500" dirty="0" err="1"/>
              <a:t>giaûi</a:t>
            </a:r>
            <a:r>
              <a:rPr lang="en-US" sz="2500" dirty="0"/>
              <a:t> </a:t>
            </a:r>
            <a:r>
              <a:rPr lang="en-US" sz="2500" dirty="0" err="1"/>
              <a:t>phaùp</a:t>
            </a:r>
            <a:r>
              <a:rPr lang="en-US" sz="2500" dirty="0"/>
              <a:t> </a:t>
            </a:r>
            <a:r>
              <a:rPr lang="en-US" sz="2500" dirty="0" err="1"/>
              <a:t>phaàn</a:t>
            </a:r>
            <a:r>
              <a:rPr lang="en-US" sz="2500" dirty="0"/>
              <a:t> </a:t>
            </a:r>
            <a:r>
              <a:rPr lang="en-US" sz="2500" dirty="0" err="1"/>
              <a:t>cöùng</a:t>
            </a:r>
            <a:endParaRPr lang="en-US" sz="2500" dirty="0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837113"/>
          </a:xfrm>
          <a:noFill/>
          <a:ln/>
        </p:spPr>
        <p:txBody>
          <a:bodyPr/>
          <a:lstStyle/>
          <a:p>
            <a:r>
              <a:rPr lang="en-US"/>
              <a:t>Caùc giaûi phaùp Busy Waiting</a:t>
            </a:r>
          </a:p>
          <a:p>
            <a:pPr lvl="1"/>
            <a:r>
              <a:rPr lang="en-US"/>
              <a:t>Caùc giaûi phaùp phaàn meàm</a:t>
            </a:r>
          </a:p>
          <a:p>
            <a:pPr lvl="2"/>
            <a:r>
              <a:rPr lang="en-US"/>
              <a:t>Giaûi phaùp bieán côø hieäu</a:t>
            </a:r>
          </a:p>
          <a:p>
            <a:pPr lvl="2"/>
            <a:r>
              <a:rPr lang="en-US"/>
              <a:t>Giaûi phaùp kieåm tra luaân phieân</a:t>
            </a:r>
          </a:p>
          <a:p>
            <a:pPr lvl="2"/>
            <a:r>
              <a:rPr lang="en-US"/>
              <a:t>Giaûi phaùp Peterson</a:t>
            </a:r>
          </a:p>
          <a:p>
            <a:pPr lvl="1"/>
            <a:r>
              <a:rPr lang="en-US">
                <a:solidFill>
                  <a:srgbClr val="FF3300"/>
                </a:solidFill>
              </a:rPr>
              <a:t>Caùc giaûi phaùp phaàn cöùng</a:t>
            </a:r>
          </a:p>
          <a:p>
            <a:pPr lvl="2"/>
            <a:r>
              <a:rPr lang="en-US"/>
              <a:t>Caám ngaét</a:t>
            </a:r>
          </a:p>
          <a:p>
            <a:pPr lvl="2"/>
            <a:r>
              <a:rPr lang="en-US"/>
              <a:t>Test&amp;Set lock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12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37125" y="2989263"/>
          <a:ext cx="473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8" name="Bitmap Image" r:id="rId4" imgW="219222" imgH="237969" progId="PBrush">
                  <p:embed/>
                </p:oleObj>
              </mc:Choice>
              <mc:Fallback>
                <p:oleObj name="Bitmap Image" r:id="rId4" imgW="219222" imgH="237969" progId="PBrush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989263"/>
                        <a:ext cx="4730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73613" y="3408363"/>
          <a:ext cx="4445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9" name="Bitmap Image" r:id="rId6" imgW="209524" imgH="237969" progId="PBrush">
                  <p:embed/>
                </p:oleObj>
              </mc:Choice>
              <mc:Fallback>
                <p:oleObj name="Bitmap Image" r:id="rId6" imgW="209524" imgH="237969" progId="PBrush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408363"/>
                        <a:ext cx="4445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3A90-3D92-491A-9AE8-668015BA0007}" type="slidenum">
              <a:rPr lang="en-US"/>
              <a:pPr/>
              <a:t>4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Caùc vaán ñeà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286750" cy="4837113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 err="1">
                <a:solidFill>
                  <a:schemeClr val="hlink"/>
                </a:solidFill>
              </a:rPr>
              <a:t>Tranh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chaáp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000" dirty="0" err="1"/>
              <a:t>Nhieàu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</a:t>
            </a:r>
            <a:r>
              <a:rPr lang="en-US" sz="2000" dirty="0" err="1"/>
              <a:t>ñoàng</a:t>
            </a:r>
            <a:r>
              <a:rPr lang="en-US" sz="2000" dirty="0"/>
              <a:t> </a:t>
            </a:r>
            <a:r>
              <a:rPr lang="en-US" sz="2000" dirty="0" err="1"/>
              <a:t>thôøi</a:t>
            </a:r>
            <a:r>
              <a:rPr lang="en-US" sz="2000" dirty="0"/>
              <a:t> </a:t>
            </a:r>
            <a:r>
              <a:rPr lang="en-US" sz="2000" dirty="0" err="1"/>
              <a:t>moät</a:t>
            </a:r>
            <a:r>
              <a:rPr lang="en-US" sz="2000" dirty="0"/>
              <a:t> </a:t>
            </a:r>
            <a:r>
              <a:rPr lang="en-US" sz="2000" dirty="0" err="1"/>
              <a:t>taøi</a:t>
            </a:r>
            <a:r>
              <a:rPr lang="en-US" sz="2000" dirty="0"/>
              <a:t> </a:t>
            </a:r>
            <a:r>
              <a:rPr lang="en-US" sz="2000" dirty="0" err="1"/>
              <a:t>nguyeân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baûn</a:t>
            </a:r>
            <a:r>
              <a:rPr lang="en-US" sz="2000" dirty="0"/>
              <a:t> </a:t>
            </a:r>
            <a:r>
              <a:rPr lang="en-US" sz="2000" dirty="0" err="1"/>
              <a:t>chaát</a:t>
            </a:r>
            <a:r>
              <a:rPr lang="en-US" sz="2000" dirty="0"/>
              <a:t> </a:t>
            </a:r>
            <a:r>
              <a:rPr lang="en-US" sz="2000" dirty="0" err="1"/>
              <a:t>khoâng</a:t>
            </a:r>
            <a:r>
              <a:rPr lang="en-US" sz="2000" dirty="0"/>
              <a:t> </a:t>
            </a:r>
            <a:r>
              <a:rPr lang="en-US" sz="2000" dirty="0" err="1"/>
              <a:t>chia</a:t>
            </a:r>
            <a:r>
              <a:rPr lang="en-US" sz="2000" dirty="0"/>
              <a:t> </a:t>
            </a:r>
            <a:r>
              <a:rPr lang="en-US" sz="2000" dirty="0" err="1"/>
              <a:t>seû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endParaRPr lang="en-US" sz="2000" dirty="0"/>
          </a:p>
          <a:p>
            <a:pPr lvl="2"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Xaûy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ra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vaán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ñeà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tranh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ñoaït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ñieàu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khieån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(</a:t>
            </a:r>
            <a:r>
              <a:rPr lang="en-US" sz="1800" dirty="0">
                <a:solidFill>
                  <a:schemeClr val="hlink"/>
                </a:solidFill>
              </a:rPr>
              <a:t>Race Condition)</a:t>
            </a:r>
          </a:p>
          <a:p>
            <a:pPr lvl="1"/>
            <a:r>
              <a:rPr lang="en-US" sz="2000" dirty="0" err="1"/>
              <a:t>Keát</a:t>
            </a:r>
            <a:r>
              <a:rPr lang="en-US" sz="2000" dirty="0"/>
              <a:t> </a:t>
            </a:r>
            <a:r>
              <a:rPr lang="en-US" sz="2000" dirty="0" err="1"/>
              <a:t>quaû</a:t>
            </a:r>
            <a:r>
              <a:rPr lang="en-US" sz="2000" dirty="0"/>
              <a:t> ? </a:t>
            </a:r>
          </a:p>
          <a:p>
            <a:pPr lvl="2"/>
            <a:r>
              <a:rPr lang="en-US" sz="1800" dirty="0" err="1"/>
              <a:t>Khoù</a:t>
            </a:r>
            <a:r>
              <a:rPr lang="en-US" sz="1800" dirty="0"/>
              <a:t> </a:t>
            </a:r>
            <a:r>
              <a:rPr lang="en-US" sz="1800" dirty="0" err="1"/>
              <a:t>bieát</a:t>
            </a:r>
            <a:r>
              <a:rPr lang="en-US" sz="1800" dirty="0"/>
              <a:t> , </a:t>
            </a:r>
            <a:r>
              <a:rPr lang="en-US" sz="1800" dirty="0" err="1"/>
              <a:t>thöôøng</a:t>
            </a:r>
            <a:r>
              <a:rPr lang="en-US" sz="1800" dirty="0"/>
              <a:t> </a:t>
            </a:r>
            <a:r>
              <a:rPr lang="en-US" sz="1800" dirty="0" err="1"/>
              <a:t>laø</a:t>
            </a:r>
            <a:r>
              <a:rPr lang="en-US" sz="1800" dirty="0"/>
              <a:t> ...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</a:p>
          <a:p>
            <a:pPr lvl="1"/>
            <a:r>
              <a:rPr lang="en-US" sz="2000" dirty="0" err="1"/>
              <a:t>Luoân</a:t>
            </a:r>
            <a:r>
              <a:rPr lang="en-US" sz="2000" dirty="0"/>
              <a:t> </a:t>
            </a:r>
            <a:r>
              <a:rPr lang="en-US" sz="2000" dirty="0" err="1"/>
              <a:t>luoân</a:t>
            </a:r>
            <a:r>
              <a:rPr lang="en-US" sz="2000" dirty="0"/>
              <a:t> </a:t>
            </a:r>
            <a:r>
              <a:rPr lang="en-US" sz="2000" dirty="0" err="1"/>
              <a:t>nguy</a:t>
            </a:r>
            <a:r>
              <a:rPr lang="en-US" sz="2000" dirty="0"/>
              <a:t> </a:t>
            </a:r>
            <a:r>
              <a:rPr lang="en-US" sz="2000" dirty="0" err="1"/>
              <a:t>hieåm</a:t>
            </a:r>
            <a:r>
              <a:rPr lang="en-US" sz="2000" dirty="0"/>
              <a:t> ?</a:t>
            </a:r>
          </a:p>
          <a:p>
            <a:pPr lvl="2"/>
            <a:r>
              <a:rPr lang="en-US" sz="1800" dirty="0"/>
              <a:t>...</a:t>
            </a:r>
            <a:r>
              <a:rPr lang="en-US" sz="1800" dirty="0" err="1"/>
              <a:t>Khoâng</a:t>
            </a:r>
            <a:r>
              <a:rPr lang="en-US" sz="1800" dirty="0"/>
              <a:t>, </a:t>
            </a:r>
            <a:r>
              <a:rPr lang="en-US" sz="1800" dirty="0" err="1"/>
              <a:t>nhöng</a:t>
            </a:r>
            <a:r>
              <a:rPr lang="en-US" sz="1800" dirty="0"/>
              <a:t> </a:t>
            </a:r>
            <a:r>
              <a:rPr lang="en-US" sz="1800" dirty="0" err="1"/>
              <a:t>ñuû</a:t>
            </a:r>
            <a:r>
              <a:rPr lang="en-US" sz="1800" dirty="0"/>
              <a:t> </a:t>
            </a:r>
            <a:r>
              <a:rPr lang="en-US" sz="1800" dirty="0" err="1"/>
              <a:t>ñeå</a:t>
            </a:r>
            <a:r>
              <a:rPr lang="en-US" sz="1800" dirty="0"/>
              <a:t> </a:t>
            </a:r>
            <a:r>
              <a:rPr lang="en-US" sz="1800" dirty="0" err="1"/>
              <a:t>caân</a:t>
            </a:r>
            <a:r>
              <a:rPr lang="en-US" sz="1800" dirty="0"/>
              <a:t> </a:t>
            </a:r>
            <a:r>
              <a:rPr lang="en-US" sz="1800" dirty="0" err="1"/>
              <a:t>nhaéc</a:t>
            </a:r>
            <a:r>
              <a:rPr lang="en-US" sz="1800" dirty="0"/>
              <a:t> </a:t>
            </a:r>
            <a:r>
              <a:rPr lang="en-US" sz="1800" dirty="0" err="1"/>
              <a:t>kyõ</a:t>
            </a:r>
            <a:r>
              <a:rPr lang="en-US" sz="1800" dirty="0"/>
              <a:t> </a:t>
            </a:r>
            <a:r>
              <a:rPr lang="en-US" sz="1800" dirty="0" err="1"/>
              <a:t>caøng</a:t>
            </a:r>
            <a:endParaRPr lang="en-US" sz="1800" dirty="0"/>
          </a:p>
          <a:p>
            <a:r>
              <a:rPr lang="en-US" sz="2400" dirty="0" err="1">
                <a:solidFill>
                  <a:schemeClr val="hlink"/>
                </a:solidFill>
              </a:rPr>
              <a:t>Phoái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 err="1">
                <a:solidFill>
                  <a:schemeClr val="hlink"/>
                </a:solidFill>
              </a:rPr>
              <a:t>hôïp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khoâng</a:t>
            </a:r>
            <a:r>
              <a:rPr lang="en-US" sz="2000" dirty="0"/>
              <a:t>  </a:t>
            </a:r>
            <a:r>
              <a:rPr lang="en-US" sz="2000" dirty="0" err="1"/>
              <a:t>bieát</a:t>
            </a:r>
            <a:r>
              <a:rPr lang="en-US" sz="2000" dirty="0"/>
              <a:t> </a:t>
            </a:r>
            <a:r>
              <a:rPr lang="en-US" sz="2000" dirty="0" err="1"/>
              <a:t>töông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cuûa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ñeå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chænh</a:t>
            </a:r>
            <a:r>
              <a:rPr lang="en-US" sz="2000" dirty="0"/>
              <a:t> </a:t>
            </a:r>
            <a:r>
              <a:rPr lang="en-US" sz="2000" dirty="0" err="1"/>
              <a:t>hoaït</a:t>
            </a:r>
            <a:r>
              <a:rPr lang="en-US" sz="2000" dirty="0"/>
              <a:t> </a:t>
            </a:r>
            <a:r>
              <a:rPr lang="en-US" sz="2000" dirty="0" err="1"/>
              <a:t>ñoäng</a:t>
            </a:r>
            <a:r>
              <a:rPr lang="en-US" sz="2000" dirty="0"/>
              <a:t> </a:t>
            </a:r>
            <a:r>
              <a:rPr lang="en-US" sz="2000" dirty="0" err="1"/>
              <a:t>nhòp</a:t>
            </a:r>
            <a:r>
              <a:rPr lang="en-US" sz="2000" dirty="0"/>
              <a:t> </a:t>
            </a:r>
            <a:r>
              <a:rPr lang="en-US" sz="2000" dirty="0" err="1"/>
              <a:t>nhaøng</a:t>
            </a:r>
            <a:endParaRPr lang="en-US" sz="2000" dirty="0"/>
          </a:p>
          <a:p>
            <a:pPr lvl="2">
              <a:buFont typeface="Wingdings" pitchFamily="2" charset="2"/>
              <a:buNone/>
            </a:pP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Caàn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phoái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hôïp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xöû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800" dirty="0" err="1">
                <a:solidFill>
                  <a:schemeClr val="hlink"/>
                </a:solidFill>
                <a:sym typeface="Wingdings" pitchFamily="2" charset="2"/>
              </a:rPr>
              <a:t>lyù</a:t>
            </a:r>
            <a:r>
              <a:rPr lang="en-US" sz="1800" dirty="0">
                <a:solidFill>
                  <a:schemeClr val="hlink"/>
                </a:solidFill>
                <a:sym typeface="Wingdings" pitchFamily="2" charset="2"/>
              </a:rPr>
              <a:t> (</a:t>
            </a:r>
            <a:r>
              <a:rPr lang="en-US" sz="1800" dirty="0" err="1">
                <a:solidFill>
                  <a:schemeClr val="hlink"/>
                </a:solidFill>
              </a:rPr>
              <a:t>Rendez-vous</a:t>
            </a:r>
            <a:r>
              <a:rPr lang="en-US" sz="1800" dirty="0">
                <a:solidFill>
                  <a:schemeClr val="hlink"/>
                </a:solidFill>
              </a:rPr>
              <a:t>)</a:t>
            </a:r>
          </a:p>
          <a:p>
            <a:pPr lvl="1"/>
            <a:r>
              <a:rPr lang="en-US" sz="2000" dirty="0" err="1"/>
              <a:t>Keát</a:t>
            </a:r>
            <a:r>
              <a:rPr lang="en-US" sz="2000" dirty="0"/>
              <a:t> </a:t>
            </a:r>
            <a:r>
              <a:rPr lang="en-US" sz="2000" dirty="0" err="1"/>
              <a:t>quaû</a:t>
            </a:r>
            <a:r>
              <a:rPr lang="en-US" sz="2000" dirty="0"/>
              <a:t> : </a:t>
            </a:r>
            <a:r>
              <a:rPr lang="en-US" sz="2000" dirty="0" err="1"/>
              <a:t>khoù</a:t>
            </a:r>
            <a:r>
              <a:rPr lang="en-US" sz="2000" dirty="0"/>
              <a:t> </a:t>
            </a:r>
            <a:r>
              <a:rPr lang="en-US" sz="2000" dirty="0" err="1"/>
              <a:t>bieát</a:t>
            </a:r>
            <a:r>
              <a:rPr lang="en-US" sz="2000" dirty="0"/>
              <a:t>, </a:t>
            </a:r>
            <a:r>
              <a:rPr lang="en-US" sz="2000" dirty="0" err="1"/>
              <a:t>khoâng</a:t>
            </a:r>
            <a:r>
              <a:rPr lang="en-US" sz="2000" dirty="0"/>
              <a:t> </a:t>
            </a:r>
            <a:r>
              <a:rPr lang="en-US" sz="2000" dirty="0" err="1"/>
              <a:t>baûo</a:t>
            </a:r>
            <a:r>
              <a:rPr lang="en-US" sz="2000" dirty="0"/>
              <a:t> </a:t>
            </a:r>
            <a:r>
              <a:rPr lang="en-US" sz="2000" dirty="0" err="1"/>
              <a:t>ñaûm</a:t>
            </a:r>
            <a:r>
              <a:rPr lang="en-US" sz="2000" dirty="0"/>
              <a:t> </a:t>
            </a:r>
            <a:r>
              <a:rPr lang="en-US" sz="2000" dirty="0" err="1"/>
              <a:t>aên</a:t>
            </a:r>
            <a:r>
              <a:rPr lang="en-US" sz="2000" dirty="0"/>
              <a:t> </a:t>
            </a:r>
            <a:r>
              <a:rPr lang="en-US" sz="2000" dirty="0" err="1"/>
              <a:t>khôùp</a:t>
            </a:r>
            <a:r>
              <a:rPr 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A51D3-8743-42F3-A3C5-F44D5132680D}" type="slidenum">
              <a:rPr lang="en-US"/>
              <a:pPr/>
              <a:t>40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158162" cy="623887"/>
          </a:xfrm>
        </p:spPr>
        <p:txBody>
          <a:bodyPr/>
          <a:lstStyle/>
          <a:p>
            <a:r>
              <a:rPr lang="en-US" dirty="0" err="1" smtClean="0"/>
              <a:t>Giaûi</a:t>
            </a:r>
            <a:r>
              <a:rPr lang="en-US" dirty="0" smtClean="0"/>
              <a:t> </a:t>
            </a:r>
            <a:r>
              <a:rPr lang="en-US" dirty="0" err="1" smtClean="0"/>
              <a:t>phaùp</a:t>
            </a:r>
            <a:r>
              <a:rPr lang="en-US" dirty="0" smtClean="0"/>
              <a:t> </a:t>
            </a:r>
            <a:r>
              <a:rPr lang="en-US" dirty="0" err="1" smtClean="0"/>
              <a:t>phaàn</a:t>
            </a:r>
            <a:r>
              <a:rPr lang="en-US" dirty="0" smtClean="0"/>
              <a:t> </a:t>
            </a:r>
            <a:r>
              <a:rPr lang="en-US" dirty="0" err="1" smtClean="0"/>
              <a:t>cöùng</a:t>
            </a:r>
            <a:r>
              <a:rPr lang="en-US" dirty="0" smtClean="0"/>
              <a:t>: </a:t>
            </a:r>
            <a:r>
              <a:rPr lang="en-US" dirty="0" err="1"/>
              <a:t>Caám</a:t>
            </a:r>
            <a:r>
              <a:rPr lang="en-US" dirty="0"/>
              <a:t> </a:t>
            </a:r>
            <a:r>
              <a:rPr lang="en-US" dirty="0" err="1"/>
              <a:t>ngaét</a:t>
            </a:r>
            <a:endParaRPr lang="en-US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3141663" y="2190750"/>
            <a:ext cx="2662237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Disable Interrupt;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4022725" y="3048000"/>
            <a:ext cx="750888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217863" y="3786188"/>
            <a:ext cx="256381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Enable Interrupt;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3725863" y="1357313"/>
            <a:ext cx="1408112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3903663" y="4619625"/>
            <a:ext cx="140811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326843" y="5402263"/>
            <a:ext cx="88171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36538" indent="-236538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Disable </a:t>
            </a:r>
            <a:r>
              <a:rPr lang="en-US" sz="2400" dirty="0" smtClean="0">
                <a:solidFill>
                  <a:schemeClr val="hlink"/>
                </a:solidFill>
                <a:latin typeface="VNI-Book" pitchFamily="2" charset="0"/>
              </a:rPr>
              <a:t>Interrupt</a:t>
            </a:r>
            <a:r>
              <a:rPr lang="en-US" sz="2400" dirty="0" smtClean="0">
                <a:latin typeface="VNI-Book" pitchFamily="2" charset="0"/>
              </a:rPr>
              <a:t>: </a:t>
            </a:r>
            <a:r>
              <a:rPr lang="en-US" sz="2400" dirty="0" err="1">
                <a:latin typeface="VNI-Book" pitchFamily="2" charset="0"/>
              </a:rPr>
              <a:t>Caám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moïi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r>
              <a:rPr lang="en-US" sz="2400" dirty="0">
                <a:latin typeface="VNI-Book" pitchFamily="2" charset="0"/>
              </a:rPr>
              <a:t>, </a:t>
            </a:r>
            <a:r>
              <a:rPr lang="en-US" sz="2400" dirty="0" err="1">
                <a:latin typeface="VNI-Book" pitchFamily="2" charset="0"/>
              </a:rPr>
              <a:t>keå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caû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ñoàng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hoà</a:t>
            </a:r>
            <a:endParaRPr lang="en-US" sz="2400" dirty="0">
              <a:latin typeface="VNI-Book" pitchFamily="2" charset="0"/>
            </a:endParaRPr>
          </a:p>
          <a:p>
            <a:pPr marL="236538" indent="-236538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hlink"/>
                </a:solidFill>
                <a:latin typeface="VNI-Book" pitchFamily="2" charset="0"/>
              </a:rPr>
              <a:t>Enable </a:t>
            </a:r>
            <a:r>
              <a:rPr lang="en-US" sz="2400" dirty="0" smtClean="0">
                <a:solidFill>
                  <a:schemeClr val="hlink"/>
                </a:solidFill>
                <a:latin typeface="VNI-Book" pitchFamily="2" charset="0"/>
              </a:rPr>
              <a:t>Interrupt</a:t>
            </a:r>
            <a:r>
              <a:rPr lang="en-US" sz="2400" dirty="0" smtClean="0">
                <a:latin typeface="VNI-Book" pitchFamily="2" charset="0"/>
              </a:rPr>
              <a:t>: </a:t>
            </a:r>
            <a:r>
              <a:rPr lang="en-US" sz="2400" dirty="0">
                <a:latin typeface="VNI-Book" pitchFamily="2" charset="0"/>
              </a:rPr>
              <a:t>Cho </a:t>
            </a:r>
            <a:r>
              <a:rPr lang="en-US" sz="2400" dirty="0" err="1">
                <a:latin typeface="VNI-Book" pitchFamily="2" charset="0"/>
              </a:rPr>
              <a:t>pheùp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ngaét</a:t>
            </a:r>
            <a:endParaRPr lang="en-US" sz="24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/>
      <p:bldP spid="176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3A58-D210-41DC-86D4-D38841B38188}" type="slidenum">
              <a:rPr lang="en-US"/>
              <a:pPr/>
              <a:t>41</a:t>
            </a:fld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Wingdings" pitchFamily="2" charset="2"/>
              </a:rPr>
              <a:t>Thieáu thaän troïng</a:t>
            </a:r>
          </a:p>
          <a:p>
            <a:pPr lvl="1"/>
            <a:r>
              <a:rPr lang="en-US">
                <a:sym typeface="Wingdings" pitchFamily="2" charset="2"/>
              </a:rPr>
              <a:t>Neáu tieán trình bò khoaù trong CS ?</a:t>
            </a:r>
          </a:p>
          <a:p>
            <a:pPr lvl="2"/>
            <a:r>
              <a:rPr lang="en-US">
                <a:sym typeface="Wingdings" pitchFamily="2" charset="2"/>
              </a:rPr>
              <a:t>System Halt</a:t>
            </a:r>
          </a:p>
          <a:p>
            <a:pPr lvl="1"/>
            <a:r>
              <a:rPr lang="en-US">
                <a:sym typeface="Wingdings" pitchFamily="2" charset="2"/>
              </a:rPr>
              <a:t>Cho pheùp tieán trình söû duïng moät leänh ñaëc quyeàn</a:t>
            </a:r>
          </a:p>
          <a:p>
            <a:pPr lvl="2"/>
            <a:r>
              <a:rPr lang="en-US">
                <a:sym typeface="Wingdings" pitchFamily="2" charset="2"/>
              </a:rPr>
              <a:t>Quaù ...lieàu !</a:t>
            </a:r>
          </a:p>
          <a:p>
            <a:r>
              <a:rPr lang="en-US">
                <a:sym typeface="Wingdings" pitchFamily="2" charset="2"/>
              </a:rPr>
              <a:t>Maùy coù N CPUs ?</a:t>
            </a:r>
          </a:p>
          <a:p>
            <a:pPr lvl="1"/>
            <a:r>
              <a:rPr lang="en-US">
                <a:sym typeface="Wingdings" pitchFamily="2" charset="2"/>
              </a:rPr>
              <a:t>Khoâng baûo ñaûm ñöôïc Mutual Exclusion 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Giaûi phaùp phaàn cöùng 1: Caám ngaét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4E2A9-8227-4733-A45C-F26EB6BD6F91}" type="slidenum">
              <a:rPr lang="en-US"/>
              <a:pPr/>
              <a:t>42</a:t>
            </a:fld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hoã trôï primitive </a:t>
            </a:r>
            <a:r>
              <a:rPr lang="en-US">
                <a:solidFill>
                  <a:schemeClr val="hlink"/>
                </a:solidFill>
              </a:rPr>
              <a:t> Test and Set Lock</a:t>
            </a:r>
          </a:p>
          <a:p>
            <a:pPr lvl="1"/>
            <a:r>
              <a:rPr lang="en-US"/>
              <a:t>Traû veà giaù trò hieän haønh cuûa 1 bieán, vaø ñaët laïi giaù trò True cho bieán</a:t>
            </a:r>
          </a:p>
          <a:p>
            <a:pPr lvl="1"/>
            <a:r>
              <a:rPr lang="en-US"/>
              <a:t>Thöïc hieän moät caùch khoâng theå phaân chia</a:t>
            </a:r>
          </a:p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Giaûi</a:t>
            </a:r>
            <a:r>
              <a:rPr lang="en-US" sz="2800" dirty="0" smtClean="0"/>
              <a:t> </a:t>
            </a:r>
            <a:r>
              <a:rPr lang="en-US" sz="2800" dirty="0" err="1"/>
              <a:t>phaùp</a:t>
            </a:r>
            <a:r>
              <a:rPr lang="en-US" sz="2800" dirty="0"/>
              <a:t> </a:t>
            </a:r>
            <a:r>
              <a:rPr lang="en-US" sz="2800" dirty="0" err="1"/>
              <a:t>phaàn</a:t>
            </a:r>
            <a:r>
              <a:rPr lang="en-US" sz="2800" dirty="0"/>
              <a:t> </a:t>
            </a:r>
            <a:r>
              <a:rPr lang="en-US" sz="2800" dirty="0" err="1"/>
              <a:t>cöùng</a:t>
            </a:r>
            <a:r>
              <a:rPr lang="en-US" sz="2800" dirty="0"/>
              <a:t> 2: </a:t>
            </a:r>
            <a:r>
              <a:rPr lang="en-US" sz="2800" dirty="0" err="1"/>
              <a:t>chæ</a:t>
            </a:r>
            <a:r>
              <a:rPr lang="en-US" sz="2800" dirty="0"/>
              <a:t> </a:t>
            </a:r>
            <a:r>
              <a:rPr lang="en-US" sz="2800" dirty="0" err="1"/>
              <a:t>thò</a:t>
            </a:r>
            <a:r>
              <a:rPr lang="en-US" sz="2800" dirty="0"/>
              <a:t> TSL()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677988" y="3235325"/>
            <a:ext cx="3481387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TSL</a:t>
            </a:r>
            <a:r>
              <a:rPr lang="en-US" sz="2400" b="1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2400" b="1">
                <a:latin typeface="Comic Sans MS" pitchFamily="66" charset="0"/>
              </a:rPr>
              <a:t>(boolean &amp;target)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{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	TSL = target;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	target = TRUE;</a:t>
            </a:r>
            <a:br>
              <a:rPr lang="en-US" sz="2400" b="1">
                <a:latin typeface="Comic Sans MS" pitchFamily="66" charset="0"/>
              </a:rPr>
            </a:br>
            <a:r>
              <a:rPr lang="en-US" sz="2400" b="1">
                <a:latin typeface="Comic Sans MS" pitchFamily="66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1" build="p"/>
      <p:bldP spid="1720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9783-C6DA-4400-9BA1-404171DFE360}" type="slidenum">
              <a:rPr lang="en-US"/>
              <a:pPr/>
              <a:t>43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Aùp duïng TSL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2709863" y="3235325"/>
            <a:ext cx="3382962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while (TSL(lock)); // wait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4002088" y="4092575"/>
            <a:ext cx="750887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2786063" y="4830763"/>
            <a:ext cx="3079750" cy="4540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lock = 0;</a:t>
            </a: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3705225" y="2401888"/>
            <a:ext cx="14081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883025" y="5664200"/>
            <a:ext cx="1408113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66"/>
                </a:solidFill>
                <a:latin typeface="Comic Sans MS" pitchFamily="66" charset="0"/>
              </a:rPr>
              <a:t>NonCS;</a:t>
            </a: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2538413" y="199231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Pi</a:t>
            </a: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2292350" y="1979613"/>
            <a:ext cx="3998913" cy="400110"/>
          </a:xfrm>
          <a:prstGeom prst="rect">
            <a:avLst/>
          </a:prstGeom>
          <a:noFill/>
          <a:ln w="635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3198813" y="1138238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int </a:t>
            </a:r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lock</a:t>
            </a:r>
            <a:r>
              <a:rPr lang="en-US" sz="2400">
                <a:latin typeface="Comic Sans MS" pitchFamily="66" charset="0"/>
              </a:rPr>
              <a:t> 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 animBg="1"/>
      <p:bldP spid="1740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BCB3-1DE1-4940-9217-60111262C2F2}" type="slidenum">
              <a:rPr lang="en-US"/>
              <a:pPr/>
              <a:t>44</a:t>
            </a:fld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Caùc</a:t>
            </a:r>
            <a:r>
              <a:rPr lang="en-US" dirty="0" smtClean="0"/>
              <a:t> </a:t>
            </a:r>
            <a:r>
              <a:rPr lang="en-US" dirty="0" err="1" smtClean="0"/>
              <a:t>giaûi</a:t>
            </a:r>
            <a:r>
              <a:rPr lang="en-US" dirty="0" smtClean="0"/>
              <a:t> </a:t>
            </a:r>
            <a:r>
              <a:rPr lang="en-US" dirty="0" err="1" smtClean="0"/>
              <a:t>phaùp</a:t>
            </a:r>
            <a:r>
              <a:rPr lang="en-US" dirty="0" smtClean="0"/>
              <a:t> </a:t>
            </a:r>
            <a:r>
              <a:rPr lang="en-US" dirty="0" err="1" smtClean="0"/>
              <a:t>phaàn</a:t>
            </a:r>
            <a:r>
              <a:rPr lang="en-US" dirty="0" smtClean="0"/>
              <a:t> </a:t>
            </a:r>
            <a:r>
              <a:rPr lang="en-US" dirty="0" err="1" smtClean="0"/>
              <a:t>cöùng</a:t>
            </a:r>
            <a:r>
              <a:rPr lang="en-US" dirty="0" smtClean="0"/>
              <a:t> </a:t>
            </a:r>
            <a:r>
              <a:rPr lang="en-US" dirty="0" err="1" smtClean="0"/>
              <a:t>thuoäc</a:t>
            </a:r>
            <a:r>
              <a:rPr lang="en-US" dirty="0" smtClean="0"/>
              <a:t> </a:t>
            </a:r>
            <a:r>
              <a:rPr lang="en-US" dirty="0" err="1" smtClean="0"/>
              <a:t>nhoùm</a:t>
            </a:r>
            <a:r>
              <a:rPr lang="en-US" dirty="0" smtClean="0"/>
              <a:t> Busy - Waiting</a:t>
            </a:r>
          </a:p>
          <a:p>
            <a:pPr lvl="1"/>
            <a:r>
              <a:rPr lang="en-US" dirty="0" err="1" smtClean="0"/>
              <a:t>Caàn</a:t>
            </a:r>
            <a:r>
              <a:rPr lang="en-US" dirty="0" smtClean="0"/>
              <a:t> </a:t>
            </a:r>
            <a:r>
              <a:rPr lang="en-US" dirty="0" err="1"/>
              <a:t>ñöôïc</a:t>
            </a:r>
            <a:r>
              <a:rPr lang="en-US" dirty="0"/>
              <a:t> </a:t>
            </a:r>
            <a:r>
              <a:rPr lang="en-US" dirty="0" err="1"/>
              <a:t>söï</a:t>
            </a:r>
            <a:r>
              <a:rPr lang="en-US" dirty="0"/>
              <a:t> </a:t>
            </a:r>
            <a:r>
              <a:rPr lang="en-US" dirty="0" err="1"/>
              <a:t>hoã</a:t>
            </a:r>
            <a:r>
              <a:rPr lang="en-US" dirty="0"/>
              <a:t> </a:t>
            </a:r>
            <a:r>
              <a:rPr lang="en-US" dirty="0" err="1"/>
              <a:t>trôï</a:t>
            </a:r>
            <a:r>
              <a:rPr lang="en-US" dirty="0"/>
              <a:t> </a:t>
            </a:r>
            <a:r>
              <a:rPr lang="en-US" dirty="0" err="1"/>
              <a:t>cuûa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cheá</a:t>
            </a:r>
            <a:r>
              <a:rPr lang="en-US" dirty="0"/>
              <a:t> </a:t>
            </a:r>
            <a:r>
              <a:rPr lang="en-US" dirty="0" err="1"/>
              <a:t>phaàn</a:t>
            </a:r>
            <a:r>
              <a:rPr lang="en-US" dirty="0"/>
              <a:t> </a:t>
            </a:r>
            <a:r>
              <a:rPr lang="en-US" dirty="0" err="1"/>
              <a:t>cöùng</a:t>
            </a:r>
            <a:endParaRPr lang="en-US" dirty="0"/>
          </a:p>
          <a:p>
            <a:pPr lvl="2"/>
            <a:r>
              <a:rPr lang="en-US" dirty="0" err="1"/>
              <a:t>Khoâng</a:t>
            </a:r>
            <a:r>
              <a:rPr lang="en-US" dirty="0"/>
              <a:t> </a:t>
            </a:r>
            <a:r>
              <a:rPr lang="en-US" dirty="0" err="1"/>
              <a:t>deã</a:t>
            </a:r>
            <a:r>
              <a:rPr lang="en-US" dirty="0"/>
              <a:t>, </a:t>
            </a:r>
            <a:r>
              <a:rPr lang="en-US" dirty="0" err="1"/>
              <a:t>nhaát</a:t>
            </a:r>
            <a:r>
              <a:rPr lang="en-US" dirty="0"/>
              <a:t> </a:t>
            </a:r>
            <a:r>
              <a:rPr lang="en-US" dirty="0" err="1"/>
              <a:t>laø</a:t>
            </a:r>
            <a:r>
              <a:rPr lang="en-US" dirty="0"/>
              <a:t> </a:t>
            </a:r>
            <a:r>
              <a:rPr lang="en-US" dirty="0" err="1"/>
              <a:t>treân</a:t>
            </a:r>
            <a:r>
              <a:rPr lang="en-US" dirty="0"/>
              <a:t> </a:t>
            </a:r>
            <a:r>
              <a:rPr lang="en-US" dirty="0" err="1"/>
              <a:t>caùc</a:t>
            </a:r>
            <a:r>
              <a:rPr lang="en-US" dirty="0"/>
              <a:t> </a:t>
            </a:r>
            <a:r>
              <a:rPr lang="en-US" dirty="0" err="1"/>
              <a:t>maùy</a:t>
            </a:r>
            <a:r>
              <a:rPr lang="en-US" dirty="0"/>
              <a:t> </a:t>
            </a:r>
            <a:r>
              <a:rPr lang="en-US" dirty="0" err="1"/>
              <a:t>coù</a:t>
            </a:r>
            <a:r>
              <a:rPr lang="en-US" dirty="0"/>
              <a:t> </a:t>
            </a:r>
            <a:r>
              <a:rPr lang="en-US" dirty="0" err="1"/>
              <a:t>nhieàu</a:t>
            </a:r>
            <a:r>
              <a:rPr lang="en-US" dirty="0"/>
              <a:t> </a:t>
            </a:r>
            <a:r>
              <a:rPr lang="en-US" dirty="0" err="1"/>
              <a:t>boä</a:t>
            </a:r>
            <a:r>
              <a:rPr lang="en-US" dirty="0"/>
              <a:t> </a:t>
            </a:r>
            <a:r>
              <a:rPr lang="en-US" dirty="0" err="1"/>
              <a:t>xöû</a:t>
            </a:r>
            <a:r>
              <a:rPr lang="en-US" dirty="0"/>
              <a:t> </a:t>
            </a:r>
            <a:r>
              <a:rPr lang="en-US" dirty="0" err="1"/>
              <a:t>lyù</a:t>
            </a:r>
            <a:endParaRPr lang="en-US" dirty="0"/>
          </a:p>
          <a:p>
            <a:pPr lvl="1"/>
            <a:r>
              <a:rPr lang="en-US" dirty="0" err="1"/>
              <a:t>Deã</a:t>
            </a:r>
            <a:r>
              <a:rPr lang="en-US" dirty="0"/>
              <a:t> </a:t>
            </a:r>
            <a:r>
              <a:rPr lang="en-US" dirty="0" err="1"/>
              <a:t>môû</a:t>
            </a:r>
            <a:r>
              <a:rPr lang="en-US" dirty="0"/>
              <a:t> </a:t>
            </a:r>
            <a:r>
              <a:rPr lang="en-US" dirty="0" err="1"/>
              <a:t>roäng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N </a:t>
            </a:r>
            <a:r>
              <a:rPr lang="en-US" dirty="0" err="1"/>
              <a:t>tieán</a:t>
            </a:r>
            <a:r>
              <a:rPr lang="en-US" dirty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Söû</a:t>
            </a:r>
            <a:r>
              <a:rPr lang="en-US" dirty="0" smtClean="0"/>
              <a:t> </a:t>
            </a:r>
            <a:r>
              <a:rPr lang="en-US" dirty="0" err="1" smtClean="0"/>
              <a:t>duïng</a:t>
            </a:r>
            <a:r>
              <a:rPr lang="en-US" dirty="0" smtClean="0"/>
              <a:t> CPU </a:t>
            </a:r>
            <a:r>
              <a:rPr lang="en-US" dirty="0" err="1" smtClean="0"/>
              <a:t>khoâng</a:t>
            </a:r>
            <a:r>
              <a:rPr lang="en-US" dirty="0" smtClean="0"/>
              <a:t> </a:t>
            </a:r>
            <a:r>
              <a:rPr lang="en-US" dirty="0" err="1" smtClean="0"/>
              <a:t>hieäu</a:t>
            </a:r>
            <a:r>
              <a:rPr lang="en-US" dirty="0" smtClean="0"/>
              <a:t> </a:t>
            </a:r>
            <a:r>
              <a:rPr lang="en-US" dirty="0" err="1" smtClean="0"/>
              <a:t>quaû</a:t>
            </a:r>
            <a:endParaRPr lang="en-US" dirty="0" smtClean="0"/>
          </a:p>
          <a:p>
            <a:pPr lvl="2"/>
            <a:r>
              <a:rPr lang="en-US" dirty="0" err="1" smtClean="0"/>
              <a:t>Lieân</a:t>
            </a:r>
            <a:r>
              <a:rPr lang="en-US" dirty="0" smtClean="0"/>
              <a:t> </a:t>
            </a:r>
            <a:r>
              <a:rPr lang="en-US" dirty="0" err="1" smtClean="0"/>
              <a:t>tuïc</a:t>
            </a:r>
            <a:r>
              <a:rPr lang="en-US" dirty="0" smtClean="0"/>
              <a:t> </a:t>
            </a:r>
            <a:r>
              <a:rPr lang="en-US" dirty="0" err="1" smtClean="0"/>
              <a:t>kieåm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kieän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chôø</a:t>
            </a:r>
            <a:r>
              <a:rPr lang="en-US" dirty="0" smtClean="0"/>
              <a:t> </a:t>
            </a:r>
            <a:r>
              <a:rPr lang="en-US" dirty="0" err="1" smtClean="0"/>
              <a:t>vaøo</a:t>
            </a:r>
            <a:r>
              <a:rPr lang="en-US" dirty="0" smtClean="0"/>
              <a:t> CS</a:t>
            </a:r>
          </a:p>
          <a:p>
            <a:pPr lvl="1"/>
            <a:r>
              <a:rPr lang="en-US" dirty="0" err="1" smtClean="0"/>
              <a:t>Khaéc</a:t>
            </a:r>
            <a:r>
              <a:rPr lang="en-US" dirty="0" smtClean="0"/>
              <a:t> </a:t>
            </a:r>
            <a:r>
              <a:rPr lang="en-US" dirty="0" err="1" smtClean="0"/>
              <a:t>phuïc</a:t>
            </a:r>
            <a:endParaRPr lang="en-US" dirty="0" smtClean="0"/>
          </a:p>
          <a:p>
            <a:pPr lvl="2"/>
            <a:r>
              <a:rPr lang="en-US" dirty="0" err="1" smtClean="0">
                <a:solidFill>
                  <a:schemeClr val="hlink"/>
                </a:solidFill>
              </a:rPr>
              <a:t>Khoa</a:t>
            </a:r>
            <a:r>
              <a:rPr lang="en-US" dirty="0" err="1" smtClean="0"/>
              <a:t>ù</a:t>
            </a:r>
            <a:r>
              <a:rPr lang="en-US" dirty="0" smtClean="0"/>
              <a:t> </a:t>
            </a:r>
            <a:r>
              <a:rPr lang="en-US" dirty="0" err="1" smtClean="0"/>
              <a:t>caùc</a:t>
            </a:r>
            <a:r>
              <a:rPr lang="en-US" dirty="0" smtClean="0"/>
              <a:t> </a:t>
            </a:r>
            <a:r>
              <a:rPr lang="en-US" dirty="0" err="1" smtClean="0"/>
              <a:t>tieán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chöa</a:t>
            </a:r>
            <a:r>
              <a:rPr lang="en-US" dirty="0" smtClean="0"/>
              <a:t> </a:t>
            </a:r>
            <a:r>
              <a:rPr lang="en-US" dirty="0" err="1" smtClean="0"/>
              <a:t>ñuû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kieän</a:t>
            </a:r>
            <a:r>
              <a:rPr lang="en-US" dirty="0" smtClean="0"/>
              <a:t> </a:t>
            </a:r>
            <a:r>
              <a:rPr lang="en-US" dirty="0" err="1" smtClean="0"/>
              <a:t>vaøo</a:t>
            </a:r>
            <a:r>
              <a:rPr lang="en-US" dirty="0" smtClean="0"/>
              <a:t> CS, </a:t>
            </a:r>
            <a:r>
              <a:rPr lang="en-US" dirty="0" err="1" smtClean="0">
                <a:solidFill>
                  <a:schemeClr val="hlink"/>
                </a:solidFill>
              </a:rPr>
              <a:t>nhöôøng</a:t>
            </a:r>
            <a:r>
              <a:rPr lang="en-US" dirty="0" smtClean="0">
                <a:solidFill>
                  <a:schemeClr val="hlink"/>
                </a:solidFill>
              </a:rPr>
              <a:t> CPU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tieán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khaùc</a:t>
            </a:r>
            <a:endParaRPr lang="en-US" dirty="0" smtClean="0"/>
          </a:p>
          <a:p>
            <a:pPr lvl="3"/>
            <a:r>
              <a:rPr lang="en-US" dirty="0" err="1" smtClean="0"/>
              <a:t>Phaûi</a:t>
            </a:r>
            <a:r>
              <a:rPr lang="en-US" dirty="0" smtClean="0"/>
              <a:t> </a:t>
            </a:r>
            <a:r>
              <a:rPr lang="en-US" dirty="0" err="1" smtClean="0"/>
              <a:t>nhôø</a:t>
            </a:r>
            <a:r>
              <a:rPr lang="en-US" dirty="0" smtClean="0"/>
              <a:t> </a:t>
            </a:r>
            <a:r>
              <a:rPr lang="en-US" dirty="0" err="1" smtClean="0"/>
              <a:t>ñeán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hlink"/>
                </a:solidFill>
              </a:rPr>
              <a:t>Scheduler</a:t>
            </a:r>
            <a:endParaRPr lang="en-US" dirty="0" smtClean="0"/>
          </a:p>
          <a:p>
            <a:pPr lvl="3"/>
            <a:r>
              <a:rPr lang="en-US" dirty="0" smtClean="0"/>
              <a:t>Wait and See...</a:t>
            </a:r>
            <a:endParaRPr lang="en-US" dirty="0" smtClean="0">
              <a:solidFill>
                <a:schemeClr val="hlink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404813"/>
            <a:ext cx="7793037" cy="623887"/>
          </a:xfrm>
        </p:spPr>
        <p:txBody>
          <a:bodyPr/>
          <a:lstStyle/>
          <a:p>
            <a:r>
              <a:rPr lang="en-US" sz="2800" dirty="0" err="1"/>
              <a:t>Nhaän</a:t>
            </a:r>
            <a:r>
              <a:rPr lang="en-US" sz="2800" dirty="0"/>
              <a:t> </a:t>
            </a:r>
            <a:r>
              <a:rPr lang="en-US" sz="2800" dirty="0" err="1" smtClean="0"/>
              <a:t>xeùt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130F-6380-4CF2-BF72-56EE48497E9F}" type="slidenum">
              <a:rPr lang="en-US"/>
              <a:pPr/>
              <a:t>45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ñoàng boä hoaù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277938"/>
            <a:ext cx="8443912" cy="4951412"/>
          </a:xfrm>
          <a:noFill/>
          <a:ln/>
        </p:spPr>
        <p:txBody>
          <a:bodyPr lIns="92075" tIns="46038" rIns="92075" bIns="46038"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Nhoùm giaûi phaùp Busy Waiting</a:t>
            </a:r>
            <a:r>
              <a:rPr lang="fr-FR">
                <a:solidFill>
                  <a:schemeClr val="hlink"/>
                </a:solidFill>
              </a:rPr>
              <a:t> 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meàm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Söû duïng caùc bieán côø hieäu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fr-FR"/>
              <a:t>Söû duïng vieäc kieåm tra luaân phieân 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Giaûi phaùp cuûa Peterson </a:t>
            </a:r>
          </a:p>
          <a:p>
            <a:pPr lvl="1" algn="just">
              <a:lnSpc>
                <a:spcPct val="90000"/>
              </a:lnSpc>
            </a:pPr>
            <a:r>
              <a:rPr lang="fr-FR"/>
              <a:t>Phaàn cöùng</a:t>
            </a:r>
          </a:p>
          <a:p>
            <a:pPr lvl="2" algn="just">
              <a:lnSpc>
                <a:spcPct val="90000"/>
              </a:lnSpc>
            </a:pPr>
            <a:r>
              <a:rPr lang="fr-FR"/>
              <a:t>Caám ngaét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Chæ thò TSL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>
                <a:solidFill>
                  <a:srgbClr val="FF3300"/>
                </a:solidFill>
              </a:rPr>
              <a:t>Nhoùm giaûi phaùp  Sleep &amp; Wakeup 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Semaphore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Monitor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fr-FR"/>
              <a:t>Message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49C1-3349-4B04-A2C9-BDE2153D6835}" type="slidenum">
              <a:rPr lang="en-US"/>
              <a:pPr/>
              <a:t>46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828800" y="1409700"/>
            <a:ext cx="5181600" cy="400110"/>
          </a:xfrm>
          <a:prstGeom prst="rect">
            <a:avLst/>
          </a:prstGeom>
          <a:noFill/>
          <a:ln w="101600">
            <a:solidFill>
              <a:srgbClr val="99FF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Caùc giaûi phaùp “Sleep &amp; Wake up”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922463" y="1474788"/>
            <a:ext cx="4820550" cy="400110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if (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chöa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coù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rgbClr val="CC0066"/>
                </a:solidFill>
                <a:latin typeface="VNI-Book" pitchFamily="2" charset="0"/>
              </a:rPr>
              <a:t>quyeàn</a:t>
            </a:r>
            <a:r>
              <a:rPr lang="en-US" b="1" dirty="0">
                <a:solidFill>
                  <a:srgbClr val="CC0066"/>
                </a:solidFill>
                <a:latin typeface="VNI-Book" pitchFamily="2" charset="0"/>
              </a:rPr>
              <a:t>) Sleep() ;           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989388" y="2419350"/>
            <a:ext cx="750887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tx2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084388" y="3135313"/>
            <a:ext cx="4800600" cy="636587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3200" b="1">
                <a:solidFill>
                  <a:schemeClr val="tx2"/>
                </a:solidFill>
                <a:latin typeface="VNI-Tekon" pitchFamily="2" charset="0"/>
              </a:rPr>
              <a:t>Wakeup( somebody);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539750" y="4278313"/>
            <a:ext cx="8096250" cy="150810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Töø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boû</a:t>
            </a:r>
            <a:r>
              <a:rPr lang="en-US" sz="2400" dirty="0">
                <a:latin typeface="VNI-Book" pitchFamily="2" charset="0"/>
              </a:rPr>
              <a:t> CPU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chöa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CS</a:t>
            </a:r>
          </a:p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Khi</a:t>
            </a:r>
            <a:r>
              <a:rPr lang="en-US" sz="2400" dirty="0">
                <a:latin typeface="VNI-Book" pitchFamily="2" charset="0"/>
              </a:rPr>
              <a:t> CS </a:t>
            </a:r>
            <a:r>
              <a:rPr lang="en-US" sz="2400" dirty="0" err="1">
                <a:latin typeface="VNI-Book" pitchFamily="2" charset="0"/>
              </a:rPr>
              <a:t>troáng</a:t>
            </a:r>
            <a:r>
              <a:rPr lang="en-US" sz="2400" dirty="0">
                <a:latin typeface="VNI-Book" pitchFamily="2" charset="0"/>
              </a:rPr>
              <a:t>, </a:t>
            </a:r>
            <a:r>
              <a:rPr lang="en-US" sz="2400" dirty="0" err="1">
                <a:latin typeface="VNI-Book" pitchFamily="2" charset="0"/>
              </a:rPr>
              <a:t>seõ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ñaùnh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thöùc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ñeå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vaøo</a:t>
            </a:r>
            <a:r>
              <a:rPr lang="en-US" sz="2400" dirty="0">
                <a:latin typeface="VNI-Book" pitchFamily="2" charset="0"/>
              </a:rPr>
              <a:t> CS</a:t>
            </a:r>
          </a:p>
          <a:p>
            <a:pPr marL="236538" indent="-236538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Caàn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ñöôïc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Heä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ñieàu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haønh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hoã</a:t>
            </a:r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latin typeface="VNI-Book" pitchFamily="2" charset="0"/>
              </a:rPr>
              <a:t>trôï</a:t>
            </a:r>
            <a:r>
              <a:rPr lang="en-US" sz="2400" dirty="0">
                <a:latin typeface="VNI-Book" pitchFamily="2" charset="0"/>
              </a:rPr>
              <a:t> </a:t>
            </a:r>
          </a:p>
          <a:p>
            <a:pPr lvl="1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Vì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phaûi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thay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ñoåi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traïng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thaùi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tieán</a:t>
            </a:r>
            <a:r>
              <a:rPr lang="en-US" dirty="0">
                <a:latin typeface="VNI-Book" pitchFamily="2" charset="0"/>
              </a:rPr>
              <a:t> </a:t>
            </a:r>
            <a:r>
              <a:rPr lang="en-US" dirty="0" err="1">
                <a:latin typeface="VNI-Book" pitchFamily="2" charset="0"/>
              </a:rPr>
              <a:t>trình</a:t>
            </a:r>
            <a:endParaRPr lang="en-US" sz="1600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5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5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5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  <p:bldP spid="14541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E798-0F9A-46A3-A37D-732111B95B63}" type="slidenum">
              <a:rPr lang="en-US"/>
              <a:pPr/>
              <a:t>47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YÙ töôûng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Heä Ñieàu haønh hoã trôï 2 primitive :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Sleep()</a:t>
            </a:r>
            <a:r>
              <a:rPr lang="en-US"/>
              <a:t> : Tieán trình goïi seõ nhaän traïng thaùi Blocked</a:t>
            </a:r>
          </a:p>
          <a:p>
            <a:pPr lvl="1"/>
            <a:r>
              <a:rPr lang="en-US">
                <a:solidFill>
                  <a:schemeClr val="hlink"/>
                </a:solidFill>
              </a:rPr>
              <a:t>WakeUp(P):</a:t>
            </a:r>
            <a:r>
              <a:rPr lang="en-US"/>
              <a:t> Tieán trình P nhaän traïng thaùi Ready</a:t>
            </a:r>
          </a:p>
          <a:p>
            <a:r>
              <a:rPr lang="en-US"/>
              <a:t>AÙp duïng</a:t>
            </a:r>
          </a:p>
          <a:p>
            <a:pPr lvl="1"/>
            <a:r>
              <a:rPr lang="en-US"/>
              <a:t>Sau khi kieåm tra ñieàu kieän seõ vaøo CS hay goïi Sleep() tuøy vaøo keát quaû kieåm tra</a:t>
            </a:r>
          </a:p>
          <a:p>
            <a:pPr lvl="1"/>
            <a:r>
              <a:rPr lang="en-US"/>
              <a:t>Tieán trình vöøa söû duïng xong CS seõ ñaùnh thöùc caùc tieán trình bò  Blocked tröôùc ñoù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5153-9CDC-47C5-A7D2-09CA56A37C61}" type="slidenum">
              <a:rPr lang="en-US"/>
              <a:pPr/>
              <a:t>48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AÙp duïng Sleep() and Wakeup()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538"/>
            <a:ext cx="8229600" cy="779462"/>
          </a:xfrm>
        </p:spPr>
        <p:txBody>
          <a:bodyPr/>
          <a:lstStyle/>
          <a:p>
            <a:r>
              <a:rPr lang="fr-BE" sz="2000">
                <a:latin typeface="Comic Sans MS" pitchFamily="66" charset="0"/>
              </a:rPr>
              <a:t>int busy;		</a:t>
            </a:r>
            <a:r>
              <a:rPr lang="fr-BE" sz="2000"/>
              <a:t>// busy ==0 : CS troáng</a:t>
            </a:r>
            <a:endParaRPr lang="fr-BE" sz="2000">
              <a:latin typeface="Comic Sans MS" pitchFamily="66" charset="0"/>
            </a:endParaRPr>
          </a:p>
          <a:p>
            <a:r>
              <a:rPr lang="fr-BE" sz="2000">
                <a:latin typeface="Comic Sans MS" pitchFamily="66" charset="0"/>
              </a:rPr>
              <a:t>int blocked; 	</a:t>
            </a:r>
            <a:r>
              <a:rPr lang="fr-BE" sz="2000"/>
              <a:t>// ñeám soá tieán trình bò Blocked chôø vaøo CS</a:t>
            </a:r>
            <a:endParaRPr lang="fr-FR" sz="2000">
              <a:latin typeface="Comic Sans MS" pitchFamily="66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714375" y="2049463"/>
            <a:ext cx="7500938" cy="16732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if (busy) {</a:t>
            </a:r>
          </a:p>
          <a:p>
            <a:r>
              <a:rPr lang="fr-FR" b="1">
                <a:latin typeface="Comic Sans MS" pitchFamily="66" charset="0"/>
              </a:rPr>
              <a:t>		blocked = blocked + 1; </a:t>
            </a:r>
          </a:p>
          <a:p>
            <a:r>
              <a:rPr lang="fr-FR" b="1">
                <a:latin typeface="Comic Sans MS" pitchFamily="66" charset="0"/>
              </a:rPr>
              <a:t>		</a:t>
            </a:r>
            <a:r>
              <a:rPr lang="fr-FR" b="1">
                <a:solidFill>
                  <a:schemeClr val="hlink"/>
                </a:solidFill>
                <a:latin typeface="Comic Sans MS" pitchFamily="66" charset="0"/>
              </a:rPr>
              <a:t>Sleep();</a:t>
            </a:r>
          </a:p>
          <a:p>
            <a:r>
              <a:rPr lang="fr-FR" b="1">
                <a:latin typeface="Comic Sans MS" pitchFamily="66" charset="0"/>
              </a:rPr>
              <a:t>	  }</a:t>
            </a:r>
          </a:p>
          <a:p>
            <a:r>
              <a:rPr lang="fr-FR" b="1">
                <a:latin typeface="Comic Sans MS" pitchFamily="66" charset="0"/>
              </a:rPr>
              <a:t>else busy = 1;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688975" y="4833938"/>
            <a:ext cx="7500938" cy="1368425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b="1">
                <a:latin typeface="Comic Sans MS" pitchFamily="66" charset="0"/>
              </a:rPr>
              <a:t>busy = 0;</a:t>
            </a:r>
          </a:p>
          <a:p>
            <a:r>
              <a:rPr lang="fr-FR" b="1">
                <a:latin typeface="Comic Sans MS" pitchFamily="66" charset="0"/>
              </a:rPr>
              <a:t>	   if(blocked) {  	</a:t>
            </a:r>
            <a:r>
              <a:rPr lang="fr-FR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b="1">
                <a:latin typeface="Comic Sans MS" pitchFamily="66" charset="0"/>
              </a:rPr>
              <a:t>				blocked = blocked - 1;</a:t>
            </a:r>
          </a:p>
          <a:p>
            <a:r>
              <a:rPr lang="fr-FR" b="1">
                <a:latin typeface="Comic Sans MS" pitchFamily="66" charset="0"/>
              </a:rPr>
              <a:t>			 }</a:t>
            </a: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738563" y="3914775"/>
            <a:ext cx="8048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b="1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  <p:bldP spid="189446" grpId="0" animBg="1"/>
      <p:bldP spid="1894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4DAE-78DD-4B1B-9249-A11C16FBAE0C}" type="slidenum">
              <a:rPr lang="en-US"/>
              <a:pPr/>
              <a:t>49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Vaán ñeà vôùi Sleep &amp; WakeUp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714375" y="1466850"/>
            <a:ext cx="3416300" cy="152241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if (busy) {</a:t>
            </a:r>
          </a:p>
          <a:p>
            <a:r>
              <a:rPr lang="fr-FR" sz="1800" b="1">
                <a:latin typeface="Comic Sans MS" pitchFamily="66" charset="0"/>
              </a:rPr>
              <a:t>   blocked = blocked + 1; </a:t>
            </a:r>
          </a:p>
          <a:p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   Sleep();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  <a:p>
            <a:r>
              <a:rPr lang="fr-FR" sz="1800" b="1">
                <a:latin typeface="Comic Sans MS" pitchFamily="66" charset="0"/>
              </a:rPr>
              <a:t>else busy = 1;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688975" y="3727450"/>
            <a:ext cx="3416300" cy="1522413"/>
          </a:xfrm>
          <a:prstGeom prst="rect">
            <a:avLst/>
          </a:prstGeom>
          <a:noFill/>
          <a:ln w="57150">
            <a:solidFill>
              <a:srgbClr val="CC0066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busy = 0;</a:t>
            </a:r>
          </a:p>
          <a:p>
            <a:r>
              <a:rPr lang="fr-FR" sz="1800" b="1">
                <a:latin typeface="Comic Sans MS" pitchFamily="66" charset="0"/>
              </a:rPr>
              <a:t>if(blocked) {  	</a:t>
            </a:r>
          </a:p>
          <a:p>
            <a:r>
              <a:rPr lang="fr-FR" sz="1800" b="1">
                <a:latin typeface="Comic Sans MS" pitchFamily="66" charset="0"/>
              </a:rPr>
              <a:t>    </a:t>
            </a:r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sz="1800" b="1">
                <a:latin typeface="Comic Sans MS" pitchFamily="66" charset="0"/>
              </a:rPr>
              <a:t>    blocked = blocked - 1;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925638" y="3130550"/>
            <a:ext cx="715962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FB4989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760913" y="1487488"/>
            <a:ext cx="3416300" cy="1522412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if (busy) {</a:t>
            </a:r>
          </a:p>
          <a:p>
            <a:r>
              <a:rPr lang="fr-FR" sz="1800" b="1">
                <a:latin typeface="Comic Sans MS" pitchFamily="66" charset="0"/>
              </a:rPr>
              <a:t>   blocked = blocked + 1; </a:t>
            </a:r>
          </a:p>
          <a:p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   Sleep();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  <a:p>
            <a:r>
              <a:rPr lang="fr-FR" sz="1800" b="1">
                <a:latin typeface="Comic Sans MS" pitchFamily="66" charset="0"/>
              </a:rPr>
              <a:t>else busy = 1;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735513" y="3748088"/>
            <a:ext cx="3416300" cy="1522412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r>
              <a:rPr lang="fr-FR" sz="1800" b="1">
                <a:latin typeface="Comic Sans MS" pitchFamily="66" charset="0"/>
              </a:rPr>
              <a:t>busy = 0;</a:t>
            </a:r>
          </a:p>
          <a:p>
            <a:r>
              <a:rPr lang="fr-FR" sz="1800" b="1">
                <a:latin typeface="Comic Sans MS" pitchFamily="66" charset="0"/>
              </a:rPr>
              <a:t>if(blocked) {  	</a:t>
            </a:r>
          </a:p>
          <a:p>
            <a:r>
              <a:rPr lang="fr-FR" sz="1800" b="1">
                <a:latin typeface="Comic Sans MS" pitchFamily="66" charset="0"/>
              </a:rPr>
              <a:t>    </a:t>
            </a:r>
            <a:r>
              <a:rPr lang="fr-FR" sz="1800" b="1">
                <a:solidFill>
                  <a:schemeClr val="hlink"/>
                </a:solidFill>
                <a:latin typeface="Comic Sans MS" pitchFamily="66" charset="0"/>
              </a:rPr>
              <a:t>WakeUp(P);</a:t>
            </a:r>
          </a:p>
          <a:p>
            <a:r>
              <a:rPr lang="fr-FR" sz="1800" b="1">
                <a:latin typeface="Comic Sans MS" pitchFamily="66" charset="0"/>
              </a:rPr>
              <a:t>    blocked = blocked - 1;</a:t>
            </a:r>
          </a:p>
          <a:p>
            <a:r>
              <a:rPr lang="fr-FR" sz="1800" b="1">
                <a:latin typeface="Comic Sans MS" pitchFamily="66" charset="0"/>
              </a:rPr>
              <a:t>}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5972175" y="3179763"/>
            <a:ext cx="715963" cy="457200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b="1">
                <a:solidFill>
                  <a:srgbClr val="CC0066"/>
                </a:solidFill>
                <a:latin typeface="Comic Sans MS" pitchFamily="66" charset="0"/>
              </a:rPr>
              <a:t>CS;</a:t>
            </a:r>
          </a:p>
        </p:txBody>
      </p:sp>
      <p:sp>
        <p:nvSpPr>
          <p:cNvPr id="190477" name="Rectangle 13"/>
          <p:cNvSpPr>
            <a:spLocks noChangeArrowheads="1"/>
          </p:cNvSpPr>
          <p:nvPr/>
        </p:nvSpPr>
        <p:spPr bwMode="auto">
          <a:xfrm>
            <a:off x="374650" y="5397500"/>
            <a:ext cx="84058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Nguyeân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nhaân</a:t>
            </a:r>
            <a:r>
              <a:rPr lang="en-US" sz="2400" b="1" dirty="0">
                <a:latin typeface="VNI-Book" pitchFamily="2" charset="0"/>
              </a:rPr>
              <a:t> 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Vieäc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ñieàu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kieän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vaø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ñoäng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töø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boû</a:t>
            </a:r>
            <a:r>
              <a:rPr lang="en-US" b="1" dirty="0">
                <a:latin typeface="VNI-Book" pitchFamily="2" charset="0"/>
              </a:rPr>
              <a:t> CPU </a:t>
            </a:r>
            <a:r>
              <a:rPr lang="en-US" b="1" dirty="0" err="1">
                <a:latin typeface="VNI-Book" pitchFamily="2" charset="0"/>
              </a:rPr>
              <a:t>coù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theå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bò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ngaét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quaõng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Baûn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thaân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bieán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côø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hieäu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ñöôïc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baûo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veä</a:t>
            </a:r>
            <a:endParaRPr lang="en-US" b="1" dirty="0">
              <a:latin typeface="VNI-Book" pitchFamily="2" charset="0"/>
            </a:endParaRPr>
          </a:p>
        </p:txBody>
      </p:sp>
      <p:sp>
        <p:nvSpPr>
          <p:cNvPr id="190479" name="Text Box 15"/>
          <p:cNvSpPr txBox="1">
            <a:spLocks noChangeArrowheads="1"/>
          </p:cNvSpPr>
          <p:nvPr/>
        </p:nvSpPr>
        <p:spPr bwMode="auto">
          <a:xfrm>
            <a:off x="1944688" y="996950"/>
            <a:ext cx="53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B377D"/>
                </a:solidFill>
                <a:latin typeface="Comic Sans MS" pitchFamily="66" charset="0"/>
              </a:rPr>
              <a:t>P1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6137275" y="987425"/>
            <a:ext cx="53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P2</a:t>
            </a:r>
          </a:p>
        </p:txBody>
      </p:sp>
      <p:sp>
        <p:nvSpPr>
          <p:cNvPr id="190481" name="AutoShape 17"/>
          <p:cNvSpPr>
            <a:spLocks noChangeArrowheads="1"/>
          </p:cNvSpPr>
          <p:nvPr/>
        </p:nvSpPr>
        <p:spPr bwMode="auto">
          <a:xfrm>
            <a:off x="6827838" y="604838"/>
            <a:ext cx="2316162" cy="1017587"/>
          </a:xfrm>
          <a:prstGeom prst="wedgeEllipseCallout">
            <a:avLst>
              <a:gd name="adj1" fmla="val -81940"/>
              <a:gd name="adj2" fmla="val 122074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P1 blocked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vónh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vieãn</a:t>
            </a:r>
            <a:endParaRPr lang="en-US" sz="2400" b="1" dirty="0">
              <a:solidFill>
                <a:schemeClr val="bg1"/>
              </a:solidFill>
              <a:latin typeface="VNI-Book" pitchFamily="2" charset="0"/>
            </a:endParaRPr>
          </a:p>
        </p:txBody>
      </p:sp>
      <p:sp>
        <p:nvSpPr>
          <p:cNvPr id="190482" name="AutoShape 18"/>
          <p:cNvSpPr>
            <a:spLocks noChangeArrowheads="1"/>
          </p:cNvSpPr>
          <p:nvPr/>
        </p:nvSpPr>
        <p:spPr bwMode="auto">
          <a:xfrm>
            <a:off x="3411538" y="2797175"/>
            <a:ext cx="1844675" cy="1003300"/>
          </a:xfrm>
          <a:prstGeom prst="wedgeEllipseCallout">
            <a:avLst>
              <a:gd name="adj1" fmla="val -101292"/>
              <a:gd name="adj2" fmla="val 118671"/>
            </a:avLst>
          </a:prstGeom>
          <a:solidFill>
            <a:srgbClr val="FC0AD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WakeUp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br>
              <a:rPr lang="en-US" sz="2400" b="1" dirty="0">
                <a:solidFill>
                  <a:schemeClr val="bg1"/>
                </a:solidFill>
                <a:latin typeface="VNI-Book" pitchFamily="2" charset="0"/>
              </a:rPr>
            </a:b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bò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“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190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autoRev="1" fill="hold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autoRev="1" fill="hold"/>
                                        <p:tgtEl>
                                          <p:spTgt spid="190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autoRev="1" fill="hold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autoRev="1" fill="hold"/>
                                        <p:tgtEl>
                                          <p:spTgt spid="190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autoRev="1" fill="hold"/>
                                        <p:tgtEl>
                                          <p:spTgt spid="190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autoRev="1" fill="hold"/>
                                        <p:tgtEl>
                                          <p:spTgt spid="190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autoRev="1" fill="hold"/>
                                        <p:tgtEl>
                                          <p:spTgt spid="190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autoRev="1" fill="hold"/>
                                        <p:tgtEl>
                                          <p:spTgt spid="190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7" grpId="0"/>
      <p:bldP spid="190481" grpId="0" animBg="1"/>
      <p:bldP spid="1904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FF63-8899-4F28-805F-E54385386983}" type="slidenum">
              <a:rPr lang="en-US"/>
              <a:pPr/>
              <a:t>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Noäi</a:t>
            </a:r>
            <a:r>
              <a:rPr lang="en-US" dirty="0"/>
              <a:t> dung </a:t>
            </a:r>
            <a:r>
              <a:rPr lang="en-US" dirty="0" err="1"/>
              <a:t>baøi</a:t>
            </a:r>
            <a:r>
              <a:rPr lang="en-US" dirty="0"/>
              <a:t> </a:t>
            </a:r>
            <a:r>
              <a:rPr lang="en-US" dirty="0" err="1"/>
              <a:t>giaûng</a:t>
            </a:r>
            <a:endParaRPr lang="en-US" dirty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Xöû</a:t>
            </a:r>
            <a:r>
              <a:rPr lang="en-US" sz="2400" dirty="0"/>
              <a:t> </a:t>
            </a:r>
            <a:r>
              <a:rPr lang="en-US" sz="2400" dirty="0" err="1"/>
              <a:t>lyù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haønh</a:t>
            </a:r>
            <a:r>
              <a:rPr lang="en-US" sz="2400" dirty="0"/>
              <a:t> </a:t>
            </a:r>
            <a:r>
              <a:rPr lang="en-US" sz="2400" dirty="0" err="1"/>
              <a:t>vaø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vaán</a:t>
            </a:r>
            <a:r>
              <a:rPr lang="en-US" sz="2400" dirty="0"/>
              <a:t> </a:t>
            </a:r>
            <a:r>
              <a:rPr lang="en-US" sz="2400" dirty="0" err="1"/>
              <a:t>ñeà</a:t>
            </a:r>
            <a:r>
              <a:rPr 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FF3300"/>
                </a:solidFill>
              </a:rPr>
              <a:t>Vaán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ñeà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 smtClean="0">
                <a:solidFill>
                  <a:srgbClr val="FF3300"/>
                </a:solidFill>
              </a:rPr>
              <a:t>tranh</a:t>
            </a:r>
            <a:r>
              <a:rPr lang="en-US" sz="2000" dirty="0" smtClean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ñoaït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ñieàu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khieån</a:t>
            </a:r>
            <a:r>
              <a:rPr lang="en-US" sz="2000" dirty="0">
                <a:solidFill>
                  <a:srgbClr val="FF3300"/>
                </a:solidFill>
              </a:rPr>
              <a:t> (Race Condition)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Vaán</a:t>
            </a:r>
            <a:r>
              <a:rPr lang="en-US" sz="2000" dirty="0"/>
              <a:t> </a:t>
            </a:r>
            <a:r>
              <a:rPr lang="en-US" sz="2000" dirty="0" err="1"/>
              <a:t>ñeà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hoùa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ñoäc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xuaát</a:t>
            </a:r>
            <a:r>
              <a:rPr lang="en-US" sz="2000" dirty="0"/>
              <a:t> (Mutual Exclusion)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Yeâu</a:t>
            </a:r>
            <a:r>
              <a:rPr lang="en-US" sz="2000" dirty="0"/>
              <a:t> </a:t>
            </a:r>
            <a:r>
              <a:rPr lang="en-US" sz="2000" dirty="0" err="1"/>
              <a:t>caàu</a:t>
            </a:r>
            <a:r>
              <a:rPr lang="en-US" sz="2000" dirty="0"/>
              <a:t> </a:t>
            </a:r>
            <a:r>
              <a:rPr lang="en-US" sz="2000" dirty="0" err="1"/>
              <a:t>phoái</a:t>
            </a:r>
            <a:r>
              <a:rPr lang="en-US" sz="2000" dirty="0"/>
              <a:t> </a:t>
            </a:r>
            <a:r>
              <a:rPr lang="en-US" sz="2000" dirty="0" err="1"/>
              <a:t>hôïp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(Synchronization)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giaûi</a:t>
            </a:r>
            <a:r>
              <a:rPr lang="en-US" sz="2400" dirty="0"/>
              <a:t> </a:t>
            </a:r>
            <a:r>
              <a:rPr lang="en-US" sz="2400" dirty="0" err="1"/>
              <a:t>phaùp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baøi</a:t>
            </a:r>
            <a:r>
              <a:rPr lang="en-US" sz="2400" dirty="0"/>
              <a:t> </a:t>
            </a:r>
            <a:r>
              <a:rPr lang="en-US" sz="2400" dirty="0" err="1"/>
              <a:t>toaùn</a:t>
            </a:r>
            <a:r>
              <a:rPr lang="en-US" sz="2400" dirty="0"/>
              <a:t> </a:t>
            </a:r>
            <a:r>
              <a:rPr lang="en-US" sz="2400" dirty="0" err="1"/>
              <a:t>ñoàng</a:t>
            </a:r>
            <a:r>
              <a:rPr lang="en-US" sz="2400" dirty="0"/>
              <a:t> </a:t>
            </a:r>
            <a:r>
              <a:rPr lang="en-US" sz="2400" dirty="0" err="1"/>
              <a:t>boä</a:t>
            </a:r>
            <a:r>
              <a:rPr lang="en-US" sz="2400" dirty="0"/>
              <a:t> </a:t>
            </a:r>
            <a:r>
              <a:rPr lang="en-US" sz="2400" dirty="0" err="1"/>
              <a:t>hoaù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ñieån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Dinning Philosophers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761-0D91-49C6-B6E2-51ACFC7CDB3D}" type="slidenum">
              <a:rPr lang="en-US"/>
              <a:pPr/>
              <a:t>50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Caøi ñaët caùc giaûi phaùp Sleep &amp; WakeUp ?</a:t>
            </a: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492125" y="1371600"/>
            <a:ext cx="8420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 dirty="0" err="1">
                <a:latin typeface="VNI-Book" pitchFamily="2" charset="0"/>
              </a:rPr>
              <a:t>Heä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ñieàu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haønh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caàn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hoã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trôï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caùc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cô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cheá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cao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hôn</a:t>
            </a:r>
            <a:endParaRPr lang="en-US" sz="24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Döïa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treân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Sleep&amp;WakeUp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Keát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hôïp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caùc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yeáu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toá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kieåm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tra</a:t>
            </a:r>
            <a:endParaRPr lang="en-US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b="1" dirty="0" err="1">
                <a:latin typeface="VNI-Book" pitchFamily="2" charset="0"/>
              </a:rPr>
              <a:t>Thi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haønh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khoâng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theå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phaân</a:t>
            </a:r>
            <a:r>
              <a:rPr lang="en-US" b="1" dirty="0">
                <a:latin typeface="VNI-Book" pitchFamily="2" charset="0"/>
              </a:rPr>
              <a:t> </a:t>
            </a:r>
            <a:r>
              <a:rPr lang="en-US" b="1" dirty="0" err="1">
                <a:latin typeface="VNI-Book" pitchFamily="2" charset="0"/>
              </a:rPr>
              <a:t>chia</a:t>
            </a:r>
            <a:endParaRPr lang="en-US" b="1" dirty="0">
              <a:latin typeface="VNI-Book" pitchFamily="2" charset="0"/>
            </a:endParaRPr>
          </a:p>
          <a:p>
            <a:pPr marL="342900" indent="-34290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fr-FR" sz="2800" b="1" dirty="0" err="1">
                <a:latin typeface="VNI-Book" pitchFamily="2" charset="0"/>
              </a:rPr>
              <a:t>Nhoùm</a:t>
            </a:r>
            <a:r>
              <a:rPr lang="fr-FR" sz="2800" b="1" dirty="0">
                <a:latin typeface="VNI-Book" pitchFamily="2" charset="0"/>
              </a:rPr>
              <a:t> </a:t>
            </a:r>
            <a:r>
              <a:rPr lang="fr-FR" sz="2800" b="1" dirty="0" err="1">
                <a:latin typeface="VNI-Book" pitchFamily="2" charset="0"/>
              </a:rPr>
              <a:t>giaûi</a:t>
            </a:r>
            <a:r>
              <a:rPr lang="fr-FR" sz="2800" b="1" dirty="0">
                <a:latin typeface="VNI-Book" pitchFamily="2" charset="0"/>
              </a:rPr>
              <a:t> </a:t>
            </a:r>
            <a:r>
              <a:rPr lang="fr-FR" sz="2800" b="1" dirty="0" err="1">
                <a:latin typeface="VNI-Book" pitchFamily="2" charset="0"/>
              </a:rPr>
              <a:t>phaùp</a:t>
            </a:r>
            <a:r>
              <a:rPr lang="fr-FR" sz="2800" b="1" dirty="0">
                <a:latin typeface="VNI-Book" pitchFamily="2" charset="0"/>
              </a:rPr>
              <a:t>  </a:t>
            </a:r>
            <a:r>
              <a:rPr lang="fr-FR" sz="2800" b="1" dirty="0" err="1">
                <a:latin typeface="VNI-Book" pitchFamily="2" charset="0"/>
              </a:rPr>
              <a:t>Sleep</a:t>
            </a:r>
            <a:r>
              <a:rPr lang="fr-FR" sz="2800" b="1" dirty="0">
                <a:latin typeface="VNI-Book" pitchFamily="2" charset="0"/>
              </a:rPr>
              <a:t> &amp; </a:t>
            </a:r>
            <a:r>
              <a:rPr lang="fr-FR" sz="2800" b="1" dirty="0" err="1">
                <a:latin typeface="VNI-Book" pitchFamily="2" charset="0"/>
              </a:rPr>
              <a:t>Wakeup</a:t>
            </a:r>
            <a:r>
              <a:rPr lang="fr-FR" sz="2800" b="1" dirty="0">
                <a:solidFill>
                  <a:srgbClr val="FF3300"/>
                </a:solidFill>
                <a:latin typeface="VNI-Book" pitchFamily="2" charset="0"/>
              </a:rPr>
              <a:t> </a:t>
            </a: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 err="1">
                <a:latin typeface="VNI-Book" pitchFamily="2" charset="0"/>
              </a:rPr>
              <a:t>Semaphore</a:t>
            </a:r>
            <a:endParaRPr lang="fr-FR" sz="2400" b="1" dirty="0">
              <a:latin typeface="VNI-Book" pitchFamily="2" charset="0"/>
            </a:endParaRP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>
                <a:latin typeface="VNI-Book" pitchFamily="2" charset="0"/>
              </a:rPr>
              <a:t>Monitor</a:t>
            </a:r>
          </a:p>
          <a:p>
            <a:pPr marL="742950" lvl="1" indent="-285750" algn="just" eaLnBrk="1" hangingPunct="1">
              <a:spcBef>
                <a:spcPts val="600"/>
              </a:spcBef>
              <a:spcAft>
                <a:spcPts val="3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fr-FR" sz="2400" b="1" dirty="0">
                <a:latin typeface="VNI-Book" pitchFamily="2" charset="0"/>
              </a:rPr>
              <a:t>Message</a:t>
            </a:r>
            <a:endParaRPr lang="en-US" sz="2400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1" dirty="0">
              <a:latin typeface="VNI-Book" pitchFamily="2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b="1" dirty="0">
              <a:latin typeface="VNI-Book" pitchFamily="2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800" b="1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822B-48B6-428A-9164-B0BF2C74FC27}" type="slidenum">
              <a:rPr lang="en-US"/>
              <a:pPr/>
              <a:t>51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8547100" cy="611188"/>
          </a:xfrm>
        </p:spPr>
        <p:txBody>
          <a:bodyPr/>
          <a:lstStyle/>
          <a:p>
            <a:r>
              <a:rPr lang="fr-FR" dirty="0" err="1"/>
              <a:t>Giaûi</a:t>
            </a:r>
            <a:r>
              <a:rPr lang="fr-FR" dirty="0"/>
              <a:t> </a:t>
            </a:r>
            <a:r>
              <a:rPr lang="fr-FR" dirty="0" err="1"/>
              <a:t>phaùp</a:t>
            </a:r>
            <a:r>
              <a:rPr lang="fr-FR" dirty="0"/>
              <a:t>  </a:t>
            </a:r>
            <a:r>
              <a:rPr lang="fr-FR" dirty="0" err="1"/>
              <a:t>Sleep</a:t>
            </a:r>
            <a:r>
              <a:rPr lang="fr-FR" dirty="0"/>
              <a:t> &amp; </a:t>
            </a:r>
            <a:r>
              <a:rPr lang="fr-FR" dirty="0" err="1"/>
              <a:t>Wakeup</a:t>
            </a:r>
            <a:r>
              <a:rPr lang="en-US" dirty="0"/>
              <a:t> 1: </a:t>
            </a:r>
            <a:r>
              <a:rPr lang="en-US" dirty="0">
                <a:solidFill>
                  <a:srgbClr val="FF3300"/>
                </a:solidFill>
              </a:rPr>
              <a:t>Semaphore</a:t>
            </a:r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>
            <a:off x="5106988" y="2228850"/>
            <a:ext cx="3721100" cy="4889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Semaphore s; // s 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  <a:sym typeface="Wingdings (L$)" pitchFamily="2" charset="2"/>
              </a:rPr>
              <a:t>&gt;=</a:t>
            </a: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0</a:t>
            </a:r>
          </a:p>
        </p:txBody>
      </p:sp>
      <p:sp>
        <p:nvSpPr>
          <p:cNvPr id="14644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11163" y="1271588"/>
            <a:ext cx="8488362" cy="5124450"/>
          </a:xfrm>
        </p:spPr>
        <p:txBody>
          <a:bodyPr/>
          <a:lstStyle/>
          <a:p>
            <a:r>
              <a:rPr lang="en-US"/>
              <a:t>Ñöôïc ñeà nghò bôûi Dijkstra naêm 1965</a:t>
            </a:r>
          </a:p>
          <a:p>
            <a:r>
              <a:rPr lang="en-US"/>
              <a:t>Caùc ñaëc tính : </a:t>
            </a:r>
            <a:r>
              <a:rPr lang="en-US">
                <a:solidFill>
                  <a:schemeClr val="hlink"/>
                </a:solidFill>
              </a:rPr>
              <a:t>Semaphore s;</a:t>
            </a:r>
          </a:p>
          <a:p>
            <a:pPr lvl="1"/>
            <a:r>
              <a:rPr lang="en-US"/>
              <a:t>Coù 1 giaù trò</a:t>
            </a:r>
          </a:p>
          <a:p>
            <a:pPr lvl="1"/>
            <a:r>
              <a:rPr lang="en-US"/>
              <a:t>Chæ ñöôïc thao taùc bôûi 2 primitives :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Down(s)</a:t>
            </a:r>
          </a:p>
          <a:p>
            <a:pPr lvl="2"/>
            <a:r>
              <a:rPr lang="en-US">
                <a:solidFill>
                  <a:schemeClr val="hlink"/>
                </a:solidFill>
              </a:rPr>
              <a:t>Up(s)</a:t>
            </a:r>
            <a:endParaRPr lang="en-US"/>
          </a:p>
          <a:p>
            <a:pPr lvl="1"/>
            <a:r>
              <a:rPr lang="en-US"/>
              <a:t>Caùc primitive Down vaø Up ñöôïc thöïc hieän khoâng theå phaân chia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6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6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6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6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97D0-932F-4515-A578-7F5BA01C29EE}" type="slidenum">
              <a:rPr lang="en-US"/>
              <a:pPr/>
              <a:t>52</a:t>
            </a:fld>
            <a:endParaRPr lang="en-US"/>
          </a:p>
        </p:txBody>
      </p:sp>
      <p:sp>
        <p:nvSpPr>
          <p:cNvPr id="19355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Caøi ñaët Semaphore (Sleep &amp; Wakeup)</a:t>
            </a:r>
          </a:p>
        </p:txBody>
      </p:sp>
      <p:sp>
        <p:nvSpPr>
          <p:cNvPr id="19355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33400" y="3856038"/>
            <a:ext cx="8229600" cy="2276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Semaphore ñöôïc xem nhö laø moät resource</a:t>
            </a:r>
          </a:p>
          <a:p>
            <a:pPr lvl="1">
              <a:lnSpc>
                <a:spcPct val="80000"/>
              </a:lnSpc>
            </a:pPr>
            <a:r>
              <a:rPr lang="en-US"/>
              <a:t>Caùc tieán trình “yeâu caàu” semaphore : goïi Down(s)</a:t>
            </a:r>
          </a:p>
          <a:p>
            <a:pPr lvl="2">
              <a:lnSpc>
                <a:spcPct val="80000"/>
              </a:lnSpc>
            </a:pPr>
            <a:r>
              <a:rPr lang="en-US"/>
              <a:t>Neáu khoâng hoaøn taát ñöôïc Down(s) : chöa ñöôïc caáp resource</a:t>
            </a:r>
          </a:p>
          <a:p>
            <a:pPr lvl="3">
              <a:lnSpc>
                <a:spcPct val="80000"/>
              </a:lnSpc>
            </a:pPr>
            <a:r>
              <a:rPr lang="en-US"/>
              <a:t>Blocked, ñöôïc ñöa vaøo s.L</a:t>
            </a:r>
          </a:p>
          <a:p>
            <a:pPr>
              <a:lnSpc>
                <a:spcPct val="80000"/>
              </a:lnSpc>
            </a:pPr>
            <a:r>
              <a:rPr lang="en-US"/>
              <a:t>Caàn coù söï hoã trôï cuûa HÑH</a:t>
            </a:r>
          </a:p>
          <a:p>
            <a:pPr lvl="1">
              <a:lnSpc>
                <a:spcPct val="80000"/>
              </a:lnSpc>
            </a:pPr>
            <a:r>
              <a:rPr lang="en-US"/>
              <a:t>Sleep() &amp; Wakeup()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857250" y="1363663"/>
            <a:ext cx="3362325" cy="1838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typedef struct 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{ 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	int 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value</a:t>
            </a: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;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  	struct process* </a:t>
            </a:r>
            <a:r>
              <a:rPr lang="en-US" b="1">
                <a:solidFill>
                  <a:schemeClr val="hlink"/>
                </a:solidFill>
                <a:latin typeface="Comic Sans MS" pitchFamily="66" charset="0"/>
              </a:rPr>
              <a:t>L</a:t>
            </a: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;</a:t>
            </a:r>
          </a:p>
          <a:p>
            <a:pPr>
              <a:tabLst>
                <a:tab pos="463550" algn="l"/>
              </a:tabLst>
            </a:pPr>
            <a:r>
              <a:rPr lang="en-US" b="1">
                <a:solidFill>
                  <a:srgbClr val="336699"/>
                </a:solidFill>
                <a:latin typeface="Comic Sans MS" pitchFamily="66" charset="0"/>
              </a:rPr>
              <a:t> } Semaphore	;	</a:t>
            </a:r>
            <a:endParaRPr lang="en-US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3549" name="AutoShape 13"/>
          <p:cNvSpPr>
            <a:spLocks noChangeArrowheads="1"/>
          </p:cNvSpPr>
          <p:nvPr/>
        </p:nvSpPr>
        <p:spPr bwMode="auto">
          <a:xfrm>
            <a:off x="3875088" y="1173163"/>
            <a:ext cx="5078412" cy="655637"/>
          </a:xfrm>
          <a:prstGeom prst="wedgeEllipseCallout">
            <a:avLst>
              <a:gd name="adj1" fmla="val -71602"/>
              <a:gd name="adj2" fmla="val 116102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Giaù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beân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trong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cuûa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semaphore</a:t>
            </a:r>
          </a:p>
        </p:txBody>
      </p:sp>
      <p:sp>
        <p:nvSpPr>
          <p:cNvPr id="193550" name="AutoShape 14"/>
          <p:cNvSpPr>
            <a:spLocks noChangeArrowheads="1"/>
          </p:cNvSpPr>
          <p:nvPr/>
        </p:nvSpPr>
        <p:spPr bwMode="auto">
          <a:xfrm>
            <a:off x="4505325" y="2225675"/>
            <a:ext cx="4408488" cy="1460500"/>
          </a:xfrm>
          <a:prstGeom prst="wedgeEllipseCallout">
            <a:avLst>
              <a:gd name="adj1" fmla="val -64042"/>
              <a:gd name="adj2" fmla="val -22065"/>
            </a:avLst>
          </a:prstGeom>
          <a:solidFill>
            <a:srgbClr val="FC0AD9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Danh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saùch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caùc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tieán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trình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ñang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bò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block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ñôïi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semaphore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nhaän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giaù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trò</a:t>
            </a:r>
            <a:r>
              <a:rPr lang="en-US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VNI-Book" pitchFamily="2" charset="0"/>
              </a:rPr>
              <a:t>döông</a:t>
            </a:r>
            <a:endParaRPr lang="en-US" b="1" dirty="0">
              <a:solidFill>
                <a:schemeClr val="bg1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4" grpId="0" build="p"/>
      <p:bldP spid="193540" grpId="0" animBg="1" autoUpdateAnimBg="0"/>
      <p:bldP spid="193549" grpId="0" animBg="1"/>
      <p:bldP spid="19355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19F4-B21C-4907-AC54-03BCECBA3C33}" type="slidenum">
              <a:rPr lang="en-US"/>
              <a:pPr/>
              <a:t>53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Caøi ñaët Semaphore (Sleep &amp; Wakeup)</a:t>
            </a:r>
          </a:p>
        </p:txBody>
      </p:sp>
      <p:sp>
        <p:nvSpPr>
          <p:cNvPr id="194567" name="AutoShape 7"/>
          <p:cNvSpPr>
            <a:spLocks noChangeArrowheads="1"/>
          </p:cNvSpPr>
          <p:nvPr/>
        </p:nvSpPr>
        <p:spPr bwMode="auto">
          <a:xfrm>
            <a:off x="268288" y="2228850"/>
            <a:ext cx="3943350" cy="28908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Down (S)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{ 	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	S.value --;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if 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S.value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&lt; 0 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{		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 Add(P,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.L);</a:t>
            </a:r>
            <a:br>
              <a:rPr lang="en-US" sz="1800" b="1">
                <a:latin typeface="Comic Sans MS" pitchFamily="66" charset="0"/>
                <a:sym typeface="Symbol" pitchFamily="18" charset="2"/>
              </a:rPr>
            </a:br>
            <a:r>
              <a:rPr lang="en-US" sz="1800" b="1">
                <a:latin typeface="Comic Sans MS" pitchFamily="66" charset="0"/>
                <a:sym typeface="Symbol" pitchFamily="18" charset="2"/>
              </a:rPr>
              <a:t>   Sleep();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}</a:t>
            </a:r>
          </a:p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  <a:sym typeface="Symbol" pitchFamily="18" charset="2"/>
              </a:rPr>
              <a:t>}</a:t>
            </a:r>
            <a:endParaRPr kumimoji="1" lang="en-US" sz="1800" b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4568" name="AutoShape 8"/>
          <p:cNvSpPr>
            <a:spLocks noChangeArrowheads="1"/>
          </p:cNvSpPr>
          <p:nvPr/>
        </p:nvSpPr>
        <p:spPr bwMode="auto">
          <a:xfrm>
            <a:off x="4373563" y="2271713"/>
            <a:ext cx="4464050" cy="28908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marL="236538" indent="-236538" eaLnBrk="1" hangingPunct="1">
              <a:buFont typeface="Wingdings" pitchFamily="2" charset="2"/>
              <a:buNone/>
            </a:pPr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Up(S)</a:t>
            </a:r>
          </a:p>
          <a:p>
            <a:pPr marL="236538" indent="-236538"/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{</a:t>
            </a:r>
          </a:p>
          <a:p>
            <a:pPr marL="236538" indent="-236538"/>
            <a:r>
              <a:rPr kumimoji="1" lang="en-US" altLang="ja-JP" sz="1800" b="1">
                <a:latin typeface="Comic Sans MS" pitchFamily="66" charset="0"/>
                <a:ea typeface="ＭＳ Ｐゴシック" charset="-128"/>
              </a:rPr>
              <a:t>  S.value ++;</a:t>
            </a:r>
          </a:p>
          <a:p>
            <a:pPr marL="236538" indent="-236538"/>
            <a:r>
              <a:rPr lang="en-US" sz="1800">
                <a:latin typeface="Comic Sans MS" pitchFamily="66" charset="0"/>
                <a:sym typeface="Symbol" pitchFamily="18" charset="2"/>
              </a:rPr>
              <a:t>   if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S.value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  0 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{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 Remove(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P,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1800" b="1" i="1">
                <a:latin typeface="Comic Sans MS" pitchFamily="66" charset="0"/>
                <a:sym typeface="Symbol" pitchFamily="18" charset="2"/>
              </a:rPr>
              <a:t>.L)</a:t>
            </a:r>
            <a:r>
              <a:rPr lang="en-US" sz="1800" b="1">
                <a:latin typeface="Comic Sans MS" pitchFamily="66" charset="0"/>
                <a:sym typeface="Symbol" pitchFamily="18" charset="2"/>
              </a:rPr>
              <a:t>;</a:t>
            </a:r>
            <a:br>
              <a:rPr lang="en-US" sz="1800" b="1">
                <a:latin typeface="Comic Sans MS" pitchFamily="66" charset="0"/>
                <a:sym typeface="Symbol" pitchFamily="18" charset="2"/>
              </a:rPr>
            </a:br>
            <a:r>
              <a:rPr lang="en-US" sz="1800" b="1">
                <a:latin typeface="Comic Sans MS" pitchFamily="66" charset="0"/>
                <a:sym typeface="Symbol" pitchFamily="18" charset="2"/>
              </a:rPr>
              <a:t>   Wakeup(P);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    }</a:t>
            </a:r>
          </a:p>
          <a:p>
            <a:pPr marL="236538" indent="-236538"/>
            <a:r>
              <a:rPr lang="en-US" sz="1800" b="1">
                <a:latin typeface="Comic Sans MS" pitchFamily="66" charset="0"/>
                <a:sym typeface="Symbol" pitchFamily="18" charset="2"/>
              </a:rPr>
              <a:t>}</a:t>
            </a:r>
            <a:endParaRPr kumimoji="1" lang="en-US" altLang="ja-JP" sz="1800" b="1"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 animBg="1"/>
      <p:bldP spid="19456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FB84-1206-4A98-AC8A-9F766DC1F858}" type="slidenum">
              <a:rPr lang="en-US"/>
              <a:pPr/>
              <a:t>54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Söû duïng Semaphore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504825" y="1260475"/>
            <a:ext cx="65566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ñoäc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quyeàn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truy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xuaát</a:t>
            </a:r>
            <a:r>
              <a:rPr lang="en-US" sz="2800" b="1" dirty="0">
                <a:latin typeface="VNI-Book" pitchFamily="2" charset="0"/>
              </a:rPr>
              <a:t>” </a:t>
            </a:r>
          </a:p>
        </p:txBody>
      </p:sp>
      <p:sp>
        <p:nvSpPr>
          <p:cNvPr id="192518" name="AutoShape 6"/>
          <p:cNvSpPr>
            <a:spLocks noChangeArrowheads="1"/>
          </p:cNvSpPr>
          <p:nvPr/>
        </p:nvSpPr>
        <p:spPr bwMode="auto">
          <a:xfrm>
            <a:off x="5421313" y="1230313"/>
            <a:ext cx="3349625" cy="20447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6000">
                <a:solidFill>
                  <a:srgbClr val="006600"/>
                </a:solidFill>
                <a:latin typeface="Comic Sans MS" pitchFamily="66" charset="0"/>
              </a:rPr>
              <a:t>i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Down (s)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CS;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Up(s)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609600" y="3506788"/>
            <a:ext cx="386836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hoø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heïn</a:t>
            </a:r>
            <a:r>
              <a:rPr lang="en-US" sz="2800" b="1" dirty="0">
                <a:latin typeface="VNI-Book" pitchFamily="2" charset="0"/>
              </a:rPr>
              <a:t>”</a:t>
            </a:r>
          </a:p>
        </p:txBody>
      </p:sp>
      <p:sp>
        <p:nvSpPr>
          <p:cNvPr id="192520" name="AutoShape 8"/>
          <p:cNvSpPr>
            <a:spLocks noChangeArrowheads="1"/>
          </p:cNvSpPr>
          <p:nvPr/>
        </p:nvSpPr>
        <p:spPr bwMode="auto">
          <a:xfrm>
            <a:off x="4179888" y="4438650"/>
            <a:ext cx="1981200" cy="157003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: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Job1;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 </a:t>
            </a:r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Up(s)</a:t>
            </a:r>
          </a:p>
        </p:txBody>
      </p:sp>
      <p:sp>
        <p:nvSpPr>
          <p:cNvPr id="192521" name="AutoShape 9"/>
          <p:cNvSpPr>
            <a:spLocks noChangeArrowheads="1"/>
          </p:cNvSpPr>
          <p:nvPr/>
        </p:nvSpPr>
        <p:spPr bwMode="auto">
          <a:xfrm>
            <a:off x="6769100" y="4440238"/>
            <a:ext cx="2058988" cy="157003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: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Down (s);</a:t>
            </a:r>
          </a:p>
          <a:p>
            <a:pPr algn="ctr"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Job2;</a:t>
            </a:r>
          </a:p>
        </p:txBody>
      </p:sp>
      <p:sp>
        <p:nvSpPr>
          <p:cNvPr id="192522" name="Line 10"/>
          <p:cNvSpPr>
            <a:spLocks noChangeShapeType="1"/>
          </p:cNvSpPr>
          <p:nvPr/>
        </p:nvSpPr>
        <p:spPr bwMode="auto">
          <a:xfrm flipV="1">
            <a:off x="5922963" y="5276850"/>
            <a:ext cx="1076325" cy="37623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92523" name="AutoShape 11"/>
          <p:cNvSpPr>
            <a:spLocks noChangeArrowheads="1"/>
          </p:cNvSpPr>
          <p:nvPr/>
        </p:nvSpPr>
        <p:spPr bwMode="auto">
          <a:xfrm>
            <a:off x="862013" y="216058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Semaphore s = ?</a:t>
            </a:r>
            <a:endParaRPr lang="en-US" sz="28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3675063" y="2230438"/>
            <a:ext cx="3698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92525" name="AutoShape 13"/>
          <p:cNvSpPr>
            <a:spLocks noChangeArrowheads="1"/>
          </p:cNvSpPr>
          <p:nvPr/>
        </p:nvSpPr>
        <p:spPr bwMode="auto">
          <a:xfrm>
            <a:off x="496888" y="4865688"/>
            <a:ext cx="3382962" cy="6238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Semaphore s = ?</a:t>
            </a:r>
            <a:endParaRPr lang="en-US" sz="28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3309938" y="4935538"/>
            <a:ext cx="369887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Comic Sans MS" pitchFamily="66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2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2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2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2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9" grpId="0"/>
      <p:bldP spid="192522" grpId="0" animBg="1"/>
      <p:bldP spid="192523" grpId="0" animBg="1"/>
      <p:bldP spid="192524" grpId="0" animBg="1"/>
      <p:bldP spid="192525" grpId="0" animBg="1"/>
      <p:bldP spid="1925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796D-658A-4B98-BA05-65E65AF3A58F}" type="slidenum">
              <a:rPr lang="en-US"/>
              <a:pPr/>
              <a:t>55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Nhaän xeùt Semaphores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Laø moät cô cheá toát ñeå thöïc hieän ñoàng boä</a:t>
            </a:r>
          </a:p>
          <a:p>
            <a:pPr lvl="1"/>
            <a:r>
              <a:rPr lang="en-US"/>
              <a:t>Deã duøng cho N tieán trình</a:t>
            </a:r>
          </a:p>
          <a:p>
            <a:r>
              <a:rPr lang="en-US"/>
              <a:t>Nhöng yù nghóa söû duïng khoâng roõ raøng </a:t>
            </a:r>
          </a:p>
          <a:p>
            <a:pPr lvl="1"/>
            <a:r>
              <a:rPr lang="en-US"/>
              <a:t>MutualExclusion : Down &amp; Up</a:t>
            </a:r>
          </a:p>
          <a:p>
            <a:pPr lvl="1"/>
            <a:r>
              <a:rPr lang="en-US"/>
              <a:t>Rendez-vous : Down &amp; Up</a:t>
            </a:r>
          </a:p>
          <a:p>
            <a:pPr lvl="1"/>
            <a:r>
              <a:rPr lang="en-US"/>
              <a:t>Chæ phaân bieät qua moâ hình</a:t>
            </a:r>
          </a:p>
          <a:p>
            <a:r>
              <a:rPr lang="en-US"/>
              <a:t>Khoù söû duïng ñuùng</a:t>
            </a:r>
          </a:p>
          <a:p>
            <a:pPr lvl="1"/>
            <a:r>
              <a:rPr lang="en-US"/>
              <a:t>Nhaàm laãn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9B718-A4FA-4B35-A27A-FCBB50AACF66}" type="slidenum">
              <a:rPr lang="en-US"/>
              <a:pPr/>
              <a:t>56</a:t>
            </a:fld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Giaûi phaùp Sleep &amp; Wakeup</a:t>
            </a:r>
            <a:r>
              <a:rPr lang="en-US"/>
              <a:t> 2: Monitor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323975"/>
            <a:ext cx="8215313" cy="4837113"/>
          </a:xfrm>
        </p:spPr>
        <p:txBody>
          <a:bodyPr/>
          <a:lstStyle/>
          <a:p>
            <a:r>
              <a:rPr lang="en-US"/>
              <a:t>Ñeà xuaát bôûi Hoare(1974) &amp; Brinch (1975)</a:t>
            </a:r>
          </a:p>
          <a:p>
            <a:r>
              <a:rPr lang="en-US"/>
              <a:t>Laø cô cheá ñoàng boä hoaù do NNLT cung caáp</a:t>
            </a:r>
          </a:p>
          <a:p>
            <a:pPr lvl="1"/>
            <a:r>
              <a:rPr lang="en-US"/>
              <a:t>Hoã trôï cuøng caùc chöùc naêng nhö Semaphore</a:t>
            </a:r>
          </a:p>
          <a:p>
            <a:pPr lvl="1"/>
            <a:r>
              <a:rPr lang="en-US"/>
              <a:t>Deã söû duïng vaø kieåm soaùt hôn Semaphore</a:t>
            </a:r>
          </a:p>
          <a:p>
            <a:pPr lvl="2"/>
            <a:r>
              <a:rPr lang="en-US"/>
              <a:t>Baûo ñaûm Mutual Exclusion moät caùch töï ñoäng</a:t>
            </a:r>
          </a:p>
          <a:p>
            <a:pPr lvl="2"/>
            <a:r>
              <a:rPr lang="en-US"/>
              <a:t> Söû duïng bieán ñieàu kieän ñeå thöïc hieän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7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7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686F-7849-4F88-9B72-CE38F92AD9CA}" type="slidenum">
              <a:rPr lang="en-US"/>
              <a:pPr/>
              <a:t>57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chaát(1)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2063" y="1463675"/>
            <a:ext cx="5097462" cy="3752850"/>
          </a:xfrm>
          <a:noFill/>
          <a:ln/>
        </p:spPr>
        <p:txBody>
          <a:bodyPr/>
          <a:lstStyle/>
          <a:p>
            <a:r>
              <a:rPr lang="en-US" sz="2400" dirty="0" err="1"/>
              <a:t>Laø</a:t>
            </a:r>
            <a:r>
              <a:rPr lang="en-US" sz="2400" dirty="0"/>
              <a:t> </a:t>
            </a:r>
            <a:r>
              <a:rPr lang="en-US" sz="2400" dirty="0" err="1"/>
              <a:t>moät</a:t>
            </a:r>
            <a:r>
              <a:rPr lang="en-US" sz="2400" dirty="0"/>
              <a:t> module </a:t>
            </a:r>
            <a:r>
              <a:rPr lang="en-US" sz="2400" dirty="0" err="1"/>
              <a:t>chöông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ñònh</a:t>
            </a:r>
            <a:r>
              <a:rPr lang="en-US" sz="2400" dirty="0"/>
              <a:t> </a:t>
            </a:r>
            <a:r>
              <a:rPr lang="en-US" sz="2400" dirty="0" err="1"/>
              <a:t>nghóa</a:t>
            </a:r>
            <a:endParaRPr lang="en-US" sz="2400" dirty="0"/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CTDL, </a:t>
            </a:r>
            <a:r>
              <a:rPr lang="en-US" sz="2000" dirty="0" err="1">
                <a:solidFill>
                  <a:schemeClr val="hlink"/>
                </a:solidFill>
              </a:rPr>
              <a:t>ñoái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err="1">
                <a:solidFill>
                  <a:schemeClr val="hlink"/>
                </a:solidFill>
              </a:rPr>
              <a:t>töôïng</a:t>
            </a:r>
            <a:r>
              <a:rPr lang="en-US" sz="2000" dirty="0"/>
              <a:t> </a:t>
            </a:r>
            <a:r>
              <a:rPr lang="en-US" sz="2000" dirty="0" err="1"/>
              <a:t>duøng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endParaRPr lang="en-US" sz="2000" dirty="0"/>
          </a:p>
          <a:p>
            <a:pPr lvl="1"/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hlink"/>
                </a:solidFill>
              </a:rPr>
              <a:t>phöông</a:t>
            </a:r>
            <a:r>
              <a:rPr lang="en-US" sz="2000" dirty="0">
                <a:solidFill>
                  <a:schemeClr val="hlink"/>
                </a:solidFill>
              </a:rPr>
              <a:t> </a:t>
            </a:r>
            <a:r>
              <a:rPr lang="en-US" sz="2000" dirty="0" err="1">
                <a:solidFill>
                  <a:schemeClr val="hlink"/>
                </a:solidFill>
              </a:rPr>
              <a:t>thöùc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ñoái</a:t>
            </a:r>
            <a:r>
              <a:rPr lang="en-US" sz="2000" dirty="0"/>
              <a:t> </a:t>
            </a:r>
            <a:r>
              <a:rPr lang="en-US" sz="2000" dirty="0" err="1"/>
              <a:t>töôïng</a:t>
            </a:r>
            <a:r>
              <a:rPr lang="en-US" sz="2000" dirty="0"/>
              <a:t> </a:t>
            </a:r>
            <a:r>
              <a:rPr lang="en-US" sz="2000" dirty="0" err="1"/>
              <a:t>naøy</a:t>
            </a:r>
            <a:endParaRPr lang="en-US" sz="2000" dirty="0"/>
          </a:p>
          <a:p>
            <a:pPr lvl="1"/>
            <a:r>
              <a:rPr lang="en-US" sz="2000" dirty="0" err="1"/>
              <a:t>Baûo</a:t>
            </a:r>
            <a:r>
              <a:rPr lang="en-US" sz="2000" dirty="0"/>
              <a:t> </a:t>
            </a:r>
            <a:r>
              <a:rPr lang="en-US" sz="2000" dirty="0" err="1"/>
              <a:t>ñaûm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encapsulation</a:t>
            </a:r>
          </a:p>
          <a:p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muoán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xuaát</a:t>
            </a:r>
            <a:r>
              <a:rPr lang="en-US" sz="2400" dirty="0"/>
              <a:t> </a:t>
            </a:r>
            <a:r>
              <a:rPr lang="en-US" sz="2400" dirty="0" err="1"/>
              <a:t>döõ</a:t>
            </a:r>
            <a:r>
              <a:rPr lang="en-US" sz="2400" dirty="0"/>
              <a:t> </a:t>
            </a:r>
            <a:r>
              <a:rPr lang="en-US" sz="2400" dirty="0" err="1"/>
              <a:t>lieäu</a:t>
            </a:r>
            <a:r>
              <a:rPr lang="en-US" sz="2400" dirty="0"/>
              <a:t> </a:t>
            </a:r>
            <a:r>
              <a:rPr lang="en-US" sz="2400" dirty="0" err="1"/>
              <a:t>beân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monitor </a:t>
            </a:r>
            <a:r>
              <a:rPr lang="en-US" sz="2400" dirty="0" err="1"/>
              <a:t>phaûi</a:t>
            </a:r>
            <a:r>
              <a:rPr lang="en-US" sz="2400" dirty="0"/>
              <a:t> </a:t>
            </a:r>
            <a:r>
              <a:rPr lang="en-US" sz="2400" dirty="0" err="1"/>
              <a:t>duøng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 err="1"/>
              <a:t>phöông</a:t>
            </a:r>
            <a:r>
              <a:rPr lang="en-US" sz="2400" dirty="0"/>
              <a:t> </a:t>
            </a:r>
            <a:r>
              <a:rPr lang="en-US" sz="2400" dirty="0" err="1"/>
              <a:t>thöùc</a:t>
            </a:r>
            <a:r>
              <a:rPr lang="en-US" sz="2400" dirty="0"/>
              <a:t> </a:t>
            </a:r>
            <a:r>
              <a:rPr lang="en-US" sz="2400" dirty="0" err="1"/>
              <a:t>cuûa</a:t>
            </a:r>
            <a:r>
              <a:rPr lang="en-US" sz="2400" dirty="0"/>
              <a:t> monitor :</a:t>
            </a:r>
          </a:p>
          <a:p>
            <a:pPr lvl="1"/>
            <a:r>
              <a:rPr lang="en-US" sz="2000" dirty="0"/>
              <a:t>P1 : M.C() // </a:t>
            </a:r>
            <a:r>
              <a:rPr lang="en-US" sz="2000" dirty="0" err="1"/>
              <a:t>i</a:t>
            </a:r>
            <a:r>
              <a:rPr lang="en-US" sz="2000" dirty="0"/>
              <a:t>=5</a:t>
            </a:r>
          </a:p>
          <a:p>
            <a:pPr lvl="1"/>
            <a:r>
              <a:rPr lang="en-US" sz="2000" dirty="0"/>
              <a:t>P2: M.B()  // </a:t>
            </a:r>
            <a:r>
              <a:rPr lang="en-US" sz="2000" dirty="0" err="1"/>
              <a:t>printf</a:t>
            </a:r>
            <a:r>
              <a:rPr lang="en-US" sz="2000" dirty="0"/>
              <a:t>(j)</a:t>
            </a:r>
          </a:p>
        </p:txBody>
      </p:sp>
      <p:sp>
        <p:nvSpPr>
          <p:cNvPr id="221189" name="AutoShape 5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prinf(j)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258888" y="1165225"/>
            <a:ext cx="1587294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VNI-Book" pitchFamily="2" charset="0"/>
              </a:rPr>
              <a:t>Monitor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1" grpId="0" animBg="1"/>
      <p:bldP spid="221192" grpId="0" animBg="1"/>
      <p:bldP spid="221193" grpId="0" animBg="1"/>
      <p:bldP spid="2212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2C-073C-4510-8521-5A1C11D70F25}" type="slidenum">
              <a:rPr lang="en-US"/>
              <a:pPr/>
              <a:t>58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chaát(2)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7463" y="1946275"/>
            <a:ext cx="5124450" cy="4708525"/>
          </a:xfrm>
          <a:noFill/>
          <a:ln/>
        </p:spPr>
        <p:txBody>
          <a:bodyPr/>
          <a:lstStyle/>
          <a:p>
            <a:r>
              <a:rPr lang="en-US" sz="2400">
                <a:solidFill>
                  <a:schemeClr val="hlink"/>
                </a:solidFill>
              </a:rPr>
              <a:t>Töï ñoäng baûo ñaûm Mutual Exclusion</a:t>
            </a:r>
          </a:p>
          <a:p>
            <a:pPr lvl="1"/>
            <a:r>
              <a:rPr lang="en-US" sz="2000"/>
              <a:t>Taïi 1 thôøi ñieåm chæ coù 1 tieán trình ñöôïc thöïc hieän caùc phöông thöùc cuûa Monitor</a:t>
            </a:r>
          </a:p>
          <a:p>
            <a:pPr lvl="1"/>
            <a:r>
              <a:rPr lang="en-US" sz="2000"/>
              <a:t>Caùc tieán trình khoâng theå vaøo Monitor seõ ñöôïc ñöa vaøo Entry queue cuûa Monitor</a:t>
            </a:r>
          </a:p>
          <a:p>
            <a:r>
              <a:rPr lang="en-US" sz="2400"/>
              <a:t>Ví duï</a:t>
            </a:r>
          </a:p>
          <a:p>
            <a:pPr lvl="1"/>
            <a:r>
              <a:rPr lang="en-US" sz="2000"/>
              <a:t>P1 : M.A();</a:t>
            </a:r>
          </a:p>
          <a:p>
            <a:pPr lvl="1"/>
            <a:r>
              <a:rPr lang="en-US" sz="2000"/>
              <a:t>P6 : M.B();</a:t>
            </a:r>
          </a:p>
          <a:p>
            <a:pPr lvl="1"/>
            <a:r>
              <a:rPr lang="en-US" sz="2000"/>
              <a:t>P7 : M.A();</a:t>
            </a:r>
          </a:p>
          <a:p>
            <a:pPr lvl="1"/>
            <a:r>
              <a:rPr lang="en-US" sz="2000"/>
              <a:t>P8 : M.C();</a:t>
            </a:r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 = 0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printf(i)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1166813" y="4586288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i=5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2468563" y="56276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grpSp>
        <p:nvGrpSpPr>
          <p:cNvPr id="223250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3251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3252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3253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3254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3255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 animBg="1"/>
      <p:bldP spid="223239" grpId="0" animBg="1"/>
      <p:bldP spid="223240" grpId="0" animBg="1"/>
      <p:bldP spid="223244" grpId="0" animBg="1"/>
      <p:bldP spid="22325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83C7-CD04-4663-A871-3498F91A3E4E}" type="slidenum">
              <a:rPr lang="en-US"/>
              <a:pPr/>
              <a:t>59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913" y="1946275"/>
            <a:ext cx="5180012" cy="4121150"/>
          </a:xfrm>
          <a:noFill/>
          <a:ln/>
        </p:spPr>
        <p:txBody>
          <a:bodyPr/>
          <a:lstStyle/>
          <a:p>
            <a:r>
              <a:rPr lang="en-US" sz="2400" dirty="0" err="1"/>
              <a:t>Hoã</a:t>
            </a:r>
            <a:r>
              <a:rPr lang="en-US" sz="2400" dirty="0"/>
              <a:t> </a:t>
            </a:r>
            <a:r>
              <a:rPr lang="en-US" sz="2400" dirty="0" err="1"/>
              <a:t>trôï</a:t>
            </a:r>
            <a:r>
              <a:rPr lang="en-US" sz="2400" dirty="0"/>
              <a:t> Synchronization </a:t>
            </a:r>
            <a:r>
              <a:rPr lang="en-US" sz="2400" dirty="0" err="1"/>
              <a:t>vôùi</a:t>
            </a:r>
            <a:r>
              <a:rPr lang="en-US" sz="2400" dirty="0"/>
              <a:t> </a:t>
            </a:r>
            <a:r>
              <a:rPr lang="en-US" sz="2400" dirty="0" err="1"/>
              <a:t>caùc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hlink"/>
                </a:solidFill>
              </a:rPr>
              <a:t>condition variables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Wait(c)</a:t>
            </a:r>
            <a:r>
              <a:rPr lang="en-US" sz="2000" dirty="0"/>
              <a:t> :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goïi</a:t>
            </a:r>
            <a:r>
              <a:rPr lang="en-US" sz="2000" dirty="0"/>
              <a:t> </a:t>
            </a:r>
            <a:r>
              <a:rPr lang="en-US" sz="2000" dirty="0" err="1"/>
              <a:t>haøm</a:t>
            </a:r>
            <a:r>
              <a:rPr lang="en-US" sz="2000" dirty="0"/>
              <a:t> </a:t>
            </a:r>
            <a:r>
              <a:rPr lang="en-US" sz="2000" dirty="0" err="1"/>
              <a:t>seõ</a:t>
            </a:r>
            <a:r>
              <a:rPr lang="en-US" sz="2000" dirty="0"/>
              <a:t> </a:t>
            </a:r>
            <a:r>
              <a:rPr lang="en-US" sz="2000" dirty="0" err="1"/>
              <a:t>bò</a:t>
            </a:r>
            <a:r>
              <a:rPr lang="en-US" sz="2000" dirty="0"/>
              <a:t> blocked</a:t>
            </a:r>
          </a:p>
          <a:p>
            <a:pPr lvl="1"/>
            <a:r>
              <a:rPr lang="en-US" sz="2000" dirty="0">
                <a:solidFill>
                  <a:schemeClr val="hlink"/>
                </a:solidFill>
              </a:rPr>
              <a:t>Signal(c):</a:t>
            </a:r>
            <a:r>
              <a:rPr lang="en-US" sz="2000" dirty="0"/>
              <a:t> </a:t>
            </a:r>
            <a:r>
              <a:rPr lang="en-US" sz="2000" dirty="0" err="1"/>
              <a:t>Giaûi</a:t>
            </a:r>
            <a:r>
              <a:rPr lang="en-US" sz="2000" dirty="0"/>
              <a:t> </a:t>
            </a:r>
            <a:r>
              <a:rPr lang="en-US" sz="2000" dirty="0" err="1"/>
              <a:t>phoùng</a:t>
            </a:r>
            <a:r>
              <a:rPr lang="en-US" sz="2000" dirty="0"/>
              <a:t> 1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ñang</a:t>
            </a:r>
            <a:r>
              <a:rPr lang="en-US" sz="2000" dirty="0"/>
              <a:t> </a:t>
            </a:r>
            <a:r>
              <a:rPr lang="en-US" sz="2000" dirty="0" err="1"/>
              <a:t>bò</a:t>
            </a:r>
            <a:r>
              <a:rPr lang="en-US" sz="2000" dirty="0"/>
              <a:t> blocked </a:t>
            </a:r>
            <a:r>
              <a:rPr lang="en-US" sz="2000" dirty="0" err="1"/>
              <a:t>treân</a:t>
            </a:r>
            <a:r>
              <a:rPr lang="en-US" sz="2000" dirty="0"/>
              <a:t> </a:t>
            </a:r>
            <a:r>
              <a:rPr lang="en-US" sz="2000" dirty="0" err="1"/>
              <a:t>bieán</a:t>
            </a:r>
            <a:r>
              <a:rPr lang="en-US" sz="2000" dirty="0"/>
              <a:t> </a:t>
            </a:r>
            <a:r>
              <a:rPr lang="en-US" sz="2000" dirty="0" err="1"/>
              <a:t>ñieàu</a:t>
            </a:r>
            <a:r>
              <a:rPr lang="en-US" sz="2000" dirty="0"/>
              <a:t> </a:t>
            </a:r>
            <a:r>
              <a:rPr lang="en-US" sz="2000" dirty="0" err="1"/>
              <a:t>kieän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c</a:t>
            </a:r>
          </a:p>
          <a:p>
            <a:pPr lvl="1"/>
            <a:r>
              <a:rPr lang="en-US" sz="2000" dirty="0" err="1">
                <a:solidFill>
                  <a:schemeClr val="hlink"/>
                </a:solidFill>
              </a:rPr>
              <a:t>C.queue</a:t>
            </a:r>
            <a:r>
              <a:rPr lang="en-US" sz="2000" dirty="0"/>
              <a:t> :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saùch</a:t>
            </a:r>
            <a:r>
              <a:rPr lang="en-US" sz="2000" dirty="0"/>
              <a:t> </a:t>
            </a:r>
            <a:r>
              <a:rPr lang="en-US" sz="2000" dirty="0" err="1"/>
              <a:t>caùc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blocked </a:t>
            </a:r>
            <a:r>
              <a:rPr lang="en-US" sz="2000" dirty="0" err="1"/>
              <a:t>treân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hlink"/>
                </a:solidFill>
              </a:rPr>
              <a:t>c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i=0;</a:t>
            </a: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signal(c1)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wait(C1);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chemeClr val="hlink"/>
                </a:solidFill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signal(C2 );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77850" y="2673350"/>
            <a:ext cx="5222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C1: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C2: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739900" y="3175000"/>
            <a:ext cx="395288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P5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1722438" y="2722563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P4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268413" y="47259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1100138" y="3163888"/>
            <a:ext cx="395287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P3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093788" y="2705100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P2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1516063" y="2843213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100263" y="2833688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1512888" y="3284538"/>
            <a:ext cx="2095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224274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Condition variable: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2284413" y="2724150"/>
            <a:ext cx="395287" cy="3016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 animBg="1"/>
      <p:bldP spid="224267" grpId="0" animBg="1"/>
      <p:bldP spid="224269" grpId="0" animBg="1"/>
      <p:bldP spid="224270" grpId="0" animBg="1"/>
      <p:bldP spid="224271" grpId="0" animBg="1"/>
      <p:bldP spid="224272" grpId="0" animBg="1"/>
      <p:bldP spid="224273" grpId="0" animBg="1"/>
      <p:bldP spid="2242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C0ABA-445E-454F-89AD-4C91E45CD08E}" type="slidenum">
              <a:rPr lang="en-US"/>
              <a:pPr/>
              <a:t>6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ñoaït</a:t>
            </a:r>
            <a:r>
              <a:rPr lang="en-US" dirty="0"/>
              <a:t> </a:t>
            </a:r>
            <a:r>
              <a:rPr lang="en-US" dirty="0" err="1"/>
              <a:t>ñieàu</a:t>
            </a:r>
            <a:r>
              <a:rPr lang="en-US" dirty="0"/>
              <a:t> </a:t>
            </a:r>
            <a:r>
              <a:rPr lang="en-US" dirty="0" err="1"/>
              <a:t>khieån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duï</a:t>
            </a:r>
            <a:endParaRPr lang="en-US" dirty="0"/>
          </a:p>
        </p:txBody>
      </p:sp>
      <p:grpSp>
        <p:nvGrpSpPr>
          <p:cNvPr id="135187" name="Group 19"/>
          <p:cNvGrpSpPr>
            <a:grpSpLocks/>
          </p:cNvGrpSpPr>
          <p:nvPr/>
        </p:nvGrpSpPr>
        <p:grpSpPr bwMode="auto">
          <a:xfrm>
            <a:off x="1809750" y="3254375"/>
            <a:ext cx="6521450" cy="1243013"/>
            <a:chOff x="1044" y="1802"/>
            <a:chExt cx="4108" cy="783"/>
          </a:xfrm>
        </p:grpSpPr>
        <p:sp>
          <p:nvSpPr>
            <p:cNvPr id="135172" name="Freeform 4"/>
            <p:cNvSpPr>
              <a:spLocks/>
            </p:cNvSpPr>
            <p:nvPr/>
          </p:nvSpPr>
          <p:spPr bwMode="auto">
            <a:xfrm>
              <a:off x="1599" y="1852"/>
              <a:ext cx="216" cy="40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chemeClr val="bg2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35173" name="Text Box 5"/>
            <p:cNvSpPr txBox="1">
              <a:spLocks noChangeArrowheads="1"/>
            </p:cNvSpPr>
            <p:nvPr/>
          </p:nvSpPr>
          <p:spPr bwMode="auto">
            <a:xfrm>
              <a:off x="1044" y="2258"/>
              <a:ext cx="1521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hits = hits +1;</a:t>
              </a:r>
            </a:p>
          </p:txBody>
        </p:sp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>
              <a:off x="3564" y="2255"/>
              <a:ext cx="1588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hits = hits + 1;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>
              <a:off x="1914" y="1815"/>
              <a:ext cx="334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006600"/>
                  </a:solidFill>
                  <a:latin typeface="Comic Sans MS" pitchFamily="66" charset="0"/>
                </a:rPr>
                <a:t>P1</a:t>
              </a:r>
            </a:p>
          </p:txBody>
        </p:sp>
        <p:grpSp>
          <p:nvGrpSpPr>
            <p:cNvPr id="135177" name="Group 9"/>
            <p:cNvGrpSpPr>
              <a:grpSpLocks/>
            </p:cNvGrpSpPr>
            <p:nvPr/>
          </p:nvGrpSpPr>
          <p:grpSpPr bwMode="auto">
            <a:xfrm>
              <a:off x="4000" y="1802"/>
              <a:ext cx="571" cy="445"/>
              <a:chOff x="3831" y="1488"/>
              <a:chExt cx="571" cy="445"/>
            </a:xfrm>
          </p:grpSpPr>
          <p:sp>
            <p:nvSpPr>
              <p:cNvPr id="135178" name="Freeform 10"/>
              <p:cNvSpPr>
                <a:spLocks/>
              </p:cNvSpPr>
              <p:nvPr/>
            </p:nvSpPr>
            <p:spPr bwMode="auto">
              <a:xfrm>
                <a:off x="3831" y="1525"/>
                <a:ext cx="216" cy="408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208" y="192"/>
                  </a:cxn>
                  <a:cxn ang="0">
                    <a:pos x="16" y="336"/>
                  </a:cxn>
                  <a:cxn ang="0">
                    <a:pos x="112" y="528"/>
                  </a:cxn>
                </a:cxnLst>
                <a:rect l="0" t="0" r="r" b="b"/>
                <a:pathLst>
                  <a:path w="216" h="528">
                    <a:moveTo>
                      <a:pt x="64" y="0"/>
                    </a:moveTo>
                    <a:cubicBezTo>
                      <a:pt x="140" y="68"/>
                      <a:pt x="216" y="136"/>
                      <a:pt x="208" y="192"/>
                    </a:cubicBezTo>
                    <a:cubicBezTo>
                      <a:pt x="200" y="248"/>
                      <a:pt x="32" y="280"/>
                      <a:pt x="16" y="336"/>
                    </a:cubicBezTo>
                    <a:cubicBezTo>
                      <a:pt x="0" y="392"/>
                      <a:pt x="96" y="488"/>
                      <a:pt x="112" y="528"/>
                    </a:cubicBezTo>
                  </a:path>
                </a:pathLst>
              </a:cu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VNI-Book" pitchFamily="2" charset="0"/>
                </a:endParaRPr>
              </a:p>
            </p:txBody>
          </p:sp>
          <p:sp>
            <p:nvSpPr>
              <p:cNvPr id="135179" name="Text Box 11"/>
              <p:cNvSpPr txBox="1">
                <a:spLocks noChangeArrowheads="1"/>
              </p:cNvSpPr>
              <p:nvPr/>
            </p:nvSpPr>
            <p:spPr bwMode="auto">
              <a:xfrm>
                <a:off x="4032" y="1488"/>
                <a:ext cx="370" cy="327"/>
              </a:xfrm>
              <a:prstGeom prst="rect">
                <a:avLst/>
              </a:prstGeom>
              <a:noFill/>
              <a:ln w="571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sz="2800">
                    <a:solidFill>
                      <a:srgbClr val="CC0000"/>
                    </a:solidFill>
                    <a:latin typeface="Comic Sans MS" pitchFamily="66" charset="0"/>
                  </a:rPr>
                  <a:t>P2</a:t>
                </a:r>
              </a:p>
            </p:txBody>
          </p:sp>
        </p:grpSp>
      </p:grp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1676400" y="262255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 dirty="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1190625" y="4852988"/>
            <a:ext cx="668484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Keát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quaû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cuoái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cuøng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laø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bao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hlink"/>
                </a:solidFill>
                <a:latin typeface="VNI-Book" pitchFamily="2" charset="0"/>
              </a:rPr>
              <a:t>nhieâu</a:t>
            </a:r>
            <a:r>
              <a:rPr lang="en-US" sz="2800" b="1" dirty="0">
                <a:solidFill>
                  <a:schemeClr val="hlink"/>
                </a:solidFill>
                <a:latin typeface="VNI-Book" pitchFamily="2" charset="0"/>
              </a:rPr>
              <a:t> ?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812800" y="1276350"/>
            <a:ext cx="7386638" cy="138499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9725" indent="-339725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 dirty="0" err="1">
                <a:latin typeface="VNI-Book" pitchFamily="2" charset="0"/>
              </a:rPr>
              <a:t>Ñeám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soá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ngöôøi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vaøo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Altavista</a:t>
            </a:r>
            <a:r>
              <a:rPr lang="en-US" sz="2800" dirty="0">
                <a:latin typeface="VNI-Book" pitchFamily="2" charset="0"/>
              </a:rPr>
              <a:t> : </a:t>
            </a:r>
            <a:r>
              <a:rPr lang="en-US" sz="2800" dirty="0" err="1">
                <a:latin typeface="VNI-Book" pitchFamily="2" charset="0"/>
              </a:rPr>
              <a:t>duøng</a:t>
            </a:r>
            <a:r>
              <a:rPr lang="en-US" sz="2800" dirty="0">
                <a:latin typeface="VNI-Book" pitchFamily="2" charset="0"/>
              </a:rPr>
              <a:t> 2 threads </a:t>
            </a:r>
            <a:r>
              <a:rPr lang="en-US" sz="2800" dirty="0" err="1">
                <a:latin typeface="VNI-Book" pitchFamily="2" charset="0"/>
              </a:rPr>
              <a:t>caäp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nhaät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bieán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ñeám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>
                <a:solidFill>
                  <a:schemeClr val="hlink"/>
                </a:solidFill>
                <a:latin typeface="VNI-Book" pitchFamily="2" charset="0"/>
              </a:rPr>
              <a:t>hits=&gt;</a:t>
            </a:r>
            <a:r>
              <a:rPr lang="en-US" sz="2800" dirty="0">
                <a:latin typeface="VNI-Book" pitchFamily="2" charset="0"/>
              </a:rPr>
              <a:t> P1 </a:t>
            </a:r>
            <a:r>
              <a:rPr lang="en-US" sz="2800" dirty="0" err="1">
                <a:latin typeface="VNI-Book" pitchFamily="2" charset="0"/>
              </a:rPr>
              <a:t>vaø</a:t>
            </a:r>
            <a:r>
              <a:rPr lang="en-US" sz="2800" dirty="0">
                <a:latin typeface="VNI-Book" pitchFamily="2" charset="0"/>
              </a:rPr>
              <a:t> P2 </a:t>
            </a:r>
            <a:r>
              <a:rPr lang="en-US" sz="2800" dirty="0" err="1">
                <a:latin typeface="VNI-Book" pitchFamily="2" charset="0"/>
              </a:rPr>
              <a:t>chia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seû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 err="1">
                <a:latin typeface="VNI-Book" pitchFamily="2" charset="0"/>
              </a:rPr>
              <a:t>bieán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dirty="0">
                <a:solidFill>
                  <a:schemeClr val="hlink"/>
                </a:solidFill>
                <a:latin typeface="VNI-Book" pitchFamily="2" charset="0"/>
              </a:rPr>
              <a:t>hits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  <p:bldP spid="135184" grpId="0"/>
      <p:bldP spid="1351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83C7-CD04-4663-A871-3498F91A3E4E}" type="slidenum">
              <a:rPr lang="en-US"/>
              <a:pPr/>
              <a:t>60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: Ngöõ nghóa vaø tính chaát(3)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4913" y="1946275"/>
            <a:ext cx="5180012" cy="4121150"/>
          </a:xfrm>
          <a:noFill/>
          <a:ln/>
        </p:spPr>
        <p:txBody>
          <a:bodyPr/>
          <a:lstStyle/>
          <a:p>
            <a:r>
              <a:rPr lang="en-US" sz="2400" dirty="0" err="1" smtClean="0"/>
              <a:t>Traïng</a:t>
            </a:r>
            <a:r>
              <a:rPr lang="en-US" sz="2400" dirty="0" smtClean="0"/>
              <a:t> </a:t>
            </a:r>
            <a:r>
              <a:rPr lang="en-US" sz="2400" dirty="0" err="1"/>
              <a:t>thaùi</a:t>
            </a:r>
            <a:r>
              <a:rPr lang="en-US" sz="2400" dirty="0"/>
              <a:t> </a:t>
            </a:r>
            <a:r>
              <a:rPr lang="en-US" sz="2400" dirty="0" err="1"/>
              <a:t>tieán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goïi</a:t>
            </a:r>
            <a:r>
              <a:rPr lang="en-US" sz="2400" dirty="0"/>
              <a:t> Signal?</a:t>
            </a:r>
          </a:p>
          <a:p>
            <a:pPr lvl="1"/>
            <a:r>
              <a:rPr lang="en-US" sz="2000" dirty="0"/>
              <a:t>Blocked. </a:t>
            </a:r>
            <a:r>
              <a:rPr lang="en-US" sz="2000" dirty="0" err="1"/>
              <a:t>Nhöôøng</a:t>
            </a:r>
            <a:r>
              <a:rPr lang="en-US" sz="2000" dirty="0"/>
              <a:t> </a:t>
            </a:r>
            <a:r>
              <a:rPr lang="en-US" sz="2000" dirty="0" err="1"/>
              <a:t>quyeàn</a:t>
            </a:r>
            <a:r>
              <a:rPr lang="en-US" sz="2000" dirty="0"/>
              <a:t> </a:t>
            </a:r>
            <a:r>
              <a:rPr lang="en-US" sz="2000" dirty="0" err="1"/>
              <a:t>vaøo</a:t>
            </a:r>
            <a:r>
              <a:rPr lang="en-US" sz="2000" dirty="0"/>
              <a:t> monitor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tieán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ñöôïc</a:t>
            </a:r>
            <a:r>
              <a:rPr lang="en-US" sz="2000" dirty="0"/>
              <a:t> </a:t>
            </a:r>
            <a:r>
              <a:rPr lang="en-US" sz="2000" dirty="0" err="1"/>
              <a:t>ñaùnh</a:t>
            </a:r>
            <a:r>
              <a:rPr lang="en-US" sz="2000" dirty="0"/>
              <a:t> </a:t>
            </a:r>
            <a:r>
              <a:rPr lang="en-US" sz="2000" dirty="0" err="1"/>
              <a:t>thöùc</a:t>
            </a:r>
            <a:endParaRPr lang="en-US" sz="2000" dirty="0"/>
          </a:p>
          <a:p>
            <a:pPr lvl="1"/>
            <a:r>
              <a:rPr lang="en-US" sz="2000" dirty="0" err="1"/>
              <a:t>Tieáp</a:t>
            </a:r>
            <a:r>
              <a:rPr lang="en-US" sz="2000" dirty="0"/>
              <a:t> </a:t>
            </a:r>
            <a:r>
              <a:rPr lang="en-US" sz="2000" dirty="0" err="1"/>
              <a:t>tuïc</a:t>
            </a:r>
            <a:r>
              <a:rPr lang="en-US" sz="2000" dirty="0"/>
              <a:t> </a:t>
            </a:r>
            <a:r>
              <a:rPr lang="en-US" sz="2000" dirty="0" err="1"/>
              <a:t>xöû</a:t>
            </a:r>
            <a:r>
              <a:rPr lang="en-US" sz="2000" dirty="0"/>
              <a:t> </a:t>
            </a:r>
            <a:r>
              <a:rPr lang="en-US" sz="2000" dirty="0" err="1"/>
              <a:t>lyù</a:t>
            </a:r>
            <a:r>
              <a:rPr lang="en-US" sz="2000" dirty="0"/>
              <a:t> </a:t>
            </a:r>
            <a:r>
              <a:rPr lang="en-US" sz="2000" dirty="0" err="1"/>
              <a:t>heát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/>
              <a:t>kyø</a:t>
            </a:r>
            <a:r>
              <a:rPr lang="en-US" sz="2000" dirty="0"/>
              <a:t>, </a:t>
            </a:r>
            <a:r>
              <a:rPr lang="en-US" sz="2000" dirty="0" err="1"/>
              <a:t>roài</a:t>
            </a:r>
            <a:r>
              <a:rPr lang="en-US" sz="2000" dirty="0"/>
              <a:t> blocked</a:t>
            </a:r>
          </a:p>
          <a:p>
            <a:pPr lvl="1">
              <a:buFont typeface="Wingdings" pitchFamily="2" charset="2"/>
              <a:buNone/>
            </a:pP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24260" name="AutoShape 4"/>
          <p:cNvSpPr>
            <a:spLocks noChangeArrowheads="1"/>
          </p:cNvSpPr>
          <p:nvPr/>
        </p:nvSpPr>
        <p:spPr bwMode="auto">
          <a:xfrm>
            <a:off x="427038" y="1663700"/>
            <a:ext cx="3049587" cy="5006975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6350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92138" y="3763963"/>
            <a:ext cx="2722562" cy="26304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663575" y="3851275"/>
            <a:ext cx="1962150" cy="1708150"/>
          </a:xfrm>
          <a:prstGeom prst="rect">
            <a:avLst/>
          </a:prstGeom>
          <a:solidFill>
            <a:srgbClr val="FB49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MethodA</a:t>
            </a:r>
          </a:p>
          <a:p>
            <a:pPr algn="ctr" eaLnBrk="1" hangingPunct="1"/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i=0;</a:t>
            </a:r>
          </a:p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signal(c1)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892175" y="4216400"/>
            <a:ext cx="1962150" cy="1708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/>
            <a:r>
              <a:rPr kumimoji="1" lang="en-US" altLang="ja-JP" sz="1800">
                <a:latin typeface="Tahoma" charset="0"/>
                <a:ea typeface="ＭＳ Ｐゴシック" charset="-128"/>
              </a:rPr>
              <a:t>MethodB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1206500" y="4614863"/>
            <a:ext cx="1962150" cy="1708150"/>
          </a:xfrm>
          <a:prstGeom prst="rect">
            <a:avLst/>
          </a:prstGeom>
          <a:solidFill>
            <a:srgbClr val="0ADAD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/>
          <a:lstStyle/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latin typeface="Tahoma" charset="0"/>
                <a:ea typeface="ＭＳ Ｐゴシック" charset="-128"/>
              </a:rPr>
              <a:t>MethodC</a:t>
            </a:r>
          </a:p>
          <a:p>
            <a:pPr algn="ctr" eaLnBrk="1" hangingPunct="1">
              <a:lnSpc>
                <a:spcPct val="95000"/>
              </a:lnSpc>
            </a:pPr>
            <a:endParaRPr kumimoji="1" lang="en-US" altLang="ja-JP" sz="1800">
              <a:latin typeface="Tahoma" charset="0"/>
              <a:ea typeface="ＭＳ Ｐゴシック" charset="-128"/>
            </a:endParaRP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wait(C1);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chemeClr val="hlink"/>
                </a:solidFill>
                <a:latin typeface="Tahoma" charset="0"/>
                <a:ea typeface="ＭＳ Ｐゴシック" charset="-128"/>
              </a:rPr>
              <a:t>i=5</a:t>
            </a:r>
          </a:p>
          <a:p>
            <a:pPr algn="ctr" eaLnBrk="1" hangingPunct="1">
              <a:lnSpc>
                <a:spcPct val="95000"/>
              </a:lnSpc>
            </a:pPr>
            <a:r>
              <a:rPr kumimoji="1" lang="en-US" altLang="ja-JP" sz="1800">
                <a:solidFill>
                  <a:srgbClr val="663300"/>
                </a:solidFill>
                <a:latin typeface="Tahoma" charset="0"/>
                <a:ea typeface="ＭＳ Ｐゴシック" charset="-128"/>
              </a:rPr>
              <a:t>signal(C2 );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77850" y="2673350"/>
            <a:ext cx="5222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C1: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C2: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739900" y="3175000"/>
            <a:ext cx="395288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P5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1722438" y="2722563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P4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268413" y="4725988"/>
            <a:ext cx="395287" cy="4111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1100138" y="3163888"/>
            <a:ext cx="395287" cy="301625"/>
          </a:xfrm>
          <a:prstGeom prst="rect">
            <a:avLst/>
          </a:prstGeom>
          <a:solidFill>
            <a:srgbClr val="FB377D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P3</a:t>
            </a:r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1093788" y="2705100"/>
            <a:ext cx="395287" cy="301625"/>
          </a:xfrm>
          <a:prstGeom prst="rect">
            <a:avLst/>
          </a:prstGeom>
          <a:solidFill>
            <a:srgbClr val="00FF00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latin typeface="Comic Sans MS" pitchFamily="66" charset="0"/>
                <a:ea typeface="ＭＳ Ｐゴシック" charset="-128"/>
              </a:rPr>
              <a:t>P2</a:t>
            </a:r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1516063" y="2843213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>
            <a:off x="2100263" y="2833688"/>
            <a:ext cx="1968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1512888" y="3284538"/>
            <a:ext cx="20955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 type="triangle" w="lg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51188" y="1244600"/>
            <a:ext cx="1579562" cy="428625"/>
            <a:chOff x="1846" y="1305"/>
            <a:chExt cx="995" cy="270"/>
          </a:xfrm>
        </p:grpSpPr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592" y="1305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P8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236" y="1310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P7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1846" y="1316"/>
              <a:ext cx="249" cy="259"/>
            </a:xfrm>
            <a:prstGeom prst="rect">
              <a:avLst/>
            </a:prstGeom>
            <a:solidFill>
              <a:srgbClr val="D6B57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kumimoji="1" lang="en-US" altLang="ja-JP" b="1">
                  <a:latin typeface="Comic Sans MS" pitchFamily="66" charset="0"/>
                  <a:ea typeface="ＭＳ Ｐゴシック" charset="-128"/>
                </a:rPr>
                <a:t>P6</a:t>
              </a:r>
            </a:p>
          </p:txBody>
        </p:sp>
        <p:sp>
          <p:nvSpPr>
            <p:cNvPr id="224278" name="Line 22"/>
            <p:cNvSpPr>
              <a:spLocks noChangeShapeType="1"/>
            </p:cNvSpPr>
            <p:nvPr/>
          </p:nvSpPr>
          <p:spPr bwMode="auto">
            <a:xfrm>
              <a:off x="2073" y="1428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>
              <a:off x="2485" y="1422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432050" y="1106488"/>
            <a:ext cx="7318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Entry</a:t>
            </a:r>
          </a:p>
          <a:p>
            <a:pPr eaLnBrk="1" hangingPunct="1"/>
            <a:r>
              <a:rPr kumimoji="1" lang="en-US" altLang="ja-JP" sz="1600" b="1">
                <a:latin typeface="Comic Sans MS" pitchFamily="66" charset="0"/>
                <a:ea typeface="ＭＳ Ｐゴシック" charset="-128"/>
              </a:rPr>
              <a:t>queue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676275" y="1812925"/>
            <a:ext cx="2419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Share variable:  i,j;</a:t>
            </a:r>
          </a:p>
          <a:p>
            <a:pPr eaLnBrk="1" hangingPunct="1"/>
            <a:endParaRPr kumimoji="1" lang="en-US" altLang="ja-JP" sz="1600" b="1">
              <a:solidFill>
                <a:schemeClr val="accent2"/>
              </a:solidFill>
              <a:latin typeface="Comic Sans MS" pitchFamily="66" charset="0"/>
              <a:ea typeface="ＭＳ Ｐゴシック" charset="-128"/>
            </a:endParaRPr>
          </a:p>
          <a:p>
            <a:pPr eaLnBrk="1" hangingPunct="1"/>
            <a:r>
              <a:rPr kumimoji="1" lang="en-US" altLang="ja-JP" sz="1600" b="1">
                <a:solidFill>
                  <a:schemeClr val="accent2"/>
                </a:solidFill>
                <a:latin typeface="Comic Sans MS" pitchFamily="66" charset="0"/>
                <a:ea typeface="ＭＳ Ｐゴシック" charset="-128"/>
              </a:rPr>
              <a:t>Condition variable: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2284413" y="2724150"/>
            <a:ext cx="395287" cy="3016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ja-JP" sz="1400" b="1">
                <a:solidFill>
                  <a:schemeClr val="bg1"/>
                </a:solidFill>
                <a:latin typeface="Comic Sans MS" pitchFamily="66" charset="0"/>
                <a:ea typeface="ＭＳ Ｐゴシック" charset="-128"/>
              </a:rPr>
              <a:t>P1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4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4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24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4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  <p:bldP spid="224266" grpId="0" animBg="1"/>
      <p:bldP spid="224267" grpId="0" animBg="1"/>
      <p:bldP spid="224269" grpId="0" animBg="1"/>
      <p:bldP spid="224270" grpId="0" animBg="1"/>
      <p:bldP spid="224271" grpId="0" animBg="1"/>
      <p:bldP spid="224272" grpId="0" animBg="1"/>
      <p:bldP spid="224273" grpId="0" animBg="1"/>
      <p:bldP spid="2242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F962-4EDB-4091-9751-0C21F6E7A7B3}" type="slidenum">
              <a:rPr lang="en-US"/>
              <a:pPr/>
              <a:t>61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323850"/>
            <a:ext cx="7793038" cy="611188"/>
          </a:xfrm>
        </p:spPr>
        <p:txBody>
          <a:bodyPr/>
          <a:lstStyle/>
          <a:p>
            <a:r>
              <a:rPr lang="en-US"/>
              <a:t>Söû duïng Monitor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504825" y="1260475"/>
            <a:ext cx="6556603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ñoäc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quyeàn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truy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xuaát</a:t>
            </a:r>
            <a:r>
              <a:rPr lang="en-US" sz="2800" b="1" dirty="0">
                <a:latin typeface="VNI-Book" pitchFamily="2" charset="0"/>
              </a:rPr>
              <a:t>” </a:t>
            </a:r>
          </a:p>
        </p:txBody>
      </p:sp>
      <p:sp>
        <p:nvSpPr>
          <p:cNvPr id="271364" name="AutoShape 4"/>
          <p:cNvSpPr>
            <a:spLocks noChangeArrowheads="1"/>
          </p:cNvSpPr>
          <p:nvPr/>
        </p:nvSpPr>
        <p:spPr bwMode="auto">
          <a:xfrm>
            <a:off x="4784725" y="1855788"/>
            <a:ext cx="4152900" cy="1027112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6000">
                <a:solidFill>
                  <a:srgbClr val="006600"/>
                </a:solidFill>
                <a:latin typeface="Comic Sans MS" pitchFamily="66" charset="0"/>
              </a:rPr>
              <a:t>i</a:t>
            </a:r>
          </a:p>
          <a:p>
            <a:pPr algn="ctr" eaLnBrk="1" hangingPunct="1"/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M.AccessMutual(); //CS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5181600" y="3300413"/>
            <a:ext cx="386836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Toå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chöùc</a:t>
            </a:r>
            <a:r>
              <a:rPr lang="en-US" sz="2800" b="1" dirty="0">
                <a:latin typeface="VNI-Book" pitchFamily="2" charset="0"/>
              </a:rPr>
              <a:t> “</a:t>
            </a:r>
            <a:r>
              <a:rPr lang="en-US" sz="2800" b="1" dirty="0" err="1">
                <a:latin typeface="VNI-Book" pitchFamily="2" charset="0"/>
              </a:rPr>
              <a:t>hoø</a:t>
            </a:r>
            <a:r>
              <a:rPr lang="en-US" sz="2800" b="1" dirty="0">
                <a:latin typeface="VNI-Book" pitchFamily="2" charset="0"/>
              </a:rPr>
              <a:t> </a:t>
            </a:r>
            <a:r>
              <a:rPr lang="en-US" sz="2800" b="1" dirty="0" err="1">
                <a:latin typeface="VNI-Book" pitchFamily="2" charset="0"/>
              </a:rPr>
              <a:t>heïn</a:t>
            </a:r>
            <a:r>
              <a:rPr lang="en-US" sz="2800" b="1" dirty="0">
                <a:latin typeface="VNI-Book" pitchFamily="2" charset="0"/>
              </a:rPr>
              <a:t>”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4202113" y="4673600"/>
            <a:ext cx="1936750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1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 :  </a:t>
            </a:r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M.F1();</a:t>
            </a:r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6769100" y="4675188"/>
            <a:ext cx="2058988" cy="10985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99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r>
              <a:rPr lang="en-US" sz="2800" b="1" baseline="-1800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800" b="1">
                <a:solidFill>
                  <a:srgbClr val="006600"/>
                </a:solidFill>
                <a:latin typeface="Comic Sans MS" pitchFamily="66" charset="0"/>
              </a:rPr>
              <a:t>:</a:t>
            </a:r>
          </a:p>
          <a:p>
            <a:pPr algn="ctr" eaLnBrk="1" hangingPunct="1"/>
            <a:r>
              <a:rPr lang="en-US" sz="2800" b="1">
                <a:solidFill>
                  <a:schemeClr val="hlink"/>
                </a:solidFill>
                <a:latin typeface="Comic Sans MS" pitchFamily="66" charset="0"/>
              </a:rPr>
              <a:t>M.F2();</a:t>
            </a:r>
            <a:endParaRPr lang="en-US" sz="2800" b="1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V="1">
            <a:off x="5878513" y="5440363"/>
            <a:ext cx="1223962" cy="20637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1369" name="AutoShape 9"/>
          <p:cNvSpPr>
            <a:spLocks noChangeArrowheads="1"/>
          </p:cNvSpPr>
          <p:nvPr/>
        </p:nvSpPr>
        <p:spPr bwMode="auto">
          <a:xfrm>
            <a:off x="231775" y="1839913"/>
            <a:ext cx="4303713" cy="150177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Monitor     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M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&lt;resource type&gt;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RC</a:t>
            </a: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AccessMutual</a:t>
            </a:r>
          </a:p>
          <a:p>
            <a:pPr eaLnBrk="1" hangingPunct="1"/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		</a:t>
            </a:r>
            <a:r>
              <a:rPr lang="en-US">
                <a:solidFill>
                  <a:srgbClr val="008000"/>
                </a:solidFill>
                <a:latin typeface="Comic Sans MS" pitchFamily="66" charset="0"/>
              </a:rPr>
              <a:t>CS; // access RC</a:t>
            </a:r>
          </a:p>
        </p:txBody>
      </p:sp>
      <p:sp>
        <p:nvSpPr>
          <p:cNvPr id="271371" name="AutoShape 11"/>
          <p:cNvSpPr>
            <a:spLocks noChangeArrowheads="1"/>
          </p:cNvSpPr>
          <p:nvPr/>
        </p:nvSpPr>
        <p:spPr bwMode="auto">
          <a:xfrm>
            <a:off x="395288" y="3749675"/>
            <a:ext cx="3586162" cy="2854325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6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Monitor  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M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Condition  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c</a:t>
            </a:r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  F1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Job1;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Signal(c);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Function F2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Wait(c);</a:t>
            </a:r>
          </a:p>
          <a:p>
            <a:pPr eaLnBrk="1" hangingPunct="1"/>
            <a:r>
              <a:rPr lang="en-US">
                <a:solidFill>
                  <a:srgbClr val="006600"/>
                </a:solidFill>
                <a:latin typeface="Comic Sans MS" pitchFamily="66" charset="0"/>
              </a:rPr>
              <a:t>	Job2;</a:t>
            </a:r>
            <a:endParaRPr lang="en-US">
              <a:solidFill>
                <a:schemeClr val="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271365" grpId="0"/>
      <p:bldP spid="271368" grpId="0" animBg="1"/>
      <p:bldP spid="271369" grpId="0" animBg="1"/>
      <p:bldP spid="2713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967A7-D52F-4C35-B273-0A5B03814EBB}" type="slidenum">
              <a:rPr lang="en-US"/>
              <a:pPr/>
              <a:t>62</a:t>
            </a:fld>
            <a:endParaRPr lang="en-US"/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920750" y="1141413"/>
            <a:ext cx="7239000" cy="156966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Ñöôïc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hoã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trôï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bôûi</a:t>
            </a:r>
            <a:r>
              <a:rPr lang="en-US" sz="2400" b="1" dirty="0">
                <a:latin typeface="VNI-Book" pitchFamily="2" charset="0"/>
              </a:rPr>
              <a:t> HÑH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Ñoàng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boä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hoùa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treân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moâi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tröôøng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phaân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taùn</a:t>
            </a:r>
            <a:endParaRPr lang="en-US" sz="2400" b="1" dirty="0">
              <a:latin typeface="VNI-Book" pitchFamily="2" charset="0"/>
            </a:endParaRP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>
                <a:latin typeface="VNI-Book" pitchFamily="2" charset="0"/>
              </a:rPr>
              <a:t> 2 primitive Send &amp; Receive</a:t>
            </a:r>
          </a:p>
          <a:p>
            <a:pPr marL="682625" lvl="1" indent="-225425"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 err="1">
                <a:latin typeface="VNI-Book" pitchFamily="2" charset="0"/>
              </a:rPr>
              <a:t>Caøi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ñaët</a:t>
            </a:r>
            <a:r>
              <a:rPr lang="en-US" sz="2400" b="1" dirty="0">
                <a:latin typeface="VNI-Book" pitchFamily="2" charset="0"/>
              </a:rPr>
              <a:t> </a:t>
            </a:r>
            <a:r>
              <a:rPr lang="en-US" sz="2400" b="1" dirty="0" err="1">
                <a:latin typeface="VNI-Book" pitchFamily="2" charset="0"/>
              </a:rPr>
              <a:t>theo</a:t>
            </a:r>
            <a:r>
              <a:rPr lang="en-US" sz="2400" b="1" dirty="0">
                <a:latin typeface="VNI-Book" pitchFamily="2" charset="0"/>
              </a:rPr>
              <a:t> mode blocking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1387475" y="4164013"/>
            <a:ext cx="1143000" cy="990600"/>
          </a:xfrm>
          <a:prstGeom prst="ellipse">
            <a:avLst/>
          </a:prstGeom>
          <a:solidFill>
            <a:srgbClr val="6600FF"/>
          </a:solidFill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463675" y="4468813"/>
            <a:ext cx="990600" cy="366712"/>
          </a:xfrm>
          <a:prstGeom prst="rect">
            <a:avLst/>
          </a:prstGeom>
          <a:solidFill>
            <a:srgbClr val="6600FF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Comic Sans MS" pitchFamily="66" charset="0"/>
              </a:rPr>
              <a:t>Server</a:t>
            </a:r>
            <a:endParaRPr lang="en-US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6721475" y="4164013"/>
            <a:ext cx="1219200" cy="1066800"/>
          </a:xfrm>
          <a:prstGeom prst="ellipse">
            <a:avLst/>
          </a:prstGeom>
          <a:solidFill>
            <a:srgbClr val="FFCCCC"/>
          </a:solidFill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6873875" y="4468813"/>
            <a:ext cx="838200" cy="366712"/>
          </a:xfrm>
          <a:prstGeom prst="rect">
            <a:avLst/>
          </a:prstGeom>
          <a:solidFill>
            <a:srgbClr val="FFCCCC"/>
          </a:soli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Comic Sans MS" pitchFamily="66" charset="0"/>
              </a:rPr>
              <a:t>P</a:t>
            </a:r>
            <a:endParaRPr lang="en-US" b="1" i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cxnSp>
        <p:nvCxnSpPr>
          <p:cNvPr id="148488" name="AutoShape 8"/>
          <p:cNvCxnSpPr>
            <a:cxnSpLocks noChangeShapeType="1"/>
            <a:stCxn id="148486" idx="0"/>
            <a:endCxn id="148484" idx="0"/>
          </p:cNvCxnSpPr>
          <p:nvPr/>
        </p:nvCxnSpPr>
        <p:spPr bwMode="auto">
          <a:xfrm rot="16200000" flipH="1" flipV="1">
            <a:off x="4644231" y="1453357"/>
            <a:ext cx="1587" cy="5372100"/>
          </a:xfrm>
          <a:prstGeom prst="bentConnector3">
            <a:avLst>
              <a:gd name="adj1" fmla="val -54800005"/>
            </a:avLst>
          </a:prstGeom>
          <a:noFill/>
          <a:ln w="50800">
            <a:solidFill>
              <a:srgbClr val="0000FF"/>
            </a:solidFill>
            <a:miter lim="800000"/>
            <a:headEnd type="none" w="sm" len="sm"/>
            <a:tailEnd type="triangle" w="med" len="lg"/>
          </a:ln>
          <a:effectLst/>
        </p:spPr>
      </p:cxnSp>
      <p:cxnSp>
        <p:nvCxnSpPr>
          <p:cNvPr id="148489" name="AutoShape 9"/>
          <p:cNvCxnSpPr>
            <a:cxnSpLocks noChangeShapeType="1"/>
            <a:stCxn id="148484" idx="4"/>
            <a:endCxn id="148486" idx="4"/>
          </p:cNvCxnSpPr>
          <p:nvPr/>
        </p:nvCxnSpPr>
        <p:spPr bwMode="auto">
          <a:xfrm rot="16200000" flipH="1">
            <a:off x="4606925" y="2532063"/>
            <a:ext cx="76200" cy="5372100"/>
          </a:xfrm>
          <a:prstGeom prst="bentConnector3">
            <a:avLst>
              <a:gd name="adj1" fmla="val 1489579"/>
            </a:avLst>
          </a:prstGeom>
          <a:noFill/>
          <a:ln w="50800">
            <a:solidFill>
              <a:srgbClr val="800080"/>
            </a:solidFill>
            <a:miter lim="800000"/>
            <a:headEnd type="none" w="sm" len="sm"/>
            <a:tailEnd type="triangle" w="med" len="lg"/>
          </a:ln>
          <a:effectLst/>
        </p:spPr>
      </p:cxnSp>
      <p:cxnSp>
        <p:nvCxnSpPr>
          <p:cNvPr id="148490" name="AutoShape 10"/>
          <p:cNvCxnSpPr>
            <a:cxnSpLocks noChangeShapeType="1"/>
            <a:stCxn id="148486" idx="2"/>
            <a:endCxn id="148485" idx="3"/>
          </p:cNvCxnSpPr>
          <p:nvPr/>
        </p:nvCxnSpPr>
        <p:spPr bwMode="auto">
          <a:xfrm flipH="1" flipV="1">
            <a:off x="2454275" y="4652963"/>
            <a:ext cx="4241800" cy="4445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</p:spPr>
      </p:cxn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3136900" y="3332163"/>
            <a:ext cx="25479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   1. Send Request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162300" y="5846763"/>
            <a:ext cx="24225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2. Receive Accept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3489325" y="4246563"/>
            <a:ext cx="1968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1">
                <a:latin typeface="Comic Sans MS" pitchFamily="66" charset="0"/>
              </a:rPr>
              <a:t>3. Send Finish</a:t>
            </a:r>
          </a:p>
        </p:txBody>
      </p:sp>
      <p:sp>
        <p:nvSpPr>
          <p:cNvPr id="14849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Giaûi phaùp  Sleep &amp; Wakeup</a:t>
            </a:r>
            <a:r>
              <a:rPr lang="en-US"/>
              <a:t> 3: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148491" grpId="0"/>
      <p:bldP spid="148492" grpId="0"/>
      <p:bldP spid="14849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CB41-34F7-445C-82A2-8EB10B99FBE5}" type="slidenum">
              <a:rPr lang="en-US"/>
              <a:pPr/>
              <a:t>63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Noäi dung baøi giaûng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539875"/>
            <a:ext cx="7629525" cy="48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Xöû lyù ñoàng haønh vaø caùc vaán ñeà: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 tranh ñoaït ñieàu khieån (Race Condition)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Vaán ñeà phoái hôïp xöû lyù</a:t>
            </a:r>
          </a:p>
          <a:p>
            <a:pPr>
              <a:lnSpc>
                <a:spcPct val="90000"/>
              </a:lnSpc>
            </a:pPr>
            <a:r>
              <a:rPr lang="en-US" sz="2400"/>
              <a:t>Baøi toaùn ñoàng boä hoùa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ñoäc quyeàn truy xuaát (Mutual Exclusion)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Yeâu caàu phoái hôïp xöû lyù (Synchronization)</a:t>
            </a:r>
          </a:p>
          <a:p>
            <a:pPr>
              <a:lnSpc>
                <a:spcPct val="90000"/>
              </a:lnSpc>
            </a:pPr>
            <a:r>
              <a:rPr lang="en-US" sz="2400"/>
              <a:t>Caùc giaûi phaùp ñoàng boä hoaù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Sleep &amp; Wakeup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3300"/>
                </a:solidFill>
              </a:rPr>
              <a:t>Caùc baøi toaùn ñoàng boä hoaù kinh ñieån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Producer – Consumer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Readers – Writers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Dinning Philosophers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20064-3285-48A9-BAF9-137229735EA9}" type="slidenum">
              <a:rPr lang="en-US"/>
              <a:pPr/>
              <a:t>64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79413"/>
            <a:ext cx="7793037" cy="623887"/>
          </a:xfrm>
        </p:spPr>
        <p:txBody>
          <a:bodyPr/>
          <a:lstStyle/>
          <a:p>
            <a:r>
              <a:rPr lang="en-US" sz="2800" dirty="0" smtClean="0"/>
              <a:t>Producer </a:t>
            </a:r>
            <a:r>
              <a:rPr lang="en-US" sz="2800" dirty="0"/>
              <a:t>- Consumer (Bounded-Buffer Problem)</a:t>
            </a:r>
          </a:p>
        </p:txBody>
      </p:sp>
      <p:grpSp>
        <p:nvGrpSpPr>
          <p:cNvPr id="230406" name="Group 6"/>
          <p:cNvGrpSpPr>
            <a:grpSpLocks/>
          </p:cNvGrpSpPr>
          <p:nvPr/>
        </p:nvGrpSpPr>
        <p:grpSpPr bwMode="auto">
          <a:xfrm>
            <a:off x="5486400" y="2336799"/>
            <a:ext cx="3657600" cy="1336675"/>
            <a:chOff x="0" y="1296"/>
            <a:chExt cx="2448" cy="864"/>
          </a:xfrm>
        </p:grpSpPr>
        <p:sp>
          <p:nvSpPr>
            <p:cNvPr id="230407" name="Oval 7"/>
            <p:cNvSpPr>
              <a:spLocks noChangeArrowheads="1"/>
            </p:cNvSpPr>
            <p:nvPr/>
          </p:nvSpPr>
          <p:spPr bwMode="auto">
            <a:xfrm>
              <a:off x="1928" y="1676"/>
              <a:ext cx="520" cy="4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pPr eaLnBrk="1" hangingPunct="1"/>
              <a:endParaRPr lang="en-US" sz="2800" dirty="0">
                <a:solidFill>
                  <a:srgbClr val="FF3399"/>
                </a:solidFill>
                <a:latin typeface="VNI-Book" pitchFamily="2" charset="0"/>
              </a:endParaRPr>
            </a:p>
          </p:txBody>
        </p:sp>
        <p:sp>
          <p:nvSpPr>
            <p:cNvPr id="230408" name="Oval 8"/>
            <p:cNvSpPr>
              <a:spLocks noChangeArrowheads="1"/>
            </p:cNvSpPr>
            <p:nvPr/>
          </p:nvSpPr>
          <p:spPr bwMode="auto">
            <a:xfrm>
              <a:off x="0" y="1296"/>
              <a:ext cx="520" cy="48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993366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0409" name="Rectangle 9"/>
            <p:cNvSpPr>
              <a:spLocks noChangeArrowheads="1"/>
            </p:cNvSpPr>
            <p:nvPr/>
          </p:nvSpPr>
          <p:spPr bwMode="auto">
            <a:xfrm>
              <a:off x="32" y="1467"/>
              <a:ext cx="434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>
                  <a:solidFill>
                    <a:srgbClr val="993366"/>
                  </a:solidFill>
                  <a:latin typeface="Comic Sans MS" pitchFamily="66" charset="0"/>
                </a:rPr>
                <a:t>P</a:t>
              </a:r>
            </a:p>
          </p:txBody>
        </p:sp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1940" y="1860"/>
              <a:ext cx="499" cy="15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lang="en-US" sz="1800" b="1">
                  <a:solidFill>
                    <a:srgbClr val="006600"/>
                  </a:solidFill>
                  <a:latin typeface="Comic Sans MS" pitchFamily="66" charset="0"/>
                </a:rPr>
                <a:t>C</a:t>
              </a:r>
            </a:p>
          </p:txBody>
        </p:sp>
        <p:sp>
          <p:nvSpPr>
            <p:cNvPr id="230411" name="Rectangle 11"/>
            <p:cNvSpPr>
              <a:spLocks noChangeArrowheads="1"/>
            </p:cNvSpPr>
            <p:nvPr/>
          </p:nvSpPr>
          <p:spPr bwMode="auto">
            <a:xfrm>
              <a:off x="736" y="1588"/>
              <a:ext cx="1008" cy="3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ctr"/>
              <a:endParaRPr lang="en-US" sz="900">
                <a:latin typeface="Comic Sans MS" pitchFamily="66" charset="0"/>
              </a:endParaRPr>
            </a:p>
            <a:p>
              <a:pPr algn="ctr"/>
              <a:r>
                <a:rPr lang="en-US">
                  <a:latin typeface="Comic Sans MS" pitchFamily="66" charset="0"/>
                </a:rPr>
                <a:t>Buffer (N)</a:t>
              </a:r>
              <a:endParaRPr lang="en-US" sz="900">
                <a:latin typeface="Comic Sans MS" pitchFamily="66" charset="0"/>
              </a:endParaRPr>
            </a:p>
          </p:txBody>
        </p:sp>
        <p:sp>
          <p:nvSpPr>
            <p:cNvPr id="230412" name="Freeform 12"/>
            <p:cNvSpPr>
              <a:spLocks/>
            </p:cNvSpPr>
            <p:nvPr/>
          </p:nvSpPr>
          <p:spPr bwMode="auto">
            <a:xfrm>
              <a:off x="498" y="1643"/>
              <a:ext cx="228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45"/>
                </a:cxn>
                <a:cxn ang="0">
                  <a:pos x="19968" y="1911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45"/>
                  </a:lnTo>
                  <a:lnTo>
                    <a:pt x="19968" y="19114"/>
                  </a:lnTo>
                </a:path>
              </a:pathLst>
            </a:custGeom>
            <a:noFill/>
            <a:ln w="50800" cap="flat">
              <a:solidFill>
                <a:schemeClr val="hlink"/>
              </a:solidFill>
              <a:prstDash val="solid"/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30413" name="Freeform 13"/>
            <p:cNvSpPr>
              <a:spLocks/>
            </p:cNvSpPr>
            <p:nvPr/>
          </p:nvSpPr>
          <p:spPr bwMode="auto">
            <a:xfrm>
              <a:off x="1755" y="1758"/>
              <a:ext cx="238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16" y="0"/>
                </a:cxn>
                <a:cxn ang="0">
                  <a:pos x="7716" y="19979"/>
                </a:cxn>
                <a:cxn ang="0">
                  <a:pos x="19970" y="19979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7716" y="0"/>
                  </a:lnTo>
                  <a:lnTo>
                    <a:pt x="7716" y="19979"/>
                  </a:lnTo>
                  <a:lnTo>
                    <a:pt x="19970" y="19979"/>
                  </a:lnTo>
                </a:path>
              </a:pathLst>
            </a:custGeom>
            <a:noFill/>
            <a:ln w="50800" cap="flat">
              <a:solidFill>
                <a:schemeClr val="hlink"/>
              </a:solidFill>
              <a:prstDash val="solid"/>
              <a:round/>
              <a:headEnd type="none" w="sm" len="med"/>
              <a:tailEnd type="triangle" w="sm" len="med"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</p:grpSp>
      <p:sp>
        <p:nvSpPr>
          <p:cNvPr id="23041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8570912" cy="3173412"/>
          </a:xfrm>
        </p:spPr>
        <p:txBody>
          <a:bodyPr/>
          <a:lstStyle/>
          <a:p>
            <a:r>
              <a:rPr lang="fr-FR" sz="2400" dirty="0" err="1"/>
              <a:t>Moâ</a:t>
            </a:r>
            <a:r>
              <a:rPr lang="fr-FR" sz="2400" dirty="0"/>
              <a:t> </a:t>
            </a:r>
            <a:r>
              <a:rPr lang="fr-FR" sz="2400" dirty="0" err="1"/>
              <a:t>taû</a:t>
            </a:r>
            <a:r>
              <a:rPr lang="fr-FR" sz="2400" dirty="0"/>
              <a:t> : 2 </a:t>
            </a:r>
            <a:r>
              <a:rPr lang="fr-FR" sz="2400" dirty="0" err="1"/>
              <a:t>tieán</a:t>
            </a:r>
            <a:r>
              <a:rPr lang="fr-FR" sz="2400" dirty="0"/>
              <a:t> </a:t>
            </a:r>
            <a:r>
              <a:rPr lang="fr-FR" sz="2400" dirty="0" err="1"/>
              <a:t>trình</a:t>
            </a:r>
            <a:r>
              <a:rPr lang="fr-FR" sz="2400" dirty="0"/>
              <a:t> P </a:t>
            </a:r>
            <a:r>
              <a:rPr lang="fr-FR" sz="2400" dirty="0" err="1"/>
              <a:t>vaø</a:t>
            </a:r>
            <a:r>
              <a:rPr lang="fr-FR" sz="2400" dirty="0"/>
              <a:t> C </a:t>
            </a:r>
            <a:r>
              <a:rPr lang="fr-FR" sz="2400" dirty="0" err="1"/>
              <a:t>hoaït</a:t>
            </a:r>
            <a:r>
              <a:rPr lang="fr-FR" sz="2400" dirty="0"/>
              <a:t> </a:t>
            </a:r>
            <a:r>
              <a:rPr lang="fr-FR" sz="2400" dirty="0" err="1"/>
              <a:t>ñoäng</a:t>
            </a:r>
            <a:r>
              <a:rPr lang="fr-FR" sz="2400" dirty="0"/>
              <a:t> </a:t>
            </a:r>
            <a:r>
              <a:rPr lang="fr-FR" sz="2400" dirty="0" err="1"/>
              <a:t>ñoàng</a:t>
            </a:r>
            <a:r>
              <a:rPr lang="fr-FR" sz="2400" dirty="0"/>
              <a:t> </a:t>
            </a:r>
            <a:r>
              <a:rPr lang="fr-FR" sz="2400" dirty="0" err="1"/>
              <a:t>haønh</a:t>
            </a:r>
            <a:endParaRPr lang="fr-FR" sz="2400" dirty="0"/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saûn</a:t>
            </a:r>
            <a:r>
              <a:rPr lang="fr-FR" sz="2000" dirty="0"/>
              <a:t> </a:t>
            </a:r>
            <a:r>
              <a:rPr lang="fr-FR" sz="2000" dirty="0" err="1"/>
              <a:t>xuaát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vaø</a:t>
            </a:r>
            <a:r>
              <a:rPr lang="fr-FR" sz="2000" dirty="0"/>
              <a:t> </a:t>
            </a:r>
            <a:r>
              <a:rPr lang="fr-FR" sz="2000" dirty="0" err="1"/>
              <a:t>ñaët</a:t>
            </a:r>
            <a:r>
              <a:rPr lang="fr-FR" sz="2000" dirty="0"/>
              <a:t> </a:t>
            </a:r>
            <a:r>
              <a:rPr lang="fr-FR" sz="2000" dirty="0" err="1"/>
              <a:t>vaøo</a:t>
            </a:r>
            <a:r>
              <a:rPr lang="fr-FR" sz="2000" dirty="0"/>
              <a:t> Buffer</a:t>
            </a:r>
          </a:p>
          <a:p>
            <a:pPr lvl="1"/>
            <a:r>
              <a:rPr lang="fr-FR" sz="2000" dirty="0"/>
              <a:t>C </a:t>
            </a:r>
            <a:r>
              <a:rPr lang="fr-FR" sz="2000" dirty="0" err="1"/>
              <a:t>laáy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töø</a:t>
            </a:r>
            <a:r>
              <a:rPr lang="fr-FR" sz="2000" dirty="0"/>
              <a:t> Buffer </a:t>
            </a:r>
            <a:r>
              <a:rPr lang="fr-FR" sz="2000" dirty="0" err="1"/>
              <a:t>ñi</a:t>
            </a:r>
            <a:r>
              <a:rPr lang="fr-FR" sz="2000" dirty="0"/>
              <a:t> </a:t>
            </a:r>
            <a:r>
              <a:rPr lang="fr-FR" sz="2000" dirty="0" err="1"/>
              <a:t>tieâu</a:t>
            </a:r>
            <a:r>
              <a:rPr lang="fr-FR" sz="2000" dirty="0"/>
              <a:t> </a:t>
            </a:r>
            <a:r>
              <a:rPr lang="fr-FR" sz="2000" dirty="0" err="1"/>
              <a:t>thuï</a:t>
            </a:r>
            <a:r>
              <a:rPr lang="fr-FR" sz="2000" dirty="0"/>
              <a:t> </a:t>
            </a:r>
          </a:p>
          <a:p>
            <a:pPr lvl="1"/>
            <a:r>
              <a:rPr lang="fr-FR" sz="2000" dirty="0"/>
              <a:t>Buffer </a:t>
            </a:r>
            <a:r>
              <a:rPr lang="fr-FR" sz="2000" dirty="0" err="1"/>
              <a:t>coù</a:t>
            </a:r>
            <a:r>
              <a:rPr lang="fr-FR" sz="2000" dirty="0"/>
              <a:t> </a:t>
            </a:r>
            <a:r>
              <a:rPr lang="fr-FR" sz="2000" dirty="0" err="1"/>
              <a:t>kích</a:t>
            </a:r>
            <a:r>
              <a:rPr lang="fr-FR" sz="2000" dirty="0"/>
              <a:t> </a:t>
            </a:r>
            <a:r>
              <a:rPr lang="fr-FR" sz="2000" dirty="0" err="1"/>
              <a:t>thöôùc</a:t>
            </a:r>
            <a:r>
              <a:rPr lang="fr-FR" sz="2000" dirty="0"/>
              <a:t> </a:t>
            </a:r>
            <a:r>
              <a:rPr lang="fr-FR" sz="2000" dirty="0" err="1"/>
              <a:t>giôùi</a:t>
            </a:r>
            <a:r>
              <a:rPr lang="fr-FR" sz="2000" dirty="0"/>
              <a:t> </a:t>
            </a:r>
            <a:r>
              <a:rPr lang="fr-FR" sz="2000" dirty="0" err="1"/>
              <a:t>haïn</a:t>
            </a:r>
            <a:endParaRPr lang="fr-FR" sz="2000" dirty="0"/>
          </a:p>
          <a:p>
            <a:r>
              <a:rPr lang="fr-FR" sz="2400" dirty="0" err="1"/>
              <a:t>Tình</a:t>
            </a:r>
            <a:r>
              <a:rPr lang="fr-FR" sz="2400" dirty="0"/>
              <a:t> </a:t>
            </a:r>
            <a:r>
              <a:rPr lang="fr-FR" sz="2400" dirty="0" err="1"/>
              <a:t>huoáng</a:t>
            </a:r>
            <a:endParaRPr lang="fr-FR" sz="2400" dirty="0"/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vaø</a:t>
            </a:r>
            <a:r>
              <a:rPr lang="fr-FR" sz="2000" dirty="0"/>
              <a:t> C </a:t>
            </a:r>
            <a:r>
              <a:rPr lang="fr-FR" sz="2000" dirty="0" err="1"/>
              <a:t>ñoàng</a:t>
            </a:r>
            <a:r>
              <a:rPr lang="fr-FR" sz="2000" dirty="0"/>
              <a:t> </a:t>
            </a:r>
            <a:r>
              <a:rPr lang="fr-FR" sz="2000" dirty="0" err="1"/>
              <a:t>thôøi</a:t>
            </a:r>
            <a:r>
              <a:rPr lang="fr-FR" sz="2000" dirty="0"/>
              <a:t> </a:t>
            </a:r>
            <a:r>
              <a:rPr lang="fr-FR" sz="2000" dirty="0" err="1"/>
              <a:t>truy</a:t>
            </a:r>
            <a:r>
              <a:rPr lang="fr-FR" sz="2000" dirty="0"/>
              <a:t> </a:t>
            </a:r>
            <a:r>
              <a:rPr lang="fr-FR" sz="2000" dirty="0" err="1"/>
              <a:t>caäp</a:t>
            </a:r>
            <a:r>
              <a:rPr lang="fr-FR" sz="2000" dirty="0"/>
              <a:t> Buffer ?</a:t>
            </a:r>
          </a:p>
          <a:p>
            <a:pPr lvl="1"/>
            <a:r>
              <a:rPr lang="fr-FR" sz="2000" dirty="0"/>
              <a:t>P </a:t>
            </a:r>
            <a:r>
              <a:rPr lang="fr-FR" sz="2000" dirty="0" err="1"/>
              <a:t>theâm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vaøo</a:t>
            </a:r>
            <a:r>
              <a:rPr lang="fr-FR" sz="2000" dirty="0"/>
              <a:t> Buffer </a:t>
            </a:r>
            <a:r>
              <a:rPr lang="fr-FR" sz="2000" dirty="0" err="1"/>
              <a:t>ñaày</a:t>
            </a:r>
            <a:r>
              <a:rPr lang="fr-FR" sz="2000" dirty="0"/>
              <a:t> ?</a:t>
            </a:r>
          </a:p>
          <a:p>
            <a:pPr lvl="1"/>
            <a:r>
              <a:rPr lang="fr-FR" sz="2000" dirty="0"/>
              <a:t>C </a:t>
            </a:r>
            <a:r>
              <a:rPr lang="fr-FR" sz="2000" dirty="0" err="1"/>
              <a:t>laáy</a:t>
            </a:r>
            <a:r>
              <a:rPr lang="fr-FR" sz="2000" dirty="0"/>
              <a:t> </a:t>
            </a:r>
            <a:r>
              <a:rPr lang="fr-FR" sz="2000" dirty="0" err="1"/>
              <a:t>haøng</a:t>
            </a:r>
            <a:r>
              <a:rPr lang="fr-FR" sz="2000" dirty="0"/>
              <a:t> </a:t>
            </a:r>
            <a:r>
              <a:rPr lang="fr-FR" sz="2000" dirty="0" err="1"/>
              <a:t>töø</a:t>
            </a:r>
            <a:r>
              <a:rPr lang="fr-FR" sz="2000" dirty="0"/>
              <a:t> Buffer </a:t>
            </a:r>
            <a:r>
              <a:rPr lang="fr-FR" sz="2000" dirty="0" err="1"/>
              <a:t>troáng</a:t>
            </a:r>
            <a:r>
              <a:rPr lang="fr-FR" sz="2000" dirty="0"/>
              <a:t> ?</a:t>
            </a:r>
            <a:endParaRPr lang="en-US" sz="2000" dirty="0"/>
          </a:p>
        </p:txBody>
      </p:sp>
      <p:sp>
        <p:nvSpPr>
          <p:cNvPr id="230415" name="Text Box 15"/>
          <p:cNvSpPr txBox="1">
            <a:spLocks noChangeArrowheads="1"/>
          </p:cNvSpPr>
          <p:nvPr/>
        </p:nvSpPr>
        <p:spPr bwMode="auto">
          <a:xfrm>
            <a:off x="376238" y="4803676"/>
            <a:ext cx="850106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P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ghi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vaøo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ñaày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(Rendez-vous)</a:t>
            </a:r>
            <a:endParaRPr lang="fr-FR" i="1" dirty="0">
              <a:solidFill>
                <a:srgbClr val="FF3300"/>
              </a:solidFill>
              <a:latin typeface="VNI-Book" pitchFamily="2" charset="0"/>
            </a:endParaRPr>
          </a:p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ñoïc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töø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troáng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(Rendez-vous)</a:t>
            </a:r>
          </a:p>
          <a:p>
            <a:pPr marL="287338" indent="-287338">
              <a:buClr>
                <a:srgbClr val="008000"/>
              </a:buClr>
              <a:buFont typeface="Wingdings" pitchFamily="2" charset="2"/>
              <a:buChar char="§"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P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vaø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thao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taùc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treân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buffer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cuøng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luùc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</a:t>
            </a:r>
            <a:r>
              <a:rPr lang="fr-FR" dirty="0" err="1">
                <a:solidFill>
                  <a:srgbClr val="FF3300"/>
                </a:solidFill>
                <a:latin typeface="VNI-Book" pitchFamily="2" charset="0"/>
              </a:rPr>
              <a:t>Mutual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 Exclusion)</a:t>
            </a:r>
            <a:endParaRPr lang="en-US" dirty="0">
              <a:solidFill>
                <a:srgbClr val="FF3300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0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0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0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0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0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4" grpId="0" build="p"/>
      <p:bldP spid="2304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1FBD-3317-4CCC-AFDE-300EBC716106}" type="slidenum">
              <a:rPr lang="en-US"/>
              <a:pPr/>
              <a:t>65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39713"/>
            <a:ext cx="82851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 smtClean="0"/>
              <a:t>Consummer</a:t>
            </a:r>
            <a:r>
              <a:rPr lang="en-US" sz="2600" dirty="0" smtClean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Semaphore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fr-BE" sz="2400"/>
              <a:t>  Caùc bieán duøng chung giöõa P vaø C</a:t>
            </a:r>
          </a:p>
          <a:p>
            <a:pPr marL="990600" lvl="1" indent="-533400"/>
            <a:r>
              <a:rPr lang="fr-BE" sz="2000"/>
              <a:t>BufferSize = N; 	   		// soá choã trong boä ñeäm</a:t>
            </a:r>
          </a:p>
          <a:p>
            <a:pPr marL="990600" lvl="1" indent="-533400"/>
            <a:r>
              <a:rPr lang="fr-BE" sz="2000"/>
              <a:t>semaphore mutex = 1 ;        	// kieåm soaùt truy xuaát ñoäc quyeàn</a:t>
            </a:r>
          </a:p>
          <a:p>
            <a:pPr marL="990600" lvl="1" indent="-533400"/>
            <a:r>
              <a:rPr lang="fr-BE" sz="2000"/>
              <a:t>semaphore empty = BufferSize;     	// soá choã troáng </a:t>
            </a:r>
          </a:p>
          <a:p>
            <a:pPr marL="990600" lvl="1" indent="-533400"/>
            <a:r>
              <a:rPr lang="fr-BE" sz="2000"/>
              <a:t>semaphore full = 0;               	// soá choã ñaày</a:t>
            </a:r>
          </a:p>
          <a:p>
            <a:pPr marL="990600" lvl="1" indent="-533400"/>
            <a:r>
              <a:rPr lang="fr-BE" sz="2000"/>
              <a:t>int Buffer[BufferSize];		// boä ñeäm duøng chung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A23A-02D4-4A35-B490-4E826A0DE8EE}" type="slidenum">
              <a:rPr lang="en-US"/>
              <a:pPr/>
              <a:t>66</a:t>
            </a:fld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int</a:t>
            </a:r>
            <a:r>
              <a:rPr lang="fr-BE" sz="1800" b="0" dirty="0">
                <a:latin typeface="Comic Sans MS" pitchFamily="66" charset="0"/>
              </a:rPr>
              <a:t>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while</a:t>
            </a:r>
            <a:r>
              <a:rPr lang="fr-BE" sz="1800" b="0" dirty="0">
                <a:latin typeface="Comic Sans MS" pitchFamily="66" charset="0"/>
              </a:rPr>
              <a:t>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{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produce_item</a:t>
            </a:r>
            <a:r>
              <a:rPr lang="fr-BE" sz="1800" b="0" dirty="0">
                <a:latin typeface="Comic Sans MS" pitchFamily="66" charset="0"/>
              </a:rPr>
              <a:t>(&amp;item);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empty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enter_item</a:t>
            </a:r>
            <a:r>
              <a:rPr lang="fr-BE" sz="1800" b="0" dirty="0">
                <a:latin typeface="Comic Sans MS" pitchFamily="66" charset="0"/>
              </a:rPr>
              <a:t>(</a:t>
            </a:r>
            <a:r>
              <a:rPr lang="fr-BE" sz="1800" b="0" dirty="0" err="1">
                <a:latin typeface="Comic Sans MS" pitchFamily="66" charset="0"/>
              </a:rPr>
              <a:t>item,Buffer</a:t>
            </a:r>
            <a:r>
              <a:rPr lang="fr-BE" sz="1800" b="0" dirty="0"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up(&amp;full);</a:t>
            </a:r>
            <a:r>
              <a:rPr lang="fr-BE" sz="1800" b="0" dirty="0">
                <a:latin typeface="Comic Sans MS" pitchFamily="66" charset="0"/>
              </a:rPr>
              <a:t>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}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Consumer()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int</a:t>
            </a:r>
            <a:r>
              <a:rPr lang="fr-BE" sz="1800" b="0" dirty="0">
                <a:latin typeface="Comic Sans MS" pitchFamily="66" charset="0"/>
              </a:rPr>
              <a:t>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</a:t>
            </a:r>
            <a:r>
              <a:rPr lang="fr-BE" sz="1800" b="0" dirty="0" err="1">
                <a:latin typeface="Comic Sans MS" pitchFamily="66" charset="0"/>
              </a:rPr>
              <a:t>while</a:t>
            </a:r>
            <a:r>
              <a:rPr lang="fr-BE" sz="1800" b="0" dirty="0">
                <a:latin typeface="Comic Sans MS" pitchFamily="66" charset="0"/>
              </a:rPr>
              <a:t>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{         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down(&amp;full);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      down(&amp;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  <a:r>
              <a:rPr lang="fr-BE" sz="1800" b="0" dirty="0">
                <a:latin typeface="Comic Sans MS" pitchFamily="66" charset="0"/>
              </a:rPr>
              <a:t>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 err="1">
                <a:latin typeface="Comic Sans MS" pitchFamily="66" charset="0"/>
              </a:rPr>
              <a:t>remove_item</a:t>
            </a:r>
            <a:r>
              <a:rPr lang="fr-BE" sz="1800" b="0" dirty="0">
                <a:latin typeface="Comic Sans MS" pitchFamily="66" charset="0"/>
              </a:rPr>
              <a:t>(&amp;</a:t>
            </a:r>
            <a:r>
              <a:rPr lang="fr-BE" sz="1800" b="0" dirty="0" err="1">
                <a:latin typeface="Comic Sans MS" pitchFamily="66" charset="0"/>
              </a:rPr>
              <a:t>item,Buffer</a:t>
            </a:r>
            <a:r>
              <a:rPr lang="fr-BE" sz="1800" b="0" dirty="0">
                <a:latin typeface="Comic Sans MS" pitchFamily="66" charset="0"/>
              </a:rPr>
              <a:t>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mutex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up(&amp;</a:t>
            </a:r>
            <a:r>
              <a:rPr lang="fr-BE" sz="1800" b="0" dirty="0" err="1">
                <a:solidFill>
                  <a:schemeClr val="hlink"/>
                </a:solidFill>
                <a:latin typeface="Comic Sans MS" pitchFamily="66" charset="0"/>
              </a:rPr>
              <a:t>empty</a:t>
            </a:r>
            <a:r>
              <a:rPr lang="fr-BE" sz="1800" b="0" dirty="0">
                <a:solidFill>
                  <a:schemeClr val="hlink"/>
                </a:solidFill>
                <a:latin typeface="Comic Sans MS" pitchFamily="66" charset="0"/>
              </a:rPr>
              <a:t>);</a:t>
            </a:r>
            <a:r>
              <a:rPr lang="fr-BE" sz="1800" b="0" dirty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	 </a:t>
            </a:r>
            <a:r>
              <a:rPr lang="fr-BE" sz="1800" b="0" dirty="0" err="1">
                <a:latin typeface="Comic Sans MS" pitchFamily="66" charset="0"/>
              </a:rPr>
              <a:t>consume_item</a:t>
            </a:r>
            <a:r>
              <a:rPr lang="fr-BE" sz="1800" b="0" dirty="0">
                <a:latin typeface="Comic Sans MS" pitchFamily="66" charset="0"/>
              </a:rPr>
              <a:t>(item);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 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 dirty="0">
                <a:latin typeface="Comic Sans MS" pitchFamily="66" charset="0"/>
              </a:rPr>
              <a:t> }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82625" y="44894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5038725" y="4081463"/>
            <a:ext cx="3452813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7" name="Line 9"/>
          <p:cNvSpPr>
            <a:spLocks noChangeShapeType="1"/>
          </p:cNvSpPr>
          <p:nvPr/>
        </p:nvSpPr>
        <p:spPr bwMode="auto">
          <a:xfrm flipH="1" flipV="1">
            <a:off x="3438525" y="3930650"/>
            <a:ext cx="1665288" cy="11731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 flipV="1">
            <a:off x="3930650" y="3671888"/>
            <a:ext cx="1160463" cy="17319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14313"/>
            <a:ext cx="8255000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 smtClean="0"/>
              <a:t>Consummer</a:t>
            </a:r>
            <a:r>
              <a:rPr lang="en-US" sz="2600" dirty="0" smtClean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8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8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8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8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8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80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8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80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8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5" grpId="0" animBg="1"/>
      <p:bldP spid="258056" grpId="0" animBg="1"/>
      <p:bldP spid="258057" grpId="0" animBg="1"/>
      <p:bldP spid="25805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F5F2-6C1C-46E9-A438-7E2E39F94B20}" type="slidenum">
              <a:rPr lang="en-US"/>
              <a:pPr/>
              <a:t>67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P&amp;C -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Semaphore: Thinking...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produce_item(&amp;item);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down(&amp;mutex)</a:t>
            </a:r>
            <a:endParaRPr lang="fr-BE" sz="1800" b="0">
              <a:latin typeface="Comic Sans MS" pitchFamily="66" charset="0"/>
            </a:endParaRP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down(&amp;empty);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enter_item(item,Buffer);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up(&amp;mutex);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up(&amp;full);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{                 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down(&amp;full);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remove_item(&amp;item,Buffer);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up(&amp;mutex);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up(&amp;empty);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consume_item(item);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}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682625" y="44894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5038725" y="4081463"/>
            <a:ext cx="3452813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66BB5-250A-441E-A4D2-9AED363D8169}" type="slidenum">
              <a:rPr lang="en-US"/>
              <a:pPr/>
              <a:t>68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4629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 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Monitor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monitor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ProducerConsumer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condition full, empty;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int Buffer[N], count;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procedure enter();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N) 	 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wait(full);</a:t>
            </a:r>
            <a:r>
              <a:rPr lang="fr-BE" sz="1800" b="0">
                <a:latin typeface="Comic Sans MS" pitchFamily="66" charset="0"/>
              </a:rPr>
              <a:t>        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enter_item(item,Buffer);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count ++;             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if (count == 1) 	 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signal(empty);</a:t>
            </a:r>
            <a:r>
              <a:rPr lang="fr-BE" sz="1800" b="0">
                <a:latin typeface="Comic Sans MS" pitchFamily="66" charset="0"/>
              </a:rPr>
              <a:t> 		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1800" b="0">
              <a:latin typeface="Comic Sans MS" pitchFamily="66" charset="0"/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remove();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0)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wait(empty)   	</a:t>
            </a:r>
            <a:r>
              <a:rPr lang="fr-BE" sz="1800" b="0">
                <a:latin typeface="Comic Sans MS" pitchFamily="66" charset="0"/>
              </a:rPr>
              <a:t>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remove_item(&amp;item,Buffer);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count --;       		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(count == N-1) 	   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signal(full);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count = 0;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end monitor;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696913" y="4216400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5024438" y="2962275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 flipH="1" flipV="1">
            <a:off x="3084513" y="4014788"/>
            <a:ext cx="2578100" cy="406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 flipV="1">
            <a:off x="2989263" y="2705100"/>
            <a:ext cx="2197100" cy="29606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5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animBg="1"/>
      <p:bldP spid="265222" grpId="0" animBg="1"/>
      <p:bldP spid="265223" grpId="0" animBg="1"/>
      <p:bldP spid="2652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175A-DD98-441F-9078-8FD7F4C1C03F}" type="slidenum">
              <a:rPr lang="en-US"/>
              <a:pPr/>
              <a:t>69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/>
              <a:t>Consummer</a:t>
            </a:r>
            <a:r>
              <a:rPr lang="en-US" sz="2600" dirty="0"/>
              <a:t> 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Monitor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>
                <a:latin typeface="Comic Sans MS" pitchFamily="66" charset="0"/>
              </a:rPr>
              <a:t>  while</a:t>
            </a:r>
            <a:r>
              <a:rPr lang="fr-BE" sz="1800" b="0">
                <a:latin typeface="Comic Sans MS" pitchFamily="66" charset="0"/>
              </a:rPr>
              <a:t> (TRUE)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produce_item(&amp;item);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ProducerConsumer.enter;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</a:t>
            </a:r>
            <a:r>
              <a:rPr lang="fr-BE" sz="1800">
                <a:latin typeface="Comic Sans MS" pitchFamily="66" charset="0"/>
              </a:rPr>
              <a:t>while</a:t>
            </a:r>
            <a:r>
              <a:rPr lang="fr-BE" sz="1800" b="0">
                <a:latin typeface="Comic Sans MS" pitchFamily="66" charset="0"/>
              </a:rPr>
              <a:t> (TRUE)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ProducerConsumer.remove;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consume_item(item);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846138" y="3819525"/>
            <a:ext cx="3452812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5065713" y="3357563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animBg="1"/>
      <p:bldP spid="267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9588-38EF-41B7-B295-A6100474E118}" type="slidenum">
              <a:rPr lang="en-US"/>
              <a:pPr/>
              <a:t>7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ñoaït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khieån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duï</a:t>
            </a:r>
            <a:endParaRPr lang="en-US" dirty="0"/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529263" y="4292600"/>
            <a:ext cx="24638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(4)hits = 0 + 1</a:t>
            </a:r>
          </a:p>
        </p:txBody>
      </p:sp>
      <p:sp>
        <p:nvSpPr>
          <p:cNvPr id="150532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(1) read hits (0)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239963" y="3990975"/>
            <a:ext cx="25701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(3) hits = 0 + 1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529263" y="3592513"/>
            <a:ext cx="2757487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(2)read hits (0)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50537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150538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0539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1541463" y="4865688"/>
            <a:ext cx="13843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1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0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 advAuto="0"/>
      <p:bldP spid="150533" grpId="0" build="p" autoUpdateAnimBg="0" advAuto="0"/>
      <p:bldP spid="150534" grpId="0" build="p" autoUpdateAnimBg="0" advAuto="0"/>
      <p:bldP spid="150535" grpId="0" build="p" autoUpdateAnimBg="0" advAuto="0"/>
      <p:bldP spid="150540" grpId="0" uiExpand="1" build="p" autoUpdateAnimBg="0" advAuto="0"/>
      <p:bldP spid="150541" grpId="0" build="p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BD1-10BD-473C-8ADC-22E85057BC83}" type="slidenum">
              <a:rPr lang="en-US"/>
              <a:pPr/>
              <a:t>70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21662" cy="623887"/>
          </a:xfrm>
        </p:spPr>
        <p:txBody>
          <a:bodyPr/>
          <a:lstStyle/>
          <a:p>
            <a:r>
              <a:rPr lang="en-US" sz="2600" dirty="0"/>
              <a:t>Producer – </a:t>
            </a:r>
            <a:r>
              <a:rPr lang="en-US" sz="2600" dirty="0" err="1" smtClean="0"/>
              <a:t>Consummer</a:t>
            </a:r>
            <a:r>
              <a:rPr lang="en-US" sz="2600" dirty="0" smtClean="0"/>
              <a:t>: </a:t>
            </a:r>
            <a:r>
              <a:rPr lang="en-US" sz="2600" dirty="0" err="1"/>
              <a:t>Giaûi</a:t>
            </a:r>
            <a:r>
              <a:rPr lang="en-US" sz="2600" dirty="0"/>
              <a:t> </a:t>
            </a:r>
            <a:r>
              <a:rPr lang="en-US" sz="2600" dirty="0" err="1"/>
              <a:t>phaùp</a:t>
            </a:r>
            <a:r>
              <a:rPr lang="en-US" sz="2600" dirty="0"/>
              <a:t> Message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6175"/>
            <a:ext cx="4038600" cy="5522913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Producer()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int item;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message m;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while (TRUE)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produce_item(&amp;item);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receive(consumer, Request);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create_message(&amp;m, item);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send(consumer,&amp;m);</a:t>
            </a:r>
            <a:r>
              <a:rPr lang="fr-BE" sz="1800" b="0">
                <a:latin typeface="Comic Sans MS" pitchFamily="66" charset="0"/>
              </a:rPr>
              <a:t>	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  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146175"/>
            <a:ext cx="4038600" cy="5507038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Consumer();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int item;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message m;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for(0 to N)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send(producer, Request);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while (TRUE)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receive(producer, &amp;m);</a:t>
            </a:r>
            <a:r>
              <a:rPr lang="fr-BE" sz="1800" b="0">
                <a:latin typeface="Comic Sans MS" pitchFamily="66" charset="0"/>
              </a:rPr>
              <a:t> 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remove_item(&amp;m,&amp;item);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send(producer, Request);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	 consumer_item(item);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grpSp>
        <p:nvGrpSpPr>
          <p:cNvPr id="269322" name="Group 10"/>
          <p:cNvGrpSpPr>
            <a:grpSpLocks/>
          </p:cNvGrpSpPr>
          <p:nvPr/>
        </p:nvGrpSpPr>
        <p:grpSpPr bwMode="auto">
          <a:xfrm>
            <a:off x="1625600" y="2265363"/>
            <a:ext cx="2606675" cy="898525"/>
            <a:chOff x="1101" y="1703"/>
            <a:chExt cx="1642" cy="566"/>
          </a:xfrm>
        </p:grpSpPr>
        <p:sp>
          <p:nvSpPr>
            <p:cNvPr id="269320" name="AutoShape 8"/>
            <p:cNvSpPr>
              <a:spLocks noChangeArrowheads="1"/>
            </p:cNvSpPr>
            <p:nvPr/>
          </p:nvSpPr>
          <p:spPr bwMode="auto">
            <a:xfrm rot="2007058">
              <a:off x="1101" y="1703"/>
              <a:ext cx="1642" cy="566"/>
            </a:xfrm>
            <a:prstGeom prst="irregularSeal2">
              <a:avLst/>
            </a:prstGeom>
            <a:solidFill>
              <a:srgbClr val="FB377D"/>
            </a:solidFill>
            <a:ln w="57150">
              <a:solidFill>
                <a:srgbClr val="0066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69319" name="Text Box 7"/>
            <p:cNvSpPr txBox="1">
              <a:spLocks noChangeArrowheads="1"/>
            </p:cNvSpPr>
            <p:nvPr/>
          </p:nvSpPr>
          <p:spPr bwMode="auto">
            <a:xfrm>
              <a:off x="1471" y="1739"/>
              <a:ext cx="971" cy="446"/>
            </a:xfrm>
            <a:prstGeom prst="rect">
              <a:avLst/>
            </a:prstGeom>
            <a:solidFill>
              <a:srgbClr val="FB377D"/>
            </a:solidFill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VNI-Book" pitchFamily="2" charset="0"/>
                </a:rPr>
                <a:t>Coi</a:t>
              </a: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VNI-Book" pitchFamily="2" charset="0"/>
                </a:rPr>
                <a:t>chöøng</a:t>
              </a: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VNI-Book" pitchFamily="2" charset="0"/>
                </a:rPr>
                <a:t> Deadlock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9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9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9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9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53FC-4C02-4A6D-8837-1B10B3DE575E}" type="slidenum">
              <a:rPr lang="en-US"/>
              <a:pPr/>
              <a:t>71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79413"/>
            <a:ext cx="7793037" cy="623887"/>
          </a:xfrm>
        </p:spPr>
        <p:txBody>
          <a:bodyPr/>
          <a:lstStyle/>
          <a:p>
            <a:r>
              <a:rPr lang="en-US" sz="2800" dirty="0" smtClean="0"/>
              <a:t>Readers </a:t>
            </a:r>
            <a:r>
              <a:rPr lang="en-US" sz="2800" dirty="0"/>
              <a:t>&amp; Writers </a:t>
            </a:r>
          </a:p>
        </p:txBody>
      </p:sp>
      <p:sp>
        <p:nvSpPr>
          <p:cNvPr id="27239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8380412" cy="3173412"/>
          </a:xfrm>
        </p:spPr>
        <p:txBody>
          <a:bodyPr/>
          <a:lstStyle/>
          <a:p>
            <a:r>
              <a:rPr lang="fr-FR" sz="2000" dirty="0" err="1"/>
              <a:t>Moâ</a:t>
            </a:r>
            <a:r>
              <a:rPr lang="fr-FR" sz="2000" dirty="0"/>
              <a:t> </a:t>
            </a:r>
            <a:r>
              <a:rPr lang="fr-FR" sz="2000" dirty="0" err="1"/>
              <a:t>taû</a:t>
            </a:r>
            <a:r>
              <a:rPr lang="fr-FR" sz="2000" dirty="0"/>
              <a:t> : N </a:t>
            </a:r>
            <a:r>
              <a:rPr lang="fr-FR" sz="2000" dirty="0" err="1"/>
              <a:t>tieán</a:t>
            </a:r>
            <a:r>
              <a:rPr lang="fr-FR" sz="2000" dirty="0"/>
              <a:t> </a:t>
            </a:r>
            <a:r>
              <a:rPr lang="fr-FR" sz="2000" dirty="0" err="1"/>
              <a:t>trình</a:t>
            </a:r>
            <a:r>
              <a:rPr lang="fr-FR" sz="2000" dirty="0"/>
              <a:t> </a:t>
            </a:r>
            <a:r>
              <a:rPr lang="fr-FR" sz="2000" dirty="0" err="1"/>
              <a:t>Ws</a:t>
            </a:r>
            <a:r>
              <a:rPr lang="fr-FR" sz="2000" dirty="0"/>
              <a:t> </a:t>
            </a:r>
            <a:r>
              <a:rPr lang="fr-FR" sz="2000" dirty="0" err="1"/>
              <a:t>vaø</a:t>
            </a:r>
            <a:r>
              <a:rPr lang="fr-FR" sz="2000" dirty="0"/>
              <a:t> </a:t>
            </a:r>
            <a:r>
              <a:rPr lang="fr-FR" sz="2000" dirty="0" err="1"/>
              <a:t>Rs</a:t>
            </a:r>
            <a:r>
              <a:rPr lang="fr-FR" sz="2000" dirty="0"/>
              <a:t> </a:t>
            </a:r>
            <a:r>
              <a:rPr lang="fr-FR" sz="2000" dirty="0" err="1"/>
              <a:t>hoaït</a:t>
            </a:r>
            <a:r>
              <a:rPr lang="fr-FR" sz="2000" dirty="0"/>
              <a:t> </a:t>
            </a:r>
            <a:r>
              <a:rPr lang="fr-FR" sz="2000" dirty="0" err="1"/>
              <a:t>ñoäng</a:t>
            </a:r>
            <a:r>
              <a:rPr lang="fr-FR" sz="2000" dirty="0"/>
              <a:t> </a:t>
            </a:r>
            <a:r>
              <a:rPr lang="fr-FR" sz="2000" dirty="0" err="1"/>
              <a:t>ñoàng</a:t>
            </a:r>
            <a:r>
              <a:rPr lang="fr-FR" sz="2000" dirty="0"/>
              <a:t> </a:t>
            </a:r>
            <a:r>
              <a:rPr lang="fr-FR" sz="2000" dirty="0" err="1"/>
              <a:t>haønh</a:t>
            </a:r>
            <a:endParaRPr lang="fr-FR" sz="2000" dirty="0"/>
          </a:p>
          <a:p>
            <a:pPr lvl="1"/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vaø</a:t>
            </a:r>
            <a:r>
              <a:rPr lang="fr-FR" sz="1800" dirty="0"/>
              <a:t> </a:t>
            </a:r>
            <a:r>
              <a:rPr lang="fr-FR" sz="1800" dirty="0" err="1"/>
              <a:t>Ws</a:t>
            </a:r>
            <a:r>
              <a:rPr lang="fr-FR" sz="1800" dirty="0"/>
              <a:t> chia </a:t>
            </a:r>
            <a:r>
              <a:rPr lang="fr-FR" sz="1800" dirty="0" err="1"/>
              <a:t>seû</a:t>
            </a:r>
            <a:r>
              <a:rPr lang="fr-FR" sz="1800" dirty="0"/>
              <a:t> CSDL</a:t>
            </a:r>
          </a:p>
          <a:p>
            <a:pPr lvl="1"/>
            <a:r>
              <a:rPr lang="fr-FR" sz="1800" dirty="0"/>
              <a:t>W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</a:t>
            </a:r>
            <a:r>
              <a:rPr lang="fr-FR" sz="1800" dirty="0" err="1"/>
              <a:t>noäi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CSDL</a:t>
            </a:r>
          </a:p>
          <a:p>
            <a:pPr lvl="1"/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noäi</a:t>
            </a:r>
            <a:r>
              <a:rPr lang="fr-FR" sz="1800" dirty="0"/>
              <a:t> </a:t>
            </a:r>
            <a:r>
              <a:rPr lang="fr-FR" sz="1800" dirty="0" err="1"/>
              <a:t>dung</a:t>
            </a:r>
            <a:r>
              <a:rPr lang="fr-FR" sz="1800" dirty="0"/>
              <a:t> CSDL</a:t>
            </a:r>
          </a:p>
          <a:p>
            <a:r>
              <a:rPr lang="fr-FR" sz="2000" dirty="0" err="1"/>
              <a:t>Tình</a:t>
            </a:r>
            <a:r>
              <a:rPr lang="fr-FR" sz="2000" dirty="0"/>
              <a:t> </a:t>
            </a:r>
            <a:r>
              <a:rPr lang="fr-FR" sz="2000" dirty="0" err="1"/>
              <a:t>huoáng</a:t>
            </a:r>
            <a:endParaRPr lang="fr-FR" sz="2000" dirty="0"/>
          </a:p>
          <a:p>
            <a:pPr lvl="1"/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cuøng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?</a:t>
            </a:r>
          </a:p>
          <a:p>
            <a:pPr lvl="1"/>
            <a:r>
              <a:rPr lang="fr-FR" sz="1800" dirty="0"/>
              <a:t>W </a:t>
            </a:r>
            <a:r>
              <a:rPr lang="fr-FR" sz="1800" dirty="0" err="1"/>
              <a:t>ñang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CSDL </a:t>
            </a:r>
            <a:r>
              <a:rPr lang="fr-FR" sz="1800" dirty="0" err="1"/>
              <a:t>thì</a:t>
            </a:r>
            <a:r>
              <a:rPr lang="fr-FR" sz="1800" dirty="0"/>
              <a:t> </a:t>
            </a:r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?</a:t>
            </a:r>
          </a:p>
          <a:p>
            <a:pPr lvl="1"/>
            <a:r>
              <a:rPr lang="fr-FR" sz="1800" dirty="0" err="1"/>
              <a:t>Caùc</a:t>
            </a:r>
            <a:r>
              <a:rPr lang="fr-FR" sz="1800" dirty="0"/>
              <a:t> </a:t>
            </a:r>
            <a:r>
              <a:rPr lang="fr-FR" sz="1800" dirty="0" err="1"/>
              <a:t>Rs</a:t>
            </a:r>
            <a:r>
              <a:rPr lang="fr-FR" sz="1800" dirty="0"/>
              <a:t> </a:t>
            </a:r>
            <a:r>
              <a:rPr lang="fr-FR" sz="1800" dirty="0" err="1"/>
              <a:t>ñang</a:t>
            </a:r>
            <a:r>
              <a:rPr lang="fr-FR" sz="1800" dirty="0"/>
              <a:t> </a:t>
            </a:r>
            <a:r>
              <a:rPr lang="fr-FR" sz="1800" dirty="0" err="1"/>
              <a:t>truy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CSDL </a:t>
            </a:r>
            <a:r>
              <a:rPr lang="fr-FR" sz="1800" dirty="0" err="1"/>
              <a:t>thì</a:t>
            </a:r>
            <a:r>
              <a:rPr lang="fr-FR" sz="1800" dirty="0"/>
              <a:t> W </a:t>
            </a:r>
            <a:r>
              <a:rPr lang="fr-FR" sz="1800" dirty="0" err="1"/>
              <a:t>muoán</a:t>
            </a:r>
            <a:r>
              <a:rPr lang="fr-FR" sz="1800" dirty="0"/>
              <a:t> </a:t>
            </a:r>
            <a:r>
              <a:rPr lang="fr-FR" sz="1800" dirty="0" err="1"/>
              <a:t>caäp</a:t>
            </a:r>
            <a:r>
              <a:rPr lang="fr-FR" sz="1800" dirty="0"/>
              <a:t> </a:t>
            </a:r>
            <a:r>
              <a:rPr lang="fr-FR" sz="1800" dirty="0" err="1"/>
              <a:t>nhaät</a:t>
            </a:r>
            <a:r>
              <a:rPr lang="fr-FR" sz="1800" dirty="0"/>
              <a:t> CSDL ?</a:t>
            </a:r>
            <a:endParaRPr lang="en-US" sz="1800" dirty="0"/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327025" y="4329113"/>
            <a:ext cx="8474075" cy="218521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döõ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lieäu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khi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coù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ít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nhaát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R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truy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xuaát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CSDL 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</a:p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Rs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khoâng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truy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khi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ñang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caäp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nhaät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noäi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</a:p>
          <a:p>
            <a:pPr marL="339725" indent="-339725">
              <a:spcBef>
                <a:spcPct val="40000"/>
              </a:spcBef>
              <a:buClr>
                <a:srgbClr val="008000"/>
              </a:buClr>
              <a:buFont typeface="Wingdings" pitchFamily="2" charset="2"/>
              <a:buChar char="§"/>
              <a:tabLst>
                <a:tab pos="177800" algn="l"/>
                <a:tab pos="339725" algn="l"/>
              </a:tabLst>
            </a:pP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Taïi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thôøi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ñieåm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,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chæ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cho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pheùp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moät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W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ñöôïc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söûa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ñoåi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noäi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dung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  <a:latin typeface="VNI-Book" pitchFamily="2" charset="0"/>
              </a:rPr>
              <a:t> CSDL </a:t>
            </a:r>
            <a:r>
              <a:rPr lang="fr-FR" dirty="0">
                <a:solidFill>
                  <a:srgbClr val="FF3300"/>
                </a:solidFill>
                <a:latin typeface="VNI-Book" pitchFamily="2" charset="0"/>
              </a:rPr>
              <a:t>(ME)</a:t>
            </a:r>
            <a:endParaRPr lang="en-US" dirty="0">
              <a:solidFill>
                <a:srgbClr val="FF3300"/>
              </a:solidFill>
              <a:latin typeface="VNI-Book" pitchFamily="2" charset="0"/>
            </a:endParaRPr>
          </a:p>
        </p:txBody>
      </p:sp>
      <p:grpSp>
        <p:nvGrpSpPr>
          <p:cNvPr id="272398" name="Group 14"/>
          <p:cNvGrpSpPr>
            <a:grpSpLocks/>
          </p:cNvGrpSpPr>
          <p:nvPr/>
        </p:nvGrpSpPr>
        <p:grpSpPr bwMode="auto">
          <a:xfrm>
            <a:off x="5740400" y="519113"/>
            <a:ext cx="3505200" cy="2362200"/>
            <a:chOff x="192" y="2448"/>
            <a:chExt cx="2208" cy="1488"/>
          </a:xfrm>
        </p:grpSpPr>
        <p:sp>
          <p:nvSpPr>
            <p:cNvPr id="272399" name="Text Box 15"/>
            <p:cNvSpPr txBox="1">
              <a:spLocks noChangeArrowheads="1"/>
            </p:cNvSpPr>
            <p:nvPr/>
          </p:nvSpPr>
          <p:spPr bwMode="auto">
            <a:xfrm>
              <a:off x="686" y="3282"/>
              <a:ext cx="12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0" name="Rectangle 16"/>
            <p:cNvSpPr>
              <a:spLocks noChangeArrowheads="1"/>
            </p:cNvSpPr>
            <p:nvPr/>
          </p:nvSpPr>
          <p:spPr bwMode="auto">
            <a:xfrm>
              <a:off x="686" y="3519"/>
              <a:ext cx="1555" cy="41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b="1" dirty="0">
                  <a:latin typeface="Comic Sans MS" pitchFamily="66" charset="0"/>
                </a:rPr>
                <a:t>Database</a:t>
              </a:r>
              <a:endParaRPr lang="en-US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1" name="Oval 17"/>
            <p:cNvSpPr>
              <a:spLocks noChangeArrowheads="1"/>
            </p:cNvSpPr>
            <p:nvPr/>
          </p:nvSpPr>
          <p:spPr bwMode="auto">
            <a:xfrm>
              <a:off x="192" y="2746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R1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2" name="Oval 18"/>
            <p:cNvSpPr>
              <a:spLocks noChangeArrowheads="1"/>
            </p:cNvSpPr>
            <p:nvPr/>
          </p:nvSpPr>
          <p:spPr bwMode="auto">
            <a:xfrm>
              <a:off x="1299" y="2448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R2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3" name="Oval 19"/>
            <p:cNvSpPr>
              <a:spLocks noChangeArrowheads="1"/>
            </p:cNvSpPr>
            <p:nvPr/>
          </p:nvSpPr>
          <p:spPr bwMode="auto">
            <a:xfrm>
              <a:off x="1953" y="2544"/>
              <a:ext cx="447" cy="23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006600"/>
                  </a:solidFill>
                  <a:latin typeface="Comic Sans MS" pitchFamily="66" charset="0"/>
                </a:rPr>
                <a:t>R3</a:t>
              </a:r>
              <a:endParaRPr lang="en-US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4" name="Oval 20"/>
            <p:cNvSpPr>
              <a:spLocks noChangeArrowheads="1"/>
            </p:cNvSpPr>
            <p:nvPr/>
          </p:nvSpPr>
          <p:spPr bwMode="auto">
            <a:xfrm>
              <a:off x="851" y="2669"/>
              <a:ext cx="447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rgbClr val="993366"/>
                  </a:solidFill>
                  <a:latin typeface="Comic Sans MS" pitchFamily="66" charset="0"/>
                </a:rPr>
                <a:t>W1</a:t>
              </a:r>
              <a:endParaRPr lang="en-US" b="1" i="1" dirty="0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72405" name="Oval 21"/>
            <p:cNvSpPr>
              <a:spLocks noChangeArrowheads="1"/>
            </p:cNvSpPr>
            <p:nvPr/>
          </p:nvSpPr>
          <p:spPr bwMode="auto">
            <a:xfrm>
              <a:off x="1584" y="3024"/>
              <a:ext cx="448" cy="239"/>
            </a:xfrm>
            <a:prstGeom prst="ellipse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i="1">
                  <a:solidFill>
                    <a:srgbClr val="993366"/>
                  </a:solidFill>
                  <a:latin typeface="Comic Sans MS" pitchFamily="66" charset="0"/>
                </a:rPr>
                <a:t>W2</a:t>
              </a:r>
              <a:endParaRPr lang="en-US" b="1" i="1">
                <a:solidFill>
                  <a:srgbClr val="99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272406" name="AutoShape 22"/>
            <p:cNvCxnSpPr>
              <a:cxnSpLocks noChangeShapeType="1"/>
              <a:stCxn id="272401" idx="4"/>
              <a:endCxn id="272400" idx="1"/>
            </p:cNvCxnSpPr>
            <p:nvPr/>
          </p:nvCxnSpPr>
          <p:spPr bwMode="auto">
            <a:xfrm rot="16200000" flipH="1">
              <a:off x="179" y="3221"/>
              <a:ext cx="744" cy="270"/>
            </a:xfrm>
            <a:prstGeom prst="bentConnector2">
              <a:avLst/>
            </a:prstGeom>
            <a:noFill/>
            <a:ln w="50800">
              <a:solidFill>
                <a:schemeClr val="hlink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272407" name="Line 23"/>
            <p:cNvSpPr>
              <a:spLocks noChangeShapeType="1"/>
            </p:cNvSpPr>
            <p:nvPr/>
          </p:nvSpPr>
          <p:spPr bwMode="auto">
            <a:xfrm flipH="1">
              <a:off x="1087" y="2921"/>
              <a:ext cx="1" cy="59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08" name="Line 24"/>
            <p:cNvSpPr>
              <a:spLocks noChangeShapeType="1"/>
            </p:cNvSpPr>
            <p:nvPr/>
          </p:nvSpPr>
          <p:spPr bwMode="auto">
            <a:xfrm>
              <a:off x="1511" y="2686"/>
              <a:ext cx="0" cy="833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09" name="Line 25"/>
            <p:cNvSpPr>
              <a:spLocks noChangeShapeType="1"/>
            </p:cNvSpPr>
            <p:nvPr/>
          </p:nvSpPr>
          <p:spPr bwMode="auto">
            <a:xfrm>
              <a:off x="1814" y="3252"/>
              <a:ext cx="0" cy="267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272410" name="Line 26"/>
            <p:cNvSpPr>
              <a:spLocks noChangeShapeType="1"/>
            </p:cNvSpPr>
            <p:nvPr/>
          </p:nvSpPr>
          <p:spPr bwMode="auto">
            <a:xfrm>
              <a:off x="2160" y="2784"/>
              <a:ext cx="0" cy="72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2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2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2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2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5" grpId="0" build="p"/>
      <p:bldP spid="27239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A5E5-5241-4885-8750-82FBAB2D5827}" type="slidenum">
              <a:rPr lang="en-US"/>
              <a:pPr/>
              <a:t>72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188913"/>
            <a:ext cx="7608887" cy="652462"/>
          </a:xfrm>
        </p:spPr>
        <p:txBody>
          <a:bodyPr/>
          <a:lstStyle/>
          <a:p>
            <a:r>
              <a:rPr lang="en-US" dirty="0"/>
              <a:t>Readers-Writers </a:t>
            </a:r>
            <a:r>
              <a:rPr lang="en-US" dirty="0" err="1"/>
              <a:t>vôùi</a:t>
            </a:r>
            <a:r>
              <a:rPr lang="en-US" dirty="0"/>
              <a:t> “active readers”</a:t>
            </a:r>
          </a:p>
        </p:txBody>
      </p:sp>
      <p:pic>
        <p:nvPicPr>
          <p:cNvPr id="238595" name="Picture 3" descr="7_0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68413"/>
            <a:ext cx="8145463" cy="5024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A08-02F5-4EAA-930E-BAD0B2C5078D}" type="slidenum">
              <a:rPr lang="en-US"/>
              <a:pPr/>
              <a:t>73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288" y="315913"/>
            <a:ext cx="7986712" cy="574675"/>
          </a:xfrm>
        </p:spPr>
        <p:txBody>
          <a:bodyPr/>
          <a:lstStyle/>
          <a:p>
            <a:r>
              <a:rPr lang="en-US" dirty="0"/>
              <a:t>Readers-writers </a:t>
            </a:r>
            <a:r>
              <a:rPr lang="en-US" dirty="0" err="1"/>
              <a:t>vôùi</a:t>
            </a:r>
            <a:r>
              <a:rPr lang="en-US" dirty="0"/>
              <a:t> </a:t>
            </a:r>
            <a:r>
              <a:rPr lang="en-US" dirty="0" err="1"/>
              <a:t>moät</a:t>
            </a:r>
            <a:r>
              <a:rPr lang="en-US" dirty="0"/>
              <a:t> “active writer”</a:t>
            </a:r>
          </a:p>
        </p:txBody>
      </p:sp>
      <p:pic>
        <p:nvPicPr>
          <p:cNvPr id="239619" name="Picture 3" descr="7_00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8" y="1292225"/>
            <a:ext cx="8134350" cy="502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9377-732D-4EB9-8D88-EED739DF3D9A}" type="slidenum">
              <a:rPr lang="en-US"/>
              <a:pPr/>
              <a:t>74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Öu tieân ai hôn ñaây ?</a:t>
            </a:r>
          </a:p>
        </p:txBody>
      </p:sp>
      <p:pic>
        <p:nvPicPr>
          <p:cNvPr id="240643" name="Picture 3" descr="7_00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63" y="1354138"/>
            <a:ext cx="8132762" cy="4967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73F6-5DCF-444F-A6F0-C894ED073AFD}" type="slidenum">
              <a:rPr lang="en-US"/>
              <a:pPr/>
              <a:t>75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Readers &amp; Writers 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888" y="1281113"/>
            <a:ext cx="6456362" cy="3173412"/>
          </a:xfrm>
        </p:spPr>
        <p:txBody>
          <a:bodyPr/>
          <a:lstStyle/>
          <a:p>
            <a:r>
              <a:rPr lang="fr-FR"/>
              <a:t>W ñoäc quyeàn truy xuaát CSDL</a:t>
            </a:r>
          </a:p>
          <a:p>
            <a:r>
              <a:rPr lang="fr-FR"/>
              <a:t>W hieän taïi keát thuùc caäp nhaät CSDL : ai vaøo ?</a:t>
            </a:r>
          </a:p>
          <a:p>
            <a:pPr lvl="1"/>
            <a:r>
              <a:rPr lang="fr-FR"/>
              <a:t>Cho W khaùc vaøo, caùc Rs phaûi ñôïi</a:t>
            </a:r>
          </a:p>
          <a:p>
            <a:pPr lvl="2"/>
            <a:r>
              <a:rPr lang="fr-FR"/>
              <a:t>Öu tieân Writer, Reader coù theå starvation</a:t>
            </a:r>
          </a:p>
          <a:p>
            <a:pPr lvl="1"/>
            <a:r>
              <a:rPr lang="fr-FR"/>
              <a:t>Cho caùc Rs  vaøo, Ws  khaùc phaûi ñôïi</a:t>
            </a:r>
          </a:p>
          <a:p>
            <a:pPr lvl="2"/>
            <a:r>
              <a:rPr lang="fr-FR"/>
              <a:t>Öu tieân  Reader, Writer  coù theå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8FC9-ADAA-4B3D-B5C2-C7FFA3FF17C0}" type="slidenum">
              <a:rPr lang="en-US"/>
              <a:pPr/>
              <a:t>76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85162" cy="623887"/>
          </a:xfrm>
        </p:spPr>
        <p:txBody>
          <a:bodyPr/>
          <a:lstStyle/>
          <a:p>
            <a:r>
              <a:rPr lang="en-US" dirty="0"/>
              <a:t>Readers &amp; Writers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95400"/>
            <a:ext cx="8126412" cy="4837113"/>
          </a:xfrm>
        </p:spPr>
        <p:txBody>
          <a:bodyPr/>
          <a:lstStyle/>
          <a:p>
            <a:pPr marL="236538" indent="-236538"/>
            <a:r>
              <a:rPr lang="fr-BE" sz="2400"/>
              <a:t>  Caùc bieán duøng chung giöõa Rs vaø Ws</a:t>
            </a:r>
          </a:p>
          <a:p>
            <a:pPr marL="990600" lvl="1" indent="-266700"/>
            <a:r>
              <a:rPr lang="fr-BE"/>
              <a:t>semaphore db = 1;   	// Kieåm tra truy xuaát CSDL</a:t>
            </a:r>
          </a:p>
          <a:p>
            <a:pPr marL="236538" indent="-236538">
              <a:buFont typeface="Wingdings" pitchFamily="2" charset="2"/>
              <a:buNone/>
            </a:pPr>
            <a:endParaRPr lang="fr-BE"/>
          </a:p>
          <a:p>
            <a:pPr marL="990600" lvl="1" indent="-266700"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4D58-5F3B-4C8B-9226-B61B87EBF3D3}" type="slidenum">
              <a:rPr lang="en-US"/>
              <a:pPr/>
              <a:t>77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(1)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Reader()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read-db(Database);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write-db(Database);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682625" y="2660650"/>
            <a:ext cx="3452813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4906963" y="263683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722313" y="4527550"/>
            <a:ext cx="7788275" cy="144655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Chuyeän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gì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xaûy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ra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</a:p>
          <a:p>
            <a:pPr marL="693738" lvl="1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Chæ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coù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1 Reader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ñoïc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CSDL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taïi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1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thôøi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ñieåm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nimBg="1"/>
      <p:bldP spid="276486" grpId="0" animBg="1"/>
      <p:bldP spid="27649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2C03-8979-4DC8-B1F2-1E4E3CBEF6A0}" type="slidenum">
              <a:rPr lang="en-US"/>
              <a:pPr/>
              <a:t>78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(2)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Reader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rc = rc +1;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if (rc ==1) 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read-db(Database);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rc = rc – 1;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if (rc == 0)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{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write-db(Database); 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     </a:t>
            </a:r>
            <a:r>
              <a:rPr lang="fr-BE" sz="20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2000" b="0">
                <a:latin typeface="Comic Sans MS" pitchFamily="66" charset="0"/>
              </a:rPr>
              <a:t> 		</a:t>
            </a:r>
          </a:p>
          <a:p>
            <a:pPr>
              <a:spcBef>
                <a:spcPct val="45000"/>
              </a:spcBef>
              <a:buFont typeface="Wingdings" pitchFamily="2" charset="2"/>
              <a:buNone/>
            </a:pPr>
            <a:r>
              <a:rPr lang="fr-BE" sz="2000" b="0">
                <a:latin typeface="Comic Sans MS" pitchFamily="66" charset="0"/>
              </a:rPr>
              <a:t> }</a:t>
            </a:r>
            <a:endParaRPr lang="en-US" sz="2000" b="0">
              <a:latin typeface="Comic Sans MS" pitchFamily="66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668338" y="3487738"/>
            <a:ext cx="3452812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4906963" y="263683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4027488" y="4067175"/>
            <a:ext cx="4602162" cy="2036763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Ñuùng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chöa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 ?</a:t>
            </a:r>
          </a:p>
          <a:p>
            <a:pPr marL="693738" lvl="1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rc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laø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bieán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duøng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chung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giöõa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caùc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Reader...</a:t>
            </a:r>
          </a:p>
          <a:p>
            <a:pPr marL="1150938" lvl="2" indent="-236538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CS </a:t>
            </a:r>
            <a:r>
              <a:rPr lang="en-US" sz="2400" b="1" dirty="0" err="1">
                <a:solidFill>
                  <a:schemeClr val="bg1"/>
                </a:solidFill>
                <a:latin typeface="VNI-Book" pitchFamily="2" charset="0"/>
              </a:rPr>
              <a:t>ñoù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NI-Book" pitchFamily="2" charset="0"/>
                <a:sym typeface="Wingdings" pitchFamily="2" charset="2"/>
              </a:rPr>
              <a:t></a:t>
            </a:r>
            <a:endParaRPr lang="en-US" sz="2400" b="1" dirty="0">
              <a:solidFill>
                <a:schemeClr val="bg1"/>
              </a:solidFill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 animBg="1"/>
      <p:bldP spid="290822" grpId="0" animBg="1"/>
      <p:bldP spid="29082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BD68-7E00-46EA-8852-AA4A2FD31C72}" type="slidenum">
              <a:rPr lang="en-US"/>
              <a:pPr/>
              <a:t>79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310562" cy="623887"/>
          </a:xfrm>
        </p:spPr>
        <p:txBody>
          <a:bodyPr/>
          <a:lstStyle/>
          <a:p>
            <a:r>
              <a:rPr lang="en-US" dirty="0"/>
              <a:t>Readers &amp; Writers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/>
            <a:r>
              <a:rPr lang="fr-BE"/>
              <a:t>  Caùc bieán duøng chung giöõa Rs vaø Ws</a:t>
            </a:r>
          </a:p>
          <a:p>
            <a:pPr marL="990600" lvl="1" indent="-266700"/>
            <a:r>
              <a:rPr lang="fr-BE" sz="2800"/>
              <a:t>semaphore db = 1;   	// Kieåm tra truy xuaát CSDL</a:t>
            </a:r>
          </a:p>
          <a:p>
            <a:pPr marL="236538" indent="-236538"/>
            <a:r>
              <a:rPr lang="fr-BE"/>
              <a:t>  Caùc bieán duøng chung giöõa Rs </a:t>
            </a:r>
            <a:endParaRPr lang="en-US" sz="3200"/>
          </a:p>
          <a:p>
            <a:pPr marL="990600" lvl="1" indent="-266700"/>
            <a:r>
              <a:rPr lang="fr-BE" sz="2800"/>
              <a:t>int rc;              		 // Soá löôïng tieán trình Reader</a:t>
            </a:r>
          </a:p>
          <a:p>
            <a:pPr marL="990600" lvl="1" indent="-266700"/>
            <a:r>
              <a:rPr lang="fr-BE" sz="2800"/>
              <a:t>semaphore mutex = 1; 	// Kieåm tra truy xuaát rc</a:t>
            </a:r>
          </a:p>
          <a:p>
            <a:pPr marL="990600" lvl="1" indent="-266700">
              <a:buFont typeface="Wingding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3079-2C67-497E-B8E3-F5FD55DAAC5C}" type="slidenum">
              <a:rPr lang="en-US"/>
              <a:pPr/>
              <a:t>8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ñoaït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khieån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duï</a:t>
            </a:r>
            <a:endParaRPr lang="en-US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505450" y="4891088"/>
            <a:ext cx="2513013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(4) hits = 1 + 1</a:t>
            </a:r>
          </a:p>
        </p:txBody>
      </p:sp>
      <p:sp>
        <p:nvSpPr>
          <p:cNvPr id="151556" name="Freeform 4"/>
          <p:cNvSpPr>
            <a:spLocks/>
          </p:cNvSpPr>
          <p:nvPr/>
        </p:nvSpPr>
        <p:spPr bwMode="auto">
          <a:xfrm>
            <a:off x="3338513" y="2582863"/>
            <a:ext cx="342900" cy="646112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208" y="192"/>
              </a:cxn>
              <a:cxn ang="0">
                <a:pos x="16" y="336"/>
              </a:cxn>
              <a:cxn ang="0">
                <a:pos x="112" y="528"/>
              </a:cxn>
            </a:cxnLst>
            <a:rect l="0" t="0" r="r" b="b"/>
            <a:pathLst>
              <a:path w="216" h="528">
                <a:moveTo>
                  <a:pt x="64" y="0"/>
                </a:moveTo>
                <a:cubicBezTo>
                  <a:pt x="140" y="68"/>
                  <a:pt x="216" y="136"/>
                  <a:pt x="208" y="192"/>
                </a:cubicBezTo>
                <a:cubicBezTo>
                  <a:pt x="200" y="248"/>
                  <a:pt x="32" y="280"/>
                  <a:pt x="16" y="336"/>
                </a:cubicBezTo>
                <a:cubicBezTo>
                  <a:pt x="0" y="392"/>
                  <a:pt x="96" y="488"/>
                  <a:pt x="112" y="528"/>
                </a:cubicBezTo>
              </a:path>
            </a:pathLst>
          </a:custGeom>
          <a:noFill/>
          <a:ln w="57150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52663" y="3227388"/>
            <a:ext cx="280670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(1) read hits (0)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2227263" y="3863975"/>
            <a:ext cx="2570162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(2) hits = 0 + 1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505450" y="4279900"/>
            <a:ext cx="280670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(3) read hits (1)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838575" y="2524125"/>
            <a:ext cx="5302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06600"/>
                </a:solidFill>
                <a:latin typeface="Comic Sans MS" pitchFamily="66" charset="0"/>
              </a:rPr>
              <a:t>P1</a:t>
            </a:r>
          </a:p>
        </p:txBody>
      </p:sp>
      <p:grpSp>
        <p:nvGrpSpPr>
          <p:cNvPr id="151561" name="Group 9"/>
          <p:cNvGrpSpPr>
            <a:grpSpLocks/>
          </p:cNvGrpSpPr>
          <p:nvPr/>
        </p:nvGrpSpPr>
        <p:grpSpPr bwMode="auto">
          <a:xfrm>
            <a:off x="6615113" y="2463800"/>
            <a:ext cx="906462" cy="706438"/>
            <a:chOff x="3831" y="1488"/>
            <a:chExt cx="571" cy="445"/>
          </a:xfrm>
        </p:grpSpPr>
        <p:sp>
          <p:nvSpPr>
            <p:cNvPr id="151562" name="Freeform 10"/>
            <p:cNvSpPr>
              <a:spLocks/>
            </p:cNvSpPr>
            <p:nvPr/>
          </p:nvSpPr>
          <p:spPr bwMode="auto">
            <a:xfrm>
              <a:off x="3831" y="1525"/>
              <a:ext cx="216" cy="40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208" y="192"/>
                </a:cxn>
                <a:cxn ang="0">
                  <a:pos x="16" y="336"/>
                </a:cxn>
                <a:cxn ang="0">
                  <a:pos x="112" y="528"/>
                </a:cxn>
              </a:cxnLst>
              <a:rect l="0" t="0" r="r" b="b"/>
              <a:pathLst>
                <a:path w="216" h="528">
                  <a:moveTo>
                    <a:pt x="64" y="0"/>
                  </a:moveTo>
                  <a:cubicBezTo>
                    <a:pt x="140" y="68"/>
                    <a:pt x="216" y="136"/>
                    <a:pt x="208" y="192"/>
                  </a:cubicBezTo>
                  <a:cubicBezTo>
                    <a:pt x="200" y="248"/>
                    <a:pt x="32" y="280"/>
                    <a:pt x="16" y="336"/>
                  </a:cubicBezTo>
                  <a:cubicBezTo>
                    <a:pt x="0" y="392"/>
                    <a:pt x="96" y="488"/>
                    <a:pt x="112" y="528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51563" name="Text Box 11"/>
            <p:cNvSpPr txBox="1">
              <a:spLocks noChangeArrowheads="1"/>
            </p:cNvSpPr>
            <p:nvPr/>
          </p:nvSpPr>
          <p:spPr bwMode="auto">
            <a:xfrm>
              <a:off x="4032" y="1488"/>
              <a:ext cx="370" cy="327"/>
            </a:xfrm>
            <a:prstGeom prst="rect">
              <a:avLst/>
            </a:prstGeom>
            <a:noFill/>
            <a:ln w="571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2800">
                  <a:solidFill>
                    <a:srgbClr val="CC0000"/>
                  </a:solidFill>
                  <a:latin typeface="Comic Sans MS" pitchFamily="66" charset="0"/>
                </a:rPr>
                <a:t>P2</a:t>
              </a:r>
            </a:p>
          </p:txBody>
        </p:sp>
      </p:grp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1512888" y="5005388"/>
            <a:ext cx="1441450" cy="519112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2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1524000" y="2082800"/>
            <a:ext cx="1441450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chemeClr val="folHlink"/>
                </a:solidFill>
                <a:latin typeface="Comic Sans MS" pitchFamily="66" charset="0"/>
              </a:rPr>
              <a:t>hits = 0</a:t>
            </a: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2133600" y="2692400"/>
            <a:ext cx="0" cy="1828800"/>
          </a:xfrm>
          <a:prstGeom prst="line">
            <a:avLst/>
          </a:prstGeom>
          <a:noFill/>
          <a:ln w="57150">
            <a:solidFill>
              <a:srgbClr val="0F0C19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066800" y="2692400"/>
            <a:ext cx="923925" cy="519113"/>
          </a:xfrm>
          <a:prstGeom prst="rect">
            <a:avLst/>
          </a:prstGeom>
          <a:noFill/>
          <a:ln w="571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 autoUpdateAnimBg="0" advAuto="0"/>
      <p:bldP spid="151557" grpId="0" build="p" autoUpdateAnimBg="0" advAuto="0"/>
      <p:bldP spid="151558" grpId="0" build="p" autoUpdateAnimBg="0" advAuto="0"/>
      <p:bldP spid="151559" grpId="0" build="p" autoUpdateAnimBg="0" advAuto="0"/>
      <p:bldP spid="151564" grpId="0" build="p" autoUpdateAnimBg="0" advAuto="0"/>
      <p:bldP spid="151565" grpId="0" build="p" autoUpdateAnimBg="0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428D1-C778-437F-AD4E-F2561ED42B98}" type="slidenum">
              <a:rPr lang="en-US"/>
              <a:pPr/>
              <a:t>80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 : Giaûi phaùp Semaphore (3)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Reader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+1;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==1)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 	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read-db(Database);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down(mutex);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– 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 0)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write-db(Database);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82625" y="3871913"/>
            <a:ext cx="3452813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995863" y="241458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5265738" y="4125913"/>
            <a:ext cx="2979737" cy="954107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Ai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ñöôïc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öu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tieân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  <a:endParaRPr lang="en-US" sz="2800" dirty="0">
              <a:latin typeface="VNI-Book" pitchFamily="2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2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 animBg="1"/>
      <p:bldP spid="292870" grpId="0" animBg="1"/>
      <p:bldP spid="29287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1002-856D-411F-83FA-F0028C0EEA88}" type="slidenum">
              <a:rPr lang="en-US"/>
              <a:pPr/>
              <a:t>81</a:t>
            </a:fld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08962" cy="623887"/>
          </a:xfrm>
        </p:spPr>
        <p:txBody>
          <a:bodyPr/>
          <a:lstStyle/>
          <a:p>
            <a:r>
              <a:rPr lang="en-US" dirty="0"/>
              <a:t>R&amp;W : </a:t>
            </a:r>
            <a:r>
              <a:rPr lang="en-US" dirty="0" err="1"/>
              <a:t>Giaûi</a:t>
            </a:r>
            <a:r>
              <a:rPr lang="en-US" dirty="0"/>
              <a:t> </a:t>
            </a:r>
            <a:r>
              <a:rPr lang="en-US" dirty="0" err="1"/>
              <a:t>phaùp</a:t>
            </a:r>
            <a:r>
              <a:rPr lang="en-US" dirty="0"/>
              <a:t> Semaphore (Thinking...)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Reader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down(&amp;mutex);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+1;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up(mutex); </a:t>
            </a:r>
            <a:r>
              <a:rPr lang="fr-BE" sz="1800" b="0">
                <a:latin typeface="Comic Sans MS" pitchFamily="66" charset="0"/>
              </a:rPr>
              <a:t>     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==1) 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      </a:t>
            </a:r>
            <a:r>
              <a:rPr lang="fr-BE" sz="1800" b="0">
                <a:latin typeface="Comic Sans MS" pitchFamily="66" charset="0"/>
              </a:rPr>
              <a:t>read-db(Database);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      down(mutex);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rc = rc – 1;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up(mutex);</a:t>
            </a:r>
            <a:endParaRPr lang="fr-BE" sz="1800" b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if (rc == 0)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Writer()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down(&amp;db); 	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write-db(Database); 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up(&amp;db);</a:t>
            </a:r>
            <a:r>
              <a:rPr lang="fr-BE" sz="1800" b="0">
                <a:latin typeface="Comic Sans MS" pitchFamily="66" charset="0"/>
              </a:rPr>
              <a:t> 		</a:t>
            </a:r>
          </a:p>
          <a:p>
            <a:pPr>
              <a:lnSpc>
                <a:spcPct val="9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}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682625" y="3871913"/>
            <a:ext cx="3452813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4995863" y="2414588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5265738" y="4125913"/>
            <a:ext cx="2979737" cy="954107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???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heâ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dirty="0">
                <a:latin typeface="VNI-Book" pitchFamily="2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  <a:sym typeface="Wingdings" pitchFamily="2" charset="2"/>
              </a:rPr>
              <a:t></a:t>
            </a:r>
            <a:r>
              <a:rPr lang="en-US" sz="2800" dirty="0">
                <a:latin typeface="VNI-Book" pitchFamily="2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FC00-63DB-4085-9C1B-6B6F1C8D97E3}" type="slidenum">
              <a:rPr lang="en-US"/>
              <a:pPr/>
              <a:t>82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R&amp;W: Giaûi phaùp Monitor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monitor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ReaderWriter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b="0">
                <a:solidFill>
                  <a:schemeClr val="hlink"/>
                </a:solidFill>
                <a:latin typeface="Comic Sans MS" pitchFamily="66" charset="0"/>
              </a:rPr>
              <a:t>?</a:t>
            </a:r>
            <a:r>
              <a:rPr lang="fr-BE" sz="2400" b="0">
                <a:latin typeface="Comic Sans MS" pitchFamily="66" charset="0"/>
              </a:rPr>
              <a:t>    Database;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procedure R1();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R...</a:t>
            </a:r>
            <a:r>
              <a:rPr lang="fr-BE" sz="2400" b="0">
                <a:latin typeface="Comic Sans MS" pitchFamily="66" charset="0"/>
              </a:rPr>
              <a:t>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0585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33988"/>
          </a:xfrm>
          <a:noFill/>
          <a:ln w="63500">
            <a:solidFill>
              <a:srgbClr val="CA68A2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W1();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procedure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W...</a:t>
            </a:r>
            <a:r>
              <a:rPr lang="fr-BE" sz="2400" b="0">
                <a:latin typeface="Comic Sans MS" pitchFamily="66" charset="0"/>
              </a:rPr>
              <a:t>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  <a:endParaRPr lang="en-US" sz="2400" b="0">
              <a:latin typeface="Comic Sans MS" pitchFamily="66" charset="0"/>
            </a:endParaRP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80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825" y="276225"/>
            <a:ext cx="4038600" cy="6362700"/>
          </a:xfrm>
          <a:noFill/>
          <a:ln w="63500">
            <a:solidFill>
              <a:srgbClr val="CA68A2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monitor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ReaderWriter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condition  OKWrite, OKRead;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int 	    rc = 0;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Boolean    busy = false;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procedure BeginRead()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(busy)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	 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wait(OKRead);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rc++;             	     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signal(OKRead);</a:t>
            </a: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FinishRead()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rc--;		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if (rc == 0)    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signal(OKWrite);</a:t>
            </a:r>
            <a:r>
              <a:rPr lang="fr-BE" sz="1800" b="0">
                <a:latin typeface="Comic Sans MS" pitchFamily="66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</a:t>
            </a:r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5825" y="279400"/>
            <a:ext cx="4038600" cy="6342063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procedure BeginWrite()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if (busy || rc != 0) 	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	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wait(OKWrite);</a:t>
            </a:r>
            <a:r>
              <a:rPr lang="fr-BE" sz="1800" b="0">
                <a:latin typeface="Comic Sans MS" pitchFamily="66" charset="0"/>
              </a:rPr>
              <a:t>	     	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busy = true;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}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procedure FinishWrite() 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{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busy = false;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if (OKRead.Queue)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hlink"/>
                </a:solidFill>
                <a:latin typeface="Comic Sans MS" pitchFamily="66" charset="0"/>
              </a:rPr>
              <a:t>signal(OKRead);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else</a:t>
            </a:r>
          </a:p>
          <a:p>
            <a:pPr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    </a:t>
            </a:r>
            <a:r>
              <a:rPr lang="fr-BE" sz="1800" b="0">
                <a:solidFill>
                  <a:schemeClr val="folHlink"/>
                </a:solidFill>
                <a:latin typeface="Comic Sans MS" pitchFamily="66" charset="0"/>
              </a:rPr>
              <a:t>signal(OKWrite);</a:t>
            </a:r>
            <a:endParaRPr lang="fr-FR" sz="1800" b="0">
              <a:solidFill>
                <a:schemeClr val="folHlink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fr-FR" sz="1800" b="0">
                <a:latin typeface="Comic Sans MS" pitchFamily="66" charset="0"/>
              </a:rPr>
              <a:t>   }</a:t>
            </a:r>
            <a:r>
              <a:rPr lang="en-US" sz="18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1800" b="0">
                <a:latin typeface="Comic Sans MS" pitchFamily="66" charset="0"/>
              </a:rPr>
              <a:t>  end monitor;</a:t>
            </a:r>
            <a:endParaRPr lang="en-US" sz="1800" b="0">
              <a:latin typeface="Comic Sans MS" pitchFamily="66" charset="0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227138" y="3257550"/>
            <a:ext cx="2095500" cy="411163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5127625" y="3921125"/>
            <a:ext cx="1933575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 flipH="1" flipV="1">
            <a:off x="3276600" y="3468688"/>
            <a:ext cx="1781175" cy="612775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3078163" y="1524000"/>
            <a:ext cx="2049462" cy="457041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5199063" y="1285875"/>
            <a:ext cx="2154237" cy="411163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106488" y="5918200"/>
            <a:ext cx="1933575" cy="40011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2" name="Freeform 12"/>
          <p:cNvSpPr>
            <a:spLocks/>
          </p:cNvSpPr>
          <p:nvPr/>
        </p:nvSpPr>
        <p:spPr bwMode="auto">
          <a:xfrm>
            <a:off x="7138988" y="1444625"/>
            <a:ext cx="1017587" cy="400110"/>
          </a:xfrm>
          <a:custGeom>
            <a:avLst/>
            <a:gdLst/>
            <a:ahLst/>
            <a:cxnLst>
              <a:cxn ang="0">
                <a:pos x="0" y="2109"/>
              </a:cxn>
              <a:cxn ang="0">
                <a:pos x="613" y="781"/>
              </a:cxn>
              <a:cxn ang="0">
                <a:pos x="167" y="0"/>
              </a:cxn>
            </a:cxnLst>
            <a:rect l="0" t="0" r="r" b="b"/>
            <a:pathLst>
              <a:path w="641" h="2109">
                <a:moveTo>
                  <a:pt x="0" y="2109"/>
                </a:moveTo>
                <a:cubicBezTo>
                  <a:pt x="292" y="1620"/>
                  <a:pt x="585" y="1132"/>
                  <a:pt x="613" y="781"/>
                </a:cubicBezTo>
                <a:cubicBezTo>
                  <a:pt x="641" y="430"/>
                  <a:pt x="404" y="215"/>
                  <a:pt x="167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5197475" y="4595813"/>
            <a:ext cx="1933575" cy="400110"/>
          </a:xfrm>
          <a:prstGeom prst="rect">
            <a:avLst/>
          </a:prstGeom>
          <a:noFill/>
          <a:ln w="57150">
            <a:solidFill>
              <a:srgbClr val="CA68A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4651-1218-4D51-AD23-1F21733F753E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6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6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6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6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6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6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96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96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96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96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969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29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7" grpId="0" animBg="1"/>
      <p:bldP spid="296968" grpId="0" animBg="1"/>
      <p:bldP spid="296970" grpId="0" animBg="1"/>
      <p:bldP spid="296971" grpId="0" animBg="1"/>
      <p:bldP spid="296972" grpId="0" animBg="1"/>
      <p:bldP spid="29697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AF65C-B1EF-40AD-89FC-EAE14401EDC3}" type="slidenum">
              <a:rPr lang="en-US"/>
              <a:pPr/>
              <a:t>84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Reader&amp;Writer : Giaûi phaùp Monitor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4038600" cy="5264150"/>
          </a:xfrm>
          <a:noFill/>
          <a:ln w="63500">
            <a:solidFill>
              <a:srgbClr val="008000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Reader()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RW.BeginRead();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Read-db(Database);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RW.FinishRead();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}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95400"/>
            <a:ext cx="4038600" cy="5248275"/>
          </a:xfrm>
          <a:noFill/>
          <a:ln w="63500">
            <a:solidFill>
              <a:srgbClr val="FD6035"/>
            </a:solidFill>
          </a:ln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Writer();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{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RW.BeginWrite();</a:t>
            </a:r>
            <a:r>
              <a:rPr lang="fr-BE" sz="24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Write-db(Database);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   </a:t>
            </a:r>
            <a:r>
              <a:rPr lang="fr-BE" sz="2400" b="0">
                <a:solidFill>
                  <a:schemeClr val="hlink"/>
                </a:solidFill>
                <a:latin typeface="Comic Sans MS" pitchFamily="66" charset="0"/>
              </a:rPr>
              <a:t>RW.FinishWrite();</a:t>
            </a:r>
            <a:r>
              <a:rPr lang="fr-BE" sz="2400" b="0">
                <a:latin typeface="Comic Sans MS" pitchFamily="66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fr-BE" sz="2400" b="0">
                <a:latin typeface="Comic Sans MS" pitchFamily="66" charset="0"/>
              </a:rPr>
              <a:t>   }</a:t>
            </a:r>
            <a:endParaRPr lang="en-US" sz="2400" b="0">
              <a:latin typeface="Comic Sans MS" pitchFamily="66" charset="0"/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757238" y="2963863"/>
            <a:ext cx="3452812" cy="411162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5154613" y="2959100"/>
            <a:ext cx="3452812" cy="400110"/>
          </a:xfrm>
          <a:prstGeom prst="rect">
            <a:avLst/>
          </a:prstGeom>
          <a:noFill/>
          <a:ln w="5715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nimBg="1"/>
      <p:bldP spid="28263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9F73-AFC4-4FB1-B4EB-B0123716A321}" type="slidenum">
              <a:rPr lang="en-US"/>
              <a:pPr/>
              <a:t>85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28613"/>
            <a:ext cx="7993062" cy="623887"/>
          </a:xfrm>
        </p:spPr>
        <p:txBody>
          <a:bodyPr/>
          <a:lstStyle/>
          <a:p>
            <a:r>
              <a:rPr lang="en-US" sz="2800" dirty="0" smtClean="0"/>
              <a:t>Dining Philosophers</a:t>
            </a:r>
            <a:endParaRPr lang="en-US" sz="280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7213" y="1323975"/>
            <a:ext cx="4633912" cy="51831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Naêm trieát gia ngoài chung quanh baøn aên moùn spaghetti (yum..yum)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Treân baøn coù 5 caùi nóa ñöôïc ñaët giöõa 5 caùi ñóa (xem hình)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Ñeå aên moùn spaghetti moãi ngöôøi caàn coù 2 caùi nóa</a:t>
            </a:r>
          </a:p>
          <a:p>
            <a:pPr>
              <a:lnSpc>
                <a:spcPct val="90000"/>
              </a:lnSpc>
            </a:pPr>
            <a:r>
              <a:rPr lang="en-US" sz="2400"/>
              <a:t>Trieát gia thöù i: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Thinking...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Eating...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2467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02238" y="1279525"/>
          <a:ext cx="36433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5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279525"/>
                        <a:ext cx="36433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817563" y="5108575"/>
            <a:ext cx="7524750" cy="52322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Chuyeän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gì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coù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theå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xaûy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NI-Book" pitchFamily="2" charset="0"/>
              </a:rPr>
              <a:t>ra</a:t>
            </a: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 ?</a:t>
            </a:r>
            <a:r>
              <a:rPr lang="en-US" sz="2800" dirty="0">
                <a:latin typeface="VNI-Book" pitchFamily="2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bldLvl="2"/>
      <p:bldP spid="24678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00E0-32BA-4E2A-94FD-13BE9EE5D794}" type="slidenum">
              <a:rPr lang="en-US"/>
              <a:pPr/>
              <a:t>86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247062" cy="623887"/>
          </a:xfrm>
        </p:spPr>
        <p:txBody>
          <a:bodyPr/>
          <a:lstStyle/>
          <a:p>
            <a:r>
              <a:rPr lang="en-US" sz="2600" dirty="0"/>
              <a:t>Dining </a:t>
            </a:r>
            <a:r>
              <a:rPr lang="en-US" sz="2600" dirty="0" smtClean="0"/>
              <a:t>Philosophers: </a:t>
            </a:r>
            <a:r>
              <a:rPr lang="en-US" sz="2600" dirty="0" err="1"/>
              <a:t>Tình</a:t>
            </a:r>
            <a:r>
              <a:rPr lang="en-US" sz="2600" dirty="0"/>
              <a:t> </a:t>
            </a:r>
            <a:r>
              <a:rPr lang="en-US" sz="2600" dirty="0" err="1"/>
              <a:t>huoáng</a:t>
            </a:r>
            <a:r>
              <a:rPr lang="en-US" sz="2600" dirty="0"/>
              <a:t> </a:t>
            </a:r>
            <a:r>
              <a:rPr lang="en-US" sz="2600" dirty="0" err="1"/>
              <a:t>nguy</a:t>
            </a:r>
            <a:r>
              <a:rPr lang="en-US" sz="2600" dirty="0"/>
              <a:t> </a:t>
            </a:r>
            <a:r>
              <a:rPr lang="en-US" sz="2600" dirty="0" err="1"/>
              <a:t>hieåm</a:t>
            </a:r>
            <a:endParaRPr lang="en-US" sz="26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400"/>
              <a:t>2 trieát gia “giaønh giaät” cuøng 1 caùi nóa</a:t>
            </a:r>
          </a:p>
          <a:p>
            <a:pPr lvl="1"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000"/>
              <a:t>Tranh chaáp</a:t>
            </a:r>
          </a:p>
          <a:p>
            <a:pPr>
              <a:spcBef>
                <a:spcPct val="15000"/>
              </a:spcBef>
              <a:buSzTx/>
              <a:buFont typeface="Wingdings" pitchFamily="2" charset="2"/>
              <a:buChar char="§"/>
            </a:pPr>
            <a:r>
              <a:rPr lang="en-US" sz="2400"/>
              <a:t>Caàn ñoàng boä hoaù hoaït ñoäng cuûa caùc trieát gia</a:t>
            </a:r>
          </a:p>
          <a:p>
            <a:pPr lvl="1">
              <a:spcBef>
                <a:spcPct val="15000"/>
              </a:spcBef>
              <a:buSzTx/>
              <a:buFont typeface="Wingdings" pitchFamily="2" charset="2"/>
              <a:buNone/>
            </a:pPr>
            <a:endParaRPr lang="en-US" sz="2000"/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2990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5588" y="1446213"/>
          <a:ext cx="3246437" cy="316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9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1446213"/>
                        <a:ext cx="3246437" cy="316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4" name="AutoShape 6"/>
          <p:cNvSpPr>
            <a:spLocks noChangeArrowheads="1"/>
          </p:cNvSpPr>
          <p:nvPr/>
        </p:nvSpPr>
        <p:spPr bwMode="auto">
          <a:xfrm>
            <a:off x="5759450" y="1897063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15" name="AutoShape 7"/>
          <p:cNvSpPr>
            <a:spLocks noChangeArrowheads="1"/>
          </p:cNvSpPr>
          <p:nvPr/>
        </p:nvSpPr>
        <p:spPr bwMode="auto">
          <a:xfrm>
            <a:off x="5403850" y="2552700"/>
            <a:ext cx="165100" cy="517525"/>
          </a:xfrm>
          <a:prstGeom prst="curvedDownArrow">
            <a:avLst>
              <a:gd name="adj1" fmla="val 20000"/>
              <a:gd name="adj2" fmla="val 40000"/>
              <a:gd name="adj3" fmla="val 104487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299016" name="AutoShape 8"/>
          <p:cNvSpPr>
            <a:spLocks noChangeArrowheads="1"/>
          </p:cNvSpPr>
          <p:nvPr/>
        </p:nvSpPr>
        <p:spPr bwMode="auto">
          <a:xfrm rot="2346783" flipV="1">
            <a:off x="5541963" y="2403475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pic>
        <p:nvPicPr>
          <p:cNvPr id="299017" name="Picture 9" descr="concurrency-0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2028825" y="3405188"/>
            <a:ext cx="2525713" cy="25923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  <p:bldP spid="299014" grpId="0" animBg="1"/>
      <p:bldP spid="29901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C3DB-CC94-43D2-A18C-67A7B014E383}" type="slidenum">
              <a:rPr lang="en-US"/>
              <a:pPr/>
              <a:t>87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: Giaûi phaùp ñoàng boä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11275"/>
            <a:ext cx="4633913" cy="5183188"/>
          </a:xfrm>
          <a:noFill/>
          <a:ln/>
        </p:spPr>
        <p:txBody>
          <a:bodyPr/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semaphore fork[5] = 1;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000" b="0">
              <a:solidFill>
                <a:schemeClr val="hlink"/>
              </a:solidFill>
              <a:latin typeface="Comic Sans MS" pitchFamily="66" charset="0"/>
            </a:endParaRP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Philosopher (i)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  while(true)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</a:t>
            </a: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down(fork[i]);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		down(fork[i+1 mod 5])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eat;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</a:t>
            </a: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up(fork[i]);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solidFill>
                  <a:schemeClr val="hlink"/>
                </a:solidFill>
                <a:latin typeface="Comic Sans MS" pitchFamily="66" charset="0"/>
              </a:rPr>
              <a:t>		up(fork[i+1 mod 5]);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	think;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sz="2000" b="0">
                <a:latin typeface="Comic Sans MS" pitchFamily="66" charset="0"/>
              </a:rPr>
              <a:t>	}	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sz="2000" b="0">
              <a:latin typeface="Comic Sans MS" pitchFamily="66" charset="0"/>
            </a:endParaRPr>
          </a:p>
        </p:txBody>
      </p:sp>
      <p:graphicFrame>
        <p:nvGraphicFramePr>
          <p:cNvPr id="3000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02238" y="1279525"/>
          <a:ext cx="3643312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53" name="Artwork" r:id="rId3" imgW="3933333" imgH="3828571" progId="">
                  <p:embed/>
                </p:oleObj>
              </mc:Choice>
              <mc:Fallback>
                <p:oleObj name="Artwork" r:id="rId3" imgW="3933333" imgH="382857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279525"/>
                        <a:ext cx="3643312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625975" y="5108575"/>
            <a:ext cx="3716338" cy="523220"/>
          </a:xfrm>
          <a:prstGeom prst="rect">
            <a:avLst/>
          </a:prstGeom>
          <a:solidFill>
            <a:srgbClr val="CA68A2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6538" indent="-236538"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VNI-Book" pitchFamily="2" charset="0"/>
              </a:rPr>
              <a:t>Deadlock</a:t>
            </a:r>
            <a:endParaRPr lang="en-US" sz="2800" dirty="0">
              <a:latin typeface="VNI-Book" pitchFamily="2" charset="0"/>
              <a:sym typeface="Wingdings" pitchFamily="2" charset="2"/>
            </a:endParaRPr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 rot="-3273696">
            <a:off x="5977732" y="3509169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39" name="AutoShape 7"/>
          <p:cNvSpPr>
            <a:spLocks noChangeArrowheads="1"/>
          </p:cNvSpPr>
          <p:nvPr/>
        </p:nvSpPr>
        <p:spPr bwMode="auto">
          <a:xfrm>
            <a:off x="5911850" y="2049463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0" name="AutoShape 8"/>
          <p:cNvSpPr>
            <a:spLocks noChangeArrowheads="1"/>
          </p:cNvSpPr>
          <p:nvPr/>
        </p:nvSpPr>
        <p:spPr bwMode="auto">
          <a:xfrm rot="3238121">
            <a:off x="7088981" y="1259682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1" name="AutoShape 9"/>
          <p:cNvSpPr>
            <a:spLocks noChangeArrowheads="1"/>
          </p:cNvSpPr>
          <p:nvPr/>
        </p:nvSpPr>
        <p:spPr bwMode="auto">
          <a:xfrm rot="8100548">
            <a:off x="8183563" y="2395538"/>
            <a:ext cx="258762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00042" name="AutoShape 10"/>
          <p:cNvSpPr>
            <a:spLocks noChangeArrowheads="1"/>
          </p:cNvSpPr>
          <p:nvPr/>
        </p:nvSpPr>
        <p:spPr bwMode="auto">
          <a:xfrm rot="-7782847">
            <a:off x="7435056" y="3707607"/>
            <a:ext cx="258763" cy="723900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  <p:bldP spid="300037" grpId="0" animBg="1"/>
      <p:bldP spid="300038" grpId="0" animBg="1"/>
      <p:bldP spid="300039" grpId="0" animBg="1"/>
      <p:bldP spid="300040" grpId="0" animBg="1"/>
      <p:bldP spid="300041" grpId="0" animBg="1"/>
      <p:bldP spid="30004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92B9-E085-4C64-A312-C8D0D57E5963}" type="slidenum">
              <a:rPr lang="en-US"/>
              <a:pPr/>
              <a:t>88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Dining Philosophers : Thaùch thöùc </a:t>
            </a:r>
          </a:p>
        </p:txBody>
      </p:sp>
      <p:sp>
        <p:nvSpPr>
          <p:cNvPr id="302091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08938" cy="4837113"/>
          </a:xfrm>
        </p:spPr>
        <p:txBody>
          <a:bodyPr/>
          <a:lstStyle/>
          <a:p>
            <a:r>
              <a:rPr lang="en-US"/>
              <a:t>Caàn ñoàng boä sao cho:</a:t>
            </a:r>
          </a:p>
          <a:p>
            <a:pPr lvl="1"/>
            <a:r>
              <a:rPr lang="en-US"/>
              <a:t>Khoâng coù deadlock</a:t>
            </a:r>
          </a:p>
          <a:p>
            <a:pPr lvl="1"/>
            <a:r>
              <a:rPr lang="en-US"/>
              <a:t>Khoâng coù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C52A-B78B-4EA1-BDCE-E5523668D367}" type="slidenum">
              <a:rPr lang="en-US"/>
              <a:pPr/>
              <a:t>9</a:t>
            </a:fld>
            <a:endParaRPr lang="en-US"/>
          </a:p>
        </p:txBody>
      </p:sp>
      <p:sp>
        <p:nvSpPr>
          <p:cNvPr id="1126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52450" y="4351338"/>
            <a:ext cx="8229600" cy="1693862"/>
          </a:xfrm>
          <a:noFill/>
          <a:ln/>
        </p:spPr>
        <p:txBody>
          <a:bodyPr lIns="92075" tIns="46038" rIns="92075" bIns="46038"/>
          <a:lstStyle/>
          <a:p>
            <a:r>
              <a:rPr lang="en-US">
                <a:solidFill>
                  <a:schemeClr val="bg2"/>
                </a:solidFill>
              </a:rPr>
              <a:t>Ai thaéng ?</a:t>
            </a:r>
          </a:p>
          <a:p>
            <a:r>
              <a:rPr lang="en-US">
                <a:solidFill>
                  <a:schemeClr val="bg2"/>
                </a:solidFill>
              </a:rPr>
              <a:t>Coù baûo ñaûm raèng seõ coù ngöôøi thaéng ?</a:t>
            </a:r>
          </a:p>
          <a:p>
            <a:r>
              <a:rPr lang="en-US">
                <a:solidFill>
                  <a:schemeClr val="bg2"/>
                </a:solidFill>
              </a:rPr>
              <a:t>Neáu moãi tieán trình xöû lyù treân 1 CPU thì sao ?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ñoaït</a:t>
            </a:r>
            <a:r>
              <a:rPr lang="en-US" dirty="0" smtClean="0"/>
              <a:t> </a:t>
            </a:r>
            <a:r>
              <a:rPr lang="en-US" dirty="0" err="1" smtClean="0"/>
              <a:t>ñieàu</a:t>
            </a:r>
            <a:r>
              <a:rPr lang="en-US" dirty="0" smtClean="0"/>
              <a:t> </a:t>
            </a:r>
            <a:r>
              <a:rPr lang="en-US" dirty="0" err="1" smtClean="0"/>
              <a:t>khieån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duï</a:t>
            </a:r>
            <a:endParaRPr lang="en-US" dirty="0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105400" y="1809750"/>
            <a:ext cx="3111500" cy="2284413"/>
          </a:xfrm>
          <a:prstGeom prst="rect">
            <a:avLst/>
          </a:prstGeom>
          <a:noFill/>
          <a:ln w="57150">
            <a:solidFill>
              <a:srgbClr val="FC0AD9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rgbClr val="FC0AD9"/>
                </a:solidFill>
                <a:latin typeface="Comic Sans MS" pitchFamily="66" charset="0"/>
              </a:rPr>
              <a:t>Thread b:</a:t>
            </a:r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     while(i &gt; -10)</a:t>
            </a: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	i = i - 1;</a:t>
            </a:r>
          </a:p>
          <a:p>
            <a:pPr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     print “B won!”;</a:t>
            </a:r>
          </a:p>
          <a:p>
            <a:pPr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09600" y="1784350"/>
            <a:ext cx="3148013" cy="2284413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>
                <a:solidFill>
                  <a:schemeClr val="accent1"/>
                </a:solidFill>
                <a:latin typeface="Comic Sans MS" pitchFamily="66" charset="0"/>
              </a:rPr>
              <a:t>Thread a:</a:t>
            </a:r>
            <a:endParaRPr lang="en-US" sz="2800">
              <a:solidFill>
                <a:srgbClr val="0F0C19"/>
              </a:solidFill>
              <a:latin typeface="Comic Sans MS" pitchFamily="66" charset="0"/>
            </a:endParaRP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     while(i &lt; 10)</a:t>
            </a: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	i = i +1;</a:t>
            </a:r>
          </a:p>
          <a:p>
            <a:pPr eaLnBrk="1" hangingPunct="1"/>
            <a:r>
              <a:rPr lang="en-US" sz="2800">
                <a:solidFill>
                  <a:srgbClr val="0F0C19"/>
                </a:solidFill>
                <a:latin typeface="Comic Sans MS" pitchFamily="66" charset="0"/>
              </a:rPr>
              <a:t>     print “A won!”;</a:t>
            </a:r>
          </a:p>
          <a:p>
            <a:pPr eaLnBrk="1" hangingPunct="1"/>
            <a:endParaRPr lang="en-US" sz="280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3306763" y="1074738"/>
            <a:ext cx="2282825" cy="576262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i=0;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animBg="1" autoUpdateAnimBg="0"/>
      <p:bldP spid="112645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VNI-Univer"/>
        <a:ea typeface=""/>
        <a:cs typeface=""/>
      </a:majorFont>
      <a:minorFont>
        <a:latin typeface="VNI-Univ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NI-Univer" pitchFamily="2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13302</TotalTime>
  <Words>4875</Words>
  <Application>Microsoft Office PowerPoint</Application>
  <PresentationFormat>On-screen Show (4:3)</PresentationFormat>
  <Paragraphs>1215</Paragraphs>
  <Slides>88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1" baseType="lpstr">
      <vt:lpstr>Blends</vt:lpstr>
      <vt:lpstr>Bitmap Image</vt:lpstr>
      <vt:lpstr>Artwork</vt:lpstr>
      <vt:lpstr>Chöông 4a - Ñoàng boä hoaù tieán trình</vt:lpstr>
      <vt:lpstr>Noäi dung baøi giaûng</vt:lpstr>
      <vt:lpstr>Nhieàu tieán trình “chung soáng hoaø bình” trong heä thoáng ? </vt:lpstr>
      <vt:lpstr>Caùc vaán ñeà</vt:lpstr>
      <vt:lpstr>Noäi dung baøi giaûng</vt:lpstr>
      <vt:lpstr>Tranh ñoaït ñieàu khieån - Ví duï</vt:lpstr>
      <vt:lpstr>Tranh ñoaït ñieàu khieån - Ví duï</vt:lpstr>
      <vt:lpstr>Tranh ñoaït ñieàu khieån - Ví duï</vt:lpstr>
      <vt:lpstr>Tranh ñoaït ñieàu khieån - Ví duï</vt:lpstr>
      <vt:lpstr>Tranh ñoaït ñieàu khieån - Nhaän xeùt</vt:lpstr>
      <vt:lpstr>Tranh ñoaït ñieàu khieån - Nhaän xeùt</vt:lpstr>
      <vt:lpstr>Atomicity : loaïi boû Race Condition</vt:lpstr>
      <vt:lpstr>Mieàn gaêng (Critical Section)</vt:lpstr>
      <vt:lpstr>Critical Section &amp; Mutual Exclusion</vt:lpstr>
      <vt:lpstr>Noäi dung baøi giaûng</vt:lpstr>
      <vt:lpstr>Phoái hôïp hoaït ñoäng</vt:lpstr>
      <vt:lpstr>Chuyeän gì ñaõ xaûy ra ?</vt:lpstr>
      <vt:lpstr>Phoái hôïp xöû lyù</vt:lpstr>
      <vt:lpstr>Noäi dung baøi giaûng</vt:lpstr>
      <vt:lpstr>Baøi toaùn ñoàng boä hoaù (Synchronization)</vt:lpstr>
      <vt:lpstr>Baøi toaùn ñoàng boä hoaù (Synchronization)</vt:lpstr>
      <vt:lpstr>Moâ hình ñaûm baûo Mutual Exclusion</vt:lpstr>
      <vt:lpstr>Moâ hình phoái hôïp giöõa hai tieán trình</vt:lpstr>
      <vt:lpstr>Noäi dung baøi giaûng</vt:lpstr>
      <vt:lpstr>Giaûi phaùp ñoàng boä hoaù</vt:lpstr>
      <vt:lpstr>Caùc giaûi phaùp ñoàng boä hoaù</vt:lpstr>
      <vt:lpstr>Caùc giaûi phaùp “Busy waiting”</vt:lpstr>
      <vt:lpstr>Nhoùm giaûi phaùp Busy-Waiting</vt:lpstr>
      <vt:lpstr>Giaûi phaùp phaàn meàm 1: Söû duïng côø hieäu</vt:lpstr>
      <vt:lpstr>Giaûi phaùp phaàn meàm 1:  Tình huoáng</vt:lpstr>
      <vt:lpstr>Nhaän xeùt Giaûi phaùp1: Côø hieäu</vt:lpstr>
      <vt:lpstr>Giaûi phaùp phaàn meàm 2 : Kieåm tra luaân phieân</vt:lpstr>
      <vt:lpstr>Giaûi phaùp phaàn meàm 2 : Tình huoáng</vt:lpstr>
      <vt:lpstr>Nhaän xeùt Giaûi phaùp 2: Kieåm tra luaân phieân</vt:lpstr>
      <vt:lpstr>Giaûi phaùp phaàn meàm 3 : Peterson’s Solution</vt:lpstr>
      <vt:lpstr>Giaûi phaùp phaàn meàm 3 : Peterson</vt:lpstr>
      <vt:lpstr>Nhaän xeùt giaûi phaùp phaàn meàm 3: Peterson</vt:lpstr>
      <vt:lpstr>Nhaän xeùt chung veà caùc giaûi phaùp phaàn meàm trong nhoùm Busy-Waiting</vt:lpstr>
      <vt:lpstr>Nhoùm Busy-Waiting - Caùc giaûi phaùp phaàn cöùng</vt:lpstr>
      <vt:lpstr>Giaûi phaùp phaàn cöùng: Caám ngaét</vt:lpstr>
      <vt:lpstr>Giaûi phaùp phaàn cöùng 1: Caám ngaét</vt:lpstr>
      <vt:lpstr>Giaûi phaùp phaàn cöùng 2: chæ thò TSL()</vt:lpstr>
      <vt:lpstr>Aùp duïng TSL</vt:lpstr>
      <vt:lpstr>Nhaän xeùt</vt:lpstr>
      <vt:lpstr>Caùc giaûi phaùp ñoàng boä hoaù</vt:lpstr>
      <vt:lpstr>Caùc giaûi phaùp “Sleep &amp; Wake up”</vt:lpstr>
      <vt:lpstr>YÙ töôûng</vt:lpstr>
      <vt:lpstr>AÙp duïng Sleep() and Wakeup()</vt:lpstr>
      <vt:lpstr>Vaán ñeà vôùi Sleep &amp; WakeUp</vt:lpstr>
      <vt:lpstr>Caøi ñaët caùc giaûi phaùp Sleep &amp; WakeUp ?</vt:lpstr>
      <vt:lpstr>Giaûi phaùp  Sleep &amp; Wakeup 1: Semaphore</vt:lpstr>
      <vt:lpstr>Caøi ñaët Semaphore (Sleep &amp; Wakeup)</vt:lpstr>
      <vt:lpstr>Caøi ñaët Semaphore (Sleep &amp; Wakeup)</vt:lpstr>
      <vt:lpstr>Söû duïng Semaphore</vt:lpstr>
      <vt:lpstr>Nhaän xeùt Semaphores</vt:lpstr>
      <vt:lpstr>Giaûi phaùp Sleep &amp; Wakeup 2: Monitor</vt:lpstr>
      <vt:lpstr>Monitor : Ngöõ nghóa vaø tính chaát(1)</vt:lpstr>
      <vt:lpstr>Monitor : Ngöõ nghóa vaø tính chaát(2)</vt:lpstr>
      <vt:lpstr>Monitor : Ngöõ nghóa vaø tính chaát(3)</vt:lpstr>
      <vt:lpstr>Monitor : Ngöõ nghóa vaø tính chaát(3)</vt:lpstr>
      <vt:lpstr>Söû duïng Monitor</vt:lpstr>
      <vt:lpstr>Giaûi phaùp  Sleep &amp; Wakeup 3: Message</vt:lpstr>
      <vt:lpstr>Noäi dung baøi giaûng</vt:lpstr>
      <vt:lpstr>Producer - Consumer (Bounded-Buffer Problem)</vt:lpstr>
      <vt:lpstr>Producer – Consummer: Giaûi phaùp Semaphore</vt:lpstr>
      <vt:lpstr>Producer – Consummer: Giaûi phaùp Semaphore</vt:lpstr>
      <vt:lpstr>P&amp;C - Giaûi phaùp Semaphore: Thinking...</vt:lpstr>
      <vt:lpstr>Producer – Consummer : Giaûi phaùp Monitor</vt:lpstr>
      <vt:lpstr>Producer – Consummer : Giaûi phaùp Monitor</vt:lpstr>
      <vt:lpstr>Producer – Consummer: Giaûi phaùp Message</vt:lpstr>
      <vt:lpstr>Readers &amp; Writers </vt:lpstr>
      <vt:lpstr>Readers-Writers vôùi “active readers”</vt:lpstr>
      <vt:lpstr>Readers-writers vôùi moät “active writer”</vt:lpstr>
      <vt:lpstr>Öu tieân ai hôn ñaây ?</vt:lpstr>
      <vt:lpstr>Readers &amp; Writers </vt:lpstr>
      <vt:lpstr>Readers &amp; Writers : Giaûi phaùp Semaphore</vt:lpstr>
      <vt:lpstr>R&amp;W : Giaûi phaùp Semaphore (1)</vt:lpstr>
      <vt:lpstr>R&amp;W : Giaûi phaùp Semaphore (2)</vt:lpstr>
      <vt:lpstr>Readers &amp; Writers : Giaûi phaùp Semaphore</vt:lpstr>
      <vt:lpstr>R&amp;W : Giaûi phaùp Semaphore (3)</vt:lpstr>
      <vt:lpstr>R&amp;W : Giaûi phaùp Semaphore (Thinking...)</vt:lpstr>
      <vt:lpstr>R&amp;W: Giaûi phaùp Monitor</vt:lpstr>
      <vt:lpstr>PowerPoint Presentation</vt:lpstr>
      <vt:lpstr>Reader&amp;Writer : Giaûi phaùp Monitor</vt:lpstr>
      <vt:lpstr>Dining Philosophers</vt:lpstr>
      <vt:lpstr>Dining Philosophers: Tình huoáng nguy hieåm</vt:lpstr>
      <vt:lpstr>Dining Philosophers : Giaûi phaùp ñoàng boä </vt:lpstr>
      <vt:lpstr>Dining Philosophers : Thaùch thöùc </vt:lpstr>
    </vt:vector>
  </TitlesOfParts>
  <Company>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Baøi giaûng 4 :       Ñieàu phoái tieán trình</dc:title>
  <dc:creator>thnhi</dc:creator>
  <cp:lastModifiedBy>Giang V. Nguyen</cp:lastModifiedBy>
  <cp:revision>550</cp:revision>
  <dcterms:created xsi:type="dcterms:W3CDTF">2003-03-03T06:34:40Z</dcterms:created>
  <dcterms:modified xsi:type="dcterms:W3CDTF">2015-10-26T10:19:22Z</dcterms:modified>
</cp:coreProperties>
</file>