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7" r:id="rId3"/>
    <p:sldId id="277" r:id="rId4"/>
    <p:sldId id="273" r:id="rId5"/>
    <p:sldId id="290" r:id="rId6"/>
    <p:sldId id="293" r:id="rId7"/>
    <p:sldId id="294" r:id="rId8"/>
    <p:sldId id="295" r:id="rId9"/>
    <p:sldId id="296" r:id="rId10"/>
    <p:sldId id="297" r:id="rId11"/>
    <p:sldId id="298" r:id="rId12"/>
    <p:sldId id="299" r:id="rId13"/>
    <p:sldId id="275" r:id="rId14"/>
    <p:sldId id="276" r:id="rId15"/>
    <p:sldId id="300" r:id="rId16"/>
    <p:sldId id="301" r:id="rId17"/>
    <p:sldId id="302" r:id="rId18"/>
    <p:sldId id="278" r:id="rId19"/>
    <p:sldId id="279" r:id="rId20"/>
    <p:sldId id="303" r:id="rId21"/>
    <p:sldId id="304" r:id="rId22"/>
    <p:sldId id="305" r:id="rId23"/>
    <p:sldId id="306" r:id="rId24"/>
    <p:sldId id="307" r:id="rId25"/>
    <p:sldId id="308" r:id="rId26"/>
    <p:sldId id="309" r:id="rId27"/>
    <p:sldId id="310" r:id="rId28"/>
    <p:sldId id="311" r:id="rId29"/>
    <p:sldId id="312" r:id="rId30"/>
    <p:sldId id="325" r:id="rId31"/>
    <p:sldId id="313" r:id="rId32"/>
    <p:sldId id="314" r:id="rId33"/>
    <p:sldId id="315" r:id="rId34"/>
    <p:sldId id="316" r:id="rId35"/>
    <p:sldId id="280" r:id="rId36"/>
    <p:sldId id="326" r:id="rId37"/>
    <p:sldId id="327" r:id="rId38"/>
    <p:sldId id="322" r:id="rId39"/>
    <p:sldId id="323" r:id="rId40"/>
    <p:sldId id="324" r:id="rId41"/>
    <p:sldId id="258" r:id="rId42"/>
  </p:sldIdLst>
  <p:sldSz cx="9144000" cy="6858000" type="screen4x3"/>
  <p:notesSz cx="10234613" cy="7102475"/>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5" autoAdjust="0"/>
    <p:restoredTop sz="80524" autoAdjust="0"/>
  </p:normalViewPr>
  <p:slideViewPr>
    <p:cSldViewPr>
      <p:cViewPr varScale="1">
        <p:scale>
          <a:sx n="90" d="100"/>
          <a:sy n="90" d="100"/>
        </p:scale>
        <p:origin x="-2160" y="-96"/>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1782" y="-96"/>
      </p:cViewPr>
      <p:guideLst>
        <p:guide orient="horz" pos="2237"/>
        <p:guide pos="32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5124"/>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797246" y="0"/>
            <a:ext cx="4434999" cy="355124"/>
          </a:xfrm>
          <a:prstGeom prst="rect">
            <a:avLst/>
          </a:prstGeom>
        </p:spPr>
        <p:txBody>
          <a:bodyPr vert="horz" lIns="96661" tIns="48331" rIns="96661" bIns="48331" rtlCol="0"/>
          <a:lstStyle>
            <a:lvl1pPr algn="r">
              <a:defRPr sz="1300"/>
            </a:lvl1pPr>
          </a:lstStyle>
          <a:p>
            <a:fld id="{C717E16C-5C8E-4AAF-A4FA-8E2E020BCAF0}" type="datetimeFigureOut">
              <a:rPr lang="en-US" smtClean="0"/>
              <a:pPr/>
              <a:t>10/2/2012</a:t>
            </a:fld>
            <a:endParaRPr lang="en-US"/>
          </a:p>
        </p:txBody>
      </p:sp>
      <p:sp>
        <p:nvSpPr>
          <p:cNvPr id="4" name="Footer Placeholder 3"/>
          <p:cNvSpPr>
            <a:spLocks noGrp="1"/>
          </p:cNvSpPr>
          <p:nvPr>
            <p:ph type="ftr" sz="quarter" idx="2"/>
          </p:nvPr>
        </p:nvSpPr>
        <p:spPr>
          <a:xfrm>
            <a:off x="1" y="6746119"/>
            <a:ext cx="4434999" cy="35512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797246" y="6746119"/>
            <a:ext cx="4434999" cy="355124"/>
          </a:xfrm>
          <a:prstGeom prst="rect">
            <a:avLst/>
          </a:prstGeom>
        </p:spPr>
        <p:txBody>
          <a:bodyPr vert="horz" lIns="96661" tIns="48331" rIns="96661" bIns="48331" rtlCol="0" anchor="b"/>
          <a:lstStyle>
            <a:lvl1pPr algn="r">
              <a:defRPr sz="1300"/>
            </a:lvl1pPr>
          </a:lstStyle>
          <a:p>
            <a:fld id="{4AF5D65A-53D3-4DF7-8BE7-75C253D9AA49}" type="slidenum">
              <a:rPr lang="en-US" smtClean="0"/>
              <a:pPr/>
              <a:t>‹#›</a:t>
            </a:fld>
            <a:endParaRPr lang="en-US"/>
          </a:p>
        </p:txBody>
      </p:sp>
    </p:spTree>
    <p:extLst>
      <p:ext uri="{BB962C8B-B14F-4D97-AF65-F5344CB8AC3E}">
        <p14:creationId xmlns:p14="http://schemas.microsoft.com/office/powerpoint/2010/main" val="3774519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6717" y="0"/>
            <a:ext cx="4435610" cy="354738"/>
          </a:xfrm>
          <a:prstGeom prst="rect">
            <a:avLst/>
          </a:prstGeom>
        </p:spPr>
        <p:txBody>
          <a:bodyPr vert="horz" lIns="91440" tIns="45720" rIns="91440" bIns="45720" rtlCol="0"/>
          <a:lstStyle>
            <a:lvl1pPr algn="r">
              <a:defRPr sz="1200"/>
            </a:lvl1pPr>
          </a:lstStyle>
          <a:p>
            <a:fld id="{9449788C-30A7-4C81-AC0B-CB703CF94DFD}" type="datetimeFigureOut">
              <a:rPr lang="en-US" smtClean="0"/>
              <a:pPr/>
              <a:t>10/2/2012</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2547" y="3373317"/>
            <a:ext cx="8189520" cy="3195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746635"/>
            <a:ext cx="4435610" cy="3547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6717" y="6746635"/>
            <a:ext cx="4435610" cy="354738"/>
          </a:xfrm>
          <a:prstGeom prst="rect">
            <a:avLst/>
          </a:prstGeom>
        </p:spPr>
        <p:txBody>
          <a:bodyPr vert="horz" lIns="91440" tIns="45720" rIns="91440" bIns="45720" rtlCol="0" anchor="b"/>
          <a:lstStyle>
            <a:lvl1pPr algn="r">
              <a:defRPr sz="1200"/>
            </a:lvl1pPr>
          </a:lstStyle>
          <a:p>
            <a:fld id="{2464ADD4-FDAE-426A-96C1-07D283434A41}" type="slidenum">
              <a:rPr lang="en-US" smtClean="0"/>
              <a:pPr/>
              <a:t>‹#›</a:t>
            </a:fld>
            <a:endParaRPr lang="en-US"/>
          </a:p>
        </p:txBody>
      </p:sp>
    </p:spTree>
    <p:extLst>
      <p:ext uri="{BB962C8B-B14F-4D97-AF65-F5344CB8AC3E}">
        <p14:creationId xmlns:p14="http://schemas.microsoft.com/office/powerpoint/2010/main" val="19410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s.uwaterloo.ca/~shallit/Courses/134/history.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ei.cs.vt.edu/~history/Hopper.GI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a:t>
            </a:fld>
            <a:endParaRPr lang="en-US"/>
          </a:p>
        </p:txBody>
      </p:sp>
    </p:spTree>
    <p:extLst>
      <p:ext uri="{BB962C8B-B14F-4D97-AF65-F5344CB8AC3E}">
        <p14:creationId xmlns:p14="http://schemas.microsoft.com/office/powerpoint/2010/main" val="2139124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35</a:t>
            </a:fld>
            <a:endParaRPr lang="en-US"/>
          </a:p>
        </p:txBody>
      </p:sp>
    </p:spTree>
    <p:extLst>
      <p:ext uri="{BB962C8B-B14F-4D97-AF65-F5344CB8AC3E}">
        <p14:creationId xmlns:p14="http://schemas.microsoft.com/office/powerpoint/2010/main" val="2925899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vi-VN" sz="1200" b="1" i="1" smtClean="0">
                <a:solidFill>
                  <a:srgbClr val="FF0000"/>
                </a:solidFill>
              </a:rPr>
              <a:t>Câu lệnh</a:t>
            </a:r>
            <a:r>
              <a:rPr lang="vi-VN" sz="1200" smtClean="0"/>
              <a:t> là đơn vị cơ bản của một</a:t>
            </a:r>
            <a:r>
              <a:rPr lang="en-US" sz="1200" smtClean="0"/>
              <a:t> ngôn ngữ lập trình</a:t>
            </a:r>
            <a:r>
              <a:rPr lang="vi-VN" sz="1200" smtClean="0"/>
              <a:t>. Trong trường hợp đặc biệt, nó có thể cũng trở thành một đơn vị thao tác của </a:t>
            </a:r>
            <a:r>
              <a:rPr lang="en-US" sz="1200" smtClean="0"/>
              <a:t>máy tính điện tử hay </a:t>
            </a:r>
            <a:r>
              <a:rPr lang="vi-VN" sz="1200" smtClean="0"/>
              <a:t>còn gọi là một</a:t>
            </a:r>
            <a:r>
              <a:rPr lang="en-US" sz="1200" smtClean="0"/>
              <a:t> chỉ thị</a:t>
            </a:r>
            <a:r>
              <a:rPr lang="vi-VN" sz="1200" smtClean="0"/>
              <a:t>.</a:t>
            </a:r>
            <a:endParaRPr lang="en-US" sz="1200" smtClean="0"/>
          </a:p>
          <a:p>
            <a:pPr marL="171450" indent="-171450">
              <a:buFont typeface="Arial" pitchFamily="34" charset="0"/>
              <a:buChar char="•"/>
            </a:pPr>
            <a:r>
              <a:rPr lang="vi-VN" sz="1200" b="1" i="1" smtClean="0">
                <a:solidFill>
                  <a:srgbClr val="FF0000"/>
                </a:solidFill>
              </a:rPr>
              <a:t>Ngôn ngữ lập trình</a:t>
            </a:r>
            <a:r>
              <a:rPr lang="vi-VN" sz="1200" smtClean="0"/>
              <a:t> là một hệ thống được ký hiệu hóa để </a:t>
            </a:r>
            <a:r>
              <a:rPr lang="en-US" sz="1200" smtClean="0"/>
              <a:t>mô</a:t>
            </a:r>
            <a:r>
              <a:rPr lang="vi-VN" sz="1200" smtClean="0"/>
              <a:t> tả những tính toán (qua máy tính) trong một</a:t>
            </a:r>
            <a:r>
              <a:rPr lang="en-US" sz="1200" smtClean="0"/>
              <a:t> dạng </a:t>
            </a:r>
            <a:r>
              <a:rPr lang="vi-VN" sz="1200" smtClean="0"/>
              <a:t>mà cả con người và máy đều có thể đọc và hiểu được.</a:t>
            </a:r>
            <a:endParaRPr lang="en-US" sz="1200" smtClean="0"/>
          </a:p>
          <a:p>
            <a:pPr marL="0" indent="0">
              <a:buFont typeface="Arial" pitchFamily="34" charset="0"/>
              <a:buNone/>
            </a:pPr>
            <a:r>
              <a:rPr lang="en-US" sz="1200" smtClean="0"/>
              <a:t>Nguồn</a:t>
            </a:r>
            <a:r>
              <a:rPr lang="en-US" sz="1200" baseline="0" smtClean="0"/>
              <a:t> tham khảo: </a:t>
            </a:r>
            <a:r>
              <a:rPr lang="en-US" sz="1200" smtClean="0"/>
              <a:t>wikipedia</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36</a:t>
            </a:fld>
            <a:endParaRPr lang="en-US"/>
          </a:p>
        </p:txBody>
      </p:sp>
    </p:spTree>
    <p:extLst>
      <p:ext uri="{BB962C8B-B14F-4D97-AF65-F5344CB8AC3E}">
        <p14:creationId xmlns:p14="http://schemas.microsoft.com/office/powerpoint/2010/main" val="351688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smtClean="0"/>
              <a:t>Phần mềm mã nguồn mở (open-source software)</a:t>
            </a:r>
          </a:p>
          <a:p>
            <a:pPr marL="171450" indent="-171450">
              <a:buFont typeface="Arial" pitchFamily="34" charset="0"/>
              <a:buChar char="•"/>
            </a:pPr>
            <a:r>
              <a:rPr lang="en-US" smtClean="0"/>
              <a:t>Là phần mềm </a:t>
            </a:r>
            <a:r>
              <a:rPr lang="vi-VN" smtClean="0"/>
              <a:t>với mã nguồn được công bố và sử dụng một</a:t>
            </a:r>
            <a:r>
              <a:rPr lang="en-US" smtClean="0"/>
              <a:t> giấy phép nguồn mở (ví dụ như GPL)</a:t>
            </a:r>
            <a:r>
              <a:rPr lang="vi-VN" smtClean="0"/>
              <a:t>.</a:t>
            </a:r>
            <a:r>
              <a:rPr lang="en-US" smtClean="0"/>
              <a:t> </a:t>
            </a:r>
            <a:r>
              <a:rPr lang="vi-VN" smtClean="0"/>
              <a:t>Giấy phép này cho phép bất cứ ai cũng có thể nghiên cứu, thay đổi và cải tiến phần mềm và phân phối phần mềm ở dạng chưa thay đổi hoặc đã thay đổi.</a:t>
            </a:r>
            <a:endParaRPr lang="en-US" smtClean="0"/>
          </a:p>
          <a:p>
            <a:pPr marL="171450" indent="-171450">
              <a:buFont typeface="Arial" pitchFamily="34" charset="0"/>
              <a:buChar char="•"/>
            </a:pPr>
            <a:r>
              <a:rPr lang="en-US" spc="-60" smtClean="0"/>
              <a:t>Một số phần mềm mở thông dụng: Linux (Ubuntu/Fedora Core/SuSE), OpenOffice, Unikey, …</a:t>
            </a:r>
          </a:p>
          <a:p>
            <a:pPr marL="0" indent="0">
              <a:buFont typeface="Arial" pitchFamily="34" charset="0"/>
              <a:buNone/>
            </a:pPr>
            <a:endParaRPr lang="en-US" spc="-60" smtClean="0"/>
          </a:p>
          <a:p>
            <a:r>
              <a:rPr lang="en-US" b="1" smtClean="0"/>
              <a:t>Phần mềm miễn phí (freeware)</a:t>
            </a:r>
          </a:p>
          <a:p>
            <a:pPr marL="171450" indent="-171450">
              <a:buFont typeface="Arial" pitchFamily="34" charset="0"/>
              <a:buChar char="•"/>
            </a:pPr>
            <a:r>
              <a:rPr lang="en-US" smtClean="0"/>
              <a:t>Do Andrew Fluegelman đặt ra vào năm 1892.</a:t>
            </a:r>
          </a:p>
          <a:p>
            <a:pPr marL="171450" indent="-171450">
              <a:buFont typeface="Arial" pitchFamily="34" charset="0"/>
              <a:buChar char="•"/>
            </a:pPr>
            <a:r>
              <a:rPr lang="en-US" smtClean="0"/>
              <a:t>Là phần mềm máy tính </a:t>
            </a:r>
            <a:r>
              <a:rPr lang="vi-VN" smtClean="0"/>
              <a:t>không bị giới hạn </a:t>
            </a:r>
            <a:r>
              <a:rPr lang="en-US" smtClean="0"/>
              <a:t>về </a:t>
            </a:r>
            <a:r>
              <a:rPr lang="vi-VN" smtClean="0"/>
              <a:t>thời gian</a:t>
            </a:r>
            <a:r>
              <a:rPr lang="en-US" smtClean="0"/>
              <a:t> l</a:t>
            </a:r>
            <a:r>
              <a:rPr lang="vi-VN" smtClean="0"/>
              <a:t>ẫn chi phí</a:t>
            </a:r>
            <a:r>
              <a:rPr lang="en-US" smtClean="0"/>
              <a:t> </a:t>
            </a:r>
            <a:r>
              <a:rPr lang="vi-VN" smtClean="0"/>
              <a:t>hoặc các vấn đề khác.</a:t>
            </a:r>
            <a:endParaRPr lang="en-US" smtClean="0"/>
          </a:p>
          <a:p>
            <a:pPr marL="171450" indent="-171450">
              <a:buFont typeface="Arial" pitchFamily="34" charset="0"/>
              <a:buChar char="•"/>
            </a:pPr>
            <a:r>
              <a:rPr lang="vi-VN" smtClean="0"/>
              <a:t>Tác giả thường hạn chế một hoặc nhiều quyền để sao chép, phân phối, và làm sản phẩm phát sinh của phần mềm</a:t>
            </a:r>
            <a:r>
              <a:rPr lang="en-US" smtClean="0"/>
              <a:t> thông qua giấy phép phần mềm ví dụ </a:t>
            </a:r>
            <a:r>
              <a:rPr lang="vi-VN" smtClean="0"/>
              <a:t>"miễn phí cho cá nhân nhưng không sử dụng vào thương mại".</a:t>
            </a:r>
            <a:endParaRPr lang="en-US" smtClean="0"/>
          </a:p>
          <a:p>
            <a:pPr marL="0" indent="0">
              <a:buFont typeface="Arial" pitchFamily="34" charset="0"/>
              <a:buNone/>
            </a:pPr>
            <a:endParaRPr lang="en-US" smtClean="0"/>
          </a:p>
          <a:p>
            <a:r>
              <a:rPr lang="en-US" b="1" smtClean="0"/>
              <a:t>Phần mềm chia sẻ (shareware)</a:t>
            </a:r>
          </a:p>
          <a:p>
            <a:pPr marL="171450" indent="-171450">
              <a:buFont typeface="Arial" pitchFamily="34" charset="0"/>
              <a:buChar char="•"/>
            </a:pPr>
            <a:r>
              <a:rPr lang="en-US" smtClean="0"/>
              <a:t>Do</a:t>
            </a:r>
            <a:r>
              <a:rPr lang="vi-VN" smtClean="0"/>
              <a:t> Bob Wallace </a:t>
            </a:r>
            <a:r>
              <a:rPr lang="en-US" smtClean="0"/>
              <a:t>đặt ra vào </a:t>
            </a:r>
            <a:r>
              <a:rPr lang="vi-VN" smtClean="0"/>
              <a:t>năm 1980 với phần mềm </a:t>
            </a:r>
            <a:r>
              <a:rPr lang="en-US" smtClean="0"/>
              <a:t>xử lý văn bản </a:t>
            </a:r>
            <a:r>
              <a:rPr lang="vi-VN" smtClean="0"/>
              <a:t>PC-Write.</a:t>
            </a:r>
            <a:endParaRPr lang="en-US" smtClean="0"/>
          </a:p>
          <a:p>
            <a:pPr marL="171450" indent="-171450">
              <a:buFont typeface="Arial" pitchFamily="34" charset="0"/>
              <a:buChar char="•"/>
            </a:pPr>
            <a:r>
              <a:rPr lang="en-US" smtClean="0"/>
              <a:t>L</a:t>
            </a:r>
            <a:r>
              <a:rPr lang="vi-VN" smtClean="0"/>
              <a:t>à loại phần mềm mà người dùng được dùng thử trong một thời gian (free trial), khi hết thời gian dùng thử mà muốn dùng tiếp thì phải trả tiền để mua bản quyền.</a:t>
            </a:r>
            <a:endParaRPr lang="en-US" smtClean="0"/>
          </a:p>
          <a:p>
            <a:pPr marL="171450" indent="-171450">
              <a:buFont typeface="Arial" pitchFamily="34" charset="0"/>
              <a:buChar char="•"/>
            </a:pPr>
            <a:r>
              <a:rPr lang="en-US" smtClean="0"/>
              <a:t>Thông thường </a:t>
            </a:r>
            <a:r>
              <a:rPr lang="vi-VN" smtClean="0"/>
              <a:t>phần mềm sẽ bị giới hạn thời gian</a:t>
            </a:r>
            <a:r>
              <a:rPr lang="en-US" smtClean="0"/>
              <a:t>, </a:t>
            </a:r>
            <a:r>
              <a:rPr lang="vi-VN" smtClean="0"/>
              <a:t>tính năng</a:t>
            </a:r>
            <a:r>
              <a:rPr lang="en-US" smtClean="0"/>
              <a:t>, tài liệu, hỗ trợ nếu không trả phí sử dụng.</a:t>
            </a:r>
          </a:p>
          <a:p>
            <a:pPr marL="0" indent="0">
              <a:buFont typeface="Arial" pitchFamily="34" charset="0"/>
              <a:buNone/>
            </a:pPr>
            <a:endParaRPr lang="en-US" smtClean="0"/>
          </a:p>
          <a:p>
            <a:r>
              <a:rPr lang="en-US" b="1" smtClean="0"/>
              <a:t>Bản quyền (copyright, ký hiệu © hay (C))</a:t>
            </a:r>
          </a:p>
          <a:p>
            <a:pPr marL="171450" indent="-171450">
              <a:buFont typeface="Arial" pitchFamily="34" charset="0"/>
              <a:buChar char="•"/>
            </a:pPr>
            <a:r>
              <a:rPr lang="en-US" smtClean="0"/>
              <a:t>D</a:t>
            </a:r>
            <a:r>
              <a:rPr lang="vi-VN" smtClean="0"/>
              <a:t>ùng </a:t>
            </a:r>
            <a:r>
              <a:rPr lang="en-US" smtClean="0"/>
              <a:t>để </a:t>
            </a:r>
            <a:r>
              <a:rPr lang="vi-VN" smtClean="0"/>
              <a:t>chỉ quyền phi vật thể đối với các tác phẩm trí tuệ</a:t>
            </a:r>
            <a:r>
              <a:rPr lang="en-US" smtClean="0"/>
              <a:t> (t</a:t>
            </a:r>
            <a:r>
              <a:rPr lang="vi-VN" smtClean="0"/>
              <a:t>ương tự như quyền tác giả</a:t>
            </a:r>
            <a:r>
              <a:rPr lang="en-US" smtClean="0"/>
              <a:t> </a:t>
            </a:r>
            <a:r>
              <a:rPr lang="vi-VN" smtClean="0"/>
              <a:t>ở Việt Nam nói riêng và các quốc gia theo hệ thống luật Continental</a:t>
            </a:r>
            <a:r>
              <a:rPr lang="en-US" smtClean="0"/>
              <a:t>), </a:t>
            </a:r>
            <a:r>
              <a:rPr lang="vi-VN" smtClean="0"/>
              <a:t>được quy định khác nhau trong các nước trên thế giới.</a:t>
            </a:r>
            <a:endParaRPr lang="en-US" smtClean="0"/>
          </a:p>
          <a:p>
            <a:pPr marL="171450" indent="-171450">
              <a:buFont typeface="Arial" pitchFamily="34" charset="0"/>
              <a:buChar char="•"/>
            </a:pPr>
            <a:r>
              <a:rPr lang="vi-VN" spc="-50" smtClean="0"/>
              <a:t>Trong khi quyền tác giả đặt tác giả như là người sáng tạo và các quan hệ tinh thần của tác giả đối với tác phẩm làm trung tâm thì </a:t>
            </a:r>
            <a:r>
              <a:rPr lang="en-US" spc="-50" smtClean="0"/>
              <a:t>bản quyền </a:t>
            </a:r>
            <a:r>
              <a:rPr lang="vi-VN" spc="-50" smtClean="0"/>
              <a:t>lại bảo vệ quyền lợi kinh tế của người sở hữu quyền tác giả</a:t>
            </a:r>
            <a:r>
              <a:rPr lang="en-US" spc="-50" smtClean="0"/>
              <a:t> </a:t>
            </a:r>
            <a:r>
              <a:rPr lang="vi-VN" spc="-50" smtClean="0"/>
              <a:t>hơn là chính tác giả.</a:t>
            </a:r>
            <a:endParaRPr lang="en-US" smtClean="0"/>
          </a:p>
          <a:p>
            <a:pPr marL="0" indent="0">
              <a:buFont typeface="Arial" pitchFamily="34" charset="0"/>
              <a:buNone/>
            </a:pPr>
            <a:endParaRPr lang="en-US" smtClean="0"/>
          </a:p>
          <a:p>
            <a:r>
              <a:rPr lang="en-US" b="1" smtClean="0"/>
              <a:t>Bản quyền bên trái (copyleft)</a:t>
            </a:r>
          </a:p>
          <a:p>
            <a:pPr marL="171450" indent="-171450">
              <a:buFont typeface="Arial" pitchFamily="34" charset="0"/>
              <a:buChar char="•"/>
            </a:pPr>
            <a:r>
              <a:rPr lang="en-US" smtClean="0"/>
              <a:t>C</a:t>
            </a:r>
            <a:r>
              <a:rPr lang="vi-VN" smtClean="0"/>
              <a:t>ó thể được xem là một mô hình cấp phép bản quyền, trong đó tác giả từ bỏ một số, chứ không phải tất cả, các quyền lợi mà luật bản quyền đã trao.</a:t>
            </a:r>
            <a:endParaRPr lang="en-US" smtClean="0"/>
          </a:p>
          <a:p>
            <a:pPr marL="171450" indent="-171450">
              <a:buFont typeface="Arial" pitchFamily="34" charset="0"/>
              <a:buChar char="•"/>
            </a:pPr>
            <a:r>
              <a:rPr lang="vi-VN" smtClean="0"/>
              <a:t>Trong khi luật bản quyền bảo vệ các quyền lợi của người tạo ra tác phẩm bằng cách quản lý sự phân phối và chỉnh sửa, ý tưởng copyleft là trao</a:t>
            </a:r>
            <a:r>
              <a:rPr lang="en-US" smtClean="0"/>
              <a:t> quyền tự do </a:t>
            </a:r>
            <a:r>
              <a:rPr lang="vi-VN" smtClean="0"/>
              <a:t>chủ quan cho những người dùng cuối.</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37</a:t>
            </a:fld>
            <a:endParaRPr lang="en-US"/>
          </a:p>
        </p:txBody>
      </p:sp>
    </p:spTree>
    <p:extLst>
      <p:ext uri="{BB962C8B-B14F-4D97-AF65-F5344CB8AC3E}">
        <p14:creationId xmlns:p14="http://schemas.microsoft.com/office/powerpoint/2010/main" val="3074190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smtClean="0">
                <a:solidFill>
                  <a:schemeClr val="tx1"/>
                </a:solidFill>
                <a:effectLst/>
                <a:latin typeface="+mn-lt"/>
                <a:ea typeface="+mn-ea"/>
                <a:cs typeface="+mn-cs"/>
              </a:rPr>
              <a:t>Đây là loại phần mềm làm việc trực tiếp với phần cứng máy tính. Không có những phần mềm kiểu này, con người sẽ gặp rất nhiều khó khăn vì đơn giản, máy tính có ngôn ngữ riêng của nó – ngôn ngữ máy (chuỗi bit 0 và 1), trong khi con người lại sử dụng ngôn ngữ tự nhiên. Có các tiểu loại phần mềm sau:</a:t>
            </a:r>
          </a:p>
          <a:p>
            <a:pPr marL="171450" indent="-171450">
              <a:buFont typeface="Arial" pitchFamily="34" charset="0"/>
              <a:buChar char="•"/>
            </a:pPr>
            <a:r>
              <a:rPr lang="en-US" sz="1200" b="1" i="1" kern="1200" smtClean="0">
                <a:solidFill>
                  <a:schemeClr val="tx1"/>
                </a:solidFill>
                <a:effectLst/>
                <a:latin typeface="+mn-lt"/>
                <a:ea typeface="+mn-ea"/>
                <a:cs typeface="+mn-cs"/>
              </a:rPr>
              <a:t>Hệ điều hành</a:t>
            </a:r>
            <a:r>
              <a:rPr lang="en-US" sz="1200" b="1" kern="1200" smtClean="0">
                <a:solidFill>
                  <a:schemeClr val="tx1"/>
                </a:solidFill>
                <a:effectLst/>
                <a:latin typeface="+mn-lt"/>
                <a:ea typeface="+mn-ea"/>
                <a:cs typeface="+mn-cs"/>
              </a:rPr>
              <a:t> (Operating System – OS)</a:t>
            </a:r>
            <a:r>
              <a:rPr lang="en-US" sz="1200" kern="1200" smtClean="0">
                <a:solidFill>
                  <a:schemeClr val="tx1"/>
                </a:solidFill>
                <a:effectLst/>
                <a:latin typeface="+mn-lt"/>
                <a:ea typeface="+mn-ea"/>
                <a:cs typeface="+mn-cs"/>
              </a:rPr>
              <a:t>: Là phần mềm có vai trò tương tự một người phiên dịch, có thể giao tiếp với phần cứng máy tính (thông qua những chỉ thị lệnh cấp thấp) cũng như hiểu các mệnh lệnh từ người dùng (thông qua tập lệnh giới hạn cấp cao, gần với ngôn ngữ tự nhiên). Ngoài ra, hệ điều hành còn quản lý tài nguyên máy tính như bộ nhớ trong hay ngoài, điều khiển các thiết bị ngoại vi, lập lịch hoạt động cho CPU, …</a:t>
            </a:r>
          </a:p>
          <a:p>
            <a:pPr marL="171450" indent="-171450">
              <a:buFont typeface="Arial" pitchFamily="34" charset="0"/>
              <a:buChar char="•"/>
            </a:pPr>
            <a:r>
              <a:rPr lang="en-US" sz="1200" b="1" i="1" kern="1200" smtClean="0">
                <a:solidFill>
                  <a:schemeClr val="tx1"/>
                </a:solidFill>
                <a:effectLst/>
                <a:latin typeface="+mn-lt"/>
                <a:ea typeface="+mn-ea"/>
                <a:cs typeface="+mn-cs"/>
              </a:rPr>
              <a:t>Phần mềm mạng</a:t>
            </a:r>
            <a:r>
              <a:rPr lang="en-US" sz="1200" b="1" kern="1200" smtClean="0">
                <a:solidFill>
                  <a:schemeClr val="tx1"/>
                </a:solidFill>
                <a:effectLst/>
                <a:latin typeface="+mn-lt"/>
                <a:ea typeface="+mn-ea"/>
                <a:cs typeface="+mn-cs"/>
              </a:rPr>
              <a:t> (Network software)</a:t>
            </a:r>
            <a:r>
              <a:rPr lang="en-US" sz="1200" kern="1200" smtClean="0">
                <a:solidFill>
                  <a:schemeClr val="tx1"/>
                </a:solidFill>
                <a:effectLst/>
                <a:latin typeface="+mn-lt"/>
                <a:ea typeface="+mn-ea"/>
                <a:cs typeface="+mn-cs"/>
              </a:rPr>
              <a:t>: Có nhiệm vụ điều khiển, giám sát, quản lý và liên lạc với các hệ điều hành, các dịch vụ cũng như ứng dụng mạng, sử dụng tài nguyên mạng, … giúp các tiến trình này hoạt động một cách đồng bộ. Những phần mềm loại này có thể kể ra là: phần mềm quản trị mạng, phần mềm cho máy chủ, phần mềm bảo mật, …</a:t>
            </a:r>
          </a:p>
          <a:p>
            <a:pPr marL="171450" indent="-171450">
              <a:buFont typeface="Arial" pitchFamily="34" charset="0"/>
              <a:buChar char="•"/>
            </a:pPr>
            <a:r>
              <a:rPr lang="en-US" sz="1200" b="1" i="1" kern="1200" smtClean="0">
                <a:solidFill>
                  <a:schemeClr val="tx1"/>
                </a:solidFill>
                <a:effectLst/>
                <a:latin typeface="+mn-lt"/>
                <a:ea typeface="+mn-ea"/>
                <a:cs typeface="+mn-cs"/>
              </a:rPr>
              <a:t>Phần mềm quản trị cơ sở dữ liệu</a:t>
            </a:r>
            <a:r>
              <a:rPr lang="en-US" sz="1200" b="1" kern="1200" smtClean="0">
                <a:solidFill>
                  <a:schemeClr val="tx1"/>
                </a:solidFill>
                <a:effectLst/>
                <a:latin typeface="+mn-lt"/>
                <a:ea typeface="+mn-ea"/>
                <a:cs typeface="+mn-cs"/>
              </a:rPr>
              <a:t> (Database management software)</a:t>
            </a:r>
            <a:r>
              <a:rPr lang="en-US" sz="1200" kern="1200" smtClean="0">
                <a:solidFill>
                  <a:schemeClr val="tx1"/>
                </a:solidFill>
                <a:effectLst/>
                <a:latin typeface="+mn-lt"/>
                <a:ea typeface="+mn-ea"/>
                <a:cs typeface="+mn-cs"/>
              </a:rPr>
              <a:t>: Nhóm phần mềm có khả năng lưu trữ, sửa đổi, trích xuất thông tin từ một cơ sở dữ liệu. Phần mềm quản trị cơ sở dữ liệu rất đa dạng, từ những phần mềm nhỏ chạy trên máy tính cá nhân cho đến những hệ thống lớn, chạy trên mainframe, ví dụ như Oracle.</a:t>
            </a:r>
          </a:p>
          <a:p>
            <a:pPr marL="171450" indent="-171450">
              <a:buFont typeface="Arial" pitchFamily="34" charset="0"/>
              <a:buChar char="•"/>
            </a:pPr>
            <a:r>
              <a:rPr lang="en-US" sz="1200" b="1" i="1" kern="1200" smtClean="0">
                <a:solidFill>
                  <a:schemeClr val="tx1"/>
                </a:solidFill>
                <a:effectLst/>
                <a:latin typeface="+mn-lt"/>
                <a:ea typeface="+mn-ea"/>
                <a:cs typeface="+mn-cs"/>
              </a:rPr>
              <a:t>Phần mềm điều khiển thiết bị ngoại vi</a:t>
            </a:r>
            <a:r>
              <a:rPr lang="en-US" sz="1200" kern="1200" smtClean="0">
                <a:solidFill>
                  <a:schemeClr val="tx1"/>
                </a:solidFill>
                <a:effectLst/>
                <a:latin typeface="+mn-lt"/>
                <a:ea typeface="+mn-ea"/>
                <a:cs typeface="+mn-cs"/>
              </a:rPr>
              <a:t>: Nhà sản xuất phần cứng muốn sản phẩm của mình được tích hợp vào một hệ thống hiện hữu sẽ phải xây dựng chương trình điều khiển (driver) cho thiết bị. Đây cũng là một “giải pháp mềm” hữu hiệu cho vấn đề này. Ví dụ, một máy in với trình điều khiển của mình có thể kết nối với nhiều hệ thống phần cứng khác nhau, từ IBM-PC cho đến Apple Macintosh hay Sun Microsystems SPARC hoặc ngược lại, một máy chạy trên hệ điều hành Microsoft Windows có thể nhận biết nhiều loại máy in của các nhà sản xuất khác nhau.</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38</a:t>
            </a:fld>
            <a:endParaRPr lang="en-US"/>
          </a:p>
        </p:txBody>
      </p:sp>
    </p:spTree>
    <p:extLst>
      <p:ext uri="{BB962C8B-B14F-4D97-AF65-F5344CB8AC3E}">
        <p14:creationId xmlns:p14="http://schemas.microsoft.com/office/powerpoint/2010/main" val="3387896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Đây là nhóm phần mềm hỗ trợ cho các nhà phát triển phần mềm chuyên nghiệp trong việc thiết kế và xây dựng các sản phẩm mới. Có thể phân nhóm các phần mềm loại này như sau:</a:t>
            </a:r>
          </a:p>
          <a:p>
            <a:pPr marL="171450" lvl="0" indent="-171450">
              <a:buFont typeface="Arial" pitchFamily="34" charset="0"/>
              <a:buChar char="•"/>
            </a:pPr>
            <a:r>
              <a:rPr lang="en-US" sz="1200" b="1" i="1" kern="1200" smtClean="0">
                <a:solidFill>
                  <a:schemeClr val="tx1"/>
                </a:solidFill>
                <a:effectLst/>
                <a:latin typeface="+mn-lt"/>
                <a:ea typeface="+mn-ea"/>
                <a:cs typeface="+mn-cs"/>
              </a:rPr>
              <a:t>Trình biên dịch và thông dịch</a:t>
            </a:r>
            <a:r>
              <a:rPr lang="en-US" sz="1200" b="1" kern="1200" smtClean="0">
                <a:solidFill>
                  <a:schemeClr val="tx1"/>
                </a:solidFill>
                <a:effectLst/>
                <a:latin typeface="+mn-lt"/>
                <a:ea typeface="+mn-ea"/>
                <a:cs typeface="+mn-cs"/>
              </a:rPr>
              <a:t> (Compiler, Interpreter)</a:t>
            </a:r>
            <a:r>
              <a:rPr lang="en-US" sz="1200" kern="1200" smtClean="0">
                <a:solidFill>
                  <a:schemeClr val="tx1"/>
                </a:solidFill>
                <a:effectLst/>
                <a:latin typeface="+mn-lt"/>
                <a:ea typeface="+mn-ea"/>
                <a:cs typeface="+mn-cs"/>
              </a:rPr>
              <a:t>: Ngôn ngữ máy trong thời gian đầu của kỷ nguyên máy tính điện tử không bao giờ là công cụ tốt để xây dựng phần mềm. Sự ra đời của các ngôn ngữ lập trình cấp cao, với cấu trúc và từ vựng gần với thế giới tự nhiên, đã giải phóng tối đa khả năng sáng tạo của người lập trình. Tuy nhiên, mọi chương trình viết trên ngôn ngữ cấp cao đều phải chuyển sang dạng ngôn ngữ máy trước khi muốn thực thi. Nhiệm vụ này được giao cho nhóm các chương trình dịch. Nói một cách khác, chương trình dịch kết hợp với hệ điều hành để tạo nên máy ảo, là loại máy có thể hiểu và thực hiện các chương trình được viết bằng ngôn ngữ cấp cao.</a:t>
            </a:r>
          </a:p>
          <a:p>
            <a:pPr marL="171450" lvl="0" indent="-171450">
              <a:buFont typeface="Arial" pitchFamily="34" charset="0"/>
              <a:buChar char="•"/>
            </a:pPr>
            <a:r>
              <a:rPr lang="en-US" sz="1200" b="1" i="1" kern="1200" smtClean="0">
                <a:solidFill>
                  <a:schemeClr val="tx1"/>
                </a:solidFill>
                <a:effectLst/>
                <a:latin typeface="+mn-lt"/>
                <a:ea typeface="+mn-ea"/>
                <a:cs typeface="+mn-cs"/>
              </a:rPr>
              <a:t>Phần mềm gỡ rối</a:t>
            </a:r>
            <a:r>
              <a:rPr lang="en-US" sz="1200" b="1" kern="1200" smtClean="0">
                <a:solidFill>
                  <a:schemeClr val="tx1"/>
                </a:solidFill>
                <a:effectLst/>
                <a:latin typeface="+mn-lt"/>
                <a:ea typeface="+mn-ea"/>
                <a:cs typeface="+mn-cs"/>
              </a:rPr>
              <a:t> (Debugger)</a:t>
            </a:r>
            <a:r>
              <a:rPr lang="en-US" sz="1200" kern="1200" smtClean="0">
                <a:solidFill>
                  <a:schemeClr val="tx1"/>
                </a:solidFill>
                <a:effectLst/>
                <a:latin typeface="+mn-lt"/>
                <a:ea typeface="+mn-ea"/>
                <a:cs typeface="+mn-cs"/>
              </a:rPr>
              <a:t>: Hỗ trợ quá trình tìm kiếm lỗi của chương trình.</a:t>
            </a:r>
          </a:p>
          <a:p>
            <a:pPr marL="171450" lvl="0" indent="-171450">
              <a:buFont typeface="Arial" pitchFamily="34" charset="0"/>
              <a:buChar char="•"/>
            </a:pPr>
            <a:r>
              <a:rPr lang="en-US" sz="1200" b="1" i="1" kern="1200" smtClean="0">
                <a:solidFill>
                  <a:schemeClr val="tx1"/>
                </a:solidFill>
                <a:effectLst/>
                <a:latin typeface="+mn-lt"/>
                <a:ea typeface="+mn-ea"/>
                <a:cs typeface="+mn-cs"/>
              </a:rPr>
              <a:t>Phần mềm kết nối</a:t>
            </a:r>
            <a:r>
              <a:rPr lang="en-US" sz="1200" b="1" kern="1200" smtClean="0">
                <a:solidFill>
                  <a:schemeClr val="tx1"/>
                </a:solidFill>
                <a:effectLst/>
                <a:latin typeface="+mn-lt"/>
                <a:ea typeface="+mn-ea"/>
                <a:cs typeface="+mn-cs"/>
              </a:rPr>
              <a:t> (Linker, Loader)</a:t>
            </a:r>
            <a:r>
              <a:rPr lang="en-US" sz="1200" kern="1200" smtClean="0">
                <a:solidFill>
                  <a:schemeClr val="tx1"/>
                </a:solidFill>
                <a:effectLst/>
                <a:latin typeface="+mn-lt"/>
                <a:ea typeface="+mn-ea"/>
                <a:cs typeface="+mn-cs"/>
              </a:rPr>
              <a:t>: Gắn kết các thực thể chương trình được dịch riêng rẽ và tải vào bộ nhớ.</a:t>
            </a:r>
          </a:p>
          <a:p>
            <a:pPr marL="171450" lvl="0" indent="-171450">
              <a:buFont typeface="Arial" pitchFamily="34" charset="0"/>
              <a:buChar char="•"/>
            </a:pPr>
            <a:r>
              <a:rPr lang="en-US" sz="1200" b="1" i="1" kern="1200" smtClean="0">
                <a:solidFill>
                  <a:schemeClr val="tx1"/>
                </a:solidFill>
                <a:effectLst/>
                <a:latin typeface="+mn-lt"/>
                <a:ea typeface="+mn-ea"/>
                <a:cs typeface="+mn-cs"/>
              </a:rPr>
              <a:t>Trình soạn thảo </a:t>
            </a:r>
            <a:r>
              <a:rPr lang="en-US" sz="1200" b="1" kern="1200" smtClean="0">
                <a:solidFill>
                  <a:schemeClr val="tx1"/>
                </a:solidFill>
                <a:effectLst/>
                <a:latin typeface="+mn-lt"/>
                <a:ea typeface="+mn-ea"/>
                <a:cs typeface="+mn-cs"/>
              </a:rPr>
              <a:t>(Editor)</a:t>
            </a:r>
            <a:r>
              <a:rPr lang="en-US" sz="1200" kern="1200" smtClean="0">
                <a:solidFill>
                  <a:schemeClr val="tx1"/>
                </a:solidFill>
                <a:effectLst/>
                <a:latin typeface="+mn-lt"/>
                <a:ea typeface="+mn-ea"/>
                <a:cs typeface="+mn-cs"/>
              </a:rPr>
              <a:t>: Môi trường hỗ trợ viết mã nguồn, với các chức năng như tìm kiếm, thay thế, gợi ý, ...</a:t>
            </a:r>
          </a:p>
          <a:p>
            <a:pPr marL="0" indent="0">
              <a:buFont typeface="Arial" pitchFamily="34" charset="0"/>
              <a:buNone/>
            </a:pPr>
            <a:endParaRPr lang="en-US" sz="1200" kern="1200" smtClean="0">
              <a:solidFill>
                <a:schemeClr val="tx1"/>
              </a:solidFill>
              <a:effectLst/>
              <a:latin typeface="+mn-lt"/>
              <a:ea typeface="+mn-ea"/>
              <a:cs typeface="+mn-cs"/>
            </a:endParaRPr>
          </a:p>
          <a:p>
            <a:pPr marL="0" indent="0">
              <a:buFont typeface="Arial" pitchFamily="34" charset="0"/>
              <a:buNone/>
            </a:pPr>
            <a:r>
              <a:rPr lang="en-US" sz="1200" kern="1200" smtClean="0">
                <a:solidFill>
                  <a:schemeClr val="tx1"/>
                </a:solidFill>
                <a:effectLst/>
                <a:latin typeface="+mn-lt"/>
                <a:ea typeface="+mn-ea"/>
                <a:cs typeface="+mn-cs"/>
              </a:rPr>
              <a:t>Hiện nay, các phần mềm này thường được tích hợp chung vào một phần mềm, gọi là “Môi trường phát triển tích hợp”, ví dụ như Microsoft Visual Studio, Eclipse, Netbeans, …</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39</a:t>
            </a:fld>
            <a:endParaRPr lang="en-US"/>
          </a:p>
        </p:txBody>
      </p:sp>
    </p:spTree>
    <p:extLst>
      <p:ext uri="{BB962C8B-B14F-4D97-AF65-F5344CB8AC3E}">
        <p14:creationId xmlns:p14="http://schemas.microsoft.com/office/powerpoint/2010/main" val="3889732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Đây là những phần mềm mà chức năng của nó hướng đến người dùng, bao gồm:</a:t>
            </a:r>
          </a:p>
          <a:p>
            <a:pPr marL="171450" lvl="0" indent="-171450">
              <a:buFont typeface="Arial" pitchFamily="34" charset="0"/>
              <a:buChar char="•"/>
            </a:pPr>
            <a:r>
              <a:rPr lang="en-US" sz="1200" b="1" i="1" kern="1200" smtClean="0">
                <a:solidFill>
                  <a:schemeClr val="tx1"/>
                </a:solidFill>
                <a:effectLst/>
                <a:latin typeface="+mn-lt"/>
                <a:ea typeface="+mn-ea"/>
                <a:cs typeface="+mn-cs"/>
              </a:rPr>
              <a:t>Phần mềm hỗ trợ công việc</a:t>
            </a:r>
            <a:r>
              <a:rPr lang="en-US" sz="1200" kern="1200" smtClean="0">
                <a:solidFill>
                  <a:schemeClr val="tx1"/>
                </a:solidFill>
                <a:effectLst/>
                <a:latin typeface="+mn-lt"/>
                <a:ea typeface="+mn-ea"/>
                <a:cs typeface="+mn-cs"/>
              </a:rPr>
              <a:t>: Bộ phần mềm văn phòng, với chương trình soạn thảo văn bản, xử lý bảng tính, quản trị cơ sở dữ liệu nhỏ; các phần mềm quản lý dự án, nhân sự, tiền lương, ...; phần mềm thiết kế (đồ họa, âm thanh); ...</a:t>
            </a:r>
          </a:p>
          <a:p>
            <a:pPr marL="171450" lvl="0" indent="-171450">
              <a:buFont typeface="Arial" pitchFamily="34" charset="0"/>
              <a:buChar char="•"/>
            </a:pPr>
            <a:r>
              <a:rPr lang="en-US" sz="1200" b="1" i="1" kern="1200" smtClean="0">
                <a:solidFill>
                  <a:schemeClr val="tx1"/>
                </a:solidFill>
                <a:effectLst/>
                <a:latin typeface="+mn-lt"/>
                <a:ea typeface="+mn-ea"/>
                <a:cs typeface="+mn-cs"/>
              </a:rPr>
              <a:t>Phần mềm giải trí, hỗ trợ truyền thông đa phương tiện</a:t>
            </a:r>
            <a:r>
              <a:rPr lang="en-US" sz="1200" kern="1200" smtClean="0">
                <a:solidFill>
                  <a:schemeClr val="tx1"/>
                </a:solidFill>
                <a:effectLst/>
                <a:latin typeface="+mn-lt"/>
                <a:ea typeface="+mn-ea"/>
                <a:cs typeface="+mn-cs"/>
              </a:rPr>
              <a:t>: Các chương trình trò chơi, các chương trình nghe nhạc, xem phim, ...</a:t>
            </a:r>
          </a:p>
          <a:p>
            <a:pPr marL="171450" lvl="0" indent="-171450">
              <a:buFont typeface="Arial" pitchFamily="34" charset="0"/>
              <a:buChar char="•"/>
            </a:pPr>
            <a:r>
              <a:rPr lang="en-US" sz="1200" b="1" i="1" kern="1200" smtClean="0">
                <a:solidFill>
                  <a:schemeClr val="tx1"/>
                </a:solidFill>
                <a:effectLst/>
                <a:latin typeface="+mn-lt"/>
                <a:ea typeface="+mn-ea"/>
                <a:cs typeface="+mn-cs"/>
              </a:rPr>
              <a:t>Phần mềm tiện ích</a:t>
            </a:r>
            <a:r>
              <a:rPr lang="en-US" sz="1200" kern="1200" smtClean="0">
                <a:solidFill>
                  <a:schemeClr val="tx1"/>
                </a:solidFill>
                <a:effectLst/>
                <a:latin typeface="+mn-lt"/>
                <a:ea typeface="+mn-ea"/>
                <a:cs typeface="+mn-cs"/>
              </a:rPr>
              <a:t>: Thực thi các nhiệm vụ như nén dữ liệu, diệt virus, máy tìm kiếm, quản lý hệ thống tập tin, ...</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40</a:t>
            </a:fld>
            <a:endParaRPr lang="en-US"/>
          </a:p>
        </p:txBody>
      </p:sp>
    </p:spTree>
    <p:extLst>
      <p:ext uri="{BB962C8B-B14F-4D97-AF65-F5344CB8AC3E}">
        <p14:creationId xmlns:p14="http://schemas.microsoft.com/office/powerpoint/2010/main" val="268166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a:t>
            </a:r>
            <a:r>
              <a:rPr lang="en-US" baseline="0" smtClean="0"/>
              <a:t>lide 4-7 chỉ đưa ra các cột mốc quan trọng, các cột mốc khác được liệt kê chi tiết bên dưới…</a:t>
            </a:r>
            <a:endParaRPr lang="en-US" smtClean="0"/>
          </a:p>
          <a:p>
            <a:endParaRPr lang="en-US" b="1" smtClean="0"/>
          </a:p>
          <a:p>
            <a:r>
              <a:rPr lang="en-US" b="1" smtClean="0"/>
              <a:t>Nguồn</a:t>
            </a:r>
            <a:r>
              <a:rPr lang="en-US" b="1" baseline="0" smtClean="0"/>
              <a:t> tham khảo:</a:t>
            </a:r>
          </a:p>
          <a:p>
            <a:pPr marL="171450" indent="-171450">
              <a:buFont typeface="Arial" pitchFamily="34" charset="0"/>
              <a:buChar char="•"/>
            </a:pPr>
            <a:r>
              <a:rPr lang="en-US" sz="1200" u="sng" kern="1200" smtClean="0">
                <a:solidFill>
                  <a:schemeClr val="tx1"/>
                </a:solidFill>
                <a:effectLst/>
                <a:latin typeface="+mn-lt"/>
                <a:ea typeface="+mn-ea"/>
                <a:cs typeface="+mn-cs"/>
                <a:hlinkClick r:id="rId3"/>
              </a:rPr>
              <a:t>http://www.cs.uwaterloo.ca/~shallit/Courses/134/history.html</a:t>
            </a:r>
            <a:endParaRPr lang="en-US" sz="1200" u="sng" kern="1200" smtClean="0">
              <a:solidFill>
                <a:schemeClr val="tx1"/>
              </a:solidFill>
              <a:effectLst/>
              <a:latin typeface="+mn-lt"/>
              <a:ea typeface="+mn-ea"/>
              <a:cs typeface="+mn-cs"/>
            </a:endParaRPr>
          </a:p>
          <a:p>
            <a:pPr marL="171450" indent="-171450">
              <a:buFont typeface="Arial" pitchFamily="34" charset="0"/>
              <a:buChar char="•"/>
            </a:pPr>
            <a:r>
              <a:rPr lang="en-US" smtClean="0"/>
              <a:t>http://www.history-timelines.org.uk/events-timelines/07-computer-history-timeline.htm</a:t>
            </a:r>
          </a:p>
          <a:p>
            <a:endParaRPr lang="en-US" smtClean="0"/>
          </a:p>
          <a:p>
            <a:r>
              <a:rPr lang="en-US" b="1" smtClean="0"/>
              <a:t>Trước</a:t>
            </a:r>
            <a:r>
              <a:rPr lang="en-US" b="1" baseline="0" smtClean="0"/>
              <a:t> năm 1900</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Con người đã sử dụng các thiết bị cơ học để hỗ trợ tính toán từ hàng ngàn năm trước. Ví</a:t>
            </a:r>
            <a:r>
              <a:rPr lang="en-US" baseline="0" smtClean="0"/>
              <a:t> dụ b</a:t>
            </a:r>
            <a:r>
              <a:rPr lang="en-US" smtClean="0"/>
              <a:t>àn tính (abacus) bắt nguồn từ Babylon (Irắc</a:t>
            </a:r>
            <a:r>
              <a:rPr lang="en-US" baseline="0" smtClean="0"/>
              <a:t> ngày nay</a:t>
            </a:r>
            <a:r>
              <a:rPr lang="en-US" smtClean="0"/>
              <a:t>) khoảng 2400 năm trước công nguyên.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Năm 1641, Blaise Pascal (1623 – 1662), nhà toán học và triết học người Pháp đã chế tạo máy cộng c</a:t>
            </a:r>
            <a:r>
              <a:rPr lang="vi-VN" smtClean="0"/>
              <a:t>ơ</a:t>
            </a:r>
            <a:r>
              <a:rPr lang="en-US" smtClean="0"/>
              <a:t> học </a:t>
            </a:r>
            <a:r>
              <a:rPr lang="vi-VN" smtClean="0"/>
              <a:t>đầ</a:t>
            </a:r>
            <a:r>
              <a:rPr lang="en-US" smtClean="0"/>
              <a:t>u tiên (Pascaline).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Năm 1671, Gottfried Leibritz (1646 – 1716) cải tiến máy của Pascal </a:t>
            </a:r>
            <a:r>
              <a:rPr lang="vi-VN" smtClean="0"/>
              <a:t>để</a:t>
            </a:r>
            <a:r>
              <a:rPr lang="en-US" smtClean="0"/>
              <a:t> thực hiện cộng, trừ, nhân, chia đơn giản</a:t>
            </a:r>
            <a:r>
              <a:rPr lang="en-US" baseline="0" smtClean="0"/>
              <a:t> (ông</a:t>
            </a:r>
            <a:r>
              <a:rPr lang="en-US" smtClean="0"/>
              <a:t> cũng ủng hộ sử dụng hệ nhị phân cho việc tính toán).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effectLst/>
                <a:latin typeface="+mn-lt"/>
                <a:ea typeface="+mn-ea"/>
                <a:cs typeface="+mn-cs"/>
              </a:rPr>
              <a:t>Gần đây, người ta phát hiện ra rằng Wilhelm Schickard (1592-1635), một sinh viên tốt nghiệp của Đại học Tubingen (Đức), đã xây dựng một thiết bị tương</a:t>
            </a:r>
            <a:r>
              <a:rPr lang="en-US" sz="1200" kern="1200" baseline="0" smtClean="0">
                <a:solidFill>
                  <a:schemeClr val="tx1"/>
                </a:solidFill>
                <a:effectLst/>
                <a:latin typeface="+mn-lt"/>
                <a:ea typeface="+mn-ea"/>
                <a:cs typeface="+mn-cs"/>
              </a:rPr>
              <a:t> tự vào </a:t>
            </a:r>
            <a:r>
              <a:rPr lang="en-US" sz="1200" kern="1200" smtClean="0">
                <a:solidFill>
                  <a:schemeClr val="tx1"/>
                </a:solidFill>
                <a:effectLst/>
                <a:latin typeface="+mn-lt"/>
                <a:ea typeface="+mn-ea"/>
                <a:cs typeface="+mn-cs"/>
              </a:rPr>
              <a:t>năm 1623-1624, trước cả Pascal và Leibniz. Một mô tả ngắn gọn của thiết bị được mô tả trong 2 bức thư gửi cho Johannes Kepler. Thật không may, ít nhất một bản sao của máy bị đốt cháy và chính Schickard cũng chết vì bệnh dịch hạch vào năm 1635 trong 30 năm chiến tranh.</a:t>
            </a:r>
          </a:p>
          <a:p>
            <a:pPr marL="171450" indent="-171450">
              <a:buFont typeface="Arial" pitchFamily="34" charset="0"/>
              <a:buChar char="•"/>
            </a:pPr>
            <a:r>
              <a:rPr lang="en-US" strike="noStrike" smtClean="0"/>
              <a:t>Năm 1801, Joseph-Marie Jacquard (1752-1834) phát minh máy dệt tự động được điều khiển bởi các phiếu đục lỗ.</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Năm 1822, Charles Babbage (1791-1871) thiết kế máy tính cơ học đầu tiên.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Năm 1834, Charles Babbage phát minh máy với chương trình bên ngoài (điều khiển bởi phiếu đục lỗ).</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effectLst/>
                <a:latin typeface="+mn-lt"/>
                <a:ea typeface="+mn-ea"/>
                <a:cs typeface="+mn-cs"/>
              </a:rPr>
              <a:t>Năm</a:t>
            </a:r>
            <a:r>
              <a:rPr lang="en-US" sz="1200" kern="1200" baseline="0" smtClean="0">
                <a:solidFill>
                  <a:schemeClr val="tx1"/>
                </a:solidFill>
                <a:effectLst/>
                <a:latin typeface="+mn-lt"/>
                <a:ea typeface="+mn-ea"/>
                <a:cs typeface="+mn-cs"/>
              </a:rPr>
              <a:t> 1869, </a:t>
            </a:r>
            <a:r>
              <a:rPr lang="en-US" sz="1200" kern="1200" smtClean="0">
                <a:solidFill>
                  <a:schemeClr val="tx1"/>
                </a:solidFill>
                <a:effectLst/>
                <a:latin typeface="+mn-lt"/>
                <a:ea typeface="+mn-ea"/>
                <a:cs typeface="+mn-cs"/>
              </a:rPr>
              <a:t>William Stanley Jevons (1835-1882), một nhà kinh tế và logic người Anh, xây dựng một cỗ máy để giải quyết các vấn đề logic (cỗ máy hiện đặt tại Bảo tàng Lịch sử Khoa học Oxford)</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effectLst/>
                <a:latin typeface="+mn-lt"/>
                <a:ea typeface="+mn-ea"/>
                <a:cs typeface="+mn-cs"/>
              </a:rPr>
              <a:t>Năm</a:t>
            </a:r>
            <a:r>
              <a:rPr lang="en-US" sz="1200" kern="1200" baseline="0" smtClean="0">
                <a:solidFill>
                  <a:schemeClr val="tx1"/>
                </a:solidFill>
                <a:effectLst/>
                <a:latin typeface="+mn-lt"/>
                <a:ea typeface="+mn-ea"/>
                <a:cs typeface="+mn-cs"/>
              </a:rPr>
              <a:t> 1890, </a:t>
            </a:r>
            <a:r>
              <a:rPr lang="en-US" sz="1200" kern="1200" smtClean="0">
                <a:solidFill>
                  <a:schemeClr val="tx1"/>
                </a:solidFill>
                <a:effectLst/>
                <a:latin typeface="+mn-lt"/>
                <a:ea typeface="+mn-ea"/>
                <a:cs typeface="+mn-cs"/>
              </a:rPr>
              <a:t>Herman Hollerith (1860-1929) đã phát minh ra thẻ đục lỗ hiện đại để sử dụng trong một máy được thiết kế để giúp lập bảng điều tra dân số.</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1" kern="1200" smtClean="0">
                <a:solidFill>
                  <a:schemeClr val="tx1"/>
                </a:solidFill>
                <a:effectLst/>
                <a:latin typeface="+mn-lt"/>
                <a:ea typeface="+mn-ea"/>
                <a:cs typeface="+mn-cs"/>
              </a:rPr>
              <a:t>1900</a:t>
            </a:r>
            <a:r>
              <a:rPr lang="en-US" sz="1200" b="1" kern="1200" baseline="0" smtClean="0">
                <a:solidFill>
                  <a:schemeClr val="tx1"/>
                </a:solidFill>
                <a:effectLst/>
                <a:latin typeface="+mn-lt"/>
                <a:ea typeface="+mn-ea"/>
                <a:cs typeface="+mn-cs"/>
              </a:rPr>
              <a:t> – 1939</a:t>
            </a:r>
          </a:p>
          <a:p>
            <a:pPr marL="171450" indent="-171450">
              <a:buFont typeface="Arial" pitchFamily="34" charset="0"/>
              <a:buChar char="•"/>
            </a:pPr>
            <a:r>
              <a:rPr lang="en-US" sz="1200" kern="1200" smtClean="0">
                <a:solidFill>
                  <a:schemeClr val="tx1"/>
                </a:solidFill>
                <a:effectLst/>
                <a:latin typeface="+mn-lt"/>
                <a:ea typeface="+mn-ea"/>
                <a:cs typeface="+mn-cs"/>
              </a:rPr>
              <a:t>Đây</a:t>
            </a:r>
            <a:r>
              <a:rPr lang="en-US" sz="1200" kern="1200" baseline="0" smtClean="0">
                <a:solidFill>
                  <a:schemeClr val="tx1"/>
                </a:solidFill>
                <a:effectLst/>
                <a:latin typeface="+mn-lt"/>
                <a:ea typeface="+mn-ea"/>
                <a:cs typeface="+mn-cs"/>
              </a:rPr>
              <a:t> là g</a:t>
            </a:r>
            <a:r>
              <a:rPr lang="en-US" sz="1200" kern="1200" smtClean="0">
                <a:solidFill>
                  <a:schemeClr val="tx1"/>
                </a:solidFill>
                <a:effectLst/>
                <a:latin typeface="+mn-lt"/>
                <a:ea typeface="+mn-ea"/>
                <a:cs typeface="+mn-cs"/>
              </a:rPr>
              <a:t>iai đoạn</a:t>
            </a:r>
            <a:r>
              <a:rPr lang="en-US" sz="1200" kern="1200" baseline="0" smtClean="0">
                <a:solidFill>
                  <a:schemeClr val="tx1"/>
                </a:solidFill>
                <a:effectLst/>
                <a:latin typeface="+mn-lt"/>
                <a:ea typeface="+mn-ea"/>
                <a:cs typeface="+mn-cs"/>
              </a:rPr>
              <a:t> phát triển của nền toán học.</a:t>
            </a:r>
          </a:p>
          <a:p>
            <a:pPr marL="171450" indent="-171450">
              <a:buFont typeface="Arial" pitchFamily="34" charset="0"/>
              <a:buChar char="•"/>
            </a:pPr>
            <a:r>
              <a:rPr lang="vi-VN" smtClean="0"/>
              <a:t>Năm 1928, nhà toán học </a:t>
            </a:r>
            <a:r>
              <a:rPr lang="en-US" smtClean="0"/>
              <a:t>người</a:t>
            </a:r>
            <a:r>
              <a:rPr lang="en-US" baseline="0" smtClean="0"/>
              <a:t> </a:t>
            </a:r>
            <a:r>
              <a:rPr lang="vi-VN" smtClean="0"/>
              <a:t>Đức David Hilbert (1862-1943) đề cập </a:t>
            </a:r>
            <a:r>
              <a:rPr lang="en-US" smtClean="0"/>
              <a:t>ở</a:t>
            </a:r>
            <a:r>
              <a:rPr lang="en-US" baseline="0" smtClean="0"/>
              <a:t> </a:t>
            </a:r>
            <a:r>
              <a:rPr lang="vi-VN" smtClean="0"/>
              <a:t>Đại hội </a:t>
            </a:r>
            <a:r>
              <a:rPr lang="en-US" smtClean="0"/>
              <a:t>q</a:t>
            </a:r>
            <a:r>
              <a:rPr lang="vi-VN" smtClean="0"/>
              <a:t>uốc tế </a:t>
            </a:r>
            <a:r>
              <a:rPr lang="en-US" smtClean="0"/>
              <a:t>c</a:t>
            </a:r>
            <a:r>
              <a:rPr lang="vi-VN" smtClean="0"/>
              <a:t>ác nhà toán học. Ông đặt ra ba câu hỏi:</a:t>
            </a:r>
            <a:endParaRPr lang="en-US" smtClean="0"/>
          </a:p>
          <a:p>
            <a:pPr marL="628650" lvl="1" indent="-171450">
              <a:buFont typeface="Arial" pitchFamily="34" charset="0"/>
              <a:buChar char="•"/>
            </a:pPr>
            <a:r>
              <a:rPr lang="vi-VN" smtClean="0"/>
              <a:t>(1) </a:t>
            </a:r>
            <a:r>
              <a:rPr lang="en-US" smtClean="0"/>
              <a:t>T</a:t>
            </a:r>
            <a:r>
              <a:rPr lang="vi-VN" smtClean="0"/>
              <a:t>oán học </a:t>
            </a:r>
            <a:r>
              <a:rPr lang="en-US" smtClean="0"/>
              <a:t>có</a:t>
            </a:r>
            <a:r>
              <a:rPr lang="en-US" baseline="0" smtClean="0"/>
              <a:t> tính </a:t>
            </a:r>
            <a:r>
              <a:rPr lang="vi-VN" smtClean="0"/>
              <a:t>hoàn chỉnh</a:t>
            </a:r>
            <a:r>
              <a:rPr lang="en-US" smtClean="0"/>
              <a:t>? T</a:t>
            </a:r>
            <a:r>
              <a:rPr lang="vi-VN" smtClean="0"/>
              <a:t>ức là mỗi </a:t>
            </a:r>
            <a:r>
              <a:rPr lang="en-US" smtClean="0"/>
              <a:t>mệnh</a:t>
            </a:r>
            <a:r>
              <a:rPr lang="en-US" baseline="0" smtClean="0"/>
              <a:t> đề </a:t>
            </a:r>
            <a:r>
              <a:rPr lang="vi-VN" smtClean="0"/>
              <a:t>toán học có thể được chứng minh hay bác bỏ</a:t>
            </a:r>
            <a:r>
              <a:rPr lang="en-US" smtClean="0"/>
              <a:t>.</a:t>
            </a:r>
          </a:p>
          <a:p>
            <a:pPr marL="628650" lvl="1" indent="-171450">
              <a:buFont typeface="Arial" pitchFamily="34" charset="0"/>
              <a:buChar char="•"/>
            </a:pPr>
            <a:r>
              <a:rPr lang="vi-VN" smtClean="0"/>
              <a:t>(2) </a:t>
            </a:r>
            <a:r>
              <a:rPr lang="en-US" smtClean="0"/>
              <a:t>T</a:t>
            </a:r>
            <a:r>
              <a:rPr lang="vi-VN" smtClean="0"/>
              <a:t>oán học </a:t>
            </a:r>
            <a:r>
              <a:rPr lang="en-US" smtClean="0"/>
              <a:t>có</a:t>
            </a:r>
            <a:r>
              <a:rPr lang="en-US" baseline="0" smtClean="0"/>
              <a:t> tính </a:t>
            </a:r>
            <a:r>
              <a:rPr lang="en-US" smtClean="0"/>
              <a:t>nhất</a:t>
            </a:r>
            <a:r>
              <a:rPr lang="en-US" baseline="0" smtClean="0"/>
              <a:t> quán? T</a:t>
            </a:r>
            <a:r>
              <a:rPr lang="en-US" smtClean="0"/>
              <a:t>ức</a:t>
            </a:r>
            <a:r>
              <a:rPr lang="en-US" baseline="0" smtClean="0"/>
              <a:t> là </a:t>
            </a:r>
            <a:r>
              <a:rPr lang="en-US" smtClean="0"/>
              <a:t>có</a:t>
            </a:r>
            <a:r>
              <a:rPr lang="en-US" baseline="0" smtClean="0"/>
              <a:t> </a:t>
            </a:r>
            <a:r>
              <a:rPr lang="vi-VN" smtClean="0"/>
              <a:t>th</a:t>
            </a:r>
            <a:r>
              <a:rPr lang="en-US" smtClean="0"/>
              <a:t>ật</a:t>
            </a:r>
            <a:r>
              <a:rPr lang="en-US" baseline="0" smtClean="0"/>
              <a:t> là các mệnh đề </a:t>
            </a:r>
            <a:r>
              <a:rPr lang="vi-VN" smtClean="0"/>
              <a:t>như </a:t>
            </a:r>
            <a:r>
              <a:rPr lang="en-US" smtClean="0"/>
              <a:t>“</a:t>
            </a:r>
            <a:r>
              <a:rPr lang="vi-VN" smtClean="0"/>
              <a:t>0 = 1</a:t>
            </a:r>
            <a:r>
              <a:rPr lang="en-US" smtClean="0"/>
              <a:t>”</a:t>
            </a:r>
            <a:r>
              <a:rPr lang="vi-VN" smtClean="0"/>
              <a:t> không thể được chứng minh bằng phương pháp hợp lệ</a:t>
            </a:r>
            <a:r>
              <a:rPr lang="en-US" smtClean="0"/>
              <a:t>.</a:t>
            </a:r>
          </a:p>
          <a:p>
            <a:pPr marL="628650" lvl="1" indent="-171450">
              <a:buFont typeface="Arial" pitchFamily="34" charset="0"/>
              <a:buChar char="•"/>
            </a:pPr>
            <a:r>
              <a:rPr lang="vi-VN" smtClean="0"/>
              <a:t>(3) </a:t>
            </a:r>
            <a:r>
              <a:rPr lang="en-US" smtClean="0"/>
              <a:t>T</a:t>
            </a:r>
            <a:r>
              <a:rPr lang="vi-VN" smtClean="0"/>
              <a:t>oán học </a:t>
            </a:r>
            <a:r>
              <a:rPr lang="en-US" smtClean="0"/>
              <a:t>có</a:t>
            </a:r>
            <a:r>
              <a:rPr lang="en-US" baseline="0" smtClean="0"/>
              <a:t> thể quyết định? C</a:t>
            </a:r>
            <a:r>
              <a:rPr lang="vi-VN" smtClean="0"/>
              <a:t>ó nghĩa là, có một phương pháp cơ khí có thể được áp dụng cho bất kỳ khẳng định toán học </a:t>
            </a:r>
            <a:r>
              <a:rPr lang="en-US" smtClean="0"/>
              <a:t>nào</a:t>
            </a:r>
            <a:r>
              <a:rPr lang="en-US" baseline="0" smtClean="0"/>
              <a:t> </a:t>
            </a:r>
            <a:r>
              <a:rPr lang="vi-VN" smtClean="0"/>
              <a:t>và (ít nhất là về nguyên </a:t>
            </a:r>
            <a:r>
              <a:rPr lang="en-US" smtClean="0"/>
              <a:t>lý</a:t>
            </a:r>
            <a:r>
              <a:rPr lang="vi-VN" smtClean="0"/>
              <a:t>) cuối cùng sẽ trả lời liệu khẳng định đó là đúng hay không? Câu hỏi cuối cùng này được gọi là Entscheidungsproblem.</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Năm 1931, Kurt Godel (1906-1978) đã trả lời hai câu hỏi </a:t>
            </a:r>
            <a:r>
              <a:rPr lang="en-US" smtClean="0"/>
              <a:t>đầu</a:t>
            </a:r>
            <a:r>
              <a:rPr lang="en-US" baseline="0" smtClean="0"/>
              <a:t> của </a:t>
            </a:r>
            <a:r>
              <a:rPr lang="vi-VN" smtClean="0"/>
              <a:t>Hilbert. Ông đã cho thấy rằng mỗi hệ thống </a:t>
            </a:r>
            <a:r>
              <a:rPr lang="en-US" smtClean="0"/>
              <a:t>hình</a:t>
            </a:r>
            <a:r>
              <a:rPr lang="en-US" baseline="0" smtClean="0"/>
              <a:t> thức </a:t>
            </a:r>
            <a:r>
              <a:rPr lang="vi-VN" smtClean="0"/>
              <a:t>đủ mạnh hoặc không </a:t>
            </a:r>
            <a:r>
              <a:rPr lang="en-US" smtClean="0"/>
              <a:t>nhất</a:t>
            </a:r>
            <a:r>
              <a:rPr lang="en-US" baseline="0" smtClean="0"/>
              <a:t> quán </a:t>
            </a:r>
            <a:r>
              <a:rPr lang="vi-VN" smtClean="0"/>
              <a:t>hoặc không</a:t>
            </a:r>
            <a:r>
              <a:rPr lang="en-US" baseline="0" smtClean="0"/>
              <a:t> hoàn chỉnh</a:t>
            </a:r>
            <a:r>
              <a:rPr lang="vi-VN" smtClean="0"/>
              <a:t>. Ngoài ra, nếu một hệ thống tiên đề là </a:t>
            </a:r>
            <a:r>
              <a:rPr lang="en-US" smtClean="0"/>
              <a:t>nhất</a:t>
            </a:r>
            <a:r>
              <a:rPr lang="en-US" baseline="0" smtClean="0"/>
              <a:t> quán</a:t>
            </a:r>
            <a:r>
              <a:rPr lang="vi-VN" smtClean="0"/>
              <a:t>, </a:t>
            </a:r>
            <a:r>
              <a:rPr lang="en-US" smtClean="0"/>
              <a:t>sự</a:t>
            </a:r>
            <a:r>
              <a:rPr lang="en-US" baseline="0" smtClean="0"/>
              <a:t> </a:t>
            </a:r>
            <a:r>
              <a:rPr lang="vi-VN" smtClean="0"/>
              <a:t>nhất quán này không thể được </a:t>
            </a:r>
            <a:r>
              <a:rPr lang="en-US" smtClean="0"/>
              <a:t>tự</a:t>
            </a:r>
            <a:r>
              <a:rPr lang="en-US" baseline="0" smtClean="0"/>
              <a:t> nó </a:t>
            </a:r>
            <a:r>
              <a:rPr lang="vi-VN" smtClean="0"/>
              <a:t>chứng minh. Câu hỏi thứ ba vẫn còn </a:t>
            </a:r>
            <a:r>
              <a:rPr lang="en-US" smtClean="0"/>
              <a:t>để</a:t>
            </a:r>
            <a:r>
              <a:rPr lang="en-US" baseline="0" smtClean="0"/>
              <a:t> </a:t>
            </a:r>
            <a:r>
              <a:rPr lang="vi-VN" smtClean="0"/>
              <a:t>mở</a:t>
            </a:r>
            <a:r>
              <a:rPr lang="en-US" smtClean="0"/>
              <a:t>,</a:t>
            </a:r>
            <a:r>
              <a:rPr lang="vi-VN" smtClean="0"/>
              <a:t> với </a:t>
            </a:r>
            <a:r>
              <a:rPr lang="en-US" smtClean="0"/>
              <a:t>từ</a:t>
            </a:r>
            <a:r>
              <a:rPr lang="en-US" baseline="0" smtClean="0"/>
              <a:t> “có thể </a:t>
            </a:r>
            <a:r>
              <a:rPr lang="vi-VN" smtClean="0"/>
              <a:t>chứng minh</a:t>
            </a:r>
            <a:r>
              <a:rPr lang="en-US" smtClean="0"/>
              <a:t>”</a:t>
            </a:r>
            <a:r>
              <a:rPr lang="vi-VN" smtClean="0"/>
              <a:t> </a:t>
            </a:r>
            <a:r>
              <a:rPr lang="en-US" smtClean="0"/>
              <a:t>(provable) </a:t>
            </a:r>
            <a:r>
              <a:rPr lang="vi-VN" smtClean="0"/>
              <a:t>thay cho </a:t>
            </a:r>
            <a:r>
              <a:rPr lang="en-US" smtClean="0"/>
              <a:t>“</a:t>
            </a:r>
            <a:r>
              <a:rPr lang="vi-VN" smtClean="0"/>
              <a:t>sự thật</a:t>
            </a:r>
            <a:r>
              <a:rPr lang="en-US" smtClean="0"/>
              <a:t>” (true)</a:t>
            </a:r>
            <a:r>
              <a:rPr lang="vi-VN" smtClean="0"/>
              <a:t>.</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Năm 1936, Alan Turing (1912-1954) </a:t>
            </a:r>
            <a:r>
              <a:rPr lang="en-US" smtClean="0"/>
              <a:t>đưa</a:t>
            </a:r>
            <a:r>
              <a:rPr lang="en-US" baseline="0" smtClean="0"/>
              <a:t> ra </a:t>
            </a:r>
            <a:r>
              <a:rPr lang="vi-VN" smtClean="0"/>
              <a:t>một giải pháp cho Entscheidungsproblem </a:t>
            </a:r>
            <a:r>
              <a:rPr lang="en-US" smtClean="0"/>
              <a:t>của</a:t>
            </a:r>
            <a:r>
              <a:rPr lang="en-US" baseline="0" smtClean="0"/>
              <a:t> </a:t>
            </a:r>
            <a:r>
              <a:rPr lang="vi-VN" smtClean="0"/>
              <a:t>Hilbert bằng cách xây dựng một mô hình </a:t>
            </a:r>
            <a:r>
              <a:rPr lang="en-US" smtClean="0"/>
              <a:t>hình</a:t>
            </a:r>
            <a:r>
              <a:rPr lang="en-US" baseline="0" smtClean="0"/>
              <a:t> </a:t>
            </a:r>
            <a:r>
              <a:rPr lang="vi-VN" smtClean="0"/>
              <a:t>thức của một máy tính - máy Turing - và </a:t>
            </a:r>
            <a:r>
              <a:rPr lang="en-US" smtClean="0"/>
              <a:t>cho </a:t>
            </a:r>
            <a:r>
              <a:rPr lang="vi-VN" smtClean="0"/>
              <a:t>thấy rằng có </a:t>
            </a:r>
            <a:r>
              <a:rPr lang="en-US" smtClean="0"/>
              <a:t>những</a:t>
            </a:r>
            <a:r>
              <a:rPr lang="en-US" baseline="0" smtClean="0"/>
              <a:t> </a:t>
            </a:r>
            <a:r>
              <a:rPr lang="vi-VN" smtClean="0"/>
              <a:t>vấn đề một máy như vậy không thể giải quyết. Một vấn đề </a:t>
            </a:r>
            <a:r>
              <a:rPr lang="en-US" smtClean="0"/>
              <a:t>như</a:t>
            </a:r>
            <a:r>
              <a:rPr lang="en-US" baseline="0" smtClean="0"/>
              <a:t> vậy được gọi là “vấn đề dừng”</a:t>
            </a:r>
            <a:r>
              <a:rPr lang="en-US" smtClean="0"/>
              <a:t> (halting</a:t>
            </a:r>
            <a:r>
              <a:rPr lang="en-US" baseline="0" smtClean="0"/>
              <a:t> problem</a:t>
            </a:r>
            <a:r>
              <a:rPr lang="en-US" smtClean="0"/>
              <a:t>)</a:t>
            </a:r>
            <a:r>
              <a:rPr lang="vi-VN" smtClean="0"/>
              <a:t>: cho một chương trình Pascal, </a:t>
            </a:r>
            <a:r>
              <a:rPr lang="en-US" smtClean="0"/>
              <a:t>nó</a:t>
            </a:r>
            <a:r>
              <a:rPr lang="en-US" baseline="0" smtClean="0"/>
              <a:t> có </a:t>
            </a:r>
            <a:r>
              <a:rPr lang="en-US" smtClean="0"/>
              <a:t>d</a:t>
            </a:r>
            <a:r>
              <a:rPr lang="vi-VN" smtClean="0"/>
              <a:t>ừng trên tất cả các đầu vào?</a:t>
            </a:r>
            <a:endParaRPr lang="en-US" smtClean="0"/>
          </a:p>
          <a:p>
            <a:pPr marL="0" indent="0">
              <a:buFont typeface="Arial" pitchFamily="34" charset="0"/>
              <a:buNone/>
            </a:pPr>
            <a:endParaRPr lang="en-US" smtClean="0"/>
          </a:p>
          <a:p>
            <a:pPr marL="0" indent="0">
              <a:buFont typeface="Arial" pitchFamily="34" charset="0"/>
              <a:buNone/>
            </a:pPr>
            <a:r>
              <a:rPr lang="en-US" b="1" smtClean="0"/>
              <a:t>Thập</a:t>
            </a:r>
            <a:r>
              <a:rPr lang="en-US" b="1" baseline="0" smtClean="0"/>
              <a:t> kỷ 1940</a:t>
            </a:r>
            <a:endParaRPr lang="en-US" b="1" smtClean="0"/>
          </a:p>
          <a:p>
            <a:pPr marL="171450" indent="-171450">
              <a:buFont typeface="Arial" pitchFamily="34" charset="0"/>
              <a:buChar char="•"/>
            </a:pPr>
            <a:r>
              <a:rPr lang="en-US" smtClean="0"/>
              <a:t>Chiến</a:t>
            </a:r>
            <a:r>
              <a:rPr lang="en-US" baseline="0" smtClean="0"/>
              <a:t> tranh đã khai sinh ra máy tính số điện tử.</a:t>
            </a:r>
          </a:p>
          <a:p>
            <a:pPr marL="171450" indent="-171450">
              <a:buFont typeface="Arial" pitchFamily="34" charset="0"/>
              <a:buChar char="•"/>
            </a:pPr>
            <a:r>
              <a:rPr lang="vi-VN" smtClean="0"/>
              <a:t>Các tính toán cần thiết cho đạn trong chiến tranh thế giới thứ </a:t>
            </a:r>
            <a:r>
              <a:rPr lang="en-US" smtClean="0"/>
              <a:t>hai</a:t>
            </a:r>
            <a:r>
              <a:rPr lang="vi-VN" smtClean="0"/>
              <a:t> đã thúc đẩy sự phát triển của máy tính điện tử kỹ thuật số có mục đích chung. Tại Harvard, Howard H. Aiken (1900-1973) xây dựng các </a:t>
            </a:r>
            <a:r>
              <a:rPr lang="en-US" smtClean="0"/>
              <a:t>máy</a:t>
            </a:r>
            <a:r>
              <a:rPr lang="en-US" baseline="0" smtClean="0"/>
              <a:t> tính cơ điện tử </a:t>
            </a:r>
            <a:r>
              <a:rPr lang="vi-VN" smtClean="0"/>
              <a:t>Mark </a:t>
            </a:r>
            <a:r>
              <a:rPr lang="en-US" smtClean="0"/>
              <a:t>I </a:t>
            </a:r>
            <a:r>
              <a:rPr lang="vi-VN" smtClean="0"/>
              <a:t>vào năm 1944</a:t>
            </a:r>
            <a:r>
              <a:rPr lang="en-US" smtClean="0"/>
              <a:t> </a:t>
            </a:r>
            <a:r>
              <a:rPr lang="vi-VN" smtClean="0"/>
              <a:t>với sự hỗ trợ của IBM.</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en-US" smtClean="0"/>
              <a:t>P</a:t>
            </a:r>
            <a:r>
              <a:rPr lang="vi-VN" smtClean="0"/>
              <a:t>há </a:t>
            </a:r>
            <a:r>
              <a:rPr lang="en-US" smtClean="0"/>
              <a:t>mã</a:t>
            </a:r>
            <a:r>
              <a:rPr lang="en-US" baseline="0" smtClean="0"/>
              <a:t> quân sự (code-breaking) </a:t>
            </a:r>
            <a:r>
              <a:rPr lang="vi-VN" smtClean="0"/>
              <a:t>cũng dẫn đến </a:t>
            </a:r>
            <a:r>
              <a:rPr lang="en-US" smtClean="0"/>
              <a:t>các</a:t>
            </a:r>
            <a:r>
              <a:rPr lang="en-US" baseline="0" smtClean="0"/>
              <a:t> </a:t>
            </a:r>
            <a:r>
              <a:rPr lang="vi-VN" smtClean="0"/>
              <a:t>dự án tính toán. Alan Turing đã tham gia vào việc </a:t>
            </a:r>
            <a:r>
              <a:rPr lang="en-US" smtClean="0"/>
              <a:t>phá</a:t>
            </a:r>
            <a:r>
              <a:rPr lang="en-US" baseline="0" smtClean="0"/>
              <a:t> </a:t>
            </a:r>
            <a:r>
              <a:rPr lang="vi-VN" smtClean="0"/>
              <a:t>mã phía sau máy </a:t>
            </a:r>
            <a:r>
              <a:rPr lang="en-US" smtClean="0"/>
              <a:t>của</a:t>
            </a:r>
            <a:r>
              <a:rPr lang="en-US" baseline="0" smtClean="0"/>
              <a:t> </a:t>
            </a:r>
            <a:r>
              <a:rPr lang="vi-VN" smtClean="0"/>
              <a:t>Đức, Enigma, tại Bletchley Park ở Anh. Người Anh xây dựng một thiết bị máy tính, Colossus, để hỗ trợ phá mã.</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Tại Đại học bang Iowa vào năm 1939, John Vincent Atanasoff (1904-1995) và Clifford Berry thiết kế và xây dựng một máy tính điện tử để giải các hệ phương trình tuyến tính</a:t>
            </a:r>
            <a:r>
              <a:rPr lang="en-US" smtClean="0"/>
              <a:t> </a:t>
            </a:r>
            <a:r>
              <a:rPr lang="vi-VN" smtClean="0"/>
              <a:t>nhưng nó không bao giờ </a:t>
            </a:r>
            <a:r>
              <a:rPr lang="en-US" smtClean="0"/>
              <a:t>thực</a:t>
            </a:r>
            <a:r>
              <a:rPr lang="en-US" baseline="0" smtClean="0"/>
              <a:t> hiện </a:t>
            </a:r>
            <a:r>
              <a:rPr lang="vi-VN" smtClean="0"/>
              <a:t>đúng.</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Atanasoff thảo luận về phát minh của mình với John William Mauchly (1907-1980), người sau này</a:t>
            </a:r>
            <a:r>
              <a:rPr lang="en-US" smtClean="0"/>
              <a:t> cùng</a:t>
            </a:r>
            <a:r>
              <a:rPr lang="en-US" baseline="0" smtClean="0"/>
              <a:t> với </a:t>
            </a:r>
            <a:r>
              <a:rPr lang="vi-VN" smtClean="0"/>
              <a:t>J. Presper Eckert, Jr (1919-1995), thiết kế và xây dựng ENIAC, một máy tính điện tử ban đầu dự định cho các tính toán pháo binh. Chính xác </a:t>
            </a:r>
            <a:r>
              <a:rPr lang="en-US" smtClean="0"/>
              <a:t>là</a:t>
            </a:r>
            <a:r>
              <a:rPr lang="en-US" baseline="0" smtClean="0"/>
              <a:t> </a:t>
            </a:r>
            <a:r>
              <a:rPr lang="vi-VN" smtClean="0"/>
              <a:t>những ý tưởng </a:t>
            </a:r>
            <a:r>
              <a:rPr lang="en-US" smtClean="0"/>
              <a:t>mà</a:t>
            </a:r>
            <a:r>
              <a:rPr lang="en-US" baseline="0" smtClean="0"/>
              <a:t> </a:t>
            </a:r>
            <a:r>
              <a:rPr lang="vi-VN" smtClean="0"/>
              <a:t>Mauchly </a:t>
            </a:r>
            <a:r>
              <a:rPr lang="en-US" smtClean="0"/>
              <a:t>có</a:t>
            </a:r>
            <a:r>
              <a:rPr lang="en-US" baseline="0" smtClean="0"/>
              <a:t> được </a:t>
            </a:r>
            <a:r>
              <a:rPr lang="vi-VN" smtClean="0"/>
              <a:t>từ Atanasoff là không </a:t>
            </a:r>
            <a:r>
              <a:rPr lang="en-US" smtClean="0"/>
              <a:t>hoàn</a:t>
            </a:r>
            <a:r>
              <a:rPr lang="en-US" baseline="0" smtClean="0"/>
              <a:t> toàn </a:t>
            </a:r>
            <a:r>
              <a:rPr lang="vi-VN" smtClean="0"/>
              <a:t>rõ ràng</a:t>
            </a:r>
            <a:r>
              <a:rPr lang="en-US" smtClean="0"/>
              <a:t> </a:t>
            </a:r>
            <a:r>
              <a:rPr lang="vi-VN" smtClean="0"/>
              <a:t>và cho dù Atanasoff hoặc Mauchly và Eckert xứng đáng được </a:t>
            </a:r>
            <a:r>
              <a:rPr lang="en-US" smtClean="0"/>
              <a:t>xem như</a:t>
            </a:r>
            <a:r>
              <a:rPr lang="en-US" baseline="0" smtClean="0"/>
              <a:t> </a:t>
            </a:r>
            <a:r>
              <a:rPr lang="en-US" smtClean="0"/>
              <a:t>cha đẻ</a:t>
            </a:r>
            <a:r>
              <a:rPr lang="en-US" baseline="0" smtClean="0"/>
              <a:t> </a:t>
            </a:r>
            <a:r>
              <a:rPr lang="vi-VN" smtClean="0"/>
              <a:t>của máy tính điện tử kỹ thuật số </a:t>
            </a:r>
            <a:r>
              <a:rPr lang="en-US" smtClean="0"/>
              <a:t>vẫn</a:t>
            </a:r>
            <a:r>
              <a:rPr lang="en-US" baseline="0" smtClean="0"/>
              <a:t> l</a:t>
            </a:r>
            <a:r>
              <a:rPr lang="vi-VN" smtClean="0"/>
              <a:t>à chủ đề của trận chiến pháp lý và tranh luận lịch sử. ENIAC được xây dựng tại trường Moore tại Đại học Pennsylvania và đã được hoàn tất vào năm 1946.</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Năm 1944, Mauchly, Eckert và John von Neumann (1903-1957) đã thiết kế </a:t>
            </a:r>
            <a:r>
              <a:rPr lang="en-US" smtClean="0"/>
              <a:t>một</a:t>
            </a:r>
            <a:r>
              <a:rPr lang="en-US" baseline="0" smtClean="0"/>
              <a:t> máy tính điện tử EDVAC với chương trình chứa bên trong</a:t>
            </a:r>
            <a:r>
              <a:rPr lang="vi-VN" smtClean="0"/>
              <a:t>. </a:t>
            </a:r>
            <a:r>
              <a:rPr lang="en-US" smtClean="0"/>
              <a:t>Báo</a:t>
            </a:r>
            <a:r>
              <a:rPr lang="en-US" baseline="0" smtClean="0"/>
              <a:t> cáo của </a:t>
            </a:r>
            <a:r>
              <a:rPr lang="vi-VN" smtClean="0"/>
              <a:t>Von Neumann, "Dự thảo Báo cáo </a:t>
            </a:r>
            <a:r>
              <a:rPr lang="en-US" smtClean="0"/>
              <a:t>đầu</a:t>
            </a:r>
            <a:r>
              <a:rPr lang="en-US" baseline="0" smtClean="0"/>
              <a:t> tiên </a:t>
            </a:r>
            <a:r>
              <a:rPr lang="vi-VN" smtClean="0"/>
              <a:t>trên EDVAC" đã có ảnh hưởng rất lớn và chứa đựng rất nhiều những ý tưởng vẫn còn được sử dụng trong các máy tính kỹ thuật số hiện đại nhất. Eckert và Mauchly đã đi vào xây dựng UNIVAC.</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Maurice Wilkes (sinh </a:t>
            </a:r>
            <a:r>
              <a:rPr lang="en-US" smtClean="0"/>
              <a:t>năm</a:t>
            </a:r>
            <a:r>
              <a:rPr lang="en-US" baseline="0" smtClean="0"/>
              <a:t> </a:t>
            </a:r>
            <a:r>
              <a:rPr lang="vi-VN" smtClean="0"/>
              <a:t>1913), làm việc tại Cambridge, Anh, xây dựng EDSAC, một máy tính dựa trên EDVAC. FC Williams (sinh </a:t>
            </a:r>
            <a:r>
              <a:rPr lang="en-US" smtClean="0"/>
              <a:t>năm</a:t>
            </a:r>
            <a:r>
              <a:rPr lang="en-US" baseline="0" smtClean="0"/>
              <a:t> </a:t>
            </a:r>
            <a:r>
              <a:rPr lang="vi-VN" smtClean="0"/>
              <a:t>1911) và những người khác tại trường đại học Manchester đã xây dựng Manchester Mark I, một phiên bản </a:t>
            </a:r>
            <a:r>
              <a:rPr lang="en-US" smtClean="0"/>
              <a:t>của</a:t>
            </a:r>
            <a:r>
              <a:rPr lang="en-US" baseline="0" smtClean="0"/>
              <a:t> nó đã hoạt động sớm hơn </a:t>
            </a:r>
            <a:r>
              <a:rPr lang="vi-VN" smtClean="0"/>
              <a:t>vào 6</a:t>
            </a:r>
            <a:r>
              <a:rPr lang="en-US" smtClean="0"/>
              <a:t>/1</a:t>
            </a:r>
            <a:r>
              <a:rPr lang="vi-VN" smtClean="0"/>
              <a:t>948. Máy này đôi khi được gọi là </a:t>
            </a:r>
            <a:r>
              <a:rPr lang="en-US" smtClean="0"/>
              <a:t>máy</a:t>
            </a:r>
            <a:r>
              <a:rPr lang="en-US" baseline="0" smtClean="0"/>
              <a:t> tính số chứa chương trình đầu tiên</a:t>
            </a:r>
            <a:r>
              <a:rPr lang="vi-VN" smtClean="0"/>
              <a:t>.</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Việc phát minh ra bóng bán dẫn vào năm 1947 bởi John Bardeen (1908-1991), Walter Brattain (1902-1987), và William Shockley (1910-1989) chuyển đổi máy tính và </a:t>
            </a:r>
            <a:r>
              <a:rPr lang="en-US" smtClean="0"/>
              <a:t>tạo</a:t>
            </a:r>
            <a:r>
              <a:rPr lang="en-US" baseline="0" smtClean="0"/>
              <a:t> ra </a:t>
            </a:r>
            <a:r>
              <a:rPr lang="vi-VN" smtClean="0"/>
              <a:t>cuộc cách mạng vi xử lý. Đối với phát hiện này, họ đã giành giải Nobel Vật lý năm 1956. (Shockley sau này trở thành nổi tiếng với quan điểm phân biệt chủng tộc của mình)</a:t>
            </a:r>
            <a:r>
              <a:rPr lang="en-US" smtClean="0"/>
              <a:t>.</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Jay Forrester (sinh </a:t>
            </a:r>
            <a:r>
              <a:rPr lang="en-US" smtClean="0"/>
              <a:t>năm</a:t>
            </a:r>
            <a:r>
              <a:rPr lang="en-US" baseline="0" smtClean="0"/>
              <a:t> </a:t>
            </a:r>
            <a:r>
              <a:rPr lang="vi-VN" smtClean="0"/>
              <a:t>1918) phát minh ra bộ nhớ lõi từ </a:t>
            </a:r>
            <a:r>
              <a:rPr lang="en-US" smtClean="0"/>
              <a:t>vào</a:t>
            </a:r>
            <a:r>
              <a:rPr lang="en-US" baseline="0" smtClean="0"/>
              <a:t> n</a:t>
            </a:r>
            <a:r>
              <a:rPr lang="vi-VN" smtClean="0"/>
              <a:t>ăm 1949.</a:t>
            </a:r>
            <a:endParaRPr lang="en-US" smtClean="0"/>
          </a:p>
          <a:p>
            <a:pPr marL="0" indent="0">
              <a:buFont typeface="Arial" pitchFamily="34" charset="0"/>
              <a:buNone/>
            </a:pPr>
            <a:endParaRPr lang="en-US" smtClean="0"/>
          </a:p>
          <a:p>
            <a:pPr marL="0" indent="0">
              <a:buFont typeface="Arial" pitchFamily="34" charset="0"/>
              <a:buNone/>
            </a:pPr>
            <a:r>
              <a:rPr lang="en-US" b="1" smtClean="0"/>
              <a:t>Thập</a:t>
            </a:r>
            <a:r>
              <a:rPr lang="en-US" b="1" baseline="0" smtClean="0"/>
              <a:t> kỷ 1950</a:t>
            </a:r>
            <a:endParaRPr lang="en-US" b="1" smtClean="0"/>
          </a:p>
          <a:p>
            <a:pPr marL="171450" indent="-171450">
              <a:buFont typeface="Arial" pitchFamily="34" charset="0"/>
              <a:buChar char="•"/>
            </a:pPr>
            <a:r>
              <a:rPr lang="vi-VN" smtClean="0"/>
              <a:t>Grace Murray Hopper (1906-1992) đã phát minh ra khái niệm của một trình biên dịch</a:t>
            </a:r>
            <a:r>
              <a:rPr lang="en-US" smtClean="0"/>
              <a:t> tại</a:t>
            </a:r>
            <a:r>
              <a:rPr lang="en-US" baseline="0" smtClean="0"/>
              <a:t> </a:t>
            </a:r>
            <a:r>
              <a:rPr lang="vi-VN" smtClean="0"/>
              <a:t>Remington Rand</a:t>
            </a:r>
            <a:r>
              <a:rPr lang="en-US" smtClean="0"/>
              <a:t> </a:t>
            </a:r>
            <a:r>
              <a:rPr lang="vi-VN" smtClean="0"/>
              <a:t>vào năm 1951. Trước đó, vào năm 1947, Hopper tìm thấy </a:t>
            </a:r>
            <a:r>
              <a:rPr lang="en-US" smtClean="0"/>
              <a:t>“lỗi”</a:t>
            </a:r>
            <a:r>
              <a:rPr lang="en-US" baseline="0" smtClean="0"/>
              <a:t> (bug) </a:t>
            </a:r>
            <a:r>
              <a:rPr lang="vi-VN" smtClean="0"/>
              <a:t>máy tính đầu tiên.</a:t>
            </a:r>
            <a:endParaRPr lang="en-US" sz="1200" kern="1200" smtClean="0">
              <a:solidFill>
                <a:schemeClr val="tx1"/>
              </a:solidFill>
              <a:effectLst/>
              <a:latin typeface="+mn-lt"/>
              <a:ea typeface="+mn-ea"/>
              <a:cs typeface="+mn-cs"/>
              <a:hlinkClick r:id="rId4"/>
            </a:endParaRPr>
          </a:p>
          <a:p>
            <a:pPr marL="171450" indent="-171450">
              <a:buFont typeface="Arial" pitchFamily="34" charset="0"/>
              <a:buChar char="•"/>
            </a:pPr>
            <a:r>
              <a:rPr lang="vi-VN" smtClean="0"/>
              <a:t>John Backus và những người khác phát triển trình biên dịch FORTRAN đầu tiên </a:t>
            </a:r>
            <a:r>
              <a:rPr lang="en-US" smtClean="0"/>
              <a:t>vào</a:t>
            </a:r>
            <a:r>
              <a:rPr lang="en-US" baseline="0" smtClean="0"/>
              <a:t> </a:t>
            </a:r>
            <a:r>
              <a:rPr lang="vi-VN" smtClean="0"/>
              <a:t>tháng 4 năm 1957. LISP, một ngôn ngữ xử lý danh sách </a:t>
            </a:r>
            <a:r>
              <a:rPr lang="en-US" smtClean="0"/>
              <a:t>cho lập</a:t>
            </a:r>
            <a:r>
              <a:rPr lang="en-US" baseline="0" smtClean="0"/>
              <a:t> trình </a:t>
            </a:r>
            <a:r>
              <a:rPr lang="vi-VN" smtClean="0"/>
              <a:t>trí tuệ nhân tạo, được phát minh bởi John McCarthy </a:t>
            </a:r>
            <a:r>
              <a:rPr lang="en-US" smtClean="0"/>
              <a:t>vào</a:t>
            </a:r>
            <a:r>
              <a:rPr lang="en-US" baseline="0" smtClean="0"/>
              <a:t> khoảng năm </a:t>
            </a:r>
            <a:r>
              <a:rPr lang="vi-VN" smtClean="0"/>
              <a:t>1958. Alan Perlis, John Backus, Peter Naur và những người khác phát triển Algol.</a:t>
            </a:r>
            <a:endParaRPr lang="en-US" smtClean="0"/>
          </a:p>
          <a:p>
            <a:pPr marL="171450" indent="-171450">
              <a:buFont typeface="Arial" pitchFamily="34" charset="0"/>
              <a:buChar char="•"/>
            </a:pPr>
            <a:r>
              <a:rPr lang="en-US" smtClean="0"/>
              <a:t>Về</a:t>
            </a:r>
            <a:r>
              <a:rPr lang="en-US" baseline="0" smtClean="0"/>
              <a:t> </a:t>
            </a:r>
            <a:r>
              <a:rPr lang="vi-VN" smtClean="0"/>
              <a:t>phần cứng, Jack Kilby (Texas Instruments) và Robert Noyce (Fairchild Semiconductor) đã phát minh ra mạch tích hợp vào năm 1959.</a:t>
            </a:r>
            <a:endParaRPr lang="en-US" sz="1200" kern="1200" smtClean="0">
              <a:solidFill>
                <a:schemeClr val="tx1"/>
              </a:solidFill>
              <a:effectLst/>
              <a:latin typeface="+mn-lt"/>
              <a:ea typeface="+mn-ea"/>
              <a:cs typeface="+mn-cs"/>
              <a:hlinkClick r:id="rId4"/>
            </a:endParaRPr>
          </a:p>
          <a:p>
            <a:pPr marL="171450" indent="-171450">
              <a:buFont typeface="Arial" pitchFamily="34" charset="0"/>
              <a:buChar char="•"/>
            </a:pPr>
            <a:r>
              <a:rPr lang="vi-VN" smtClean="0"/>
              <a:t>Edsger Dijkstra phát minh ra một thuật toán hiệu quả cho </a:t>
            </a:r>
            <a:r>
              <a:rPr lang="en-US" smtClean="0"/>
              <a:t>việc</a:t>
            </a:r>
            <a:r>
              <a:rPr lang="en-US" baseline="0" smtClean="0"/>
              <a:t> tìm </a:t>
            </a:r>
            <a:r>
              <a:rPr lang="vi-VN" smtClean="0"/>
              <a:t>đường ngắn nhất trong đồ thị như là một </a:t>
            </a:r>
            <a:r>
              <a:rPr lang="en-US" smtClean="0"/>
              <a:t>minh họa</a:t>
            </a:r>
            <a:r>
              <a:rPr lang="en-US" baseline="0" smtClean="0"/>
              <a:t> của </a:t>
            </a:r>
            <a:r>
              <a:rPr lang="vi-VN" smtClean="0"/>
              <a:t>máy tính ARMAC </a:t>
            </a:r>
            <a:r>
              <a:rPr lang="en-US" smtClean="0"/>
              <a:t>vào</a:t>
            </a:r>
            <a:r>
              <a:rPr lang="en-US" baseline="0" smtClean="0"/>
              <a:t> </a:t>
            </a:r>
            <a:r>
              <a:rPr lang="vi-VN" smtClean="0"/>
              <a:t>năm 1956. Ông cũng phát minh ra một thuật toán hiệu quả cho cây bao trùm tối thiểu để hạn chế tối đa các hệ thống dây điện cần thiết cho máy tính X1</a:t>
            </a:r>
            <a:r>
              <a:rPr lang="en-US" smtClean="0"/>
              <a:t>.</a:t>
            </a:r>
          </a:p>
          <a:p>
            <a:pPr marL="171450" indent="-171450">
              <a:buFont typeface="Arial" pitchFamily="34" charset="0"/>
              <a:buChar char="•"/>
            </a:pPr>
            <a:r>
              <a:rPr lang="vi-VN" smtClean="0">
                <a:solidFill>
                  <a:srgbClr val="FF0000"/>
                </a:solidFill>
              </a:rPr>
              <a:t>Trong một bài báo nổi tiếng xuất hiện trên tạp chí </a:t>
            </a:r>
            <a:r>
              <a:rPr lang="en-US" smtClean="0">
                <a:solidFill>
                  <a:srgbClr val="FF0000"/>
                </a:solidFill>
              </a:rPr>
              <a:t>Mind </a:t>
            </a:r>
            <a:r>
              <a:rPr lang="vi-VN" smtClean="0">
                <a:solidFill>
                  <a:srgbClr val="FF0000"/>
                </a:solidFill>
              </a:rPr>
              <a:t>vào năm 1950, Alan Turing đã giới thiệu </a:t>
            </a:r>
            <a:r>
              <a:rPr lang="en-US" smtClean="0">
                <a:solidFill>
                  <a:srgbClr val="FF0000"/>
                </a:solidFill>
              </a:rPr>
              <a:t>t</a:t>
            </a:r>
            <a:r>
              <a:rPr lang="vi-VN" smtClean="0">
                <a:solidFill>
                  <a:srgbClr val="FF0000"/>
                </a:solidFill>
              </a:rPr>
              <a:t>hử nghiệm Turing, một trong những nỗ lực đầu tiên trong lĩnh vực trí tuệ nhân tạo. Ông đề xuất một định nghĩa </a:t>
            </a:r>
            <a:r>
              <a:rPr lang="en-US" smtClean="0">
                <a:solidFill>
                  <a:srgbClr val="FF0000"/>
                </a:solidFill>
              </a:rPr>
              <a:t>“</a:t>
            </a:r>
            <a:r>
              <a:rPr lang="vi-VN" smtClean="0">
                <a:solidFill>
                  <a:srgbClr val="FF0000"/>
                </a:solidFill>
              </a:rPr>
              <a:t>suy nghĩ</a:t>
            </a:r>
            <a:r>
              <a:rPr lang="en-US" smtClean="0">
                <a:solidFill>
                  <a:srgbClr val="FF0000"/>
                </a:solidFill>
              </a:rPr>
              <a:t>”</a:t>
            </a:r>
            <a:r>
              <a:rPr lang="vi-VN" smtClean="0">
                <a:solidFill>
                  <a:srgbClr val="FF0000"/>
                </a:solidFill>
              </a:rPr>
              <a:t> </a:t>
            </a:r>
            <a:r>
              <a:rPr lang="en-US" smtClean="0">
                <a:solidFill>
                  <a:srgbClr val="FF0000"/>
                </a:solidFill>
              </a:rPr>
              <a:t>(thinking) </a:t>
            </a:r>
            <a:r>
              <a:rPr lang="vi-VN" smtClean="0">
                <a:solidFill>
                  <a:srgbClr val="FF0000"/>
                </a:solidFill>
              </a:rPr>
              <a:t>hay </a:t>
            </a:r>
            <a:r>
              <a:rPr lang="en-US" smtClean="0">
                <a:solidFill>
                  <a:srgbClr val="FF0000"/>
                </a:solidFill>
              </a:rPr>
              <a:t>“</a:t>
            </a:r>
            <a:r>
              <a:rPr lang="vi-VN" smtClean="0">
                <a:solidFill>
                  <a:srgbClr val="FF0000"/>
                </a:solidFill>
              </a:rPr>
              <a:t>ý thức</a:t>
            </a:r>
            <a:r>
              <a:rPr lang="en-US" smtClean="0">
                <a:solidFill>
                  <a:srgbClr val="FF0000"/>
                </a:solidFill>
              </a:rPr>
              <a:t>”</a:t>
            </a:r>
            <a:r>
              <a:rPr lang="vi-VN" smtClean="0">
                <a:solidFill>
                  <a:srgbClr val="FF0000"/>
                </a:solidFill>
              </a:rPr>
              <a:t> </a:t>
            </a:r>
            <a:r>
              <a:rPr lang="en-US" smtClean="0">
                <a:solidFill>
                  <a:srgbClr val="FF0000"/>
                </a:solidFill>
              </a:rPr>
              <a:t>(consciousness) </a:t>
            </a:r>
            <a:r>
              <a:rPr lang="vi-VN" smtClean="0">
                <a:solidFill>
                  <a:srgbClr val="FF0000"/>
                </a:solidFill>
              </a:rPr>
              <a:t>bằng cách sử dụng một trò chơi: </a:t>
            </a:r>
            <a:r>
              <a:rPr lang="en-US" smtClean="0">
                <a:solidFill>
                  <a:srgbClr val="FF0000"/>
                </a:solidFill>
              </a:rPr>
              <a:t>người</a:t>
            </a:r>
            <a:r>
              <a:rPr lang="en-US" baseline="0" smtClean="0">
                <a:solidFill>
                  <a:srgbClr val="FF0000"/>
                </a:solidFill>
              </a:rPr>
              <a:t> </a:t>
            </a:r>
            <a:r>
              <a:rPr lang="vi-VN" smtClean="0">
                <a:solidFill>
                  <a:srgbClr val="FF0000"/>
                </a:solidFill>
              </a:rPr>
              <a:t>thử nghiệm sẽ phải quyết định</a:t>
            </a:r>
            <a:r>
              <a:rPr lang="vi-VN" b="0" smtClean="0">
                <a:solidFill>
                  <a:srgbClr val="FF0000"/>
                </a:solidFill>
              </a:rPr>
              <a:t> </a:t>
            </a:r>
            <a:r>
              <a:rPr lang="en-US" b="0" smtClean="0">
                <a:solidFill>
                  <a:srgbClr val="FF0000"/>
                </a:solidFill>
              </a:rPr>
              <a:t>các</a:t>
            </a:r>
            <a:r>
              <a:rPr lang="en-US" b="0" baseline="0" smtClean="0">
                <a:solidFill>
                  <a:srgbClr val="FF0000"/>
                </a:solidFill>
              </a:rPr>
              <a:t> phản hồi trả về là </a:t>
            </a:r>
            <a:r>
              <a:rPr lang="en-US" smtClean="0">
                <a:solidFill>
                  <a:srgbClr val="FF0000"/>
                </a:solidFill>
              </a:rPr>
              <a:t>của</a:t>
            </a:r>
            <a:r>
              <a:rPr lang="en-US" baseline="0" smtClean="0">
                <a:solidFill>
                  <a:srgbClr val="FF0000"/>
                </a:solidFill>
              </a:rPr>
              <a:t> con người </a:t>
            </a:r>
            <a:r>
              <a:rPr lang="en-US" smtClean="0">
                <a:solidFill>
                  <a:srgbClr val="FF0000"/>
                </a:solidFill>
              </a:rPr>
              <a:t>hay </a:t>
            </a:r>
            <a:r>
              <a:rPr lang="vi-VN" smtClean="0">
                <a:solidFill>
                  <a:srgbClr val="FF0000"/>
                </a:solidFill>
              </a:rPr>
              <a:t>máy tính. Nếu </a:t>
            </a:r>
            <a:r>
              <a:rPr lang="en-US" smtClean="0">
                <a:solidFill>
                  <a:srgbClr val="FF0000"/>
                </a:solidFill>
              </a:rPr>
              <a:t>không</a:t>
            </a:r>
            <a:r>
              <a:rPr lang="en-US" baseline="0" smtClean="0">
                <a:solidFill>
                  <a:srgbClr val="FF0000"/>
                </a:solidFill>
              </a:rPr>
              <a:t> thể </a:t>
            </a:r>
            <a:r>
              <a:rPr lang="vi-VN" smtClean="0">
                <a:solidFill>
                  <a:srgbClr val="FF0000"/>
                </a:solidFill>
              </a:rPr>
              <a:t>phân biệt </a:t>
            </a:r>
            <a:r>
              <a:rPr lang="en-US" smtClean="0">
                <a:solidFill>
                  <a:srgbClr val="FF0000"/>
                </a:solidFill>
              </a:rPr>
              <a:t>được thì</a:t>
            </a:r>
            <a:r>
              <a:rPr lang="en-US" baseline="0" smtClean="0">
                <a:solidFill>
                  <a:srgbClr val="FF0000"/>
                </a:solidFill>
              </a:rPr>
              <a:t> có thể nói rằng máy tính đã </a:t>
            </a:r>
            <a:r>
              <a:rPr lang="en-US" smtClean="0">
                <a:solidFill>
                  <a:srgbClr val="FF0000"/>
                </a:solidFill>
              </a:rPr>
              <a:t>“</a:t>
            </a:r>
            <a:r>
              <a:rPr lang="vi-VN" smtClean="0">
                <a:solidFill>
                  <a:srgbClr val="FF0000"/>
                </a:solidFill>
              </a:rPr>
              <a:t>suy nghĩ</a:t>
            </a:r>
            <a:r>
              <a:rPr lang="en-US" smtClean="0">
                <a:solidFill>
                  <a:srgbClr val="FF0000"/>
                </a:solidFill>
              </a:rPr>
              <a:t>”.</a:t>
            </a:r>
            <a:endParaRPr lang="en-US" sz="1200" kern="1200" smtClean="0">
              <a:solidFill>
                <a:srgbClr val="FF0000"/>
              </a:solidFill>
              <a:effectLst/>
              <a:latin typeface="+mn-lt"/>
              <a:ea typeface="+mn-ea"/>
              <a:cs typeface="+mn-cs"/>
              <a:hlinkClick r:id="rId4"/>
            </a:endParaRPr>
          </a:p>
          <a:p>
            <a:pPr marL="171450" indent="-171450">
              <a:buFont typeface="Arial" pitchFamily="34" charset="0"/>
              <a:buChar char="•"/>
            </a:pPr>
            <a:r>
              <a:rPr lang="vi-VN" smtClean="0"/>
              <a:t>Năm 1952, Alan Turing đã bị bắt vì </a:t>
            </a:r>
            <a:r>
              <a:rPr lang="en-US" smtClean="0"/>
              <a:t>“</a:t>
            </a:r>
            <a:r>
              <a:rPr lang="vi-VN" smtClean="0"/>
              <a:t>không đứng đắn</a:t>
            </a:r>
            <a:r>
              <a:rPr lang="en-US" smtClean="0"/>
              <a:t>”</a:t>
            </a:r>
            <a:r>
              <a:rPr lang="vi-VN" smtClean="0"/>
              <a:t> sau khi bị trộm viếng </a:t>
            </a:r>
            <a:r>
              <a:rPr lang="en-US" smtClean="0"/>
              <a:t>thăm</a:t>
            </a:r>
            <a:r>
              <a:rPr lang="en-US" baseline="0" smtClean="0"/>
              <a:t> </a:t>
            </a:r>
            <a:r>
              <a:rPr lang="vi-VN" smtClean="0"/>
              <a:t>dẫn đến việc phát hiện ra mối quan hệ của mình với Arnold Murray. Công khai đồng tính luyến ái là điều cấm kỵ ở Anh </a:t>
            </a:r>
            <a:r>
              <a:rPr lang="en-US" smtClean="0"/>
              <a:t>trong</a:t>
            </a:r>
            <a:r>
              <a:rPr lang="en-US" baseline="0" smtClean="0"/>
              <a:t> thập kỷ </a:t>
            </a:r>
            <a:r>
              <a:rPr lang="vi-VN" smtClean="0"/>
              <a:t>1950</a:t>
            </a:r>
            <a:r>
              <a:rPr lang="en-US" smtClean="0"/>
              <a:t> và </a:t>
            </a:r>
            <a:r>
              <a:rPr lang="vi-VN" smtClean="0"/>
              <a:t>Turing đã buộc phải </a:t>
            </a:r>
            <a:r>
              <a:rPr lang="en-US" smtClean="0"/>
              <a:t>“</a:t>
            </a:r>
            <a:r>
              <a:rPr lang="vi-VN" smtClean="0"/>
              <a:t>điều trị</a:t>
            </a:r>
            <a:r>
              <a:rPr lang="en-US" smtClean="0"/>
              <a:t>”. Vào</a:t>
            </a:r>
            <a:r>
              <a:rPr lang="en-US" baseline="0" smtClean="0"/>
              <a:t> n</a:t>
            </a:r>
            <a:r>
              <a:rPr lang="vi-VN" smtClean="0"/>
              <a:t>gày 7</a:t>
            </a:r>
            <a:r>
              <a:rPr lang="en-US" smtClean="0"/>
              <a:t>/6/</a:t>
            </a:r>
            <a:r>
              <a:rPr lang="vi-VN" smtClean="0"/>
              <a:t>1954, chán nản </a:t>
            </a:r>
            <a:r>
              <a:rPr lang="en-US" smtClean="0"/>
              <a:t>với</a:t>
            </a:r>
            <a:r>
              <a:rPr lang="en-US" baseline="0" smtClean="0"/>
              <a:t> </a:t>
            </a:r>
            <a:r>
              <a:rPr lang="vi-VN" smtClean="0"/>
              <a:t>tình hình của mình, Turing đã cam kết tự tử bằng cách ăn một quả táo </a:t>
            </a:r>
            <a:r>
              <a:rPr lang="en-US" smtClean="0"/>
              <a:t>có</a:t>
            </a:r>
            <a:r>
              <a:rPr lang="en-US" baseline="0" smtClean="0"/>
              <a:t> </a:t>
            </a:r>
            <a:r>
              <a:rPr lang="vi-VN" smtClean="0"/>
              <a:t>chất xianua.</a:t>
            </a:r>
            <a:endParaRPr lang="en-US" smtClean="0"/>
          </a:p>
          <a:p>
            <a:pPr marL="0" indent="0">
              <a:buFont typeface="Arial" pitchFamily="34" charset="0"/>
              <a:buNone/>
            </a:pPr>
            <a:endParaRPr lang="en-US" smtClean="0"/>
          </a:p>
          <a:p>
            <a:pPr marL="0" indent="0">
              <a:buFont typeface="Arial" pitchFamily="34" charset="0"/>
              <a:buNone/>
            </a:pPr>
            <a:r>
              <a:rPr lang="en-US" b="1" smtClean="0"/>
              <a:t>Thập</a:t>
            </a:r>
            <a:r>
              <a:rPr lang="en-US" b="1" baseline="0" smtClean="0"/>
              <a:t> kỷ 1960</a:t>
            </a:r>
            <a:endParaRPr lang="en-US" b="1" smtClean="0"/>
          </a:p>
          <a:p>
            <a:pPr marL="171450" indent="-171450">
              <a:buFont typeface="Arial" pitchFamily="34" charset="0"/>
              <a:buChar char="•"/>
            </a:pPr>
            <a:r>
              <a:rPr lang="vi-VN" smtClean="0"/>
              <a:t>Các hệ điều hành đã </a:t>
            </a:r>
            <a:r>
              <a:rPr lang="en-US" smtClean="0"/>
              <a:t>cho </a:t>
            </a:r>
            <a:r>
              <a:rPr lang="vi-VN" smtClean="0"/>
              <a:t>thấy những tiến bộ lớn. Fred Brooks tại IBM thiết kế System/360, một dòng máy tính khác nhau với cùng một </a:t>
            </a:r>
            <a:r>
              <a:rPr lang="en-US" smtClean="0"/>
              <a:t>tập</a:t>
            </a:r>
            <a:r>
              <a:rPr lang="en-US" baseline="0" smtClean="0"/>
              <a:t> </a:t>
            </a:r>
            <a:r>
              <a:rPr lang="vi-VN" smtClean="0"/>
              <a:t>kiến ​​trúc, từ </a:t>
            </a:r>
            <a:r>
              <a:rPr lang="en-US" smtClean="0"/>
              <a:t>cỗ</a:t>
            </a:r>
            <a:r>
              <a:rPr lang="en-US" baseline="0" smtClean="0"/>
              <a:t> máy </a:t>
            </a:r>
            <a:r>
              <a:rPr lang="vi-VN" smtClean="0"/>
              <a:t>nhỏ </a:t>
            </a:r>
            <a:r>
              <a:rPr lang="en-US" smtClean="0"/>
              <a:t>cho </a:t>
            </a:r>
            <a:r>
              <a:rPr lang="vi-VN" smtClean="0"/>
              <a:t>đ</a:t>
            </a:r>
            <a:r>
              <a:rPr lang="en-US" smtClean="0"/>
              <a:t>ến</a:t>
            </a:r>
            <a:r>
              <a:rPr lang="vi-VN" smtClean="0"/>
              <a:t> </a:t>
            </a:r>
            <a:r>
              <a:rPr lang="en-US" smtClean="0"/>
              <a:t>tối</a:t>
            </a:r>
            <a:r>
              <a:rPr lang="en-US" baseline="0" smtClean="0"/>
              <a:t> đa (</a:t>
            </a:r>
            <a:r>
              <a:rPr lang="en-US" sz="1200" kern="1200" smtClean="0">
                <a:solidFill>
                  <a:schemeClr val="tx1"/>
                </a:solidFill>
                <a:effectLst/>
                <a:latin typeface="+mn-lt"/>
                <a:ea typeface="+mn-ea"/>
                <a:cs typeface="+mn-cs"/>
              </a:rPr>
              <a:t>top-of-the-line</a:t>
            </a:r>
            <a:r>
              <a:rPr lang="en-US" baseline="0" smtClean="0"/>
              <a:t>)</a:t>
            </a:r>
            <a:r>
              <a:rPr lang="vi-VN" smtClean="0"/>
              <a:t>. Edsger Dijkstra ở Eindhoven </a:t>
            </a:r>
            <a:r>
              <a:rPr lang="en-US" smtClean="0"/>
              <a:t>đã</a:t>
            </a:r>
            <a:r>
              <a:rPr lang="en-US" baseline="0" smtClean="0"/>
              <a:t> </a:t>
            </a:r>
            <a:r>
              <a:rPr lang="vi-VN" smtClean="0"/>
              <a:t>thiết kế hệ thống </a:t>
            </a:r>
            <a:r>
              <a:rPr lang="en-US" smtClean="0"/>
              <a:t>đa</a:t>
            </a:r>
            <a:r>
              <a:rPr lang="en-US" baseline="0" smtClean="0"/>
              <a:t> chương</a:t>
            </a:r>
            <a:r>
              <a:rPr lang="vi-VN" smtClean="0"/>
              <a:t>.</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Vào cuối thập kỷ này, ARPAnet, tiền thân của Internet ngày nay, bắt đầu được xây dựng.</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Nhiều ngôn ngữ lập trình mới đã được phát minh, chẳng hạn như BASIC</a:t>
            </a:r>
            <a:r>
              <a:rPr lang="en-US" smtClean="0"/>
              <a:t>, </a:t>
            </a:r>
            <a:r>
              <a:rPr lang="vi-VN" smtClean="0"/>
              <a:t>phát triển </a:t>
            </a:r>
            <a:r>
              <a:rPr lang="en-US" smtClean="0"/>
              <a:t>vào</a:t>
            </a:r>
            <a:r>
              <a:rPr lang="en-US" baseline="0" smtClean="0"/>
              <a:t> </a:t>
            </a:r>
            <a:r>
              <a:rPr lang="vi-VN" smtClean="0"/>
              <a:t>năm 1964 bởi John Kemeny (1926-1992) và Thomas Kurtz (sinh </a:t>
            </a:r>
            <a:r>
              <a:rPr lang="en-US" smtClean="0"/>
              <a:t>năm</a:t>
            </a:r>
            <a:r>
              <a:rPr lang="en-US" baseline="0" smtClean="0"/>
              <a:t> </a:t>
            </a:r>
            <a:r>
              <a:rPr lang="vi-VN" smtClean="0"/>
              <a:t>1928).</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en-US" smtClean="0"/>
              <a:t>Thập</a:t>
            </a:r>
            <a:r>
              <a:rPr lang="en-US" baseline="0" smtClean="0"/>
              <a:t> kỷ</a:t>
            </a:r>
            <a:r>
              <a:rPr lang="vi-VN" smtClean="0"/>
              <a:t> 1960 cũng chứng kiến ​​sự gia tăng của lý thuyết thiết bị tự động và lý thuyết của ngôn ngữ chính thức. </a:t>
            </a:r>
            <a:r>
              <a:rPr lang="en-US" smtClean="0"/>
              <a:t>Các</a:t>
            </a:r>
            <a:r>
              <a:rPr lang="en-US" baseline="0" smtClean="0"/>
              <a:t> t</a:t>
            </a:r>
            <a:r>
              <a:rPr lang="vi-VN" smtClean="0"/>
              <a:t>ên tuổi lớn bao gồm Noam Chomsky và Michael Rabin. Chomsky sau này trở thành nổi tiếng </a:t>
            </a:r>
            <a:r>
              <a:rPr lang="en-US" smtClean="0"/>
              <a:t>với</a:t>
            </a:r>
            <a:r>
              <a:rPr lang="en-US" baseline="0" smtClean="0"/>
              <a:t> </a:t>
            </a:r>
            <a:r>
              <a:rPr lang="vi-VN" smtClean="0"/>
              <a:t>lý thuyết của ông rằng ngôn ngữ là </a:t>
            </a:r>
            <a:r>
              <a:rPr lang="en-US" sz="1200" kern="1200" smtClean="0">
                <a:solidFill>
                  <a:schemeClr val="tx1"/>
                </a:solidFill>
                <a:effectLst/>
                <a:latin typeface="+mn-lt"/>
                <a:ea typeface="+mn-ea"/>
                <a:cs typeface="+mn-cs"/>
              </a:rPr>
              <a:t>"hard-wired” </a:t>
            </a:r>
            <a:r>
              <a:rPr lang="vi-VN" smtClean="0"/>
              <a:t>trong não của con người và cho những lời chỉ trích của ông về chính sách đối ngoại của Mỹ.</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Chứng minh tính đúng đắn của các chương trình bằng cách sử dụng các phương pháp chính thức cũng bắt đầu quan trọng hơn trong thập kỷ này. Công việc của Tony Hoare đóng một vai trò quan trọng. Hoare cũng phát minh </a:t>
            </a:r>
            <a:r>
              <a:rPr lang="en-US" smtClean="0"/>
              <a:t>thuật</a:t>
            </a:r>
            <a:r>
              <a:rPr lang="en-US" baseline="0" smtClean="0"/>
              <a:t> toán s</a:t>
            </a:r>
            <a:r>
              <a:rPr lang="vi-VN" smtClean="0"/>
              <a:t>ắp xếp nhanh</a:t>
            </a:r>
            <a:r>
              <a:rPr lang="en-US" smtClean="0"/>
              <a:t> (quicksort)</a:t>
            </a:r>
            <a:r>
              <a:rPr lang="vi-VN" smtClean="0"/>
              <a:t>.</a:t>
            </a:r>
            <a:endParaRPr lang="en-US" sz="120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effectLst/>
                <a:latin typeface="+mn-lt"/>
                <a:ea typeface="+mn-ea"/>
                <a:cs typeface="+mn-cs"/>
              </a:rPr>
              <a:t>Douglas C. Englebart phát</a:t>
            </a:r>
            <a:r>
              <a:rPr lang="en-US" sz="1200" kern="1200" baseline="0" smtClean="0">
                <a:solidFill>
                  <a:schemeClr val="tx1"/>
                </a:solidFill>
                <a:effectLst/>
                <a:latin typeface="+mn-lt"/>
                <a:ea typeface="+mn-ea"/>
                <a:cs typeface="+mn-cs"/>
              </a:rPr>
              <a:t> minh ra chuột máy tính vào năm </a:t>
            </a:r>
            <a:r>
              <a:rPr lang="en-US" sz="1200" kern="1200" smtClean="0">
                <a:solidFill>
                  <a:schemeClr val="tx1"/>
                </a:solidFill>
                <a:effectLst/>
                <a:latin typeface="+mn-lt"/>
                <a:ea typeface="+mn-ea"/>
                <a:cs typeface="+mn-cs"/>
              </a:rPr>
              <a:t>1968 tại SRI. </a:t>
            </a:r>
          </a:p>
          <a:p>
            <a:pPr marL="171450" indent="-171450">
              <a:buFont typeface="Arial" pitchFamily="34" charset="0"/>
              <a:buChar char="•"/>
            </a:pPr>
            <a:r>
              <a:rPr lang="vi-VN" smtClean="0"/>
              <a:t>Ted Hoff (sinh </a:t>
            </a:r>
            <a:r>
              <a:rPr lang="en-US" smtClean="0"/>
              <a:t>năm</a:t>
            </a:r>
            <a:r>
              <a:rPr lang="en-US" baseline="0" smtClean="0"/>
              <a:t> </a:t>
            </a:r>
            <a:r>
              <a:rPr lang="vi-VN" smtClean="0"/>
              <a:t>1937) và Federico Faggin </a:t>
            </a:r>
            <a:r>
              <a:rPr lang="en-US" smtClean="0"/>
              <a:t>tại</a:t>
            </a:r>
            <a:r>
              <a:rPr lang="en-US" baseline="0" smtClean="0"/>
              <a:t> </a:t>
            </a:r>
            <a:r>
              <a:rPr lang="vi-VN" smtClean="0"/>
              <a:t>Intel thiết kế bộ vi xử lý đầu tiên (máy tính trên một con chip) trong 1969-1971.</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Một cơ sở toán học nghiêm ngặt cho việc phân tích các thuật toán bắt đầu với </a:t>
            </a:r>
            <a:r>
              <a:rPr lang="en-US" smtClean="0"/>
              <a:t>công</a:t>
            </a:r>
            <a:r>
              <a:rPr lang="en-US" baseline="0" smtClean="0"/>
              <a:t> trình</a:t>
            </a:r>
            <a:r>
              <a:rPr lang="vi-VN" smtClean="0"/>
              <a:t> của Donald Knuth (sinh </a:t>
            </a:r>
            <a:r>
              <a:rPr lang="en-US" smtClean="0"/>
              <a:t>năm</a:t>
            </a:r>
            <a:r>
              <a:rPr lang="en-US" baseline="0" smtClean="0"/>
              <a:t> </a:t>
            </a:r>
            <a:r>
              <a:rPr lang="vi-VN" smtClean="0"/>
              <a:t>1938), tác giả của Nghệ thuật lập trình máy tính</a:t>
            </a:r>
            <a:r>
              <a:rPr lang="en-US" smtClean="0"/>
              <a:t> (The Art</a:t>
            </a:r>
            <a:r>
              <a:rPr lang="en-US" baseline="0" smtClean="0"/>
              <a:t> of Computer Programming)</a:t>
            </a:r>
            <a:r>
              <a:rPr lang="vi-VN" smtClean="0"/>
              <a:t>.</a:t>
            </a:r>
            <a:endParaRPr lang="en-US" smtClean="0"/>
          </a:p>
          <a:p>
            <a:pPr marL="0" indent="0">
              <a:buFont typeface="Arial" pitchFamily="34" charset="0"/>
              <a:buNone/>
            </a:pPr>
            <a:endParaRPr lang="en-US" smtClean="0"/>
          </a:p>
          <a:p>
            <a:pPr marL="0" indent="0">
              <a:buFont typeface="Arial" pitchFamily="34" charset="0"/>
              <a:buNone/>
            </a:pPr>
            <a:r>
              <a:rPr lang="en-US" b="1" smtClean="0"/>
              <a:t>Thập</a:t>
            </a:r>
            <a:r>
              <a:rPr lang="en-US" b="1" baseline="0" smtClean="0"/>
              <a:t> kỷ 1970</a:t>
            </a:r>
            <a:endParaRPr lang="en-US" b="1" smtClean="0"/>
          </a:p>
          <a:p>
            <a:pPr marL="171450" indent="-171450">
              <a:buFont typeface="Arial" pitchFamily="34" charset="0"/>
              <a:buChar char="•"/>
            </a:pPr>
            <a:r>
              <a:rPr lang="vi-VN" smtClean="0"/>
              <a:t>Lý thuyết cơ sở dữ liệu cho thấy những tiến bộ lớn với công </a:t>
            </a:r>
            <a:r>
              <a:rPr lang="en-US" smtClean="0"/>
              <a:t>trình</a:t>
            </a:r>
            <a:r>
              <a:rPr lang="en-US" baseline="0" smtClean="0"/>
              <a:t> </a:t>
            </a:r>
            <a:r>
              <a:rPr lang="vi-VN" smtClean="0"/>
              <a:t>của Edgar F. Codd trên cơ sở dữ liệu quan hệ. Codd đã giành được giải thưởng Turing năm 1981.</a:t>
            </a:r>
            <a:endParaRPr lang="en-US" smtClean="0"/>
          </a:p>
          <a:p>
            <a:pPr marL="171450" indent="-171450">
              <a:buFont typeface="Arial" pitchFamily="34" charset="0"/>
              <a:buChar char="•"/>
            </a:pPr>
            <a:r>
              <a:rPr lang="vi-VN" smtClean="0"/>
              <a:t>Unix, một hệ điều hành có ảnh hưởng rất lớn, được phát triển tại phòng thí nghiệm Bell bởi Ken Thompson (sinh</a:t>
            </a:r>
            <a:r>
              <a:rPr lang="en-US" smtClean="0"/>
              <a:t> năm</a:t>
            </a:r>
            <a:r>
              <a:rPr lang="vi-VN" smtClean="0"/>
              <a:t> 1943) và Dennis Ritchie (sinh </a:t>
            </a:r>
            <a:r>
              <a:rPr lang="en-US" smtClean="0"/>
              <a:t>năm</a:t>
            </a:r>
            <a:r>
              <a:rPr lang="en-US" baseline="0" smtClean="0"/>
              <a:t> </a:t>
            </a:r>
            <a:r>
              <a:rPr lang="vi-VN" smtClean="0"/>
              <a:t>1941). Brian Kernighan và Ritchie cùng nhau phát triển C, một ngôn ngữ lập trình có ảnh hưởng.</a:t>
            </a:r>
            <a:endParaRPr lang="en-US" smtClean="0"/>
          </a:p>
          <a:p>
            <a:pPr marL="171450" indent="-171450">
              <a:buFont typeface="Arial" pitchFamily="34" charset="0"/>
              <a:buChar char="•"/>
            </a:pPr>
            <a:r>
              <a:rPr lang="vi-VN" smtClean="0"/>
              <a:t>Các ngôn ngữ lập trình mới, chẳng hạn như Pascal (phát minh bởi Niklaus Wirth) và Ada (được phát triển bởi một nhóm nghiên cứu của Jean Ichbiah), đã nảy sinh.</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Các kiến ​​trúc RISC đầu tiên được bắt đầu bởi John Cocke vào năm 1975, tại phòng thí nghiệm Thomas J. Watson của IBM. Dự án tương tự bắt đầu tại Berkeley và Stanford vào khoảng thời gian này.</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Những năm 1970 cũng chứng kiến ​​sự nổi lên của các siêu máy tính. Seymour Cray (sinh </a:t>
            </a:r>
            <a:r>
              <a:rPr lang="en-US" smtClean="0"/>
              <a:t>năm</a:t>
            </a:r>
            <a:r>
              <a:rPr lang="en-US" baseline="0" smtClean="0"/>
              <a:t> </a:t>
            </a:r>
            <a:r>
              <a:rPr lang="vi-VN" smtClean="0"/>
              <a:t>1925) thiết kế C</a:t>
            </a:r>
            <a:r>
              <a:rPr lang="en-US" smtClean="0"/>
              <a:t>RAY</a:t>
            </a:r>
            <a:r>
              <a:rPr lang="vi-VN" smtClean="0"/>
              <a:t>-1, lần đầu tiên được xuất xưởng tháng 3 năm 1976. Nó có thể thực hiện 160 triệu </a:t>
            </a:r>
            <a:r>
              <a:rPr lang="en-US" smtClean="0"/>
              <a:t>phép</a:t>
            </a:r>
            <a:r>
              <a:rPr lang="en-US" baseline="0" smtClean="0"/>
              <a:t> tính</a:t>
            </a:r>
            <a:r>
              <a:rPr lang="vi-VN" smtClean="0"/>
              <a:t> trong một giây. Cray </a:t>
            </a:r>
            <a:r>
              <a:rPr lang="en-US" smtClean="0"/>
              <a:t>XMP </a:t>
            </a:r>
            <a:r>
              <a:rPr lang="vi-VN" smtClean="0"/>
              <a:t>ra </a:t>
            </a:r>
            <a:r>
              <a:rPr lang="en-US" smtClean="0"/>
              <a:t>đời</a:t>
            </a:r>
            <a:r>
              <a:rPr lang="en-US" baseline="0" smtClean="0"/>
              <a:t> </a:t>
            </a:r>
            <a:r>
              <a:rPr lang="vi-VN" smtClean="0"/>
              <a:t>vào năm 1982. Nghiên cứu </a:t>
            </a:r>
            <a:r>
              <a:rPr lang="en-US" smtClean="0"/>
              <a:t>Cray </a:t>
            </a:r>
            <a:r>
              <a:rPr lang="vi-VN" smtClean="0"/>
              <a:t>được thực hiện </a:t>
            </a:r>
            <a:r>
              <a:rPr lang="en-US" smtClean="0"/>
              <a:t>bởi </a:t>
            </a:r>
            <a:r>
              <a:rPr lang="vi-VN" smtClean="0"/>
              <a:t>Silicon Graphics.</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vi-VN" smtClean="0"/>
              <a:t>Cũng có những tiến bộ lớn trong các thuật toán và độ phức tạp tính toán. Năm 1971, Steve Cook </a:t>
            </a:r>
            <a:r>
              <a:rPr lang="en-US" smtClean="0"/>
              <a:t>công</a:t>
            </a:r>
            <a:r>
              <a:rPr lang="en-US" baseline="0" smtClean="0"/>
              <a:t> bố bài báo về </a:t>
            </a:r>
            <a:r>
              <a:rPr lang="vi-VN" smtClean="0"/>
              <a:t>NP-đầy đủ và ngay sau đó, Richard Karp cho thấy nhiều vấn đề tổ hợp tự nhiên </a:t>
            </a:r>
            <a:r>
              <a:rPr lang="en-US" smtClean="0"/>
              <a:t>là</a:t>
            </a:r>
            <a:r>
              <a:rPr lang="en-US" baseline="0" smtClean="0"/>
              <a:t> </a:t>
            </a:r>
            <a:r>
              <a:rPr lang="vi-VN" smtClean="0"/>
              <a:t>NP-đầy đủ. Whit Diffie và Martin Hellman công bố một bài báo giới thiệu lý thuyết về mật mã khóa công khai, và một mật mã khóa công khai được biết đến như RSA được phát minh bởi Ronald Rivest, Adi Shamir và Leonard Adleman.</a:t>
            </a:r>
            <a:endParaRPr lang="en-US" sz="1200" kern="1200" smtClean="0">
              <a:solidFill>
                <a:schemeClr val="tx1"/>
              </a:solidFill>
              <a:effectLst/>
              <a:latin typeface="+mn-lt"/>
              <a:ea typeface="+mn-ea"/>
              <a:cs typeface="+mn-cs"/>
            </a:endParaRPr>
          </a:p>
          <a:p>
            <a:pPr marL="171450" indent="-171450">
              <a:buFont typeface="Arial" pitchFamily="34" charset="0"/>
              <a:buChar char="•"/>
            </a:pPr>
            <a:r>
              <a:rPr lang="en-US" smtClean="0"/>
              <a:t>N</a:t>
            </a:r>
            <a:r>
              <a:rPr lang="vi-VN" smtClean="0"/>
              <a:t>ăm 1979, ba sinh viên tốt nghiệp ở Bắc Carolina đã phát triển một máy chủ tin tức phân </a:t>
            </a:r>
            <a:r>
              <a:rPr lang="en-US" smtClean="0"/>
              <a:t>tán</a:t>
            </a:r>
            <a:r>
              <a:rPr lang="en-US" baseline="0" smtClean="0"/>
              <a:t> </a:t>
            </a:r>
            <a:r>
              <a:rPr lang="vi-VN" smtClean="0"/>
              <a:t>mà cuối cùng đã trở thành Usenet.</a:t>
            </a:r>
            <a:endParaRPr lang="en-US" smtClean="0"/>
          </a:p>
          <a:p>
            <a:pPr marL="0" indent="0">
              <a:buFont typeface="Arial" pitchFamily="34" charset="0"/>
              <a:buNone/>
            </a:pPr>
            <a:endParaRPr lang="en-US" smtClean="0"/>
          </a:p>
          <a:p>
            <a:pPr marL="0" indent="0">
              <a:buFont typeface="Arial" pitchFamily="34" charset="0"/>
              <a:buNone/>
            </a:pPr>
            <a:r>
              <a:rPr lang="en-US" b="1" smtClean="0"/>
              <a:t>Thập</a:t>
            </a:r>
            <a:r>
              <a:rPr lang="en-US" b="1" baseline="0" smtClean="0"/>
              <a:t> kỷ 1980</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vi-VN" smtClean="0"/>
              <a:t>Thập kỷ </a:t>
            </a:r>
            <a:r>
              <a:rPr lang="en-US" smtClean="0"/>
              <a:t>này </a:t>
            </a:r>
            <a:r>
              <a:rPr lang="vi-VN" smtClean="0"/>
              <a:t>chứng kiến ​​sự </a:t>
            </a:r>
            <a:r>
              <a:rPr lang="en-US" smtClean="0"/>
              <a:t>phát triển</a:t>
            </a:r>
            <a:r>
              <a:rPr lang="vi-VN" smtClean="0"/>
              <a:t> của máy tính cá nhân</a:t>
            </a:r>
            <a:r>
              <a:rPr lang="en-US" baseline="0" smtClean="0"/>
              <a:t> (</a:t>
            </a:r>
            <a:r>
              <a:rPr lang="vi-VN" smtClean="0"/>
              <a:t>Steve Wozniak và Steve Jobs</a:t>
            </a:r>
            <a:r>
              <a:rPr lang="en-US" smtClean="0"/>
              <a:t> là</a:t>
            </a:r>
            <a:r>
              <a:rPr lang="en-US" baseline="0" smtClean="0"/>
              <a:t> những </a:t>
            </a:r>
            <a:r>
              <a:rPr lang="vi-VN" smtClean="0"/>
              <a:t>người sáng lập Apple Computer</a:t>
            </a:r>
            <a:r>
              <a:rPr lang="en-US" baseline="0" smtClean="0"/>
              <a:t>).</a:t>
            </a:r>
            <a:endParaRPr lang="en-US"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Năm 1981, “v</a:t>
            </a:r>
            <a:r>
              <a:rPr lang="vi-VN" smtClean="0"/>
              <a:t>irus máy tính</a:t>
            </a:r>
            <a:r>
              <a:rPr lang="en-US" smtClean="0"/>
              <a:t>”</a:t>
            </a:r>
            <a:r>
              <a:rPr lang="vi-VN" smtClean="0"/>
              <a:t> đầu tiên được phát triển.</a:t>
            </a:r>
            <a:r>
              <a:rPr lang="en-US" smtClean="0"/>
              <a:t> </a:t>
            </a:r>
            <a:r>
              <a:rPr lang="vi-VN" smtClean="0"/>
              <a:t>Thuật ngữ </a:t>
            </a:r>
            <a:r>
              <a:rPr lang="en-US" smtClean="0"/>
              <a:t>này</a:t>
            </a:r>
            <a:r>
              <a:rPr lang="en-US" baseline="0" smtClean="0"/>
              <a:t> </a:t>
            </a:r>
            <a:r>
              <a:rPr lang="vi-VN" smtClean="0"/>
              <a:t>được Leonard Adleman</a:t>
            </a:r>
            <a:r>
              <a:rPr lang="en-US" smtClean="0"/>
              <a:t> đặt</a:t>
            </a:r>
            <a:r>
              <a:rPr lang="en-US" baseline="0" smtClean="0"/>
              <a:t> ra (ông </a:t>
            </a:r>
            <a:r>
              <a:rPr lang="en-US" smtClean="0"/>
              <a:t>hiện làm việc tại </a:t>
            </a:r>
            <a:r>
              <a:rPr lang="vi-VN" smtClean="0"/>
              <a:t>Đại học Nam California</a:t>
            </a:r>
            <a:r>
              <a:rPr lang="en-US" smtClean="0"/>
              <a:t>).</a:t>
            </a:r>
          </a:p>
          <a:p>
            <a:pPr marL="171450" indent="-171450">
              <a:buFont typeface="Arial" pitchFamily="34" charset="0"/>
              <a:buChar char="•"/>
            </a:pPr>
            <a:r>
              <a:rPr lang="en-US" smtClean="0"/>
              <a:t>Năm 1981, </a:t>
            </a:r>
            <a:r>
              <a:rPr lang="vi-VN" smtClean="0"/>
              <a:t>máy tính đầu tiên đã được bán trên thị trường, Osborne I.</a:t>
            </a:r>
            <a:endParaRPr lang="en-US" smtClean="0"/>
          </a:p>
          <a:p>
            <a:pPr marL="171450" indent="-171450">
              <a:buFont typeface="Arial" pitchFamily="34" charset="0"/>
              <a:buChar char="•"/>
            </a:pPr>
            <a:r>
              <a:rPr lang="vi-VN" smtClean="0"/>
              <a:t>Năm 1984, Apple </a:t>
            </a:r>
            <a:r>
              <a:rPr lang="en-US" smtClean="0"/>
              <a:t>lần </a:t>
            </a:r>
            <a:r>
              <a:rPr lang="vi-VN" smtClean="0"/>
              <a:t>đầu tiên </a:t>
            </a:r>
            <a:r>
              <a:rPr lang="en-US" smtClean="0"/>
              <a:t>bán máy tính </a:t>
            </a:r>
            <a:r>
              <a:rPr lang="vi-VN" smtClean="0"/>
              <a:t>Macintosh.</a:t>
            </a:r>
            <a:endParaRPr lang="en-US" smtClean="0"/>
          </a:p>
          <a:p>
            <a:pPr marL="171450" indent="-171450">
              <a:buFont typeface="Arial" pitchFamily="34" charset="0"/>
              <a:buChar char="•"/>
            </a:pPr>
            <a:r>
              <a:rPr lang="en-US" smtClean="0"/>
              <a:t>Năm 1987, Quỹ Khoa học Quốc gia Hoa kỳ bắt đầu NSFnet, tiền thân của một phần Internet ngày nay.</a:t>
            </a:r>
          </a:p>
          <a:p>
            <a:pPr marL="0" indent="0">
              <a:buFont typeface="Arial" pitchFamily="34" charset="0"/>
              <a:buNone/>
            </a:pPr>
            <a:endParaRPr lang="en-US" smtClean="0"/>
          </a:p>
          <a:p>
            <a:pPr marL="0" indent="0">
              <a:buFont typeface="Arial" pitchFamily="34" charset="0"/>
              <a:buNone/>
            </a:pPr>
            <a:r>
              <a:rPr lang="en-US" b="1" smtClean="0"/>
              <a:t>Từ</a:t>
            </a:r>
            <a:r>
              <a:rPr lang="en-US" b="1" baseline="0" smtClean="0"/>
              <a:t> 1990 đến nay</a:t>
            </a:r>
            <a:endParaRPr lang="en-US" b="1" smtClean="0"/>
          </a:p>
          <a:p>
            <a:pPr marL="171450" indent="-171450">
              <a:buFont typeface="Arial" pitchFamily="34" charset="0"/>
              <a:buChar char="•"/>
            </a:pPr>
            <a:r>
              <a:rPr lang="en-US" smtClean="0"/>
              <a:t>Các máy tính song song tiếp tục được phát triển.</a:t>
            </a:r>
          </a:p>
          <a:p>
            <a:pPr marL="171450" indent="-171450">
              <a:buFont typeface="Arial" pitchFamily="34" charset="0"/>
              <a:buChar char="•"/>
            </a:pPr>
            <a:r>
              <a:rPr lang="vi-VN" smtClean="0"/>
              <a:t>"Siêu xa lộ thông tin" </a:t>
            </a:r>
            <a:r>
              <a:rPr lang="en-US" smtClean="0"/>
              <a:t>ngày càng </a:t>
            </a:r>
            <a:r>
              <a:rPr lang="vi-VN" smtClean="0"/>
              <a:t>liên kết nhiều máy tính trên toàn thế giới.</a:t>
            </a:r>
            <a:endParaRPr lang="en-US" smtClean="0"/>
          </a:p>
          <a:p>
            <a:pPr marL="171450" indent="-171450">
              <a:buFont typeface="Arial" pitchFamily="34" charset="0"/>
              <a:buChar char="•"/>
            </a:pPr>
            <a:r>
              <a:rPr lang="en-US" smtClean="0"/>
              <a:t>Máy tính ngày càng nhỏ hơn với sự ra đời của công nghệ nano.</a:t>
            </a:r>
          </a:p>
          <a:p>
            <a:pPr marL="171450" indent="-171450">
              <a:buFont typeface="Arial" pitchFamily="34" charset="0"/>
              <a:buChar char="•"/>
            </a:pPr>
            <a:r>
              <a:rPr lang="en-US" spc="-70" smtClean="0"/>
              <a:t>Điện toán sinh học, điện toán lượng tử và điện toán đám mây hứa hẹn nhiều tìm năng</a:t>
            </a:r>
            <a:r>
              <a:rPr lang="vi-VN" spc="-70" smtClean="0"/>
              <a:t>.</a:t>
            </a:r>
            <a:endParaRPr lang="en-US" spc="-70" smtClean="0"/>
          </a:p>
          <a:p>
            <a:pPr marL="628650" lvl="1" indent="-171450">
              <a:buFont typeface="Arial" pitchFamily="34" charset="0"/>
              <a:buChar char="•"/>
            </a:pPr>
            <a:r>
              <a:rPr lang="en-US" sz="1200" kern="1200" smtClean="0">
                <a:solidFill>
                  <a:schemeClr val="tx1"/>
                </a:solidFill>
                <a:effectLst/>
                <a:latin typeface="+mn-lt"/>
                <a:ea typeface="+mn-ea"/>
                <a:cs typeface="+mn-cs"/>
              </a:rPr>
              <a:t>Điện</a:t>
            </a:r>
            <a:r>
              <a:rPr lang="en-US" sz="1200" kern="1200" baseline="0" smtClean="0">
                <a:solidFill>
                  <a:schemeClr val="tx1"/>
                </a:solidFill>
                <a:effectLst/>
                <a:latin typeface="+mn-lt"/>
                <a:ea typeface="+mn-ea"/>
                <a:cs typeface="+mn-cs"/>
              </a:rPr>
              <a:t> toán sinh học</a:t>
            </a:r>
            <a:r>
              <a:rPr lang="en-US" sz="1200" kern="1200" smtClean="0">
                <a:solidFill>
                  <a:schemeClr val="tx1"/>
                </a:solidFill>
                <a:effectLst/>
                <a:latin typeface="+mn-lt"/>
                <a:ea typeface="+mn-ea"/>
                <a:cs typeface="+mn-cs"/>
              </a:rPr>
              <a:t>, với</a:t>
            </a:r>
            <a:r>
              <a:rPr lang="en-US" sz="1200" kern="1200" baseline="0" smtClean="0">
                <a:solidFill>
                  <a:schemeClr val="tx1"/>
                </a:solidFill>
                <a:effectLst/>
                <a:latin typeface="+mn-lt"/>
                <a:ea typeface="+mn-ea"/>
                <a:cs typeface="+mn-cs"/>
              </a:rPr>
              <a:t> công trình của Len Adleman thực hiện tính toán thông qua DNA cực kỳ hứa hẹn.</a:t>
            </a:r>
          </a:p>
          <a:p>
            <a:pPr marL="628650" lvl="1" indent="-171450">
              <a:buFont typeface="Arial" pitchFamily="34" charset="0"/>
              <a:buChar char="•"/>
            </a:pPr>
            <a:r>
              <a:rPr lang="en-US" sz="1200" kern="1200" smtClean="0">
                <a:solidFill>
                  <a:schemeClr val="tx1"/>
                </a:solidFill>
                <a:effectLst/>
                <a:latin typeface="+mn-lt"/>
                <a:ea typeface="+mn-ea"/>
                <a:cs typeface="+mn-cs"/>
              </a:rPr>
              <a:t>Điện</a:t>
            </a:r>
            <a:r>
              <a:rPr lang="en-US" sz="1200" kern="1200" baseline="0" smtClean="0">
                <a:solidFill>
                  <a:schemeClr val="tx1"/>
                </a:solidFill>
                <a:effectLst/>
                <a:latin typeface="+mn-lt"/>
                <a:ea typeface="+mn-ea"/>
                <a:cs typeface="+mn-cs"/>
              </a:rPr>
              <a:t> toán lượng tử được thúc đẩy với sự phát hiện của Peter Shor trong việc phân tích thừa số nguyên tố có thể thực hiện một cách hiệu quả trên một máy tính lượng tử (trên lý thuyết).</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a:t>
            </a:fld>
            <a:endParaRPr lang="en-US"/>
          </a:p>
        </p:txBody>
      </p:sp>
    </p:spTree>
    <p:extLst>
      <p:ext uri="{BB962C8B-B14F-4D97-AF65-F5344CB8AC3E}">
        <p14:creationId xmlns:p14="http://schemas.microsoft.com/office/powerpoint/2010/main" val="3408957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solidFill>
                  <a:srgbClr val="0000FF"/>
                </a:solidFill>
              </a:rPr>
              <a:t>Chi tiết</a:t>
            </a:r>
            <a:r>
              <a:rPr lang="en-US" b="1" baseline="0" smtClean="0">
                <a:solidFill>
                  <a:srgbClr val="0000FF"/>
                </a:solidFill>
              </a:rPr>
              <a:t> trong giáo trình tại trang 11-15</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Mỗi</a:t>
            </a:r>
            <a:r>
              <a:rPr lang="en-US" baseline="0" smtClean="0"/>
              <a:t> thế hệ máy tính điện tử </a:t>
            </a:r>
            <a:r>
              <a:rPr lang="en-US" b="1" baseline="0" smtClean="0"/>
              <a:t>cung cấp các máy tiêu biểu cùng các công nghệ điện tử, ngôn ngữ lập trình liên quan</a:t>
            </a:r>
            <a:r>
              <a:rPr lang="en-US" baseline="0" smtClean="0"/>
              <a:t>…</a:t>
            </a:r>
          </a:p>
        </p:txBody>
      </p:sp>
      <p:sp>
        <p:nvSpPr>
          <p:cNvPr id="4" name="Slide Number Placeholder 3"/>
          <p:cNvSpPr>
            <a:spLocks noGrp="1"/>
          </p:cNvSpPr>
          <p:nvPr>
            <p:ph type="sldNum" sz="quarter" idx="10"/>
          </p:nvPr>
        </p:nvSpPr>
        <p:spPr/>
        <p:txBody>
          <a:bodyPr/>
          <a:lstStyle/>
          <a:p>
            <a:fld id="{2464ADD4-FDAE-426A-96C1-07D283434A41}" type="slidenum">
              <a:rPr lang="en-US" smtClean="0"/>
              <a:pPr/>
              <a:t>8</a:t>
            </a:fld>
            <a:endParaRPr lang="en-US"/>
          </a:p>
        </p:txBody>
      </p:sp>
    </p:spTree>
    <p:extLst>
      <p:ext uri="{BB962C8B-B14F-4D97-AF65-F5344CB8AC3E}">
        <p14:creationId xmlns:p14="http://schemas.microsoft.com/office/powerpoint/2010/main" val="369314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solidFill>
                  <a:srgbClr val="0000FF"/>
                </a:solidFill>
              </a:rPr>
              <a:t>Chi tiết</a:t>
            </a:r>
            <a:r>
              <a:rPr lang="en-US" b="1" baseline="0" smtClean="0">
                <a:solidFill>
                  <a:srgbClr val="0000FF"/>
                </a:solidFill>
              </a:rPr>
              <a:t> trong giáo trình tại trang 16-17</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13</a:t>
            </a:fld>
            <a:endParaRPr lang="en-US"/>
          </a:p>
        </p:txBody>
      </p:sp>
    </p:spTree>
    <p:extLst>
      <p:ext uri="{BB962C8B-B14F-4D97-AF65-F5344CB8AC3E}">
        <p14:creationId xmlns:p14="http://schemas.microsoft.com/office/powerpoint/2010/main" val="3501876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mtClean="0"/>
              <a:t>Thông</a:t>
            </a:r>
            <a:r>
              <a:rPr lang="en-US" baseline="0" smtClean="0"/>
              <a:t> tin từ các </a:t>
            </a:r>
            <a:r>
              <a:rPr lang="en-US" b="1" baseline="0" smtClean="0"/>
              <a:t>thiết bị nhập</a:t>
            </a:r>
            <a:r>
              <a:rPr lang="en-US" baseline="0" smtClean="0"/>
              <a:t> được đưa vào </a:t>
            </a:r>
            <a:r>
              <a:rPr lang="en-US" b="1" baseline="0" smtClean="0"/>
              <a:t>bộ vi xử lý</a:t>
            </a:r>
            <a:r>
              <a:rPr lang="en-US" baseline="0" smtClean="0"/>
              <a:t>, trong quá trình xử lý bộ vi xử lý có thể đọc/ghi thông tin từ/vào </a:t>
            </a:r>
            <a:r>
              <a:rPr lang="en-US" b="1" baseline="0" smtClean="0"/>
              <a:t>bộ nhớ trong</a:t>
            </a:r>
            <a:r>
              <a:rPr lang="en-US" baseline="0" smtClean="0"/>
              <a:t> và </a:t>
            </a:r>
            <a:r>
              <a:rPr lang="en-US" b="1" baseline="0" smtClean="0"/>
              <a:t>bộ nhớ ngoài</a:t>
            </a:r>
            <a:r>
              <a:rPr lang="en-US" baseline="0" smtClean="0"/>
              <a:t> sau đó trả kết quả ra các </a:t>
            </a:r>
            <a:r>
              <a:rPr lang="en-US" b="1" baseline="0" smtClean="0"/>
              <a:t>thiết bị xuất</a:t>
            </a:r>
            <a:r>
              <a:rPr lang="en-US" baseline="0" smtClean="0"/>
              <a:t>.</a:t>
            </a:r>
          </a:p>
        </p:txBody>
      </p:sp>
      <p:sp>
        <p:nvSpPr>
          <p:cNvPr id="4" name="Slide Number Placeholder 3"/>
          <p:cNvSpPr>
            <a:spLocks noGrp="1"/>
          </p:cNvSpPr>
          <p:nvPr>
            <p:ph type="sldNum" sz="quarter" idx="10"/>
          </p:nvPr>
        </p:nvSpPr>
        <p:spPr/>
        <p:txBody>
          <a:bodyPr/>
          <a:lstStyle/>
          <a:p>
            <a:fld id="{2464ADD4-FDAE-426A-96C1-07D283434A41}" type="slidenum">
              <a:rPr lang="en-US" smtClean="0"/>
              <a:pPr/>
              <a:t>19</a:t>
            </a:fld>
            <a:endParaRPr lang="en-US"/>
          </a:p>
        </p:txBody>
      </p:sp>
    </p:spTree>
    <p:extLst>
      <p:ext uri="{BB962C8B-B14F-4D97-AF65-F5344CB8AC3E}">
        <p14:creationId xmlns:p14="http://schemas.microsoft.com/office/powerpoint/2010/main" val="805776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smtClean="0">
                <a:solidFill>
                  <a:schemeClr val="tx1"/>
                </a:solidFill>
                <a:effectLst/>
                <a:latin typeface="+mn-lt"/>
                <a:ea typeface="+mn-ea"/>
                <a:cs typeface="+mn-cs"/>
              </a:rPr>
              <a:t>Bộ vi xử lý thường bao gồm các thành phần sau:</a:t>
            </a:r>
          </a:p>
          <a:p>
            <a:pPr marL="171450" indent="-171450">
              <a:buFont typeface="Arial" pitchFamily="34" charset="0"/>
              <a:buChar char="•"/>
            </a:pPr>
            <a:r>
              <a:rPr lang="en-US" sz="1200" b="1" i="1" kern="1200" smtClean="0">
                <a:solidFill>
                  <a:schemeClr val="tx1"/>
                </a:solidFill>
                <a:effectLst/>
                <a:latin typeface="+mn-lt"/>
                <a:ea typeface="+mn-ea"/>
                <a:cs typeface="+mn-cs"/>
              </a:rPr>
              <a:t>Đơn vị điều khiển</a:t>
            </a:r>
            <a:r>
              <a:rPr lang="en-US" sz="1200" b="1" kern="1200" smtClean="0">
                <a:solidFill>
                  <a:schemeClr val="tx1"/>
                </a:solidFill>
                <a:effectLst/>
                <a:latin typeface="+mn-lt"/>
                <a:ea typeface="+mn-ea"/>
                <a:cs typeface="+mn-cs"/>
              </a:rPr>
              <a:t> (Control Unit – CU)</a:t>
            </a:r>
            <a:r>
              <a:rPr lang="en-US" sz="1200" kern="1200" smtClean="0">
                <a:solidFill>
                  <a:schemeClr val="tx1"/>
                </a:solidFill>
                <a:effectLst/>
                <a:latin typeface="+mn-lt"/>
                <a:ea typeface="+mn-ea"/>
                <a:cs typeface="+mn-cs"/>
              </a:rPr>
              <a:t>: Mã hóa các chỉ thị lệnh và gửi tín hiệu điều khiển cho đơn vị số học luận lý.</a:t>
            </a:r>
          </a:p>
          <a:p>
            <a:pPr marL="171450" lvl="0" indent="-171450">
              <a:buFont typeface="Arial" pitchFamily="34" charset="0"/>
              <a:buChar char="•"/>
            </a:pPr>
            <a:r>
              <a:rPr lang="en-US" sz="1200" b="1" i="1" kern="1200" smtClean="0">
                <a:solidFill>
                  <a:schemeClr val="tx1"/>
                </a:solidFill>
                <a:effectLst/>
                <a:latin typeface="+mn-lt"/>
                <a:ea typeface="+mn-ea"/>
                <a:cs typeface="+mn-cs"/>
              </a:rPr>
              <a:t>Đơn vị số học luận lý</a:t>
            </a:r>
            <a:r>
              <a:rPr lang="en-US" sz="1200" b="1" kern="1200" smtClean="0">
                <a:solidFill>
                  <a:schemeClr val="tx1"/>
                </a:solidFill>
                <a:effectLst/>
                <a:latin typeface="+mn-lt"/>
                <a:ea typeface="+mn-ea"/>
                <a:cs typeface="+mn-cs"/>
              </a:rPr>
              <a:t> (Arithmetic Logic Unit – ALU)</a:t>
            </a:r>
            <a:r>
              <a:rPr lang="en-US" sz="1200" kern="1200" smtClean="0">
                <a:solidFill>
                  <a:schemeClr val="tx1"/>
                </a:solidFill>
                <a:effectLst/>
                <a:latin typeface="+mn-lt"/>
                <a:ea typeface="+mn-ea"/>
                <a:cs typeface="+mn-cs"/>
              </a:rPr>
              <a:t>: Tiến hành các tính toán số học như phép cộng hay trừ và luận lý như AND, OR, XOR.</a:t>
            </a:r>
          </a:p>
          <a:p>
            <a:pPr marL="171450" lvl="0" indent="-171450">
              <a:buFont typeface="Arial" pitchFamily="34" charset="0"/>
              <a:buChar char="•"/>
            </a:pPr>
            <a:r>
              <a:rPr lang="en-US" sz="1200" b="1" i="1" kern="1200" smtClean="0">
                <a:solidFill>
                  <a:schemeClr val="tx1"/>
                </a:solidFill>
                <a:effectLst/>
                <a:latin typeface="+mn-lt"/>
                <a:ea typeface="+mn-ea"/>
                <a:cs typeface="+mn-cs"/>
              </a:rPr>
              <a:t>Thanh ghi</a:t>
            </a:r>
            <a:r>
              <a:rPr lang="en-US" sz="1200" b="1" kern="1200" smtClean="0">
                <a:solidFill>
                  <a:schemeClr val="tx1"/>
                </a:solidFill>
                <a:effectLst/>
                <a:latin typeface="+mn-lt"/>
                <a:ea typeface="+mn-ea"/>
                <a:cs typeface="+mn-cs"/>
              </a:rPr>
              <a:t> (Register)</a:t>
            </a:r>
            <a:r>
              <a:rPr lang="en-US" sz="1200" kern="1200" smtClean="0">
                <a:solidFill>
                  <a:schemeClr val="tx1"/>
                </a:solidFill>
                <a:effectLst/>
                <a:latin typeface="+mn-lt"/>
                <a:ea typeface="+mn-ea"/>
                <a:cs typeface="+mn-cs"/>
              </a:rPr>
              <a:t>: Vùng nhớ bên trong bộ vi xử lý, dùng để chứa các chỉ thị lệnh, các giá trị tạm trong quá trình tính toán của đơn vị số học luận lý.</a:t>
            </a:r>
          </a:p>
          <a:p>
            <a:pPr marL="171450" lvl="0" indent="-171450">
              <a:buFont typeface="Arial" pitchFamily="34" charset="0"/>
              <a:buChar char="•"/>
            </a:pPr>
            <a:r>
              <a:rPr lang="en-US" sz="1200" b="1" i="1" kern="1200" smtClean="0">
                <a:solidFill>
                  <a:schemeClr val="tx1"/>
                </a:solidFill>
                <a:effectLst/>
                <a:latin typeface="+mn-lt"/>
                <a:ea typeface="+mn-ea"/>
                <a:cs typeface="+mn-cs"/>
              </a:rPr>
              <a:t>Đường truyền</a:t>
            </a:r>
            <a:r>
              <a:rPr lang="en-US" sz="1200" b="1" kern="1200" smtClean="0">
                <a:solidFill>
                  <a:schemeClr val="tx1"/>
                </a:solidFill>
                <a:effectLst/>
                <a:latin typeface="+mn-lt"/>
                <a:ea typeface="+mn-ea"/>
                <a:cs typeface="+mn-cs"/>
              </a:rPr>
              <a:t> (Bus)</a:t>
            </a:r>
            <a:r>
              <a:rPr lang="en-US" sz="1200" kern="1200" smtClean="0">
                <a:solidFill>
                  <a:schemeClr val="tx1"/>
                </a:solidFill>
                <a:effectLst/>
                <a:latin typeface="+mn-lt"/>
                <a:ea typeface="+mn-ea"/>
                <a:cs typeface="+mn-cs"/>
              </a:rPr>
              <a:t>: Các đoạn mạch có chức năng truyền dẫn thông tin giữa các thành phần.</a:t>
            </a:r>
          </a:p>
          <a:p>
            <a:pPr marL="171450" lvl="0" indent="-171450">
              <a:buFont typeface="Arial" pitchFamily="34" charset="0"/>
              <a:buChar char="•"/>
            </a:pPr>
            <a:r>
              <a:rPr lang="en-US" sz="1200" b="1" i="1" kern="1200" smtClean="0">
                <a:solidFill>
                  <a:schemeClr val="tx1"/>
                </a:solidFill>
                <a:effectLst/>
                <a:latin typeface="+mn-lt"/>
                <a:ea typeface="+mn-ea"/>
                <a:cs typeface="+mn-cs"/>
              </a:rPr>
              <a:t>Đồng hồ</a:t>
            </a:r>
            <a:r>
              <a:rPr lang="en-US" sz="1200" b="1" kern="1200" smtClean="0">
                <a:solidFill>
                  <a:schemeClr val="tx1"/>
                </a:solidFill>
                <a:effectLst/>
                <a:latin typeface="+mn-lt"/>
                <a:ea typeface="+mn-ea"/>
                <a:cs typeface="+mn-cs"/>
              </a:rPr>
              <a:t> (Clock)</a:t>
            </a:r>
            <a:r>
              <a:rPr lang="en-US" sz="1200" kern="1200" smtClean="0">
                <a:solidFill>
                  <a:schemeClr val="tx1"/>
                </a:solidFill>
                <a:effectLst/>
                <a:latin typeface="+mn-lt"/>
                <a:ea typeface="+mn-ea"/>
                <a:cs typeface="+mn-cs"/>
              </a:rPr>
              <a:t>: Liên tục phát ra các xung nhịp đến các thành phần của bộ vi xử lý nhằm làm đồng bộ hóa mọi thao tác. Mỗi xung nhịp sẽ kích hoạt một thao tác nên tốc độ của bộ vi xử lý có thể được xác định thông qua tần số phát xung nhịp của đồng hồ. Đơn vị đo xung nhịp đồng hồ là Hertz (số lượng xung trên 1 giây).</a:t>
            </a:r>
          </a:p>
          <a:p>
            <a:pPr marL="0" lvl="0" indent="0">
              <a:buFont typeface="Arial" pitchFamily="34" charset="0"/>
              <a:buNone/>
            </a:pPr>
            <a:endParaRPr lang="en-US" sz="1200" kern="1200" smtClean="0">
              <a:solidFill>
                <a:schemeClr val="tx1"/>
              </a:solidFill>
              <a:effectLst/>
              <a:latin typeface="+mn-lt"/>
              <a:ea typeface="+mn-ea"/>
              <a:cs typeface="+mn-cs"/>
            </a:endParaRPr>
          </a:p>
          <a:p>
            <a:pPr marL="0" lvl="0" indent="0">
              <a:buFont typeface="Arial" pitchFamily="34" charset="0"/>
              <a:buNone/>
            </a:pPr>
            <a:r>
              <a:rPr lang="en-US" sz="1200" kern="1200" smtClean="0">
                <a:solidFill>
                  <a:schemeClr val="tx1"/>
                </a:solidFill>
                <a:effectLst/>
                <a:latin typeface="+mn-lt"/>
                <a:ea typeface="+mn-ea"/>
                <a:cs typeface="+mn-cs"/>
              </a:rPr>
              <a:t>Hiện nay, Intel là công ty sản xuất chip vi xử lý lớn nhất trên thế giới, với thị phần chiếm khoảng 77%. Dưới đây là một số cột mốc ra đời các bộ vi xử lý Intel:</a:t>
            </a:r>
          </a:p>
          <a:p>
            <a:pPr marL="171450" lvl="0" indent="-171450">
              <a:buFont typeface="Arial" pitchFamily="34" charset="0"/>
              <a:buChar char="•"/>
            </a:pPr>
            <a:r>
              <a:rPr lang="en-US" sz="1200" kern="1200" smtClean="0">
                <a:solidFill>
                  <a:schemeClr val="tx1"/>
                </a:solidFill>
                <a:effectLst/>
                <a:latin typeface="+mn-lt"/>
                <a:ea typeface="+mn-ea"/>
                <a:cs typeface="+mn-cs"/>
              </a:rPr>
              <a:t>Năm</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1971: 4004</a:t>
            </a:r>
          </a:p>
          <a:p>
            <a:pPr marL="171450" lvl="0" indent="-171450">
              <a:buFont typeface="Arial" pitchFamily="34" charset="0"/>
              <a:buChar char="•"/>
            </a:pPr>
            <a:r>
              <a:rPr lang="en-US" sz="1200" kern="1200" smtClean="0">
                <a:solidFill>
                  <a:schemeClr val="tx1"/>
                </a:solidFill>
                <a:effectLst/>
                <a:latin typeface="+mn-lt"/>
                <a:ea typeface="+mn-ea"/>
                <a:cs typeface="+mn-cs"/>
              </a:rPr>
              <a:t>Năm</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1972: 8008</a:t>
            </a:r>
          </a:p>
          <a:p>
            <a:pPr marL="171450" lvl="0" indent="-171450">
              <a:buFont typeface="Arial" pitchFamily="34" charset="0"/>
              <a:buChar char="•"/>
            </a:pPr>
            <a:r>
              <a:rPr lang="en-US" sz="1200" kern="1200" smtClean="0">
                <a:solidFill>
                  <a:schemeClr val="tx1"/>
                </a:solidFill>
                <a:effectLst/>
                <a:latin typeface="+mn-lt"/>
                <a:ea typeface="+mn-ea"/>
                <a:cs typeface="+mn-cs"/>
              </a:rPr>
              <a:t>Năm</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1978: 8086</a:t>
            </a:r>
          </a:p>
          <a:p>
            <a:pPr marL="171450" lvl="0" indent="-171450">
              <a:buFont typeface="Arial" pitchFamily="34" charset="0"/>
              <a:buChar char="•"/>
            </a:pPr>
            <a:r>
              <a:rPr lang="en-US" sz="1200" kern="1200" smtClean="0">
                <a:solidFill>
                  <a:schemeClr val="tx1"/>
                </a:solidFill>
                <a:effectLst/>
                <a:latin typeface="+mn-lt"/>
                <a:ea typeface="+mn-ea"/>
                <a:cs typeface="+mn-cs"/>
              </a:rPr>
              <a:t>Năm</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1982: 80286</a:t>
            </a:r>
          </a:p>
          <a:p>
            <a:pPr marL="171450" lvl="0" indent="-171450">
              <a:buFont typeface="Arial" pitchFamily="34" charset="0"/>
              <a:buChar char="•"/>
            </a:pPr>
            <a:r>
              <a:rPr lang="en-US" sz="1200" kern="1200" smtClean="0">
                <a:solidFill>
                  <a:schemeClr val="tx1"/>
                </a:solidFill>
                <a:effectLst/>
                <a:latin typeface="+mn-lt"/>
                <a:ea typeface="+mn-ea"/>
                <a:cs typeface="+mn-cs"/>
              </a:rPr>
              <a:t>Năm</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1985: 80386</a:t>
            </a:r>
          </a:p>
          <a:p>
            <a:pPr marL="171450" lvl="0" indent="-171450">
              <a:buFont typeface="Arial" pitchFamily="34" charset="0"/>
              <a:buChar char="•"/>
            </a:pPr>
            <a:r>
              <a:rPr lang="en-US" sz="1200" kern="1200" smtClean="0">
                <a:solidFill>
                  <a:schemeClr val="tx1"/>
                </a:solidFill>
                <a:effectLst/>
                <a:latin typeface="+mn-lt"/>
                <a:ea typeface="+mn-ea"/>
                <a:cs typeface="+mn-cs"/>
              </a:rPr>
              <a:t>Năm</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1989: 80486</a:t>
            </a:r>
          </a:p>
          <a:p>
            <a:pPr marL="171450" lvl="0" indent="-171450">
              <a:buFont typeface="Arial" pitchFamily="34" charset="0"/>
              <a:buChar char="•"/>
            </a:pPr>
            <a:r>
              <a:rPr lang="en-US" sz="1200" kern="1200" smtClean="0">
                <a:solidFill>
                  <a:schemeClr val="tx1"/>
                </a:solidFill>
                <a:effectLst/>
                <a:latin typeface="+mn-lt"/>
                <a:ea typeface="+mn-ea"/>
                <a:cs typeface="+mn-cs"/>
              </a:rPr>
              <a:t>Năm</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1993: Pentium</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effectLst/>
                <a:latin typeface="+mn-lt"/>
                <a:ea typeface="+mn-ea"/>
                <a:cs typeface="+mn-cs"/>
              </a:rPr>
              <a:t>Năm</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1997: Pentium II</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effectLst/>
                <a:latin typeface="+mn-lt"/>
                <a:ea typeface="+mn-ea"/>
                <a:cs typeface="+mn-cs"/>
              </a:rPr>
              <a:t>Năm</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1999: Pentium III</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effectLst/>
                <a:latin typeface="+mn-lt"/>
                <a:ea typeface="+mn-ea"/>
                <a:cs typeface="+mn-cs"/>
              </a:rPr>
              <a:t>Năm</a:t>
            </a:r>
            <a:r>
              <a:rPr lang="en-US" sz="1200" kern="1200" baseline="0" smtClean="0">
                <a:solidFill>
                  <a:schemeClr val="tx1"/>
                </a:solidFill>
                <a:effectLst/>
                <a:latin typeface="+mn-lt"/>
                <a:ea typeface="+mn-ea"/>
                <a:cs typeface="+mn-cs"/>
              </a:rPr>
              <a:t> 2000: Pentium IV</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effectLst/>
                <a:latin typeface="+mn-lt"/>
                <a:ea typeface="+mn-ea"/>
                <a:cs typeface="+mn-cs"/>
              </a:rPr>
              <a:t>Năm 2001: Itanium</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effectLst/>
                <a:latin typeface="+mn-lt"/>
                <a:ea typeface="+mn-ea"/>
                <a:cs typeface="+mn-cs"/>
              </a:rPr>
              <a:t>Năm 2006: Core 2 Duo</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effectLst/>
                <a:latin typeface="+mn-lt"/>
                <a:ea typeface="+mn-ea"/>
                <a:cs typeface="+mn-cs"/>
              </a:rPr>
              <a:t>Năm 2010: Core i7 (6-core)</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64ADD4-FDAE-426A-96C1-07D283434A41}" type="slidenum">
              <a:rPr lang="en-US" smtClean="0"/>
              <a:pPr/>
              <a:t>20</a:t>
            </a:fld>
            <a:endParaRPr lang="en-US"/>
          </a:p>
        </p:txBody>
      </p:sp>
    </p:spTree>
    <p:extLst>
      <p:ext uri="{BB962C8B-B14F-4D97-AF65-F5344CB8AC3E}">
        <p14:creationId xmlns:p14="http://schemas.microsoft.com/office/powerpoint/2010/main" val="2773971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Chi tiết</a:t>
            </a:r>
            <a:r>
              <a:rPr lang="en-US" b="1" baseline="0" smtClean="0"/>
              <a:t> trong giáo trình tại trang 33-36</a:t>
            </a:r>
            <a:endParaRPr lang="en-US" b="1"/>
          </a:p>
        </p:txBody>
      </p:sp>
      <p:sp>
        <p:nvSpPr>
          <p:cNvPr id="4" name="Slide Number Placeholder 3"/>
          <p:cNvSpPr>
            <a:spLocks noGrp="1"/>
          </p:cNvSpPr>
          <p:nvPr>
            <p:ph type="sldNum" sz="quarter" idx="10"/>
          </p:nvPr>
        </p:nvSpPr>
        <p:spPr/>
        <p:txBody>
          <a:bodyPr/>
          <a:lstStyle/>
          <a:p>
            <a:fld id="{2464ADD4-FDAE-426A-96C1-07D283434A41}" type="slidenum">
              <a:rPr lang="en-US" smtClean="0"/>
              <a:pPr/>
              <a:t>21</a:t>
            </a:fld>
            <a:endParaRPr lang="en-US"/>
          </a:p>
        </p:txBody>
      </p:sp>
    </p:spTree>
    <p:extLst>
      <p:ext uri="{BB962C8B-B14F-4D97-AF65-F5344CB8AC3E}">
        <p14:creationId xmlns:p14="http://schemas.microsoft.com/office/powerpoint/2010/main" val="2322964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Chi tiết</a:t>
            </a:r>
            <a:r>
              <a:rPr lang="en-US" b="1" baseline="0" smtClean="0"/>
              <a:t> trong giáo trình tại trang 37-42</a:t>
            </a:r>
            <a:endParaRPr lang="en-US" b="1"/>
          </a:p>
        </p:txBody>
      </p:sp>
      <p:sp>
        <p:nvSpPr>
          <p:cNvPr id="4" name="Slide Number Placeholder 3"/>
          <p:cNvSpPr>
            <a:spLocks noGrp="1"/>
          </p:cNvSpPr>
          <p:nvPr>
            <p:ph type="sldNum" sz="quarter" idx="10"/>
          </p:nvPr>
        </p:nvSpPr>
        <p:spPr/>
        <p:txBody>
          <a:bodyPr/>
          <a:lstStyle/>
          <a:p>
            <a:fld id="{2464ADD4-FDAE-426A-96C1-07D283434A41}" type="slidenum">
              <a:rPr lang="en-US" smtClean="0"/>
              <a:pPr/>
              <a:t>22</a:t>
            </a:fld>
            <a:endParaRPr lang="en-US"/>
          </a:p>
        </p:txBody>
      </p:sp>
    </p:spTree>
    <p:extLst>
      <p:ext uri="{BB962C8B-B14F-4D97-AF65-F5344CB8AC3E}">
        <p14:creationId xmlns:p14="http://schemas.microsoft.com/office/powerpoint/2010/main" val="1669035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29</a:t>
            </a:fld>
            <a:endParaRPr lang="en-US"/>
          </a:p>
        </p:txBody>
      </p:sp>
    </p:spTree>
    <p:extLst>
      <p:ext uri="{BB962C8B-B14F-4D97-AF65-F5344CB8AC3E}">
        <p14:creationId xmlns:p14="http://schemas.microsoft.com/office/powerpoint/2010/main" val="34938411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srcRect/>
          <a:stretch>
            <a:fillRect/>
          </a:stretch>
        </p:blipFill>
        <p:spPr bwMode="auto">
          <a:xfrm>
            <a:off x="0" y="4161234"/>
            <a:ext cx="9144000" cy="2696766"/>
          </a:xfrm>
          <a:prstGeom prst="rect">
            <a:avLst/>
          </a:prstGeom>
          <a:noFill/>
          <a:ln w="9525">
            <a:noFill/>
            <a:miter lim="800000"/>
            <a:headEnd/>
            <a:tailEnd/>
          </a:ln>
          <a:effectLst/>
        </p:spPr>
      </p:pic>
      <p:pic>
        <p:nvPicPr>
          <p:cNvPr id="2050" name="Picture 2"/>
          <p:cNvPicPr>
            <a:picLocks noChangeAspect="1" noChangeArrowheads="1"/>
          </p:cNvPicPr>
          <p:nvPr userDrawn="1"/>
        </p:nvPicPr>
        <p:blipFill>
          <a:blip r:embed="rId3" cstate="print"/>
          <a:srcRect/>
          <a:stretch>
            <a:fillRect/>
          </a:stretch>
        </p:blipFill>
        <p:spPr bwMode="auto">
          <a:xfrm>
            <a:off x="0" y="0"/>
            <a:ext cx="9144000" cy="2821781"/>
          </a:xfrm>
          <a:prstGeom prst="rect">
            <a:avLst/>
          </a:prstGeom>
          <a:noFill/>
          <a:ln w="9525">
            <a:noFill/>
            <a:miter lim="800000"/>
            <a:headEnd/>
            <a:tailEnd/>
          </a:ln>
          <a:effectLst/>
        </p:spPr>
      </p:pic>
      <p:sp>
        <p:nvSpPr>
          <p:cNvPr id="2" name="Title 1"/>
          <p:cNvSpPr>
            <a:spLocks noGrp="1"/>
          </p:cNvSpPr>
          <p:nvPr>
            <p:ph type="ctrTitle"/>
          </p:nvPr>
        </p:nvSpPr>
        <p:spPr>
          <a:xfrm>
            <a:off x="228600" y="2438400"/>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371600" y="4148534"/>
            <a:ext cx="6400800" cy="7620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p>
          <a:p>
            <a:endParaRPr lang="en-US"/>
          </a:p>
        </p:txBody>
      </p:sp>
      <p:pic>
        <p:nvPicPr>
          <p:cNvPr id="1030" name="Picture 6" descr="D:\Dropbox\SS-Slides\DeCuong-CDIO\TemplateCDIOv1\HinhAnh\LogoCDI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69785" y="613071"/>
            <a:ext cx="1702215"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1" name="Picture 7" descr="D:\Dropbox\SS-Slides\DeCuong-CDIO\TemplateCDIOv1\HinhAnh\LogoTruo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90600" y="625771"/>
            <a:ext cx="1231847"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6F51D7-14DA-43BC-8870-8C998FF7AA91}" type="datetime1">
              <a:rPr lang="en-US" smtClean="0"/>
              <a:pPr/>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A190E-2147-4CF2-AA59-19FFFC398201}" type="datetime1">
              <a:rPr lang="en-US" smtClean="0"/>
              <a:pPr/>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0"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143000"/>
            <a:ext cx="9144000" cy="228600"/>
          </a:xfrm>
          <a:prstGeom prst="rect">
            <a:avLst/>
          </a:prstGeom>
          <a:noFill/>
        </p:spPr>
      </p:pic>
      <p:pic>
        <p:nvPicPr>
          <p:cNvPr id="11" name="Picture 5" descr="WinFX_WCF__03a"/>
          <p:cNvPicPr>
            <a:picLocks noChangeAspect="1" noChangeArrowheads="1"/>
          </p:cNvPicPr>
          <p:nvPr userDrawn="1"/>
        </p:nvPicPr>
        <p:blipFill>
          <a:blip r:embed="rId5" cstate="print">
            <a:duotone>
              <a:schemeClr val="accent6">
                <a:shade val="45000"/>
                <a:satMod val="135000"/>
              </a:schemeClr>
              <a:prstClr val="white"/>
            </a:duotone>
          </a:blip>
          <a:srcRect/>
          <a:stretch>
            <a:fillRect/>
          </a:stretch>
        </p:blipFill>
        <p:spPr bwMode="auto">
          <a:xfrm>
            <a:off x="8534216" y="6400800"/>
            <a:ext cx="609784" cy="457200"/>
          </a:xfrm>
          <a:prstGeom prst="rect">
            <a:avLst/>
          </a:prstGeom>
          <a:noFill/>
        </p:spPr>
      </p:pic>
      <p:sp>
        <p:nvSpPr>
          <p:cNvPr id="4" name="Date Placeholder 3"/>
          <p:cNvSpPr>
            <a:spLocks noGrp="1"/>
          </p:cNvSpPr>
          <p:nvPr>
            <p:ph type="dt" sz="half" idx="10"/>
          </p:nvPr>
        </p:nvSpPr>
        <p:spPr>
          <a:xfrm>
            <a:off x="457200" y="6356350"/>
            <a:ext cx="990600" cy="365125"/>
          </a:xfrm>
        </p:spPr>
        <p:txBody>
          <a:bodyPr/>
          <a:lstStyle>
            <a:lvl1pPr>
              <a:defRPr>
                <a:solidFill>
                  <a:schemeClr val="tx1"/>
                </a:solidFill>
                <a:latin typeface="Tahoma" pitchFamily="34" charset="0"/>
                <a:ea typeface="Tahoma" pitchFamily="34" charset="0"/>
                <a:cs typeface="Tahoma" pitchFamily="34" charset="0"/>
              </a:defRPr>
            </a:lvl1pPr>
          </a:lstStyle>
          <a:p>
            <a:fld id="{0FF8D9FE-600F-4C18-A062-8FFF3F999B58}" type="datetime1">
              <a:rPr lang="en-US" smtClean="0"/>
              <a:pPr/>
              <a:t>10/2/2012</a:t>
            </a:fld>
            <a:endParaRPr lang="en-US"/>
          </a:p>
        </p:txBody>
      </p:sp>
      <p:sp>
        <p:nvSpPr>
          <p:cNvPr id="5" name="Footer Placeholder 4"/>
          <p:cNvSpPr>
            <a:spLocks noGrp="1"/>
          </p:cNvSpPr>
          <p:nvPr>
            <p:ph type="ftr" sz="quarter" idx="11"/>
          </p:nvPr>
        </p:nvSpPr>
        <p:spPr>
          <a:xfrm>
            <a:off x="1905000" y="6356350"/>
            <a:ext cx="6096000" cy="365125"/>
          </a:xfrm>
        </p:spPr>
        <p:txBody>
          <a:bodyPr/>
          <a:lstStyle>
            <a:lvl1pPr>
              <a:defRPr>
                <a:solidFill>
                  <a:schemeClr val="tx1"/>
                </a:solidFill>
                <a:latin typeface="Tahoma" pitchFamily="34" charset="0"/>
                <a:ea typeface="Tahoma" pitchFamily="34" charset="0"/>
                <a:cs typeface="Tahoma" pitchFamily="34" charset="0"/>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a:xfrm>
            <a:off x="8153400" y="6356350"/>
            <a:ext cx="533400" cy="365125"/>
          </a:xfrm>
        </p:spPr>
        <p:txBody>
          <a:bodyPr/>
          <a:lstStyle>
            <a:lvl1pPr>
              <a:defRPr>
                <a:solidFill>
                  <a:schemeClr val="tx1"/>
                </a:solidFill>
                <a:latin typeface="Tahoma" pitchFamily="34" charset="0"/>
                <a:ea typeface="Tahoma" pitchFamily="34" charset="0"/>
                <a:cs typeface="Tahoma" pitchFamily="34" charset="0"/>
              </a:defRPr>
            </a:lvl1pPr>
          </a:lstStyle>
          <a:p>
            <a:fld id="{8023217D-CBF3-4F05-B64D-691139C0E6CF}"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WinFX_WCF__03a"/>
          <p:cNvPicPr>
            <a:picLocks noChangeAspect="1" noChangeArrowheads="1"/>
          </p:cNvPicPr>
          <p:nvPr userDrawn="1"/>
        </p:nvPicPr>
        <p:blipFill>
          <a:blip r:embed="rId2" cstate="print">
            <a:duotone>
              <a:schemeClr val="accent6">
                <a:shade val="45000"/>
                <a:satMod val="135000"/>
              </a:schemeClr>
              <a:prstClr val="white"/>
            </a:duotone>
          </a:blip>
          <a:srcRect/>
          <a:stretch>
            <a:fillRect/>
          </a:stretch>
        </p:blipFill>
        <p:spPr bwMode="auto">
          <a:xfrm>
            <a:off x="4800600" y="3601428"/>
            <a:ext cx="4343400" cy="3256571"/>
          </a:xfrm>
          <a:prstGeom prst="rect">
            <a:avLst/>
          </a:prstGeom>
          <a:noFill/>
        </p:spPr>
      </p:pic>
      <p:sp>
        <p:nvSpPr>
          <p:cNvPr id="2" name="Title 1"/>
          <p:cNvSpPr>
            <a:spLocks noGrp="1"/>
          </p:cNvSpPr>
          <p:nvPr>
            <p:ph type="ctrTitle"/>
          </p:nvPr>
        </p:nvSpPr>
        <p:spPr>
          <a:xfrm>
            <a:off x="381000" y="2492375"/>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pic>
        <p:nvPicPr>
          <p:cNvPr id="8"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r="16667" b="33333"/>
          <a:stretch>
            <a:fillRect/>
          </a:stretch>
        </p:blipFill>
        <p:spPr bwMode="auto">
          <a:xfrm>
            <a:off x="1524000" y="1905000"/>
            <a:ext cx="7620000" cy="152400"/>
          </a:xfrm>
          <a:prstGeom prst="rect">
            <a:avLst/>
          </a:prstGeom>
          <a:noFill/>
        </p:spPr>
      </p:pic>
      <p:pic>
        <p:nvPicPr>
          <p:cNvPr id="9"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l="15000" t="33333"/>
          <a:stretch>
            <a:fillRect/>
          </a:stretch>
        </p:blipFill>
        <p:spPr bwMode="auto">
          <a:xfrm>
            <a:off x="0" y="4343400"/>
            <a:ext cx="7772400" cy="152400"/>
          </a:xfrm>
          <a:prstGeom prst="rect">
            <a:avLst/>
          </a:prstGeom>
          <a:noFill/>
        </p:spPr>
      </p:pic>
      <p:pic>
        <p:nvPicPr>
          <p:cNvPr id="1026" name="Picture 2"/>
          <p:cNvPicPr>
            <a:picLocks noChangeAspect="1" noChangeArrowheads="1"/>
          </p:cNvPicPr>
          <p:nvPr userDrawn="1"/>
        </p:nvPicPr>
        <p:blipFill>
          <a:blip r:embed="rId4" cstate="print"/>
          <a:srcRect/>
          <a:stretch>
            <a:fillRect/>
          </a:stretch>
        </p:blipFill>
        <p:spPr bwMode="auto">
          <a:xfrm>
            <a:off x="0" y="0"/>
            <a:ext cx="9144000" cy="685800"/>
          </a:xfrm>
          <a:prstGeom prst="rect">
            <a:avLst/>
          </a:prstGeom>
          <a:noFill/>
          <a:ln w="9525">
            <a:noFill/>
            <a:miter lim="800000"/>
            <a:headEnd/>
            <a:tailEnd/>
          </a:ln>
          <a:effectLst/>
        </p:spPr>
      </p:pic>
      <p:pic>
        <p:nvPicPr>
          <p:cNvPr id="2050" name="Picture 2" descr="D:\Dropbox\SS-Slides\DeCuong-CDIO\TemplateCDIOv1\HinhAnh\LogoCDIO_Transparent.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0908" y="863599"/>
            <a:ext cx="1052692" cy="5999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Dropbox\SS-Slides\DeCuong-CDIO\TemplateCDIOv1\HinhAnh\LogoTruong_Transpare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42862" y="815955"/>
            <a:ext cx="762308" cy="600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b="29359"/>
          <a:stretch>
            <a:fillRect/>
          </a:stretch>
        </p:blipFill>
        <p:spPr bwMode="auto">
          <a:xfrm>
            <a:off x="0" y="4953000"/>
            <a:ext cx="9144000" cy="1905000"/>
          </a:xfrm>
          <a:prstGeom prst="rect">
            <a:avLst/>
          </a:prstGeom>
          <a:noFill/>
          <a:ln w="9525">
            <a:noFill/>
            <a:miter lim="800000"/>
            <a:headEnd/>
            <a:tailEnd/>
          </a:ln>
          <a:effectLst/>
        </p:spPr>
      </p:pic>
      <p:pic>
        <p:nvPicPr>
          <p:cNvPr id="7" name="Picture 2"/>
          <p:cNvPicPr>
            <a:picLocks noChangeAspect="1" noChangeArrowheads="1"/>
          </p:cNvPicPr>
          <p:nvPr userDrawn="1"/>
        </p:nvPicPr>
        <p:blipFill>
          <a:blip r:embed="rId3" cstate="print"/>
          <a:srcRect t="45907"/>
          <a:stretch>
            <a:fillRect/>
          </a:stretch>
        </p:blipFill>
        <p:spPr bwMode="auto">
          <a:xfrm>
            <a:off x="0" y="0"/>
            <a:ext cx="9144000" cy="1526381"/>
          </a:xfrm>
          <a:prstGeom prst="rect">
            <a:avLst/>
          </a:prstGeom>
          <a:noFill/>
          <a:ln w="9525">
            <a:noFill/>
            <a:miter lim="800000"/>
            <a:headEnd/>
            <a:tailEnd/>
          </a:ln>
          <a:effectLst/>
        </p:spPr>
      </p:pic>
      <p:pic>
        <p:nvPicPr>
          <p:cNvPr id="8" name="Picture 2" descr="E:\04_Image Collection\01_ICON\Question\Help.png"/>
          <p:cNvPicPr>
            <a:picLocks noChangeAspect="1" noChangeArrowheads="1"/>
          </p:cNvPicPr>
          <p:nvPr userDrawn="1"/>
        </p:nvPicPr>
        <p:blipFill>
          <a:blip r:embed="rId4" cstate="print"/>
          <a:srcRect/>
          <a:stretch>
            <a:fillRect/>
          </a:stretch>
        </p:blipFill>
        <p:spPr bwMode="auto">
          <a:xfrm>
            <a:off x="1828800" y="990600"/>
            <a:ext cx="5105400" cy="4724400"/>
          </a:xfrm>
          <a:prstGeom prst="rect">
            <a:avLst/>
          </a:prstGeom>
          <a:noFill/>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38021C0-D1B6-4ECB-8908-45C3B85BEE9B}" type="datetime1">
              <a:rPr lang="en-US" smtClean="0"/>
              <a:pPr/>
              <a:t>10/2/2012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023217D-CBF3-4F05-B64D-691139C0E6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457200" y="152400"/>
            <a:ext cx="85344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914400" cy="365125"/>
          </a:xfrm>
        </p:spPr>
        <p:txBody>
          <a:bodyPr/>
          <a:lstStyle>
            <a:lvl1pPr>
              <a:defRPr>
                <a:solidFill>
                  <a:schemeClr val="tx1"/>
                </a:solidFill>
              </a:defRPr>
            </a:lvl1pPr>
          </a:lstStyle>
          <a:p>
            <a:fld id="{48E8EC91-8A40-4CB4-B428-FE8F2E7EBF68}" type="datetime1">
              <a:rPr lang="en-US" smtClean="0"/>
              <a:pPr/>
              <a:t>10/2/2012</a:t>
            </a:fld>
            <a:endParaRPr lang="en-US"/>
          </a:p>
        </p:txBody>
      </p:sp>
      <p:sp>
        <p:nvSpPr>
          <p:cNvPr id="6" name="Footer Placeholder 5"/>
          <p:cNvSpPr>
            <a:spLocks noGrp="1"/>
          </p:cNvSpPr>
          <p:nvPr>
            <p:ph type="ftr" sz="quarter" idx="11"/>
          </p:nvPr>
        </p:nvSpPr>
        <p:spPr>
          <a:xfrm>
            <a:off x="1524000" y="6356350"/>
            <a:ext cx="6400800" cy="365125"/>
          </a:xfrm>
        </p:spPr>
        <p:txBody>
          <a:bodyPr/>
          <a:lstStyle>
            <a:lvl1pPr>
              <a:defRPr>
                <a:solidFill>
                  <a:schemeClr val="tx1"/>
                </a:solidFill>
              </a:defRPr>
            </a:lvl1p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a:xfrm>
            <a:off x="8153400" y="6356350"/>
            <a:ext cx="533400" cy="365125"/>
          </a:xfrm>
        </p:spPr>
        <p:txBody>
          <a:bodyPr/>
          <a:lstStyle>
            <a:lvl1pPr>
              <a:defRPr>
                <a:solidFill>
                  <a:schemeClr val="tx1"/>
                </a:solidFill>
              </a:defRPr>
            </a:lvl1pPr>
          </a:lstStyle>
          <a:p>
            <a:fld id="{8023217D-CBF3-4F05-B64D-691139C0E6CF}" type="slidenum">
              <a:rPr lang="en-US" smtClean="0"/>
              <a:pPr/>
              <a:t>‹#›</a:t>
            </a:fld>
            <a:endParaRPr lang="en-US"/>
          </a:p>
        </p:txBody>
      </p:sp>
      <p:pic>
        <p:nvPicPr>
          <p:cNvPr id="9"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1"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295400"/>
            <a:ext cx="9144000" cy="228600"/>
          </a:xfrm>
          <a:prstGeom prst="rect">
            <a:avLst/>
          </a:prstGeom>
          <a:noFill/>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72233-B014-4D10-B0DF-9C4B297BEFCC}" type="datetime1">
              <a:rPr lang="en-US" smtClean="0"/>
              <a:pPr/>
              <a:t>10/2/2012</a:t>
            </a:fld>
            <a:endParaRPr lang="en-US"/>
          </a:p>
        </p:txBody>
      </p:sp>
      <p:sp>
        <p:nvSpPr>
          <p:cNvPr id="8" name="Footer Placeholder 7"/>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9" name="Slide Number Placeholder 8"/>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03B47-D958-4AA3-808C-2D9A66A78809}" type="datetime1">
              <a:rPr lang="en-US" smtClean="0"/>
              <a:pPr/>
              <a:t>10/2/2012</a:t>
            </a:fld>
            <a:endParaRPr lang="en-US"/>
          </a:p>
        </p:txBody>
      </p:sp>
      <p:sp>
        <p:nvSpPr>
          <p:cNvPr id="6" name="Footer Placeholder 5"/>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7A16-6884-4919-9B7E-DCE07F9EF7FC}" type="datetime1">
              <a:rPr lang="en-US" smtClean="0"/>
              <a:pPr/>
              <a:t>10/2/2012</a:t>
            </a:fld>
            <a:endParaRPr lang="en-US"/>
          </a:p>
        </p:txBody>
      </p:sp>
      <p:sp>
        <p:nvSpPr>
          <p:cNvPr id="6" name="Footer Placeholder 5"/>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82CE8-D688-40F4-86C8-C8CBA6BCACC1}" type="datetime1">
              <a:rPr lang="en-US" smtClean="0"/>
              <a:pPr/>
              <a:t>10/2/2012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3217D-CBF3-4F05-B64D-691139C0E6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gif"/><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3.jpeg"/><Relationship Id="rId13" Type="http://schemas.openxmlformats.org/officeDocument/2006/relationships/image" Target="../media/image38.jpeg"/><Relationship Id="rId3" Type="http://schemas.openxmlformats.org/officeDocument/2006/relationships/image" Target="../media/image28.jpeg"/><Relationship Id="rId7" Type="http://schemas.openxmlformats.org/officeDocument/2006/relationships/image" Target="../media/image32.jpeg"/><Relationship Id="rId12" Type="http://schemas.openxmlformats.org/officeDocument/2006/relationships/image" Target="../media/image37.jpeg"/><Relationship Id="rId17" Type="http://schemas.openxmlformats.org/officeDocument/2006/relationships/image" Target="../media/image42.jpeg"/><Relationship Id="rId2" Type="http://schemas.openxmlformats.org/officeDocument/2006/relationships/notesSlide" Target="../notesSlides/notesSlide5.xml"/><Relationship Id="rId16"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31.jpeg"/><Relationship Id="rId11" Type="http://schemas.openxmlformats.org/officeDocument/2006/relationships/image" Target="../media/image36.jpeg"/><Relationship Id="rId5" Type="http://schemas.openxmlformats.org/officeDocument/2006/relationships/image" Target="../media/image30.jpeg"/><Relationship Id="rId15" Type="http://schemas.openxmlformats.org/officeDocument/2006/relationships/image" Target="../media/image40.jpeg"/><Relationship Id="rId10" Type="http://schemas.openxmlformats.org/officeDocument/2006/relationships/image" Target="../media/image35.png"/><Relationship Id="rId4" Type="http://schemas.openxmlformats.org/officeDocument/2006/relationships/image" Target="../media/image29.jpeg"/><Relationship Id="rId9" Type="http://schemas.openxmlformats.org/officeDocument/2006/relationships/image" Target="../media/image34.jpeg"/><Relationship Id="rId14" Type="http://schemas.openxmlformats.org/officeDocument/2006/relationships/image" Target="../media/image3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33.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57.jpeg"/><Relationship Id="rId7" Type="http://schemas.openxmlformats.org/officeDocument/2006/relationships/image" Target="../media/image58.jpeg"/><Relationship Id="rId12" Type="http://schemas.openxmlformats.org/officeDocument/2006/relationships/image" Target="../media/image59.jpeg"/><Relationship Id="rId2" Type="http://schemas.openxmlformats.org/officeDocument/2006/relationships/image" Target="../media/image56.jpeg"/><Relationship Id="rId1" Type="http://schemas.openxmlformats.org/officeDocument/2006/relationships/slideLayout" Target="../slideLayouts/slideLayout2.xml"/><Relationship Id="rId6" Type="http://schemas.openxmlformats.org/officeDocument/2006/relationships/image" Target="../media/image32.jpeg"/><Relationship Id="rId11" Type="http://schemas.openxmlformats.org/officeDocument/2006/relationships/image" Target="../media/image36.jpeg"/><Relationship Id="rId5" Type="http://schemas.openxmlformats.org/officeDocument/2006/relationships/image" Target="../media/image39.jpeg"/><Relationship Id="rId10" Type="http://schemas.openxmlformats.org/officeDocument/2006/relationships/image" Target="../media/image35.png"/><Relationship Id="rId4" Type="http://schemas.openxmlformats.org/officeDocument/2006/relationships/image" Target="../media/image33.jpeg"/><Relationship Id="rId9" Type="http://schemas.openxmlformats.org/officeDocument/2006/relationships/image" Target="../media/image29.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jpeg"/></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9.jpeg"/><Relationship Id="rId4" Type="http://schemas.openxmlformats.org/officeDocument/2006/relationships/image" Target="../media/image6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Tổng quan về CNTT</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
        <p:nvSpPr>
          <p:cNvPr id="3" name="Subtitle 2"/>
          <p:cNvSpPr>
            <a:spLocks noGrp="1"/>
          </p:cNvSpPr>
          <p:nvPr>
            <p:ph type="subTitle" idx="1"/>
          </p:nvPr>
        </p:nvSpPr>
        <p:spPr/>
        <p:txBody>
          <a:bodyPr>
            <a:normAutofit/>
          </a:bodyPr>
          <a:lstStyle/>
          <a:p>
            <a:r>
              <a:rPr lang="en-US" sz="1800" b="1" smtClean="0"/>
              <a:t>Nhập môn Công nghệ thông tin 1</a:t>
            </a:r>
            <a:endParaRPr lang="en-US" sz="1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thế hệ máy tính điện tử</a:t>
            </a:r>
            <a:endParaRPr lang="en-US"/>
          </a:p>
        </p:txBody>
      </p:sp>
      <p:sp>
        <p:nvSpPr>
          <p:cNvPr id="3" name="Content Placeholder 2"/>
          <p:cNvSpPr>
            <a:spLocks noGrp="1"/>
          </p:cNvSpPr>
          <p:nvPr>
            <p:ph idx="1"/>
          </p:nvPr>
        </p:nvSpPr>
        <p:spPr/>
        <p:txBody>
          <a:bodyPr>
            <a:normAutofit/>
          </a:bodyPr>
          <a:lstStyle/>
          <a:p>
            <a:r>
              <a:rPr lang="en-US" smtClean="0"/>
              <a:t>Thế hệ thứ ba (1964 – 1970)</a:t>
            </a:r>
          </a:p>
          <a:p>
            <a:pPr lvl="1"/>
            <a:r>
              <a:rPr lang="en-US" sz="2800" smtClean="0"/>
              <a:t>Sử </a:t>
            </a:r>
            <a:r>
              <a:rPr lang="en-US" sz="2800"/>
              <a:t>dụng bản mạch tích hợp </a:t>
            </a:r>
            <a:r>
              <a:rPr lang="en-US" sz="2800" smtClean="0"/>
              <a:t>IC (máy </a:t>
            </a:r>
            <a:r>
              <a:rPr lang="en-US" sz="2800"/>
              <a:t>tính nhỏ hơn, tốc độ thực </a:t>
            </a:r>
            <a:r>
              <a:rPr lang="en-US" sz="2800" smtClean="0"/>
              <a:t>thi nhanh </a:t>
            </a:r>
            <a:r>
              <a:rPr lang="en-US" sz="2800"/>
              <a:t>hơn, nhiệt lượng tỏa ra </a:t>
            </a:r>
            <a:r>
              <a:rPr lang="en-US" sz="2800" smtClean="0"/>
              <a:t>giảm, giá </a:t>
            </a:r>
            <a:r>
              <a:rPr lang="en-US" sz="2800"/>
              <a:t>thành rẻ hơn, </a:t>
            </a:r>
            <a:r>
              <a:rPr lang="en-US" sz="2800" smtClean="0"/>
              <a:t>…)</a:t>
            </a:r>
          </a:p>
          <a:p>
            <a:pPr lvl="1"/>
            <a:r>
              <a:rPr lang="en-US" sz="2800" smtClean="0"/>
              <a:t>IBM360 </a:t>
            </a:r>
            <a:r>
              <a:rPr lang="en-US" sz="2800"/>
              <a:t>(Mỹ) thực hiện </a:t>
            </a:r>
            <a:r>
              <a:rPr lang="en-US" sz="2800" smtClean="0"/>
              <a:t>500.000 phép </a:t>
            </a:r>
            <a:r>
              <a:rPr lang="en-US" sz="2800"/>
              <a:t>cộng/giây (gấp 250 </a:t>
            </a:r>
            <a:r>
              <a:rPr lang="en-US" sz="2800" smtClean="0"/>
              <a:t>lần máy </a:t>
            </a:r>
            <a:r>
              <a:rPr lang="en-US" sz="2800"/>
              <a:t>ENIAC</a:t>
            </a:r>
            <a:r>
              <a:rPr lang="en-US" sz="2800" smtClean="0"/>
              <a:t>)</a:t>
            </a:r>
          </a:p>
        </p:txBody>
      </p:sp>
      <p:sp>
        <p:nvSpPr>
          <p:cNvPr id="4" name="Date Placeholder 3"/>
          <p:cNvSpPr>
            <a:spLocks noGrp="1"/>
          </p:cNvSpPr>
          <p:nvPr>
            <p:ph type="dt" sz="half" idx="10"/>
          </p:nvPr>
        </p:nvSpPr>
        <p:spPr/>
        <p:txBody>
          <a:bodyPr/>
          <a:lstStyle/>
          <a:p>
            <a:fld id="{B11DE4D3-D8C8-4332-9B3D-405AD5D86B9C}"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10</a:t>
            </a:fld>
            <a:endParaRPr lang="en-US"/>
          </a:p>
        </p:txBody>
      </p:sp>
    </p:spTree>
    <p:extLst>
      <p:ext uri="{BB962C8B-B14F-4D97-AF65-F5344CB8AC3E}">
        <p14:creationId xmlns:p14="http://schemas.microsoft.com/office/powerpoint/2010/main" val="3023527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thế hệ máy tính điện tử</a:t>
            </a:r>
            <a:endParaRPr lang="en-US"/>
          </a:p>
        </p:txBody>
      </p:sp>
      <p:sp>
        <p:nvSpPr>
          <p:cNvPr id="3" name="Content Placeholder 2"/>
          <p:cNvSpPr>
            <a:spLocks noGrp="1"/>
          </p:cNvSpPr>
          <p:nvPr>
            <p:ph idx="1"/>
          </p:nvPr>
        </p:nvSpPr>
        <p:spPr/>
        <p:txBody>
          <a:bodyPr>
            <a:normAutofit/>
          </a:bodyPr>
          <a:lstStyle/>
          <a:p>
            <a:r>
              <a:rPr lang="en-US" smtClean="0"/>
              <a:t>Thế hệ thứ tư (1970 – nay)</a:t>
            </a:r>
          </a:p>
          <a:p>
            <a:pPr lvl="1"/>
            <a:r>
              <a:rPr lang="en-US" sz="2800" smtClean="0"/>
              <a:t>Sử dụng mạch </a:t>
            </a:r>
            <a:r>
              <a:rPr lang="en-US" sz="2800"/>
              <a:t>tích hợp quy mô lớn </a:t>
            </a:r>
            <a:r>
              <a:rPr lang="en-US" sz="2800" smtClean="0"/>
              <a:t>(LSI) </a:t>
            </a:r>
            <a:r>
              <a:rPr lang="en-US" sz="2800"/>
              <a:t>và </a:t>
            </a:r>
            <a:r>
              <a:rPr lang="en-US" sz="2800" smtClean="0"/>
              <a:t>mạch tích hợp quy mô rất lớn (VLSI)</a:t>
            </a:r>
          </a:p>
          <a:p>
            <a:pPr lvl="2"/>
            <a:r>
              <a:rPr lang="en-US" sz="2400" smtClean="0"/>
              <a:t>Intel </a:t>
            </a:r>
            <a:r>
              <a:rPr lang="en-US" sz="2400"/>
              <a:t>4004 năm 1971 (bộ vi xử lý 4 </a:t>
            </a:r>
            <a:r>
              <a:rPr lang="en-US" sz="2400" smtClean="0"/>
              <a:t>bit)</a:t>
            </a:r>
          </a:p>
          <a:p>
            <a:pPr lvl="2"/>
            <a:r>
              <a:rPr lang="en-US" sz="2400" smtClean="0"/>
              <a:t>Intel </a:t>
            </a:r>
            <a:r>
              <a:rPr lang="en-US" sz="2400"/>
              <a:t>8008 năm 1972 (bộ vi xử lý 8 </a:t>
            </a:r>
            <a:r>
              <a:rPr lang="en-US" sz="2400" smtClean="0"/>
              <a:t>bit)</a:t>
            </a:r>
          </a:p>
          <a:p>
            <a:pPr lvl="2"/>
            <a:r>
              <a:rPr lang="en-US" sz="2400" smtClean="0"/>
              <a:t>Intel </a:t>
            </a:r>
            <a:r>
              <a:rPr lang="en-US" sz="2400"/>
              <a:t>8086 năm 1978 (bộ vi xử lý 16 </a:t>
            </a:r>
            <a:r>
              <a:rPr lang="en-US" sz="2400" smtClean="0"/>
              <a:t>bit)</a:t>
            </a:r>
          </a:p>
          <a:p>
            <a:pPr lvl="2"/>
            <a:r>
              <a:rPr lang="en-US" sz="2400" smtClean="0"/>
              <a:t>Intel </a:t>
            </a:r>
            <a:r>
              <a:rPr lang="en-US" sz="2400"/>
              <a:t>Core i7 (1.170.000.000 bóng bán </a:t>
            </a:r>
            <a:r>
              <a:rPr lang="en-US" sz="2400" smtClean="0"/>
              <a:t>dẫn, 6 </a:t>
            </a:r>
            <a:r>
              <a:rPr lang="en-US" sz="2400"/>
              <a:t>nhân, xử lý cùng lúc 12 luồng công </a:t>
            </a:r>
            <a:r>
              <a:rPr lang="en-US" sz="2400" smtClean="0"/>
              <a:t>việc)</a:t>
            </a:r>
          </a:p>
          <a:p>
            <a:pPr lvl="1"/>
            <a:r>
              <a:rPr lang="en-US"/>
              <a:t>Cơ chế xử lý song song</a:t>
            </a:r>
          </a:p>
        </p:txBody>
      </p:sp>
      <p:sp>
        <p:nvSpPr>
          <p:cNvPr id="4" name="Date Placeholder 3"/>
          <p:cNvSpPr>
            <a:spLocks noGrp="1"/>
          </p:cNvSpPr>
          <p:nvPr>
            <p:ph type="dt" sz="half" idx="10"/>
          </p:nvPr>
        </p:nvSpPr>
        <p:spPr/>
        <p:txBody>
          <a:bodyPr/>
          <a:lstStyle/>
          <a:p>
            <a:fld id="{5D3434A1-8F51-4214-B5FE-A0E45DCFC00F}"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11</a:t>
            </a:fld>
            <a:endParaRPr lang="en-US"/>
          </a:p>
        </p:txBody>
      </p:sp>
    </p:spTree>
    <p:extLst>
      <p:ext uri="{BB962C8B-B14F-4D97-AF65-F5344CB8AC3E}">
        <p14:creationId xmlns:p14="http://schemas.microsoft.com/office/powerpoint/2010/main" val="3162645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thế hệ máy tính điện tử</a:t>
            </a:r>
          </a:p>
        </p:txBody>
      </p:sp>
      <p:sp>
        <p:nvSpPr>
          <p:cNvPr id="3" name="Content Placeholder 2"/>
          <p:cNvSpPr>
            <a:spLocks noGrp="1"/>
          </p:cNvSpPr>
          <p:nvPr>
            <p:ph idx="1"/>
          </p:nvPr>
        </p:nvSpPr>
        <p:spPr/>
        <p:txBody>
          <a:bodyPr/>
          <a:lstStyle/>
          <a:p>
            <a:r>
              <a:rPr lang="en-US" smtClean="0"/>
              <a:t>Thế hệ thứ năm (tương lai gần?)</a:t>
            </a:r>
          </a:p>
          <a:p>
            <a:pPr lvl="1"/>
            <a:r>
              <a:rPr lang="en-US" sz="2800" smtClean="0"/>
              <a:t>Hoạt </a:t>
            </a:r>
            <a:r>
              <a:rPr lang="en-US" sz="2800"/>
              <a:t>động trên trí thông minh nhân </a:t>
            </a:r>
            <a:r>
              <a:rPr lang="en-US" sz="2800" smtClean="0"/>
              <a:t>tạo</a:t>
            </a:r>
          </a:p>
          <a:p>
            <a:pPr lvl="1"/>
            <a:r>
              <a:rPr lang="en-US" sz="2800" smtClean="0"/>
              <a:t>G</a:t>
            </a:r>
            <a:r>
              <a:rPr lang="vi-VN" sz="2800"/>
              <a:t>iao tiếp trực tiếp</a:t>
            </a:r>
            <a:r>
              <a:rPr lang="en-US" sz="2800"/>
              <a:t> </a:t>
            </a:r>
            <a:r>
              <a:rPr lang="vi-VN" sz="2800"/>
              <a:t>với con người </a:t>
            </a:r>
            <a:r>
              <a:rPr lang="vi-VN" sz="2800" smtClean="0"/>
              <a:t>bằng</a:t>
            </a:r>
            <a:r>
              <a:rPr lang="en-US" sz="2800" smtClean="0"/>
              <a:t> ngôn </a:t>
            </a:r>
            <a:r>
              <a:rPr lang="en-US" sz="2800"/>
              <a:t>ngữ</a:t>
            </a:r>
            <a:r>
              <a:rPr lang="vi-VN" sz="2800"/>
              <a:t> tự nhiên,</a:t>
            </a:r>
            <a:r>
              <a:rPr lang="en-US" sz="2800"/>
              <a:t> </a:t>
            </a:r>
            <a:r>
              <a:rPr lang="vi-VN" sz="2800"/>
              <a:t>có </a:t>
            </a:r>
            <a:r>
              <a:rPr lang="vi-VN" sz="2800" smtClean="0"/>
              <a:t>thể</a:t>
            </a:r>
            <a:r>
              <a:rPr lang="en-US" sz="2800" smtClean="0"/>
              <a:t/>
            </a:r>
            <a:br>
              <a:rPr lang="en-US" sz="2800" smtClean="0"/>
            </a:br>
            <a:r>
              <a:rPr lang="vi-VN" sz="2800" smtClean="0"/>
              <a:t>tự học</a:t>
            </a:r>
            <a:r>
              <a:rPr lang="en-US" sz="2800" smtClean="0"/>
              <a:t> </a:t>
            </a:r>
            <a:r>
              <a:rPr lang="vi-VN" sz="2800" smtClean="0"/>
              <a:t>các</a:t>
            </a:r>
            <a:r>
              <a:rPr lang="en-US" sz="2800" smtClean="0"/>
              <a:t> </a:t>
            </a:r>
            <a:r>
              <a:rPr lang="vi-VN" sz="2800" smtClean="0"/>
              <a:t>tri </a:t>
            </a:r>
            <a:r>
              <a:rPr lang="vi-VN" sz="2800"/>
              <a:t>thức</a:t>
            </a:r>
            <a:r>
              <a:rPr lang="en-US" sz="2800"/>
              <a:t> </a:t>
            </a:r>
            <a:r>
              <a:rPr lang="vi-VN" sz="2800" smtClean="0"/>
              <a:t>của</a:t>
            </a:r>
            <a:r>
              <a:rPr lang="en-US" sz="2800" smtClean="0"/>
              <a:t/>
            </a:r>
            <a:br>
              <a:rPr lang="en-US" sz="2800" smtClean="0"/>
            </a:br>
            <a:r>
              <a:rPr lang="vi-VN" sz="2800" smtClean="0"/>
              <a:t>thế giới</a:t>
            </a:r>
            <a:r>
              <a:rPr lang="en-US" sz="2800" smtClean="0"/>
              <a:t> </a:t>
            </a:r>
            <a:r>
              <a:rPr lang="vi-VN" sz="2800" smtClean="0"/>
              <a:t>xung quanh,</a:t>
            </a:r>
            <a:r>
              <a:rPr lang="en-US" sz="2800" smtClean="0"/>
              <a:t/>
            </a:r>
            <a:br>
              <a:rPr lang="en-US" sz="2800" smtClean="0"/>
            </a:br>
            <a:r>
              <a:rPr lang="vi-VN" sz="2800" smtClean="0"/>
              <a:t>có thể</a:t>
            </a:r>
            <a:r>
              <a:rPr lang="en-US" sz="2800" smtClean="0"/>
              <a:t> </a:t>
            </a:r>
            <a:r>
              <a:rPr lang="vi-VN" sz="2800" smtClean="0"/>
              <a:t>biểu </a:t>
            </a:r>
            <a:r>
              <a:rPr lang="vi-VN" sz="2800"/>
              <a:t>đạt cảm xúc</a:t>
            </a:r>
            <a:r>
              <a:rPr lang="en-US" sz="2800" smtClean="0"/>
              <a:t>…</a:t>
            </a:r>
            <a:endParaRPr lang="en-US"/>
          </a:p>
        </p:txBody>
      </p:sp>
      <p:sp>
        <p:nvSpPr>
          <p:cNvPr id="4" name="Date Placeholder 3"/>
          <p:cNvSpPr>
            <a:spLocks noGrp="1"/>
          </p:cNvSpPr>
          <p:nvPr>
            <p:ph type="dt" sz="half" idx="10"/>
          </p:nvPr>
        </p:nvSpPr>
        <p:spPr/>
        <p:txBody>
          <a:bodyPr/>
          <a:lstStyle/>
          <a:p>
            <a:fld id="{C5278587-7ED8-4C91-8220-69FF8B2ABAE4}"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12</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350" y="3276600"/>
            <a:ext cx="2533650" cy="2857500"/>
          </a:xfrm>
          <a:prstGeom prst="rect">
            <a:avLst/>
          </a:prstGeom>
        </p:spPr>
      </p:pic>
    </p:spTree>
    <p:extLst>
      <p:ext uri="{BB962C8B-B14F-4D97-AF65-F5344CB8AC3E}">
        <p14:creationId xmlns:p14="http://schemas.microsoft.com/office/powerpoint/2010/main" val="322540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Phân loại máy tính điện tử</a:t>
            </a:r>
            <a:endParaRPr lang="en-US"/>
          </a:p>
        </p:txBody>
      </p:sp>
    </p:spTree>
    <p:extLst>
      <p:ext uri="{BB962C8B-B14F-4D97-AF65-F5344CB8AC3E}">
        <p14:creationId xmlns:p14="http://schemas.microsoft.com/office/powerpoint/2010/main" val="2034245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pc="-150" smtClean="0"/>
              <a:t>Siêu máy tính (Supercomputer)</a:t>
            </a:r>
            <a:endParaRPr lang="en-US" spc="-150"/>
          </a:p>
        </p:txBody>
      </p:sp>
      <p:sp>
        <p:nvSpPr>
          <p:cNvPr id="3" name="Content Placeholder 2"/>
          <p:cNvSpPr>
            <a:spLocks noGrp="1"/>
          </p:cNvSpPr>
          <p:nvPr>
            <p:ph idx="1"/>
          </p:nvPr>
        </p:nvSpPr>
        <p:spPr/>
        <p:txBody>
          <a:bodyPr/>
          <a:lstStyle/>
          <a:p>
            <a:pPr>
              <a:buFont typeface="Arial" charset="0"/>
              <a:buChar char="•"/>
            </a:pPr>
            <a:r>
              <a:rPr lang="en-US" smtClean="0"/>
              <a:t>M</a:t>
            </a:r>
            <a:r>
              <a:rPr lang="vi-VN"/>
              <a:t>ạnh nhất hiện nay</a:t>
            </a:r>
            <a:r>
              <a:rPr lang="en-US"/>
              <a:t>, </a:t>
            </a:r>
            <a:r>
              <a:rPr lang="vi-VN"/>
              <a:t>tích hợp </a:t>
            </a:r>
            <a:r>
              <a:rPr lang="vi-VN" smtClean="0"/>
              <a:t>từ</a:t>
            </a:r>
            <a:r>
              <a:rPr lang="en-US" smtClean="0"/>
              <a:t> </a:t>
            </a:r>
            <a:r>
              <a:rPr lang="vi-VN" smtClean="0"/>
              <a:t>hàng </a:t>
            </a:r>
            <a:r>
              <a:rPr lang="vi-VN"/>
              <a:t>trăm đến hàng nghìn bộ vi xử lý.</a:t>
            </a:r>
            <a:endParaRPr lang="en-US"/>
          </a:p>
          <a:p>
            <a:pPr>
              <a:buFont typeface="Arial" charset="0"/>
              <a:buChar char="•"/>
            </a:pPr>
            <a:r>
              <a:rPr lang="en-US"/>
              <a:t>Đ</a:t>
            </a:r>
            <a:r>
              <a:rPr lang="vi-VN"/>
              <a:t>ược thiết kế để xử lý các ứng dụng thời gian thực</a:t>
            </a:r>
            <a:r>
              <a:rPr lang="en-US"/>
              <a:t> n</a:t>
            </a:r>
            <a:r>
              <a:rPr lang="vi-VN"/>
              <a:t>hư dự báo thời tiết, mô phỏng vụ nổ hạt nhân, </a:t>
            </a:r>
            <a:r>
              <a:rPr lang="vi-VN" smtClean="0"/>
              <a:t>…</a:t>
            </a:r>
            <a:endParaRPr lang="en-US"/>
          </a:p>
        </p:txBody>
      </p:sp>
      <p:sp>
        <p:nvSpPr>
          <p:cNvPr id="4" name="Date Placeholder 3"/>
          <p:cNvSpPr>
            <a:spLocks noGrp="1"/>
          </p:cNvSpPr>
          <p:nvPr>
            <p:ph type="dt" sz="half" idx="10"/>
          </p:nvPr>
        </p:nvSpPr>
        <p:spPr/>
        <p:txBody>
          <a:bodyPr/>
          <a:lstStyle/>
          <a:p>
            <a:fld id="{C5506240-1203-419F-98C2-242F32828960}"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14</a:t>
            </a:fld>
            <a:endParaRPr lang="en-US"/>
          </a:p>
        </p:txBody>
      </p:sp>
      <p:pic>
        <p:nvPicPr>
          <p:cNvPr id="7" name="Picture 6" descr="9305_2"/>
          <p:cNvPicPr>
            <a:picLocks noChangeAspect="1"/>
          </p:cNvPicPr>
          <p:nvPr/>
        </p:nvPicPr>
        <p:blipFill>
          <a:blip r:embed="rId2" cstate="print"/>
          <a:stretch>
            <a:fillRect/>
          </a:stretch>
        </p:blipFill>
        <p:spPr bwMode="auto">
          <a:xfrm>
            <a:off x="3429000" y="4343400"/>
            <a:ext cx="2286000" cy="1828800"/>
          </a:xfrm>
          <a:prstGeom prst="rect">
            <a:avLst/>
          </a:prstGeom>
          <a:noFill/>
          <a:ln>
            <a:noFill/>
          </a:ln>
        </p:spPr>
      </p:pic>
    </p:spTree>
    <p:extLst>
      <p:ext uri="{BB962C8B-B14F-4D97-AF65-F5344CB8AC3E}">
        <p14:creationId xmlns:p14="http://schemas.microsoft.com/office/powerpoint/2010/main" val="2343132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Máy tính cái (Mainframe)</a:t>
            </a:r>
            <a:endParaRPr lang="en-US"/>
          </a:p>
        </p:txBody>
      </p:sp>
      <p:sp>
        <p:nvSpPr>
          <p:cNvPr id="3" name="Content Placeholder 2"/>
          <p:cNvSpPr>
            <a:spLocks noGrp="1"/>
          </p:cNvSpPr>
          <p:nvPr>
            <p:ph idx="1"/>
          </p:nvPr>
        </p:nvSpPr>
        <p:spPr/>
        <p:txBody>
          <a:bodyPr/>
          <a:lstStyle/>
          <a:p>
            <a:pPr>
              <a:buFont typeface="Arial" charset="0"/>
              <a:buChar char="•"/>
            </a:pPr>
            <a:r>
              <a:rPr lang="en-US" smtClean="0"/>
              <a:t>Đ</a:t>
            </a:r>
            <a:r>
              <a:rPr lang="vi-VN"/>
              <a:t>ược thiết kế để xử lý đa </a:t>
            </a:r>
            <a:r>
              <a:rPr lang="vi-VN" smtClean="0"/>
              <a:t>nhiệm</a:t>
            </a:r>
            <a:r>
              <a:rPr lang="en-US" smtClean="0"/>
              <a:t>.</a:t>
            </a:r>
            <a:endParaRPr lang="en-US"/>
          </a:p>
          <a:p>
            <a:pPr>
              <a:buFont typeface="Arial" charset="0"/>
              <a:buChar char="•"/>
            </a:pPr>
            <a:r>
              <a:rPr lang="en-US"/>
              <a:t>H</a:t>
            </a:r>
            <a:r>
              <a:rPr lang="vi-VN"/>
              <a:t>ệ thống nhập xuất mạnh, tập trung vào các bài toán có lượng dữ liệu vô cùng lớn, ví dụ như số liệu giao dịch tài chính, kinh doanh bảo hiểm, </a:t>
            </a:r>
            <a:r>
              <a:rPr lang="vi-VN" smtClean="0"/>
              <a:t>…</a:t>
            </a:r>
            <a:endParaRPr lang="en-US"/>
          </a:p>
        </p:txBody>
      </p:sp>
      <p:sp>
        <p:nvSpPr>
          <p:cNvPr id="4" name="Date Placeholder 3"/>
          <p:cNvSpPr>
            <a:spLocks noGrp="1"/>
          </p:cNvSpPr>
          <p:nvPr>
            <p:ph type="dt" sz="half" idx="10"/>
          </p:nvPr>
        </p:nvSpPr>
        <p:spPr/>
        <p:txBody>
          <a:bodyPr/>
          <a:lstStyle/>
          <a:p>
            <a:fld id="{01A53FAC-3FA4-4BFA-B75C-F6361E931695}"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15</a:t>
            </a:fld>
            <a:endParaRPr lang="en-US"/>
          </a:p>
        </p:txBody>
      </p:sp>
      <p:pic>
        <p:nvPicPr>
          <p:cNvPr id="7" name="Picture 6" descr="mainframe"/>
          <p:cNvPicPr>
            <a:picLocks noChangeAspect="1"/>
          </p:cNvPicPr>
          <p:nvPr/>
        </p:nvPicPr>
        <p:blipFill>
          <a:blip r:embed="rId2" cstate="print"/>
          <a:stretch>
            <a:fillRect/>
          </a:stretch>
        </p:blipFill>
        <p:spPr bwMode="auto">
          <a:xfrm>
            <a:off x="3429000" y="4343400"/>
            <a:ext cx="2286000" cy="1828800"/>
          </a:xfrm>
          <a:prstGeom prst="rect">
            <a:avLst/>
          </a:prstGeom>
          <a:noFill/>
          <a:ln>
            <a:noFill/>
          </a:ln>
        </p:spPr>
      </p:pic>
    </p:spTree>
    <p:extLst>
      <p:ext uri="{BB962C8B-B14F-4D97-AF65-F5344CB8AC3E}">
        <p14:creationId xmlns:p14="http://schemas.microsoft.com/office/powerpoint/2010/main" val="2288576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pc="-300" smtClean="0"/>
              <a:t>Máy tính cỡ trung (Minicomputer)</a:t>
            </a:r>
            <a:endParaRPr lang="en-US" spc="-300"/>
          </a:p>
        </p:txBody>
      </p:sp>
      <p:sp>
        <p:nvSpPr>
          <p:cNvPr id="3" name="Content Placeholder 2"/>
          <p:cNvSpPr>
            <a:spLocks noGrp="1"/>
          </p:cNvSpPr>
          <p:nvPr>
            <p:ph idx="1"/>
          </p:nvPr>
        </p:nvSpPr>
        <p:spPr/>
        <p:txBody>
          <a:bodyPr/>
          <a:lstStyle/>
          <a:p>
            <a:pPr>
              <a:buFont typeface="Arial" charset="0"/>
              <a:buChar char="•"/>
            </a:pPr>
            <a:r>
              <a:rPr lang="en-US" smtClean="0"/>
              <a:t>Dòng </a:t>
            </a:r>
            <a:r>
              <a:rPr lang="en-US"/>
              <a:t>máy tính nằm giữa dòng máy tính cỡ lớn và máy vi tính.</a:t>
            </a:r>
          </a:p>
          <a:p>
            <a:pPr>
              <a:buFont typeface="Arial" charset="0"/>
              <a:buChar char="•"/>
            </a:pPr>
            <a:r>
              <a:rPr lang="en-US"/>
              <a:t>H</a:t>
            </a:r>
            <a:r>
              <a:rPr lang="vi-VN"/>
              <a:t>iệu suất xử lý cũng như qui mô các ứng dụng </a:t>
            </a:r>
            <a:r>
              <a:rPr lang="en-US"/>
              <a:t>cũng nằm giữa </a:t>
            </a:r>
            <a:r>
              <a:rPr lang="en-US" smtClean="0"/>
              <a:t>hai </a:t>
            </a:r>
            <a:r>
              <a:rPr lang="en-US"/>
              <a:t>dòng này</a:t>
            </a:r>
            <a:r>
              <a:rPr lang="en-US" smtClean="0"/>
              <a:t>.</a:t>
            </a:r>
            <a:endParaRPr lang="en-US"/>
          </a:p>
        </p:txBody>
      </p:sp>
      <p:sp>
        <p:nvSpPr>
          <p:cNvPr id="4" name="Date Placeholder 3"/>
          <p:cNvSpPr>
            <a:spLocks noGrp="1"/>
          </p:cNvSpPr>
          <p:nvPr>
            <p:ph type="dt" sz="half" idx="10"/>
          </p:nvPr>
        </p:nvSpPr>
        <p:spPr/>
        <p:txBody>
          <a:bodyPr/>
          <a:lstStyle/>
          <a:p>
            <a:fld id="{A5A62E7A-1F38-429E-AEB8-BBAAF844E668}"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16</a:t>
            </a:fld>
            <a:endParaRPr lang="en-US"/>
          </a:p>
        </p:txBody>
      </p:sp>
      <p:pic>
        <p:nvPicPr>
          <p:cNvPr id="7" name="Picture 6"/>
          <p:cNvPicPr>
            <a:picLocks noChangeAspect="1"/>
          </p:cNvPicPr>
          <p:nvPr/>
        </p:nvPicPr>
        <p:blipFill>
          <a:blip r:embed="rId2" cstate="print"/>
          <a:srcRect/>
          <a:stretch>
            <a:fillRect/>
          </a:stretch>
        </p:blipFill>
        <p:spPr bwMode="auto">
          <a:xfrm>
            <a:off x="3429000" y="4343400"/>
            <a:ext cx="2286000" cy="1828800"/>
          </a:xfrm>
          <a:prstGeom prst="rect">
            <a:avLst/>
          </a:prstGeom>
          <a:noFill/>
          <a:ln>
            <a:noFill/>
          </a:ln>
        </p:spPr>
      </p:pic>
    </p:spTree>
    <p:extLst>
      <p:ext uri="{BB962C8B-B14F-4D97-AF65-F5344CB8AC3E}">
        <p14:creationId xmlns:p14="http://schemas.microsoft.com/office/powerpoint/2010/main" val="785354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Máy vi tính (Microcomputer)</a:t>
            </a:r>
            <a:endParaRPr lang="en-US"/>
          </a:p>
        </p:txBody>
      </p:sp>
      <p:sp>
        <p:nvSpPr>
          <p:cNvPr id="3" name="Content Placeholder 2"/>
          <p:cNvSpPr>
            <a:spLocks noGrp="1"/>
          </p:cNvSpPr>
          <p:nvPr>
            <p:ph idx="1"/>
          </p:nvPr>
        </p:nvSpPr>
        <p:spPr/>
        <p:txBody>
          <a:bodyPr/>
          <a:lstStyle/>
          <a:p>
            <a:r>
              <a:rPr lang="en-US" smtClean="0">
                <a:latin typeface="Arial" pitchFamily="34" charset="0"/>
                <a:cs typeface="Arial" pitchFamily="34" charset="0"/>
              </a:rPr>
              <a:t>Máy </a:t>
            </a:r>
            <a:r>
              <a:rPr lang="en-US">
                <a:latin typeface="Arial" pitchFamily="34" charset="0"/>
                <a:cs typeface="Arial" pitchFamily="34" charset="0"/>
              </a:rPr>
              <a:t>tính </a:t>
            </a:r>
            <a:r>
              <a:rPr lang="vi-VN"/>
              <a:t>phù hợp với đa số người dùng</a:t>
            </a:r>
            <a:r>
              <a:rPr lang="en-US"/>
              <a:t>, gồm </a:t>
            </a:r>
            <a:r>
              <a:rPr lang="en-US" smtClean="0"/>
              <a:t>ba </a:t>
            </a:r>
            <a:r>
              <a:rPr lang="en-US"/>
              <a:t>loại chính</a:t>
            </a:r>
            <a:r>
              <a:rPr lang="en-US" smtClean="0"/>
              <a:t>:</a:t>
            </a:r>
          </a:p>
          <a:p>
            <a:pPr lvl="1"/>
            <a:r>
              <a:rPr lang="en-US" smtClean="0"/>
              <a:t>Máy tính để bàn (Desktop)</a:t>
            </a:r>
          </a:p>
          <a:p>
            <a:pPr lvl="1"/>
            <a:r>
              <a:rPr lang="en-US" smtClean="0"/>
              <a:t>Máy tính xách tay (Laptop)</a:t>
            </a:r>
          </a:p>
          <a:p>
            <a:pPr lvl="1"/>
            <a:r>
              <a:rPr lang="en-US" smtClean="0"/>
              <a:t>Máy tính cầm tay (Handheld)</a:t>
            </a:r>
            <a:endParaRPr lang="en-US"/>
          </a:p>
        </p:txBody>
      </p:sp>
      <p:sp>
        <p:nvSpPr>
          <p:cNvPr id="4" name="Date Placeholder 3"/>
          <p:cNvSpPr>
            <a:spLocks noGrp="1"/>
          </p:cNvSpPr>
          <p:nvPr>
            <p:ph type="dt" sz="half" idx="10"/>
          </p:nvPr>
        </p:nvSpPr>
        <p:spPr/>
        <p:txBody>
          <a:bodyPr/>
          <a:lstStyle/>
          <a:p>
            <a:fld id="{45220B47-EC17-482C-82EC-62C90A3E3014}"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17</a:t>
            </a:fld>
            <a:endParaRPr lang="en-US"/>
          </a:p>
        </p:txBody>
      </p:sp>
      <p:pic>
        <p:nvPicPr>
          <p:cNvPr id="7" name="Picture 6" descr="PC.gif"/>
          <p:cNvPicPr>
            <a:picLocks noChangeAspect="1"/>
          </p:cNvPicPr>
          <p:nvPr/>
        </p:nvPicPr>
        <p:blipFill>
          <a:blip r:embed="rId2" cstate="print"/>
          <a:stretch>
            <a:fillRect/>
          </a:stretch>
        </p:blipFill>
        <p:spPr>
          <a:xfrm>
            <a:off x="981075" y="4336256"/>
            <a:ext cx="2143125" cy="1607344"/>
          </a:xfrm>
          <a:prstGeom prst="rect">
            <a:avLst/>
          </a:prstGeom>
          <a:noFill/>
          <a:ln>
            <a:noFill/>
          </a:ln>
        </p:spPr>
      </p:pic>
      <p:sp>
        <p:nvSpPr>
          <p:cNvPr id="8" name="TextBox 7"/>
          <p:cNvSpPr txBox="1"/>
          <p:nvPr/>
        </p:nvSpPr>
        <p:spPr>
          <a:xfrm>
            <a:off x="914400" y="5848290"/>
            <a:ext cx="2254156" cy="400110"/>
          </a:xfrm>
          <a:prstGeom prst="rect">
            <a:avLst/>
          </a:prstGeom>
          <a:noFill/>
        </p:spPr>
        <p:txBody>
          <a:bodyPr wrap="square" rtlCol="0">
            <a:spAutoFit/>
          </a:bodyPr>
          <a:lstStyle/>
          <a:p>
            <a:pPr algn="ctr"/>
            <a:r>
              <a:rPr lang="en-US" sz="2000" smtClean="0">
                <a:latin typeface="Arial" pitchFamily="34" charset="0"/>
                <a:cs typeface="Arial" pitchFamily="34" charset="0"/>
              </a:rPr>
              <a:t>Máy tính để bàn</a:t>
            </a:r>
          </a:p>
        </p:txBody>
      </p:sp>
      <p:pic>
        <p:nvPicPr>
          <p:cNvPr id="9" name="Picture 8" descr="Laptop.jpg"/>
          <p:cNvPicPr>
            <a:picLocks noChangeAspect="1"/>
          </p:cNvPicPr>
          <p:nvPr/>
        </p:nvPicPr>
        <p:blipFill>
          <a:blip r:embed="rId3" cstate="print"/>
          <a:stretch>
            <a:fillRect/>
          </a:stretch>
        </p:blipFill>
        <p:spPr>
          <a:xfrm>
            <a:off x="3804150" y="4724400"/>
            <a:ext cx="1469572" cy="1097280"/>
          </a:xfrm>
          <a:prstGeom prst="rect">
            <a:avLst/>
          </a:prstGeom>
          <a:noFill/>
          <a:ln>
            <a:noFill/>
          </a:ln>
        </p:spPr>
      </p:pic>
      <p:sp>
        <p:nvSpPr>
          <p:cNvPr id="10" name="TextBox 9"/>
          <p:cNvSpPr txBox="1"/>
          <p:nvPr/>
        </p:nvSpPr>
        <p:spPr>
          <a:xfrm>
            <a:off x="3368722" y="5848290"/>
            <a:ext cx="2270078" cy="400110"/>
          </a:xfrm>
          <a:prstGeom prst="rect">
            <a:avLst/>
          </a:prstGeom>
          <a:noFill/>
        </p:spPr>
        <p:txBody>
          <a:bodyPr wrap="square" rtlCol="0">
            <a:spAutoFit/>
          </a:bodyPr>
          <a:lstStyle/>
          <a:p>
            <a:pPr algn="ctr"/>
            <a:r>
              <a:rPr lang="en-US" sz="2000" smtClean="0">
                <a:latin typeface="Arial" pitchFamily="34" charset="0"/>
                <a:cs typeface="Arial" pitchFamily="34" charset="0"/>
              </a:rPr>
              <a:t>Máy tính xách tay</a:t>
            </a:r>
          </a:p>
        </p:txBody>
      </p:sp>
      <p:pic>
        <p:nvPicPr>
          <p:cNvPr id="11" name="Picture 2" descr="D:\# Downloads\toshibae830.gif.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2908" y="4805362"/>
            <a:ext cx="862013" cy="90963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578522" y="5848290"/>
            <a:ext cx="2498678" cy="400110"/>
          </a:xfrm>
          <a:prstGeom prst="rect">
            <a:avLst/>
          </a:prstGeom>
          <a:noFill/>
        </p:spPr>
        <p:txBody>
          <a:bodyPr wrap="square" rtlCol="0">
            <a:spAutoFit/>
          </a:bodyPr>
          <a:lstStyle/>
          <a:p>
            <a:pPr algn="ctr"/>
            <a:r>
              <a:rPr lang="en-US" sz="2000" smtClean="0">
                <a:latin typeface="Arial" pitchFamily="34" charset="0"/>
                <a:cs typeface="Arial" pitchFamily="34" charset="0"/>
              </a:rPr>
              <a:t>Máy tính cầm tay</a:t>
            </a:r>
          </a:p>
        </p:txBody>
      </p:sp>
    </p:spTree>
    <p:extLst>
      <p:ext uri="{BB962C8B-B14F-4D97-AF65-F5344CB8AC3E}">
        <p14:creationId xmlns:p14="http://schemas.microsoft.com/office/powerpoint/2010/main" val="1454498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Kiến trúc máy tính</a:t>
            </a:r>
            <a:br>
              <a:rPr lang="en-US" smtClean="0"/>
            </a:br>
            <a:r>
              <a:rPr lang="en-US" smtClean="0"/>
              <a:t>- Phần cứng</a:t>
            </a:r>
            <a:endParaRPr lang="en-US"/>
          </a:p>
        </p:txBody>
      </p:sp>
    </p:spTree>
    <p:extLst>
      <p:ext uri="{BB962C8B-B14F-4D97-AF65-F5344CB8AC3E}">
        <p14:creationId xmlns:p14="http://schemas.microsoft.com/office/powerpoint/2010/main" val="3132866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máy tính</a:t>
            </a:r>
            <a:endParaRPr lang="en-US"/>
          </a:p>
        </p:txBody>
      </p:sp>
      <p:sp>
        <p:nvSpPr>
          <p:cNvPr id="4" name="Date Placeholder 3"/>
          <p:cNvSpPr>
            <a:spLocks noGrp="1"/>
          </p:cNvSpPr>
          <p:nvPr>
            <p:ph type="dt" sz="half" idx="10"/>
          </p:nvPr>
        </p:nvSpPr>
        <p:spPr/>
        <p:txBody>
          <a:bodyPr/>
          <a:lstStyle/>
          <a:p>
            <a:fld id="{BD2D9FDE-C645-48DB-A312-CC04B667C527}"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19</a:t>
            </a:fld>
            <a:endParaRPr lang="en-US"/>
          </a:p>
        </p:txBody>
      </p:sp>
      <p:grpSp>
        <p:nvGrpSpPr>
          <p:cNvPr id="7" name="Group 6"/>
          <p:cNvGrpSpPr/>
          <p:nvPr/>
        </p:nvGrpSpPr>
        <p:grpSpPr>
          <a:xfrm>
            <a:off x="5853929" y="1447800"/>
            <a:ext cx="2299472" cy="2819400"/>
            <a:chOff x="5396728" y="1447801"/>
            <a:chExt cx="2299472" cy="2819400"/>
          </a:xfrm>
        </p:grpSpPr>
        <p:sp>
          <p:nvSpPr>
            <p:cNvPr id="8" name="Rectangle 6"/>
            <p:cNvSpPr>
              <a:spLocks noChangeArrowheads="1"/>
            </p:cNvSpPr>
            <p:nvPr/>
          </p:nvSpPr>
          <p:spPr bwMode="gray">
            <a:xfrm flipH="1">
              <a:off x="5396728" y="1600201"/>
              <a:ext cx="2299472" cy="422275"/>
            </a:xfrm>
            <a:prstGeom prst="rect">
              <a:avLst/>
            </a:prstGeom>
            <a:gradFill rotWithShape="1">
              <a:gsLst>
                <a:gs pos="0">
                  <a:srgbClr val="F5B80B">
                    <a:alpha val="80000"/>
                  </a:srgbClr>
                </a:gs>
                <a:gs pos="50000">
                  <a:srgbClr val="F5B80B">
                    <a:gamma/>
                    <a:shade val="89020"/>
                    <a:invGamma/>
                  </a:srgbClr>
                </a:gs>
                <a:gs pos="100000">
                  <a:srgbClr val="F5B80B">
                    <a:alpha val="8000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US" kern="0">
                <a:solidFill>
                  <a:sysClr val="windowText" lastClr="000000"/>
                </a:solidFill>
              </a:endParaRPr>
            </a:p>
          </p:txBody>
        </p:sp>
        <p:sp>
          <p:nvSpPr>
            <p:cNvPr id="9" name="TextBox 8"/>
            <p:cNvSpPr txBox="1"/>
            <p:nvPr/>
          </p:nvSpPr>
          <p:spPr>
            <a:xfrm>
              <a:off x="5410197" y="1600201"/>
              <a:ext cx="2277517" cy="461665"/>
            </a:xfrm>
            <a:prstGeom prst="rect">
              <a:avLst/>
            </a:prstGeom>
            <a:noFill/>
          </p:spPr>
          <p:txBody>
            <a:bodyPr wrap="square" rtlCol="0">
              <a:spAutoFit/>
            </a:bodyPr>
            <a:lstStyle/>
            <a:p>
              <a:pPr algn="ctr">
                <a:spcAft>
                  <a:spcPts val="600"/>
                </a:spcAft>
              </a:pPr>
              <a:r>
                <a:rPr lang="en-US" sz="2400" kern="0" smtClean="0">
                  <a:solidFill>
                    <a:srgbClr val="FFFFFF"/>
                  </a:solidFill>
                </a:rPr>
                <a:t>Thiết bị xuất</a:t>
              </a:r>
              <a:endParaRPr lang="en-US" sz="2400" kern="0">
                <a:solidFill>
                  <a:srgbClr val="FFFFFF"/>
                </a:solidFill>
              </a:endParaRPr>
            </a:p>
          </p:txBody>
        </p:sp>
        <p:sp>
          <p:nvSpPr>
            <p:cNvPr id="10" name="Rounded Rectangle 9"/>
            <p:cNvSpPr/>
            <p:nvPr/>
          </p:nvSpPr>
          <p:spPr bwMode="auto">
            <a:xfrm>
              <a:off x="5396730" y="1447801"/>
              <a:ext cx="2299470" cy="2819400"/>
            </a:xfrm>
            <a:prstGeom prst="roundRect">
              <a:avLst>
                <a:gd name="adj" fmla="val 7676"/>
              </a:avLst>
            </a:prstGeom>
            <a:noFill/>
            <a:ln w="12700" algn="ctr">
              <a:solidFill>
                <a:srgbClr val="000000"/>
              </a:solidFill>
              <a:prstDash val="dash"/>
              <a:round/>
              <a:headEnd/>
              <a:tailEnd/>
            </a:ln>
            <a:effectLst/>
            <a:extLs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txBody>
            <a:bodyPr wrap="none" anchor="ctr"/>
            <a:lstStyle/>
            <a:p>
              <a:pPr fontAlgn="auto">
                <a:spcBef>
                  <a:spcPts val="0"/>
                </a:spcBef>
                <a:spcAft>
                  <a:spcPts val="0"/>
                </a:spcAft>
              </a:pPr>
              <a:endParaRPr lang="en-US" kern="0">
                <a:solidFill>
                  <a:sysClr val="windowText" lastClr="000000"/>
                </a:solidFill>
                <a:latin typeface="Arial" charset="0"/>
              </a:endParaRPr>
            </a:p>
          </p:txBody>
        </p:sp>
      </p:grpSp>
      <p:grpSp>
        <p:nvGrpSpPr>
          <p:cNvPr id="11" name="Group 10"/>
          <p:cNvGrpSpPr/>
          <p:nvPr/>
        </p:nvGrpSpPr>
        <p:grpSpPr>
          <a:xfrm>
            <a:off x="2182961" y="2057400"/>
            <a:ext cx="1028700" cy="914400"/>
            <a:chOff x="850019" y="1250936"/>
            <a:chExt cx="1028700" cy="914400"/>
          </a:xfrm>
        </p:grpSpPr>
        <p:sp>
          <p:nvSpPr>
            <p:cNvPr id="12" name="Round Diagonal Corner Rectangle 11"/>
            <p:cNvSpPr>
              <a:spLocks/>
            </p:cNvSpPr>
            <p:nvPr/>
          </p:nvSpPr>
          <p:spPr>
            <a:xfrm>
              <a:off x="886624" y="1250936"/>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13" name="Picture 12" descr="Mouse"/>
            <p:cNvPicPr>
              <a:picLocks noChangeAspect="1"/>
            </p:cNvPicPr>
            <p:nvPr/>
          </p:nvPicPr>
          <p:blipFill>
            <a:blip r:embed="rId3" cstate="print">
              <a:clrChange>
                <a:clrFrom>
                  <a:srgbClr val="FEFEFE"/>
                </a:clrFrom>
                <a:clrTo>
                  <a:srgbClr val="FEFEFE">
                    <a:alpha val="0"/>
                  </a:srgbClr>
                </a:clrTo>
              </a:clrChange>
            </a:blip>
            <a:srcRect/>
            <a:stretch>
              <a:fillRect/>
            </a:stretch>
          </p:blipFill>
          <p:spPr bwMode="auto">
            <a:xfrm>
              <a:off x="850019" y="1295400"/>
              <a:ext cx="1028700" cy="822960"/>
            </a:xfrm>
            <a:prstGeom prst="rect">
              <a:avLst/>
            </a:prstGeom>
            <a:noFill/>
          </p:spPr>
        </p:pic>
      </p:grpSp>
      <p:grpSp>
        <p:nvGrpSpPr>
          <p:cNvPr id="14" name="Group 13"/>
          <p:cNvGrpSpPr/>
          <p:nvPr/>
        </p:nvGrpSpPr>
        <p:grpSpPr>
          <a:xfrm>
            <a:off x="1172802" y="2057400"/>
            <a:ext cx="914400" cy="914400"/>
            <a:chOff x="6400798" y="4866473"/>
            <a:chExt cx="914400" cy="914400"/>
          </a:xfrm>
        </p:grpSpPr>
        <p:sp>
          <p:nvSpPr>
            <p:cNvPr id="15" name="Round Diagonal Corner Rectangle 14"/>
            <p:cNvSpPr>
              <a:spLocks noChangeAspect="1"/>
            </p:cNvSpPr>
            <p:nvPr/>
          </p:nvSpPr>
          <p:spPr>
            <a:xfrm>
              <a:off x="6400798" y="4866473"/>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16" name="Picture 15" descr="KeyBoard.jpg"/>
            <p:cNvPicPr>
              <a:picLocks noChangeAspect="1"/>
            </p:cNvPicPr>
            <p:nvPr/>
          </p:nvPicPr>
          <p:blipFill>
            <a:blip r:embed="rId4" cstate="print">
              <a:clrChange>
                <a:clrFrom>
                  <a:srgbClr val="FFFFFF"/>
                </a:clrFrom>
                <a:clrTo>
                  <a:srgbClr val="FFFFFF">
                    <a:alpha val="0"/>
                  </a:srgbClr>
                </a:clrTo>
              </a:clrChange>
            </a:blip>
            <a:srcRect/>
            <a:stretch>
              <a:fillRect/>
            </a:stretch>
          </p:blipFill>
          <p:spPr bwMode="auto">
            <a:xfrm>
              <a:off x="6461956" y="5105400"/>
              <a:ext cx="804213" cy="457200"/>
            </a:xfrm>
            <a:prstGeom prst="rect">
              <a:avLst/>
            </a:prstGeom>
            <a:noFill/>
            <a:ln w="9525">
              <a:noFill/>
              <a:miter lim="800000"/>
              <a:headEnd/>
              <a:tailEnd/>
            </a:ln>
          </p:spPr>
        </p:pic>
      </p:grpSp>
      <p:grpSp>
        <p:nvGrpSpPr>
          <p:cNvPr id="17" name="Group 16"/>
          <p:cNvGrpSpPr/>
          <p:nvPr/>
        </p:nvGrpSpPr>
        <p:grpSpPr>
          <a:xfrm>
            <a:off x="2219566" y="3103146"/>
            <a:ext cx="914400" cy="914400"/>
            <a:chOff x="5671390" y="1153469"/>
            <a:chExt cx="914400" cy="914400"/>
          </a:xfrm>
        </p:grpSpPr>
        <p:sp>
          <p:nvSpPr>
            <p:cNvPr id="18" name="Round Diagonal Corner Rectangle 17"/>
            <p:cNvSpPr>
              <a:spLocks noChangeAspect="1"/>
            </p:cNvSpPr>
            <p:nvPr/>
          </p:nvSpPr>
          <p:spPr>
            <a:xfrm>
              <a:off x="5671390" y="1153469"/>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19" name="Picture 18" descr="Webcam.jpg"/>
            <p:cNvPicPr>
              <a:picLocks noChangeAspect="1"/>
            </p:cNvPicPr>
            <p:nvPr/>
          </p:nvPicPr>
          <p:blipFill>
            <a:blip r:embed="rId5" cstate="print">
              <a:clrChange>
                <a:clrFrom>
                  <a:srgbClr val="FFFFFF"/>
                </a:clrFrom>
                <a:clrTo>
                  <a:srgbClr val="FFFFFF">
                    <a:alpha val="0"/>
                  </a:srgbClr>
                </a:clrTo>
              </a:clrChange>
            </a:blip>
            <a:stretch>
              <a:fillRect/>
            </a:stretch>
          </p:blipFill>
          <p:spPr>
            <a:xfrm>
              <a:off x="5818941" y="1289976"/>
              <a:ext cx="619298" cy="685800"/>
            </a:xfrm>
            <a:prstGeom prst="rect">
              <a:avLst/>
            </a:prstGeom>
            <a:noFill/>
            <a:ln>
              <a:noFill/>
            </a:ln>
          </p:spPr>
        </p:pic>
      </p:grpSp>
      <p:grpSp>
        <p:nvGrpSpPr>
          <p:cNvPr id="20" name="Group 19"/>
          <p:cNvGrpSpPr/>
          <p:nvPr/>
        </p:nvGrpSpPr>
        <p:grpSpPr>
          <a:xfrm>
            <a:off x="1173164" y="3103146"/>
            <a:ext cx="914400" cy="914400"/>
            <a:chOff x="4976128" y="2681314"/>
            <a:chExt cx="914400" cy="914400"/>
          </a:xfrm>
        </p:grpSpPr>
        <p:pic>
          <p:nvPicPr>
            <p:cNvPr id="21" name="Picture 20" descr="Scanner.jpg"/>
            <p:cNvPicPr>
              <a:picLocks noChangeAspect="1"/>
            </p:cNvPicPr>
            <p:nvPr/>
          </p:nvPicPr>
          <p:blipFill>
            <a:blip r:embed="rId6" cstate="print">
              <a:clrChange>
                <a:clrFrom>
                  <a:srgbClr val="FFFFFF"/>
                </a:clrFrom>
                <a:clrTo>
                  <a:srgbClr val="FFFFFF">
                    <a:alpha val="0"/>
                  </a:srgbClr>
                </a:clrTo>
              </a:clrChange>
            </a:blip>
            <a:stretch>
              <a:fillRect/>
            </a:stretch>
          </p:blipFill>
          <p:spPr>
            <a:xfrm>
              <a:off x="5055588" y="2870597"/>
              <a:ext cx="811812" cy="569480"/>
            </a:xfrm>
            <a:prstGeom prst="rect">
              <a:avLst/>
            </a:prstGeom>
            <a:noFill/>
            <a:ln>
              <a:noFill/>
            </a:ln>
          </p:spPr>
        </p:pic>
        <p:sp>
          <p:nvSpPr>
            <p:cNvPr id="22" name="Round Diagonal Corner Rectangle 21"/>
            <p:cNvSpPr>
              <a:spLocks noChangeAspect="1"/>
            </p:cNvSpPr>
            <p:nvPr/>
          </p:nvSpPr>
          <p:spPr>
            <a:xfrm>
              <a:off x="4976128" y="2681314"/>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grpSp>
      <p:grpSp>
        <p:nvGrpSpPr>
          <p:cNvPr id="23" name="Group 22"/>
          <p:cNvGrpSpPr/>
          <p:nvPr/>
        </p:nvGrpSpPr>
        <p:grpSpPr>
          <a:xfrm>
            <a:off x="990600" y="1447800"/>
            <a:ext cx="2299472" cy="2819400"/>
            <a:chOff x="533399" y="1447800"/>
            <a:chExt cx="2299472" cy="2819400"/>
          </a:xfrm>
        </p:grpSpPr>
        <p:sp>
          <p:nvSpPr>
            <p:cNvPr id="24" name="Rectangle 6"/>
            <p:cNvSpPr>
              <a:spLocks noChangeArrowheads="1"/>
            </p:cNvSpPr>
            <p:nvPr/>
          </p:nvSpPr>
          <p:spPr bwMode="gray">
            <a:xfrm flipH="1">
              <a:off x="533399" y="1600200"/>
              <a:ext cx="2299472" cy="422275"/>
            </a:xfrm>
            <a:prstGeom prst="rect">
              <a:avLst/>
            </a:prstGeom>
            <a:gradFill rotWithShape="1">
              <a:gsLst>
                <a:gs pos="0">
                  <a:srgbClr val="74BD43">
                    <a:alpha val="80000"/>
                  </a:srgbClr>
                </a:gs>
                <a:gs pos="50000">
                  <a:srgbClr val="74BD43">
                    <a:gamma/>
                    <a:shade val="89020"/>
                    <a:invGamma/>
                  </a:srgbClr>
                </a:gs>
                <a:gs pos="100000">
                  <a:srgbClr val="74BD43">
                    <a:alpha val="8000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US" kern="0">
                <a:solidFill>
                  <a:sysClr val="windowText" lastClr="000000"/>
                </a:solidFill>
              </a:endParaRPr>
            </a:p>
          </p:txBody>
        </p:sp>
        <p:sp>
          <p:nvSpPr>
            <p:cNvPr id="25" name="TextBox 24"/>
            <p:cNvSpPr txBox="1"/>
            <p:nvPr/>
          </p:nvSpPr>
          <p:spPr>
            <a:xfrm>
              <a:off x="533399" y="1600200"/>
              <a:ext cx="2299472" cy="461665"/>
            </a:xfrm>
            <a:prstGeom prst="rect">
              <a:avLst/>
            </a:prstGeom>
            <a:noFill/>
          </p:spPr>
          <p:txBody>
            <a:bodyPr wrap="square" rtlCol="0">
              <a:spAutoFit/>
            </a:bodyPr>
            <a:lstStyle/>
            <a:p>
              <a:pPr algn="ctr">
                <a:spcAft>
                  <a:spcPts val="600"/>
                </a:spcAft>
              </a:pPr>
              <a:r>
                <a:rPr lang="en-US" sz="2400" kern="0" smtClean="0">
                  <a:solidFill>
                    <a:srgbClr val="FFFFFF"/>
                  </a:solidFill>
                </a:rPr>
                <a:t>Thiết bị nhập</a:t>
              </a:r>
              <a:endParaRPr lang="en-US" sz="2400" kern="0">
                <a:solidFill>
                  <a:srgbClr val="FFFFFF"/>
                </a:solidFill>
              </a:endParaRPr>
            </a:p>
          </p:txBody>
        </p:sp>
        <p:sp>
          <p:nvSpPr>
            <p:cNvPr id="26" name="Rounded Rectangle 25"/>
            <p:cNvSpPr/>
            <p:nvPr/>
          </p:nvSpPr>
          <p:spPr bwMode="auto">
            <a:xfrm>
              <a:off x="533401" y="1447800"/>
              <a:ext cx="2299470" cy="2819400"/>
            </a:xfrm>
            <a:prstGeom prst="roundRect">
              <a:avLst>
                <a:gd name="adj" fmla="val 7676"/>
              </a:avLst>
            </a:prstGeom>
            <a:noFill/>
            <a:ln w="12700" algn="ctr">
              <a:solidFill>
                <a:srgbClr val="000000"/>
              </a:solidFill>
              <a:prstDash val="dash"/>
              <a:round/>
              <a:headEnd/>
              <a:tailEnd/>
            </a:ln>
            <a:effectLst/>
            <a:extLs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txBody>
            <a:bodyPr wrap="none" anchor="ctr"/>
            <a:lstStyle/>
            <a:p>
              <a:pPr fontAlgn="auto">
                <a:spcBef>
                  <a:spcPts val="0"/>
                </a:spcBef>
                <a:spcAft>
                  <a:spcPts val="0"/>
                </a:spcAft>
              </a:pPr>
              <a:endParaRPr lang="en-US" kern="0">
                <a:solidFill>
                  <a:sysClr val="windowText" lastClr="000000"/>
                </a:solidFill>
                <a:latin typeface="Arial" charset="0"/>
              </a:endParaRPr>
            </a:p>
          </p:txBody>
        </p:sp>
      </p:grpSp>
      <p:grpSp>
        <p:nvGrpSpPr>
          <p:cNvPr id="27" name="Group 26"/>
          <p:cNvGrpSpPr/>
          <p:nvPr/>
        </p:nvGrpSpPr>
        <p:grpSpPr>
          <a:xfrm>
            <a:off x="3733799" y="4572000"/>
            <a:ext cx="4419602" cy="1676400"/>
            <a:chOff x="3276598" y="4724400"/>
            <a:chExt cx="4419602" cy="1676400"/>
          </a:xfrm>
        </p:grpSpPr>
        <p:sp>
          <p:nvSpPr>
            <p:cNvPr id="28" name="Rectangle 6"/>
            <p:cNvSpPr>
              <a:spLocks noChangeArrowheads="1"/>
            </p:cNvSpPr>
            <p:nvPr/>
          </p:nvSpPr>
          <p:spPr bwMode="gray">
            <a:xfrm flipH="1">
              <a:off x="3276598" y="4800600"/>
              <a:ext cx="4411117" cy="422275"/>
            </a:xfrm>
            <a:prstGeom prst="rect">
              <a:avLst/>
            </a:prstGeom>
            <a:gradFill rotWithShape="1">
              <a:gsLst>
                <a:gs pos="0">
                  <a:srgbClr val="C4B798">
                    <a:alpha val="80000"/>
                  </a:srgbClr>
                </a:gs>
                <a:gs pos="50000">
                  <a:srgbClr val="C4B798">
                    <a:gamma/>
                    <a:shade val="89020"/>
                    <a:invGamma/>
                  </a:srgbClr>
                </a:gs>
                <a:gs pos="100000">
                  <a:srgbClr val="C4B798">
                    <a:alpha val="8000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US" kern="0">
                <a:solidFill>
                  <a:sysClr val="windowText" lastClr="000000"/>
                </a:solidFill>
              </a:endParaRPr>
            </a:p>
          </p:txBody>
        </p:sp>
        <p:sp>
          <p:nvSpPr>
            <p:cNvPr id="29" name="TextBox 28"/>
            <p:cNvSpPr txBox="1"/>
            <p:nvPr/>
          </p:nvSpPr>
          <p:spPr>
            <a:xfrm>
              <a:off x="3290798" y="4800600"/>
              <a:ext cx="4405402" cy="461665"/>
            </a:xfrm>
            <a:prstGeom prst="rect">
              <a:avLst/>
            </a:prstGeom>
            <a:noFill/>
          </p:spPr>
          <p:txBody>
            <a:bodyPr wrap="square" rtlCol="0">
              <a:spAutoFit/>
            </a:bodyPr>
            <a:lstStyle/>
            <a:p>
              <a:pPr algn="ctr">
                <a:spcAft>
                  <a:spcPts val="600"/>
                </a:spcAft>
              </a:pPr>
              <a:r>
                <a:rPr lang="en-US" sz="2400" kern="0" smtClean="0">
                  <a:solidFill>
                    <a:srgbClr val="FFFFFF"/>
                  </a:solidFill>
                </a:rPr>
                <a:t>Bộ nhớ ngoài</a:t>
              </a:r>
              <a:endParaRPr lang="en-US" sz="2400" kern="0">
                <a:solidFill>
                  <a:srgbClr val="FFFFFF"/>
                </a:solidFill>
              </a:endParaRPr>
            </a:p>
          </p:txBody>
        </p:sp>
        <p:sp>
          <p:nvSpPr>
            <p:cNvPr id="30" name="Rounded Rectangle 29"/>
            <p:cNvSpPr/>
            <p:nvPr/>
          </p:nvSpPr>
          <p:spPr bwMode="auto">
            <a:xfrm>
              <a:off x="3276600" y="4724400"/>
              <a:ext cx="4411116" cy="1676400"/>
            </a:xfrm>
            <a:prstGeom prst="roundRect">
              <a:avLst>
                <a:gd name="adj" fmla="val 7676"/>
              </a:avLst>
            </a:prstGeom>
            <a:noFill/>
            <a:ln w="12700" algn="ctr">
              <a:solidFill>
                <a:srgbClr val="000000"/>
              </a:solidFill>
              <a:prstDash val="dash"/>
              <a:round/>
              <a:headEnd/>
              <a:tailEnd/>
            </a:ln>
            <a:effectLst/>
            <a:extLs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txBody>
            <a:bodyPr wrap="none" anchor="ctr"/>
            <a:lstStyle/>
            <a:p>
              <a:pPr fontAlgn="auto">
                <a:spcBef>
                  <a:spcPts val="0"/>
                </a:spcBef>
                <a:spcAft>
                  <a:spcPts val="0"/>
                </a:spcAft>
              </a:pPr>
              <a:endParaRPr lang="en-US" kern="0">
                <a:solidFill>
                  <a:sysClr val="windowText" lastClr="000000"/>
                </a:solidFill>
                <a:latin typeface="Arial" charset="0"/>
              </a:endParaRPr>
            </a:p>
          </p:txBody>
        </p:sp>
      </p:grpSp>
      <p:pic>
        <p:nvPicPr>
          <p:cNvPr id="31" name="Picture 30" descr="Intel_corei7.jpg"/>
          <p:cNvPicPr>
            <a:picLocks noChangeAspect="1"/>
          </p:cNvPicPr>
          <p:nvPr/>
        </p:nvPicPr>
        <p:blipFill>
          <a:blip r:embed="rId7" cstate="print">
            <a:clrChange>
              <a:clrFrom>
                <a:srgbClr val="FFFFFF"/>
              </a:clrFrom>
              <a:clrTo>
                <a:srgbClr val="FFFFFF">
                  <a:alpha val="0"/>
                </a:srgbClr>
              </a:clrTo>
            </a:clrChange>
          </a:blip>
          <a:stretch>
            <a:fillRect/>
          </a:stretch>
        </p:blipFill>
        <p:spPr>
          <a:xfrm>
            <a:off x="4043449" y="3124200"/>
            <a:ext cx="1057102" cy="992300"/>
          </a:xfrm>
          <a:prstGeom prst="rect">
            <a:avLst/>
          </a:prstGeom>
          <a:noFill/>
          <a:ln>
            <a:noFill/>
          </a:ln>
        </p:spPr>
      </p:pic>
      <p:grpSp>
        <p:nvGrpSpPr>
          <p:cNvPr id="32" name="Group 31"/>
          <p:cNvGrpSpPr/>
          <p:nvPr/>
        </p:nvGrpSpPr>
        <p:grpSpPr>
          <a:xfrm>
            <a:off x="3747999" y="2559064"/>
            <a:ext cx="1662202" cy="1631937"/>
            <a:chOff x="3290798" y="2635264"/>
            <a:chExt cx="1662202" cy="1631937"/>
          </a:xfrm>
        </p:grpSpPr>
        <p:sp>
          <p:nvSpPr>
            <p:cNvPr id="33" name="Rectangle 6"/>
            <p:cNvSpPr>
              <a:spLocks noChangeArrowheads="1"/>
            </p:cNvSpPr>
            <p:nvPr/>
          </p:nvSpPr>
          <p:spPr bwMode="gray">
            <a:xfrm flipH="1">
              <a:off x="3290798" y="2711464"/>
              <a:ext cx="1662200" cy="422275"/>
            </a:xfrm>
            <a:prstGeom prst="rect">
              <a:avLst/>
            </a:prstGeom>
            <a:gradFill rotWithShape="1">
              <a:gsLst>
                <a:gs pos="0">
                  <a:srgbClr val="6292C6">
                    <a:alpha val="80000"/>
                  </a:srgbClr>
                </a:gs>
                <a:gs pos="50000">
                  <a:srgbClr val="6292C6">
                    <a:gamma/>
                    <a:shade val="89020"/>
                    <a:invGamma/>
                  </a:srgbClr>
                </a:gs>
                <a:gs pos="100000">
                  <a:srgbClr val="6292C6">
                    <a:alpha val="8000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US" kern="0">
                <a:solidFill>
                  <a:sysClr val="windowText" lastClr="000000"/>
                </a:solidFill>
              </a:endParaRPr>
            </a:p>
          </p:txBody>
        </p:sp>
        <p:sp>
          <p:nvSpPr>
            <p:cNvPr id="34" name="TextBox 33"/>
            <p:cNvSpPr txBox="1"/>
            <p:nvPr/>
          </p:nvSpPr>
          <p:spPr>
            <a:xfrm>
              <a:off x="3295649" y="2711464"/>
              <a:ext cx="1657351" cy="461665"/>
            </a:xfrm>
            <a:prstGeom prst="rect">
              <a:avLst/>
            </a:prstGeom>
            <a:noFill/>
          </p:spPr>
          <p:txBody>
            <a:bodyPr wrap="square" rtlCol="0">
              <a:spAutoFit/>
            </a:bodyPr>
            <a:lstStyle/>
            <a:p>
              <a:pPr algn="ctr">
                <a:spcAft>
                  <a:spcPts val="600"/>
                </a:spcAft>
              </a:pPr>
              <a:r>
                <a:rPr lang="en-US" sz="2400" kern="0" smtClean="0">
                  <a:solidFill>
                    <a:srgbClr val="FFFFFF"/>
                  </a:solidFill>
                </a:rPr>
                <a:t>Bộ vi xử lý</a:t>
              </a:r>
              <a:endParaRPr lang="en-US" sz="2400" kern="0">
                <a:solidFill>
                  <a:srgbClr val="FFFFFF"/>
                </a:solidFill>
              </a:endParaRPr>
            </a:p>
          </p:txBody>
        </p:sp>
        <p:sp>
          <p:nvSpPr>
            <p:cNvPr id="35" name="Rounded Rectangle 34"/>
            <p:cNvSpPr/>
            <p:nvPr/>
          </p:nvSpPr>
          <p:spPr bwMode="auto">
            <a:xfrm>
              <a:off x="3290800" y="2635264"/>
              <a:ext cx="1662200" cy="1631937"/>
            </a:xfrm>
            <a:prstGeom prst="roundRect">
              <a:avLst>
                <a:gd name="adj" fmla="val 7676"/>
              </a:avLst>
            </a:prstGeom>
            <a:noFill/>
            <a:ln w="12700" algn="ctr">
              <a:solidFill>
                <a:srgbClr val="000000"/>
              </a:solidFill>
              <a:prstDash val="dash"/>
              <a:round/>
              <a:headEnd/>
              <a:tailEnd/>
            </a:ln>
            <a:effectLst/>
            <a:extLs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txBody>
            <a:bodyPr wrap="none" anchor="ctr"/>
            <a:lstStyle/>
            <a:p>
              <a:pPr fontAlgn="auto">
                <a:spcBef>
                  <a:spcPts val="0"/>
                </a:spcBef>
                <a:spcAft>
                  <a:spcPts val="0"/>
                </a:spcAft>
              </a:pPr>
              <a:endParaRPr lang="en-US" kern="0">
                <a:solidFill>
                  <a:sysClr val="windowText" lastClr="000000"/>
                </a:solidFill>
                <a:latin typeface="Arial" charset="0"/>
              </a:endParaRPr>
            </a:p>
          </p:txBody>
        </p:sp>
      </p:grpSp>
      <p:grpSp>
        <p:nvGrpSpPr>
          <p:cNvPr id="36" name="Group 35"/>
          <p:cNvGrpSpPr/>
          <p:nvPr/>
        </p:nvGrpSpPr>
        <p:grpSpPr>
          <a:xfrm>
            <a:off x="999083" y="4572000"/>
            <a:ext cx="2290988" cy="1676400"/>
            <a:chOff x="541882" y="4724400"/>
            <a:chExt cx="2290988" cy="1676400"/>
          </a:xfrm>
        </p:grpSpPr>
        <p:sp>
          <p:nvSpPr>
            <p:cNvPr id="37" name="Rectangle 6"/>
            <p:cNvSpPr>
              <a:spLocks noChangeArrowheads="1"/>
            </p:cNvSpPr>
            <p:nvPr/>
          </p:nvSpPr>
          <p:spPr bwMode="gray">
            <a:xfrm flipH="1">
              <a:off x="541882" y="4800600"/>
              <a:ext cx="2290987" cy="422275"/>
            </a:xfrm>
            <a:prstGeom prst="rect">
              <a:avLst/>
            </a:prstGeom>
            <a:gradFill rotWithShape="1">
              <a:gsLst>
                <a:gs pos="0">
                  <a:srgbClr val="C4B798">
                    <a:alpha val="80000"/>
                  </a:srgbClr>
                </a:gs>
                <a:gs pos="50000">
                  <a:srgbClr val="C4B798">
                    <a:gamma/>
                    <a:shade val="89020"/>
                    <a:invGamma/>
                  </a:srgbClr>
                </a:gs>
                <a:gs pos="100000">
                  <a:srgbClr val="C4B798">
                    <a:alpha val="8000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US" kern="0">
                <a:solidFill>
                  <a:sysClr val="windowText" lastClr="000000"/>
                </a:solidFill>
              </a:endParaRPr>
            </a:p>
          </p:txBody>
        </p:sp>
        <p:sp>
          <p:nvSpPr>
            <p:cNvPr id="38" name="TextBox 37"/>
            <p:cNvSpPr txBox="1"/>
            <p:nvPr/>
          </p:nvSpPr>
          <p:spPr>
            <a:xfrm>
              <a:off x="541884" y="4800600"/>
              <a:ext cx="2290985" cy="461665"/>
            </a:xfrm>
            <a:prstGeom prst="rect">
              <a:avLst/>
            </a:prstGeom>
            <a:noFill/>
          </p:spPr>
          <p:txBody>
            <a:bodyPr wrap="square" rtlCol="0">
              <a:spAutoFit/>
            </a:bodyPr>
            <a:lstStyle/>
            <a:p>
              <a:pPr algn="ctr">
                <a:spcAft>
                  <a:spcPts val="600"/>
                </a:spcAft>
              </a:pPr>
              <a:r>
                <a:rPr lang="en-US" sz="2400" kern="0" smtClean="0">
                  <a:solidFill>
                    <a:srgbClr val="FFFFFF"/>
                  </a:solidFill>
                </a:rPr>
                <a:t>Bộ nhớ trong</a:t>
              </a:r>
              <a:endParaRPr lang="en-US" sz="2400" kern="0">
                <a:solidFill>
                  <a:srgbClr val="FFFFFF"/>
                </a:solidFill>
              </a:endParaRPr>
            </a:p>
          </p:txBody>
        </p:sp>
        <p:sp>
          <p:nvSpPr>
            <p:cNvPr id="39" name="Rounded Rectangle 38"/>
            <p:cNvSpPr/>
            <p:nvPr/>
          </p:nvSpPr>
          <p:spPr bwMode="auto">
            <a:xfrm>
              <a:off x="541884" y="4724400"/>
              <a:ext cx="2290986" cy="1676400"/>
            </a:xfrm>
            <a:prstGeom prst="roundRect">
              <a:avLst>
                <a:gd name="adj" fmla="val 7676"/>
              </a:avLst>
            </a:prstGeom>
            <a:noFill/>
            <a:ln w="12700" algn="ctr">
              <a:solidFill>
                <a:srgbClr val="000000"/>
              </a:solidFill>
              <a:prstDash val="dash"/>
              <a:round/>
              <a:headEnd/>
              <a:tailEnd/>
            </a:ln>
            <a:effectLst/>
            <a:extLs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txBody>
            <a:bodyPr wrap="none" anchor="ctr"/>
            <a:lstStyle/>
            <a:p>
              <a:pPr fontAlgn="auto">
                <a:spcBef>
                  <a:spcPts val="0"/>
                </a:spcBef>
                <a:spcAft>
                  <a:spcPts val="0"/>
                </a:spcAft>
              </a:pPr>
              <a:endParaRPr lang="en-US" kern="0">
                <a:solidFill>
                  <a:sysClr val="windowText" lastClr="000000"/>
                </a:solidFill>
                <a:latin typeface="Arial" charset="0"/>
              </a:endParaRPr>
            </a:p>
          </p:txBody>
        </p:sp>
      </p:grpSp>
      <p:grpSp>
        <p:nvGrpSpPr>
          <p:cNvPr id="40" name="Group 39"/>
          <p:cNvGrpSpPr/>
          <p:nvPr/>
        </p:nvGrpSpPr>
        <p:grpSpPr>
          <a:xfrm>
            <a:off x="1143002" y="5261102"/>
            <a:ext cx="914400" cy="914400"/>
            <a:chOff x="3296767" y="1489305"/>
            <a:chExt cx="914400" cy="914400"/>
          </a:xfrm>
        </p:grpSpPr>
        <p:sp>
          <p:nvSpPr>
            <p:cNvPr id="41" name="Round Diagonal Corner Rectangle 40"/>
            <p:cNvSpPr>
              <a:spLocks noChangeAspect="1"/>
            </p:cNvSpPr>
            <p:nvPr/>
          </p:nvSpPr>
          <p:spPr>
            <a:xfrm>
              <a:off x="3296767" y="1489305"/>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42" name="Picture 3" descr="D:\# Downloads\computer-ram.jp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84718" y="1577255"/>
              <a:ext cx="798098" cy="7980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p:cNvGrpSpPr/>
          <p:nvPr/>
        </p:nvGrpSpPr>
        <p:grpSpPr>
          <a:xfrm>
            <a:off x="2223272" y="5261102"/>
            <a:ext cx="914400" cy="914400"/>
            <a:chOff x="5322069" y="5245396"/>
            <a:chExt cx="914400" cy="914400"/>
          </a:xfrm>
        </p:grpSpPr>
        <p:sp>
          <p:nvSpPr>
            <p:cNvPr id="44" name="Round Diagonal Corner Rectangle 43"/>
            <p:cNvSpPr>
              <a:spLocks noChangeAspect="1"/>
            </p:cNvSpPr>
            <p:nvPr/>
          </p:nvSpPr>
          <p:spPr>
            <a:xfrm>
              <a:off x="5322069" y="5245396"/>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45" name="Picture 44" descr="C:\^VCBB^\kickstart-rom-4070.jpg"/>
            <p:cNvPicPr>
              <a:picLocks noChangeAspect="1" noChangeArrowheads="1"/>
            </p:cNvPicPr>
            <p:nvPr/>
          </p:nvPicPr>
          <p:blipFill>
            <a:blip r:embed="rId9"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403762" y="5466395"/>
              <a:ext cx="777905" cy="472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45"/>
          <p:cNvGrpSpPr/>
          <p:nvPr/>
        </p:nvGrpSpPr>
        <p:grpSpPr>
          <a:xfrm>
            <a:off x="6006331" y="2057400"/>
            <a:ext cx="914400" cy="914400"/>
            <a:chOff x="8077200" y="3581400"/>
            <a:chExt cx="914400" cy="914400"/>
          </a:xfrm>
        </p:grpSpPr>
        <p:sp>
          <p:nvSpPr>
            <p:cNvPr id="47" name="Round Diagonal Corner Rectangle 46"/>
            <p:cNvSpPr>
              <a:spLocks noChangeAspect="1"/>
            </p:cNvSpPr>
            <p:nvPr/>
          </p:nvSpPr>
          <p:spPr>
            <a:xfrm>
              <a:off x="8077200" y="3581400"/>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48" name="Picture 47"/>
            <p:cNvPicPr>
              <a:picLocks noChangeAspect="1"/>
            </p:cNvPicPr>
            <p:nvPr/>
          </p:nvPicPr>
          <p:blipFill>
            <a:blip r:embed="rId10" cstate="print">
              <a:clrChange>
                <a:clrFrom>
                  <a:srgbClr val="FFFFFF"/>
                </a:clrFrom>
                <a:clrTo>
                  <a:srgbClr val="FFFFFF">
                    <a:alpha val="0"/>
                  </a:srgbClr>
                </a:clrTo>
              </a:clrChange>
            </a:blip>
            <a:srcRect/>
            <a:stretch>
              <a:fillRect/>
            </a:stretch>
          </p:blipFill>
          <p:spPr bwMode="auto">
            <a:xfrm>
              <a:off x="8229600" y="3733800"/>
              <a:ext cx="640080" cy="657830"/>
            </a:xfrm>
            <a:prstGeom prst="rect">
              <a:avLst/>
            </a:prstGeom>
            <a:noFill/>
            <a:ln w="9525">
              <a:noFill/>
              <a:miter lim="800000"/>
              <a:headEnd/>
              <a:tailEnd/>
            </a:ln>
          </p:spPr>
        </p:pic>
      </p:grpSp>
      <p:grpSp>
        <p:nvGrpSpPr>
          <p:cNvPr id="49" name="Group 48"/>
          <p:cNvGrpSpPr/>
          <p:nvPr/>
        </p:nvGrpSpPr>
        <p:grpSpPr>
          <a:xfrm>
            <a:off x="6005561" y="3103146"/>
            <a:ext cx="914400" cy="914400"/>
            <a:chOff x="8077200" y="1343883"/>
            <a:chExt cx="914400" cy="914400"/>
          </a:xfrm>
        </p:grpSpPr>
        <p:sp>
          <p:nvSpPr>
            <p:cNvPr id="50" name="Round Diagonal Corner Rectangle 49"/>
            <p:cNvSpPr>
              <a:spLocks noChangeAspect="1"/>
            </p:cNvSpPr>
            <p:nvPr/>
          </p:nvSpPr>
          <p:spPr>
            <a:xfrm>
              <a:off x="8077200" y="1343883"/>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51" name="Picture 50" descr="Printer.jpg"/>
            <p:cNvPicPr>
              <a:picLocks noChangeAspect="1"/>
            </p:cNvPicPr>
            <p:nvPr/>
          </p:nvPicPr>
          <p:blipFill>
            <a:blip r:embed="rId11" cstate="print">
              <a:clrChange>
                <a:clrFrom>
                  <a:srgbClr val="FFFFFF"/>
                </a:clrFrom>
                <a:clrTo>
                  <a:srgbClr val="FFFFFF">
                    <a:alpha val="0"/>
                  </a:srgbClr>
                </a:clrTo>
              </a:clrChange>
            </a:blip>
            <a:stretch>
              <a:fillRect/>
            </a:stretch>
          </p:blipFill>
          <p:spPr>
            <a:xfrm>
              <a:off x="8185990" y="1575882"/>
              <a:ext cx="731520" cy="519380"/>
            </a:xfrm>
            <a:prstGeom prst="rect">
              <a:avLst/>
            </a:prstGeom>
          </p:spPr>
        </p:pic>
      </p:grpSp>
      <p:grpSp>
        <p:nvGrpSpPr>
          <p:cNvPr id="52" name="Group 51"/>
          <p:cNvGrpSpPr/>
          <p:nvPr/>
        </p:nvGrpSpPr>
        <p:grpSpPr>
          <a:xfrm>
            <a:off x="7105290" y="2057400"/>
            <a:ext cx="925411" cy="914400"/>
            <a:chOff x="349894" y="1089792"/>
            <a:chExt cx="925411" cy="914400"/>
          </a:xfrm>
        </p:grpSpPr>
        <p:pic>
          <p:nvPicPr>
            <p:cNvPr id="53" name="Picture 52" descr="Projector.jpg"/>
            <p:cNvPicPr>
              <a:picLocks noChangeAspect="1"/>
            </p:cNvPicPr>
            <p:nvPr/>
          </p:nvPicPr>
          <p:blipFill>
            <a:blip r:embed="rId12" cstate="print">
              <a:clrChange>
                <a:clrFrom>
                  <a:srgbClr val="FFFFFF"/>
                </a:clrFrom>
                <a:clrTo>
                  <a:srgbClr val="FFFFFF">
                    <a:alpha val="0"/>
                  </a:srgbClr>
                </a:clrTo>
              </a:clrChange>
            </a:blip>
            <a:stretch>
              <a:fillRect/>
            </a:stretch>
          </p:blipFill>
          <p:spPr>
            <a:xfrm>
              <a:off x="387481" y="1319233"/>
              <a:ext cx="887824" cy="522535"/>
            </a:xfrm>
            <a:prstGeom prst="rect">
              <a:avLst/>
            </a:prstGeom>
            <a:noFill/>
            <a:ln>
              <a:noFill/>
            </a:ln>
          </p:spPr>
        </p:pic>
        <p:sp>
          <p:nvSpPr>
            <p:cNvPr id="54" name="Round Diagonal Corner Rectangle 53"/>
            <p:cNvSpPr>
              <a:spLocks noChangeAspect="1"/>
            </p:cNvSpPr>
            <p:nvPr/>
          </p:nvSpPr>
          <p:spPr>
            <a:xfrm>
              <a:off x="349894" y="1089792"/>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grpSp>
      <p:grpSp>
        <p:nvGrpSpPr>
          <p:cNvPr id="55" name="Group 54"/>
          <p:cNvGrpSpPr/>
          <p:nvPr/>
        </p:nvGrpSpPr>
        <p:grpSpPr>
          <a:xfrm>
            <a:off x="7059966" y="3103146"/>
            <a:ext cx="984411" cy="914400"/>
            <a:chOff x="990600" y="5563941"/>
            <a:chExt cx="984411" cy="914400"/>
          </a:xfrm>
        </p:grpSpPr>
        <p:pic>
          <p:nvPicPr>
            <p:cNvPr id="56" name="Picture 55" descr="prod465_hdr_1_5_61"/>
            <p:cNvPicPr>
              <a:picLocks noChangeAspect="1"/>
            </p:cNvPicPr>
            <p:nvPr/>
          </p:nvPicPr>
          <p:blipFill>
            <a:blip r:embed="rId13" cstate="print">
              <a:clrChange>
                <a:clrFrom>
                  <a:srgbClr val="FFFFFF"/>
                </a:clrFrom>
                <a:clrTo>
                  <a:srgbClr val="FFFFFF">
                    <a:alpha val="0"/>
                  </a:srgbClr>
                </a:clrTo>
              </a:clrChange>
            </a:blip>
            <a:srcRect t="17334" r="38951" b="18666"/>
            <a:stretch>
              <a:fillRect/>
            </a:stretch>
          </p:blipFill>
          <p:spPr bwMode="auto">
            <a:xfrm>
              <a:off x="990600" y="5806832"/>
              <a:ext cx="984411" cy="475136"/>
            </a:xfrm>
            <a:prstGeom prst="rect">
              <a:avLst/>
            </a:prstGeom>
            <a:noFill/>
          </p:spPr>
        </p:pic>
        <p:sp>
          <p:nvSpPr>
            <p:cNvPr id="57" name="Round Diagonal Corner Rectangle 56"/>
            <p:cNvSpPr>
              <a:spLocks noChangeAspect="1"/>
            </p:cNvSpPr>
            <p:nvPr/>
          </p:nvSpPr>
          <p:spPr>
            <a:xfrm>
              <a:off x="1015787" y="5563941"/>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grpSp>
      <p:grpSp>
        <p:nvGrpSpPr>
          <p:cNvPr id="58" name="Group 57"/>
          <p:cNvGrpSpPr/>
          <p:nvPr/>
        </p:nvGrpSpPr>
        <p:grpSpPr>
          <a:xfrm>
            <a:off x="3869430" y="5261102"/>
            <a:ext cx="914400" cy="914400"/>
            <a:chOff x="6400798" y="3159353"/>
            <a:chExt cx="914400" cy="914400"/>
          </a:xfrm>
        </p:grpSpPr>
        <p:sp>
          <p:nvSpPr>
            <p:cNvPr id="59" name="Round Diagonal Corner Rectangle 58"/>
            <p:cNvSpPr>
              <a:spLocks noChangeAspect="1"/>
            </p:cNvSpPr>
            <p:nvPr/>
          </p:nvSpPr>
          <p:spPr>
            <a:xfrm>
              <a:off x="6400798" y="3159353"/>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60" name="Picture 59" descr="HDD.jpg"/>
            <p:cNvPicPr>
              <a:picLocks noChangeAspect="1"/>
            </p:cNvPicPr>
            <p:nvPr/>
          </p:nvPicPr>
          <p:blipFill>
            <a:blip r:embed="rId14" cstate="print">
              <a:clrChange>
                <a:clrFrom>
                  <a:srgbClr val="FFFFFF"/>
                </a:clrFrom>
                <a:clrTo>
                  <a:srgbClr val="FFFFFF">
                    <a:alpha val="0"/>
                  </a:srgbClr>
                </a:clrTo>
              </a:clrChange>
            </a:blip>
            <a:stretch>
              <a:fillRect/>
            </a:stretch>
          </p:blipFill>
          <p:spPr>
            <a:xfrm>
              <a:off x="6493136" y="3285285"/>
              <a:ext cx="745864" cy="731520"/>
            </a:xfrm>
            <a:prstGeom prst="rect">
              <a:avLst/>
            </a:prstGeom>
          </p:spPr>
        </p:pic>
      </p:grpSp>
      <p:grpSp>
        <p:nvGrpSpPr>
          <p:cNvPr id="61" name="Group 60"/>
          <p:cNvGrpSpPr/>
          <p:nvPr/>
        </p:nvGrpSpPr>
        <p:grpSpPr>
          <a:xfrm>
            <a:off x="7059966" y="5261102"/>
            <a:ext cx="914400" cy="914400"/>
            <a:chOff x="4062543" y="1459812"/>
            <a:chExt cx="914400" cy="914400"/>
          </a:xfrm>
        </p:grpSpPr>
        <p:sp>
          <p:nvSpPr>
            <p:cNvPr id="62" name="Round Diagonal Corner Rectangle 61"/>
            <p:cNvSpPr>
              <a:spLocks noChangeAspect="1"/>
            </p:cNvSpPr>
            <p:nvPr/>
          </p:nvSpPr>
          <p:spPr>
            <a:xfrm>
              <a:off x="4062543" y="1459812"/>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63" name="Picture 62" descr="SSD.jpg"/>
            <p:cNvPicPr>
              <a:picLocks noChangeAspect="1"/>
            </p:cNvPicPr>
            <p:nvPr/>
          </p:nvPicPr>
          <p:blipFill>
            <a:blip r:embed="rId15" cstate="print">
              <a:clrChange>
                <a:clrFrom>
                  <a:srgbClr val="FFFFFF"/>
                </a:clrFrom>
                <a:clrTo>
                  <a:srgbClr val="FFFFFF">
                    <a:alpha val="0"/>
                  </a:srgbClr>
                </a:clrTo>
              </a:clrChange>
            </a:blip>
            <a:stretch>
              <a:fillRect/>
            </a:stretch>
          </p:blipFill>
          <p:spPr>
            <a:xfrm>
              <a:off x="4115775" y="1580501"/>
              <a:ext cx="807935" cy="729590"/>
            </a:xfrm>
            <a:prstGeom prst="rect">
              <a:avLst/>
            </a:prstGeom>
          </p:spPr>
        </p:pic>
      </p:grpSp>
      <p:grpSp>
        <p:nvGrpSpPr>
          <p:cNvPr id="64" name="Group 63"/>
          <p:cNvGrpSpPr/>
          <p:nvPr/>
        </p:nvGrpSpPr>
        <p:grpSpPr>
          <a:xfrm>
            <a:off x="4952999" y="5261102"/>
            <a:ext cx="914400" cy="914400"/>
            <a:chOff x="4735866" y="3148315"/>
            <a:chExt cx="914400" cy="914400"/>
          </a:xfrm>
        </p:grpSpPr>
        <p:sp>
          <p:nvSpPr>
            <p:cNvPr id="65" name="Round Diagonal Corner Rectangle 64"/>
            <p:cNvSpPr>
              <a:spLocks noChangeAspect="1"/>
            </p:cNvSpPr>
            <p:nvPr/>
          </p:nvSpPr>
          <p:spPr>
            <a:xfrm>
              <a:off x="4735866" y="3148315"/>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66" name="Picture 2" descr="D:\# Downloads\blu-ray.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843422" y="3258984"/>
              <a:ext cx="744537" cy="744537"/>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7" name="Group 66"/>
          <p:cNvGrpSpPr/>
          <p:nvPr/>
        </p:nvGrpSpPr>
        <p:grpSpPr>
          <a:xfrm>
            <a:off x="6005561" y="5261102"/>
            <a:ext cx="972476" cy="914400"/>
            <a:chOff x="4255269" y="5122611"/>
            <a:chExt cx="972476" cy="914400"/>
          </a:xfrm>
        </p:grpSpPr>
        <p:pic>
          <p:nvPicPr>
            <p:cNvPr id="68" name="Picture 3" descr="D:\# Downloads\SanDisk USB Flash Drive (U3).jpg"/>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55269" y="5223141"/>
              <a:ext cx="972476" cy="732734"/>
            </a:xfrm>
            <a:prstGeom prst="rect">
              <a:avLst/>
            </a:prstGeom>
            <a:noFill/>
            <a:extLst>
              <a:ext uri="{909E8E84-426E-40DD-AFC4-6F175D3DCCD1}">
                <a14:hiddenFill xmlns:a14="http://schemas.microsoft.com/office/drawing/2010/main">
                  <a:solidFill>
                    <a:srgbClr val="FFFFFF"/>
                  </a:solidFill>
                </a14:hiddenFill>
              </a:ext>
            </a:extLst>
          </p:spPr>
        </p:pic>
        <p:sp>
          <p:nvSpPr>
            <p:cNvPr id="69" name="Round Diagonal Corner Rectangle 68"/>
            <p:cNvSpPr>
              <a:spLocks noChangeAspect="1"/>
            </p:cNvSpPr>
            <p:nvPr/>
          </p:nvSpPr>
          <p:spPr>
            <a:xfrm>
              <a:off x="4255269" y="5122611"/>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grpSp>
      <p:sp>
        <p:nvSpPr>
          <p:cNvPr id="70" name="Notched Right Arrow 69"/>
          <p:cNvSpPr/>
          <p:nvPr/>
        </p:nvSpPr>
        <p:spPr>
          <a:xfrm>
            <a:off x="3211661" y="3352800"/>
            <a:ext cx="598340" cy="452267"/>
          </a:xfrm>
          <a:prstGeom prst="notchedRightArrow">
            <a:avLst>
              <a:gd name="adj1" fmla="val 50000"/>
              <a:gd name="adj2" fmla="val 50547"/>
            </a:avLst>
          </a:prstGeom>
          <a:solidFill>
            <a:srgbClr val="99CC00"/>
          </a:solidFill>
          <a:ln w="19050">
            <a:solidFill>
              <a:srgbClr val="FFFFFF"/>
            </a:solidFill>
            <a:miter lim="800000"/>
            <a:headEnd/>
            <a:tailEnd/>
          </a:ln>
          <a:effectLst>
            <a:outerShdw blurRad="50800" dist="38100" dir="13500000" algn="br" rotWithShape="0">
              <a:prstClr val="black">
                <a:alpha val="40000"/>
              </a:prstClr>
            </a:outerShdw>
          </a:effectLst>
        </p:spPr>
        <p:txBody>
          <a:bodyPr wrap="none" anchor="ctr"/>
          <a:lstStyle/>
          <a:p>
            <a:pPr fontAlgn="auto">
              <a:spcBef>
                <a:spcPts val="0"/>
              </a:spcBef>
              <a:spcAft>
                <a:spcPts val="0"/>
              </a:spcAft>
            </a:pPr>
            <a:endParaRPr lang="en-US" kern="0">
              <a:solidFill>
                <a:sysClr val="windowText" lastClr="000000"/>
              </a:solidFill>
            </a:endParaRPr>
          </a:p>
        </p:txBody>
      </p:sp>
      <p:sp>
        <p:nvSpPr>
          <p:cNvPr id="71" name="Up-Down Arrow 70"/>
          <p:cNvSpPr/>
          <p:nvPr/>
        </p:nvSpPr>
        <p:spPr>
          <a:xfrm rot="10800000">
            <a:off x="4419601" y="4116498"/>
            <a:ext cx="457200" cy="607901"/>
          </a:xfrm>
          <a:prstGeom prst="upDownArrow">
            <a:avLst/>
          </a:prstGeom>
          <a:solidFill>
            <a:srgbClr val="99CC00"/>
          </a:solidFill>
          <a:ln w="19050">
            <a:solidFill>
              <a:srgbClr val="FFFFFF"/>
            </a:solidFill>
            <a:miter lim="800000"/>
            <a:headEnd/>
            <a:tailEnd/>
          </a:ln>
          <a:effectLst>
            <a:outerShdw blurRad="50800" dist="38100" dir="13500000" algn="br" rotWithShape="0">
              <a:prstClr val="black">
                <a:alpha val="40000"/>
              </a:prstClr>
            </a:outerShdw>
          </a:effectLst>
        </p:spPr>
        <p:txBody>
          <a:bodyPr wrap="none" anchor="ctr"/>
          <a:lstStyle/>
          <a:p>
            <a:pPr fontAlgn="auto">
              <a:spcBef>
                <a:spcPts val="0"/>
              </a:spcBef>
              <a:spcAft>
                <a:spcPts val="0"/>
              </a:spcAft>
            </a:pPr>
            <a:endParaRPr lang="en-US" kern="0">
              <a:solidFill>
                <a:sysClr val="windowText" lastClr="000000"/>
              </a:solidFill>
            </a:endParaRPr>
          </a:p>
        </p:txBody>
      </p:sp>
      <p:sp>
        <p:nvSpPr>
          <p:cNvPr id="72" name="Up-Down Arrow 71"/>
          <p:cNvSpPr/>
          <p:nvPr/>
        </p:nvSpPr>
        <p:spPr>
          <a:xfrm rot="13500000">
            <a:off x="3306411" y="4064773"/>
            <a:ext cx="457200" cy="709652"/>
          </a:xfrm>
          <a:prstGeom prst="upDownArrow">
            <a:avLst/>
          </a:prstGeom>
          <a:solidFill>
            <a:srgbClr val="99CC00"/>
          </a:solidFill>
          <a:ln w="19050">
            <a:solidFill>
              <a:srgbClr val="FFFFFF"/>
            </a:solidFill>
            <a:miter lim="800000"/>
            <a:headEnd/>
            <a:tailEnd/>
          </a:ln>
          <a:effectLst>
            <a:outerShdw blurRad="50800" dist="38100" dir="13500000" algn="br" rotWithShape="0">
              <a:prstClr val="black">
                <a:alpha val="40000"/>
              </a:prstClr>
            </a:outerShdw>
          </a:effectLst>
        </p:spPr>
        <p:txBody>
          <a:bodyPr wrap="none" anchor="ctr"/>
          <a:lstStyle/>
          <a:p>
            <a:pPr fontAlgn="auto">
              <a:spcBef>
                <a:spcPts val="0"/>
              </a:spcBef>
              <a:spcAft>
                <a:spcPts val="0"/>
              </a:spcAft>
            </a:pPr>
            <a:endParaRPr lang="en-US" kern="0">
              <a:solidFill>
                <a:sysClr val="windowText" lastClr="000000"/>
              </a:solidFill>
            </a:endParaRPr>
          </a:p>
        </p:txBody>
      </p:sp>
      <p:sp>
        <p:nvSpPr>
          <p:cNvPr id="73" name="Notched Right Arrow 72"/>
          <p:cNvSpPr/>
          <p:nvPr/>
        </p:nvSpPr>
        <p:spPr>
          <a:xfrm>
            <a:off x="5338244" y="3352800"/>
            <a:ext cx="601113" cy="452267"/>
          </a:xfrm>
          <a:prstGeom prst="notchedRightArrow">
            <a:avLst>
              <a:gd name="adj1" fmla="val 50000"/>
              <a:gd name="adj2" fmla="val 50547"/>
            </a:avLst>
          </a:prstGeom>
          <a:solidFill>
            <a:srgbClr val="99CC00"/>
          </a:solidFill>
          <a:ln w="19050">
            <a:solidFill>
              <a:srgbClr val="FFFFFF"/>
            </a:solidFill>
            <a:miter lim="800000"/>
            <a:headEnd/>
            <a:tailEnd/>
          </a:ln>
          <a:effectLst>
            <a:outerShdw blurRad="50800" dist="38100" dir="13500000" algn="br" rotWithShape="0">
              <a:prstClr val="black">
                <a:alpha val="40000"/>
              </a:prstClr>
            </a:outerShdw>
          </a:effectLst>
        </p:spPr>
        <p:txBody>
          <a:bodyPr wrap="none" anchor="ctr"/>
          <a:lstStyle/>
          <a:p>
            <a:pPr fontAlgn="auto">
              <a:spcBef>
                <a:spcPts val="0"/>
              </a:spcBef>
              <a:spcAft>
                <a:spcPts val="0"/>
              </a:spcAft>
            </a:pPr>
            <a:endParaRPr lang="en-US" kern="0">
              <a:solidFill>
                <a:sysClr val="windowText" lastClr="000000"/>
              </a:solidFill>
            </a:endParaRPr>
          </a:p>
        </p:txBody>
      </p:sp>
    </p:spTree>
    <p:extLst>
      <p:ext uri="{BB962C8B-B14F-4D97-AF65-F5344CB8AC3E}">
        <p14:creationId xmlns:p14="http://schemas.microsoft.com/office/powerpoint/2010/main" val="2669235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buFont typeface="Wingdings" pitchFamily="2" charset="2"/>
              <a:buChar char="Ø"/>
            </a:pPr>
            <a:r>
              <a:rPr lang="en-US" smtClean="0"/>
              <a:t> Lịch sử phát triển của tin học và máy tính điện tử</a:t>
            </a:r>
          </a:p>
          <a:p>
            <a:pPr>
              <a:buFont typeface="Wingdings" pitchFamily="2" charset="2"/>
              <a:buChar char="Ø"/>
            </a:pPr>
            <a:r>
              <a:rPr lang="en-US" smtClean="0"/>
              <a:t> Phân loại máy tính điện tử</a:t>
            </a:r>
            <a:endParaRPr lang="en-US"/>
          </a:p>
          <a:p>
            <a:pPr>
              <a:buFont typeface="Wingdings" pitchFamily="2" charset="2"/>
              <a:buChar char="Ø"/>
            </a:pPr>
            <a:r>
              <a:rPr lang="en-US" smtClean="0"/>
              <a:t> Cấu </a:t>
            </a:r>
            <a:r>
              <a:rPr lang="en-US"/>
              <a:t>trúc máy tính – Phần cứng</a:t>
            </a:r>
          </a:p>
          <a:p>
            <a:pPr>
              <a:buFont typeface="Wingdings" pitchFamily="2" charset="2"/>
              <a:buChar char="Ø"/>
            </a:pPr>
            <a:r>
              <a:rPr lang="en-US" smtClean="0"/>
              <a:t> Phần mềm</a:t>
            </a:r>
            <a:endParaRPr lang="en-US"/>
          </a:p>
        </p:txBody>
      </p:sp>
      <p:sp>
        <p:nvSpPr>
          <p:cNvPr id="4" name="Date Placeholder 3"/>
          <p:cNvSpPr>
            <a:spLocks noGrp="1"/>
          </p:cNvSpPr>
          <p:nvPr>
            <p:ph type="dt" sz="half" idx="10"/>
          </p:nvPr>
        </p:nvSpPr>
        <p:spPr/>
        <p:txBody>
          <a:bodyPr/>
          <a:lstStyle/>
          <a:p>
            <a:fld id="{C08E37A3-BC71-4324-8CF4-54297C84A43A}" type="datetime1">
              <a:rPr lang="en-US" smtClean="0"/>
              <a:t>10/2/2012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a:t>
            </a:fld>
            <a:endParaRPr lang="en-US"/>
          </a:p>
        </p:txBody>
      </p:sp>
      <p:sp>
        <p:nvSpPr>
          <p:cNvPr id="6" name="Footer Placeholder 5"/>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Bộ vi xử lý (CPU)</a:t>
            </a:r>
            <a:endParaRPr lang="en-US"/>
          </a:p>
        </p:txBody>
      </p:sp>
      <p:sp>
        <p:nvSpPr>
          <p:cNvPr id="3" name="Content Placeholder 2"/>
          <p:cNvSpPr>
            <a:spLocks noGrp="1"/>
          </p:cNvSpPr>
          <p:nvPr>
            <p:ph idx="1"/>
          </p:nvPr>
        </p:nvSpPr>
        <p:spPr/>
        <p:txBody>
          <a:bodyPr>
            <a:normAutofit/>
          </a:bodyPr>
          <a:lstStyle/>
          <a:p>
            <a:r>
              <a:rPr lang="en-US" smtClean="0"/>
              <a:t>Chỉ </a:t>
            </a:r>
            <a:r>
              <a:rPr lang="en-US"/>
              <a:t>huy các hoạt </a:t>
            </a:r>
            <a:r>
              <a:rPr lang="vi-VN"/>
              <a:t>độ</a:t>
            </a:r>
            <a:r>
              <a:rPr lang="en-US"/>
              <a:t>ng của máy tính.</a:t>
            </a:r>
          </a:p>
          <a:p>
            <a:r>
              <a:rPr lang="en-US" smtClean="0"/>
              <a:t>Bao gồm:</a:t>
            </a:r>
          </a:p>
          <a:p>
            <a:pPr lvl="1"/>
            <a:r>
              <a:rPr lang="en-US" smtClean="0"/>
              <a:t>Đơn vị</a:t>
            </a:r>
            <a:r>
              <a:rPr lang="en-US" sz="2800" smtClean="0"/>
              <a:t> </a:t>
            </a:r>
            <a:r>
              <a:rPr lang="vi-VN" sz="2800"/>
              <a:t>đ</a:t>
            </a:r>
            <a:r>
              <a:rPr lang="en-US" sz="2800"/>
              <a:t>iều </a:t>
            </a:r>
            <a:r>
              <a:rPr lang="en-US" sz="2800" smtClean="0"/>
              <a:t>khiển (Control </a:t>
            </a:r>
            <a:r>
              <a:rPr lang="en-US" sz="2800"/>
              <a:t>Unit – </a:t>
            </a:r>
            <a:r>
              <a:rPr lang="en-US" sz="2800" smtClean="0"/>
              <a:t>CU)</a:t>
            </a:r>
          </a:p>
          <a:p>
            <a:pPr lvl="1"/>
            <a:r>
              <a:rPr lang="en-US" smtClean="0"/>
              <a:t>Đơn vị</a:t>
            </a:r>
            <a:r>
              <a:rPr lang="en-US" sz="2800" smtClean="0"/>
              <a:t> </a:t>
            </a:r>
            <a:r>
              <a:rPr lang="en-US" sz="2800"/>
              <a:t>số học và </a:t>
            </a:r>
            <a:r>
              <a:rPr lang="en-US" sz="2800" smtClean="0"/>
              <a:t>luận lý</a:t>
            </a:r>
            <a:br>
              <a:rPr lang="en-US" sz="2800" smtClean="0"/>
            </a:br>
            <a:r>
              <a:rPr lang="en-US" sz="2800" smtClean="0"/>
              <a:t>(</a:t>
            </a:r>
            <a:r>
              <a:rPr lang="en-US" sz="2800"/>
              <a:t>Arithmetic Logic Unit – </a:t>
            </a:r>
            <a:r>
              <a:rPr lang="en-US" sz="2800" smtClean="0"/>
              <a:t>ALU)</a:t>
            </a:r>
          </a:p>
          <a:p>
            <a:pPr lvl="1"/>
            <a:r>
              <a:rPr lang="en-US" sz="2800" smtClean="0"/>
              <a:t>Các thanh ghi (Registers)</a:t>
            </a:r>
          </a:p>
          <a:p>
            <a:pPr lvl="1"/>
            <a:r>
              <a:rPr lang="en-US" smtClean="0"/>
              <a:t>Đường truyền (Bus)</a:t>
            </a:r>
          </a:p>
          <a:p>
            <a:pPr lvl="1"/>
            <a:r>
              <a:rPr lang="en-US" smtClean="0"/>
              <a:t>Đồng hồ (Clock)</a:t>
            </a:r>
            <a:endParaRPr lang="en-US"/>
          </a:p>
        </p:txBody>
      </p:sp>
      <p:sp>
        <p:nvSpPr>
          <p:cNvPr id="4" name="Date Placeholder 3"/>
          <p:cNvSpPr>
            <a:spLocks noGrp="1"/>
          </p:cNvSpPr>
          <p:nvPr>
            <p:ph type="dt" sz="half" idx="10"/>
          </p:nvPr>
        </p:nvSpPr>
        <p:spPr/>
        <p:txBody>
          <a:bodyPr/>
          <a:lstStyle/>
          <a:p>
            <a:fld id="{539C7F22-3F27-4DE5-B4F9-7497674F1EB3}"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20</a:t>
            </a:fld>
            <a:endParaRPr lang="en-US"/>
          </a:p>
        </p:txBody>
      </p:sp>
      <p:pic>
        <p:nvPicPr>
          <p:cNvPr id="7" name="Picture 6" descr="Intel_corei7.jpg"/>
          <p:cNvPicPr>
            <a:picLocks noChangeAspect="1"/>
          </p:cNvPicPr>
          <p:nvPr/>
        </p:nvPicPr>
        <p:blipFill>
          <a:blip r:embed="rId3" cstate="print"/>
          <a:stretch>
            <a:fillRect/>
          </a:stretch>
        </p:blipFill>
        <p:spPr>
          <a:xfrm rot="1080000">
            <a:off x="5568733" y="4086150"/>
            <a:ext cx="1954609" cy="1828800"/>
          </a:xfrm>
          <a:prstGeom prst="rect">
            <a:avLst/>
          </a:prstGeom>
        </p:spPr>
      </p:pic>
      <p:sp>
        <p:nvSpPr>
          <p:cNvPr id="8" name="TextBox 6"/>
          <p:cNvSpPr txBox="1">
            <a:spLocks noChangeArrowheads="1"/>
          </p:cNvSpPr>
          <p:nvPr/>
        </p:nvSpPr>
        <p:spPr bwMode="auto">
          <a:xfrm>
            <a:off x="5071249" y="5989320"/>
            <a:ext cx="3005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smtClean="0">
                <a:solidFill>
                  <a:srgbClr val="000000"/>
                </a:solidFill>
              </a:rPr>
              <a:t>Bộ vi xử lý Core i7 của Intel</a:t>
            </a:r>
            <a:endParaRPr lang="en-US" sz="1800">
              <a:solidFill>
                <a:srgbClr val="000000"/>
              </a:solidFill>
            </a:endParaRPr>
          </a:p>
        </p:txBody>
      </p:sp>
    </p:spTree>
    <p:extLst>
      <p:ext uri="{BB962C8B-B14F-4D97-AF65-F5344CB8AC3E}">
        <p14:creationId xmlns:p14="http://schemas.microsoft.com/office/powerpoint/2010/main" val="3209673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Bộ nhớ trong (Memory)</a:t>
            </a:r>
            <a:endParaRPr lang="en-US"/>
          </a:p>
        </p:txBody>
      </p:sp>
      <p:sp>
        <p:nvSpPr>
          <p:cNvPr id="3" name="Content Placeholder 2"/>
          <p:cNvSpPr>
            <a:spLocks noGrp="1"/>
          </p:cNvSpPr>
          <p:nvPr>
            <p:ph idx="1"/>
          </p:nvPr>
        </p:nvSpPr>
        <p:spPr/>
        <p:txBody>
          <a:bodyPr>
            <a:normAutofit fontScale="92500" lnSpcReduction="10000"/>
          </a:bodyPr>
          <a:lstStyle/>
          <a:p>
            <a:r>
              <a:rPr lang="en-US" smtClean="0"/>
              <a:t>ROM (Read Only Memory)</a:t>
            </a:r>
          </a:p>
          <a:p>
            <a:pPr lvl="1"/>
            <a:r>
              <a:rPr lang="en-US" sz="2800" smtClean="0"/>
              <a:t>Bộ </a:t>
            </a:r>
            <a:r>
              <a:rPr lang="en-US" sz="2800"/>
              <a:t>nhớ chỉ </a:t>
            </a:r>
            <a:r>
              <a:rPr lang="en-US" sz="2800" smtClean="0"/>
              <a:t>đọc.</a:t>
            </a:r>
          </a:p>
          <a:p>
            <a:pPr lvl="1"/>
            <a:r>
              <a:rPr lang="en-US" sz="2800" smtClean="0"/>
              <a:t>Lưu </a:t>
            </a:r>
            <a:r>
              <a:rPr lang="en-US" sz="2800"/>
              <a:t>chương trình hệ </a:t>
            </a:r>
            <a:r>
              <a:rPr lang="en-US" sz="2800" smtClean="0"/>
              <a:t>thống.</a:t>
            </a:r>
          </a:p>
          <a:p>
            <a:pPr lvl="1"/>
            <a:r>
              <a:rPr lang="en-US" sz="2800" smtClean="0"/>
              <a:t>Dữ </a:t>
            </a:r>
            <a:r>
              <a:rPr lang="en-US" sz="2800"/>
              <a:t>liệu vẫn còn khi nguồn </a:t>
            </a:r>
            <a:r>
              <a:rPr lang="en-US" sz="2800" smtClean="0"/>
              <a:t>điện</a:t>
            </a:r>
            <a:br>
              <a:rPr lang="en-US" sz="2800" smtClean="0"/>
            </a:br>
            <a:r>
              <a:rPr lang="en-US" sz="2800" smtClean="0"/>
              <a:t>cung </a:t>
            </a:r>
            <a:r>
              <a:rPr lang="en-US" sz="2800"/>
              <a:t>cấp bị gián đoạn</a:t>
            </a:r>
            <a:r>
              <a:rPr lang="en-US" sz="2800" smtClean="0"/>
              <a:t>.</a:t>
            </a:r>
          </a:p>
          <a:p>
            <a:pPr marL="2508250"/>
            <a:r>
              <a:rPr lang="en-US" smtClean="0"/>
              <a:t>RAM </a:t>
            </a:r>
            <a:r>
              <a:rPr lang="en-US"/>
              <a:t>(Random Access Memory</a:t>
            </a:r>
            <a:r>
              <a:rPr lang="en-US" smtClean="0"/>
              <a:t>)</a:t>
            </a:r>
          </a:p>
          <a:p>
            <a:pPr marL="2908300" lvl="1"/>
            <a:r>
              <a:rPr lang="en-US" sz="2800" smtClean="0"/>
              <a:t>Bộ </a:t>
            </a:r>
            <a:r>
              <a:rPr lang="en-US" sz="2800"/>
              <a:t>nhớ truy cập ngẫu </a:t>
            </a:r>
            <a:r>
              <a:rPr lang="en-US" sz="2800" smtClean="0"/>
              <a:t>nhiên.</a:t>
            </a:r>
          </a:p>
          <a:p>
            <a:pPr marL="2908300" lvl="1"/>
            <a:r>
              <a:rPr lang="en-US" sz="2800" smtClean="0"/>
              <a:t>Lưu </a:t>
            </a:r>
            <a:r>
              <a:rPr lang="en-US" sz="2800"/>
              <a:t>dữ liệu tạm </a:t>
            </a:r>
            <a:r>
              <a:rPr lang="en-US" sz="2800" smtClean="0"/>
              <a:t>thời.</a:t>
            </a:r>
          </a:p>
          <a:p>
            <a:pPr marL="2908300" lvl="1"/>
            <a:r>
              <a:rPr lang="en-US" sz="2800" smtClean="0"/>
              <a:t>Dữ </a:t>
            </a:r>
            <a:r>
              <a:rPr lang="en-US" sz="2800"/>
              <a:t>liệu sẽ mất khi nguồn </a:t>
            </a:r>
            <a:r>
              <a:rPr lang="en-US" sz="2800" smtClean="0"/>
              <a:t>điện</a:t>
            </a:r>
            <a:br>
              <a:rPr lang="en-US" sz="2800" smtClean="0"/>
            </a:br>
            <a:r>
              <a:rPr lang="en-US" sz="2800" smtClean="0"/>
              <a:t>cung </a:t>
            </a:r>
            <a:r>
              <a:rPr lang="en-US" sz="2800"/>
              <a:t>cấp bị gián đoạn</a:t>
            </a:r>
            <a:r>
              <a:rPr lang="en-US" sz="2800" smtClean="0"/>
              <a:t>.</a:t>
            </a:r>
            <a:endParaRPr lang="en-US"/>
          </a:p>
        </p:txBody>
      </p:sp>
      <p:sp>
        <p:nvSpPr>
          <p:cNvPr id="4" name="Date Placeholder 3"/>
          <p:cNvSpPr>
            <a:spLocks noGrp="1"/>
          </p:cNvSpPr>
          <p:nvPr>
            <p:ph type="dt" sz="half" idx="10"/>
          </p:nvPr>
        </p:nvSpPr>
        <p:spPr/>
        <p:txBody>
          <a:bodyPr/>
          <a:lstStyle/>
          <a:p>
            <a:fld id="{BC41F46A-B054-4D28-9F85-C6674BEED8CF}"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21</a:t>
            </a:fld>
            <a:endParaRPr lang="en-US"/>
          </a:p>
        </p:txBody>
      </p:sp>
      <p:pic>
        <p:nvPicPr>
          <p:cNvPr id="8" name="Picture 7" descr="C:\^VCBB^\kickstart-rom-4070.jp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1743388"/>
            <a:ext cx="1828800" cy="1828800"/>
          </a:xfrm>
          <a:prstGeom prst="rect">
            <a:avLst/>
          </a:prstGeom>
          <a:noFill/>
          <a:ln>
            <a:noFill/>
          </a:ln>
          <a:extLst/>
        </p:spPr>
      </p:pic>
      <p:pic>
        <p:nvPicPr>
          <p:cNvPr id="7" name="Picture 3" descr="D:\# Downloads\computer-ra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8988" y="4114800"/>
            <a:ext cx="1828800" cy="1828800"/>
          </a:xfrm>
          <a:prstGeom prst="rect">
            <a:avLst/>
          </a:prstGeom>
          <a:noFill/>
          <a:ln>
            <a:noFill/>
          </a:ln>
          <a:extLst/>
        </p:spPr>
      </p:pic>
    </p:spTree>
    <p:extLst>
      <p:ext uri="{BB962C8B-B14F-4D97-AF65-F5344CB8AC3E}">
        <p14:creationId xmlns:p14="http://schemas.microsoft.com/office/powerpoint/2010/main" val="1815926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pc="-160" smtClean="0"/>
              <a:t>Bộ nhớ ngoài (External Storage)</a:t>
            </a:r>
            <a:endParaRPr lang="en-US" spc="-160"/>
          </a:p>
        </p:txBody>
      </p:sp>
      <p:sp>
        <p:nvSpPr>
          <p:cNvPr id="3" name="Content Placeholder 2"/>
          <p:cNvSpPr>
            <a:spLocks noGrp="1"/>
          </p:cNvSpPr>
          <p:nvPr>
            <p:ph idx="1"/>
          </p:nvPr>
        </p:nvSpPr>
        <p:spPr/>
        <p:txBody>
          <a:bodyPr>
            <a:normAutofit fontScale="92500" lnSpcReduction="10000"/>
          </a:bodyPr>
          <a:lstStyle/>
          <a:p>
            <a:r>
              <a:rPr lang="en-US" smtClean="0"/>
              <a:t>Ưu điểm và </a:t>
            </a:r>
            <a:r>
              <a:rPr lang="en-US"/>
              <a:t>khuyết điểm so với bộ nhớ trong</a:t>
            </a:r>
            <a:r>
              <a:rPr lang="en-US" smtClean="0"/>
              <a:t>:</a:t>
            </a:r>
          </a:p>
          <a:p>
            <a:pPr lvl="1"/>
            <a:r>
              <a:rPr lang="en-US" smtClean="0"/>
              <a:t>Ưu </a:t>
            </a:r>
            <a:r>
              <a:rPr lang="en-US"/>
              <a:t>điểm: khả năng lưu trữ lớn hơn rất nhiều, độ tin cậy cao và giá thành thấp.</a:t>
            </a:r>
          </a:p>
          <a:p>
            <a:pPr lvl="1"/>
            <a:r>
              <a:rPr lang="en-US"/>
              <a:t>Khuyết điểm: tốc độ truy xuất chậm hơn đáng kể nên chủ yếu dùng để chứa dữ liệu.</a:t>
            </a:r>
          </a:p>
          <a:p>
            <a:r>
              <a:rPr lang="en-US"/>
              <a:t>Phân loại dựa trên đặc tính kỹ thuật</a:t>
            </a:r>
            <a:r>
              <a:rPr lang="en-US" smtClean="0"/>
              <a:t>:</a:t>
            </a:r>
          </a:p>
          <a:p>
            <a:pPr lvl="1"/>
            <a:r>
              <a:rPr lang="en-US" smtClean="0"/>
              <a:t>Hệ </a:t>
            </a:r>
            <a:r>
              <a:rPr lang="en-US"/>
              <a:t>thống từ tính.</a:t>
            </a:r>
          </a:p>
          <a:p>
            <a:pPr lvl="1"/>
            <a:r>
              <a:rPr lang="en-US"/>
              <a:t>Hệ thống quang học.</a:t>
            </a:r>
          </a:p>
          <a:p>
            <a:pPr lvl="1"/>
            <a:r>
              <a:rPr lang="en-US"/>
              <a:t>Bộ nhớ flash.</a:t>
            </a:r>
            <a:r>
              <a:rPr lang="en-US">
                <a:sym typeface="Wingdings"/>
              </a:rPr>
              <a:t></a:t>
            </a:r>
            <a:endParaRPr lang="en-US"/>
          </a:p>
          <a:p>
            <a:pPr lvl="1"/>
            <a:r>
              <a:rPr lang="en-US"/>
              <a:t>Đĩa cứng thể rắn</a:t>
            </a:r>
            <a:r>
              <a:rPr lang="en-US" smtClean="0"/>
              <a:t>.</a:t>
            </a:r>
            <a:endParaRPr lang="en-US"/>
          </a:p>
        </p:txBody>
      </p:sp>
      <p:sp>
        <p:nvSpPr>
          <p:cNvPr id="4" name="Date Placeholder 3"/>
          <p:cNvSpPr>
            <a:spLocks noGrp="1"/>
          </p:cNvSpPr>
          <p:nvPr>
            <p:ph type="dt" sz="half" idx="10"/>
          </p:nvPr>
        </p:nvSpPr>
        <p:spPr/>
        <p:txBody>
          <a:bodyPr/>
          <a:lstStyle/>
          <a:p>
            <a:fld id="{8241A81C-963D-4574-97C9-B601B0EF429F}"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22</a:t>
            </a:fld>
            <a:endParaRPr lang="en-US"/>
          </a:p>
        </p:txBody>
      </p:sp>
    </p:spTree>
    <p:extLst>
      <p:ext uri="{BB962C8B-B14F-4D97-AF65-F5344CB8AC3E}">
        <p14:creationId xmlns:p14="http://schemas.microsoft.com/office/powerpoint/2010/main" val="1530840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Bộ nhớ ngoài – Phân loại</a:t>
            </a:r>
            <a:endParaRPr lang="en-US"/>
          </a:p>
        </p:txBody>
      </p:sp>
      <p:sp>
        <p:nvSpPr>
          <p:cNvPr id="3" name="Content Placeholder 2"/>
          <p:cNvSpPr>
            <a:spLocks noGrp="1"/>
          </p:cNvSpPr>
          <p:nvPr>
            <p:ph idx="1"/>
          </p:nvPr>
        </p:nvSpPr>
        <p:spPr/>
        <p:txBody>
          <a:bodyPr>
            <a:normAutofit lnSpcReduction="10000"/>
          </a:bodyPr>
          <a:lstStyle/>
          <a:p>
            <a:r>
              <a:rPr lang="en-US" smtClean="0"/>
              <a:t>Hệ thống từ tính</a:t>
            </a:r>
          </a:p>
          <a:p>
            <a:pPr lvl="1"/>
            <a:r>
              <a:rPr lang="en-US" sz="2800" smtClean="0"/>
              <a:t>Băng </a:t>
            </a:r>
            <a:r>
              <a:rPr lang="en-US" sz="2800"/>
              <a:t>từ (Tape</a:t>
            </a:r>
            <a:r>
              <a:rPr lang="en-US" sz="2800" smtClean="0"/>
              <a:t>): Phương thức lưu trữ </a:t>
            </a:r>
            <a:r>
              <a:rPr lang="en-US" sz="2800"/>
              <a:t>ra đời đầu tiên, tốc </a:t>
            </a:r>
            <a:r>
              <a:rPr lang="en-US" sz="2800" smtClean="0"/>
              <a:t>độ chậm</a:t>
            </a:r>
            <a:r>
              <a:rPr lang="en-US" sz="2800"/>
              <a:t>, </a:t>
            </a:r>
            <a:r>
              <a:rPr lang="en-US" sz="2800" smtClean="0"/>
              <a:t>thường </a:t>
            </a:r>
            <a:r>
              <a:rPr lang="en-US" sz="2800"/>
              <a:t>dùng để sao lưu dữ </a:t>
            </a:r>
            <a:r>
              <a:rPr lang="en-US" sz="2800" smtClean="0"/>
              <a:t>liệu.</a:t>
            </a:r>
          </a:p>
          <a:p>
            <a:pPr lvl="1"/>
            <a:r>
              <a:rPr lang="en-US" sz="2800" smtClean="0"/>
              <a:t>Đĩa </a:t>
            </a:r>
            <a:r>
              <a:rPr lang="en-US" sz="2800"/>
              <a:t>mềm (Floppy Disk</a:t>
            </a:r>
            <a:r>
              <a:rPr lang="en-US" sz="2800" smtClean="0"/>
              <a:t>): Đường kính</a:t>
            </a:r>
            <a:br>
              <a:rPr lang="en-US" sz="2800" smtClean="0"/>
            </a:br>
            <a:r>
              <a:rPr lang="en-US" sz="2800" smtClean="0"/>
              <a:t>5.25</a:t>
            </a:r>
            <a:r>
              <a:rPr lang="en-US" sz="2800"/>
              <a:t>” (1.2MB) hoặc 3.5” (1.4MB</a:t>
            </a:r>
            <a:r>
              <a:rPr lang="en-US" sz="2800" smtClean="0"/>
              <a:t>),</a:t>
            </a:r>
            <a:br>
              <a:rPr lang="en-US" sz="2800" smtClean="0"/>
            </a:br>
            <a:r>
              <a:rPr lang="en-US" sz="2800" smtClean="0"/>
              <a:t>tốc độ chậm</a:t>
            </a:r>
            <a:r>
              <a:rPr lang="en-US" sz="2800"/>
              <a:t>, tuổi thọ không </a:t>
            </a:r>
            <a:r>
              <a:rPr lang="en-US" sz="2800" smtClean="0"/>
              <a:t>cao.</a:t>
            </a:r>
          </a:p>
          <a:p>
            <a:pPr lvl="1"/>
            <a:r>
              <a:rPr lang="en-US" sz="2800" smtClean="0"/>
              <a:t>Đĩa </a:t>
            </a:r>
            <a:r>
              <a:rPr lang="en-US" sz="2800"/>
              <a:t>cứng (Hard Disk</a:t>
            </a:r>
            <a:r>
              <a:rPr lang="en-US" sz="2800" smtClean="0"/>
              <a:t>): Nhiều lớp</a:t>
            </a:r>
            <a:br>
              <a:rPr lang="en-US" sz="2800" smtClean="0"/>
            </a:br>
            <a:r>
              <a:rPr lang="en-US" sz="2800" smtClean="0"/>
              <a:t>đĩa đồng tâm</a:t>
            </a:r>
            <a:r>
              <a:rPr lang="en-US" sz="2800"/>
              <a:t>, </a:t>
            </a:r>
            <a:r>
              <a:rPr lang="en-US" sz="2800" smtClean="0"/>
              <a:t>dung </a:t>
            </a:r>
            <a:r>
              <a:rPr lang="en-US" sz="2800"/>
              <a:t>lượng lên </a:t>
            </a:r>
            <a:r>
              <a:rPr lang="en-US" sz="2800" smtClean="0"/>
              <a:t/>
            </a:r>
            <a:br>
              <a:rPr lang="en-US" sz="2800" smtClean="0"/>
            </a:br>
            <a:r>
              <a:rPr lang="en-US" sz="2800" smtClean="0"/>
              <a:t>đến 3TB</a:t>
            </a:r>
            <a:r>
              <a:rPr lang="en-US" sz="2800"/>
              <a:t>, tốc độ nhanh, tuổi thọ </a:t>
            </a:r>
            <a:r>
              <a:rPr lang="en-US" sz="2800" smtClean="0"/>
              <a:t>cao.</a:t>
            </a:r>
            <a:endParaRPr lang="en-US"/>
          </a:p>
        </p:txBody>
      </p:sp>
      <p:sp>
        <p:nvSpPr>
          <p:cNvPr id="4" name="Date Placeholder 3"/>
          <p:cNvSpPr>
            <a:spLocks noGrp="1"/>
          </p:cNvSpPr>
          <p:nvPr>
            <p:ph type="dt" sz="half" idx="10"/>
          </p:nvPr>
        </p:nvSpPr>
        <p:spPr/>
        <p:txBody>
          <a:bodyPr/>
          <a:lstStyle/>
          <a:p>
            <a:fld id="{7CA6C37C-7FD6-42C0-A398-6E89E0B1D5DD}"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23</a:t>
            </a:fld>
            <a:endParaRPr lang="en-US"/>
          </a:p>
        </p:txBody>
      </p:sp>
      <p:pic>
        <p:nvPicPr>
          <p:cNvPr id="8" name="Picture 7" descr="FDD.jpg"/>
          <p:cNvPicPr>
            <a:picLocks noChangeAspect="1"/>
          </p:cNvPicPr>
          <p:nvPr/>
        </p:nvPicPr>
        <p:blipFill>
          <a:blip r:embed="rId2" cstate="print"/>
          <a:stretch>
            <a:fillRect/>
          </a:stretch>
        </p:blipFill>
        <p:spPr>
          <a:xfrm>
            <a:off x="7171113" y="3323290"/>
            <a:ext cx="1134687" cy="1172510"/>
          </a:xfrm>
          <a:prstGeom prst="rect">
            <a:avLst/>
          </a:prstGeom>
          <a:noFill/>
          <a:ln>
            <a:noFill/>
          </a:ln>
        </p:spPr>
      </p:pic>
      <p:pic>
        <p:nvPicPr>
          <p:cNvPr id="7" name="Picture 6" descr="HDD.jpg"/>
          <p:cNvPicPr>
            <a:picLocks noChangeAspect="1"/>
          </p:cNvPicPr>
          <p:nvPr/>
        </p:nvPicPr>
        <p:blipFill>
          <a:blip r:embed="rId3" cstate="print">
            <a:clrChange>
              <a:clrFrom>
                <a:srgbClr val="FFFFFF"/>
              </a:clrFrom>
              <a:clrTo>
                <a:srgbClr val="FFFFFF">
                  <a:alpha val="0"/>
                </a:srgbClr>
              </a:clrTo>
            </a:clrChange>
          </a:blip>
          <a:stretch>
            <a:fillRect/>
          </a:stretch>
        </p:blipFill>
        <p:spPr>
          <a:xfrm>
            <a:off x="6781800" y="4514850"/>
            <a:ext cx="1905000" cy="1428750"/>
          </a:xfrm>
          <a:prstGeom prst="rect">
            <a:avLst/>
          </a:prstGeom>
          <a:noFill/>
          <a:ln>
            <a:noFill/>
          </a:ln>
        </p:spPr>
      </p:pic>
    </p:spTree>
    <p:extLst>
      <p:ext uri="{BB962C8B-B14F-4D97-AF65-F5344CB8AC3E}">
        <p14:creationId xmlns:p14="http://schemas.microsoft.com/office/powerpoint/2010/main" val="121891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Bộ nhớ ngoài – Phân loại</a:t>
            </a:r>
            <a:endParaRPr lang="en-US"/>
          </a:p>
        </p:txBody>
      </p:sp>
      <p:sp>
        <p:nvSpPr>
          <p:cNvPr id="3" name="Content Placeholder 2"/>
          <p:cNvSpPr>
            <a:spLocks noGrp="1"/>
          </p:cNvSpPr>
          <p:nvPr>
            <p:ph idx="1"/>
          </p:nvPr>
        </p:nvSpPr>
        <p:spPr/>
        <p:txBody>
          <a:bodyPr>
            <a:normAutofit/>
          </a:bodyPr>
          <a:lstStyle/>
          <a:p>
            <a:r>
              <a:rPr lang="en-US" smtClean="0"/>
              <a:t>Hệ thống quang học</a:t>
            </a:r>
          </a:p>
          <a:p>
            <a:pPr lvl="1"/>
            <a:r>
              <a:rPr lang="en-US" sz="2800" smtClean="0"/>
              <a:t>Đĩa </a:t>
            </a:r>
            <a:r>
              <a:rPr lang="en-US" sz="2800"/>
              <a:t>CD (Compact Disk</a:t>
            </a:r>
            <a:r>
              <a:rPr lang="en-US" sz="2800" smtClean="0"/>
              <a:t>): Kích </a:t>
            </a:r>
            <a:r>
              <a:rPr lang="en-US" sz="2800"/>
              <a:t>thước 12 cm và 8 cm (loại </a:t>
            </a:r>
            <a:r>
              <a:rPr lang="en-US" sz="2800" smtClean="0"/>
              <a:t>nhỏ), dung </a:t>
            </a:r>
            <a:r>
              <a:rPr lang="en-US" sz="2800"/>
              <a:t>lượng khoảng </a:t>
            </a:r>
            <a:r>
              <a:rPr lang="en-US" sz="2800" smtClean="0"/>
              <a:t>700M.</a:t>
            </a:r>
          </a:p>
          <a:p>
            <a:pPr lvl="1"/>
            <a:r>
              <a:rPr lang="en-US" sz="2800" smtClean="0"/>
              <a:t>Đĩa </a:t>
            </a:r>
            <a:r>
              <a:rPr lang="en-US" sz="2800"/>
              <a:t>DVD (Digital Video/Versatile Disk</a:t>
            </a:r>
            <a:r>
              <a:rPr lang="en-US" sz="2800" smtClean="0"/>
              <a:t>): Kích </a:t>
            </a:r>
            <a:r>
              <a:rPr lang="en-US" sz="2800"/>
              <a:t>thước tương tự </a:t>
            </a:r>
            <a:r>
              <a:rPr lang="en-US" sz="2800" smtClean="0"/>
              <a:t>CD, dung lượng</a:t>
            </a:r>
            <a:br>
              <a:rPr lang="en-US" sz="2800" smtClean="0"/>
            </a:br>
            <a:r>
              <a:rPr lang="en-US" sz="2800" smtClean="0"/>
              <a:t>lên </a:t>
            </a:r>
            <a:r>
              <a:rPr lang="en-US" sz="2800"/>
              <a:t>đến 17GB (2 mặt, 2 lớp</a:t>
            </a:r>
            <a:r>
              <a:rPr lang="en-US" sz="2800" smtClean="0"/>
              <a:t>).</a:t>
            </a:r>
          </a:p>
          <a:p>
            <a:pPr lvl="1"/>
            <a:r>
              <a:rPr lang="en-US" sz="2800" smtClean="0"/>
              <a:t>Một </a:t>
            </a:r>
            <a:r>
              <a:rPr lang="en-US" sz="2800"/>
              <a:t>số cải tiến từ </a:t>
            </a:r>
            <a:r>
              <a:rPr lang="en-US" sz="2800" smtClean="0"/>
              <a:t>DVD:</a:t>
            </a:r>
          </a:p>
          <a:p>
            <a:pPr lvl="2"/>
            <a:r>
              <a:rPr lang="en-US" sz="2000" smtClean="0"/>
              <a:t>HD DVD/Blu-ray </a:t>
            </a:r>
            <a:r>
              <a:rPr lang="en-US" sz="2000"/>
              <a:t>(</a:t>
            </a:r>
            <a:r>
              <a:rPr lang="en-US" sz="2000" smtClean="0"/>
              <a:t>30/50GB)</a:t>
            </a:r>
          </a:p>
          <a:p>
            <a:pPr lvl="2"/>
            <a:r>
              <a:rPr lang="en-US" sz="2000" smtClean="0"/>
              <a:t>HVD (500GB lên </a:t>
            </a:r>
            <a:r>
              <a:rPr lang="en-US" sz="2000"/>
              <a:t>đến </a:t>
            </a:r>
            <a:r>
              <a:rPr lang="en-US" sz="2000" smtClean="0"/>
              <a:t>3,9TB)</a:t>
            </a:r>
          </a:p>
          <a:p>
            <a:pPr lvl="2"/>
            <a:r>
              <a:rPr lang="en-US" sz="2000" smtClean="0"/>
              <a:t>5D </a:t>
            </a:r>
            <a:r>
              <a:rPr lang="en-US" sz="2000"/>
              <a:t>DVD (10TB</a:t>
            </a:r>
            <a:r>
              <a:rPr lang="en-US" sz="2000" smtClean="0"/>
              <a:t>)</a:t>
            </a:r>
            <a:endParaRPr lang="en-US" sz="2000"/>
          </a:p>
        </p:txBody>
      </p:sp>
      <p:sp>
        <p:nvSpPr>
          <p:cNvPr id="4" name="Date Placeholder 3"/>
          <p:cNvSpPr>
            <a:spLocks noGrp="1"/>
          </p:cNvSpPr>
          <p:nvPr>
            <p:ph type="dt" sz="half" idx="10"/>
          </p:nvPr>
        </p:nvSpPr>
        <p:spPr/>
        <p:txBody>
          <a:bodyPr/>
          <a:lstStyle/>
          <a:p>
            <a:fld id="{A702A683-E77D-43DC-B03B-A11652648D3C}"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24</a:t>
            </a:fld>
            <a:endParaRPr lang="en-US"/>
          </a:p>
        </p:txBody>
      </p:sp>
      <p:pic>
        <p:nvPicPr>
          <p:cNvPr id="7" name="Picture 2" descr="D:\# Downloads\Icon.Mega.PackEdition.2010\Icons.6500HQ\128x128\devices\cdrom_unmou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4191000"/>
            <a:ext cx="1828800" cy="1828800"/>
          </a:xfrm>
          <a:prstGeom prst="rect">
            <a:avLst/>
          </a:prstGeom>
          <a:noFill/>
          <a:ln>
            <a:noFill/>
          </a:ln>
          <a:extLst/>
        </p:spPr>
      </p:pic>
    </p:spTree>
    <p:extLst>
      <p:ext uri="{BB962C8B-B14F-4D97-AF65-F5344CB8AC3E}">
        <p14:creationId xmlns:p14="http://schemas.microsoft.com/office/powerpoint/2010/main" val="3339407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Bộ nhớ ngoài – Phân loại</a:t>
            </a:r>
            <a:endParaRPr lang="en-US"/>
          </a:p>
        </p:txBody>
      </p:sp>
      <p:sp>
        <p:nvSpPr>
          <p:cNvPr id="3" name="Content Placeholder 2"/>
          <p:cNvSpPr>
            <a:spLocks noGrp="1"/>
          </p:cNvSpPr>
          <p:nvPr>
            <p:ph idx="1"/>
          </p:nvPr>
        </p:nvSpPr>
        <p:spPr/>
        <p:txBody>
          <a:bodyPr>
            <a:normAutofit fontScale="92500"/>
          </a:bodyPr>
          <a:lstStyle/>
          <a:p>
            <a:r>
              <a:rPr lang="en-US" smtClean="0"/>
              <a:t>Hệ thống flash - </a:t>
            </a:r>
            <a:r>
              <a:rPr lang="en-US" sz="2800" smtClean="0"/>
              <a:t>Ổ </a:t>
            </a:r>
            <a:r>
              <a:rPr lang="en-US" sz="2800"/>
              <a:t>USB flash (USB Flash </a:t>
            </a:r>
            <a:r>
              <a:rPr lang="en-US" sz="2800" smtClean="0"/>
              <a:t>Drive)</a:t>
            </a:r>
          </a:p>
          <a:p>
            <a:pPr lvl="1"/>
            <a:r>
              <a:rPr lang="en-US" smtClean="0"/>
              <a:t>Kỹ </a:t>
            </a:r>
            <a:r>
              <a:rPr lang="en-US"/>
              <a:t>thuật này được phát triển trong khoảng 10 năm gần đây, loại bỏ tính cơ học của đĩa từ và đĩa </a:t>
            </a:r>
            <a:r>
              <a:rPr lang="en-US" smtClean="0"/>
              <a:t>quang.</a:t>
            </a:r>
          </a:p>
          <a:p>
            <a:pPr lvl="1"/>
            <a:r>
              <a:rPr lang="en-US" smtClean="0"/>
              <a:t>Kích </a:t>
            </a:r>
            <a:r>
              <a:rPr lang="en-US"/>
              <a:t>thước nhỏ, giao tiếp thuận </a:t>
            </a:r>
            <a:r>
              <a:rPr lang="en-US" smtClean="0"/>
              <a:t>tiện thông </a:t>
            </a:r>
            <a:r>
              <a:rPr lang="en-US"/>
              <a:t>qua cổng USB (</a:t>
            </a:r>
            <a:r>
              <a:rPr lang="en-US" smtClean="0"/>
              <a:t>Universal Serial </a:t>
            </a:r>
            <a:r>
              <a:rPr lang="en-US"/>
              <a:t>Bus) </a:t>
            </a:r>
            <a:r>
              <a:rPr lang="en-US" smtClean="0"/>
              <a:t>nên</a:t>
            </a:r>
            <a:br>
              <a:rPr lang="en-US" smtClean="0"/>
            </a:br>
            <a:r>
              <a:rPr lang="en-US" smtClean="0"/>
              <a:t>sự </a:t>
            </a:r>
            <a:r>
              <a:rPr lang="en-US"/>
              <a:t>xuất hiện </a:t>
            </a:r>
            <a:r>
              <a:rPr lang="en-US" smtClean="0"/>
              <a:t>của nó </a:t>
            </a:r>
            <a:r>
              <a:rPr lang="en-US"/>
              <a:t>đã khiến </a:t>
            </a:r>
            <a:r>
              <a:rPr lang="en-US" smtClean="0"/>
              <a:t>cho</a:t>
            </a:r>
            <a:br>
              <a:rPr lang="en-US" smtClean="0"/>
            </a:br>
            <a:r>
              <a:rPr lang="en-US" smtClean="0"/>
              <a:t>đĩa </a:t>
            </a:r>
            <a:r>
              <a:rPr lang="en-US"/>
              <a:t>mềm không còn lý do tồn tại</a:t>
            </a:r>
            <a:r>
              <a:rPr lang="en-US" smtClean="0"/>
              <a:t>.</a:t>
            </a:r>
          </a:p>
          <a:p>
            <a:pPr lvl="1"/>
            <a:r>
              <a:rPr lang="en-US"/>
              <a:t>Dung lượng thông dụng hiện </a:t>
            </a:r>
            <a:r>
              <a:rPr lang="en-US" smtClean="0"/>
              <a:t>nay</a:t>
            </a:r>
            <a:br>
              <a:rPr lang="en-US" smtClean="0"/>
            </a:br>
            <a:r>
              <a:rPr lang="en-US" smtClean="0"/>
              <a:t>trong </a:t>
            </a:r>
            <a:r>
              <a:rPr lang="en-US"/>
              <a:t>khoảng 1 GB đến 16 GB</a:t>
            </a:r>
            <a:r>
              <a:rPr lang="en-US" smtClean="0"/>
              <a:t>.</a:t>
            </a:r>
            <a:endParaRPr lang="en-US"/>
          </a:p>
        </p:txBody>
      </p:sp>
      <p:sp>
        <p:nvSpPr>
          <p:cNvPr id="4" name="Date Placeholder 3"/>
          <p:cNvSpPr>
            <a:spLocks noGrp="1"/>
          </p:cNvSpPr>
          <p:nvPr>
            <p:ph type="dt" sz="half" idx="10"/>
          </p:nvPr>
        </p:nvSpPr>
        <p:spPr/>
        <p:txBody>
          <a:bodyPr/>
          <a:lstStyle/>
          <a:p>
            <a:fld id="{F93A83F5-3F92-4C9D-8AE0-C94AC8BE72A3}"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25</a:t>
            </a:fld>
            <a:endParaRPr lang="en-US"/>
          </a:p>
        </p:txBody>
      </p:sp>
      <p:pic>
        <p:nvPicPr>
          <p:cNvPr id="7" name="Picture 6"/>
          <p:cNvPicPr>
            <a:picLocks/>
          </p:cNvPicPr>
          <p:nvPr/>
        </p:nvPicPr>
        <p:blipFill>
          <a:blip r:embed="rId2" cstate="print">
            <a:clrChange>
              <a:clrFrom>
                <a:srgbClr val="FFFFFF"/>
              </a:clrFrom>
              <a:clrTo>
                <a:srgbClr val="FFFFFF">
                  <a:alpha val="0"/>
                </a:srgbClr>
              </a:clrTo>
            </a:clrChange>
          </a:blip>
          <a:srcRect/>
          <a:stretch>
            <a:fillRect/>
          </a:stretch>
        </p:blipFill>
        <p:spPr bwMode="auto">
          <a:xfrm>
            <a:off x="6248400" y="4114800"/>
            <a:ext cx="1828800" cy="1828800"/>
          </a:xfrm>
          <a:prstGeom prst="rect">
            <a:avLst/>
          </a:prstGeom>
          <a:noFill/>
          <a:ln>
            <a:noFill/>
          </a:ln>
        </p:spPr>
      </p:pic>
    </p:spTree>
    <p:extLst>
      <p:ext uri="{BB962C8B-B14F-4D97-AF65-F5344CB8AC3E}">
        <p14:creationId xmlns:p14="http://schemas.microsoft.com/office/powerpoint/2010/main" val="2332239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Bộ nhớ ngoài – Phân loại</a:t>
            </a:r>
            <a:endParaRPr lang="en-US"/>
          </a:p>
        </p:txBody>
      </p:sp>
      <p:sp>
        <p:nvSpPr>
          <p:cNvPr id="3" name="Content Placeholder 2"/>
          <p:cNvSpPr>
            <a:spLocks noGrp="1"/>
          </p:cNvSpPr>
          <p:nvPr>
            <p:ph idx="1"/>
          </p:nvPr>
        </p:nvSpPr>
        <p:spPr/>
        <p:txBody>
          <a:bodyPr>
            <a:normAutofit lnSpcReduction="10000"/>
          </a:bodyPr>
          <a:lstStyle/>
          <a:p>
            <a:r>
              <a:rPr lang="en-US" smtClean="0"/>
              <a:t>Đĩa cứng thể rắn - </a:t>
            </a:r>
            <a:r>
              <a:rPr lang="en-US" sz="2800" smtClean="0"/>
              <a:t>SSD </a:t>
            </a:r>
            <a:r>
              <a:rPr lang="en-US" sz="2800"/>
              <a:t>(Solid State </a:t>
            </a:r>
            <a:r>
              <a:rPr lang="en-US" sz="2800" smtClean="0"/>
              <a:t>Drive)</a:t>
            </a:r>
          </a:p>
          <a:p>
            <a:pPr lvl="1"/>
            <a:r>
              <a:rPr lang="en-US" sz="2800" smtClean="0"/>
              <a:t>Sử </a:t>
            </a:r>
            <a:r>
              <a:rPr lang="en-US" sz="2800"/>
              <a:t>dụng bộ nhớ dạng rắn để lưu </a:t>
            </a:r>
            <a:r>
              <a:rPr lang="en-US" sz="2800" smtClean="0"/>
              <a:t>trữ dữ liệu.</a:t>
            </a:r>
          </a:p>
          <a:p>
            <a:pPr lvl="1"/>
            <a:r>
              <a:rPr lang="en-US" sz="2800" smtClean="0"/>
              <a:t>Tốc </a:t>
            </a:r>
            <a:r>
              <a:rPr lang="en-US" sz="2800"/>
              <a:t>độ đọc nhanh gấp 3 lần, tốc độ ghi </a:t>
            </a:r>
            <a:r>
              <a:rPr lang="en-US" sz="2800" smtClean="0"/>
              <a:t>nhanh gấp </a:t>
            </a:r>
            <a:r>
              <a:rPr lang="en-US" sz="2800"/>
              <a:t>1.5 lần ổ cứng bình </a:t>
            </a:r>
            <a:r>
              <a:rPr lang="en-US" sz="2800" smtClean="0"/>
              <a:t>thường.</a:t>
            </a:r>
          </a:p>
          <a:p>
            <a:pPr lvl="1"/>
            <a:r>
              <a:rPr lang="en-US" sz="2800" smtClean="0"/>
              <a:t>Tiêu </a:t>
            </a:r>
            <a:r>
              <a:rPr lang="en-US" sz="2800"/>
              <a:t>thụ ít điện năng, phù hợp với các thiết bị di </a:t>
            </a:r>
            <a:r>
              <a:rPr lang="en-US" sz="2800" smtClean="0"/>
              <a:t>động.</a:t>
            </a:r>
          </a:p>
          <a:p>
            <a:pPr lvl="1"/>
            <a:r>
              <a:rPr lang="en-US" sz="2800" smtClean="0"/>
              <a:t>Giá </a:t>
            </a:r>
            <a:r>
              <a:rPr lang="en-US" sz="2800"/>
              <a:t>thành cao hơn 10 lần so </a:t>
            </a:r>
            <a:r>
              <a:rPr lang="en-US" sz="2800" smtClean="0"/>
              <a:t>với</a:t>
            </a:r>
            <a:br>
              <a:rPr lang="en-US" sz="2800" smtClean="0"/>
            </a:br>
            <a:r>
              <a:rPr lang="en-US" sz="2800" smtClean="0"/>
              <a:t>ổ </a:t>
            </a:r>
            <a:r>
              <a:rPr lang="en-US" sz="2800"/>
              <a:t>cứng thông </a:t>
            </a:r>
            <a:r>
              <a:rPr lang="en-US" sz="2800" smtClean="0"/>
              <a:t>thường.</a:t>
            </a:r>
          </a:p>
          <a:p>
            <a:pPr lvl="1"/>
            <a:r>
              <a:rPr lang="en-US" sz="2800" smtClean="0"/>
              <a:t>Dung </a:t>
            </a:r>
            <a:r>
              <a:rPr lang="en-US" sz="2800"/>
              <a:t>lượng lớn nhất </a:t>
            </a:r>
            <a:r>
              <a:rPr lang="en-US" sz="2800" smtClean="0"/>
              <a:t>năm 2010</a:t>
            </a:r>
            <a:br>
              <a:rPr lang="en-US" sz="2800" smtClean="0"/>
            </a:br>
            <a:r>
              <a:rPr lang="en-US" sz="2800" smtClean="0"/>
              <a:t>là 1 TB có </a:t>
            </a:r>
            <a:r>
              <a:rPr lang="en-US" sz="2800"/>
              <a:t>giá khoảng 2200$.</a:t>
            </a:r>
          </a:p>
          <a:p>
            <a:pPr lvl="1"/>
            <a:endParaRPr lang="en-US"/>
          </a:p>
        </p:txBody>
      </p:sp>
      <p:sp>
        <p:nvSpPr>
          <p:cNvPr id="4" name="Date Placeholder 3"/>
          <p:cNvSpPr>
            <a:spLocks noGrp="1"/>
          </p:cNvSpPr>
          <p:nvPr>
            <p:ph type="dt" sz="half" idx="10"/>
          </p:nvPr>
        </p:nvSpPr>
        <p:spPr/>
        <p:txBody>
          <a:bodyPr/>
          <a:lstStyle/>
          <a:p>
            <a:fld id="{EC63FDA3-F811-43BB-A867-0DDFD38EDD51}"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26</a:t>
            </a:fld>
            <a:endParaRPr lang="en-US"/>
          </a:p>
        </p:txBody>
      </p:sp>
      <p:pic>
        <p:nvPicPr>
          <p:cNvPr id="7" name="Picture 6" descr="SSD.jpg"/>
          <p:cNvPicPr>
            <a:picLocks noChangeAspect="1"/>
          </p:cNvPicPr>
          <p:nvPr/>
        </p:nvPicPr>
        <p:blipFill>
          <a:blip r:embed="rId2" cstate="print"/>
          <a:stretch>
            <a:fillRect/>
          </a:stretch>
        </p:blipFill>
        <p:spPr>
          <a:xfrm>
            <a:off x="6400800" y="4114800"/>
            <a:ext cx="1828800" cy="1828800"/>
          </a:xfrm>
          <a:prstGeom prst="rect">
            <a:avLst/>
          </a:prstGeom>
          <a:noFill/>
          <a:ln>
            <a:noFill/>
          </a:ln>
        </p:spPr>
      </p:pic>
    </p:spTree>
    <p:extLst>
      <p:ext uri="{BB962C8B-B14F-4D97-AF65-F5344CB8AC3E}">
        <p14:creationId xmlns:p14="http://schemas.microsoft.com/office/powerpoint/2010/main" val="3623048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bị nhập</a:t>
            </a:r>
            <a:endParaRPr lang="en-US"/>
          </a:p>
        </p:txBody>
      </p:sp>
      <p:sp>
        <p:nvSpPr>
          <p:cNvPr id="3" name="Content Placeholder 2"/>
          <p:cNvSpPr>
            <a:spLocks noGrp="1"/>
          </p:cNvSpPr>
          <p:nvPr>
            <p:ph idx="1"/>
          </p:nvPr>
        </p:nvSpPr>
        <p:spPr/>
        <p:txBody>
          <a:bodyPr>
            <a:normAutofit/>
          </a:bodyPr>
          <a:lstStyle/>
          <a:p>
            <a:r>
              <a:rPr lang="en-US" smtClean="0"/>
              <a:t>Bàn phím (Keyboard): Thiết bị nhập chuẩn</a:t>
            </a:r>
          </a:p>
          <a:p>
            <a:pPr lvl="1"/>
            <a:r>
              <a:rPr lang="en-US" smtClean="0"/>
              <a:t>Nhập dữ liệu.</a:t>
            </a:r>
          </a:p>
          <a:p>
            <a:pPr lvl="1"/>
            <a:r>
              <a:rPr lang="en-US" smtClean="0"/>
              <a:t>Loại phổ biến có 104 phím,</a:t>
            </a:r>
            <a:br>
              <a:rPr lang="en-US" smtClean="0"/>
            </a:br>
            <a:r>
              <a:rPr lang="en-US" smtClean="0"/>
              <a:t>gồm </a:t>
            </a:r>
            <a:r>
              <a:rPr lang="en-US"/>
              <a:t>4 nhóm phím </a:t>
            </a:r>
            <a:r>
              <a:rPr lang="en-US" smtClean="0"/>
              <a:t>chính:</a:t>
            </a:r>
          </a:p>
          <a:p>
            <a:pPr lvl="2"/>
            <a:r>
              <a:rPr lang="en-US" smtClean="0"/>
              <a:t>Nhóm </a:t>
            </a:r>
            <a:r>
              <a:rPr lang="en-US"/>
              <a:t>phím </a:t>
            </a:r>
            <a:r>
              <a:rPr lang="vi-VN"/>
              <a:t>đá</a:t>
            </a:r>
            <a:r>
              <a:rPr lang="en-US"/>
              <a:t>nh máy: phím chữ, phím số và phím các ký tự </a:t>
            </a:r>
            <a:r>
              <a:rPr lang="vi-VN"/>
              <a:t>đặ</a:t>
            </a:r>
            <a:r>
              <a:rPr lang="en-US"/>
              <a:t>c biệt (~, !, @, #, $, %, ^, &amp;, ?, </a:t>
            </a:r>
            <a:r>
              <a:rPr lang="en-US" smtClean="0"/>
              <a:t>…).</a:t>
            </a:r>
          </a:p>
          <a:p>
            <a:pPr lvl="2"/>
            <a:r>
              <a:rPr lang="en-US"/>
              <a:t>Nhóm phím chức n</a:t>
            </a:r>
            <a:r>
              <a:rPr lang="vi-VN"/>
              <a:t>ă</a:t>
            </a:r>
            <a:r>
              <a:rPr lang="en-US"/>
              <a:t>ng: phím F1 </a:t>
            </a:r>
            <a:r>
              <a:rPr lang="vi-VN"/>
              <a:t>đế</a:t>
            </a:r>
            <a:r>
              <a:rPr lang="en-US"/>
              <a:t>n F12, phím mũi tên, phím </a:t>
            </a:r>
            <a:r>
              <a:rPr lang="en-US" smtClean="0"/>
              <a:t>PgUp</a:t>
            </a:r>
            <a:r>
              <a:rPr lang="en-US"/>
              <a:t>, </a:t>
            </a:r>
            <a:r>
              <a:rPr lang="en-US" smtClean="0"/>
              <a:t>PgDn</a:t>
            </a:r>
            <a:r>
              <a:rPr lang="en-US"/>
              <a:t>, </a:t>
            </a:r>
            <a:r>
              <a:rPr lang="en-US" smtClean="0"/>
              <a:t>Ins, Del, </a:t>
            </a:r>
            <a:r>
              <a:rPr lang="en-US"/>
              <a:t>Home, End.</a:t>
            </a:r>
          </a:p>
          <a:p>
            <a:pPr lvl="2"/>
            <a:r>
              <a:rPr lang="en-US"/>
              <a:t>Nhóm phím số: NumLock, CapsLock, ScrollLock.</a:t>
            </a:r>
          </a:p>
          <a:p>
            <a:pPr lvl="2"/>
            <a:r>
              <a:rPr lang="en-US"/>
              <a:t>Nhóm phím điều khiển: Shift, Ctrl, </a:t>
            </a:r>
            <a:r>
              <a:rPr lang="en-US" smtClean="0"/>
              <a:t>Alt</a:t>
            </a:r>
            <a:endParaRPr lang="en-US"/>
          </a:p>
        </p:txBody>
      </p:sp>
      <p:sp>
        <p:nvSpPr>
          <p:cNvPr id="4" name="Date Placeholder 3"/>
          <p:cNvSpPr>
            <a:spLocks noGrp="1"/>
          </p:cNvSpPr>
          <p:nvPr>
            <p:ph type="dt" sz="half" idx="10"/>
          </p:nvPr>
        </p:nvSpPr>
        <p:spPr/>
        <p:txBody>
          <a:bodyPr/>
          <a:lstStyle/>
          <a:p>
            <a:fld id="{53466C59-73A4-4368-B309-2E5CD0032D6B}"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27</a:t>
            </a:fld>
            <a:endParaRPr lang="en-US"/>
          </a:p>
        </p:txBody>
      </p:sp>
      <p:pic>
        <p:nvPicPr>
          <p:cNvPr id="7" name="Picture 8" descr="KeyBoard.jp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rot="20053655">
            <a:off x="5765393" y="2120924"/>
            <a:ext cx="2752725" cy="1562576"/>
          </a:xfrm>
          <a:prstGeom prst="rect">
            <a:avLst/>
          </a:prstGeom>
          <a:noFill/>
          <a:ln>
            <a:noFill/>
          </a:ln>
          <a:extLst/>
        </p:spPr>
      </p:pic>
    </p:spTree>
    <p:extLst>
      <p:ext uri="{BB962C8B-B14F-4D97-AF65-F5344CB8AC3E}">
        <p14:creationId xmlns:p14="http://schemas.microsoft.com/office/powerpoint/2010/main" val="1058046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bị nhập</a:t>
            </a:r>
            <a:endParaRPr lang="en-US"/>
          </a:p>
        </p:txBody>
      </p:sp>
      <p:sp>
        <p:nvSpPr>
          <p:cNvPr id="3" name="Content Placeholder 2"/>
          <p:cNvSpPr>
            <a:spLocks noGrp="1"/>
          </p:cNvSpPr>
          <p:nvPr>
            <p:ph idx="1"/>
          </p:nvPr>
        </p:nvSpPr>
        <p:spPr/>
        <p:txBody>
          <a:bodyPr>
            <a:normAutofit/>
          </a:bodyPr>
          <a:lstStyle/>
          <a:p>
            <a:r>
              <a:rPr lang="en-US" smtClean="0"/>
              <a:t>Chuột </a:t>
            </a:r>
            <a:r>
              <a:rPr lang="en-US"/>
              <a:t>(Mouse</a:t>
            </a:r>
            <a:r>
              <a:rPr lang="en-US" smtClean="0"/>
              <a:t>): Kích </a:t>
            </a:r>
            <a:r>
              <a:rPr lang="en-US"/>
              <a:t>thước vừa nắm tay để di chuyển con trỏ </a:t>
            </a:r>
            <a:r>
              <a:rPr lang="en-US" smtClean="0"/>
              <a:t>chuột.</a:t>
            </a:r>
          </a:p>
          <a:p>
            <a:r>
              <a:rPr lang="en-US" smtClean="0"/>
              <a:t>Máy </a:t>
            </a:r>
            <a:r>
              <a:rPr lang="en-US"/>
              <a:t>quét hình (Scanner</a:t>
            </a:r>
            <a:r>
              <a:rPr lang="en-US" smtClean="0"/>
              <a:t>): Chuyển </a:t>
            </a:r>
            <a:r>
              <a:rPr lang="en-US"/>
              <a:t>tài liệu thành hình ảnh đưa vào máy </a:t>
            </a:r>
            <a:r>
              <a:rPr lang="en-US" smtClean="0"/>
              <a:t>tính.</a:t>
            </a:r>
          </a:p>
        </p:txBody>
      </p:sp>
      <p:sp>
        <p:nvSpPr>
          <p:cNvPr id="4" name="Date Placeholder 3"/>
          <p:cNvSpPr>
            <a:spLocks noGrp="1"/>
          </p:cNvSpPr>
          <p:nvPr>
            <p:ph type="dt" sz="half" idx="10"/>
          </p:nvPr>
        </p:nvSpPr>
        <p:spPr/>
        <p:txBody>
          <a:bodyPr/>
          <a:lstStyle/>
          <a:p>
            <a:fld id="{BC51A139-0BD8-4279-9103-51A63680ADC6}"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28</a:t>
            </a:fld>
            <a:endParaRPr lang="en-US"/>
          </a:p>
        </p:txBody>
      </p:sp>
      <p:pic>
        <p:nvPicPr>
          <p:cNvPr id="7" name="Picture 6" descr="Mouse"/>
          <p:cNvPicPr>
            <a:picLocks/>
          </p:cNvPicPr>
          <p:nvPr/>
        </p:nvPicPr>
        <p:blipFill>
          <a:blip r:embed="rId2" cstate="print"/>
          <a:stretch>
            <a:fillRect/>
          </a:stretch>
        </p:blipFill>
        <p:spPr bwMode="auto">
          <a:xfrm>
            <a:off x="2133600" y="4495800"/>
            <a:ext cx="1371600" cy="1371600"/>
          </a:xfrm>
          <a:prstGeom prst="rect">
            <a:avLst/>
          </a:prstGeom>
          <a:noFill/>
          <a:ln>
            <a:noFill/>
          </a:ln>
        </p:spPr>
      </p:pic>
      <p:pic>
        <p:nvPicPr>
          <p:cNvPr id="8" name="Picture 7" descr="Scanner.jpg"/>
          <p:cNvPicPr>
            <a:picLocks noChangeAspect="1"/>
          </p:cNvPicPr>
          <p:nvPr/>
        </p:nvPicPr>
        <p:blipFill>
          <a:blip r:embed="rId3" cstate="print"/>
          <a:stretch>
            <a:fillRect/>
          </a:stretch>
        </p:blipFill>
        <p:spPr>
          <a:xfrm>
            <a:off x="4724400" y="4114800"/>
            <a:ext cx="2506288" cy="1758141"/>
          </a:xfrm>
          <a:prstGeom prst="rect">
            <a:avLst/>
          </a:prstGeom>
          <a:noFill/>
          <a:ln>
            <a:noFill/>
          </a:ln>
        </p:spPr>
      </p:pic>
      <p:sp>
        <p:nvSpPr>
          <p:cNvPr id="11" name="TextBox 6"/>
          <p:cNvSpPr txBox="1">
            <a:spLocks noChangeArrowheads="1"/>
          </p:cNvSpPr>
          <p:nvPr/>
        </p:nvSpPr>
        <p:spPr bwMode="auto">
          <a:xfrm>
            <a:off x="2400181" y="5989320"/>
            <a:ext cx="800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smtClean="0">
                <a:solidFill>
                  <a:srgbClr val="000000"/>
                </a:solidFill>
              </a:rPr>
              <a:t>Chuột</a:t>
            </a:r>
            <a:endParaRPr lang="en-US" sz="1800">
              <a:solidFill>
                <a:srgbClr val="000000"/>
              </a:solidFill>
            </a:endParaRPr>
          </a:p>
        </p:txBody>
      </p:sp>
      <p:sp>
        <p:nvSpPr>
          <p:cNvPr id="12" name="TextBox 6"/>
          <p:cNvSpPr txBox="1">
            <a:spLocks noChangeArrowheads="1"/>
          </p:cNvSpPr>
          <p:nvPr/>
        </p:nvSpPr>
        <p:spPr bwMode="auto">
          <a:xfrm>
            <a:off x="5105400" y="5989320"/>
            <a:ext cx="16466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smtClean="0">
                <a:solidFill>
                  <a:srgbClr val="000000"/>
                </a:solidFill>
              </a:rPr>
              <a:t>Máy quét hình</a:t>
            </a:r>
            <a:endParaRPr lang="en-US" sz="1800">
              <a:solidFill>
                <a:srgbClr val="000000"/>
              </a:solidFill>
            </a:endParaRPr>
          </a:p>
        </p:txBody>
      </p:sp>
    </p:spTree>
    <p:extLst>
      <p:ext uri="{BB962C8B-B14F-4D97-AF65-F5344CB8AC3E}">
        <p14:creationId xmlns:p14="http://schemas.microsoft.com/office/powerpoint/2010/main" val="3536440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bị nhập</a:t>
            </a:r>
            <a:endParaRPr lang="en-US"/>
          </a:p>
        </p:txBody>
      </p:sp>
      <p:sp>
        <p:nvSpPr>
          <p:cNvPr id="3" name="Content Placeholder 2"/>
          <p:cNvSpPr>
            <a:spLocks noGrp="1"/>
          </p:cNvSpPr>
          <p:nvPr>
            <p:ph idx="1"/>
          </p:nvPr>
        </p:nvSpPr>
        <p:spPr/>
        <p:txBody>
          <a:bodyPr>
            <a:normAutofit/>
          </a:bodyPr>
          <a:lstStyle/>
          <a:p>
            <a:r>
              <a:rPr lang="en-US"/>
              <a:t>Webcam &amp; Camera: Quay hình ảnh từ thế giới thực đưa vào máy tính.</a:t>
            </a:r>
          </a:p>
          <a:p>
            <a:r>
              <a:rPr lang="en-US" smtClean="0"/>
              <a:t>Máy ảnh kỹ thuật số (Digital Camera): Chụp </a:t>
            </a:r>
            <a:r>
              <a:rPr lang="en-US"/>
              <a:t>hình ảnh từ thế giới thực đưa vào máy </a:t>
            </a:r>
            <a:r>
              <a:rPr lang="en-US" smtClean="0"/>
              <a:t>tính.</a:t>
            </a:r>
          </a:p>
        </p:txBody>
      </p:sp>
      <p:sp>
        <p:nvSpPr>
          <p:cNvPr id="4" name="Date Placeholder 3"/>
          <p:cNvSpPr>
            <a:spLocks noGrp="1"/>
          </p:cNvSpPr>
          <p:nvPr>
            <p:ph type="dt" sz="half" idx="10"/>
          </p:nvPr>
        </p:nvSpPr>
        <p:spPr/>
        <p:txBody>
          <a:bodyPr/>
          <a:lstStyle/>
          <a:p>
            <a:fld id="{B46BF749-469F-4ACF-B85C-DFAA8050D15B}"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29</a:t>
            </a:fld>
            <a:endParaRPr lang="en-US"/>
          </a:p>
        </p:txBody>
      </p:sp>
      <p:pic>
        <p:nvPicPr>
          <p:cNvPr id="7" name="Picture 2" descr="D:\# Downloads\Icon.Mega.PackEdition.2010\Icons.Realistic.Pack1\Photorealistic Icons\Photorealistic_Icons\DigitalCamera3.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837266" y="4038600"/>
            <a:ext cx="1828800" cy="1828800"/>
          </a:xfrm>
          <a:prstGeom prst="rect">
            <a:avLst/>
          </a:prstGeom>
          <a:noFill/>
          <a:ln>
            <a:noFill/>
          </a:ln>
          <a:extLst/>
        </p:spPr>
      </p:pic>
      <p:pic>
        <p:nvPicPr>
          <p:cNvPr id="10" name="Picture 9" descr="Webcam.jpg"/>
          <p:cNvPicPr>
            <a:picLocks noChangeAspect="1"/>
          </p:cNvPicPr>
          <p:nvPr/>
        </p:nvPicPr>
        <p:blipFill>
          <a:blip r:embed="rId4" cstate="print"/>
          <a:stretch>
            <a:fillRect/>
          </a:stretch>
        </p:blipFill>
        <p:spPr>
          <a:xfrm>
            <a:off x="2524257" y="4648200"/>
            <a:ext cx="928947" cy="1028700"/>
          </a:xfrm>
          <a:prstGeom prst="rect">
            <a:avLst/>
          </a:prstGeom>
          <a:noFill/>
          <a:ln>
            <a:noFill/>
          </a:ln>
        </p:spPr>
      </p:pic>
      <p:sp>
        <p:nvSpPr>
          <p:cNvPr id="11" name="TextBox 6"/>
          <p:cNvSpPr txBox="1">
            <a:spLocks noChangeArrowheads="1"/>
          </p:cNvSpPr>
          <p:nvPr/>
        </p:nvSpPr>
        <p:spPr bwMode="auto">
          <a:xfrm>
            <a:off x="2438400" y="5989320"/>
            <a:ext cx="10910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smtClean="0">
                <a:solidFill>
                  <a:srgbClr val="000000"/>
                </a:solidFill>
              </a:rPr>
              <a:t>Webcam</a:t>
            </a:r>
            <a:endParaRPr lang="en-US" sz="1800">
              <a:solidFill>
                <a:srgbClr val="000000"/>
              </a:solidFill>
            </a:endParaRPr>
          </a:p>
        </p:txBody>
      </p:sp>
      <p:sp>
        <p:nvSpPr>
          <p:cNvPr id="12" name="TextBox 6"/>
          <p:cNvSpPr txBox="1">
            <a:spLocks noChangeArrowheads="1"/>
          </p:cNvSpPr>
          <p:nvPr/>
        </p:nvSpPr>
        <p:spPr bwMode="auto">
          <a:xfrm>
            <a:off x="4608666" y="5989320"/>
            <a:ext cx="2249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smtClean="0">
                <a:solidFill>
                  <a:srgbClr val="000000"/>
                </a:solidFill>
              </a:rPr>
              <a:t>Máy ảnh kỹ thuật số</a:t>
            </a:r>
            <a:endParaRPr lang="en-US" sz="1800">
              <a:solidFill>
                <a:srgbClr val="000000"/>
              </a:solidFill>
            </a:endParaRPr>
          </a:p>
        </p:txBody>
      </p:sp>
    </p:spTree>
    <p:extLst>
      <p:ext uri="{BB962C8B-B14F-4D97-AF65-F5344CB8AC3E}">
        <p14:creationId xmlns:p14="http://schemas.microsoft.com/office/powerpoint/2010/main" val="82580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Lịch sử phát triển của</a:t>
            </a:r>
            <a:br>
              <a:rPr lang="en-US">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tin học và </a:t>
            </a:r>
            <a:r>
              <a:rPr lang="en-US">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máy tính điện tử</a:t>
            </a:r>
            <a:endParaRPr lang="en-US">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4169366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bị nhập</a:t>
            </a:r>
            <a:endParaRPr lang="en-US"/>
          </a:p>
        </p:txBody>
      </p:sp>
      <p:sp>
        <p:nvSpPr>
          <p:cNvPr id="3" name="Content Placeholder 2"/>
          <p:cNvSpPr>
            <a:spLocks noGrp="1"/>
          </p:cNvSpPr>
          <p:nvPr>
            <p:ph idx="1"/>
          </p:nvPr>
        </p:nvSpPr>
        <p:spPr/>
        <p:txBody>
          <a:bodyPr>
            <a:normAutofit/>
          </a:bodyPr>
          <a:lstStyle/>
          <a:p>
            <a:r>
              <a:rPr lang="en-US" smtClean="0"/>
              <a:t>Bàn </a:t>
            </a:r>
            <a:r>
              <a:rPr lang="en-US"/>
              <a:t>vẽ (Drawing Tablet</a:t>
            </a:r>
            <a:r>
              <a:rPr lang="en-US" smtClean="0"/>
              <a:t>): Sử </a:t>
            </a:r>
            <a:r>
              <a:rPr lang="en-US"/>
              <a:t>dụng bút cảm ứng vẽ lên bảng điện tử để đưa hình vào vẽ vào máy </a:t>
            </a:r>
            <a:r>
              <a:rPr lang="en-US" smtClean="0"/>
              <a:t>tính.</a:t>
            </a:r>
          </a:p>
          <a:p>
            <a:r>
              <a:rPr lang="en-US" smtClean="0"/>
              <a:t>Máy </a:t>
            </a:r>
            <a:r>
              <a:rPr lang="en-US"/>
              <a:t>đọc mã vạch (Barcode Reader</a:t>
            </a:r>
            <a:r>
              <a:rPr lang="en-US" smtClean="0"/>
              <a:t>): Dùng </a:t>
            </a:r>
            <a:r>
              <a:rPr lang="en-US"/>
              <a:t>để đọc mã vạch (hệ thống chữ số </a:t>
            </a:r>
            <a:r>
              <a:rPr lang="en-US" smtClean="0"/>
              <a:t>được mã </a:t>
            </a:r>
            <a:r>
              <a:rPr lang="en-US"/>
              <a:t>hóa).</a:t>
            </a:r>
          </a:p>
          <a:p>
            <a:endParaRPr lang="en-US"/>
          </a:p>
        </p:txBody>
      </p:sp>
      <p:sp>
        <p:nvSpPr>
          <p:cNvPr id="4" name="Date Placeholder 3"/>
          <p:cNvSpPr>
            <a:spLocks noGrp="1"/>
          </p:cNvSpPr>
          <p:nvPr>
            <p:ph type="dt" sz="half" idx="10"/>
          </p:nvPr>
        </p:nvSpPr>
        <p:spPr/>
        <p:txBody>
          <a:bodyPr/>
          <a:lstStyle/>
          <a:p>
            <a:fld id="{BA3C7158-8597-464F-81E4-B85F6A6D1039}"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30</a:t>
            </a:fld>
            <a:endParaRPr lang="en-US"/>
          </a:p>
        </p:txBody>
      </p:sp>
      <p:pic>
        <p:nvPicPr>
          <p:cNvPr id="8" name="Picture 3" descr="D:\# Downloads\bar code read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4572000"/>
            <a:ext cx="1371600" cy="1371600"/>
          </a:xfrm>
          <a:prstGeom prst="rect">
            <a:avLst/>
          </a:prstGeom>
          <a:noFill/>
          <a:ln>
            <a:noFill/>
          </a:ln>
          <a:extLst/>
        </p:spPr>
      </p:pic>
      <p:pic>
        <p:nvPicPr>
          <p:cNvPr id="9" name="Picture 14" descr="C:\^VCBB^\itGatevn_2008021313_G-penF350_02.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600200" y="4114803"/>
            <a:ext cx="2357438" cy="1906905"/>
          </a:xfrm>
          <a:prstGeom prst="rect">
            <a:avLst/>
          </a:prstGeom>
          <a:noFill/>
          <a:ln>
            <a:noFill/>
          </a:ln>
          <a:extLst/>
        </p:spPr>
      </p:pic>
      <p:sp>
        <p:nvSpPr>
          <p:cNvPr id="10" name="TextBox 6"/>
          <p:cNvSpPr txBox="1">
            <a:spLocks noChangeArrowheads="1"/>
          </p:cNvSpPr>
          <p:nvPr/>
        </p:nvSpPr>
        <p:spPr bwMode="auto">
          <a:xfrm>
            <a:off x="2209800" y="5989320"/>
            <a:ext cx="9028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smtClean="0">
                <a:solidFill>
                  <a:srgbClr val="000000"/>
                </a:solidFill>
              </a:rPr>
              <a:t>Bàn vẽ</a:t>
            </a:r>
            <a:endParaRPr lang="en-US" sz="1800">
              <a:solidFill>
                <a:srgbClr val="000000"/>
              </a:solidFill>
            </a:endParaRPr>
          </a:p>
        </p:txBody>
      </p:sp>
      <p:sp>
        <p:nvSpPr>
          <p:cNvPr id="11" name="TextBox 6"/>
          <p:cNvSpPr txBox="1">
            <a:spLocks noChangeArrowheads="1"/>
          </p:cNvSpPr>
          <p:nvPr/>
        </p:nvSpPr>
        <p:spPr bwMode="auto">
          <a:xfrm>
            <a:off x="5257800" y="5989320"/>
            <a:ext cx="19928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smtClean="0">
                <a:solidFill>
                  <a:srgbClr val="000000"/>
                </a:solidFill>
              </a:rPr>
              <a:t>Máy đọc mã vạch</a:t>
            </a:r>
            <a:endParaRPr lang="en-US" sz="1800">
              <a:solidFill>
                <a:srgbClr val="000000"/>
              </a:solidFill>
            </a:endParaRPr>
          </a:p>
        </p:txBody>
      </p:sp>
    </p:spTree>
    <p:extLst>
      <p:ext uri="{BB962C8B-B14F-4D97-AF65-F5344CB8AC3E}">
        <p14:creationId xmlns:p14="http://schemas.microsoft.com/office/powerpoint/2010/main" val="64031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bị xuất</a:t>
            </a:r>
            <a:endParaRPr lang="en-US"/>
          </a:p>
        </p:txBody>
      </p:sp>
      <p:sp>
        <p:nvSpPr>
          <p:cNvPr id="3" name="Content Placeholder 2"/>
          <p:cNvSpPr>
            <a:spLocks noGrp="1"/>
          </p:cNvSpPr>
          <p:nvPr>
            <p:ph idx="1"/>
          </p:nvPr>
        </p:nvSpPr>
        <p:spPr/>
        <p:txBody>
          <a:bodyPr/>
          <a:lstStyle/>
          <a:p>
            <a:r>
              <a:rPr lang="en-US" smtClean="0"/>
              <a:t>Màn hình (Monitor): Thiết bị xuất chuẩn</a:t>
            </a:r>
          </a:p>
          <a:p>
            <a:pPr lvl="1"/>
            <a:r>
              <a:rPr lang="en-US"/>
              <a:t>Gồm hai loại thông dụng là CRT, LCD.</a:t>
            </a:r>
          </a:p>
          <a:p>
            <a:pPr lvl="1">
              <a:defRPr/>
            </a:pPr>
            <a:r>
              <a:rPr lang="en-US"/>
              <a:t>Độ phân giải 800x600, 1024x768, …</a:t>
            </a:r>
          </a:p>
          <a:p>
            <a:pPr lvl="1">
              <a:defRPr/>
            </a:pPr>
            <a:r>
              <a:rPr lang="en-US"/>
              <a:t>Kích thước màn hình phổ biến hiện nay là 15”, 17”, 19”, …</a:t>
            </a:r>
          </a:p>
        </p:txBody>
      </p:sp>
      <p:sp>
        <p:nvSpPr>
          <p:cNvPr id="4" name="Date Placeholder 3"/>
          <p:cNvSpPr>
            <a:spLocks noGrp="1"/>
          </p:cNvSpPr>
          <p:nvPr>
            <p:ph type="dt" sz="half" idx="10"/>
          </p:nvPr>
        </p:nvSpPr>
        <p:spPr/>
        <p:txBody>
          <a:bodyPr/>
          <a:lstStyle/>
          <a:p>
            <a:fld id="{7697F804-F0AD-4DCD-9A48-2C6D5669483B}"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31</a:t>
            </a:fld>
            <a:endParaRPr lang="en-US"/>
          </a:p>
        </p:txBody>
      </p:sp>
      <p:pic>
        <p:nvPicPr>
          <p:cNvPr id="7" name="Picture 6"/>
          <p:cNvPicPr>
            <a:picLocks noChangeAspect="1"/>
          </p:cNvPicPr>
          <p:nvPr/>
        </p:nvPicPr>
        <p:blipFill>
          <a:blip r:embed="rId2" cstate="print"/>
          <a:srcRect/>
          <a:stretch>
            <a:fillRect/>
          </a:stretch>
        </p:blipFill>
        <p:spPr bwMode="auto">
          <a:xfrm>
            <a:off x="1732689" y="4191000"/>
            <a:ext cx="2431646" cy="1828800"/>
          </a:xfrm>
          <a:prstGeom prst="rect">
            <a:avLst/>
          </a:prstGeom>
          <a:ln>
            <a:noFill/>
          </a:ln>
          <a:effectLst>
            <a:softEdge rad="112500"/>
          </a:effectLst>
        </p:spPr>
      </p:pic>
      <p:pic>
        <p:nvPicPr>
          <p:cNvPr id="11" name="Picture 10"/>
          <p:cNvPicPr>
            <a:picLocks noChangeAspect="1"/>
          </p:cNvPicPr>
          <p:nvPr/>
        </p:nvPicPr>
        <p:blipFill>
          <a:blip r:embed="rId3" cstate="print"/>
          <a:srcRect/>
          <a:stretch>
            <a:fillRect/>
          </a:stretch>
        </p:blipFill>
        <p:spPr bwMode="auto">
          <a:xfrm>
            <a:off x="5345373" y="4282440"/>
            <a:ext cx="1601507" cy="1645920"/>
          </a:xfrm>
          <a:prstGeom prst="rect">
            <a:avLst/>
          </a:prstGeom>
          <a:noFill/>
          <a:ln w="9525">
            <a:noFill/>
            <a:miter lim="800000"/>
            <a:headEnd/>
            <a:tailEnd/>
          </a:ln>
        </p:spPr>
      </p:pic>
      <p:sp>
        <p:nvSpPr>
          <p:cNvPr id="15" name="TextBox 6"/>
          <p:cNvSpPr txBox="1">
            <a:spLocks noChangeArrowheads="1"/>
          </p:cNvSpPr>
          <p:nvPr/>
        </p:nvSpPr>
        <p:spPr bwMode="auto">
          <a:xfrm>
            <a:off x="1981200" y="5989320"/>
            <a:ext cx="16809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smtClean="0">
                <a:solidFill>
                  <a:srgbClr val="000000"/>
                </a:solidFill>
              </a:rPr>
              <a:t>Màn hình CRT</a:t>
            </a:r>
            <a:endParaRPr lang="en-US" sz="1800">
              <a:solidFill>
                <a:srgbClr val="000000"/>
              </a:solidFill>
            </a:endParaRPr>
          </a:p>
        </p:txBody>
      </p:sp>
      <p:sp>
        <p:nvSpPr>
          <p:cNvPr id="16" name="TextBox 6"/>
          <p:cNvSpPr txBox="1">
            <a:spLocks noChangeArrowheads="1"/>
          </p:cNvSpPr>
          <p:nvPr/>
        </p:nvSpPr>
        <p:spPr bwMode="auto">
          <a:xfrm>
            <a:off x="5257800" y="5989320"/>
            <a:ext cx="1672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smtClean="0">
                <a:solidFill>
                  <a:srgbClr val="000000"/>
                </a:solidFill>
              </a:rPr>
              <a:t>Màn hình LCD</a:t>
            </a:r>
            <a:endParaRPr lang="en-US" sz="1800">
              <a:solidFill>
                <a:srgbClr val="000000"/>
              </a:solidFill>
            </a:endParaRPr>
          </a:p>
        </p:txBody>
      </p:sp>
    </p:spTree>
    <p:extLst>
      <p:ext uri="{BB962C8B-B14F-4D97-AF65-F5344CB8AC3E}">
        <p14:creationId xmlns:p14="http://schemas.microsoft.com/office/powerpoint/2010/main" val="1618028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bị xuất</a:t>
            </a:r>
            <a:endParaRPr lang="en-US"/>
          </a:p>
        </p:txBody>
      </p:sp>
      <p:sp>
        <p:nvSpPr>
          <p:cNvPr id="3" name="Content Placeholder 2"/>
          <p:cNvSpPr>
            <a:spLocks noGrp="1"/>
          </p:cNvSpPr>
          <p:nvPr>
            <p:ph idx="1"/>
          </p:nvPr>
        </p:nvSpPr>
        <p:spPr/>
        <p:txBody>
          <a:bodyPr>
            <a:normAutofit/>
          </a:bodyPr>
          <a:lstStyle/>
          <a:p>
            <a:r>
              <a:rPr lang="en-US" sz="3000" smtClean="0"/>
              <a:t>Máy </a:t>
            </a:r>
            <a:r>
              <a:rPr lang="en-US" sz="3000"/>
              <a:t>chiếu (Projector</a:t>
            </a:r>
            <a:r>
              <a:rPr lang="en-US" sz="3000" smtClean="0"/>
              <a:t>): Xuất </a:t>
            </a:r>
            <a:r>
              <a:rPr lang="en-US" sz="3000"/>
              <a:t>thông tin hình ảnh ra màn chiếu dùng để phóng to hình ảnh cần hiển </a:t>
            </a:r>
            <a:r>
              <a:rPr lang="en-US" sz="3000" smtClean="0"/>
              <a:t>thị.</a:t>
            </a:r>
          </a:p>
          <a:p>
            <a:r>
              <a:rPr lang="en-US" sz="3000" smtClean="0"/>
              <a:t>Máy </a:t>
            </a:r>
            <a:r>
              <a:rPr lang="en-US" sz="3000"/>
              <a:t>in (Printer</a:t>
            </a:r>
            <a:r>
              <a:rPr lang="en-US" sz="3000" smtClean="0"/>
              <a:t>): Xuất </a:t>
            </a:r>
            <a:r>
              <a:rPr lang="en-US" sz="3000"/>
              <a:t>thông tin ra giấy, gồm máy in </a:t>
            </a:r>
            <a:r>
              <a:rPr lang="en-US" sz="3000" smtClean="0"/>
              <a:t>kim, laser, phun.</a:t>
            </a:r>
          </a:p>
          <a:p>
            <a:r>
              <a:rPr lang="en-US" sz="3000" smtClean="0"/>
              <a:t>Loa </a:t>
            </a:r>
            <a:r>
              <a:rPr lang="en-US" sz="3000"/>
              <a:t>(Speaker</a:t>
            </a:r>
            <a:r>
              <a:rPr lang="en-US" sz="3000" smtClean="0"/>
              <a:t>): Xuất </a:t>
            </a:r>
            <a:r>
              <a:rPr lang="en-US" sz="3000"/>
              <a:t>thông tin âm thanh</a:t>
            </a:r>
            <a:r>
              <a:rPr lang="en-US" sz="3000" smtClean="0"/>
              <a:t>.</a:t>
            </a:r>
            <a:endParaRPr lang="en-US" sz="3000"/>
          </a:p>
        </p:txBody>
      </p:sp>
      <p:sp>
        <p:nvSpPr>
          <p:cNvPr id="4" name="Date Placeholder 3"/>
          <p:cNvSpPr>
            <a:spLocks noGrp="1"/>
          </p:cNvSpPr>
          <p:nvPr>
            <p:ph type="dt" sz="half" idx="10"/>
          </p:nvPr>
        </p:nvSpPr>
        <p:spPr/>
        <p:txBody>
          <a:bodyPr/>
          <a:lstStyle/>
          <a:p>
            <a:fld id="{35BA8623-BADF-4CC0-A684-EAED72323786}"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32</a:t>
            </a:fld>
            <a:endParaRPr lang="en-US"/>
          </a:p>
        </p:txBody>
      </p:sp>
      <p:pic>
        <p:nvPicPr>
          <p:cNvPr id="7" name="Picture 2" descr="D:\# Downloads\M3300sf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5354" y="4648200"/>
            <a:ext cx="1434646" cy="1371600"/>
          </a:xfrm>
          <a:prstGeom prst="rect">
            <a:avLst/>
          </a:prstGeom>
          <a:noFill/>
          <a:ln>
            <a:noFill/>
          </a:ln>
          <a:extLst/>
        </p:spPr>
      </p:pic>
      <p:pic>
        <p:nvPicPr>
          <p:cNvPr id="8" name="Picture 4" descr="D:\# Downloads\proje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724400"/>
            <a:ext cx="1371600" cy="1371600"/>
          </a:xfrm>
          <a:prstGeom prst="rect">
            <a:avLst/>
          </a:prstGeom>
          <a:noFill/>
          <a:ln>
            <a:noFill/>
          </a:ln>
          <a:extLst/>
        </p:spPr>
      </p:pic>
      <p:pic>
        <p:nvPicPr>
          <p:cNvPr id="9" name="Picture 5" descr="D:\# Downloads\251105_Canon_Print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4572000"/>
            <a:ext cx="1371600" cy="1371600"/>
          </a:xfrm>
          <a:prstGeom prst="rect">
            <a:avLst/>
          </a:prstGeom>
          <a:noFill/>
          <a:ln>
            <a:noFill/>
          </a:ln>
          <a:extLst/>
        </p:spPr>
      </p:pic>
      <p:sp>
        <p:nvSpPr>
          <p:cNvPr id="10" name="TextBox 6"/>
          <p:cNvSpPr txBox="1">
            <a:spLocks noChangeArrowheads="1"/>
          </p:cNvSpPr>
          <p:nvPr/>
        </p:nvSpPr>
        <p:spPr bwMode="auto">
          <a:xfrm>
            <a:off x="1600200" y="5989320"/>
            <a:ext cx="12362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smtClean="0">
                <a:solidFill>
                  <a:srgbClr val="000000"/>
                </a:solidFill>
              </a:rPr>
              <a:t>Máy chiếu</a:t>
            </a:r>
            <a:endParaRPr lang="en-US" sz="1800">
              <a:solidFill>
                <a:srgbClr val="000000"/>
              </a:solidFill>
            </a:endParaRPr>
          </a:p>
        </p:txBody>
      </p:sp>
      <p:sp>
        <p:nvSpPr>
          <p:cNvPr id="11" name="TextBox 6"/>
          <p:cNvSpPr txBox="1">
            <a:spLocks noChangeArrowheads="1"/>
          </p:cNvSpPr>
          <p:nvPr/>
        </p:nvSpPr>
        <p:spPr bwMode="auto">
          <a:xfrm>
            <a:off x="4088661" y="5989320"/>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smtClean="0">
                <a:solidFill>
                  <a:srgbClr val="000000"/>
                </a:solidFill>
              </a:rPr>
              <a:t>Máy in</a:t>
            </a:r>
            <a:endParaRPr lang="en-US" sz="1800">
              <a:solidFill>
                <a:srgbClr val="000000"/>
              </a:solidFill>
            </a:endParaRPr>
          </a:p>
        </p:txBody>
      </p:sp>
      <p:sp>
        <p:nvSpPr>
          <p:cNvPr id="12" name="TextBox 6"/>
          <p:cNvSpPr txBox="1">
            <a:spLocks noChangeArrowheads="1"/>
          </p:cNvSpPr>
          <p:nvPr/>
        </p:nvSpPr>
        <p:spPr bwMode="auto">
          <a:xfrm>
            <a:off x="6517213" y="5989320"/>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smtClean="0">
                <a:solidFill>
                  <a:srgbClr val="000000"/>
                </a:solidFill>
              </a:rPr>
              <a:t>Loa</a:t>
            </a:r>
            <a:endParaRPr lang="en-US" sz="1800">
              <a:solidFill>
                <a:srgbClr val="000000"/>
              </a:solidFill>
            </a:endParaRPr>
          </a:p>
        </p:txBody>
      </p:sp>
    </p:spTree>
    <p:extLst>
      <p:ext uri="{BB962C8B-B14F-4D97-AF65-F5344CB8AC3E}">
        <p14:creationId xmlns:p14="http://schemas.microsoft.com/office/powerpoint/2010/main" val="4092229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 mạch chủ</a:t>
            </a:r>
            <a:endParaRPr lang="en-US"/>
          </a:p>
        </p:txBody>
      </p:sp>
      <p:sp>
        <p:nvSpPr>
          <p:cNvPr id="3" name="Content Placeholder 2"/>
          <p:cNvSpPr>
            <a:spLocks noGrp="1"/>
          </p:cNvSpPr>
          <p:nvPr>
            <p:ph idx="1"/>
          </p:nvPr>
        </p:nvSpPr>
        <p:spPr/>
        <p:txBody>
          <a:bodyPr>
            <a:normAutofit/>
          </a:bodyPr>
          <a:lstStyle/>
          <a:p>
            <a:r>
              <a:rPr lang="en-US" smtClean="0"/>
              <a:t>Bo </a:t>
            </a:r>
            <a:r>
              <a:rPr lang="en-US"/>
              <a:t>mạch chủ </a:t>
            </a:r>
            <a:r>
              <a:rPr lang="vi-VN"/>
              <a:t>đó</a:t>
            </a:r>
            <a:r>
              <a:rPr lang="en-US"/>
              <a:t>ng vai trò quan trọng, là cầu nối cho các thành phần khác.</a:t>
            </a:r>
          </a:p>
          <a:p>
            <a:r>
              <a:rPr lang="vi-VN"/>
              <a:t>Có rất nhiều thiết bị gắn trên bảng mạch chủ </a:t>
            </a:r>
            <a:r>
              <a:rPr lang="en-US"/>
              <a:t>nh</a:t>
            </a:r>
            <a:r>
              <a:rPr lang="vi-VN"/>
              <a:t>ư</a:t>
            </a:r>
            <a:r>
              <a:rPr lang="en-US"/>
              <a:t>: nguồn máy tính, CPU, RAM, bo mạch </a:t>
            </a:r>
            <a:r>
              <a:rPr lang="vi-VN"/>
              <a:t>điều khiển (đồ</a:t>
            </a:r>
            <a:r>
              <a:rPr lang="en-US"/>
              <a:t> họa, âm thanh, mạng), ổ đĩa cứng, đầu </a:t>
            </a:r>
            <a:r>
              <a:rPr lang="en-US" smtClean="0"/>
              <a:t>đọc đĩa</a:t>
            </a:r>
            <a:br>
              <a:rPr lang="en-US" smtClean="0"/>
            </a:br>
            <a:r>
              <a:rPr lang="en-US" smtClean="0"/>
              <a:t>(</a:t>
            </a:r>
            <a:r>
              <a:rPr lang="en-US"/>
              <a:t>CD, </a:t>
            </a:r>
            <a:r>
              <a:rPr lang="vi-VN"/>
              <a:t>đĩa</a:t>
            </a:r>
            <a:r>
              <a:rPr lang="en-US"/>
              <a:t> mềm</a:t>
            </a:r>
            <a:r>
              <a:rPr lang="en-US" smtClean="0"/>
              <a:t>), màn </a:t>
            </a:r>
            <a:r>
              <a:rPr lang="en-US"/>
              <a:t>hình</a:t>
            </a:r>
            <a:r>
              <a:rPr lang="en-US" smtClean="0"/>
              <a:t>,</a:t>
            </a:r>
            <a:br>
              <a:rPr lang="en-US" smtClean="0"/>
            </a:br>
            <a:r>
              <a:rPr lang="en-US" smtClean="0"/>
              <a:t>bàn phím, chuột</a:t>
            </a:r>
            <a:r>
              <a:rPr lang="en-US"/>
              <a:t>, </a:t>
            </a:r>
            <a:r>
              <a:rPr lang="en-US" smtClean="0"/>
              <a:t>…</a:t>
            </a:r>
            <a:endParaRPr lang="en-US"/>
          </a:p>
        </p:txBody>
      </p:sp>
      <p:sp>
        <p:nvSpPr>
          <p:cNvPr id="4" name="Date Placeholder 3"/>
          <p:cNvSpPr>
            <a:spLocks noGrp="1"/>
          </p:cNvSpPr>
          <p:nvPr>
            <p:ph type="dt" sz="half" idx="10"/>
          </p:nvPr>
        </p:nvSpPr>
        <p:spPr/>
        <p:txBody>
          <a:bodyPr/>
          <a:lstStyle/>
          <a:p>
            <a:fld id="{83FAE188-060A-4AED-9005-9F953D006B4E}"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33</a:t>
            </a:fld>
            <a:endParaRPr lang="en-US"/>
          </a:p>
        </p:txBody>
      </p:sp>
      <p:pic>
        <p:nvPicPr>
          <p:cNvPr id="7" name="Picture 2" descr="D:\# Downloads\bottom_small.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8800" y="4419600"/>
            <a:ext cx="2654296" cy="1811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929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Bên trong một thùng máy PC</a:t>
            </a:r>
            <a:endParaRPr lang="en-US"/>
          </a:p>
        </p:txBody>
      </p:sp>
      <p:sp>
        <p:nvSpPr>
          <p:cNvPr id="4" name="Date Placeholder 3"/>
          <p:cNvSpPr>
            <a:spLocks noGrp="1"/>
          </p:cNvSpPr>
          <p:nvPr>
            <p:ph type="dt" sz="half" idx="10"/>
          </p:nvPr>
        </p:nvSpPr>
        <p:spPr/>
        <p:txBody>
          <a:bodyPr/>
          <a:lstStyle/>
          <a:p>
            <a:fld id="{920CD2A6-D210-45BC-84A6-9679A6C33B3E}"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34</a:t>
            </a:fld>
            <a:endParaRPr lang="en-US"/>
          </a:p>
        </p:txBody>
      </p:sp>
      <p:pic>
        <p:nvPicPr>
          <p:cNvPr id="58" name="Picture 3" descr="D:\# Downloads\Cooler_Master_CM_690_Case_Interior_Built_Side.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198" y="2743015"/>
            <a:ext cx="2468880" cy="2286185"/>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5333998" y="5149848"/>
            <a:ext cx="1371602" cy="1318427"/>
            <a:chOff x="6172198" y="1489305"/>
            <a:chExt cx="1371602" cy="1318427"/>
          </a:xfrm>
        </p:grpSpPr>
        <p:sp>
          <p:nvSpPr>
            <p:cNvPr id="60" name="Round Diagonal Corner Rectangle 59"/>
            <p:cNvSpPr>
              <a:spLocks noChangeAspect="1"/>
            </p:cNvSpPr>
            <p:nvPr/>
          </p:nvSpPr>
          <p:spPr>
            <a:xfrm>
              <a:off x="6400800" y="1489305"/>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61" name="Picture 4" descr="D:\# Downloads\DVD Reader.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92240" y="1746372"/>
              <a:ext cx="731520" cy="400266"/>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8"/>
            <p:cNvSpPr txBox="1">
              <a:spLocks noChangeArrowheads="1"/>
            </p:cNvSpPr>
            <p:nvPr/>
          </p:nvSpPr>
          <p:spPr bwMode="auto">
            <a:xfrm>
              <a:off x="6172198" y="2438400"/>
              <a:ext cx="13716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Ổ CD/DVD</a:t>
              </a:r>
              <a:endParaRPr lang="en-US" sz="1800">
                <a:latin typeface="Arial" pitchFamily="34" charset="0"/>
                <a:ea typeface="Tahoma" pitchFamily="34" charset="0"/>
                <a:cs typeface="Arial" pitchFamily="34" charset="0"/>
              </a:endParaRPr>
            </a:p>
          </p:txBody>
        </p:sp>
      </p:grpSp>
      <p:grpSp>
        <p:nvGrpSpPr>
          <p:cNvPr id="63" name="Group 62"/>
          <p:cNvGrpSpPr/>
          <p:nvPr/>
        </p:nvGrpSpPr>
        <p:grpSpPr>
          <a:xfrm>
            <a:off x="4191000" y="1348573"/>
            <a:ext cx="914400" cy="1318427"/>
            <a:chOff x="3296767" y="1489305"/>
            <a:chExt cx="914400" cy="1318427"/>
          </a:xfrm>
        </p:grpSpPr>
        <p:sp>
          <p:nvSpPr>
            <p:cNvPr id="64" name="TextBox 8"/>
            <p:cNvSpPr txBox="1">
              <a:spLocks noChangeArrowheads="1"/>
            </p:cNvSpPr>
            <p:nvPr/>
          </p:nvSpPr>
          <p:spPr bwMode="auto">
            <a:xfrm>
              <a:off x="3296768" y="2438400"/>
              <a:ext cx="914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RAM</a:t>
              </a:r>
              <a:endParaRPr lang="en-US" sz="1800">
                <a:latin typeface="Arial" pitchFamily="34" charset="0"/>
                <a:ea typeface="Tahoma" pitchFamily="34" charset="0"/>
                <a:cs typeface="Arial" pitchFamily="34" charset="0"/>
              </a:endParaRPr>
            </a:p>
          </p:txBody>
        </p:sp>
        <p:sp>
          <p:nvSpPr>
            <p:cNvPr id="65" name="Round Diagonal Corner Rectangle 64"/>
            <p:cNvSpPr>
              <a:spLocks noChangeAspect="1"/>
            </p:cNvSpPr>
            <p:nvPr/>
          </p:nvSpPr>
          <p:spPr>
            <a:xfrm>
              <a:off x="3296767" y="1489305"/>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66" name="Picture 3" descr="D:\# Downloads\computer-ram.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84718" y="1577255"/>
              <a:ext cx="798098" cy="798098"/>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Line 22"/>
          <p:cNvSpPr>
            <a:spLocks noChangeShapeType="1"/>
          </p:cNvSpPr>
          <p:nvPr/>
        </p:nvSpPr>
        <p:spPr bwMode="auto">
          <a:xfrm flipH="1" flipV="1">
            <a:off x="2371930" y="3033171"/>
            <a:ext cx="1275804" cy="446873"/>
          </a:xfrm>
          <a:prstGeom prst="line">
            <a:avLst/>
          </a:prstGeom>
          <a:ln w="28575">
            <a:solidFill>
              <a:schemeClr val="tx1">
                <a:lumMod val="60000"/>
                <a:lumOff val="40000"/>
              </a:schemeClr>
            </a:solidFill>
            <a:headEnd type="oval" w="med" len="me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grpSp>
        <p:nvGrpSpPr>
          <p:cNvPr id="68" name="Group 67"/>
          <p:cNvGrpSpPr/>
          <p:nvPr/>
        </p:nvGrpSpPr>
        <p:grpSpPr>
          <a:xfrm>
            <a:off x="4114796" y="5151729"/>
            <a:ext cx="1066802" cy="1324779"/>
            <a:chOff x="6324599" y="3159353"/>
            <a:chExt cx="1066802" cy="1324779"/>
          </a:xfrm>
        </p:grpSpPr>
        <p:sp>
          <p:nvSpPr>
            <p:cNvPr id="69" name="TextBox 8"/>
            <p:cNvSpPr txBox="1">
              <a:spLocks noChangeArrowheads="1"/>
            </p:cNvSpPr>
            <p:nvPr/>
          </p:nvSpPr>
          <p:spPr bwMode="auto">
            <a:xfrm>
              <a:off x="6324599" y="4114800"/>
              <a:ext cx="10668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Ổ cứng</a:t>
              </a:r>
              <a:endParaRPr lang="en-US" sz="1800">
                <a:latin typeface="Arial" pitchFamily="34" charset="0"/>
                <a:ea typeface="Tahoma" pitchFamily="34" charset="0"/>
                <a:cs typeface="Arial" pitchFamily="34" charset="0"/>
              </a:endParaRPr>
            </a:p>
          </p:txBody>
        </p:sp>
        <p:sp>
          <p:nvSpPr>
            <p:cNvPr id="70" name="Round Diagonal Corner Rectangle 69"/>
            <p:cNvSpPr>
              <a:spLocks noChangeAspect="1"/>
            </p:cNvSpPr>
            <p:nvPr/>
          </p:nvSpPr>
          <p:spPr>
            <a:xfrm>
              <a:off x="6400798" y="3159353"/>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71" name="Picture 70" descr="HDD.jpg"/>
            <p:cNvPicPr>
              <a:picLocks noChangeAspect="1"/>
            </p:cNvPicPr>
            <p:nvPr/>
          </p:nvPicPr>
          <p:blipFill>
            <a:blip r:embed="rId5" cstate="print">
              <a:clrChange>
                <a:clrFrom>
                  <a:srgbClr val="FFFFFF"/>
                </a:clrFrom>
                <a:clrTo>
                  <a:srgbClr val="FFFFFF">
                    <a:alpha val="0"/>
                  </a:srgbClr>
                </a:clrTo>
              </a:clrChange>
            </a:blip>
            <a:stretch>
              <a:fillRect/>
            </a:stretch>
          </p:blipFill>
          <p:spPr>
            <a:xfrm>
              <a:off x="6493136" y="3285285"/>
              <a:ext cx="745864" cy="731520"/>
            </a:xfrm>
            <a:prstGeom prst="rect">
              <a:avLst/>
            </a:prstGeom>
          </p:spPr>
        </p:pic>
      </p:grpSp>
      <p:grpSp>
        <p:nvGrpSpPr>
          <p:cNvPr id="72" name="Group 71"/>
          <p:cNvGrpSpPr/>
          <p:nvPr/>
        </p:nvGrpSpPr>
        <p:grpSpPr>
          <a:xfrm>
            <a:off x="2806297" y="1362887"/>
            <a:ext cx="934437" cy="1318427"/>
            <a:chOff x="762283" y="1489305"/>
            <a:chExt cx="934437" cy="1318427"/>
          </a:xfrm>
        </p:grpSpPr>
        <p:pic>
          <p:nvPicPr>
            <p:cNvPr id="73" name="Picture 72" descr="Intel_corei7.jpg"/>
            <p:cNvPicPr>
              <a:picLocks noChangeAspect="1"/>
            </p:cNvPicPr>
            <p:nvPr/>
          </p:nvPicPr>
          <p:blipFill>
            <a:blip r:embed="rId6" cstate="print">
              <a:clrChange>
                <a:clrFrom>
                  <a:srgbClr val="FFFFFF"/>
                </a:clrFrom>
                <a:clrTo>
                  <a:srgbClr val="FFFFFF">
                    <a:alpha val="0"/>
                  </a:srgbClr>
                </a:clrTo>
              </a:clrChange>
            </a:blip>
            <a:stretch>
              <a:fillRect/>
            </a:stretch>
          </p:blipFill>
          <p:spPr>
            <a:xfrm>
              <a:off x="817146" y="1539240"/>
              <a:ext cx="879574" cy="822960"/>
            </a:xfrm>
            <a:prstGeom prst="rect">
              <a:avLst/>
            </a:prstGeom>
          </p:spPr>
        </p:pic>
        <p:sp>
          <p:nvSpPr>
            <p:cNvPr id="74" name="TextBox 8"/>
            <p:cNvSpPr txBox="1">
              <a:spLocks noChangeArrowheads="1"/>
            </p:cNvSpPr>
            <p:nvPr/>
          </p:nvSpPr>
          <p:spPr bwMode="auto">
            <a:xfrm>
              <a:off x="762284" y="2438400"/>
              <a:ext cx="914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CPU</a:t>
              </a:r>
              <a:endParaRPr lang="en-US" sz="1800">
                <a:latin typeface="Arial" pitchFamily="34" charset="0"/>
                <a:ea typeface="Tahoma" pitchFamily="34" charset="0"/>
                <a:cs typeface="Arial" pitchFamily="34" charset="0"/>
              </a:endParaRPr>
            </a:p>
          </p:txBody>
        </p:sp>
        <p:sp>
          <p:nvSpPr>
            <p:cNvPr id="75" name="Round Diagonal Corner Rectangle 74"/>
            <p:cNvSpPr>
              <a:spLocks/>
            </p:cNvSpPr>
            <p:nvPr/>
          </p:nvSpPr>
          <p:spPr>
            <a:xfrm>
              <a:off x="762283" y="1489305"/>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grpSp>
      <p:grpSp>
        <p:nvGrpSpPr>
          <p:cNvPr id="76" name="Group 75"/>
          <p:cNvGrpSpPr/>
          <p:nvPr/>
        </p:nvGrpSpPr>
        <p:grpSpPr>
          <a:xfrm>
            <a:off x="2862728" y="5191465"/>
            <a:ext cx="914401" cy="1285535"/>
            <a:chOff x="417394" y="3198597"/>
            <a:chExt cx="914401" cy="1285535"/>
          </a:xfrm>
        </p:grpSpPr>
        <p:sp>
          <p:nvSpPr>
            <p:cNvPr id="77" name="TextBox 8"/>
            <p:cNvSpPr txBox="1">
              <a:spLocks noChangeArrowheads="1"/>
            </p:cNvSpPr>
            <p:nvPr/>
          </p:nvSpPr>
          <p:spPr bwMode="auto">
            <a:xfrm>
              <a:off x="417395" y="4114800"/>
              <a:ext cx="91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Nguồn</a:t>
              </a:r>
              <a:endParaRPr lang="en-US" sz="1800">
                <a:latin typeface="Arial" pitchFamily="34" charset="0"/>
                <a:ea typeface="Tahoma" pitchFamily="34" charset="0"/>
                <a:cs typeface="Arial" pitchFamily="34" charset="0"/>
              </a:endParaRPr>
            </a:p>
          </p:txBody>
        </p:sp>
        <p:sp>
          <p:nvSpPr>
            <p:cNvPr id="78" name="Round Diagonal Corner Rectangle 77"/>
            <p:cNvSpPr>
              <a:spLocks noChangeAspect="1"/>
            </p:cNvSpPr>
            <p:nvPr/>
          </p:nvSpPr>
          <p:spPr>
            <a:xfrm>
              <a:off x="417394" y="3198597"/>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79" name="Picture 3" descr="D:\# Downloads\PS.jpg"/>
            <p:cNvPicPr>
              <a:picLocks noChangeAspect="1" noChangeArrowheads="1"/>
            </p:cNvPicPr>
            <p:nvPr/>
          </p:nvPicPr>
          <p:blipFill>
            <a:blip r:embed="rId7" cstate="print">
              <a:clrChange>
                <a:clrFrom>
                  <a:srgbClr val="FFFCFD"/>
                </a:clrFrom>
                <a:clrTo>
                  <a:srgbClr val="FFFCFD">
                    <a:alpha val="0"/>
                  </a:srgbClr>
                </a:clrTo>
              </a:clrChange>
              <a:extLst>
                <a:ext uri="{28A0092B-C50C-407E-A947-70E740481C1C}">
                  <a14:useLocalDpi xmlns:a14="http://schemas.microsoft.com/office/drawing/2010/main" val="0"/>
                </a:ext>
              </a:extLst>
            </a:blip>
            <a:srcRect/>
            <a:stretch>
              <a:fillRect/>
            </a:stretch>
          </p:blipFill>
          <p:spPr bwMode="auto">
            <a:xfrm>
              <a:off x="477849" y="3398520"/>
              <a:ext cx="817551" cy="640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oup 79"/>
          <p:cNvGrpSpPr/>
          <p:nvPr/>
        </p:nvGrpSpPr>
        <p:grpSpPr>
          <a:xfrm>
            <a:off x="1343230" y="3993040"/>
            <a:ext cx="1028700" cy="1314464"/>
            <a:chOff x="850019" y="1250936"/>
            <a:chExt cx="1028700" cy="1314464"/>
          </a:xfrm>
        </p:grpSpPr>
        <p:sp>
          <p:nvSpPr>
            <p:cNvPr id="81" name="TextBox 8"/>
            <p:cNvSpPr txBox="1">
              <a:spLocks noChangeArrowheads="1"/>
            </p:cNvSpPr>
            <p:nvPr/>
          </p:nvSpPr>
          <p:spPr bwMode="auto">
            <a:xfrm>
              <a:off x="886624" y="2196068"/>
              <a:ext cx="91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Chuột</a:t>
              </a:r>
              <a:endParaRPr lang="en-US" sz="1800">
                <a:latin typeface="Arial" pitchFamily="34" charset="0"/>
                <a:ea typeface="Tahoma" pitchFamily="34" charset="0"/>
                <a:cs typeface="Arial" pitchFamily="34" charset="0"/>
              </a:endParaRPr>
            </a:p>
          </p:txBody>
        </p:sp>
        <p:sp>
          <p:nvSpPr>
            <p:cNvPr id="82" name="Round Diagonal Corner Rectangle 81"/>
            <p:cNvSpPr>
              <a:spLocks/>
            </p:cNvSpPr>
            <p:nvPr/>
          </p:nvSpPr>
          <p:spPr>
            <a:xfrm>
              <a:off x="886624" y="1250936"/>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83" name="Picture 82" descr="Mouse"/>
            <p:cNvPicPr>
              <a:picLocks noChangeAspect="1"/>
            </p:cNvPicPr>
            <p:nvPr/>
          </p:nvPicPr>
          <p:blipFill>
            <a:blip r:embed="rId8" cstate="print">
              <a:clrChange>
                <a:clrFrom>
                  <a:srgbClr val="FEFEFE"/>
                </a:clrFrom>
                <a:clrTo>
                  <a:srgbClr val="FEFEFE">
                    <a:alpha val="0"/>
                  </a:srgbClr>
                </a:clrTo>
              </a:clrChange>
            </a:blip>
            <a:srcRect/>
            <a:stretch>
              <a:fillRect/>
            </a:stretch>
          </p:blipFill>
          <p:spPr bwMode="auto">
            <a:xfrm>
              <a:off x="850019" y="1295400"/>
              <a:ext cx="1028700" cy="822960"/>
            </a:xfrm>
            <a:prstGeom prst="rect">
              <a:avLst/>
            </a:prstGeom>
            <a:noFill/>
          </p:spPr>
        </p:pic>
      </p:grpSp>
      <p:grpSp>
        <p:nvGrpSpPr>
          <p:cNvPr id="84" name="Group 83"/>
          <p:cNvGrpSpPr/>
          <p:nvPr/>
        </p:nvGrpSpPr>
        <p:grpSpPr>
          <a:xfrm>
            <a:off x="1079109" y="2565645"/>
            <a:ext cx="1515852" cy="1294059"/>
            <a:chOff x="6100072" y="4866473"/>
            <a:chExt cx="1515852" cy="1294059"/>
          </a:xfrm>
        </p:grpSpPr>
        <p:sp>
          <p:nvSpPr>
            <p:cNvPr id="85" name="TextBox 8"/>
            <p:cNvSpPr txBox="1">
              <a:spLocks noChangeArrowheads="1"/>
            </p:cNvSpPr>
            <p:nvPr/>
          </p:nvSpPr>
          <p:spPr bwMode="auto">
            <a:xfrm>
              <a:off x="6100072" y="5791200"/>
              <a:ext cx="15158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Bàn phím</a:t>
              </a:r>
              <a:endParaRPr lang="en-US" sz="1800">
                <a:latin typeface="Arial" pitchFamily="34" charset="0"/>
                <a:ea typeface="Tahoma" pitchFamily="34" charset="0"/>
                <a:cs typeface="Arial" pitchFamily="34" charset="0"/>
              </a:endParaRPr>
            </a:p>
          </p:txBody>
        </p:sp>
        <p:sp>
          <p:nvSpPr>
            <p:cNvPr id="86" name="Round Diagonal Corner Rectangle 85"/>
            <p:cNvSpPr>
              <a:spLocks noChangeAspect="1"/>
            </p:cNvSpPr>
            <p:nvPr/>
          </p:nvSpPr>
          <p:spPr>
            <a:xfrm>
              <a:off x="6400798" y="4866473"/>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87" name="Picture 86" descr="KeyBoard.jpg"/>
            <p:cNvPicPr>
              <a:picLocks noChangeAspect="1"/>
            </p:cNvPicPr>
            <p:nvPr/>
          </p:nvPicPr>
          <p:blipFill>
            <a:blip r:embed="rId9" cstate="print">
              <a:clrChange>
                <a:clrFrom>
                  <a:srgbClr val="FFFFFF"/>
                </a:clrFrom>
                <a:clrTo>
                  <a:srgbClr val="FFFFFF">
                    <a:alpha val="0"/>
                  </a:srgbClr>
                </a:clrTo>
              </a:clrChange>
            </a:blip>
            <a:srcRect/>
            <a:stretch>
              <a:fillRect/>
            </a:stretch>
          </p:blipFill>
          <p:spPr bwMode="auto">
            <a:xfrm>
              <a:off x="6461956" y="5105400"/>
              <a:ext cx="804213" cy="457200"/>
            </a:xfrm>
            <a:prstGeom prst="rect">
              <a:avLst/>
            </a:prstGeom>
            <a:noFill/>
            <a:ln w="9525">
              <a:noFill/>
              <a:miter lim="800000"/>
              <a:headEnd/>
              <a:tailEnd/>
            </a:ln>
          </p:spPr>
        </p:pic>
      </p:grpSp>
      <p:grpSp>
        <p:nvGrpSpPr>
          <p:cNvPr id="88" name="Group 87"/>
          <p:cNvGrpSpPr/>
          <p:nvPr/>
        </p:nvGrpSpPr>
        <p:grpSpPr>
          <a:xfrm>
            <a:off x="6934200" y="2551331"/>
            <a:ext cx="1219200" cy="1283732"/>
            <a:chOff x="7924800" y="3581400"/>
            <a:chExt cx="1219200" cy="1283732"/>
          </a:xfrm>
        </p:grpSpPr>
        <p:sp>
          <p:nvSpPr>
            <p:cNvPr id="89" name="TextBox 8"/>
            <p:cNvSpPr txBox="1">
              <a:spLocks noChangeArrowheads="1"/>
            </p:cNvSpPr>
            <p:nvPr/>
          </p:nvSpPr>
          <p:spPr bwMode="auto">
            <a:xfrm>
              <a:off x="7924800" y="44958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Màn hình</a:t>
              </a:r>
              <a:endParaRPr lang="en-US" sz="1800">
                <a:latin typeface="Arial" pitchFamily="34" charset="0"/>
                <a:ea typeface="Tahoma" pitchFamily="34" charset="0"/>
                <a:cs typeface="Arial" pitchFamily="34" charset="0"/>
              </a:endParaRPr>
            </a:p>
          </p:txBody>
        </p:sp>
        <p:sp>
          <p:nvSpPr>
            <p:cNvPr id="90" name="Round Diagonal Corner Rectangle 89"/>
            <p:cNvSpPr>
              <a:spLocks noChangeAspect="1"/>
            </p:cNvSpPr>
            <p:nvPr/>
          </p:nvSpPr>
          <p:spPr>
            <a:xfrm>
              <a:off x="8077200" y="3581400"/>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91" name="Picture 90"/>
            <p:cNvPicPr>
              <a:picLocks noChangeAspect="1"/>
            </p:cNvPicPr>
            <p:nvPr/>
          </p:nvPicPr>
          <p:blipFill>
            <a:blip r:embed="rId10" cstate="print">
              <a:clrChange>
                <a:clrFrom>
                  <a:srgbClr val="FFFFFF"/>
                </a:clrFrom>
                <a:clrTo>
                  <a:srgbClr val="FFFFFF">
                    <a:alpha val="0"/>
                  </a:srgbClr>
                </a:clrTo>
              </a:clrChange>
            </a:blip>
            <a:srcRect/>
            <a:stretch>
              <a:fillRect/>
            </a:stretch>
          </p:blipFill>
          <p:spPr bwMode="auto">
            <a:xfrm>
              <a:off x="8229600" y="3733800"/>
              <a:ext cx="640080" cy="657830"/>
            </a:xfrm>
            <a:prstGeom prst="rect">
              <a:avLst/>
            </a:prstGeom>
            <a:noFill/>
            <a:ln w="9525">
              <a:noFill/>
              <a:miter lim="800000"/>
              <a:headEnd/>
              <a:tailEnd/>
            </a:ln>
          </p:spPr>
        </p:pic>
      </p:grpSp>
      <p:grpSp>
        <p:nvGrpSpPr>
          <p:cNvPr id="92" name="Group 91"/>
          <p:cNvGrpSpPr/>
          <p:nvPr/>
        </p:nvGrpSpPr>
        <p:grpSpPr>
          <a:xfrm>
            <a:off x="7086600" y="3978726"/>
            <a:ext cx="914400" cy="1311449"/>
            <a:chOff x="8077200" y="1343883"/>
            <a:chExt cx="914400" cy="1311449"/>
          </a:xfrm>
        </p:grpSpPr>
        <p:sp>
          <p:nvSpPr>
            <p:cNvPr id="93" name="TextBox 8"/>
            <p:cNvSpPr txBox="1">
              <a:spLocks noChangeArrowheads="1"/>
            </p:cNvSpPr>
            <p:nvPr/>
          </p:nvSpPr>
          <p:spPr bwMode="auto">
            <a:xfrm>
              <a:off x="8077200" y="2286000"/>
              <a:ext cx="91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Máy in</a:t>
              </a:r>
              <a:endParaRPr lang="en-US" sz="1800">
                <a:latin typeface="Arial" pitchFamily="34" charset="0"/>
                <a:ea typeface="Tahoma" pitchFamily="34" charset="0"/>
                <a:cs typeface="Arial" pitchFamily="34" charset="0"/>
              </a:endParaRPr>
            </a:p>
          </p:txBody>
        </p:sp>
        <p:sp>
          <p:nvSpPr>
            <p:cNvPr id="94" name="Round Diagonal Corner Rectangle 93"/>
            <p:cNvSpPr>
              <a:spLocks noChangeAspect="1"/>
            </p:cNvSpPr>
            <p:nvPr/>
          </p:nvSpPr>
          <p:spPr>
            <a:xfrm>
              <a:off x="8077200" y="1343883"/>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95" name="Picture 94" descr="Printer.jpg"/>
            <p:cNvPicPr>
              <a:picLocks noChangeAspect="1"/>
            </p:cNvPicPr>
            <p:nvPr/>
          </p:nvPicPr>
          <p:blipFill>
            <a:blip r:embed="rId11" cstate="print">
              <a:clrChange>
                <a:clrFrom>
                  <a:srgbClr val="FFFFFF"/>
                </a:clrFrom>
                <a:clrTo>
                  <a:srgbClr val="FFFFFF">
                    <a:alpha val="0"/>
                  </a:srgbClr>
                </a:clrTo>
              </a:clrChange>
            </a:blip>
            <a:stretch>
              <a:fillRect/>
            </a:stretch>
          </p:blipFill>
          <p:spPr>
            <a:xfrm>
              <a:off x="8185990" y="1575882"/>
              <a:ext cx="731520" cy="519380"/>
            </a:xfrm>
            <a:prstGeom prst="rect">
              <a:avLst/>
            </a:prstGeom>
          </p:spPr>
        </p:pic>
      </p:grpSp>
      <p:grpSp>
        <p:nvGrpSpPr>
          <p:cNvPr id="96" name="Group 95"/>
          <p:cNvGrpSpPr/>
          <p:nvPr/>
        </p:nvGrpSpPr>
        <p:grpSpPr>
          <a:xfrm>
            <a:off x="5410200" y="1334869"/>
            <a:ext cx="1219200" cy="1560731"/>
            <a:chOff x="5029202" y="2660190"/>
            <a:chExt cx="1219200" cy="1560731"/>
          </a:xfrm>
        </p:grpSpPr>
        <p:sp>
          <p:nvSpPr>
            <p:cNvPr id="97" name="TextBox 8"/>
            <p:cNvSpPr txBox="1">
              <a:spLocks noChangeArrowheads="1"/>
            </p:cNvSpPr>
            <p:nvPr/>
          </p:nvSpPr>
          <p:spPr bwMode="auto">
            <a:xfrm>
              <a:off x="5029202" y="3574590"/>
              <a:ext cx="1219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Card</a:t>
              </a:r>
              <a:br>
                <a:rPr lang="en-US" sz="1800" smtClean="0">
                  <a:latin typeface="Arial" pitchFamily="34" charset="0"/>
                  <a:ea typeface="Tahoma" pitchFamily="34" charset="0"/>
                  <a:cs typeface="Arial" pitchFamily="34" charset="0"/>
                </a:rPr>
              </a:br>
              <a:r>
                <a:rPr lang="en-US" sz="1800" smtClean="0">
                  <a:latin typeface="Arial" pitchFamily="34" charset="0"/>
                  <a:ea typeface="Tahoma" pitchFamily="34" charset="0"/>
                  <a:cs typeface="Arial" pitchFamily="34" charset="0"/>
                </a:rPr>
                <a:t>màn hình</a:t>
              </a:r>
              <a:endParaRPr lang="en-US" sz="1800">
                <a:latin typeface="Arial" pitchFamily="34" charset="0"/>
                <a:ea typeface="Tahoma" pitchFamily="34" charset="0"/>
                <a:cs typeface="Arial" pitchFamily="34" charset="0"/>
              </a:endParaRPr>
            </a:p>
          </p:txBody>
        </p:sp>
        <p:sp>
          <p:nvSpPr>
            <p:cNvPr id="98" name="Round Diagonal Corner Rectangle 97"/>
            <p:cNvSpPr>
              <a:spLocks noChangeAspect="1"/>
            </p:cNvSpPr>
            <p:nvPr/>
          </p:nvSpPr>
          <p:spPr>
            <a:xfrm>
              <a:off x="5181602" y="2660190"/>
              <a:ext cx="914400" cy="914400"/>
            </a:xfrm>
            <a:prstGeom prst="round2DiagRect">
              <a:avLst/>
            </a:prstGeom>
            <a:noFill/>
            <a:ln w="38100">
              <a:solidFill>
                <a:srgbClr val="E68402"/>
              </a:solidFill>
              <a:miter lim="800000"/>
              <a:headEnd/>
              <a:tailEnd/>
            </a:ln>
            <a:effectLst>
              <a:outerShdw dist="63500" dir="3187806" algn="ctr" rotWithShape="0">
                <a:srgbClr val="B2B2B2">
                  <a:alpha val="50000"/>
                </a:srgbClr>
              </a:outerShdw>
            </a:effectLst>
          </p:spPr>
          <p:txBody>
            <a:bodyPr/>
            <a:lstStyle/>
            <a:p>
              <a:pPr algn="ctr" fontAlgn="auto">
                <a:spcBef>
                  <a:spcPts val="0"/>
                </a:spcBef>
                <a:spcAft>
                  <a:spcPts val="0"/>
                </a:spcAft>
              </a:pPr>
              <a:endParaRPr lang="en-US" kern="0">
                <a:solidFill>
                  <a:sysClr val="windowText" lastClr="000000"/>
                </a:solidFill>
                <a:latin typeface="Arial" charset="0"/>
              </a:endParaRPr>
            </a:p>
          </p:txBody>
        </p:sp>
        <p:pic>
          <p:nvPicPr>
            <p:cNvPr id="99" name="Picture 2" descr="D:\# Downloads\Graphic Card.jpg"/>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93269" y="2724498"/>
              <a:ext cx="1028133" cy="845722"/>
            </a:xfrm>
            <a:prstGeom prst="rect">
              <a:avLst/>
            </a:prstGeom>
            <a:noFill/>
            <a:extLst>
              <a:ext uri="{909E8E84-426E-40DD-AFC4-6F175D3DCCD1}">
                <a14:hiddenFill xmlns:a14="http://schemas.microsoft.com/office/drawing/2010/main">
                  <a:solidFill>
                    <a:srgbClr val="FFFFFF"/>
                  </a:solidFill>
                </a14:hiddenFill>
              </a:ext>
            </a:extLst>
          </p:spPr>
        </p:pic>
      </p:grpSp>
      <p:sp>
        <p:nvSpPr>
          <p:cNvPr id="100" name="Line 22"/>
          <p:cNvSpPr>
            <a:spLocks noChangeShapeType="1"/>
          </p:cNvSpPr>
          <p:nvPr/>
        </p:nvSpPr>
        <p:spPr bwMode="auto">
          <a:xfrm flipH="1">
            <a:off x="2371930" y="3859704"/>
            <a:ext cx="1275804" cy="553128"/>
          </a:xfrm>
          <a:prstGeom prst="line">
            <a:avLst/>
          </a:prstGeom>
          <a:ln w="28575">
            <a:solidFill>
              <a:schemeClr val="tx1">
                <a:lumMod val="60000"/>
                <a:lumOff val="40000"/>
              </a:schemeClr>
            </a:solidFill>
            <a:headEnd type="oval" w="med" len="me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101" name="Line 22"/>
          <p:cNvSpPr>
            <a:spLocks noChangeShapeType="1"/>
          </p:cNvSpPr>
          <p:nvPr/>
        </p:nvSpPr>
        <p:spPr bwMode="auto">
          <a:xfrm flipH="1">
            <a:off x="3331956" y="4544281"/>
            <a:ext cx="606891" cy="647184"/>
          </a:xfrm>
          <a:prstGeom prst="line">
            <a:avLst/>
          </a:prstGeom>
          <a:ln w="28575">
            <a:solidFill>
              <a:schemeClr val="tx1">
                <a:lumMod val="60000"/>
                <a:lumOff val="40000"/>
              </a:schemeClr>
            </a:solidFill>
            <a:headEnd type="oval" w="med" len="me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102" name="Line 22"/>
          <p:cNvSpPr>
            <a:spLocks noChangeShapeType="1"/>
          </p:cNvSpPr>
          <p:nvPr/>
        </p:nvSpPr>
        <p:spPr bwMode="auto">
          <a:xfrm flipH="1">
            <a:off x="4656264" y="4544281"/>
            <a:ext cx="677733" cy="605567"/>
          </a:xfrm>
          <a:prstGeom prst="line">
            <a:avLst/>
          </a:prstGeom>
          <a:ln w="28575">
            <a:solidFill>
              <a:schemeClr val="tx1">
                <a:lumMod val="60000"/>
                <a:lumOff val="40000"/>
              </a:schemeClr>
            </a:solidFill>
            <a:headEnd type="oval" w="med" len="me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103" name="Line 22"/>
          <p:cNvSpPr>
            <a:spLocks noChangeShapeType="1"/>
          </p:cNvSpPr>
          <p:nvPr/>
        </p:nvSpPr>
        <p:spPr bwMode="auto">
          <a:xfrm>
            <a:off x="5333998" y="3770438"/>
            <a:ext cx="685802" cy="1381291"/>
          </a:xfrm>
          <a:prstGeom prst="line">
            <a:avLst/>
          </a:prstGeom>
          <a:ln w="28575">
            <a:solidFill>
              <a:schemeClr val="tx1">
                <a:lumMod val="60000"/>
                <a:lumOff val="40000"/>
              </a:schemeClr>
            </a:solidFill>
            <a:headEnd type="oval" w="med" len="me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104" name="Line 22"/>
          <p:cNvSpPr>
            <a:spLocks noChangeShapeType="1"/>
          </p:cNvSpPr>
          <p:nvPr/>
        </p:nvSpPr>
        <p:spPr bwMode="auto">
          <a:xfrm>
            <a:off x="6502400" y="2133266"/>
            <a:ext cx="584200" cy="432379"/>
          </a:xfrm>
          <a:prstGeom prst="line">
            <a:avLst/>
          </a:prstGeom>
          <a:ln w="28575">
            <a:solidFill>
              <a:schemeClr val="tx1">
                <a:lumMod val="60000"/>
                <a:lumOff val="40000"/>
              </a:schemeClr>
            </a:solidFill>
            <a:headEnd type="oval" w="med" len="me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105" name="Line 22"/>
          <p:cNvSpPr>
            <a:spLocks noChangeShapeType="1"/>
          </p:cNvSpPr>
          <p:nvPr/>
        </p:nvSpPr>
        <p:spPr bwMode="auto">
          <a:xfrm flipH="1" flipV="1">
            <a:off x="4572000" y="2456764"/>
            <a:ext cx="0" cy="715347"/>
          </a:xfrm>
          <a:prstGeom prst="line">
            <a:avLst/>
          </a:prstGeom>
          <a:ln w="28575">
            <a:solidFill>
              <a:schemeClr val="tx1">
                <a:lumMod val="60000"/>
                <a:lumOff val="40000"/>
              </a:schemeClr>
            </a:solidFill>
            <a:headEnd type="oval" w="med" len="me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106" name="Line 22"/>
          <p:cNvSpPr>
            <a:spLocks noChangeShapeType="1"/>
          </p:cNvSpPr>
          <p:nvPr/>
        </p:nvSpPr>
        <p:spPr bwMode="auto">
          <a:xfrm flipH="1" flipV="1">
            <a:off x="3740733" y="2181999"/>
            <a:ext cx="557327" cy="1179562"/>
          </a:xfrm>
          <a:prstGeom prst="line">
            <a:avLst/>
          </a:prstGeom>
          <a:ln w="28575">
            <a:solidFill>
              <a:schemeClr val="tx1">
                <a:lumMod val="60000"/>
                <a:lumOff val="40000"/>
              </a:schemeClr>
            </a:solidFill>
            <a:headEnd type="oval" w="med" len="me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107" name="Line 22"/>
          <p:cNvSpPr>
            <a:spLocks noChangeShapeType="1"/>
          </p:cNvSpPr>
          <p:nvPr/>
        </p:nvSpPr>
        <p:spPr bwMode="auto">
          <a:xfrm flipV="1">
            <a:off x="4211167" y="2161618"/>
            <a:ext cx="1351434" cy="1831421"/>
          </a:xfrm>
          <a:prstGeom prst="line">
            <a:avLst/>
          </a:prstGeom>
          <a:ln w="28575">
            <a:solidFill>
              <a:schemeClr val="tx1">
                <a:lumMod val="60000"/>
                <a:lumOff val="40000"/>
              </a:schemeClr>
            </a:solidFill>
            <a:headEnd type="oval" w="med" len="me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108" name="Line 22"/>
          <p:cNvSpPr>
            <a:spLocks noChangeShapeType="1"/>
          </p:cNvSpPr>
          <p:nvPr/>
        </p:nvSpPr>
        <p:spPr bwMode="auto">
          <a:xfrm>
            <a:off x="5867400" y="4450240"/>
            <a:ext cx="1219200" cy="0"/>
          </a:xfrm>
          <a:prstGeom prst="line">
            <a:avLst/>
          </a:prstGeom>
          <a:ln w="28575">
            <a:solidFill>
              <a:schemeClr val="tx1">
                <a:lumMod val="60000"/>
                <a:lumOff val="40000"/>
              </a:schemeClr>
            </a:solidFill>
            <a:headEnd type="oval" w="med" len="me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Tree>
    <p:extLst>
      <p:ext uri="{BB962C8B-B14F-4D97-AF65-F5344CB8AC3E}">
        <p14:creationId xmlns:p14="http://schemas.microsoft.com/office/powerpoint/2010/main" val="3613621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Phần mềm</a:t>
            </a:r>
            <a:endParaRPr lang="en-US"/>
          </a:p>
        </p:txBody>
      </p:sp>
    </p:spTree>
    <p:extLst>
      <p:ext uri="{BB962C8B-B14F-4D97-AF65-F5344CB8AC3E}">
        <p14:creationId xmlns:p14="http://schemas.microsoft.com/office/powerpoint/2010/main" val="722929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a:t>
            </a:r>
            <a:endParaRPr lang="en-US"/>
          </a:p>
        </p:txBody>
      </p:sp>
      <p:sp>
        <p:nvSpPr>
          <p:cNvPr id="3" name="Content Placeholder 2"/>
          <p:cNvSpPr>
            <a:spLocks noGrp="1"/>
          </p:cNvSpPr>
          <p:nvPr>
            <p:ph idx="1"/>
          </p:nvPr>
        </p:nvSpPr>
        <p:spPr/>
        <p:txBody>
          <a:bodyPr>
            <a:normAutofit/>
          </a:bodyPr>
          <a:lstStyle/>
          <a:p>
            <a:pPr marL="0" indent="0">
              <a:buNone/>
            </a:pPr>
            <a:r>
              <a:rPr lang="en-US" smtClean="0"/>
              <a:t>Phần </a:t>
            </a:r>
            <a:r>
              <a:rPr lang="en-US"/>
              <a:t>mềm </a:t>
            </a:r>
            <a:r>
              <a:rPr lang="vi-VN"/>
              <a:t>là một tập hợp </a:t>
            </a:r>
            <a:r>
              <a:rPr lang="vi-VN" smtClean="0"/>
              <a:t>những</a:t>
            </a:r>
            <a:r>
              <a:rPr lang="en-US" smtClean="0"/>
              <a:t> </a:t>
            </a:r>
            <a:r>
              <a:rPr lang="en-US" i="1" smtClean="0">
                <a:solidFill>
                  <a:srgbClr val="FF0000"/>
                </a:solidFill>
              </a:rPr>
              <a:t>câu lệnh</a:t>
            </a:r>
            <a:r>
              <a:rPr lang="en-US" smtClean="0"/>
              <a:t> </a:t>
            </a:r>
            <a:r>
              <a:rPr lang="vi-VN"/>
              <a:t>được viết bằng một hoặc nhiều</a:t>
            </a:r>
            <a:r>
              <a:rPr lang="en-US"/>
              <a:t> </a:t>
            </a:r>
            <a:r>
              <a:rPr lang="en-US" i="1">
                <a:solidFill>
                  <a:srgbClr val="FF0000"/>
                </a:solidFill>
              </a:rPr>
              <a:t>ngôn ngữ lập </a:t>
            </a:r>
            <a:r>
              <a:rPr lang="en-US" i="1" smtClean="0">
                <a:solidFill>
                  <a:srgbClr val="FF0000"/>
                </a:solidFill>
              </a:rPr>
              <a:t>trình</a:t>
            </a:r>
            <a:r>
              <a:rPr lang="en-US" smtClean="0"/>
              <a:t> </a:t>
            </a:r>
            <a:r>
              <a:rPr lang="vi-VN"/>
              <a:t>theo một trật tự xác định nhằm tự động thực hiện một số nhiệm vụ hoặc chức năng hoặc giải quyết một bài toán nào </a:t>
            </a:r>
            <a:r>
              <a:rPr lang="vi-VN" smtClean="0"/>
              <a:t>đó.</a:t>
            </a:r>
            <a:endParaRPr lang="en-US"/>
          </a:p>
        </p:txBody>
      </p:sp>
      <p:sp>
        <p:nvSpPr>
          <p:cNvPr id="4" name="Date Placeholder 3"/>
          <p:cNvSpPr>
            <a:spLocks noGrp="1"/>
          </p:cNvSpPr>
          <p:nvPr>
            <p:ph type="dt" sz="half" idx="10"/>
          </p:nvPr>
        </p:nvSpPr>
        <p:spPr/>
        <p:txBody>
          <a:bodyPr/>
          <a:lstStyle/>
          <a:p>
            <a:fld id="{B27104DF-C452-49CF-BBA6-1FB147199F87}"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36</a:t>
            </a:fld>
            <a:endParaRPr lang="en-US"/>
          </a:p>
        </p:txBody>
      </p:sp>
    </p:spTree>
    <p:extLst>
      <p:ext uri="{BB962C8B-B14F-4D97-AF65-F5344CB8AC3E}">
        <p14:creationId xmlns:p14="http://schemas.microsoft.com/office/powerpoint/2010/main" val="3115163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khái niệm liên quan</a:t>
            </a:r>
            <a:endParaRPr lang="en-US"/>
          </a:p>
        </p:txBody>
      </p:sp>
      <p:sp>
        <p:nvSpPr>
          <p:cNvPr id="3" name="Content Placeholder 2"/>
          <p:cNvSpPr>
            <a:spLocks noGrp="1"/>
          </p:cNvSpPr>
          <p:nvPr>
            <p:ph idx="1"/>
          </p:nvPr>
        </p:nvSpPr>
        <p:spPr/>
        <p:txBody>
          <a:bodyPr/>
          <a:lstStyle/>
          <a:p>
            <a:r>
              <a:rPr lang="en-US" smtClean="0"/>
              <a:t>Phần mềm mã nguồn mở (open-source software)</a:t>
            </a:r>
          </a:p>
          <a:p>
            <a:r>
              <a:rPr lang="en-US" smtClean="0"/>
              <a:t>Phần mềm miễn phí (freeware)</a:t>
            </a:r>
          </a:p>
          <a:p>
            <a:r>
              <a:rPr lang="en-US" smtClean="0"/>
              <a:t>Phần mềm chia sẻ (shareware)</a:t>
            </a:r>
          </a:p>
          <a:p>
            <a:r>
              <a:rPr lang="en-US" smtClean="0"/>
              <a:t>Bản quyền (copyright, ký hiệu    hay (C))</a:t>
            </a:r>
          </a:p>
          <a:p>
            <a:r>
              <a:rPr lang="en-US" smtClean="0"/>
              <a:t>Bản quyền bên trái (copyleft, ký hiệu   )</a:t>
            </a:r>
            <a:endParaRPr lang="en-US"/>
          </a:p>
        </p:txBody>
      </p:sp>
      <p:sp>
        <p:nvSpPr>
          <p:cNvPr id="4" name="Date Placeholder 3"/>
          <p:cNvSpPr>
            <a:spLocks noGrp="1"/>
          </p:cNvSpPr>
          <p:nvPr>
            <p:ph type="dt" sz="half" idx="10"/>
          </p:nvPr>
        </p:nvSpPr>
        <p:spPr/>
        <p:txBody>
          <a:bodyPr/>
          <a:lstStyle/>
          <a:p>
            <a:fld id="{6DD737DC-210B-4A48-BB77-B21CA4A84B81}"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37</a:t>
            </a:fld>
            <a:endParaRPr lang="en-US"/>
          </a:p>
        </p:txBody>
      </p:sp>
      <p:pic>
        <p:nvPicPr>
          <p:cNvPr id="7" name="Picture 6"/>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620000" y="4572000"/>
            <a:ext cx="314325" cy="314325"/>
          </a:xfrm>
          <a:prstGeom prst="rect">
            <a:avLst/>
          </a:prstGeom>
        </p:spPr>
      </p:pic>
      <p:pic>
        <p:nvPicPr>
          <p:cNvPr id="8" name="Picture 7"/>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6391275" y="3962400"/>
            <a:ext cx="314325" cy="314325"/>
          </a:xfrm>
          <a:prstGeom prst="rect">
            <a:avLst/>
          </a:prstGeom>
        </p:spPr>
      </p:pic>
    </p:spTree>
    <p:extLst>
      <p:ext uri="{BB962C8B-B14F-4D97-AF65-F5344CB8AC3E}">
        <p14:creationId xmlns:p14="http://schemas.microsoft.com/office/powerpoint/2010/main" val="2038992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theo chức năng</a:t>
            </a:r>
            <a:endParaRPr lang="en-US"/>
          </a:p>
        </p:txBody>
      </p:sp>
      <p:sp>
        <p:nvSpPr>
          <p:cNvPr id="3" name="Content Placeholder 2"/>
          <p:cNvSpPr>
            <a:spLocks noGrp="1"/>
          </p:cNvSpPr>
          <p:nvPr>
            <p:ph idx="1"/>
          </p:nvPr>
        </p:nvSpPr>
        <p:spPr/>
        <p:txBody>
          <a:bodyPr/>
          <a:lstStyle/>
          <a:p>
            <a:r>
              <a:rPr lang="en-US" smtClean="0"/>
              <a:t>Phần </a:t>
            </a:r>
            <a:r>
              <a:rPr lang="en-US"/>
              <a:t>mềm hệ </a:t>
            </a:r>
            <a:r>
              <a:rPr lang="en-US" smtClean="0"/>
              <a:t>thống</a:t>
            </a:r>
          </a:p>
          <a:p>
            <a:pPr lvl="1"/>
            <a:r>
              <a:rPr lang="en-US" smtClean="0"/>
              <a:t>Hệ </a:t>
            </a:r>
            <a:r>
              <a:rPr lang="vi-VN"/>
              <a:t>đ</a:t>
            </a:r>
            <a:r>
              <a:rPr lang="en-US"/>
              <a:t>iều hành (OS): </a:t>
            </a:r>
            <a:r>
              <a:rPr lang="en-US" smtClean="0"/>
              <a:t>Windows</a:t>
            </a:r>
            <a:r>
              <a:rPr lang="en-US"/>
              <a:t>, Linux, </a:t>
            </a:r>
            <a:r>
              <a:rPr lang="en-US" smtClean="0"/>
              <a:t>MacOS</a:t>
            </a:r>
          </a:p>
          <a:p>
            <a:pPr lvl="1"/>
            <a:r>
              <a:rPr lang="en-US" smtClean="0"/>
              <a:t>Phần </a:t>
            </a:r>
            <a:r>
              <a:rPr lang="en-US"/>
              <a:t>mềm </a:t>
            </a:r>
            <a:r>
              <a:rPr lang="en-US" smtClean="0"/>
              <a:t>mạng.</a:t>
            </a:r>
          </a:p>
          <a:p>
            <a:pPr lvl="1"/>
            <a:r>
              <a:rPr lang="en-US" smtClean="0"/>
              <a:t>Phần mềm quản trị cơ sở dữ liệu.</a:t>
            </a:r>
          </a:p>
          <a:p>
            <a:pPr lvl="1"/>
            <a:r>
              <a:rPr lang="en-US" spc="-50" smtClean="0"/>
              <a:t>Phần </a:t>
            </a:r>
            <a:r>
              <a:rPr lang="en-US" spc="-50"/>
              <a:t>mềm điều khiển thiết bị ngoại vi (driver).</a:t>
            </a:r>
          </a:p>
          <a:p>
            <a:endParaRPr lang="en-US"/>
          </a:p>
        </p:txBody>
      </p:sp>
      <p:sp>
        <p:nvSpPr>
          <p:cNvPr id="4" name="Date Placeholder 3"/>
          <p:cNvSpPr>
            <a:spLocks noGrp="1"/>
          </p:cNvSpPr>
          <p:nvPr>
            <p:ph type="dt" sz="half" idx="10"/>
          </p:nvPr>
        </p:nvSpPr>
        <p:spPr/>
        <p:txBody>
          <a:bodyPr/>
          <a:lstStyle/>
          <a:p>
            <a:fld id="{F9EFD09E-831F-43EC-A1AC-6844F6D97844}"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38</a:t>
            </a:fld>
            <a:endParaRPr lang="en-US"/>
          </a:p>
        </p:txBody>
      </p:sp>
      <p:pic>
        <p:nvPicPr>
          <p:cNvPr id="7" name="Picture 10" descr="C:\^VCBB^\Multimedia\Icon\boites-vista-like-_-os-crystalxp.net-en-983\png\with_disc\box_fedora_dis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2058" y="4522906"/>
            <a:ext cx="1584762" cy="15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C:\^VCBB^\Multimedia\Icon\boites-vista-like-_-os-crystalxp.net-en-983\png\with_disc\box_mac_osx_dis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2620" y="4522906"/>
            <a:ext cx="1584762" cy="15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C:\^VCBB^\Multimedia\Icon\boites-vista-like-_-os-crystalxp.net-en-983\png\with_disc\box_vista_business_dis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8220" y="4522906"/>
            <a:ext cx="1584762" cy="15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8"/>
          <p:cNvSpPr txBox="1">
            <a:spLocks noChangeArrowheads="1"/>
          </p:cNvSpPr>
          <p:nvPr/>
        </p:nvSpPr>
        <p:spPr bwMode="auto">
          <a:xfrm>
            <a:off x="838200" y="6031468"/>
            <a:ext cx="2729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HĐH Microsoft Windows</a:t>
            </a:r>
            <a:endParaRPr lang="en-US" sz="1800" dirty="0">
              <a:latin typeface="Arial" pitchFamily="34" charset="0"/>
              <a:ea typeface="Tahoma" pitchFamily="34" charset="0"/>
              <a:cs typeface="Arial" pitchFamily="34" charset="0"/>
            </a:endParaRPr>
          </a:p>
        </p:txBody>
      </p:sp>
      <p:sp>
        <p:nvSpPr>
          <p:cNvPr id="11" name="TextBox 10"/>
          <p:cNvSpPr txBox="1">
            <a:spLocks noChangeArrowheads="1"/>
          </p:cNvSpPr>
          <p:nvPr/>
        </p:nvSpPr>
        <p:spPr bwMode="auto">
          <a:xfrm>
            <a:off x="3810000" y="6031468"/>
            <a:ext cx="15106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HĐH Fedora</a:t>
            </a:r>
            <a:endParaRPr lang="en-US" sz="1800" dirty="0">
              <a:latin typeface="Arial" pitchFamily="34" charset="0"/>
              <a:ea typeface="Tahoma" pitchFamily="34" charset="0"/>
              <a:cs typeface="Arial" pitchFamily="34" charset="0"/>
            </a:endParaRPr>
          </a:p>
        </p:txBody>
      </p:sp>
      <p:sp>
        <p:nvSpPr>
          <p:cNvPr id="12" name="TextBox 8"/>
          <p:cNvSpPr txBox="1">
            <a:spLocks noChangeArrowheads="1"/>
          </p:cNvSpPr>
          <p:nvPr/>
        </p:nvSpPr>
        <p:spPr bwMode="auto">
          <a:xfrm>
            <a:off x="5854020" y="6031468"/>
            <a:ext cx="19945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dirty="0" smtClean="0">
                <a:latin typeface="Arial" pitchFamily="34" charset="0"/>
                <a:ea typeface="Tahoma" pitchFamily="34" charset="0"/>
                <a:cs typeface="Arial" pitchFamily="34" charset="0"/>
              </a:rPr>
              <a:t>HĐH </a:t>
            </a:r>
            <a:r>
              <a:rPr lang="en-US" sz="1800" dirty="0" err="1" smtClean="0">
                <a:latin typeface="Arial" pitchFamily="34" charset="0"/>
                <a:ea typeface="Tahoma" pitchFamily="34" charset="0"/>
                <a:cs typeface="Arial" pitchFamily="34" charset="0"/>
              </a:rPr>
              <a:t>MacOS</a:t>
            </a:r>
            <a:endParaRPr lang="en-US" sz="1800" dirty="0">
              <a:latin typeface="Arial" pitchFamily="34" charset="0"/>
              <a:ea typeface="Tahoma" pitchFamily="34" charset="0"/>
              <a:cs typeface="Arial" pitchFamily="34" charset="0"/>
            </a:endParaRPr>
          </a:p>
        </p:txBody>
      </p:sp>
    </p:spTree>
    <p:extLst>
      <p:ext uri="{BB962C8B-B14F-4D97-AF65-F5344CB8AC3E}">
        <p14:creationId xmlns:p14="http://schemas.microsoft.com/office/powerpoint/2010/main" val="1356387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loại theo chức năng</a:t>
            </a:r>
          </a:p>
        </p:txBody>
      </p:sp>
      <p:sp>
        <p:nvSpPr>
          <p:cNvPr id="3" name="Content Placeholder 2"/>
          <p:cNvSpPr>
            <a:spLocks noGrp="1"/>
          </p:cNvSpPr>
          <p:nvPr>
            <p:ph idx="1"/>
          </p:nvPr>
        </p:nvSpPr>
        <p:spPr/>
        <p:txBody>
          <a:bodyPr/>
          <a:lstStyle/>
          <a:p>
            <a:r>
              <a:rPr lang="en-US" smtClean="0"/>
              <a:t>Phần </a:t>
            </a:r>
            <a:r>
              <a:rPr lang="en-US"/>
              <a:t>mềm hỗ trợ phát triển phần </a:t>
            </a:r>
            <a:r>
              <a:rPr lang="en-US" smtClean="0"/>
              <a:t>mềm</a:t>
            </a:r>
          </a:p>
          <a:p>
            <a:pPr lvl="1"/>
            <a:r>
              <a:rPr lang="en-US" smtClean="0"/>
              <a:t>Trình </a:t>
            </a:r>
            <a:r>
              <a:rPr lang="en-US"/>
              <a:t>biên dịch và thông dịch (Compiler, Interpreter</a:t>
            </a:r>
            <a:r>
              <a:rPr lang="en-US" smtClean="0"/>
              <a:t>).</a:t>
            </a:r>
          </a:p>
          <a:p>
            <a:pPr lvl="1"/>
            <a:r>
              <a:rPr lang="en-US" smtClean="0"/>
              <a:t>Phần </a:t>
            </a:r>
            <a:r>
              <a:rPr lang="en-US"/>
              <a:t>mềm gỡ rối (Debugger</a:t>
            </a:r>
            <a:r>
              <a:rPr lang="en-US" smtClean="0"/>
              <a:t>).</a:t>
            </a:r>
          </a:p>
          <a:p>
            <a:pPr lvl="1"/>
            <a:r>
              <a:rPr lang="en-US" smtClean="0"/>
              <a:t>Phần </a:t>
            </a:r>
            <a:r>
              <a:rPr lang="en-US"/>
              <a:t>mềm kết nối (Linkers, Loader</a:t>
            </a:r>
            <a:r>
              <a:rPr lang="en-US" smtClean="0"/>
              <a:t>).</a:t>
            </a:r>
            <a:endParaRPr lang="en-US"/>
          </a:p>
        </p:txBody>
      </p:sp>
      <p:sp>
        <p:nvSpPr>
          <p:cNvPr id="4" name="Date Placeholder 3"/>
          <p:cNvSpPr>
            <a:spLocks noGrp="1"/>
          </p:cNvSpPr>
          <p:nvPr>
            <p:ph type="dt" sz="half" idx="10"/>
          </p:nvPr>
        </p:nvSpPr>
        <p:spPr/>
        <p:txBody>
          <a:bodyPr/>
          <a:lstStyle/>
          <a:p>
            <a:fld id="{34B4BA84-6D1B-48C3-A81D-38FD6AB41421}"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39</a:t>
            </a:fld>
            <a:endParaRPr lang="en-US"/>
          </a:p>
        </p:txBody>
      </p:sp>
      <p:pic>
        <p:nvPicPr>
          <p:cNvPr id="7" name="Picture 2" descr="C:\^VCBB^\Downloads\VS2010U.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8797" y="4334966"/>
            <a:ext cx="1308673" cy="15819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VCBB^\Downloads\Borland C++ Build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8070" y="4361688"/>
            <a:ext cx="1397130" cy="15819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 Downloads\eclip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17483" y="4334808"/>
            <a:ext cx="1581912" cy="1581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8"/>
          <p:cNvSpPr txBox="1">
            <a:spLocks noChangeArrowheads="1"/>
          </p:cNvSpPr>
          <p:nvPr/>
        </p:nvSpPr>
        <p:spPr bwMode="auto">
          <a:xfrm>
            <a:off x="699180" y="5906869"/>
            <a:ext cx="25774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Microsoft Visual Studio</a:t>
            </a:r>
            <a:endParaRPr lang="en-US" sz="1800" dirty="0">
              <a:latin typeface="Arial" pitchFamily="34" charset="0"/>
              <a:ea typeface="Tahoma" pitchFamily="34" charset="0"/>
              <a:cs typeface="Arial" pitchFamily="34" charset="0"/>
            </a:endParaRPr>
          </a:p>
        </p:txBody>
      </p:sp>
      <p:sp>
        <p:nvSpPr>
          <p:cNvPr id="11" name="TextBox 10"/>
          <p:cNvSpPr txBox="1">
            <a:spLocks noChangeArrowheads="1"/>
          </p:cNvSpPr>
          <p:nvPr/>
        </p:nvSpPr>
        <p:spPr bwMode="auto">
          <a:xfrm>
            <a:off x="3823380" y="5906869"/>
            <a:ext cx="1053420" cy="369332"/>
          </a:xfrm>
          <a:prstGeom prst="rect">
            <a:avLst/>
          </a:prstGeom>
          <a:noFill/>
          <a:ln>
            <a:noFill/>
          </a:ln>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Eclipse</a:t>
            </a:r>
            <a:endParaRPr lang="en-US" sz="1800" dirty="0">
              <a:latin typeface="Arial" pitchFamily="34" charset="0"/>
              <a:ea typeface="Tahoma" pitchFamily="34" charset="0"/>
              <a:cs typeface="Arial" pitchFamily="34" charset="0"/>
            </a:endParaRPr>
          </a:p>
        </p:txBody>
      </p:sp>
      <p:sp>
        <p:nvSpPr>
          <p:cNvPr id="12" name="TextBox 8"/>
          <p:cNvSpPr txBox="1">
            <a:spLocks noChangeArrowheads="1"/>
          </p:cNvSpPr>
          <p:nvPr/>
        </p:nvSpPr>
        <p:spPr bwMode="auto">
          <a:xfrm>
            <a:off x="5410200" y="5906869"/>
            <a:ext cx="2451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Borland C++ Builder 6</a:t>
            </a:r>
            <a:endParaRPr lang="en-US" sz="1800" dirty="0">
              <a:latin typeface="Arial" pitchFamily="34" charset="0"/>
              <a:ea typeface="Tahoma" pitchFamily="34" charset="0"/>
              <a:cs typeface="Arial" pitchFamily="34" charset="0"/>
            </a:endParaRPr>
          </a:p>
        </p:txBody>
      </p:sp>
    </p:spTree>
    <p:extLst>
      <p:ext uri="{BB962C8B-B14F-4D97-AF65-F5344CB8AC3E}">
        <p14:creationId xmlns:p14="http://schemas.microsoft.com/office/powerpoint/2010/main" val="4037583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pc="-60" smtClean="0"/>
              <a:t>Vài nét lịch sử tin học và MTĐT</a:t>
            </a:r>
            <a:endParaRPr lang="en-US" spc="-60"/>
          </a:p>
        </p:txBody>
      </p:sp>
      <p:sp>
        <p:nvSpPr>
          <p:cNvPr id="3" name="Content Placeholder 2"/>
          <p:cNvSpPr>
            <a:spLocks noGrp="1"/>
          </p:cNvSpPr>
          <p:nvPr>
            <p:ph idx="1"/>
          </p:nvPr>
        </p:nvSpPr>
        <p:spPr/>
        <p:txBody>
          <a:bodyPr/>
          <a:lstStyle/>
          <a:p>
            <a:r>
              <a:rPr lang="en-US"/>
              <a:t>Thiết bị tính toán cổ x</a:t>
            </a:r>
            <a:r>
              <a:rPr lang="vi-VN"/>
              <a:t>ư</a:t>
            </a:r>
            <a:r>
              <a:rPr lang="en-US"/>
              <a:t>a nhất là bàn tính, có thể bắt nguồn từ Babylon vào khoảng 2400 n</a:t>
            </a:r>
            <a:r>
              <a:rPr lang="vi-VN"/>
              <a:t>ă</a:t>
            </a:r>
            <a:r>
              <a:rPr lang="en-US"/>
              <a:t>m tr</a:t>
            </a:r>
            <a:r>
              <a:rPr lang="vi-VN"/>
              <a:t>ước công nguyên.</a:t>
            </a:r>
          </a:p>
          <a:p>
            <a:r>
              <a:rPr lang="vi-VN"/>
              <a:t>Một phiên </a:t>
            </a:r>
            <a:r>
              <a:rPr lang="vi-VN" smtClean="0"/>
              <a:t>bản quen </a:t>
            </a:r>
            <a:r>
              <a:rPr lang="vi-VN"/>
              <a:t>thuộc </a:t>
            </a:r>
            <a:r>
              <a:rPr lang="vi-VN" smtClean="0"/>
              <a:t>nhất hiện </a:t>
            </a:r>
            <a:r>
              <a:rPr lang="vi-VN"/>
              <a:t>nay </a:t>
            </a:r>
            <a:r>
              <a:rPr lang="vi-VN" smtClean="0"/>
              <a:t>là</a:t>
            </a:r>
            <a:r>
              <a:rPr lang="en-US" smtClean="0"/>
              <a:t> </a:t>
            </a:r>
            <a:r>
              <a:rPr lang="vi-VN" smtClean="0"/>
              <a:t>bàn tính</a:t>
            </a:r>
            <a:r>
              <a:rPr lang="en-US" smtClean="0"/>
              <a:t> </a:t>
            </a:r>
            <a:r>
              <a:rPr lang="vi-VN" smtClean="0"/>
              <a:t>của</a:t>
            </a:r>
            <a:r>
              <a:rPr lang="en-US" smtClean="0"/>
              <a:t/>
            </a:r>
            <a:br>
              <a:rPr lang="en-US" smtClean="0"/>
            </a:br>
            <a:r>
              <a:rPr lang="vi-VN" smtClean="0"/>
              <a:t>người</a:t>
            </a:r>
            <a:r>
              <a:rPr lang="en-US" smtClean="0"/>
              <a:t> </a:t>
            </a:r>
            <a:r>
              <a:rPr lang="vi-VN" smtClean="0"/>
              <a:t>Trung </a:t>
            </a:r>
            <a:r>
              <a:rPr lang="vi-VN"/>
              <a:t>Quốc</a:t>
            </a:r>
            <a:r>
              <a:rPr lang="vi-VN" smtClean="0"/>
              <a:t>.</a:t>
            </a:r>
            <a:endParaRPr lang="en-US"/>
          </a:p>
        </p:txBody>
      </p:sp>
      <p:sp>
        <p:nvSpPr>
          <p:cNvPr id="4" name="Date Placeholder 3"/>
          <p:cNvSpPr>
            <a:spLocks noGrp="1"/>
          </p:cNvSpPr>
          <p:nvPr>
            <p:ph type="dt" sz="half" idx="10"/>
          </p:nvPr>
        </p:nvSpPr>
        <p:spPr/>
        <p:txBody>
          <a:bodyPr/>
          <a:lstStyle/>
          <a:p>
            <a:fld id="{116D78C0-E7D8-4162-9014-F6198DAA991C}"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a:t>
            </a:fld>
            <a:endParaRPr lang="en-US"/>
          </a:p>
        </p:txBody>
      </p:sp>
      <p:sp>
        <p:nvSpPr>
          <p:cNvPr id="10" name="TextBox 8"/>
          <p:cNvSpPr txBox="1">
            <a:spLocks noChangeArrowheads="1"/>
          </p:cNvSpPr>
          <p:nvPr/>
        </p:nvSpPr>
        <p:spPr bwMode="auto">
          <a:xfrm>
            <a:off x="4800600" y="5955268"/>
            <a:ext cx="350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dirty="0" err="1">
                <a:latin typeface="Arial" pitchFamily="34" charset="0"/>
                <a:ea typeface="Tahoma" pitchFamily="34" charset="0"/>
                <a:cs typeface="Arial" pitchFamily="34" charset="0"/>
              </a:rPr>
              <a:t>Bàn</a:t>
            </a:r>
            <a:r>
              <a:rPr lang="en-US" sz="1800" dirty="0">
                <a:latin typeface="Arial" pitchFamily="34" charset="0"/>
                <a:ea typeface="Tahoma" pitchFamily="34" charset="0"/>
                <a:cs typeface="Arial" pitchFamily="34" charset="0"/>
              </a:rPr>
              <a:t> </a:t>
            </a:r>
            <a:r>
              <a:rPr lang="en-US" sz="1800" dirty="0" err="1">
                <a:latin typeface="Arial" pitchFamily="34" charset="0"/>
                <a:ea typeface="Tahoma" pitchFamily="34" charset="0"/>
                <a:cs typeface="Arial" pitchFamily="34" charset="0"/>
              </a:rPr>
              <a:t>tính</a:t>
            </a:r>
            <a:r>
              <a:rPr lang="en-US" sz="1800" dirty="0">
                <a:latin typeface="Arial" pitchFamily="34" charset="0"/>
                <a:ea typeface="Tahoma" pitchFamily="34" charset="0"/>
                <a:cs typeface="Arial" pitchFamily="34" charset="0"/>
              </a:rPr>
              <a:t> </a:t>
            </a:r>
            <a:r>
              <a:rPr lang="en-US" sz="1800" dirty="0" err="1">
                <a:latin typeface="Arial" pitchFamily="34" charset="0"/>
                <a:ea typeface="Tahoma" pitchFamily="34" charset="0"/>
                <a:cs typeface="Arial" pitchFamily="34" charset="0"/>
              </a:rPr>
              <a:t>của</a:t>
            </a:r>
            <a:r>
              <a:rPr lang="en-US" sz="1800" dirty="0">
                <a:latin typeface="Arial" pitchFamily="34" charset="0"/>
                <a:ea typeface="Tahoma" pitchFamily="34" charset="0"/>
                <a:cs typeface="Arial" pitchFamily="34" charset="0"/>
              </a:rPr>
              <a:t> </a:t>
            </a:r>
            <a:r>
              <a:rPr lang="en-US" sz="1800" dirty="0" err="1">
                <a:latin typeface="Arial" pitchFamily="34" charset="0"/>
                <a:ea typeface="Tahoma" pitchFamily="34" charset="0"/>
                <a:cs typeface="Arial" pitchFamily="34" charset="0"/>
              </a:rPr>
              <a:t>ng</a:t>
            </a:r>
            <a:r>
              <a:rPr lang="vi-VN" sz="1800" dirty="0">
                <a:latin typeface="Arial" pitchFamily="34" charset="0"/>
                <a:ea typeface="Tahoma" pitchFamily="34" charset="0"/>
                <a:cs typeface="Arial" pitchFamily="34" charset="0"/>
              </a:rPr>
              <a:t>ười Trung Quốc</a:t>
            </a:r>
            <a:endParaRPr lang="en-US" sz="1800" dirty="0">
              <a:latin typeface="Arial" pitchFamily="34" charset="0"/>
              <a:ea typeface="Tahoma" pitchFamily="34" charset="0"/>
              <a:cs typeface="Arial" pitchFamily="34" charset="0"/>
            </a:endParaRPr>
          </a:p>
        </p:txBody>
      </p:sp>
      <p:sp>
        <p:nvSpPr>
          <p:cNvPr id="11" name="TextBox 10"/>
          <p:cNvSpPr txBox="1">
            <a:spLocks noChangeArrowheads="1"/>
          </p:cNvSpPr>
          <p:nvPr/>
        </p:nvSpPr>
        <p:spPr bwMode="auto">
          <a:xfrm>
            <a:off x="5029199" y="3807578"/>
            <a:ext cx="30524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400" smtClean="0">
                <a:latin typeface="Arial" pitchFamily="34" charset="0"/>
                <a:ea typeface="Tahoma" pitchFamily="34" charset="0"/>
                <a:cs typeface="Arial" pitchFamily="34" charset="0"/>
              </a:rPr>
              <a:t>10</a:t>
            </a:r>
            <a:r>
              <a:rPr lang="en-US" sz="1400" baseline="30000" smtClean="0">
                <a:latin typeface="Arial" pitchFamily="34" charset="0"/>
                <a:ea typeface="Tahoma" pitchFamily="34" charset="0"/>
                <a:cs typeface="Arial" pitchFamily="34" charset="0"/>
              </a:rPr>
              <a:t>9</a:t>
            </a:r>
            <a:r>
              <a:rPr lang="en-US" sz="1400" smtClean="0">
                <a:latin typeface="Arial" pitchFamily="34" charset="0"/>
                <a:ea typeface="Tahoma" pitchFamily="34" charset="0"/>
                <a:cs typeface="Arial" pitchFamily="34" charset="0"/>
              </a:rPr>
              <a:t>10</a:t>
            </a:r>
            <a:r>
              <a:rPr lang="en-US" sz="1400" baseline="30000" smtClean="0">
                <a:latin typeface="Arial" pitchFamily="34" charset="0"/>
                <a:ea typeface="Tahoma" pitchFamily="34" charset="0"/>
                <a:cs typeface="Arial" pitchFamily="34" charset="0"/>
              </a:rPr>
              <a:t>8</a:t>
            </a:r>
            <a:r>
              <a:rPr lang="en-US" sz="1400" smtClean="0">
                <a:latin typeface="Arial" pitchFamily="34" charset="0"/>
                <a:ea typeface="Tahoma" pitchFamily="34" charset="0"/>
                <a:cs typeface="Arial" pitchFamily="34" charset="0"/>
              </a:rPr>
              <a:t>10</a:t>
            </a:r>
            <a:r>
              <a:rPr lang="en-US" sz="1400" baseline="30000" smtClean="0">
                <a:latin typeface="Arial" pitchFamily="34" charset="0"/>
                <a:ea typeface="Tahoma" pitchFamily="34" charset="0"/>
                <a:cs typeface="Arial" pitchFamily="34" charset="0"/>
              </a:rPr>
              <a:t>7</a:t>
            </a:r>
            <a:r>
              <a:rPr lang="en-US" sz="1400" smtClean="0">
                <a:latin typeface="Arial" pitchFamily="34" charset="0"/>
                <a:ea typeface="Tahoma" pitchFamily="34" charset="0"/>
                <a:cs typeface="Arial" pitchFamily="34" charset="0"/>
              </a:rPr>
              <a:t>10</a:t>
            </a:r>
            <a:r>
              <a:rPr lang="en-US" sz="1400" baseline="30000" smtClean="0">
                <a:latin typeface="Arial" pitchFamily="34" charset="0"/>
                <a:ea typeface="Tahoma" pitchFamily="34" charset="0"/>
                <a:cs typeface="Arial" pitchFamily="34" charset="0"/>
              </a:rPr>
              <a:t>6</a:t>
            </a:r>
            <a:r>
              <a:rPr lang="en-US" sz="1400" smtClean="0">
                <a:latin typeface="Arial" pitchFamily="34" charset="0"/>
                <a:ea typeface="Tahoma" pitchFamily="34" charset="0"/>
                <a:cs typeface="Arial" pitchFamily="34" charset="0"/>
              </a:rPr>
              <a:t>10</a:t>
            </a:r>
            <a:r>
              <a:rPr lang="en-US" sz="1400" baseline="30000" smtClean="0">
                <a:latin typeface="Arial" pitchFamily="34" charset="0"/>
                <a:ea typeface="Tahoma" pitchFamily="34" charset="0"/>
                <a:cs typeface="Arial" pitchFamily="34" charset="0"/>
              </a:rPr>
              <a:t>5</a:t>
            </a:r>
            <a:r>
              <a:rPr lang="en-US" sz="1400" smtClean="0">
                <a:latin typeface="Arial" pitchFamily="34" charset="0"/>
                <a:ea typeface="Tahoma" pitchFamily="34" charset="0"/>
                <a:cs typeface="Arial" pitchFamily="34" charset="0"/>
              </a:rPr>
              <a:t>10</a:t>
            </a:r>
            <a:r>
              <a:rPr lang="en-US" sz="1400" baseline="30000" smtClean="0">
                <a:latin typeface="Arial" pitchFamily="34" charset="0"/>
                <a:ea typeface="Tahoma" pitchFamily="34" charset="0"/>
                <a:cs typeface="Arial" pitchFamily="34" charset="0"/>
              </a:rPr>
              <a:t>4</a:t>
            </a:r>
            <a:r>
              <a:rPr lang="en-US" sz="1400" smtClean="0">
                <a:latin typeface="Arial" pitchFamily="34" charset="0"/>
                <a:ea typeface="Tahoma" pitchFamily="34" charset="0"/>
                <a:cs typeface="Arial" pitchFamily="34" charset="0"/>
              </a:rPr>
              <a:t>10</a:t>
            </a:r>
            <a:r>
              <a:rPr lang="en-US" sz="1400" baseline="30000" smtClean="0">
                <a:latin typeface="Arial" pitchFamily="34" charset="0"/>
                <a:ea typeface="Tahoma" pitchFamily="34" charset="0"/>
                <a:cs typeface="Arial" pitchFamily="34" charset="0"/>
              </a:rPr>
              <a:t>3</a:t>
            </a:r>
            <a:r>
              <a:rPr lang="en-US" sz="1400" smtClean="0">
                <a:latin typeface="Arial" pitchFamily="34" charset="0"/>
                <a:ea typeface="Tahoma" pitchFamily="34" charset="0"/>
                <a:cs typeface="Arial" pitchFamily="34" charset="0"/>
              </a:rPr>
              <a:t>10</a:t>
            </a:r>
            <a:r>
              <a:rPr lang="en-US" sz="1400" baseline="30000" smtClean="0">
                <a:latin typeface="Arial" pitchFamily="34" charset="0"/>
                <a:ea typeface="Tahoma" pitchFamily="34" charset="0"/>
                <a:cs typeface="Arial" pitchFamily="34" charset="0"/>
              </a:rPr>
              <a:t>2</a:t>
            </a:r>
            <a:r>
              <a:rPr lang="en-US" sz="1400" smtClean="0">
                <a:latin typeface="Arial" pitchFamily="34" charset="0"/>
                <a:ea typeface="Tahoma" pitchFamily="34" charset="0"/>
                <a:cs typeface="Arial" pitchFamily="34" charset="0"/>
              </a:rPr>
              <a:t>10</a:t>
            </a:r>
            <a:r>
              <a:rPr lang="en-US" sz="1400" baseline="30000" smtClean="0">
                <a:latin typeface="Arial" pitchFamily="34" charset="0"/>
                <a:ea typeface="Tahoma" pitchFamily="34" charset="0"/>
                <a:cs typeface="Arial" pitchFamily="34" charset="0"/>
              </a:rPr>
              <a:t>1</a:t>
            </a:r>
            <a:r>
              <a:rPr lang="en-US" sz="1400" smtClean="0">
                <a:latin typeface="Arial" pitchFamily="34" charset="0"/>
                <a:ea typeface="Tahoma" pitchFamily="34" charset="0"/>
                <a:cs typeface="Arial" pitchFamily="34" charset="0"/>
              </a:rPr>
              <a:t>10</a:t>
            </a:r>
            <a:r>
              <a:rPr lang="en-US" sz="1400" baseline="30000" smtClean="0">
                <a:latin typeface="Arial" pitchFamily="34" charset="0"/>
                <a:ea typeface="Tahoma" pitchFamily="34" charset="0"/>
                <a:cs typeface="Arial" pitchFamily="34" charset="0"/>
              </a:rPr>
              <a:t>0</a:t>
            </a:r>
            <a:endParaRPr lang="en-US" sz="1400" baseline="30000">
              <a:latin typeface="Arial" pitchFamily="34" charset="0"/>
              <a:ea typeface="Tahoma" pitchFamily="34" charset="0"/>
              <a:cs typeface="Arial" pitchFamily="34" charset="0"/>
            </a:endParaRPr>
          </a:p>
        </p:txBody>
      </p:sp>
      <p:pic>
        <p:nvPicPr>
          <p:cNvPr id="12" name="Picture 2" descr="C:\^VCBB^\MyWorks\Teaching\! misc\Teaching\Soan slide THCS\THCS - Phan 1 - DBPhuong - 2008\images\Abacu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6061" y="4115355"/>
            <a:ext cx="2738739"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19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theo chức năng</a:t>
            </a:r>
            <a:endParaRPr lang="en-US"/>
          </a:p>
        </p:txBody>
      </p:sp>
      <p:sp>
        <p:nvSpPr>
          <p:cNvPr id="3" name="Content Placeholder 2"/>
          <p:cNvSpPr>
            <a:spLocks noGrp="1"/>
          </p:cNvSpPr>
          <p:nvPr>
            <p:ph idx="1"/>
          </p:nvPr>
        </p:nvSpPr>
        <p:spPr/>
        <p:txBody>
          <a:bodyPr/>
          <a:lstStyle/>
          <a:p>
            <a:r>
              <a:rPr lang="en-US" smtClean="0"/>
              <a:t>Phần </a:t>
            </a:r>
            <a:r>
              <a:rPr lang="en-US"/>
              <a:t>mềm ứng dụng</a:t>
            </a:r>
          </a:p>
          <a:p>
            <a:pPr lvl="1"/>
            <a:r>
              <a:rPr lang="en-US"/>
              <a:t>Phần mềm hỗ trợ công việc: các ứng dụng văn phòng, thiết kế đồ họa, </a:t>
            </a:r>
            <a:r>
              <a:rPr lang="en-US" smtClean="0"/>
              <a:t>…</a:t>
            </a:r>
          </a:p>
          <a:p>
            <a:pPr lvl="1"/>
            <a:r>
              <a:rPr lang="en-US" smtClean="0"/>
              <a:t>Giải </a:t>
            </a:r>
            <a:r>
              <a:rPr lang="en-US"/>
              <a:t>trí: trò chơi, nghe nhạc, xem phim, </a:t>
            </a:r>
            <a:r>
              <a:rPr lang="en-US" smtClean="0"/>
              <a:t>…</a:t>
            </a:r>
          </a:p>
          <a:p>
            <a:pPr lvl="1"/>
            <a:r>
              <a:rPr lang="en-US" smtClean="0"/>
              <a:t>Phần </a:t>
            </a:r>
            <a:r>
              <a:rPr lang="en-US"/>
              <a:t>mềm tiện ích: diệt virus, nén dữ liệu, </a:t>
            </a:r>
            <a:r>
              <a:rPr lang="en-US" smtClean="0"/>
              <a:t>…</a:t>
            </a:r>
          </a:p>
        </p:txBody>
      </p:sp>
      <p:sp>
        <p:nvSpPr>
          <p:cNvPr id="4" name="Date Placeholder 3"/>
          <p:cNvSpPr>
            <a:spLocks noGrp="1"/>
          </p:cNvSpPr>
          <p:nvPr>
            <p:ph type="dt" sz="half" idx="10"/>
          </p:nvPr>
        </p:nvSpPr>
        <p:spPr/>
        <p:txBody>
          <a:bodyPr/>
          <a:lstStyle/>
          <a:p>
            <a:fld id="{02697487-94BB-46D4-880B-E52C135D9616}"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40</a:t>
            </a:fld>
            <a:endParaRPr lang="en-US"/>
          </a:p>
        </p:txBody>
      </p:sp>
      <p:pic>
        <p:nvPicPr>
          <p:cNvPr id="7" name="Picture 6" descr="microsoft-office-professional-2"/>
          <p:cNvPicPr>
            <a:picLocks noChangeAspect="1"/>
          </p:cNvPicPr>
          <p:nvPr/>
        </p:nvPicPr>
        <p:blipFill>
          <a:blip r:embed="rId3" cstate="print"/>
          <a:srcRect/>
          <a:stretch>
            <a:fillRect/>
          </a:stretch>
        </p:blipFill>
        <p:spPr bwMode="auto">
          <a:xfrm>
            <a:off x="1164148" y="4267355"/>
            <a:ext cx="1487568" cy="1581912"/>
          </a:xfrm>
          <a:prstGeom prst="rect">
            <a:avLst/>
          </a:prstGeom>
          <a:noFill/>
          <a:ln w="9525">
            <a:noFill/>
            <a:miter lim="800000"/>
            <a:headEnd/>
            <a:tailEnd/>
          </a:ln>
        </p:spPr>
      </p:pic>
      <p:pic>
        <p:nvPicPr>
          <p:cNvPr id="8" name="Picture 3" descr="C:\^VCBB^\Downloads\World_of_Warcraft_Box_cover_ima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5460" y="4267200"/>
            <a:ext cx="1188289" cy="15819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977220" y="5906869"/>
            <a:ext cx="19945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Microsoft Office</a:t>
            </a:r>
            <a:endParaRPr lang="en-US" sz="1800" dirty="0">
              <a:latin typeface="Arial" pitchFamily="34" charset="0"/>
              <a:ea typeface="Tahoma" pitchFamily="34" charset="0"/>
              <a:cs typeface="Arial" pitchFamily="34" charset="0"/>
            </a:endParaRPr>
          </a:p>
        </p:txBody>
      </p:sp>
      <p:sp>
        <p:nvSpPr>
          <p:cNvPr id="10" name="TextBox 9"/>
          <p:cNvSpPr txBox="1">
            <a:spLocks noChangeArrowheads="1"/>
          </p:cNvSpPr>
          <p:nvPr/>
        </p:nvSpPr>
        <p:spPr bwMode="auto">
          <a:xfrm>
            <a:off x="3213780" y="5906869"/>
            <a:ext cx="22726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World of Warcraft</a:t>
            </a:r>
            <a:endParaRPr lang="en-US" sz="1800" dirty="0">
              <a:latin typeface="Arial" pitchFamily="34" charset="0"/>
              <a:ea typeface="Tahoma" pitchFamily="34" charset="0"/>
              <a:cs typeface="Arial" pitchFamily="34" charset="0"/>
            </a:endParaRPr>
          </a:p>
        </p:txBody>
      </p:sp>
      <p:pic>
        <p:nvPicPr>
          <p:cNvPr id="11" name="Picture 2" descr="D:\# Downloads\Norton Antiviru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8640" y="4361890"/>
            <a:ext cx="1280360" cy="15819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8"/>
          <p:cNvSpPr txBox="1">
            <a:spLocks noChangeArrowheads="1"/>
          </p:cNvSpPr>
          <p:nvPr/>
        </p:nvSpPr>
        <p:spPr bwMode="auto">
          <a:xfrm>
            <a:off x="5638800" y="5906869"/>
            <a:ext cx="19945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r>
              <a:rPr lang="en-US" sz="1800" smtClean="0">
                <a:latin typeface="Arial" pitchFamily="34" charset="0"/>
                <a:ea typeface="Tahoma" pitchFamily="34" charset="0"/>
                <a:cs typeface="Arial" pitchFamily="34" charset="0"/>
              </a:rPr>
              <a:t>Norton Antivirus</a:t>
            </a:r>
            <a:endParaRPr lang="en-US" sz="1800" dirty="0">
              <a:latin typeface="Arial" pitchFamily="34" charset="0"/>
              <a:ea typeface="Tahoma" pitchFamily="34" charset="0"/>
              <a:cs typeface="Arial" pitchFamily="34" charset="0"/>
            </a:endParaRPr>
          </a:p>
        </p:txBody>
      </p:sp>
    </p:spTree>
    <p:extLst>
      <p:ext uri="{BB962C8B-B14F-4D97-AF65-F5344CB8AC3E}">
        <p14:creationId xmlns:p14="http://schemas.microsoft.com/office/powerpoint/2010/main" val="3039901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0"/>
              <a:t>Vài nét lịch sử tin học và MTĐT</a:t>
            </a:r>
            <a:endParaRPr lang="en-US"/>
          </a:p>
        </p:txBody>
      </p:sp>
      <p:sp>
        <p:nvSpPr>
          <p:cNvPr id="3" name="Content Placeholder 2"/>
          <p:cNvSpPr>
            <a:spLocks noGrp="1"/>
          </p:cNvSpPr>
          <p:nvPr>
            <p:ph idx="1"/>
          </p:nvPr>
        </p:nvSpPr>
        <p:spPr/>
        <p:txBody>
          <a:bodyPr/>
          <a:lstStyle/>
          <a:p>
            <a:r>
              <a:rPr lang="en-US" smtClean="0"/>
              <a:t>Năm 1641, Blaise </a:t>
            </a:r>
            <a:r>
              <a:rPr lang="en-US"/>
              <a:t>Pascal (1623 – 1662</a:t>
            </a:r>
            <a:r>
              <a:rPr lang="en-US" smtClean="0"/>
              <a:t>) chế tạo máy </a:t>
            </a:r>
            <a:r>
              <a:rPr lang="en-US"/>
              <a:t>cộng c</a:t>
            </a:r>
            <a:r>
              <a:rPr lang="vi-VN"/>
              <a:t>ơ</a:t>
            </a:r>
            <a:r>
              <a:rPr lang="en-US"/>
              <a:t> học </a:t>
            </a:r>
            <a:r>
              <a:rPr lang="vi-VN"/>
              <a:t>đầ</a:t>
            </a:r>
            <a:r>
              <a:rPr lang="en-US"/>
              <a:t>u </a:t>
            </a:r>
            <a:r>
              <a:rPr lang="en-US" smtClean="0"/>
              <a:t>tiên.</a:t>
            </a:r>
          </a:p>
          <a:p>
            <a:r>
              <a:rPr lang="en-US" smtClean="0"/>
              <a:t>Năm 1671, </a:t>
            </a:r>
            <a:r>
              <a:rPr lang="en-US"/>
              <a:t>Gottfried Leibritz (1646 – 1716) cải tiến máy của Pascal </a:t>
            </a:r>
            <a:r>
              <a:rPr lang="vi-VN"/>
              <a:t>để</a:t>
            </a:r>
            <a:r>
              <a:rPr lang="en-US"/>
              <a:t> </a:t>
            </a:r>
            <a:r>
              <a:rPr lang="en-US" smtClean="0"/>
              <a:t>thực hiện cộng, trừ, nhân, chia đơn giản.</a:t>
            </a:r>
            <a:endParaRPr lang="en-US"/>
          </a:p>
        </p:txBody>
      </p:sp>
      <p:sp>
        <p:nvSpPr>
          <p:cNvPr id="4" name="Date Placeholder 3"/>
          <p:cNvSpPr>
            <a:spLocks noGrp="1"/>
          </p:cNvSpPr>
          <p:nvPr>
            <p:ph type="dt" sz="half" idx="10"/>
          </p:nvPr>
        </p:nvSpPr>
        <p:spPr/>
        <p:txBody>
          <a:bodyPr/>
          <a:lstStyle/>
          <a:p>
            <a:fld id="{E2637ADC-B5DA-4293-915E-B7F49FE01A68}"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a:t>
            </a:fld>
            <a:endParaRPr lang="en-US"/>
          </a:p>
        </p:txBody>
      </p:sp>
      <p:pic>
        <p:nvPicPr>
          <p:cNvPr id="11" name="Picture 6" descr="D:\Working\THCS - Phan 1 - DBPhuong - 2008\images\Blaise Pasca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9494" y="4343400"/>
            <a:ext cx="1318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p:cNvSpPr txBox="1">
            <a:spLocks noChangeArrowheads="1"/>
          </p:cNvSpPr>
          <p:nvPr/>
        </p:nvSpPr>
        <p:spPr bwMode="auto">
          <a:xfrm>
            <a:off x="1600200" y="5984866"/>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solidFill>
                  <a:srgbClr val="000000"/>
                </a:solidFill>
              </a:rPr>
              <a:t>Blaise Pascal</a:t>
            </a:r>
          </a:p>
        </p:txBody>
      </p:sp>
      <p:sp>
        <p:nvSpPr>
          <p:cNvPr id="13" name="TextBox 8"/>
          <p:cNvSpPr txBox="1">
            <a:spLocks noChangeArrowheads="1"/>
          </p:cNvSpPr>
          <p:nvPr/>
        </p:nvSpPr>
        <p:spPr bwMode="auto">
          <a:xfrm>
            <a:off x="4419600" y="5973753"/>
            <a:ext cx="314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solidFill>
                  <a:srgbClr val="000000"/>
                </a:solidFill>
              </a:rPr>
              <a:t>Máy cộng c</a:t>
            </a:r>
            <a:r>
              <a:rPr lang="vi-VN" sz="1800">
                <a:solidFill>
                  <a:srgbClr val="000000"/>
                </a:solidFill>
              </a:rPr>
              <a:t>ơ</a:t>
            </a:r>
            <a:r>
              <a:rPr lang="en-US" sz="1800">
                <a:solidFill>
                  <a:srgbClr val="000000"/>
                </a:solidFill>
              </a:rPr>
              <a:t> học của Pascal</a:t>
            </a:r>
          </a:p>
        </p:txBody>
      </p:sp>
      <p:pic>
        <p:nvPicPr>
          <p:cNvPr id="14" name="Picture 8" descr="D:\Working\THCS - Phan 1 - DBPhuong - 2008\images\Blaise Pascal's Machine 2.jpg"/>
          <p:cNvPicPr>
            <a:picLocks noChangeAspect="1" noChangeArrowheads="1"/>
          </p:cNvPicPr>
          <p:nvPr/>
        </p:nvPicPr>
        <p:blipFill>
          <a:blip r:embed="rId3" cstate="print">
            <a:clrChange>
              <a:clrFrom>
                <a:srgbClr val="E8E8E8"/>
              </a:clrFrom>
              <a:clrTo>
                <a:srgbClr val="E8E8E8">
                  <a:alpha val="0"/>
                </a:srgbClr>
              </a:clrTo>
            </a:clrChange>
            <a:extLst>
              <a:ext uri="{28A0092B-C50C-407E-A947-70E740481C1C}">
                <a14:useLocalDpi xmlns:a14="http://schemas.microsoft.com/office/drawing/2010/main" val="0"/>
              </a:ext>
            </a:extLst>
          </a:blip>
          <a:srcRect/>
          <a:stretch>
            <a:fillRect/>
          </a:stretch>
        </p:blipFill>
        <p:spPr bwMode="auto">
          <a:xfrm>
            <a:off x="4800600" y="4800600"/>
            <a:ext cx="23352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019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0"/>
              <a:t>Vài nét lịch sử tin học và MTĐT</a:t>
            </a:r>
            <a:endParaRPr lang="en-US"/>
          </a:p>
        </p:txBody>
      </p:sp>
      <p:sp>
        <p:nvSpPr>
          <p:cNvPr id="3" name="Content Placeholder 2"/>
          <p:cNvSpPr>
            <a:spLocks noGrp="1"/>
          </p:cNvSpPr>
          <p:nvPr>
            <p:ph idx="1"/>
          </p:nvPr>
        </p:nvSpPr>
        <p:spPr/>
        <p:txBody>
          <a:bodyPr/>
          <a:lstStyle/>
          <a:p>
            <a:r>
              <a:rPr lang="en-US" smtClean="0"/>
              <a:t>Năm 1833, Charles Babbage </a:t>
            </a:r>
            <a:r>
              <a:rPr lang="en-US" smtClean="0">
                <a:solidFill>
                  <a:srgbClr val="000000"/>
                </a:solidFill>
              </a:rPr>
              <a:t>(1792 </a:t>
            </a:r>
            <a:r>
              <a:rPr lang="en-US">
                <a:solidFill>
                  <a:srgbClr val="000000"/>
                </a:solidFill>
              </a:rPr>
              <a:t>- 1871) cho rằng không nên phát triển máy c</a:t>
            </a:r>
            <a:r>
              <a:rPr lang="vi-VN">
                <a:solidFill>
                  <a:srgbClr val="000000"/>
                </a:solidFill>
              </a:rPr>
              <a:t>ơ</a:t>
            </a:r>
            <a:r>
              <a:rPr lang="en-US">
                <a:solidFill>
                  <a:srgbClr val="000000"/>
                </a:solidFill>
              </a:rPr>
              <a:t> học và </a:t>
            </a:r>
            <a:r>
              <a:rPr lang="vi-VN">
                <a:solidFill>
                  <a:srgbClr val="000000"/>
                </a:solidFill>
              </a:rPr>
              <a:t>đề</a:t>
            </a:r>
            <a:r>
              <a:rPr lang="en-US">
                <a:solidFill>
                  <a:srgbClr val="000000"/>
                </a:solidFill>
              </a:rPr>
              <a:t> xuất máy tính với ch</a:t>
            </a:r>
            <a:r>
              <a:rPr lang="vi-VN">
                <a:solidFill>
                  <a:srgbClr val="000000"/>
                </a:solidFill>
              </a:rPr>
              <a:t>ươ</a:t>
            </a:r>
            <a:r>
              <a:rPr lang="en-US">
                <a:solidFill>
                  <a:srgbClr val="000000"/>
                </a:solidFill>
              </a:rPr>
              <a:t>ng trình bên ngoài </a:t>
            </a:r>
            <a:r>
              <a:rPr lang="en-US" smtClean="0">
                <a:solidFill>
                  <a:srgbClr val="000000"/>
                </a:solidFill>
              </a:rPr>
              <a:t>(thẻ </a:t>
            </a:r>
            <a:r>
              <a:rPr lang="vi-VN" smtClean="0">
                <a:solidFill>
                  <a:srgbClr val="000000"/>
                </a:solidFill>
              </a:rPr>
              <a:t>đụ</a:t>
            </a:r>
            <a:r>
              <a:rPr lang="en-US">
                <a:solidFill>
                  <a:srgbClr val="000000"/>
                </a:solidFill>
              </a:rPr>
              <a:t>c lỗ</a:t>
            </a:r>
            <a:r>
              <a:rPr lang="en-US" smtClean="0">
                <a:solidFill>
                  <a:srgbClr val="000000"/>
                </a:solidFill>
              </a:rPr>
              <a:t>).</a:t>
            </a:r>
            <a:endParaRPr lang="en-US"/>
          </a:p>
        </p:txBody>
      </p:sp>
      <p:sp>
        <p:nvSpPr>
          <p:cNvPr id="4" name="Date Placeholder 3"/>
          <p:cNvSpPr>
            <a:spLocks noGrp="1"/>
          </p:cNvSpPr>
          <p:nvPr>
            <p:ph type="dt" sz="half" idx="10"/>
          </p:nvPr>
        </p:nvSpPr>
        <p:spPr/>
        <p:txBody>
          <a:bodyPr/>
          <a:lstStyle/>
          <a:p>
            <a:fld id="{C0A82FD4-8A1F-4CA4-80CC-8BEB22F0E11D}"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a:t>
            </a:fld>
            <a:endParaRPr lang="en-US"/>
          </a:p>
        </p:txBody>
      </p:sp>
      <p:pic>
        <p:nvPicPr>
          <p:cNvPr id="8" name="Picture 2" descr="D:\Working\THCS - Phan 1 - DBPhuong - 2008\images\Charles Babba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900" y="4194175"/>
            <a:ext cx="171450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1371600" y="5989320"/>
            <a:ext cx="196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solidFill>
                  <a:srgbClr val="000000"/>
                </a:solidFill>
              </a:rPr>
              <a:t>Charles Babbage</a:t>
            </a:r>
          </a:p>
        </p:txBody>
      </p:sp>
      <p:pic>
        <p:nvPicPr>
          <p:cNvPr id="10" name="Picture 3" descr="D:\Working\THCS - Phan 1 - DBPhuong - 2008\images\Charles Babbage's Machin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2938" y="4038600"/>
            <a:ext cx="278606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8"/>
          <p:cNvSpPr txBox="1">
            <a:spLocks noChangeArrowheads="1"/>
          </p:cNvSpPr>
          <p:nvPr/>
        </p:nvSpPr>
        <p:spPr bwMode="auto">
          <a:xfrm>
            <a:off x="4191000" y="598932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solidFill>
                  <a:srgbClr val="000000"/>
                </a:solidFill>
              </a:rPr>
              <a:t>Máy tính của Charles Babbage</a:t>
            </a:r>
          </a:p>
        </p:txBody>
      </p:sp>
    </p:spTree>
    <p:extLst>
      <p:ext uri="{BB962C8B-B14F-4D97-AF65-F5344CB8AC3E}">
        <p14:creationId xmlns:p14="http://schemas.microsoft.com/office/powerpoint/2010/main" val="352127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0"/>
              <a:t>Vài nét lịch sử tin học và MTĐT</a:t>
            </a:r>
            <a:endParaRPr lang="en-US"/>
          </a:p>
        </p:txBody>
      </p:sp>
      <p:sp>
        <p:nvSpPr>
          <p:cNvPr id="3" name="Content Placeholder 2"/>
          <p:cNvSpPr>
            <a:spLocks noGrp="1"/>
          </p:cNvSpPr>
          <p:nvPr>
            <p:ph idx="1"/>
          </p:nvPr>
        </p:nvSpPr>
        <p:spPr/>
        <p:txBody>
          <a:bodyPr/>
          <a:lstStyle/>
          <a:p>
            <a:r>
              <a:rPr lang="en-US" smtClean="0"/>
              <a:t>Năm 1945, </a:t>
            </a:r>
            <a:r>
              <a:rPr lang="en-US">
                <a:solidFill>
                  <a:srgbClr val="000000"/>
                </a:solidFill>
              </a:rPr>
              <a:t>John Von Neumann </a:t>
            </a:r>
            <a:r>
              <a:rPr lang="vi-VN">
                <a:solidFill>
                  <a:srgbClr val="000000"/>
                </a:solidFill>
              </a:rPr>
              <a:t>đư</a:t>
            </a:r>
            <a:r>
              <a:rPr lang="en-US">
                <a:solidFill>
                  <a:srgbClr val="000000"/>
                </a:solidFill>
              </a:rPr>
              <a:t>a ra nguyên lý có tính chất quyết </a:t>
            </a:r>
            <a:r>
              <a:rPr lang="vi-VN">
                <a:solidFill>
                  <a:srgbClr val="000000"/>
                </a:solidFill>
              </a:rPr>
              <a:t>đị</a:t>
            </a:r>
            <a:r>
              <a:rPr lang="en-US">
                <a:solidFill>
                  <a:srgbClr val="000000"/>
                </a:solidFill>
              </a:rPr>
              <a:t>nh, </a:t>
            </a:r>
            <a:r>
              <a:rPr lang="vi-VN">
                <a:solidFill>
                  <a:srgbClr val="000000"/>
                </a:solidFill>
              </a:rPr>
              <a:t>đó</a:t>
            </a:r>
            <a:r>
              <a:rPr lang="en-US">
                <a:solidFill>
                  <a:srgbClr val="000000"/>
                </a:solidFill>
              </a:rPr>
              <a:t> là ch</a:t>
            </a:r>
            <a:r>
              <a:rPr lang="vi-VN">
                <a:solidFill>
                  <a:srgbClr val="000000"/>
                </a:solidFill>
              </a:rPr>
              <a:t>ươ</a:t>
            </a:r>
            <a:r>
              <a:rPr lang="en-US">
                <a:solidFill>
                  <a:srgbClr val="000000"/>
                </a:solidFill>
              </a:rPr>
              <a:t>ng trình </a:t>
            </a:r>
            <a:r>
              <a:rPr lang="vi-VN">
                <a:solidFill>
                  <a:srgbClr val="000000"/>
                </a:solidFill>
              </a:rPr>
              <a:t>đượ</a:t>
            </a:r>
            <a:r>
              <a:rPr lang="en-US">
                <a:solidFill>
                  <a:srgbClr val="000000"/>
                </a:solidFill>
              </a:rPr>
              <a:t>c l</a:t>
            </a:r>
            <a:r>
              <a:rPr lang="vi-VN">
                <a:solidFill>
                  <a:srgbClr val="000000"/>
                </a:solidFill>
              </a:rPr>
              <a:t>ư</a:t>
            </a:r>
            <a:r>
              <a:rPr lang="en-US">
                <a:solidFill>
                  <a:srgbClr val="000000"/>
                </a:solidFill>
              </a:rPr>
              <a:t>u trữ trong máy và sự gián </a:t>
            </a:r>
            <a:r>
              <a:rPr lang="vi-VN">
                <a:solidFill>
                  <a:srgbClr val="000000"/>
                </a:solidFill>
              </a:rPr>
              <a:t>đ</a:t>
            </a:r>
            <a:r>
              <a:rPr lang="en-US">
                <a:solidFill>
                  <a:srgbClr val="000000"/>
                </a:solidFill>
              </a:rPr>
              <a:t>oạn quá trình tuần tự.</a:t>
            </a:r>
            <a:endParaRPr lang="en-US"/>
          </a:p>
        </p:txBody>
      </p:sp>
      <p:sp>
        <p:nvSpPr>
          <p:cNvPr id="4" name="Date Placeholder 3"/>
          <p:cNvSpPr>
            <a:spLocks noGrp="1"/>
          </p:cNvSpPr>
          <p:nvPr>
            <p:ph type="dt" sz="half" idx="10"/>
          </p:nvPr>
        </p:nvSpPr>
        <p:spPr/>
        <p:txBody>
          <a:bodyPr/>
          <a:lstStyle/>
          <a:p>
            <a:fld id="{4A49D5D9-C63A-4D85-9585-6B9441CB32F2}"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a:t>
            </a:fld>
            <a:endParaRPr lang="en-US"/>
          </a:p>
        </p:txBody>
      </p:sp>
      <p:pic>
        <p:nvPicPr>
          <p:cNvPr id="8" name="Picture 2" descr="C:\^VCBB^\MyWorks\Teaching\! misc\Teaching\Soan slide THCS\THCS - Phan 1 - DBPhuong - 2008\images\V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962400"/>
            <a:ext cx="17145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1219200" y="5989320"/>
            <a:ext cx="2211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solidFill>
                  <a:srgbClr val="000000"/>
                </a:solidFill>
              </a:rPr>
              <a:t>John Von Neumann</a:t>
            </a:r>
          </a:p>
        </p:txBody>
      </p:sp>
      <p:pic>
        <p:nvPicPr>
          <p:cNvPr id="10" name="Picture 3" descr="C:\^VCBB^\MyWorks\Teaching\! misc\Teaching\Soan slide THCS\THCS - Phan 1 - DBPhuong - 2008\images\Von Arch.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3390" y="3733800"/>
            <a:ext cx="328041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6"/>
          <p:cNvSpPr txBox="1">
            <a:spLocks noChangeArrowheads="1"/>
          </p:cNvSpPr>
          <p:nvPr/>
        </p:nvSpPr>
        <p:spPr bwMode="auto">
          <a:xfrm>
            <a:off x="4419600" y="5989320"/>
            <a:ext cx="3035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solidFill>
                  <a:srgbClr val="000000"/>
                </a:solidFill>
              </a:rPr>
              <a:t>Kiến trúc của J.V. Neumann</a:t>
            </a:r>
          </a:p>
        </p:txBody>
      </p:sp>
    </p:spTree>
    <p:extLst>
      <p:ext uri="{BB962C8B-B14F-4D97-AF65-F5344CB8AC3E}">
        <p14:creationId xmlns:p14="http://schemas.microsoft.com/office/powerpoint/2010/main" val="2505745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thế hệ máy tính điện tử</a:t>
            </a:r>
            <a:endParaRPr lang="en-US"/>
          </a:p>
        </p:txBody>
      </p:sp>
      <p:sp>
        <p:nvSpPr>
          <p:cNvPr id="3" name="Content Placeholder 2"/>
          <p:cNvSpPr>
            <a:spLocks noGrp="1"/>
          </p:cNvSpPr>
          <p:nvPr>
            <p:ph idx="1"/>
          </p:nvPr>
        </p:nvSpPr>
        <p:spPr/>
        <p:txBody>
          <a:bodyPr/>
          <a:lstStyle/>
          <a:p>
            <a:r>
              <a:rPr lang="en-US" smtClean="0"/>
              <a:t>Thế hệ thứ nhất (1945 – 1959)</a:t>
            </a:r>
          </a:p>
          <a:p>
            <a:pPr lvl="1"/>
            <a:r>
              <a:rPr lang="en-US" sz="2800" smtClean="0"/>
              <a:t>Sử </a:t>
            </a:r>
            <a:r>
              <a:rPr lang="en-US" sz="2800"/>
              <a:t>dụng bóng chân không (vacuum </a:t>
            </a:r>
            <a:r>
              <a:rPr lang="en-US" sz="2800" smtClean="0"/>
              <a:t>tube)</a:t>
            </a:r>
          </a:p>
          <a:p>
            <a:pPr lvl="1"/>
            <a:r>
              <a:rPr lang="en-US" sz="2800" smtClean="0"/>
              <a:t>Máy </a:t>
            </a:r>
            <a:r>
              <a:rPr lang="en-US" sz="2800"/>
              <a:t>ENIAC (Hoa Kỳ) dài 30.5m, nặng 30 tấn,</a:t>
            </a:r>
            <a:br>
              <a:rPr lang="en-US" sz="2800"/>
            </a:br>
            <a:r>
              <a:rPr lang="en-US" sz="2800"/>
              <a:t>18000 bóng chân không, sử dụng thẻ đục lỗ,</a:t>
            </a:r>
            <a:br>
              <a:rPr lang="en-US" sz="2800"/>
            </a:br>
            <a:r>
              <a:rPr lang="en-US" sz="2800"/>
              <a:t>thực hiện 1900 phép cộng/giây, phục vụ cho</a:t>
            </a:r>
            <a:br>
              <a:rPr lang="en-US" sz="2800"/>
            </a:br>
            <a:r>
              <a:rPr lang="en-US" sz="2800"/>
              <a:t>mục đích quốc phòng (tính đạn đạo, chế tạo</a:t>
            </a:r>
            <a:br>
              <a:rPr lang="en-US" sz="2800"/>
            </a:br>
            <a:r>
              <a:rPr lang="en-US" sz="2800"/>
              <a:t>bom nguyên tử, </a:t>
            </a:r>
            <a:r>
              <a:rPr lang="en-US" sz="2800" smtClean="0"/>
              <a:t>…)</a:t>
            </a:r>
          </a:p>
          <a:p>
            <a:pPr lvl="1"/>
            <a:r>
              <a:rPr lang="en-US" sz="2800" smtClean="0"/>
              <a:t>Máy </a:t>
            </a:r>
            <a:r>
              <a:rPr lang="en-US" sz="2800"/>
              <a:t>UNIVAC nhanh hơn máy ENIAC 10 lần,</a:t>
            </a:r>
            <a:br>
              <a:rPr lang="en-US" sz="2800"/>
            </a:br>
            <a:r>
              <a:rPr lang="en-US" sz="2800"/>
              <a:t>sử dụng hơn 5000 bóng chân </a:t>
            </a:r>
            <a:r>
              <a:rPr lang="en-US" sz="2800" smtClean="0"/>
              <a:t>không</a:t>
            </a:r>
            <a:endParaRPr lang="en-US"/>
          </a:p>
        </p:txBody>
      </p:sp>
      <p:sp>
        <p:nvSpPr>
          <p:cNvPr id="4" name="Date Placeholder 3"/>
          <p:cNvSpPr>
            <a:spLocks noGrp="1"/>
          </p:cNvSpPr>
          <p:nvPr>
            <p:ph type="dt" sz="half" idx="10"/>
          </p:nvPr>
        </p:nvSpPr>
        <p:spPr/>
        <p:txBody>
          <a:bodyPr/>
          <a:lstStyle/>
          <a:p>
            <a:fld id="{D6003129-7734-4212-BB4C-E8E8B07EF686}"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8</a:t>
            </a:fld>
            <a:endParaRPr lang="en-US"/>
          </a:p>
        </p:txBody>
      </p:sp>
    </p:spTree>
    <p:extLst>
      <p:ext uri="{BB962C8B-B14F-4D97-AF65-F5344CB8AC3E}">
        <p14:creationId xmlns:p14="http://schemas.microsoft.com/office/powerpoint/2010/main" val="512682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thế hệ máy tính điện tử</a:t>
            </a:r>
            <a:endParaRPr lang="en-US"/>
          </a:p>
        </p:txBody>
      </p:sp>
      <p:sp>
        <p:nvSpPr>
          <p:cNvPr id="3" name="Content Placeholder 2"/>
          <p:cNvSpPr>
            <a:spLocks noGrp="1"/>
          </p:cNvSpPr>
          <p:nvPr>
            <p:ph idx="1"/>
          </p:nvPr>
        </p:nvSpPr>
        <p:spPr/>
        <p:txBody>
          <a:bodyPr>
            <a:normAutofit fontScale="92500" lnSpcReduction="20000"/>
          </a:bodyPr>
          <a:lstStyle/>
          <a:p>
            <a:r>
              <a:rPr lang="en-US" sz="3500"/>
              <a:t>Thế hệ thứ </a:t>
            </a:r>
            <a:r>
              <a:rPr lang="en-US" sz="3500" smtClean="0"/>
              <a:t>hai (1960 – 1964)</a:t>
            </a:r>
            <a:endParaRPr lang="en-US" sz="3500"/>
          </a:p>
          <a:p>
            <a:pPr lvl="1"/>
            <a:r>
              <a:rPr lang="en-US" sz="3000" smtClean="0"/>
              <a:t>Sử </a:t>
            </a:r>
            <a:r>
              <a:rPr lang="en-US" sz="3000"/>
              <a:t>dụng </a:t>
            </a:r>
            <a:r>
              <a:rPr lang="vi-VN" sz="3000"/>
              <a:t>đè</a:t>
            </a:r>
            <a:r>
              <a:rPr lang="en-US" sz="3000"/>
              <a:t>n bán dẫn (nhỏ và rẻ </a:t>
            </a:r>
            <a:r>
              <a:rPr lang="en-US" sz="3000" smtClean="0"/>
              <a:t>hơn, tiêu </a:t>
            </a:r>
            <a:r>
              <a:rPr lang="en-US" sz="3000"/>
              <a:t>thụ ít điện năng và tỏa </a:t>
            </a:r>
            <a:r>
              <a:rPr lang="en-US" sz="3000" smtClean="0"/>
              <a:t>nhiệt ít </a:t>
            </a:r>
            <a:r>
              <a:rPr lang="en-US" sz="3000"/>
              <a:t>hơn bóng </a:t>
            </a:r>
            <a:r>
              <a:rPr lang="en-US" sz="3000" smtClean="0"/>
              <a:t>chân không)</a:t>
            </a:r>
          </a:p>
          <a:p>
            <a:pPr lvl="1"/>
            <a:r>
              <a:rPr lang="en-US" sz="3000" smtClean="0"/>
              <a:t>IBM </a:t>
            </a:r>
            <a:r>
              <a:rPr lang="en-US" sz="3000"/>
              <a:t>7090 đạt 2 triệu phép </a:t>
            </a:r>
            <a:r>
              <a:rPr lang="en-US" sz="3000" smtClean="0"/>
              <a:t>tính/giây, tham </a:t>
            </a:r>
            <a:r>
              <a:rPr lang="en-US" sz="3000"/>
              <a:t>gia vào dự án Mercury (Hoa Kỳ</a:t>
            </a:r>
            <a:r>
              <a:rPr lang="en-US" sz="3000" smtClean="0"/>
              <a:t>) (</a:t>
            </a:r>
            <a:r>
              <a:rPr lang="en-US" sz="3000"/>
              <a:t>đưa con người lên quỹ đạo trái đất), tìm ra số nguyên tố lớn nhất </a:t>
            </a:r>
            <a:r>
              <a:rPr lang="en-US" sz="3000" smtClean="0"/>
              <a:t>tại thời </a:t>
            </a:r>
            <a:r>
              <a:rPr lang="en-US" sz="3000"/>
              <a:t>điểm đó (1961) với 1332 chữ </a:t>
            </a:r>
            <a:r>
              <a:rPr lang="en-US" sz="3000" smtClean="0"/>
              <a:t>số</a:t>
            </a:r>
            <a:r>
              <a:rPr lang="en-US" sz="3000" smtClean="0">
                <a:solidFill>
                  <a:srgbClr val="FF0000"/>
                </a:solidFill>
              </a:rPr>
              <a:t>*</a:t>
            </a:r>
          </a:p>
          <a:p>
            <a:pPr lvl="1"/>
            <a:r>
              <a:rPr lang="en-US" sz="3000" smtClean="0"/>
              <a:t>Máy </a:t>
            </a:r>
            <a:r>
              <a:rPr lang="en-US" sz="3000"/>
              <a:t>M-3, Minsk-1, Minsk-2 (Liên </a:t>
            </a:r>
            <a:r>
              <a:rPr lang="en-US" sz="3000" smtClean="0"/>
              <a:t>Xô)</a:t>
            </a:r>
          </a:p>
          <a:p>
            <a:pPr lvl="1"/>
            <a:r>
              <a:rPr lang="en-US" sz="3000" smtClean="0"/>
              <a:t>NNLT </a:t>
            </a:r>
            <a:r>
              <a:rPr lang="en-US" sz="3000"/>
              <a:t>cấp cao: COBOL, </a:t>
            </a:r>
            <a:r>
              <a:rPr lang="en-US" sz="3000" smtClean="0"/>
              <a:t>FORTRAN</a:t>
            </a:r>
          </a:p>
          <a:p>
            <a:pPr marL="457200" lvl="1" indent="0">
              <a:buNone/>
            </a:pPr>
            <a:endParaRPr lang="en-US" sz="2100" smtClean="0">
              <a:solidFill>
                <a:srgbClr val="FF0000"/>
              </a:solidFill>
            </a:endParaRPr>
          </a:p>
          <a:p>
            <a:pPr marL="457200" lvl="1" indent="0">
              <a:buNone/>
            </a:pPr>
            <a:r>
              <a:rPr lang="en-US" sz="2100" smtClean="0"/>
              <a:t>* Đến tháng 10/2009, số nguyên tố tìm được có 12.978.189 chữ số)</a:t>
            </a:r>
            <a:endParaRPr lang="en-US" sz="2100"/>
          </a:p>
        </p:txBody>
      </p:sp>
      <p:sp>
        <p:nvSpPr>
          <p:cNvPr id="4" name="Date Placeholder 3"/>
          <p:cNvSpPr>
            <a:spLocks noGrp="1"/>
          </p:cNvSpPr>
          <p:nvPr>
            <p:ph type="dt" sz="half" idx="10"/>
          </p:nvPr>
        </p:nvSpPr>
        <p:spPr/>
        <p:txBody>
          <a:bodyPr/>
          <a:lstStyle/>
          <a:p>
            <a:fld id="{B9E832E2-AA91-4147-A31D-6104319C6D1D}"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9</a:t>
            </a:fld>
            <a:endParaRPr lang="en-US"/>
          </a:p>
        </p:txBody>
      </p:sp>
    </p:spTree>
    <p:extLst>
      <p:ext uri="{BB962C8B-B14F-4D97-AF65-F5344CB8AC3E}">
        <p14:creationId xmlns:p14="http://schemas.microsoft.com/office/powerpoint/2010/main" val="1753682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82891581c6b32cd143ab47e994c3dcc58291af7"/>
</p:tagLst>
</file>

<file path=ppt/theme/theme1.xml><?xml version="1.0" encoding="utf-8"?>
<a:theme xmlns:a="http://schemas.openxmlformats.org/drawingml/2006/main" nam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Orange</Template>
  <TotalTime>1</TotalTime>
  <Words>6832</Words>
  <Application>Microsoft Office PowerPoint</Application>
  <PresentationFormat>On-screen Show (4:3)</PresentationFormat>
  <Paragraphs>482</Paragraphs>
  <Slides>41</Slides>
  <Notes>15</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Orange</vt:lpstr>
      <vt:lpstr>Tổng quan về CNTT</vt:lpstr>
      <vt:lpstr>Nội dung</vt:lpstr>
      <vt:lpstr>Lịch sử phát triển của tin học và máy tính điện tử</vt:lpstr>
      <vt:lpstr>Vài nét lịch sử tin học và MTĐT</vt:lpstr>
      <vt:lpstr>Vài nét lịch sử tin học và MTĐT</vt:lpstr>
      <vt:lpstr>Vài nét lịch sử tin học và MTĐT</vt:lpstr>
      <vt:lpstr>Vài nét lịch sử tin học và MTĐT</vt:lpstr>
      <vt:lpstr>5 thế hệ máy tính điện tử</vt:lpstr>
      <vt:lpstr>5 thế hệ máy tính điện tử</vt:lpstr>
      <vt:lpstr>5 thế hệ máy tính điện tử</vt:lpstr>
      <vt:lpstr>5 thế hệ máy tính điện tử</vt:lpstr>
      <vt:lpstr>5 thế hệ máy tính điện tử</vt:lpstr>
      <vt:lpstr>Phân loại máy tính điện tử</vt:lpstr>
      <vt:lpstr>Siêu máy tính (Supercomputer)</vt:lpstr>
      <vt:lpstr>Máy tính cái (Mainframe)</vt:lpstr>
      <vt:lpstr>Máy tính cỡ trung (Minicomputer)</vt:lpstr>
      <vt:lpstr>Máy vi tính (Microcomputer)</vt:lpstr>
      <vt:lpstr>Kiến trúc máy tính - Phần cứng</vt:lpstr>
      <vt:lpstr>Kiến trúc máy tính</vt:lpstr>
      <vt:lpstr>Bộ vi xử lý (CPU)</vt:lpstr>
      <vt:lpstr>Bộ nhớ trong (Memory)</vt:lpstr>
      <vt:lpstr>Bộ nhớ ngoài (External Storage)</vt:lpstr>
      <vt:lpstr>Bộ nhớ ngoài – Phân loại</vt:lpstr>
      <vt:lpstr>Bộ nhớ ngoài – Phân loại</vt:lpstr>
      <vt:lpstr>Bộ nhớ ngoài – Phân loại</vt:lpstr>
      <vt:lpstr>Bộ nhớ ngoài – Phân loại</vt:lpstr>
      <vt:lpstr>Thiết bị nhập</vt:lpstr>
      <vt:lpstr>Thiết bị nhập</vt:lpstr>
      <vt:lpstr>Thiết bị nhập</vt:lpstr>
      <vt:lpstr>Thiết bị nhập</vt:lpstr>
      <vt:lpstr>Thiết bị xuất</vt:lpstr>
      <vt:lpstr>Thiết bị xuất</vt:lpstr>
      <vt:lpstr>Bo mạch chủ</vt:lpstr>
      <vt:lpstr>Bên trong một thùng máy PC</vt:lpstr>
      <vt:lpstr>Phần mềm</vt:lpstr>
      <vt:lpstr>Khái niệm</vt:lpstr>
      <vt:lpstr>Một số khái niệm liên quan</vt:lpstr>
      <vt:lpstr>Phân loại theo chức năng</vt:lpstr>
      <vt:lpstr>Phân loại theo chức năng</vt:lpstr>
      <vt:lpstr>Phân loại theo chức năng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NMCNTT1</dc:title>
  <dc:creator>FIT.HCMUS.EDU.VN</dc:creator>
  <cp:lastModifiedBy>VITCONBUNGBU</cp:lastModifiedBy>
  <cp:revision>283</cp:revision>
  <dcterms:created xsi:type="dcterms:W3CDTF">2010-02-17T03:02:53Z</dcterms:created>
  <dcterms:modified xsi:type="dcterms:W3CDTF">2012-10-02T13:20:44Z</dcterms:modified>
</cp:coreProperties>
</file>