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56" r:id="rId2"/>
    <p:sldId id="257" r:id="rId3"/>
    <p:sldId id="271" r:id="rId4"/>
    <p:sldId id="327" r:id="rId5"/>
    <p:sldId id="328" r:id="rId6"/>
    <p:sldId id="325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346" r:id="rId24"/>
    <p:sldId id="347" r:id="rId25"/>
    <p:sldId id="353" r:id="rId26"/>
    <p:sldId id="349" r:id="rId27"/>
    <p:sldId id="350" r:id="rId28"/>
    <p:sldId id="351" r:id="rId29"/>
    <p:sldId id="352" r:id="rId30"/>
    <p:sldId id="259" r:id="rId31"/>
    <p:sldId id="315" r:id="rId32"/>
    <p:sldId id="316" r:id="rId33"/>
    <p:sldId id="317" r:id="rId34"/>
    <p:sldId id="290" r:id="rId35"/>
    <p:sldId id="318" r:id="rId36"/>
    <p:sldId id="319" r:id="rId37"/>
    <p:sldId id="320" r:id="rId38"/>
    <p:sldId id="321" r:id="rId39"/>
    <p:sldId id="323" r:id="rId40"/>
    <p:sldId id="326" r:id="rId41"/>
    <p:sldId id="291" r:id="rId42"/>
    <p:sldId id="310" r:id="rId43"/>
    <p:sldId id="292" r:id="rId44"/>
    <p:sldId id="311" r:id="rId45"/>
    <p:sldId id="312" r:id="rId46"/>
    <p:sldId id="300" r:id="rId47"/>
    <p:sldId id="324" r:id="rId48"/>
    <p:sldId id="313" r:id="rId49"/>
    <p:sldId id="301" r:id="rId50"/>
    <p:sldId id="294" r:id="rId51"/>
    <p:sldId id="295" r:id="rId52"/>
    <p:sldId id="303" r:id="rId53"/>
    <p:sldId id="302" r:id="rId54"/>
    <p:sldId id="304" r:id="rId55"/>
    <p:sldId id="306" r:id="rId56"/>
    <p:sldId id="308" r:id="rId57"/>
    <p:sldId id="296" r:id="rId58"/>
    <p:sldId id="309" r:id="rId59"/>
    <p:sldId id="258" r:id="rId60"/>
  </p:sldIdLst>
  <p:sldSz cx="9144000" cy="6858000" type="screen4x3"/>
  <p:notesSz cx="10234613" cy="7102475"/>
  <p:custDataLst>
    <p:tags r:id="rId6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5" autoAdjust="0"/>
    <p:restoredTop sz="86605" autoAdjust="0"/>
  </p:normalViewPr>
  <p:slideViewPr>
    <p:cSldViewPr>
      <p:cViewPr>
        <p:scale>
          <a:sx n="70" d="100"/>
          <a:sy n="70" d="100"/>
        </p:scale>
        <p:origin x="-48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2" d="100"/>
          <a:sy n="72" d="100"/>
        </p:scale>
        <p:origin x="-1782" y="-96"/>
      </p:cViewPr>
      <p:guideLst>
        <p:guide orient="horz" pos="2237"/>
        <p:guide pos="32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99" cy="355124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7246" y="0"/>
            <a:ext cx="4434999" cy="355124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717E16C-5C8E-4AAF-A4FA-8E2E020BCAF0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746119"/>
            <a:ext cx="4434999" cy="35512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7246" y="6746119"/>
            <a:ext cx="4434999" cy="35512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AF5D65A-53D3-4DF7-8BE7-75C253D9AA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197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5610" cy="354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6717" y="0"/>
            <a:ext cx="4435610" cy="354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49788C-30A7-4C81-AC0B-CB703CF94DFD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3400"/>
            <a:ext cx="3551237" cy="2662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2547" y="3373317"/>
            <a:ext cx="8189520" cy="3195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746635"/>
            <a:ext cx="4435610" cy="3547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6717" y="6746635"/>
            <a:ext cx="4435610" cy="3547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4ADD4-FDAE-426A-96C1-07D283434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6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vi.wikipedia.org/w/index.php?title=Hi%E1%BB%87p_h%E1%BB%99i_Unicode&amp;action=edit&amp;redlink=1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vi.wikipedia.org/wiki/1991" TargetMode="External"/><Relationship Id="rId4" Type="http://schemas.openxmlformats.org/officeDocument/2006/relationships/hyperlink" Target="http://vi.wikipedia.org/wiki/California" TargetMode="Externa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vi.wikipedia.org/w/index.php?title=Hi%E1%BB%87p_h%E1%BB%99i_Unicode&amp;action=edit&amp;redlink=1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vi.wikipedia.org/wiki/1991" TargetMode="External"/><Relationship Id="rId4" Type="http://schemas.openxmlformats.org/officeDocument/2006/relationships/hyperlink" Target="http://vi.wikipedia.org/wiki/California" TargetMode="Externa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4ADD4-FDAE-426A-96C1-07D283434A4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9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smtClean="0">
              <a:latin typeface="Calibri" pitchFamily="34" charset="0"/>
            </a:endParaRP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D0AEA56-6917-4FFF-A2B2-62BE5999537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smtClean="0">
              <a:latin typeface="Calibri" pitchFamily="34" charset="0"/>
            </a:endParaRP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7ED84DA-87D3-40DD-940A-75CCFE3746D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smtClean="0">
              <a:latin typeface="Calibri" pitchFamily="34" charset="0"/>
            </a:endParaRP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BE8DA8A-A462-451A-B913-A5ECA81B3B8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smtClean="0">
              <a:latin typeface="Calibri" pitchFamily="34" charset="0"/>
            </a:endParaRP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541ABC4-E7EA-4A7F-8B26-D1D24DEF412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- Giải</a:t>
            </a:r>
            <a:r>
              <a:rPr lang="en-US" baseline="0" smtClean="0"/>
              <a:t> thích 1 chút vì sao bit lại là đơn vị chứa thông tin nhỏ nhất (trong máy tính “truyền thống”)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4ADD4-FDAE-426A-96C1-07D283434A4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90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4ADD4-FDAE-426A-96C1-07D283434A4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90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4ADD4-FDAE-426A-96C1-07D283434A4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90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4ADD4-FDAE-426A-96C1-07D283434A4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90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4ADD4-FDAE-426A-96C1-07D283434A41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90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4ADD4-FDAE-426A-96C1-07D283434A41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9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-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10-hệ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con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cuộc</a:t>
            </a:r>
            <a:r>
              <a:rPr lang="en-US" dirty="0" smtClean="0"/>
              <a:t> </a:t>
            </a:r>
            <a:r>
              <a:rPr lang="en-US" dirty="0" err="1" smtClean="0"/>
              <a:t>sống</a:t>
            </a:r>
            <a:r>
              <a:rPr lang="en-US" dirty="0" smtClean="0"/>
              <a:t> </a:t>
            </a:r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dirty="0" err="1" smtClean="0"/>
              <a:t>Sd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10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biễu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1 </a:t>
            </a:r>
            <a:r>
              <a:rPr lang="en-US" dirty="0" err="1" smtClean="0"/>
              <a:t>biễu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biễu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(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1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ở 1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kì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10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)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4ADD4-FDAE-426A-96C1-07D283434A4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4ADD4-FDAE-426A-96C1-07D283434A41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90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4ADD4-FDAE-426A-96C1-07D283434A41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90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</a:p>
          <a:p>
            <a:r>
              <a:rPr lang="en-US" dirty="0" smtClean="0"/>
              <a:t>-1 </a:t>
            </a:r>
            <a:r>
              <a:rPr lang="en-US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diễn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: -123.4 = -12.34 x 10^1 = …</a:t>
            </a:r>
          </a:p>
          <a:p>
            <a:r>
              <a:rPr lang="en-US" baseline="0" dirty="0" err="1" smtClean="0"/>
              <a:t>Đọc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diễn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chấm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IEEE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4ADD4-FDAE-426A-96C1-07D283434A41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90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Chưa</a:t>
            </a:r>
            <a:r>
              <a:rPr lang="en-US" baseline="0" smtClean="0"/>
              <a:t> có phần EBCDIC vì không thông dụng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4ADD4-FDAE-426A-96C1-07D283434A41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90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Chuẩn mã trao đổi thông tin Hoa Kì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4ADD4-FDAE-426A-96C1-07D283434A41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90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-</a:t>
            </a:r>
          </a:p>
          <a:p>
            <a:pPr>
              <a:buFontTx/>
              <a:buChar char="-"/>
            </a:pPr>
            <a:r>
              <a:rPr lang="en-US" smtClean="0"/>
              <a:t> Cần</a:t>
            </a:r>
            <a:r>
              <a:rPr lang="en-US" baseline="0" smtClean="0"/>
              <a:t> phân biệt giữa ký tự ‘0’ và giá trị 0</a:t>
            </a:r>
          </a:p>
          <a:p>
            <a:pPr>
              <a:buFontTx/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4ADD4-FDAE-426A-96C1-07D283434A41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90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4ADD4-FDAE-426A-96C1-07D283434A41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90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0" i="0" u="none" strike="noStrike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Hiệp hội Unicode (trang chưa được viết)"/>
              </a:rPr>
              <a:t>Hiệp hội Unicode</a:t>
            </a:r>
            <a:r>
              <a:rPr lang="vi-V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ở </a:t>
            </a:r>
            <a:r>
              <a:rPr lang="vi-VN" sz="1200" b="0" i="0" u="none" strike="noStrike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California"/>
              </a:rPr>
              <a:t>California</a:t>
            </a:r>
            <a:r>
              <a:rPr lang="vi-V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xuất bản phiên bản đầu tiên của The Unicode Standard (Tiêu chuẩn Unicode) vào năm </a:t>
            </a:r>
            <a:r>
              <a:rPr lang="vi-VN" sz="1200" b="0" i="0" u="none" strike="noStrike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 tooltip="1991"/>
              </a:rPr>
              <a:t>1991</a:t>
            </a:r>
            <a:endParaRPr lang="en-US" baseline="0" smtClean="0"/>
          </a:p>
          <a:p>
            <a:endParaRPr lang="en-US" baseline="0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4ADD4-FDAE-426A-96C1-07D283434A41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90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0" i="0" u="none" strike="noStrike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Hiệp hội Unicode (trang chưa được viết)"/>
              </a:rPr>
              <a:t>Hiệp hội Unicode</a:t>
            </a:r>
            <a:r>
              <a:rPr lang="vi-V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ở </a:t>
            </a:r>
            <a:r>
              <a:rPr lang="vi-VN" sz="1200" b="0" i="0" u="none" strike="noStrike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California"/>
              </a:rPr>
              <a:t>California</a:t>
            </a:r>
            <a:r>
              <a:rPr lang="vi-V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xuất bản phiên bản đầu tiên của The Unicode Standard (Tiêu chuẩn Unicode) vào năm </a:t>
            </a:r>
            <a:r>
              <a:rPr lang="vi-VN" sz="1200" b="0" i="0" u="none" strike="noStrike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 tooltip="1991"/>
              </a:rPr>
              <a:t>1991</a:t>
            </a:r>
            <a:endParaRPr lang="en-US" baseline="0" smtClean="0"/>
          </a:p>
          <a:p>
            <a:endParaRPr lang="en-US" baseline="0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4ADD4-FDAE-426A-96C1-07D283434A41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90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4ADD4-FDAE-426A-96C1-07D283434A41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9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xét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, </a:t>
            </a:r>
            <a:r>
              <a:rPr lang="en-US" dirty="0" err="1" smtClean="0"/>
              <a:t>rút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r>
              <a:rPr lang="en-US" dirty="0" smtClean="0"/>
              <a:t>.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4ADD4-FDAE-426A-96C1-07D283434A4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4ADD4-FDAE-426A-96C1-07D283434A41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90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góc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… </a:t>
            </a:r>
            <a:r>
              <a:rPr lang="en-US" baseline="0" dirty="0" err="1" smtClean="0"/>
              <a:t>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4ADD4-FDAE-426A-96C1-07D283434A41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90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4ADD4-FDAE-426A-96C1-07D283434A41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90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(</a:t>
            </a:r>
            <a:r>
              <a:rPr lang="en-US" err="1" smtClean="0"/>
              <a:t>Chụp</a:t>
            </a:r>
            <a:r>
              <a:rPr lang="en-US" baseline="0" smtClean="0"/>
              <a:t> </a:t>
            </a:r>
            <a:r>
              <a:rPr lang="en-US" baseline="0" err="1" smtClean="0"/>
              <a:t>hình</a:t>
            </a:r>
            <a:r>
              <a:rPr lang="en-US" baseline="0" smtClean="0"/>
              <a:t> notepad)</a:t>
            </a:r>
          </a:p>
          <a:p>
            <a:r>
              <a:rPr lang="en-US" baseline="0" err="1" smtClean="0"/>
              <a:t>Giải</a:t>
            </a:r>
            <a:r>
              <a:rPr lang="en-US" baseline="0" smtClean="0"/>
              <a:t> </a:t>
            </a:r>
            <a:r>
              <a:rPr lang="en-US" baseline="0" err="1" smtClean="0"/>
              <a:t>thích</a:t>
            </a:r>
            <a:r>
              <a:rPr lang="en-US" baseline="0" smtClean="0"/>
              <a:t> </a:t>
            </a:r>
            <a:r>
              <a:rPr lang="en-US" baseline="0" err="1" smtClean="0"/>
              <a:t>ký</a:t>
            </a:r>
            <a:r>
              <a:rPr lang="en-US" baseline="0" smtClean="0"/>
              <a:t> </a:t>
            </a:r>
            <a:r>
              <a:rPr lang="en-US" baseline="0" err="1" smtClean="0"/>
              <a:t>hiệu</a:t>
            </a:r>
            <a:r>
              <a:rPr lang="en-US" baseline="0" smtClean="0"/>
              <a:t> *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smtClean="0"/>
              <a:t>Txt: </a:t>
            </a:r>
            <a:r>
              <a:rPr lang="en-US" err="1" smtClean="0"/>
              <a:t>Sử</a:t>
            </a:r>
            <a:r>
              <a:rPr lang="en-US" smtClean="0"/>
              <a:t> </a:t>
            </a:r>
            <a:r>
              <a:rPr lang="en-US" err="1" smtClean="0"/>
              <a:t>dụng</a:t>
            </a:r>
            <a:r>
              <a:rPr lang="en-US" smtClean="0"/>
              <a:t> </a:t>
            </a:r>
            <a:r>
              <a:rPr lang="en-US" err="1" smtClean="0"/>
              <a:t>lệnh</a:t>
            </a:r>
            <a:r>
              <a:rPr lang="en-US" smtClean="0"/>
              <a:t> type/cat</a:t>
            </a:r>
            <a:r>
              <a:rPr lang="en-US" baseline="0" smtClean="0"/>
              <a:t> (windows/Linux) </a:t>
            </a:r>
            <a:r>
              <a:rPr lang="en-US" baseline="0" err="1" smtClean="0"/>
              <a:t>để</a:t>
            </a:r>
            <a:r>
              <a:rPr lang="en-US" baseline="0" smtClean="0"/>
              <a:t> </a:t>
            </a:r>
            <a:r>
              <a:rPr lang="en-US" baseline="0" err="1" smtClean="0"/>
              <a:t>xem</a:t>
            </a:r>
            <a:r>
              <a:rPr lang="en-US" baseline="0" smtClean="0"/>
              <a:t> </a:t>
            </a:r>
            <a:r>
              <a:rPr lang="en-US" baseline="0" err="1" smtClean="0"/>
              <a:t>nội</a:t>
            </a:r>
            <a:r>
              <a:rPr lang="en-US" baseline="0" smtClean="0"/>
              <a:t> dung; </a:t>
            </a:r>
            <a:r>
              <a:rPr lang="en-US" baseline="0" err="1" smtClean="0"/>
              <a:t>sử</a:t>
            </a:r>
            <a:r>
              <a:rPr lang="en-US" baseline="0" smtClean="0"/>
              <a:t> </a:t>
            </a:r>
            <a:r>
              <a:rPr lang="en-US" baseline="0" err="1" smtClean="0"/>
              <a:t>dụng</a:t>
            </a:r>
            <a:r>
              <a:rPr lang="en-US" baseline="0" smtClean="0"/>
              <a:t> </a:t>
            </a:r>
            <a:r>
              <a:rPr lang="en-US" baseline="0" err="1" smtClean="0"/>
              <a:t>trình</a:t>
            </a:r>
            <a:r>
              <a:rPr lang="en-US" baseline="0" smtClean="0"/>
              <a:t> </a:t>
            </a:r>
            <a:r>
              <a:rPr lang="en-US" baseline="0" err="1" smtClean="0"/>
              <a:t>soạn</a:t>
            </a:r>
            <a:r>
              <a:rPr lang="en-US" baseline="0" smtClean="0"/>
              <a:t> </a:t>
            </a:r>
            <a:r>
              <a:rPr lang="en-US" baseline="0" err="1" smtClean="0"/>
              <a:t>thảo</a:t>
            </a:r>
            <a:r>
              <a:rPr lang="en-US" baseline="0" smtClean="0"/>
              <a:t> notepad/</a:t>
            </a:r>
            <a:r>
              <a:rPr lang="en-US" baseline="0" err="1" smtClean="0"/>
              <a:t>xEdit</a:t>
            </a:r>
            <a:r>
              <a:rPr lang="en-US" baseline="0" smtClean="0"/>
              <a:t> (</a:t>
            </a:r>
            <a:r>
              <a:rPr lang="en-US" baseline="0" err="1" smtClean="0"/>
              <a:t>windowns</a:t>
            </a:r>
            <a:r>
              <a:rPr lang="en-US" baseline="0" smtClean="0"/>
              <a:t>/Linux) </a:t>
            </a:r>
            <a:r>
              <a:rPr lang="en-US" baseline="0" err="1" smtClean="0"/>
              <a:t>để</a:t>
            </a:r>
            <a:r>
              <a:rPr lang="en-US" baseline="0" smtClean="0"/>
              <a:t> </a:t>
            </a:r>
            <a:r>
              <a:rPr lang="en-US" baseline="0" err="1" smtClean="0"/>
              <a:t>xem</a:t>
            </a:r>
            <a:r>
              <a:rPr lang="en-US" baseline="0" smtClean="0"/>
              <a:t> </a:t>
            </a:r>
            <a:r>
              <a:rPr lang="en-US" baseline="0" err="1" smtClean="0"/>
              <a:t>và</a:t>
            </a:r>
            <a:r>
              <a:rPr lang="en-US" baseline="0" smtClean="0"/>
              <a:t> </a:t>
            </a:r>
            <a:r>
              <a:rPr lang="en-US" baseline="0" err="1" smtClean="0"/>
              <a:t>chỉnh</a:t>
            </a:r>
            <a:r>
              <a:rPr lang="en-US" baseline="0" smtClean="0"/>
              <a:t> </a:t>
            </a:r>
            <a:r>
              <a:rPr lang="en-US" baseline="0" err="1" smtClean="0"/>
              <a:t>sửa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4ADD4-FDAE-426A-96C1-07D283434A41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90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windows,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notepad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(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tin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4ADD4-FDAE-426A-96C1-07D283434A41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90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4ADD4-FDAE-426A-96C1-07D283434A41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90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-&gt;</a:t>
            </a:r>
          </a:p>
          <a:p>
            <a:r>
              <a:rPr lang="en-US" smtClean="0"/>
              <a:t>-&gt; </a:t>
            </a:r>
          </a:p>
          <a:p>
            <a:r>
              <a:rPr lang="en-US" err="1" smtClean="0"/>
              <a:t>Văn</a:t>
            </a:r>
            <a:r>
              <a:rPr lang="en-US" baseline="0" smtClean="0"/>
              <a:t> </a:t>
            </a:r>
            <a:r>
              <a:rPr lang="en-US" baseline="0" err="1" smtClean="0"/>
              <a:t>bản</a:t>
            </a:r>
            <a:r>
              <a:rPr lang="en-US" baseline="0" smtClean="0"/>
              <a:t> </a:t>
            </a:r>
            <a:r>
              <a:rPr lang="en-US" baseline="0" err="1" smtClean="0"/>
              <a:t>thô</a:t>
            </a:r>
            <a:r>
              <a:rPr lang="en-US" baseline="0" smtClean="0"/>
              <a:t> </a:t>
            </a:r>
            <a:r>
              <a:rPr lang="en-US" baseline="0" err="1" smtClean="0"/>
              <a:t>mở</a:t>
            </a:r>
            <a:r>
              <a:rPr lang="en-US" baseline="0" smtClean="0"/>
              <a:t> </a:t>
            </a:r>
            <a:r>
              <a:rPr lang="en-US" baseline="0" err="1" smtClean="0"/>
              <a:t>rộng</a:t>
            </a:r>
            <a:r>
              <a:rPr lang="en-US" baseline="0" smtClean="0"/>
              <a:t> </a:t>
            </a:r>
            <a:r>
              <a:rPr lang="en-US" baseline="0" err="1" smtClean="0"/>
              <a:t>thông</a:t>
            </a:r>
            <a:r>
              <a:rPr lang="en-US" baseline="0" smtClean="0"/>
              <a:t> </a:t>
            </a:r>
            <a:r>
              <a:rPr lang="en-US" baseline="0" err="1" smtClean="0"/>
              <a:t>dụng</a:t>
            </a:r>
            <a:r>
              <a:rPr lang="en-US" baseline="0" smtClean="0"/>
              <a:t> </a:t>
            </a:r>
            <a:r>
              <a:rPr lang="en-US" baseline="0" err="1" smtClean="0"/>
              <a:t>nhất</a:t>
            </a:r>
            <a:endParaRPr lang="en-US" smtClean="0"/>
          </a:p>
          <a:p>
            <a:r>
              <a:rPr lang="en-US" smtClean="0"/>
              <a:t>UTF-8 </a:t>
            </a:r>
            <a:r>
              <a:rPr lang="en-US" err="1" smtClean="0"/>
              <a:t>lưu</a:t>
            </a:r>
            <a:r>
              <a:rPr lang="en-US" baseline="0" smtClean="0"/>
              <a:t> </a:t>
            </a:r>
            <a:r>
              <a:rPr lang="en-US" baseline="0" err="1" smtClean="0"/>
              <a:t>các</a:t>
            </a:r>
            <a:r>
              <a:rPr lang="en-US" baseline="0" smtClean="0"/>
              <a:t> </a:t>
            </a:r>
            <a:r>
              <a:rPr lang="en-US" baseline="0" err="1" smtClean="0"/>
              <a:t>ký</a:t>
            </a:r>
            <a:r>
              <a:rPr lang="en-US" baseline="0" smtClean="0"/>
              <a:t> </a:t>
            </a:r>
            <a:r>
              <a:rPr lang="en-US" baseline="0" err="1" smtClean="0"/>
              <a:t>tự</a:t>
            </a:r>
            <a:r>
              <a:rPr lang="en-US" baseline="0" smtClean="0"/>
              <a:t> </a:t>
            </a:r>
            <a:r>
              <a:rPr lang="en-US" baseline="0" err="1" smtClean="0"/>
              <a:t>độ</a:t>
            </a:r>
            <a:r>
              <a:rPr lang="en-US" baseline="0" smtClean="0"/>
              <a:t> </a:t>
            </a:r>
            <a:r>
              <a:rPr lang="en-US" baseline="0" err="1" smtClean="0"/>
              <a:t>dài</a:t>
            </a:r>
            <a:r>
              <a:rPr lang="en-US" baseline="0" smtClean="0"/>
              <a:t> </a:t>
            </a:r>
            <a:r>
              <a:rPr lang="en-US" baseline="0" err="1" smtClean="0"/>
              <a:t>biến</a:t>
            </a:r>
            <a:r>
              <a:rPr lang="en-US" baseline="0" smtClean="0"/>
              <a:t> </a:t>
            </a:r>
            <a:r>
              <a:rPr lang="en-US" baseline="0" err="1" smtClean="0"/>
              <a:t>động</a:t>
            </a:r>
            <a:r>
              <a:rPr lang="en-US" baseline="0" smtClean="0"/>
              <a:t> </a:t>
            </a:r>
            <a:r>
              <a:rPr lang="en-US" baseline="0" err="1" smtClean="0"/>
              <a:t>từ</a:t>
            </a:r>
            <a:r>
              <a:rPr lang="en-US" baseline="0" smtClean="0"/>
              <a:t> 1 </a:t>
            </a:r>
            <a:r>
              <a:rPr lang="en-US" baseline="0" err="1" smtClean="0"/>
              <a:t>đến</a:t>
            </a:r>
            <a:r>
              <a:rPr lang="en-US" baseline="0" smtClean="0"/>
              <a:t> 4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4ADD4-FDAE-426A-96C1-07D283434A41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90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Muốn</a:t>
            </a:r>
            <a:r>
              <a:rPr lang="en-US" baseline="0" dirty="0" smtClean="0"/>
              <a:t> “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”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nhị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hữu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phẩm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4ADD4-FDAE-426A-96C1-07D283434A41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90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tin: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exe, doc</a:t>
            </a:r>
            <a:r>
              <a:rPr lang="en-US" baseline="0" smtClean="0"/>
              <a:t>, …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4ADD4-FDAE-426A-96C1-07D283434A41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9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2:được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pPr eaLnBrk="1" hangingPunct="1">
              <a:spcBef>
                <a:spcPct val="0"/>
              </a:spcBef>
            </a:pP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Bit( binary digit)-bit 0, bit 1</a:t>
            </a:r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Bit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 smtClean="0"/>
          </a:p>
          <a:p>
            <a:pPr eaLnBrk="1" hangingPunct="1">
              <a:spcBef>
                <a:spcPct val="0"/>
              </a:spcBef>
            </a:pP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1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1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,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-&gt;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biễu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10.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4ADD4-FDAE-426A-96C1-07D283434A4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.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4ADD4-FDAE-426A-96C1-07D283434A4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Cần nắm 2 khái niệm số bù 1 và bù 2 trước để sử dụng với phép trừ</a:t>
            </a: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4E1B56-4B04-4728-8443-93E572A8BC2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smtClean="0">
              <a:latin typeface="Calibri" pitchFamily="34" charset="0"/>
            </a:endParaRPr>
          </a:p>
        </p:txBody>
      </p:sp>
      <p:sp>
        <p:nvSpPr>
          <p:cNvPr id="22531" name="Slide Number Placeholder 3"/>
          <p:cNvSpPr txBox="1">
            <a:spLocks noGrp="1"/>
          </p:cNvSpPr>
          <p:nvPr/>
        </p:nvSpPr>
        <p:spPr bwMode="auto">
          <a:xfrm>
            <a:off x="5795963" y="6746875"/>
            <a:ext cx="4437062" cy="3540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848E42C1-9671-411B-967F-21871AE849AD}" type="slidenum">
              <a:rPr lang="en-US" sz="1200">
                <a:latin typeface="+mn-lt"/>
              </a:rPr>
              <a:pPr algn="r">
                <a:defRPr/>
              </a:pPr>
              <a:t>16</a:t>
            </a:fld>
            <a:endParaRPr lang="en-US" sz="1200">
              <a:latin typeface="+mn-lt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smtClean="0">
              <a:latin typeface="Calibri" pitchFamily="34" charset="0"/>
            </a:endParaRP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0F1F101-FA0E-4D35-83F4-CC164D84224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smtClean="0">
              <a:latin typeface="Calibri" pitchFamily="34" charset="0"/>
            </a:endParaRP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C5B4F4D-51F0-4E49-955D-3269FE64400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161234"/>
            <a:ext cx="9144000" cy="2696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2821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438400"/>
            <a:ext cx="8534400" cy="1470025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>
              <a:defRPr b="1" cap="none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48534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</a:p>
          <a:p>
            <a:endParaRPr lang="en-US"/>
          </a:p>
        </p:txBody>
      </p:sp>
      <p:pic>
        <p:nvPicPr>
          <p:cNvPr id="1030" name="Picture 6" descr="D:\Dropbox\SS-Slides\DeCuong-CDIO\TemplateCDIOv1\HinhAnh\LogoCDI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785" y="613071"/>
            <a:ext cx="1702215" cy="9700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Dropbox\SS-Slides\DeCuong-CDIO\TemplateCDIOv1\HinhAnh\LogoTruo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25771"/>
            <a:ext cx="1231847" cy="9700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F51D7-14DA-43BC-8870-8C998FF7AA91}" type="datetime1">
              <a:rPr lang="en-US" smtClean="0"/>
              <a:pPr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Bộ môn [Tên bộ môn] - Khoa CNTT - ĐH Khoa học tự nhiên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190E-2147-4CF2-AA59-19FFFC398201}" type="datetime1">
              <a:rPr lang="en-US" smtClean="0"/>
              <a:pPr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Bộ môn [Tên bộ môn] - Khoa CNTT - ĐH Khoa học tự nhiên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6248400" cy="487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40386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40386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F8309-75F9-4EB5-A7BF-F5451060BAF2}" type="datetime1">
              <a:rPr lang="en-US"/>
              <a:pPr>
                <a:defRPr/>
              </a:pPr>
              <a:t>9/21/2017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8A9EB5-20E7-45B2-9FBF-5992E2F6E4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6248400" cy="487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265DD8-BABC-4ACC-A4B4-3EB22C18086B}" type="datetime1">
              <a:rPr lang="en-US"/>
              <a:pPr>
                <a:defRPr/>
              </a:pPr>
              <a:t>9/21/2017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156821-E3FD-4B15-8168-67DD5F9204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610600" cy="1143000"/>
          </a:xfrm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l">
              <a:defRPr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0" y="6629400"/>
            <a:ext cx="9144000" cy="228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8" descr="WinFX__LineGlow"/>
          <p:cNvPicPr>
            <a:picLocks noChangeAspect="1" noChangeArrowheads="1"/>
          </p:cNvPicPr>
          <p:nvPr userDrawn="1"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lum bright="16000" contrast="26000"/>
          </a:blip>
          <a:srcRect/>
          <a:stretch>
            <a:fillRect/>
          </a:stretch>
        </p:blipFill>
        <p:spPr bwMode="auto">
          <a:xfrm>
            <a:off x="0" y="1143000"/>
            <a:ext cx="9144000" cy="228600"/>
          </a:xfrm>
          <a:prstGeom prst="rect">
            <a:avLst/>
          </a:prstGeom>
          <a:noFill/>
        </p:spPr>
      </p:pic>
      <p:pic>
        <p:nvPicPr>
          <p:cNvPr id="11" name="Picture 5" descr="WinFX_WCF__03a"/>
          <p:cNvPicPr>
            <a:picLocks noChangeAspect="1" noChangeArrowheads="1"/>
          </p:cNvPicPr>
          <p:nvPr userDrawn="1"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8534216" y="6400800"/>
            <a:ext cx="609784" cy="457200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990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0FF8D9FE-600F-4C18-A062-8FFF3F999B58}" type="datetime1">
              <a:rPr lang="en-US" smtClean="0"/>
              <a:pPr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609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vi-VN" smtClean="0"/>
              <a:t>Bộ môn [Tên bộ môn] - Khoa CNTT - ĐH Khoa học tự nhiên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8023217D-CBF3-4F05-B64D-691139C0E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WinFX_WCF__03a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800600" y="3601428"/>
            <a:ext cx="4343400" cy="325657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492375"/>
            <a:ext cx="8534400" cy="1470025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>
              <a:defRPr b="1" cap="none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8" descr="WinFX__LineGlow"/>
          <p:cNvPicPr>
            <a:picLocks noChangeAspect="1" noChangeArrowheads="1"/>
          </p:cNvPicPr>
          <p:nvPr userDrawn="1"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lum bright="16000" contrast="26000"/>
          </a:blip>
          <a:srcRect r="16667" b="33333"/>
          <a:stretch>
            <a:fillRect/>
          </a:stretch>
        </p:blipFill>
        <p:spPr bwMode="auto">
          <a:xfrm>
            <a:off x="1524000" y="1905000"/>
            <a:ext cx="7620000" cy="152400"/>
          </a:xfrm>
          <a:prstGeom prst="rect">
            <a:avLst/>
          </a:prstGeom>
          <a:noFill/>
        </p:spPr>
      </p:pic>
      <p:pic>
        <p:nvPicPr>
          <p:cNvPr id="9" name="Picture 8" descr="WinFX__LineGlow"/>
          <p:cNvPicPr>
            <a:picLocks noChangeAspect="1" noChangeArrowheads="1"/>
          </p:cNvPicPr>
          <p:nvPr userDrawn="1"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lum bright="16000" contrast="26000"/>
          </a:blip>
          <a:srcRect l="15000" t="33333"/>
          <a:stretch>
            <a:fillRect/>
          </a:stretch>
        </p:blipFill>
        <p:spPr bwMode="auto">
          <a:xfrm>
            <a:off x="0" y="4343400"/>
            <a:ext cx="7772400" cy="152400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 descr="D:\Dropbox\SS-Slides\DeCuong-CDIO\TemplateCDIOv1\HinhAnh\LogoCDIO_Transparen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08" y="863599"/>
            <a:ext cx="1052692" cy="59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Dropbox\SS-Slides\DeCuong-CDIO\TemplateCDIOv1\HinhAnh\LogoTruong_Transparent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62" y="815955"/>
            <a:ext cx="762308" cy="60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b="29359"/>
          <a:stretch>
            <a:fillRect/>
          </a:stretch>
        </p:blipFill>
        <p:spPr bwMode="auto">
          <a:xfrm>
            <a:off x="0" y="4953000"/>
            <a:ext cx="9144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 t="45907"/>
          <a:stretch>
            <a:fillRect/>
          </a:stretch>
        </p:blipFill>
        <p:spPr bwMode="auto">
          <a:xfrm>
            <a:off x="0" y="0"/>
            <a:ext cx="9144000" cy="1526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 descr="E:\04_Image Collection\01_ICON\Question\Help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990600"/>
            <a:ext cx="5105400" cy="472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l">
              <a:defRPr sz="4000" b="1" cap="none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38021C0-D1B6-4ECB-8908-45C3B85BEE9B}" type="datetime1">
              <a:rPr lang="en-US" smtClean="0"/>
              <a:pPr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vi-VN" smtClean="0"/>
              <a:t>Bộ môn [Tên bộ môn] - Khoa CNTT - ĐH Khoa học tự nhiên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23217D-CBF3-4F05-B64D-691139C0E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534400" cy="1143000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>
              <a:defRPr b="1" cap="none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914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8E8EC91-8A40-4CB4-B428-FE8F2E7EBF68}" type="datetime1">
              <a:rPr lang="en-US" smtClean="0"/>
              <a:pPr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4000" y="6356350"/>
            <a:ext cx="6400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vi-VN" smtClean="0"/>
              <a:t>Bộ môn [Tên bộ môn] - Khoa CNTT - ĐH Khoa học tự nhiên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23217D-CBF3-4F05-B64D-691139C0E6C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0" y="6629400"/>
            <a:ext cx="9144000" cy="228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8" descr="WinFX__LineGlow"/>
          <p:cNvPicPr>
            <a:picLocks noChangeAspect="1" noChangeArrowheads="1"/>
          </p:cNvPicPr>
          <p:nvPr userDrawn="1"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lum bright="16000" contrast="26000"/>
          </a:blip>
          <a:srcRect/>
          <a:stretch>
            <a:fillRect/>
          </a:stretch>
        </p:blipFill>
        <p:spPr bwMode="auto">
          <a:xfrm>
            <a:off x="0" y="1295400"/>
            <a:ext cx="9144000" cy="228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>
              <a:defRPr b="1" cap="none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72233-B014-4D10-B0DF-9C4B297BEFCC}" type="datetime1">
              <a:rPr lang="en-US" smtClean="0"/>
              <a:pPr/>
              <a:t>9/21/2017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Bộ môn [Tên bộ môn] - Khoa CNTT - ĐH Khoa học tự nhiên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3B47-D958-4AA3-808C-2D9A66A78809}" type="datetime1">
              <a:rPr lang="en-US" smtClean="0"/>
              <a:pPr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Bộ môn [Tên bộ môn] - Khoa CNTT - ĐH Khoa học tự nhiên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07A16-6884-4919-9B7E-DCE07F9EF7FC}" type="datetime1">
              <a:rPr lang="en-US" smtClean="0"/>
              <a:pPr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Bộ môn [Tên bộ môn] - Khoa CNTT - ĐH Khoa học tự nhiên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82CE8-D688-40F4-86C8-C8CBA6BCACC1}" type="datetime1">
              <a:rPr lang="en-US" smtClean="0"/>
              <a:pPr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 smtClean="0"/>
              <a:t>Bộ môn [Tên bộ môn] - Khoa CNTT - ĐH Khoa học tự nhiên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3217D-CBF3-4F05-B64D-691139C0E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vietunicode.sourceforge.net/charset/v3.htm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err="1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Kiến</a:t>
            </a:r>
            <a:r>
              <a:rPr lang="en-US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err="1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thức</a:t>
            </a:r>
            <a:r>
              <a:rPr lang="en-US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cơ </a:t>
            </a:r>
            <a:r>
              <a:rPr lang="en-US" err="1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sở</a:t>
            </a:r>
            <a:endParaRPr lang="en-US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b="1" smtClean="0"/>
              <a:t>Nhập </a:t>
            </a:r>
            <a:r>
              <a:rPr lang="en-US" sz="1800" b="1" dirty="0" err="1" smtClean="0"/>
              <a:t>môn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Công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nghệ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thông</a:t>
            </a:r>
            <a:r>
              <a:rPr lang="en-US" sz="1800" b="1" dirty="0" smtClean="0"/>
              <a:t> </a:t>
            </a:r>
            <a:r>
              <a:rPr lang="en-US" sz="1800" b="1" smtClean="0"/>
              <a:t>tin 1</a:t>
            </a:r>
            <a:endParaRPr lang="en-US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b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kì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 smtClean="0"/>
              <a:t>Tổng</a:t>
            </a:r>
            <a:r>
              <a:rPr lang="en-US" smtClean="0"/>
              <a:t> quát</a:t>
            </a:r>
            <a:endParaRPr lang="en-US" dirty="0" smtClean="0"/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b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.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0,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b-1.</a:t>
            </a:r>
          </a:p>
          <a:p>
            <a:pPr lvl="1"/>
            <a:r>
              <a:rPr lang="en-US" dirty="0" err="1" smtClean="0"/>
              <a:t>Số</a:t>
            </a:r>
            <a:r>
              <a:rPr lang="en-US" dirty="0" smtClean="0"/>
              <a:t> N</a:t>
            </a:r>
            <a:r>
              <a:rPr lang="en-US" baseline="-14000" dirty="0" smtClean="0"/>
              <a:t>(b)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b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dirty="0" smtClean="0"/>
              <a:t>	N</a:t>
            </a:r>
            <a:r>
              <a:rPr lang="en-US" baseline="-14000" dirty="0" smtClean="0"/>
              <a:t>(b) </a:t>
            </a:r>
            <a:r>
              <a:rPr lang="en-US" dirty="0" smtClean="0"/>
              <a:t>= a</a:t>
            </a:r>
            <a:r>
              <a:rPr lang="en-US" baseline="-14000" dirty="0" smtClean="0"/>
              <a:t>n</a:t>
            </a:r>
            <a:r>
              <a:rPr lang="en-US" dirty="0" smtClean="0"/>
              <a:t>a</a:t>
            </a:r>
            <a:r>
              <a:rPr lang="en-US" baseline="-14000" dirty="0" smtClean="0"/>
              <a:t>n-1</a:t>
            </a:r>
            <a:r>
              <a:rPr lang="en-US" dirty="0" smtClean="0"/>
              <a:t>…a</a:t>
            </a:r>
            <a:r>
              <a:rPr lang="en-US" baseline="-14000" dirty="0" smtClean="0"/>
              <a:t>0</a:t>
            </a:r>
            <a:r>
              <a:rPr lang="en-US" dirty="0" smtClean="0"/>
              <a:t>a</a:t>
            </a:r>
            <a:r>
              <a:rPr lang="en-US" baseline="-14000" dirty="0" smtClean="0"/>
              <a:t>-1</a:t>
            </a:r>
            <a:r>
              <a:rPr lang="en-US" dirty="0" smtClean="0"/>
              <a:t>…a</a:t>
            </a:r>
            <a:r>
              <a:rPr lang="en-US" baseline="-14000" dirty="0" smtClean="0"/>
              <a:t>-m</a:t>
            </a:r>
          </a:p>
          <a:p>
            <a:pPr lvl="1">
              <a:buNone/>
            </a:pP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dirty="0" smtClean="0"/>
              <a:t>	N</a:t>
            </a:r>
            <a:r>
              <a:rPr lang="en-US" baseline="-14000" dirty="0" smtClean="0"/>
              <a:t>(b) </a:t>
            </a:r>
            <a:r>
              <a:rPr lang="en-US" dirty="0" smtClean="0"/>
              <a:t>= </a:t>
            </a:r>
            <a:r>
              <a:rPr lang="en-US" dirty="0" err="1" smtClean="0"/>
              <a:t>a</a:t>
            </a:r>
            <a:r>
              <a:rPr lang="en-US" baseline="-14000" dirty="0" err="1" smtClean="0"/>
              <a:t>n</a:t>
            </a:r>
            <a:r>
              <a:rPr lang="en-US" dirty="0" err="1" smtClean="0"/>
              <a:t>b</a:t>
            </a:r>
            <a:r>
              <a:rPr lang="en-US" baseline="30000" dirty="0" err="1" smtClean="0"/>
              <a:t>n</a:t>
            </a:r>
            <a:r>
              <a:rPr lang="en-US" dirty="0" smtClean="0"/>
              <a:t> + a</a:t>
            </a:r>
            <a:r>
              <a:rPr lang="en-US" baseline="-14000" dirty="0" smtClean="0"/>
              <a:t>n-1</a:t>
            </a:r>
            <a:r>
              <a:rPr lang="en-US" dirty="0" smtClean="0"/>
              <a:t>b</a:t>
            </a:r>
            <a:r>
              <a:rPr lang="en-US" baseline="30000" dirty="0" smtClean="0"/>
              <a:t>n-1 </a:t>
            </a:r>
            <a:r>
              <a:rPr lang="en-US" dirty="0" smtClean="0"/>
              <a:t>+ … </a:t>
            </a:r>
            <a:r>
              <a:rPr lang="en-US" smtClean="0"/>
              <a:t>+ a</a:t>
            </a:r>
            <a:r>
              <a:rPr lang="en-US" baseline="-25000" smtClean="0"/>
              <a:t>1</a:t>
            </a:r>
            <a:r>
              <a:rPr lang="en-US" smtClean="0"/>
              <a:t>b</a:t>
            </a:r>
            <a:r>
              <a:rPr lang="en-US" baseline="30000" smtClean="0"/>
              <a:t>1</a:t>
            </a:r>
            <a:r>
              <a:rPr lang="en-US" smtClean="0"/>
              <a:t> + a</a:t>
            </a:r>
            <a:r>
              <a:rPr lang="en-US" baseline="-25000" smtClean="0"/>
              <a:t>0</a:t>
            </a:r>
            <a:r>
              <a:rPr lang="en-US" smtClean="0"/>
              <a:t>b</a:t>
            </a:r>
            <a:r>
              <a:rPr lang="en-US" baseline="30000" smtClean="0"/>
              <a:t>0</a:t>
            </a:r>
          </a:p>
          <a:p>
            <a:pPr lvl="1" algn="r">
              <a:buNone/>
            </a:pPr>
            <a:r>
              <a:rPr lang="en-US" smtClean="0"/>
              <a:t>.a</a:t>
            </a:r>
            <a:r>
              <a:rPr lang="en-US" baseline="-25000" smtClean="0"/>
              <a:t>-1</a:t>
            </a:r>
            <a:r>
              <a:rPr lang="en-US" smtClean="0"/>
              <a:t>b</a:t>
            </a:r>
            <a:r>
              <a:rPr lang="en-US" baseline="30000" smtClean="0"/>
              <a:t>-1 </a:t>
            </a:r>
            <a:r>
              <a:rPr lang="en-US" dirty="0" smtClean="0"/>
              <a:t>+ … </a:t>
            </a:r>
            <a:r>
              <a:rPr lang="en-US" smtClean="0"/>
              <a:t>+ a</a:t>
            </a:r>
            <a:r>
              <a:rPr lang="en-US" baseline="-25000" smtClean="0"/>
              <a:t>-</a:t>
            </a:r>
            <a:r>
              <a:rPr lang="en-US" baseline="-14000" smtClean="0"/>
              <a:t>m</a:t>
            </a:r>
            <a:r>
              <a:rPr lang="en-US" smtClean="0"/>
              <a:t>b</a:t>
            </a:r>
            <a:r>
              <a:rPr lang="en-US" baseline="30000" smtClean="0"/>
              <a:t>-m</a:t>
            </a:r>
            <a:endParaRPr lang="en-US" baseline="30000" dirty="0" smtClean="0"/>
          </a:p>
          <a:p>
            <a:pPr>
              <a:buNone/>
            </a:pP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7F483-DE7A-48A5-B951-1E2BEEED6ACF}" type="datetime1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b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kì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 smtClean="0"/>
              <a:t>Trong</a:t>
            </a:r>
            <a:r>
              <a:rPr lang="en-US" smtClean="0"/>
              <a:t> đó</a:t>
            </a:r>
            <a:endParaRPr lang="en-US" dirty="0" smtClean="0"/>
          </a:p>
          <a:p>
            <a:pPr lvl="1"/>
            <a:r>
              <a:rPr lang="en-US" dirty="0" smtClean="0"/>
              <a:t>b </a:t>
            </a:r>
            <a:r>
              <a:rPr lang="en-US" dirty="0" err="1" smtClean="0"/>
              <a:t>là</a:t>
            </a:r>
            <a:r>
              <a:rPr lang="en-US" dirty="0" smtClean="0"/>
              <a:t> c</a:t>
            </a:r>
            <a:r>
              <a:rPr lang="vi-VN" dirty="0" smtClean="0"/>
              <a:t>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, b </a:t>
            </a:r>
            <a:r>
              <a:rPr lang="en-US" dirty="0" smtClean="0">
                <a:sym typeface="Symbol" pitchFamily="18" charset="2"/>
              </a:rPr>
              <a:t></a:t>
            </a:r>
            <a:r>
              <a:rPr lang="en-US" dirty="0" smtClean="0"/>
              <a:t> N, b ≥ 2.</a:t>
            </a:r>
          </a:p>
          <a:p>
            <a:pPr lvl="1"/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 </a:t>
            </a:r>
            <a:r>
              <a:rPr lang="en-US" dirty="0" smtClean="0"/>
              <a:t>N, 0 </a:t>
            </a:r>
            <a:r>
              <a:rPr lang="en-US" dirty="0" smtClean="0">
                <a:sym typeface="Symbol" pitchFamily="18" charset="2"/>
              </a:rPr>
              <a:t> </a:t>
            </a:r>
            <a:r>
              <a:rPr lang="en-US" dirty="0" err="1" smtClean="0">
                <a:sym typeface="Symbol" pitchFamily="18" charset="2"/>
              </a:rPr>
              <a:t>i</a:t>
            </a:r>
            <a:r>
              <a:rPr lang="en-US" dirty="0" smtClean="0">
                <a:sym typeface="Symbol" pitchFamily="18" charset="2"/>
              </a:rPr>
              <a:t>  n, </a:t>
            </a:r>
            <a:r>
              <a:rPr lang="en-US" dirty="0" smtClean="0"/>
              <a:t>0 </a:t>
            </a:r>
            <a:r>
              <a:rPr lang="en-US" dirty="0" smtClean="0">
                <a:sym typeface="Symbol" pitchFamily="18" charset="2"/>
              </a:rPr>
              <a:t> </a:t>
            </a:r>
            <a:r>
              <a:rPr lang="en-US" dirty="0" err="1" smtClean="0">
                <a:sym typeface="Symbol" pitchFamily="18" charset="2"/>
              </a:rPr>
              <a:t>a</a:t>
            </a:r>
            <a:r>
              <a:rPr lang="en-US" baseline="-25000" dirty="0" err="1" smtClean="0">
                <a:sym typeface="Symbol" pitchFamily="18" charset="2"/>
              </a:rPr>
              <a:t>i</a:t>
            </a:r>
            <a:r>
              <a:rPr lang="en-US" dirty="0" smtClean="0">
                <a:sym typeface="Symbol" pitchFamily="18" charset="2"/>
              </a:rPr>
              <a:t> &lt; b.</a:t>
            </a:r>
          </a:p>
          <a:p>
            <a:pPr lvl="1"/>
            <a:r>
              <a:rPr lang="en-US" dirty="0" err="1" smtClean="0">
                <a:sym typeface="Symbol" pitchFamily="18" charset="2"/>
              </a:rPr>
              <a:t>Cách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viết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trên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vi-VN" dirty="0" smtClean="0">
                <a:sym typeface="Symbol" pitchFamily="18" charset="2"/>
              </a:rPr>
              <a:t>đượ</a:t>
            </a:r>
            <a:r>
              <a:rPr lang="en-US" dirty="0" smtClean="0">
                <a:sym typeface="Symbol" pitchFamily="18" charset="2"/>
              </a:rPr>
              <a:t>c </a:t>
            </a:r>
            <a:r>
              <a:rPr lang="en-US" dirty="0" err="1" smtClean="0">
                <a:sym typeface="Symbol" pitchFamily="18" charset="2"/>
              </a:rPr>
              <a:t>gọi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là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biểu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diễn</a:t>
            </a:r>
            <a:r>
              <a:rPr lang="en-US" dirty="0" smtClean="0">
                <a:sym typeface="Symbol" pitchFamily="18" charset="2"/>
              </a:rPr>
              <a:t> c</a:t>
            </a:r>
            <a:r>
              <a:rPr lang="vi-VN" dirty="0" smtClean="0">
                <a:sym typeface="Symbol" pitchFamily="18" charset="2"/>
              </a:rPr>
              <a:t>ơ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sở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smtClean="0">
                <a:sym typeface="Symbol" pitchFamily="18" charset="2"/>
              </a:rPr>
              <a:t>b của </a:t>
            </a:r>
            <a:r>
              <a:rPr lang="en-US" dirty="0" smtClean="0">
                <a:sym typeface="Symbol" pitchFamily="18" charset="2"/>
              </a:rPr>
              <a:t>a.</a:t>
            </a:r>
          </a:p>
          <a:p>
            <a:pPr lvl="1"/>
            <a:r>
              <a:rPr lang="en-US" dirty="0" err="1" smtClean="0">
                <a:sym typeface="Symbol" pitchFamily="18" charset="2"/>
              </a:rPr>
              <a:t>Chiều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dài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của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biểu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diễn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bằng</a:t>
            </a:r>
            <a:r>
              <a:rPr lang="en-US" dirty="0" smtClean="0">
                <a:sym typeface="Symbol" pitchFamily="18" charset="2"/>
              </a:rPr>
              <a:t> n + 1.</a:t>
            </a:r>
          </a:p>
          <a:p>
            <a:pPr lvl="1"/>
            <a:r>
              <a:rPr lang="en-US" dirty="0" err="1" smtClean="0">
                <a:sym typeface="Symbol" pitchFamily="18" charset="2"/>
              </a:rPr>
              <a:t>Nếu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có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số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lẻ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thì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vị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trí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vi-VN" dirty="0" smtClean="0">
                <a:sym typeface="Symbol" pitchFamily="18" charset="2"/>
              </a:rPr>
              <a:t>đầ</a:t>
            </a:r>
            <a:r>
              <a:rPr lang="en-US" dirty="0" smtClean="0">
                <a:sym typeface="Symbol" pitchFamily="18" charset="2"/>
              </a:rPr>
              <a:t>u </a:t>
            </a:r>
            <a:r>
              <a:rPr lang="en-US" dirty="0" err="1" smtClean="0">
                <a:sym typeface="Symbol" pitchFamily="18" charset="2"/>
              </a:rPr>
              <a:t>tiên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sau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dấu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phẩy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là</a:t>
            </a:r>
            <a:r>
              <a:rPr lang="en-US" dirty="0" smtClean="0">
                <a:sym typeface="Symbol" pitchFamily="18" charset="2"/>
              </a:rPr>
              <a:t> -1, </a:t>
            </a:r>
            <a:r>
              <a:rPr lang="en-US" dirty="0" err="1" smtClean="0">
                <a:sym typeface="Symbol" pitchFamily="18" charset="2"/>
              </a:rPr>
              <a:t>các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vị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trí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tiếp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theo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là</a:t>
            </a:r>
            <a:r>
              <a:rPr lang="en-US" dirty="0" smtClean="0">
                <a:sym typeface="Symbol" pitchFamily="18" charset="2"/>
              </a:rPr>
              <a:t> -2, -3, …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368A-6379-4AE6-A126-C0E4D43ADB1D}" type="datetime1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err="1" smtClean="0"/>
              <a:t>số</a:t>
            </a:r>
            <a:r>
              <a:rPr lang="en-US" smtClean="0"/>
              <a:t> 2 (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)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Gồm</a:t>
            </a:r>
            <a:r>
              <a:rPr lang="en-US" dirty="0" smtClean="0"/>
              <a:t> 2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: 0 1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sz="3200" dirty="0" err="1" smtClean="0"/>
              <a:t>Ví</a:t>
            </a:r>
            <a:r>
              <a:rPr lang="en-US" sz="3200" dirty="0" smtClean="0"/>
              <a:t> </a:t>
            </a:r>
            <a:r>
              <a:rPr lang="en-US" sz="3200" dirty="0" err="1" smtClean="0"/>
              <a:t>dụ</a:t>
            </a:r>
            <a:r>
              <a:rPr lang="en-US" sz="3200" dirty="0" smtClean="0"/>
              <a:t>:</a:t>
            </a:r>
          </a:p>
          <a:p>
            <a:pPr>
              <a:buFont typeface="Arial" charset="0"/>
              <a:buNone/>
            </a:pPr>
            <a:r>
              <a:rPr lang="en-US" sz="2800" dirty="0" smtClean="0"/>
              <a:t>	1010.11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=1*2</a:t>
            </a:r>
            <a:r>
              <a:rPr lang="en-US" sz="2800" baseline="30000" dirty="0" smtClean="0"/>
              <a:t>3</a:t>
            </a:r>
            <a:r>
              <a:rPr lang="en-US" sz="2800" dirty="0" smtClean="0"/>
              <a:t>+0*2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+1*2</a:t>
            </a:r>
            <a:r>
              <a:rPr lang="en-US" sz="2800" baseline="30000" dirty="0" smtClean="0"/>
              <a:t>1</a:t>
            </a:r>
            <a:r>
              <a:rPr lang="en-US" sz="2800" dirty="0" smtClean="0"/>
              <a:t>+0*2</a:t>
            </a:r>
            <a:r>
              <a:rPr lang="en-US" sz="2800" baseline="30000" dirty="0" smtClean="0"/>
              <a:t>0</a:t>
            </a:r>
            <a:r>
              <a:rPr lang="en-US" sz="2800" dirty="0" smtClean="0"/>
              <a:t>+1*2</a:t>
            </a:r>
            <a:r>
              <a:rPr lang="en-US" sz="2800" baseline="30000" dirty="0" smtClean="0"/>
              <a:t>-1</a:t>
            </a:r>
            <a:r>
              <a:rPr lang="en-US" sz="2800" dirty="0" smtClean="0"/>
              <a:t>+1*2</a:t>
            </a:r>
            <a:r>
              <a:rPr lang="en-US" sz="2800" baseline="30000" dirty="0" smtClean="0"/>
              <a:t>-2</a:t>
            </a:r>
          </a:p>
          <a:p>
            <a:pPr>
              <a:buFont typeface="Arial" charset="0"/>
              <a:buNone/>
            </a:pPr>
            <a:r>
              <a:rPr lang="en-US" sz="2800" dirty="0" smtClean="0"/>
              <a:t>			= 8+0+2+0+0.5+0.25=10.75</a:t>
            </a:r>
            <a:r>
              <a:rPr lang="en-US" sz="2800" baseline="-25000" dirty="0" smtClean="0"/>
              <a:t>10</a:t>
            </a:r>
          </a:p>
          <a:p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6799-8227-4E7A-B1E4-14BC2D69788C}" type="datetime1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err="1" smtClean="0"/>
              <a:t>số</a:t>
            </a:r>
            <a:r>
              <a:rPr lang="en-US" smtClean="0"/>
              <a:t> 2 (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)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err="1" smtClean="0"/>
              <a:t>phép</a:t>
            </a:r>
            <a:r>
              <a:rPr lang="en-US" smtClean="0"/>
              <a:t> toán</a:t>
            </a:r>
            <a:endParaRPr lang="en-US" dirty="0" smtClean="0"/>
          </a:p>
          <a:p>
            <a:pPr lvl="1" algn="just"/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endParaRPr lang="en-US" dirty="0" smtClean="0"/>
          </a:p>
          <a:p>
            <a:pPr lvl="1" algn="just"/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trừ</a:t>
            </a:r>
            <a:endParaRPr lang="en-US" dirty="0" smtClean="0"/>
          </a:p>
          <a:p>
            <a:pPr lvl="1" algn="just"/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endParaRPr lang="en-US" dirty="0" smtClean="0"/>
          </a:p>
          <a:p>
            <a:pPr lvl="1" algn="just"/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chia</a:t>
            </a:r>
            <a:endParaRPr lang="en-US" dirty="0" smtClean="0"/>
          </a:p>
          <a:p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4128-5A33-4390-BB36-0153F72894C5}" type="datetime1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err="1" smtClean="0"/>
              <a:t>số</a:t>
            </a:r>
            <a:r>
              <a:rPr lang="en-US" smtClean="0"/>
              <a:t> 2 (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)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022A-4E8E-43D8-A5BB-4AB5FF554DE8}" type="datetime1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Phép</a:t>
            </a: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cộng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Cộng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có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nhớ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cặp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số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cùng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vị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trí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từ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phải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sang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trái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Bảng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cộng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			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Ví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dụ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8" name="Group 59"/>
          <p:cNvGraphicFramePr>
            <a:graphicFrameLocks noGrp="1"/>
          </p:cNvGraphicFramePr>
          <p:nvPr/>
        </p:nvGraphicFramePr>
        <p:xfrm>
          <a:off x="1143000" y="3779837"/>
          <a:ext cx="2743200" cy="1905000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  <a:gridCol w="914400"/>
              </a:tblGrid>
              <a:tr h="635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330"/>
          <p:cNvGraphicFramePr>
            <a:graphicFrameLocks noGrp="1"/>
          </p:cNvGraphicFramePr>
          <p:nvPr/>
        </p:nvGraphicFramePr>
        <p:xfrm>
          <a:off x="4648200" y="3805237"/>
          <a:ext cx="3733800" cy="1879601"/>
        </p:xfrm>
        <a:graphic>
          <a:graphicData uri="http://schemas.openxmlformats.org/drawingml/2006/table">
            <a:tbl>
              <a:tblPr/>
              <a:tblGrid>
                <a:gridCol w="746125"/>
                <a:gridCol w="747713"/>
                <a:gridCol w="746125"/>
                <a:gridCol w="747712"/>
                <a:gridCol w="746125"/>
              </a:tblGrid>
              <a:tr h="627063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+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5475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7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Line 331"/>
          <p:cNvSpPr>
            <a:spLocks noChangeShapeType="1"/>
          </p:cNvSpPr>
          <p:nvPr/>
        </p:nvSpPr>
        <p:spPr bwMode="auto">
          <a:xfrm>
            <a:off x="4953000" y="4999037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err="1" smtClean="0"/>
              <a:t>Phép</a:t>
            </a:r>
            <a:r>
              <a:rPr lang="en-US" b="1" dirty="0" smtClean="0"/>
              <a:t> </a:t>
            </a:r>
            <a:r>
              <a:rPr lang="en-US" b="1" dirty="0" err="1" smtClean="0"/>
              <a:t>trừ</a:t>
            </a:r>
            <a:endParaRPr lang="en-US" sz="2800" b="1" dirty="0" smtClean="0"/>
          </a:p>
          <a:p>
            <a:pPr lvl="1" algn="just" eaLnBrk="1" hangingPunct="1"/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bù</a:t>
            </a:r>
            <a:r>
              <a:rPr lang="en-US" sz="2400" dirty="0" smtClean="0"/>
              <a:t> 1: </a:t>
            </a:r>
            <a:r>
              <a:rPr lang="en-US" sz="2400" dirty="0" err="1" smtClean="0"/>
              <a:t>đảo</a:t>
            </a:r>
            <a:r>
              <a:rPr lang="en-US" sz="2400" dirty="0" smtClean="0"/>
              <a:t> </a:t>
            </a:r>
            <a:r>
              <a:rPr lang="en-US" sz="2400" dirty="0" err="1" smtClean="0"/>
              <a:t>tất</a:t>
            </a:r>
            <a:r>
              <a:rPr lang="en-US" sz="2400" dirty="0" smtClean="0"/>
              <a:t> </a:t>
            </a:r>
            <a:r>
              <a:rPr lang="en-US" sz="2400" dirty="0" err="1" smtClean="0"/>
              <a:t>cả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bit </a:t>
            </a:r>
            <a:r>
              <a:rPr lang="en-US" sz="2400" dirty="0" err="1" smtClean="0"/>
              <a:t>của</a:t>
            </a:r>
            <a:r>
              <a:rPr lang="en-US" sz="2400" dirty="0" smtClean="0"/>
              <a:t> 1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nhị</a:t>
            </a:r>
            <a:r>
              <a:rPr lang="en-US" sz="2400" dirty="0" smtClean="0"/>
              <a:t> </a:t>
            </a:r>
            <a:r>
              <a:rPr lang="en-US" sz="2400" dirty="0" err="1" smtClean="0"/>
              <a:t>phân</a:t>
            </a:r>
            <a:r>
              <a:rPr lang="en-US" sz="2400" dirty="0" smtClean="0"/>
              <a:t> ta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bù</a:t>
            </a:r>
            <a:r>
              <a:rPr lang="en-US" sz="2400" dirty="0" smtClean="0"/>
              <a:t> 1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nó</a:t>
            </a:r>
            <a:r>
              <a:rPr lang="en-US" sz="2400" dirty="0" smtClean="0"/>
              <a:t>.</a:t>
            </a:r>
          </a:p>
          <a:p>
            <a:pPr lvl="1" algn="just" eaLnBrk="1" hangingPunct="1"/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bù</a:t>
            </a:r>
            <a:r>
              <a:rPr lang="en-US" sz="2400" dirty="0" smtClean="0"/>
              <a:t> 2: </a:t>
            </a:r>
            <a:r>
              <a:rPr lang="en-US" sz="2400" dirty="0" err="1" smtClean="0"/>
              <a:t>lấy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bù</a:t>
            </a:r>
            <a:r>
              <a:rPr lang="en-US" sz="2400" dirty="0" smtClean="0"/>
              <a:t> 1 </a:t>
            </a:r>
            <a:r>
              <a:rPr lang="en-US" sz="2400" dirty="0" err="1" smtClean="0"/>
              <a:t>cộng</a:t>
            </a:r>
            <a:r>
              <a:rPr lang="en-US" sz="2400" dirty="0" smtClean="0"/>
              <a:t> 1 ta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bù</a:t>
            </a:r>
            <a:r>
              <a:rPr lang="en-US" sz="2400" dirty="0" smtClean="0"/>
              <a:t> 2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nhị</a:t>
            </a:r>
            <a:r>
              <a:rPr lang="en-US" sz="2400" dirty="0" smtClean="0"/>
              <a:t> </a:t>
            </a:r>
            <a:r>
              <a:rPr lang="en-US" sz="2400" dirty="0" err="1" smtClean="0"/>
              <a:t>phân</a:t>
            </a:r>
            <a:r>
              <a:rPr lang="en-US" sz="2400" dirty="0" smtClean="0"/>
              <a:t> ban </a:t>
            </a:r>
            <a:r>
              <a:rPr lang="en-US" sz="2400" dirty="0" err="1" smtClean="0"/>
              <a:t>đầu</a:t>
            </a:r>
            <a:r>
              <a:rPr lang="en-US" sz="2400" dirty="0" smtClean="0"/>
              <a:t>.</a:t>
            </a:r>
          </a:p>
          <a:p>
            <a:pPr lvl="1" algn="just" eaLnBrk="1" hangingPunct="1"/>
            <a:r>
              <a:rPr lang="en-US" sz="2400" dirty="0" err="1" smtClean="0"/>
              <a:t>Ví</a:t>
            </a:r>
            <a:r>
              <a:rPr lang="en-US" sz="2400" dirty="0" smtClean="0"/>
              <a:t> </a:t>
            </a:r>
            <a:r>
              <a:rPr lang="en-US" sz="2400" dirty="0" err="1" smtClean="0"/>
              <a:t>dụ</a:t>
            </a:r>
            <a:r>
              <a:rPr lang="en-US" sz="2400" dirty="0" smtClean="0"/>
              <a:t>: x = 1010</a:t>
            </a:r>
          </a:p>
          <a:p>
            <a:pPr lvl="1" algn="just" eaLnBrk="1" hangingPunct="1"/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bù</a:t>
            </a:r>
            <a:r>
              <a:rPr lang="en-US" sz="2400" dirty="0" smtClean="0"/>
              <a:t> 1 </a:t>
            </a:r>
            <a:r>
              <a:rPr lang="en-US" sz="2400" dirty="0" err="1" smtClean="0"/>
              <a:t>của</a:t>
            </a:r>
            <a:r>
              <a:rPr lang="en-US" sz="2400" dirty="0" smtClean="0"/>
              <a:t> x: 0101</a:t>
            </a:r>
          </a:p>
          <a:p>
            <a:pPr lvl="1" algn="just" eaLnBrk="1" hangingPunct="1"/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bù</a:t>
            </a:r>
            <a:r>
              <a:rPr lang="en-US" sz="2400" dirty="0" smtClean="0"/>
              <a:t> 2 </a:t>
            </a:r>
            <a:r>
              <a:rPr lang="en-US" sz="2400" dirty="0" err="1" smtClean="0"/>
              <a:t>của</a:t>
            </a:r>
            <a:r>
              <a:rPr lang="en-US" sz="2400" smtClean="0"/>
              <a:t> x: </a:t>
            </a:r>
            <a:r>
              <a:rPr lang="en-US" sz="2400" smtClean="0"/>
              <a:t>0110</a:t>
            </a:r>
            <a:endParaRPr lang="en-US" sz="2400" smtClean="0"/>
          </a:p>
          <a:p>
            <a:pPr lvl="1" algn="just" eaLnBrk="1" hangingPunct="1"/>
            <a:endParaRPr lang="en-US" sz="2400" dirty="0" smtClean="0"/>
          </a:p>
          <a:p>
            <a:pPr lvl="1" algn="just" eaLnBrk="1" hangingPunct="1"/>
            <a:endParaRPr lang="en-US" dirty="0" smtClean="0"/>
          </a:p>
        </p:txBody>
      </p:sp>
      <p:sp>
        <p:nvSpPr>
          <p:cNvPr id="9728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2C6EC5F-BE45-4B6D-BCCC-D5129C36AFBA}" type="datetime1">
              <a:rPr lang="en-US" smtClean="0"/>
              <a:t>9/21/2017</a:t>
            </a:fld>
            <a:endParaRPr lang="en-US" smtClean="0"/>
          </a:p>
        </p:txBody>
      </p:sp>
      <p:sp>
        <p:nvSpPr>
          <p:cNvPr id="9728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757E600-62DF-4349-9DD4-F50AC988B9B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smtClean="0"/>
          </a:p>
        </p:txBody>
      </p:sp>
      <p:sp>
        <p:nvSpPr>
          <p:cNvPr id="97284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vi-VN" smtClean="0"/>
              <a:t>Khoa CNTT - ĐH Khoa học Tự nhiên</a:t>
            </a:r>
            <a:endParaRPr lang="en-US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610600" cy="1143000"/>
          </a:xfrm>
        </p:spPr>
        <p:txBody>
          <a:bodyPr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2(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)</a:t>
            </a:r>
            <a:endParaRPr lang="vi-V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2(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)</a:t>
            </a:r>
            <a:endParaRPr lang="vi-VN" dirty="0"/>
          </a:p>
        </p:txBody>
      </p:sp>
      <p:sp>
        <p:nvSpPr>
          <p:cNvPr id="146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Phép trừ</a:t>
            </a:r>
          </a:p>
          <a:p>
            <a:pPr lvl="1" algn="just" eaLnBrk="1" hangingPunct="1"/>
            <a:r>
              <a:rPr lang="en-US" smtClean="0"/>
              <a:t>Cho 2 số nhị phân x và y, phép trừ:</a:t>
            </a:r>
          </a:p>
          <a:p>
            <a:pPr marL="457200" lvl="1" indent="0" algn="ctr" eaLnBrk="1" hangingPunct="1">
              <a:buNone/>
            </a:pPr>
            <a:r>
              <a:rPr lang="en-US" smtClean="0"/>
              <a:t>x - y </a:t>
            </a:r>
            <a:r>
              <a:rPr lang="en-US" smtClean="0">
                <a:sym typeface="Wingdings" pitchFamily="2" charset="2"/>
              </a:rPr>
              <a:t> x + số bù 2 của y</a:t>
            </a:r>
            <a:endParaRPr lang="en-US" smtClean="0"/>
          </a:p>
          <a:p>
            <a:pPr lvl="1" algn="just" eaLnBrk="1" hangingPunct="1"/>
            <a:r>
              <a:rPr lang="en-US" smtClean="0"/>
              <a:t>Ví dụ: x = 1010, y = 0101</a:t>
            </a:r>
          </a:p>
          <a:p>
            <a:pPr lvl="2" algn="just"/>
            <a:r>
              <a:rPr lang="en-US" smtClean="0"/>
              <a:t>Số bù 1 của y: 1010</a:t>
            </a:r>
          </a:p>
          <a:p>
            <a:pPr lvl="2" algn="just"/>
            <a:r>
              <a:rPr lang="en-US" smtClean="0"/>
              <a:t>Số bù 2 của y: 1011 (y</a:t>
            </a:r>
            <a:r>
              <a:rPr lang="en-US" baseline="-40000" smtClean="0"/>
              <a:t>2</a:t>
            </a:r>
            <a:r>
              <a:rPr lang="en-US" smtClean="0"/>
              <a:t>)</a:t>
            </a:r>
          </a:p>
          <a:p>
            <a:pPr lvl="2" algn="just"/>
            <a:r>
              <a:rPr lang="en-US" smtClean="0"/>
              <a:t>x - y=x + y</a:t>
            </a:r>
            <a:r>
              <a:rPr lang="en-US" baseline="-25000" smtClean="0"/>
              <a:t>2 </a:t>
            </a:r>
            <a:r>
              <a:rPr lang="en-US" smtClean="0"/>
              <a:t>= 1010 + 1011 = 0101</a:t>
            </a:r>
            <a:endParaRPr lang="en-US" sz="2400" smtClean="0"/>
          </a:p>
          <a:p>
            <a:pPr lvl="1" algn="just" eaLnBrk="1" hangingPunct="1"/>
            <a:endParaRPr lang="en-US" sz="2400" smtClean="0"/>
          </a:p>
          <a:p>
            <a:pPr lvl="1" algn="just" eaLnBrk="1" hangingPunct="1"/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1E5F-9CBC-4C14-9A06-602FBC83062F}" type="datetime1">
              <a:rPr lang="en-US" smtClean="0"/>
              <a:t>9/21/2017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46435" name="Date Placeholder 3"/>
          <p:cNvSpPr txBox="1">
            <a:spLocks noGrp="1"/>
          </p:cNvSpPr>
          <p:nvPr/>
        </p:nvSpPr>
        <p:spPr bwMode="auto">
          <a:xfrm>
            <a:off x="457200" y="6356350"/>
            <a:ext cx="990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398F8C1C-552F-456C-8A8A-5F4EE47C3E8A}" type="datetime1">
              <a:rPr lang="en-US" sz="1200">
                <a:latin typeface="Tahoma" pitchFamily="34" charset="0"/>
                <a:cs typeface="Tahoma" pitchFamily="34" charset="0"/>
              </a:rPr>
              <a:pPr/>
              <a:t>9/21/2017</a:t>
            </a:fld>
            <a:endParaRPr lang="en-US" sz="12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6436" name="Slide Number Placeholder 4"/>
          <p:cNvSpPr txBox="1">
            <a:spLocks noGrp="1"/>
          </p:cNvSpPr>
          <p:nvPr/>
        </p:nvSpPr>
        <p:spPr bwMode="auto">
          <a:xfrm>
            <a:off x="8153400" y="6356350"/>
            <a:ext cx="533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20EE14E2-7635-4776-8ACD-686B6727DA71}" type="slidenum">
              <a:rPr lang="en-US" sz="1200">
                <a:latin typeface="Tahoma" pitchFamily="34" charset="0"/>
                <a:cs typeface="Tahoma" pitchFamily="34" charset="0"/>
              </a:rPr>
              <a:pPr algn="r"/>
              <a:t>16</a:t>
            </a:fld>
            <a:endParaRPr lang="en-US" sz="120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Phép nhân:</a:t>
            </a:r>
            <a:r>
              <a:rPr lang="en-US" smtClean="0"/>
              <a:t> </a:t>
            </a:r>
            <a:r>
              <a:rPr lang="en-US" sz="2800" smtClean="0"/>
              <a:t>nhân từ phải qua trái theo cách nhân tay thông thường.</a:t>
            </a:r>
          </a:p>
          <a:p>
            <a:pPr lvl="1" algn="just" eaLnBrk="1" hangingPunct="1"/>
            <a:r>
              <a:rPr lang="en-US" smtClean="0"/>
              <a:t>Bảng nhân			 Ví dụ:</a:t>
            </a:r>
          </a:p>
          <a:p>
            <a:pPr lvl="1" algn="just" eaLnBrk="1" hangingPunct="1"/>
            <a:endParaRPr lang="en-US" smtClean="0"/>
          </a:p>
          <a:p>
            <a:pPr lvl="1" algn="just" eaLnBrk="1" hangingPunct="1"/>
            <a:endParaRPr lang="en-US" smtClean="0"/>
          </a:p>
          <a:p>
            <a:pPr lvl="1" algn="just" eaLnBrk="1" hangingPunct="1"/>
            <a:endParaRPr lang="en-US" smtClean="0"/>
          </a:p>
        </p:txBody>
      </p:sp>
      <p:sp>
        <p:nvSpPr>
          <p:cNvPr id="9933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2723A63-3B2F-48E7-A340-5B4ED57512B5}" type="datetime1">
              <a:rPr lang="en-US" smtClean="0"/>
              <a:t>9/21/2017</a:t>
            </a:fld>
            <a:endParaRPr lang="en-US" smtClean="0"/>
          </a:p>
        </p:txBody>
      </p:sp>
      <p:sp>
        <p:nvSpPr>
          <p:cNvPr id="9933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5206A4F-97F3-49A8-9B07-045F3B9136A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smtClean="0"/>
          </a:p>
        </p:txBody>
      </p:sp>
      <p:sp>
        <p:nvSpPr>
          <p:cNvPr id="99332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vi-VN" smtClean="0"/>
              <a:t>Khoa CNTT - ĐH Khoa học Tự nhiên</a:t>
            </a:r>
            <a:endParaRPr lang="en-US" smtClean="0"/>
          </a:p>
        </p:txBody>
      </p:sp>
      <p:graphicFrame>
        <p:nvGraphicFramePr>
          <p:cNvPr id="99335" name="Group 7"/>
          <p:cNvGraphicFramePr>
            <a:graphicFrameLocks noGrp="1"/>
          </p:cNvGraphicFramePr>
          <p:nvPr/>
        </p:nvGraphicFramePr>
        <p:xfrm>
          <a:off x="1143000" y="3276600"/>
          <a:ext cx="2743200" cy="1905000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  <a:gridCol w="914400"/>
              </a:tblGrid>
              <a:tr h="635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9627" name="Group 299"/>
          <p:cNvGraphicFramePr>
            <a:graphicFrameLocks noGrp="1"/>
          </p:cNvGraphicFramePr>
          <p:nvPr/>
        </p:nvGraphicFramePr>
        <p:xfrm>
          <a:off x="5257800" y="3289300"/>
          <a:ext cx="3276600" cy="3111500"/>
        </p:xfrm>
        <a:graphic>
          <a:graphicData uri="http://schemas.openxmlformats.org/drawingml/2006/table">
            <a:tbl>
              <a:tblPr/>
              <a:tblGrid>
                <a:gridCol w="655638"/>
                <a:gridCol w="655637"/>
                <a:gridCol w="654050"/>
                <a:gridCol w="655638"/>
                <a:gridCol w="655637"/>
              </a:tblGrid>
              <a:tr h="622300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x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2300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vi-V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vi-V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vi-V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vi-V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9628" name="Line 300"/>
          <p:cNvSpPr>
            <a:spLocks noChangeShapeType="1"/>
          </p:cNvSpPr>
          <p:nvPr/>
        </p:nvSpPr>
        <p:spPr bwMode="auto">
          <a:xfrm flipH="1">
            <a:off x="5562600" y="44958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99629" name="Line 301"/>
          <p:cNvSpPr>
            <a:spLocks noChangeShapeType="1"/>
          </p:cNvSpPr>
          <p:nvPr/>
        </p:nvSpPr>
        <p:spPr bwMode="auto">
          <a:xfrm flipH="1">
            <a:off x="5486400" y="57150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610600" cy="1143000"/>
          </a:xfrm>
        </p:spPr>
        <p:txBody>
          <a:bodyPr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2(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)</a:t>
            </a:r>
            <a:endParaRPr lang="vi-V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Phép chia:</a:t>
            </a:r>
            <a:r>
              <a:rPr lang="en-US" smtClean="0"/>
              <a:t> </a:t>
            </a:r>
            <a:r>
              <a:rPr lang="en-US" sz="2800" smtClean="0"/>
              <a:t>trong hệ nhị phân thực hiện tương tư như phép chia trong hệ cơ số 10.</a:t>
            </a:r>
          </a:p>
          <a:p>
            <a:pPr eaLnBrk="1" hangingPunct="1"/>
            <a:r>
              <a:rPr lang="en-US" smtClean="0"/>
              <a:t>Ví dụ:</a:t>
            </a:r>
          </a:p>
          <a:p>
            <a:pPr lvl="1" algn="just" eaLnBrk="1" hangingPunct="1"/>
            <a:endParaRPr lang="en-US" smtClean="0"/>
          </a:p>
        </p:txBody>
      </p:sp>
      <p:sp>
        <p:nvSpPr>
          <p:cNvPr id="10137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CBF8624-56B8-4020-999B-B8D67415FB51}" type="datetime1">
              <a:rPr lang="en-US" smtClean="0"/>
              <a:t>9/21/2017</a:t>
            </a:fld>
            <a:endParaRPr lang="en-US" smtClean="0"/>
          </a:p>
        </p:txBody>
      </p:sp>
      <p:sp>
        <p:nvSpPr>
          <p:cNvPr id="10137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183E1A1-2F45-4D52-8833-EB05A74837C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smtClean="0"/>
          </a:p>
        </p:txBody>
      </p:sp>
      <p:sp>
        <p:nvSpPr>
          <p:cNvPr id="101380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vi-VN" smtClean="0"/>
              <a:t>Khoa CNTT - ĐH Khoa học Tự nhiên</a:t>
            </a:r>
            <a:endParaRPr lang="en-US" smtClean="0"/>
          </a:p>
        </p:txBody>
      </p:sp>
      <p:graphicFrame>
        <p:nvGraphicFramePr>
          <p:cNvPr id="101822" name="Group 446"/>
          <p:cNvGraphicFramePr>
            <a:graphicFrameLocks noGrp="1"/>
          </p:cNvGraphicFramePr>
          <p:nvPr/>
        </p:nvGraphicFramePr>
        <p:xfrm>
          <a:off x="2133600" y="2819400"/>
          <a:ext cx="5610225" cy="3627120"/>
        </p:xfrm>
        <a:graphic>
          <a:graphicData uri="http://schemas.openxmlformats.org/drawingml/2006/table">
            <a:tbl>
              <a:tblPr/>
              <a:tblGrid>
                <a:gridCol w="701675"/>
                <a:gridCol w="700088"/>
                <a:gridCol w="701675"/>
                <a:gridCol w="700087"/>
                <a:gridCol w="701675"/>
                <a:gridCol w="701675"/>
                <a:gridCol w="701675"/>
                <a:gridCol w="701675"/>
              </a:tblGrid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vi-V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vi-V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vi-V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vi-V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vi-V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vi-V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vi-V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vi-V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vi-V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vi-V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vi-V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vi-V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vi-V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vi-V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vi-V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vi-V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vi-V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vi-V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vi-V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vi-V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vi-V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vi-V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Số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dư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vi-V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1794" name="Line 418"/>
          <p:cNvSpPr>
            <a:spLocks noChangeShapeType="1"/>
          </p:cNvSpPr>
          <p:nvPr/>
        </p:nvSpPr>
        <p:spPr bwMode="auto">
          <a:xfrm>
            <a:off x="5638800" y="2819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01811" name="Line 435"/>
          <p:cNvSpPr>
            <a:spLocks noChangeShapeType="1"/>
          </p:cNvSpPr>
          <p:nvPr/>
        </p:nvSpPr>
        <p:spPr bwMode="auto">
          <a:xfrm>
            <a:off x="5638800" y="33528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01812" name="Line 436"/>
          <p:cNvSpPr>
            <a:spLocks noChangeShapeType="1"/>
          </p:cNvSpPr>
          <p:nvPr/>
        </p:nvSpPr>
        <p:spPr bwMode="auto">
          <a:xfrm>
            <a:off x="2438400" y="3886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01813" name="Line 437"/>
          <p:cNvSpPr>
            <a:spLocks noChangeShapeType="1"/>
          </p:cNvSpPr>
          <p:nvPr/>
        </p:nvSpPr>
        <p:spPr bwMode="auto">
          <a:xfrm>
            <a:off x="1981200" y="3352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01814" name="Line 438"/>
          <p:cNvSpPr>
            <a:spLocks noChangeShapeType="1"/>
          </p:cNvSpPr>
          <p:nvPr/>
        </p:nvSpPr>
        <p:spPr bwMode="auto">
          <a:xfrm>
            <a:off x="2590800" y="4419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01815" name="Line 439"/>
          <p:cNvSpPr>
            <a:spLocks noChangeShapeType="1"/>
          </p:cNvSpPr>
          <p:nvPr/>
        </p:nvSpPr>
        <p:spPr bwMode="auto">
          <a:xfrm>
            <a:off x="3124200" y="4876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01816" name="Line 440"/>
          <p:cNvSpPr>
            <a:spLocks noChangeShapeType="1"/>
          </p:cNvSpPr>
          <p:nvPr/>
        </p:nvSpPr>
        <p:spPr bwMode="auto">
          <a:xfrm>
            <a:off x="3352800" y="5486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01819" name="Line 443"/>
          <p:cNvSpPr>
            <a:spLocks noChangeShapeType="1"/>
          </p:cNvSpPr>
          <p:nvPr/>
        </p:nvSpPr>
        <p:spPr bwMode="auto">
          <a:xfrm>
            <a:off x="3886200" y="59436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01824" name="Line 448"/>
          <p:cNvSpPr>
            <a:spLocks noChangeShapeType="1"/>
          </p:cNvSpPr>
          <p:nvPr/>
        </p:nvSpPr>
        <p:spPr bwMode="auto">
          <a:xfrm flipH="1">
            <a:off x="5486400" y="6172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610600" cy="1143000"/>
          </a:xfrm>
        </p:spPr>
        <p:txBody>
          <a:bodyPr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2(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)</a:t>
            </a:r>
            <a:endParaRPr lang="vi-V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Gồm 16 kí số:</a:t>
            </a:r>
            <a:r>
              <a:rPr lang="en-US" smtClean="0"/>
              <a:t> </a:t>
            </a:r>
            <a:r>
              <a:rPr lang="en-US" sz="2800" spc="-50" smtClean="0"/>
              <a:t>0 1 2 3 4 5 6 7 8 9 A B C D E F</a:t>
            </a:r>
          </a:p>
          <a:p>
            <a:pPr marL="342900" lvl="1" indent="-342900" eaLnBrk="1" hangingPunct="1">
              <a:buFont typeface="Arial" charset="0"/>
              <a:buChar char="•"/>
            </a:pPr>
            <a:r>
              <a:rPr lang="en-US" sz="3200" b="1" smtClean="0"/>
              <a:t>Ví dụ:</a:t>
            </a:r>
          </a:p>
          <a:p>
            <a:pPr marL="342900" lvl="1" indent="-342900" eaLnBrk="1" hangingPunct="1">
              <a:buFont typeface="Arial" charset="0"/>
              <a:buNone/>
            </a:pPr>
            <a:r>
              <a:rPr lang="en-US" sz="2400" smtClean="0"/>
              <a:t>	</a:t>
            </a:r>
            <a:r>
              <a:rPr lang="en-US" smtClean="0"/>
              <a:t>3F.2 = 3 x 16</a:t>
            </a:r>
            <a:r>
              <a:rPr lang="en-US" baseline="30000" smtClean="0"/>
              <a:t>1 </a:t>
            </a:r>
            <a:r>
              <a:rPr lang="en-US" smtClean="0"/>
              <a:t>+ 15 x 16</a:t>
            </a:r>
            <a:r>
              <a:rPr lang="en-US" baseline="30000" smtClean="0"/>
              <a:t>0 </a:t>
            </a:r>
            <a:r>
              <a:rPr lang="en-US" smtClean="0"/>
              <a:t>+ 2 x 16</a:t>
            </a:r>
            <a:r>
              <a:rPr lang="en-US" baseline="30000" smtClean="0"/>
              <a:t>-1</a:t>
            </a:r>
          </a:p>
          <a:p>
            <a:pPr marL="1085850" lvl="1" indent="0" eaLnBrk="1" hangingPunct="1">
              <a:buFont typeface="Arial" charset="0"/>
              <a:buNone/>
            </a:pPr>
            <a:r>
              <a:rPr lang="en-US" smtClean="0"/>
              <a:t>=48 + 15 + 0.125</a:t>
            </a:r>
          </a:p>
          <a:p>
            <a:pPr marL="1085850" lvl="2" indent="0" eaLnBrk="1" hangingPunct="1">
              <a:buFont typeface="Arial" charset="0"/>
              <a:buNone/>
            </a:pPr>
            <a:r>
              <a:rPr lang="en-US" sz="2800" smtClean="0"/>
              <a:t>=63.125</a:t>
            </a:r>
            <a:r>
              <a:rPr lang="en-US" sz="2800" baseline="-14000" smtClean="0"/>
              <a:t>10</a:t>
            </a:r>
          </a:p>
          <a:p>
            <a:pPr marL="342900" lvl="1" indent="-342900" eaLnBrk="1" hangingPunct="1">
              <a:buFont typeface="Arial" charset="0"/>
              <a:buChar char="•"/>
            </a:pPr>
            <a:endParaRPr lang="en-US" smtClean="0"/>
          </a:p>
          <a:p>
            <a:pPr>
              <a:buFont typeface="Arial" charset="0"/>
              <a:buNone/>
            </a:pPr>
            <a:r>
              <a:rPr lang="en-US" sz="2800" smtClean="0"/>
              <a:t>	</a:t>
            </a:r>
          </a:p>
        </p:txBody>
      </p:sp>
      <p:sp>
        <p:nvSpPr>
          <p:cNvPr id="10342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DA2F836-97B8-4B88-914C-955FE30F8461}" type="datetime1">
              <a:rPr lang="en-US" smtClean="0"/>
              <a:t>9/21/2017</a:t>
            </a:fld>
            <a:endParaRPr lang="en-US" smtClean="0"/>
          </a:p>
        </p:txBody>
      </p:sp>
      <p:sp>
        <p:nvSpPr>
          <p:cNvPr id="10342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5F4C79-1E51-4703-9CD9-102C2D81159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smtClean="0"/>
          </a:p>
        </p:txBody>
      </p:sp>
      <p:sp>
        <p:nvSpPr>
          <p:cNvPr id="103428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vi-VN" smtClean="0"/>
              <a:t>Khoa CNTT - ĐH Khoa học Tự nhiên</a:t>
            </a:r>
            <a:endParaRPr lang="en-US" smtClean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610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16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lục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)</a:t>
            </a:r>
            <a:endParaRPr lang="vi-V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mtClean="0"/>
              <a:t> Tổng quan thông tin</a:t>
            </a:r>
          </a:p>
          <a:p>
            <a:pPr>
              <a:buFont typeface="Wingdings" pitchFamily="2" charset="2"/>
              <a:buChar char="Ø"/>
            </a:pPr>
            <a:r>
              <a:rPr lang="en-US" smtClean="0"/>
              <a:t> Hệ thống đếm</a:t>
            </a:r>
            <a:endParaRPr lang="en-US"/>
          </a:p>
          <a:p>
            <a:pPr>
              <a:buFont typeface="Wingdings" pitchFamily="2" charset="2"/>
              <a:buChar char="Ø"/>
            </a:pPr>
            <a:r>
              <a:rPr lang="en-US" smtClean="0"/>
              <a:t> Biễu diễn thông tin trong máy tính</a:t>
            </a:r>
            <a:endParaRPr lang="en-US"/>
          </a:p>
          <a:p>
            <a:pPr>
              <a:buFont typeface="Wingdings" pitchFamily="2" charset="2"/>
              <a:buChar char="Ø"/>
            </a:pPr>
            <a:r>
              <a:rPr lang="en-US"/>
              <a:t> </a:t>
            </a:r>
            <a:r>
              <a:rPr lang="en-US" smtClean="0"/>
              <a:t>Hệ thống mã hoá</a:t>
            </a:r>
            <a:endParaRPr lang="en-US"/>
          </a:p>
          <a:p>
            <a:pPr>
              <a:buFont typeface="Wingdings" pitchFamily="2" charset="2"/>
              <a:buChar char="Ø"/>
            </a:pPr>
            <a:r>
              <a:rPr lang="en-US" smtClean="0"/>
              <a:t> Hệ thống tập tin (theo góc nhìn lập trình)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AFC7-3290-4C0A-8A2F-4DE9FA943794}" type="datetime1">
              <a:rPr lang="en-US" smtClean="0"/>
              <a:t>9/21/2017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Các phép toán:</a:t>
            </a:r>
            <a:r>
              <a:rPr lang="en-US" smtClean="0"/>
              <a:t> </a:t>
            </a:r>
            <a:r>
              <a:rPr lang="en-US" sz="2800" smtClean="0"/>
              <a:t>được thực hiện tương tự như ở hệ thập phân.</a:t>
            </a:r>
          </a:p>
          <a:p>
            <a:pPr eaLnBrk="1" hangingPunct="1"/>
            <a:r>
              <a:rPr lang="en-US" sz="2800" i="1" smtClean="0"/>
              <a:t>(Xem tài liệu để tham khảo thêm)</a:t>
            </a:r>
          </a:p>
        </p:txBody>
      </p:sp>
      <p:sp>
        <p:nvSpPr>
          <p:cNvPr id="10547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B4B341E-8A50-464F-A28B-09FF033D67F3}" type="datetime1">
              <a:rPr lang="en-US" smtClean="0"/>
              <a:t>9/21/2017</a:t>
            </a:fld>
            <a:endParaRPr lang="en-US" smtClean="0"/>
          </a:p>
        </p:txBody>
      </p:sp>
      <p:sp>
        <p:nvSpPr>
          <p:cNvPr id="10547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4863E98-9958-4396-AEA4-419E3C669D1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smtClean="0"/>
          </a:p>
        </p:txBody>
      </p:sp>
      <p:sp>
        <p:nvSpPr>
          <p:cNvPr id="105476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vi-VN" smtClean="0"/>
              <a:t>Khoa CNTT - ĐH Khoa học Tự nhiên</a:t>
            </a:r>
            <a:endParaRPr lang="en-US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610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16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lục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)</a:t>
            </a:r>
            <a:endParaRPr lang="vi-V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Gồm 8 kí số:</a:t>
            </a:r>
            <a:r>
              <a:rPr lang="en-US" smtClean="0"/>
              <a:t> </a:t>
            </a:r>
            <a:r>
              <a:rPr lang="en-US" sz="2800" smtClean="0"/>
              <a:t>0 1 2 3 4 5 6</a:t>
            </a:r>
          </a:p>
          <a:p>
            <a:pPr marL="342900" lvl="1" indent="-342900" eaLnBrk="1" hangingPunct="1">
              <a:buFont typeface="Arial" charset="0"/>
              <a:buChar char="•"/>
            </a:pPr>
            <a:r>
              <a:rPr lang="en-US" sz="3200" b="1" smtClean="0"/>
              <a:t>Ví dụ:</a:t>
            </a:r>
          </a:p>
          <a:p>
            <a:pPr eaLnBrk="1" hangingPunct="1">
              <a:buFont typeface="Arial" charset="0"/>
              <a:buNone/>
            </a:pPr>
            <a:r>
              <a:rPr lang="en-US" smtClean="0"/>
              <a:t>	</a:t>
            </a:r>
            <a:r>
              <a:rPr lang="en-US" sz="2800" smtClean="0"/>
              <a:t>21.21</a:t>
            </a:r>
            <a:r>
              <a:rPr lang="en-US" sz="2800" baseline="-20000" smtClean="0"/>
              <a:t>8</a:t>
            </a:r>
            <a:r>
              <a:rPr lang="en-US" sz="2800" smtClean="0"/>
              <a:t> = 2 x 8</a:t>
            </a:r>
            <a:r>
              <a:rPr lang="en-US" sz="2800" baseline="30000" smtClean="0"/>
              <a:t>1</a:t>
            </a:r>
            <a:r>
              <a:rPr lang="en-US" sz="2800" smtClean="0"/>
              <a:t> + 1 x 8</a:t>
            </a:r>
            <a:r>
              <a:rPr lang="en-US" sz="2800" baseline="30000" smtClean="0"/>
              <a:t>0</a:t>
            </a:r>
            <a:r>
              <a:rPr lang="en-US" sz="2800" smtClean="0"/>
              <a:t> + 2x8</a:t>
            </a:r>
            <a:r>
              <a:rPr lang="en-US" sz="2800" baseline="30000" smtClean="0"/>
              <a:t>-1</a:t>
            </a:r>
            <a:r>
              <a:rPr lang="en-US" sz="2800" smtClean="0"/>
              <a:t> + 1x8</a:t>
            </a:r>
            <a:r>
              <a:rPr lang="en-US" sz="2800" baseline="30000" smtClean="0"/>
              <a:t>-2</a:t>
            </a:r>
          </a:p>
          <a:p>
            <a:pPr marL="1485900" lvl="4" indent="0" eaLnBrk="1" hangingPunct="1">
              <a:buFont typeface="Arial" charset="0"/>
              <a:buNone/>
            </a:pPr>
            <a:r>
              <a:rPr lang="en-US" sz="2800" smtClean="0"/>
              <a:t>= 16 + 1 + 0.125 + 0.015625</a:t>
            </a:r>
          </a:p>
          <a:p>
            <a:pPr marL="1485900" lvl="4" indent="0" eaLnBrk="1" hangingPunct="1">
              <a:buFont typeface="Arial" charset="0"/>
              <a:buNone/>
            </a:pPr>
            <a:r>
              <a:rPr lang="en-US" sz="2800" smtClean="0"/>
              <a:t>=18.140625</a:t>
            </a:r>
            <a:r>
              <a:rPr lang="en-US" sz="2800" baseline="-22000" smtClean="0"/>
              <a:t>10</a:t>
            </a:r>
          </a:p>
        </p:txBody>
      </p:sp>
      <p:sp>
        <p:nvSpPr>
          <p:cNvPr id="11571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AEAB027-6069-4E78-A59A-2C452FF07AF3}" type="datetime1">
              <a:rPr lang="en-US" smtClean="0"/>
              <a:t>9/21/2017</a:t>
            </a:fld>
            <a:endParaRPr lang="en-US" smtClean="0"/>
          </a:p>
        </p:txBody>
      </p:sp>
      <p:sp>
        <p:nvSpPr>
          <p:cNvPr id="11571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C6249A0-72FC-4A7E-A18C-2BB39C42FD0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smtClean="0"/>
          </a:p>
        </p:txBody>
      </p:sp>
      <p:sp>
        <p:nvSpPr>
          <p:cNvPr id="115716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vi-VN" smtClean="0"/>
              <a:t>Khoa CNTT - ĐH Khoa học Tự nhiên</a:t>
            </a:r>
            <a:endParaRPr lang="en-US" smtClean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610600" cy="1143000"/>
          </a:xfrm>
        </p:spPr>
        <p:txBody>
          <a:bodyPr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8 (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bát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)</a:t>
            </a:r>
            <a:endParaRPr lang="vi-V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Các phép toán:</a:t>
            </a:r>
            <a:r>
              <a:rPr lang="en-US" smtClean="0"/>
              <a:t> </a:t>
            </a:r>
            <a:r>
              <a:rPr lang="en-US" sz="2800" smtClean="0"/>
              <a:t>được thực hiện tương tự như ở hệ thập phân.</a:t>
            </a:r>
          </a:p>
          <a:p>
            <a:pPr eaLnBrk="1" hangingPunct="1"/>
            <a:r>
              <a:rPr lang="en-US" sz="2800" i="1" smtClean="0"/>
              <a:t>(Xem tài liệu để tham khảo thêm.)</a:t>
            </a:r>
          </a:p>
          <a:p>
            <a:pPr eaLnBrk="1" hangingPunct="1">
              <a:buFont typeface="Arial" charset="0"/>
              <a:buNone/>
            </a:pPr>
            <a:endParaRPr lang="en-US" sz="2800" i="1" smtClean="0"/>
          </a:p>
        </p:txBody>
      </p:sp>
      <p:sp>
        <p:nvSpPr>
          <p:cNvPr id="11776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D7E1FC1-9B13-4744-87A7-01A4A209E4BB}" type="datetime1">
              <a:rPr lang="en-US" smtClean="0"/>
              <a:t>9/21/2017</a:t>
            </a:fld>
            <a:endParaRPr lang="en-US" smtClean="0"/>
          </a:p>
        </p:txBody>
      </p:sp>
      <p:sp>
        <p:nvSpPr>
          <p:cNvPr id="11776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877A748-908A-4051-BF40-B4821C6BCDA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smtClean="0"/>
          </a:p>
        </p:txBody>
      </p:sp>
      <p:sp>
        <p:nvSpPr>
          <p:cNvPr id="117764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vi-VN" smtClean="0"/>
              <a:t>Khoa CNTT - ĐH Khoa học Tự nhiên</a:t>
            </a:r>
            <a:endParaRPr lang="en-US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610600" cy="1143000"/>
          </a:xfrm>
        </p:spPr>
        <p:txBody>
          <a:bodyPr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8 (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bát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)</a:t>
            </a:r>
            <a:endParaRPr lang="vi-V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err="1" smtClean="0"/>
              <a:t>Đặc</a:t>
            </a:r>
            <a:r>
              <a:rPr lang="en-US" b="1" dirty="0" smtClean="0"/>
              <a:t> </a:t>
            </a:r>
            <a:r>
              <a:rPr lang="en-US" b="1" dirty="0" err="1" smtClean="0"/>
              <a:t>điểm</a:t>
            </a:r>
            <a:r>
              <a:rPr lang="en-US" b="1" dirty="0" smtClean="0"/>
              <a:t>:</a:t>
            </a:r>
          </a:p>
          <a:p>
            <a:pPr lvl="1" eaLnBrk="1" hangingPunct="1"/>
            <a:r>
              <a:rPr lang="en-US" dirty="0" smtClean="0"/>
              <a:t>Con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.</a:t>
            </a:r>
          </a:p>
          <a:p>
            <a:pPr lvl="1" eaLnBrk="1" hangingPunct="1"/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, </a:t>
            </a:r>
            <a:r>
              <a:rPr lang="en-US" dirty="0" err="1" smtClean="0"/>
              <a:t>bát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lục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.</a:t>
            </a:r>
          </a:p>
          <a:p>
            <a:pPr eaLnBrk="1" hangingPunct="1"/>
            <a:r>
              <a:rPr lang="en-US" b="1" dirty="0" err="1" smtClean="0"/>
              <a:t>Nhu</a:t>
            </a:r>
            <a:r>
              <a:rPr lang="en-US" b="1" dirty="0" smtClean="0"/>
              <a:t> </a:t>
            </a:r>
            <a:r>
              <a:rPr lang="en-US" b="1" dirty="0" err="1" smtClean="0"/>
              <a:t>cầu</a:t>
            </a:r>
            <a:r>
              <a:rPr lang="en-US" b="1" dirty="0" smtClean="0"/>
              <a:t>: </a:t>
            </a:r>
          </a:p>
          <a:p>
            <a:pPr lvl="1" eaLnBrk="1" hangingPunct="1"/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qua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r>
              <a:rPr lang="en-US" dirty="0" smtClean="0"/>
              <a:t>. </a:t>
            </a:r>
          </a:p>
          <a:p>
            <a:pPr lvl="1" eaLnBrk="1" hangingPunct="1"/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10 sang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2.</a:t>
            </a:r>
          </a:p>
          <a:p>
            <a:pPr lvl="1" eaLnBrk="1" hangingPunct="1"/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16 sang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10.</a:t>
            </a:r>
          </a:p>
        </p:txBody>
      </p:sp>
      <p:sp>
        <p:nvSpPr>
          <p:cNvPr id="12800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C16935F-4253-43FA-863C-74623C830434}" type="datetime1">
              <a:rPr lang="en-US" smtClean="0"/>
              <a:t>9/21/2017</a:t>
            </a:fld>
            <a:endParaRPr lang="en-US" smtClean="0"/>
          </a:p>
        </p:txBody>
      </p:sp>
      <p:sp>
        <p:nvSpPr>
          <p:cNvPr id="12800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7020AF6-28B0-4C63-B041-4BB56D2AEB6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smtClean="0"/>
          </a:p>
        </p:txBody>
      </p:sp>
      <p:sp>
        <p:nvSpPr>
          <p:cNvPr id="128004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vi-VN" smtClean="0"/>
              <a:t>Khoa CNTT - ĐH Khoa học Tự nhiên</a:t>
            </a:r>
            <a:endParaRPr lang="en-US" smtClean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610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err="1" smtClean="0"/>
              <a:t>giá</a:t>
            </a:r>
            <a:r>
              <a:rPr lang="en-US" smtClean="0"/>
              <a:t> trị</a:t>
            </a:r>
            <a:br>
              <a:rPr lang="en-US" smtClean="0"/>
            </a:br>
            <a:r>
              <a:rPr lang="en-US" smtClean="0"/>
              <a:t>giữa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endParaRPr lang="vi-V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Cách 1</a:t>
            </a:r>
          </a:p>
          <a:p>
            <a:pPr lvl="1" eaLnBrk="1" hangingPunct="1"/>
            <a:r>
              <a:rPr lang="en-US" smtClean="0"/>
              <a:t>Khai triển biểu diễn và tính giá trị biểu thức.</a:t>
            </a:r>
          </a:p>
          <a:p>
            <a:pPr lvl="1" eaLnBrk="1" hangingPunct="1"/>
            <a:r>
              <a:rPr lang="en-US" smtClean="0"/>
              <a:t>Ví dụ:</a:t>
            </a:r>
          </a:p>
          <a:p>
            <a:pPr lvl="1" eaLnBrk="1" hangingPunct="1">
              <a:buFont typeface="Arial" charset="0"/>
              <a:buNone/>
            </a:pPr>
            <a:r>
              <a:rPr lang="en-US" smtClean="0"/>
              <a:t>1011.01</a:t>
            </a:r>
            <a:r>
              <a:rPr lang="en-US" baseline="-25000" smtClean="0"/>
              <a:t>2</a:t>
            </a:r>
            <a:r>
              <a:rPr lang="en-US" smtClean="0"/>
              <a:t> = 1x2</a:t>
            </a:r>
            <a:r>
              <a:rPr lang="en-US" baseline="30000" smtClean="0"/>
              <a:t>3</a:t>
            </a:r>
            <a:r>
              <a:rPr lang="en-US" smtClean="0"/>
              <a:t> + 0x2</a:t>
            </a:r>
            <a:r>
              <a:rPr lang="en-US" baseline="30000" smtClean="0"/>
              <a:t>2</a:t>
            </a:r>
            <a:r>
              <a:rPr lang="en-US" smtClean="0"/>
              <a:t> + 1x2</a:t>
            </a:r>
            <a:r>
              <a:rPr lang="en-US" baseline="30000" smtClean="0"/>
              <a:t>1</a:t>
            </a:r>
            <a:r>
              <a:rPr lang="en-US" smtClean="0"/>
              <a:t> + 1x2</a:t>
            </a:r>
            <a:r>
              <a:rPr lang="en-US" baseline="30000" smtClean="0"/>
              <a:t>0</a:t>
            </a:r>
            <a:r>
              <a:rPr lang="en-US" smtClean="0"/>
              <a:t> + 0x2</a:t>
            </a:r>
            <a:r>
              <a:rPr lang="en-US" baseline="30000" smtClean="0"/>
              <a:t>-1</a:t>
            </a:r>
            <a:r>
              <a:rPr lang="en-US" smtClean="0"/>
              <a:t> + 1x2</a:t>
            </a:r>
            <a:r>
              <a:rPr lang="en-US" baseline="30000" smtClean="0"/>
              <a:t>-2</a:t>
            </a:r>
          </a:p>
          <a:p>
            <a:pPr lvl="1" eaLnBrk="1" hangingPunct="1">
              <a:buFont typeface="Arial" charset="0"/>
              <a:buNone/>
            </a:pPr>
            <a:r>
              <a:rPr lang="en-US" smtClean="0"/>
              <a:t>1011.0= 8 + 0 + 2 + 1 + 0 + 0.25 = 11.25</a:t>
            </a:r>
            <a:r>
              <a:rPr lang="en-US" baseline="-25000" smtClean="0"/>
              <a:t>10</a:t>
            </a:r>
          </a:p>
          <a:p>
            <a:pPr lvl="1" eaLnBrk="1" hangingPunct="1"/>
            <a:endParaRPr lang="en-US" smtClean="0"/>
          </a:p>
          <a:p>
            <a:pPr lvl="1" eaLnBrk="1" hangingPunct="1">
              <a:buFont typeface="Arial" charset="0"/>
              <a:buNone/>
            </a:pPr>
            <a:endParaRPr lang="en-US" smtClean="0"/>
          </a:p>
        </p:txBody>
      </p:sp>
      <p:sp>
        <p:nvSpPr>
          <p:cNvPr id="12902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D70434E-1843-426D-8F99-3124AAE5FF4D}" type="datetime1">
              <a:rPr lang="en-US" smtClean="0"/>
              <a:t>9/21/2017</a:t>
            </a:fld>
            <a:endParaRPr lang="en-US" smtClean="0"/>
          </a:p>
        </p:txBody>
      </p:sp>
      <p:sp>
        <p:nvSpPr>
          <p:cNvPr id="12902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C3BBF4B-C613-4917-838E-B65F7C24717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smtClean="0"/>
          </a:p>
        </p:txBody>
      </p:sp>
      <p:sp>
        <p:nvSpPr>
          <p:cNvPr id="129028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vi-VN" smtClean="0"/>
              <a:t>Khoa CNTT - ĐH Khoa học Tự nhiên</a:t>
            </a:r>
            <a:endParaRPr lang="en-US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610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b sang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10</a:t>
            </a:r>
            <a:endParaRPr lang="vi-V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err="1" smtClean="0"/>
              <a:t>Cách</a:t>
            </a:r>
            <a:r>
              <a:rPr lang="en-US" b="1" smtClean="0"/>
              <a:t> 2</a:t>
            </a:r>
            <a:endParaRPr lang="en-US" b="1" dirty="0" smtClean="0"/>
          </a:p>
          <a:p>
            <a:pPr lvl="1"/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chia</a:t>
            </a:r>
            <a:r>
              <a:rPr lang="en-US" dirty="0" smtClean="0"/>
              <a:t> </a:t>
            </a:r>
            <a:r>
              <a:rPr lang="en-US" dirty="0" err="1" smtClean="0"/>
              <a:t>lồng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u="sng" dirty="0" smtClean="0"/>
              <a:t>1011</a:t>
            </a:r>
            <a:r>
              <a:rPr lang="en-US" dirty="0" smtClean="0"/>
              <a:t>.01</a:t>
            </a:r>
            <a:r>
              <a:rPr lang="en-US" baseline="-25000" dirty="0" smtClean="0"/>
              <a:t>2</a:t>
            </a:r>
            <a:r>
              <a:rPr lang="en-US" dirty="0" smtClean="0"/>
              <a:t> = </a:t>
            </a:r>
            <a:r>
              <a:rPr lang="en-US" u="sng" dirty="0" smtClean="0"/>
              <a:t>((1x2 + 0)x2 + 1)x2 + 1</a:t>
            </a:r>
            <a:r>
              <a:rPr lang="en-US" dirty="0" smtClean="0"/>
              <a:t> + (1/2 + 0)/2</a:t>
            </a:r>
          </a:p>
          <a:p>
            <a:pPr lvl="1">
              <a:buNone/>
            </a:pPr>
            <a:r>
              <a:rPr lang="en-US" dirty="0" smtClean="0"/>
              <a:t>1011.01</a:t>
            </a:r>
            <a:r>
              <a:rPr lang="en-US" baseline="-25000" dirty="0" smtClean="0"/>
              <a:t>2</a:t>
            </a:r>
            <a:r>
              <a:rPr lang="en-US" dirty="0" smtClean="0"/>
              <a:t> = </a:t>
            </a:r>
            <a:r>
              <a:rPr lang="en-US" u="sng" dirty="0" smtClean="0"/>
              <a:t>11</a:t>
            </a:r>
            <a:r>
              <a:rPr lang="en-US" dirty="0" smtClean="0"/>
              <a:t> + 0.25 = 11.25</a:t>
            </a:r>
            <a:r>
              <a:rPr lang="en-US" baseline="-25000" dirty="0" smtClean="0"/>
              <a:t>10</a:t>
            </a:r>
            <a:endParaRPr lang="en-US" dirty="0" smtClean="0"/>
          </a:p>
        </p:txBody>
      </p:sp>
      <p:sp>
        <p:nvSpPr>
          <p:cNvPr id="12902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46C803-DF95-46A4-A68F-66BBAB3EFF19}" type="datetime1">
              <a:rPr lang="en-US" smtClean="0"/>
              <a:t>9/21/2017</a:t>
            </a:fld>
            <a:endParaRPr lang="en-US" smtClean="0"/>
          </a:p>
        </p:txBody>
      </p:sp>
      <p:sp>
        <p:nvSpPr>
          <p:cNvPr id="12902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C3BBF4B-C613-4917-838E-B65F7C24717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smtClean="0"/>
          </a:p>
        </p:txBody>
      </p:sp>
      <p:sp>
        <p:nvSpPr>
          <p:cNvPr id="129028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vi-VN" smtClean="0"/>
              <a:t>Khoa CNTT - ĐH Khoa học Tự nhiên</a:t>
            </a:r>
            <a:endParaRPr lang="en-US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610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b sang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10</a:t>
            </a:r>
            <a:endParaRPr lang="vi-V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b="1" dirty="0" err="1" smtClean="0"/>
              <a:t>Đổi</a:t>
            </a:r>
            <a:r>
              <a:rPr lang="en-US" b="1" dirty="0" smtClean="0"/>
              <a:t> </a:t>
            </a:r>
            <a:r>
              <a:rPr lang="en-US" b="1" err="1" smtClean="0"/>
              <a:t>phần</a:t>
            </a:r>
            <a:r>
              <a:rPr lang="en-US" b="1" smtClean="0"/>
              <a:t> nguyên</a:t>
            </a:r>
            <a:endParaRPr lang="en-US" b="1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 smtClean="0"/>
              <a:t>Chia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nguyên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b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tiếp</a:t>
            </a:r>
            <a:r>
              <a:rPr lang="en-US" sz="2400" dirty="0" smtClean="0"/>
              <a:t> </a:t>
            </a:r>
            <a:r>
              <a:rPr lang="en-US" sz="2400" dirty="0" err="1" smtClean="0"/>
              <a:t>tục</a:t>
            </a:r>
            <a:r>
              <a:rPr lang="en-US" sz="2400" dirty="0" smtClean="0"/>
              <a:t> </a:t>
            </a:r>
            <a:r>
              <a:rPr lang="en-US" sz="2400" dirty="0" err="1" smtClean="0"/>
              <a:t>lấy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nguyên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quả</a:t>
            </a:r>
            <a:r>
              <a:rPr lang="en-US" sz="2400" dirty="0" smtClean="0"/>
              <a:t> </a:t>
            </a:r>
            <a:r>
              <a:rPr lang="en-US" sz="2400" dirty="0" err="1" smtClean="0"/>
              <a:t>chia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b.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đến</a:t>
            </a:r>
            <a:r>
              <a:rPr lang="en-US" sz="2400" dirty="0" smtClean="0"/>
              <a:t> </a:t>
            </a: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thương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phép</a:t>
            </a:r>
            <a:r>
              <a:rPr lang="en-US" sz="2400" dirty="0" smtClean="0"/>
              <a:t> </a:t>
            </a:r>
            <a:r>
              <a:rPr lang="en-US" sz="2400" dirty="0" err="1" smtClean="0"/>
              <a:t>chia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0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 smtClean="0"/>
              <a:t>Dãy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d</a:t>
            </a:r>
            <a:r>
              <a:rPr lang="vi-VN" sz="2400" dirty="0" smtClean="0"/>
              <a:t>ư</a:t>
            </a:r>
            <a:r>
              <a:rPr lang="en-US" sz="2400" dirty="0" smtClean="0"/>
              <a:t> ở </a:t>
            </a:r>
            <a:r>
              <a:rPr lang="en-US" sz="2400" dirty="0" err="1" smtClean="0"/>
              <a:t>mỗi</a:t>
            </a:r>
            <a:r>
              <a:rPr lang="en-US" sz="2400" dirty="0" smtClean="0"/>
              <a:t> </a:t>
            </a:r>
            <a:r>
              <a:rPr lang="en-US" sz="2400" dirty="0" err="1" smtClean="0"/>
              <a:t>lần</a:t>
            </a:r>
            <a:r>
              <a:rPr lang="en-US" sz="2400" dirty="0" smtClean="0"/>
              <a:t> </a:t>
            </a:r>
            <a:r>
              <a:rPr lang="en-US" sz="2400" dirty="0" err="1" smtClean="0"/>
              <a:t>chia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a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, 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..., a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nguyên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cở</a:t>
            </a:r>
            <a:r>
              <a:rPr lang="en-US" sz="2400" dirty="0" smtClean="0"/>
              <a:t> </a:t>
            </a:r>
            <a:r>
              <a:rPr lang="en-US" sz="2400" dirty="0" err="1" smtClean="0"/>
              <a:t>sở</a:t>
            </a:r>
            <a:r>
              <a:rPr lang="en-US" sz="2400" dirty="0" smtClean="0"/>
              <a:t> b </a:t>
            </a:r>
            <a:r>
              <a:rPr lang="en-US" sz="2400" dirty="0" err="1" smtClean="0"/>
              <a:t>là</a:t>
            </a:r>
            <a:r>
              <a:rPr lang="en-US" sz="2400" dirty="0" smtClean="0"/>
              <a:t> (a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…a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a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).</a:t>
            </a:r>
            <a:endParaRPr lang="en-US" sz="2400" b="1" dirty="0" smtClean="0"/>
          </a:p>
          <a:p>
            <a:pPr eaLnBrk="1" hangingPunct="1"/>
            <a:r>
              <a:rPr lang="en-US" b="1" dirty="0" err="1" smtClean="0"/>
              <a:t>Đổi</a:t>
            </a:r>
            <a:r>
              <a:rPr lang="en-US" b="1" dirty="0" smtClean="0"/>
              <a:t> </a:t>
            </a:r>
            <a:r>
              <a:rPr lang="en-US" b="1" err="1" smtClean="0"/>
              <a:t>phần</a:t>
            </a:r>
            <a:r>
              <a:rPr lang="en-US" b="1" smtClean="0"/>
              <a:t> thực</a:t>
            </a:r>
            <a:endParaRPr lang="en-US" b="1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 smtClean="0"/>
              <a:t>Nhân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lẻ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b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tiếp</a:t>
            </a:r>
            <a:r>
              <a:rPr lang="en-US" sz="2400" dirty="0" smtClean="0"/>
              <a:t> </a:t>
            </a:r>
            <a:r>
              <a:rPr lang="en-US" sz="2400" dirty="0" err="1" smtClean="0"/>
              <a:t>tục</a:t>
            </a:r>
            <a:r>
              <a:rPr lang="en-US" sz="2400" dirty="0" smtClean="0"/>
              <a:t> </a:t>
            </a:r>
            <a:r>
              <a:rPr lang="en-US" sz="2400" dirty="0" err="1" smtClean="0"/>
              <a:t>lấy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lẻ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quả</a:t>
            </a:r>
            <a:r>
              <a:rPr lang="en-US" sz="2400" dirty="0" smtClean="0"/>
              <a:t> </a:t>
            </a:r>
            <a:r>
              <a:rPr lang="en-US" sz="2400" dirty="0" err="1" smtClean="0"/>
              <a:t>nhân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b. </a:t>
            </a:r>
            <a:r>
              <a:rPr lang="en-US" sz="2400" dirty="0" err="1" smtClean="0"/>
              <a:t>Tiếp</a:t>
            </a:r>
            <a:r>
              <a:rPr lang="en-US" sz="2400" dirty="0" smtClean="0"/>
              <a:t> </a:t>
            </a:r>
            <a:r>
              <a:rPr lang="en-US" sz="2400" dirty="0" err="1" smtClean="0"/>
              <a:t>tục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tới</a:t>
            </a:r>
            <a:r>
              <a:rPr lang="en-US" sz="2400" dirty="0" smtClean="0"/>
              <a:t> </a:t>
            </a: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nào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lẻ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tích</a:t>
            </a:r>
            <a:r>
              <a:rPr lang="en-US" sz="2400" dirty="0" smtClean="0"/>
              <a:t> </a:t>
            </a:r>
            <a:r>
              <a:rPr lang="en-US" sz="2400" err="1" smtClean="0"/>
              <a:t>là</a:t>
            </a:r>
            <a:r>
              <a:rPr lang="en-US" sz="2400" smtClean="0"/>
              <a:t> 0.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 smtClean="0"/>
              <a:t>Dãy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nguyên</a:t>
            </a:r>
            <a:r>
              <a:rPr lang="en-US" sz="2400" dirty="0" smtClean="0"/>
              <a:t> ở </a:t>
            </a:r>
            <a:r>
              <a:rPr lang="en-US" sz="2400" dirty="0" err="1" smtClean="0"/>
              <a:t>mỗi</a:t>
            </a:r>
            <a:r>
              <a:rPr lang="en-US" sz="2400" dirty="0" smtClean="0"/>
              <a:t> </a:t>
            </a:r>
            <a:r>
              <a:rPr lang="en-US" sz="2400" dirty="0" err="1" smtClean="0"/>
              <a:t>lần</a:t>
            </a:r>
            <a:r>
              <a:rPr lang="en-US" sz="2400" dirty="0" smtClean="0"/>
              <a:t> </a:t>
            </a:r>
            <a:r>
              <a:rPr lang="en-US" sz="2400" dirty="0" err="1" smtClean="0"/>
              <a:t>nhân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a</a:t>
            </a:r>
            <a:r>
              <a:rPr lang="en-US" sz="2400" baseline="-25000" dirty="0" smtClean="0"/>
              <a:t>-1</a:t>
            </a:r>
            <a:r>
              <a:rPr lang="en-US" sz="2400" dirty="0" smtClean="0"/>
              <a:t>, a</a:t>
            </a:r>
            <a:r>
              <a:rPr lang="en-US" sz="2400" baseline="-25000" dirty="0" smtClean="0"/>
              <a:t>-2</a:t>
            </a:r>
            <a:r>
              <a:rPr lang="en-US" sz="2400" dirty="0" smtClean="0"/>
              <a:t>, …, a</a:t>
            </a:r>
            <a:r>
              <a:rPr lang="en-US" sz="2400" baseline="-25000" dirty="0" smtClean="0"/>
              <a:t>-m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thành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lẻ</a:t>
            </a:r>
            <a:r>
              <a:rPr lang="en-US" sz="2400" dirty="0" smtClean="0"/>
              <a:t> ở </a:t>
            </a:r>
            <a:r>
              <a:rPr lang="en-US" sz="2400" dirty="0" err="1" smtClean="0"/>
              <a:t>hệ</a:t>
            </a:r>
            <a:r>
              <a:rPr lang="en-US" sz="2400" dirty="0" smtClean="0"/>
              <a:t> c</a:t>
            </a:r>
            <a:r>
              <a:rPr lang="vi-VN" sz="2400" dirty="0" smtClean="0"/>
              <a:t>ơ</a:t>
            </a:r>
            <a:r>
              <a:rPr lang="en-US" sz="2400" dirty="0" smtClean="0"/>
              <a:t> </a:t>
            </a:r>
            <a:r>
              <a:rPr lang="en-US" sz="2400" dirty="0" err="1" smtClean="0"/>
              <a:t>sở</a:t>
            </a:r>
            <a:r>
              <a:rPr lang="en-US" sz="2400" dirty="0" smtClean="0"/>
              <a:t> b.</a:t>
            </a:r>
          </a:p>
          <a:p>
            <a:pPr lvl="1" eaLnBrk="1" hangingPunct="1"/>
            <a:endParaRPr lang="en-US" dirty="0" smtClean="0"/>
          </a:p>
          <a:p>
            <a:pPr lvl="1" eaLnBrk="1" hangingPunct="1">
              <a:buFont typeface="Arial" charset="0"/>
              <a:buNone/>
            </a:pPr>
            <a:endParaRPr lang="en-US" dirty="0" smtClean="0"/>
          </a:p>
        </p:txBody>
      </p:sp>
      <p:sp>
        <p:nvSpPr>
          <p:cNvPr id="13107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96168BE-330F-4FB1-B3FE-CE013E0F3608}" type="datetime1">
              <a:rPr lang="en-US" smtClean="0"/>
              <a:t>9/21/2017</a:t>
            </a:fld>
            <a:endParaRPr lang="en-US" smtClean="0"/>
          </a:p>
        </p:txBody>
      </p:sp>
      <p:sp>
        <p:nvSpPr>
          <p:cNvPr id="13107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889AEAA-0918-45AE-A617-A7347EF0AAD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 smtClean="0"/>
          </a:p>
        </p:txBody>
      </p:sp>
      <p:sp>
        <p:nvSpPr>
          <p:cNvPr id="131076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vi-VN" smtClean="0"/>
              <a:t>Khoa CNTT - ĐH Khoa học Tự nhiên</a:t>
            </a:r>
            <a:endParaRPr lang="en-US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610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10 sang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b</a:t>
            </a:r>
            <a:endParaRPr lang="vi-V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spc="-100" smtClean="0"/>
              <a:t>Ví dụ:</a:t>
            </a:r>
            <a:r>
              <a:rPr lang="en-US" spc="-100" smtClean="0"/>
              <a:t> đ</a:t>
            </a:r>
            <a:r>
              <a:rPr lang="vi-VN" spc="-100" smtClean="0"/>
              <a:t>ổ</a:t>
            </a:r>
            <a:r>
              <a:rPr lang="en-US" spc="-100" smtClean="0"/>
              <a:t>i 21.125</a:t>
            </a:r>
            <a:r>
              <a:rPr lang="en-US" spc="-100" baseline="-25000" smtClean="0"/>
              <a:t>10</a:t>
            </a:r>
            <a:r>
              <a:rPr lang="en-US" spc="-100" smtClean="0"/>
              <a:t> sang hệ nhị phân (b = 2)</a:t>
            </a:r>
          </a:p>
          <a:p>
            <a:pPr lvl="1" eaLnBrk="1" hangingPunct="1">
              <a:buFont typeface="Arial" charset="0"/>
              <a:buNone/>
            </a:pPr>
            <a:endParaRPr lang="en-US" smtClean="0"/>
          </a:p>
        </p:txBody>
      </p:sp>
      <p:sp>
        <p:nvSpPr>
          <p:cNvPr id="13209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AFB5368-E49D-49C8-AB85-97EC9EFA7A73}" type="datetime1">
              <a:rPr lang="en-US" smtClean="0"/>
              <a:t>9/21/2017</a:t>
            </a:fld>
            <a:endParaRPr lang="en-US" smtClean="0"/>
          </a:p>
        </p:txBody>
      </p:sp>
      <p:sp>
        <p:nvSpPr>
          <p:cNvPr id="13209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11DA7AA-53B9-48C2-BA05-B5BD9C1BFB4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 smtClean="0"/>
          </a:p>
        </p:txBody>
      </p:sp>
      <p:sp>
        <p:nvSpPr>
          <p:cNvPr id="132100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vi-VN" smtClean="0"/>
              <a:t>Khoa CNTT - ĐH Khoa học Tự nhiên</a:t>
            </a:r>
            <a:endParaRPr lang="en-US" smtClean="0"/>
          </a:p>
        </p:txBody>
      </p:sp>
      <p:sp>
        <p:nvSpPr>
          <p:cNvPr id="132102" name="TextBox 6"/>
          <p:cNvSpPr txBox="1">
            <a:spLocks noChangeArrowheads="1"/>
          </p:cNvSpPr>
          <p:nvPr/>
        </p:nvSpPr>
        <p:spPr bwMode="auto">
          <a:xfrm>
            <a:off x="990600" y="2362200"/>
            <a:ext cx="2514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Tahoma" pitchFamily="34" charset="0"/>
                <a:cs typeface="Arial" charset="0"/>
              </a:rPr>
              <a:t>Đổi phần nguyên</a:t>
            </a:r>
          </a:p>
          <a:p>
            <a:endParaRPr lang="en-US" sz="2400">
              <a:latin typeface="Tahoma" pitchFamily="34" charset="0"/>
            </a:endParaRPr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914400" y="2819400"/>
            <a:ext cx="5029200" cy="3429000"/>
            <a:chOff x="576" y="1776"/>
            <a:chExt cx="3168" cy="2160"/>
          </a:xfrm>
        </p:grpSpPr>
        <p:grpSp>
          <p:nvGrpSpPr>
            <p:cNvPr id="3" name="Group 508"/>
            <p:cNvGrpSpPr>
              <a:grpSpLocks/>
            </p:cNvGrpSpPr>
            <p:nvPr/>
          </p:nvGrpSpPr>
          <p:grpSpPr bwMode="auto">
            <a:xfrm>
              <a:off x="693" y="1776"/>
              <a:ext cx="3051" cy="2060"/>
              <a:chOff x="2880" y="1056"/>
              <a:chExt cx="2496" cy="1968"/>
            </a:xfrm>
          </p:grpSpPr>
          <p:sp>
            <p:nvSpPr>
              <p:cNvPr id="132108" name="Rectangle 79"/>
              <p:cNvSpPr>
                <a:spLocks noChangeArrowheads="1"/>
              </p:cNvSpPr>
              <p:nvPr/>
            </p:nvSpPr>
            <p:spPr bwMode="auto">
              <a:xfrm>
                <a:off x="4848" y="2698"/>
                <a:ext cx="424" cy="32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None/>
                </a:pPr>
                <a:r>
                  <a:rPr lang="en-US" sz="2400" i="1" u="sng">
                    <a:solidFill>
                      <a:srgbClr val="FF3300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132109" name="Rectangle 77"/>
              <p:cNvSpPr>
                <a:spLocks noChangeArrowheads="1"/>
              </p:cNvSpPr>
              <p:nvPr/>
            </p:nvSpPr>
            <p:spPr bwMode="auto">
              <a:xfrm>
                <a:off x="4848" y="2372"/>
                <a:ext cx="424" cy="32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None/>
                </a:pPr>
                <a:r>
                  <a:rPr lang="en-US" sz="2400">
                    <a:latin typeface="Tahoma" pitchFamily="34" charset="0"/>
                  </a:rPr>
                  <a:t>2</a:t>
                </a:r>
              </a:p>
            </p:txBody>
          </p:sp>
          <p:sp>
            <p:nvSpPr>
              <p:cNvPr id="132110" name="Rectangle 75"/>
              <p:cNvSpPr>
                <a:spLocks noChangeArrowheads="1"/>
              </p:cNvSpPr>
              <p:nvPr/>
            </p:nvSpPr>
            <p:spPr bwMode="auto">
              <a:xfrm>
                <a:off x="4952" y="2046"/>
                <a:ext cx="424" cy="32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None/>
                </a:pPr>
                <a:endParaRPr lang="vi-VN" sz="2400">
                  <a:latin typeface="Tahoma" pitchFamily="34" charset="0"/>
                </a:endParaRPr>
              </a:p>
            </p:txBody>
          </p:sp>
          <p:sp>
            <p:nvSpPr>
              <p:cNvPr id="132111" name="Rectangle 69"/>
              <p:cNvSpPr>
                <a:spLocks noChangeArrowheads="1"/>
              </p:cNvSpPr>
              <p:nvPr/>
            </p:nvSpPr>
            <p:spPr bwMode="auto">
              <a:xfrm>
                <a:off x="4952" y="1068"/>
                <a:ext cx="424" cy="97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None/>
                </a:pPr>
                <a:endParaRPr lang="vi-VN" sz="2400">
                  <a:latin typeface="Tahoma" pitchFamily="34" charset="0"/>
                </a:endParaRPr>
              </a:p>
            </p:txBody>
          </p:sp>
          <p:sp>
            <p:nvSpPr>
              <p:cNvPr id="132112" name="Rectangle 66"/>
              <p:cNvSpPr>
                <a:spLocks noChangeArrowheads="1"/>
              </p:cNvSpPr>
              <p:nvPr/>
            </p:nvSpPr>
            <p:spPr bwMode="auto">
              <a:xfrm>
                <a:off x="4464" y="2698"/>
                <a:ext cx="425" cy="32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None/>
                </a:pPr>
                <a:r>
                  <a:rPr lang="en-US" sz="2400" b="1">
                    <a:solidFill>
                      <a:schemeClr val="accent2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32113" name="Rectangle 64"/>
              <p:cNvSpPr>
                <a:spLocks noChangeArrowheads="1"/>
              </p:cNvSpPr>
              <p:nvPr/>
            </p:nvSpPr>
            <p:spPr bwMode="auto">
              <a:xfrm>
                <a:off x="4104" y="2698"/>
                <a:ext cx="423" cy="32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None/>
                </a:pPr>
                <a:endParaRPr lang="vi-VN" sz="2400">
                  <a:latin typeface="Tahoma" pitchFamily="34" charset="0"/>
                </a:endParaRPr>
              </a:p>
            </p:txBody>
          </p:sp>
          <p:sp>
            <p:nvSpPr>
              <p:cNvPr id="132114" name="Rectangle 60"/>
              <p:cNvSpPr>
                <a:spLocks noChangeArrowheads="1"/>
              </p:cNvSpPr>
              <p:nvPr/>
            </p:nvSpPr>
            <p:spPr bwMode="auto">
              <a:xfrm>
                <a:off x="3256" y="2698"/>
                <a:ext cx="848" cy="32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None/>
                </a:pPr>
                <a:endParaRPr lang="vi-VN" sz="2400">
                  <a:latin typeface="Tahoma" pitchFamily="34" charset="0"/>
                </a:endParaRPr>
              </a:p>
            </p:txBody>
          </p:sp>
          <p:sp>
            <p:nvSpPr>
              <p:cNvPr id="132115" name="Rectangle 50"/>
              <p:cNvSpPr>
                <a:spLocks noChangeArrowheads="1"/>
              </p:cNvSpPr>
              <p:nvPr/>
            </p:nvSpPr>
            <p:spPr bwMode="auto">
              <a:xfrm>
                <a:off x="4423" y="2372"/>
                <a:ext cx="425" cy="32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None/>
                </a:pPr>
                <a:r>
                  <a:rPr lang="en-US" sz="2400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32116" name="Rectangle 48"/>
              <p:cNvSpPr>
                <a:spLocks noChangeArrowheads="1"/>
              </p:cNvSpPr>
              <p:nvPr/>
            </p:nvSpPr>
            <p:spPr bwMode="auto">
              <a:xfrm>
                <a:off x="4032" y="2372"/>
                <a:ext cx="423" cy="32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None/>
                </a:pPr>
                <a:r>
                  <a:rPr lang="en-US" sz="2400" b="1">
                    <a:solidFill>
                      <a:schemeClr val="accent2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132117" name="Rectangle 46"/>
              <p:cNvSpPr>
                <a:spLocks noChangeArrowheads="1"/>
              </p:cNvSpPr>
              <p:nvPr/>
            </p:nvSpPr>
            <p:spPr bwMode="auto">
              <a:xfrm>
                <a:off x="3680" y="2372"/>
                <a:ext cx="424" cy="32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None/>
                </a:pPr>
                <a:endParaRPr lang="vi-VN" sz="2400" b="1">
                  <a:solidFill>
                    <a:schemeClr val="accent2"/>
                  </a:solidFill>
                  <a:latin typeface="Tahoma" pitchFamily="34" charset="0"/>
                </a:endParaRPr>
              </a:p>
            </p:txBody>
          </p:sp>
          <p:sp>
            <p:nvSpPr>
              <p:cNvPr id="132118" name="Rectangle 25"/>
              <p:cNvSpPr>
                <a:spLocks noChangeArrowheads="1"/>
              </p:cNvSpPr>
              <p:nvPr/>
            </p:nvSpPr>
            <p:spPr bwMode="auto">
              <a:xfrm>
                <a:off x="4416" y="2046"/>
                <a:ext cx="425" cy="32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None/>
                </a:pPr>
                <a:r>
                  <a:rPr lang="en-US" sz="2400">
                    <a:latin typeface="Tahoma" pitchFamily="34" charset="0"/>
                  </a:rPr>
                  <a:t>2</a:t>
                </a:r>
              </a:p>
            </p:txBody>
          </p:sp>
          <p:sp>
            <p:nvSpPr>
              <p:cNvPr id="132119" name="Rectangle 24"/>
              <p:cNvSpPr>
                <a:spLocks noChangeArrowheads="1"/>
              </p:cNvSpPr>
              <p:nvPr/>
            </p:nvSpPr>
            <p:spPr bwMode="auto">
              <a:xfrm>
                <a:off x="4032" y="2046"/>
                <a:ext cx="423" cy="32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None/>
                </a:pPr>
                <a:r>
                  <a:rPr lang="en-US" sz="2400">
                    <a:latin typeface="Tahoma" pitchFamily="34" charset="0"/>
                  </a:rPr>
                  <a:t>2</a:t>
                </a:r>
              </a:p>
            </p:txBody>
          </p:sp>
          <p:sp>
            <p:nvSpPr>
              <p:cNvPr id="132120" name="Rectangle 23"/>
              <p:cNvSpPr>
                <a:spLocks noChangeArrowheads="1"/>
              </p:cNvSpPr>
              <p:nvPr/>
            </p:nvSpPr>
            <p:spPr bwMode="auto">
              <a:xfrm>
                <a:off x="3680" y="2046"/>
                <a:ext cx="424" cy="32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None/>
                </a:pPr>
                <a:r>
                  <a:rPr lang="en-US" sz="2400" b="1">
                    <a:solidFill>
                      <a:schemeClr val="accent2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32121" name="Rectangle 19"/>
              <p:cNvSpPr>
                <a:spLocks noChangeArrowheads="1"/>
              </p:cNvSpPr>
              <p:nvPr/>
            </p:nvSpPr>
            <p:spPr bwMode="auto">
              <a:xfrm>
                <a:off x="4032" y="1720"/>
                <a:ext cx="423" cy="32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None/>
                </a:pPr>
                <a:r>
                  <a:rPr lang="en-US" sz="2400">
                    <a:latin typeface="Tahoma" pitchFamily="34" charset="0"/>
                  </a:rPr>
                  <a:t>2</a:t>
                </a:r>
              </a:p>
            </p:txBody>
          </p:sp>
          <p:sp>
            <p:nvSpPr>
              <p:cNvPr id="132122" name="Rectangle 18"/>
              <p:cNvSpPr>
                <a:spLocks noChangeArrowheads="1"/>
              </p:cNvSpPr>
              <p:nvPr/>
            </p:nvSpPr>
            <p:spPr bwMode="auto">
              <a:xfrm>
                <a:off x="3680" y="1720"/>
                <a:ext cx="424" cy="32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None/>
                </a:pPr>
                <a:r>
                  <a:rPr lang="en-US" sz="2400">
                    <a:latin typeface="Tahoma" pitchFamily="34" charset="0"/>
                  </a:rPr>
                  <a:t>5</a:t>
                </a:r>
              </a:p>
            </p:txBody>
          </p:sp>
          <p:sp>
            <p:nvSpPr>
              <p:cNvPr id="132123" name="Rectangle 17"/>
              <p:cNvSpPr>
                <a:spLocks noChangeArrowheads="1"/>
              </p:cNvSpPr>
              <p:nvPr/>
            </p:nvSpPr>
            <p:spPr bwMode="auto">
              <a:xfrm>
                <a:off x="3368" y="1720"/>
                <a:ext cx="424" cy="97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None/>
                </a:pPr>
                <a:r>
                  <a:rPr lang="en-US" sz="2400" b="1">
                    <a:solidFill>
                      <a:schemeClr val="accent2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132124" name="Rectangle 13"/>
              <p:cNvSpPr>
                <a:spLocks noChangeArrowheads="1"/>
              </p:cNvSpPr>
              <p:nvPr/>
            </p:nvSpPr>
            <p:spPr bwMode="auto">
              <a:xfrm>
                <a:off x="3680" y="1394"/>
                <a:ext cx="424" cy="32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None/>
                </a:pPr>
                <a:r>
                  <a:rPr lang="en-US" sz="2400">
                    <a:latin typeface="Tahoma" pitchFamily="34" charset="0"/>
                  </a:rPr>
                  <a:t>2</a:t>
                </a:r>
              </a:p>
            </p:txBody>
          </p:sp>
          <p:sp>
            <p:nvSpPr>
              <p:cNvPr id="132125" name="Rectangle 12"/>
              <p:cNvSpPr>
                <a:spLocks noChangeArrowheads="1"/>
              </p:cNvSpPr>
              <p:nvPr/>
            </p:nvSpPr>
            <p:spPr bwMode="auto">
              <a:xfrm>
                <a:off x="3256" y="1394"/>
                <a:ext cx="424" cy="32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None/>
                </a:pPr>
                <a:r>
                  <a:rPr lang="en-US" sz="2400">
                    <a:latin typeface="Tahoma" pitchFamily="34" charset="0"/>
                  </a:rPr>
                  <a:t>10</a:t>
                </a:r>
              </a:p>
            </p:txBody>
          </p:sp>
          <p:sp>
            <p:nvSpPr>
              <p:cNvPr id="132126" name="Rectangle 11"/>
              <p:cNvSpPr>
                <a:spLocks noChangeArrowheads="1"/>
              </p:cNvSpPr>
              <p:nvPr/>
            </p:nvSpPr>
            <p:spPr bwMode="auto">
              <a:xfrm>
                <a:off x="2928" y="1392"/>
                <a:ext cx="424" cy="163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None/>
                </a:pPr>
                <a:r>
                  <a:rPr lang="en-US" sz="2400" b="1">
                    <a:solidFill>
                      <a:schemeClr val="accent2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32127" name="Rectangle 10"/>
              <p:cNvSpPr>
                <a:spLocks noChangeArrowheads="1"/>
              </p:cNvSpPr>
              <p:nvPr/>
            </p:nvSpPr>
            <p:spPr bwMode="auto">
              <a:xfrm>
                <a:off x="4527" y="1068"/>
                <a:ext cx="425" cy="97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None/>
                </a:pPr>
                <a:endParaRPr lang="vi-VN" sz="2400">
                  <a:latin typeface="Tahoma" pitchFamily="34" charset="0"/>
                </a:endParaRPr>
              </a:p>
            </p:txBody>
          </p:sp>
          <p:sp>
            <p:nvSpPr>
              <p:cNvPr id="132128" name="Rectangle 9"/>
              <p:cNvSpPr>
                <a:spLocks noChangeArrowheads="1"/>
              </p:cNvSpPr>
              <p:nvPr/>
            </p:nvSpPr>
            <p:spPr bwMode="auto">
              <a:xfrm>
                <a:off x="4104" y="1068"/>
                <a:ext cx="423" cy="65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None/>
                </a:pPr>
                <a:endParaRPr lang="vi-VN" sz="2400">
                  <a:latin typeface="Tahoma" pitchFamily="34" charset="0"/>
                </a:endParaRPr>
              </a:p>
            </p:txBody>
          </p:sp>
          <p:sp>
            <p:nvSpPr>
              <p:cNvPr id="132129" name="Rectangle 7"/>
              <p:cNvSpPr>
                <a:spLocks noChangeArrowheads="1"/>
              </p:cNvSpPr>
              <p:nvPr/>
            </p:nvSpPr>
            <p:spPr bwMode="auto">
              <a:xfrm>
                <a:off x="3280" y="1068"/>
                <a:ext cx="848" cy="32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None/>
                </a:pPr>
                <a:r>
                  <a:rPr lang="en-US" sz="2400">
                    <a:latin typeface="Tahoma" pitchFamily="34" charset="0"/>
                  </a:rPr>
                  <a:t>2</a:t>
                </a:r>
              </a:p>
            </p:txBody>
          </p:sp>
          <p:sp>
            <p:nvSpPr>
              <p:cNvPr id="132130" name="Rectangle 6"/>
              <p:cNvSpPr>
                <a:spLocks noChangeArrowheads="1"/>
              </p:cNvSpPr>
              <p:nvPr/>
            </p:nvSpPr>
            <p:spPr bwMode="auto">
              <a:xfrm>
                <a:off x="2880" y="1066"/>
                <a:ext cx="424" cy="32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None/>
                </a:pPr>
                <a:r>
                  <a:rPr lang="en-US" sz="2400">
                    <a:latin typeface="Tahoma" pitchFamily="34" charset="0"/>
                  </a:rPr>
                  <a:t>21</a:t>
                </a:r>
              </a:p>
            </p:txBody>
          </p:sp>
          <p:sp>
            <p:nvSpPr>
              <p:cNvPr id="132131" name="Line 36"/>
              <p:cNvSpPr>
                <a:spLocks noChangeShapeType="1"/>
              </p:cNvSpPr>
              <p:nvPr/>
            </p:nvSpPr>
            <p:spPr bwMode="auto">
              <a:xfrm>
                <a:off x="5376" y="1068"/>
                <a:ext cx="0" cy="978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32132" name="Line 154"/>
              <p:cNvSpPr>
                <a:spLocks noChangeShapeType="1"/>
              </p:cNvSpPr>
              <p:nvPr/>
            </p:nvSpPr>
            <p:spPr bwMode="auto">
              <a:xfrm>
                <a:off x="4104" y="1068"/>
                <a:ext cx="423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32133" name="Line 159"/>
              <p:cNvSpPr>
                <a:spLocks noChangeShapeType="1"/>
              </p:cNvSpPr>
              <p:nvPr/>
            </p:nvSpPr>
            <p:spPr bwMode="auto">
              <a:xfrm>
                <a:off x="4527" y="1068"/>
                <a:ext cx="425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32134" name="Line 161"/>
              <p:cNvSpPr>
                <a:spLocks noChangeShapeType="1"/>
              </p:cNvSpPr>
              <p:nvPr/>
            </p:nvSpPr>
            <p:spPr bwMode="auto">
              <a:xfrm>
                <a:off x="4952" y="1068"/>
                <a:ext cx="424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32135" name="Line 175"/>
              <p:cNvSpPr>
                <a:spLocks noChangeShapeType="1"/>
              </p:cNvSpPr>
              <p:nvPr/>
            </p:nvSpPr>
            <p:spPr bwMode="auto">
              <a:xfrm>
                <a:off x="5376" y="2046"/>
                <a:ext cx="0" cy="326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32136" name="Line 187"/>
              <p:cNvSpPr>
                <a:spLocks noChangeShapeType="1"/>
              </p:cNvSpPr>
              <p:nvPr/>
            </p:nvSpPr>
            <p:spPr bwMode="auto">
              <a:xfrm>
                <a:off x="3256" y="1068"/>
                <a:ext cx="848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32137" name="Line 201"/>
              <p:cNvSpPr>
                <a:spLocks noChangeShapeType="1"/>
              </p:cNvSpPr>
              <p:nvPr/>
            </p:nvSpPr>
            <p:spPr bwMode="auto">
              <a:xfrm>
                <a:off x="3256" y="3024"/>
                <a:ext cx="848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32138" name="Line 205"/>
              <p:cNvSpPr>
                <a:spLocks noChangeShapeType="1"/>
              </p:cNvSpPr>
              <p:nvPr/>
            </p:nvSpPr>
            <p:spPr bwMode="auto">
              <a:xfrm>
                <a:off x="4104" y="3024"/>
                <a:ext cx="423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32139" name="Line 207"/>
              <p:cNvSpPr>
                <a:spLocks noChangeShapeType="1"/>
              </p:cNvSpPr>
              <p:nvPr/>
            </p:nvSpPr>
            <p:spPr bwMode="auto">
              <a:xfrm>
                <a:off x="4527" y="3024"/>
                <a:ext cx="425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32140" name="Line 265"/>
              <p:cNvSpPr>
                <a:spLocks noChangeShapeType="1"/>
              </p:cNvSpPr>
              <p:nvPr/>
            </p:nvSpPr>
            <p:spPr bwMode="auto">
              <a:xfrm>
                <a:off x="5376" y="2372"/>
                <a:ext cx="0" cy="326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32141" name="Line 273"/>
              <p:cNvSpPr>
                <a:spLocks noChangeShapeType="1"/>
              </p:cNvSpPr>
              <p:nvPr/>
            </p:nvSpPr>
            <p:spPr bwMode="auto">
              <a:xfrm>
                <a:off x="5376" y="2698"/>
                <a:ext cx="0" cy="326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32142" name="Line 276"/>
              <p:cNvSpPr>
                <a:spLocks noChangeShapeType="1"/>
              </p:cNvSpPr>
              <p:nvPr/>
            </p:nvSpPr>
            <p:spPr bwMode="auto">
              <a:xfrm>
                <a:off x="4952" y="3024"/>
                <a:ext cx="424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32143" name="Line 278"/>
              <p:cNvSpPr>
                <a:spLocks noChangeShapeType="1"/>
              </p:cNvSpPr>
              <p:nvPr/>
            </p:nvSpPr>
            <p:spPr bwMode="auto">
              <a:xfrm>
                <a:off x="3264" y="1056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32144" name="Line 279"/>
              <p:cNvSpPr>
                <a:spLocks noChangeShapeType="1"/>
              </p:cNvSpPr>
              <p:nvPr/>
            </p:nvSpPr>
            <p:spPr bwMode="auto">
              <a:xfrm>
                <a:off x="2880" y="1392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32145" name="Line 280"/>
              <p:cNvSpPr>
                <a:spLocks noChangeShapeType="1"/>
              </p:cNvSpPr>
              <p:nvPr/>
            </p:nvSpPr>
            <p:spPr bwMode="auto">
              <a:xfrm>
                <a:off x="3984" y="1728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32146" name="Line 281"/>
              <p:cNvSpPr>
                <a:spLocks noChangeShapeType="1"/>
              </p:cNvSpPr>
              <p:nvPr/>
            </p:nvSpPr>
            <p:spPr bwMode="auto">
              <a:xfrm>
                <a:off x="3648" y="2016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32147" name="Line 282"/>
              <p:cNvSpPr>
                <a:spLocks noChangeShapeType="1"/>
              </p:cNvSpPr>
              <p:nvPr/>
            </p:nvSpPr>
            <p:spPr bwMode="auto">
              <a:xfrm>
                <a:off x="4368" y="2016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32148" name="Line 283"/>
              <p:cNvSpPr>
                <a:spLocks noChangeShapeType="1"/>
              </p:cNvSpPr>
              <p:nvPr/>
            </p:nvSpPr>
            <p:spPr bwMode="auto">
              <a:xfrm>
                <a:off x="4032" y="2400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32149" name="Line 284"/>
              <p:cNvSpPr>
                <a:spLocks noChangeShapeType="1"/>
              </p:cNvSpPr>
              <p:nvPr/>
            </p:nvSpPr>
            <p:spPr bwMode="auto">
              <a:xfrm>
                <a:off x="4752" y="2400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32150" name="Line 285"/>
              <p:cNvSpPr>
                <a:spLocks noChangeShapeType="1"/>
              </p:cNvSpPr>
              <p:nvPr/>
            </p:nvSpPr>
            <p:spPr bwMode="auto">
              <a:xfrm>
                <a:off x="4464" y="268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32151" name="Line 286"/>
              <p:cNvSpPr>
                <a:spLocks noChangeShapeType="1"/>
              </p:cNvSpPr>
              <p:nvPr/>
            </p:nvSpPr>
            <p:spPr bwMode="auto">
              <a:xfrm>
                <a:off x="3648" y="1392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32152" name="Line 287"/>
              <p:cNvSpPr>
                <a:spLocks noChangeShapeType="1"/>
              </p:cNvSpPr>
              <p:nvPr/>
            </p:nvSpPr>
            <p:spPr bwMode="auto">
              <a:xfrm>
                <a:off x="3264" y="1728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vi-VN"/>
              </a:p>
            </p:txBody>
          </p:sp>
        </p:grpSp>
        <p:sp>
          <p:nvSpPr>
            <p:cNvPr id="132107" name="Line 288"/>
            <p:cNvSpPr>
              <a:spLocks noChangeShapeType="1"/>
            </p:cNvSpPr>
            <p:nvPr/>
          </p:nvSpPr>
          <p:spPr bwMode="auto">
            <a:xfrm flipH="1" flipV="1">
              <a:off x="576" y="2479"/>
              <a:ext cx="2053" cy="1457"/>
            </a:xfrm>
            <a:prstGeom prst="line">
              <a:avLst/>
            </a:prstGeom>
            <a:noFill/>
            <a:ln w="57150">
              <a:solidFill>
                <a:srgbClr val="0033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132104" name="TextBox 55"/>
          <p:cNvSpPr txBox="1">
            <a:spLocks noChangeArrowheads="1"/>
          </p:cNvSpPr>
          <p:nvPr/>
        </p:nvSpPr>
        <p:spPr bwMode="auto">
          <a:xfrm>
            <a:off x="5638800" y="2362200"/>
            <a:ext cx="30480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Tahoma" pitchFamily="34" charset="0"/>
              </a:rPr>
              <a:t>Đổi phần lẻ</a:t>
            </a:r>
          </a:p>
          <a:p>
            <a:r>
              <a:rPr lang="en-US" sz="2400">
                <a:latin typeface="Tahoma" pitchFamily="34" charset="0"/>
              </a:rPr>
              <a:t>0.125 x 2 = </a:t>
            </a:r>
            <a:r>
              <a:rPr lang="en-US" sz="2400" b="1">
                <a:solidFill>
                  <a:schemeClr val="accent2"/>
                </a:solidFill>
                <a:latin typeface="Tahoma" pitchFamily="34" charset="0"/>
              </a:rPr>
              <a:t>0</a:t>
            </a:r>
            <a:r>
              <a:rPr lang="en-US" sz="2400">
                <a:latin typeface="Tahoma" pitchFamily="34" charset="0"/>
              </a:rPr>
              <a:t>.25</a:t>
            </a:r>
          </a:p>
          <a:p>
            <a:r>
              <a:rPr lang="en-US" sz="2400">
                <a:latin typeface="Tahoma" pitchFamily="34" charset="0"/>
              </a:rPr>
              <a:t>0.25 x 2 = </a:t>
            </a:r>
            <a:r>
              <a:rPr lang="en-US" sz="2400" b="1">
                <a:solidFill>
                  <a:schemeClr val="accent2"/>
                </a:solidFill>
                <a:latin typeface="Tahoma" pitchFamily="34" charset="0"/>
              </a:rPr>
              <a:t>0</a:t>
            </a:r>
            <a:r>
              <a:rPr lang="en-US" sz="2400">
                <a:latin typeface="Tahoma" pitchFamily="34" charset="0"/>
              </a:rPr>
              <a:t>.5</a:t>
            </a:r>
          </a:p>
          <a:p>
            <a:r>
              <a:rPr lang="en-US" sz="2400">
                <a:latin typeface="Tahoma" pitchFamily="34" charset="0"/>
              </a:rPr>
              <a:t>0.5 x 2 = </a:t>
            </a:r>
            <a:r>
              <a:rPr lang="en-US" sz="2400" b="1">
                <a:solidFill>
                  <a:schemeClr val="accent2"/>
                </a:solidFill>
                <a:latin typeface="Tahoma" pitchFamily="34" charset="0"/>
              </a:rPr>
              <a:t>1</a:t>
            </a:r>
            <a:r>
              <a:rPr lang="en-US" sz="2400">
                <a:latin typeface="Tahoma" pitchFamily="34" charset="0"/>
              </a:rPr>
              <a:t>.</a:t>
            </a:r>
            <a:r>
              <a:rPr lang="en-US" sz="2400" i="1" u="sng">
                <a:solidFill>
                  <a:srgbClr val="FF3300"/>
                </a:solidFill>
                <a:latin typeface="Tahoma" pitchFamily="34" charset="0"/>
              </a:rPr>
              <a:t>0</a:t>
            </a:r>
          </a:p>
          <a:p>
            <a:endParaRPr lang="en-US" sz="2400">
              <a:latin typeface="Tahoma" pitchFamily="34" charset="0"/>
            </a:endParaRPr>
          </a:p>
        </p:txBody>
      </p:sp>
      <p:sp>
        <p:nvSpPr>
          <p:cNvPr id="132105" name="TextBox 56"/>
          <p:cNvSpPr txBox="1">
            <a:spLocks noChangeArrowheads="1"/>
          </p:cNvSpPr>
          <p:nvPr/>
        </p:nvSpPr>
        <p:spPr bwMode="auto">
          <a:xfrm>
            <a:off x="4419600" y="6030913"/>
            <a:ext cx="426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Tahoma" pitchFamily="34" charset="0"/>
              </a:rPr>
              <a:t>Kết quả: </a:t>
            </a:r>
            <a:r>
              <a:rPr lang="en-US" sz="2400">
                <a:latin typeface="Tahoma" pitchFamily="34" charset="0"/>
                <a:cs typeface="Arial" charset="0"/>
              </a:rPr>
              <a:t>21.125= 10101.001</a:t>
            </a:r>
            <a:endParaRPr lang="en-US" sz="2400">
              <a:latin typeface="Tahoma" pitchFamily="34" charset="0"/>
            </a:endParaRPr>
          </a:p>
        </p:txBody>
      </p:sp>
      <p:sp>
        <p:nvSpPr>
          <p:cNvPr id="58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610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10 sang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b</a:t>
            </a:r>
            <a:endParaRPr lang="vi-V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Từ hệ nhị phân sang hệ thập lục phân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Nhóm từng bộ 4 bit trong biểu diễn nhị phân rồi chuyển sang kí số tương ứng trong hệ thập lục phân.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Bảng chuyển đổi:</a:t>
            </a:r>
          </a:p>
          <a:p>
            <a:pPr lvl="1" eaLnBrk="1" hangingPunct="1">
              <a:buFont typeface="Arial" charset="0"/>
              <a:buNone/>
            </a:pPr>
            <a:endParaRPr lang="en-US" smtClean="0"/>
          </a:p>
        </p:txBody>
      </p:sp>
      <p:sp>
        <p:nvSpPr>
          <p:cNvPr id="13312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2A63D13-72AC-4D49-AEAE-80CF50BBB6D6}" type="datetime1">
              <a:rPr lang="en-US" smtClean="0"/>
              <a:t>9/21/2017</a:t>
            </a:fld>
            <a:endParaRPr lang="en-US" smtClean="0"/>
          </a:p>
        </p:txBody>
      </p:sp>
      <p:sp>
        <p:nvSpPr>
          <p:cNvPr id="13312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413F0B5-17A9-4240-A3E3-B99E17508A3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 smtClean="0"/>
          </a:p>
        </p:txBody>
      </p:sp>
      <p:sp>
        <p:nvSpPr>
          <p:cNvPr id="133124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vi-VN" smtClean="0"/>
              <a:t>Khoa CNTT - ĐH Khoa học Tự nhiên</a:t>
            </a:r>
            <a:endParaRPr lang="en-US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059750"/>
              </p:ext>
            </p:extLst>
          </p:nvPr>
        </p:nvGraphicFramePr>
        <p:xfrm>
          <a:off x="1524000" y="4013199"/>
          <a:ext cx="6096000" cy="1854201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Tahoma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Tahoma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Tahoma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Tahoma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ahoma" pitchFamily="34" charset="0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ahoma" pitchFamily="34" charset="0"/>
                        </a:rPr>
                        <a:t>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ahoma" pitchFamily="34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ahoma" pitchFamily="34" charset="0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ahoma" pitchFamily="34" charset="0"/>
                        </a:rPr>
                        <a:t>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ahoma" pitchFamily="34" charset="0"/>
                        </a:rPr>
                        <a:t>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ahoma" pitchFamily="34" charset="0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ahoma" pitchFamily="34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ahoma" pitchFamily="34" charset="0"/>
                        </a:rPr>
                        <a:t>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ahoma" pitchFamily="34" charset="0"/>
                        </a:rPr>
                        <a:t>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ahoma" pitchFamily="34" charset="0"/>
                        </a:rPr>
                        <a:t>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ahoma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ahoma" pitchFamily="34" charset="0"/>
                        </a:rPr>
                        <a:t>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ahoma" pitchFamily="34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ahoma" pitchFamily="34" charset="0"/>
                        </a:rPr>
                        <a:t>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ahoma" pitchFamily="34" charset="0"/>
                        </a:rPr>
                        <a:t>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ahoma" pitchFamily="34" charset="0"/>
                        </a:rPr>
                        <a:t>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ahoma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ahoma" pitchFamily="34" charset="0"/>
                        </a:rPr>
                        <a:t>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ahoma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ahoma" pitchFamily="34" charset="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610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2 sang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b</a:t>
            </a:r>
            <a:endParaRPr lang="vi-V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Từ hệ nhị phân sang hệ bát phân: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Nhóm từng bộ 3 bit trong biểu diễn nhị phân rồi chuyển sang kí số tương ứng trong hệ bát phân.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Bảng chuyển đổi:</a:t>
            </a:r>
          </a:p>
          <a:p>
            <a:pPr lvl="1" eaLnBrk="1" hangingPunct="1">
              <a:lnSpc>
                <a:spcPct val="90000"/>
              </a:lnSpc>
            </a:pPr>
            <a:endParaRPr lang="en-US" smtClean="0"/>
          </a:p>
          <a:p>
            <a:pPr lvl="1" eaLnBrk="1" hangingPunct="1"/>
            <a:endParaRPr lang="en-US" smtClean="0"/>
          </a:p>
          <a:p>
            <a:pPr lvl="1" eaLnBrk="1" hangingPunct="1">
              <a:buFont typeface="Arial" charset="0"/>
              <a:buNone/>
            </a:pPr>
            <a:endParaRPr lang="en-US" smtClean="0"/>
          </a:p>
        </p:txBody>
      </p:sp>
      <p:sp>
        <p:nvSpPr>
          <p:cNvPr id="13414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7CE1CA7-AD8A-4800-BA5F-949F059B2773}" type="datetime1">
              <a:rPr lang="en-US" smtClean="0"/>
              <a:t>9/21/2017</a:t>
            </a:fld>
            <a:endParaRPr lang="en-US" smtClean="0"/>
          </a:p>
        </p:txBody>
      </p:sp>
      <p:sp>
        <p:nvSpPr>
          <p:cNvPr id="13414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BA0F79E-22BA-44A3-AFD2-D6DF06BA6DC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 smtClean="0"/>
          </a:p>
        </p:txBody>
      </p:sp>
      <p:sp>
        <p:nvSpPr>
          <p:cNvPr id="134148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vi-VN" smtClean="0"/>
              <a:t>Khoa CNTT - ĐH Khoa học Tự nhiên</a:t>
            </a:r>
            <a:endParaRPr lang="en-US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417978"/>
              </p:ext>
            </p:extLst>
          </p:nvPr>
        </p:nvGraphicFramePr>
        <p:xfrm>
          <a:off x="3048000" y="4013199"/>
          <a:ext cx="3048000" cy="1854201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ahoma" pitchFamily="34" charset="0"/>
                        </a:rPr>
                        <a:t>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ahoma" pitchFamily="34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ahoma" pitchFamily="34" charset="0"/>
                        </a:rPr>
                        <a:t>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ahoma" pitchFamily="34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ahoma" pitchFamily="34" charset="0"/>
                        </a:rPr>
                        <a:t>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ahoma" pitchFamily="34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ahoma" pitchFamily="34" charset="0"/>
                        </a:rPr>
                        <a:t>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ahoma" pitchFamily="34" charset="0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610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2 sang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b</a:t>
            </a:r>
            <a:endParaRPr lang="vi-V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  <a:endParaRPr lang="en-US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err="1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Biểu</a:t>
            </a:r>
            <a:r>
              <a:rPr lang="en-US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err="1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diễn</a:t>
            </a:r>
            <a:r>
              <a:rPr lang="en-US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err="1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thông</a:t>
            </a:r>
            <a:r>
              <a:rPr lang="en-US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tin </a:t>
            </a:r>
            <a:br>
              <a:rPr lang="en-US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</a:br>
            <a:r>
              <a:rPr lang="en-US" err="1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trên</a:t>
            </a:r>
            <a:r>
              <a:rPr lang="en-US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err="1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máy</a:t>
            </a:r>
            <a:r>
              <a:rPr lang="en-US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err="1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tính</a:t>
            </a:r>
            <a:endParaRPr lang="en-US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610600" cy="1143000"/>
          </a:xfrm>
        </p:spPr>
        <p:txBody>
          <a:bodyPr>
            <a:normAutofit/>
          </a:bodyPr>
          <a:lstStyle/>
          <a:p>
            <a:r>
              <a:rPr lang="en-US" err="1" smtClean="0"/>
              <a:t>Đơn</a:t>
            </a:r>
            <a:r>
              <a:rPr lang="en-US" smtClean="0"/>
              <a:t> </a:t>
            </a:r>
            <a:r>
              <a:rPr lang="en-US" err="1" smtClean="0"/>
              <a:t>vị</a:t>
            </a:r>
            <a:r>
              <a:rPr lang="en-US" smtClean="0"/>
              <a:t> </a:t>
            </a:r>
            <a:r>
              <a:rPr lang="en-US" err="1" smtClean="0"/>
              <a:t>lưu</a:t>
            </a:r>
            <a:r>
              <a:rPr lang="en-US" smtClean="0"/>
              <a:t> </a:t>
            </a:r>
            <a:r>
              <a:rPr lang="en-US" err="1" smtClean="0"/>
              <a:t>trữ</a:t>
            </a:r>
            <a:r>
              <a:rPr lang="en-US" smtClean="0"/>
              <a:t> </a:t>
            </a:r>
            <a:r>
              <a:rPr lang="en-US" err="1" smtClean="0"/>
              <a:t>thông</a:t>
            </a:r>
            <a:r>
              <a:rPr lang="en-US" smtClean="0"/>
              <a:t> tin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7FC0A-4908-4B0B-8F1F-60227D8B30FF}" type="datetime1">
              <a:rPr lang="en-US" smtClean="0"/>
              <a:t>9/21/2017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Số học nhị phân sử dụng hai ký số 0 và 1.</a:t>
            </a:r>
          </a:p>
          <a:p>
            <a:pPr eaLnBrk="1" hangingPunct="1">
              <a:defRPr/>
            </a:pPr>
            <a:r>
              <a:rPr lang="en-US">
                <a:solidFill>
                  <a:srgbClr val="FF0000"/>
                </a:solidFill>
              </a:rPr>
              <a:t>b</a:t>
            </a:r>
            <a:r>
              <a:rPr lang="en-US" smtClean="0">
                <a:solidFill>
                  <a:srgbClr val="FF0000"/>
                </a:solidFill>
              </a:rPr>
              <a:t>it</a:t>
            </a:r>
            <a:r>
              <a:rPr lang="en-US" smtClean="0"/>
              <a:t> (</a:t>
            </a:r>
            <a:r>
              <a:rPr lang="en-US" smtClean="0">
                <a:solidFill>
                  <a:srgbClr val="FF0000"/>
                </a:solidFill>
              </a:rPr>
              <a:t>Bi</a:t>
            </a:r>
            <a:r>
              <a:rPr lang="en-US" smtClean="0"/>
              <a:t>nary Digi</a:t>
            </a:r>
            <a:r>
              <a:rPr lang="en-US" smtClean="0">
                <a:solidFill>
                  <a:srgbClr val="FF0000"/>
                </a:solidFill>
              </a:rPr>
              <a:t>t</a:t>
            </a:r>
            <a:r>
              <a:rPr lang="en-US" smtClean="0"/>
              <a:t>): Đ</a:t>
            </a:r>
            <a:r>
              <a:rPr lang="vi-VN" smtClean="0"/>
              <a:t>ơ</a:t>
            </a:r>
            <a:r>
              <a:rPr lang="en-US" smtClean="0"/>
              <a:t>n vị chứa thông tin nhỏ nhất.</a:t>
            </a:r>
          </a:p>
          <a:p>
            <a:pPr>
              <a:defRPr/>
            </a:pPr>
            <a:r>
              <a:rPr lang="en-US" smtClean="0"/>
              <a:t>Đ</a:t>
            </a:r>
            <a:r>
              <a:rPr lang="vi-VN" smtClean="0"/>
              <a:t>ượ</a:t>
            </a:r>
            <a:r>
              <a:rPr lang="en-US" smtClean="0"/>
              <a:t>c l</a:t>
            </a:r>
            <a:r>
              <a:rPr lang="vi-VN" smtClean="0"/>
              <a:t>ư</a:t>
            </a:r>
            <a:r>
              <a:rPr lang="en-US" smtClean="0"/>
              <a:t>u trong các thanh ghi hoặc trong các ô nhớ.</a:t>
            </a:r>
          </a:p>
          <a:p>
            <a:pPr>
              <a:defRPr/>
            </a:pPr>
            <a:r>
              <a:rPr lang="en-US" smtClean="0"/>
              <a:t>Thanh ghi hoặc ô nhớ có kích th</a:t>
            </a:r>
            <a:r>
              <a:rPr lang="vi-VN" smtClean="0"/>
              <a:t>ướ</a:t>
            </a:r>
            <a:r>
              <a:rPr lang="en-US" smtClean="0"/>
              <a:t>c 1 byte (8 bit) hoặc 1 word (16 bit)</a:t>
            </a:r>
          </a:p>
        </p:txBody>
      </p:sp>
    </p:spTree>
    <p:extLst>
      <p:ext uri="{BB962C8B-B14F-4D97-AF65-F5344CB8AC3E}">
        <p14:creationId xmlns:p14="http://schemas.microsoft.com/office/powerpoint/2010/main" val="207650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610600" cy="1143000"/>
          </a:xfrm>
        </p:spPr>
        <p:txBody>
          <a:bodyPr>
            <a:normAutofit/>
          </a:bodyPr>
          <a:lstStyle/>
          <a:p>
            <a:r>
              <a:rPr lang="en-US" err="1" smtClean="0"/>
              <a:t>Đơn</a:t>
            </a:r>
            <a:r>
              <a:rPr lang="en-US" smtClean="0"/>
              <a:t> </a:t>
            </a:r>
            <a:r>
              <a:rPr lang="en-US" err="1" smtClean="0"/>
              <a:t>vị</a:t>
            </a:r>
            <a:r>
              <a:rPr lang="en-US" smtClean="0"/>
              <a:t> </a:t>
            </a:r>
            <a:r>
              <a:rPr lang="en-US" err="1" smtClean="0"/>
              <a:t>lưu</a:t>
            </a:r>
            <a:r>
              <a:rPr lang="en-US" smtClean="0"/>
              <a:t> </a:t>
            </a:r>
            <a:r>
              <a:rPr lang="en-US" err="1" smtClean="0"/>
              <a:t>trữ</a:t>
            </a:r>
            <a:r>
              <a:rPr lang="en-US" smtClean="0"/>
              <a:t> </a:t>
            </a:r>
            <a:r>
              <a:rPr lang="en-US" err="1" smtClean="0"/>
              <a:t>thông</a:t>
            </a:r>
            <a:r>
              <a:rPr lang="en-US" smtClean="0"/>
              <a:t> tin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A6F7-6A5C-48C9-B162-C787A8E544E1}" type="datetime1">
              <a:rPr lang="en-US" smtClean="0"/>
              <a:t>9/21/2017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gray">
          <a:xfrm>
            <a:off x="1905000" y="1828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gray">
          <a:xfrm>
            <a:off x="685800" y="1828800"/>
            <a:ext cx="990600" cy="45720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1 bit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gray">
          <a:xfrm>
            <a:off x="1905000" y="2971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gray">
          <a:xfrm>
            <a:off x="685800" y="2971800"/>
            <a:ext cx="990600" cy="45720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2 bit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gray">
          <a:xfrm>
            <a:off x="2438400" y="2971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gray">
          <a:xfrm>
            <a:off x="1905000" y="4191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gray">
          <a:xfrm>
            <a:off x="685800" y="4191000"/>
            <a:ext cx="990600" cy="45720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3 bit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gray">
          <a:xfrm>
            <a:off x="2438400" y="4191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gray">
          <a:xfrm>
            <a:off x="2971800" y="4191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gray">
          <a:xfrm>
            <a:off x="1905000" y="5257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gray">
          <a:xfrm>
            <a:off x="685800" y="5257800"/>
            <a:ext cx="990600" cy="45720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n bit</a:t>
            </a: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gray">
          <a:xfrm>
            <a:off x="2971800" y="5257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gray">
          <a:xfrm>
            <a:off x="3505200" y="5257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gray">
          <a:xfrm>
            <a:off x="4038600" y="5257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4" name="AutoShape 6"/>
          <p:cNvSpPr>
            <a:spLocks noChangeArrowheads="1"/>
          </p:cNvSpPr>
          <p:nvPr/>
        </p:nvSpPr>
        <p:spPr bwMode="gray">
          <a:xfrm>
            <a:off x="4572000" y="5257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5" name="AutoShape 6"/>
          <p:cNvSpPr>
            <a:spLocks noChangeArrowheads="1"/>
          </p:cNvSpPr>
          <p:nvPr/>
        </p:nvSpPr>
        <p:spPr bwMode="gray">
          <a:xfrm>
            <a:off x="2438400" y="5257800"/>
            <a:ext cx="457200" cy="457200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…</a:t>
            </a:r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 bwMode="gray">
          <a:xfrm>
            <a:off x="5105400" y="5257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gray">
          <a:xfrm>
            <a:off x="5638800" y="5257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gray">
          <a:xfrm>
            <a:off x="1905000" y="13716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</a:t>
            </a:r>
          </a:p>
        </p:txBody>
      </p:sp>
      <p:sp>
        <p:nvSpPr>
          <p:cNvPr id="29" name="AutoShape 6"/>
          <p:cNvSpPr>
            <a:spLocks noChangeArrowheads="1"/>
          </p:cNvSpPr>
          <p:nvPr/>
        </p:nvSpPr>
        <p:spPr bwMode="gray">
          <a:xfrm>
            <a:off x="2438400" y="25146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</a:t>
            </a:r>
          </a:p>
        </p:txBody>
      </p:sp>
      <p:sp>
        <p:nvSpPr>
          <p:cNvPr id="30" name="AutoShape 6"/>
          <p:cNvSpPr>
            <a:spLocks noChangeArrowheads="1"/>
          </p:cNvSpPr>
          <p:nvPr/>
        </p:nvSpPr>
        <p:spPr bwMode="gray">
          <a:xfrm>
            <a:off x="1905000" y="25146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1</a:t>
            </a:r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gray">
          <a:xfrm>
            <a:off x="2971800" y="37338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</a:t>
            </a:r>
          </a:p>
        </p:txBody>
      </p:sp>
      <p:sp>
        <p:nvSpPr>
          <p:cNvPr id="32" name="AutoShape 6"/>
          <p:cNvSpPr>
            <a:spLocks noChangeArrowheads="1"/>
          </p:cNvSpPr>
          <p:nvPr/>
        </p:nvSpPr>
        <p:spPr bwMode="gray">
          <a:xfrm>
            <a:off x="2438400" y="37338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1</a:t>
            </a:r>
          </a:p>
        </p:txBody>
      </p:sp>
      <p:sp>
        <p:nvSpPr>
          <p:cNvPr id="33" name="AutoShape 6"/>
          <p:cNvSpPr>
            <a:spLocks noChangeArrowheads="1"/>
          </p:cNvSpPr>
          <p:nvPr/>
        </p:nvSpPr>
        <p:spPr bwMode="gray">
          <a:xfrm>
            <a:off x="1905000" y="37338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2</a:t>
            </a:r>
          </a:p>
        </p:txBody>
      </p:sp>
      <p:sp>
        <p:nvSpPr>
          <p:cNvPr id="34" name="AutoShape 6"/>
          <p:cNvSpPr>
            <a:spLocks noChangeArrowheads="1"/>
          </p:cNvSpPr>
          <p:nvPr/>
        </p:nvSpPr>
        <p:spPr bwMode="gray">
          <a:xfrm>
            <a:off x="5638800" y="48006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</a:t>
            </a:r>
          </a:p>
        </p:txBody>
      </p:sp>
      <p:sp>
        <p:nvSpPr>
          <p:cNvPr id="35" name="AutoShape 6"/>
          <p:cNvSpPr>
            <a:spLocks noChangeArrowheads="1"/>
          </p:cNvSpPr>
          <p:nvPr/>
        </p:nvSpPr>
        <p:spPr bwMode="gray">
          <a:xfrm>
            <a:off x="5105400" y="48006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1</a:t>
            </a:r>
          </a:p>
        </p:txBody>
      </p:sp>
      <p:sp>
        <p:nvSpPr>
          <p:cNvPr id="36" name="AutoShape 6"/>
          <p:cNvSpPr>
            <a:spLocks noChangeArrowheads="1"/>
          </p:cNvSpPr>
          <p:nvPr/>
        </p:nvSpPr>
        <p:spPr bwMode="gray">
          <a:xfrm>
            <a:off x="4038600" y="48006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3</a:t>
            </a:r>
          </a:p>
        </p:txBody>
      </p:sp>
      <p:sp>
        <p:nvSpPr>
          <p:cNvPr id="37" name="AutoShape 6"/>
          <p:cNvSpPr>
            <a:spLocks noChangeArrowheads="1"/>
          </p:cNvSpPr>
          <p:nvPr/>
        </p:nvSpPr>
        <p:spPr bwMode="gray">
          <a:xfrm>
            <a:off x="3505200" y="48006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4</a:t>
            </a:r>
          </a:p>
        </p:txBody>
      </p:sp>
      <p:sp>
        <p:nvSpPr>
          <p:cNvPr id="38" name="AutoShape 6"/>
          <p:cNvSpPr>
            <a:spLocks noChangeArrowheads="1"/>
          </p:cNvSpPr>
          <p:nvPr/>
        </p:nvSpPr>
        <p:spPr bwMode="gray">
          <a:xfrm>
            <a:off x="2971800" y="48006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5</a:t>
            </a:r>
          </a:p>
        </p:txBody>
      </p:sp>
      <p:sp>
        <p:nvSpPr>
          <p:cNvPr id="39" name="AutoShape 6"/>
          <p:cNvSpPr>
            <a:spLocks noChangeArrowheads="1"/>
          </p:cNvSpPr>
          <p:nvPr/>
        </p:nvSpPr>
        <p:spPr bwMode="gray">
          <a:xfrm>
            <a:off x="1905000" y="48006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n-1</a:t>
            </a:r>
          </a:p>
        </p:txBody>
      </p:sp>
      <p:sp>
        <p:nvSpPr>
          <p:cNvPr id="40" name="AutoShape 6"/>
          <p:cNvSpPr>
            <a:spLocks noChangeArrowheads="1"/>
          </p:cNvSpPr>
          <p:nvPr/>
        </p:nvSpPr>
        <p:spPr bwMode="gray">
          <a:xfrm>
            <a:off x="4572000" y="48006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2</a:t>
            </a:r>
          </a:p>
        </p:txBody>
      </p:sp>
      <p:sp>
        <p:nvSpPr>
          <p:cNvPr id="41" name="AutoShape 6"/>
          <p:cNvSpPr>
            <a:spLocks noChangeArrowheads="1"/>
          </p:cNvSpPr>
          <p:nvPr/>
        </p:nvSpPr>
        <p:spPr bwMode="gray">
          <a:xfrm>
            <a:off x="6400800" y="1828800"/>
            <a:ext cx="1371600" cy="45720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2</a:t>
            </a:r>
          </a:p>
        </p:txBody>
      </p:sp>
      <p:sp>
        <p:nvSpPr>
          <p:cNvPr id="42" name="AutoShape 6"/>
          <p:cNvSpPr>
            <a:spLocks noChangeArrowheads="1"/>
          </p:cNvSpPr>
          <p:nvPr/>
        </p:nvSpPr>
        <p:spPr bwMode="gray">
          <a:xfrm>
            <a:off x="6400800" y="2971800"/>
            <a:ext cx="1371600" cy="45720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2</a:t>
            </a:r>
            <a:r>
              <a:rPr lang="en-US" sz="2400" baseline="30000"/>
              <a:t>2</a:t>
            </a:r>
          </a:p>
        </p:txBody>
      </p:sp>
      <p:sp>
        <p:nvSpPr>
          <p:cNvPr id="43" name="AutoShape 6"/>
          <p:cNvSpPr>
            <a:spLocks noChangeArrowheads="1"/>
          </p:cNvSpPr>
          <p:nvPr/>
        </p:nvSpPr>
        <p:spPr bwMode="gray">
          <a:xfrm>
            <a:off x="6400800" y="4114800"/>
            <a:ext cx="1371600" cy="45720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2</a:t>
            </a:r>
            <a:r>
              <a:rPr lang="en-US" sz="2400" baseline="30000"/>
              <a:t>3</a:t>
            </a:r>
          </a:p>
        </p:txBody>
      </p:sp>
      <p:sp>
        <p:nvSpPr>
          <p:cNvPr id="44" name="AutoShape 6"/>
          <p:cNvSpPr>
            <a:spLocks noChangeArrowheads="1"/>
          </p:cNvSpPr>
          <p:nvPr/>
        </p:nvSpPr>
        <p:spPr bwMode="gray">
          <a:xfrm>
            <a:off x="6400800" y="5257800"/>
            <a:ext cx="1371600" cy="45720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2</a:t>
            </a:r>
            <a:r>
              <a:rPr lang="en-US" sz="2400" baseline="30000"/>
              <a:t>n</a:t>
            </a:r>
          </a:p>
        </p:txBody>
      </p:sp>
      <p:sp>
        <p:nvSpPr>
          <p:cNvPr id="45" name="AutoShape 6"/>
          <p:cNvSpPr>
            <a:spLocks noChangeArrowheads="1"/>
          </p:cNvSpPr>
          <p:nvPr/>
        </p:nvSpPr>
        <p:spPr bwMode="gray">
          <a:xfrm>
            <a:off x="1905000" y="5943600"/>
            <a:ext cx="4191000" cy="45720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0…000 </a:t>
            </a:r>
            <a:r>
              <a:rPr lang="en-US" sz="2400">
                <a:sym typeface="Wingdings" pitchFamily="2" charset="2"/>
              </a:rPr>
              <a:t> 1…111 = 2</a:t>
            </a:r>
            <a:r>
              <a:rPr lang="en-US" sz="2400" baseline="30000">
                <a:sym typeface="Wingdings" pitchFamily="2" charset="2"/>
              </a:rPr>
              <a:t>n</a:t>
            </a:r>
            <a:r>
              <a:rPr lang="en-US" sz="2400">
                <a:sym typeface="Wingdings" pitchFamily="2" charset="2"/>
              </a:rPr>
              <a:t> – 1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07650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610600" cy="1143000"/>
          </a:xfrm>
        </p:spPr>
        <p:txBody>
          <a:bodyPr>
            <a:normAutofit/>
          </a:bodyPr>
          <a:lstStyle/>
          <a:p>
            <a:r>
              <a:rPr lang="en-US" err="1" smtClean="0"/>
              <a:t>Đơn</a:t>
            </a:r>
            <a:r>
              <a:rPr lang="en-US" smtClean="0"/>
              <a:t> </a:t>
            </a:r>
            <a:r>
              <a:rPr lang="en-US" err="1" smtClean="0"/>
              <a:t>vị</a:t>
            </a:r>
            <a:r>
              <a:rPr lang="en-US" smtClean="0"/>
              <a:t> </a:t>
            </a:r>
            <a:r>
              <a:rPr lang="en-US" err="1" smtClean="0"/>
              <a:t>lưu</a:t>
            </a:r>
            <a:r>
              <a:rPr lang="en-US" smtClean="0"/>
              <a:t> </a:t>
            </a:r>
            <a:r>
              <a:rPr lang="en-US" err="1" smtClean="0"/>
              <a:t>trữ</a:t>
            </a:r>
            <a:r>
              <a:rPr lang="en-US" smtClean="0"/>
              <a:t> </a:t>
            </a:r>
            <a:r>
              <a:rPr lang="en-US" err="1" smtClean="0"/>
              <a:t>thông</a:t>
            </a:r>
            <a:r>
              <a:rPr lang="en-US" smtClean="0"/>
              <a:t> tin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A0B4-3B67-4CF3-B421-A93932E84A4E}" type="datetime1">
              <a:rPr lang="en-US" smtClean="0"/>
              <a:t>9/21/2017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Các </a:t>
            </a:r>
            <a:r>
              <a:rPr lang="vi-VN" smtClean="0"/>
              <a:t>đơ</a:t>
            </a:r>
            <a:r>
              <a:rPr lang="en-US" smtClean="0"/>
              <a:t>n vị </a:t>
            </a:r>
            <a:r>
              <a:rPr lang="vi-VN" smtClean="0"/>
              <a:t>đ</a:t>
            </a:r>
            <a:r>
              <a:rPr lang="en-US" smtClean="0"/>
              <a:t>o thông tin lớn h</a:t>
            </a:r>
            <a:r>
              <a:rPr lang="vi-VN" smtClean="0"/>
              <a:t>ơ</a:t>
            </a:r>
            <a:r>
              <a:rPr lang="en-US" smtClean="0"/>
              <a:t>n:</a:t>
            </a:r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066800" y="2133600"/>
          <a:ext cx="6781800" cy="36271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260600"/>
                <a:gridCol w="1723707"/>
                <a:gridCol w="2797493"/>
              </a:tblGrid>
              <a:tr h="489857">
                <a:tc>
                  <a:txBody>
                    <a:bodyPr/>
                    <a:lstStyle/>
                    <a:p>
                      <a:r>
                        <a:rPr lang="en-US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Tên gọi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Ký hiệu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Giá trị</a:t>
                      </a:r>
                    </a:p>
                  </a:txBody>
                  <a:tcPr/>
                </a:tc>
              </a:tr>
              <a:tr h="489857">
                <a:tc>
                  <a:txBody>
                    <a:bodyPr/>
                    <a:lstStyle/>
                    <a:p>
                      <a:r>
                        <a:rPr lang="en-US" sz="2800" smtClean="0"/>
                        <a:t>Byte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mtClean="0"/>
                        <a:t>B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mtClean="0"/>
                        <a:t>8 bit</a:t>
                      </a:r>
                      <a:endParaRPr lang="en-US" sz="2800"/>
                    </a:p>
                  </a:txBody>
                  <a:tcPr/>
                </a:tc>
              </a:tr>
              <a:tr h="489857">
                <a:tc>
                  <a:txBody>
                    <a:bodyPr/>
                    <a:lstStyle/>
                    <a:p>
                      <a:r>
                        <a:rPr lang="en-US" sz="2800" smtClean="0"/>
                        <a:t>KiloByte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mtClean="0"/>
                        <a:t>KB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mtClean="0"/>
                        <a:t>2</a:t>
                      </a:r>
                      <a:r>
                        <a:rPr lang="en-US" sz="2800" baseline="30000" smtClean="0"/>
                        <a:t>10</a:t>
                      </a:r>
                      <a:r>
                        <a:rPr lang="en-US" sz="2800" baseline="0" smtClean="0"/>
                        <a:t> B = 1024 Byte</a:t>
                      </a:r>
                      <a:endParaRPr lang="en-US" sz="2800"/>
                    </a:p>
                  </a:txBody>
                  <a:tcPr/>
                </a:tc>
              </a:tr>
              <a:tr h="489857">
                <a:tc>
                  <a:txBody>
                    <a:bodyPr/>
                    <a:lstStyle/>
                    <a:p>
                      <a:r>
                        <a:rPr lang="en-US" sz="2800" smtClean="0"/>
                        <a:t>MegaByte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mtClean="0"/>
                        <a:t>MB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smtClean="0"/>
                        <a:t>2</a:t>
                      </a:r>
                      <a:r>
                        <a:rPr lang="en-US" sz="2800" baseline="30000" smtClean="0"/>
                        <a:t>10</a:t>
                      </a:r>
                      <a:r>
                        <a:rPr lang="en-US" sz="2800" baseline="0" smtClean="0"/>
                        <a:t> KB = 2</a:t>
                      </a:r>
                      <a:r>
                        <a:rPr lang="en-US" sz="2800" baseline="30000" smtClean="0"/>
                        <a:t>20</a:t>
                      </a:r>
                      <a:r>
                        <a:rPr lang="en-US" sz="2800" baseline="0" smtClean="0"/>
                        <a:t> Byte</a:t>
                      </a:r>
                      <a:endParaRPr lang="en-US" sz="2800"/>
                    </a:p>
                  </a:txBody>
                  <a:tcPr/>
                </a:tc>
              </a:tr>
              <a:tr h="489857">
                <a:tc>
                  <a:txBody>
                    <a:bodyPr/>
                    <a:lstStyle/>
                    <a:p>
                      <a:r>
                        <a:rPr lang="en-US" sz="2800" smtClean="0"/>
                        <a:t>GigaByte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mtClean="0"/>
                        <a:t>GB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smtClean="0"/>
                        <a:t>2</a:t>
                      </a:r>
                      <a:r>
                        <a:rPr lang="en-US" sz="2800" baseline="30000" smtClean="0"/>
                        <a:t>10</a:t>
                      </a:r>
                      <a:r>
                        <a:rPr lang="en-US" sz="2800" baseline="0" smtClean="0"/>
                        <a:t> MB = 2</a:t>
                      </a:r>
                      <a:r>
                        <a:rPr lang="en-US" sz="2800" baseline="30000" smtClean="0"/>
                        <a:t>30</a:t>
                      </a:r>
                      <a:r>
                        <a:rPr lang="en-US" sz="2800" baseline="0" smtClean="0"/>
                        <a:t> Byte</a:t>
                      </a:r>
                      <a:endParaRPr lang="en-US" sz="2800"/>
                    </a:p>
                  </a:txBody>
                  <a:tcPr/>
                </a:tc>
              </a:tr>
              <a:tr h="489857">
                <a:tc>
                  <a:txBody>
                    <a:bodyPr/>
                    <a:lstStyle/>
                    <a:p>
                      <a:r>
                        <a:rPr lang="en-US" sz="2800" smtClean="0"/>
                        <a:t>TeraByte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mtClean="0"/>
                        <a:t>TB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smtClean="0"/>
                        <a:t>2</a:t>
                      </a:r>
                      <a:r>
                        <a:rPr lang="en-US" sz="2800" baseline="30000" smtClean="0"/>
                        <a:t>10</a:t>
                      </a:r>
                      <a:r>
                        <a:rPr lang="en-US" sz="2800" baseline="0" smtClean="0"/>
                        <a:t> GB = 2</a:t>
                      </a:r>
                      <a:r>
                        <a:rPr lang="en-US" sz="2800" baseline="30000" smtClean="0"/>
                        <a:t>40</a:t>
                      </a:r>
                      <a:r>
                        <a:rPr lang="en-US" sz="2800" baseline="0" smtClean="0"/>
                        <a:t> Byte</a:t>
                      </a:r>
                      <a:endParaRPr lang="en-US" sz="2800"/>
                    </a:p>
                  </a:txBody>
                  <a:tcPr/>
                </a:tc>
              </a:tr>
              <a:tr h="489857">
                <a:tc>
                  <a:txBody>
                    <a:bodyPr/>
                    <a:lstStyle/>
                    <a:p>
                      <a:r>
                        <a:rPr lang="en-US" sz="2800" smtClean="0"/>
                        <a:t>Peta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mtClean="0"/>
                        <a:t>PB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smtClean="0"/>
                        <a:t>2</a:t>
                      </a:r>
                      <a:r>
                        <a:rPr lang="en-US" sz="2800" baseline="30000" smtClean="0"/>
                        <a:t>10</a:t>
                      </a:r>
                      <a:r>
                        <a:rPr lang="en-US" sz="2800" baseline="0" smtClean="0"/>
                        <a:t> TB = 2</a:t>
                      </a:r>
                      <a:r>
                        <a:rPr lang="en-US" sz="2800" baseline="30000" smtClean="0"/>
                        <a:t>50</a:t>
                      </a:r>
                      <a:r>
                        <a:rPr lang="en-US" sz="2800" baseline="0" smtClean="0"/>
                        <a:t> Byte</a:t>
                      </a:r>
                      <a:endParaRPr lang="en-US" sz="28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50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Biểu diễn số nguyên không dấu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/>
              <a:t>Đặc </a:t>
            </a:r>
            <a:r>
              <a:rPr lang="vi-VN"/>
              <a:t>đ</a:t>
            </a:r>
            <a:r>
              <a:rPr lang="en-US"/>
              <a:t>iểm</a:t>
            </a:r>
          </a:p>
          <a:p>
            <a:pPr lvl="1">
              <a:defRPr/>
            </a:pPr>
            <a:r>
              <a:rPr lang="en-US" smtClean="0"/>
              <a:t>Biểu diễn các </a:t>
            </a:r>
            <a:r>
              <a:rPr lang="vi-VN" smtClean="0"/>
              <a:t>đạ</a:t>
            </a:r>
            <a:r>
              <a:rPr lang="en-US" smtClean="0"/>
              <a:t>i l</a:t>
            </a:r>
            <a:r>
              <a:rPr lang="vi-VN" smtClean="0"/>
              <a:t>ươ</a:t>
            </a:r>
            <a:r>
              <a:rPr lang="en-US" smtClean="0"/>
              <a:t>ng luôn d</a:t>
            </a:r>
            <a:r>
              <a:rPr lang="vi-VN" smtClean="0"/>
              <a:t>ươ</a:t>
            </a:r>
            <a:r>
              <a:rPr lang="en-US" smtClean="0"/>
              <a:t>ng.</a:t>
            </a:r>
          </a:p>
          <a:p>
            <a:pPr lvl="1">
              <a:defRPr/>
            </a:pPr>
            <a:r>
              <a:rPr lang="en-US" smtClean="0"/>
              <a:t>Ví dụ: chiều cao, cân nặng, mã ASCII…</a:t>
            </a:r>
          </a:p>
          <a:p>
            <a:pPr lvl="1">
              <a:defRPr/>
            </a:pPr>
            <a:r>
              <a:rPr lang="en-US" smtClean="0"/>
              <a:t>Tất cả bit </a:t>
            </a:r>
            <a:r>
              <a:rPr lang="vi-VN" smtClean="0"/>
              <a:t>đượ</a:t>
            </a:r>
            <a:r>
              <a:rPr lang="en-US" smtClean="0"/>
              <a:t>c sử dụng </a:t>
            </a:r>
            <a:r>
              <a:rPr lang="vi-VN" smtClean="0"/>
              <a:t>để</a:t>
            </a:r>
            <a:r>
              <a:rPr lang="en-US" smtClean="0"/>
              <a:t> biểu diễn giá trị.</a:t>
            </a:r>
          </a:p>
          <a:p>
            <a:pPr lvl="1">
              <a:defRPr/>
            </a:pPr>
            <a:r>
              <a:rPr lang="en-US" smtClean="0"/>
              <a:t>Số nguyên không dấu 1 byte lớn nhất là  1111 111</a:t>
            </a:r>
            <a:r>
              <a:rPr lang="en-US" smtClean="0">
                <a:solidFill>
                  <a:srgbClr val="FF0000"/>
                </a:solidFill>
              </a:rPr>
              <a:t>1</a:t>
            </a:r>
            <a:r>
              <a:rPr lang="en-US" baseline="-25000" smtClean="0"/>
              <a:t>2</a:t>
            </a:r>
            <a:r>
              <a:rPr lang="en-US" smtClean="0"/>
              <a:t> = 2</a:t>
            </a:r>
            <a:r>
              <a:rPr lang="en-US" baseline="30000" smtClean="0"/>
              <a:t>8</a:t>
            </a:r>
            <a:r>
              <a:rPr lang="en-US" smtClean="0"/>
              <a:t> – 1 = 255</a:t>
            </a:r>
            <a:r>
              <a:rPr lang="en-US" baseline="-25000" smtClean="0"/>
              <a:t>10</a:t>
            </a:r>
            <a:r>
              <a:rPr lang="en-US" smtClean="0"/>
              <a:t>.</a:t>
            </a:r>
          </a:p>
          <a:p>
            <a:pPr lvl="1">
              <a:defRPr/>
            </a:pPr>
            <a:r>
              <a:rPr lang="en-US" smtClean="0"/>
              <a:t>Số nguyên không dấu 1 word lớn nhất là </a:t>
            </a:r>
          </a:p>
          <a:p>
            <a:pPr lvl="1">
              <a:buNone/>
              <a:defRPr/>
            </a:pPr>
            <a:r>
              <a:rPr lang="en-US" smtClean="0"/>
              <a:t>	1111 1111 1111 111</a:t>
            </a:r>
            <a:r>
              <a:rPr lang="en-US" smtClean="0">
                <a:solidFill>
                  <a:srgbClr val="FF0000"/>
                </a:solidFill>
              </a:rPr>
              <a:t>1</a:t>
            </a:r>
            <a:r>
              <a:rPr lang="en-US" baseline="-25000" smtClean="0"/>
              <a:t>2</a:t>
            </a:r>
            <a:r>
              <a:rPr lang="en-US" smtClean="0"/>
              <a:t> = 2</a:t>
            </a:r>
            <a:r>
              <a:rPr lang="en-US" baseline="30000" smtClean="0"/>
              <a:t>16</a:t>
            </a:r>
            <a:r>
              <a:rPr lang="en-US" smtClean="0"/>
              <a:t> – 1 = 65535</a:t>
            </a:r>
            <a:r>
              <a:rPr lang="en-US" baseline="-25000" smtClean="0"/>
              <a:t>10</a:t>
            </a:r>
            <a:r>
              <a:rPr lang="en-US" smtClean="0"/>
              <a:t>.</a:t>
            </a:r>
          </a:p>
          <a:p>
            <a:pPr lvl="1">
              <a:defRPr/>
            </a:pPr>
            <a:r>
              <a:rPr lang="en-US" smtClean="0"/>
              <a:t>Tùy nhu cầu có thể sử dụng số 2, 3… word.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93AAD-9A78-419C-8B2D-34D851034E1F}" type="datetime1">
              <a:rPr lang="en-US" smtClean="0"/>
              <a:t>9/21/2017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5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Biểu diễn số nguyên có dấu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vi-VN" dirty="0" smtClean="0"/>
              <a:t>đ</a:t>
            </a:r>
            <a:r>
              <a:rPr lang="en-US" dirty="0" err="1" smtClean="0"/>
              <a:t>iểm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L</a:t>
            </a:r>
            <a:r>
              <a:rPr lang="vi-VN" dirty="0" smtClean="0"/>
              <a:t>ư</a:t>
            </a:r>
            <a:r>
              <a:rPr lang="en-US" dirty="0" smtClean="0"/>
              <a:t>u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d</a:t>
            </a:r>
            <a:r>
              <a:rPr lang="vi-VN" dirty="0" smtClean="0"/>
              <a:t>ươ</a:t>
            </a:r>
            <a:r>
              <a:rPr lang="en-US" dirty="0" err="1" smtClean="0"/>
              <a:t>ng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smtClean="0"/>
              <a:t>Bit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vi-VN" dirty="0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endParaRPr lang="en-US" dirty="0" smtClean="0"/>
          </a:p>
          <a:p>
            <a:pPr lvl="1">
              <a:defRPr/>
            </a:pP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8 bit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(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8 bits)</a:t>
            </a:r>
          </a:p>
          <a:p>
            <a:pPr lvl="2">
              <a:defRPr/>
            </a:pPr>
            <a:r>
              <a:rPr lang="en-US" dirty="0" smtClean="0"/>
              <a:t>0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d</a:t>
            </a:r>
            <a:r>
              <a:rPr lang="vi-VN" dirty="0" smtClean="0"/>
              <a:t>ươ</a:t>
            </a:r>
            <a:r>
              <a:rPr lang="en-US" dirty="0" err="1" smtClean="0"/>
              <a:t>ng</a:t>
            </a:r>
            <a:r>
              <a:rPr lang="en-US" dirty="0" smtClean="0"/>
              <a:t>. VD: 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101 0011</a:t>
            </a:r>
          </a:p>
          <a:p>
            <a:pPr lvl="2">
              <a:defRPr/>
            </a:pPr>
            <a:r>
              <a:rPr lang="en-US" dirty="0" smtClean="0"/>
              <a:t>1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r>
              <a:rPr lang="en-US" dirty="0" smtClean="0"/>
              <a:t>. VD: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101 0011</a:t>
            </a:r>
          </a:p>
          <a:p>
            <a:pPr lvl="1">
              <a:defRPr/>
            </a:pP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vi-VN" dirty="0" smtClean="0"/>
              <a:t>đượ</a:t>
            </a:r>
            <a:r>
              <a:rPr lang="en-US" dirty="0" smtClean="0"/>
              <a:t>c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ở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bù</a:t>
            </a:r>
            <a:r>
              <a:rPr lang="en-US" dirty="0" smtClean="0"/>
              <a:t> 2.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4A5B-2FA5-4911-8579-F050612C1426}" type="datetime1">
              <a:rPr lang="en-US" smtClean="0"/>
              <a:t>9/21/2017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5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Số bù 1 và số bù 2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5699-3915-42B7-9040-B8F22BB85DFD}" type="datetime1">
              <a:rPr lang="en-US" smtClean="0"/>
              <a:t>9/21/2017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gray">
          <a:xfrm>
            <a:off x="3352800" y="1828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gray">
          <a:xfrm>
            <a:off x="3886200" y="1828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gray">
          <a:xfrm>
            <a:off x="4419600" y="1828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gray">
          <a:xfrm>
            <a:off x="4953000" y="1828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gray">
          <a:xfrm>
            <a:off x="5486400" y="1828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gray">
          <a:xfrm>
            <a:off x="6019800" y="1828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1</a:t>
            </a: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gray">
          <a:xfrm>
            <a:off x="6553200" y="1828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gray">
          <a:xfrm>
            <a:off x="7086600" y="1828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1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gray">
          <a:xfrm>
            <a:off x="457200" y="1828800"/>
            <a:ext cx="22860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r">
              <a:defRPr/>
            </a:pPr>
            <a:r>
              <a:rPr lang="en-US" sz="2400"/>
              <a:t>Số 5 </a:t>
            </a:r>
            <a:r>
              <a:rPr lang="en-US" sz="2400" smtClean="0"/>
              <a:t>(1 byte</a:t>
            </a:r>
            <a:r>
              <a:rPr lang="en-US" sz="2400"/>
              <a:t>)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gray">
          <a:xfrm>
            <a:off x="3352800" y="2438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1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gray">
          <a:xfrm>
            <a:off x="3886200" y="2438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1</a:t>
            </a:r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gray">
          <a:xfrm>
            <a:off x="4419600" y="2438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1</a:t>
            </a: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gray">
          <a:xfrm>
            <a:off x="4953000" y="2438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1</a:t>
            </a: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gray">
          <a:xfrm>
            <a:off x="5486400" y="2438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1</a:t>
            </a: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gray">
          <a:xfrm>
            <a:off x="6019800" y="2438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</a:t>
            </a:r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gray">
          <a:xfrm>
            <a:off x="6553200" y="2438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1</a:t>
            </a:r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gray">
          <a:xfrm>
            <a:off x="7086600" y="2438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</a:t>
            </a:r>
          </a:p>
        </p:txBody>
      </p:sp>
      <p:sp>
        <p:nvSpPr>
          <p:cNvPr id="24" name="AutoShape 6"/>
          <p:cNvSpPr>
            <a:spLocks noChangeArrowheads="1"/>
          </p:cNvSpPr>
          <p:nvPr/>
        </p:nvSpPr>
        <p:spPr bwMode="gray">
          <a:xfrm>
            <a:off x="457200" y="2438400"/>
            <a:ext cx="22860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r">
              <a:defRPr/>
            </a:pPr>
            <a:r>
              <a:rPr lang="en-US" sz="2400"/>
              <a:t>Số bù 1 của 5</a:t>
            </a:r>
          </a:p>
        </p:txBody>
      </p:sp>
      <p:sp>
        <p:nvSpPr>
          <p:cNvPr id="25" name="AutoShape 6"/>
          <p:cNvSpPr>
            <a:spLocks noChangeArrowheads="1"/>
          </p:cNvSpPr>
          <p:nvPr/>
        </p:nvSpPr>
        <p:spPr bwMode="gray">
          <a:xfrm>
            <a:off x="3352800" y="3810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1</a:t>
            </a:r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 bwMode="gray">
          <a:xfrm>
            <a:off x="3886200" y="3810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1</a:t>
            </a:r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gray">
          <a:xfrm>
            <a:off x="4419600" y="3810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1</a:t>
            </a:r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gray">
          <a:xfrm>
            <a:off x="4953000" y="3810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1</a:t>
            </a:r>
          </a:p>
        </p:txBody>
      </p:sp>
      <p:sp>
        <p:nvSpPr>
          <p:cNvPr id="29" name="AutoShape 6"/>
          <p:cNvSpPr>
            <a:spLocks noChangeArrowheads="1"/>
          </p:cNvSpPr>
          <p:nvPr/>
        </p:nvSpPr>
        <p:spPr bwMode="gray">
          <a:xfrm>
            <a:off x="5486400" y="3810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1</a:t>
            </a:r>
          </a:p>
        </p:txBody>
      </p:sp>
      <p:sp>
        <p:nvSpPr>
          <p:cNvPr id="30" name="AutoShape 6"/>
          <p:cNvSpPr>
            <a:spLocks noChangeArrowheads="1"/>
          </p:cNvSpPr>
          <p:nvPr/>
        </p:nvSpPr>
        <p:spPr bwMode="gray">
          <a:xfrm>
            <a:off x="6019800" y="3810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</a:t>
            </a:r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gray">
          <a:xfrm>
            <a:off x="6553200" y="3810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1</a:t>
            </a:r>
          </a:p>
        </p:txBody>
      </p:sp>
      <p:sp>
        <p:nvSpPr>
          <p:cNvPr id="32" name="AutoShape 6"/>
          <p:cNvSpPr>
            <a:spLocks noChangeArrowheads="1"/>
          </p:cNvSpPr>
          <p:nvPr/>
        </p:nvSpPr>
        <p:spPr bwMode="gray">
          <a:xfrm>
            <a:off x="7086600" y="3810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1</a:t>
            </a:r>
          </a:p>
        </p:txBody>
      </p:sp>
      <p:sp>
        <p:nvSpPr>
          <p:cNvPr id="33" name="AutoShape 6"/>
          <p:cNvSpPr>
            <a:spLocks noChangeArrowheads="1"/>
          </p:cNvSpPr>
          <p:nvPr/>
        </p:nvSpPr>
        <p:spPr bwMode="gray">
          <a:xfrm>
            <a:off x="457200" y="3810000"/>
            <a:ext cx="22860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r">
              <a:defRPr/>
            </a:pPr>
            <a:r>
              <a:rPr lang="en-US" sz="2400"/>
              <a:t>Số bù 2 của 5</a:t>
            </a:r>
          </a:p>
        </p:txBody>
      </p:sp>
      <p:sp>
        <p:nvSpPr>
          <p:cNvPr id="34" name="AutoShape 6"/>
          <p:cNvSpPr>
            <a:spLocks noChangeArrowheads="1"/>
          </p:cNvSpPr>
          <p:nvPr/>
        </p:nvSpPr>
        <p:spPr bwMode="gray">
          <a:xfrm>
            <a:off x="7086600" y="3048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1</a:t>
            </a:r>
          </a:p>
        </p:txBody>
      </p:sp>
      <p:sp>
        <p:nvSpPr>
          <p:cNvPr id="35" name="AutoShape 6"/>
          <p:cNvSpPr>
            <a:spLocks noChangeArrowheads="1"/>
          </p:cNvSpPr>
          <p:nvPr/>
        </p:nvSpPr>
        <p:spPr bwMode="gray">
          <a:xfrm>
            <a:off x="457200" y="3048000"/>
            <a:ext cx="22860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r">
              <a:defRPr/>
            </a:pPr>
            <a:r>
              <a:rPr lang="en-US" sz="2400"/>
              <a:t>+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3200400" y="3657600"/>
            <a:ext cx="449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AutoShape 6"/>
          <p:cNvSpPr>
            <a:spLocks noChangeArrowheads="1"/>
          </p:cNvSpPr>
          <p:nvPr/>
        </p:nvSpPr>
        <p:spPr bwMode="gray">
          <a:xfrm>
            <a:off x="3352800" y="4419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</a:t>
            </a:r>
          </a:p>
        </p:txBody>
      </p:sp>
      <p:sp>
        <p:nvSpPr>
          <p:cNvPr id="38" name="AutoShape 6"/>
          <p:cNvSpPr>
            <a:spLocks noChangeArrowheads="1"/>
          </p:cNvSpPr>
          <p:nvPr/>
        </p:nvSpPr>
        <p:spPr bwMode="gray">
          <a:xfrm>
            <a:off x="3886200" y="4419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</a:t>
            </a:r>
          </a:p>
        </p:txBody>
      </p:sp>
      <p:sp>
        <p:nvSpPr>
          <p:cNvPr id="39" name="AutoShape 6"/>
          <p:cNvSpPr>
            <a:spLocks noChangeArrowheads="1"/>
          </p:cNvSpPr>
          <p:nvPr/>
        </p:nvSpPr>
        <p:spPr bwMode="gray">
          <a:xfrm>
            <a:off x="4419600" y="4419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</a:t>
            </a:r>
          </a:p>
        </p:txBody>
      </p:sp>
      <p:sp>
        <p:nvSpPr>
          <p:cNvPr id="40" name="AutoShape 6"/>
          <p:cNvSpPr>
            <a:spLocks noChangeArrowheads="1"/>
          </p:cNvSpPr>
          <p:nvPr/>
        </p:nvSpPr>
        <p:spPr bwMode="gray">
          <a:xfrm>
            <a:off x="4953000" y="4419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</a:t>
            </a:r>
          </a:p>
        </p:txBody>
      </p:sp>
      <p:sp>
        <p:nvSpPr>
          <p:cNvPr id="41" name="AutoShape 6"/>
          <p:cNvSpPr>
            <a:spLocks noChangeArrowheads="1"/>
          </p:cNvSpPr>
          <p:nvPr/>
        </p:nvSpPr>
        <p:spPr bwMode="gray">
          <a:xfrm>
            <a:off x="5486400" y="4419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</a:t>
            </a:r>
          </a:p>
        </p:txBody>
      </p:sp>
      <p:sp>
        <p:nvSpPr>
          <p:cNvPr id="42" name="AutoShape 6"/>
          <p:cNvSpPr>
            <a:spLocks noChangeArrowheads="1"/>
          </p:cNvSpPr>
          <p:nvPr/>
        </p:nvSpPr>
        <p:spPr bwMode="gray">
          <a:xfrm>
            <a:off x="6019800" y="4419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1</a:t>
            </a:r>
          </a:p>
        </p:txBody>
      </p:sp>
      <p:sp>
        <p:nvSpPr>
          <p:cNvPr id="43" name="AutoShape 6"/>
          <p:cNvSpPr>
            <a:spLocks noChangeArrowheads="1"/>
          </p:cNvSpPr>
          <p:nvPr/>
        </p:nvSpPr>
        <p:spPr bwMode="gray">
          <a:xfrm>
            <a:off x="6553200" y="4419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</a:t>
            </a:r>
          </a:p>
        </p:txBody>
      </p:sp>
      <p:sp>
        <p:nvSpPr>
          <p:cNvPr id="44" name="AutoShape 6"/>
          <p:cNvSpPr>
            <a:spLocks noChangeArrowheads="1"/>
          </p:cNvSpPr>
          <p:nvPr/>
        </p:nvSpPr>
        <p:spPr bwMode="gray">
          <a:xfrm>
            <a:off x="7086600" y="4419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1</a:t>
            </a:r>
          </a:p>
        </p:txBody>
      </p:sp>
      <p:sp>
        <p:nvSpPr>
          <p:cNvPr id="45" name="AutoShape 6"/>
          <p:cNvSpPr>
            <a:spLocks noChangeArrowheads="1"/>
          </p:cNvSpPr>
          <p:nvPr/>
        </p:nvSpPr>
        <p:spPr bwMode="gray">
          <a:xfrm>
            <a:off x="457200" y="4419600"/>
            <a:ext cx="22860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r">
              <a:defRPr/>
            </a:pPr>
            <a:r>
              <a:rPr lang="en-US" sz="2400"/>
              <a:t> + Số 5</a:t>
            </a:r>
          </a:p>
        </p:txBody>
      </p:sp>
      <p:cxnSp>
        <p:nvCxnSpPr>
          <p:cNvPr id="46" name="Straight Connector 45"/>
          <p:cNvCxnSpPr/>
          <p:nvPr/>
        </p:nvCxnSpPr>
        <p:spPr>
          <a:xfrm>
            <a:off x="3200400" y="5029200"/>
            <a:ext cx="449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AutoShape 6"/>
          <p:cNvSpPr>
            <a:spLocks noChangeArrowheads="1"/>
          </p:cNvSpPr>
          <p:nvPr/>
        </p:nvSpPr>
        <p:spPr bwMode="gray">
          <a:xfrm>
            <a:off x="3352800" y="5181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</a:t>
            </a:r>
          </a:p>
        </p:txBody>
      </p:sp>
      <p:sp>
        <p:nvSpPr>
          <p:cNvPr id="48" name="AutoShape 6"/>
          <p:cNvSpPr>
            <a:spLocks noChangeArrowheads="1"/>
          </p:cNvSpPr>
          <p:nvPr/>
        </p:nvSpPr>
        <p:spPr bwMode="gray">
          <a:xfrm>
            <a:off x="3886200" y="5181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</a:t>
            </a:r>
          </a:p>
        </p:txBody>
      </p:sp>
      <p:sp>
        <p:nvSpPr>
          <p:cNvPr id="49" name="AutoShape 6"/>
          <p:cNvSpPr>
            <a:spLocks noChangeArrowheads="1"/>
          </p:cNvSpPr>
          <p:nvPr/>
        </p:nvSpPr>
        <p:spPr bwMode="gray">
          <a:xfrm>
            <a:off x="4419600" y="5181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</a:t>
            </a:r>
          </a:p>
        </p:txBody>
      </p:sp>
      <p:sp>
        <p:nvSpPr>
          <p:cNvPr id="50" name="AutoShape 6"/>
          <p:cNvSpPr>
            <a:spLocks noChangeArrowheads="1"/>
          </p:cNvSpPr>
          <p:nvPr/>
        </p:nvSpPr>
        <p:spPr bwMode="gray">
          <a:xfrm>
            <a:off x="4953000" y="5181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</a:t>
            </a:r>
          </a:p>
        </p:txBody>
      </p:sp>
      <p:sp>
        <p:nvSpPr>
          <p:cNvPr id="51" name="AutoShape 6"/>
          <p:cNvSpPr>
            <a:spLocks noChangeArrowheads="1"/>
          </p:cNvSpPr>
          <p:nvPr/>
        </p:nvSpPr>
        <p:spPr bwMode="gray">
          <a:xfrm>
            <a:off x="5486400" y="5181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</a:t>
            </a:r>
          </a:p>
        </p:txBody>
      </p:sp>
      <p:sp>
        <p:nvSpPr>
          <p:cNvPr id="52" name="AutoShape 6"/>
          <p:cNvSpPr>
            <a:spLocks noChangeArrowheads="1"/>
          </p:cNvSpPr>
          <p:nvPr/>
        </p:nvSpPr>
        <p:spPr bwMode="gray">
          <a:xfrm>
            <a:off x="6019800" y="5181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</a:t>
            </a:r>
          </a:p>
        </p:txBody>
      </p:sp>
      <p:sp>
        <p:nvSpPr>
          <p:cNvPr id="53" name="AutoShape 6"/>
          <p:cNvSpPr>
            <a:spLocks noChangeArrowheads="1"/>
          </p:cNvSpPr>
          <p:nvPr/>
        </p:nvSpPr>
        <p:spPr bwMode="gray">
          <a:xfrm>
            <a:off x="6553200" y="5181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</a:t>
            </a:r>
          </a:p>
        </p:txBody>
      </p:sp>
      <p:sp>
        <p:nvSpPr>
          <p:cNvPr id="54" name="AutoShape 6"/>
          <p:cNvSpPr>
            <a:spLocks noChangeArrowheads="1"/>
          </p:cNvSpPr>
          <p:nvPr/>
        </p:nvSpPr>
        <p:spPr bwMode="gray">
          <a:xfrm>
            <a:off x="7086600" y="5181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0</a:t>
            </a:r>
          </a:p>
        </p:txBody>
      </p:sp>
      <p:sp>
        <p:nvSpPr>
          <p:cNvPr id="55" name="AutoShape 6"/>
          <p:cNvSpPr>
            <a:spLocks noChangeArrowheads="1"/>
          </p:cNvSpPr>
          <p:nvPr/>
        </p:nvSpPr>
        <p:spPr bwMode="gray">
          <a:xfrm>
            <a:off x="2819400" y="5181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/>
              <a:t>1</a:t>
            </a:r>
          </a:p>
        </p:txBody>
      </p:sp>
      <p:sp>
        <p:nvSpPr>
          <p:cNvPr id="56" name="AutoShape 6"/>
          <p:cNvSpPr>
            <a:spLocks noChangeArrowheads="1"/>
          </p:cNvSpPr>
          <p:nvPr/>
        </p:nvSpPr>
        <p:spPr bwMode="gray">
          <a:xfrm>
            <a:off x="457200" y="5181600"/>
            <a:ext cx="22860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r">
              <a:defRPr/>
            </a:pPr>
            <a:r>
              <a:rPr lang="en-US" sz="2400"/>
              <a:t> Kết quả</a:t>
            </a:r>
          </a:p>
        </p:txBody>
      </p:sp>
    </p:spTree>
    <p:extLst>
      <p:ext uri="{BB962C8B-B14F-4D97-AF65-F5344CB8AC3E}">
        <p14:creationId xmlns:p14="http://schemas.microsoft.com/office/powerpoint/2010/main" val="320045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Biểu diễn số nguyên có dấu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Nhận xét</a:t>
            </a:r>
          </a:p>
          <a:p>
            <a:pPr lvl="1">
              <a:defRPr/>
            </a:pPr>
            <a:r>
              <a:rPr lang="en-US" smtClean="0"/>
              <a:t>Số bù 2 của x cộng với x là một dãy toàn bit 0 (</a:t>
            </a:r>
            <a:r>
              <a:rPr lang="en-US" smtClean="0">
                <a:solidFill>
                  <a:srgbClr val="FF0000"/>
                </a:solidFill>
              </a:rPr>
              <a:t>không tính bit 1 cao nhất do v</a:t>
            </a:r>
            <a:r>
              <a:rPr lang="vi-VN" smtClean="0">
                <a:solidFill>
                  <a:srgbClr val="FF0000"/>
                </a:solidFill>
              </a:rPr>
              <a:t>ượ</a:t>
            </a:r>
            <a:r>
              <a:rPr lang="en-US" smtClean="0">
                <a:solidFill>
                  <a:srgbClr val="FF0000"/>
                </a:solidFill>
              </a:rPr>
              <a:t>t quá phạm vi l</a:t>
            </a:r>
            <a:r>
              <a:rPr lang="vi-VN" smtClean="0">
                <a:solidFill>
                  <a:srgbClr val="FF0000"/>
                </a:solidFill>
              </a:rPr>
              <a:t>ư</a:t>
            </a:r>
            <a:r>
              <a:rPr lang="en-US" smtClean="0">
                <a:solidFill>
                  <a:srgbClr val="FF0000"/>
                </a:solidFill>
              </a:rPr>
              <a:t>u trữ</a:t>
            </a:r>
            <a:r>
              <a:rPr lang="en-US" smtClean="0"/>
              <a:t>). Do </a:t>
            </a:r>
            <a:r>
              <a:rPr lang="vi-VN" smtClean="0"/>
              <a:t>đó</a:t>
            </a:r>
            <a:r>
              <a:rPr lang="en-US" smtClean="0"/>
              <a:t> số bù 2 của x chính là giá trị âm của x hay – x.</a:t>
            </a:r>
          </a:p>
          <a:p>
            <a:pPr lvl="1">
              <a:defRPr/>
            </a:pPr>
            <a:r>
              <a:rPr lang="en-US" smtClean="0"/>
              <a:t>Đổi số thập phân </a:t>
            </a:r>
            <a:r>
              <a:rPr lang="en-US" smtClean="0">
                <a:solidFill>
                  <a:srgbClr val="FF0000"/>
                </a:solidFill>
              </a:rPr>
              <a:t>âm</a:t>
            </a:r>
            <a:r>
              <a:rPr lang="en-US" smtClean="0"/>
              <a:t> –5 sang nhị phân?</a:t>
            </a:r>
          </a:p>
          <a:p>
            <a:pPr marL="914400" lvl="2" indent="0">
              <a:buNone/>
              <a:defRPr/>
            </a:pPr>
            <a:r>
              <a:rPr lang="en-US" smtClean="0"/>
              <a:t>=&gt; Đổi 5 sang nhị phân rồi lấy số bù 2 của nó.</a:t>
            </a:r>
          </a:p>
          <a:p>
            <a:pPr lvl="1">
              <a:defRPr/>
            </a:pPr>
            <a:r>
              <a:rPr lang="en-US" smtClean="0"/>
              <a:t>Thực hiện phép toán a – b?</a:t>
            </a:r>
          </a:p>
          <a:p>
            <a:pPr marL="914400" lvl="2" indent="0">
              <a:buNone/>
              <a:defRPr/>
            </a:pPr>
            <a:r>
              <a:rPr lang="en-US" smtClean="0"/>
              <a:t>a – b = a + (</a:t>
            </a:r>
            <a:r>
              <a:rPr lang="en-US" smtClean="0">
                <a:solidFill>
                  <a:srgbClr val="FF0000"/>
                </a:solidFill>
              </a:rPr>
              <a:t>–b</a:t>
            </a:r>
            <a:r>
              <a:rPr lang="en-US" smtClean="0"/>
              <a:t>) =&gt; Cộng với số bù 2 của b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178F-D670-411C-9D4B-8C65CB869981}" type="datetime1">
              <a:rPr lang="en-US" smtClean="0"/>
              <a:t>9/21/2017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5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Tính giá trị có dấu và không dấu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Tính giá trị không dấu và có dấu của 1 số?</a:t>
            </a:r>
          </a:p>
          <a:p>
            <a:pPr lvl="1">
              <a:defRPr/>
            </a:pPr>
            <a:r>
              <a:rPr lang="en-US" smtClean="0"/>
              <a:t>Ví dụ số word (16 bit): </a:t>
            </a:r>
            <a:r>
              <a:rPr lang="en-US" smtClean="0">
                <a:solidFill>
                  <a:srgbClr val="FF0000"/>
                </a:solidFill>
              </a:rPr>
              <a:t>1</a:t>
            </a:r>
            <a:r>
              <a:rPr lang="en-US" smtClean="0"/>
              <a:t>100 1100 1111 0000</a:t>
            </a:r>
            <a:endParaRPr lang="en-US" baseline="-25000" smtClean="0"/>
          </a:p>
          <a:p>
            <a:pPr lvl="1">
              <a:defRPr/>
            </a:pPr>
            <a:r>
              <a:rPr lang="en-US" smtClean="0"/>
              <a:t>Số nguyên không dấu ?</a:t>
            </a:r>
          </a:p>
          <a:p>
            <a:pPr lvl="2">
              <a:defRPr/>
            </a:pPr>
            <a:r>
              <a:rPr lang="en-US" smtClean="0"/>
              <a:t>Tất cả 16 bit l</a:t>
            </a:r>
            <a:r>
              <a:rPr lang="vi-VN" smtClean="0"/>
              <a:t>ư</a:t>
            </a:r>
            <a:r>
              <a:rPr lang="en-US" smtClean="0"/>
              <a:t>u giá trị.</a:t>
            </a:r>
          </a:p>
          <a:p>
            <a:pPr lvl="2">
              <a:defRPr/>
            </a:pPr>
            <a:r>
              <a:rPr lang="en-US" smtClean="0"/>
              <a:t>=&gt; giá trị là </a:t>
            </a:r>
            <a:r>
              <a:rPr lang="en-US" smtClean="0">
                <a:solidFill>
                  <a:srgbClr val="FF0000"/>
                </a:solidFill>
              </a:rPr>
              <a:t>52464</a:t>
            </a:r>
            <a:r>
              <a:rPr lang="en-US" smtClean="0"/>
              <a:t>.</a:t>
            </a:r>
          </a:p>
          <a:p>
            <a:pPr lvl="1">
              <a:defRPr/>
            </a:pPr>
            <a:r>
              <a:rPr lang="en-US" smtClean="0"/>
              <a:t>Số nguyên có dấu ?</a:t>
            </a:r>
          </a:p>
          <a:p>
            <a:pPr lvl="2">
              <a:defRPr/>
            </a:pPr>
            <a:r>
              <a:rPr lang="en-US" smtClean="0"/>
              <a:t>Bit cao nhất </a:t>
            </a:r>
            <a:r>
              <a:rPr lang="en-US" smtClean="0">
                <a:solidFill>
                  <a:srgbClr val="FF0000"/>
                </a:solidFill>
              </a:rPr>
              <a:t>= 1</a:t>
            </a:r>
            <a:r>
              <a:rPr lang="en-US" smtClean="0"/>
              <a:t> do </a:t>
            </a:r>
            <a:r>
              <a:rPr lang="vi-VN" smtClean="0"/>
              <a:t>đó</a:t>
            </a:r>
            <a:r>
              <a:rPr lang="en-US" smtClean="0"/>
              <a:t> số này là </a:t>
            </a:r>
            <a:r>
              <a:rPr lang="en-US" smtClean="0">
                <a:solidFill>
                  <a:srgbClr val="FF0000"/>
                </a:solidFill>
              </a:rPr>
              <a:t>số âm</a:t>
            </a:r>
            <a:r>
              <a:rPr lang="en-US" smtClean="0"/>
              <a:t>.</a:t>
            </a:r>
          </a:p>
          <a:p>
            <a:pPr marL="914400" lvl="2" indent="0">
              <a:buNone/>
              <a:defRPr/>
            </a:pPr>
            <a:r>
              <a:rPr lang="en-US" smtClean="0"/>
              <a:t>=&gt; </a:t>
            </a:r>
            <a:r>
              <a:rPr lang="vi-VN" smtClean="0"/>
              <a:t>độ</a:t>
            </a:r>
            <a:r>
              <a:rPr lang="en-US" smtClean="0"/>
              <a:t> lớn là giá trị của số bù 2.</a:t>
            </a:r>
          </a:p>
          <a:p>
            <a:pPr lvl="2">
              <a:defRPr/>
            </a:pPr>
            <a:r>
              <a:rPr lang="en-US" smtClean="0"/>
              <a:t>Số bù 2 = 0011 0011 0001 0000 = </a:t>
            </a:r>
            <a:r>
              <a:rPr lang="en-US" smtClean="0">
                <a:solidFill>
                  <a:srgbClr val="FF0000"/>
                </a:solidFill>
              </a:rPr>
              <a:t>13072</a:t>
            </a:r>
            <a:r>
              <a:rPr lang="en-US" smtClean="0"/>
              <a:t>.</a:t>
            </a:r>
          </a:p>
          <a:p>
            <a:pPr marL="914400" lvl="2" indent="0">
              <a:buNone/>
              <a:defRPr/>
            </a:pPr>
            <a:r>
              <a:rPr lang="en-US" smtClean="0"/>
              <a:t>=&gt; giá trị là </a:t>
            </a:r>
            <a:r>
              <a:rPr lang="en-US" smtClean="0">
                <a:solidFill>
                  <a:srgbClr val="FF0000"/>
                </a:solidFill>
              </a:rPr>
              <a:t>–13072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A0E3-8ACA-4E2D-933F-B7C390FDAEB7}" type="datetime1">
              <a:rPr lang="en-US" smtClean="0"/>
              <a:t>9/21/2017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5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458200" cy="48768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chấm</a:t>
            </a:r>
            <a:r>
              <a:rPr lang="en-US" dirty="0" smtClean="0"/>
              <a:t> </a:t>
            </a:r>
            <a:r>
              <a:rPr lang="vi-VN" dirty="0" smtClean="0"/>
              <a:t>độ</a:t>
            </a:r>
            <a:r>
              <a:rPr lang="en-US" dirty="0" err="1" smtClean="0"/>
              <a:t>ng</a:t>
            </a:r>
            <a:r>
              <a:rPr lang="en-US" dirty="0" smtClean="0"/>
              <a:t> (floating-point).</a:t>
            </a:r>
          </a:p>
          <a:p>
            <a:pPr>
              <a:defRPr/>
            </a:pP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</a:p>
          <a:p>
            <a:pPr lvl="1">
              <a:defRPr/>
            </a:pP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smtClean="0"/>
              <a:t>10: -</a:t>
            </a:r>
            <a:r>
              <a:rPr lang="en-US" dirty="0" smtClean="0"/>
              <a:t>123.4</a:t>
            </a:r>
            <a:r>
              <a:rPr lang="en-US" i="1" dirty="0" smtClean="0"/>
              <a:t>d  </a:t>
            </a:r>
            <a:r>
              <a:rPr lang="en-US" dirty="0" smtClean="0"/>
              <a:t>= -12.34 x </a:t>
            </a:r>
            <a:r>
              <a:rPr lang="en-US" smtClean="0"/>
              <a:t>10</a:t>
            </a:r>
            <a:r>
              <a:rPr lang="en-US" baseline="30000" smtClean="0"/>
              <a:t>1</a:t>
            </a:r>
            <a:r>
              <a:rPr lang="en-US" i="1" smtClean="0"/>
              <a:t> </a:t>
            </a:r>
            <a:r>
              <a:rPr lang="en-US" smtClean="0"/>
              <a:t>=</a:t>
            </a:r>
          </a:p>
          <a:p>
            <a:pPr marL="457200" lvl="1" indent="0" algn="r">
              <a:buNone/>
              <a:defRPr/>
            </a:pPr>
            <a:r>
              <a:rPr lang="en-US" smtClean="0"/>
              <a:t>-</a:t>
            </a:r>
            <a:r>
              <a:rPr lang="en-US" dirty="0" smtClean="0"/>
              <a:t>1.234 x 10</a:t>
            </a:r>
            <a:r>
              <a:rPr lang="en-US" baseline="30000" dirty="0" smtClean="0"/>
              <a:t>2</a:t>
            </a:r>
            <a:r>
              <a:rPr lang="en-US" dirty="0" smtClean="0"/>
              <a:t> = -0.1234 x 10</a:t>
            </a:r>
            <a:r>
              <a:rPr lang="en-US" baseline="30000" dirty="0" smtClean="0"/>
              <a:t>3</a:t>
            </a:r>
          </a:p>
          <a:p>
            <a:pPr>
              <a:defRPr/>
            </a:pP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: -1.234 x 10</a:t>
            </a:r>
            <a:r>
              <a:rPr lang="en-US" baseline="30000" dirty="0" smtClean="0"/>
              <a:t>2</a:t>
            </a:r>
            <a:endParaRPr lang="en-US" dirty="0" smtClean="0"/>
          </a:p>
          <a:p>
            <a:pPr>
              <a:defRPr/>
            </a:pPr>
            <a:r>
              <a:rPr lang="en-US" dirty="0" err="1" smtClean="0"/>
              <a:t>Chia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3 </a:t>
            </a:r>
            <a:r>
              <a:rPr lang="en-US" dirty="0" err="1" smtClean="0"/>
              <a:t>phần</a:t>
            </a:r>
            <a:r>
              <a:rPr lang="en-US" dirty="0" smtClean="0"/>
              <a:t>:</a:t>
            </a:r>
          </a:p>
          <a:p>
            <a:pPr lvl="1">
              <a:defRPr/>
            </a:pPr>
            <a:r>
              <a:rPr lang="en-US" dirty="0" smtClean="0"/>
              <a:t>1 bit </a:t>
            </a:r>
            <a:r>
              <a:rPr lang="vi-VN" dirty="0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bit </a:t>
            </a:r>
            <a:r>
              <a:rPr lang="vi-VN" dirty="0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mũ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bit </a:t>
            </a:r>
            <a:r>
              <a:rPr lang="vi-VN" dirty="0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vi-VN" dirty="0" smtClean="0"/>
              <a:t>đị</a:t>
            </a:r>
            <a:r>
              <a:rPr lang="en-US" dirty="0" err="1" smtClean="0"/>
              <a:t>nh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37E2-BE2A-4DAE-81B2-B38BA430FD14}" type="datetime1">
              <a:rPr lang="en-US" smtClean="0"/>
              <a:t>9/21/2017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5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6106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5E75-B6DC-4028-A044-BEADF652880E}" type="datetime1">
              <a:rPr lang="en-US" smtClean="0"/>
              <a:t>9/21/2017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/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endParaRPr lang="en-US" dirty="0" smtClean="0"/>
          </a:p>
          <a:p>
            <a:pPr lvl="1"/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</a:t>
            </a:r>
            <a:r>
              <a:rPr lang="en-US" dirty="0" err="1" smtClean="0"/>
              <a:t>đem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xung</a:t>
            </a:r>
            <a:r>
              <a:rPr lang="en-US" dirty="0" smtClean="0"/>
              <a:t> </a:t>
            </a:r>
            <a:r>
              <a:rPr lang="en-US" dirty="0" err="1" smtClean="0"/>
              <a:t>quanh</a:t>
            </a:r>
            <a:r>
              <a:rPr lang="en-US" dirty="0" smtClean="0"/>
              <a:t> (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,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….)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con </a:t>
            </a:r>
            <a:r>
              <a:rPr lang="en-US" dirty="0" err="1" smtClean="0"/>
              <a:t>người</a:t>
            </a:r>
            <a:r>
              <a:rPr lang="en-US" dirty="0" smtClean="0"/>
              <a:t>.</a:t>
            </a:r>
          </a:p>
          <a:p>
            <a:pPr eaLnBrk="1" hangingPunct="1">
              <a:defRPr/>
            </a:pPr>
            <a:endParaRPr lang="en-US" dirty="0" smtClean="0"/>
          </a:p>
        </p:txBody>
      </p:sp>
      <p:pic>
        <p:nvPicPr>
          <p:cNvPr id="8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3505200"/>
            <a:ext cx="3505200" cy="25352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9" name="Picture 1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3429000"/>
            <a:ext cx="3352800" cy="2600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7650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-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1.234</a:t>
            </a:r>
            <a:r>
              <a:rPr lang="en-US" dirty="0" smtClean="0"/>
              <a:t> x 10</a:t>
            </a:r>
            <a:r>
              <a:rPr lang="en-US" baseline="30000" dirty="0" smtClean="0">
                <a:solidFill>
                  <a:srgbClr val="0000FF"/>
                </a:solidFill>
              </a:rPr>
              <a:t>2</a:t>
            </a:r>
            <a:endParaRPr lang="en-US" dirty="0" smtClean="0">
              <a:solidFill>
                <a:srgbClr val="0000FF"/>
              </a:solidFill>
            </a:endParaRPr>
          </a:p>
          <a:p>
            <a:pPr lvl="1">
              <a:defRPr/>
            </a:pPr>
            <a:r>
              <a:rPr lang="en-US" dirty="0" smtClean="0"/>
              <a:t>Bit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 (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r>
              <a:rPr lang="en-US" dirty="0" smtClean="0"/>
              <a:t>)</a:t>
            </a:r>
          </a:p>
          <a:p>
            <a:pPr lvl="1">
              <a:defRPr/>
            </a:pP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mũ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2</a:t>
            </a:r>
          </a:p>
          <a:p>
            <a:pPr lvl="1">
              <a:defRPr/>
            </a:pP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1234</a:t>
            </a:r>
          </a:p>
          <a:p>
            <a:pPr lvl="2">
              <a:defRPr/>
            </a:pP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ước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chấm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1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endParaRPr lang="en-US" dirty="0" smtClean="0"/>
          </a:p>
          <a:p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B016-F50A-4D97-9529-52D311228AB1}" type="datetime1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err="1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Hệ</a:t>
            </a:r>
            <a:r>
              <a:rPr lang="en-US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err="1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thống</a:t>
            </a:r>
            <a:r>
              <a:rPr lang="en-US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err="1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mã</a:t>
            </a:r>
            <a:r>
              <a:rPr lang="en-US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err="1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hóa</a:t>
            </a:r>
            <a:endParaRPr lang="en-US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Lưu</a:t>
            </a:r>
            <a:r>
              <a:rPr lang="en-US" smtClean="0"/>
              <a:t> </a:t>
            </a:r>
            <a:r>
              <a:rPr lang="en-US" err="1" smtClean="0"/>
              <a:t>trữ</a:t>
            </a:r>
            <a:r>
              <a:rPr lang="en-US" smtClean="0"/>
              <a:t> - </a:t>
            </a:r>
            <a:r>
              <a:rPr lang="en-US" err="1" smtClean="0"/>
              <a:t>Hiển</a:t>
            </a:r>
            <a:r>
              <a:rPr lang="en-US" smtClean="0"/>
              <a:t> </a:t>
            </a:r>
            <a:r>
              <a:rPr lang="en-US" err="1" smtClean="0"/>
              <a:t>thị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algn="just"/>
            <a:r>
              <a:rPr lang="en-US" err="1" smtClean="0"/>
              <a:t>Lưu</a:t>
            </a:r>
            <a:r>
              <a:rPr lang="en-US" smtClean="0"/>
              <a:t> trữ và xử lý: bit ~ </a:t>
            </a:r>
            <a:r>
              <a:rPr lang="en-US" err="1" smtClean="0"/>
              <a:t>số</a:t>
            </a:r>
            <a:endParaRPr lang="en-US" smtClean="0"/>
          </a:p>
          <a:p>
            <a:pPr algn="just"/>
            <a:r>
              <a:rPr lang="en-US" err="1" smtClean="0"/>
              <a:t>Hiển</a:t>
            </a:r>
            <a:r>
              <a:rPr lang="en-US" smtClean="0"/>
              <a:t> </a:t>
            </a:r>
            <a:r>
              <a:rPr lang="en-US" err="1" smtClean="0"/>
              <a:t>thị</a:t>
            </a:r>
            <a:r>
              <a:rPr lang="en-US" smtClean="0"/>
              <a:t> </a:t>
            </a:r>
            <a:r>
              <a:rPr lang="en-US" err="1" smtClean="0"/>
              <a:t>văn</a:t>
            </a:r>
            <a:r>
              <a:rPr lang="en-US" smtClean="0"/>
              <a:t> </a:t>
            </a:r>
            <a:r>
              <a:rPr lang="en-US" err="1" smtClean="0"/>
              <a:t>bản</a:t>
            </a:r>
            <a:r>
              <a:rPr lang="en-US" smtClean="0"/>
              <a:t>: </a:t>
            </a:r>
            <a:r>
              <a:rPr lang="en-US" err="1" smtClean="0"/>
              <a:t>ký</a:t>
            </a:r>
            <a:r>
              <a:rPr lang="en-US" smtClean="0"/>
              <a:t> </a:t>
            </a:r>
            <a:r>
              <a:rPr lang="en-US" err="1" smtClean="0"/>
              <a:t>tự</a:t>
            </a:r>
            <a:r>
              <a:rPr lang="en-US" smtClean="0"/>
              <a:t> # </a:t>
            </a:r>
            <a:r>
              <a:rPr lang="en-US" err="1" smtClean="0"/>
              <a:t>số</a:t>
            </a:r>
            <a:endParaRPr lang="en-US" smtClean="0"/>
          </a:p>
          <a:p>
            <a:pPr marL="350838" indent="0" algn="just">
              <a:buNone/>
            </a:pPr>
            <a:r>
              <a:rPr lang="en-US" smtClean="0">
                <a:sym typeface="Symbol"/>
              </a:rPr>
              <a:t></a:t>
            </a:r>
            <a:r>
              <a:rPr lang="en-US" smtClean="0"/>
              <a:t> Cần phải có bảng mã, làm nhiệm vụ quy ước sự tương ứng giữa giá trị số và giá trị ký tự.</a:t>
            </a:r>
          </a:p>
          <a:p>
            <a:pPr algn="just"/>
            <a:r>
              <a:rPr lang="en-US" smtClean="0"/>
              <a:t>Bảng mã thông dụng: ASCII và Unicode.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17C6-0989-46DD-82F1-CB5547BF9FAD}" type="datetime1">
              <a:rPr lang="en-US" smtClean="0"/>
              <a:t>9/21/2017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0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ASCII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algn="just"/>
            <a:r>
              <a:rPr lang="en-US" b="1" smtClean="0"/>
              <a:t>A</a:t>
            </a:r>
            <a:r>
              <a:rPr lang="en-US" smtClean="0"/>
              <a:t>merican </a:t>
            </a:r>
            <a:r>
              <a:rPr lang="en-US" b="1" smtClean="0"/>
              <a:t>S</a:t>
            </a:r>
            <a:r>
              <a:rPr lang="en-US" smtClean="0"/>
              <a:t>tandard  </a:t>
            </a:r>
            <a:r>
              <a:rPr lang="en-US" b="1" smtClean="0"/>
              <a:t>C</a:t>
            </a:r>
            <a:r>
              <a:rPr lang="en-US" smtClean="0"/>
              <a:t>ode for </a:t>
            </a:r>
            <a:r>
              <a:rPr lang="en-US" b="1" smtClean="0"/>
              <a:t>I</a:t>
            </a:r>
            <a:r>
              <a:rPr lang="en-US" smtClean="0"/>
              <a:t>nformation </a:t>
            </a:r>
            <a:r>
              <a:rPr lang="en-US" b="1" smtClean="0"/>
              <a:t>I</a:t>
            </a:r>
            <a:r>
              <a:rPr lang="en-US" smtClean="0"/>
              <a:t>nterchange.</a:t>
            </a:r>
          </a:p>
          <a:p>
            <a:pPr algn="just"/>
            <a:r>
              <a:rPr lang="vi-VN" smtClean="0"/>
              <a:t>ASCII được công bố làm tiêu chuẩn lần đầu vào năm 1</a:t>
            </a:r>
            <a:r>
              <a:rPr lang="en-US" smtClean="0"/>
              <a:t>963.</a:t>
            </a:r>
          </a:p>
          <a:p>
            <a:pPr algn="just"/>
            <a:r>
              <a:rPr lang="en-US" smtClean="0"/>
              <a:t>Là bộ mã ký tự dựa trên bảng chữ cái tiếng Latinh (‘a’– ‘z’, ‘A’ – ‘Z’).</a:t>
            </a:r>
            <a:endParaRPr lang="en-US"/>
          </a:p>
          <a:p>
            <a:pPr algn="just"/>
            <a:r>
              <a:rPr lang="en-US" smtClean="0"/>
              <a:t>Ban đầu, bảng mã ASCII chứa 128 mô tả cặp ký tự và số.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37A53-EC59-4436-9B89-AC3F5C658807}" type="datetime1">
              <a:rPr lang="en-US" smtClean="0"/>
              <a:t>9/21/2017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0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ASCII – Các ký tự thông dụng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smtClean="0"/>
              <a:t>in được</a:t>
            </a:r>
            <a:endParaRPr lang="en-US" dirty="0" smtClean="0"/>
          </a:p>
          <a:p>
            <a:pPr lvl="1" algn="just"/>
            <a:r>
              <a:rPr lang="en-US" dirty="0" smtClean="0"/>
              <a:t>‘ ’ (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trắng</a:t>
            </a:r>
            <a:r>
              <a:rPr lang="en-US" dirty="0" smtClean="0"/>
              <a:t>): 32 (0x20)</a:t>
            </a:r>
          </a:p>
          <a:p>
            <a:pPr lvl="1" algn="just"/>
            <a:r>
              <a:rPr lang="en-US" dirty="0" smtClean="0"/>
              <a:t>‘0’ -&gt; ‘9’: 48 (0x30) -&gt; 57 (0x39)</a:t>
            </a:r>
          </a:p>
          <a:p>
            <a:pPr lvl="1" algn="just"/>
            <a:r>
              <a:rPr lang="en-US" dirty="0" smtClean="0"/>
              <a:t>‘A’ -&gt; ‘Z’: 65 (0x41) -&gt; 90 (0x5A)</a:t>
            </a:r>
          </a:p>
          <a:p>
            <a:pPr lvl="1" algn="just"/>
            <a:r>
              <a:rPr lang="en-US" dirty="0" smtClean="0"/>
              <a:t>‘a’ -&gt; ‘z’: 97 (0x61) -&gt; 122 (0x7A)</a:t>
            </a:r>
          </a:p>
          <a:p>
            <a:pPr algn="just"/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err="1" smtClean="0"/>
              <a:t>điều</a:t>
            </a:r>
            <a:r>
              <a:rPr lang="en-US" smtClean="0"/>
              <a:t> khiển</a:t>
            </a:r>
            <a:endParaRPr lang="en-US" dirty="0" smtClean="0"/>
          </a:p>
          <a:p>
            <a:pPr lvl="1" algn="just"/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rỗng</a:t>
            </a:r>
            <a:r>
              <a:rPr lang="en-US" dirty="0" smtClean="0"/>
              <a:t>: 0</a:t>
            </a:r>
          </a:p>
          <a:p>
            <a:pPr lvl="1" algn="just"/>
            <a:r>
              <a:rPr lang="en-US" dirty="0" smtClean="0"/>
              <a:t> ‘	’ (tab): 9</a:t>
            </a:r>
          </a:p>
          <a:p>
            <a:pPr lvl="1" algn="just"/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xuống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: 10</a:t>
            </a:r>
          </a:p>
          <a:p>
            <a:pPr lvl="1" algn="just"/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: 13</a:t>
            </a:r>
          </a:p>
          <a:p>
            <a:pPr lvl="1" algn="just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5944-81EC-4560-A054-22EC5370544E}" type="datetime1">
              <a:rPr lang="en-US" smtClean="0"/>
              <a:t>9/21/2017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0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ASCII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algn="just"/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ASCII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256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cặp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err="1" smtClean="0"/>
              <a:t>tự</a:t>
            </a:r>
            <a:r>
              <a:rPr lang="en-US" smtClean="0"/>
              <a:t> số.</a:t>
            </a:r>
            <a:endParaRPr lang="en-US" dirty="0" smtClean="0"/>
          </a:p>
          <a:p>
            <a:pPr lvl="1" algn="just"/>
            <a:r>
              <a:rPr lang="en-US" dirty="0" smtClean="0"/>
              <a:t>128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ASCII </a:t>
            </a:r>
            <a:r>
              <a:rPr lang="en-US" smtClean="0"/>
              <a:t>ban đầu.</a:t>
            </a:r>
            <a:endParaRPr lang="en-US" dirty="0" smtClean="0"/>
          </a:p>
          <a:p>
            <a:pPr lvl="1" algn="just"/>
            <a:r>
              <a:rPr lang="en-US" dirty="0" smtClean="0"/>
              <a:t>128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1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tiếng</a:t>
            </a:r>
            <a:r>
              <a:rPr lang="en-US" dirty="0" smtClean="0"/>
              <a:t> </a:t>
            </a:r>
            <a:r>
              <a:rPr lang="en-US" dirty="0" err="1" smtClean="0"/>
              <a:t>Hy</a:t>
            </a:r>
            <a:r>
              <a:rPr lang="en-US" dirty="0" smtClean="0"/>
              <a:t> </a:t>
            </a:r>
            <a:r>
              <a:rPr lang="en-US" dirty="0" err="1" smtClean="0"/>
              <a:t>Lạp</a:t>
            </a:r>
            <a:r>
              <a:rPr lang="en-US" dirty="0" smtClean="0"/>
              <a:t> (‘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dirty="0" smtClean="0"/>
              <a:t>’, ‘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dirty="0" smtClean="0"/>
              <a:t>’, ‘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dirty="0" smtClean="0"/>
              <a:t>’, …),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tệ</a:t>
            </a:r>
            <a:r>
              <a:rPr lang="en-US" dirty="0" smtClean="0"/>
              <a:t> (‘£’, ‘¥’, …), …</a:t>
            </a:r>
          </a:p>
          <a:p>
            <a:pPr algn="just"/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ASCII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tiếng</a:t>
            </a:r>
            <a:r>
              <a:rPr lang="en-US" dirty="0" smtClean="0"/>
              <a:t> </a:t>
            </a:r>
            <a:r>
              <a:rPr lang="en-US" dirty="0" err="1" smtClean="0"/>
              <a:t>Việt</a:t>
            </a:r>
            <a:r>
              <a:rPr lang="en-US" dirty="0" smtClean="0"/>
              <a:t> (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), </a:t>
            </a:r>
            <a:r>
              <a:rPr lang="en-US" dirty="0" err="1" smtClean="0"/>
              <a:t>Nga</a:t>
            </a:r>
            <a:r>
              <a:rPr lang="en-US" dirty="0" smtClean="0"/>
              <a:t>, </a:t>
            </a:r>
            <a:r>
              <a:rPr lang="en-US" dirty="0" err="1" smtClean="0"/>
              <a:t>Nhật</a:t>
            </a:r>
            <a:r>
              <a:rPr lang="en-US" dirty="0" smtClean="0"/>
              <a:t>, 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7FF4-3EA7-4E0C-910B-B88167F18B5D}" type="datetime1">
              <a:rPr lang="en-US" smtClean="0"/>
              <a:t>9/21/2017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0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Unicode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algn="just"/>
            <a:r>
              <a:rPr lang="vi-VN" b="1" dirty="0" smtClean="0"/>
              <a:t>Unicode</a:t>
            </a:r>
            <a:r>
              <a:rPr lang="vi-VN" dirty="0" smtClean="0"/>
              <a:t> là bộ mã chuẩn quốc tế được thiết kế để dùng làm bộ mã duy nhất cho tất cả các ngôn ngữ</a:t>
            </a:r>
            <a:r>
              <a:rPr lang="en-US" dirty="0" smtClean="0"/>
              <a:t> </a:t>
            </a:r>
            <a:r>
              <a:rPr lang="vi-VN" dirty="0" smtClean="0"/>
              <a:t>khác nhau trên </a:t>
            </a:r>
            <a:r>
              <a:rPr lang="vi-VN" smtClean="0"/>
              <a:t>thế giới</a:t>
            </a:r>
            <a:r>
              <a:rPr lang="en-US" smtClean="0"/>
              <a:t>.</a:t>
            </a:r>
            <a:endParaRPr lang="en-US" dirty="0" smtClean="0"/>
          </a:p>
          <a:p>
            <a:pPr algn="just"/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,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unicode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1.114.112 </a:t>
            </a:r>
            <a:r>
              <a:rPr lang="en-US" dirty="0" err="1" smtClean="0"/>
              <a:t>mã</a:t>
            </a:r>
            <a:r>
              <a:rPr lang="en-US" dirty="0" smtClean="0"/>
              <a:t> (code points),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chia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17 </a:t>
            </a:r>
            <a:r>
              <a:rPr lang="en-US" dirty="0" err="1" smtClean="0"/>
              <a:t>miền</a:t>
            </a:r>
            <a:r>
              <a:rPr lang="en-US" dirty="0" smtClean="0"/>
              <a:t>,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miền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65535 (2</a:t>
            </a:r>
            <a:r>
              <a:rPr lang="en-US" baseline="30000" dirty="0" smtClean="0"/>
              <a:t>16</a:t>
            </a:r>
            <a:r>
              <a:rPr lang="en-US" smtClean="0"/>
              <a:t>) mã.</a:t>
            </a:r>
            <a:endParaRPr lang="en-US" dirty="0" smtClean="0"/>
          </a:p>
          <a:p>
            <a:pPr algn="just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A755-25DF-4499-82C3-91A24B2544FB}" type="datetime1">
              <a:rPr lang="en-US" smtClean="0"/>
              <a:t>9/21/2017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5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Unicode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algn="just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unicode</a:t>
            </a:r>
            <a:r>
              <a:rPr lang="en-US" dirty="0" smtClean="0"/>
              <a:t>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(code point)</a:t>
            </a:r>
          </a:p>
          <a:p>
            <a:pPr lvl="1" algn="just"/>
            <a:r>
              <a:rPr lang="en-US" dirty="0" smtClean="0"/>
              <a:t>UTF – 8: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1 -&gt; </a:t>
            </a:r>
            <a:r>
              <a:rPr lang="en-US" smtClean="0"/>
              <a:t>4 Byte.</a:t>
            </a:r>
            <a:endParaRPr lang="en-US" dirty="0" smtClean="0"/>
          </a:p>
          <a:p>
            <a:pPr lvl="1" algn="just"/>
            <a:r>
              <a:rPr lang="en-US" dirty="0" smtClean="0"/>
              <a:t>UTF – 16: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smtClean="0"/>
              <a:t>2 Byte.</a:t>
            </a:r>
            <a:endParaRPr lang="en-US" dirty="0" smtClean="0"/>
          </a:p>
          <a:p>
            <a:pPr lvl="1" algn="just"/>
            <a:r>
              <a:rPr lang="en-US" dirty="0" smtClean="0"/>
              <a:t>UTF – 32: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smtClean="0"/>
              <a:t>4 Byte.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0943-9495-41C4-92D7-1559F04FE74D}" type="datetime1">
              <a:rPr lang="en-US" smtClean="0"/>
              <a:t>9/21/2017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5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Unicode và Tiếng Việt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r>
              <a:rPr lang="en-US" smtClean="0"/>
              <a:t>Trong bảng mã unicode, có phần mã dành riêng tương ứng với những ký tự tiếng Việt.</a:t>
            </a:r>
          </a:p>
          <a:p>
            <a:r>
              <a:rPr lang="en-US" smtClean="0"/>
              <a:t>Bảng mã unicode các ký tự tiếng Việt  </a:t>
            </a:r>
            <a:r>
              <a:rPr lang="en-US" smtClean="0">
                <a:hlinkClick r:id="rId3"/>
              </a:rPr>
              <a:t>http://vietunicode.sourceforge.net/charset/v3.htm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9569-B131-41FB-8F72-6C567E518CFA}" type="datetime1">
              <a:rPr lang="en-US" smtClean="0"/>
              <a:t>9/21/2017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5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Unicode - Font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err="1" smtClean="0"/>
              <a:t>hiển</a:t>
            </a:r>
            <a:r>
              <a:rPr lang="en-US" smtClean="0"/>
              <a:t> thị.</a:t>
            </a:r>
            <a:endParaRPr lang="en-US" dirty="0" smtClean="0"/>
          </a:p>
          <a:p>
            <a:r>
              <a:rPr lang="en-US" dirty="0" smtClean="0"/>
              <a:t>Font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unicode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[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]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err="1" smtClean="0"/>
              <a:t>tương</a:t>
            </a:r>
            <a:r>
              <a:rPr lang="en-US" smtClean="0"/>
              <a:t> ứng.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font </a:t>
            </a:r>
            <a:r>
              <a:rPr lang="en-US" err="1" smtClean="0"/>
              <a:t>hỗ</a:t>
            </a:r>
            <a:r>
              <a:rPr lang="en-US" smtClean="0"/>
              <a:t> trợ </a:t>
            </a:r>
            <a:r>
              <a:rPr lang="en-US" dirty="0" err="1" smtClean="0"/>
              <a:t>unicode</a:t>
            </a:r>
            <a:r>
              <a:rPr lang="en-US" dirty="0" smtClean="0"/>
              <a:t> (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tiếng</a:t>
            </a:r>
            <a:r>
              <a:rPr lang="en-US" dirty="0" smtClean="0"/>
              <a:t> </a:t>
            </a:r>
            <a:r>
              <a:rPr lang="en-US" dirty="0" err="1" smtClean="0"/>
              <a:t>Việt</a:t>
            </a:r>
            <a:r>
              <a:rPr lang="en-US" dirty="0" smtClean="0"/>
              <a:t>)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err="1" smtClean="0"/>
              <a:t>biến</a:t>
            </a:r>
            <a:r>
              <a:rPr lang="en-US" smtClean="0"/>
              <a:t>: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Times New Roman</a:t>
            </a:r>
            <a:r>
              <a:rPr lang="en-US" dirty="0" smtClean="0"/>
              <a:t>,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Arial</a:t>
            </a:r>
            <a:r>
              <a:rPr lang="en-US" dirty="0" smtClean="0"/>
              <a:t>, 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Tahoma</a:t>
            </a:r>
            <a:r>
              <a:rPr lang="en-US" dirty="0" smtClean="0"/>
              <a:t>, 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4127-9632-4063-ADD2-F65274FBCB4E}" type="datetime1">
              <a:rPr lang="en-US" smtClean="0"/>
              <a:t>9/21/2017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5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- </a:t>
            </a:r>
            <a:r>
              <a:rPr lang="en-US" dirty="0" err="1" smtClean="0"/>
              <a:t>Thông</a:t>
            </a:r>
            <a:r>
              <a:rPr lang="en-US" dirty="0" smtClean="0"/>
              <a:t> tin- Tri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 smtClean="0"/>
              <a:t>Dữ</a:t>
            </a:r>
            <a:r>
              <a:rPr lang="en-US" smtClean="0"/>
              <a:t> liệu</a:t>
            </a:r>
            <a:endParaRPr lang="en-US" dirty="0" smtClean="0"/>
          </a:p>
          <a:p>
            <a:pPr lvl="1"/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.</a:t>
            </a:r>
          </a:p>
          <a:p>
            <a:r>
              <a:rPr lang="en-US" smtClean="0"/>
              <a:t>Tri thức</a:t>
            </a:r>
            <a:endParaRPr lang="en-US" dirty="0" smtClean="0"/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ý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tin. </a:t>
            </a:r>
          </a:p>
          <a:p>
            <a:pPr lvl="1"/>
            <a:r>
              <a:rPr lang="en-US" dirty="0" smtClean="0"/>
              <a:t>Tri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tin.</a:t>
            </a:r>
          </a:p>
          <a:p>
            <a:pPr lvl="1"/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tri </a:t>
            </a:r>
            <a:r>
              <a:rPr lang="en-US" dirty="0" err="1" smtClean="0"/>
              <a:t>thức</a:t>
            </a:r>
            <a:r>
              <a:rPr lang="en-US" dirty="0" smtClean="0"/>
              <a:t>.</a:t>
            </a:r>
          </a:p>
          <a:p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C5C6E-0850-427D-A585-BF2692BB5EA4}" type="datetime1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CNTT - ĐH Khoa học Tự nhiên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38200" y="2438400"/>
            <a:ext cx="8534400" cy="1470025"/>
          </a:xfrm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dirty="0" err="1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Hệ</a:t>
            </a:r>
            <a:r>
              <a:rPr lang="en-US" dirty="0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dirty="0" err="1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thống</a:t>
            </a:r>
            <a:r>
              <a:rPr lang="en-US" dirty="0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dirty="0" err="1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tập</a:t>
            </a:r>
            <a:r>
              <a:rPr lang="en-US" dirty="0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tin</a:t>
            </a:r>
            <a:endParaRPr lang="en-US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algn="just"/>
            <a:r>
              <a:rPr lang="en-US" dirty="0" err="1" smtClean="0"/>
              <a:t>Tập</a:t>
            </a:r>
            <a:r>
              <a:rPr lang="en-US" dirty="0" smtClean="0"/>
              <a:t> tin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thô</a:t>
            </a:r>
            <a:endParaRPr lang="en-US" dirty="0" smtClean="0"/>
          </a:p>
          <a:p>
            <a:pPr algn="just"/>
            <a:r>
              <a:rPr lang="en-US" dirty="0" err="1" smtClean="0"/>
              <a:t>Tập</a:t>
            </a:r>
            <a:r>
              <a:rPr lang="en-US" dirty="0" smtClean="0"/>
              <a:t> tin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95111-6CE6-4D77-940D-7D685F032EE4}" type="datetime1">
              <a:rPr lang="en-US" smtClean="0"/>
              <a:t>9/21/2017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0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 smtClean="0"/>
              <a:t>Tập</a:t>
            </a:r>
            <a:r>
              <a:rPr lang="en-US" smtClean="0"/>
              <a:t> tin </a:t>
            </a:r>
            <a:r>
              <a:rPr lang="en-US" err="1" smtClean="0"/>
              <a:t>văn</a:t>
            </a:r>
            <a:r>
              <a:rPr lang="en-US" smtClean="0"/>
              <a:t> </a:t>
            </a:r>
            <a:r>
              <a:rPr lang="en-US" err="1" smtClean="0"/>
              <a:t>bản</a:t>
            </a:r>
            <a:r>
              <a:rPr lang="en-US" smtClean="0"/>
              <a:t> </a:t>
            </a:r>
            <a:r>
              <a:rPr lang="en-US" err="1" smtClean="0"/>
              <a:t>thô</a:t>
            </a:r>
            <a:r>
              <a:rPr lang="en-US" smtClean="0"/>
              <a:t> – </a:t>
            </a:r>
            <a:r>
              <a:rPr lang="en-US" err="1" smtClean="0"/>
              <a:t>Khái</a:t>
            </a:r>
            <a:r>
              <a:rPr lang="en-US" smtClean="0"/>
              <a:t> </a:t>
            </a:r>
            <a:r>
              <a:rPr lang="en-US" err="1" smtClean="0"/>
              <a:t>niệm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chữa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hay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soạn</a:t>
            </a:r>
            <a:r>
              <a:rPr lang="en-US" dirty="0" smtClean="0"/>
              <a:t> </a:t>
            </a:r>
            <a:r>
              <a:rPr lang="en-US" dirty="0" err="1" smtClean="0"/>
              <a:t>thảo</a:t>
            </a:r>
            <a:r>
              <a:rPr lang="en-US" dirty="0" smtClean="0"/>
              <a:t> </a:t>
            </a:r>
            <a:r>
              <a:rPr lang="en-US" err="1" smtClean="0"/>
              <a:t>đơn</a:t>
            </a:r>
            <a:r>
              <a:rPr lang="en-US" smtClean="0"/>
              <a:t> giản.</a:t>
            </a:r>
            <a:endParaRPr lang="en-US" dirty="0" smtClean="0"/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header –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nằm</a:t>
            </a:r>
            <a:r>
              <a:rPr lang="en-US" dirty="0" smtClean="0"/>
              <a:t> ở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tin,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err="1" smtClean="0"/>
              <a:t>phần</a:t>
            </a:r>
            <a:r>
              <a:rPr lang="en-US" smtClean="0"/>
              <a:t> header.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D630-712C-4605-9AD8-4D1C0B96F143}" type="datetime1">
              <a:rPr lang="en-US" smtClean="0"/>
              <a:t>9/21/2017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0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Tập</a:t>
            </a:r>
            <a:r>
              <a:rPr lang="en-US" dirty="0" smtClean="0"/>
              <a:t> tin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thô</a:t>
            </a:r>
            <a:r>
              <a:rPr lang="en-US" dirty="0" smtClean="0"/>
              <a:t> –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*.txt</a:t>
            </a:r>
          </a:p>
          <a:p>
            <a:pPr algn="just"/>
            <a:r>
              <a:rPr lang="en-US" dirty="0" smtClean="0"/>
              <a:t>*.cpp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B731-E0D6-42F9-A36F-1D5B7E855840}" type="datetime1">
              <a:rPr lang="en-US" smtClean="0"/>
              <a:t>9/21/2017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2133600"/>
            <a:ext cx="456247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7650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Tập</a:t>
            </a:r>
            <a:r>
              <a:rPr lang="en-US" dirty="0" smtClean="0"/>
              <a:t> tin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thô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Tập</a:t>
            </a:r>
            <a:r>
              <a:rPr lang="en-US" dirty="0" smtClean="0"/>
              <a:t> tin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ANSI text (hay ASCII text):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(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)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err="1" smtClean="0"/>
              <a:t>mã</a:t>
            </a:r>
            <a:r>
              <a:rPr lang="en-US" smtClean="0"/>
              <a:t> ASCII.</a:t>
            </a:r>
            <a:endParaRPr lang="en-US" dirty="0" smtClean="0"/>
          </a:p>
          <a:p>
            <a:r>
              <a:rPr lang="en-US" dirty="0" err="1" smtClean="0"/>
              <a:t>Đôi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ước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1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: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err="1" smtClean="0"/>
              <a:t>trúc</a:t>
            </a:r>
            <a:r>
              <a:rPr lang="en-US" smtClean="0"/>
              <a:t> hóa.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FEFB-9350-4DDB-A6FE-0F762A0135D3}" type="datetime1">
              <a:rPr lang="en-US" smtClean="0"/>
              <a:t>9/21/2017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0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 smtClean="0"/>
              <a:t>Tập</a:t>
            </a:r>
            <a:r>
              <a:rPr lang="en-US" smtClean="0"/>
              <a:t> tin </a:t>
            </a:r>
            <a:r>
              <a:rPr lang="en-US" err="1" smtClean="0"/>
              <a:t>văn</a:t>
            </a:r>
            <a:r>
              <a:rPr lang="en-US" smtClean="0"/>
              <a:t> </a:t>
            </a:r>
            <a:r>
              <a:rPr lang="en-US" err="1" smtClean="0"/>
              <a:t>bản</a:t>
            </a:r>
            <a:r>
              <a:rPr lang="en-US" smtClean="0"/>
              <a:t> thô</a:t>
            </a:r>
            <a:br>
              <a:rPr lang="en-US" smtClean="0"/>
            </a:br>
            <a:r>
              <a:rPr lang="en-US" smtClean="0"/>
              <a:t>ANSI text </a:t>
            </a:r>
            <a:r>
              <a:rPr lang="en-US" err="1" smtClean="0"/>
              <a:t>được</a:t>
            </a:r>
            <a:r>
              <a:rPr lang="en-US" smtClean="0"/>
              <a:t> </a:t>
            </a:r>
            <a:r>
              <a:rPr lang="en-US" err="1" smtClean="0"/>
              <a:t>cấu</a:t>
            </a:r>
            <a:r>
              <a:rPr lang="en-US" smtClean="0"/>
              <a:t> </a:t>
            </a:r>
            <a:r>
              <a:rPr lang="en-US" err="1" smtClean="0"/>
              <a:t>trúc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3 </a:t>
            </a:r>
            <a:r>
              <a:rPr lang="en-US" dirty="0" err="1" smtClean="0"/>
              <a:t>dòng</a:t>
            </a:r>
            <a:r>
              <a:rPr lang="en-US" dirty="0" smtClean="0"/>
              <a:t> 4 </a:t>
            </a:r>
            <a:r>
              <a:rPr lang="en-US" dirty="0" err="1" smtClean="0"/>
              <a:t>cột</a:t>
            </a:r>
            <a:endParaRPr lang="en-US" dirty="0" smtClean="0"/>
          </a:p>
          <a:p>
            <a:pPr lvl="1"/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, </a:t>
            </a:r>
            <a:r>
              <a:rPr lang="en-US" err="1" smtClean="0"/>
              <a:t>số</a:t>
            </a:r>
            <a:r>
              <a:rPr lang="en-US" smtClean="0"/>
              <a:t> cột.</a:t>
            </a:r>
            <a:endParaRPr lang="en-US" dirty="0" smtClean="0"/>
          </a:p>
          <a:p>
            <a:pPr lvl="1"/>
            <a:r>
              <a:rPr lang="en-US" dirty="0" smtClean="0"/>
              <a:t>3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4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: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smtClean="0"/>
              <a:t>ma trận.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*.RTF</a:t>
            </a:r>
          </a:p>
          <a:p>
            <a:pPr lvl="1"/>
            <a:r>
              <a:rPr lang="en-US" smtClean="0"/>
              <a:t>*.HTML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5144-DF3B-4733-BD8B-3313743406A6}" type="datetime1">
              <a:rPr lang="en-US" smtClean="0"/>
              <a:t>9/21/2017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0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 smtClean="0"/>
              <a:t>Tập</a:t>
            </a:r>
            <a:r>
              <a:rPr lang="en-US" smtClean="0"/>
              <a:t> tin </a:t>
            </a:r>
            <a:r>
              <a:rPr lang="en-US" err="1" smtClean="0"/>
              <a:t>văn</a:t>
            </a:r>
            <a:r>
              <a:rPr lang="en-US" smtClean="0"/>
              <a:t> </a:t>
            </a:r>
            <a:r>
              <a:rPr lang="en-US" err="1" smtClean="0"/>
              <a:t>bản</a:t>
            </a:r>
            <a:r>
              <a:rPr lang="en-US" smtClean="0"/>
              <a:t> thô</a:t>
            </a:r>
            <a:br>
              <a:rPr lang="en-US" smtClean="0"/>
            </a:br>
            <a:r>
              <a:rPr lang="en-US" smtClean="0"/>
              <a:t>dạng </a:t>
            </a:r>
            <a:r>
              <a:rPr lang="en-US" err="1" smtClean="0"/>
              <a:t>mở</a:t>
            </a:r>
            <a:r>
              <a:rPr lang="en-US" smtClean="0"/>
              <a:t> </a:t>
            </a:r>
            <a:r>
              <a:rPr lang="en-US" err="1" smtClean="0"/>
              <a:t>rộng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algn="just"/>
            <a:r>
              <a:rPr lang="en-US" err="1" smtClean="0"/>
              <a:t>Văn</a:t>
            </a:r>
            <a:r>
              <a:rPr lang="en-US" smtClean="0"/>
              <a:t> </a:t>
            </a:r>
            <a:r>
              <a:rPr lang="en-US" err="1" smtClean="0"/>
              <a:t>bản</a:t>
            </a:r>
            <a:r>
              <a:rPr lang="en-US" smtClean="0"/>
              <a:t> </a:t>
            </a:r>
            <a:r>
              <a:rPr lang="en-US" err="1" smtClean="0"/>
              <a:t>thô</a:t>
            </a:r>
            <a:r>
              <a:rPr lang="en-US" smtClean="0"/>
              <a:t> ANSI text </a:t>
            </a:r>
            <a:r>
              <a:rPr lang="en-US" err="1" smtClean="0"/>
              <a:t>dựa</a:t>
            </a:r>
            <a:r>
              <a:rPr lang="en-US" smtClean="0"/>
              <a:t> </a:t>
            </a:r>
            <a:r>
              <a:rPr lang="en-US" err="1" smtClean="0"/>
              <a:t>trên</a:t>
            </a:r>
            <a:r>
              <a:rPr lang="en-US" smtClean="0"/>
              <a:t> </a:t>
            </a:r>
            <a:r>
              <a:rPr lang="en-US" err="1" smtClean="0"/>
              <a:t>cơ</a:t>
            </a:r>
            <a:r>
              <a:rPr lang="en-US" smtClean="0"/>
              <a:t> </a:t>
            </a:r>
            <a:r>
              <a:rPr lang="en-US" err="1" smtClean="0"/>
              <a:t>sở</a:t>
            </a:r>
            <a:r>
              <a:rPr lang="en-US" smtClean="0"/>
              <a:t>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ký</a:t>
            </a:r>
            <a:r>
              <a:rPr lang="en-US" smtClean="0"/>
              <a:t> </a:t>
            </a:r>
            <a:r>
              <a:rPr lang="en-US" err="1" smtClean="0"/>
              <a:t>tự</a:t>
            </a:r>
            <a:r>
              <a:rPr lang="en-US" smtClean="0"/>
              <a:t> 8-bit (256 </a:t>
            </a:r>
            <a:r>
              <a:rPr lang="en-US" err="1" smtClean="0"/>
              <a:t>ký</a:t>
            </a:r>
            <a:r>
              <a:rPr lang="en-US" smtClean="0"/>
              <a:t> </a:t>
            </a:r>
            <a:r>
              <a:rPr lang="en-US" err="1" smtClean="0"/>
              <a:t>hiệu</a:t>
            </a:r>
            <a:r>
              <a:rPr lang="en-US" smtClean="0"/>
              <a:t>).</a:t>
            </a:r>
          </a:p>
          <a:p>
            <a:pPr indent="0" algn="just">
              <a:buNone/>
            </a:pPr>
            <a:r>
              <a:rPr lang="en-US" smtClean="0">
                <a:sym typeface="Symbol"/>
              </a:rPr>
              <a:t></a:t>
            </a:r>
            <a:r>
              <a:rPr lang="en-US" smtClean="0"/>
              <a:t> </a:t>
            </a:r>
            <a:r>
              <a:rPr lang="en-US" err="1" smtClean="0"/>
              <a:t>Bất</a:t>
            </a:r>
            <a:r>
              <a:rPr lang="en-US" smtClean="0"/>
              <a:t> </a:t>
            </a:r>
            <a:r>
              <a:rPr lang="en-US" err="1" smtClean="0"/>
              <a:t>tiện</a:t>
            </a:r>
            <a:r>
              <a:rPr lang="en-US" smtClean="0"/>
              <a:t> </a:t>
            </a:r>
            <a:r>
              <a:rPr lang="en-US" err="1" smtClean="0"/>
              <a:t>khi</a:t>
            </a:r>
            <a:r>
              <a:rPr lang="en-US" smtClean="0"/>
              <a:t> </a:t>
            </a:r>
            <a:r>
              <a:rPr lang="en-US" err="1" smtClean="0"/>
              <a:t>lưu</a:t>
            </a:r>
            <a:r>
              <a:rPr lang="en-US" smtClean="0"/>
              <a:t> </a:t>
            </a:r>
            <a:r>
              <a:rPr lang="en-US" err="1" smtClean="0"/>
              <a:t>văn</a:t>
            </a:r>
            <a:r>
              <a:rPr lang="en-US" smtClean="0"/>
              <a:t> </a:t>
            </a:r>
            <a:r>
              <a:rPr lang="en-US" err="1" smtClean="0"/>
              <a:t>bản</a:t>
            </a:r>
            <a:r>
              <a:rPr lang="en-US" smtClean="0"/>
              <a:t> </a:t>
            </a:r>
            <a:r>
              <a:rPr lang="en-US" err="1" smtClean="0"/>
              <a:t>của</a:t>
            </a:r>
            <a:r>
              <a:rPr lang="en-US" smtClean="0"/>
              <a:t> </a:t>
            </a:r>
            <a:r>
              <a:rPr lang="en-US" err="1" smtClean="0"/>
              <a:t>nhiều</a:t>
            </a:r>
            <a:r>
              <a:rPr lang="en-US" smtClean="0"/>
              <a:t> </a:t>
            </a:r>
            <a:r>
              <a:rPr lang="en-US" err="1" smtClean="0"/>
              <a:t>ngôn</a:t>
            </a:r>
            <a:r>
              <a:rPr lang="en-US" smtClean="0"/>
              <a:t> </a:t>
            </a:r>
            <a:r>
              <a:rPr lang="en-US" err="1" smtClean="0"/>
              <a:t>ngữ</a:t>
            </a:r>
            <a:endParaRPr lang="en-US" smtClean="0"/>
          </a:p>
          <a:p>
            <a:pPr indent="0" algn="just">
              <a:buNone/>
            </a:pPr>
            <a:r>
              <a:rPr lang="en-US" smtClean="0">
                <a:sym typeface="Symbol"/>
              </a:rPr>
              <a:t></a:t>
            </a:r>
            <a:r>
              <a:rPr lang="en-US" smtClean="0"/>
              <a:t> </a:t>
            </a:r>
            <a:r>
              <a:rPr lang="en-US" err="1" smtClean="0"/>
              <a:t>Văn</a:t>
            </a:r>
            <a:r>
              <a:rPr lang="en-US" smtClean="0"/>
              <a:t> </a:t>
            </a:r>
            <a:r>
              <a:rPr lang="en-US" err="1" smtClean="0"/>
              <a:t>bản</a:t>
            </a:r>
            <a:r>
              <a:rPr lang="en-US" smtClean="0"/>
              <a:t> </a:t>
            </a:r>
            <a:r>
              <a:rPr lang="en-US" err="1" smtClean="0"/>
              <a:t>thô</a:t>
            </a:r>
            <a:r>
              <a:rPr lang="en-US" smtClean="0"/>
              <a:t> </a:t>
            </a:r>
            <a:r>
              <a:rPr lang="en-US" err="1" smtClean="0"/>
              <a:t>dạng</a:t>
            </a:r>
            <a:r>
              <a:rPr lang="en-US" smtClean="0"/>
              <a:t> </a:t>
            </a:r>
            <a:r>
              <a:rPr lang="en-US" err="1" smtClean="0"/>
              <a:t>mở</a:t>
            </a:r>
            <a:r>
              <a:rPr lang="en-US" smtClean="0"/>
              <a:t> </a:t>
            </a:r>
            <a:r>
              <a:rPr lang="en-US" err="1" smtClean="0"/>
              <a:t>rộng</a:t>
            </a:r>
            <a:r>
              <a:rPr lang="en-US" smtClean="0"/>
              <a:t> </a:t>
            </a:r>
            <a:r>
              <a:rPr lang="en-US" err="1" smtClean="0"/>
              <a:t>cho</a:t>
            </a:r>
            <a:r>
              <a:rPr lang="en-US" smtClean="0"/>
              <a:t> </a:t>
            </a:r>
            <a:r>
              <a:rPr lang="en-US" err="1" smtClean="0"/>
              <a:t>phép</a:t>
            </a:r>
            <a:r>
              <a:rPr lang="en-US" smtClean="0"/>
              <a:t> </a:t>
            </a:r>
            <a:r>
              <a:rPr lang="en-US" err="1" smtClean="0"/>
              <a:t>lưu</a:t>
            </a:r>
            <a:r>
              <a:rPr lang="en-US" smtClean="0"/>
              <a:t> </a:t>
            </a:r>
            <a:r>
              <a:rPr lang="en-US" err="1" smtClean="0"/>
              <a:t>trữ</a:t>
            </a:r>
            <a:r>
              <a:rPr lang="en-US" smtClean="0"/>
              <a:t> </a:t>
            </a:r>
            <a:r>
              <a:rPr lang="en-US" err="1" smtClean="0"/>
              <a:t>được</a:t>
            </a:r>
            <a:r>
              <a:rPr lang="en-US" smtClean="0"/>
              <a:t> </a:t>
            </a:r>
            <a:r>
              <a:rPr lang="en-US" err="1" smtClean="0"/>
              <a:t>nhiều</a:t>
            </a:r>
            <a:r>
              <a:rPr lang="en-US" smtClean="0"/>
              <a:t> </a:t>
            </a:r>
            <a:r>
              <a:rPr lang="en-US" err="1" smtClean="0"/>
              <a:t>ngôn</a:t>
            </a:r>
            <a:r>
              <a:rPr lang="en-US" smtClean="0"/>
              <a:t> </a:t>
            </a:r>
            <a:r>
              <a:rPr lang="en-US" err="1" smtClean="0"/>
              <a:t>ngữ</a:t>
            </a:r>
            <a:endParaRPr lang="en-US" smtClean="0"/>
          </a:p>
          <a:p>
            <a:pPr lvl="1" algn="just"/>
            <a:r>
              <a:rPr lang="en-US" smtClean="0"/>
              <a:t>Unicode text (</a:t>
            </a:r>
            <a:r>
              <a:rPr lang="en-US" err="1" smtClean="0"/>
              <a:t>lưu</a:t>
            </a:r>
            <a:r>
              <a:rPr lang="en-US" smtClean="0"/>
              <a:t> </a:t>
            </a:r>
            <a:r>
              <a:rPr lang="en-US" err="1" smtClean="0"/>
              <a:t>ký</a:t>
            </a:r>
            <a:r>
              <a:rPr lang="en-US" smtClean="0"/>
              <a:t> </a:t>
            </a:r>
            <a:r>
              <a:rPr lang="en-US" err="1" smtClean="0"/>
              <a:t>tự</a:t>
            </a:r>
            <a:r>
              <a:rPr lang="en-US" smtClean="0"/>
              <a:t> UTF-16)</a:t>
            </a:r>
          </a:p>
          <a:p>
            <a:pPr lvl="1" algn="just"/>
            <a:r>
              <a:rPr lang="en-US" smtClean="0"/>
              <a:t>UTF-8 text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9CE1-F2CF-4F04-B3CB-8507BEADFC64}" type="datetime1">
              <a:rPr lang="en-US" smtClean="0"/>
              <a:t>9/21/2017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0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Tập</a:t>
            </a:r>
            <a:r>
              <a:rPr lang="en-US" smtClean="0"/>
              <a:t> tin </a:t>
            </a:r>
            <a:r>
              <a:rPr lang="en-US" err="1" smtClean="0"/>
              <a:t>nhị</a:t>
            </a:r>
            <a:r>
              <a:rPr lang="en-US" smtClean="0"/>
              <a:t> </a:t>
            </a:r>
            <a:r>
              <a:rPr lang="en-US" err="1" smtClean="0"/>
              <a:t>phân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algn="just"/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ước</a:t>
            </a:r>
            <a:r>
              <a:rPr lang="en-US" dirty="0" smtClean="0"/>
              <a:t> </a:t>
            </a:r>
            <a:r>
              <a:rPr lang="en-US" err="1" smtClean="0"/>
              <a:t>nào</a:t>
            </a:r>
            <a:r>
              <a:rPr lang="en-US" smtClean="0"/>
              <a:t> đó.</a:t>
            </a:r>
            <a:endParaRPr lang="en-US" dirty="0" smtClean="0"/>
          </a:p>
          <a:p>
            <a:pPr algn="just"/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header: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bố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byte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ở </a:t>
            </a:r>
            <a:r>
              <a:rPr lang="en-US" err="1" smtClean="0"/>
              <a:t>phía</a:t>
            </a:r>
            <a:r>
              <a:rPr lang="en-US" smtClean="0"/>
              <a:t> sau.</a:t>
            </a:r>
            <a:endParaRPr lang="en-US" dirty="0" smtClean="0"/>
          </a:p>
          <a:p>
            <a:pPr algn="just"/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(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) </a:t>
            </a:r>
            <a:r>
              <a:rPr lang="en-US" err="1" smtClean="0"/>
              <a:t>chuyên</a:t>
            </a:r>
            <a:r>
              <a:rPr lang="en-US" smtClean="0"/>
              <a:t> dụng.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51AA-4C3A-4511-9663-ADA0CAE75E78}" type="datetime1">
              <a:rPr lang="en-US" smtClean="0"/>
              <a:t>9/21/2017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5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Tập</a:t>
            </a:r>
            <a:r>
              <a:rPr lang="en-US" smtClean="0"/>
              <a:t> tin </a:t>
            </a:r>
            <a:r>
              <a:rPr lang="en-US" err="1" smtClean="0"/>
              <a:t>nhị</a:t>
            </a:r>
            <a:r>
              <a:rPr lang="en-US" smtClean="0"/>
              <a:t> </a:t>
            </a:r>
            <a:r>
              <a:rPr lang="en-US" err="1" smtClean="0"/>
              <a:t>phân</a:t>
            </a:r>
            <a:r>
              <a:rPr lang="en-US" smtClean="0"/>
              <a:t> </a:t>
            </a:r>
            <a:r>
              <a:rPr lang="en-US" err="1" smtClean="0"/>
              <a:t>thông</a:t>
            </a:r>
            <a:r>
              <a:rPr lang="en-US" smtClean="0"/>
              <a:t> </a:t>
            </a:r>
            <a:r>
              <a:rPr lang="en-US" err="1" smtClean="0"/>
              <a:t>dụng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algn="just"/>
            <a:r>
              <a:rPr lang="en-US" err="1" smtClean="0"/>
              <a:t>Tập</a:t>
            </a:r>
            <a:r>
              <a:rPr lang="en-US" smtClean="0"/>
              <a:t> tin </a:t>
            </a:r>
            <a:r>
              <a:rPr lang="en-US" err="1" smtClean="0"/>
              <a:t>mã</a:t>
            </a:r>
            <a:r>
              <a:rPr lang="en-US" smtClean="0"/>
              <a:t> </a:t>
            </a:r>
            <a:r>
              <a:rPr lang="en-US" err="1" smtClean="0"/>
              <a:t>thực</a:t>
            </a:r>
            <a:r>
              <a:rPr lang="en-US" smtClean="0"/>
              <a:t> </a:t>
            </a:r>
            <a:r>
              <a:rPr lang="en-US" err="1" smtClean="0"/>
              <a:t>thi</a:t>
            </a:r>
            <a:r>
              <a:rPr lang="en-US" smtClean="0"/>
              <a:t>:</a:t>
            </a:r>
          </a:p>
          <a:p>
            <a:pPr lvl="1" algn="just"/>
            <a:r>
              <a:rPr lang="en-US" smtClean="0"/>
              <a:t>*.EXE, *.COM, *.DLL </a:t>
            </a:r>
            <a:r>
              <a:rPr lang="en-US" err="1" smtClean="0"/>
              <a:t>trên</a:t>
            </a:r>
            <a:r>
              <a:rPr lang="en-US" smtClean="0"/>
              <a:t> Windows</a:t>
            </a:r>
          </a:p>
          <a:p>
            <a:pPr algn="just"/>
            <a:r>
              <a:rPr lang="en-US" err="1" smtClean="0"/>
              <a:t>Tập</a:t>
            </a:r>
            <a:r>
              <a:rPr lang="en-US" smtClean="0"/>
              <a:t> tin </a:t>
            </a:r>
            <a:r>
              <a:rPr lang="en-US" err="1" smtClean="0"/>
              <a:t>văn</a:t>
            </a:r>
            <a:r>
              <a:rPr lang="en-US" smtClean="0"/>
              <a:t> </a:t>
            </a:r>
            <a:r>
              <a:rPr lang="en-US" err="1" smtClean="0"/>
              <a:t>bản</a:t>
            </a:r>
            <a:r>
              <a:rPr lang="en-US" smtClean="0"/>
              <a:t> </a:t>
            </a:r>
            <a:r>
              <a:rPr lang="en-US" err="1" smtClean="0"/>
              <a:t>tích</a:t>
            </a:r>
            <a:r>
              <a:rPr lang="en-US" smtClean="0"/>
              <a:t> </a:t>
            </a:r>
            <a:r>
              <a:rPr lang="en-US" err="1" smtClean="0"/>
              <a:t>hợp</a:t>
            </a:r>
            <a:r>
              <a:rPr lang="en-US" smtClean="0"/>
              <a:t> </a:t>
            </a:r>
            <a:r>
              <a:rPr lang="en-US" err="1" smtClean="0"/>
              <a:t>dữ</a:t>
            </a:r>
            <a:r>
              <a:rPr lang="en-US" smtClean="0"/>
              <a:t> </a:t>
            </a:r>
            <a:r>
              <a:rPr lang="en-US" err="1" smtClean="0"/>
              <a:t>liệu</a:t>
            </a:r>
            <a:r>
              <a:rPr lang="en-US" smtClean="0"/>
              <a:t> </a:t>
            </a:r>
            <a:r>
              <a:rPr lang="en-US" err="1" smtClean="0"/>
              <a:t>văn</a:t>
            </a:r>
            <a:r>
              <a:rPr lang="en-US" smtClean="0"/>
              <a:t> </a:t>
            </a:r>
            <a:r>
              <a:rPr lang="en-US" err="1" smtClean="0"/>
              <a:t>bản</a:t>
            </a:r>
            <a:r>
              <a:rPr lang="en-US" smtClean="0"/>
              <a:t>, </a:t>
            </a:r>
            <a:r>
              <a:rPr lang="en-US" err="1" smtClean="0"/>
              <a:t>hình</a:t>
            </a:r>
            <a:r>
              <a:rPr lang="en-US" smtClean="0"/>
              <a:t> </a:t>
            </a:r>
            <a:r>
              <a:rPr lang="en-US" err="1" smtClean="0"/>
              <a:t>ảnh</a:t>
            </a:r>
            <a:r>
              <a:rPr lang="en-US" smtClean="0"/>
              <a:t>, </a:t>
            </a:r>
            <a:r>
              <a:rPr lang="en-US" err="1" smtClean="0"/>
              <a:t>bảng</a:t>
            </a:r>
            <a:r>
              <a:rPr lang="en-US" smtClean="0"/>
              <a:t> </a:t>
            </a:r>
            <a:r>
              <a:rPr lang="en-US" err="1" smtClean="0"/>
              <a:t>biểu</a:t>
            </a:r>
            <a:endParaRPr lang="en-US" smtClean="0"/>
          </a:p>
          <a:p>
            <a:pPr lvl="1" algn="just"/>
            <a:r>
              <a:rPr lang="en-US" smtClean="0"/>
              <a:t>*.DOC </a:t>
            </a:r>
            <a:r>
              <a:rPr lang="en-US" err="1" smtClean="0"/>
              <a:t>của</a:t>
            </a:r>
            <a:r>
              <a:rPr lang="en-US" smtClean="0"/>
              <a:t> MS Word hay Open Office</a:t>
            </a:r>
          </a:p>
          <a:p>
            <a:pPr algn="just"/>
            <a:r>
              <a:rPr lang="en-US" smtClean="0"/>
              <a:t>Tập tin multimedia</a:t>
            </a:r>
          </a:p>
          <a:p>
            <a:pPr lvl="1" algn="just"/>
            <a:r>
              <a:rPr lang="en-US" smtClean="0"/>
              <a:t>Ảnh: *.bmp, *.jpg, …</a:t>
            </a:r>
          </a:p>
          <a:p>
            <a:pPr lvl="1" algn="just"/>
            <a:r>
              <a:rPr lang="en-US" smtClean="0"/>
              <a:t>Âm thanh: *.wav, *.mp3, …</a:t>
            </a:r>
          </a:p>
          <a:p>
            <a:pPr lvl="1" algn="just"/>
            <a:r>
              <a:rPr lang="en-US" smtClean="0"/>
              <a:t>Video: *.avi, *.mp4, …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618A-2771-4229-9EFF-20B54AA51595}" type="datetime1">
              <a:rPr lang="en-US" smtClean="0"/>
              <a:t>9/21/2017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5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mtClean="0"/>
              <a:t>Hệ thống đếm</a:t>
            </a:r>
            <a:endParaRPr lang="en-US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endParaRPr lang="vi-V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endParaRPr lang="en-US" dirty="0" smtClean="0"/>
          </a:p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10</a:t>
            </a:r>
          </a:p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kì</a:t>
            </a:r>
            <a:endParaRPr lang="en-US" dirty="0" smtClean="0"/>
          </a:p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2</a:t>
            </a:r>
          </a:p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16</a:t>
            </a:r>
          </a:p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8</a:t>
            </a:r>
          </a:p>
          <a:p>
            <a:endParaRPr lang="vi-VN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9158-6A8E-4B4F-BD74-733D9AA3E5C9}" type="datetime1">
              <a:rPr lang="en-US" smtClean="0"/>
              <a:t>9/21/2017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 smtClean="0"/>
              <a:t>Khái</a:t>
            </a:r>
            <a:r>
              <a:rPr lang="en-US" smtClean="0"/>
              <a:t> niệm</a:t>
            </a:r>
            <a:endParaRPr lang="en-US" dirty="0" smtClean="0"/>
          </a:p>
          <a:p>
            <a:pPr lvl="1"/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1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hữu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.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(base hay radix),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b.</a:t>
            </a:r>
          </a:p>
          <a:p>
            <a:pPr lvl="1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</a:p>
          <a:p>
            <a:pPr lvl="1">
              <a:buFont typeface="Arial" charset="0"/>
              <a:buChar char="•"/>
            </a:pP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đếm</a:t>
            </a:r>
            <a:r>
              <a:rPr lang="en-US" sz="2400" dirty="0" smtClean="0"/>
              <a:t> </a:t>
            </a:r>
            <a:r>
              <a:rPr lang="en-US" sz="2400" dirty="0" err="1" smtClean="0"/>
              <a:t>cơ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10: 10 </a:t>
            </a:r>
            <a:r>
              <a:rPr lang="en-US" sz="2400" dirty="0" err="1" smtClean="0"/>
              <a:t>kí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: 0 1 2 3 4 5 6 7 8 9</a:t>
            </a:r>
          </a:p>
          <a:p>
            <a:pPr lvl="1">
              <a:buFont typeface="Arial" charset="0"/>
              <a:buChar char="•"/>
            </a:pPr>
            <a:r>
              <a:rPr lang="en-US" sz="2400" dirty="0" smtClean="0"/>
              <a:t>2112 </a:t>
            </a:r>
            <a:r>
              <a:rPr lang="en-US" sz="2400" dirty="0" err="1" smtClean="0"/>
              <a:t>là</a:t>
            </a:r>
            <a:r>
              <a:rPr lang="en-US" sz="2400" dirty="0" smtClean="0"/>
              <a:t> 1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10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2D725-87E7-4FF9-95A9-4DD4966D68CF}" type="datetime1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CNTT - ĐH Khoa học Tự nhiên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10:</a:t>
            </a:r>
          </a:p>
          <a:p>
            <a:pPr lvl="1" algn="just"/>
            <a:r>
              <a:rPr lang="en-US" dirty="0" err="1" smtClean="0"/>
              <a:t>Gồm</a:t>
            </a:r>
            <a:r>
              <a:rPr lang="en-US" dirty="0" smtClean="0"/>
              <a:t> 10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: 0 1 2 3 4 5 6 7 8 9</a:t>
            </a:r>
          </a:p>
          <a:p>
            <a:pPr lvl="1" algn="just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pPr lvl="1">
              <a:buClr>
                <a:schemeClr val="tx2"/>
              </a:buClr>
              <a:buNone/>
            </a:pPr>
            <a:r>
              <a:rPr lang="en-US" sz="2400" dirty="0" smtClean="0"/>
              <a:t>21.12 = 2*10</a:t>
            </a:r>
            <a:r>
              <a:rPr lang="en-US" sz="2400" baseline="30000" dirty="0" smtClean="0"/>
              <a:t>1</a:t>
            </a:r>
            <a:r>
              <a:rPr lang="en-US" sz="2400" dirty="0" smtClean="0"/>
              <a:t> + 1*10</a:t>
            </a:r>
            <a:r>
              <a:rPr lang="en-US" sz="2400" baseline="30000" dirty="0" smtClean="0"/>
              <a:t>0</a:t>
            </a:r>
            <a:r>
              <a:rPr lang="en-US" sz="2400" dirty="0" smtClean="0"/>
              <a:t> + 1*10</a:t>
            </a:r>
            <a:r>
              <a:rPr lang="en-US" sz="2400" baseline="30000" dirty="0" smtClean="0"/>
              <a:t>-1</a:t>
            </a:r>
            <a:r>
              <a:rPr lang="en-US" sz="2400" dirty="0" smtClean="0"/>
              <a:t> + 2*10</a:t>
            </a:r>
            <a:r>
              <a:rPr lang="en-US" sz="2400" baseline="30000" dirty="0" smtClean="0"/>
              <a:t>-2</a:t>
            </a:r>
          </a:p>
          <a:p>
            <a:pPr lvl="1">
              <a:buClr>
                <a:schemeClr val="tx2"/>
              </a:buClr>
              <a:buNone/>
            </a:pPr>
            <a:r>
              <a:rPr lang="en-US" sz="2400" dirty="0" smtClean="0"/>
              <a:t>21.12 </a:t>
            </a:r>
            <a:r>
              <a:rPr lang="en-US" sz="2400" smtClean="0"/>
              <a:t>= 2*10 + </a:t>
            </a:r>
            <a:r>
              <a:rPr lang="en-US" sz="2400" dirty="0" smtClean="0"/>
              <a:t>1*1 + 1*1/10 + 2*1/100</a:t>
            </a:r>
          </a:p>
          <a:p>
            <a:pPr lvl="1">
              <a:buClr>
                <a:schemeClr val="tx2"/>
              </a:buClr>
              <a:buNone/>
            </a:pPr>
            <a:r>
              <a:rPr lang="en-US" sz="2400" dirty="0" smtClean="0"/>
              <a:t>21.12 </a:t>
            </a:r>
            <a:r>
              <a:rPr lang="en-US" sz="2400" smtClean="0"/>
              <a:t>= 20 + </a:t>
            </a:r>
            <a:r>
              <a:rPr lang="en-US" sz="2400" dirty="0" smtClean="0"/>
              <a:t>1 + 0.1 + 0.02 = 21.12</a:t>
            </a:r>
          </a:p>
          <a:p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44044-EFB4-45F5-A3DB-3A509503B189}" type="datetime1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c7188aad11a3c75befe695496689c7d071914c"/>
</p:tagLst>
</file>

<file path=ppt/theme/theme1.xml><?xml version="1.0" encoding="utf-8"?>
<a:theme xmlns:a="http://schemas.openxmlformats.org/drawingml/2006/main" name="Oran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Orange</Template>
  <TotalTime>47</TotalTime>
  <Words>4037</Words>
  <Application>Microsoft Office PowerPoint</Application>
  <PresentationFormat>On-screen Show (4:3)</PresentationFormat>
  <Paragraphs>786</Paragraphs>
  <Slides>59</Slides>
  <Notes>38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Orange</vt:lpstr>
      <vt:lpstr>Kiến thức cơ sở</vt:lpstr>
      <vt:lpstr>Nội dung</vt:lpstr>
      <vt:lpstr>Tổng quan thông tin</vt:lpstr>
      <vt:lpstr>Tổng quan thông tin</vt:lpstr>
      <vt:lpstr>Dữ liệu - Thông tin- Tri thức </vt:lpstr>
      <vt:lpstr>Hệ thống đếm</vt:lpstr>
      <vt:lpstr>Hệ thống đếm</vt:lpstr>
      <vt:lpstr>Hệ thống đếm</vt:lpstr>
      <vt:lpstr>Hệ thống đếm</vt:lpstr>
      <vt:lpstr>Hệ đếm cơ số b bất kì</vt:lpstr>
      <vt:lpstr>Hệ đếm cơ số b bất kì</vt:lpstr>
      <vt:lpstr>Hệ đếm cơ số 2 (hệ nhị phân)</vt:lpstr>
      <vt:lpstr>Hệ đếm cơ số 2 (hệ nhị phân)</vt:lpstr>
      <vt:lpstr>Hệ đếm cơ số 2 (hệ nhị phân)</vt:lpstr>
      <vt:lpstr>Hệ đếm cơ số 2(hệ nhị phân)</vt:lpstr>
      <vt:lpstr>Hệ đếm cơ số 2(hệ nhị phân)</vt:lpstr>
      <vt:lpstr>Hệ đếm cơ số 2(hệ nhị phân)</vt:lpstr>
      <vt:lpstr>Hệ đếm cơ số 2(hệ nhị phân)</vt:lpstr>
      <vt:lpstr>Hệ đếm cơ số 16 (hệ thập lục phân)</vt:lpstr>
      <vt:lpstr>Hệ đếm cơ số 16 (hệ thập lục phân)</vt:lpstr>
      <vt:lpstr>Hệ đếm cơ số 8 (hệ bát phân)</vt:lpstr>
      <vt:lpstr>Hệ đếm cơ số 8 (hệ bát phân)</vt:lpstr>
      <vt:lpstr>Chuyển đổi giá trị giữa các hệ đếm</vt:lpstr>
      <vt:lpstr>Chuyển từ cơ số b sang cơ số 10</vt:lpstr>
      <vt:lpstr>Chuyển từ cơ số b sang cơ số 10</vt:lpstr>
      <vt:lpstr>Chuyển từ cơ số 10 sang cơ số b</vt:lpstr>
      <vt:lpstr>Chuyển từ cơ số 10 sang cơ số b</vt:lpstr>
      <vt:lpstr>Chuyển từ cơ số 2 sang cơ số b</vt:lpstr>
      <vt:lpstr>Chuyển từ cơ số 2 sang cơ số b</vt:lpstr>
      <vt:lpstr>Biểu diễn thông tin  trên máy tính</vt:lpstr>
      <vt:lpstr>Đơn vị lưu trữ thông tin</vt:lpstr>
      <vt:lpstr>Đơn vị lưu trữ thông tin</vt:lpstr>
      <vt:lpstr>Đơn vị lưu trữ thông tin</vt:lpstr>
      <vt:lpstr>Biểu diễn số nguyên không dấu</vt:lpstr>
      <vt:lpstr>Biểu diễn số nguyên có dấu</vt:lpstr>
      <vt:lpstr>Số bù 1 và số bù 2</vt:lpstr>
      <vt:lpstr>Biểu diễn số nguyên có dấu</vt:lpstr>
      <vt:lpstr>Tính giá trị có dấu và không dấu</vt:lpstr>
      <vt:lpstr>Biểu diễn số thực</vt:lpstr>
      <vt:lpstr>Biểu diễn số thực</vt:lpstr>
      <vt:lpstr>Hệ thống mã hóa</vt:lpstr>
      <vt:lpstr>Lưu trữ - Hiển thị</vt:lpstr>
      <vt:lpstr>ASCII</vt:lpstr>
      <vt:lpstr>ASCII – Các ký tự thông dụng</vt:lpstr>
      <vt:lpstr>ASCII</vt:lpstr>
      <vt:lpstr>Unicode</vt:lpstr>
      <vt:lpstr>Unicode</vt:lpstr>
      <vt:lpstr>Unicode và Tiếng Việt</vt:lpstr>
      <vt:lpstr>Unicode - Font</vt:lpstr>
      <vt:lpstr>Hệ thống tập tin</vt:lpstr>
      <vt:lpstr>Phân loại tập tin</vt:lpstr>
      <vt:lpstr>Tập tin văn bản thô – Khái niệm</vt:lpstr>
      <vt:lpstr>Tập tin văn bản thô – Ví dụ</vt:lpstr>
      <vt:lpstr>Tập tin văn bản thô</vt:lpstr>
      <vt:lpstr>Tập tin văn bản thô ANSI text được cấu trúc</vt:lpstr>
      <vt:lpstr>Tập tin văn bản thô dạng mở rộng</vt:lpstr>
      <vt:lpstr>Tập tin nhị phân</vt:lpstr>
      <vt:lpstr>Tập tin nhị phân thông dụng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NMCNTT1</dc:title>
  <dc:creator>FIT.HCMUS.EDU.VN</dc:creator>
  <cp:lastModifiedBy>TTSon</cp:lastModifiedBy>
  <cp:revision>301</cp:revision>
  <dcterms:created xsi:type="dcterms:W3CDTF">2010-02-17T03:02:53Z</dcterms:created>
  <dcterms:modified xsi:type="dcterms:W3CDTF">2017-09-21T04:10:55Z</dcterms:modified>
</cp:coreProperties>
</file>