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57" r:id="rId3"/>
    <p:sldId id="277" r:id="rId4"/>
    <p:sldId id="279" r:id="rId5"/>
    <p:sldId id="317" r:id="rId6"/>
    <p:sldId id="280" r:id="rId7"/>
    <p:sldId id="306" r:id="rId8"/>
    <p:sldId id="307" r:id="rId9"/>
    <p:sldId id="282" r:id="rId10"/>
    <p:sldId id="283" r:id="rId11"/>
    <p:sldId id="284" r:id="rId12"/>
    <p:sldId id="318" r:id="rId13"/>
    <p:sldId id="285" r:id="rId14"/>
    <p:sldId id="308" r:id="rId15"/>
    <p:sldId id="287" r:id="rId16"/>
    <p:sldId id="288" r:id="rId17"/>
    <p:sldId id="289" r:id="rId18"/>
    <p:sldId id="290" r:id="rId19"/>
    <p:sldId id="291" r:id="rId20"/>
    <p:sldId id="292" r:id="rId21"/>
    <p:sldId id="309" r:id="rId22"/>
    <p:sldId id="294" r:id="rId23"/>
    <p:sldId id="295" r:id="rId24"/>
    <p:sldId id="310" r:id="rId25"/>
    <p:sldId id="296" r:id="rId26"/>
    <p:sldId id="297" r:id="rId27"/>
    <p:sldId id="311" r:id="rId28"/>
    <p:sldId id="319" r:id="rId29"/>
    <p:sldId id="298" r:id="rId30"/>
    <p:sldId id="299" r:id="rId31"/>
    <p:sldId id="300" r:id="rId32"/>
    <p:sldId id="301" r:id="rId33"/>
    <p:sldId id="302" r:id="rId34"/>
    <p:sldId id="315" r:id="rId35"/>
    <p:sldId id="316" r:id="rId36"/>
    <p:sldId id="312" r:id="rId37"/>
    <p:sldId id="314" r:id="rId38"/>
    <p:sldId id="313" r:id="rId39"/>
  </p:sldIdLst>
  <p:sldSz cx="9144000" cy="6858000" type="screen4x3"/>
  <p:notesSz cx="10234613" cy="7102475"/>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5" autoAdjust="0"/>
    <p:restoredTop sz="92841" autoAdjust="0"/>
  </p:normalViewPr>
  <p:slideViewPr>
    <p:cSldViewPr>
      <p:cViewPr varScale="1">
        <p:scale>
          <a:sx n="104" d="100"/>
          <a:sy n="104" d="100"/>
        </p:scale>
        <p:origin x="-1740" y="-96"/>
      </p:cViewPr>
      <p:guideLst>
        <p:guide orient="horz" pos="2160"/>
        <p:guide pos="2880"/>
      </p:guideLst>
    </p:cSldViewPr>
  </p:slideViewPr>
  <p:notesTextViewPr>
    <p:cViewPr>
      <p:scale>
        <a:sx n="100" d="100"/>
        <a:sy n="100" d="100"/>
      </p:scale>
      <p:origin x="0" y="0"/>
    </p:cViewPr>
  </p:notesTextViewPr>
  <p:notesViewPr>
    <p:cSldViewPr>
      <p:cViewPr varScale="1">
        <p:scale>
          <a:sx n="72" d="100"/>
          <a:sy n="72" d="100"/>
        </p:scale>
        <p:origin x="-1782" y="-96"/>
      </p:cViewPr>
      <p:guideLst>
        <p:guide orient="horz" pos="2237"/>
        <p:guide pos="3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5124"/>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797246" y="0"/>
            <a:ext cx="4434999" cy="355124"/>
          </a:xfrm>
          <a:prstGeom prst="rect">
            <a:avLst/>
          </a:prstGeom>
        </p:spPr>
        <p:txBody>
          <a:bodyPr vert="horz" lIns="96661" tIns="48331" rIns="96661" bIns="48331" rtlCol="0"/>
          <a:lstStyle>
            <a:lvl1pPr algn="r">
              <a:defRPr sz="1300"/>
            </a:lvl1pPr>
          </a:lstStyle>
          <a:p>
            <a:fld id="{C717E16C-5C8E-4AAF-A4FA-8E2E020BCAF0}" type="datetimeFigureOut">
              <a:rPr lang="en-US" smtClean="0"/>
              <a:pPr/>
              <a:t>10/2/2012</a:t>
            </a:fld>
            <a:endParaRPr lang="en-US"/>
          </a:p>
        </p:txBody>
      </p:sp>
      <p:sp>
        <p:nvSpPr>
          <p:cNvPr id="4" name="Footer Placeholder 3"/>
          <p:cNvSpPr>
            <a:spLocks noGrp="1"/>
          </p:cNvSpPr>
          <p:nvPr>
            <p:ph type="ftr" sz="quarter" idx="2"/>
          </p:nvPr>
        </p:nvSpPr>
        <p:spPr>
          <a:xfrm>
            <a:off x="1" y="6746119"/>
            <a:ext cx="4434999" cy="35512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797246" y="6746119"/>
            <a:ext cx="4434999" cy="355124"/>
          </a:xfrm>
          <a:prstGeom prst="rect">
            <a:avLst/>
          </a:prstGeom>
        </p:spPr>
        <p:txBody>
          <a:bodyPr vert="horz" lIns="96661" tIns="48331" rIns="96661" bIns="48331" rtlCol="0" anchor="b"/>
          <a:lstStyle>
            <a:lvl1pPr algn="r">
              <a:defRPr sz="1300"/>
            </a:lvl1pPr>
          </a:lstStyle>
          <a:p>
            <a:fld id="{4AF5D65A-53D3-4DF7-8BE7-75C253D9AA49}" type="slidenum">
              <a:rPr lang="en-US" smtClean="0"/>
              <a:pPr/>
              <a:t>‹#›</a:t>
            </a:fld>
            <a:endParaRPr lang="en-US"/>
          </a:p>
        </p:txBody>
      </p:sp>
    </p:spTree>
    <p:extLst>
      <p:ext uri="{BB962C8B-B14F-4D97-AF65-F5344CB8AC3E}">
        <p14:creationId xmlns:p14="http://schemas.microsoft.com/office/powerpoint/2010/main" val="3774519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5610" cy="354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96717" y="0"/>
            <a:ext cx="4435610" cy="354738"/>
          </a:xfrm>
          <a:prstGeom prst="rect">
            <a:avLst/>
          </a:prstGeom>
        </p:spPr>
        <p:txBody>
          <a:bodyPr vert="horz" lIns="91440" tIns="45720" rIns="91440" bIns="45720" rtlCol="0"/>
          <a:lstStyle>
            <a:lvl1pPr algn="r">
              <a:defRPr sz="1200"/>
            </a:lvl1pPr>
          </a:lstStyle>
          <a:p>
            <a:fld id="{9449788C-30A7-4C81-AC0B-CB703CF94DFD}" type="datetimeFigureOut">
              <a:rPr lang="en-US" smtClean="0"/>
              <a:pPr/>
              <a:t>10/2/2012</a:t>
            </a:fld>
            <a:endParaRPr lang="en-US"/>
          </a:p>
        </p:txBody>
      </p:sp>
      <p:sp>
        <p:nvSpPr>
          <p:cNvPr id="4" name="Slide Image Placeholder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22547" y="3373317"/>
            <a:ext cx="8189520" cy="3195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746635"/>
            <a:ext cx="4435610" cy="3547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96717" y="6746635"/>
            <a:ext cx="4435610" cy="354738"/>
          </a:xfrm>
          <a:prstGeom prst="rect">
            <a:avLst/>
          </a:prstGeom>
        </p:spPr>
        <p:txBody>
          <a:bodyPr vert="horz" lIns="91440" tIns="45720" rIns="91440" bIns="45720" rtlCol="0" anchor="b"/>
          <a:lstStyle>
            <a:lvl1pPr algn="r">
              <a:defRPr sz="1200"/>
            </a:lvl1pPr>
          </a:lstStyle>
          <a:p>
            <a:fld id="{2464ADD4-FDAE-426A-96C1-07D283434A41}" type="slidenum">
              <a:rPr lang="en-US" smtClean="0"/>
              <a:pPr/>
              <a:t>‹#›</a:t>
            </a:fld>
            <a:endParaRPr lang="en-US"/>
          </a:p>
        </p:txBody>
      </p:sp>
    </p:spTree>
    <p:extLst>
      <p:ext uri="{BB962C8B-B14F-4D97-AF65-F5344CB8AC3E}">
        <p14:creationId xmlns:p14="http://schemas.microsoft.com/office/powerpoint/2010/main" val="19410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Time-sharin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en.wikipedia.org/wiki/Hardware_interrup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a:t>
            </a:fld>
            <a:endParaRPr lang="en-US"/>
          </a:p>
        </p:txBody>
      </p:sp>
    </p:spTree>
    <p:extLst>
      <p:ext uri="{BB962C8B-B14F-4D97-AF65-F5344CB8AC3E}">
        <p14:creationId xmlns:p14="http://schemas.microsoft.com/office/powerpoint/2010/main" val="213912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a:t>
            </a:fld>
            <a:endParaRPr lang="en-US"/>
          </a:p>
        </p:txBody>
      </p:sp>
    </p:spTree>
    <p:extLst>
      <p:ext uri="{BB962C8B-B14F-4D97-AF65-F5344CB8AC3E}">
        <p14:creationId xmlns:p14="http://schemas.microsoft.com/office/powerpoint/2010/main" val="3408957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Hê</a:t>
            </a:r>
            <a:r>
              <a:rPr lang="en-US" dirty="0" smtClean="0"/>
              <a:t>̣</a:t>
            </a:r>
            <a:r>
              <a:rPr lang="en-US" baseline="0" dirty="0" smtClean="0"/>
              <a:t> </a:t>
            </a:r>
            <a:r>
              <a:rPr lang="en-US" baseline="0" dirty="0" err="1" smtClean="0"/>
              <a:t>điều</a:t>
            </a:r>
            <a:r>
              <a:rPr lang="en-US" baseline="0" dirty="0" smtClean="0"/>
              <a:t> </a:t>
            </a:r>
            <a:r>
              <a:rPr lang="en-US" baseline="0" dirty="0" err="1" smtClean="0"/>
              <a:t>hành</a:t>
            </a:r>
            <a:r>
              <a:rPr lang="en-US" baseline="0" dirty="0" smtClean="0"/>
              <a:t> là </a:t>
            </a:r>
            <a:r>
              <a:rPr lang="en-US" baseline="0" dirty="0" err="1" smtClean="0"/>
              <a:t>một</a:t>
            </a:r>
            <a:r>
              <a:rPr lang="en-US" baseline="0" dirty="0" smtClean="0"/>
              <a:t> </a:t>
            </a:r>
            <a:r>
              <a:rPr lang="en-US" baseline="0" dirty="0" err="1" smtClean="0"/>
              <a:t>bài</a:t>
            </a:r>
            <a:r>
              <a:rPr lang="en-US" baseline="0" dirty="0" smtClean="0"/>
              <a:t> </a:t>
            </a:r>
            <a:r>
              <a:rPr lang="en-US" baseline="0" err="1" smtClean="0"/>
              <a:t>toán</a:t>
            </a:r>
            <a:r>
              <a:rPr lang="en-US" baseline="0" smtClean="0"/>
              <a:t> mở, </a:t>
            </a:r>
            <a:r>
              <a:rPr lang="en-US" baseline="0" dirty="0" err="1" smtClean="0"/>
              <a:t>nghĩa</a:t>
            </a:r>
            <a:r>
              <a:rPr lang="en-US" baseline="0" dirty="0" smtClean="0"/>
              <a:t> là </a:t>
            </a:r>
            <a:r>
              <a:rPr lang="en-US" baseline="0" dirty="0" err="1" smtClean="0"/>
              <a:t>vẫn</a:t>
            </a:r>
            <a:r>
              <a:rPr lang="en-US" baseline="0" dirty="0" smtClean="0"/>
              <a:t> </a:t>
            </a:r>
            <a:r>
              <a:rPr lang="en-US" baseline="0" dirty="0" err="1" smtClean="0"/>
              <a:t>chưa</a:t>
            </a:r>
            <a:r>
              <a:rPr lang="en-US" baseline="0" dirty="0" smtClean="0"/>
              <a:t> có </a:t>
            </a:r>
            <a:r>
              <a:rPr lang="en-US" baseline="0" dirty="0" err="1" smtClean="0"/>
              <a:t>lời</a:t>
            </a:r>
            <a:r>
              <a:rPr lang="en-US" baseline="0" dirty="0" smtClean="0"/>
              <a:t> </a:t>
            </a:r>
            <a:r>
              <a:rPr lang="en-US" baseline="0" dirty="0" err="1" smtClean="0"/>
              <a:t>giải</a:t>
            </a:r>
            <a:r>
              <a:rPr lang="en-US" baseline="0" dirty="0" smtClean="0"/>
              <a:t> </a:t>
            </a:r>
            <a:r>
              <a:rPr lang="en-US" baseline="0" dirty="0" err="1" smtClean="0"/>
              <a:t>cuối</a:t>
            </a:r>
            <a:r>
              <a:rPr lang="en-US" baseline="0" dirty="0" smtClean="0"/>
              <a:t> </a:t>
            </a:r>
            <a:r>
              <a:rPr lang="en-US" baseline="0" dirty="0" err="1" smtClean="0"/>
              <a:t>cùng</a:t>
            </a:r>
            <a:r>
              <a:rPr lang="en-US" baseline="0" dirty="0" smtClean="0"/>
              <a:t>. HĐH </a:t>
            </a:r>
            <a:r>
              <a:rPr lang="en-US" baseline="0" dirty="0" err="1" smtClean="0"/>
              <a:t>cũng</a:t>
            </a:r>
            <a:r>
              <a:rPr lang="en-US" baseline="0" dirty="0" smtClean="0"/>
              <a:t> </a:t>
            </a:r>
            <a:r>
              <a:rPr lang="en-US" baseline="0" dirty="0" err="1" smtClean="0"/>
              <a:t>không</a:t>
            </a:r>
            <a:r>
              <a:rPr lang="en-US" baseline="0" dirty="0" smtClean="0"/>
              <a:t> có </a:t>
            </a:r>
            <a:r>
              <a:rPr lang="en-US" baseline="0" dirty="0" err="1" smtClean="0"/>
              <a:t>một</a:t>
            </a:r>
            <a:r>
              <a:rPr lang="en-US" baseline="0" dirty="0" smtClean="0"/>
              <a:t> </a:t>
            </a:r>
            <a:r>
              <a:rPr lang="en-US" baseline="0" dirty="0" err="1" smtClean="0"/>
              <a:t>định</a:t>
            </a:r>
            <a:r>
              <a:rPr lang="en-US" baseline="0" dirty="0" smtClean="0"/>
              <a:t> </a:t>
            </a:r>
            <a:r>
              <a:rPr lang="en-US" baseline="0" dirty="0" err="1" smtClean="0"/>
              <a:t>nghĩa</a:t>
            </a:r>
            <a:r>
              <a:rPr lang="en-US" baseline="0" dirty="0" smtClean="0"/>
              <a:t> </a:t>
            </a:r>
            <a:r>
              <a:rPr lang="en-US" baseline="0" dirty="0" err="1" smtClean="0"/>
              <a:t>duy</a:t>
            </a:r>
            <a:r>
              <a:rPr lang="en-US" baseline="0" dirty="0" smtClean="0"/>
              <a:t> </a:t>
            </a:r>
            <a:r>
              <a:rPr lang="en-US" baseline="0" dirty="0" err="1" smtClean="0"/>
              <a:t>nhất</a:t>
            </a:r>
            <a:r>
              <a:rPr lang="en-US" baseline="0" dirty="0" smtClean="0"/>
              <a:t>, </a:t>
            </a:r>
            <a:r>
              <a:rPr lang="en-US" baseline="0" dirty="0" err="1" smtClean="0"/>
              <a:t>chuẩn</a:t>
            </a:r>
            <a:r>
              <a:rPr lang="en-US" baseline="0" dirty="0" smtClean="0"/>
              <a:t> </a:t>
            </a:r>
            <a:r>
              <a:rPr lang="en-US" baseline="0" dirty="0" err="1" smtClean="0"/>
              <a:t>xác</a:t>
            </a:r>
            <a:r>
              <a:rPr lang="en-US" baseline="0" dirty="0" smtClean="0"/>
              <a:t> </a:t>
            </a:r>
            <a:r>
              <a:rPr lang="en-US" baseline="0" dirty="0" err="1" smtClean="0"/>
              <a:t>nhất</a:t>
            </a:r>
            <a:r>
              <a:rPr lang="en-US" baseline="0" dirty="0" smtClean="0"/>
              <a:t>… vì </a:t>
            </a:r>
            <a:r>
              <a:rPr lang="en-US" baseline="0" dirty="0" err="1" smtClean="0"/>
              <a:t>vậy</a:t>
            </a:r>
            <a:r>
              <a:rPr lang="en-US" baseline="0" dirty="0" smtClean="0"/>
              <a:t> </a:t>
            </a:r>
            <a:r>
              <a:rPr lang="en-US" baseline="0" dirty="0" err="1" smtClean="0"/>
              <a:t>chúng</a:t>
            </a:r>
            <a:r>
              <a:rPr lang="en-US" baseline="0" dirty="0" smtClean="0"/>
              <a:t> </a:t>
            </a:r>
            <a:r>
              <a:rPr lang="en-US" baseline="0" dirty="0" err="1" smtClean="0"/>
              <a:t>tôi</a:t>
            </a:r>
            <a:r>
              <a:rPr lang="en-US" baseline="0" dirty="0" smtClean="0"/>
              <a:t> </a:t>
            </a:r>
            <a:r>
              <a:rPr lang="en-US" baseline="0" dirty="0" err="1" smtClean="0"/>
              <a:t>liệt</a:t>
            </a:r>
            <a:r>
              <a:rPr lang="en-US" baseline="0" dirty="0" smtClean="0"/>
              <a:t> </a:t>
            </a:r>
            <a:r>
              <a:rPr lang="en-US" baseline="0" dirty="0" err="1" smtClean="0"/>
              <a:t>kê</a:t>
            </a:r>
            <a:r>
              <a:rPr lang="en-US" baseline="0" dirty="0" smtClean="0"/>
              <a:t> </a:t>
            </a:r>
            <a:r>
              <a:rPr lang="en-US" baseline="0" dirty="0" err="1" smtClean="0"/>
              <a:t>ra</a:t>
            </a:r>
            <a:r>
              <a:rPr lang="en-US" baseline="0" dirty="0" smtClean="0"/>
              <a:t> </a:t>
            </a:r>
            <a:r>
              <a:rPr lang="en-US" baseline="0" dirty="0" err="1" smtClean="0"/>
              <a:t>các</a:t>
            </a:r>
            <a:r>
              <a:rPr lang="en-US" baseline="0" dirty="0" smtClean="0"/>
              <a:t> </a:t>
            </a:r>
            <a:r>
              <a:rPr lang="en-US" baseline="0" dirty="0" err="1" smtClean="0"/>
              <a:t>định</a:t>
            </a:r>
            <a:r>
              <a:rPr lang="en-US" baseline="0" dirty="0" smtClean="0"/>
              <a:t> </a:t>
            </a:r>
            <a:r>
              <a:rPr lang="en-US" baseline="0" dirty="0" err="1" smtClean="0"/>
              <a:t>nghĩa</a:t>
            </a:r>
            <a:r>
              <a:rPr lang="en-US" baseline="0" dirty="0" smtClean="0"/>
              <a:t> </a:t>
            </a:r>
            <a:r>
              <a:rPr lang="en-US" baseline="0" dirty="0" err="1" smtClean="0"/>
              <a:t>được</a:t>
            </a:r>
            <a:r>
              <a:rPr lang="en-US" baseline="0" dirty="0" smtClean="0"/>
              <a:t> </a:t>
            </a:r>
            <a:r>
              <a:rPr lang="en-US" baseline="0" dirty="0" err="1" smtClean="0"/>
              <a:t>nhiều</a:t>
            </a:r>
            <a:r>
              <a:rPr lang="en-US" baseline="0" dirty="0" smtClean="0"/>
              <a:t> </a:t>
            </a:r>
            <a:r>
              <a:rPr lang="en-US" baseline="0" dirty="0" err="1" smtClean="0"/>
              <a:t>người</a:t>
            </a:r>
            <a:r>
              <a:rPr lang="en-US" baseline="0" dirty="0" smtClean="0"/>
              <a:t> </a:t>
            </a:r>
            <a:r>
              <a:rPr lang="en-US" baseline="0" dirty="0" err="1" smtClean="0"/>
              <a:t>nhắc</a:t>
            </a:r>
            <a:r>
              <a:rPr lang="en-US" baseline="0" dirty="0" smtClean="0"/>
              <a:t> </a:t>
            </a:r>
            <a:r>
              <a:rPr lang="en-US" baseline="0" dirty="0" err="1" smtClean="0"/>
              <a:t>đến</a:t>
            </a:r>
            <a:r>
              <a:rPr lang="en-US" baseline="0" dirty="0" smtClean="0"/>
              <a:t> </a:t>
            </a:r>
            <a:r>
              <a:rPr lang="en-US" baseline="0" dirty="0" err="1" smtClean="0"/>
              <a:t>như</a:t>
            </a:r>
            <a:r>
              <a:rPr lang="en-US" baseline="0" dirty="0" smtClean="0"/>
              <a:t> </a:t>
            </a:r>
            <a:r>
              <a:rPr lang="en-US" baseline="0" dirty="0" err="1" smtClean="0"/>
              <a:t>trong</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pPr>
              <a:defRPr/>
            </a:pPr>
            <a:fld id="{B412AEEC-C194-473E-AFA3-79E18607A814}"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5</a:t>
            </a:fld>
            <a:endParaRPr lang="en-US"/>
          </a:p>
        </p:txBody>
      </p:sp>
    </p:spTree>
    <p:extLst>
      <p:ext uri="{BB962C8B-B14F-4D97-AF65-F5344CB8AC3E}">
        <p14:creationId xmlns:p14="http://schemas.microsoft.com/office/powerpoint/2010/main" val="3408957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12</a:t>
            </a:fld>
            <a:endParaRPr lang="en-US"/>
          </a:p>
        </p:txBody>
      </p:sp>
    </p:spTree>
    <p:extLst>
      <p:ext uri="{BB962C8B-B14F-4D97-AF65-F5344CB8AC3E}">
        <p14:creationId xmlns:p14="http://schemas.microsoft.com/office/powerpoint/2010/main" val="3408957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361143EA-5CEE-435A-B302-33147E3B9238}" type="slidenum">
              <a:rPr lang="en-US" smtClean="0"/>
              <a:pPr/>
              <a:t>17</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mtClean="0">
                <a:cs typeface="Arial" pitchFamily="34" charset="0"/>
              </a:rPr>
              <a:t>In </a:t>
            </a:r>
            <a:r>
              <a:rPr lang="en-US" i="1" smtClean="0">
                <a:cs typeface="Arial" pitchFamily="34" charset="0"/>
              </a:rPr>
              <a:t>multiprogramming</a:t>
            </a:r>
            <a:r>
              <a:rPr lang="en-US" smtClean="0">
                <a:cs typeface="Arial" pitchFamily="34" charset="0"/>
              </a:rPr>
              <a:t> systems, the running task keeps running until it performs an operation that requires waiting for an external event (e.g. reading from a tape) or until the computer's scheduler forcibly swaps the running task out of the CPU. Multiprogramming systems are designed to maximize CPU usage. </a:t>
            </a:r>
          </a:p>
          <a:p>
            <a:pPr eaLnBrk="1" hangingPunct="1"/>
            <a:r>
              <a:rPr lang="en-US" smtClean="0">
                <a:cs typeface="Arial" pitchFamily="34" charset="0"/>
              </a:rPr>
              <a:t>In </a:t>
            </a:r>
            <a:r>
              <a:rPr lang="en-US" i="1" smtClean="0">
                <a:cs typeface="Arial" pitchFamily="34" charset="0"/>
                <a:hlinkClick r:id="rId3" tooltip="Time-sharing"/>
              </a:rPr>
              <a:t>time-sharing</a:t>
            </a:r>
            <a:r>
              <a:rPr lang="en-US" smtClean="0">
                <a:cs typeface="Arial" pitchFamily="34" charset="0"/>
              </a:rPr>
              <a:t> systems, the running task is required to relinquish the CPU, either voluntarily or by an external event such as a </a:t>
            </a:r>
            <a:r>
              <a:rPr lang="en-US" smtClean="0">
                <a:cs typeface="Arial" pitchFamily="34" charset="0"/>
                <a:hlinkClick r:id="rId4" tooltip="Hardware interrupt"/>
              </a:rPr>
              <a:t>hardware interrupt</a:t>
            </a:r>
            <a:r>
              <a:rPr lang="en-US" smtClean="0">
                <a:cs typeface="Arial" pitchFamily="34" charset="0"/>
              </a:rPr>
              <a:t>. Time sharing systems are designed to allow several programs to execute apparently simultaneously. </a:t>
            </a:r>
          </a:p>
          <a:p>
            <a:pPr eaLnBrk="1" hangingPunct="1"/>
            <a:r>
              <a:rPr lang="en-US" smtClean="0">
                <a:cs typeface="Arial" pitchFamily="34" charset="0"/>
              </a:rPr>
              <a:t>In </a:t>
            </a:r>
            <a:r>
              <a:rPr lang="en-US" i="1" smtClean="0">
                <a:cs typeface="Arial" pitchFamily="34" charset="0"/>
              </a:rPr>
              <a:t>real-time</a:t>
            </a:r>
            <a:r>
              <a:rPr lang="en-US" smtClean="0">
                <a:cs typeface="Arial" pitchFamily="34" charset="0"/>
              </a:rPr>
              <a:t> systems, some waiting tasks are guaranteed to be given the CPU when an external event occurs. Real time systems are designed to control mechanical devices such as industrial robots, which require timely processing. </a:t>
            </a:r>
          </a:p>
          <a:p>
            <a:pPr eaLnBrk="1" hangingPunct="1"/>
            <a:endParaRPr lang="en-US" smtClean="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Đáp</a:t>
            </a:r>
            <a:r>
              <a:rPr lang="en-US" baseline="0" smtClean="0"/>
              <a:t> án </a:t>
            </a:r>
            <a:r>
              <a:rPr lang="en-US" smtClean="0"/>
              <a:t>Hệ</a:t>
            </a:r>
            <a:r>
              <a:rPr lang="en-US" baseline="0" smtClean="0"/>
              <a:t> điều hành chia sẻ thời gian.</a:t>
            </a:r>
            <a:endParaRPr lang="en-US" smtClean="0"/>
          </a:p>
        </p:txBody>
      </p:sp>
      <p:sp>
        <p:nvSpPr>
          <p:cNvPr id="4" name="Slide Number Placeholder 3"/>
          <p:cNvSpPr>
            <a:spLocks noGrp="1"/>
          </p:cNvSpPr>
          <p:nvPr>
            <p:ph type="sldNum" sz="quarter" idx="10"/>
          </p:nvPr>
        </p:nvSpPr>
        <p:spPr/>
        <p:txBody>
          <a:bodyPr/>
          <a:lstStyle/>
          <a:p>
            <a:fld id="{2464ADD4-FDAE-426A-96C1-07D283434A41}" type="slidenum">
              <a:rPr lang="en-US" smtClean="0"/>
              <a:pPr/>
              <a:t>21</a:t>
            </a:fld>
            <a:endParaRPr lang="en-US"/>
          </a:p>
        </p:txBody>
      </p:sp>
    </p:spTree>
    <p:extLst>
      <p:ext uri="{BB962C8B-B14F-4D97-AF65-F5344CB8AC3E}">
        <p14:creationId xmlns:p14="http://schemas.microsoft.com/office/powerpoint/2010/main" val="43213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28</a:t>
            </a:fld>
            <a:endParaRPr lang="en-US"/>
          </a:p>
        </p:txBody>
      </p:sp>
    </p:spTree>
    <p:extLst>
      <p:ext uri="{BB962C8B-B14F-4D97-AF65-F5344CB8AC3E}">
        <p14:creationId xmlns:p14="http://schemas.microsoft.com/office/powerpoint/2010/main" val="3408957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srcRect/>
          <a:stretch>
            <a:fillRect/>
          </a:stretch>
        </p:blipFill>
        <p:spPr bwMode="auto">
          <a:xfrm>
            <a:off x="0" y="4161234"/>
            <a:ext cx="9144000" cy="2696766"/>
          </a:xfrm>
          <a:prstGeom prst="rect">
            <a:avLst/>
          </a:prstGeom>
          <a:noFill/>
          <a:ln w="9525">
            <a:noFill/>
            <a:miter lim="800000"/>
            <a:headEnd/>
            <a:tailEnd/>
          </a:ln>
          <a:effectLst/>
        </p:spPr>
      </p:pic>
      <p:pic>
        <p:nvPicPr>
          <p:cNvPr id="2050" name="Picture 2"/>
          <p:cNvPicPr>
            <a:picLocks noChangeAspect="1" noChangeArrowheads="1"/>
          </p:cNvPicPr>
          <p:nvPr userDrawn="1"/>
        </p:nvPicPr>
        <p:blipFill>
          <a:blip r:embed="rId3" cstate="print"/>
          <a:srcRect/>
          <a:stretch>
            <a:fillRect/>
          </a:stretch>
        </p:blipFill>
        <p:spPr bwMode="auto">
          <a:xfrm>
            <a:off x="0" y="0"/>
            <a:ext cx="9144000" cy="2821781"/>
          </a:xfrm>
          <a:prstGeom prst="rect">
            <a:avLst/>
          </a:prstGeom>
          <a:noFill/>
          <a:ln w="9525">
            <a:noFill/>
            <a:miter lim="800000"/>
            <a:headEnd/>
            <a:tailEnd/>
          </a:ln>
          <a:effectLst/>
        </p:spPr>
      </p:pic>
      <p:sp>
        <p:nvSpPr>
          <p:cNvPr id="2" name="Title 1"/>
          <p:cNvSpPr>
            <a:spLocks noGrp="1"/>
          </p:cNvSpPr>
          <p:nvPr>
            <p:ph type="ctrTitle"/>
          </p:nvPr>
        </p:nvSpPr>
        <p:spPr>
          <a:xfrm>
            <a:off x="228600" y="2438400"/>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Subtitle 2"/>
          <p:cNvSpPr>
            <a:spLocks noGrp="1"/>
          </p:cNvSpPr>
          <p:nvPr>
            <p:ph type="subTitle" idx="1"/>
          </p:nvPr>
        </p:nvSpPr>
        <p:spPr>
          <a:xfrm>
            <a:off x="1371600" y="4148534"/>
            <a:ext cx="6400800" cy="7620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p>
          <a:p>
            <a:endParaRPr lang="en-US"/>
          </a:p>
        </p:txBody>
      </p:sp>
      <p:pic>
        <p:nvPicPr>
          <p:cNvPr id="1030" name="Picture 6" descr="D:\Dropbox\SS-Slides\DeCuong-CDIO\TemplateCDIOv1\HinhAnh\LogoCDI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869785" y="613071"/>
            <a:ext cx="1702215"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1" name="Picture 7" descr="D:\Dropbox\SS-Slides\DeCuong-CDIO\TemplateCDIOv1\HinhAnh\LogoTruo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90600" y="625771"/>
            <a:ext cx="1231847"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6F51D7-14DA-43BC-8870-8C998FF7AA91}" type="datetime1">
              <a:rPr lang="en-US" smtClean="0"/>
              <a:pPr/>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A190E-2147-4CF2-AA59-19FFFC398201}" type="datetime1">
              <a:rPr lang="en-US" smtClean="0"/>
              <a:pPr/>
              <a:t>10/2/2012</a:t>
            </a:fld>
            <a:endParaRPr lang="en-US"/>
          </a:p>
        </p:txBody>
      </p:sp>
      <p:sp>
        <p:nvSpPr>
          <p:cNvPr id="5" name="Footer Placeholder 4"/>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a:effectLst/>
        </p:spPr>
      </p:pic>
      <p:sp>
        <p:nvSpPr>
          <p:cNvPr id="2" name="Title 1"/>
          <p:cNvSpPr>
            <a:spLocks noGrp="1"/>
          </p:cNvSpPr>
          <p:nvPr>
            <p:ph type="title"/>
          </p:nvPr>
        </p:nvSpPr>
        <p:spPr>
          <a:xfrm>
            <a:off x="381000" y="152400"/>
            <a:ext cx="8610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l">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2"/>
          <p:cNvPicPr>
            <a:picLocks noChangeAspect="1" noChangeArrowheads="1"/>
          </p:cNvPicPr>
          <p:nvPr userDrawn="1"/>
        </p:nvPicPr>
        <p:blipFill>
          <a:blip r:embed="rId3" cstate="print"/>
          <a:srcRect/>
          <a:stretch>
            <a:fillRect/>
          </a:stretch>
        </p:blipFill>
        <p:spPr bwMode="auto">
          <a:xfrm rot="10800000">
            <a:off x="0" y="6629400"/>
            <a:ext cx="9144000" cy="228599"/>
          </a:xfrm>
          <a:prstGeom prst="rect">
            <a:avLst/>
          </a:prstGeom>
          <a:noFill/>
          <a:ln w="9525">
            <a:noFill/>
            <a:miter lim="800000"/>
            <a:headEnd/>
            <a:tailEnd/>
          </a:ln>
          <a:effectLst/>
        </p:spPr>
      </p:pic>
      <p:pic>
        <p:nvPicPr>
          <p:cNvPr id="10" name="Picture 8"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143000"/>
            <a:ext cx="9144000" cy="228600"/>
          </a:xfrm>
          <a:prstGeom prst="rect">
            <a:avLst/>
          </a:prstGeom>
          <a:noFill/>
        </p:spPr>
      </p:pic>
      <p:pic>
        <p:nvPicPr>
          <p:cNvPr id="11" name="Picture 5" descr="WinFX_WCF__03a"/>
          <p:cNvPicPr>
            <a:picLocks noChangeAspect="1" noChangeArrowheads="1"/>
          </p:cNvPicPr>
          <p:nvPr userDrawn="1"/>
        </p:nvPicPr>
        <p:blipFill>
          <a:blip r:embed="rId5" cstate="print">
            <a:duotone>
              <a:schemeClr val="accent6">
                <a:shade val="45000"/>
                <a:satMod val="135000"/>
              </a:schemeClr>
              <a:prstClr val="white"/>
            </a:duotone>
          </a:blip>
          <a:srcRect/>
          <a:stretch>
            <a:fillRect/>
          </a:stretch>
        </p:blipFill>
        <p:spPr bwMode="auto">
          <a:xfrm>
            <a:off x="8534216" y="6400800"/>
            <a:ext cx="609784" cy="457200"/>
          </a:xfrm>
          <a:prstGeom prst="rect">
            <a:avLst/>
          </a:prstGeom>
          <a:noFill/>
        </p:spPr>
      </p:pic>
      <p:sp>
        <p:nvSpPr>
          <p:cNvPr id="4" name="Date Placeholder 3"/>
          <p:cNvSpPr>
            <a:spLocks noGrp="1"/>
          </p:cNvSpPr>
          <p:nvPr>
            <p:ph type="dt" sz="half" idx="10"/>
          </p:nvPr>
        </p:nvSpPr>
        <p:spPr>
          <a:xfrm>
            <a:off x="457200" y="6356350"/>
            <a:ext cx="990600" cy="365125"/>
          </a:xfrm>
        </p:spPr>
        <p:txBody>
          <a:bodyPr/>
          <a:lstStyle>
            <a:lvl1pPr>
              <a:defRPr>
                <a:solidFill>
                  <a:schemeClr val="tx1"/>
                </a:solidFill>
                <a:latin typeface="Tahoma" pitchFamily="34" charset="0"/>
                <a:ea typeface="Tahoma" pitchFamily="34" charset="0"/>
                <a:cs typeface="Tahoma" pitchFamily="34" charset="0"/>
              </a:defRPr>
            </a:lvl1pPr>
          </a:lstStyle>
          <a:p>
            <a:fld id="{0FF8D9FE-600F-4C18-A062-8FFF3F999B58}" type="datetime1">
              <a:rPr lang="en-US" smtClean="0"/>
              <a:pPr/>
              <a:t>10/2/2012</a:t>
            </a:fld>
            <a:endParaRPr lang="en-US"/>
          </a:p>
        </p:txBody>
      </p:sp>
      <p:sp>
        <p:nvSpPr>
          <p:cNvPr id="5" name="Footer Placeholder 4"/>
          <p:cNvSpPr>
            <a:spLocks noGrp="1"/>
          </p:cNvSpPr>
          <p:nvPr>
            <p:ph type="ftr" sz="quarter" idx="11"/>
          </p:nvPr>
        </p:nvSpPr>
        <p:spPr>
          <a:xfrm>
            <a:off x="1905000" y="6356350"/>
            <a:ext cx="6096000" cy="365125"/>
          </a:xfrm>
        </p:spPr>
        <p:txBody>
          <a:bodyPr/>
          <a:lstStyle>
            <a:lvl1pPr>
              <a:defRPr>
                <a:solidFill>
                  <a:schemeClr val="tx1"/>
                </a:solidFill>
                <a:latin typeface="Tahoma" pitchFamily="34" charset="0"/>
                <a:ea typeface="Tahoma" pitchFamily="34" charset="0"/>
                <a:cs typeface="Tahoma" pitchFamily="34" charset="0"/>
              </a:defRPr>
            </a:lvl1p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a:xfrm>
            <a:off x="8153400" y="6356350"/>
            <a:ext cx="533400" cy="365125"/>
          </a:xfrm>
        </p:spPr>
        <p:txBody>
          <a:bodyPr/>
          <a:lstStyle>
            <a:lvl1pPr>
              <a:defRPr>
                <a:solidFill>
                  <a:schemeClr val="tx1"/>
                </a:solidFill>
                <a:latin typeface="Tahoma" pitchFamily="34" charset="0"/>
                <a:ea typeface="Tahoma" pitchFamily="34" charset="0"/>
                <a:cs typeface="Tahoma" pitchFamily="34" charset="0"/>
              </a:defRPr>
            </a:lvl1pPr>
          </a:lstStyle>
          <a:p>
            <a:fld id="{8023217D-CBF3-4F05-B64D-691139C0E6CF}"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5" descr="WinFX_WCF__03a"/>
          <p:cNvPicPr>
            <a:picLocks noChangeAspect="1" noChangeArrowheads="1"/>
          </p:cNvPicPr>
          <p:nvPr userDrawn="1"/>
        </p:nvPicPr>
        <p:blipFill>
          <a:blip r:embed="rId2" cstate="print">
            <a:duotone>
              <a:schemeClr val="accent6">
                <a:shade val="45000"/>
                <a:satMod val="135000"/>
              </a:schemeClr>
              <a:prstClr val="white"/>
            </a:duotone>
          </a:blip>
          <a:srcRect/>
          <a:stretch>
            <a:fillRect/>
          </a:stretch>
        </p:blipFill>
        <p:spPr bwMode="auto">
          <a:xfrm>
            <a:off x="4800600" y="3601428"/>
            <a:ext cx="4343400" cy="3256571"/>
          </a:xfrm>
          <a:prstGeom prst="rect">
            <a:avLst/>
          </a:prstGeom>
          <a:noFill/>
        </p:spPr>
      </p:pic>
      <p:sp>
        <p:nvSpPr>
          <p:cNvPr id="2" name="Title 1"/>
          <p:cNvSpPr>
            <a:spLocks noGrp="1"/>
          </p:cNvSpPr>
          <p:nvPr>
            <p:ph type="ctrTitle"/>
          </p:nvPr>
        </p:nvSpPr>
        <p:spPr>
          <a:xfrm>
            <a:off x="381000" y="2492375"/>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pic>
        <p:nvPicPr>
          <p:cNvPr id="8"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r="16667" b="33333"/>
          <a:stretch>
            <a:fillRect/>
          </a:stretch>
        </p:blipFill>
        <p:spPr bwMode="auto">
          <a:xfrm>
            <a:off x="1524000" y="1905000"/>
            <a:ext cx="7620000" cy="152400"/>
          </a:xfrm>
          <a:prstGeom prst="rect">
            <a:avLst/>
          </a:prstGeom>
          <a:noFill/>
        </p:spPr>
      </p:pic>
      <p:pic>
        <p:nvPicPr>
          <p:cNvPr id="9" name="Picture 8" descr="WinFX__LineGlow"/>
          <p:cNvPicPr>
            <a:picLocks noChangeAspect="1" noChangeArrowheads="1"/>
          </p:cNvPicPr>
          <p:nvPr userDrawn="1"/>
        </p:nvPicPr>
        <p:blipFill>
          <a:blip r:embed="rId3" cstate="print">
            <a:duotone>
              <a:schemeClr val="accent6">
                <a:shade val="45000"/>
                <a:satMod val="135000"/>
              </a:schemeClr>
              <a:prstClr val="white"/>
            </a:duotone>
            <a:lum bright="16000" contrast="26000"/>
          </a:blip>
          <a:srcRect l="15000" t="33333"/>
          <a:stretch>
            <a:fillRect/>
          </a:stretch>
        </p:blipFill>
        <p:spPr bwMode="auto">
          <a:xfrm>
            <a:off x="0" y="4343400"/>
            <a:ext cx="7772400" cy="152400"/>
          </a:xfrm>
          <a:prstGeom prst="rect">
            <a:avLst/>
          </a:prstGeom>
          <a:noFill/>
        </p:spPr>
      </p:pic>
      <p:pic>
        <p:nvPicPr>
          <p:cNvPr id="1026" name="Picture 2"/>
          <p:cNvPicPr>
            <a:picLocks noChangeAspect="1" noChangeArrowheads="1"/>
          </p:cNvPicPr>
          <p:nvPr userDrawn="1"/>
        </p:nvPicPr>
        <p:blipFill>
          <a:blip r:embed="rId4" cstate="print"/>
          <a:srcRect/>
          <a:stretch>
            <a:fillRect/>
          </a:stretch>
        </p:blipFill>
        <p:spPr bwMode="auto">
          <a:xfrm>
            <a:off x="0" y="0"/>
            <a:ext cx="9144000" cy="685800"/>
          </a:xfrm>
          <a:prstGeom prst="rect">
            <a:avLst/>
          </a:prstGeom>
          <a:noFill/>
          <a:ln w="9525">
            <a:noFill/>
            <a:miter lim="800000"/>
            <a:headEnd/>
            <a:tailEnd/>
          </a:ln>
          <a:effectLst/>
        </p:spPr>
      </p:pic>
      <p:pic>
        <p:nvPicPr>
          <p:cNvPr id="2050" name="Picture 2" descr="D:\Dropbox\SS-Slides\DeCuong-CDIO\TemplateCDIOv1\HinhAnh\LogoCDIO_Transparent.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0908" y="863599"/>
            <a:ext cx="1052692" cy="59992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Dropbox\SS-Slides\DeCuong-CDIO\TemplateCDIOv1\HinhAnh\LogoTruong_Transpare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42862" y="815955"/>
            <a:ext cx="762308" cy="6003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b="29359"/>
          <a:stretch>
            <a:fillRect/>
          </a:stretch>
        </p:blipFill>
        <p:spPr bwMode="auto">
          <a:xfrm>
            <a:off x="0" y="4953000"/>
            <a:ext cx="9144000" cy="1905000"/>
          </a:xfrm>
          <a:prstGeom prst="rect">
            <a:avLst/>
          </a:prstGeom>
          <a:noFill/>
          <a:ln w="9525">
            <a:noFill/>
            <a:miter lim="800000"/>
            <a:headEnd/>
            <a:tailEnd/>
          </a:ln>
          <a:effectLst/>
        </p:spPr>
      </p:pic>
      <p:pic>
        <p:nvPicPr>
          <p:cNvPr id="7" name="Picture 2"/>
          <p:cNvPicPr>
            <a:picLocks noChangeAspect="1" noChangeArrowheads="1"/>
          </p:cNvPicPr>
          <p:nvPr userDrawn="1"/>
        </p:nvPicPr>
        <p:blipFill>
          <a:blip r:embed="rId3" cstate="print"/>
          <a:srcRect t="45907"/>
          <a:stretch>
            <a:fillRect/>
          </a:stretch>
        </p:blipFill>
        <p:spPr bwMode="auto">
          <a:xfrm>
            <a:off x="0" y="0"/>
            <a:ext cx="9144000" cy="1526381"/>
          </a:xfrm>
          <a:prstGeom prst="rect">
            <a:avLst/>
          </a:prstGeom>
          <a:noFill/>
          <a:ln w="9525">
            <a:noFill/>
            <a:miter lim="800000"/>
            <a:headEnd/>
            <a:tailEnd/>
          </a:ln>
          <a:effectLst/>
        </p:spPr>
      </p:pic>
      <p:pic>
        <p:nvPicPr>
          <p:cNvPr id="8" name="Picture 2" descr="E:\04_Image Collection\01_ICON\Question\Help.png"/>
          <p:cNvPicPr>
            <a:picLocks noChangeAspect="1" noChangeArrowheads="1"/>
          </p:cNvPicPr>
          <p:nvPr userDrawn="1"/>
        </p:nvPicPr>
        <p:blipFill>
          <a:blip r:embed="rId4" cstate="print"/>
          <a:srcRect/>
          <a:stretch>
            <a:fillRect/>
          </a:stretch>
        </p:blipFill>
        <p:spPr bwMode="auto">
          <a:xfrm>
            <a:off x="1828800" y="990600"/>
            <a:ext cx="5105400" cy="472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a:defRPr sz="40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38021C0-D1B6-4ECB-8908-45C3B85BEE9B}" type="datetime1">
              <a:rPr lang="en-US" smtClean="0"/>
              <a:pPr/>
              <a:t>10/2/2012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023217D-CBF3-4F05-B64D-691139C0E6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cstate="print"/>
          <a:srcRect/>
          <a:stretch>
            <a:fillRect/>
          </a:stretch>
        </p:blipFill>
        <p:spPr bwMode="auto">
          <a:xfrm>
            <a:off x="0" y="0"/>
            <a:ext cx="9144000" cy="381000"/>
          </a:xfrm>
          <a:prstGeom prst="rect">
            <a:avLst/>
          </a:prstGeom>
          <a:noFill/>
          <a:ln w="9525">
            <a:noFill/>
            <a:miter lim="800000"/>
            <a:headEnd/>
            <a:tailEnd/>
          </a:ln>
          <a:effectLst/>
        </p:spPr>
      </p:pic>
      <p:sp>
        <p:nvSpPr>
          <p:cNvPr id="2" name="Title 1"/>
          <p:cNvSpPr>
            <a:spLocks noGrp="1"/>
          </p:cNvSpPr>
          <p:nvPr>
            <p:ph type="title"/>
          </p:nvPr>
        </p:nvSpPr>
        <p:spPr>
          <a:xfrm>
            <a:off x="457200" y="152400"/>
            <a:ext cx="85344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914400" cy="365125"/>
          </a:xfrm>
        </p:spPr>
        <p:txBody>
          <a:bodyPr/>
          <a:lstStyle>
            <a:lvl1pPr>
              <a:defRPr>
                <a:solidFill>
                  <a:schemeClr val="tx1"/>
                </a:solidFill>
              </a:defRPr>
            </a:lvl1pPr>
          </a:lstStyle>
          <a:p>
            <a:fld id="{48E8EC91-8A40-4CB4-B428-FE8F2E7EBF68}" type="datetime1">
              <a:rPr lang="en-US" smtClean="0"/>
              <a:pPr/>
              <a:t>10/2/2012</a:t>
            </a:fld>
            <a:endParaRPr lang="en-US"/>
          </a:p>
        </p:txBody>
      </p:sp>
      <p:sp>
        <p:nvSpPr>
          <p:cNvPr id="6" name="Footer Placeholder 5"/>
          <p:cNvSpPr>
            <a:spLocks noGrp="1"/>
          </p:cNvSpPr>
          <p:nvPr>
            <p:ph type="ftr" sz="quarter" idx="11"/>
          </p:nvPr>
        </p:nvSpPr>
        <p:spPr>
          <a:xfrm>
            <a:off x="1524000" y="6356350"/>
            <a:ext cx="6400800" cy="365125"/>
          </a:xfrm>
        </p:spPr>
        <p:txBody>
          <a:bodyPr/>
          <a:lstStyle>
            <a:lvl1pPr>
              <a:defRPr>
                <a:solidFill>
                  <a:schemeClr val="tx1"/>
                </a:solidFill>
              </a:defRPr>
            </a:lvl1pPr>
          </a:lstStyle>
          <a:p>
            <a:r>
              <a:rPr lang="vi-VN" smtClean="0"/>
              <a:t>Khoa CNTT - ĐH Khoa học </a:t>
            </a:r>
            <a:r>
              <a:rPr lang="en-US" smtClean="0"/>
              <a:t>T</a:t>
            </a:r>
            <a:r>
              <a:rPr lang="vi-VN" smtClean="0"/>
              <a:t>ự nhiên</a:t>
            </a:r>
            <a:endParaRPr lang="en-US"/>
          </a:p>
        </p:txBody>
      </p:sp>
      <p:sp>
        <p:nvSpPr>
          <p:cNvPr id="7" name="Slide Number Placeholder 6"/>
          <p:cNvSpPr>
            <a:spLocks noGrp="1"/>
          </p:cNvSpPr>
          <p:nvPr>
            <p:ph type="sldNum" sz="quarter" idx="12"/>
          </p:nvPr>
        </p:nvSpPr>
        <p:spPr>
          <a:xfrm>
            <a:off x="8153400" y="6356350"/>
            <a:ext cx="533400" cy="365125"/>
          </a:xfrm>
        </p:spPr>
        <p:txBody>
          <a:bodyPr/>
          <a:lstStyle>
            <a:lvl1pPr>
              <a:defRPr>
                <a:solidFill>
                  <a:schemeClr val="tx1"/>
                </a:solidFill>
              </a:defRPr>
            </a:lvl1pPr>
          </a:lstStyle>
          <a:p>
            <a:fld id="{8023217D-CBF3-4F05-B64D-691139C0E6CF}" type="slidenum">
              <a:rPr lang="en-US" smtClean="0"/>
              <a:pPr/>
              <a:t>‹#›</a:t>
            </a:fld>
            <a:endParaRPr lang="en-US"/>
          </a:p>
        </p:txBody>
      </p:sp>
      <p:pic>
        <p:nvPicPr>
          <p:cNvPr id="9" name="Picture 2"/>
          <p:cNvPicPr>
            <a:picLocks noChangeAspect="1" noChangeArrowheads="1"/>
          </p:cNvPicPr>
          <p:nvPr userDrawn="1"/>
        </p:nvPicPr>
        <p:blipFill>
          <a:blip r:embed="rId3" cstate="print"/>
          <a:srcRect/>
          <a:stretch>
            <a:fillRect/>
          </a:stretch>
        </p:blipFill>
        <p:spPr bwMode="auto">
          <a:xfrm rot="10800000">
            <a:off x="0" y="6629400"/>
            <a:ext cx="9144000" cy="228599"/>
          </a:xfrm>
          <a:prstGeom prst="rect">
            <a:avLst/>
          </a:prstGeom>
          <a:noFill/>
          <a:ln w="9525">
            <a:noFill/>
            <a:miter lim="800000"/>
            <a:headEnd/>
            <a:tailEnd/>
          </a:ln>
          <a:effectLst/>
        </p:spPr>
      </p:pic>
      <p:pic>
        <p:nvPicPr>
          <p:cNvPr id="11" name="Picture 8" descr="WinFX__LineGlow"/>
          <p:cNvPicPr>
            <a:picLocks noChangeAspect="1" noChangeArrowheads="1"/>
          </p:cNvPicPr>
          <p:nvPr userDrawn="1"/>
        </p:nvPicPr>
        <p:blipFill>
          <a:blip r:embed="rId4" cstate="print">
            <a:duotone>
              <a:schemeClr val="accent6">
                <a:shade val="45000"/>
                <a:satMod val="135000"/>
              </a:schemeClr>
              <a:prstClr val="white"/>
            </a:duotone>
            <a:lum bright="16000" contrast="26000"/>
          </a:blip>
          <a:srcRect/>
          <a:stretch>
            <a:fillRect/>
          </a:stretch>
        </p:blipFill>
        <p:spPr bwMode="auto">
          <a:xfrm>
            <a:off x="0" y="1295400"/>
            <a:ext cx="9144000" cy="228600"/>
          </a:xfrm>
          <a:prstGeom prst="rect">
            <a:avLst/>
          </a:prstGeom>
          <a:noFill/>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72233-B014-4D10-B0DF-9C4B297BEFCC}" type="datetime1">
              <a:rPr lang="en-US" smtClean="0"/>
              <a:pPr/>
              <a:t>10/2/2012</a:t>
            </a:fld>
            <a:endParaRPr lang="en-US"/>
          </a:p>
        </p:txBody>
      </p:sp>
      <p:sp>
        <p:nvSpPr>
          <p:cNvPr id="8" name="Footer Placeholder 7"/>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9" name="Slide Number Placeholder 8"/>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D03B47-D958-4AA3-808C-2D9A66A78809}" type="datetime1">
              <a:rPr lang="en-US" smtClean="0"/>
              <a:pPr/>
              <a:t>10/2/2012</a:t>
            </a:fld>
            <a:endParaRPr lang="en-US"/>
          </a:p>
        </p:txBody>
      </p:sp>
      <p:sp>
        <p:nvSpPr>
          <p:cNvPr id="6" name="Footer Placeholder 5"/>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07A16-6884-4919-9B7E-DCE07F9EF7FC}" type="datetime1">
              <a:rPr lang="en-US" smtClean="0"/>
              <a:pPr/>
              <a:t>10/2/2012</a:t>
            </a:fld>
            <a:endParaRPr lang="en-US"/>
          </a:p>
        </p:txBody>
      </p:sp>
      <p:sp>
        <p:nvSpPr>
          <p:cNvPr id="6" name="Footer Placeholder 5"/>
          <p:cNvSpPr>
            <a:spLocks noGrp="1"/>
          </p:cNvSpPr>
          <p:nvPr>
            <p:ph type="ftr" sz="quarter" idx="11"/>
          </p:nvPr>
        </p:nvSpPr>
        <p:spPr/>
        <p:txBody>
          <a:bodyPr/>
          <a:lstStyle/>
          <a:p>
            <a:r>
              <a:rPr lang="vi-VN" smtClean="0"/>
              <a:t>Khoa CNTT - ĐH Khoa học </a:t>
            </a:r>
            <a:r>
              <a:rPr lang="en-US" smtClean="0"/>
              <a:t>T</a:t>
            </a:r>
            <a:r>
              <a:rPr lang="vi-VN" smtClean="0"/>
              <a: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82CE8-D688-40F4-86C8-C8CBA6BCACC1}" type="datetime1">
              <a:rPr lang="en-US" smtClean="0"/>
              <a:pPr/>
              <a:t>10/2/2012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Khoa CNTT - ĐH Khoa học </a:t>
            </a:r>
            <a:r>
              <a:rPr lang="en-US" smtClean="0"/>
              <a:t>T</a:t>
            </a:r>
            <a:r>
              <a:rPr lang="vi-VN" smtClean="0"/>
              <a:t>ự nhiên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3217D-CBF3-4F05-B64D-691139C0E6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Giới thiệu về hệ điều hành</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
        <p:nvSpPr>
          <p:cNvPr id="3" name="Subtitle 2"/>
          <p:cNvSpPr>
            <a:spLocks noGrp="1"/>
          </p:cNvSpPr>
          <p:nvPr>
            <p:ph type="subTitle" idx="1"/>
          </p:nvPr>
        </p:nvSpPr>
        <p:spPr/>
        <p:txBody>
          <a:bodyPr>
            <a:normAutofit/>
          </a:bodyPr>
          <a:lstStyle/>
          <a:p>
            <a:r>
              <a:rPr lang="en-US" sz="1800" b="1" smtClean="0"/>
              <a:t>Nhập môn Công nghệ thông tin 1</a:t>
            </a:r>
            <a:endParaRPr lang="en-US" sz="1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pPr algn="l"/>
            <a:r>
              <a:rPr lang="en-US" dirty="0" err="1" smtClean="0"/>
              <a:t>Ngày</a:t>
            </a:r>
            <a:r>
              <a:rPr lang="en-US" dirty="0" smtClean="0"/>
              <a:t> nay</a:t>
            </a:r>
          </a:p>
        </p:txBody>
      </p:sp>
      <p:pic>
        <p:nvPicPr>
          <p:cNvPr id="16387" name="Content Placeholder 5" descr="cacm-201012-baby-ipad.gif"/>
          <p:cNvPicPr>
            <a:picLocks noGrp="1" noChangeAspect="1"/>
          </p:cNvPicPr>
          <p:nvPr>
            <p:ph idx="1"/>
          </p:nvPr>
        </p:nvPicPr>
        <p:blipFill>
          <a:blip r:embed="rId2" cstate="print"/>
          <a:stretch>
            <a:fillRect/>
          </a:stretch>
        </p:blipFill>
        <p:spPr>
          <a:xfrm>
            <a:off x="2883280" y="1600200"/>
            <a:ext cx="3377439" cy="4525963"/>
          </a:xfrm>
        </p:spPr>
      </p:pic>
      <p:sp>
        <p:nvSpPr>
          <p:cNvPr id="16388" name="Date Placeholder 3"/>
          <p:cNvSpPr>
            <a:spLocks noGrp="1"/>
          </p:cNvSpPr>
          <p:nvPr>
            <p:ph type="dt" sz="half" idx="10"/>
          </p:nvPr>
        </p:nvSpPr>
        <p:spPr>
          <a:noFill/>
        </p:spPr>
        <p:txBody>
          <a:bodyPr/>
          <a:lstStyle/>
          <a:p>
            <a:fld id="{9D11B330-39BA-4128-A31D-028959E1D6D9}" type="datetime1">
              <a:rPr lang="en-US" smtClean="0">
                <a:latin typeface="Arial" pitchFamily="34" charset="0"/>
              </a:rPr>
              <a:t>10/2/2012</a:t>
            </a:fld>
            <a:endParaRPr lang="en-US" smtClean="0">
              <a:latin typeface="Arial" pitchFamily="34" charset="0"/>
            </a:endParaRPr>
          </a:p>
        </p:txBody>
      </p:sp>
      <p:sp>
        <p:nvSpPr>
          <p:cNvPr id="16389" name="Footer Placeholder 4"/>
          <p:cNvSpPr>
            <a:spLocks noGrp="1"/>
          </p:cNvSpPr>
          <p:nvPr>
            <p:ph type="ftr" sz="quarter" idx="11"/>
          </p:nvPr>
        </p:nvSpPr>
        <p:spPr>
          <a:noFill/>
        </p:spPr>
        <p:txBody>
          <a:bodyPr/>
          <a:lstStyle/>
          <a:p>
            <a:r>
              <a:rPr lang="en-US" smtClean="0">
                <a:latin typeface="Arial" pitchFamily="34" charset="0"/>
              </a:rPr>
              <a:t>Khoa CNTT - ĐH Khoa học Tự nhiên</a:t>
            </a:r>
            <a:endParaRPr lang="en-US" dirty="0" smtClean="0">
              <a:latin typeface="Arial" pitchFamily="34" charset="0"/>
            </a:endParaRPr>
          </a:p>
        </p:txBody>
      </p:sp>
      <p:sp>
        <p:nvSpPr>
          <p:cNvPr id="2" name="Slide Number Placeholder 1"/>
          <p:cNvSpPr>
            <a:spLocks noGrp="1"/>
          </p:cNvSpPr>
          <p:nvPr>
            <p:ph type="sldNum" sz="quarter" idx="12"/>
          </p:nvPr>
        </p:nvSpPr>
        <p:spPr/>
        <p:txBody>
          <a:bodyPr/>
          <a:lstStyle/>
          <a:p>
            <a:fld id="{8023217D-CBF3-4F05-B64D-691139C0E6CF}" type="slidenum">
              <a:rPr lang="en-US" smtClean="0"/>
              <a:pPr/>
              <a:t>10</a:t>
            </a:fld>
            <a:endParaRPr lang="en-US"/>
          </a:p>
        </p:txBody>
      </p:sp>
    </p:spTree>
    <p:extLst>
      <p:ext uri="{BB962C8B-B14F-4D97-AF65-F5344CB8AC3E}">
        <p14:creationId xmlns:p14="http://schemas.microsoft.com/office/powerpoint/2010/main" val="1248680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lIns="90488" tIns="44450" rIns="90488" bIns="44450">
            <a:normAutofit/>
          </a:bodyPr>
          <a:lstStyle/>
          <a:p>
            <a:r>
              <a:rPr lang="en-US" dirty="0" err="1" smtClean="0"/>
              <a:t>Cấu</a:t>
            </a:r>
            <a:r>
              <a:rPr lang="en-US" dirty="0" smtClean="0"/>
              <a:t> </a:t>
            </a:r>
            <a:r>
              <a:rPr lang="en-US" dirty="0" err="1" smtClean="0"/>
              <a:t>trúc</a:t>
            </a:r>
            <a:r>
              <a:rPr lang="en-US" dirty="0" smtClean="0"/>
              <a:t> </a:t>
            </a:r>
            <a:r>
              <a:rPr lang="en-US" dirty="0" err="1" smtClean="0"/>
              <a:t>máy</a:t>
            </a:r>
            <a:r>
              <a:rPr lang="en-US" dirty="0" smtClean="0"/>
              <a:t> </a:t>
            </a:r>
            <a:r>
              <a:rPr lang="en-US" dirty="0" err="1" smtClean="0"/>
              <a:t>tính</a:t>
            </a:r>
            <a:r>
              <a:rPr lang="en-US" dirty="0" smtClean="0"/>
              <a:t> </a:t>
            </a:r>
            <a:r>
              <a:rPr lang="en-US" dirty="0" err="1" smtClean="0"/>
              <a:t>cơ</a:t>
            </a:r>
            <a:r>
              <a:rPr lang="en-US" dirty="0" smtClean="0"/>
              <a:t> </a:t>
            </a:r>
            <a:r>
              <a:rPr lang="en-US" dirty="0" err="1" smtClean="0"/>
              <a:t>bản</a:t>
            </a:r>
            <a:endParaRPr lang="en-US" dirty="0" smtClean="0"/>
          </a:p>
        </p:txBody>
      </p:sp>
      <p:sp>
        <p:nvSpPr>
          <p:cNvPr id="18437" name="Rectangle 3"/>
          <p:cNvSpPr>
            <a:spLocks noGrp="1" noChangeArrowheads="1"/>
          </p:cNvSpPr>
          <p:nvPr>
            <p:ph idx="1"/>
          </p:nvPr>
        </p:nvSpPr>
        <p:spPr>
          <a:noFill/>
        </p:spPr>
        <p:txBody>
          <a:bodyPr lIns="90488" tIns="44450" rIns="90488" bIns="44450"/>
          <a:lstStyle/>
          <a:p>
            <a:pPr marL="460375" indent="-460375">
              <a:lnSpc>
                <a:spcPct val="90000"/>
              </a:lnSpc>
              <a:buFont typeface="Monotype Sorts"/>
              <a:buNone/>
            </a:pPr>
            <a:endParaRPr lang="en-US" sz="1800" smtClean="0"/>
          </a:p>
          <a:p>
            <a:pPr marL="460375" indent="-460375">
              <a:lnSpc>
                <a:spcPct val="90000"/>
              </a:lnSpc>
              <a:buFont typeface="Monotype Sorts"/>
              <a:buNone/>
            </a:pPr>
            <a:endParaRPr lang="en-US" sz="1800" smtClean="0"/>
          </a:p>
          <a:p>
            <a:pPr marL="460375" indent="-460375">
              <a:lnSpc>
                <a:spcPct val="90000"/>
              </a:lnSpc>
              <a:buFont typeface="Monotype Sorts"/>
              <a:buNone/>
            </a:pPr>
            <a:endParaRPr lang="en-US" sz="1800" smtClean="0"/>
          </a:p>
        </p:txBody>
      </p:sp>
      <p:sp>
        <p:nvSpPr>
          <p:cNvPr id="18434" name="Date Placeholder 4"/>
          <p:cNvSpPr>
            <a:spLocks noGrp="1"/>
          </p:cNvSpPr>
          <p:nvPr>
            <p:ph type="dt" sz="half" idx="10"/>
          </p:nvPr>
        </p:nvSpPr>
        <p:spPr>
          <a:noFill/>
        </p:spPr>
        <p:txBody>
          <a:bodyPr/>
          <a:lstStyle/>
          <a:p>
            <a:fld id="{972B5499-727A-4B74-B102-C15A7483E36E}" type="datetime1">
              <a:rPr lang="en-US" smtClean="0">
                <a:latin typeface="Arial" pitchFamily="34" charset="0"/>
              </a:rPr>
              <a:t>10/2/2012</a:t>
            </a:fld>
            <a:endParaRPr lang="en-US" smtClean="0">
              <a:latin typeface="Arial" pitchFamily="34" charset="0"/>
            </a:endParaRPr>
          </a:p>
        </p:txBody>
      </p:sp>
      <p:sp>
        <p:nvSpPr>
          <p:cNvPr id="18435" name="Footer Placeholder 5"/>
          <p:cNvSpPr>
            <a:spLocks noGrp="1"/>
          </p:cNvSpPr>
          <p:nvPr>
            <p:ph type="ftr" sz="quarter" idx="11"/>
          </p:nvPr>
        </p:nvSpPr>
        <p:spPr>
          <a:noFill/>
        </p:spPr>
        <p:txBody>
          <a:bodyPr/>
          <a:lstStyle/>
          <a:p>
            <a:r>
              <a:rPr lang="en-US" smtClean="0">
                <a:latin typeface="Arial" pitchFamily="34" charset="0"/>
              </a:rPr>
              <a:t>Khoa CNTT - ĐH Khoa học Tự nhiên</a:t>
            </a:r>
            <a:endParaRPr lang="en-US" smtClean="0">
              <a:latin typeface="Arial" pitchFamily="34" charset="0"/>
            </a:endParaRPr>
          </a:p>
        </p:txBody>
      </p:sp>
      <p:sp>
        <p:nvSpPr>
          <p:cNvPr id="2" name="Slide Number Placeholder 1"/>
          <p:cNvSpPr>
            <a:spLocks noGrp="1"/>
          </p:cNvSpPr>
          <p:nvPr>
            <p:ph type="sldNum" sz="quarter" idx="12"/>
          </p:nvPr>
        </p:nvSpPr>
        <p:spPr/>
        <p:txBody>
          <a:bodyPr/>
          <a:lstStyle/>
          <a:p>
            <a:fld id="{8023217D-CBF3-4F05-B64D-691139C0E6CF}" type="slidenum">
              <a:rPr lang="en-US" smtClean="0"/>
              <a:pPr/>
              <a:t>11</a:t>
            </a:fld>
            <a:endParaRPr lang="en-US"/>
          </a:p>
        </p:txBody>
      </p:sp>
      <p:grpSp>
        <p:nvGrpSpPr>
          <p:cNvPr id="18438" name="Group 4"/>
          <p:cNvGrpSpPr>
            <a:grpSpLocks/>
          </p:cNvGrpSpPr>
          <p:nvPr/>
        </p:nvGrpSpPr>
        <p:grpSpPr bwMode="auto">
          <a:xfrm>
            <a:off x="1370013" y="2209800"/>
            <a:ext cx="6403975" cy="3313112"/>
            <a:chOff x="1150" y="1273"/>
            <a:chExt cx="3533" cy="1381"/>
          </a:xfrm>
        </p:grpSpPr>
        <p:sp>
          <p:nvSpPr>
            <p:cNvPr id="18439" name="Line 5"/>
            <p:cNvSpPr>
              <a:spLocks noChangeShapeType="1"/>
            </p:cNvSpPr>
            <p:nvPr/>
          </p:nvSpPr>
          <p:spPr bwMode="auto">
            <a:xfrm>
              <a:off x="1150" y="1810"/>
              <a:ext cx="1883" cy="0"/>
            </a:xfrm>
            <a:prstGeom prst="line">
              <a:avLst/>
            </a:prstGeom>
            <a:noFill/>
            <a:ln w="12700">
              <a:solidFill>
                <a:schemeClr val="tx1"/>
              </a:solidFill>
              <a:round/>
              <a:headEnd/>
              <a:tailEnd/>
            </a:ln>
          </p:spPr>
          <p:txBody>
            <a:bodyPr/>
            <a:lstStyle/>
            <a:p>
              <a:endParaRPr lang="en-US"/>
            </a:p>
          </p:txBody>
        </p:sp>
        <p:sp>
          <p:nvSpPr>
            <p:cNvPr id="18440" name="Rectangle 6"/>
            <p:cNvSpPr>
              <a:spLocks noChangeArrowheads="1"/>
            </p:cNvSpPr>
            <p:nvPr/>
          </p:nvSpPr>
          <p:spPr bwMode="auto">
            <a:xfrm>
              <a:off x="1189" y="1276"/>
              <a:ext cx="474" cy="27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8441" name="Rectangle 7"/>
            <p:cNvSpPr>
              <a:spLocks noChangeArrowheads="1"/>
            </p:cNvSpPr>
            <p:nvPr/>
          </p:nvSpPr>
          <p:spPr bwMode="auto">
            <a:xfrm>
              <a:off x="1178" y="1312"/>
              <a:ext cx="366" cy="152"/>
            </a:xfrm>
            <a:prstGeom prst="rect">
              <a:avLst/>
            </a:prstGeom>
            <a:noFill/>
            <a:ln w="12700">
              <a:noFill/>
              <a:miter lim="800000"/>
              <a:headEnd/>
              <a:tailEnd/>
            </a:ln>
          </p:spPr>
          <p:txBody>
            <a:bodyPr wrap="none" lIns="90488" tIns="44450" rIns="90488" bIns="44450">
              <a:spAutoFit/>
            </a:bodyPr>
            <a:lstStyle/>
            <a:p>
              <a:r>
                <a:rPr lang="en-US" i="1"/>
                <a:t>CPU</a:t>
              </a:r>
            </a:p>
          </p:txBody>
        </p:sp>
        <p:sp>
          <p:nvSpPr>
            <p:cNvPr id="18442" name="Rectangle 8"/>
            <p:cNvSpPr>
              <a:spLocks noChangeArrowheads="1"/>
            </p:cNvSpPr>
            <p:nvPr/>
          </p:nvSpPr>
          <p:spPr bwMode="auto">
            <a:xfrm>
              <a:off x="2092" y="1273"/>
              <a:ext cx="703" cy="27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8443" name="Rectangle 9"/>
            <p:cNvSpPr>
              <a:spLocks noChangeArrowheads="1"/>
            </p:cNvSpPr>
            <p:nvPr/>
          </p:nvSpPr>
          <p:spPr bwMode="auto">
            <a:xfrm>
              <a:off x="2137" y="1295"/>
              <a:ext cx="555" cy="151"/>
            </a:xfrm>
            <a:prstGeom prst="rect">
              <a:avLst/>
            </a:prstGeom>
            <a:noFill/>
            <a:ln w="12700">
              <a:noFill/>
              <a:miter lim="800000"/>
              <a:headEnd/>
              <a:tailEnd/>
            </a:ln>
          </p:spPr>
          <p:txBody>
            <a:bodyPr wrap="none" lIns="90488" tIns="44450" rIns="90488" bIns="44450">
              <a:spAutoFit/>
            </a:bodyPr>
            <a:lstStyle/>
            <a:p>
              <a:r>
                <a:rPr lang="en-US" i="1"/>
                <a:t>Memory</a:t>
              </a:r>
            </a:p>
          </p:txBody>
        </p:sp>
        <p:sp>
          <p:nvSpPr>
            <p:cNvPr id="18444" name="Line 10"/>
            <p:cNvSpPr>
              <a:spLocks noChangeShapeType="1"/>
            </p:cNvSpPr>
            <p:nvPr/>
          </p:nvSpPr>
          <p:spPr bwMode="auto">
            <a:xfrm>
              <a:off x="1376" y="1569"/>
              <a:ext cx="0" cy="248"/>
            </a:xfrm>
            <a:prstGeom prst="line">
              <a:avLst/>
            </a:prstGeom>
            <a:noFill/>
            <a:ln w="12700">
              <a:solidFill>
                <a:schemeClr val="tx1"/>
              </a:solidFill>
              <a:round/>
              <a:headEnd/>
              <a:tailEnd/>
            </a:ln>
          </p:spPr>
          <p:txBody>
            <a:bodyPr/>
            <a:lstStyle/>
            <a:p>
              <a:endParaRPr lang="en-US"/>
            </a:p>
          </p:txBody>
        </p:sp>
        <p:sp>
          <p:nvSpPr>
            <p:cNvPr id="18445" name="Line 11"/>
            <p:cNvSpPr>
              <a:spLocks noChangeShapeType="1"/>
            </p:cNvSpPr>
            <p:nvPr/>
          </p:nvSpPr>
          <p:spPr bwMode="auto">
            <a:xfrm>
              <a:off x="2438" y="1555"/>
              <a:ext cx="0" cy="255"/>
            </a:xfrm>
            <a:prstGeom prst="line">
              <a:avLst/>
            </a:prstGeom>
            <a:noFill/>
            <a:ln w="12700">
              <a:solidFill>
                <a:schemeClr val="tx1"/>
              </a:solidFill>
              <a:round/>
              <a:headEnd/>
              <a:tailEnd/>
            </a:ln>
          </p:spPr>
          <p:txBody>
            <a:bodyPr/>
            <a:lstStyle/>
            <a:p>
              <a:endParaRPr lang="en-US"/>
            </a:p>
          </p:txBody>
        </p:sp>
        <p:sp>
          <p:nvSpPr>
            <p:cNvPr id="18446" name="Rectangle 12"/>
            <p:cNvSpPr>
              <a:spLocks noChangeArrowheads="1"/>
            </p:cNvSpPr>
            <p:nvPr/>
          </p:nvSpPr>
          <p:spPr bwMode="auto">
            <a:xfrm>
              <a:off x="2700" y="1603"/>
              <a:ext cx="794" cy="152"/>
            </a:xfrm>
            <a:prstGeom prst="rect">
              <a:avLst/>
            </a:prstGeom>
            <a:noFill/>
            <a:ln w="12700">
              <a:noFill/>
              <a:miter lim="800000"/>
              <a:headEnd/>
              <a:tailEnd/>
            </a:ln>
          </p:spPr>
          <p:txBody>
            <a:bodyPr wrap="none" lIns="90488" tIns="44450" rIns="90488" bIns="44450">
              <a:spAutoFit/>
            </a:bodyPr>
            <a:lstStyle/>
            <a:p>
              <a:r>
                <a:rPr lang="en-US" i="1"/>
                <a:t>memory bus</a:t>
              </a:r>
            </a:p>
          </p:txBody>
        </p:sp>
        <p:sp>
          <p:nvSpPr>
            <p:cNvPr id="18447" name="Line 13"/>
            <p:cNvSpPr>
              <a:spLocks noChangeShapeType="1"/>
            </p:cNvSpPr>
            <p:nvPr/>
          </p:nvSpPr>
          <p:spPr bwMode="auto">
            <a:xfrm>
              <a:off x="2035" y="2143"/>
              <a:ext cx="1508" cy="0"/>
            </a:xfrm>
            <a:prstGeom prst="line">
              <a:avLst/>
            </a:prstGeom>
            <a:noFill/>
            <a:ln w="12700">
              <a:solidFill>
                <a:schemeClr val="tx1"/>
              </a:solidFill>
              <a:round/>
              <a:headEnd/>
              <a:tailEnd/>
            </a:ln>
          </p:spPr>
          <p:txBody>
            <a:bodyPr/>
            <a:lstStyle/>
            <a:p>
              <a:endParaRPr lang="en-US"/>
            </a:p>
          </p:txBody>
        </p:sp>
        <p:sp>
          <p:nvSpPr>
            <p:cNvPr id="18448" name="Line 14"/>
            <p:cNvSpPr>
              <a:spLocks noChangeShapeType="1"/>
            </p:cNvSpPr>
            <p:nvPr/>
          </p:nvSpPr>
          <p:spPr bwMode="auto">
            <a:xfrm>
              <a:off x="2205" y="1810"/>
              <a:ext cx="0" cy="340"/>
            </a:xfrm>
            <a:prstGeom prst="line">
              <a:avLst/>
            </a:prstGeom>
            <a:noFill/>
            <a:ln w="12700">
              <a:solidFill>
                <a:schemeClr val="tx1"/>
              </a:solidFill>
              <a:round/>
              <a:headEnd/>
              <a:tailEnd/>
            </a:ln>
          </p:spPr>
          <p:txBody>
            <a:bodyPr/>
            <a:lstStyle/>
            <a:p>
              <a:endParaRPr lang="en-US"/>
            </a:p>
          </p:txBody>
        </p:sp>
        <p:sp>
          <p:nvSpPr>
            <p:cNvPr id="18449" name="Rectangle 15"/>
            <p:cNvSpPr>
              <a:spLocks noChangeArrowheads="1"/>
            </p:cNvSpPr>
            <p:nvPr/>
          </p:nvSpPr>
          <p:spPr bwMode="auto">
            <a:xfrm>
              <a:off x="2697" y="1897"/>
              <a:ext cx="506" cy="152"/>
            </a:xfrm>
            <a:prstGeom prst="rect">
              <a:avLst/>
            </a:prstGeom>
            <a:noFill/>
            <a:ln w="12700">
              <a:noFill/>
              <a:miter lim="800000"/>
              <a:headEnd/>
              <a:tailEnd/>
            </a:ln>
          </p:spPr>
          <p:txBody>
            <a:bodyPr wrap="none" lIns="90488" tIns="44450" rIns="90488" bIns="44450">
              <a:spAutoFit/>
            </a:bodyPr>
            <a:lstStyle/>
            <a:p>
              <a:r>
                <a:rPr lang="en-US" i="1"/>
                <a:t>I/O bus</a:t>
              </a:r>
            </a:p>
          </p:txBody>
        </p:sp>
        <p:sp>
          <p:nvSpPr>
            <p:cNvPr id="18450" name="Oval 16"/>
            <p:cNvSpPr>
              <a:spLocks noChangeArrowheads="1"/>
            </p:cNvSpPr>
            <p:nvPr/>
          </p:nvSpPr>
          <p:spPr bwMode="auto">
            <a:xfrm>
              <a:off x="2336" y="2317"/>
              <a:ext cx="396" cy="77"/>
            </a:xfrm>
            <a:prstGeom prst="ellipse">
              <a:avLst/>
            </a:prstGeom>
            <a:solidFill>
              <a:schemeClr val="bg1"/>
            </a:solidFill>
            <a:ln w="12700">
              <a:solidFill>
                <a:schemeClr val="tx1"/>
              </a:solidFill>
              <a:round/>
              <a:headEnd/>
              <a:tailEnd/>
            </a:ln>
          </p:spPr>
          <p:txBody>
            <a:bodyPr wrap="none" anchor="ctr"/>
            <a:lstStyle/>
            <a:p>
              <a:endParaRPr lang="en-US"/>
            </a:p>
          </p:txBody>
        </p:sp>
        <p:sp>
          <p:nvSpPr>
            <p:cNvPr id="18451" name="Line 17"/>
            <p:cNvSpPr>
              <a:spLocks noChangeShapeType="1"/>
            </p:cNvSpPr>
            <p:nvPr/>
          </p:nvSpPr>
          <p:spPr bwMode="auto">
            <a:xfrm>
              <a:off x="2502" y="2150"/>
              <a:ext cx="0" cy="170"/>
            </a:xfrm>
            <a:prstGeom prst="line">
              <a:avLst/>
            </a:prstGeom>
            <a:noFill/>
            <a:ln w="12700">
              <a:solidFill>
                <a:schemeClr val="tx1"/>
              </a:solidFill>
              <a:round/>
              <a:headEnd/>
              <a:tailEnd/>
            </a:ln>
          </p:spPr>
          <p:txBody>
            <a:bodyPr/>
            <a:lstStyle/>
            <a:p>
              <a:endParaRPr lang="en-US"/>
            </a:p>
          </p:txBody>
        </p:sp>
        <p:sp>
          <p:nvSpPr>
            <p:cNvPr id="18452" name="Line 18"/>
            <p:cNvSpPr>
              <a:spLocks noChangeShapeType="1"/>
            </p:cNvSpPr>
            <p:nvPr/>
          </p:nvSpPr>
          <p:spPr bwMode="auto">
            <a:xfrm>
              <a:off x="2332" y="2355"/>
              <a:ext cx="0" cy="299"/>
            </a:xfrm>
            <a:prstGeom prst="line">
              <a:avLst/>
            </a:prstGeom>
            <a:noFill/>
            <a:ln w="12700">
              <a:solidFill>
                <a:schemeClr val="tx1"/>
              </a:solidFill>
              <a:round/>
              <a:headEnd/>
              <a:tailEnd/>
            </a:ln>
          </p:spPr>
          <p:txBody>
            <a:bodyPr/>
            <a:lstStyle/>
            <a:p>
              <a:endParaRPr lang="en-US"/>
            </a:p>
          </p:txBody>
        </p:sp>
        <p:sp>
          <p:nvSpPr>
            <p:cNvPr id="18453" name="Line 19"/>
            <p:cNvSpPr>
              <a:spLocks noChangeShapeType="1"/>
            </p:cNvSpPr>
            <p:nvPr/>
          </p:nvSpPr>
          <p:spPr bwMode="auto">
            <a:xfrm flipV="1">
              <a:off x="2325" y="2653"/>
              <a:ext cx="418" cy="1"/>
            </a:xfrm>
            <a:prstGeom prst="line">
              <a:avLst/>
            </a:prstGeom>
            <a:noFill/>
            <a:ln w="12700">
              <a:solidFill>
                <a:schemeClr val="tx1"/>
              </a:solidFill>
              <a:round/>
              <a:headEnd/>
              <a:tailEnd/>
            </a:ln>
          </p:spPr>
          <p:txBody>
            <a:bodyPr/>
            <a:lstStyle/>
            <a:p>
              <a:endParaRPr lang="en-US"/>
            </a:p>
          </p:txBody>
        </p:sp>
        <p:sp>
          <p:nvSpPr>
            <p:cNvPr id="18454" name="Line 20"/>
            <p:cNvSpPr>
              <a:spLocks noChangeShapeType="1"/>
            </p:cNvSpPr>
            <p:nvPr/>
          </p:nvSpPr>
          <p:spPr bwMode="auto">
            <a:xfrm>
              <a:off x="2729" y="2369"/>
              <a:ext cx="0" cy="285"/>
            </a:xfrm>
            <a:prstGeom prst="line">
              <a:avLst/>
            </a:prstGeom>
            <a:noFill/>
            <a:ln w="12700">
              <a:solidFill>
                <a:schemeClr val="tx1"/>
              </a:solidFill>
              <a:round/>
              <a:headEnd/>
              <a:tailEnd/>
            </a:ln>
          </p:spPr>
          <p:txBody>
            <a:bodyPr/>
            <a:lstStyle/>
            <a:p>
              <a:endParaRPr lang="en-US"/>
            </a:p>
          </p:txBody>
        </p:sp>
        <p:sp>
          <p:nvSpPr>
            <p:cNvPr id="18455" name="Rectangle 21"/>
            <p:cNvSpPr>
              <a:spLocks noChangeArrowheads="1"/>
            </p:cNvSpPr>
            <p:nvPr/>
          </p:nvSpPr>
          <p:spPr bwMode="auto">
            <a:xfrm>
              <a:off x="2329" y="2424"/>
              <a:ext cx="324" cy="151"/>
            </a:xfrm>
            <a:prstGeom prst="rect">
              <a:avLst/>
            </a:prstGeom>
            <a:noFill/>
            <a:ln w="12700">
              <a:noFill/>
              <a:miter lim="800000"/>
              <a:headEnd/>
              <a:tailEnd/>
            </a:ln>
          </p:spPr>
          <p:txBody>
            <a:bodyPr wrap="none" lIns="90488" tIns="44450" rIns="90488" bIns="44450">
              <a:spAutoFit/>
            </a:bodyPr>
            <a:lstStyle/>
            <a:p>
              <a:r>
                <a:rPr lang="en-US" i="1"/>
                <a:t>disk</a:t>
              </a:r>
            </a:p>
          </p:txBody>
        </p:sp>
        <p:sp>
          <p:nvSpPr>
            <p:cNvPr id="18456" name="Rectangle 22"/>
            <p:cNvSpPr>
              <a:spLocks noChangeArrowheads="1"/>
            </p:cNvSpPr>
            <p:nvPr/>
          </p:nvSpPr>
          <p:spPr bwMode="auto">
            <a:xfrm>
              <a:off x="3087" y="2368"/>
              <a:ext cx="911" cy="275"/>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8457" name="Line 23"/>
            <p:cNvSpPr>
              <a:spLocks noChangeShapeType="1"/>
            </p:cNvSpPr>
            <p:nvPr/>
          </p:nvSpPr>
          <p:spPr bwMode="auto">
            <a:xfrm>
              <a:off x="3295" y="2150"/>
              <a:ext cx="0" cy="226"/>
            </a:xfrm>
            <a:prstGeom prst="line">
              <a:avLst/>
            </a:prstGeom>
            <a:noFill/>
            <a:ln w="12700">
              <a:solidFill>
                <a:schemeClr val="tx1"/>
              </a:solidFill>
              <a:round/>
              <a:headEnd/>
              <a:tailEnd/>
            </a:ln>
          </p:spPr>
          <p:txBody>
            <a:bodyPr/>
            <a:lstStyle/>
            <a:p>
              <a:endParaRPr lang="en-US"/>
            </a:p>
          </p:txBody>
        </p:sp>
        <p:sp>
          <p:nvSpPr>
            <p:cNvPr id="18458" name="Rectangle 24"/>
            <p:cNvSpPr>
              <a:spLocks noChangeArrowheads="1"/>
            </p:cNvSpPr>
            <p:nvPr/>
          </p:nvSpPr>
          <p:spPr bwMode="auto">
            <a:xfrm>
              <a:off x="3083" y="2424"/>
              <a:ext cx="814" cy="151"/>
            </a:xfrm>
            <a:prstGeom prst="rect">
              <a:avLst/>
            </a:prstGeom>
            <a:noFill/>
            <a:ln w="12700">
              <a:noFill/>
              <a:miter lim="800000"/>
              <a:headEnd/>
              <a:tailEnd/>
            </a:ln>
          </p:spPr>
          <p:txBody>
            <a:bodyPr wrap="none" lIns="90488" tIns="44450" rIns="90488" bIns="44450">
              <a:spAutoFit/>
            </a:bodyPr>
            <a:lstStyle/>
            <a:p>
              <a:r>
                <a:rPr lang="en-US" i="1"/>
                <a:t>Net interface</a:t>
              </a:r>
            </a:p>
          </p:txBody>
        </p:sp>
        <p:sp>
          <p:nvSpPr>
            <p:cNvPr id="18459" name="Arc 25"/>
            <p:cNvSpPr>
              <a:spLocks/>
            </p:cNvSpPr>
            <p:nvPr/>
          </p:nvSpPr>
          <p:spPr bwMode="auto">
            <a:xfrm>
              <a:off x="3996" y="2498"/>
              <a:ext cx="687" cy="15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a:tailEnd/>
            </a:ln>
          </p:spPr>
          <p:txBody>
            <a:bodyPr/>
            <a:lstStyle/>
            <a:p>
              <a:endParaRPr lang="en-US"/>
            </a:p>
          </p:txBody>
        </p:sp>
      </p:grpSp>
    </p:spTree>
    <p:extLst>
      <p:ext uri="{BB962C8B-B14F-4D97-AF65-F5344CB8AC3E}">
        <p14:creationId xmlns:p14="http://schemas.microsoft.com/office/powerpoint/2010/main" val="413498747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Phân loại hệ điều hành</a:t>
            </a:r>
            <a:endParaRPr lang="en-US"/>
          </a:p>
        </p:txBody>
      </p:sp>
    </p:spTree>
    <p:extLst>
      <p:ext uri="{BB962C8B-B14F-4D97-AF65-F5344CB8AC3E}">
        <p14:creationId xmlns:p14="http://schemas.microsoft.com/office/powerpoint/2010/main" val="510504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Phân</a:t>
            </a:r>
            <a:r>
              <a:rPr lang="en-US" dirty="0" smtClean="0"/>
              <a:t> </a:t>
            </a:r>
            <a:r>
              <a:rPr lang="en-US" dirty="0" err="1" smtClean="0"/>
              <a:t>loại</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endParaRPr lang="en-US" dirty="0"/>
          </a:p>
        </p:txBody>
      </p:sp>
      <p:sp>
        <p:nvSpPr>
          <p:cNvPr id="3" name="Text Placeholder 2"/>
          <p:cNvSpPr>
            <a:spLocks noGrp="1"/>
          </p:cNvSpPr>
          <p:nvPr>
            <p:ph idx="1"/>
          </p:nvPr>
        </p:nvSpPr>
        <p:spPr/>
        <p:txBody>
          <a:bodyPr>
            <a:normAutofit fontScale="85000" lnSpcReduction="10000"/>
          </a:bodyPr>
          <a:lstStyle/>
          <a:p>
            <a:pPr>
              <a:lnSpc>
                <a:spcPct val="150000"/>
              </a:lnSpc>
            </a:pPr>
            <a:r>
              <a:rPr lang="en-US" dirty="0" err="1" smtClean="0"/>
              <a:t>Hệ</a:t>
            </a:r>
            <a:r>
              <a:rPr lang="en-US" dirty="0" smtClean="0"/>
              <a:t> </a:t>
            </a:r>
            <a:r>
              <a:rPr lang="en-US" dirty="0" err="1" smtClean="0"/>
              <a:t>thống</a:t>
            </a:r>
            <a:r>
              <a:rPr lang="en-US" dirty="0" smtClean="0"/>
              <a:t> </a:t>
            </a:r>
            <a:r>
              <a:rPr lang="en-US" dirty="0" err="1" smtClean="0"/>
              <a:t>xử</a:t>
            </a:r>
            <a:r>
              <a:rPr lang="en-US" dirty="0" smtClean="0"/>
              <a:t> </a:t>
            </a:r>
            <a:r>
              <a:rPr lang="en-US" dirty="0" err="1" smtClean="0"/>
              <a:t>lý</a:t>
            </a:r>
            <a:r>
              <a:rPr lang="en-US" dirty="0" smtClean="0"/>
              <a:t> </a:t>
            </a:r>
            <a:r>
              <a:rPr lang="en-US" dirty="0" err="1" smtClean="0"/>
              <a:t>theo</a:t>
            </a:r>
            <a:r>
              <a:rPr lang="en-US" dirty="0" smtClean="0"/>
              <a:t> </a:t>
            </a:r>
            <a:r>
              <a:rPr lang="en-US" dirty="0" err="1" smtClean="0"/>
              <a:t>lô</a:t>
            </a:r>
            <a:r>
              <a:rPr lang="en-US" dirty="0" smtClean="0"/>
              <a:t> (batch system)</a:t>
            </a:r>
          </a:p>
          <a:p>
            <a:pPr>
              <a:lnSpc>
                <a:spcPct val="150000"/>
              </a:lnSpc>
            </a:pPr>
            <a:r>
              <a:rPr lang="en-US" dirty="0" err="1" smtClean="0"/>
              <a:t>Hệ</a:t>
            </a:r>
            <a:r>
              <a:rPr lang="en-US" dirty="0" smtClean="0"/>
              <a:t> </a:t>
            </a:r>
            <a:r>
              <a:rPr lang="en-US" dirty="0" err="1" smtClean="0"/>
              <a:t>thống</a:t>
            </a:r>
            <a:r>
              <a:rPr lang="en-US" dirty="0" smtClean="0"/>
              <a:t> </a:t>
            </a:r>
            <a:r>
              <a:rPr lang="en-US" dirty="0" err="1" smtClean="0"/>
              <a:t>đa</a:t>
            </a:r>
            <a:r>
              <a:rPr lang="en-US" dirty="0" smtClean="0"/>
              <a:t> </a:t>
            </a:r>
            <a:r>
              <a:rPr lang="en-US" dirty="0" err="1" smtClean="0"/>
              <a:t>chương</a:t>
            </a:r>
            <a:r>
              <a:rPr lang="en-US" dirty="0" smtClean="0"/>
              <a:t> (multiprogramming system)</a:t>
            </a:r>
          </a:p>
          <a:p>
            <a:pPr>
              <a:lnSpc>
                <a:spcPct val="150000"/>
              </a:lnSpc>
            </a:pPr>
            <a:r>
              <a:rPr lang="en-US" dirty="0" err="1" smtClean="0"/>
              <a:t>Hệ</a:t>
            </a:r>
            <a:r>
              <a:rPr lang="en-US" dirty="0" smtClean="0"/>
              <a:t> </a:t>
            </a:r>
            <a:r>
              <a:rPr lang="en-US" dirty="0" err="1" smtClean="0"/>
              <a:t>thống</a:t>
            </a:r>
            <a:r>
              <a:rPr lang="en-US" dirty="0" smtClean="0"/>
              <a:t> </a:t>
            </a:r>
            <a:r>
              <a:rPr lang="en-US" dirty="0" err="1" smtClean="0"/>
              <a:t>chia</a:t>
            </a:r>
            <a:r>
              <a:rPr lang="en-US" dirty="0" smtClean="0"/>
              <a:t> </a:t>
            </a:r>
            <a:r>
              <a:rPr lang="en-US" dirty="0" err="1" smtClean="0"/>
              <a:t>sẻ</a:t>
            </a:r>
            <a:r>
              <a:rPr lang="en-US" dirty="0" smtClean="0"/>
              <a:t> </a:t>
            </a:r>
            <a:r>
              <a:rPr lang="en-US" dirty="0" err="1" smtClean="0"/>
              <a:t>thời</a:t>
            </a:r>
            <a:r>
              <a:rPr lang="en-US" dirty="0" smtClean="0"/>
              <a:t> </a:t>
            </a:r>
            <a:r>
              <a:rPr lang="en-US" dirty="0" err="1" smtClean="0"/>
              <a:t>gian</a:t>
            </a:r>
            <a:r>
              <a:rPr lang="en-US" dirty="0" smtClean="0"/>
              <a:t> (time-sharing system)</a:t>
            </a:r>
          </a:p>
          <a:p>
            <a:pPr>
              <a:lnSpc>
                <a:spcPct val="150000"/>
              </a:lnSpc>
            </a:pPr>
            <a:r>
              <a:rPr lang="en-US" dirty="0" err="1" smtClean="0"/>
              <a:t>Hệ</a:t>
            </a:r>
            <a:r>
              <a:rPr lang="en-US" dirty="0" smtClean="0"/>
              <a:t> </a:t>
            </a:r>
            <a:r>
              <a:rPr lang="en-US" dirty="0" err="1" smtClean="0"/>
              <a:t>thống</a:t>
            </a:r>
            <a:r>
              <a:rPr lang="en-US" dirty="0" smtClean="0"/>
              <a:t> song </a:t>
            </a:r>
            <a:r>
              <a:rPr lang="en-US" dirty="0" err="1" smtClean="0"/>
              <a:t>song</a:t>
            </a:r>
            <a:r>
              <a:rPr lang="en-US" dirty="0" smtClean="0"/>
              <a:t> (parallel system)</a:t>
            </a:r>
          </a:p>
          <a:p>
            <a:pPr>
              <a:lnSpc>
                <a:spcPct val="150000"/>
              </a:lnSpc>
            </a:pPr>
            <a:r>
              <a:rPr lang="en-US" dirty="0" err="1" smtClean="0"/>
              <a:t>Hệ</a:t>
            </a:r>
            <a:r>
              <a:rPr lang="en-US" dirty="0" smtClean="0"/>
              <a:t> </a:t>
            </a:r>
            <a:r>
              <a:rPr lang="en-US" dirty="0" err="1" smtClean="0"/>
              <a:t>thống</a:t>
            </a:r>
            <a:r>
              <a:rPr lang="en-US" dirty="0" smtClean="0"/>
              <a:t> </a:t>
            </a:r>
            <a:r>
              <a:rPr lang="en-US" dirty="0" err="1" smtClean="0"/>
              <a:t>phân</a:t>
            </a:r>
            <a:r>
              <a:rPr lang="en-US" dirty="0" smtClean="0"/>
              <a:t> </a:t>
            </a:r>
            <a:r>
              <a:rPr lang="en-US" dirty="0" err="1" smtClean="0"/>
              <a:t>tán</a:t>
            </a:r>
            <a:r>
              <a:rPr lang="en-US" dirty="0" smtClean="0"/>
              <a:t> (distributed system)</a:t>
            </a:r>
          </a:p>
          <a:p>
            <a:pPr>
              <a:lnSpc>
                <a:spcPct val="150000"/>
              </a:lnSpc>
            </a:pPr>
            <a:r>
              <a:rPr lang="en-US" dirty="0" err="1" smtClean="0"/>
              <a:t>Hệ</a:t>
            </a:r>
            <a:r>
              <a:rPr lang="en-US" dirty="0" smtClean="0"/>
              <a:t> </a:t>
            </a:r>
            <a:r>
              <a:rPr lang="en-US" dirty="0" err="1" smtClean="0"/>
              <a:t>thống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thực</a:t>
            </a:r>
            <a:r>
              <a:rPr lang="en-US" dirty="0" smtClean="0"/>
              <a:t> (real time system)</a:t>
            </a:r>
          </a:p>
          <a:p>
            <a:endParaRPr lang="en-US" dirty="0"/>
          </a:p>
        </p:txBody>
      </p:sp>
      <p:sp>
        <p:nvSpPr>
          <p:cNvPr id="5" name="Date Placeholder 4"/>
          <p:cNvSpPr>
            <a:spLocks noGrp="1"/>
          </p:cNvSpPr>
          <p:nvPr>
            <p:ph type="dt" sz="half" idx="10"/>
          </p:nvPr>
        </p:nvSpPr>
        <p:spPr/>
        <p:txBody>
          <a:bodyPr/>
          <a:lstStyle/>
          <a:p>
            <a:pPr>
              <a:defRPr/>
            </a:pPr>
            <a:fld id="{D4A3D4E7-F709-49AD-B6CE-FB118BC355C3}" type="datetime1">
              <a:rPr lang="en-US" smtClean="0"/>
              <a:t>10/2/2012</a:t>
            </a:fld>
            <a:endParaRPr lang="en-US"/>
          </a:p>
        </p:txBody>
      </p:sp>
      <p:sp>
        <p:nvSpPr>
          <p:cNvPr id="6" name="Footer Placeholder 5"/>
          <p:cNvSpPr>
            <a:spLocks noGrp="1"/>
          </p:cNvSpPr>
          <p:nvPr>
            <p:ph type="ftr" sz="quarter" idx="11"/>
          </p:nvPr>
        </p:nvSpPr>
        <p:spPr/>
        <p:txBody>
          <a:bodyPr/>
          <a:lstStyle/>
          <a:p>
            <a:pPr>
              <a:defRPr/>
            </a:pPr>
            <a:r>
              <a:rPr lang="en-US" smtClean="0"/>
              <a:t>Khoa CNTT - ĐH Khoa học Tự nhiên</a:t>
            </a:r>
            <a:endParaRPr lang="en-US"/>
          </a:p>
        </p:txBody>
      </p:sp>
      <p:sp>
        <p:nvSpPr>
          <p:cNvPr id="4" name="Slide Number Placeholder 3"/>
          <p:cNvSpPr>
            <a:spLocks noGrp="1"/>
          </p:cNvSpPr>
          <p:nvPr>
            <p:ph type="sldNum" sz="quarter" idx="12"/>
          </p:nvPr>
        </p:nvSpPr>
        <p:spPr/>
        <p:txBody>
          <a:bodyPr/>
          <a:lstStyle/>
          <a:p>
            <a:fld id="{8023217D-CBF3-4F05-B64D-691139C0E6CF}" type="slidenum">
              <a:rPr lang="en-US" smtClean="0"/>
              <a:pPr/>
              <a:t>13</a:t>
            </a:fld>
            <a:endParaRPr lang="en-US"/>
          </a:p>
        </p:txBody>
      </p:sp>
    </p:spTree>
    <p:extLst>
      <p:ext uri="{BB962C8B-B14F-4D97-AF65-F5344CB8AC3E}">
        <p14:creationId xmlns:p14="http://schemas.microsoft.com/office/powerpoint/2010/main" val="3805796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 hệ điều hành</a:t>
            </a:r>
            <a:endParaRPr lang="en-US"/>
          </a:p>
        </p:txBody>
      </p:sp>
      <p:sp>
        <p:nvSpPr>
          <p:cNvPr id="3" name="Content Placeholder 2"/>
          <p:cNvSpPr>
            <a:spLocks noGrp="1"/>
          </p:cNvSpPr>
          <p:nvPr>
            <p:ph idx="1"/>
          </p:nvPr>
        </p:nvSpPr>
        <p:spPr/>
        <p:txBody>
          <a:bodyPr>
            <a:normAutofit/>
          </a:bodyPr>
          <a:lstStyle/>
          <a:p>
            <a:r>
              <a:rPr lang="en-US" smtClean="0"/>
              <a:t>Trong </a:t>
            </a:r>
            <a:r>
              <a:rPr lang="en-US"/>
              <a:t>thời kì đầu, chúng ta thật ra không có hệ điều </a:t>
            </a:r>
            <a:r>
              <a:rPr lang="en-US" smtClean="0"/>
              <a:t>hành</a:t>
            </a:r>
          </a:p>
          <a:p>
            <a:pPr lvl="1"/>
            <a:r>
              <a:rPr lang="en-US" smtClean="0"/>
              <a:t>Các </a:t>
            </a:r>
            <a:r>
              <a:rPr lang="en-US"/>
              <a:t>chương trình nhị phân được nạp sử dụng bộ </a:t>
            </a:r>
            <a:r>
              <a:rPr lang="en-US" smtClean="0"/>
              <a:t>chuyển.</a:t>
            </a:r>
          </a:p>
          <a:p>
            <a:pPr lvl="1"/>
            <a:r>
              <a:rPr lang="en-US" smtClean="0"/>
              <a:t>Giao </a:t>
            </a:r>
            <a:r>
              <a:rPr lang="en-US"/>
              <a:t>diện là những đèn nhấp nháy (xịn</a:t>
            </a:r>
            <a:r>
              <a:rPr lang="en-US" smtClean="0"/>
              <a:t>!).</a:t>
            </a:r>
            <a:endParaRPr lang="en-US"/>
          </a:p>
        </p:txBody>
      </p:sp>
      <p:sp>
        <p:nvSpPr>
          <p:cNvPr id="4" name="Date Placeholder 3"/>
          <p:cNvSpPr>
            <a:spLocks noGrp="1"/>
          </p:cNvSpPr>
          <p:nvPr>
            <p:ph type="dt" sz="half" idx="10"/>
          </p:nvPr>
        </p:nvSpPr>
        <p:spPr/>
        <p:txBody>
          <a:bodyPr/>
          <a:lstStyle/>
          <a:p>
            <a:fld id="{AA84C686-B2A7-4EB8-8BFD-FDB44DE09268}"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14</a:t>
            </a:fld>
            <a:endParaRPr lang="en-US"/>
          </a:p>
        </p:txBody>
      </p:sp>
    </p:spTree>
    <p:extLst>
      <p:ext uri="{BB962C8B-B14F-4D97-AF65-F5344CB8AC3E}">
        <p14:creationId xmlns:p14="http://schemas.microsoft.com/office/powerpoint/2010/main" val="1445107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Hệ điều hành xử lý </a:t>
            </a:r>
            <a:r>
              <a:rPr lang="en-US" dirty="0" err="1" smtClean="0"/>
              <a:t>theo</a:t>
            </a:r>
            <a:r>
              <a:rPr lang="en-US" dirty="0" smtClean="0"/>
              <a:t> </a:t>
            </a:r>
            <a:r>
              <a:rPr lang="en-US" dirty="0" err="1" smtClean="0"/>
              <a:t>lô</a:t>
            </a:r>
            <a:endParaRPr lang="en-US" dirty="0"/>
          </a:p>
        </p:txBody>
      </p:sp>
      <p:sp>
        <p:nvSpPr>
          <p:cNvPr id="3" name="Content Placeholder 2"/>
          <p:cNvSpPr>
            <a:spLocks noGrp="1"/>
          </p:cNvSpPr>
          <p:nvPr>
            <p:ph idx="1"/>
          </p:nvPr>
        </p:nvSpPr>
        <p:spPr/>
        <p:txBody>
          <a:bodyPr/>
          <a:lstStyle/>
          <a:p>
            <a:r>
              <a:rPr lang="en-US" smtClean="0"/>
              <a:t>Một </a:t>
            </a:r>
            <a:r>
              <a:rPr lang="en-US" dirty="0" err="1"/>
              <a:t>chương</a:t>
            </a:r>
            <a:r>
              <a:rPr lang="en-US" dirty="0"/>
              <a:t> </a:t>
            </a:r>
            <a:r>
              <a:rPr lang="en-US" dirty="0" err="1"/>
              <a:t>trình</a:t>
            </a:r>
            <a:r>
              <a:rPr lang="en-US" dirty="0"/>
              <a:t> </a:t>
            </a:r>
            <a:r>
              <a:rPr lang="en-US" dirty="0" err="1"/>
              <a:t>bao</a:t>
            </a:r>
            <a:r>
              <a:rPr lang="en-US" dirty="0"/>
              <a:t> </a:t>
            </a:r>
            <a:r>
              <a:rPr lang="en-US" dirty="0" err="1"/>
              <a:t>gồm</a:t>
            </a:r>
            <a:r>
              <a:rPr lang="en-US" dirty="0"/>
              <a:t> 3 </a:t>
            </a:r>
            <a:r>
              <a:rPr lang="en-US" err="1"/>
              <a:t>tác</a:t>
            </a:r>
            <a:r>
              <a:rPr lang="en-US"/>
              <a:t> </a:t>
            </a:r>
            <a:r>
              <a:rPr lang="en-US" smtClean="0"/>
              <a:t>vụ:</a:t>
            </a:r>
          </a:p>
          <a:p>
            <a:pPr lvl="1"/>
            <a:r>
              <a:rPr lang="en-US"/>
              <a:t>Đ</a:t>
            </a:r>
            <a:r>
              <a:rPr lang="en-US" smtClean="0"/>
              <a:t>ọc </a:t>
            </a:r>
            <a:r>
              <a:rPr lang="en-US" dirty="0" err="1"/>
              <a:t>thông</a:t>
            </a:r>
            <a:r>
              <a:rPr lang="en-US" dirty="0"/>
              <a:t> tin </a:t>
            </a:r>
            <a:r>
              <a:rPr lang="en-US" err="1"/>
              <a:t>đầu</a:t>
            </a:r>
            <a:r>
              <a:rPr lang="en-US"/>
              <a:t> </a:t>
            </a:r>
            <a:r>
              <a:rPr lang="en-US" smtClean="0"/>
              <a:t>vào.</a:t>
            </a:r>
          </a:p>
          <a:p>
            <a:pPr lvl="1"/>
            <a:r>
              <a:rPr lang="en-US" smtClean="0"/>
              <a:t>Xử lý.</a:t>
            </a:r>
          </a:p>
          <a:p>
            <a:pPr lvl="1"/>
            <a:r>
              <a:rPr lang="en-US" smtClean="0"/>
              <a:t>Xuất </a:t>
            </a:r>
            <a:r>
              <a:rPr lang="en-US" dirty="0" err="1"/>
              <a:t>kết</a:t>
            </a:r>
            <a:r>
              <a:rPr lang="en-US" dirty="0"/>
              <a:t> quả.</a:t>
            </a:r>
          </a:p>
          <a:p>
            <a:pPr>
              <a:spcBef>
                <a:spcPts val="1800"/>
              </a:spcBef>
            </a:pPr>
            <a:r>
              <a:rPr lang="en-US" smtClean="0"/>
              <a:t>Hệ điều hành xử lý theo </a:t>
            </a:r>
            <a:r>
              <a:rPr lang="en-US" dirty="0" err="1"/>
              <a:t>lô</a:t>
            </a:r>
            <a:r>
              <a:rPr lang="en-US" dirty="0"/>
              <a:t> sẽ </a:t>
            </a:r>
            <a:r>
              <a:rPr lang="en-US" dirty="0" err="1"/>
              <a:t>hoàn</a:t>
            </a:r>
            <a:r>
              <a:rPr lang="en-US" dirty="0"/>
              <a:t> </a:t>
            </a:r>
            <a:r>
              <a:rPr lang="en-US" dirty="0" err="1"/>
              <a:t>tất</a:t>
            </a:r>
            <a:r>
              <a:rPr lang="en-US" dirty="0"/>
              <a:t> </a:t>
            </a:r>
            <a:r>
              <a:rPr lang="en-US" dirty="0" err="1"/>
              <a:t>từng</a:t>
            </a:r>
            <a:r>
              <a:rPr lang="en-US" dirty="0"/>
              <a:t> </a:t>
            </a:r>
            <a:r>
              <a:rPr lang="en-US" dirty="0" err="1"/>
              <a:t>chương</a:t>
            </a:r>
            <a:r>
              <a:rPr lang="en-US" dirty="0"/>
              <a:t> </a:t>
            </a:r>
            <a:r>
              <a:rPr lang="en-US" dirty="0" err="1"/>
              <a:t>trình</a:t>
            </a:r>
            <a:r>
              <a:rPr lang="en-US" dirty="0"/>
              <a:t> </a:t>
            </a:r>
            <a:r>
              <a:rPr lang="en-US" dirty="0" err="1"/>
              <a:t>một</a:t>
            </a:r>
            <a:r>
              <a:rPr lang="en-US" dirty="0"/>
              <a:t> </a:t>
            </a:r>
            <a:r>
              <a:rPr lang="en-US" dirty="0" err="1"/>
              <a:t>theo</a:t>
            </a:r>
            <a:r>
              <a:rPr lang="en-US" dirty="0"/>
              <a:t> </a:t>
            </a:r>
            <a:r>
              <a:rPr lang="en-US" err="1"/>
              <a:t>thư</a:t>
            </a:r>
            <a:r>
              <a:rPr lang="en-US"/>
              <a:t>́ </a:t>
            </a:r>
            <a:r>
              <a:rPr lang="en-US" smtClean="0"/>
              <a:t>tự.</a:t>
            </a:r>
            <a:endParaRPr lang="en-US" dirty="0"/>
          </a:p>
          <a:p>
            <a:endParaRPr lang="en-US" dirty="0"/>
          </a:p>
        </p:txBody>
      </p:sp>
      <p:sp>
        <p:nvSpPr>
          <p:cNvPr id="4" name="Date Placeholder 3"/>
          <p:cNvSpPr>
            <a:spLocks noGrp="1"/>
          </p:cNvSpPr>
          <p:nvPr>
            <p:ph type="dt" sz="half" idx="10"/>
          </p:nvPr>
        </p:nvSpPr>
        <p:spPr/>
        <p:txBody>
          <a:bodyPr/>
          <a:lstStyle/>
          <a:p>
            <a:pPr>
              <a:defRPr/>
            </a:pPr>
            <a:fld id="{DA42FCF9-53B2-4C79-818B-A58021922705}" type="datetime1">
              <a:rPr lang="en-US" smtClean="0"/>
              <a:t>10/2/2012</a:t>
            </a:fld>
            <a:endParaRPr lang="en-US"/>
          </a:p>
        </p:txBody>
      </p:sp>
      <p:sp>
        <p:nvSpPr>
          <p:cNvPr id="5" name="Footer Placeholder 4"/>
          <p:cNvSpPr>
            <a:spLocks noGrp="1"/>
          </p:cNvSpPr>
          <p:nvPr>
            <p:ph type="ftr" sz="quarter" idx="11"/>
          </p:nvPr>
        </p:nvSpPr>
        <p:spPr/>
        <p:txBody>
          <a:bodyPr/>
          <a:lstStyle/>
          <a:p>
            <a:pPr>
              <a:defRPr/>
            </a:pPr>
            <a:r>
              <a:rPr lang="en-US" smtClean="0"/>
              <a:t>Khoa CNTT - ĐH Khoa học Tự nhiên</a:t>
            </a:r>
            <a:endParaRPr lang="en-US" dirty="0"/>
          </a:p>
        </p:txBody>
      </p:sp>
      <p:sp>
        <p:nvSpPr>
          <p:cNvPr id="6" name="Slide Number Placeholder 5"/>
          <p:cNvSpPr>
            <a:spLocks noGrp="1"/>
          </p:cNvSpPr>
          <p:nvPr>
            <p:ph type="sldNum" sz="quarter" idx="12"/>
          </p:nvPr>
        </p:nvSpPr>
        <p:spPr/>
        <p:txBody>
          <a:bodyPr/>
          <a:lstStyle/>
          <a:p>
            <a:fld id="{8023217D-CBF3-4F05-B64D-691139C0E6CF}" type="slidenum">
              <a:rPr lang="en-US" smtClean="0"/>
              <a:pPr/>
              <a:t>15</a:t>
            </a:fld>
            <a:endParaRPr lang="en-US"/>
          </a:p>
        </p:txBody>
      </p:sp>
    </p:spTree>
    <p:extLst>
      <p:ext uri="{BB962C8B-B14F-4D97-AF65-F5344CB8AC3E}">
        <p14:creationId xmlns:p14="http://schemas.microsoft.com/office/powerpoint/2010/main" val="2153160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noAutofit/>
          </a:bodyPr>
          <a:lstStyle/>
          <a:p>
            <a:r>
              <a:rPr lang="en-US" dirty="0" err="1" smtClean="0"/>
              <a:t>Cuộn</a:t>
            </a:r>
            <a:r>
              <a:rPr lang="en-US" dirty="0" smtClean="0"/>
              <a:t> (</a:t>
            </a:r>
            <a:r>
              <a:rPr lang="en-US" smtClean="0"/>
              <a:t>Spooling)</a:t>
            </a:r>
            <a:br>
              <a:rPr lang="en-US" smtClean="0"/>
            </a:br>
            <a:r>
              <a:rPr lang="en-US" smtClean="0"/>
              <a:t>Bước </a:t>
            </a:r>
            <a:r>
              <a:rPr lang="en-US" dirty="0" err="1" smtClean="0"/>
              <a:t>cải</a:t>
            </a:r>
            <a:r>
              <a:rPr lang="en-US" dirty="0" smtClean="0"/>
              <a:t> </a:t>
            </a:r>
            <a:r>
              <a:rPr lang="en-US" dirty="0" err="1" smtClean="0"/>
              <a:t>tiến</a:t>
            </a:r>
            <a:r>
              <a:rPr lang="en-US" dirty="0" smtClean="0"/>
              <a:t> </a:t>
            </a:r>
            <a:r>
              <a:rPr lang="en-US" err="1" smtClean="0"/>
              <a:t>của</a:t>
            </a:r>
            <a:r>
              <a:rPr lang="en-US" smtClean="0"/>
              <a:t> HĐH </a:t>
            </a:r>
            <a:r>
              <a:rPr lang="en-US" dirty="0" err="1" smtClean="0"/>
              <a:t>theo</a:t>
            </a:r>
            <a:r>
              <a:rPr lang="en-US" dirty="0" smtClean="0"/>
              <a:t> </a:t>
            </a:r>
            <a:r>
              <a:rPr lang="en-US" dirty="0" err="1" smtClean="0"/>
              <a:t>lô</a:t>
            </a:r>
            <a:endParaRPr lang="en-US" dirty="0" smtClean="0"/>
          </a:p>
        </p:txBody>
      </p:sp>
      <p:sp>
        <p:nvSpPr>
          <p:cNvPr id="36869" name="Rectangle 3"/>
          <p:cNvSpPr>
            <a:spLocks noGrp="1" noChangeArrowheads="1"/>
          </p:cNvSpPr>
          <p:nvPr>
            <p:ph idx="1"/>
          </p:nvPr>
        </p:nvSpPr>
        <p:spPr/>
        <p:txBody>
          <a:bodyPr>
            <a:normAutofit/>
          </a:bodyPr>
          <a:lstStyle/>
          <a:p>
            <a:r>
              <a:rPr lang="en-US" smtClean="0"/>
              <a:t>Khi </a:t>
            </a:r>
            <a:r>
              <a:rPr lang="en-US" dirty="0" err="1"/>
              <a:t>chương</a:t>
            </a:r>
            <a:r>
              <a:rPr lang="en-US" dirty="0"/>
              <a:t> </a:t>
            </a:r>
            <a:r>
              <a:rPr lang="en-US" dirty="0" err="1"/>
              <a:t>trình</a:t>
            </a:r>
            <a:r>
              <a:rPr lang="en-US" dirty="0"/>
              <a:t> 1 </a:t>
            </a:r>
            <a:r>
              <a:rPr lang="en-US" dirty="0" err="1"/>
              <a:t>đang</a:t>
            </a:r>
            <a:r>
              <a:rPr lang="en-US" dirty="0"/>
              <a:t> </a:t>
            </a:r>
            <a:r>
              <a:rPr lang="en-US" dirty="0" err="1"/>
              <a:t>xuất</a:t>
            </a:r>
            <a:r>
              <a:rPr lang="en-US" dirty="0"/>
              <a:t> </a:t>
            </a:r>
            <a:r>
              <a:rPr lang="en-US" dirty="0" err="1"/>
              <a:t>kết</a:t>
            </a:r>
            <a:r>
              <a:rPr lang="en-US" dirty="0"/>
              <a:t> quả </a:t>
            </a:r>
            <a:r>
              <a:rPr lang="en-US" dirty="0" err="1"/>
              <a:t>thi</a:t>
            </a:r>
            <a:r>
              <a:rPr lang="en-US" dirty="0"/>
              <a:t>̀ có </a:t>
            </a:r>
            <a:r>
              <a:rPr lang="en-US" dirty="0" err="1"/>
              <a:t>thê</a:t>
            </a:r>
            <a:r>
              <a:rPr lang="en-US" dirty="0"/>
              <a:t>̉ </a:t>
            </a:r>
            <a:r>
              <a:rPr lang="en-US" dirty="0" err="1"/>
              <a:t>cho</a:t>
            </a:r>
            <a:r>
              <a:rPr lang="en-US" dirty="0"/>
              <a:t> </a:t>
            </a:r>
            <a:r>
              <a:rPr lang="en-US" dirty="0" err="1"/>
              <a:t>máy</a:t>
            </a:r>
            <a:r>
              <a:rPr lang="en-US" dirty="0"/>
              <a:t> </a:t>
            </a:r>
            <a:r>
              <a:rPr lang="en-US" err="1"/>
              <a:t>tính</a:t>
            </a:r>
            <a:r>
              <a:rPr lang="en-US"/>
              <a:t> </a:t>
            </a:r>
            <a:r>
              <a:rPr lang="en-US" smtClean="0"/>
              <a:t>xử lý </a:t>
            </a:r>
            <a:r>
              <a:rPr lang="en-US" dirty="0" err="1"/>
              <a:t>chương</a:t>
            </a:r>
            <a:r>
              <a:rPr lang="en-US" dirty="0"/>
              <a:t> </a:t>
            </a:r>
            <a:r>
              <a:rPr lang="en-US" dirty="0" err="1"/>
              <a:t>trình</a:t>
            </a:r>
            <a:r>
              <a:rPr lang="en-US" dirty="0"/>
              <a:t> 2, </a:t>
            </a:r>
            <a:r>
              <a:rPr lang="en-US" dirty="0" err="1"/>
              <a:t>va</a:t>
            </a:r>
            <a:r>
              <a:rPr lang="en-US" dirty="0"/>
              <a:t>̀ </a:t>
            </a:r>
            <a:r>
              <a:rPr lang="en-US" dirty="0" err="1"/>
              <a:t>cho</a:t>
            </a:r>
            <a:r>
              <a:rPr lang="en-US" dirty="0"/>
              <a:t> </a:t>
            </a:r>
            <a:r>
              <a:rPr lang="en-US" dirty="0" err="1"/>
              <a:t>phép</a:t>
            </a:r>
            <a:r>
              <a:rPr lang="en-US" dirty="0"/>
              <a:t> </a:t>
            </a:r>
            <a:r>
              <a:rPr lang="en-US" dirty="0" err="1"/>
              <a:t>đầu</a:t>
            </a:r>
            <a:r>
              <a:rPr lang="en-US" dirty="0"/>
              <a:t> </a:t>
            </a:r>
            <a:r>
              <a:rPr lang="en-US" dirty="0" err="1"/>
              <a:t>đọc</a:t>
            </a:r>
            <a:r>
              <a:rPr lang="en-US" dirty="0"/>
              <a:t> </a:t>
            </a:r>
            <a:r>
              <a:rPr lang="en-US" dirty="0" err="1"/>
              <a:t>đọc</a:t>
            </a:r>
            <a:r>
              <a:rPr lang="en-US" dirty="0"/>
              <a:t> </a:t>
            </a:r>
            <a:r>
              <a:rPr lang="en-US" dirty="0" err="1"/>
              <a:t>thông</a:t>
            </a:r>
            <a:r>
              <a:rPr lang="en-US" dirty="0"/>
              <a:t> tin </a:t>
            </a:r>
            <a:r>
              <a:rPr lang="en-US" dirty="0" err="1"/>
              <a:t>đầu</a:t>
            </a:r>
            <a:r>
              <a:rPr lang="en-US" dirty="0"/>
              <a:t> </a:t>
            </a:r>
            <a:r>
              <a:rPr lang="en-US" dirty="0" err="1"/>
              <a:t>vào</a:t>
            </a:r>
            <a:r>
              <a:rPr lang="en-US" dirty="0"/>
              <a:t> </a:t>
            </a:r>
            <a:r>
              <a:rPr lang="en-US" dirty="0" err="1"/>
              <a:t>của</a:t>
            </a:r>
            <a:r>
              <a:rPr lang="en-US" dirty="0"/>
              <a:t> </a:t>
            </a:r>
            <a:r>
              <a:rPr lang="en-US" dirty="0" err="1"/>
              <a:t>chương</a:t>
            </a:r>
            <a:r>
              <a:rPr lang="en-US" dirty="0"/>
              <a:t> </a:t>
            </a:r>
            <a:r>
              <a:rPr lang="en-US" dirty="0" err="1"/>
              <a:t>trình</a:t>
            </a:r>
            <a:r>
              <a:rPr lang="en-US" dirty="0"/>
              <a:t> </a:t>
            </a:r>
            <a:r>
              <a:rPr lang="en-US"/>
              <a:t>3</a:t>
            </a:r>
            <a:r>
              <a:rPr lang="en-US" smtClean="0"/>
              <a:t>.</a:t>
            </a:r>
            <a:endParaRPr lang="en-US" sz="1800" dirty="0" smtClean="0"/>
          </a:p>
        </p:txBody>
      </p:sp>
      <p:sp>
        <p:nvSpPr>
          <p:cNvPr id="36866" name="Date Placeholder 3"/>
          <p:cNvSpPr>
            <a:spLocks noGrp="1"/>
          </p:cNvSpPr>
          <p:nvPr>
            <p:ph type="dt" sz="half" idx="10"/>
          </p:nvPr>
        </p:nvSpPr>
        <p:spPr>
          <a:noFill/>
        </p:spPr>
        <p:txBody>
          <a:bodyPr/>
          <a:lstStyle/>
          <a:p>
            <a:fld id="{FB8F6195-6F55-42BB-9BEC-508B086A0563}" type="datetime1">
              <a:rPr lang="en-US" smtClean="0">
                <a:latin typeface="Arial" pitchFamily="34" charset="0"/>
              </a:rPr>
              <a:t>10/2/2012</a:t>
            </a:fld>
            <a:endParaRPr lang="en-US" smtClean="0">
              <a:latin typeface="Arial" pitchFamily="34" charset="0"/>
            </a:endParaRPr>
          </a:p>
        </p:txBody>
      </p:sp>
      <p:sp>
        <p:nvSpPr>
          <p:cNvPr id="36867" name="Footer Placeholder 4"/>
          <p:cNvSpPr>
            <a:spLocks noGrp="1"/>
          </p:cNvSpPr>
          <p:nvPr>
            <p:ph type="ftr" sz="quarter" idx="11"/>
          </p:nvPr>
        </p:nvSpPr>
        <p:spPr>
          <a:noFill/>
        </p:spPr>
        <p:txBody>
          <a:bodyPr/>
          <a:lstStyle/>
          <a:p>
            <a:r>
              <a:rPr lang="en-US" smtClean="0">
                <a:latin typeface="Arial" pitchFamily="34" charset="0"/>
              </a:rPr>
              <a:t>Khoa CNTT - ĐH Khoa học Tự nhiên</a:t>
            </a:r>
            <a:endParaRPr lang="en-US" dirty="0" smtClean="0">
              <a:latin typeface="Arial" pitchFamily="34" charset="0"/>
            </a:endParaRPr>
          </a:p>
        </p:txBody>
      </p:sp>
      <p:sp>
        <p:nvSpPr>
          <p:cNvPr id="2" name="Slide Number Placeholder 1"/>
          <p:cNvSpPr>
            <a:spLocks noGrp="1"/>
          </p:cNvSpPr>
          <p:nvPr>
            <p:ph type="sldNum" sz="quarter" idx="12"/>
          </p:nvPr>
        </p:nvSpPr>
        <p:spPr/>
        <p:txBody>
          <a:bodyPr/>
          <a:lstStyle/>
          <a:p>
            <a:fld id="{8023217D-CBF3-4F05-B64D-691139C0E6CF}" type="slidenum">
              <a:rPr lang="en-US" smtClean="0"/>
              <a:pPr/>
              <a:t>16</a:t>
            </a:fld>
            <a:endParaRPr lang="en-US"/>
          </a:p>
        </p:txBody>
      </p:sp>
    </p:spTree>
    <p:extLst>
      <p:ext uri="{BB962C8B-B14F-4D97-AF65-F5344CB8AC3E}">
        <p14:creationId xmlns:p14="http://schemas.microsoft.com/office/powerpoint/2010/main" val="679484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noAutofit/>
          </a:bodyPr>
          <a:lstStyle/>
          <a:p>
            <a:r>
              <a:rPr lang="en-US" err="1" smtClean="0"/>
              <a:t>Đa</a:t>
            </a:r>
            <a:r>
              <a:rPr lang="en-US" smtClean="0"/>
              <a:t> chương</a:t>
            </a:r>
            <a:r>
              <a:rPr lang="en-US"/>
              <a:t/>
            </a:r>
            <a:br>
              <a:rPr lang="en-US"/>
            </a:br>
            <a:r>
              <a:rPr lang="en-US" smtClean="0"/>
              <a:t>(Multiprogramming</a:t>
            </a:r>
            <a:r>
              <a:rPr lang="en-US" dirty="0" smtClean="0"/>
              <a:t>)</a:t>
            </a:r>
          </a:p>
        </p:txBody>
      </p:sp>
      <p:sp>
        <p:nvSpPr>
          <p:cNvPr id="37893" name="Rectangle 3"/>
          <p:cNvSpPr>
            <a:spLocks noGrp="1" noChangeArrowheads="1"/>
          </p:cNvSpPr>
          <p:nvPr>
            <p:ph idx="1"/>
          </p:nvPr>
        </p:nvSpPr>
        <p:spPr/>
        <p:txBody>
          <a:bodyPr>
            <a:noAutofit/>
          </a:bodyPr>
          <a:lstStyle/>
          <a:p>
            <a:r>
              <a:rPr lang="en-US" dirty="0" err="1" smtClean="0"/>
              <a:t>Một</a:t>
            </a:r>
            <a:r>
              <a:rPr lang="en-US" dirty="0" smtClean="0"/>
              <a:t> </a:t>
            </a:r>
            <a:r>
              <a:rPr lang="en-US" dirty="0" err="1" smtClean="0"/>
              <a:t>chương</a:t>
            </a:r>
            <a:r>
              <a:rPr lang="en-US" dirty="0" smtClean="0"/>
              <a:t> </a:t>
            </a:r>
            <a:r>
              <a:rPr lang="en-US" dirty="0" err="1" smtClean="0"/>
              <a:t>trình</a:t>
            </a:r>
            <a:r>
              <a:rPr lang="en-US" dirty="0" smtClean="0"/>
              <a:t> sẽ </a:t>
            </a:r>
            <a:r>
              <a:rPr lang="en-US" dirty="0" err="1" smtClean="0"/>
              <a:t>chuyển</a:t>
            </a:r>
            <a:r>
              <a:rPr lang="en-US" dirty="0" smtClean="0"/>
              <a:t> </a:t>
            </a:r>
            <a:r>
              <a:rPr lang="en-US" dirty="0" err="1" smtClean="0"/>
              <a:t>đổi</a:t>
            </a:r>
            <a:r>
              <a:rPr lang="en-US" dirty="0" smtClean="0"/>
              <a:t> </a:t>
            </a:r>
            <a:r>
              <a:rPr lang="en-US" dirty="0" err="1" smtClean="0"/>
              <a:t>giữa</a:t>
            </a:r>
            <a:r>
              <a:rPr lang="en-US" dirty="0" smtClean="0"/>
              <a:t> </a:t>
            </a:r>
            <a:r>
              <a:rPr lang="en-US" dirty="0" err="1" smtClean="0"/>
              <a:t>hai</a:t>
            </a:r>
            <a:r>
              <a:rPr lang="en-US" dirty="0" smtClean="0"/>
              <a:t> </a:t>
            </a:r>
            <a:r>
              <a:rPr lang="en-US" err="1" smtClean="0"/>
              <a:t>trạng</a:t>
            </a:r>
            <a:r>
              <a:rPr lang="en-US" smtClean="0"/>
              <a:t> thái</a:t>
            </a:r>
            <a:r>
              <a:rPr lang="en-US"/>
              <a:t>:</a:t>
            </a:r>
            <a:endParaRPr lang="en-US" smtClean="0"/>
          </a:p>
          <a:p>
            <a:pPr lvl="1"/>
            <a:r>
              <a:rPr lang="en-US" smtClean="0"/>
              <a:t>Chờ </a:t>
            </a:r>
            <a:r>
              <a:rPr lang="en-US" dirty="0" err="1" smtClean="0"/>
              <a:t>người</a:t>
            </a:r>
            <a:r>
              <a:rPr lang="en-US" dirty="0" smtClean="0"/>
              <a:t> </a:t>
            </a:r>
            <a:r>
              <a:rPr lang="en-US" dirty="0" err="1" smtClean="0"/>
              <a:t>dùng</a:t>
            </a:r>
            <a:r>
              <a:rPr lang="en-US" dirty="0" smtClean="0"/>
              <a:t> </a:t>
            </a:r>
            <a:r>
              <a:rPr lang="en-US" err="1" smtClean="0"/>
              <a:t>nhập</a:t>
            </a:r>
            <a:r>
              <a:rPr lang="en-US" smtClean="0"/>
              <a:t> liệu.</a:t>
            </a:r>
          </a:p>
          <a:p>
            <a:pPr lvl="1"/>
            <a:r>
              <a:rPr lang="en-US" smtClean="0"/>
              <a:t>Xử </a:t>
            </a:r>
            <a:r>
              <a:rPr lang="en-US" dirty="0" err="1" smtClean="0"/>
              <a:t>ly</a:t>
            </a:r>
            <a:r>
              <a:rPr lang="en-US" dirty="0" smtClean="0"/>
              <a:t>́ </a:t>
            </a:r>
            <a:r>
              <a:rPr lang="en-US" dirty="0" err="1" smtClean="0"/>
              <a:t>tính</a:t>
            </a:r>
            <a:r>
              <a:rPr lang="en-US" dirty="0" smtClean="0"/>
              <a:t> </a:t>
            </a:r>
            <a:r>
              <a:rPr lang="en-US" dirty="0" err="1" smtClean="0"/>
              <a:t>toán</a:t>
            </a:r>
            <a:r>
              <a:rPr lang="en-US" dirty="0" smtClean="0"/>
              <a:t> </a:t>
            </a:r>
            <a:r>
              <a:rPr lang="en-US" err="1" smtClean="0"/>
              <a:t>bởi</a:t>
            </a:r>
            <a:r>
              <a:rPr lang="en-US" smtClean="0"/>
              <a:t> CPU.</a:t>
            </a:r>
          </a:p>
          <a:p>
            <a:r>
              <a:rPr lang="en-US" smtClean="0"/>
              <a:t>Khi </a:t>
            </a:r>
            <a:r>
              <a:rPr lang="en-US" dirty="0" err="1" smtClean="0"/>
              <a:t>một</a:t>
            </a:r>
            <a:r>
              <a:rPr lang="en-US" dirty="0" smtClean="0"/>
              <a:t> </a:t>
            </a:r>
            <a:r>
              <a:rPr lang="en-US" dirty="0" err="1" smtClean="0"/>
              <a:t>chương</a:t>
            </a:r>
            <a:r>
              <a:rPr lang="en-US" dirty="0" smtClean="0"/>
              <a:t> </a:t>
            </a:r>
            <a:r>
              <a:rPr lang="en-US" dirty="0" err="1" smtClean="0"/>
              <a:t>trình</a:t>
            </a:r>
            <a:r>
              <a:rPr lang="en-US" dirty="0" smtClean="0"/>
              <a:t> </a:t>
            </a:r>
            <a:r>
              <a:rPr lang="en-US" dirty="0" err="1" smtClean="0"/>
              <a:t>đang</a:t>
            </a:r>
            <a:r>
              <a:rPr lang="en-US" dirty="0" smtClean="0"/>
              <a:t> </a:t>
            </a:r>
            <a:r>
              <a:rPr lang="en-US" dirty="0" err="1" smtClean="0"/>
              <a:t>chơ</a:t>
            </a:r>
            <a:r>
              <a:rPr lang="en-US" dirty="0" smtClean="0"/>
              <a:t>̀ </a:t>
            </a:r>
            <a:r>
              <a:rPr lang="en-US" dirty="0" err="1" smtClean="0"/>
              <a:t>người</a:t>
            </a:r>
            <a:r>
              <a:rPr lang="en-US" dirty="0" smtClean="0"/>
              <a:t> </a:t>
            </a:r>
            <a:r>
              <a:rPr lang="en-US" dirty="0" err="1" smtClean="0"/>
              <a:t>dùng</a:t>
            </a:r>
            <a:r>
              <a:rPr lang="en-US" dirty="0" smtClean="0"/>
              <a:t> </a:t>
            </a:r>
            <a:r>
              <a:rPr lang="en-US" dirty="0" err="1" smtClean="0"/>
              <a:t>nhập</a:t>
            </a:r>
            <a:r>
              <a:rPr lang="en-US" dirty="0" smtClean="0"/>
              <a:t> </a:t>
            </a:r>
            <a:r>
              <a:rPr lang="en-US" dirty="0" err="1" smtClean="0"/>
              <a:t>liệu</a:t>
            </a:r>
            <a:r>
              <a:rPr lang="en-US" dirty="0" smtClean="0"/>
              <a:t> </a:t>
            </a:r>
            <a:r>
              <a:rPr lang="en-US" dirty="0" err="1" smtClean="0"/>
              <a:t>thi</a:t>
            </a:r>
            <a:r>
              <a:rPr lang="en-US" dirty="0" smtClean="0"/>
              <a:t>̀ </a:t>
            </a:r>
            <a:r>
              <a:rPr lang="en-US" dirty="0" err="1" smtClean="0"/>
              <a:t>máy</a:t>
            </a:r>
            <a:r>
              <a:rPr lang="en-US" dirty="0" smtClean="0"/>
              <a:t> </a:t>
            </a:r>
            <a:r>
              <a:rPr lang="en-US" dirty="0" err="1" smtClean="0"/>
              <a:t>tính</a:t>
            </a:r>
            <a:r>
              <a:rPr lang="en-US" dirty="0" smtClean="0"/>
              <a:t> </a:t>
            </a:r>
            <a:r>
              <a:rPr lang="en-US" smtClean="0"/>
              <a:t>có thể cho </a:t>
            </a:r>
            <a:r>
              <a:rPr lang="en-US" dirty="0" err="1" smtClean="0"/>
              <a:t>phép</a:t>
            </a:r>
            <a:r>
              <a:rPr lang="en-US" dirty="0" smtClean="0"/>
              <a:t> </a:t>
            </a:r>
            <a:r>
              <a:rPr lang="en-US" dirty="0" err="1" smtClean="0"/>
              <a:t>chương</a:t>
            </a:r>
            <a:r>
              <a:rPr lang="en-US" dirty="0" smtClean="0"/>
              <a:t> </a:t>
            </a:r>
            <a:r>
              <a:rPr lang="en-US" dirty="0" err="1" smtClean="0"/>
              <a:t>trình</a:t>
            </a:r>
            <a:r>
              <a:rPr lang="en-US" dirty="0" smtClean="0"/>
              <a:t> </a:t>
            </a:r>
            <a:r>
              <a:rPr lang="en-US" dirty="0" err="1" smtClean="0"/>
              <a:t>khác</a:t>
            </a:r>
            <a:r>
              <a:rPr lang="en-US" dirty="0" smtClean="0"/>
              <a:t> </a:t>
            </a:r>
            <a:r>
              <a:rPr lang="en-US" dirty="0" err="1" smtClean="0"/>
              <a:t>thực</a:t>
            </a:r>
            <a:r>
              <a:rPr lang="en-US" dirty="0" smtClean="0"/>
              <a:t> </a:t>
            </a:r>
            <a:r>
              <a:rPr lang="en-US" err="1" smtClean="0"/>
              <a:t>thi</a:t>
            </a:r>
            <a:r>
              <a:rPr lang="en-US" smtClean="0"/>
              <a:t> CPU.</a:t>
            </a:r>
            <a:br>
              <a:rPr lang="en-US" smtClean="0"/>
            </a:br>
            <a:r>
              <a:rPr lang="en-US" smtClean="0"/>
              <a:t>Như </a:t>
            </a:r>
            <a:r>
              <a:rPr lang="en-US" dirty="0" err="1" smtClean="0"/>
              <a:t>vậy</a:t>
            </a:r>
            <a:r>
              <a:rPr lang="en-US" dirty="0" smtClean="0"/>
              <a:t> </a:t>
            </a:r>
            <a:r>
              <a:rPr lang="en-US" smtClean="0"/>
              <a:t>có thể tận </a:t>
            </a:r>
            <a:r>
              <a:rPr lang="en-US" dirty="0" err="1" smtClean="0"/>
              <a:t>dụng</a:t>
            </a:r>
            <a:r>
              <a:rPr lang="en-US" dirty="0" smtClean="0"/>
              <a:t> </a:t>
            </a:r>
            <a:r>
              <a:rPr lang="en-US" dirty="0" err="1" smtClean="0"/>
              <a:t>tối</a:t>
            </a:r>
            <a:r>
              <a:rPr lang="en-US" dirty="0" smtClean="0"/>
              <a:t> </a:t>
            </a:r>
            <a:r>
              <a:rPr lang="en-US" dirty="0" err="1" smtClean="0"/>
              <a:t>đa</a:t>
            </a:r>
            <a:r>
              <a:rPr lang="en-US" dirty="0" smtClean="0"/>
              <a:t> </a:t>
            </a:r>
            <a:r>
              <a:rPr lang="en-US" dirty="0" err="1" smtClean="0"/>
              <a:t>năng</a:t>
            </a:r>
            <a:r>
              <a:rPr lang="en-US" dirty="0" smtClean="0"/>
              <a:t> </a:t>
            </a:r>
            <a:r>
              <a:rPr lang="en-US" dirty="0" err="1" smtClean="0"/>
              <a:t>lực</a:t>
            </a:r>
            <a:r>
              <a:rPr lang="en-US" dirty="0" smtClean="0"/>
              <a:t> </a:t>
            </a:r>
            <a:r>
              <a:rPr lang="en-US" err="1" smtClean="0"/>
              <a:t>của</a:t>
            </a:r>
            <a:r>
              <a:rPr lang="en-US" smtClean="0"/>
              <a:t> CPU.</a:t>
            </a:r>
            <a:endParaRPr lang="en-US" dirty="0" smtClean="0"/>
          </a:p>
        </p:txBody>
      </p:sp>
      <p:sp>
        <p:nvSpPr>
          <p:cNvPr id="37890" name="Date Placeholder 3"/>
          <p:cNvSpPr>
            <a:spLocks noGrp="1"/>
          </p:cNvSpPr>
          <p:nvPr>
            <p:ph type="dt" sz="half" idx="10"/>
          </p:nvPr>
        </p:nvSpPr>
        <p:spPr>
          <a:noFill/>
        </p:spPr>
        <p:txBody>
          <a:bodyPr/>
          <a:lstStyle/>
          <a:p>
            <a:fld id="{52F6580F-E488-44EC-BB07-4605152C62B0}" type="datetime1">
              <a:rPr lang="en-US" smtClean="0">
                <a:latin typeface="Arial" pitchFamily="34" charset="0"/>
              </a:rPr>
              <a:t>10/2/2012</a:t>
            </a:fld>
            <a:endParaRPr lang="en-US" smtClean="0">
              <a:latin typeface="Arial" pitchFamily="34" charset="0"/>
            </a:endParaRPr>
          </a:p>
        </p:txBody>
      </p:sp>
      <p:sp>
        <p:nvSpPr>
          <p:cNvPr id="37891" name="Footer Placeholder 4"/>
          <p:cNvSpPr>
            <a:spLocks noGrp="1"/>
          </p:cNvSpPr>
          <p:nvPr>
            <p:ph type="ftr" sz="quarter" idx="11"/>
          </p:nvPr>
        </p:nvSpPr>
        <p:spPr>
          <a:noFill/>
        </p:spPr>
        <p:txBody>
          <a:bodyPr/>
          <a:lstStyle/>
          <a:p>
            <a:r>
              <a:rPr lang="en-US" smtClean="0">
                <a:latin typeface="Arial" pitchFamily="34" charset="0"/>
              </a:rPr>
              <a:t>Khoa CNTT - ĐH Khoa học Tự nhiên</a:t>
            </a:r>
            <a:endParaRPr lang="en-US" smtClean="0">
              <a:latin typeface="Arial" pitchFamily="34" charset="0"/>
            </a:endParaRPr>
          </a:p>
        </p:txBody>
      </p:sp>
      <p:sp>
        <p:nvSpPr>
          <p:cNvPr id="2" name="Slide Number Placeholder 1"/>
          <p:cNvSpPr>
            <a:spLocks noGrp="1"/>
          </p:cNvSpPr>
          <p:nvPr>
            <p:ph type="sldNum" sz="quarter" idx="12"/>
          </p:nvPr>
        </p:nvSpPr>
        <p:spPr/>
        <p:txBody>
          <a:bodyPr/>
          <a:lstStyle/>
          <a:p>
            <a:fld id="{8023217D-CBF3-4F05-B64D-691139C0E6CF}" type="slidenum">
              <a:rPr lang="en-US" smtClean="0"/>
              <a:pPr/>
              <a:t>17</a:t>
            </a:fld>
            <a:endParaRPr lang="en-US"/>
          </a:p>
        </p:txBody>
      </p:sp>
    </p:spTree>
    <p:extLst>
      <p:ext uri="{BB962C8B-B14F-4D97-AF65-F5344CB8AC3E}">
        <p14:creationId xmlns:p14="http://schemas.microsoft.com/office/powerpoint/2010/main" val="2956978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Ví</a:t>
            </a:r>
            <a:r>
              <a:rPr lang="en-US" dirty="0" smtClean="0"/>
              <a:t> </a:t>
            </a:r>
            <a:r>
              <a:rPr lang="en-US" dirty="0" err="1" smtClean="0"/>
              <a:t>dụ</a:t>
            </a:r>
            <a:r>
              <a:rPr lang="en-US" dirty="0" smtClean="0"/>
              <a:t> </a:t>
            </a:r>
            <a:r>
              <a:rPr lang="en-US" dirty="0" err="1" smtClean="0"/>
              <a:t>đa</a:t>
            </a:r>
            <a:r>
              <a:rPr lang="en-US" dirty="0" smtClean="0"/>
              <a:t> </a:t>
            </a:r>
            <a:r>
              <a:rPr lang="en-US" dirty="0" err="1" smtClean="0"/>
              <a:t>chương</a:t>
            </a:r>
            <a:endParaRPr lang="en-US" dirty="0"/>
          </a:p>
        </p:txBody>
      </p:sp>
      <p:sp>
        <p:nvSpPr>
          <p:cNvPr id="4" name="Date Placeholder 3"/>
          <p:cNvSpPr>
            <a:spLocks noGrp="1"/>
          </p:cNvSpPr>
          <p:nvPr>
            <p:ph type="dt" sz="half" idx="10"/>
          </p:nvPr>
        </p:nvSpPr>
        <p:spPr/>
        <p:txBody>
          <a:bodyPr/>
          <a:lstStyle/>
          <a:p>
            <a:pPr>
              <a:defRPr/>
            </a:pPr>
            <a:fld id="{C35B792A-FED5-4231-8BFA-3CB50533C17F}" type="datetime1">
              <a:rPr lang="en-US" smtClean="0"/>
              <a:t>10/2/2012</a:t>
            </a:fld>
            <a:endParaRPr lang="en-US"/>
          </a:p>
        </p:txBody>
      </p:sp>
      <p:sp>
        <p:nvSpPr>
          <p:cNvPr id="5" name="Footer Placeholder 4"/>
          <p:cNvSpPr>
            <a:spLocks noGrp="1"/>
          </p:cNvSpPr>
          <p:nvPr>
            <p:ph type="ftr" sz="quarter" idx="11"/>
          </p:nvPr>
        </p:nvSpPr>
        <p:spPr/>
        <p:txBody>
          <a:bodyPr/>
          <a:lstStyle/>
          <a:p>
            <a:pPr>
              <a:defRPr/>
            </a:pPr>
            <a:r>
              <a:rPr lang="en-US" smtClean="0"/>
              <a:t>Khoa CNTT - ĐH Khoa học Tự nhiên</a:t>
            </a:r>
            <a:endParaRPr lang="en-US" dirty="0"/>
          </a:p>
        </p:txBody>
      </p:sp>
      <p:sp>
        <p:nvSpPr>
          <p:cNvPr id="3" name="Slide Number Placeholder 2"/>
          <p:cNvSpPr>
            <a:spLocks noGrp="1"/>
          </p:cNvSpPr>
          <p:nvPr>
            <p:ph type="sldNum" sz="quarter" idx="12"/>
          </p:nvPr>
        </p:nvSpPr>
        <p:spPr/>
        <p:txBody>
          <a:bodyPr/>
          <a:lstStyle/>
          <a:p>
            <a:fld id="{8023217D-CBF3-4F05-B64D-691139C0E6CF}" type="slidenum">
              <a:rPr lang="en-US" smtClean="0"/>
              <a:pPr/>
              <a:t>18</a:t>
            </a:fld>
            <a:endParaRPr lang="en-US"/>
          </a:p>
        </p:txBody>
      </p:sp>
      <p:grpSp>
        <p:nvGrpSpPr>
          <p:cNvPr id="48" name="Group 47"/>
          <p:cNvGrpSpPr/>
          <p:nvPr/>
        </p:nvGrpSpPr>
        <p:grpSpPr>
          <a:xfrm>
            <a:off x="685800" y="1828800"/>
            <a:ext cx="7086600" cy="3962400"/>
            <a:chOff x="533400" y="1981200"/>
            <a:chExt cx="7086600" cy="3962400"/>
          </a:xfrm>
        </p:grpSpPr>
        <p:sp>
          <p:nvSpPr>
            <p:cNvPr id="6" name="Line 4"/>
            <p:cNvSpPr>
              <a:spLocks noChangeShapeType="1"/>
            </p:cNvSpPr>
            <p:nvPr/>
          </p:nvSpPr>
          <p:spPr bwMode="auto">
            <a:xfrm>
              <a:off x="1752600" y="2362200"/>
              <a:ext cx="5867400"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7" name="Line 5"/>
            <p:cNvSpPr>
              <a:spLocks noChangeShapeType="1"/>
            </p:cNvSpPr>
            <p:nvPr/>
          </p:nvSpPr>
          <p:spPr bwMode="auto">
            <a:xfrm>
              <a:off x="1752600" y="3505200"/>
              <a:ext cx="5867400"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8" name="Rectangle 7"/>
            <p:cNvSpPr>
              <a:spLocks noChangeArrowheads="1"/>
            </p:cNvSpPr>
            <p:nvPr/>
          </p:nvSpPr>
          <p:spPr bwMode="auto">
            <a:xfrm>
              <a:off x="1752600" y="1981200"/>
              <a:ext cx="685800" cy="381000"/>
            </a:xfrm>
            <a:prstGeom prst="rect">
              <a:avLst/>
            </a:prstGeom>
            <a:noFill/>
            <a:ln w="12700" cap="sq">
              <a:solidFill>
                <a:schemeClr val="tx1"/>
              </a:solidFill>
              <a:miter lim="800000"/>
              <a:headEnd type="none" w="sm" len="sm"/>
              <a:tailEnd type="none" w="sm" len="sm"/>
            </a:ln>
            <a:effectLst/>
          </p:spPr>
          <p:txBody>
            <a:bodyPr wrap="none" anchor="ctr"/>
            <a:lstStyle/>
            <a:p>
              <a:endParaRPr lang="en-US"/>
            </a:p>
          </p:txBody>
        </p:sp>
        <p:sp>
          <p:nvSpPr>
            <p:cNvPr id="9" name="Text Box 8"/>
            <p:cNvSpPr txBox="1">
              <a:spLocks noChangeArrowheads="1"/>
            </p:cNvSpPr>
            <p:nvPr/>
          </p:nvSpPr>
          <p:spPr bwMode="auto">
            <a:xfrm>
              <a:off x="1828800" y="20574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Run</a:t>
              </a:r>
            </a:p>
          </p:txBody>
        </p:sp>
        <p:sp>
          <p:nvSpPr>
            <p:cNvPr id="10" name="Text Box 10"/>
            <p:cNvSpPr txBox="1">
              <a:spLocks noChangeArrowheads="1"/>
            </p:cNvSpPr>
            <p:nvPr/>
          </p:nvSpPr>
          <p:spPr bwMode="auto">
            <a:xfrm>
              <a:off x="3352800" y="20574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Wait</a:t>
              </a:r>
            </a:p>
          </p:txBody>
        </p:sp>
        <p:sp>
          <p:nvSpPr>
            <p:cNvPr id="11" name="Rectangle 11"/>
            <p:cNvSpPr>
              <a:spLocks noChangeArrowheads="1"/>
            </p:cNvSpPr>
            <p:nvPr/>
          </p:nvSpPr>
          <p:spPr bwMode="auto">
            <a:xfrm>
              <a:off x="4648200" y="1981200"/>
              <a:ext cx="685800" cy="381000"/>
            </a:xfrm>
            <a:prstGeom prst="rect">
              <a:avLst/>
            </a:prstGeom>
            <a:noFill/>
            <a:ln w="12700" cap="sq">
              <a:solidFill>
                <a:schemeClr val="tx1"/>
              </a:solidFill>
              <a:miter lim="800000"/>
              <a:headEnd type="none" w="sm" len="sm"/>
              <a:tailEnd type="none" w="sm" len="sm"/>
            </a:ln>
            <a:effectLst/>
          </p:spPr>
          <p:txBody>
            <a:bodyPr wrap="none" anchor="ctr"/>
            <a:lstStyle/>
            <a:p>
              <a:endParaRPr lang="en-US"/>
            </a:p>
          </p:txBody>
        </p:sp>
        <p:sp>
          <p:nvSpPr>
            <p:cNvPr id="12" name="Text Box 12"/>
            <p:cNvSpPr txBox="1">
              <a:spLocks noChangeArrowheads="1"/>
            </p:cNvSpPr>
            <p:nvPr/>
          </p:nvSpPr>
          <p:spPr bwMode="auto">
            <a:xfrm>
              <a:off x="4724400" y="20574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Run</a:t>
              </a:r>
            </a:p>
          </p:txBody>
        </p:sp>
        <p:sp>
          <p:nvSpPr>
            <p:cNvPr id="13" name="Text Box 13"/>
            <p:cNvSpPr txBox="1">
              <a:spLocks noChangeArrowheads="1"/>
            </p:cNvSpPr>
            <p:nvPr/>
          </p:nvSpPr>
          <p:spPr bwMode="auto">
            <a:xfrm>
              <a:off x="6172200" y="20574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Wait</a:t>
              </a:r>
            </a:p>
          </p:txBody>
        </p:sp>
        <p:sp>
          <p:nvSpPr>
            <p:cNvPr id="14" name="Rectangle 15"/>
            <p:cNvSpPr>
              <a:spLocks noChangeArrowheads="1"/>
            </p:cNvSpPr>
            <p:nvPr/>
          </p:nvSpPr>
          <p:spPr bwMode="auto">
            <a:xfrm>
              <a:off x="2438400" y="3124200"/>
              <a:ext cx="685800" cy="3810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15" name="Text Box 16"/>
            <p:cNvSpPr txBox="1">
              <a:spLocks noChangeArrowheads="1"/>
            </p:cNvSpPr>
            <p:nvPr/>
          </p:nvSpPr>
          <p:spPr bwMode="auto">
            <a:xfrm>
              <a:off x="2514600" y="32004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Run</a:t>
              </a:r>
            </a:p>
          </p:txBody>
        </p:sp>
        <p:sp>
          <p:nvSpPr>
            <p:cNvPr id="16" name="Rectangle 17"/>
            <p:cNvSpPr>
              <a:spLocks noChangeArrowheads="1"/>
            </p:cNvSpPr>
            <p:nvPr/>
          </p:nvSpPr>
          <p:spPr bwMode="auto">
            <a:xfrm>
              <a:off x="5334000" y="3124200"/>
              <a:ext cx="685800" cy="3810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17" name="Text Box 18"/>
            <p:cNvSpPr txBox="1">
              <a:spLocks noChangeArrowheads="1"/>
            </p:cNvSpPr>
            <p:nvPr/>
          </p:nvSpPr>
          <p:spPr bwMode="auto">
            <a:xfrm>
              <a:off x="5410200" y="32004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Run</a:t>
              </a:r>
            </a:p>
          </p:txBody>
        </p:sp>
        <p:sp>
          <p:nvSpPr>
            <p:cNvPr id="18" name="Text Box 19"/>
            <p:cNvSpPr txBox="1">
              <a:spLocks noChangeArrowheads="1"/>
            </p:cNvSpPr>
            <p:nvPr/>
          </p:nvSpPr>
          <p:spPr bwMode="auto">
            <a:xfrm>
              <a:off x="3962400" y="31242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Wait</a:t>
              </a:r>
            </a:p>
          </p:txBody>
        </p:sp>
        <p:sp>
          <p:nvSpPr>
            <p:cNvPr id="19" name="Text Box 20"/>
            <p:cNvSpPr txBox="1">
              <a:spLocks noChangeArrowheads="1"/>
            </p:cNvSpPr>
            <p:nvPr/>
          </p:nvSpPr>
          <p:spPr bwMode="auto">
            <a:xfrm>
              <a:off x="6324600" y="31242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Wait</a:t>
              </a:r>
            </a:p>
          </p:txBody>
        </p:sp>
        <p:sp>
          <p:nvSpPr>
            <p:cNvPr id="20" name="Rectangle 21"/>
            <p:cNvSpPr>
              <a:spLocks noChangeArrowheads="1"/>
            </p:cNvSpPr>
            <p:nvPr/>
          </p:nvSpPr>
          <p:spPr bwMode="auto">
            <a:xfrm>
              <a:off x="3124200" y="4343400"/>
              <a:ext cx="685800" cy="381000"/>
            </a:xfrm>
            <a:prstGeom prst="rect">
              <a:avLst/>
            </a:prstGeom>
            <a:solidFill>
              <a:schemeClr val="accent2"/>
            </a:solidFill>
            <a:ln w="12700" cap="sq">
              <a:solidFill>
                <a:schemeClr val="tx1"/>
              </a:solidFill>
              <a:miter lim="800000"/>
              <a:headEnd type="none" w="sm" len="sm"/>
              <a:tailEnd type="none" w="sm" len="sm"/>
            </a:ln>
            <a:effectLst/>
          </p:spPr>
          <p:txBody>
            <a:bodyPr wrap="none" anchor="ctr"/>
            <a:lstStyle/>
            <a:p>
              <a:endParaRPr lang="en-US"/>
            </a:p>
          </p:txBody>
        </p:sp>
        <p:sp>
          <p:nvSpPr>
            <p:cNvPr id="21" name="Text Box 22"/>
            <p:cNvSpPr txBox="1">
              <a:spLocks noChangeArrowheads="1"/>
            </p:cNvSpPr>
            <p:nvPr/>
          </p:nvSpPr>
          <p:spPr bwMode="auto">
            <a:xfrm>
              <a:off x="3200400" y="44196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Run</a:t>
              </a:r>
            </a:p>
          </p:txBody>
        </p:sp>
        <p:sp>
          <p:nvSpPr>
            <p:cNvPr id="22" name="Rectangle 23"/>
            <p:cNvSpPr>
              <a:spLocks noChangeArrowheads="1"/>
            </p:cNvSpPr>
            <p:nvPr/>
          </p:nvSpPr>
          <p:spPr bwMode="auto">
            <a:xfrm>
              <a:off x="6019800" y="4343400"/>
              <a:ext cx="685800" cy="381000"/>
            </a:xfrm>
            <a:prstGeom prst="rect">
              <a:avLst/>
            </a:prstGeom>
            <a:solidFill>
              <a:schemeClr val="accent2"/>
            </a:solidFill>
            <a:ln w="12700" cap="sq">
              <a:solidFill>
                <a:schemeClr val="tx1"/>
              </a:solidFill>
              <a:miter lim="800000"/>
              <a:headEnd type="none" w="sm" len="sm"/>
              <a:tailEnd type="none" w="sm" len="sm"/>
            </a:ln>
            <a:effectLst/>
          </p:spPr>
          <p:txBody>
            <a:bodyPr wrap="none" anchor="ctr"/>
            <a:lstStyle/>
            <a:p>
              <a:endParaRPr lang="en-US"/>
            </a:p>
          </p:txBody>
        </p:sp>
        <p:sp>
          <p:nvSpPr>
            <p:cNvPr id="23" name="Text Box 24"/>
            <p:cNvSpPr txBox="1">
              <a:spLocks noChangeArrowheads="1"/>
            </p:cNvSpPr>
            <p:nvPr/>
          </p:nvSpPr>
          <p:spPr bwMode="auto">
            <a:xfrm>
              <a:off x="6096000" y="44196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Run</a:t>
              </a:r>
            </a:p>
          </p:txBody>
        </p:sp>
        <p:sp>
          <p:nvSpPr>
            <p:cNvPr id="24" name="Line 25"/>
            <p:cNvSpPr>
              <a:spLocks noChangeShapeType="1"/>
            </p:cNvSpPr>
            <p:nvPr/>
          </p:nvSpPr>
          <p:spPr bwMode="auto">
            <a:xfrm>
              <a:off x="1752600" y="4724400"/>
              <a:ext cx="5867400"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25" name="Text Box 26"/>
            <p:cNvSpPr txBox="1">
              <a:spLocks noChangeArrowheads="1"/>
            </p:cNvSpPr>
            <p:nvPr/>
          </p:nvSpPr>
          <p:spPr bwMode="auto">
            <a:xfrm>
              <a:off x="4495800" y="44196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Wait</a:t>
              </a:r>
            </a:p>
          </p:txBody>
        </p:sp>
        <p:sp>
          <p:nvSpPr>
            <p:cNvPr id="26" name="Text Box 27"/>
            <p:cNvSpPr txBox="1">
              <a:spLocks noChangeArrowheads="1"/>
            </p:cNvSpPr>
            <p:nvPr/>
          </p:nvSpPr>
          <p:spPr bwMode="auto">
            <a:xfrm>
              <a:off x="7086600" y="44196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Wait</a:t>
              </a:r>
            </a:p>
          </p:txBody>
        </p:sp>
        <p:sp>
          <p:nvSpPr>
            <p:cNvPr id="27" name="Text Box 28"/>
            <p:cNvSpPr txBox="1">
              <a:spLocks noChangeArrowheads="1"/>
            </p:cNvSpPr>
            <p:nvPr/>
          </p:nvSpPr>
          <p:spPr bwMode="auto">
            <a:xfrm>
              <a:off x="1828800" y="32004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Wait</a:t>
              </a:r>
            </a:p>
          </p:txBody>
        </p:sp>
        <p:sp>
          <p:nvSpPr>
            <p:cNvPr id="28" name="Text Box 29"/>
            <p:cNvSpPr txBox="1">
              <a:spLocks noChangeArrowheads="1"/>
            </p:cNvSpPr>
            <p:nvPr/>
          </p:nvSpPr>
          <p:spPr bwMode="auto">
            <a:xfrm>
              <a:off x="1981200" y="4405313"/>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Wait</a:t>
              </a:r>
            </a:p>
          </p:txBody>
        </p:sp>
        <p:sp>
          <p:nvSpPr>
            <p:cNvPr id="29" name="Line 30"/>
            <p:cNvSpPr>
              <a:spLocks noChangeShapeType="1"/>
            </p:cNvSpPr>
            <p:nvPr/>
          </p:nvSpPr>
          <p:spPr bwMode="auto">
            <a:xfrm>
              <a:off x="1752600" y="5943600"/>
              <a:ext cx="5867400"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30" name="Rectangle 32"/>
            <p:cNvSpPr>
              <a:spLocks noChangeArrowheads="1"/>
            </p:cNvSpPr>
            <p:nvPr/>
          </p:nvSpPr>
          <p:spPr bwMode="auto">
            <a:xfrm>
              <a:off x="1752600" y="5562600"/>
              <a:ext cx="685800" cy="381000"/>
            </a:xfrm>
            <a:prstGeom prst="rect">
              <a:avLst/>
            </a:prstGeom>
            <a:noFill/>
            <a:ln w="12700" cap="sq">
              <a:solidFill>
                <a:schemeClr val="tx1"/>
              </a:solidFill>
              <a:miter lim="800000"/>
              <a:headEnd type="none" w="sm" len="sm"/>
              <a:tailEnd type="none" w="sm" len="sm"/>
            </a:ln>
            <a:effectLst/>
          </p:spPr>
          <p:txBody>
            <a:bodyPr wrap="none" anchor="ctr"/>
            <a:lstStyle/>
            <a:p>
              <a:endParaRPr lang="en-US"/>
            </a:p>
          </p:txBody>
        </p:sp>
        <p:sp>
          <p:nvSpPr>
            <p:cNvPr id="31" name="Text Box 33"/>
            <p:cNvSpPr txBox="1">
              <a:spLocks noChangeArrowheads="1"/>
            </p:cNvSpPr>
            <p:nvPr/>
          </p:nvSpPr>
          <p:spPr bwMode="auto">
            <a:xfrm>
              <a:off x="1828800" y="56388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Run</a:t>
              </a:r>
            </a:p>
          </p:txBody>
        </p:sp>
        <p:sp>
          <p:nvSpPr>
            <p:cNvPr id="32" name="Rectangle 34"/>
            <p:cNvSpPr>
              <a:spLocks noChangeArrowheads="1"/>
            </p:cNvSpPr>
            <p:nvPr/>
          </p:nvSpPr>
          <p:spPr bwMode="auto">
            <a:xfrm>
              <a:off x="2438400" y="5562600"/>
              <a:ext cx="685800" cy="3810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33" name="Text Box 35"/>
            <p:cNvSpPr txBox="1">
              <a:spLocks noChangeArrowheads="1"/>
            </p:cNvSpPr>
            <p:nvPr/>
          </p:nvSpPr>
          <p:spPr bwMode="auto">
            <a:xfrm>
              <a:off x="2514600" y="56388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Run</a:t>
              </a:r>
            </a:p>
          </p:txBody>
        </p:sp>
        <p:sp>
          <p:nvSpPr>
            <p:cNvPr id="34" name="Rectangle 36"/>
            <p:cNvSpPr>
              <a:spLocks noChangeArrowheads="1"/>
            </p:cNvSpPr>
            <p:nvPr/>
          </p:nvSpPr>
          <p:spPr bwMode="auto">
            <a:xfrm>
              <a:off x="3124200" y="5562600"/>
              <a:ext cx="685800" cy="381000"/>
            </a:xfrm>
            <a:prstGeom prst="rect">
              <a:avLst/>
            </a:prstGeom>
            <a:solidFill>
              <a:schemeClr val="accent2"/>
            </a:solidFill>
            <a:ln w="12700" cap="sq">
              <a:solidFill>
                <a:schemeClr val="tx1"/>
              </a:solidFill>
              <a:miter lim="800000"/>
              <a:headEnd type="none" w="sm" len="sm"/>
              <a:tailEnd type="none" w="sm" len="sm"/>
            </a:ln>
            <a:effectLst/>
          </p:spPr>
          <p:txBody>
            <a:bodyPr wrap="none" anchor="ctr"/>
            <a:lstStyle/>
            <a:p>
              <a:endParaRPr lang="en-US"/>
            </a:p>
          </p:txBody>
        </p:sp>
        <p:sp>
          <p:nvSpPr>
            <p:cNvPr id="35" name="Text Box 37"/>
            <p:cNvSpPr txBox="1">
              <a:spLocks noChangeArrowheads="1"/>
            </p:cNvSpPr>
            <p:nvPr/>
          </p:nvSpPr>
          <p:spPr bwMode="auto">
            <a:xfrm>
              <a:off x="3200400" y="56388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Run</a:t>
              </a:r>
            </a:p>
          </p:txBody>
        </p:sp>
        <p:sp>
          <p:nvSpPr>
            <p:cNvPr id="36" name="Rectangle 38"/>
            <p:cNvSpPr>
              <a:spLocks noChangeArrowheads="1"/>
            </p:cNvSpPr>
            <p:nvPr/>
          </p:nvSpPr>
          <p:spPr bwMode="auto">
            <a:xfrm>
              <a:off x="4648200" y="5562600"/>
              <a:ext cx="685800" cy="381000"/>
            </a:xfrm>
            <a:prstGeom prst="rect">
              <a:avLst/>
            </a:prstGeom>
            <a:noFill/>
            <a:ln w="12700" cap="sq">
              <a:solidFill>
                <a:schemeClr val="tx1"/>
              </a:solidFill>
              <a:miter lim="800000"/>
              <a:headEnd type="none" w="sm" len="sm"/>
              <a:tailEnd type="none" w="sm" len="sm"/>
            </a:ln>
            <a:effectLst/>
          </p:spPr>
          <p:txBody>
            <a:bodyPr wrap="none" anchor="ctr"/>
            <a:lstStyle/>
            <a:p>
              <a:endParaRPr lang="en-US"/>
            </a:p>
          </p:txBody>
        </p:sp>
        <p:sp>
          <p:nvSpPr>
            <p:cNvPr id="37" name="Text Box 39"/>
            <p:cNvSpPr txBox="1">
              <a:spLocks noChangeArrowheads="1"/>
            </p:cNvSpPr>
            <p:nvPr/>
          </p:nvSpPr>
          <p:spPr bwMode="auto">
            <a:xfrm>
              <a:off x="4724400" y="56388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Run</a:t>
              </a:r>
            </a:p>
          </p:txBody>
        </p:sp>
        <p:sp>
          <p:nvSpPr>
            <p:cNvPr id="38" name="Rectangle 40"/>
            <p:cNvSpPr>
              <a:spLocks noChangeArrowheads="1"/>
            </p:cNvSpPr>
            <p:nvPr/>
          </p:nvSpPr>
          <p:spPr bwMode="auto">
            <a:xfrm>
              <a:off x="5334000" y="5562600"/>
              <a:ext cx="685800" cy="3810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39" name="Text Box 41"/>
            <p:cNvSpPr txBox="1">
              <a:spLocks noChangeArrowheads="1"/>
            </p:cNvSpPr>
            <p:nvPr/>
          </p:nvSpPr>
          <p:spPr bwMode="auto">
            <a:xfrm>
              <a:off x="5410200" y="56388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Run</a:t>
              </a:r>
            </a:p>
          </p:txBody>
        </p:sp>
        <p:sp>
          <p:nvSpPr>
            <p:cNvPr id="40" name="Rectangle 42"/>
            <p:cNvSpPr>
              <a:spLocks noChangeArrowheads="1"/>
            </p:cNvSpPr>
            <p:nvPr/>
          </p:nvSpPr>
          <p:spPr bwMode="auto">
            <a:xfrm>
              <a:off x="6019800" y="5562600"/>
              <a:ext cx="685800" cy="381000"/>
            </a:xfrm>
            <a:prstGeom prst="rect">
              <a:avLst/>
            </a:prstGeom>
            <a:solidFill>
              <a:schemeClr val="accent2"/>
            </a:solidFill>
            <a:ln w="12700" cap="sq">
              <a:solidFill>
                <a:schemeClr val="tx1"/>
              </a:solidFill>
              <a:miter lim="800000"/>
              <a:headEnd type="none" w="sm" len="sm"/>
              <a:tailEnd type="none" w="sm" len="sm"/>
            </a:ln>
            <a:effectLst/>
          </p:spPr>
          <p:txBody>
            <a:bodyPr wrap="none" anchor="ctr"/>
            <a:lstStyle/>
            <a:p>
              <a:endParaRPr lang="en-US"/>
            </a:p>
          </p:txBody>
        </p:sp>
        <p:sp>
          <p:nvSpPr>
            <p:cNvPr id="41" name="Text Box 43"/>
            <p:cNvSpPr txBox="1">
              <a:spLocks noChangeArrowheads="1"/>
            </p:cNvSpPr>
            <p:nvPr/>
          </p:nvSpPr>
          <p:spPr bwMode="auto">
            <a:xfrm>
              <a:off x="6096000" y="56388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Run</a:t>
              </a:r>
            </a:p>
          </p:txBody>
        </p:sp>
        <p:sp>
          <p:nvSpPr>
            <p:cNvPr id="42" name="Text Box 44"/>
            <p:cNvSpPr txBox="1">
              <a:spLocks noChangeArrowheads="1"/>
            </p:cNvSpPr>
            <p:nvPr/>
          </p:nvSpPr>
          <p:spPr bwMode="auto">
            <a:xfrm>
              <a:off x="3962400" y="561975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Wait</a:t>
              </a:r>
            </a:p>
          </p:txBody>
        </p:sp>
        <p:sp>
          <p:nvSpPr>
            <p:cNvPr id="43" name="Text Box 45"/>
            <p:cNvSpPr txBox="1">
              <a:spLocks noChangeArrowheads="1"/>
            </p:cNvSpPr>
            <p:nvPr/>
          </p:nvSpPr>
          <p:spPr bwMode="auto">
            <a:xfrm>
              <a:off x="6934200" y="5624513"/>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Wait</a:t>
              </a:r>
            </a:p>
          </p:txBody>
        </p:sp>
        <p:sp>
          <p:nvSpPr>
            <p:cNvPr id="44" name="Text Box 47"/>
            <p:cNvSpPr txBox="1">
              <a:spLocks noChangeArrowheads="1"/>
            </p:cNvSpPr>
            <p:nvPr/>
          </p:nvSpPr>
          <p:spPr bwMode="auto">
            <a:xfrm>
              <a:off x="914400" y="20574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P1</a:t>
              </a:r>
            </a:p>
          </p:txBody>
        </p:sp>
        <p:sp>
          <p:nvSpPr>
            <p:cNvPr id="45" name="Text Box 48"/>
            <p:cNvSpPr txBox="1">
              <a:spLocks noChangeArrowheads="1"/>
            </p:cNvSpPr>
            <p:nvPr/>
          </p:nvSpPr>
          <p:spPr bwMode="auto">
            <a:xfrm>
              <a:off x="914400" y="32766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P2</a:t>
              </a:r>
            </a:p>
          </p:txBody>
        </p:sp>
        <p:sp>
          <p:nvSpPr>
            <p:cNvPr id="46" name="Text Box 49"/>
            <p:cNvSpPr txBox="1">
              <a:spLocks noChangeArrowheads="1"/>
            </p:cNvSpPr>
            <p:nvPr/>
          </p:nvSpPr>
          <p:spPr bwMode="auto">
            <a:xfrm>
              <a:off x="914400" y="4419600"/>
              <a:ext cx="5334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P3</a:t>
              </a:r>
            </a:p>
          </p:txBody>
        </p:sp>
        <p:sp>
          <p:nvSpPr>
            <p:cNvPr id="47" name="Text Box 50"/>
            <p:cNvSpPr txBox="1">
              <a:spLocks noChangeArrowheads="1"/>
            </p:cNvSpPr>
            <p:nvPr/>
          </p:nvSpPr>
          <p:spPr bwMode="auto">
            <a:xfrm>
              <a:off x="533400" y="5638800"/>
              <a:ext cx="10668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P1, P2, P3</a:t>
              </a:r>
            </a:p>
          </p:txBody>
        </p:sp>
      </p:grpSp>
    </p:spTree>
    <p:extLst>
      <p:ext uri="{BB962C8B-B14F-4D97-AF65-F5344CB8AC3E}">
        <p14:creationId xmlns:p14="http://schemas.microsoft.com/office/powerpoint/2010/main" val="1592084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noAutofit/>
          </a:bodyPr>
          <a:lstStyle/>
          <a:p>
            <a:r>
              <a:rPr lang="en-US" dirty="0" err="1" smtClean="0"/>
              <a:t>Chia</a:t>
            </a:r>
            <a:r>
              <a:rPr lang="en-US" dirty="0" smtClean="0"/>
              <a:t> </a:t>
            </a:r>
            <a:r>
              <a:rPr lang="en-US" dirty="0" err="1" smtClean="0"/>
              <a:t>sẻ</a:t>
            </a:r>
            <a:r>
              <a:rPr lang="en-US" dirty="0" smtClean="0"/>
              <a:t> </a:t>
            </a:r>
            <a:r>
              <a:rPr lang="en-US" err="1" smtClean="0"/>
              <a:t>thời</a:t>
            </a:r>
            <a:r>
              <a:rPr lang="en-US" smtClean="0"/>
              <a:t> gian</a:t>
            </a:r>
            <a:r>
              <a:rPr lang="en-US" dirty="0"/>
              <a:t/>
            </a:r>
            <a:br>
              <a:rPr lang="en-US" dirty="0"/>
            </a:br>
            <a:r>
              <a:rPr lang="en-US" smtClean="0"/>
              <a:t>(Time-Sharing</a:t>
            </a:r>
            <a:r>
              <a:rPr lang="en-US" dirty="0" smtClean="0"/>
              <a:t>)</a:t>
            </a:r>
          </a:p>
        </p:txBody>
      </p:sp>
      <p:sp>
        <p:nvSpPr>
          <p:cNvPr id="38917" name="Rectangle 3"/>
          <p:cNvSpPr>
            <a:spLocks noGrp="1" noChangeArrowheads="1"/>
          </p:cNvSpPr>
          <p:nvPr>
            <p:ph idx="1"/>
          </p:nvPr>
        </p:nvSpPr>
        <p:spPr/>
        <p:txBody>
          <a:bodyPr>
            <a:noAutofit/>
          </a:bodyPr>
          <a:lstStyle/>
          <a:p>
            <a:pPr marL="0" indent="0">
              <a:spcBef>
                <a:spcPts val="0"/>
              </a:spcBef>
            </a:pPr>
            <a:r>
              <a:rPr lang="en-US" sz="2600" dirty="0" err="1" smtClean="0"/>
              <a:t>Thời</a:t>
            </a:r>
            <a:r>
              <a:rPr lang="en-US" sz="2600" dirty="0" smtClean="0"/>
              <a:t> </a:t>
            </a:r>
            <a:r>
              <a:rPr lang="en-US" sz="2600" dirty="0" err="1" smtClean="0"/>
              <a:t>gian</a:t>
            </a:r>
            <a:r>
              <a:rPr lang="en-US" sz="2600" dirty="0" smtClean="0"/>
              <a:t> </a:t>
            </a:r>
            <a:r>
              <a:rPr lang="en-US" sz="2600" dirty="0" err="1" smtClean="0"/>
              <a:t>được</a:t>
            </a:r>
            <a:r>
              <a:rPr lang="en-US" sz="2600" dirty="0" smtClean="0"/>
              <a:t> </a:t>
            </a:r>
            <a:r>
              <a:rPr lang="en-US" sz="2600" dirty="0" err="1" smtClean="0"/>
              <a:t>chia</a:t>
            </a:r>
            <a:r>
              <a:rPr lang="en-US" sz="2600" dirty="0" smtClean="0"/>
              <a:t> </a:t>
            </a:r>
            <a:r>
              <a:rPr lang="en-US" sz="2600" dirty="0" err="1" smtClean="0"/>
              <a:t>thành</a:t>
            </a:r>
            <a:r>
              <a:rPr lang="en-US" sz="2600" dirty="0" smtClean="0"/>
              <a:t> </a:t>
            </a:r>
            <a:r>
              <a:rPr lang="en-US" sz="2600" dirty="0" err="1" smtClean="0"/>
              <a:t>các</a:t>
            </a:r>
            <a:r>
              <a:rPr lang="en-US" sz="2600" dirty="0" smtClean="0"/>
              <a:t> </a:t>
            </a:r>
            <a:r>
              <a:rPr lang="en-US" sz="2600" dirty="0" err="1" smtClean="0"/>
              <a:t>khoảng</a:t>
            </a:r>
            <a:r>
              <a:rPr lang="en-US" sz="2600" dirty="0" smtClean="0"/>
              <a:t> </a:t>
            </a:r>
            <a:r>
              <a:rPr lang="en-US" sz="2600" dirty="0" err="1" smtClean="0"/>
              <a:t>bằng</a:t>
            </a:r>
            <a:r>
              <a:rPr lang="en-US" sz="2600" dirty="0" smtClean="0"/>
              <a:t> </a:t>
            </a:r>
            <a:r>
              <a:rPr lang="en-US" sz="2600" dirty="0" err="1" smtClean="0"/>
              <a:t>nhau</a:t>
            </a:r>
            <a:endParaRPr lang="en-US" sz="2600" dirty="0" smtClean="0"/>
          </a:p>
          <a:p>
            <a:pPr marL="0" indent="0">
              <a:spcBef>
                <a:spcPts val="1200"/>
              </a:spcBef>
            </a:pPr>
            <a:r>
              <a:rPr lang="en-US" sz="2600" dirty="0" err="1" smtClean="0"/>
              <a:t>Mỗi</a:t>
            </a:r>
            <a:r>
              <a:rPr lang="en-US" sz="2600" dirty="0" smtClean="0"/>
              <a:t> </a:t>
            </a:r>
            <a:r>
              <a:rPr lang="en-US" sz="2600" dirty="0" err="1" smtClean="0"/>
              <a:t>chương</a:t>
            </a:r>
            <a:r>
              <a:rPr lang="en-US" sz="2600" dirty="0" smtClean="0"/>
              <a:t> </a:t>
            </a:r>
            <a:r>
              <a:rPr lang="en-US" sz="2600" dirty="0" err="1" smtClean="0"/>
              <a:t>trình</a:t>
            </a:r>
            <a:r>
              <a:rPr lang="en-US" sz="2600" dirty="0" smtClean="0"/>
              <a:t> chỉ </a:t>
            </a:r>
            <a:r>
              <a:rPr lang="en-US" sz="2600" dirty="0" err="1" smtClean="0"/>
              <a:t>được</a:t>
            </a:r>
            <a:r>
              <a:rPr lang="en-US" sz="2600" dirty="0" smtClean="0"/>
              <a:t> </a:t>
            </a:r>
            <a:r>
              <a:rPr lang="en-US" sz="2600" dirty="0" err="1" smtClean="0"/>
              <a:t>chiếm</a:t>
            </a:r>
            <a:r>
              <a:rPr lang="en-US" sz="2600" dirty="0" smtClean="0"/>
              <a:t> CPU </a:t>
            </a:r>
            <a:r>
              <a:rPr lang="en-US" sz="2600" err="1" smtClean="0"/>
              <a:t>một</a:t>
            </a:r>
            <a:r>
              <a:rPr lang="en-US" sz="2600" smtClean="0"/>
              <a:t> số khoảng </a:t>
            </a:r>
            <a:r>
              <a:rPr lang="en-US" sz="2600" dirty="0" err="1" smtClean="0"/>
              <a:t>thời</a:t>
            </a:r>
            <a:r>
              <a:rPr lang="en-US" sz="2600" dirty="0" smtClean="0"/>
              <a:t> </a:t>
            </a:r>
            <a:r>
              <a:rPr lang="en-US" sz="2600" dirty="0" err="1" smtClean="0"/>
              <a:t>gian</a:t>
            </a:r>
            <a:r>
              <a:rPr lang="en-US" sz="2600" dirty="0" smtClean="0"/>
              <a:t> </a:t>
            </a:r>
            <a:r>
              <a:rPr lang="en-US" sz="2600" dirty="0" err="1" smtClean="0"/>
              <a:t>nhất</a:t>
            </a:r>
            <a:r>
              <a:rPr lang="en-US" sz="2600" dirty="0" smtClean="0"/>
              <a:t> </a:t>
            </a:r>
            <a:r>
              <a:rPr lang="en-US" sz="2600" dirty="0" err="1" smtClean="0"/>
              <a:t>định</a:t>
            </a:r>
            <a:r>
              <a:rPr lang="en-US" sz="2600" dirty="0" smtClean="0"/>
              <a:t>. </a:t>
            </a:r>
            <a:r>
              <a:rPr lang="en-US" sz="2600" dirty="0" err="1" smtClean="0"/>
              <a:t>Mục</a:t>
            </a:r>
            <a:r>
              <a:rPr lang="en-US" sz="2600" dirty="0" smtClean="0"/>
              <a:t> </a:t>
            </a:r>
            <a:r>
              <a:rPr lang="en-US" sz="2600" err="1" smtClean="0"/>
              <a:t>tiêu</a:t>
            </a:r>
            <a:r>
              <a:rPr lang="en-US" sz="2600" smtClean="0"/>
              <a:t> để chương </a:t>
            </a:r>
            <a:r>
              <a:rPr lang="en-US" sz="2600" dirty="0" err="1" smtClean="0"/>
              <a:t>trình</a:t>
            </a:r>
            <a:r>
              <a:rPr lang="en-US" sz="2600" dirty="0" smtClean="0"/>
              <a:t> </a:t>
            </a:r>
            <a:r>
              <a:rPr lang="en-US" sz="2600" dirty="0" err="1" smtClean="0"/>
              <a:t>nào</a:t>
            </a:r>
            <a:r>
              <a:rPr lang="en-US" sz="2600" dirty="0" smtClean="0"/>
              <a:t> </a:t>
            </a:r>
            <a:r>
              <a:rPr lang="en-US" sz="2600" dirty="0" err="1" smtClean="0"/>
              <a:t>cũng</a:t>
            </a:r>
            <a:r>
              <a:rPr lang="en-US" sz="2600" dirty="0" smtClean="0"/>
              <a:t> </a:t>
            </a:r>
            <a:r>
              <a:rPr lang="en-US" sz="2600" smtClean="0"/>
              <a:t>có thể thực </a:t>
            </a:r>
            <a:r>
              <a:rPr lang="en-US" sz="2600" dirty="0" err="1" smtClean="0"/>
              <a:t>hiện</a:t>
            </a:r>
            <a:r>
              <a:rPr lang="en-US" sz="2600" dirty="0" smtClean="0"/>
              <a:t> </a:t>
            </a:r>
            <a:r>
              <a:rPr lang="en-US" sz="2600" dirty="0" err="1" smtClean="0"/>
              <a:t>sau</a:t>
            </a:r>
            <a:r>
              <a:rPr lang="en-US" sz="2600" dirty="0" smtClean="0"/>
              <a:t> </a:t>
            </a:r>
            <a:r>
              <a:rPr lang="en-US" sz="2600" dirty="0" err="1" smtClean="0"/>
              <a:t>một</a:t>
            </a:r>
            <a:r>
              <a:rPr lang="en-US" sz="2600" dirty="0" smtClean="0"/>
              <a:t> </a:t>
            </a:r>
            <a:r>
              <a:rPr lang="en-US" sz="2600" dirty="0" err="1" smtClean="0"/>
              <a:t>khoảng</a:t>
            </a:r>
            <a:r>
              <a:rPr lang="en-US" sz="2600" dirty="0" smtClean="0"/>
              <a:t> </a:t>
            </a:r>
            <a:r>
              <a:rPr lang="en-US" sz="2600" dirty="0" err="1" smtClean="0"/>
              <a:t>định</a:t>
            </a:r>
            <a:r>
              <a:rPr lang="en-US" sz="2600" dirty="0" smtClean="0"/>
              <a:t> </a:t>
            </a:r>
            <a:r>
              <a:rPr lang="en-US" sz="2600" dirty="0" err="1" smtClean="0"/>
              <a:t>thời</a:t>
            </a:r>
            <a:r>
              <a:rPr lang="en-US" sz="2600" dirty="0" smtClean="0"/>
              <a:t> </a:t>
            </a:r>
            <a:r>
              <a:rPr lang="en-US" sz="2600" dirty="0" err="1" smtClean="0"/>
              <a:t>biết</a:t>
            </a:r>
            <a:r>
              <a:rPr lang="en-US" sz="2600" dirty="0" smtClean="0"/>
              <a:t> </a:t>
            </a:r>
            <a:r>
              <a:rPr lang="en-US" sz="2600" dirty="0" err="1" smtClean="0"/>
              <a:t>trước</a:t>
            </a:r>
            <a:r>
              <a:rPr lang="en-US" sz="2600" dirty="0" smtClean="0"/>
              <a:t>.</a:t>
            </a:r>
          </a:p>
          <a:p>
            <a:pPr marL="0" indent="0">
              <a:spcBef>
                <a:spcPts val="1200"/>
              </a:spcBef>
            </a:pPr>
            <a:r>
              <a:rPr lang="en-US" sz="2600" dirty="0" err="1" smtClean="0"/>
              <a:t>Khác</a:t>
            </a:r>
            <a:r>
              <a:rPr lang="en-US" sz="2600" dirty="0" smtClean="0"/>
              <a:t> </a:t>
            </a:r>
            <a:r>
              <a:rPr lang="en-US" sz="2600" dirty="0" err="1" smtClean="0"/>
              <a:t>với</a:t>
            </a:r>
            <a:r>
              <a:rPr lang="en-US" sz="2600" dirty="0" smtClean="0"/>
              <a:t> HĐH </a:t>
            </a:r>
            <a:r>
              <a:rPr lang="en-US" sz="2600" dirty="0" err="1" smtClean="0"/>
              <a:t>đa</a:t>
            </a:r>
            <a:r>
              <a:rPr lang="en-US" sz="2600" dirty="0" smtClean="0"/>
              <a:t> </a:t>
            </a:r>
            <a:r>
              <a:rPr lang="en-US" sz="2600" dirty="0" err="1" smtClean="0"/>
              <a:t>chương</a:t>
            </a:r>
            <a:r>
              <a:rPr lang="en-US" sz="2600" smtClean="0"/>
              <a:t>: HĐH </a:t>
            </a:r>
            <a:r>
              <a:rPr lang="en-US" sz="2600" dirty="0" err="1" smtClean="0"/>
              <a:t>chia</a:t>
            </a:r>
            <a:r>
              <a:rPr lang="en-US" sz="2600" dirty="0" smtClean="0"/>
              <a:t> sẻ </a:t>
            </a:r>
            <a:r>
              <a:rPr lang="en-US" sz="2600" dirty="0" err="1" smtClean="0"/>
              <a:t>thời</a:t>
            </a:r>
            <a:r>
              <a:rPr lang="en-US" sz="2600" dirty="0" smtClean="0"/>
              <a:t> </a:t>
            </a:r>
            <a:r>
              <a:rPr lang="en-US" sz="2600" dirty="0" err="1" smtClean="0"/>
              <a:t>gian</a:t>
            </a:r>
            <a:r>
              <a:rPr lang="en-US" sz="2600" dirty="0" smtClean="0"/>
              <a:t> </a:t>
            </a:r>
            <a:r>
              <a:rPr lang="en-US" sz="2600" smtClean="0"/>
              <a:t>có thể ép buộc </a:t>
            </a:r>
            <a:r>
              <a:rPr lang="en-US" sz="2600" dirty="0" err="1" smtClean="0"/>
              <a:t>một</a:t>
            </a:r>
            <a:r>
              <a:rPr lang="en-US" sz="2600" dirty="0" smtClean="0"/>
              <a:t> </a:t>
            </a:r>
            <a:r>
              <a:rPr lang="en-US" sz="2600" dirty="0" err="1" smtClean="0"/>
              <a:t>chương</a:t>
            </a:r>
            <a:r>
              <a:rPr lang="en-US" sz="2600" dirty="0" smtClean="0"/>
              <a:t> </a:t>
            </a:r>
            <a:r>
              <a:rPr lang="en-US" sz="2600" dirty="0" err="1" smtClean="0"/>
              <a:t>trình</a:t>
            </a:r>
            <a:r>
              <a:rPr lang="en-US" sz="2600" dirty="0" smtClean="0"/>
              <a:t> </a:t>
            </a:r>
            <a:r>
              <a:rPr lang="en-US" sz="2600" dirty="0" err="1" smtClean="0"/>
              <a:t>đang</a:t>
            </a:r>
            <a:r>
              <a:rPr lang="en-US" sz="2600" dirty="0" smtClean="0"/>
              <a:t> </a:t>
            </a:r>
            <a:r>
              <a:rPr lang="en-US" sz="2600" dirty="0" err="1" smtClean="0"/>
              <a:t>chiếm</a:t>
            </a:r>
            <a:r>
              <a:rPr lang="en-US" sz="2600" dirty="0" smtClean="0"/>
              <a:t> CPU </a:t>
            </a:r>
            <a:r>
              <a:rPr lang="en-US" sz="2600" dirty="0" err="1" smtClean="0"/>
              <a:t>phải</a:t>
            </a:r>
            <a:r>
              <a:rPr lang="en-US" sz="2600" dirty="0" smtClean="0"/>
              <a:t> </a:t>
            </a:r>
            <a:r>
              <a:rPr lang="en-US" sz="2600" dirty="0" err="1" smtClean="0"/>
              <a:t>tạm</a:t>
            </a:r>
            <a:r>
              <a:rPr lang="en-US" sz="2600" dirty="0" smtClean="0"/>
              <a:t> </a:t>
            </a:r>
            <a:r>
              <a:rPr lang="en-US" sz="2600" dirty="0" err="1" smtClean="0"/>
              <a:t>dừng</a:t>
            </a:r>
            <a:r>
              <a:rPr lang="en-US" sz="2600" dirty="0" smtClean="0"/>
              <a:t> vì </a:t>
            </a:r>
            <a:r>
              <a:rPr lang="en-US" sz="2600" dirty="0" err="1" smtClean="0"/>
              <a:t>đa</a:t>
            </a:r>
            <a:r>
              <a:rPr lang="en-US" sz="2600" dirty="0" smtClean="0"/>
              <a:t>̃ </a:t>
            </a:r>
            <a:r>
              <a:rPr lang="en-US" sz="2600" err="1" smtClean="0"/>
              <a:t>hết</a:t>
            </a:r>
            <a:r>
              <a:rPr lang="en-US" sz="2600" smtClean="0"/>
              <a:t> thời gian </a:t>
            </a:r>
            <a:r>
              <a:rPr lang="en-US" sz="2600" dirty="0" err="1" smtClean="0"/>
              <a:t>cấp</a:t>
            </a:r>
            <a:r>
              <a:rPr lang="en-US" sz="2600" dirty="0" smtClean="0"/>
              <a:t> </a:t>
            </a:r>
            <a:r>
              <a:rPr lang="en-US" sz="2600" dirty="0" err="1" smtClean="0"/>
              <a:t>cho</a:t>
            </a:r>
            <a:r>
              <a:rPr lang="en-US" sz="2600" dirty="0" smtClean="0"/>
              <a:t> nó. </a:t>
            </a:r>
            <a:r>
              <a:rPr lang="en-US" sz="2600" err="1" smtClean="0"/>
              <a:t>Còn</a:t>
            </a:r>
            <a:r>
              <a:rPr lang="en-US" sz="2600" smtClean="0"/>
              <a:t> HĐH </a:t>
            </a:r>
            <a:r>
              <a:rPr lang="en-US" sz="2600" dirty="0" err="1" smtClean="0"/>
              <a:t>đa</a:t>
            </a:r>
            <a:r>
              <a:rPr lang="en-US" sz="2600" dirty="0" smtClean="0"/>
              <a:t> </a:t>
            </a:r>
            <a:r>
              <a:rPr lang="en-US" sz="2600" dirty="0" err="1" smtClean="0"/>
              <a:t>chương</a:t>
            </a:r>
            <a:r>
              <a:rPr lang="en-US" sz="2600" dirty="0" smtClean="0"/>
              <a:t> </a:t>
            </a:r>
            <a:r>
              <a:rPr lang="en-US" sz="2600" dirty="0" err="1" smtClean="0"/>
              <a:t>thi</a:t>
            </a:r>
            <a:r>
              <a:rPr lang="en-US" sz="2600" dirty="0" smtClean="0"/>
              <a:t>̀ </a:t>
            </a:r>
            <a:r>
              <a:rPr lang="en-US" sz="2600" err="1" smtClean="0"/>
              <a:t>không</a:t>
            </a:r>
            <a:r>
              <a:rPr lang="en-US" sz="2600" smtClean="0"/>
              <a:t> thể </a:t>
            </a:r>
            <a:r>
              <a:rPr lang="en-US" sz="2600" dirty="0" smtClean="0"/>
              <a:t>mà nó </a:t>
            </a:r>
            <a:r>
              <a:rPr lang="en-US" sz="2600" dirty="0" err="1" smtClean="0"/>
              <a:t>phải</a:t>
            </a:r>
            <a:r>
              <a:rPr lang="en-US" sz="2600" dirty="0" smtClean="0"/>
              <a:t> </a:t>
            </a:r>
            <a:r>
              <a:rPr lang="en-US" sz="2600" dirty="0" err="1" smtClean="0"/>
              <a:t>chơ</a:t>
            </a:r>
            <a:r>
              <a:rPr lang="en-US" sz="2600" dirty="0" smtClean="0"/>
              <a:t>̀ </a:t>
            </a:r>
            <a:r>
              <a:rPr lang="en-US" sz="2600" dirty="0" err="1" smtClean="0"/>
              <a:t>cho</a:t>
            </a:r>
            <a:r>
              <a:rPr lang="en-US" sz="2600" dirty="0" smtClean="0"/>
              <a:t> </a:t>
            </a:r>
            <a:r>
              <a:rPr lang="en-US" sz="2600" dirty="0" err="1" smtClean="0"/>
              <a:t>đến</a:t>
            </a:r>
            <a:r>
              <a:rPr lang="en-US" sz="2600" dirty="0" smtClean="0"/>
              <a:t> </a:t>
            </a:r>
            <a:r>
              <a:rPr lang="en-US" sz="2600" dirty="0" err="1" smtClean="0"/>
              <a:t>khi</a:t>
            </a:r>
            <a:r>
              <a:rPr lang="en-US" sz="2600" dirty="0" smtClean="0"/>
              <a:t> </a:t>
            </a:r>
            <a:r>
              <a:rPr lang="en-US" sz="2600" dirty="0" err="1" smtClean="0"/>
              <a:t>chương</a:t>
            </a:r>
            <a:r>
              <a:rPr lang="en-US" sz="2600" dirty="0" smtClean="0"/>
              <a:t> </a:t>
            </a:r>
            <a:r>
              <a:rPr lang="en-US" sz="2600" err="1" smtClean="0"/>
              <a:t>trình</a:t>
            </a:r>
            <a:r>
              <a:rPr lang="en-US" sz="2600" smtClean="0"/>
              <a:t> tự rời bỏ CPU</a:t>
            </a:r>
            <a:r>
              <a:rPr lang="en-US" sz="2600" dirty="0" smtClean="0"/>
              <a:t>.</a:t>
            </a:r>
          </a:p>
        </p:txBody>
      </p:sp>
      <p:sp>
        <p:nvSpPr>
          <p:cNvPr id="38914" name="Date Placeholder 3"/>
          <p:cNvSpPr>
            <a:spLocks noGrp="1"/>
          </p:cNvSpPr>
          <p:nvPr>
            <p:ph type="dt" sz="half" idx="10"/>
          </p:nvPr>
        </p:nvSpPr>
        <p:spPr>
          <a:noFill/>
        </p:spPr>
        <p:txBody>
          <a:bodyPr/>
          <a:lstStyle/>
          <a:p>
            <a:fld id="{692F09DF-1567-40F7-A88F-C872FA321FF8}" type="datetime1">
              <a:rPr lang="en-US" smtClean="0">
                <a:latin typeface="Arial" pitchFamily="34" charset="0"/>
              </a:rPr>
              <a:t>10/2/2012</a:t>
            </a:fld>
            <a:endParaRPr lang="en-US" smtClean="0">
              <a:latin typeface="Arial" pitchFamily="34" charset="0"/>
            </a:endParaRPr>
          </a:p>
        </p:txBody>
      </p:sp>
      <p:sp>
        <p:nvSpPr>
          <p:cNvPr id="38915" name="Footer Placeholder 4"/>
          <p:cNvSpPr>
            <a:spLocks noGrp="1"/>
          </p:cNvSpPr>
          <p:nvPr>
            <p:ph type="ftr" sz="quarter" idx="11"/>
          </p:nvPr>
        </p:nvSpPr>
        <p:spPr>
          <a:noFill/>
        </p:spPr>
        <p:txBody>
          <a:bodyPr/>
          <a:lstStyle/>
          <a:p>
            <a:r>
              <a:rPr lang="en-US" smtClean="0">
                <a:latin typeface="Arial" pitchFamily="34" charset="0"/>
              </a:rPr>
              <a:t>Khoa CNTT - ĐH Khoa học Tự nhiên</a:t>
            </a:r>
            <a:endParaRPr lang="en-US" smtClean="0">
              <a:latin typeface="Arial" pitchFamily="34" charset="0"/>
            </a:endParaRPr>
          </a:p>
        </p:txBody>
      </p:sp>
      <p:sp>
        <p:nvSpPr>
          <p:cNvPr id="2" name="Slide Number Placeholder 1"/>
          <p:cNvSpPr>
            <a:spLocks noGrp="1"/>
          </p:cNvSpPr>
          <p:nvPr>
            <p:ph type="sldNum" sz="quarter" idx="12"/>
          </p:nvPr>
        </p:nvSpPr>
        <p:spPr/>
        <p:txBody>
          <a:bodyPr/>
          <a:lstStyle/>
          <a:p>
            <a:fld id="{8023217D-CBF3-4F05-B64D-691139C0E6CF}" type="slidenum">
              <a:rPr lang="en-US" smtClean="0"/>
              <a:pPr/>
              <a:t>19</a:t>
            </a:fld>
            <a:endParaRPr lang="en-US"/>
          </a:p>
        </p:txBody>
      </p:sp>
    </p:spTree>
    <p:extLst>
      <p:ext uri="{BB962C8B-B14F-4D97-AF65-F5344CB8AC3E}">
        <p14:creationId xmlns:p14="http://schemas.microsoft.com/office/powerpoint/2010/main" val="1803592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pPr>
              <a:buFont typeface="Wingdings" pitchFamily="2" charset="2"/>
              <a:buChar char="Ø"/>
            </a:pPr>
            <a:r>
              <a:rPr lang="en-US" smtClean="0"/>
              <a:t> </a:t>
            </a:r>
            <a:r>
              <a:rPr lang="en-US" smtClean="0"/>
              <a:t>Giới thiệu h</a:t>
            </a:r>
            <a:r>
              <a:rPr lang="en-US" smtClean="0"/>
              <a:t>ệ </a:t>
            </a:r>
            <a:r>
              <a:rPr lang="en-US" smtClean="0"/>
              <a:t>điều </a:t>
            </a:r>
            <a:r>
              <a:rPr lang="en-US" smtClean="0"/>
              <a:t>hành</a:t>
            </a:r>
            <a:endParaRPr lang="en-US" smtClean="0"/>
          </a:p>
          <a:p>
            <a:pPr>
              <a:buFont typeface="Wingdings" pitchFamily="2" charset="2"/>
              <a:buChar char="Ø"/>
            </a:pPr>
            <a:r>
              <a:rPr lang="en-US" spc="-80" smtClean="0"/>
              <a:t> Các thành phần chính của một hệ điều hành</a:t>
            </a:r>
          </a:p>
          <a:p>
            <a:pPr>
              <a:buFont typeface="Wingdings" pitchFamily="2" charset="2"/>
              <a:buChar char="Ø"/>
            </a:pPr>
            <a:r>
              <a:rPr lang="en-US" smtClean="0"/>
              <a:t> Phân loại hệ điều hành</a:t>
            </a:r>
          </a:p>
          <a:p>
            <a:pPr>
              <a:buFont typeface="Wingdings" pitchFamily="2" charset="2"/>
              <a:buChar char="Ø"/>
            </a:pPr>
            <a:r>
              <a:rPr lang="en-US" smtClean="0"/>
              <a:t> Lịch </a:t>
            </a:r>
            <a:r>
              <a:rPr lang="en-US" smtClean="0"/>
              <a:t>sử phát triển</a:t>
            </a:r>
            <a:endParaRPr lang="en-US"/>
          </a:p>
        </p:txBody>
      </p:sp>
      <p:sp>
        <p:nvSpPr>
          <p:cNvPr id="4" name="Date Placeholder 3"/>
          <p:cNvSpPr>
            <a:spLocks noGrp="1"/>
          </p:cNvSpPr>
          <p:nvPr>
            <p:ph type="dt" sz="half" idx="10"/>
          </p:nvPr>
        </p:nvSpPr>
        <p:spPr/>
        <p:txBody>
          <a:bodyPr/>
          <a:lstStyle/>
          <a:p>
            <a:fld id="{038846CE-84E1-4791-8380-162B2A12291B}" type="datetime1">
              <a:rPr lang="en-US" smtClean="0"/>
              <a:t>10/2/2012</a:t>
            </a:fld>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Ví</a:t>
            </a:r>
            <a:r>
              <a:rPr lang="en-US" dirty="0" smtClean="0"/>
              <a:t> </a:t>
            </a:r>
            <a:r>
              <a:rPr lang="en-US" dirty="0" err="1" smtClean="0"/>
              <a:t>dụ</a:t>
            </a:r>
            <a:r>
              <a:rPr lang="en-US" dirty="0" smtClean="0"/>
              <a:t> </a:t>
            </a:r>
            <a:r>
              <a:rPr lang="en-US" dirty="0" err="1" smtClean="0"/>
              <a:t>hệ</a:t>
            </a:r>
            <a:r>
              <a:rPr lang="en-US" dirty="0" smtClean="0"/>
              <a:t> </a:t>
            </a:r>
            <a:r>
              <a:rPr lang="en-US" dirty="0" err="1" smtClean="0"/>
              <a:t>chia</a:t>
            </a:r>
            <a:r>
              <a:rPr lang="en-US" dirty="0" smtClean="0"/>
              <a:t> </a:t>
            </a:r>
            <a:r>
              <a:rPr lang="en-US" dirty="0" err="1" smtClean="0"/>
              <a:t>sẻ</a:t>
            </a:r>
            <a:r>
              <a:rPr lang="en-US" dirty="0" smtClean="0"/>
              <a:t> </a:t>
            </a:r>
            <a:r>
              <a:rPr lang="en-US" dirty="0" err="1" smtClean="0"/>
              <a:t>thời</a:t>
            </a:r>
            <a:r>
              <a:rPr lang="en-US" dirty="0" smtClean="0"/>
              <a:t> </a:t>
            </a:r>
            <a:r>
              <a:rPr lang="en-US" dirty="0" err="1" smtClean="0"/>
              <a:t>gian</a:t>
            </a:r>
            <a:endParaRPr lang="en-US" dirty="0"/>
          </a:p>
        </p:txBody>
      </p:sp>
      <p:sp>
        <p:nvSpPr>
          <p:cNvPr id="4" name="Date Placeholder 3"/>
          <p:cNvSpPr>
            <a:spLocks noGrp="1"/>
          </p:cNvSpPr>
          <p:nvPr>
            <p:ph type="dt" sz="half" idx="10"/>
          </p:nvPr>
        </p:nvSpPr>
        <p:spPr/>
        <p:txBody>
          <a:bodyPr/>
          <a:lstStyle/>
          <a:p>
            <a:pPr>
              <a:defRPr/>
            </a:pPr>
            <a:fld id="{3B47C069-A435-473B-85FE-898B3E8A8F50}" type="datetime1">
              <a:rPr lang="en-US" smtClean="0"/>
              <a:t>10/2/2012</a:t>
            </a:fld>
            <a:endParaRPr lang="en-US"/>
          </a:p>
        </p:txBody>
      </p:sp>
      <p:sp>
        <p:nvSpPr>
          <p:cNvPr id="5" name="Footer Placeholder 4"/>
          <p:cNvSpPr>
            <a:spLocks noGrp="1"/>
          </p:cNvSpPr>
          <p:nvPr>
            <p:ph type="ftr" sz="quarter" idx="11"/>
          </p:nvPr>
        </p:nvSpPr>
        <p:spPr/>
        <p:txBody>
          <a:bodyPr/>
          <a:lstStyle/>
          <a:p>
            <a:pPr>
              <a:defRPr/>
            </a:pPr>
            <a:r>
              <a:rPr lang="en-US" smtClean="0"/>
              <a:t>Khoa CNTT - ĐH Khoa học Tự nhiên</a:t>
            </a:r>
            <a:endParaRPr lang="en-US" dirty="0"/>
          </a:p>
        </p:txBody>
      </p:sp>
      <p:sp>
        <p:nvSpPr>
          <p:cNvPr id="3" name="Slide Number Placeholder 2"/>
          <p:cNvSpPr>
            <a:spLocks noGrp="1"/>
          </p:cNvSpPr>
          <p:nvPr>
            <p:ph type="sldNum" sz="quarter" idx="12"/>
          </p:nvPr>
        </p:nvSpPr>
        <p:spPr/>
        <p:txBody>
          <a:bodyPr/>
          <a:lstStyle/>
          <a:p>
            <a:fld id="{8023217D-CBF3-4F05-B64D-691139C0E6CF}" type="slidenum">
              <a:rPr lang="en-US" smtClean="0"/>
              <a:pPr/>
              <a:t>20</a:t>
            </a:fld>
            <a:endParaRPr lang="en-US"/>
          </a:p>
        </p:txBody>
      </p:sp>
      <p:grpSp>
        <p:nvGrpSpPr>
          <p:cNvPr id="34" name="Group 33"/>
          <p:cNvGrpSpPr/>
          <p:nvPr/>
        </p:nvGrpSpPr>
        <p:grpSpPr>
          <a:xfrm>
            <a:off x="1066800" y="1600200"/>
            <a:ext cx="7162800" cy="4633913"/>
            <a:chOff x="1219200" y="1905000"/>
            <a:chExt cx="7162800" cy="4633913"/>
          </a:xfrm>
        </p:grpSpPr>
        <p:sp>
          <p:nvSpPr>
            <p:cNvPr id="6" name="Line 4"/>
            <p:cNvSpPr>
              <a:spLocks noChangeShapeType="1"/>
            </p:cNvSpPr>
            <p:nvPr/>
          </p:nvSpPr>
          <p:spPr bwMode="auto">
            <a:xfrm>
              <a:off x="2514600" y="2514600"/>
              <a:ext cx="5867400"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7" name="Line 5"/>
            <p:cNvSpPr>
              <a:spLocks noChangeShapeType="1"/>
            </p:cNvSpPr>
            <p:nvPr/>
          </p:nvSpPr>
          <p:spPr bwMode="auto">
            <a:xfrm>
              <a:off x="2514600" y="3657600"/>
              <a:ext cx="5867400"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8" name="Rectangle 6"/>
            <p:cNvSpPr>
              <a:spLocks noChangeArrowheads="1"/>
            </p:cNvSpPr>
            <p:nvPr/>
          </p:nvSpPr>
          <p:spPr bwMode="auto">
            <a:xfrm>
              <a:off x="2514600" y="2133600"/>
              <a:ext cx="228600" cy="381000"/>
            </a:xfrm>
            <a:prstGeom prst="rect">
              <a:avLst/>
            </a:prstGeom>
            <a:solidFill>
              <a:srgbClr val="00CCFF"/>
            </a:solidFill>
            <a:ln w="12700" cap="sq">
              <a:solidFill>
                <a:schemeClr val="tx1"/>
              </a:solidFill>
              <a:miter lim="800000"/>
              <a:headEnd type="none" w="sm" len="sm"/>
              <a:tailEnd type="none" w="sm" len="sm"/>
            </a:ln>
            <a:effectLst/>
          </p:spPr>
          <p:txBody>
            <a:bodyPr wrap="none" anchor="ctr"/>
            <a:lstStyle/>
            <a:p>
              <a:endParaRPr lang="en-US"/>
            </a:p>
          </p:txBody>
        </p:sp>
        <p:sp>
          <p:nvSpPr>
            <p:cNvPr id="9" name="Rectangle 9"/>
            <p:cNvSpPr>
              <a:spLocks noChangeArrowheads="1"/>
            </p:cNvSpPr>
            <p:nvPr/>
          </p:nvSpPr>
          <p:spPr bwMode="auto">
            <a:xfrm>
              <a:off x="3352800" y="2133600"/>
              <a:ext cx="152400" cy="381000"/>
            </a:xfrm>
            <a:prstGeom prst="rect">
              <a:avLst/>
            </a:prstGeom>
            <a:solidFill>
              <a:srgbClr val="00CCFF"/>
            </a:solidFill>
            <a:ln w="12700" cap="sq">
              <a:solidFill>
                <a:schemeClr val="tx1"/>
              </a:solidFill>
              <a:miter lim="800000"/>
              <a:headEnd type="none" w="sm" len="sm"/>
              <a:tailEnd type="none" w="sm" len="sm"/>
            </a:ln>
            <a:effectLst/>
          </p:spPr>
          <p:txBody>
            <a:bodyPr wrap="none" anchor="ctr"/>
            <a:lstStyle/>
            <a:p>
              <a:endParaRPr lang="en-US"/>
            </a:p>
          </p:txBody>
        </p:sp>
        <p:sp>
          <p:nvSpPr>
            <p:cNvPr id="10" name="Rectangle 12"/>
            <p:cNvSpPr>
              <a:spLocks noChangeArrowheads="1"/>
            </p:cNvSpPr>
            <p:nvPr/>
          </p:nvSpPr>
          <p:spPr bwMode="auto">
            <a:xfrm>
              <a:off x="2743200" y="3276600"/>
              <a:ext cx="304800" cy="3810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11" name="Rectangle 14"/>
            <p:cNvSpPr>
              <a:spLocks noChangeArrowheads="1"/>
            </p:cNvSpPr>
            <p:nvPr/>
          </p:nvSpPr>
          <p:spPr bwMode="auto">
            <a:xfrm>
              <a:off x="3505200" y="3276600"/>
              <a:ext cx="304800" cy="381000"/>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endParaRPr lang="en-US"/>
            </a:p>
          </p:txBody>
        </p:sp>
        <p:sp>
          <p:nvSpPr>
            <p:cNvPr id="12" name="Rectangle 18"/>
            <p:cNvSpPr>
              <a:spLocks noChangeArrowheads="1"/>
            </p:cNvSpPr>
            <p:nvPr/>
          </p:nvSpPr>
          <p:spPr bwMode="auto">
            <a:xfrm>
              <a:off x="3048000" y="4495800"/>
              <a:ext cx="304800" cy="381000"/>
            </a:xfrm>
            <a:prstGeom prst="rect">
              <a:avLst/>
            </a:prstGeom>
            <a:solidFill>
              <a:schemeClr val="accent2"/>
            </a:solidFill>
            <a:ln w="12700" cap="sq">
              <a:solidFill>
                <a:schemeClr val="tx1"/>
              </a:solidFill>
              <a:miter lim="800000"/>
              <a:headEnd type="none" w="sm" len="sm"/>
              <a:tailEnd type="none" w="sm" len="sm"/>
            </a:ln>
            <a:effectLst/>
          </p:spPr>
          <p:txBody>
            <a:bodyPr wrap="none" anchor="ctr"/>
            <a:lstStyle/>
            <a:p>
              <a:endParaRPr lang="en-US"/>
            </a:p>
          </p:txBody>
        </p:sp>
        <p:sp>
          <p:nvSpPr>
            <p:cNvPr id="13" name="Rectangle 20"/>
            <p:cNvSpPr>
              <a:spLocks noChangeArrowheads="1"/>
            </p:cNvSpPr>
            <p:nvPr/>
          </p:nvSpPr>
          <p:spPr bwMode="auto">
            <a:xfrm>
              <a:off x="3810000" y="4495800"/>
              <a:ext cx="304800" cy="381000"/>
            </a:xfrm>
            <a:prstGeom prst="rect">
              <a:avLst/>
            </a:prstGeom>
            <a:solidFill>
              <a:schemeClr val="accent2"/>
            </a:solidFill>
            <a:ln w="12700" cap="sq">
              <a:solidFill>
                <a:schemeClr val="tx1"/>
              </a:solidFill>
              <a:miter lim="800000"/>
              <a:headEnd type="none" w="sm" len="sm"/>
              <a:tailEnd type="none" w="sm" len="sm"/>
            </a:ln>
            <a:effectLst/>
          </p:spPr>
          <p:txBody>
            <a:bodyPr wrap="none" anchor="ctr"/>
            <a:lstStyle/>
            <a:p>
              <a:endParaRPr lang="en-US"/>
            </a:p>
          </p:txBody>
        </p:sp>
        <p:sp>
          <p:nvSpPr>
            <p:cNvPr id="14" name="Line 22"/>
            <p:cNvSpPr>
              <a:spLocks noChangeShapeType="1"/>
            </p:cNvSpPr>
            <p:nvPr/>
          </p:nvSpPr>
          <p:spPr bwMode="auto">
            <a:xfrm>
              <a:off x="2514600" y="4876800"/>
              <a:ext cx="5867400"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15" name="Text Box 42"/>
            <p:cNvSpPr txBox="1">
              <a:spLocks noChangeArrowheads="1"/>
            </p:cNvSpPr>
            <p:nvPr/>
          </p:nvSpPr>
          <p:spPr bwMode="auto">
            <a:xfrm>
              <a:off x="1676400" y="2209800"/>
              <a:ext cx="533400" cy="304800"/>
            </a:xfrm>
            <a:prstGeom prst="rect">
              <a:avLst/>
            </a:prstGeom>
            <a:noFill/>
            <a:ln w="12700" cap="sq">
              <a:noFill/>
              <a:miter lim="800000"/>
              <a:headEnd type="none" w="sm" len="sm"/>
              <a:tailEnd type="none" w="sm" len="sm"/>
            </a:ln>
            <a:effectLst/>
          </p:spPr>
          <p:txBody>
            <a:bodyPr>
              <a:spAutoFit/>
            </a:bodyPr>
            <a:lstStyle/>
            <a:p>
              <a:pPr algn="ctr" eaLnBrk="1" hangingPunct="1">
                <a:spcBef>
                  <a:spcPct val="50000"/>
                </a:spcBef>
              </a:pPr>
              <a:r>
                <a:rPr lang="en-US" sz="1400">
                  <a:latin typeface="Times New Roman" pitchFamily="18" charset="0"/>
                </a:rPr>
                <a:t>P1</a:t>
              </a:r>
            </a:p>
          </p:txBody>
        </p:sp>
        <p:sp>
          <p:nvSpPr>
            <p:cNvPr id="16" name="Text Box 43"/>
            <p:cNvSpPr txBox="1">
              <a:spLocks noChangeArrowheads="1"/>
            </p:cNvSpPr>
            <p:nvPr/>
          </p:nvSpPr>
          <p:spPr bwMode="auto">
            <a:xfrm>
              <a:off x="1676400" y="3429000"/>
              <a:ext cx="533400" cy="304800"/>
            </a:xfrm>
            <a:prstGeom prst="rect">
              <a:avLst/>
            </a:prstGeom>
            <a:noFill/>
            <a:ln w="12700" cap="sq">
              <a:noFill/>
              <a:miter lim="800000"/>
              <a:headEnd type="none" w="sm" len="sm"/>
              <a:tailEnd type="none" w="sm" len="sm"/>
            </a:ln>
            <a:effectLst/>
          </p:spPr>
          <p:txBody>
            <a:bodyPr>
              <a:spAutoFit/>
            </a:bodyPr>
            <a:lstStyle/>
            <a:p>
              <a:pPr algn="ctr" eaLnBrk="1" hangingPunct="1">
                <a:spcBef>
                  <a:spcPct val="50000"/>
                </a:spcBef>
              </a:pPr>
              <a:r>
                <a:rPr lang="en-US" sz="1400">
                  <a:latin typeface="Times New Roman" pitchFamily="18" charset="0"/>
                </a:rPr>
                <a:t>P2</a:t>
              </a:r>
            </a:p>
          </p:txBody>
        </p:sp>
        <p:sp>
          <p:nvSpPr>
            <p:cNvPr id="17" name="Text Box 44"/>
            <p:cNvSpPr txBox="1">
              <a:spLocks noChangeArrowheads="1"/>
            </p:cNvSpPr>
            <p:nvPr/>
          </p:nvSpPr>
          <p:spPr bwMode="auto">
            <a:xfrm>
              <a:off x="1676400" y="4572000"/>
              <a:ext cx="533400" cy="304800"/>
            </a:xfrm>
            <a:prstGeom prst="rect">
              <a:avLst/>
            </a:prstGeom>
            <a:noFill/>
            <a:ln w="12700" cap="sq">
              <a:noFill/>
              <a:miter lim="800000"/>
              <a:headEnd type="none" w="sm" len="sm"/>
              <a:tailEnd type="none" w="sm" len="sm"/>
            </a:ln>
            <a:effectLst/>
          </p:spPr>
          <p:txBody>
            <a:bodyPr>
              <a:spAutoFit/>
            </a:bodyPr>
            <a:lstStyle/>
            <a:p>
              <a:pPr algn="ctr" eaLnBrk="1" hangingPunct="1">
                <a:spcBef>
                  <a:spcPct val="50000"/>
                </a:spcBef>
              </a:pPr>
              <a:r>
                <a:rPr lang="en-US" sz="1400">
                  <a:latin typeface="Times New Roman" pitchFamily="18" charset="0"/>
                </a:rPr>
                <a:t>P3</a:t>
              </a:r>
            </a:p>
          </p:txBody>
        </p:sp>
        <p:sp>
          <p:nvSpPr>
            <p:cNvPr id="18" name="Line 47"/>
            <p:cNvSpPr>
              <a:spLocks noChangeShapeType="1"/>
            </p:cNvSpPr>
            <p:nvPr/>
          </p:nvSpPr>
          <p:spPr bwMode="auto">
            <a:xfrm>
              <a:off x="2743200" y="1905000"/>
              <a:ext cx="0" cy="3352800"/>
            </a:xfrm>
            <a:prstGeom prst="line">
              <a:avLst/>
            </a:prstGeom>
            <a:noFill/>
            <a:ln w="9525">
              <a:solidFill>
                <a:schemeClr val="tx1"/>
              </a:solidFill>
              <a:round/>
              <a:headEnd/>
              <a:tailEnd/>
            </a:ln>
            <a:effectLst/>
          </p:spPr>
          <p:txBody>
            <a:bodyPr vert="eaVert" wrap="none" anchor="ctr"/>
            <a:lstStyle/>
            <a:p>
              <a:endParaRPr lang="en-US"/>
            </a:p>
          </p:txBody>
        </p:sp>
        <p:sp>
          <p:nvSpPr>
            <p:cNvPr id="19" name="Line 48"/>
            <p:cNvSpPr>
              <a:spLocks noChangeShapeType="1"/>
            </p:cNvSpPr>
            <p:nvPr/>
          </p:nvSpPr>
          <p:spPr bwMode="auto">
            <a:xfrm>
              <a:off x="3048000" y="1905000"/>
              <a:ext cx="0" cy="3352800"/>
            </a:xfrm>
            <a:prstGeom prst="line">
              <a:avLst/>
            </a:prstGeom>
            <a:noFill/>
            <a:ln w="9525">
              <a:solidFill>
                <a:schemeClr val="tx1"/>
              </a:solidFill>
              <a:round/>
              <a:headEnd/>
              <a:tailEnd/>
            </a:ln>
            <a:effectLst/>
          </p:spPr>
          <p:txBody>
            <a:bodyPr vert="eaVert" wrap="none" anchor="ctr"/>
            <a:lstStyle/>
            <a:p>
              <a:endParaRPr lang="en-US"/>
            </a:p>
          </p:txBody>
        </p:sp>
        <p:sp>
          <p:nvSpPr>
            <p:cNvPr id="20" name="Line 49"/>
            <p:cNvSpPr>
              <a:spLocks noChangeShapeType="1"/>
            </p:cNvSpPr>
            <p:nvPr/>
          </p:nvSpPr>
          <p:spPr bwMode="auto">
            <a:xfrm>
              <a:off x="3352800" y="1905000"/>
              <a:ext cx="0" cy="3352800"/>
            </a:xfrm>
            <a:prstGeom prst="line">
              <a:avLst/>
            </a:prstGeom>
            <a:noFill/>
            <a:ln w="9525">
              <a:solidFill>
                <a:schemeClr val="tx1"/>
              </a:solidFill>
              <a:round/>
              <a:headEnd/>
              <a:tailEnd/>
            </a:ln>
            <a:effectLst/>
          </p:spPr>
          <p:txBody>
            <a:bodyPr vert="eaVert" wrap="none" anchor="ctr"/>
            <a:lstStyle/>
            <a:p>
              <a:endParaRPr lang="en-US"/>
            </a:p>
          </p:txBody>
        </p:sp>
        <p:sp>
          <p:nvSpPr>
            <p:cNvPr id="21" name="Line 50"/>
            <p:cNvSpPr>
              <a:spLocks noChangeShapeType="1"/>
            </p:cNvSpPr>
            <p:nvPr/>
          </p:nvSpPr>
          <p:spPr bwMode="auto">
            <a:xfrm>
              <a:off x="3505200" y="1905000"/>
              <a:ext cx="0" cy="3352800"/>
            </a:xfrm>
            <a:prstGeom prst="line">
              <a:avLst/>
            </a:prstGeom>
            <a:noFill/>
            <a:ln w="9525">
              <a:solidFill>
                <a:schemeClr val="tx1"/>
              </a:solidFill>
              <a:round/>
              <a:headEnd/>
              <a:tailEnd/>
            </a:ln>
            <a:effectLst/>
          </p:spPr>
          <p:txBody>
            <a:bodyPr vert="eaVert" wrap="none" anchor="ctr"/>
            <a:lstStyle/>
            <a:p>
              <a:endParaRPr lang="en-US"/>
            </a:p>
          </p:txBody>
        </p:sp>
        <p:sp>
          <p:nvSpPr>
            <p:cNvPr id="22" name="Line 51"/>
            <p:cNvSpPr>
              <a:spLocks noChangeShapeType="1"/>
            </p:cNvSpPr>
            <p:nvPr/>
          </p:nvSpPr>
          <p:spPr bwMode="auto">
            <a:xfrm>
              <a:off x="3810000" y="1905000"/>
              <a:ext cx="0" cy="3352800"/>
            </a:xfrm>
            <a:prstGeom prst="line">
              <a:avLst/>
            </a:prstGeom>
            <a:noFill/>
            <a:ln w="9525">
              <a:solidFill>
                <a:schemeClr val="tx1"/>
              </a:solidFill>
              <a:round/>
              <a:headEnd/>
              <a:tailEnd/>
            </a:ln>
            <a:effectLst/>
          </p:spPr>
          <p:txBody>
            <a:bodyPr vert="eaVert" wrap="none" anchor="ctr"/>
            <a:lstStyle/>
            <a:p>
              <a:endParaRPr lang="en-US"/>
            </a:p>
          </p:txBody>
        </p:sp>
        <p:sp>
          <p:nvSpPr>
            <p:cNvPr id="23" name="Line 52"/>
            <p:cNvSpPr>
              <a:spLocks noChangeShapeType="1"/>
            </p:cNvSpPr>
            <p:nvPr/>
          </p:nvSpPr>
          <p:spPr bwMode="auto">
            <a:xfrm>
              <a:off x="4114800" y="1905000"/>
              <a:ext cx="0" cy="3352800"/>
            </a:xfrm>
            <a:prstGeom prst="line">
              <a:avLst/>
            </a:prstGeom>
            <a:noFill/>
            <a:ln w="9525">
              <a:solidFill>
                <a:schemeClr val="tx1"/>
              </a:solidFill>
              <a:round/>
              <a:headEnd/>
              <a:tailEnd/>
            </a:ln>
            <a:effectLst/>
          </p:spPr>
          <p:txBody>
            <a:bodyPr vert="eaVert" wrap="none" anchor="ctr"/>
            <a:lstStyle/>
            <a:p>
              <a:endParaRPr lang="en-US"/>
            </a:p>
          </p:txBody>
        </p:sp>
        <p:sp>
          <p:nvSpPr>
            <p:cNvPr id="24" name="Rectangle 53"/>
            <p:cNvSpPr>
              <a:spLocks noChangeArrowheads="1"/>
            </p:cNvSpPr>
            <p:nvPr/>
          </p:nvSpPr>
          <p:spPr bwMode="auto">
            <a:xfrm>
              <a:off x="4114800" y="2133600"/>
              <a:ext cx="152400" cy="381000"/>
            </a:xfrm>
            <a:prstGeom prst="rect">
              <a:avLst/>
            </a:prstGeom>
            <a:solidFill>
              <a:srgbClr val="00CCFF"/>
            </a:solidFill>
            <a:ln w="12700" cap="sq">
              <a:solidFill>
                <a:schemeClr val="tx1"/>
              </a:solidFill>
              <a:miter lim="800000"/>
              <a:headEnd type="none" w="sm" len="sm"/>
              <a:tailEnd type="none" w="sm" len="sm"/>
            </a:ln>
            <a:effectLst/>
          </p:spPr>
          <p:txBody>
            <a:bodyPr wrap="none" anchor="ctr"/>
            <a:lstStyle/>
            <a:p>
              <a:endParaRPr lang="en-US"/>
            </a:p>
          </p:txBody>
        </p:sp>
        <p:sp>
          <p:nvSpPr>
            <p:cNvPr id="25" name="Line 54"/>
            <p:cNvSpPr>
              <a:spLocks noChangeShapeType="1"/>
            </p:cNvSpPr>
            <p:nvPr/>
          </p:nvSpPr>
          <p:spPr bwMode="auto">
            <a:xfrm>
              <a:off x="4267200" y="1905000"/>
              <a:ext cx="0" cy="3352800"/>
            </a:xfrm>
            <a:prstGeom prst="line">
              <a:avLst/>
            </a:prstGeom>
            <a:noFill/>
            <a:ln w="9525">
              <a:solidFill>
                <a:schemeClr val="tx1"/>
              </a:solidFill>
              <a:round/>
              <a:headEnd/>
              <a:tailEnd/>
            </a:ln>
            <a:effectLst/>
          </p:spPr>
          <p:txBody>
            <a:bodyPr vert="eaVert" wrap="none" anchor="ctr"/>
            <a:lstStyle/>
            <a:p>
              <a:endParaRPr lang="en-US"/>
            </a:p>
          </p:txBody>
        </p:sp>
        <p:sp>
          <p:nvSpPr>
            <p:cNvPr id="26" name="Line 55"/>
            <p:cNvSpPr>
              <a:spLocks noChangeShapeType="1"/>
            </p:cNvSpPr>
            <p:nvPr/>
          </p:nvSpPr>
          <p:spPr bwMode="auto">
            <a:xfrm flipH="1" flipV="1">
              <a:off x="2743200" y="5257800"/>
              <a:ext cx="76200" cy="457200"/>
            </a:xfrm>
            <a:prstGeom prst="line">
              <a:avLst/>
            </a:prstGeom>
            <a:noFill/>
            <a:ln w="9525">
              <a:solidFill>
                <a:schemeClr val="tx1"/>
              </a:solidFill>
              <a:round/>
              <a:headEnd/>
              <a:tailEnd type="triangle" w="med" len="med"/>
            </a:ln>
            <a:effectLst/>
          </p:spPr>
          <p:txBody>
            <a:bodyPr vert="eaVert" wrap="none" anchor="ctr"/>
            <a:lstStyle/>
            <a:p>
              <a:endParaRPr lang="en-US"/>
            </a:p>
          </p:txBody>
        </p:sp>
        <p:sp>
          <p:nvSpPr>
            <p:cNvPr id="27" name="Line 56"/>
            <p:cNvSpPr>
              <a:spLocks noChangeShapeType="1"/>
            </p:cNvSpPr>
            <p:nvPr/>
          </p:nvSpPr>
          <p:spPr bwMode="auto">
            <a:xfrm flipV="1">
              <a:off x="2819400" y="5257800"/>
              <a:ext cx="228600" cy="457200"/>
            </a:xfrm>
            <a:prstGeom prst="line">
              <a:avLst/>
            </a:prstGeom>
            <a:noFill/>
            <a:ln w="9525">
              <a:solidFill>
                <a:schemeClr val="tx1"/>
              </a:solidFill>
              <a:round/>
              <a:headEnd/>
              <a:tailEnd type="triangle" w="med" len="med"/>
            </a:ln>
            <a:effectLst/>
          </p:spPr>
          <p:txBody>
            <a:bodyPr vert="eaVert" wrap="none" anchor="ctr"/>
            <a:lstStyle/>
            <a:p>
              <a:endParaRPr lang="en-US"/>
            </a:p>
          </p:txBody>
        </p:sp>
        <p:sp>
          <p:nvSpPr>
            <p:cNvPr id="28" name="Line 57"/>
            <p:cNvSpPr>
              <a:spLocks noChangeShapeType="1"/>
            </p:cNvSpPr>
            <p:nvPr/>
          </p:nvSpPr>
          <p:spPr bwMode="auto">
            <a:xfrm flipV="1">
              <a:off x="2819400" y="5257800"/>
              <a:ext cx="990600" cy="457200"/>
            </a:xfrm>
            <a:prstGeom prst="line">
              <a:avLst/>
            </a:prstGeom>
            <a:noFill/>
            <a:ln w="9525">
              <a:solidFill>
                <a:schemeClr val="tx1"/>
              </a:solidFill>
              <a:round/>
              <a:headEnd/>
              <a:tailEnd type="triangle" w="med" len="med"/>
            </a:ln>
            <a:effectLst/>
          </p:spPr>
          <p:txBody>
            <a:bodyPr vert="eaVert" wrap="none" anchor="ctr"/>
            <a:lstStyle/>
            <a:p>
              <a:endParaRPr lang="en-US"/>
            </a:p>
          </p:txBody>
        </p:sp>
        <p:sp>
          <p:nvSpPr>
            <p:cNvPr id="29" name="Text Box 58"/>
            <p:cNvSpPr txBox="1">
              <a:spLocks noChangeArrowheads="1"/>
            </p:cNvSpPr>
            <p:nvPr/>
          </p:nvSpPr>
          <p:spPr bwMode="auto">
            <a:xfrm>
              <a:off x="1219200" y="5715000"/>
              <a:ext cx="2895600" cy="366713"/>
            </a:xfrm>
            <a:prstGeom prst="rect">
              <a:avLst/>
            </a:prstGeom>
            <a:noFill/>
            <a:ln w="9525" algn="ctr">
              <a:noFill/>
              <a:miter lim="800000"/>
              <a:headEnd/>
              <a:tailEnd/>
            </a:ln>
            <a:effectLst/>
          </p:spPr>
          <p:txBody>
            <a:bodyPr>
              <a:spAutoFit/>
            </a:bodyPr>
            <a:lstStyle/>
            <a:p>
              <a:pPr algn="ctr"/>
              <a:r>
                <a:rPr lang="en-US">
                  <a:latin typeface="Arial" charset="0"/>
                </a:rPr>
                <a:t>Normal Time interval</a:t>
              </a:r>
            </a:p>
          </p:txBody>
        </p:sp>
        <p:sp>
          <p:nvSpPr>
            <p:cNvPr id="30" name="Line 59"/>
            <p:cNvSpPr>
              <a:spLocks noChangeShapeType="1"/>
            </p:cNvSpPr>
            <p:nvPr/>
          </p:nvSpPr>
          <p:spPr bwMode="auto">
            <a:xfrm flipH="1" flipV="1">
              <a:off x="3505200" y="5181600"/>
              <a:ext cx="685800" cy="990600"/>
            </a:xfrm>
            <a:prstGeom prst="line">
              <a:avLst/>
            </a:prstGeom>
            <a:noFill/>
            <a:ln w="9525">
              <a:solidFill>
                <a:schemeClr val="tx1"/>
              </a:solidFill>
              <a:round/>
              <a:headEnd/>
              <a:tailEnd type="triangle" w="med" len="med"/>
            </a:ln>
            <a:effectLst/>
          </p:spPr>
          <p:txBody>
            <a:bodyPr vert="eaVert" wrap="none" anchor="ctr"/>
            <a:lstStyle/>
            <a:p>
              <a:endParaRPr lang="en-US"/>
            </a:p>
          </p:txBody>
        </p:sp>
        <p:sp>
          <p:nvSpPr>
            <p:cNvPr id="31" name="Text Box 61"/>
            <p:cNvSpPr txBox="1">
              <a:spLocks noChangeArrowheads="1"/>
            </p:cNvSpPr>
            <p:nvPr/>
          </p:nvSpPr>
          <p:spPr bwMode="auto">
            <a:xfrm>
              <a:off x="3200400" y="6172200"/>
              <a:ext cx="1936750" cy="366713"/>
            </a:xfrm>
            <a:prstGeom prst="rect">
              <a:avLst/>
            </a:prstGeom>
            <a:noFill/>
            <a:ln w="9525" algn="ctr">
              <a:noFill/>
              <a:miter lim="800000"/>
              <a:headEnd/>
              <a:tailEnd/>
            </a:ln>
            <a:effectLst/>
          </p:spPr>
          <p:txBody>
            <a:bodyPr wrap="none">
              <a:spAutoFit/>
            </a:bodyPr>
            <a:lstStyle/>
            <a:p>
              <a:pPr algn="ctr"/>
              <a:r>
                <a:rPr lang="en-US">
                  <a:latin typeface="Arial" charset="0"/>
                </a:rPr>
                <a:t>I/O Started by P1</a:t>
              </a:r>
            </a:p>
          </p:txBody>
        </p:sp>
        <p:sp>
          <p:nvSpPr>
            <p:cNvPr id="32" name="Line 62"/>
            <p:cNvSpPr>
              <a:spLocks noChangeShapeType="1"/>
            </p:cNvSpPr>
            <p:nvPr/>
          </p:nvSpPr>
          <p:spPr bwMode="auto">
            <a:xfrm flipH="1" flipV="1">
              <a:off x="4267200" y="5181600"/>
              <a:ext cx="1676400" cy="533400"/>
            </a:xfrm>
            <a:prstGeom prst="line">
              <a:avLst/>
            </a:prstGeom>
            <a:noFill/>
            <a:ln w="9525">
              <a:solidFill>
                <a:schemeClr val="tx1"/>
              </a:solidFill>
              <a:round/>
              <a:headEnd/>
              <a:tailEnd type="triangle" w="med" len="med"/>
            </a:ln>
            <a:effectLst/>
          </p:spPr>
          <p:txBody>
            <a:bodyPr vert="eaVert" wrap="none" anchor="ctr"/>
            <a:lstStyle/>
            <a:p>
              <a:endParaRPr lang="en-US"/>
            </a:p>
          </p:txBody>
        </p:sp>
        <p:sp>
          <p:nvSpPr>
            <p:cNvPr id="33" name="Text Box 63"/>
            <p:cNvSpPr txBox="1">
              <a:spLocks noChangeArrowheads="1"/>
            </p:cNvSpPr>
            <p:nvPr/>
          </p:nvSpPr>
          <p:spPr bwMode="auto">
            <a:xfrm>
              <a:off x="5257800" y="5715000"/>
              <a:ext cx="1631950" cy="366713"/>
            </a:xfrm>
            <a:prstGeom prst="rect">
              <a:avLst/>
            </a:prstGeom>
            <a:noFill/>
            <a:ln w="9525" algn="ctr">
              <a:noFill/>
              <a:miter lim="800000"/>
              <a:headEnd/>
              <a:tailEnd/>
            </a:ln>
            <a:effectLst/>
          </p:spPr>
          <p:txBody>
            <a:bodyPr wrap="none">
              <a:spAutoFit/>
            </a:bodyPr>
            <a:lstStyle/>
            <a:p>
              <a:pPr algn="ctr"/>
              <a:r>
                <a:rPr lang="en-US">
                  <a:latin typeface="Arial" charset="0"/>
                </a:rPr>
                <a:t>P1 Completed</a:t>
              </a:r>
            </a:p>
          </p:txBody>
        </p:sp>
      </p:grpSp>
    </p:spTree>
    <p:extLst>
      <p:ext uri="{BB962C8B-B14F-4D97-AF65-F5344CB8AC3E}">
        <p14:creationId xmlns:p14="http://schemas.microsoft.com/office/powerpoint/2010/main" val="2788246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Đa chương vs chia sẻ thời gian</a:t>
            </a:r>
          </a:p>
        </p:txBody>
      </p:sp>
      <p:sp>
        <p:nvSpPr>
          <p:cNvPr id="3" name="Content Placeholder 2"/>
          <p:cNvSpPr>
            <a:spLocks noGrp="1"/>
          </p:cNvSpPr>
          <p:nvPr>
            <p:ph idx="1"/>
          </p:nvPr>
        </p:nvSpPr>
        <p:spPr/>
        <p:txBody>
          <a:bodyPr>
            <a:noAutofit/>
          </a:bodyPr>
          <a:lstStyle/>
          <a:p>
            <a:r>
              <a:rPr lang="en-US" smtClean="0"/>
              <a:t>Mục </a:t>
            </a:r>
            <a:r>
              <a:rPr lang="en-US"/>
              <a:t>tiêu của hệ đa </a:t>
            </a:r>
            <a:r>
              <a:rPr lang="en-US" smtClean="0"/>
              <a:t>chương</a:t>
            </a:r>
            <a:endParaRPr lang="en-US"/>
          </a:p>
          <a:p>
            <a:pPr lvl="1"/>
            <a:r>
              <a:rPr lang="en-US"/>
              <a:t>Tận dụng tối đa </a:t>
            </a:r>
            <a:r>
              <a:rPr lang="en-US" smtClean="0"/>
              <a:t>CPU.</a:t>
            </a:r>
          </a:p>
          <a:p>
            <a:r>
              <a:rPr lang="en-US" smtClean="0"/>
              <a:t>Mục </a:t>
            </a:r>
            <a:r>
              <a:rPr lang="en-US"/>
              <a:t>tiêu của hệ chia sẻ thời </a:t>
            </a:r>
            <a:r>
              <a:rPr lang="en-US" smtClean="0"/>
              <a:t>gian</a:t>
            </a:r>
            <a:endParaRPr lang="en-US"/>
          </a:p>
          <a:p>
            <a:pPr lvl="1">
              <a:buFont typeface="Arial" pitchFamily="34" charset="0"/>
              <a:buChar char="•"/>
            </a:pPr>
            <a:r>
              <a:rPr lang="en-US"/>
              <a:t>Giảm thiểu thời gian phản hồi cho người </a:t>
            </a:r>
            <a:r>
              <a:rPr lang="en-US" smtClean="0"/>
              <a:t>dùng</a:t>
            </a:r>
          </a:p>
          <a:p>
            <a:r>
              <a:rPr lang="en-US" smtClean="0"/>
              <a:t>Câu hỏi</a:t>
            </a:r>
            <a:endParaRPr lang="en-US"/>
          </a:p>
          <a:p>
            <a:pPr lvl="1">
              <a:buFont typeface="Arial" pitchFamily="34" charset="0"/>
              <a:buChar char="•"/>
            </a:pPr>
            <a:r>
              <a:rPr lang="en-US"/>
              <a:t>Hệ nào cho throughput tốt hơn?</a:t>
            </a:r>
          </a:p>
          <a:p>
            <a:pPr lvl="1">
              <a:buFont typeface="Arial" pitchFamily="34" charset="0"/>
              <a:buChar char="•"/>
            </a:pPr>
            <a:r>
              <a:rPr lang="en-US"/>
              <a:t>Throughput là số chương trình hoàn thành trên một đơn vị thời </a:t>
            </a:r>
            <a:r>
              <a:rPr lang="en-US" smtClean="0"/>
              <a:t>gian.</a:t>
            </a:r>
            <a:endParaRPr lang="en-US"/>
          </a:p>
          <a:p>
            <a:endParaRPr lang="en-US"/>
          </a:p>
        </p:txBody>
      </p:sp>
      <p:sp>
        <p:nvSpPr>
          <p:cNvPr id="4" name="Date Placeholder 3"/>
          <p:cNvSpPr>
            <a:spLocks noGrp="1"/>
          </p:cNvSpPr>
          <p:nvPr>
            <p:ph type="dt" sz="half" idx="10"/>
          </p:nvPr>
        </p:nvSpPr>
        <p:spPr/>
        <p:txBody>
          <a:bodyPr/>
          <a:lstStyle/>
          <a:p>
            <a:fld id="{DE77C706-AD03-4D63-958C-1CC6C770E08C}"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21</a:t>
            </a:fld>
            <a:endParaRPr lang="en-US"/>
          </a:p>
        </p:txBody>
      </p:sp>
    </p:spTree>
    <p:extLst>
      <p:ext uri="{BB962C8B-B14F-4D97-AF65-F5344CB8AC3E}">
        <p14:creationId xmlns:p14="http://schemas.microsoft.com/office/powerpoint/2010/main" val="25405542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noAutofit/>
          </a:bodyPr>
          <a:lstStyle/>
          <a:p>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song </a:t>
            </a:r>
            <a:r>
              <a:rPr lang="en-US" dirty="0" err="1" smtClean="0"/>
              <a:t>song</a:t>
            </a:r>
            <a:r>
              <a:rPr lang="en-US" dirty="0" smtClean="0"/>
              <a:t> (Parallel OS)</a:t>
            </a:r>
          </a:p>
        </p:txBody>
      </p:sp>
      <p:sp>
        <p:nvSpPr>
          <p:cNvPr id="39941" name="Rectangle 3"/>
          <p:cNvSpPr>
            <a:spLocks noGrp="1" noChangeArrowheads="1"/>
          </p:cNvSpPr>
          <p:nvPr>
            <p:ph idx="1"/>
          </p:nvPr>
        </p:nvSpPr>
        <p:spPr/>
        <p:txBody>
          <a:bodyPr>
            <a:noAutofit/>
          </a:bodyPr>
          <a:lstStyle/>
          <a:p>
            <a:pPr>
              <a:lnSpc>
                <a:spcPct val="150000"/>
              </a:lnSpc>
            </a:pPr>
            <a:r>
              <a:rPr lang="en-US" sz="2600" dirty="0" err="1" smtClean="0"/>
              <a:t>Vài</a:t>
            </a:r>
            <a:r>
              <a:rPr lang="en-US" sz="2600" dirty="0" smtClean="0"/>
              <a:t> </a:t>
            </a:r>
            <a:r>
              <a:rPr lang="en-US" sz="2600" dirty="0" err="1" smtClean="0"/>
              <a:t>ứng</a:t>
            </a:r>
            <a:r>
              <a:rPr lang="en-US" sz="2600" dirty="0" smtClean="0"/>
              <a:t> </a:t>
            </a:r>
            <a:r>
              <a:rPr lang="en-US" sz="2600" dirty="0" err="1" smtClean="0"/>
              <a:t>dụng</a:t>
            </a:r>
            <a:r>
              <a:rPr lang="en-US" sz="2600" dirty="0" smtClean="0"/>
              <a:t> </a:t>
            </a:r>
            <a:r>
              <a:rPr lang="en-US" sz="2600" dirty="0" err="1" smtClean="0"/>
              <a:t>có</a:t>
            </a:r>
            <a:r>
              <a:rPr lang="en-US" sz="2600" dirty="0" smtClean="0"/>
              <a:t> </a:t>
            </a:r>
            <a:r>
              <a:rPr lang="en-US" sz="2600" dirty="0" err="1" smtClean="0"/>
              <a:t>các</a:t>
            </a:r>
            <a:r>
              <a:rPr lang="en-US" sz="2600" dirty="0" smtClean="0"/>
              <a:t> </a:t>
            </a:r>
            <a:r>
              <a:rPr lang="en-US" sz="2600" dirty="0" err="1" smtClean="0"/>
              <a:t>công</a:t>
            </a:r>
            <a:r>
              <a:rPr lang="en-US" sz="2600" dirty="0" smtClean="0"/>
              <a:t> </a:t>
            </a:r>
            <a:r>
              <a:rPr lang="en-US" sz="2600" dirty="0" err="1" smtClean="0"/>
              <a:t>việc</a:t>
            </a:r>
            <a:r>
              <a:rPr lang="en-US" sz="2600" dirty="0" smtClean="0"/>
              <a:t> </a:t>
            </a:r>
            <a:r>
              <a:rPr lang="en-US" sz="2600" dirty="0" err="1" smtClean="0"/>
              <a:t>có</a:t>
            </a:r>
            <a:r>
              <a:rPr lang="en-US" sz="2600" dirty="0" smtClean="0"/>
              <a:t> </a:t>
            </a:r>
            <a:r>
              <a:rPr lang="en-US" sz="2600" dirty="0" err="1" smtClean="0"/>
              <a:t>thể</a:t>
            </a:r>
            <a:r>
              <a:rPr lang="en-US" sz="2600" dirty="0" smtClean="0"/>
              <a:t> </a:t>
            </a:r>
            <a:r>
              <a:rPr lang="en-US" sz="2600" dirty="0" err="1" smtClean="0"/>
              <a:t>thực</a:t>
            </a:r>
            <a:r>
              <a:rPr lang="en-US" sz="2600" dirty="0" smtClean="0"/>
              <a:t> </a:t>
            </a:r>
            <a:r>
              <a:rPr lang="en-US" sz="2600" dirty="0" err="1" smtClean="0"/>
              <a:t>hiện</a:t>
            </a:r>
            <a:r>
              <a:rPr lang="en-US" sz="2600" dirty="0" smtClean="0"/>
              <a:t> </a:t>
            </a:r>
            <a:r>
              <a:rPr lang="en-US" sz="2600" err="1" smtClean="0"/>
              <a:t>đồng</a:t>
            </a:r>
            <a:r>
              <a:rPr lang="en-US" sz="2600" smtClean="0"/>
              <a:t> thời: Dự </a:t>
            </a:r>
            <a:r>
              <a:rPr lang="en-US" sz="2600" dirty="0" err="1" smtClean="0"/>
              <a:t>báo</a:t>
            </a:r>
            <a:r>
              <a:rPr lang="en-US" sz="2600" dirty="0" smtClean="0"/>
              <a:t> </a:t>
            </a:r>
            <a:r>
              <a:rPr lang="en-US" sz="2600" dirty="0" err="1" smtClean="0"/>
              <a:t>thời</a:t>
            </a:r>
            <a:r>
              <a:rPr lang="en-US" sz="2600" dirty="0" smtClean="0"/>
              <a:t> </a:t>
            </a:r>
            <a:r>
              <a:rPr lang="en-US" sz="2600" dirty="0" err="1" smtClean="0"/>
              <a:t>tiết</a:t>
            </a:r>
            <a:r>
              <a:rPr lang="en-US" sz="2600" dirty="0" smtClean="0"/>
              <a:t>, </a:t>
            </a:r>
            <a:r>
              <a:rPr lang="en-US" sz="2600" dirty="0" err="1" smtClean="0"/>
              <a:t>mô</a:t>
            </a:r>
            <a:r>
              <a:rPr lang="en-US" sz="2600" dirty="0" smtClean="0"/>
              <a:t> </a:t>
            </a:r>
            <a:r>
              <a:rPr lang="en-US" sz="2600" dirty="0" err="1" smtClean="0"/>
              <a:t>phỏng</a:t>
            </a:r>
            <a:r>
              <a:rPr lang="en-US" sz="2600" dirty="0" smtClean="0"/>
              <a:t>, </a:t>
            </a:r>
            <a:r>
              <a:rPr lang="en-US" sz="2600" dirty="0" err="1" smtClean="0"/>
              <a:t>tính</a:t>
            </a:r>
            <a:r>
              <a:rPr lang="en-US" sz="2600" dirty="0" smtClean="0"/>
              <a:t> </a:t>
            </a:r>
            <a:r>
              <a:rPr lang="en-US" sz="2600" dirty="0" err="1" smtClean="0"/>
              <a:t>toán</a:t>
            </a:r>
            <a:r>
              <a:rPr lang="en-US" sz="2600" dirty="0" smtClean="0"/>
              <a:t> </a:t>
            </a:r>
            <a:r>
              <a:rPr lang="en-US" sz="2600" dirty="0" err="1" smtClean="0"/>
              <a:t>lại</a:t>
            </a:r>
            <a:r>
              <a:rPr lang="en-US" sz="2600" dirty="0" smtClean="0"/>
              <a:t> </a:t>
            </a:r>
            <a:r>
              <a:rPr lang="en-US" sz="2600" dirty="0" err="1" smtClean="0"/>
              <a:t>các</a:t>
            </a:r>
            <a:r>
              <a:rPr lang="en-US" sz="2600" dirty="0" smtClean="0"/>
              <a:t> </a:t>
            </a:r>
            <a:r>
              <a:rPr lang="en-US" sz="2600" err="1" smtClean="0"/>
              <a:t>bảng</a:t>
            </a:r>
            <a:r>
              <a:rPr lang="en-US" sz="2600" smtClean="0"/>
              <a:t> tính, …</a:t>
            </a:r>
            <a:endParaRPr lang="en-US" sz="2600" dirty="0" smtClean="0"/>
          </a:p>
          <a:p>
            <a:pPr>
              <a:lnSpc>
                <a:spcPct val="150000"/>
              </a:lnSpc>
            </a:pPr>
            <a:r>
              <a:rPr lang="en-US" sz="2600" dirty="0" err="1" smtClean="0"/>
              <a:t>Có</a:t>
            </a:r>
            <a:r>
              <a:rPr lang="en-US" sz="2600" dirty="0" smtClean="0"/>
              <a:t> </a:t>
            </a:r>
            <a:r>
              <a:rPr lang="en-US" sz="2600" dirty="0" err="1" smtClean="0"/>
              <a:t>thể</a:t>
            </a:r>
            <a:r>
              <a:rPr lang="en-US" sz="2600" dirty="0" smtClean="0"/>
              <a:t> </a:t>
            </a:r>
            <a:r>
              <a:rPr lang="en-US" sz="2600" dirty="0" err="1" smtClean="0"/>
              <a:t>tăng</a:t>
            </a:r>
            <a:r>
              <a:rPr lang="en-US" sz="2600" dirty="0" smtClean="0"/>
              <a:t> </a:t>
            </a:r>
            <a:r>
              <a:rPr lang="en-US" sz="2600" dirty="0" err="1" smtClean="0"/>
              <a:t>tốc</a:t>
            </a:r>
            <a:r>
              <a:rPr lang="en-US" sz="2600" dirty="0" smtClean="0"/>
              <a:t> </a:t>
            </a:r>
            <a:r>
              <a:rPr lang="en-US" sz="2600" dirty="0" err="1" smtClean="0"/>
              <a:t>độ</a:t>
            </a:r>
            <a:r>
              <a:rPr lang="en-US" sz="2600" dirty="0" smtClean="0"/>
              <a:t> </a:t>
            </a:r>
            <a:r>
              <a:rPr lang="en-US" sz="2600" dirty="0" err="1" smtClean="0"/>
              <a:t>bằng</a:t>
            </a:r>
            <a:r>
              <a:rPr lang="en-US" sz="2600" dirty="0" smtClean="0"/>
              <a:t> </a:t>
            </a:r>
            <a:r>
              <a:rPr lang="en-US" sz="2600" dirty="0" err="1" smtClean="0"/>
              <a:t>cách</a:t>
            </a:r>
            <a:r>
              <a:rPr lang="en-US" sz="2600" dirty="0" smtClean="0"/>
              <a:t> </a:t>
            </a:r>
            <a:r>
              <a:rPr lang="en-US" sz="2600" dirty="0" err="1" smtClean="0"/>
              <a:t>chạy</a:t>
            </a:r>
            <a:r>
              <a:rPr lang="en-US" sz="2600" dirty="0" smtClean="0"/>
              <a:t> </a:t>
            </a:r>
            <a:r>
              <a:rPr lang="en-US" sz="2600" dirty="0" err="1" smtClean="0"/>
              <a:t>các</a:t>
            </a:r>
            <a:r>
              <a:rPr lang="en-US" sz="2600" dirty="0" smtClean="0"/>
              <a:t> </a:t>
            </a:r>
            <a:r>
              <a:rPr lang="en-US" sz="2600" dirty="0" err="1" smtClean="0"/>
              <a:t>công</a:t>
            </a:r>
            <a:r>
              <a:rPr lang="en-US" sz="2600" dirty="0" smtClean="0"/>
              <a:t> </a:t>
            </a:r>
            <a:r>
              <a:rPr lang="en-US" sz="2600" dirty="0" err="1" smtClean="0"/>
              <a:t>việc</a:t>
            </a:r>
            <a:r>
              <a:rPr lang="en-US" sz="2600" dirty="0" smtClean="0"/>
              <a:t> </a:t>
            </a:r>
            <a:r>
              <a:rPr lang="en-US" sz="2600" dirty="0" err="1" smtClean="0"/>
              <a:t>trên</a:t>
            </a:r>
            <a:r>
              <a:rPr lang="en-US" sz="2600" dirty="0" smtClean="0"/>
              <a:t> </a:t>
            </a:r>
            <a:r>
              <a:rPr lang="en-US" sz="2600" dirty="0" err="1" smtClean="0"/>
              <a:t>các</a:t>
            </a:r>
            <a:r>
              <a:rPr lang="en-US" sz="2600" dirty="0" smtClean="0"/>
              <a:t> </a:t>
            </a:r>
            <a:r>
              <a:rPr lang="en-US" sz="2600" dirty="0" err="1" smtClean="0"/>
              <a:t>bộ</a:t>
            </a:r>
            <a:r>
              <a:rPr lang="en-US" sz="2600" dirty="0" smtClean="0"/>
              <a:t> </a:t>
            </a:r>
            <a:r>
              <a:rPr lang="en-US" sz="2600" dirty="0" err="1" smtClean="0"/>
              <a:t>xử</a:t>
            </a:r>
            <a:r>
              <a:rPr lang="en-US" sz="2600" dirty="0" smtClean="0"/>
              <a:t> </a:t>
            </a:r>
            <a:r>
              <a:rPr lang="en-US" sz="2600" dirty="0" err="1" smtClean="0"/>
              <a:t>lý</a:t>
            </a:r>
            <a:r>
              <a:rPr lang="en-US" sz="2600" dirty="0" smtClean="0"/>
              <a:t> </a:t>
            </a:r>
            <a:r>
              <a:rPr lang="en-US" sz="2600" dirty="0" err="1" smtClean="0"/>
              <a:t>khác</a:t>
            </a:r>
            <a:r>
              <a:rPr lang="en-US" sz="2600" dirty="0" smtClean="0"/>
              <a:t> </a:t>
            </a:r>
            <a:r>
              <a:rPr lang="en-US" sz="2600" dirty="0" err="1" smtClean="0"/>
              <a:t>nhau</a:t>
            </a:r>
            <a:r>
              <a:rPr lang="en-US" sz="2600" dirty="0" smtClean="0"/>
              <a:t> song </a:t>
            </a:r>
            <a:r>
              <a:rPr lang="en-US" sz="2600" dirty="0" err="1" smtClean="0"/>
              <a:t>song</a:t>
            </a:r>
            <a:r>
              <a:rPr lang="en-US" sz="2600" dirty="0" smtClean="0"/>
              <a:t> </a:t>
            </a:r>
            <a:r>
              <a:rPr lang="en-US" sz="2600" err="1" smtClean="0"/>
              <a:t>đồng</a:t>
            </a:r>
            <a:r>
              <a:rPr lang="en-US" sz="2600" smtClean="0"/>
              <a:t> thời.</a:t>
            </a:r>
            <a:endParaRPr lang="en-US" sz="2600" dirty="0" smtClean="0"/>
          </a:p>
          <a:p>
            <a:pPr>
              <a:lnSpc>
                <a:spcPct val="150000"/>
              </a:lnSpc>
            </a:pPr>
            <a:r>
              <a:rPr lang="en-US" sz="2600" dirty="0" err="1" smtClean="0"/>
              <a:t>Cần</a:t>
            </a:r>
            <a:r>
              <a:rPr lang="en-US" sz="2600" dirty="0" smtClean="0"/>
              <a:t> HĐH </a:t>
            </a:r>
            <a:r>
              <a:rPr lang="en-US" sz="2600" dirty="0" err="1" smtClean="0"/>
              <a:t>và</a:t>
            </a:r>
            <a:r>
              <a:rPr lang="en-US" sz="2600" dirty="0" smtClean="0"/>
              <a:t> </a:t>
            </a:r>
            <a:r>
              <a:rPr lang="en-US" sz="2600" dirty="0" err="1" smtClean="0"/>
              <a:t>ngôn</a:t>
            </a:r>
            <a:r>
              <a:rPr lang="en-US" sz="2600" dirty="0" smtClean="0"/>
              <a:t> </a:t>
            </a:r>
            <a:r>
              <a:rPr lang="en-US" sz="2600" dirty="0" err="1" smtClean="0"/>
              <a:t>ngữ</a:t>
            </a:r>
            <a:r>
              <a:rPr lang="en-US" sz="2600" dirty="0" smtClean="0"/>
              <a:t> </a:t>
            </a:r>
            <a:r>
              <a:rPr lang="en-US" sz="2600" dirty="0" err="1" smtClean="0"/>
              <a:t>lập</a:t>
            </a:r>
            <a:r>
              <a:rPr lang="en-US" sz="2600" dirty="0" smtClean="0"/>
              <a:t> </a:t>
            </a:r>
            <a:r>
              <a:rPr lang="en-US" sz="2600" dirty="0" err="1" smtClean="0"/>
              <a:t>trình</a:t>
            </a:r>
            <a:r>
              <a:rPr lang="en-US" sz="2600" dirty="0" smtClean="0"/>
              <a:t> </a:t>
            </a:r>
            <a:r>
              <a:rPr lang="en-US" sz="2600" dirty="0" err="1" smtClean="0"/>
              <a:t>hỗ</a:t>
            </a:r>
            <a:r>
              <a:rPr lang="en-US" sz="2600" dirty="0" smtClean="0"/>
              <a:t> </a:t>
            </a:r>
            <a:r>
              <a:rPr lang="en-US" sz="2600" dirty="0" err="1" smtClean="0"/>
              <a:t>trợ</a:t>
            </a:r>
            <a:r>
              <a:rPr lang="en-US" sz="2600" dirty="0" smtClean="0"/>
              <a:t> </a:t>
            </a:r>
            <a:r>
              <a:rPr lang="en-US" sz="2600" dirty="0" err="1" smtClean="0"/>
              <a:t>chia</a:t>
            </a:r>
            <a:r>
              <a:rPr lang="en-US" sz="2600" dirty="0" smtClean="0"/>
              <a:t> </a:t>
            </a:r>
            <a:r>
              <a:rPr lang="en-US" sz="2600" dirty="0" err="1" smtClean="0"/>
              <a:t>nhỏ</a:t>
            </a:r>
            <a:r>
              <a:rPr lang="en-US" sz="2600" dirty="0" smtClean="0"/>
              <a:t> </a:t>
            </a:r>
            <a:r>
              <a:rPr lang="en-US" sz="2600" dirty="0" err="1" smtClean="0"/>
              <a:t>công</a:t>
            </a:r>
            <a:r>
              <a:rPr lang="en-US" sz="2600" dirty="0" smtClean="0"/>
              <a:t> </a:t>
            </a:r>
            <a:r>
              <a:rPr lang="en-US" sz="2600" dirty="0" err="1" smtClean="0"/>
              <a:t>việc</a:t>
            </a:r>
            <a:r>
              <a:rPr lang="en-US" sz="2600" dirty="0" smtClean="0"/>
              <a:t> </a:t>
            </a:r>
            <a:r>
              <a:rPr lang="en-US" sz="2600" dirty="0" err="1" smtClean="0"/>
              <a:t>thành</a:t>
            </a:r>
            <a:r>
              <a:rPr lang="en-US" sz="2600" dirty="0" smtClean="0"/>
              <a:t> </a:t>
            </a:r>
            <a:r>
              <a:rPr lang="en-US" sz="2600" dirty="0" err="1" smtClean="0"/>
              <a:t>các</a:t>
            </a:r>
            <a:r>
              <a:rPr lang="en-US" sz="2600" dirty="0" smtClean="0"/>
              <a:t> </a:t>
            </a:r>
            <a:r>
              <a:rPr lang="en-US" sz="2600" dirty="0" err="1" smtClean="0"/>
              <a:t>hành</a:t>
            </a:r>
            <a:r>
              <a:rPr lang="en-US" sz="2600" dirty="0" smtClean="0"/>
              <a:t> </a:t>
            </a:r>
            <a:r>
              <a:rPr lang="en-US" sz="2600" dirty="0" err="1" smtClean="0"/>
              <a:t>động</a:t>
            </a:r>
            <a:r>
              <a:rPr lang="en-US" sz="2600" dirty="0" smtClean="0"/>
              <a:t> </a:t>
            </a:r>
            <a:r>
              <a:rPr lang="en-US" sz="2600" smtClean="0"/>
              <a:t>song song.</a:t>
            </a:r>
            <a:endParaRPr lang="en-US" sz="2600" dirty="0" smtClean="0"/>
          </a:p>
        </p:txBody>
      </p:sp>
      <p:sp>
        <p:nvSpPr>
          <p:cNvPr id="39938" name="Date Placeholder 3"/>
          <p:cNvSpPr>
            <a:spLocks noGrp="1"/>
          </p:cNvSpPr>
          <p:nvPr>
            <p:ph type="dt" sz="half" idx="10"/>
          </p:nvPr>
        </p:nvSpPr>
        <p:spPr>
          <a:noFill/>
        </p:spPr>
        <p:txBody>
          <a:bodyPr/>
          <a:lstStyle/>
          <a:p>
            <a:fld id="{E4E134A1-FC39-4C13-9CA8-32A3F56A5AAE}" type="datetime1">
              <a:rPr lang="en-US" smtClean="0">
                <a:latin typeface="Arial" pitchFamily="34" charset="0"/>
              </a:rPr>
              <a:t>10/2/2012</a:t>
            </a:fld>
            <a:endParaRPr lang="en-US" smtClean="0">
              <a:latin typeface="Arial" pitchFamily="34" charset="0"/>
            </a:endParaRPr>
          </a:p>
        </p:txBody>
      </p:sp>
      <p:sp>
        <p:nvSpPr>
          <p:cNvPr id="39939" name="Footer Placeholder 4"/>
          <p:cNvSpPr>
            <a:spLocks noGrp="1"/>
          </p:cNvSpPr>
          <p:nvPr>
            <p:ph type="ftr" sz="quarter" idx="11"/>
          </p:nvPr>
        </p:nvSpPr>
        <p:spPr>
          <a:noFill/>
        </p:spPr>
        <p:txBody>
          <a:bodyPr/>
          <a:lstStyle/>
          <a:p>
            <a:r>
              <a:rPr lang="en-US" smtClean="0">
                <a:latin typeface="Arial" pitchFamily="34" charset="0"/>
              </a:rPr>
              <a:t>Khoa CNTT - ĐH Khoa học Tự nhiên</a:t>
            </a:r>
            <a:endParaRPr lang="en-US" smtClean="0">
              <a:latin typeface="Arial" pitchFamily="34" charset="0"/>
            </a:endParaRPr>
          </a:p>
        </p:txBody>
      </p:sp>
      <p:sp>
        <p:nvSpPr>
          <p:cNvPr id="2" name="Slide Number Placeholder 1"/>
          <p:cNvSpPr>
            <a:spLocks noGrp="1"/>
          </p:cNvSpPr>
          <p:nvPr>
            <p:ph type="sldNum" sz="quarter" idx="12"/>
          </p:nvPr>
        </p:nvSpPr>
        <p:spPr/>
        <p:txBody>
          <a:bodyPr/>
          <a:lstStyle/>
          <a:p>
            <a:fld id="{8023217D-CBF3-4F05-B64D-691139C0E6CF}" type="slidenum">
              <a:rPr lang="en-US" smtClean="0"/>
              <a:pPr/>
              <a:t>22</a:t>
            </a:fld>
            <a:endParaRPr lang="en-US"/>
          </a:p>
        </p:txBody>
      </p:sp>
    </p:spTree>
    <p:extLst>
      <p:ext uri="{BB962C8B-B14F-4D97-AF65-F5344CB8AC3E}">
        <p14:creationId xmlns:p14="http://schemas.microsoft.com/office/powerpoint/2010/main" val="3440648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noAutofit/>
          </a:bodyPr>
          <a:lstStyle/>
          <a:p>
            <a:r>
              <a:rPr lang="en-US" smtClean="0"/>
              <a:t>Hệ điều hành </a:t>
            </a:r>
            <a:r>
              <a:rPr lang="en-US" dirty="0" err="1" smtClean="0"/>
              <a:t>thời</a:t>
            </a:r>
            <a:r>
              <a:rPr lang="en-US" dirty="0" smtClean="0"/>
              <a:t> </a:t>
            </a:r>
            <a:r>
              <a:rPr lang="en-US" err="1" smtClean="0"/>
              <a:t>gian</a:t>
            </a:r>
            <a:r>
              <a:rPr lang="en-US" smtClean="0"/>
              <a:t> thực</a:t>
            </a:r>
            <a:r>
              <a:rPr lang="en-US" dirty="0"/>
              <a:t/>
            </a:r>
            <a:br>
              <a:rPr lang="en-US" dirty="0"/>
            </a:br>
            <a:r>
              <a:rPr lang="en-US" smtClean="0"/>
              <a:t>(Real-Time </a:t>
            </a:r>
            <a:r>
              <a:rPr lang="en-US" dirty="0" smtClean="0"/>
              <a:t>OS)</a:t>
            </a:r>
          </a:p>
        </p:txBody>
      </p:sp>
      <p:sp>
        <p:nvSpPr>
          <p:cNvPr id="40965" name="Rectangle 3"/>
          <p:cNvSpPr>
            <a:spLocks noGrp="1" noChangeArrowheads="1"/>
          </p:cNvSpPr>
          <p:nvPr>
            <p:ph idx="1"/>
          </p:nvPr>
        </p:nvSpPr>
        <p:spPr/>
        <p:txBody>
          <a:bodyPr>
            <a:noAutofit/>
          </a:bodyPr>
          <a:lstStyle/>
          <a:p>
            <a:pPr>
              <a:lnSpc>
                <a:spcPct val="170000"/>
              </a:lnSpc>
            </a:pPr>
            <a:r>
              <a:rPr lang="en-US" sz="2800" dirty="0" err="1" smtClean="0"/>
              <a:t>Thực</a:t>
            </a:r>
            <a:r>
              <a:rPr lang="en-US" sz="2800" dirty="0" smtClean="0"/>
              <a:t> </a:t>
            </a:r>
            <a:r>
              <a:rPr lang="en-US" sz="2800" dirty="0" err="1" smtClean="0"/>
              <a:t>thi</a:t>
            </a:r>
            <a:r>
              <a:rPr lang="en-US" sz="2800" dirty="0" smtClean="0"/>
              <a:t> </a:t>
            </a:r>
            <a:r>
              <a:rPr lang="en-US" sz="2800" dirty="0" err="1" smtClean="0"/>
              <a:t>các</a:t>
            </a:r>
            <a:r>
              <a:rPr lang="en-US" sz="2800" dirty="0" smtClean="0"/>
              <a:t> </a:t>
            </a:r>
            <a:r>
              <a:rPr lang="en-US" sz="2800" dirty="0" err="1" smtClean="0"/>
              <a:t>ứng</a:t>
            </a:r>
            <a:r>
              <a:rPr lang="en-US" sz="2800" dirty="0" smtClean="0"/>
              <a:t> </a:t>
            </a:r>
            <a:r>
              <a:rPr lang="en-US" sz="2800" dirty="0" err="1" smtClean="0"/>
              <a:t>dụng</a:t>
            </a:r>
            <a:r>
              <a:rPr lang="en-US" sz="2800" dirty="0" smtClean="0"/>
              <a:t> </a:t>
            </a:r>
            <a:r>
              <a:rPr lang="en-US" sz="2800" dirty="0" err="1" smtClean="0"/>
              <a:t>có</a:t>
            </a:r>
            <a:r>
              <a:rPr lang="en-US" sz="2800" dirty="0" smtClean="0"/>
              <a:t> </a:t>
            </a:r>
            <a:r>
              <a:rPr lang="en-US" sz="2800" dirty="0" err="1" smtClean="0"/>
              <a:t>thời</a:t>
            </a:r>
            <a:r>
              <a:rPr lang="en-US" sz="2800" dirty="0" smtClean="0"/>
              <a:t> </a:t>
            </a:r>
            <a:r>
              <a:rPr lang="en-US" sz="2800" dirty="0" err="1" smtClean="0"/>
              <a:t>hạn</a:t>
            </a:r>
            <a:r>
              <a:rPr lang="en-US" sz="2800" dirty="0" smtClean="0"/>
              <a:t> </a:t>
            </a:r>
            <a:r>
              <a:rPr lang="en-US" sz="2800" dirty="0" err="1" smtClean="0"/>
              <a:t>cho</a:t>
            </a:r>
            <a:r>
              <a:rPr lang="en-US" sz="2800" dirty="0" smtClean="0"/>
              <a:t> </a:t>
            </a:r>
            <a:r>
              <a:rPr lang="en-US" sz="2800" dirty="0" err="1" smtClean="0"/>
              <a:t>trước</a:t>
            </a:r>
            <a:r>
              <a:rPr lang="en-US" sz="2800" dirty="0" smtClean="0"/>
              <a:t> </a:t>
            </a:r>
          </a:p>
          <a:p>
            <a:pPr>
              <a:lnSpc>
                <a:spcPct val="170000"/>
              </a:lnSpc>
            </a:pPr>
            <a:r>
              <a:rPr lang="en-US" sz="2800" i="1" dirty="0" smtClean="0"/>
              <a:t>Hard </a:t>
            </a:r>
            <a:r>
              <a:rPr lang="en-US" sz="2800" i="1" smtClean="0"/>
              <a:t>real-time system</a:t>
            </a:r>
          </a:p>
          <a:p>
            <a:pPr lvl="1">
              <a:lnSpc>
                <a:spcPct val="170000"/>
              </a:lnSpc>
            </a:pPr>
            <a:r>
              <a:rPr lang="en-US" sz="2200" smtClean="0"/>
              <a:t>Hệ </a:t>
            </a:r>
            <a:r>
              <a:rPr lang="en-US" sz="2200" dirty="0" err="1" smtClean="0"/>
              <a:t>thống</a:t>
            </a:r>
            <a:r>
              <a:rPr lang="en-US" sz="2200" dirty="0" smtClean="0"/>
              <a:t> </a:t>
            </a:r>
            <a:r>
              <a:rPr lang="en-US" sz="2200" dirty="0" err="1" smtClean="0"/>
              <a:t>điều</a:t>
            </a:r>
            <a:r>
              <a:rPr lang="en-US" sz="2200" dirty="0" smtClean="0"/>
              <a:t> </a:t>
            </a:r>
            <a:r>
              <a:rPr lang="en-US" sz="2200" dirty="0" err="1" smtClean="0"/>
              <a:t>khiển</a:t>
            </a:r>
            <a:r>
              <a:rPr lang="en-US" sz="2200" dirty="0" smtClean="0"/>
              <a:t> bay, </a:t>
            </a:r>
            <a:r>
              <a:rPr lang="en-US" sz="2200" dirty="0" err="1" smtClean="0"/>
              <a:t>các</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điều</a:t>
            </a:r>
            <a:r>
              <a:rPr lang="en-US" sz="2200" dirty="0" smtClean="0"/>
              <a:t> </a:t>
            </a:r>
            <a:r>
              <a:rPr lang="en-US" sz="2200" dirty="0" err="1" smtClean="0"/>
              <a:t>khiển</a:t>
            </a:r>
            <a:r>
              <a:rPr lang="en-US" sz="2200" dirty="0" smtClean="0"/>
              <a:t> </a:t>
            </a:r>
            <a:r>
              <a:rPr lang="en-US" sz="2200" dirty="0" err="1" smtClean="0"/>
              <a:t>công</a:t>
            </a:r>
            <a:r>
              <a:rPr lang="en-US" sz="2200" dirty="0" smtClean="0"/>
              <a:t> </a:t>
            </a:r>
            <a:r>
              <a:rPr lang="en-US" sz="2200" dirty="0" err="1" smtClean="0"/>
              <a:t>nghiệp</a:t>
            </a:r>
            <a:r>
              <a:rPr lang="en-US" sz="2200" dirty="0" smtClean="0"/>
              <a:t>, </a:t>
            </a:r>
            <a:r>
              <a:rPr lang="en-US" sz="2200" smtClean="0"/>
              <a:t>v.v..</a:t>
            </a:r>
          </a:p>
          <a:p>
            <a:pPr lvl="1">
              <a:lnSpc>
                <a:spcPct val="170000"/>
              </a:lnSpc>
            </a:pPr>
            <a:r>
              <a:rPr lang="en-US" sz="2200" smtClean="0"/>
              <a:t>Gây </a:t>
            </a:r>
            <a:r>
              <a:rPr lang="en-US" sz="2200" dirty="0" err="1" smtClean="0"/>
              <a:t>thảm</a:t>
            </a:r>
            <a:r>
              <a:rPr lang="en-US" sz="2200" dirty="0" smtClean="0"/>
              <a:t> </a:t>
            </a:r>
            <a:r>
              <a:rPr lang="en-US" sz="2200" dirty="0" err="1" smtClean="0"/>
              <a:t>họa</a:t>
            </a:r>
            <a:r>
              <a:rPr lang="en-US" sz="2200" dirty="0" smtClean="0"/>
              <a:t> </a:t>
            </a:r>
            <a:r>
              <a:rPr lang="en-US" sz="2200" dirty="0" err="1" smtClean="0"/>
              <a:t>nếu</a:t>
            </a:r>
            <a:r>
              <a:rPr lang="en-US" sz="2200" dirty="0" smtClean="0"/>
              <a:t> </a:t>
            </a:r>
            <a:r>
              <a:rPr lang="en-US" sz="2200" dirty="0" err="1" smtClean="0"/>
              <a:t>ta</a:t>
            </a:r>
            <a:r>
              <a:rPr lang="en-US" sz="2200" dirty="0" smtClean="0"/>
              <a:t> </a:t>
            </a:r>
            <a:r>
              <a:rPr lang="en-US" sz="2200" err="1" smtClean="0"/>
              <a:t>trễ</a:t>
            </a:r>
            <a:r>
              <a:rPr lang="en-US" sz="2200" smtClean="0"/>
              <a:t> hạn.</a:t>
            </a:r>
          </a:p>
          <a:p>
            <a:pPr lvl="1">
              <a:lnSpc>
                <a:spcPct val="170000"/>
              </a:lnSpc>
            </a:pPr>
            <a:r>
              <a:rPr lang="en-US" sz="2200" smtClean="0"/>
              <a:t>Thách </a:t>
            </a:r>
            <a:r>
              <a:rPr lang="en-US" sz="2200" dirty="0" err="1" smtClean="0"/>
              <a:t>thức</a:t>
            </a:r>
            <a:r>
              <a:rPr lang="en-US" sz="2200" dirty="0" smtClean="0"/>
              <a:t> </a:t>
            </a:r>
            <a:r>
              <a:rPr lang="en-US" sz="2200" dirty="0" err="1" smtClean="0"/>
              <a:t>là</a:t>
            </a:r>
            <a:r>
              <a:rPr lang="en-US" sz="2200" dirty="0" smtClean="0"/>
              <a:t> </a:t>
            </a:r>
            <a:r>
              <a:rPr lang="en-US" sz="2200" dirty="0" err="1" smtClean="0"/>
              <a:t>làm</a:t>
            </a:r>
            <a:r>
              <a:rPr lang="en-US" sz="2200" dirty="0" smtClean="0"/>
              <a:t> </a:t>
            </a:r>
            <a:r>
              <a:rPr lang="en-US" sz="2200" dirty="0" err="1" smtClean="0"/>
              <a:t>sao</a:t>
            </a:r>
            <a:r>
              <a:rPr lang="en-US" sz="2200" dirty="0" smtClean="0"/>
              <a:t> </a:t>
            </a:r>
            <a:r>
              <a:rPr lang="en-US" sz="2200" dirty="0" err="1" smtClean="0"/>
              <a:t>không</a:t>
            </a:r>
            <a:r>
              <a:rPr lang="en-US" sz="2200" dirty="0" smtClean="0"/>
              <a:t> </a:t>
            </a:r>
            <a:r>
              <a:rPr lang="en-US" sz="2200" dirty="0" err="1" smtClean="0"/>
              <a:t>trễ</a:t>
            </a:r>
            <a:r>
              <a:rPr lang="en-US" sz="2200" dirty="0" smtClean="0"/>
              <a:t> </a:t>
            </a:r>
            <a:r>
              <a:rPr lang="en-US" sz="2200" dirty="0" err="1" smtClean="0"/>
              <a:t>hạn</a:t>
            </a:r>
            <a:r>
              <a:rPr lang="en-US" sz="2200" dirty="0" smtClean="0"/>
              <a:t> </a:t>
            </a:r>
            <a:r>
              <a:rPr lang="en-US" sz="2200" dirty="0" err="1" smtClean="0"/>
              <a:t>mà</a:t>
            </a:r>
            <a:r>
              <a:rPr lang="en-US" sz="2200" dirty="0" smtClean="0"/>
              <a:t> </a:t>
            </a:r>
            <a:r>
              <a:rPr lang="en-US" sz="2200" dirty="0" err="1" smtClean="0"/>
              <a:t>không</a:t>
            </a:r>
            <a:r>
              <a:rPr lang="en-US" sz="2200" dirty="0" smtClean="0"/>
              <a:t> </a:t>
            </a:r>
            <a:r>
              <a:rPr lang="en-US" sz="2200" dirty="0" err="1" smtClean="0"/>
              <a:t>phung</a:t>
            </a:r>
            <a:r>
              <a:rPr lang="en-US" sz="2200" dirty="0" smtClean="0"/>
              <a:t> </a:t>
            </a:r>
            <a:r>
              <a:rPr lang="en-US" sz="2200" dirty="0" err="1" smtClean="0"/>
              <a:t>phí</a:t>
            </a:r>
            <a:r>
              <a:rPr lang="en-US" sz="2200" dirty="0" smtClean="0"/>
              <a:t> </a:t>
            </a:r>
            <a:r>
              <a:rPr lang="en-US" sz="2200" dirty="0" err="1" smtClean="0"/>
              <a:t>nhiều</a:t>
            </a:r>
            <a:r>
              <a:rPr lang="en-US" sz="2200" dirty="0" smtClean="0"/>
              <a:t> </a:t>
            </a:r>
            <a:r>
              <a:rPr lang="en-US" sz="2200" err="1" smtClean="0"/>
              <a:t>tài</a:t>
            </a:r>
            <a:r>
              <a:rPr lang="en-US" sz="2200" smtClean="0"/>
              <a:t> nguyên.</a:t>
            </a:r>
            <a:endParaRPr lang="en-US" sz="2200" i="1" dirty="0" smtClean="0">
              <a:solidFill>
                <a:srgbClr val="FF0000"/>
              </a:solidFill>
            </a:endParaRPr>
          </a:p>
        </p:txBody>
      </p:sp>
      <p:sp>
        <p:nvSpPr>
          <p:cNvPr id="40962" name="Date Placeholder 3"/>
          <p:cNvSpPr>
            <a:spLocks noGrp="1"/>
          </p:cNvSpPr>
          <p:nvPr>
            <p:ph type="dt" sz="half" idx="10"/>
          </p:nvPr>
        </p:nvSpPr>
        <p:spPr>
          <a:noFill/>
        </p:spPr>
        <p:txBody>
          <a:bodyPr/>
          <a:lstStyle/>
          <a:p>
            <a:fld id="{91C23D2B-B6DC-43D8-9FDA-6BF3CF6A9CD3}" type="datetime1">
              <a:rPr lang="en-US" smtClean="0">
                <a:latin typeface="Arial" pitchFamily="34" charset="0"/>
              </a:rPr>
              <a:t>10/2/2012</a:t>
            </a:fld>
            <a:endParaRPr lang="en-US" smtClean="0">
              <a:latin typeface="Arial" pitchFamily="34" charset="0"/>
            </a:endParaRPr>
          </a:p>
        </p:txBody>
      </p:sp>
      <p:sp>
        <p:nvSpPr>
          <p:cNvPr id="40963" name="Footer Placeholder 4"/>
          <p:cNvSpPr>
            <a:spLocks noGrp="1"/>
          </p:cNvSpPr>
          <p:nvPr>
            <p:ph type="ftr" sz="quarter" idx="11"/>
          </p:nvPr>
        </p:nvSpPr>
        <p:spPr>
          <a:noFill/>
        </p:spPr>
        <p:txBody>
          <a:bodyPr/>
          <a:lstStyle/>
          <a:p>
            <a:r>
              <a:rPr lang="en-US" smtClean="0">
                <a:latin typeface="Arial" pitchFamily="34" charset="0"/>
              </a:rPr>
              <a:t>Khoa CNTT - ĐH Khoa học Tự nhiên</a:t>
            </a:r>
            <a:endParaRPr lang="en-US" smtClean="0">
              <a:latin typeface="Arial" pitchFamily="34" charset="0"/>
            </a:endParaRPr>
          </a:p>
        </p:txBody>
      </p:sp>
      <p:sp>
        <p:nvSpPr>
          <p:cNvPr id="2" name="Slide Number Placeholder 1"/>
          <p:cNvSpPr>
            <a:spLocks noGrp="1"/>
          </p:cNvSpPr>
          <p:nvPr>
            <p:ph type="sldNum" sz="quarter" idx="12"/>
          </p:nvPr>
        </p:nvSpPr>
        <p:spPr/>
        <p:txBody>
          <a:bodyPr/>
          <a:lstStyle/>
          <a:p>
            <a:fld id="{8023217D-CBF3-4F05-B64D-691139C0E6CF}" type="slidenum">
              <a:rPr lang="en-US" smtClean="0"/>
              <a:pPr/>
              <a:t>23</a:t>
            </a:fld>
            <a:endParaRPr lang="en-US"/>
          </a:p>
        </p:txBody>
      </p:sp>
    </p:spTree>
    <p:extLst>
      <p:ext uri="{BB962C8B-B14F-4D97-AF65-F5344CB8AC3E}">
        <p14:creationId xmlns:p14="http://schemas.microsoft.com/office/powerpoint/2010/main" val="591274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noAutofit/>
          </a:bodyPr>
          <a:lstStyle/>
          <a:p>
            <a:r>
              <a:rPr lang="en-US" smtClean="0"/>
              <a:t>Hệ điều hành </a:t>
            </a:r>
            <a:r>
              <a:rPr lang="en-US" dirty="0" err="1" smtClean="0"/>
              <a:t>thời</a:t>
            </a:r>
            <a:r>
              <a:rPr lang="en-US" dirty="0" smtClean="0"/>
              <a:t> </a:t>
            </a:r>
            <a:r>
              <a:rPr lang="en-US" err="1" smtClean="0"/>
              <a:t>gian</a:t>
            </a:r>
            <a:r>
              <a:rPr lang="en-US" smtClean="0"/>
              <a:t> thực</a:t>
            </a:r>
            <a:r>
              <a:rPr lang="en-US" dirty="0"/>
              <a:t/>
            </a:r>
            <a:br>
              <a:rPr lang="en-US" dirty="0"/>
            </a:br>
            <a:r>
              <a:rPr lang="en-US" smtClean="0"/>
              <a:t>(Real-Time </a:t>
            </a:r>
            <a:r>
              <a:rPr lang="en-US" dirty="0" smtClean="0"/>
              <a:t>OS)</a:t>
            </a:r>
          </a:p>
        </p:txBody>
      </p:sp>
      <p:sp>
        <p:nvSpPr>
          <p:cNvPr id="40965" name="Rectangle 3"/>
          <p:cNvSpPr>
            <a:spLocks noGrp="1" noChangeArrowheads="1"/>
          </p:cNvSpPr>
          <p:nvPr>
            <p:ph idx="1"/>
          </p:nvPr>
        </p:nvSpPr>
        <p:spPr/>
        <p:txBody>
          <a:bodyPr>
            <a:noAutofit/>
          </a:bodyPr>
          <a:lstStyle/>
          <a:p>
            <a:pPr>
              <a:lnSpc>
                <a:spcPct val="170000"/>
              </a:lnSpc>
            </a:pPr>
            <a:r>
              <a:rPr lang="en-US" sz="2800" i="1" smtClean="0"/>
              <a:t>Soft real-time system</a:t>
            </a:r>
          </a:p>
          <a:p>
            <a:pPr lvl="1">
              <a:lnSpc>
                <a:spcPct val="170000"/>
              </a:lnSpc>
            </a:pPr>
            <a:r>
              <a:rPr lang="en-US" sz="2200" smtClean="0"/>
              <a:t>Ứng </a:t>
            </a:r>
            <a:r>
              <a:rPr lang="en-US" sz="2200" err="1" smtClean="0"/>
              <a:t>dụng</a:t>
            </a:r>
            <a:r>
              <a:rPr lang="en-US" sz="2200" smtClean="0"/>
              <a:t> multimedia.</a:t>
            </a:r>
          </a:p>
          <a:p>
            <a:pPr lvl="1">
              <a:lnSpc>
                <a:spcPct val="170000"/>
              </a:lnSpc>
            </a:pPr>
            <a:r>
              <a:rPr lang="en-US" sz="2200" smtClean="0"/>
              <a:t>Có </a:t>
            </a:r>
            <a:r>
              <a:rPr lang="en-US" sz="2200" dirty="0" err="1" smtClean="0"/>
              <a:t>thể</a:t>
            </a:r>
            <a:r>
              <a:rPr lang="en-US" sz="2200" dirty="0" smtClean="0"/>
              <a:t> </a:t>
            </a:r>
            <a:r>
              <a:rPr lang="en-US" sz="2200" dirty="0" err="1" smtClean="0"/>
              <a:t>gây</a:t>
            </a:r>
            <a:r>
              <a:rPr lang="en-US" sz="2200" dirty="0" smtClean="0"/>
              <a:t> </a:t>
            </a:r>
            <a:r>
              <a:rPr lang="en-US" sz="2200" dirty="0" err="1" smtClean="0"/>
              <a:t>khó</a:t>
            </a:r>
            <a:r>
              <a:rPr lang="en-US" sz="2200" dirty="0" smtClean="0"/>
              <a:t> </a:t>
            </a:r>
            <a:r>
              <a:rPr lang="en-US" sz="2200" dirty="0" err="1" smtClean="0"/>
              <a:t>chịu</a:t>
            </a:r>
            <a:r>
              <a:rPr lang="en-US" sz="2200" dirty="0" smtClean="0"/>
              <a:t> </a:t>
            </a:r>
            <a:r>
              <a:rPr lang="en-US" sz="2200" dirty="0" err="1" smtClean="0"/>
              <a:t>nhưng</a:t>
            </a:r>
            <a:r>
              <a:rPr lang="en-US" sz="2200" dirty="0" smtClean="0"/>
              <a:t> </a:t>
            </a:r>
            <a:r>
              <a:rPr lang="en-US" sz="2200" dirty="0" err="1" smtClean="0"/>
              <a:t>không</a:t>
            </a:r>
            <a:r>
              <a:rPr lang="en-US" sz="2200" dirty="0" smtClean="0"/>
              <a:t> </a:t>
            </a:r>
            <a:r>
              <a:rPr lang="en-US" sz="2200" dirty="0" err="1" smtClean="0"/>
              <a:t>đến</a:t>
            </a:r>
            <a:r>
              <a:rPr lang="en-US" sz="2200" dirty="0" smtClean="0"/>
              <a:t> </a:t>
            </a:r>
            <a:r>
              <a:rPr lang="en-US" sz="2200" dirty="0" err="1" smtClean="0"/>
              <a:t>nỗi</a:t>
            </a:r>
            <a:r>
              <a:rPr lang="en-US" sz="2200" dirty="0" smtClean="0"/>
              <a:t> </a:t>
            </a:r>
            <a:r>
              <a:rPr lang="en-US" sz="2200" dirty="0" err="1" smtClean="0"/>
              <a:t>thảm</a:t>
            </a:r>
            <a:r>
              <a:rPr lang="en-US" sz="2200" dirty="0" smtClean="0"/>
              <a:t> </a:t>
            </a:r>
            <a:r>
              <a:rPr lang="en-US" sz="2200" dirty="0" err="1" smtClean="0"/>
              <a:t>họa</a:t>
            </a:r>
            <a:r>
              <a:rPr lang="en-US" sz="2200" dirty="0" smtClean="0"/>
              <a:t> </a:t>
            </a:r>
            <a:r>
              <a:rPr lang="en-US" sz="2200" dirty="0" err="1" smtClean="0"/>
              <a:t>nếu</a:t>
            </a:r>
            <a:r>
              <a:rPr lang="en-US" sz="2200" dirty="0" smtClean="0"/>
              <a:t> </a:t>
            </a:r>
            <a:r>
              <a:rPr lang="en-US" sz="2200" dirty="0" err="1" smtClean="0"/>
              <a:t>bị</a:t>
            </a:r>
            <a:r>
              <a:rPr lang="en-US" sz="2200" dirty="0" smtClean="0"/>
              <a:t> </a:t>
            </a:r>
            <a:r>
              <a:rPr lang="en-US" sz="2200" dirty="0" err="1" smtClean="0"/>
              <a:t>quá</a:t>
            </a:r>
            <a:r>
              <a:rPr lang="en-US" sz="2200" dirty="0" smtClean="0"/>
              <a:t> </a:t>
            </a:r>
            <a:r>
              <a:rPr lang="en-US" sz="2200" dirty="0" err="1" smtClean="0"/>
              <a:t>hạn</a:t>
            </a:r>
            <a:r>
              <a:rPr lang="en-US" sz="2200" dirty="0" smtClean="0"/>
              <a:t> </a:t>
            </a:r>
            <a:r>
              <a:rPr lang="en-US" sz="2200" err="1" smtClean="0"/>
              <a:t>đôi</a:t>
            </a:r>
            <a:r>
              <a:rPr lang="en-US" sz="2200" smtClean="0"/>
              <a:t> chút!</a:t>
            </a:r>
          </a:p>
          <a:p>
            <a:pPr lvl="1">
              <a:lnSpc>
                <a:spcPct val="170000"/>
              </a:lnSpc>
            </a:pPr>
            <a:r>
              <a:rPr lang="en-US" sz="2200" smtClean="0"/>
              <a:t>Thách </a:t>
            </a:r>
            <a:r>
              <a:rPr lang="en-US" sz="2200" dirty="0" err="1" smtClean="0"/>
              <a:t>thức</a:t>
            </a:r>
            <a:r>
              <a:rPr lang="en-US" sz="2200" dirty="0" smtClean="0"/>
              <a:t> </a:t>
            </a:r>
            <a:r>
              <a:rPr lang="en-US" sz="2200" dirty="0" err="1" smtClean="0"/>
              <a:t>là</a:t>
            </a:r>
            <a:r>
              <a:rPr lang="en-US" sz="2200" dirty="0" smtClean="0"/>
              <a:t> </a:t>
            </a:r>
            <a:r>
              <a:rPr lang="en-US" sz="2200" dirty="0" err="1" smtClean="0"/>
              <a:t>làm</a:t>
            </a:r>
            <a:r>
              <a:rPr lang="en-US" sz="2200" dirty="0" smtClean="0"/>
              <a:t> </a:t>
            </a:r>
            <a:r>
              <a:rPr lang="en-US" sz="2200" dirty="0" err="1" smtClean="0"/>
              <a:t>sao</a:t>
            </a:r>
            <a:r>
              <a:rPr lang="en-US" sz="2200" dirty="0" smtClean="0"/>
              <a:t> </a:t>
            </a:r>
            <a:r>
              <a:rPr lang="en-US" sz="2200" dirty="0" err="1" smtClean="0"/>
              <a:t>không</a:t>
            </a:r>
            <a:r>
              <a:rPr lang="en-US" sz="2200" dirty="0" smtClean="0"/>
              <a:t> </a:t>
            </a:r>
            <a:r>
              <a:rPr lang="en-US" sz="2200" dirty="0" err="1" smtClean="0"/>
              <a:t>trễ</a:t>
            </a:r>
            <a:r>
              <a:rPr lang="en-US" sz="2200" dirty="0" smtClean="0"/>
              <a:t> </a:t>
            </a:r>
            <a:r>
              <a:rPr lang="en-US" sz="2200" dirty="0" err="1" smtClean="0"/>
              <a:t>hạn</a:t>
            </a:r>
            <a:r>
              <a:rPr lang="en-US" sz="2200" dirty="0" smtClean="0"/>
              <a:t> </a:t>
            </a:r>
            <a:r>
              <a:rPr lang="en-US" sz="2200" dirty="0" err="1" smtClean="0"/>
              <a:t>mà</a:t>
            </a:r>
            <a:r>
              <a:rPr lang="en-US" sz="2200" dirty="0" smtClean="0"/>
              <a:t> </a:t>
            </a:r>
            <a:r>
              <a:rPr lang="en-US" sz="2200" dirty="0" err="1" smtClean="0"/>
              <a:t>không</a:t>
            </a:r>
            <a:r>
              <a:rPr lang="en-US" sz="2200" dirty="0" smtClean="0"/>
              <a:t> </a:t>
            </a:r>
            <a:r>
              <a:rPr lang="en-US" sz="2200" dirty="0" err="1" smtClean="0"/>
              <a:t>phung</a:t>
            </a:r>
            <a:r>
              <a:rPr lang="en-US" sz="2200" dirty="0" smtClean="0"/>
              <a:t> </a:t>
            </a:r>
            <a:r>
              <a:rPr lang="en-US" sz="2200" dirty="0" err="1" smtClean="0"/>
              <a:t>phí</a:t>
            </a:r>
            <a:r>
              <a:rPr lang="en-US" sz="2200" dirty="0" smtClean="0"/>
              <a:t> </a:t>
            </a:r>
            <a:r>
              <a:rPr lang="en-US" sz="2200" dirty="0" err="1" smtClean="0"/>
              <a:t>nhiều</a:t>
            </a:r>
            <a:r>
              <a:rPr lang="en-US" sz="2200" dirty="0" smtClean="0"/>
              <a:t> </a:t>
            </a:r>
            <a:r>
              <a:rPr lang="en-US" sz="2200" err="1" smtClean="0"/>
              <a:t>tài</a:t>
            </a:r>
            <a:r>
              <a:rPr lang="en-US" sz="2200" smtClean="0"/>
              <a:t> nguyên.</a:t>
            </a:r>
          </a:p>
          <a:p>
            <a:pPr lvl="1">
              <a:lnSpc>
                <a:spcPct val="170000"/>
              </a:lnSpc>
            </a:pPr>
            <a:r>
              <a:rPr lang="en-US" sz="2200" i="1" smtClean="0">
                <a:solidFill>
                  <a:srgbClr val="FF0000"/>
                </a:solidFill>
              </a:rPr>
              <a:t>Thử </a:t>
            </a:r>
            <a:r>
              <a:rPr lang="en-US" sz="2200" i="1" dirty="0" err="1" smtClean="0">
                <a:solidFill>
                  <a:srgbClr val="FF0000"/>
                </a:solidFill>
              </a:rPr>
              <a:t>thách</a:t>
            </a:r>
            <a:r>
              <a:rPr lang="en-US" sz="2200" i="1" dirty="0" smtClean="0">
                <a:solidFill>
                  <a:srgbClr val="FF0000"/>
                </a:solidFill>
              </a:rPr>
              <a:t> ở </a:t>
            </a:r>
            <a:r>
              <a:rPr lang="en-US" sz="2200" i="1" dirty="0" err="1" smtClean="0">
                <a:solidFill>
                  <a:srgbClr val="FF0000"/>
                </a:solidFill>
              </a:rPr>
              <a:t>chỗ</a:t>
            </a:r>
            <a:r>
              <a:rPr lang="en-US" sz="2200" i="1" dirty="0" smtClean="0">
                <a:solidFill>
                  <a:srgbClr val="FF0000"/>
                </a:solidFill>
              </a:rPr>
              <a:t> </a:t>
            </a:r>
            <a:r>
              <a:rPr lang="en-US" sz="2200" i="1" dirty="0" err="1" smtClean="0">
                <a:solidFill>
                  <a:srgbClr val="FF0000"/>
                </a:solidFill>
              </a:rPr>
              <a:t>là</a:t>
            </a:r>
            <a:r>
              <a:rPr lang="en-US" sz="2200" i="1" dirty="0" smtClean="0">
                <a:solidFill>
                  <a:srgbClr val="FF0000"/>
                </a:solidFill>
              </a:rPr>
              <a:t> </a:t>
            </a:r>
            <a:r>
              <a:rPr lang="en-US" sz="2200" i="1" dirty="0" err="1" smtClean="0">
                <a:solidFill>
                  <a:srgbClr val="FF0000"/>
                </a:solidFill>
              </a:rPr>
              <a:t>khi</a:t>
            </a:r>
            <a:r>
              <a:rPr lang="en-US" sz="2200" i="1" dirty="0" smtClean="0">
                <a:solidFill>
                  <a:srgbClr val="FF0000"/>
                </a:solidFill>
              </a:rPr>
              <a:t> </a:t>
            </a:r>
            <a:r>
              <a:rPr lang="en-US" sz="2200" i="1" dirty="0" err="1" smtClean="0">
                <a:solidFill>
                  <a:srgbClr val="FF0000"/>
                </a:solidFill>
              </a:rPr>
              <a:t>hệ</a:t>
            </a:r>
            <a:r>
              <a:rPr lang="en-US" sz="2200" i="1" dirty="0" smtClean="0">
                <a:solidFill>
                  <a:srgbClr val="FF0000"/>
                </a:solidFill>
              </a:rPr>
              <a:t> </a:t>
            </a:r>
            <a:r>
              <a:rPr lang="en-US" sz="2200" i="1" dirty="0" err="1" smtClean="0">
                <a:solidFill>
                  <a:srgbClr val="FF0000"/>
                </a:solidFill>
              </a:rPr>
              <a:t>thống</a:t>
            </a:r>
            <a:r>
              <a:rPr lang="en-US" sz="2200" i="1" dirty="0" smtClean="0">
                <a:solidFill>
                  <a:srgbClr val="FF0000"/>
                </a:solidFill>
              </a:rPr>
              <a:t> </a:t>
            </a:r>
            <a:r>
              <a:rPr lang="en-US" sz="2200" i="1" err="1" smtClean="0">
                <a:solidFill>
                  <a:srgbClr val="FF0000"/>
                </a:solidFill>
              </a:rPr>
              <a:t>quá</a:t>
            </a:r>
            <a:r>
              <a:rPr lang="en-US" sz="2200" i="1" smtClean="0">
                <a:solidFill>
                  <a:srgbClr val="FF0000"/>
                </a:solidFill>
              </a:rPr>
              <a:t> tải</a:t>
            </a:r>
            <a:endParaRPr lang="en-US" sz="2200" i="1" dirty="0" smtClean="0">
              <a:solidFill>
                <a:srgbClr val="FF0000"/>
              </a:solidFill>
            </a:endParaRPr>
          </a:p>
        </p:txBody>
      </p:sp>
      <p:sp>
        <p:nvSpPr>
          <p:cNvPr id="40962" name="Date Placeholder 3"/>
          <p:cNvSpPr>
            <a:spLocks noGrp="1"/>
          </p:cNvSpPr>
          <p:nvPr>
            <p:ph type="dt" sz="half" idx="10"/>
          </p:nvPr>
        </p:nvSpPr>
        <p:spPr>
          <a:noFill/>
        </p:spPr>
        <p:txBody>
          <a:bodyPr/>
          <a:lstStyle/>
          <a:p>
            <a:fld id="{AA87A98A-1BB1-4C89-A23E-AE44A96EEF0D}" type="datetime1">
              <a:rPr lang="en-US" smtClean="0">
                <a:latin typeface="Arial" pitchFamily="34" charset="0"/>
              </a:rPr>
              <a:t>10/2/2012</a:t>
            </a:fld>
            <a:endParaRPr lang="en-US" smtClean="0">
              <a:latin typeface="Arial" pitchFamily="34" charset="0"/>
            </a:endParaRPr>
          </a:p>
        </p:txBody>
      </p:sp>
      <p:sp>
        <p:nvSpPr>
          <p:cNvPr id="40963" name="Footer Placeholder 4"/>
          <p:cNvSpPr>
            <a:spLocks noGrp="1"/>
          </p:cNvSpPr>
          <p:nvPr>
            <p:ph type="ftr" sz="quarter" idx="11"/>
          </p:nvPr>
        </p:nvSpPr>
        <p:spPr>
          <a:noFill/>
        </p:spPr>
        <p:txBody>
          <a:bodyPr/>
          <a:lstStyle/>
          <a:p>
            <a:r>
              <a:rPr lang="en-US" smtClean="0">
                <a:latin typeface="Arial" pitchFamily="34" charset="0"/>
              </a:rPr>
              <a:t>Khoa CNTT - ĐH Khoa học Tự nhiên</a:t>
            </a:r>
            <a:endParaRPr lang="en-US" smtClean="0">
              <a:latin typeface="Arial" pitchFamily="34" charset="0"/>
            </a:endParaRPr>
          </a:p>
        </p:txBody>
      </p:sp>
      <p:sp>
        <p:nvSpPr>
          <p:cNvPr id="2" name="Slide Number Placeholder 1"/>
          <p:cNvSpPr>
            <a:spLocks noGrp="1"/>
          </p:cNvSpPr>
          <p:nvPr>
            <p:ph type="sldNum" sz="quarter" idx="12"/>
          </p:nvPr>
        </p:nvSpPr>
        <p:spPr/>
        <p:txBody>
          <a:bodyPr/>
          <a:lstStyle/>
          <a:p>
            <a:fld id="{8023217D-CBF3-4F05-B64D-691139C0E6CF}" type="slidenum">
              <a:rPr lang="en-US" smtClean="0"/>
              <a:pPr/>
              <a:t>24</a:t>
            </a:fld>
            <a:endParaRPr lang="en-US"/>
          </a:p>
        </p:txBody>
      </p:sp>
    </p:spTree>
    <p:extLst>
      <p:ext uri="{BB962C8B-B14F-4D97-AF65-F5344CB8AC3E}">
        <p14:creationId xmlns:p14="http://schemas.microsoft.com/office/powerpoint/2010/main" val="2185249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1026"/>
          <p:cNvSpPr>
            <a:spLocks noGrp="1" noChangeArrowheads="1"/>
          </p:cNvSpPr>
          <p:nvPr>
            <p:ph type="title"/>
          </p:nvPr>
        </p:nvSpPr>
        <p:spPr/>
        <p:txBody>
          <a:bodyPr>
            <a:noAutofit/>
          </a:bodyPr>
          <a:lstStyle/>
          <a:p>
            <a:r>
              <a:rPr lang="en-US" smtClean="0"/>
              <a:t>Hệ điều hành phân tán</a:t>
            </a:r>
            <a:br>
              <a:rPr lang="en-US" smtClean="0"/>
            </a:br>
            <a:r>
              <a:rPr lang="en-US" smtClean="0"/>
              <a:t>(</a:t>
            </a:r>
            <a:r>
              <a:rPr lang="en-US" dirty="0" smtClean="0"/>
              <a:t>Distributed OS)</a:t>
            </a:r>
          </a:p>
        </p:txBody>
      </p:sp>
      <p:sp>
        <p:nvSpPr>
          <p:cNvPr id="41989" name="Rectangle 1027"/>
          <p:cNvSpPr>
            <a:spLocks noGrp="1" noChangeArrowheads="1"/>
          </p:cNvSpPr>
          <p:nvPr>
            <p:ph idx="1"/>
          </p:nvPr>
        </p:nvSpPr>
        <p:spPr/>
        <p:txBody>
          <a:bodyPr>
            <a:normAutofit/>
          </a:bodyPr>
          <a:lstStyle/>
          <a:p>
            <a:pPr marL="0" indent="0">
              <a:spcBef>
                <a:spcPts val="2400"/>
              </a:spcBef>
            </a:pPr>
            <a:r>
              <a:rPr lang="en-US" smtClean="0"/>
              <a:t> Hệ điều </a:t>
            </a:r>
            <a:r>
              <a:rPr lang="en-US" dirty="0" err="1" smtClean="0"/>
              <a:t>hành</a:t>
            </a:r>
            <a:r>
              <a:rPr lang="en-US" dirty="0" smtClean="0"/>
              <a:t> </a:t>
            </a:r>
            <a:r>
              <a:rPr lang="en-US" dirty="0" err="1" smtClean="0"/>
              <a:t>này</a:t>
            </a:r>
            <a:r>
              <a:rPr lang="en-US" dirty="0" smtClean="0"/>
              <a:t> </a:t>
            </a:r>
            <a:r>
              <a:rPr lang="en-US" dirty="0" err="1" smtClean="0"/>
              <a:t>giúp</a:t>
            </a:r>
            <a:r>
              <a:rPr lang="en-US" dirty="0" smtClean="0"/>
              <a:t> </a:t>
            </a:r>
            <a:r>
              <a:rPr lang="en-US" dirty="0" err="1" smtClean="0"/>
              <a:t>chúng</a:t>
            </a:r>
            <a:r>
              <a:rPr lang="en-US" dirty="0" smtClean="0"/>
              <a:t> </a:t>
            </a:r>
            <a:r>
              <a:rPr lang="en-US" err="1" smtClean="0"/>
              <a:t>ta</a:t>
            </a:r>
            <a:r>
              <a:rPr lang="en-US" smtClean="0"/>
              <a:t> sử dụng </a:t>
            </a:r>
            <a:r>
              <a:rPr lang="en-US" dirty="0" err="1" smtClean="0"/>
              <a:t>tài</a:t>
            </a:r>
            <a:r>
              <a:rPr lang="en-US" dirty="0" smtClean="0"/>
              <a:t> </a:t>
            </a:r>
            <a:r>
              <a:rPr lang="en-US" dirty="0" err="1" smtClean="0"/>
              <a:t>nguyên</a:t>
            </a:r>
            <a:r>
              <a:rPr lang="en-US" dirty="0" smtClean="0"/>
              <a:t> </a:t>
            </a:r>
            <a:r>
              <a:rPr lang="en-US" dirty="0" err="1" smtClean="0"/>
              <a:t>của</a:t>
            </a:r>
            <a:r>
              <a:rPr lang="en-US" dirty="0" smtClean="0"/>
              <a:t> </a:t>
            </a:r>
            <a:r>
              <a:rPr lang="en-US" dirty="0" err="1" smtClean="0"/>
              <a:t>nhiều</a:t>
            </a:r>
            <a:r>
              <a:rPr lang="en-US" dirty="0" smtClean="0"/>
              <a:t> </a:t>
            </a:r>
            <a:r>
              <a:rPr lang="en-US" dirty="0" err="1" smtClean="0"/>
              <a:t>máy</a:t>
            </a:r>
            <a:r>
              <a:rPr lang="en-US" dirty="0" smtClean="0"/>
              <a:t> </a:t>
            </a:r>
            <a:r>
              <a:rPr lang="en-US" dirty="0" err="1" smtClean="0"/>
              <a:t>tính</a:t>
            </a:r>
            <a:r>
              <a:rPr lang="en-US" dirty="0" smtClean="0"/>
              <a:t> </a:t>
            </a:r>
            <a:r>
              <a:rPr lang="en-US" dirty="0" err="1" smtClean="0"/>
              <a:t>vật</a:t>
            </a:r>
            <a:r>
              <a:rPr lang="en-US" dirty="0" smtClean="0"/>
              <a:t> </a:t>
            </a:r>
            <a:r>
              <a:rPr lang="en-US" dirty="0" err="1" smtClean="0"/>
              <a:t>ly</a:t>
            </a:r>
            <a:r>
              <a:rPr lang="en-US" dirty="0" smtClean="0"/>
              <a:t>́ </a:t>
            </a:r>
            <a:r>
              <a:rPr lang="en-US" dirty="0" err="1" smtClean="0"/>
              <a:t>khác</a:t>
            </a:r>
            <a:r>
              <a:rPr lang="en-US" dirty="0" smtClean="0"/>
              <a:t> </a:t>
            </a:r>
            <a:r>
              <a:rPr lang="en-US" dirty="0" err="1" smtClean="0"/>
              <a:t>nhau</a:t>
            </a:r>
            <a:r>
              <a:rPr lang="en-US" dirty="0" smtClean="0"/>
              <a:t> </a:t>
            </a:r>
            <a:r>
              <a:rPr lang="en-US" dirty="0" err="1" smtClean="0"/>
              <a:t>được</a:t>
            </a:r>
            <a:r>
              <a:rPr lang="en-US" dirty="0" smtClean="0"/>
              <a:t> </a:t>
            </a:r>
            <a:r>
              <a:rPr lang="en-US" dirty="0" err="1" smtClean="0"/>
              <a:t>kết</a:t>
            </a:r>
            <a:r>
              <a:rPr lang="en-US" dirty="0" smtClean="0"/>
              <a:t> </a:t>
            </a:r>
            <a:r>
              <a:rPr lang="en-US" dirty="0" err="1" smtClean="0"/>
              <a:t>nối</a:t>
            </a:r>
            <a:r>
              <a:rPr lang="en-US" dirty="0" smtClean="0"/>
              <a:t> </a:t>
            </a:r>
            <a:r>
              <a:rPr lang="en-US" dirty="0" err="1" smtClean="0"/>
              <a:t>mạng</a:t>
            </a:r>
            <a:r>
              <a:rPr lang="en-US" dirty="0" smtClean="0"/>
              <a:t> </a:t>
            </a:r>
            <a:r>
              <a:rPr lang="en-US" dirty="0" err="1" smtClean="0"/>
              <a:t>với</a:t>
            </a:r>
            <a:r>
              <a:rPr lang="en-US" dirty="0" smtClean="0"/>
              <a:t> </a:t>
            </a:r>
            <a:r>
              <a:rPr lang="en-US" dirty="0" err="1" smtClean="0"/>
              <a:t>nhau</a:t>
            </a:r>
            <a:r>
              <a:rPr lang="en-US" dirty="0" smtClean="0"/>
              <a:t> </a:t>
            </a:r>
            <a:r>
              <a:rPr lang="en-US" dirty="0" err="1" smtClean="0"/>
              <a:t>như</a:t>
            </a:r>
            <a:r>
              <a:rPr lang="en-US" dirty="0" smtClean="0"/>
              <a:t> </a:t>
            </a:r>
            <a:r>
              <a:rPr lang="en-US" dirty="0" err="1" smtClean="0"/>
              <a:t>một</a:t>
            </a:r>
            <a:r>
              <a:rPr lang="en-US" dirty="0" smtClean="0"/>
              <a:t> </a:t>
            </a:r>
            <a:r>
              <a:rPr lang="en-US" dirty="0" err="1" smtClean="0"/>
              <a:t>máy</a:t>
            </a:r>
            <a:r>
              <a:rPr lang="en-US" dirty="0" smtClean="0"/>
              <a:t> </a:t>
            </a:r>
            <a:r>
              <a:rPr lang="en-US" dirty="0" err="1" smtClean="0"/>
              <a:t>tính</a:t>
            </a:r>
            <a:r>
              <a:rPr lang="en-US" dirty="0" smtClean="0"/>
              <a:t> </a:t>
            </a:r>
            <a:r>
              <a:rPr lang="en-US" dirty="0" err="1" smtClean="0"/>
              <a:t>lớn</a:t>
            </a:r>
            <a:r>
              <a:rPr lang="en-US" dirty="0" smtClean="0"/>
              <a:t> </a:t>
            </a:r>
            <a:r>
              <a:rPr lang="en-US" dirty="0" err="1" smtClean="0"/>
              <a:t>với</a:t>
            </a:r>
            <a:r>
              <a:rPr lang="en-US" dirty="0" smtClean="0"/>
              <a:t> </a:t>
            </a:r>
            <a:r>
              <a:rPr lang="en-US" dirty="0" err="1" smtClean="0"/>
              <a:t>năng</a:t>
            </a:r>
            <a:r>
              <a:rPr lang="en-US" dirty="0" smtClean="0"/>
              <a:t> </a:t>
            </a:r>
            <a:r>
              <a:rPr lang="en-US" dirty="0" err="1" smtClean="0"/>
              <a:t>lực</a:t>
            </a:r>
            <a:r>
              <a:rPr lang="en-US" dirty="0" smtClean="0"/>
              <a:t> </a:t>
            </a:r>
            <a:r>
              <a:rPr lang="en-US" dirty="0" err="1" smtClean="0"/>
              <a:t>lớn</a:t>
            </a:r>
            <a:r>
              <a:rPr lang="en-US" dirty="0" smtClean="0"/>
              <a:t> </a:t>
            </a:r>
            <a:r>
              <a:rPr lang="en-US" err="1" smtClean="0"/>
              <a:t>hơn</a:t>
            </a:r>
            <a:r>
              <a:rPr lang="en-US" smtClean="0"/>
              <a:t>.</a:t>
            </a:r>
          </a:p>
          <a:p>
            <a:pPr marL="0" indent="0">
              <a:spcBef>
                <a:spcPts val="2400"/>
              </a:spcBef>
            </a:pPr>
            <a:r>
              <a:rPr lang="en-US" smtClean="0"/>
              <a:t> </a:t>
            </a:r>
            <a:r>
              <a:rPr lang="en-US" err="1" smtClean="0"/>
              <a:t>Người</a:t>
            </a:r>
            <a:r>
              <a:rPr lang="en-US" smtClean="0"/>
              <a:t> sử dụng </a:t>
            </a:r>
            <a:r>
              <a:rPr lang="en-US" dirty="0" err="1" smtClean="0"/>
              <a:t>không</a:t>
            </a:r>
            <a:r>
              <a:rPr lang="en-US" dirty="0" smtClean="0"/>
              <a:t> </a:t>
            </a:r>
            <a:r>
              <a:rPr lang="en-US" dirty="0" err="1" smtClean="0"/>
              <a:t>nhìn</a:t>
            </a:r>
            <a:r>
              <a:rPr lang="en-US" dirty="0" smtClean="0"/>
              <a:t> </a:t>
            </a:r>
            <a:r>
              <a:rPr lang="en-US" dirty="0" err="1" smtClean="0"/>
              <a:t>thấy</a:t>
            </a:r>
            <a:r>
              <a:rPr lang="en-US" dirty="0" smtClean="0"/>
              <a:t> </a:t>
            </a:r>
            <a:r>
              <a:rPr lang="en-US" dirty="0" err="1" smtClean="0"/>
              <a:t>tài</a:t>
            </a:r>
            <a:r>
              <a:rPr lang="en-US" dirty="0" smtClean="0"/>
              <a:t> </a:t>
            </a:r>
            <a:r>
              <a:rPr lang="en-US" dirty="0" err="1" smtClean="0"/>
              <a:t>nguyên</a:t>
            </a:r>
            <a:r>
              <a:rPr lang="en-US" dirty="0" smtClean="0"/>
              <a:t> </a:t>
            </a:r>
            <a:r>
              <a:rPr lang="en-US" dirty="0" err="1" smtClean="0"/>
              <a:t>của</a:t>
            </a:r>
            <a:r>
              <a:rPr lang="en-US" dirty="0" smtClean="0"/>
              <a:t> </a:t>
            </a:r>
            <a:r>
              <a:rPr lang="en-US" dirty="0" err="1" smtClean="0"/>
              <a:t>các</a:t>
            </a:r>
            <a:r>
              <a:rPr lang="en-US" dirty="0" smtClean="0"/>
              <a:t> </a:t>
            </a:r>
            <a:r>
              <a:rPr lang="en-US" dirty="0" err="1" smtClean="0"/>
              <a:t>máy</a:t>
            </a:r>
            <a:r>
              <a:rPr lang="en-US" dirty="0" smtClean="0"/>
              <a:t> </a:t>
            </a:r>
            <a:r>
              <a:rPr lang="en-US" dirty="0" err="1" smtClean="0"/>
              <a:t>tính</a:t>
            </a:r>
            <a:r>
              <a:rPr lang="en-US" dirty="0" smtClean="0"/>
              <a:t> </a:t>
            </a:r>
            <a:r>
              <a:rPr lang="en-US" dirty="0" err="1" smtClean="0"/>
              <a:t>vật</a:t>
            </a:r>
            <a:r>
              <a:rPr lang="en-US" dirty="0" smtClean="0"/>
              <a:t> </a:t>
            </a:r>
            <a:r>
              <a:rPr lang="en-US" dirty="0" err="1" smtClean="0"/>
              <a:t>ly</a:t>
            </a:r>
            <a:r>
              <a:rPr lang="en-US" dirty="0" smtClean="0"/>
              <a:t>́ </a:t>
            </a:r>
            <a:r>
              <a:rPr lang="en-US" dirty="0" err="1" smtClean="0"/>
              <a:t>bên</a:t>
            </a:r>
            <a:r>
              <a:rPr lang="en-US" dirty="0" smtClean="0"/>
              <a:t> </a:t>
            </a:r>
            <a:r>
              <a:rPr lang="en-US" dirty="0" err="1" smtClean="0"/>
              <a:t>dưới</a:t>
            </a:r>
            <a:r>
              <a:rPr lang="en-US" dirty="0" smtClean="0"/>
              <a:t>, mà chỉ </a:t>
            </a:r>
            <a:r>
              <a:rPr lang="en-US" dirty="0" err="1" smtClean="0"/>
              <a:t>thấy</a:t>
            </a:r>
            <a:r>
              <a:rPr lang="en-US" dirty="0" smtClean="0"/>
              <a:t> </a:t>
            </a:r>
            <a:r>
              <a:rPr lang="en-US" dirty="0" err="1" smtClean="0"/>
              <a:t>như</a:t>
            </a:r>
            <a:r>
              <a:rPr lang="en-US" dirty="0" smtClean="0"/>
              <a:t> </a:t>
            </a:r>
            <a:r>
              <a:rPr lang="en-US" dirty="0" err="1" smtClean="0"/>
              <a:t>một</a:t>
            </a:r>
            <a:r>
              <a:rPr lang="en-US" dirty="0" smtClean="0"/>
              <a:t> </a:t>
            </a:r>
            <a:r>
              <a:rPr lang="en-US" dirty="0" err="1" smtClean="0"/>
              <a:t>máy</a:t>
            </a:r>
            <a:r>
              <a:rPr lang="en-US" dirty="0" smtClean="0"/>
              <a:t> </a:t>
            </a:r>
            <a:r>
              <a:rPr lang="en-US" dirty="0" err="1" smtClean="0"/>
              <a:t>tính</a:t>
            </a:r>
            <a:r>
              <a:rPr lang="en-US" dirty="0" smtClean="0"/>
              <a:t> </a:t>
            </a:r>
            <a:r>
              <a:rPr lang="en-US" dirty="0" err="1" smtClean="0"/>
              <a:t>bình</a:t>
            </a:r>
            <a:r>
              <a:rPr lang="en-US" dirty="0" smtClean="0"/>
              <a:t> </a:t>
            </a:r>
            <a:r>
              <a:rPr lang="en-US" dirty="0" err="1" smtClean="0"/>
              <a:t>thường</a:t>
            </a:r>
            <a:r>
              <a:rPr lang="en-US" dirty="0" smtClean="0"/>
              <a:t> </a:t>
            </a:r>
            <a:r>
              <a:rPr lang="en-US" dirty="0" err="1" smtClean="0"/>
              <a:t>đang</a:t>
            </a:r>
            <a:r>
              <a:rPr lang="en-US" dirty="0" smtClean="0"/>
              <a:t> có, </a:t>
            </a:r>
            <a:r>
              <a:rPr lang="en-US" dirty="0" err="1" smtClean="0"/>
              <a:t>nhưng</a:t>
            </a:r>
            <a:r>
              <a:rPr lang="en-US" dirty="0" smtClean="0"/>
              <a:t> </a:t>
            </a:r>
            <a:r>
              <a:rPr lang="en-US" dirty="0" err="1" smtClean="0"/>
              <a:t>với</a:t>
            </a:r>
            <a:r>
              <a:rPr lang="en-US" dirty="0" smtClean="0"/>
              <a:t> </a:t>
            </a:r>
            <a:r>
              <a:rPr lang="en-US" dirty="0" err="1" smtClean="0"/>
              <a:t>năng</a:t>
            </a:r>
            <a:r>
              <a:rPr lang="en-US" dirty="0" smtClean="0"/>
              <a:t> </a:t>
            </a:r>
            <a:r>
              <a:rPr lang="en-US" dirty="0" err="1" smtClean="0"/>
              <a:t>lực</a:t>
            </a:r>
            <a:r>
              <a:rPr lang="en-US" dirty="0" smtClean="0"/>
              <a:t> </a:t>
            </a:r>
            <a:r>
              <a:rPr lang="en-US" dirty="0" err="1" smtClean="0"/>
              <a:t>lớn</a:t>
            </a:r>
            <a:r>
              <a:rPr lang="en-US" dirty="0" smtClean="0"/>
              <a:t> </a:t>
            </a:r>
            <a:r>
              <a:rPr lang="en-US" dirty="0" err="1" smtClean="0"/>
              <a:t>hơn</a:t>
            </a:r>
            <a:r>
              <a:rPr lang="en-US" dirty="0" smtClean="0"/>
              <a:t> </a:t>
            </a:r>
            <a:r>
              <a:rPr lang="en-US" err="1" smtClean="0"/>
              <a:t>nhiều</a:t>
            </a:r>
            <a:r>
              <a:rPr lang="en-US" smtClean="0"/>
              <a:t>.</a:t>
            </a:r>
            <a:endParaRPr lang="en-US" dirty="0" smtClean="0"/>
          </a:p>
        </p:txBody>
      </p:sp>
      <p:sp>
        <p:nvSpPr>
          <p:cNvPr id="41986" name="Date Placeholder 3"/>
          <p:cNvSpPr>
            <a:spLocks noGrp="1"/>
          </p:cNvSpPr>
          <p:nvPr>
            <p:ph type="dt" sz="half" idx="10"/>
          </p:nvPr>
        </p:nvSpPr>
        <p:spPr>
          <a:noFill/>
        </p:spPr>
        <p:txBody>
          <a:bodyPr/>
          <a:lstStyle/>
          <a:p>
            <a:fld id="{7139F43B-9879-4037-A39F-5FCA72CFC6E8}" type="datetime1">
              <a:rPr lang="en-US" smtClean="0">
                <a:latin typeface="Arial" pitchFamily="34" charset="0"/>
              </a:rPr>
              <a:t>10/2/2012</a:t>
            </a:fld>
            <a:endParaRPr lang="en-US" smtClean="0">
              <a:latin typeface="Arial" pitchFamily="34" charset="0"/>
            </a:endParaRPr>
          </a:p>
        </p:txBody>
      </p:sp>
      <p:sp>
        <p:nvSpPr>
          <p:cNvPr id="41987" name="Footer Placeholder 4"/>
          <p:cNvSpPr>
            <a:spLocks noGrp="1"/>
          </p:cNvSpPr>
          <p:nvPr>
            <p:ph type="ftr" sz="quarter" idx="11"/>
          </p:nvPr>
        </p:nvSpPr>
        <p:spPr>
          <a:noFill/>
        </p:spPr>
        <p:txBody>
          <a:bodyPr/>
          <a:lstStyle/>
          <a:p>
            <a:r>
              <a:rPr lang="en-US" smtClean="0">
                <a:latin typeface="Arial" pitchFamily="34" charset="0"/>
              </a:rPr>
              <a:t>Khoa CNTT - ĐH Khoa học Tự nhiên</a:t>
            </a:r>
            <a:endParaRPr lang="en-US" smtClean="0">
              <a:latin typeface="Arial" pitchFamily="34" charset="0"/>
            </a:endParaRPr>
          </a:p>
        </p:txBody>
      </p:sp>
      <p:sp>
        <p:nvSpPr>
          <p:cNvPr id="2" name="Slide Number Placeholder 1"/>
          <p:cNvSpPr>
            <a:spLocks noGrp="1"/>
          </p:cNvSpPr>
          <p:nvPr>
            <p:ph type="sldNum" sz="quarter" idx="12"/>
          </p:nvPr>
        </p:nvSpPr>
        <p:spPr/>
        <p:txBody>
          <a:bodyPr/>
          <a:lstStyle/>
          <a:p>
            <a:fld id="{8023217D-CBF3-4F05-B64D-691139C0E6CF}" type="slidenum">
              <a:rPr lang="en-US" smtClean="0"/>
              <a:pPr/>
              <a:t>25</a:t>
            </a:fld>
            <a:endParaRPr lang="en-US"/>
          </a:p>
        </p:txBody>
      </p:sp>
    </p:spTree>
    <p:extLst>
      <p:ext uri="{BB962C8B-B14F-4D97-AF65-F5344CB8AC3E}">
        <p14:creationId xmlns:p14="http://schemas.microsoft.com/office/powerpoint/2010/main" val="55350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normAutofit fontScale="90000"/>
          </a:bodyPr>
          <a:lstStyle/>
          <a:p>
            <a:r>
              <a:rPr lang="en-US" smtClean="0"/>
              <a:t>Hệ điều hành nhúng</a:t>
            </a:r>
            <a:r>
              <a:rPr lang="en-US" dirty="0"/>
              <a:t/>
            </a:r>
            <a:br>
              <a:rPr lang="en-US" dirty="0"/>
            </a:br>
            <a:r>
              <a:rPr lang="en-US" smtClean="0"/>
              <a:t>(Embedded </a:t>
            </a:r>
            <a:r>
              <a:rPr lang="en-US" dirty="0" smtClean="0"/>
              <a:t>OS)</a:t>
            </a:r>
          </a:p>
        </p:txBody>
      </p:sp>
      <p:sp>
        <p:nvSpPr>
          <p:cNvPr id="43013" name="Rectangle 3"/>
          <p:cNvSpPr>
            <a:spLocks noGrp="1" noChangeArrowheads="1"/>
          </p:cNvSpPr>
          <p:nvPr>
            <p:ph idx="1"/>
          </p:nvPr>
        </p:nvSpPr>
        <p:spPr/>
        <p:txBody>
          <a:bodyPr>
            <a:noAutofit/>
          </a:bodyPr>
          <a:lstStyle/>
          <a:p>
            <a:pPr>
              <a:lnSpc>
                <a:spcPct val="170000"/>
              </a:lnSpc>
            </a:pPr>
            <a:r>
              <a:rPr lang="en-US" dirty="0" err="1" smtClean="0"/>
              <a:t>Phát</a:t>
            </a:r>
            <a:r>
              <a:rPr lang="en-US" dirty="0" smtClean="0"/>
              <a:t> </a:t>
            </a:r>
            <a:r>
              <a:rPr lang="en-US" dirty="0" err="1" smtClean="0"/>
              <a:t>triển</a:t>
            </a:r>
            <a:r>
              <a:rPr lang="en-US" dirty="0" smtClean="0"/>
              <a:t> </a:t>
            </a:r>
            <a:r>
              <a:rPr lang="en-US" err="1" smtClean="0"/>
              <a:t>rộng</a:t>
            </a:r>
            <a:r>
              <a:rPr lang="en-US" smtClean="0"/>
              <a:t> khắp</a:t>
            </a:r>
          </a:p>
          <a:p>
            <a:pPr lvl="1">
              <a:lnSpc>
                <a:spcPct val="170000"/>
              </a:lnSpc>
            </a:pPr>
            <a:r>
              <a:rPr lang="en-US" smtClean="0"/>
              <a:t>Hiện </a:t>
            </a:r>
            <a:r>
              <a:rPr lang="en-US" dirty="0" err="1" smtClean="0"/>
              <a:t>thời</a:t>
            </a:r>
            <a:r>
              <a:rPr lang="en-US" dirty="0" smtClean="0"/>
              <a:t>, ĐTDĐ </a:t>
            </a:r>
            <a:r>
              <a:rPr lang="en-US" err="1" smtClean="0"/>
              <a:t>và</a:t>
            </a:r>
            <a:r>
              <a:rPr lang="en-US" smtClean="0"/>
              <a:t> PDAs.</a:t>
            </a:r>
          </a:p>
          <a:p>
            <a:pPr lvl="1">
              <a:lnSpc>
                <a:spcPct val="170000"/>
              </a:lnSpc>
            </a:pPr>
            <a:r>
              <a:rPr lang="en-US" smtClean="0"/>
              <a:t>Tương </a:t>
            </a:r>
            <a:r>
              <a:rPr lang="en-US" dirty="0" err="1" smtClean="0"/>
              <a:t>lai</a:t>
            </a:r>
            <a:r>
              <a:rPr lang="en-US" dirty="0" smtClean="0"/>
              <a:t>, </a:t>
            </a:r>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tính</a:t>
            </a:r>
            <a:r>
              <a:rPr lang="en-US" dirty="0" smtClean="0"/>
              <a:t> </a:t>
            </a:r>
            <a:r>
              <a:rPr lang="en-US" dirty="0" err="1" smtClean="0"/>
              <a:t>toán</a:t>
            </a:r>
            <a:r>
              <a:rPr lang="en-US" dirty="0" smtClean="0"/>
              <a:t> ở </a:t>
            </a:r>
            <a:r>
              <a:rPr lang="en-US" err="1" smtClean="0"/>
              <a:t>mọi</a:t>
            </a:r>
            <a:r>
              <a:rPr lang="en-US" smtClean="0"/>
              <a:t> nơi.</a:t>
            </a:r>
          </a:p>
          <a:p>
            <a:pPr>
              <a:lnSpc>
                <a:spcPct val="170000"/>
              </a:lnSpc>
            </a:pPr>
            <a:r>
              <a:rPr lang="en-US"/>
              <a:t>HĐH giúp quản lý năng lượng, tính di động, tìm kiếm tài nguyên, v.v</a:t>
            </a:r>
            <a:r>
              <a:rPr lang="en-US" smtClean="0"/>
              <a:t>.</a:t>
            </a:r>
            <a:endParaRPr lang="en-US" dirty="0" smtClean="0"/>
          </a:p>
        </p:txBody>
      </p:sp>
      <p:sp>
        <p:nvSpPr>
          <p:cNvPr id="43010" name="Date Placeholder 3"/>
          <p:cNvSpPr>
            <a:spLocks noGrp="1"/>
          </p:cNvSpPr>
          <p:nvPr>
            <p:ph type="dt" sz="half" idx="10"/>
          </p:nvPr>
        </p:nvSpPr>
        <p:spPr>
          <a:noFill/>
        </p:spPr>
        <p:txBody>
          <a:bodyPr/>
          <a:lstStyle/>
          <a:p>
            <a:fld id="{EE5D099B-9725-4EDC-ADFB-BA146BC15FDC}" type="datetime1">
              <a:rPr lang="en-US" smtClean="0">
                <a:latin typeface="Arial" pitchFamily="34" charset="0"/>
              </a:rPr>
              <a:t>10/2/2012</a:t>
            </a:fld>
            <a:endParaRPr lang="en-US" smtClean="0">
              <a:latin typeface="Arial" pitchFamily="34" charset="0"/>
            </a:endParaRPr>
          </a:p>
        </p:txBody>
      </p:sp>
      <p:sp>
        <p:nvSpPr>
          <p:cNvPr id="43011" name="Footer Placeholder 4"/>
          <p:cNvSpPr>
            <a:spLocks noGrp="1"/>
          </p:cNvSpPr>
          <p:nvPr>
            <p:ph type="ftr" sz="quarter" idx="11"/>
          </p:nvPr>
        </p:nvSpPr>
        <p:spPr>
          <a:noFill/>
        </p:spPr>
        <p:txBody>
          <a:bodyPr/>
          <a:lstStyle/>
          <a:p>
            <a:r>
              <a:rPr lang="en-US" smtClean="0">
                <a:latin typeface="Arial" pitchFamily="34" charset="0"/>
              </a:rPr>
              <a:t>Khoa CNTT - ĐH Khoa học Tự nhiên</a:t>
            </a:r>
            <a:endParaRPr lang="en-US" smtClean="0">
              <a:latin typeface="Arial" pitchFamily="34" charset="0"/>
            </a:endParaRPr>
          </a:p>
        </p:txBody>
      </p:sp>
      <p:sp>
        <p:nvSpPr>
          <p:cNvPr id="2" name="Slide Number Placeholder 1"/>
          <p:cNvSpPr>
            <a:spLocks noGrp="1"/>
          </p:cNvSpPr>
          <p:nvPr>
            <p:ph type="sldNum" sz="quarter" idx="12"/>
          </p:nvPr>
        </p:nvSpPr>
        <p:spPr/>
        <p:txBody>
          <a:bodyPr/>
          <a:lstStyle/>
          <a:p>
            <a:fld id="{8023217D-CBF3-4F05-B64D-691139C0E6CF}" type="slidenum">
              <a:rPr lang="en-US" smtClean="0"/>
              <a:pPr/>
              <a:t>26</a:t>
            </a:fld>
            <a:endParaRPr lang="en-US"/>
          </a:p>
        </p:txBody>
      </p:sp>
    </p:spTree>
    <p:extLst>
      <p:ext uri="{BB962C8B-B14F-4D97-AF65-F5344CB8AC3E}">
        <p14:creationId xmlns:p14="http://schemas.microsoft.com/office/powerpoint/2010/main" val="596744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normAutofit fontScale="90000"/>
          </a:bodyPr>
          <a:lstStyle/>
          <a:p>
            <a:r>
              <a:rPr lang="en-US" smtClean="0"/>
              <a:t>Hệ điều hành nhúng</a:t>
            </a:r>
            <a:r>
              <a:rPr lang="en-US" dirty="0"/>
              <a:t/>
            </a:r>
            <a:br>
              <a:rPr lang="en-US" dirty="0"/>
            </a:br>
            <a:r>
              <a:rPr lang="en-US" smtClean="0"/>
              <a:t>(Embedded </a:t>
            </a:r>
            <a:r>
              <a:rPr lang="en-US" dirty="0" smtClean="0"/>
              <a:t>OS)</a:t>
            </a:r>
          </a:p>
        </p:txBody>
      </p:sp>
      <p:sp>
        <p:nvSpPr>
          <p:cNvPr id="43013" name="Rectangle 3"/>
          <p:cNvSpPr>
            <a:spLocks noGrp="1" noChangeArrowheads="1"/>
          </p:cNvSpPr>
          <p:nvPr>
            <p:ph idx="1"/>
          </p:nvPr>
        </p:nvSpPr>
        <p:spPr/>
        <p:txBody>
          <a:bodyPr>
            <a:noAutofit/>
          </a:bodyPr>
          <a:lstStyle/>
          <a:p>
            <a:pPr>
              <a:lnSpc>
                <a:spcPct val="170000"/>
              </a:lnSpc>
            </a:pPr>
            <a:r>
              <a:rPr lang="en-US" smtClean="0"/>
              <a:t>Đặc tính</a:t>
            </a:r>
          </a:p>
          <a:p>
            <a:pPr lvl="1">
              <a:lnSpc>
                <a:spcPct val="170000"/>
              </a:lnSpc>
            </a:pPr>
            <a:r>
              <a:rPr lang="en-US" smtClean="0"/>
              <a:t>Tài </a:t>
            </a:r>
            <a:r>
              <a:rPr lang="en-US" dirty="0" err="1" smtClean="0"/>
              <a:t>nguyên</a:t>
            </a:r>
            <a:r>
              <a:rPr lang="en-US" dirty="0" smtClean="0"/>
              <a:t> </a:t>
            </a:r>
            <a:r>
              <a:rPr lang="en-US" dirty="0" err="1" smtClean="0"/>
              <a:t>hạn</a:t>
            </a:r>
            <a:r>
              <a:rPr lang="en-US" dirty="0" smtClean="0"/>
              <a:t> </a:t>
            </a:r>
            <a:r>
              <a:rPr lang="en-US" dirty="0" err="1" smtClean="0"/>
              <a:t>hẹp</a:t>
            </a:r>
            <a:r>
              <a:rPr lang="en-US" dirty="0" smtClean="0"/>
              <a:t>: CPU </a:t>
            </a:r>
            <a:r>
              <a:rPr lang="en-US" dirty="0" err="1" smtClean="0"/>
              <a:t>chậm</a:t>
            </a:r>
            <a:r>
              <a:rPr lang="en-US" dirty="0" smtClean="0"/>
              <a:t>, </a:t>
            </a:r>
            <a:r>
              <a:rPr lang="en-US" dirty="0" err="1" smtClean="0"/>
              <a:t>bộ</a:t>
            </a:r>
            <a:r>
              <a:rPr lang="en-US" dirty="0" smtClean="0"/>
              <a:t> </a:t>
            </a:r>
            <a:r>
              <a:rPr lang="en-US" dirty="0" err="1" smtClean="0"/>
              <a:t>nhớ</a:t>
            </a:r>
            <a:r>
              <a:rPr lang="en-US" dirty="0" smtClean="0"/>
              <a:t> </a:t>
            </a:r>
            <a:r>
              <a:rPr lang="en-US" dirty="0" err="1" smtClean="0"/>
              <a:t>nhỏ</a:t>
            </a:r>
            <a:r>
              <a:rPr lang="en-US" dirty="0" smtClean="0"/>
              <a:t>, </a:t>
            </a:r>
            <a:r>
              <a:rPr lang="en-US" dirty="0" err="1" smtClean="0"/>
              <a:t>không</a:t>
            </a:r>
            <a:r>
              <a:rPr lang="en-US" dirty="0" smtClean="0"/>
              <a:t> ổ </a:t>
            </a:r>
            <a:r>
              <a:rPr lang="en-US" dirty="0" err="1" smtClean="0"/>
              <a:t>đĩa</a:t>
            </a:r>
            <a:r>
              <a:rPr lang="en-US" dirty="0" smtClean="0"/>
              <a:t> </a:t>
            </a:r>
            <a:r>
              <a:rPr lang="en-US" dirty="0" err="1" smtClean="0"/>
              <a:t>hoặc</a:t>
            </a:r>
            <a:r>
              <a:rPr lang="en-US" dirty="0" smtClean="0"/>
              <a:t> ổ </a:t>
            </a:r>
            <a:r>
              <a:rPr lang="en-US" dirty="0" err="1" smtClean="0"/>
              <a:t>đĩa</a:t>
            </a:r>
            <a:r>
              <a:rPr lang="en-US" dirty="0" smtClean="0"/>
              <a:t> </a:t>
            </a:r>
            <a:r>
              <a:rPr lang="en-US" dirty="0" err="1" smtClean="0"/>
              <a:t>với</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nhỏ</a:t>
            </a:r>
            <a:r>
              <a:rPr lang="en-US" dirty="0" smtClean="0"/>
              <a:t> (</a:t>
            </a:r>
            <a:r>
              <a:rPr lang="en-US" dirty="0" err="1" smtClean="0"/>
              <a:t>vài</a:t>
            </a:r>
            <a:r>
              <a:rPr lang="en-US" dirty="0" smtClean="0"/>
              <a:t> </a:t>
            </a:r>
            <a:r>
              <a:rPr lang="en-US" dirty="0" err="1" smtClean="0"/>
              <a:t>chục</a:t>
            </a:r>
            <a:r>
              <a:rPr lang="en-US" dirty="0" smtClean="0"/>
              <a:t> GB</a:t>
            </a:r>
            <a:r>
              <a:rPr lang="en-US" smtClean="0"/>
              <a:t>), v.v.</a:t>
            </a:r>
          </a:p>
          <a:p>
            <a:pPr lvl="1">
              <a:lnSpc>
                <a:spcPct val="170000"/>
              </a:lnSpc>
            </a:pPr>
            <a:r>
              <a:rPr lang="en-US" smtClean="0"/>
              <a:t>Nguồn </a:t>
            </a:r>
            <a:r>
              <a:rPr lang="en-US" dirty="0" smtClean="0"/>
              <a:t>pin có </a:t>
            </a:r>
            <a:r>
              <a:rPr lang="en-US" err="1" smtClean="0"/>
              <a:t>giới</a:t>
            </a:r>
            <a:r>
              <a:rPr lang="en-US" smtClean="0"/>
              <a:t> hạn</a:t>
            </a:r>
            <a:endParaRPr lang="en-US" dirty="0" smtClean="0"/>
          </a:p>
        </p:txBody>
      </p:sp>
      <p:sp>
        <p:nvSpPr>
          <p:cNvPr id="43010" name="Date Placeholder 3"/>
          <p:cNvSpPr>
            <a:spLocks noGrp="1"/>
          </p:cNvSpPr>
          <p:nvPr>
            <p:ph type="dt" sz="half" idx="10"/>
          </p:nvPr>
        </p:nvSpPr>
        <p:spPr>
          <a:noFill/>
        </p:spPr>
        <p:txBody>
          <a:bodyPr/>
          <a:lstStyle/>
          <a:p>
            <a:fld id="{20033A74-1BA6-42EE-8BED-BFC40E06781D}" type="datetime1">
              <a:rPr lang="en-US" smtClean="0">
                <a:latin typeface="Arial" pitchFamily="34" charset="0"/>
              </a:rPr>
              <a:t>10/2/2012</a:t>
            </a:fld>
            <a:endParaRPr lang="en-US" smtClean="0">
              <a:latin typeface="Arial" pitchFamily="34" charset="0"/>
            </a:endParaRPr>
          </a:p>
        </p:txBody>
      </p:sp>
      <p:sp>
        <p:nvSpPr>
          <p:cNvPr id="43011" name="Footer Placeholder 4"/>
          <p:cNvSpPr>
            <a:spLocks noGrp="1"/>
          </p:cNvSpPr>
          <p:nvPr>
            <p:ph type="ftr" sz="quarter" idx="11"/>
          </p:nvPr>
        </p:nvSpPr>
        <p:spPr>
          <a:noFill/>
        </p:spPr>
        <p:txBody>
          <a:bodyPr/>
          <a:lstStyle/>
          <a:p>
            <a:r>
              <a:rPr lang="en-US" smtClean="0">
                <a:latin typeface="Arial" pitchFamily="34" charset="0"/>
              </a:rPr>
              <a:t>Khoa CNTT - ĐH Khoa học Tự nhiên</a:t>
            </a:r>
            <a:endParaRPr lang="en-US" smtClean="0">
              <a:latin typeface="Arial" pitchFamily="34" charset="0"/>
            </a:endParaRPr>
          </a:p>
        </p:txBody>
      </p:sp>
      <p:sp>
        <p:nvSpPr>
          <p:cNvPr id="2" name="Slide Number Placeholder 1"/>
          <p:cNvSpPr>
            <a:spLocks noGrp="1"/>
          </p:cNvSpPr>
          <p:nvPr>
            <p:ph type="sldNum" sz="quarter" idx="12"/>
          </p:nvPr>
        </p:nvSpPr>
        <p:spPr/>
        <p:txBody>
          <a:bodyPr/>
          <a:lstStyle/>
          <a:p>
            <a:fld id="{8023217D-CBF3-4F05-B64D-691139C0E6CF}" type="slidenum">
              <a:rPr lang="en-US" smtClean="0"/>
              <a:pPr/>
              <a:t>27</a:t>
            </a:fld>
            <a:endParaRPr lang="en-US"/>
          </a:p>
        </p:txBody>
      </p:sp>
    </p:spTree>
    <p:extLst>
      <p:ext uri="{BB962C8B-B14F-4D97-AF65-F5344CB8AC3E}">
        <p14:creationId xmlns:p14="http://schemas.microsoft.com/office/powerpoint/2010/main" val="3963204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Lịch sử phát triển</a:t>
            </a:r>
            <a:endParaRPr lang="en-US"/>
          </a:p>
        </p:txBody>
      </p:sp>
    </p:spTree>
    <p:extLst>
      <p:ext uri="{BB962C8B-B14F-4D97-AF65-F5344CB8AC3E}">
        <p14:creationId xmlns:p14="http://schemas.microsoft.com/office/powerpoint/2010/main" val="5105046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noAutofit/>
          </a:bodyPr>
          <a:lstStyle/>
          <a:p>
            <a:r>
              <a:rPr lang="en-US" dirty="0" err="1" smtClean="0"/>
              <a:t>Quá</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smtClean="0"/>
              <a:t>: </a:t>
            </a:r>
            <a:br>
              <a:rPr lang="en-US" smtClean="0"/>
            </a:br>
            <a:r>
              <a:rPr lang="en-US" smtClean="0"/>
              <a:t>Khái </a:t>
            </a:r>
            <a:r>
              <a:rPr lang="en-US" dirty="0" err="1" smtClean="0"/>
              <a:t>niệm</a:t>
            </a:r>
            <a:r>
              <a:rPr lang="en-US" dirty="0" smtClean="0"/>
              <a:t> &amp; </a:t>
            </a:r>
            <a:r>
              <a:rPr lang="en-US" dirty="0" err="1" smtClean="0"/>
              <a:t>tính</a:t>
            </a:r>
            <a:r>
              <a:rPr lang="en-US" dirty="0" smtClean="0"/>
              <a:t> </a:t>
            </a:r>
            <a:r>
              <a:rPr lang="en-US" dirty="0" err="1" smtClean="0"/>
              <a:t>năng</a:t>
            </a:r>
            <a:r>
              <a:rPr lang="en-US" dirty="0" smtClean="0"/>
              <a:t> HĐH</a:t>
            </a:r>
          </a:p>
        </p:txBody>
      </p:sp>
      <p:sp>
        <p:nvSpPr>
          <p:cNvPr id="44034" name="Date Placeholder 2"/>
          <p:cNvSpPr>
            <a:spLocks noGrp="1"/>
          </p:cNvSpPr>
          <p:nvPr>
            <p:ph type="dt" sz="half" idx="10"/>
          </p:nvPr>
        </p:nvSpPr>
        <p:spPr>
          <a:noFill/>
        </p:spPr>
        <p:txBody>
          <a:bodyPr/>
          <a:lstStyle/>
          <a:p>
            <a:fld id="{5DB02741-CF0C-45F7-B216-D48B5CBFC596}" type="datetime1">
              <a:rPr lang="en-US" smtClean="0">
                <a:latin typeface="Arial" pitchFamily="34" charset="0"/>
              </a:rPr>
              <a:t>10/2/2012</a:t>
            </a:fld>
            <a:endParaRPr lang="en-US" smtClean="0">
              <a:latin typeface="Arial" pitchFamily="34" charset="0"/>
            </a:endParaRPr>
          </a:p>
        </p:txBody>
      </p:sp>
      <p:sp>
        <p:nvSpPr>
          <p:cNvPr id="44035" name="Footer Placeholder 3"/>
          <p:cNvSpPr>
            <a:spLocks noGrp="1"/>
          </p:cNvSpPr>
          <p:nvPr>
            <p:ph type="ftr" sz="quarter" idx="11"/>
          </p:nvPr>
        </p:nvSpPr>
        <p:spPr>
          <a:noFill/>
        </p:spPr>
        <p:txBody>
          <a:bodyPr/>
          <a:lstStyle/>
          <a:p>
            <a:r>
              <a:rPr lang="en-US" smtClean="0">
                <a:latin typeface="Arial" pitchFamily="34" charset="0"/>
              </a:rPr>
              <a:t>Khoa CNTT - ĐH Khoa học Tự nhiên</a:t>
            </a:r>
            <a:endParaRPr lang="en-US" smtClean="0">
              <a:latin typeface="Arial" pitchFamily="34" charset="0"/>
            </a:endParaRPr>
          </a:p>
        </p:txBody>
      </p:sp>
      <p:sp>
        <p:nvSpPr>
          <p:cNvPr id="2" name="Slide Number Placeholder 1"/>
          <p:cNvSpPr>
            <a:spLocks noGrp="1"/>
          </p:cNvSpPr>
          <p:nvPr>
            <p:ph type="sldNum" sz="quarter" idx="12"/>
          </p:nvPr>
        </p:nvSpPr>
        <p:spPr/>
        <p:txBody>
          <a:bodyPr/>
          <a:lstStyle/>
          <a:p>
            <a:fld id="{8023217D-CBF3-4F05-B64D-691139C0E6CF}" type="slidenum">
              <a:rPr lang="en-US" smtClean="0"/>
              <a:pPr/>
              <a:t>29</a:t>
            </a:fld>
            <a:endParaRPr lang="en-US"/>
          </a:p>
        </p:txBody>
      </p:sp>
      <p:pic>
        <p:nvPicPr>
          <p:cNvPr id="44037" name="Picture 4"/>
          <p:cNvPicPr>
            <a:picLocks noChangeAspect="1" noChangeArrowheads="1"/>
          </p:cNvPicPr>
          <p:nvPr/>
        </p:nvPicPr>
        <p:blipFill>
          <a:blip r:embed="rId2" cstate="print"/>
          <a:srcRect l="772" t="2089" r="1250" b="2301"/>
          <a:stretch>
            <a:fillRect/>
          </a:stretch>
        </p:blipFill>
        <p:spPr bwMode="auto">
          <a:xfrm>
            <a:off x="1369274" y="1645920"/>
            <a:ext cx="6183671" cy="4526280"/>
          </a:xfrm>
          <a:prstGeom prst="rect">
            <a:avLst/>
          </a:prstGeom>
          <a:noFill/>
          <a:ln w="57150" cmpd="thickThin">
            <a:solidFill>
              <a:schemeClr val="tx1"/>
            </a:solidFill>
            <a:miter lim="800000"/>
            <a:headEnd/>
            <a:tailEnd/>
          </a:ln>
        </p:spPr>
      </p:pic>
    </p:spTree>
    <p:extLst>
      <p:ext uri="{BB962C8B-B14F-4D97-AF65-F5344CB8AC3E}">
        <p14:creationId xmlns:p14="http://schemas.microsoft.com/office/powerpoint/2010/main" val="498432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Giới thiệu hệ điều hành</a:t>
            </a:r>
            <a:endParaRPr lang="en-US"/>
          </a:p>
        </p:txBody>
      </p:sp>
    </p:spTree>
    <p:extLst>
      <p:ext uri="{BB962C8B-B14F-4D97-AF65-F5344CB8AC3E}">
        <p14:creationId xmlns:p14="http://schemas.microsoft.com/office/powerpoint/2010/main" val="41693661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smtClean="0"/>
              <a:t>Sơ</a:t>
            </a:r>
            <a:r>
              <a:rPr lang="en-US" smtClean="0"/>
              <a:t> lược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HĐH</a:t>
            </a:r>
            <a:endParaRPr lang="en-US" dirty="0"/>
          </a:p>
        </p:txBody>
      </p:sp>
      <p:sp>
        <p:nvSpPr>
          <p:cNvPr id="8" name="Content Placeholder 7"/>
          <p:cNvSpPr>
            <a:spLocks noGrp="1"/>
          </p:cNvSpPr>
          <p:nvPr>
            <p:ph idx="1"/>
          </p:nvPr>
        </p:nvSpPr>
        <p:spPr/>
        <p:txBody>
          <a:bodyPr>
            <a:normAutofit/>
          </a:bodyPr>
          <a:lstStyle/>
          <a:p>
            <a:pPr algn="just">
              <a:spcBef>
                <a:spcPts val="0"/>
              </a:spcBef>
              <a:buClr>
                <a:schemeClr val="accent2"/>
              </a:buClr>
            </a:pPr>
            <a:r>
              <a:rPr kumimoji="1" lang="en-US" sz="2400"/>
              <a:t>Thế hệ thứ nhất (1945-55) một người dùng – không có hệ điều </a:t>
            </a:r>
            <a:r>
              <a:rPr kumimoji="1" lang="en-US" sz="2400" smtClean="0"/>
              <a:t>hành.</a:t>
            </a:r>
          </a:p>
          <a:p>
            <a:pPr lvl="1" algn="just">
              <a:spcBef>
                <a:spcPts val="0"/>
              </a:spcBef>
              <a:buClr>
                <a:schemeClr val="accent2"/>
              </a:buClr>
            </a:pPr>
            <a:r>
              <a:rPr kumimoji="1" lang="en-US" sz="2400" smtClean="0"/>
              <a:t>Công </a:t>
            </a:r>
            <a:r>
              <a:rPr kumimoji="1" lang="en-US" sz="2400"/>
              <a:t>nghệ bóng đèn chân không và rờ </a:t>
            </a:r>
            <a:r>
              <a:rPr kumimoji="1" lang="en-US" sz="2400" smtClean="0"/>
              <a:t>le.</a:t>
            </a:r>
            <a:endParaRPr kumimoji="1" lang="en-US" sz="2400"/>
          </a:p>
          <a:p>
            <a:pPr algn="just">
              <a:spcBef>
                <a:spcPts val="0"/>
              </a:spcBef>
              <a:buClr>
                <a:schemeClr val="accent2"/>
              </a:buClr>
            </a:pPr>
            <a:r>
              <a:rPr kumimoji="1" lang="en-US" sz="2400"/>
              <a:t>Thế hệ thứ hai (1955-65) hệ điều hành đơn chương – xử lý tuần tự theo </a:t>
            </a:r>
            <a:r>
              <a:rPr kumimoji="1" lang="en-US" sz="2400" smtClean="0"/>
              <a:t>lô.</a:t>
            </a:r>
          </a:p>
          <a:p>
            <a:pPr lvl="1" algn="just">
              <a:spcBef>
                <a:spcPts val="0"/>
              </a:spcBef>
              <a:buClr>
                <a:schemeClr val="accent2"/>
              </a:buClr>
            </a:pPr>
            <a:r>
              <a:rPr kumimoji="1" lang="en-US" sz="2400" smtClean="0"/>
              <a:t>Công </a:t>
            </a:r>
            <a:r>
              <a:rPr kumimoji="1" lang="en-US" sz="2400"/>
              <a:t>nghệ bán </a:t>
            </a:r>
            <a:r>
              <a:rPr kumimoji="1" lang="en-US" sz="2400" smtClean="0"/>
              <a:t>dẫn.</a:t>
            </a:r>
            <a:endParaRPr kumimoji="1" lang="en-US" sz="2400"/>
          </a:p>
          <a:p>
            <a:pPr algn="just">
              <a:spcBef>
                <a:spcPts val="0"/>
              </a:spcBef>
              <a:buClr>
                <a:schemeClr val="accent2"/>
              </a:buClr>
            </a:pPr>
            <a:r>
              <a:rPr kumimoji="1" lang="en-US" sz="2400"/>
              <a:t>Thế hệ thứ 3 (1965-1980) hệ điều hành đa chương, chia sẻ thời </a:t>
            </a:r>
            <a:r>
              <a:rPr kumimoji="1" lang="en-US" sz="2400" smtClean="0"/>
              <a:t>gian.</a:t>
            </a:r>
          </a:p>
          <a:p>
            <a:pPr lvl="1" algn="just">
              <a:spcBef>
                <a:spcPts val="0"/>
              </a:spcBef>
              <a:buClr>
                <a:schemeClr val="accent2"/>
              </a:buClr>
            </a:pPr>
            <a:r>
              <a:rPr kumimoji="1" lang="en-US" sz="2400" smtClean="0"/>
              <a:t>Mạch </a:t>
            </a:r>
            <a:r>
              <a:rPr kumimoji="1" lang="en-US" sz="2400"/>
              <a:t>tích hợp (Integrate Circuit</a:t>
            </a:r>
            <a:r>
              <a:rPr kumimoji="1" lang="en-US" sz="2400" smtClean="0"/>
              <a:t>).</a:t>
            </a:r>
            <a:endParaRPr kumimoji="1" lang="en-US" sz="2400"/>
          </a:p>
          <a:p>
            <a:pPr algn="just">
              <a:spcBef>
                <a:spcPct val="40000"/>
              </a:spcBef>
              <a:spcAft>
                <a:spcPts val="600"/>
              </a:spcAft>
              <a:buClr>
                <a:schemeClr val="accent2"/>
              </a:buClr>
            </a:pPr>
            <a:r>
              <a:rPr kumimoji="1" lang="en-US" sz="2400"/>
              <a:t>Thế hệ thứ 4 (1980 – hiện nay) hệ điều hành chia sẻ thời gian cho máy tính cá nhân, và các thiết bị cầm </a:t>
            </a:r>
            <a:r>
              <a:rPr kumimoji="1" lang="en-US" sz="2400" smtClean="0"/>
              <a:t>tay.</a:t>
            </a:r>
            <a:endParaRPr lang="en-US" sz="2400"/>
          </a:p>
        </p:txBody>
      </p:sp>
      <p:sp>
        <p:nvSpPr>
          <p:cNvPr id="3" name="Date Placeholder 2"/>
          <p:cNvSpPr>
            <a:spLocks noGrp="1"/>
          </p:cNvSpPr>
          <p:nvPr>
            <p:ph type="dt" sz="half" idx="10"/>
          </p:nvPr>
        </p:nvSpPr>
        <p:spPr/>
        <p:txBody>
          <a:bodyPr/>
          <a:lstStyle/>
          <a:p>
            <a:pPr>
              <a:defRPr/>
            </a:pPr>
            <a:fld id="{0FC21363-DD44-4EF2-B972-56411545B48A}" type="datetime1">
              <a:rPr lang="en-US" smtClean="0"/>
              <a:t>10/2/2012</a:t>
            </a:fld>
            <a:endParaRPr lang="en-US"/>
          </a:p>
        </p:txBody>
      </p:sp>
      <p:sp>
        <p:nvSpPr>
          <p:cNvPr id="4" name="Footer Placeholder 3"/>
          <p:cNvSpPr>
            <a:spLocks noGrp="1"/>
          </p:cNvSpPr>
          <p:nvPr>
            <p:ph type="ftr" sz="quarter" idx="11"/>
          </p:nvPr>
        </p:nvSpPr>
        <p:spPr/>
        <p:txBody>
          <a:bodyPr/>
          <a:lstStyle/>
          <a:p>
            <a:pPr>
              <a:defRPr/>
            </a:pPr>
            <a:r>
              <a:rPr lang="en-US"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30</a:t>
            </a:fld>
            <a:endParaRPr lang="en-US"/>
          </a:p>
        </p:txBody>
      </p:sp>
    </p:spTree>
    <p:extLst>
      <p:ext uri="{BB962C8B-B14F-4D97-AF65-F5344CB8AC3E}">
        <p14:creationId xmlns:p14="http://schemas.microsoft.com/office/powerpoint/2010/main" val="37710139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Đồ</a:t>
            </a:r>
            <a:r>
              <a:rPr lang="en-US" dirty="0" smtClean="0"/>
              <a:t> </a:t>
            </a:r>
            <a:r>
              <a:rPr lang="en-US" dirty="0" err="1" smtClean="0"/>
              <a:t>án</a:t>
            </a:r>
            <a:r>
              <a:rPr lang="en-US" dirty="0" smtClean="0"/>
              <a:t> </a:t>
            </a:r>
            <a:endParaRPr lang="en-US" dirty="0"/>
          </a:p>
        </p:txBody>
      </p:sp>
      <p:sp>
        <p:nvSpPr>
          <p:cNvPr id="3" name="Content Placeholder 2"/>
          <p:cNvSpPr>
            <a:spLocks noGrp="1"/>
          </p:cNvSpPr>
          <p:nvPr>
            <p:ph idx="1"/>
          </p:nvPr>
        </p:nvSpPr>
        <p:spPr/>
        <p:txBody>
          <a:bodyPr>
            <a:noAutofit/>
          </a:bodyPr>
          <a:lstStyle/>
          <a:p>
            <a:r>
              <a:rPr lang="en-US" smtClean="0"/>
              <a:t>Lịch sử phát triển và bài học của:</a:t>
            </a:r>
          </a:p>
          <a:p>
            <a:pPr lvl="1"/>
            <a:r>
              <a:rPr lang="en-US" smtClean="0"/>
              <a:t>HĐH MULTICS</a:t>
            </a:r>
          </a:p>
          <a:p>
            <a:pPr lvl="1">
              <a:spcBef>
                <a:spcPts val="1800"/>
              </a:spcBef>
            </a:pPr>
            <a:r>
              <a:rPr lang="en-US" smtClean="0"/>
              <a:t>HĐH </a:t>
            </a:r>
            <a:r>
              <a:rPr lang="en-US" dirty="0" smtClean="0"/>
              <a:t>UNIX</a:t>
            </a:r>
          </a:p>
          <a:p>
            <a:pPr lvl="1">
              <a:spcBef>
                <a:spcPts val="1800"/>
              </a:spcBef>
            </a:pPr>
            <a:r>
              <a:rPr lang="en-US" smtClean="0"/>
              <a:t>Bill </a:t>
            </a:r>
            <a:r>
              <a:rPr lang="en-US" dirty="0" smtClean="0"/>
              <a:t>Gate </a:t>
            </a:r>
            <a:r>
              <a:rPr lang="en-US" dirty="0" err="1" smtClean="0"/>
              <a:t>với</a:t>
            </a:r>
            <a:r>
              <a:rPr lang="en-US" dirty="0" smtClean="0"/>
              <a:t> Microsoft</a:t>
            </a:r>
          </a:p>
          <a:p>
            <a:pPr lvl="1">
              <a:spcBef>
                <a:spcPts val="1800"/>
              </a:spcBef>
            </a:pPr>
            <a:r>
              <a:rPr lang="en-US" smtClean="0"/>
              <a:t>Steve </a:t>
            </a:r>
            <a:r>
              <a:rPr lang="en-US" dirty="0" smtClean="0"/>
              <a:t>Jobs </a:t>
            </a:r>
            <a:r>
              <a:rPr lang="en-US" err="1" smtClean="0"/>
              <a:t>với</a:t>
            </a:r>
            <a:r>
              <a:rPr lang="en-US" smtClean="0"/>
              <a:t> Apple</a:t>
            </a:r>
            <a:endParaRPr lang="en-US" dirty="0"/>
          </a:p>
        </p:txBody>
      </p:sp>
      <p:sp>
        <p:nvSpPr>
          <p:cNvPr id="4" name="Date Placeholder 3"/>
          <p:cNvSpPr>
            <a:spLocks noGrp="1"/>
          </p:cNvSpPr>
          <p:nvPr>
            <p:ph type="dt" sz="half" idx="10"/>
          </p:nvPr>
        </p:nvSpPr>
        <p:spPr/>
        <p:txBody>
          <a:bodyPr/>
          <a:lstStyle/>
          <a:p>
            <a:pPr>
              <a:defRPr/>
            </a:pPr>
            <a:fld id="{69CEFCE8-0E01-42E5-B6FE-1BEF78775A9D}" type="datetime1">
              <a:rPr lang="en-US" smtClean="0"/>
              <a:t>10/2/2012</a:t>
            </a:fld>
            <a:endParaRPr lang="en-US"/>
          </a:p>
        </p:txBody>
      </p:sp>
      <p:sp>
        <p:nvSpPr>
          <p:cNvPr id="5" name="Footer Placeholder 4"/>
          <p:cNvSpPr>
            <a:spLocks noGrp="1"/>
          </p:cNvSpPr>
          <p:nvPr>
            <p:ph type="ftr" sz="quarter" idx="11"/>
          </p:nvPr>
        </p:nvSpPr>
        <p:spPr/>
        <p:txBody>
          <a:bodyPr/>
          <a:lstStyle/>
          <a:p>
            <a:pPr>
              <a:defRPr/>
            </a:pPr>
            <a:r>
              <a:rPr lang="en-US" smtClean="0"/>
              <a:t>Khoa CNTT - ĐH Khoa học Tự nhiên</a:t>
            </a:r>
            <a:endParaRPr lang="en-US" dirty="0"/>
          </a:p>
        </p:txBody>
      </p:sp>
      <p:sp>
        <p:nvSpPr>
          <p:cNvPr id="6" name="Slide Number Placeholder 5"/>
          <p:cNvSpPr>
            <a:spLocks noGrp="1"/>
          </p:cNvSpPr>
          <p:nvPr>
            <p:ph type="sldNum" sz="quarter" idx="12"/>
          </p:nvPr>
        </p:nvSpPr>
        <p:spPr/>
        <p:txBody>
          <a:bodyPr/>
          <a:lstStyle/>
          <a:p>
            <a:fld id="{8023217D-CBF3-4F05-B64D-691139C0E6CF}" type="slidenum">
              <a:rPr lang="en-US" smtClean="0"/>
              <a:pPr/>
              <a:t>31</a:t>
            </a:fld>
            <a:endParaRPr lang="en-US"/>
          </a:p>
        </p:txBody>
      </p:sp>
    </p:spTree>
    <p:extLst>
      <p:ext uri="{BB962C8B-B14F-4D97-AF65-F5344CB8AC3E}">
        <p14:creationId xmlns:p14="http://schemas.microsoft.com/office/powerpoint/2010/main" val="14879634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Thảo</a:t>
            </a:r>
            <a:r>
              <a:rPr lang="en-US" dirty="0" smtClean="0"/>
              <a:t> </a:t>
            </a:r>
            <a:r>
              <a:rPr lang="en-US" dirty="0" err="1" smtClean="0"/>
              <a:t>luận</a:t>
            </a:r>
            <a:endParaRPr lang="en-US" dirty="0"/>
          </a:p>
        </p:txBody>
      </p:sp>
      <p:sp>
        <p:nvSpPr>
          <p:cNvPr id="3" name="Content Placeholder 2"/>
          <p:cNvSpPr>
            <a:spLocks noGrp="1"/>
          </p:cNvSpPr>
          <p:nvPr>
            <p:ph idx="1"/>
          </p:nvPr>
        </p:nvSpPr>
        <p:spPr/>
        <p:txBody>
          <a:bodyPr>
            <a:normAutofit/>
          </a:bodyPr>
          <a:lstStyle/>
          <a:p>
            <a:r>
              <a:rPr lang="en-US" dirty="0" err="1" smtClean="0"/>
              <a:t>Ngày</a:t>
            </a:r>
            <a:r>
              <a:rPr lang="en-US" dirty="0" smtClean="0"/>
              <a:t> nay </a:t>
            </a:r>
            <a:r>
              <a:rPr lang="en-US" dirty="0" err="1" smtClean="0"/>
              <a:t>chúng</a:t>
            </a:r>
            <a:r>
              <a:rPr lang="en-US" dirty="0" smtClean="0"/>
              <a:t> </a:t>
            </a:r>
            <a:r>
              <a:rPr lang="en-US" dirty="0" err="1" smtClean="0"/>
              <a:t>ta</a:t>
            </a:r>
            <a:r>
              <a:rPr lang="en-US" dirty="0" smtClean="0"/>
              <a:t> có TV </a:t>
            </a:r>
            <a:r>
              <a:rPr lang="en-US" dirty="0" err="1" smtClean="0"/>
              <a:t>thông</a:t>
            </a:r>
            <a:r>
              <a:rPr lang="en-US" dirty="0" smtClean="0"/>
              <a:t> minh, </a:t>
            </a:r>
            <a:r>
              <a:rPr lang="en-US" dirty="0" err="1" smtClean="0"/>
              <a:t>nghĩa</a:t>
            </a:r>
            <a:r>
              <a:rPr lang="en-US" dirty="0" smtClean="0"/>
              <a:t> là </a:t>
            </a:r>
            <a:r>
              <a:rPr lang="en-US" smtClean="0"/>
              <a:t>có thể duyệt </a:t>
            </a:r>
            <a:r>
              <a:rPr lang="en-US" dirty="0" smtClean="0"/>
              <a:t>web, </a:t>
            </a:r>
            <a:r>
              <a:rPr lang="en-US" dirty="0" err="1" smtClean="0"/>
              <a:t>xem</a:t>
            </a:r>
            <a:r>
              <a:rPr lang="en-US" dirty="0" smtClean="0"/>
              <a:t> </a:t>
            </a:r>
            <a:r>
              <a:rPr lang="en-US" dirty="0" err="1" smtClean="0"/>
              <a:t>phim</a:t>
            </a:r>
            <a:r>
              <a:rPr lang="en-US" dirty="0" smtClean="0"/>
              <a:t>, </a:t>
            </a:r>
            <a:r>
              <a:rPr lang="en-US" dirty="0" err="1" smtClean="0"/>
              <a:t>tương</a:t>
            </a:r>
            <a:r>
              <a:rPr lang="en-US" dirty="0" smtClean="0"/>
              <a:t> </a:t>
            </a:r>
            <a:r>
              <a:rPr lang="en-US" dirty="0" err="1" smtClean="0"/>
              <a:t>tác</a:t>
            </a:r>
            <a:r>
              <a:rPr lang="en-US" dirty="0" smtClean="0"/>
              <a:t> </a:t>
            </a:r>
            <a:r>
              <a:rPr lang="en-US" dirty="0" err="1" smtClean="0"/>
              <a:t>với</a:t>
            </a:r>
            <a:r>
              <a:rPr lang="en-US" dirty="0" smtClean="0"/>
              <a:t> TV </a:t>
            </a:r>
            <a:r>
              <a:rPr lang="en-US" dirty="0" err="1" smtClean="0"/>
              <a:t>như</a:t>
            </a:r>
            <a:r>
              <a:rPr lang="en-US" dirty="0" smtClean="0"/>
              <a:t> </a:t>
            </a:r>
            <a:r>
              <a:rPr lang="en-US" dirty="0" err="1" smtClean="0"/>
              <a:t>máy</a:t>
            </a:r>
            <a:r>
              <a:rPr lang="en-US" dirty="0" smtClean="0"/>
              <a:t> </a:t>
            </a:r>
            <a:r>
              <a:rPr lang="en-US" dirty="0" err="1" smtClean="0"/>
              <a:t>tính</a:t>
            </a:r>
            <a:r>
              <a:rPr lang="en-US" dirty="0" smtClean="0"/>
              <a:t>. </a:t>
            </a:r>
            <a:r>
              <a:rPr lang="en-US" dirty="0" err="1" smtClean="0"/>
              <a:t>Vậy</a:t>
            </a:r>
            <a:r>
              <a:rPr lang="en-US" dirty="0" smtClean="0"/>
              <a:t> </a:t>
            </a:r>
            <a:r>
              <a:rPr lang="en-US" dirty="0" err="1" smtClean="0"/>
              <a:t>theo</a:t>
            </a:r>
            <a:r>
              <a:rPr lang="en-US" dirty="0" smtClean="0"/>
              <a:t> </a:t>
            </a:r>
            <a:r>
              <a:rPr lang="en-US" dirty="0" err="1" smtClean="0"/>
              <a:t>bạn</a:t>
            </a:r>
            <a:r>
              <a:rPr lang="en-US" dirty="0" smtClean="0"/>
              <a:t> </a:t>
            </a:r>
            <a:r>
              <a:rPr lang="en-US" dirty="0" err="1" smtClean="0"/>
              <a:t>trong</a:t>
            </a:r>
            <a:r>
              <a:rPr lang="en-US" dirty="0" smtClean="0"/>
              <a:t> </a:t>
            </a:r>
            <a:r>
              <a:rPr lang="en-US" dirty="0" err="1" smtClean="0"/>
              <a:t>tương</a:t>
            </a:r>
            <a:r>
              <a:rPr lang="en-US" dirty="0" smtClean="0"/>
              <a:t> </a:t>
            </a:r>
            <a:r>
              <a:rPr lang="en-US" dirty="0" err="1" smtClean="0"/>
              <a:t>lai</a:t>
            </a:r>
            <a:r>
              <a:rPr lang="en-US" dirty="0" smtClean="0"/>
              <a:t> TV </a:t>
            </a:r>
            <a:r>
              <a:rPr lang="en-US" dirty="0" err="1" smtClean="0"/>
              <a:t>thông</a:t>
            </a:r>
            <a:r>
              <a:rPr lang="en-US" dirty="0" smtClean="0"/>
              <a:t> minh có </a:t>
            </a:r>
            <a:r>
              <a:rPr lang="en-US" err="1" smtClean="0"/>
              <a:t>thay</a:t>
            </a:r>
            <a:r>
              <a:rPr lang="en-US" smtClean="0"/>
              <a:t> thế </a:t>
            </a:r>
            <a:r>
              <a:rPr lang="en-US" dirty="0" err="1" smtClean="0"/>
              <a:t>máy</a:t>
            </a:r>
            <a:r>
              <a:rPr lang="en-US" dirty="0" smtClean="0"/>
              <a:t> </a:t>
            </a:r>
            <a:r>
              <a:rPr lang="en-US" dirty="0" err="1" smtClean="0"/>
              <a:t>tính</a:t>
            </a:r>
            <a:r>
              <a:rPr lang="en-US" dirty="0" smtClean="0"/>
              <a:t> </a:t>
            </a:r>
            <a:r>
              <a:rPr lang="en-US" dirty="0" err="1" smtClean="0"/>
              <a:t>không</a:t>
            </a:r>
            <a:r>
              <a:rPr lang="en-US" dirty="0" smtClean="0"/>
              <a:t>?</a:t>
            </a:r>
            <a:endParaRPr lang="en-US" dirty="0"/>
          </a:p>
        </p:txBody>
      </p:sp>
      <p:sp>
        <p:nvSpPr>
          <p:cNvPr id="4" name="Date Placeholder 3"/>
          <p:cNvSpPr>
            <a:spLocks noGrp="1"/>
          </p:cNvSpPr>
          <p:nvPr>
            <p:ph type="dt" sz="half" idx="10"/>
          </p:nvPr>
        </p:nvSpPr>
        <p:spPr/>
        <p:txBody>
          <a:bodyPr/>
          <a:lstStyle/>
          <a:p>
            <a:pPr>
              <a:defRPr/>
            </a:pPr>
            <a:fld id="{D98A7011-A85D-4762-AB74-6E84F1BF883D}" type="datetime1">
              <a:rPr lang="en-US" smtClean="0"/>
              <a:t>10/2/2012</a:t>
            </a:fld>
            <a:endParaRPr lang="en-US"/>
          </a:p>
        </p:txBody>
      </p:sp>
      <p:sp>
        <p:nvSpPr>
          <p:cNvPr id="5" name="Footer Placeholder 4"/>
          <p:cNvSpPr>
            <a:spLocks noGrp="1"/>
          </p:cNvSpPr>
          <p:nvPr>
            <p:ph type="ftr" sz="quarter" idx="11"/>
          </p:nvPr>
        </p:nvSpPr>
        <p:spPr/>
        <p:txBody>
          <a:bodyPr/>
          <a:lstStyle/>
          <a:p>
            <a:pPr>
              <a:defRPr/>
            </a:pPr>
            <a:r>
              <a:rPr lang="en-US" smtClean="0"/>
              <a:t>Khoa CNTT - ĐH Khoa học Tự nhiên</a:t>
            </a:r>
            <a:endParaRPr lang="en-US" dirty="0"/>
          </a:p>
        </p:txBody>
      </p:sp>
      <p:sp>
        <p:nvSpPr>
          <p:cNvPr id="6" name="Slide Number Placeholder 5"/>
          <p:cNvSpPr>
            <a:spLocks noGrp="1"/>
          </p:cNvSpPr>
          <p:nvPr>
            <p:ph type="sldNum" sz="quarter" idx="12"/>
          </p:nvPr>
        </p:nvSpPr>
        <p:spPr/>
        <p:txBody>
          <a:bodyPr/>
          <a:lstStyle/>
          <a:p>
            <a:fld id="{8023217D-CBF3-4F05-B64D-691139C0E6CF}" type="slidenum">
              <a:rPr lang="en-US" smtClean="0"/>
              <a:pPr/>
              <a:t>32</a:t>
            </a:fld>
            <a:endParaRPr lang="en-US"/>
          </a:p>
        </p:txBody>
      </p:sp>
    </p:spTree>
    <p:extLst>
      <p:ext uri="{BB962C8B-B14F-4D97-AF65-F5344CB8AC3E}">
        <p14:creationId xmlns:p14="http://schemas.microsoft.com/office/powerpoint/2010/main" val="26571079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Thảo</a:t>
            </a:r>
            <a:r>
              <a:rPr lang="en-US" dirty="0" smtClean="0"/>
              <a:t> </a:t>
            </a:r>
            <a:r>
              <a:rPr lang="en-US" dirty="0" err="1" smtClean="0"/>
              <a:t>luận</a:t>
            </a:r>
            <a:endParaRPr lang="en-US" dirty="0"/>
          </a:p>
        </p:txBody>
      </p:sp>
      <p:sp>
        <p:nvSpPr>
          <p:cNvPr id="3" name="Content Placeholder 2"/>
          <p:cNvSpPr>
            <a:spLocks noGrp="1"/>
          </p:cNvSpPr>
          <p:nvPr>
            <p:ph idx="1"/>
          </p:nvPr>
        </p:nvSpPr>
        <p:spPr/>
        <p:txBody>
          <a:bodyPr>
            <a:noAutofit/>
          </a:bodyPr>
          <a:lstStyle/>
          <a:p>
            <a:r>
              <a:rPr lang="en-US" dirty="0" smtClean="0"/>
              <a:t>HĐH </a:t>
            </a:r>
            <a:r>
              <a:rPr lang="en-US" dirty="0" err="1" smtClean="0"/>
              <a:t>sẽ</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về</a:t>
            </a:r>
            <a:r>
              <a:rPr lang="en-US" dirty="0" smtClean="0"/>
              <a:t> </a:t>
            </a:r>
            <a:r>
              <a:rPr lang="en-US" dirty="0" err="1" smtClean="0"/>
              <a:t>hướng</a:t>
            </a:r>
            <a:r>
              <a:rPr lang="en-US" dirty="0" smtClean="0"/>
              <a:t> </a:t>
            </a:r>
            <a:r>
              <a:rPr lang="en-US" dirty="0" err="1" smtClean="0"/>
              <a:t>nào</a:t>
            </a:r>
            <a:endParaRPr lang="en-US" dirty="0" smtClean="0"/>
          </a:p>
          <a:p>
            <a:pPr lvl="1"/>
            <a:r>
              <a:rPr lang="en-US" dirty="0" err="1" smtClean="0"/>
              <a:t>Máy</a:t>
            </a:r>
            <a:r>
              <a:rPr lang="en-US" dirty="0" smtClean="0"/>
              <a:t> </a:t>
            </a:r>
            <a:r>
              <a:rPr lang="en-US" dirty="0" err="1" smtClean="0"/>
              <a:t>tính</a:t>
            </a:r>
            <a:r>
              <a:rPr lang="en-US" dirty="0" smtClean="0"/>
              <a:t> </a:t>
            </a:r>
            <a:r>
              <a:rPr lang="en-US" dirty="0" err="1" smtClean="0"/>
              <a:t>cá</a:t>
            </a:r>
            <a:r>
              <a:rPr lang="en-US" dirty="0" smtClean="0"/>
              <a:t> </a:t>
            </a:r>
            <a:r>
              <a:rPr lang="en-US" dirty="0" err="1" smtClean="0"/>
              <a:t>nhân</a:t>
            </a:r>
            <a:endParaRPr lang="en-US" dirty="0" smtClean="0"/>
          </a:p>
          <a:p>
            <a:pPr lvl="1"/>
            <a:r>
              <a:rPr lang="en-US" dirty="0" err="1" smtClean="0"/>
              <a:t>Máy</a:t>
            </a:r>
            <a:r>
              <a:rPr lang="en-US" dirty="0" smtClean="0"/>
              <a:t> </a:t>
            </a:r>
            <a:r>
              <a:rPr lang="en-US" dirty="0" err="1" smtClean="0"/>
              <a:t>tính</a:t>
            </a:r>
            <a:r>
              <a:rPr lang="en-US" dirty="0" smtClean="0"/>
              <a:t> </a:t>
            </a:r>
            <a:r>
              <a:rPr lang="en-US" dirty="0" err="1" smtClean="0"/>
              <a:t>chơi</a:t>
            </a:r>
            <a:r>
              <a:rPr lang="en-US" dirty="0" smtClean="0"/>
              <a:t> game</a:t>
            </a:r>
          </a:p>
          <a:p>
            <a:pPr lvl="1"/>
            <a:r>
              <a:rPr lang="en-US" dirty="0" err="1" smtClean="0"/>
              <a:t>Siêu</a:t>
            </a:r>
            <a:r>
              <a:rPr lang="en-US" dirty="0" smtClean="0"/>
              <a:t> </a:t>
            </a:r>
            <a:r>
              <a:rPr lang="en-US" dirty="0" err="1" smtClean="0"/>
              <a:t>máy</a:t>
            </a:r>
            <a:r>
              <a:rPr lang="en-US" dirty="0" smtClean="0"/>
              <a:t> </a:t>
            </a:r>
            <a:r>
              <a:rPr lang="en-US" dirty="0" err="1" smtClean="0"/>
              <a:t>tính</a:t>
            </a:r>
            <a:endParaRPr lang="en-US" dirty="0" smtClean="0"/>
          </a:p>
          <a:p>
            <a:pPr lvl="1"/>
            <a:r>
              <a:rPr lang="en-US" dirty="0" err="1" smtClean="0"/>
              <a:t>Thiết</a:t>
            </a:r>
            <a:r>
              <a:rPr lang="en-US" dirty="0" smtClean="0"/>
              <a:t> </a:t>
            </a:r>
            <a:r>
              <a:rPr lang="en-US" dirty="0" err="1" smtClean="0"/>
              <a:t>bị</a:t>
            </a:r>
            <a:r>
              <a:rPr lang="en-US" dirty="0" smtClean="0"/>
              <a:t> </a:t>
            </a:r>
            <a:r>
              <a:rPr lang="en-US" dirty="0" err="1" smtClean="0"/>
              <a:t>cầm</a:t>
            </a:r>
            <a:r>
              <a:rPr lang="en-US" dirty="0" smtClean="0"/>
              <a:t> </a:t>
            </a:r>
            <a:r>
              <a:rPr lang="en-US" dirty="0" err="1" smtClean="0"/>
              <a:t>tay</a:t>
            </a:r>
            <a:r>
              <a:rPr lang="en-US" smtClean="0"/>
              <a:t>: </a:t>
            </a:r>
            <a:r>
              <a:rPr lang="en-US" smtClean="0"/>
              <a:t>điện thoại di động</a:t>
            </a:r>
            <a:r>
              <a:rPr lang="en-US" smtClean="0"/>
              <a:t>, </a:t>
            </a:r>
            <a:r>
              <a:rPr lang="en-US" dirty="0" err="1" smtClean="0"/>
              <a:t>iPad</a:t>
            </a:r>
            <a:r>
              <a:rPr lang="en-US" dirty="0" smtClean="0"/>
              <a:t>,…</a:t>
            </a:r>
          </a:p>
          <a:p>
            <a:pPr lvl="1"/>
            <a:r>
              <a:rPr lang="en-US" dirty="0" err="1" smtClean="0"/>
              <a:t>Thiết</a:t>
            </a:r>
            <a:r>
              <a:rPr lang="en-US" dirty="0" smtClean="0"/>
              <a:t> </a:t>
            </a:r>
            <a:r>
              <a:rPr lang="en-US" dirty="0" err="1" smtClean="0"/>
              <a:t>bị</a:t>
            </a:r>
            <a:r>
              <a:rPr lang="en-US" dirty="0" smtClean="0"/>
              <a:t> </a:t>
            </a:r>
            <a:r>
              <a:rPr lang="en-US" dirty="0" err="1" smtClean="0"/>
              <a:t>gia</a:t>
            </a:r>
            <a:r>
              <a:rPr lang="en-US" dirty="0" smtClean="0"/>
              <a:t> </a:t>
            </a:r>
            <a:r>
              <a:rPr lang="en-US" dirty="0" err="1" smtClean="0"/>
              <a:t>đình</a:t>
            </a:r>
            <a:r>
              <a:rPr lang="en-US" dirty="0" smtClean="0"/>
              <a:t>: </a:t>
            </a:r>
            <a:r>
              <a:rPr lang="en-US" dirty="0" err="1" smtClean="0"/>
              <a:t>tivi</a:t>
            </a:r>
            <a:r>
              <a:rPr lang="en-US" dirty="0" smtClean="0"/>
              <a:t>, </a:t>
            </a:r>
            <a:r>
              <a:rPr lang="en-US" dirty="0" err="1" smtClean="0"/>
              <a:t>tủ</a:t>
            </a:r>
            <a:r>
              <a:rPr lang="en-US" dirty="0" smtClean="0"/>
              <a:t> </a:t>
            </a:r>
            <a:r>
              <a:rPr lang="en-US" dirty="0" err="1" smtClean="0"/>
              <a:t>lạnh</a:t>
            </a:r>
            <a:r>
              <a:rPr lang="en-US" dirty="0" smtClean="0"/>
              <a:t>, </a:t>
            </a:r>
            <a:r>
              <a:rPr lang="en-US" dirty="0" err="1" smtClean="0"/>
              <a:t>bếp</a:t>
            </a:r>
            <a:endParaRPr lang="en-US" dirty="0" smtClean="0"/>
          </a:p>
          <a:p>
            <a:pPr lvl="1"/>
            <a:r>
              <a:rPr lang="en-US" dirty="0" smtClean="0"/>
              <a:t>Internet</a:t>
            </a:r>
          </a:p>
          <a:p>
            <a:pPr lvl="1"/>
            <a:r>
              <a:rPr lang="en-US" dirty="0" smtClean="0"/>
              <a:t>…</a:t>
            </a:r>
            <a:endParaRPr lang="en-US" dirty="0"/>
          </a:p>
        </p:txBody>
      </p:sp>
      <p:sp>
        <p:nvSpPr>
          <p:cNvPr id="4" name="Date Placeholder 3"/>
          <p:cNvSpPr>
            <a:spLocks noGrp="1"/>
          </p:cNvSpPr>
          <p:nvPr>
            <p:ph type="dt" sz="half" idx="10"/>
          </p:nvPr>
        </p:nvSpPr>
        <p:spPr/>
        <p:txBody>
          <a:bodyPr/>
          <a:lstStyle/>
          <a:p>
            <a:pPr>
              <a:defRPr/>
            </a:pPr>
            <a:fld id="{2B2C84AD-E024-4FAF-8153-7454A54E0C8E}" type="datetime1">
              <a:rPr lang="en-US" smtClean="0"/>
              <a:t>10/2/2012</a:t>
            </a:fld>
            <a:endParaRPr lang="en-US"/>
          </a:p>
        </p:txBody>
      </p:sp>
      <p:sp>
        <p:nvSpPr>
          <p:cNvPr id="5" name="Footer Placeholder 4"/>
          <p:cNvSpPr>
            <a:spLocks noGrp="1"/>
          </p:cNvSpPr>
          <p:nvPr>
            <p:ph type="ftr" sz="quarter" idx="11"/>
          </p:nvPr>
        </p:nvSpPr>
        <p:spPr/>
        <p:txBody>
          <a:bodyPr/>
          <a:lstStyle/>
          <a:p>
            <a:pPr>
              <a:defRPr/>
            </a:pPr>
            <a:r>
              <a:rPr lang="en-US" smtClean="0"/>
              <a:t>Khoa CNTT - ĐH Khoa học Tự nhiên</a:t>
            </a:r>
            <a:endParaRPr lang="en-US" dirty="0"/>
          </a:p>
        </p:txBody>
      </p:sp>
      <p:sp>
        <p:nvSpPr>
          <p:cNvPr id="6" name="Slide Number Placeholder 5"/>
          <p:cNvSpPr>
            <a:spLocks noGrp="1"/>
          </p:cNvSpPr>
          <p:nvPr>
            <p:ph type="sldNum" sz="quarter" idx="12"/>
          </p:nvPr>
        </p:nvSpPr>
        <p:spPr/>
        <p:txBody>
          <a:bodyPr/>
          <a:lstStyle/>
          <a:p>
            <a:fld id="{8023217D-CBF3-4F05-B64D-691139C0E6CF}" type="slidenum">
              <a:rPr lang="en-US" smtClean="0"/>
              <a:pPr/>
              <a:t>33</a:t>
            </a:fld>
            <a:endParaRPr lang="en-US"/>
          </a:p>
        </p:txBody>
      </p:sp>
    </p:spTree>
    <p:extLst>
      <p:ext uri="{BB962C8B-B14F-4D97-AF65-F5344CB8AC3E}">
        <p14:creationId xmlns:p14="http://schemas.microsoft.com/office/powerpoint/2010/main" val="4025437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normAutofit/>
          </a:bodyPr>
          <a:lstStyle/>
          <a:p>
            <a:pPr eaLnBrk="1" hangingPunct="1"/>
            <a:r>
              <a:rPr lang="en-US" dirty="0" err="1" smtClean="0"/>
              <a:t>Bài</a:t>
            </a:r>
            <a:r>
              <a:rPr lang="en-US" dirty="0" smtClean="0"/>
              <a:t> </a:t>
            </a:r>
            <a:r>
              <a:rPr lang="en-US" dirty="0" err="1" smtClean="0"/>
              <a:t>tập</a:t>
            </a:r>
            <a:endParaRPr lang="en-US" dirty="0" smtClean="0"/>
          </a:p>
        </p:txBody>
      </p:sp>
      <p:sp>
        <p:nvSpPr>
          <p:cNvPr id="45060" name="Rectangle 3"/>
          <p:cNvSpPr>
            <a:spLocks noGrp="1" noChangeArrowheads="1"/>
          </p:cNvSpPr>
          <p:nvPr>
            <p:ph idx="1"/>
          </p:nvPr>
        </p:nvSpPr>
        <p:spPr/>
        <p:txBody>
          <a:bodyPr>
            <a:noAutofit/>
          </a:bodyPr>
          <a:lstStyle/>
          <a:p>
            <a:pPr algn="just" eaLnBrk="1" hangingPunct="1">
              <a:lnSpc>
                <a:spcPct val="170000"/>
              </a:lnSpc>
            </a:pPr>
            <a:r>
              <a:rPr lang="en-US" sz="2400" dirty="0" err="1" smtClean="0"/>
              <a:t>Hãy</a:t>
            </a:r>
            <a:r>
              <a:rPr lang="en-US" sz="2400" dirty="0" smtClean="0"/>
              <a:t> so </a:t>
            </a:r>
            <a:r>
              <a:rPr lang="en-US" sz="2400" dirty="0" err="1" smtClean="0"/>
              <a:t>sánh</a:t>
            </a:r>
            <a:r>
              <a:rPr lang="en-US" sz="2400" dirty="0" smtClean="0"/>
              <a:t> HĐH </a:t>
            </a:r>
            <a:r>
              <a:rPr lang="en-US" sz="2400" dirty="0" err="1" smtClean="0"/>
              <a:t>và</a:t>
            </a:r>
            <a:r>
              <a:rPr lang="en-US" sz="2400" dirty="0" smtClean="0"/>
              <a:t> </a:t>
            </a:r>
            <a:r>
              <a:rPr lang="en-US" sz="2400" dirty="0" err="1" smtClean="0"/>
              <a:t>các</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khác</a:t>
            </a:r>
            <a:r>
              <a:rPr lang="en-US" sz="2400" dirty="0" smtClean="0"/>
              <a:t> </a:t>
            </a:r>
            <a:r>
              <a:rPr lang="en-US" sz="2400" dirty="0" err="1" smtClean="0"/>
              <a:t>dựa</a:t>
            </a:r>
            <a:r>
              <a:rPr lang="en-US" sz="2400" dirty="0" smtClean="0"/>
              <a:t> </a:t>
            </a:r>
            <a:r>
              <a:rPr lang="en-US" sz="2400" dirty="0" err="1" smtClean="0"/>
              <a:t>vào</a:t>
            </a:r>
            <a:r>
              <a:rPr lang="en-US" sz="2400" dirty="0" smtClean="0"/>
              <a:t> </a:t>
            </a:r>
            <a:r>
              <a:rPr lang="en-US" sz="2400" dirty="0" err="1" smtClean="0"/>
              <a:t>các</a:t>
            </a:r>
            <a:r>
              <a:rPr lang="en-US" sz="2400" dirty="0" smtClean="0"/>
              <a:t> </a:t>
            </a:r>
            <a:r>
              <a:rPr lang="en-US" sz="2400" dirty="0" err="1" smtClean="0"/>
              <a:t>tiêu</a:t>
            </a:r>
            <a:r>
              <a:rPr lang="en-US" sz="2400" dirty="0" smtClean="0"/>
              <a:t> </a:t>
            </a:r>
            <a:r>
              <a:rPr lang="en-US" sz="2400" err="1" smtClean="0"/>
              <a:t>chí</a:t>
            </a:r>
            <a:r>
              <a:rPr lang="en-US" sz="2400" smtClean="0"/>
              <a:t> sau:</a:t>
            </a:r>
          </a:p>
          <a:p>
            <a:pPr lvl="1" algn="just">
              <a:lnSpc>
                <a:spcPct val="170000"/>
              </a:lnSpc>
            </a:pPr>
            <a:r>
              <a:rPr lang="en-US" sz="2000" smtClean="0"/>
              <a:t>Khả </a:t>
            </a:r>
            <a:r>
              <a:rPr lang="en-US" sz="2000" dirty="0" err="1" smtClean="0"/>
              <a:t>năng</a:t>
            </a:r>
            <a:r>
              <a:rPr lang="en-US" sz="2000" dirty="0" smtClean="0"/>
              <a:t> </a:t>
            </a:r>
            <a:r>
              <a:rPr lang="en-US" sz="2000" dirty="0" err="1" smtClean="0"/>
              <a:t>tự</a:t>
            </a:r>
            <a:r>
              <a:rPr lang="en-US" sz="2000" dirty="0" smtClean="0"/>
              <a:t> </a:t>
            </a:r>
            <a:r>
              <a:rPr lang="en-US" sz="2000" dirty="0" err="1" smtClean="0"/>
              <a:t>hoạt</a:t>
            </a:r>
            <a:r>
              <a:rPr lang="en-US" sz="2000" dirty="0" smtClean="0"/>
              <a:t> </a:t>
            </a:r>
            <a:r>
              <a:rPr lang="en-US" sz="2000" dirty="0" err="1" smtClean="0"/>
              <a:t>động</a:t>
            </a:r>
            <a:r>
              <a:rPr lang="en-US" sz="2000" dirty="0" smtClean="0"/>
              <a:t> </a:t>
            </a:r>
            <a:r>
              <a:rPr lang="en-US" sz="2000" dirty="0" err="1" smtClean="0"/>
              <a:t>ngay</a:t>
            </a:r>
            <a:r>
              <a:rPr lang="en-US" sz="2000" dirty="0" smtClean="0"/>
              <a:t> </a:t>
            </a:r>
            <a:r>
              <a:rPr lang="en-US" sz="2000" dirty="0" err="1" smtClean="0"/>
              <a:t>sau</a:t>
            </a:r>
            <a:r>
              <a:rPr lang="en-US" sz="2000" dirty="0" smtClean="0"/>
              <a:t> </a:t>
            </a:r>
            <a:r>
              <a:rPr lang="en-US" sz="2000" dirty="0" err="1" smtClean="0"/>
              <a:t>khi</a:t>
            </a:r>
            <a:r>
              <a:rPr lang="en-US" sz="2000" dirty="0" smtClean="0"/>
              <a:t> </a:t>
            </a:r>
            <a:r>
              <a:rPr lang="en-US" sz="2000" dirty="0" err="1" smtClean="0"/>
              <a:t>bật</a:t>
            </a:r>
            <a:r>
              <a:rPr lang="en-US" sz="2000" dirty="0" smtClean="0"/>
              <a:t> </a:t>
            </a:r>
            <a:r>
              <a:rPr lang="en-US" sz="2000" dirty="0" err="1" smtClean="0"/>
              <a:t>máy</a:t>
            </a:r>
            <a:endParaRPr lang="en-US" sz="2000" dirty="0" smtClean="0"/>
          </a:p>
          <a:p>
            <a:pPr lvl="1" eaLnBrk="1" hangingPunct="1">
              <a:lnSpc>
                <a:spcPct val="170000"/>
              </a:lnSpc>
            </a:pPr>
            <a:r>
              <a:rPr lang="en-US" sz="2000" dirty="0" err="1" smtClean="0"/>
              <a:t>Tác</a:t>
            </a:r>
            <a:r>
              <a:rPr lang="en-US" sz="2000" dirty="0" smtClean="0"/>
              <a:t> </a:t>
            </a:r>
            <a:r>
              <a:rPr lang="en-US" sz="2000" dirty="0" err="1" smtClean="0"/>
              <a:t>động</a:t>
            </a:r>
            <a:r>
              <a:rPr lang="en-US" sz="2000" dirty="0" smtClean="0"/>
              <a:t> </a:t>
            </a:r>
            <a:r>
              <a:rPr lang="en-US" sz="2000" dirty="0" err="1" smtClean="0"/>
              <a:t>đến</a:t>
            </a:r>
            <a:r>
              <a:rPr lang="en-US" sz="2000" dirty="0" smtClean="0"/>
              <a:t> </a:t>
            </a:r>
            <a:r>
              <a:rPr lang="en-US" sz="2000" dirty="0" err="1" smtClean="0"/>
              <a:t>máy</a:t>
            </a:r>
            <a:r>
              <a:rPr lang="en-US" sz="2000" dirty="0" smtClean="0"/>
              <a:t> </a:t>
            </a:r>
            <a:r>
              <a:rPr lang="en-US" sz="2000" dirty="0" err="1" smtClean="0"/>
              <a:t>tính</a:t>
            </a:r>
            <a:r>
              <a:rPr lang="en-US" sz="2000" dirty="0" smtClean="0"/>
              <a:t> </a:t>
            </a:r>
            <a:r>
              <a:rPr lang="en-US" sz="2000" dirty="0" err="1" smtClean="0"/>
              <a:t>khi</a:t>
            </a:r>
            <a:r>
              <a:rPr lang="en-US" sz="2000" dirty="0" smtClean="0"/>
              <a:t> </a:t>
            </a:r>
            <a:r>
              <a:rPr lang="en-US" sz="2000" dirty="0" err="1" smtClean="0"/>
              <a:t>chương</a:t>
            </a:r>
            <a:r>
              <a:rPr lang="en-US" sz="2000" dirty="0" smtClean="0"/>
              <a:t> </a:t>
            </a:r>
            <a:r>
              <a:rPr lang="en-US" sz="2000" dirty="0" err="1" smtClean="0"/>
              <a:t>trình</a:t>
            </a:r>
            <a:r>
              <a:rPr lang="en-US" sz="2000" dirty="0" smtClean="0"/>
              <a:t> </a:t>
            </a:r>
            <a:r>
              <a:rPr lang="en-US" sz="2000" dirty="0" err="1" smtClean="0"/>
              <a:t>kết</a:t>
            </a:r>
            <a:r>
              <a:rPr lang="en-US" sz="2000" dirty="0" smtClean="0"/>
              <a:t> </a:t>
            </a:r>
            <a:r>
              <a:rPr lang="en-US" sz="2000" dirty="0" err="1" smtClean="0"/>
              <a:t>thúc</a:t>
            </a:r>
            <a:endParaRPr lang="en-US" sz="2000" dirty="0" smtClean="0"/>
          </a:p>
          <a:p>
            <a:pPr lvl="1" eaLnBrk="1" hangingPunct="1">
              <a:lnSpc>
                <a:spcPct val="170000"/>
              </a:lnSpc>
            </a:pPr>
            <a:r>
              <a:rPr lang="en-US" sz="2000" spc="-80" dirty="0" err="1" smtClean="0"/>
              <a:t>Mức</a:t>
            </a:r>
            <a:r>
              <a:rPr lang="en-US" sz="2000" spc="-80" dirty="0" smtClean="0"/>
              <a:t> </a:t>
            </a:r>
            <a:r>
              <a:rPr lang="en-US" sz="2000" spc="-80" dirty="0" err="1" smtClean="0"/>
              <a:t>độ</a:t>
            </a:r>
            <a:r>
              <a:rPr lang="en-US" sz="2000" spc="-80" dirty="0" smtClean="0"/>
              <a:t> </a:t>
            </a:r>
            <a:r>
              <a:rPr lang="en-US" sz="2000" spc="-80" dirty="0" err="1" smtClean="0"/>
              <a:t>cần</a:t>
            </a:r>
            <a:r>
              <a:rPr lang="en-US" sz="2000" spc="-80" dirty="0" smtClean="0"/>
              <a:t> </a:t>
            </a:r>
            <a:r>
              <a:rPr lang="en-US" sz="2000" spc="-80" dirty="0" err="1" smtClean="0"/>
              <a:t>thiết</a:t>
            </a:r>
            <a:r>
              <a:rPr lang="en-US" sz="2000" spc="-80" dirty="0" smtClean="0"/>
              <a:t> </a:t>
            </a:r>
            <a:r>
              <a:rPr lang="en-US" sz="2000" spc="-80" dirty="0" err="1" smtClean="0"/>
              <a:t>cho</a:t>
            </a:r>
            <a:r>
              <a:rPr lang="en-US" sz="2000" spc="-80" dirty="0" smtClean="0"/>
              <a:t> </a:t>
            </a:r>
            <a:r>
              <a:rPr lang="en-US" sz="2000" spc="-80" dirty="0" err="1" smtClean="0"/>
              <a:t>sự</a:t>
            </a:r>
            <a:r>
              <a:rPr lang="en-US" sz="2000" spc="-80" dirty="0" smtClean="0"/>
              <a:t> </a:t>
            </a:r>
            <a:r>
              <a:rPr lang="en-US" sz="2000" spc="-80" dirty="0" err="1" smtClean="0"/>
              <a:t>hoạt</a:t>
            </a:r>
            <a:r>
              <a:rPr lang="en-US" sz="2000" spc="-80" dirty="0" smtClean="0"/>
              <a:t> </a:t>
            </a:r>
            <a:r>
              <a:rPr lang="en-US" sz="2000" spc="-80" dirty="0" err="1" smtClean="0"/>
              <a:t>động</a:t>
            </a:r>
            <a:r>
              <a:rPr lang="en-US" sz="2000" spc="-80" dirty="0" smtClean="0"/>
              <a:t> </a:t>
            </a:r>
            <a:r>
              <a:rPr lang="en-US" sz="2000" spc="-80" dirty="0" err="1" smtClean="0"/>
              <a:t>tối</a:t>
            </a:r>
            <a:r>
              <a:rPr lang="en-US" sz="2000" spc="-80" dirty="0" smtClean="0"/>
              <a:t> </a:t>
            </a:r>
            <a:r>
              <a:rPr lang="en-US" sz="2000" spc="-80" dirty="0" err="1" smtClean="0"/>
              <a:t>thiểu</a:t>
            </a:r>
            <a:r>
              <a:rPr lang="en-US" sz="2000" spc="-80" dirty="0" smtClean="0"/>
              <a:t> </a:t>
            </a:r>
            <a:r>
              <a:rPr lang="en-US" sz="2000" spc="-80" dirty="0" err="1" smtClean="0"/>
              <a:t>của</a:t>
            </a:r>
            <a:r>
              <a:rPr lang="en-US" sz="2000" spc="-80" dirty="0" smtClean="0"/>
              <a:t> </a:t>
            </a:r>
            <a:r>
              <a:rPr lang="en-US" sz="2000" spc="-80" dirty="0" err="1" smtClean="0"/>
              <a:t>máy</a:t>
            </a:r>
            <a:r>
              <a:rPr lang="en-US" sz="2000" spc="-80" dirty="0" smtClean="0"/>
              <a:t> </a:t>
            </a:r>
            <a:r>
              <a:rPr lang="en-US" sz="2000" spc="-80" dirty="0" err="1" smtClean="0"/>
              <a:t>tính</a:t>
            </a:r>
            <a:endParaRPr lang="en-US" sz="2000" spc="-80" dirty="0" smtClean="0"/>
          </a:p>
          <a:p>
            <a:pPr lvl="1" eaLnBrk="1" hangingPunct="1">
              <a:lnSpc>
                <a:spcPct val="170000"/>
              </a:lnSpc>
            </a:pPr>
            <a:r>
              <a:rPr lang="en-US" sz="2000" dirty="0" err="1" smtClean="0"/>
              <a:t>Khả</a:t>
            </a:r>
            <a:r>
              <a:rPr lang="en-US" sz="2000" dirty="0" smtClean="0"/>
              <a:t> </a:t>
            </a:r>
            <a:r>
              <a:rPr lang="en-US" sz="2000" dirty="0" err="1" smtClean="0"/>
              <a:t>năng</a:t>
            </a:r>
            <a:r>
              <a:rPr lang="en-US" sz="2000" dirty="0" smtClean="0"/>
              <a:t> </a:t>
            </a:r>
            <a:r>
              <a:rPr lang="en-US" sz="2000" dirty="0" err="1" smtClean="0"/>
              <a:t>điều</a:t>
            </a:r>
            <a:r>
              <a:rPr lang="en-US" sz="2000" dirty="0" smtClean="0"/>
              <a:t> </a:t>
            </a:r>
            <a:r>
              <a:rPr lang="en-US" sz="2000" dirty="0" err="1" smtClean="0"/>
              <a:t>khiển</a:t>
            </a:r>
            <a:r>
              <a:rPr lang="en-US" sz="2000" dirty="0" smtClean="0"/>
              <a:t> </a:t>
            </a:r>
            <a:r>
              <a:rPr lang="en-US" sz="2000" err="1" smtClean="0"/>
              <a:t>phần</a:t>
            </a:r>
            <a:r>
              <a:rPr lang="en-US" sz="2000" smtClean="0"/>
              <a:t> cứng</a:t>
            </a:r>
          </a:p>
          <a:p>
            <a:pPr lvl="1">
              <a:lnSpc>
                <a:spcPct val="170000"/>
              </a:lnSpc>
            </a:pPr>
            <a:r>
              <a:rPr lang="en-US" sz="2000"/>
              <a:t>Độ phức </a:t>
            </a:r>
            <a:r>
              <a:rPr lang="en-US" sz="2000" smtClean="0"/>
              <a:t>tạp</a:t>
            </a:r>
          </a:p>
          <a:p>
            <a:pPr lvl="1">
              <a:lnSpc>
                <a:spcPct val="170000"/>
              </a:lnSpc>
            </a:pPr>
            <a:r>
              <a:rPr lang="en-US" sz="2000"/>
              <a:t>Thứ tự cài </a:t>
            </a:r>
            <a:r>
              <a:rPr lang="en-US" sz="2000" smtClean="0"/>
              <a:t>đặt</a:t>
            </a:r>
            <a:endParaRPr lang="en-US" sz="2000" dirty="0" smtClean="0"/>
          </a:p>
        </p:txBody>
      </p:sp>
      <p:sp>
        <p:nvSpPr>
          <p:cNvPr id="2" name="Date Placeholder 1"/>
          <p:cNvSpPr>
            <a:spLocks noGrp="1"/>
          </p:cNvSpPr>
          <p:nvPr>
            <p:ph type="dt" sz="half" idx="10"/>
          </p:nvPr>
        </p:nvSpPr>
        <p:spPr/>
        <p:txBody>
          <a:bodyPr/>
          <a:lstStyle/>
          <a:p>
            <a:fld id="{B7E76CD2-F114-4C82-A892-C63BEA7AC9A1}" type="datetime1">
              <a:rPr lang="en-US" smtClean="0"/>
              <a:t>10/2/2012</a:t>
            </a:fld>
            <a:endParaRPr lang="en-US"/>
          </a:p>
        </p:txBody>
      </p:sp>
      <p:sp>
        <p:nvSpPr>
          <p:cNvPr id="3" name="Footer Placeholder 2"/>
          <p:cNvSpPr>
            <a:spLocks noGrp="1"/>
          </p:cNvSpPr>
          <p:nvPr>
            <p:ph type="ftr" sz="quarter" idx="11"/>
          </p:nvPr>
        </p:nvSpPr>
        <p:spPr/>
        <p:txBody>
          <a:bodyPr/>
          <a:lstStyle/>
          <a:p>
            <a:r>
              <a:rPr lang="vi-VN" smtClean="0"/>
              <a:t>Khoa CNTT - ĐH Khoa học Tự nhiên</a:t>
            </a:r>
            <a:endParaRPr lang="en-US"/>
          </a:p>
        </p:txBody>
      </p:sp>
      <p:sp>
        <p:nvSpPr>
          <p:cNvPr id="45058" name="Slide Number Placeholder 5"/>
          <p:cNvSpPr>
            <a:spLocks noGrp="1"/>
          </p:cNvSpPr>
          <p:nvPr>
            <p:ph type="sldNum" sz="quarter" idx="12"/>
          </p:nvPr>
        </p:nvSpPr>
        <p:spPr bwMode="auto">
          <a:prstGeom prst="rect">
            <a:avLst/>
          </a:prstGeom>
          <a:noFill/>
          <a:ln>
            <a:miter lim="800000"/>
            <a:headEnd/>
            <a:tailEnd/>
          </a:ln>
        </p:spPr>
        <p:txBody>
          <a:bodyPr/>
          <a:lstStyle/>
          <a:p>
            <a:fld id="{C324F056-5B75-46D2-8546-F0AE70D8262B}" type="slidenum">
              <a:rPr lang="en-US" altLang="en-US"/>
              <a:pPr/>
              <a:t>34</a:t>
            </a:fld>
            <a:endParaRPr lang="en-US" altLang="en-US"/>
          </a:p>
        </p:txBody>
      </p:sp>
    </p:spTree>
    <p:extLst>
      <p:ext uri="{BB962C8B-B14F-4D97-AF65-F5344CB8AC3E}">
        <p14:creationId xmlns:p14="http://schemas.microsoft.com/office/powerpoint/2010/main" val="422430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normAutofit/>
          </a:bodyPr>
          <a:lstStyle/>
          <a:p>
            <a:pPr eaLnBrk="1" hangingPunct="1"/>
            <a:r>
              <a:rPr lang="en-US" dirty="0" err="1" smtClean="0"/>
              <a:t>Bài</a:t>
            </a:r>
            <a:r>
              <a:rPr lang="en-US" dirty="0" smtClean="0"/>
              <a:t> </a:t>
            </a:r>
            <a:r>
              <a:rPr lang="en-US" dirty="0" err="1" smtClean="0"/>
              <a:t>tập</a:t>
            </a:r>
            <a:endParaRPr lang="en-US" dirty="0" smtClean="0"/>
          </a:p>
        </p:txBody>
      </p:sp>
      <p:sp>
        <p:nvSpPr>
          <p:cNvPr id="45060" name="Rectangle 3"/>
          <p:cNvSpPr>
            <a:spLocks noGrp="1" noChangeArrowheads="1"/>
          </p:cNvSpPr>
          <p:nvPr>
            <p:ph idx="1"/>
          </p:nvPr>
        </p:nvSpPr>
        <p:spPr/>
        <p:txBody>
          <a:bodyPr>
            <a:noAutofit/>
          </a:bodyPr>
          <a:lstStyle/>
          <a:p>
            <a:pPr algn="just" eaLnBrk="1" hangingPunct="1">
              <a:lnSpc>
                <a:spcPct val="170000"/>
              </a:lnSpc>
            </a:pPr>
            <a:r>
              <a:rPr lang="en-US" sz="2400" dirty="0" err="1" smtClean="0"/>
              <a:t>Hãy</a:t>
            </a:r>
            <a:r>
              <a:rPr lang="en-US" sz="2400" dirty="0" smtClean="0"/>
              <a:t> so </a:t>
            </a:r>
            <a:r>
              <a:rPr lang="en-US" sz="2400" dirty="0" err="1" smtClean="0"/>
              <a:t>sánh</a:t>
            </a:r>
            <a:r>
              <a:rPr lang="en-US" sz="2400" dirty="0" smtClean="0"/>
              <a:t> HĐH </a:t>
            </a:r>
            <a:r>
              <a:rPr lang="en-US" sz="2400" dirty="0" err="1" smtClean="0"/>
              <a:t>và</a:t>
            </a:r>
            <a:r>
              <a:rPr lang="en-US" sz="2400" dirty="0" smtClean="0"/>
              <a:t> </a:t>
            </a:r>
            <a:r>
              <a:rPr lang="en-US" sz="2400" dirty="0" err="1" smtClean="0"/>
              <a:t>các</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khác</a:t>
            </a:r>
            <a:r>
              <a:rPr lang="en-US" sz="2400" dirty="0" smtClean="0"/>
              <a:t> </a:t>
            </a:r>
            <a:r>
              <a:rPr lang="en-US" sz="2400" dirty="0" err="1" smtClean="0"/>
              <a:t>dựa</a:t>
            </a:r>
            <a:r>
              <a:rPr lang="en-US" sz="2400" dirty="0" smtClean="0"/>
              <a:t> </a:t>
            </a:r>
            <a:r>
              <a:rPr lang="en-US" sz="2400" dirty="0" err="1" smtClean="0"/>
              <a:t>vào</a:t>
            </a:r>
            <a:r>
              <a:rPr lang="en-US" sz="2400" dirty="0" smtClean="0"/>
              <a:t> </a:t>
            </a:r>
            <a:r>
              <a:rPr lang="en-US" sz="2400" dirty="0" err="1" smtClean="0"/>
              <a:t>các</a:t>
            </a:r>
            <a:r>
              <a:rPr lang="en-US" sz="2400" dirty="0" smtClean="0"/>
              <a:t> </a:t>
            </a:r>
            <a:r>
              <a:rPr lang="en-US" sz="2400" dirty="0" err="1" smtClean="0"/>
              <a:t>tiêu</a:t>
            </a:r>
            <a:r>
              <a:rPr lang="en-US" sz="2400" dirty="0" smtClean="0"/>
              <a:t> </a:t>
            </a:r>
            <a:r>
              <a:rPr lang="en-US" sz="2400" err="1" smtClean="0"/>
              <a:t>chí</a:t>
            </a:r>
            <a:r>
              <a:rPr lang="en-US" sz="2400" smtClean="0"/>
              <a:t> sau (tiếp theo):</a:t>
            </a:r>
          </a:p>
          <a:p>
            <a:pPr lvl="1" eaLnBrk="1" hangingPunct="1">
              <a:lnSpc>
                <a:spcPct val="170000"/>
              </a:lnSpc>
            </a:pPr>
            <a:r>
              <a:rPr lang="en-US" sz="2000" smtClean="0"/>
              <a:t>Mức </a:t>
            </a:r>
            <a:r>
              <a:rPr lang="en-US" sz="2000" dirty="0" err="1" smtClean="0"/>
              <a:t>độ</a:t>
            </a:r>
            <a:r>
              <a:rPr lang="en-US" sz="2000" dirty="0" smtClean="0"/>
              <a:t> </a:t>
            </a:r>
            <a:r>
              <a:rPr lang="en-US" sz="2000" dirty="0" err="1" smtClean="0"/>
              <a:t>sử</a:t>
            </a:r>
            <a:r>
              <a:rPr lang="en-US" sz="2000" dirty="0" smtClean="0"/>
              <a:t> </a:t>
            </a:r>
            <a:r>
              <a:rPr lang="en-US" sz="2000" dirty="0" err="1" smtClean="0"/>
              <a:t>dụng</a:t>
            </a:r>
            <a:endParaRPr lang="en-US" sz="2000" dirty="0" smtClean="0"/>
          </a:p>
          <a:p>
            <a:pPr lvl="1" eaLnBrk="1" hangingPunct="1">
              <a:lnSpc>
                <a:spcPct val="170000"/>
              </a:lnSpc>
            </a:pPr>
            <a:r>
              <a:rPr lang="en-US" sz="2000" dirty="0" err="1" smtClean="0"/>
              <a:t>Hình</a:t>
            </a:r>
            <a:r>
              <a:rPr lang="en-US" sz="2000" dirty="0" smtClean="0"/>
              <a:t> </a:t>
            </a:r>
            <a:r>
              <a:rPr lang="en-US" sz="2000" dirty="0" err="1" smtClean="0"/>
              <a:t>thức</a:t>
            </a:r>
            <a:r>
              <a:rPr lang="en-US" sz="2000" dirty="0" smtClean="0"/>
              <a:t> </a:t>
            </a:r>
            <a:r>
              <a:rPr lang="en-US" sz="2000" dirty="0" err="1" smtClean="0"/>
              <a:t>quản</a:t>
            </a:r>
            <a:r>
              <a:rPr lang="en-US" sz="2000" dirty="0" smtClean="0"/>
              <a:t> </a:t>
            </a:r>
            <a:r>
              <a:rPr lang="en-US" sz="2000" dirty="0" err="1" smtClean="0"/>
              <a:t>lý</a:t>
            </a:r>
            <a:endParaRPr lang="en-US" sz="2000" dirty="0" smtClean="0"/>
          </a:p>
          <a:p>
            <a:pPr lvl="1" eaLnBrk="1" hangingPunct="1">
              <a:lnSpc>
                <a:spcPct val="170000"/>
              </a:lnSpc>
            </a:pPr>
            <a:r>
              <a:rPr lang="en-US" sz="2000" dirty="0" err="1" smtClean="0"/>
              <a:t>Số</a:t>
            </a:r>
            <a:r>
              <a:rPr lang="en-US" sz="2000" dirty="0" smtClean="0"/>
              <a:t> </a:t>
            </a:r>
            <a:r>
              <a:rPr lang="en-US" sz="2000" dirty="0" err="1" smtClean="0"/>
              <a:t>lượng</a:t>
            </a:r>
            <a:r>
              <a:rPr lang="en-US" sz="2000" dirty="0" smtClean="0"/>
              <a:t> </a:t>
            </a:r>
            <a:r>
              <a:rPr lang="en-US" sz="2000" dirty="0" err="1" smtClean="0"/>
              <a:t>cài</a:t>
            </a:r>
            <a:r>
              <a:rPr lang="en-US" sz="2000" dirty="0" smtClean="0"/>
              <a:t> </a:t>
            </a:r>
            <a:r>
              <a:rPr lang="en-US" sz="2000" dirty="0" err="1" smtClean="0"/>
              <a:t>đặt</a:t>
            </a:r>
            <a:r>
              <a:rPr lang="en-US" sz="2000" dirty="0" smtClean="0"/>
              <a:t> </a:t>
            </a:r>
            <a:r>
              <a:rPr lang="en-US" sz="2000" dirty="0" err="1" smtClean="0"/>
              <a:t>trên</a:t>
            </a:r>
            <a:r>
              <a:rPr lang="en-US" sz="2000" dirty="0" smtClean="0"/>
              <a:t> </a:t>
            </a:r>
            <a:r>
              <a:rPr lang="en-US" sz="2000" dirty="0" err="1" smtClean="0"/>
              <a:t>mỗi</a:t>
            </a:r>
            <a:r>
              <a:rPr lang="en-US" sz="2000" dirty="0" smtClean="0"/>
              <a:t> </a:t>
            </a:r>
            <a:r>
              <a:rPr lang="en-US" sz="2000" dirty="0" err="1" smtClean="0"/>
              <a:t>máy</a:t>
            </a:r>
            <a:r>
              <a:rPr lang="en-US" sz="2000" dirty="0" smtClean="0"/>
              <a:t> </a:t>
            </a:r>
            <a:r>
              <a:rPr lang="en-US" sz="2000" dirty="0" err="1" smtClean="0"/>
              <a:t>tính</a:t>
            </a:r>
            <a:endParaRPr lang="en-US" sz="2000" dirty="0" smtClean="0"/>
          </a:p>
          <a:p>
            <a:pPr algn="just" eaLnBrk="1" hangingPunct="1">
              <a:lnSpc>
                <a:spcPct val="170000"/>
              </a:lnSpc>
            </a:pPr>
            <a:r>
              <a:rPr lang="en-US" sz="2400" dirty="0" err="1" smtClean="0"/>
              <a:t>Hãy</a:t>
            </a:r>
            <a:r>
              <a:rPr lang="en-US" sz="2400" dirty="0" smtClean="0"/>
              <a:t> so </a:t>
            </a:r>
            <a:r>
              <a:rPr lang="en-US" sz="2400" err="1" smtClean="0"/>
              <a:t>sánh</a:t>
            </a:r>
            <a:r>
              <a:rPr lang="en-US" sz="2400" smtClean="0"/>
              <a:t> </a:t>
            </a:r>
            <a:r>
              <a:rPr lang="en-US" sz="2400" smtClean="0"/>
              <a:t>điện thoại di động</a:t>
            </a:r>
            <a:r>
              <a:rPr lang="en-US" sz="2400" smtClean="0"/>
              <a:t> </a:t>
            </a:r>
            <a:r>
              <a:rPr lang="en-US" sz="2400" dirty="0" err="1" smtClean="0"/>
              <a:t>có</a:t>
            </a:r>
            <a:r>
              <a:rPr lang="en-US" sz="2400" dirty="0" smtClean="0"/>
              <a:t> </a:t>
            </a:r>
            <a:r>
              <a:rPr lang="en-US" sz="2400" dirty="0" err="1" smtClean="0"/>
              <a:t>sử</a:t>
            </a:r>
            <a:r>
              <a:rPr lang="en-US" sz="2400" dirty="0" smtClean="0"/>
              <a:t> </a:t>
            </a:r>
            <a:r>
              <a:rPr lang="en-US" sz="2400" dirty="0" err="1" smtClean="0"/>
              <a:t>dụng</a:t>
            </a:r>
            <a:r>
              <a:rPr lang="en-US" sz="2400" dirty="0" smtClean="0"/>
              <a:t> HĐH </a:t>
            </a:r>
            <a:r>
              <a:rPr lang="en-US" sz="2400" dirty="0" err="1" smtClean="0"/>
              <a:t>và</a:t>
            </a:r>
            <a:r>
              <a:rPr lang="en-US" sz="2400" dirty="0" smtClean="0"/>
              <a:t> </a:t>
            </a:r>
            <a:r>
              <a:rPr lang="en-US" sz="2400" dirty="0" err="1" smtClean="0"/>
              <a:t>không</a:t>
            </a:r>
            <a:r>
              <a:rPr lang="en-US" sz="2400" dirty="0" smtClean="0"/>
              <a:t> </a:t>
            </a:r>
            <a:r>
              <a:rPr lang="en-US" sz="2400" dirty="0" err="1" smtClean="0"/>
              <a:t>sử</a:t>
            </a:r>
            <a:r>
              <a:rPr lang="en-US" sz="2400" dirty="0" smtClean="0"/>
              <a:t> </a:t>
            </a:r>
            <a:r>
              <a:rPr lang="en-US" sz="2400" err="1" smtClean="0"/>
              <a:t>dụng</a:t>
            </a:r>
            <a:r>
              <a:rPr lang="en-US" sz="2400" smtClean="0"/>
              <a:t> </a:t>
            </a:r>
            <a:r>
              <a:rPr lang="en-US" sz="2400" smtClean="0"/>
              <a:t>HĐH.</a:t>
            </a:r>
            <a:endParaRPr lang="en-US" sz="2400" dirty="0" smtClean="0"/>
          </a:p>
        </p:txBody>
      </p:sp>
      <p:sp>
        <p:nvSpPr>
          <p:cNvPr id="2" name="Date Placeholder 1"/>
          <p:cNvSpPr>
            <a:spLocks noGrp="1"/>
          </p:cNvSpPr>
          <p:nvPr>
            <p:ph type="dt" sz="half" idx="10"/>
          </p:nvPr>
        </p:nvSpPr>
        <p:spPr/>
        <p:txBody>
          <a:bodyPr/>
          <a:lstStyle/>
          <a:p>
            <a:fld id="{AC775340-398A-4916-B0FC-DC85ADC31416}" type="datetime1">
              <a:rPr lang="en-US" smtClean="0"/>
              <a:t>10/2/2012</a:t>
            </a:fld>
            <a:endParaRPr lang="en-US"/>
          </a:p>
        </p:txBody>
      </p:sp>
      <p:sp>
        <p:nvSpPr>
          <p:cNvPr id="3" name="Footer Placeholder 2"/>
          <p:cNvSpPr>
            <a:spLocks noGrp="1"/>
          </p:cNvSpPr>
          <p:nvPr>
            <p:ph type="ftr" sz="quarter" idx="11"/>
          </p:nvPr>
        </p:nvSpPr>
        <p:spPr/>
        <p:txBody>
          <a:bodyPr/>
          <a:lstStyle/>
          <a:p>
            <a:r>
              <a:rPr lang="vi-VN" smtClean="0"/>
              <a:t>Khoa CNTT - ĐH Khoa học Tự nhiên</a:t>
            </a:r>
            <a:endParaRPr lang="en-US"/>
          </a:p>
        </p:txBody>
      </p:sp>
      <p:sp>
        <p:nvSpPr>
          <p:cNvPr id="45058" name="Slide Number Placeholder 5"/>
          <p:cNvSpPr>
            <a:spLocks noGrp="1"/>
          </p:cNvSpPr>
          <p:nvPr>
            <p:ph type="sldNum" sz="quarter" idx="12"/>
          </p:nvPr>
        </p:nvSpPr>
        <p:spPr bwMode="auto">
          <a:prstGeom prst="rect">
            <a:avLst/>
          </a:prstGeom>
          <a:noFill/>
          <a:ln>
            <a:miter lim="800000"/>
            <a:headEnd/>
            <a:tailEnd/>
          </a:ln>
        </p:spPr>
        <p:txBody>
          <a:bodyPr/>
          <a:lstStyle/>
          <a:p>
            <a:fld id="{C324F056-5B75-46D2-8546-F0AE70D8262B}" type="slidenum">
              <a:rPr lang="en-US" altLang="en-US"/>
              <a:pPr/>
              <a:t>35</a:t>
            </a:fld>
            <a:endParaRPr lang="en-US" altLang="en-US"/>
          </a:p>
        </p:txBody>
      </p:sp>
    </p:spTree>
    <p:extLst>
      <p:ext uri="{BB962C8B-B14F-4D97-AF65-F5344CB8AC3E}">
        <p14:creationId xmlns:p14="http://schemas.microsoft.com/office/powerpoint/2010/main" val="523578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r>
              <a:rPr lang="en-US" smtClean="0"/>
              <a:t>Gợi ý</a:t>
            </a:r>
            <a:endParaRPr lang="en-US" dirty="0" smtClean="0"/>
          </a:p>
        </p:txBody>
      </p:sp>
      <p:sp>
        <p:nvSpPr>
          <p:cNvPr id="46083" name="Content Placeholder 2"/>
          <p:cNvSpPr>
            <a:spLocks noGrp="1"/>
          </p:cNvSpPr>
          <p:nvPr>
            <p:ph idx="1"/>
          </p:nvPr>
        </p:nvSpPr>
        <p:spPr/>
        <p:txBody>
          <a:bodyPr>
            <a:noAutofit/>
          </a:bodyPr>
          <a:lstStyle/>
          <a:p>
            <a:r>
              <a:rPr lang="en-US" sz="2400" dirty="0" err="1" smtClean="0"/>
              <a:t>Khả</a:t>
            </a:r>
            <a:r>
              <a:rPr lang="en-US" sz="2400" dirty="0" smtClean="0"/>
              <a:t> </a:t>
            </a:r>
            <a:r>
              <a:rPr lang="en-US" sz="2400" dirty="0" err="1" smtClean="0"/>
              <a:t>năng</a:t>
            </a:r>
            <a:r>
              <a:rPr lang="en-US" sz="2400" dirty="0" smtClean="0"/>
              <a:t> </a:t>
            </a:r>
            <a:r>
              <a:rPr lang="en-US" sz="2400" dirty="0" err="1" smtClean="0"/>
              <a:t>tự</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ngay</a:t>
            </a:r>
            <a:r>
              <a:rPr lang="en-US" sz="2400" dirty="0" smtClean="0"/>
              <a:t> </a:t>
            </a:r>
            <a:r>
              <a:rPr lang="en-US" sz="2400" dirty="0" err="1" smtClean="0"/>
              <a:t>sau</a:t>
            </a:r>
            <a:r>
              <a:rPr lang="en-US" sz="2400" dirty="0" smtClean="0"/>
              <a:t> </a:t>
            </a:r>
            <a:r>
              <a:rPr lang="en-US" sz="2400" dirty="0" err="1" smtClean="0"/>
              <a:t>khi</a:t>
            </a:r>
            <a:r>
              <a:rPr lang="en-US" sz="2400" dirty="0" smtClean="0"/>
              <a:t> </a:t>
            </a:r>
            <a:r>
              <a:rPr lang="en-US" sz="2400" dirty="0" err="1" smtClean="0"/>
              <a:t>bật</a:t>
            </a:r>
            <a:r>
              <a:rPr lang="en-US" sz="2400" dirty="0" smtClean="0"/>
              <a:t> </a:t>
            </a:r>
            <a:r>
              <a:rPr lang="en-US" sz="2400" dirty="0" err="1" smtClean="0"/>
              <a:t>máy</a:t>
            </a:r>
            <a:r>
              <a:rPr lang="en-US" sz="2400" dirty="0" smtClean="0"/>
              <a:t>: HĐH </a:t>
            </a:r>
            <a:r>
              <a:rPr lang="en-US" sz="2400" dirty="0" err="1" smtClean="0"/>
              <a:t>thường</a:t>
            </a:r>
            <a:r>
              <a:rPr lang="en-US" sz="2400" dirty="0" smtClean="0"/>
              <a:t> </a:t>
            </a:r>
            <a:r>
              <a:rPr lang="en-US" sz="2400" dirty="0" err="1" smtClean="0"/>
              <a:t>có</a:t>
            </a:r>
            <a:r>
              <a:rPr lang="en-US" sz="2400" dirty="0" smtClean="0"/>
              <a:t> </a:t>
            </a:r>
            <a:r>
              <a:rPr lang="en-US" sz="2400" dirty="0" err="1" smtClean="0"/>
              <a:t>khả</a:t>
            </a:r>
            <a:r>
              <a:rPr lang="en-US" sz="2400" dirty="0" smtClean="0"/>
              <a:t> </a:t>
            </a:r>
            <a:r>
              <a:rPr lang="en-US" sz="2400" dirty="0" err="1" smtClean="0"/>
              <a:t>năng</a:t>
            </a:r>
            <a:r>
              <a:rPr lang="en-US" sz="2400" dirty="0" smtClean="0"/>
              <a:t> </a:t>
            </a:r>
            <a:r>
              <a:rPr lang="en-US" sz="2400" dirty="0" err="1" smtClean="0"/>
              <a:t>này</a:t>
            </a:r>
            <a:r>
              <a:rPr lang="en-US" sz="2400" dirty="0" smtClean="0"/>
              <a:t> </a:t>
            </a:r>
            <a:r>
              <a:rPr lang="en-US" sz="2400" dirty="0" err="1" smtClean="0"/>
              <a:t>còn</a:t>
            </a:r>
            <a:r>
              <a:rPr lang="en-US" sz="2400" dirty="0" smtClean="0"/>
              <a:t> </a:t>
            </a:r>
            <a:r>
              <a:rPr lang="en-US" sz="2400" dirty="0" err="1" smtClean="0"/>
              <a:t>các</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khác</a:t>
            </a:r>
            <a:r>
              <a:rPr lang="en-US" sz="2400" dirty="0" smtClean="0"/>
              <a:t> </a:t>
            </a:r>
            <a:r>
              <a:rPr lang="en-US" sz="2400" dirty="0" err="1" smtClean="0"/>
              <a:t>thì</a:t>
            </a:r>
            <a:r>
              <a:rPr lang="en-US" sz="2400" dirty="0" smtClean="0"/>
              <a:t> </a:t>
            </a:r>
            <a:r>
              <a:rPr lang="en-US" sz="2400" dirty="0" err="1" smtClean="0"/>
              <a:t>không</a:t>
            </a:r>
            <a:r>
              <a:rPr lang="en-US" sz="2400" dirty="0" smtClean="0"/>
              <a:t>.</a:t>
            </a:r>
          </a:p>
          <a:p>
            <a:r>
              <a:rPr lang="en-US" sz="2400" dirty="0" err="1" smtClean="0"/>
              <a:t>Tác</a:t>
            </a:r>
            <a:r>
              <a:rPr lang="en-US" sz="2400" dirty="0" smtClean="0"/>
              <a:t> </a:t>
            </a:r>
            <a:r>
              <a:rPr lang="en-US" sz="2400" dirty="0" err="1" smtClean="0"/>
              <a:t>động</a:t>
            </a:r>
            <a:r>
              <a:rPr lang="en-US" sz="2400" dirty="0" smtClean="0"/>
              <a:t> </a:t>
            </a:r>
            <a:r>
              <a:rPr lang="en-US" sz="2400" dirty="0" err="1" smtClean="0"/>
              <a:t>đến</a:t>
            </a:r>
            <a:r>
              <a:rPr lang="en-US" sz="2400" dirty="0" smtClean="0"/>
              <a:t> </a:t>
            </a:r>
            <a:r>
              <a:rPr lang="en-US" sz="2400" dirty="0" err="1" smtClean="0"/>
              <a:t>máy</a:t>
            </a:r>
            <a:r>
              <a:rPr lang="en-US" sz="2400" dirty="0" smtClean="0"/>
              <a:t> </a:t>
            </a:r>
            <a:r>
              <a:rPr lang="en-US" sz="2400" dirty="0" err="1" smtClean="0"/>
              <a:t>tính</a:t>
            </a:r>
            <a:r>
              <a:rPr lang="en-US" sz="2400" dirty="0" smtClean="0"/>
              <a:t> </a:t>
            </a:r>
            <a:r>
              <a:rPr lang="en-US" sz="2400" dirty="0" err="1" smtClean="0"/>
              <a:t>khi</a:t>
            </a:r>
            <a:r>
              <a:rPr lang="en-US" sz="2400" dirty="0" smtClean="0"/>
              <a:t> </a:t>
            </a:r>
            <a:r>
              <a:rPr lang="en-US" sz="2400" dirty="0" err="1" smtClean="0"/>
              <a:t>chương</a:t>
            </a:r>
            <a:r>
              <a:rPr lang="en-US" sz="2400" dirty="0" smtClean="0"/>
              <a:t> </a:t>
            </a:r>
            <a:r>
              <a:rPr lang="en-US" sz="2400" dirty="0" err="1" smtClean="0"/>
              <a:t>trình</a:t>
            </a:r>
            <a:r>
              <a:rPr lang="en-US" sz="2400" dirty="0" smtClean="0"/>
              <a:t> </a:t>
            </a:r>
            <a:r>
              <a:rPr lang="en-US" sz="2400" dirty="0" err="1" smtClean="0"/>
              <a:t>kết</a:t>
            </a:r>
            <a:r>
              <a:rPr lang="en-US" sz="2400" dirty="0" smtClean="0"/>
              <a:t> </a:t>
            </a:r>
            <a:r>
              <a:rPr lang="en-US" sz="2400" dirty="0" err="1" smtClean="0"/>
              <a:t>thúc</a:t>
            </a:r>
            <a:r>
              <a:rPr lang="en-US" sz="2400" dirty="0" smtClean="0"/>
              <a:t>: </a:t>
            </a:r>
            <a:r>
              <a:rPr lang="en-US" sz="2400" dirty="0" err="1" smtClean="0"/>
              <a:t>khi</a:t>
            </a:r>
            <a:r>
              <a:rPr lang="en-US" sz="2400" dirty="0" smtClean="0"/>
              <a:t> </a:t>
            </a:r>
            <a:r>
              <a:rPr lang="en-US" sz="2400" dirty="0" err="1" smtClean="0"/>
              <a:t>kết</a:t>
            </a:r>
            <a:r>
              <a:rPr lang="en-US" sz="2400" dirty="0" smtClean="0"/>
              <a:t> </a:t>
            </a:r>
            <a:r>
              <a:rPr lang="en-US" sz="2400" dirty="0" err="1" smtClean="0"/>
              <a:t>thúc</a:t>
            </a:r>
            <a:r>
              <a:rPr lang="en-US" sz="2400" dirty="0" smtClean="0"/>
              <a:t> HĐH </a:t>
            </a:r>
            <a:r>
              <a:rPr lang="en-US" sz="2400" dirty="0" err="1" smtClean="0"/>
              <a:t>thì</a:t>
            </a:r>
            <a:r>
              <a:rPr lang="en-US" sz="2400" dirty="0" smtClean="0"/>
              <a:t> </a:t>
            </a:r>
            <a:r>
              <a:rPr lang="en-US" sz="2400" dirty="0" err="1" smtClean="0"/>
              <a:t>máy</a:t>
            </a:r>
            <a:r>
              <a:rPr lang="en-US" sz="2400" dirty="0" smtClean="0"/>
              <a:t> </a:t>
            </a:r>
            <a:r>
              <a:rPr lang="en-US" sz="2400" dirty="0" err="1" smtClean="0"/>
              <a:t>tính</a:t>
            </a:r>
            <a:r>
              <a:rPr lang="en-US" sz="2400" dirty="0" smtClean="0"/>
              <a:t> </a:t>
            </a:r>
            <a:r>
              <a:rPr lang="en-US" sz="2400" dirty="0" err="1" smtClean="0"/>
              <a:t>không</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được</a:t>
            </a:r>
            <a:r>
              <a:rPr lang="en-US" sz="2400" dirty="0" smtClean="0"/>
              <a:t> </a:t>
            </a:r>
            <a:r>
              <a:rPr lang="en-US" sz="2400" dirty="0" err="1" smtClean="0"/>
              <a:t>nữa</a:t>
            </a:r>
            <a:r>
              <a:rPr lang="en-US" sz="2400" dirty="0" smtClean="0"/>
              <a:t> (</a:t>
            </a:r>
            <a:r>
              <a:rPr lang="en-US" sz="2400" dirty="0" err="1" smtClean="0"/>
              <a:t>và</a:t>
            </a:r>
            <a:r>
              <a:rPr lang="en-US" sz="2400" dirty="0" smtClean="0"/>
              <a:t> HĐH </a:t>
            </a:r>
            <a:r>
              <a:rPr lang="en-US" sz="2400" dirty="0" err="1" smtClean="0"/>
              <a:t>thường</a:t>
            </a:r>
            <a:r>
              <a:rPr lang="en-US" sz="2400" dirty="0" smtClean="0"/>
              <a:t> </a:t>
            </a:r>
            <a:r>
              <a:rPr lang="en-US" sz="2400" dirty="0" err="1" smtClean="0"/>
              <a:t>tự</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luôn</a:t>
            </a:r>
            <a:r>
              <a:rPr lang="en-US" sz="2400" dirty="0" smtClean="0"/>
              <a:t> </a:t>
            </a:r>
            <a:r>
              <a:rPr lang="en-US" sz="2400" dirty="0" err="1" smtClean="0"/>
              <a:t>thao</a:t>
            </a:r>
            <a:r>
              <a:rPr lang="en-US" sz="2400" dirty="0" smtClean="0"/>
              <a:t> </a:t>
            </a:r>
            <a:r>
              <a:rPr lang="en-US" sz="2400" dirty="0" err="1" smtClean="0"/>
              <a:t>tác</a:t>
            </a:r>
            <a:r>
              <a:rPr lang="en-US" sz="2400" dirty="0" smtClean="0"/>
              <a:t> </a:t>
            </a:r>
            <a:r>
              <a:rPr lang="en-US" sz="2400" dirty="0" err="1" smtClean="0"/>
              <a:t>tắt</a:t>
            </a:r>
            <a:r>
              <a:rPr lang="en-US" sz="2400" dirty="0" smtClean="0"/>
              <a:t> </a:t>
            </a:r>
            <a:r>
              <a:rPr lang="en-US" sz="2400" dirty="0" err="1" smtClean="0"/>
              <a:t>máy</a:t>
            </a:r>
            <a:r>
              <a:rPr lang="en-US" sz="2400" dirty="0" smtClean="0"/>
              <a:t>), </a:t>
            </a:r>
            <a:r>
              <a:rPr lang="en-US" sz="2400" dirty="0" err="1" smtClean="0"/>
              <a:t>các</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khác</a:t>
            </a:r>
            <a:r>
              <a:rPr lang="en-US" sz="2400" dirty="0" smtClean="0"/>
              <a:t> </a:t>
            </a:r>
            <a:r>
              <a:rPr lang="en-US" sz="2400" dirty="0" err="1" smtClean="0"/>
              <a:t>không</a:t>
            </a:r>
            <a:r>
              <a:rPr lang="en-US" sz="2400" dirty="0" smtClean="0"/>
              <a:t> </a:t>
            </a:r>
            <a:r>
              <a:rPr lang="en-US" sz="2400" dirty="0" err="1" smtClean="0"/>
              <a:t>như</a:t>
            </a:r>
            <a:r>
              <a:rPr lang="en-US" sz="2400" dirty="0" smtClean="0"/>
              <a:t> </a:t>
            </a:r>
            <a:r>
              <a:rPr lang="en-US" sz="2400" dirty="0" err="1" smtClean="0"/>
              <a:t>vậy</a:t>
            </a:r>
            <a:r>
              <a:rPr lang="en-US" sz="2400" dirty="0" smtClean="0"/>
              <a:t>.</a:t>
            </a:r>
          </a:p>
          <a:p>
            <a:r>
              <a:rPr lang="en-US" sz="2400" dirty="0" err="1" smtClean="0"/>
              <a:t>Mức</a:t>
            </a:r>
            <a:r>
              <a:rPr lang="en-US" sz="2400" dirty="0" smtClean="0"/>
              <a:t> </a:t>
            </a:r>
            <a:r>
              <a:rPr lang="en-US" sz="2400" dirty="0" err="1" smtClean="0"/>
              <a:t>độ</a:t>
            </a:r>
            <a:r>
              <a:rPr lang="en-US" sz="2400" dirty="0" smtClean="0"/>
              <a:t> </a:t>
            </a:r>
            <a:r>
              <a:rPr lang="en-US" sz="2400" dirty="0" err="1" smtClean="0"/>
              <a:t>cần</a:t>
            </a:r>
            <a:r>
              <a:rPr lang="en-US" sz="2400" dirty="0" smtClean="0"/>
              <a:t> </a:t>
            </a:r>
            <a:r>
              <a:rPr lang="en-US" sz="2400" dirty="0" err="1" smtClean="0"/>
              <a:t>thiết</a:t>
            </a:r>
            <a:r>
              <a:rPr lang="en-US" sz="2400" dirty="0" smtClean="0"/>
              <a:t> </a:t>
            </a:r>
            <a:r>
              <a:rPr lang="en-US" sz="2400" dirty="0" err="1" smtClean="0"/>
              <a:t>cho</a:t>
            </a:r>
            <a:r>
              <a:rPr lang="en-US" sz="2400" dirty="0" smtClean="0"/>
              <a:t> </a:t>
            </a:r>
            <a:r>
              <a:rPr lang="en-US" sz="2400" dirty="0" err="1" smtClean="0"/>
              <a:t>sự</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tối</a:t>
            </a:r>
            <a:r>
              <a:rPr lang="en-US" sz="2400" dirty="0" smtClean="0"/>
              <a:t> </a:t>
            </a:r>
            <a:r>
              <a:rPr lang="en-US" sz="2400" dirty="0" err="1" smtClean="0"/>
              <a:t>thiểu</a:t>
            </a:r>
            <a:r>
              <a:rPr lang="en-US" sz="2400" dirty="0" smtClean="0"/>
              <a:t> </a:t>
            </a:r>
            <a:r>
              <a:rPr lang="en-US" sz="2400" dirty="0" err="1" smtClean="0"/>
              <a:t>của</a:t>
            </a:r>
            <a:r>
              <a:rPr lang="en-US" sz="2400" dirty="0" smtClean="0"/>
              <a:t> </a:t>
            </a:r>
            <a:r>
              <a:rPr lang="en-US" sz="2400" dirty="0" err="1" smtClean="0"/>
              <a:t>máy</a:t>
            </a:r>
            <a:r>
              <a:rPr lang="en-US" sz="2400" dirty="0" smtClean="0"/>
              <a:t> </a:t>
            </a:r>
            <a:r>
              <a:rPr lang="en-US" sz="2400" dirty="0" err="1" smtClean="0"/>
              <a:t>tính</a:t>
            </a:r>
            <a:r>
              <a:rPr lang="en-US" sz="2400" dirty="0" smtClean="0"/>
              <a:t>: HĐH </a:t>
            </a:r>
            <a:r>
              <a:rPr lang="en-US" sz="2400" dirty="0" err="1" smtClean="0"/>
              <a:t>là</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bắt</a:t>
            </a:r>
            <a:r>
              <a:rPr lang="en-US" sz="2400" dirty="0" smtClean="0"/>
              <a:t> </a:t>
            </a:r>
            <a:r>
              <a:rPr lang="en-US" sz="2400" dirty="0" err="1" smtClean="0"/>
              <a:t>buộc</a:t>
            </a:r>
            <a:r>
              <a:rPr lang="en-US" sz="2400" dirty="0" smtClean="0"/>
              <a:t> </a:t>
            </a:r>
            <a:r>
              <a:rPr lang="en-US" sz="2400" dirty="0" err="1" smtClean="0"/>
              <a:t>phải</a:t>
            </a:r>
            <a:r>
              <a:rPr lang="en-US" sz="2400" dirty="0" smtClean="0"/>
              <a:t> </a:t>
            </a:r>
            <a:r>
              <a:rPr lang="en-US" sz="2400" dirty="0" err="1" smtClean="0"/>
              <a:t>có</a:t>
            </a:r>
            <a:r>
              <a:rPr lang="en-US" sz="2400" dirty="0" smtClean="0"/>
              <a:t>, </a:t>
            </a:r>
            <a:r>
              <a:rPr lang="en-US" sz="2400" dirty="0" err="1" smtClean="0"/>
              <a:t>các</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khác</a:t>
            </a:r>
            <a:r>
              <a:rPr lang="en-US" sz="2400" dirty="0" smtClean="0"/>
              <a:t> </a:t>
            </a:r>
            <a:r>
              <a:rPr lang="en-US" sz="2400" dirty="0" err="1" smtClean="0"/>
              <a:t>thì</a:t>
            </a:r>
            <a:r>
              <a:rPr lang="en-US" sz="2400" dirty="0" smtClean="0"/>
              <a:t> </a:t>
            </a:r>
            <a:r>
              <a:rPr lang="en-US" sz="2400" dirty="0" err="1" smtClean="0"/>
              <a:t>không</a:t>
            </a:r>
            <a:r>
              <a:rPr lang="en-US" sz="2400" dirty="0" smtClean="0"/>
              <a:t> </a:t>
            </a:r>
            <a:r>
              <a:rPr lang="en-US" sz="2400" dirty="0" err="1" smtClean="0"/>
              <a:t>tới</a:t>
            </a:r>
            <a:r>
              <a:rPr lang="en-US" sz="2400" dirty="0" smtClean="0"/>
              <a:t> </a:t>
            </a:r>
            <a:r>
              <a:rPr lang="en-US" sz="2400" dirty="0" err="1" smtClean="0"/>
              <a:t>mức</a:t>
            </a:r>
            <a:r>
              <a:rPr lang="en-US" sz="2400" dirty="0" smtClean="0"/>
              <a:t> </a:t>
            </a:r>
            <a:r>
              <a:rPr lang="en-US" sz="2400" dirty="0" err="1" smtClean="0"/>
              <a:t>bắt</a:t>
            </a:r>
            <a:r>
              <a:rPr lang="en-US" sz="2400" dirty="0" smtClean="0"/>
              <a:t> </a:t>
            </a:r>
            <a:r>
              <a:rPr lang="en-US" sz="2400" err="1" smtClean="0"/>
              <a:t>buộc</a:t>
            </a:r>
            <a:r>
              <a:rPr lang="en-US" sz="2400" smtClean="0"/>
              <a:t>.</a:t>
            </a:r>
            <a:endParaRPr lang="en-US" sz="2400" dirty="0" smtClean="0"/>
          </a:p>
        </p:txBody>
      </p:sp>
      <p:sp>
        <p:nvSpPr>
          <p:cNvPr id="2" name="Date Placeholder 1"/>
          <p:cNvSpPr>
            <a:spLocks noGrp="1"/>
          </p:cNvSpPr>
          <p:nvPr>
            <p:ph type="dt" sz="half" idx="10"/>
          </p:nvPr>
        </p:nvSpPr>
        <p:spPr/>
        <p:txBody>
          <a:bodyPr/>
          <a:lstStyle/>
          <a:p>
            <a:fld id="{7EB2F8B3-6AF7-4381-8B84-C537032E5C49}" type="datetime1">
              <a:rPr lang="en-US" smtClean="0"/>
              <a:t>10/2/2012</a:t>
            </a:fld>
            <a:endParaRPr lang="en-US"/>
          </a:p>
        </p:txBody>
      </p:sp>
      <p:sp>
        <p:nvSpPr>
          <p:cNvPr id="3" name="Footer Placeholder 2"/>
          <p:cNvSpPr>
            <a:spLocks noGrp="1"/>
          </p:cNvSpPr>
          <p:nvPr>
            <p:ph type="ftr" sz="quarter" idx="11"/>
          </p:nvPr>
        </p:nvSpPr>
        <p:spPr/>
        <p:txBody>
          <a:bodyPr/>
          <a:lstStyle/>
          <a:p>
            <a:r>
              <a:rPr lang="vi-VN" smtClean="0"/>
              <a:t>Khoa CNTT - ĐH Khoa học Tự nhiên</a:t>
            </a:r>
            <a:endParaRPr lang="en-US"/>
          </a:p>
        </p:txBody>
      </p:sp>
      <p:sp>
        <p:nvSpPr>
          <p:cNvPr id="46084" name="Slide Number Placeholder 3"/>
          <p:cNvSpPr>
            <a:spLocks noGrp="1"/>
          </p:cNvSpPr>
          <p:nvPr>
            <p:ph type="sldNum" sz="quarter" idx="12"/>
          </p:nvPr>
        </p:nvSpPr>
        <p:spPr bwMode="auto">
          <a:prstGeom prst="rect">
            <a:avLst/>
          </a:prstGeom>
          <a:noFill/>
          <a:ln>
            <a:miter lim="800000"/>
            <a:headEnd/>
            <a:tailEnd/>
          </a:ln>
        </p:spPr>
        <p:txBody>
          <a:bodyPr/>
          <a:lstStyle/>
          <a:p>
            <a:fld id="{2CE80E08-7336-4B2C-8AFA-86537D212928}" type="slidenum">
              <a:rPr lang="en-US" altLang="en-US"/>
              <a:pPr/>
              <a:t>36</a:t>
            </a:fld>
            <a:endParaRPr lang="en-US" altLang="en-US"/>
          </a:p>
        </p:txBody>
      </p:sp>
    </p:spTree>
    <p:extLst>
      <p:ext uri="{BB962C8B-B14F-4D97-AF65-F5344CB8AC3E}">
        <p14:creationId xmlns:p14="http://schemas.microsoft.com/office/powerpoint/2010/main" val="6766354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r>
              <a:rPr lang="en-US"/>
              <a:t>Gợi ý (tiếp theo)</a:t>
            </a:r>
            <a:endParaRPr lang="en-US" dirty="0" smtClean="0"/>
          </a:p>
        </p:txBody>
      </p:sp>
      <p:sp>
        <p:nvSpPr>
          <p:cNvPr id="46083" name="Content Placeholder 2"/>
          <p:cNvSpPr>
            <a:spLocks noGrp="1"/>
          </p:cNvSpPr>
          <p:nvPr>
            <p:ph idx="1"/>
          </p:nvPr>
        </p:nvSpPr>
        <p:spPr/>
        <p:txBody>
          <a:bodyPr>
            <a:noAutofit/>
          </a:bodyPr>
          <a:lstStyle/>
          <a:p>
            <a:r>
              <a:rPr lang="en-US" sz="2400" smtClean="0"/>
              <a:t>Khả năng điều khiển phần cứng: Các phần mềm khác không điều hành trực tiếp các thiết bị phần cứng (trong 1 số tr</a:t>
            </a:r>
            <a:r>
              <a:rPr lang="vi-VN" sz="2400" smtClean="0"/>
              <a:t>ư</a:t>
            </a:r>
            <a:r>
              <a:rPr lang="en-US" sz="2400" smtClean="0"/>
              <a:t>ờng hợp hiếm hoi thì cũng có – nh</a:t>
            </a:r>
            <a:r>
              <a:rPr lang="vi-VN" sz="2400" smtClean="0"/>
              <a:t>ư</a:t>
            </a:r>
            <a:r>
              <a:rPr lang="en-US" sz="2400" smtClean="0"/>
              <a:t>ng khi đó chỉ điều hành 1 vài thiết bị), còn HĐH điều hành tất cả các thiết bị phần cứng.</a:t>
            </a:r>
          </a:p>
          <a:p>
            <a:r>
              <a:rPr lang="en-US" sz="2400" smtClean="0"/>
              <a:t>Độ phức tạp: HĐH thường được thiết kế công phu, phức tạp hơn các phần mềm khác.</a:t>
            </a:r>
          </a:p>
          <a:p>
            <a:r>
              <a:rPr lang="en-US" sz="2400"/>
              <a:t>Thứ tự cài đặt: HĐH phải được cài đặt vào máy tính trước các phần mềm khác.</a:t>
            </a:r>
          </a:p>
          <a:p>
            <a:r>
              <a:rPr lang="en-US" sz="2400"/>
              <a:t>Mức độ sử dụng: người dùng máy tính nào cũng phải sử dụng HĐH, còn những phần mềm khác thì người có người </a:t>
            </a:r>
            <a:r>
              <a:rPr lang="en-US" sz="2400" smtClean="0"/>
              <a:t>không.</a:t>
            </a:r>
            <a:endParaRPr lang="en-US" sz="2400" dirty="0" smtClean="0"/>
          </a:p>
        </p:txBody>
      </p:sp>
      <p:sp>
        <p:nvSpPr>
          <p:cNvPr id="2" name="Date Placeholder 1"/>
          <p:cNvSpPr>
            <a:spLocks noGrp="1"/>
          </p:cNvSpPr>
          <p:nvPr>
            <p:ph type="dt" sz="half" idx="10"/>
          </p:nvPr>
        </p:nvSpPr>
        <p:spPr/>
        <p:txBody>
          <a:bodyPr/>
          <a:lstStyle/>
          <a:p>
            <a:fld id="{410231D7-B27B-4CC2-9B13-432E495500DF}" type="datetime1">
              <a:rPr lang="en-US" smtClean="0"/>
              <a:t>10/2/2012</a:t>
            </a:fld>
            <a:endParaRPr lang="en-US"/>
          </a:p>
        </p:txBody>
      </p:sp>
      <p:sp>
        <p:nvSpPr>
          <p:cNvPr id="3" name="Footer Placeholder 2"/>
          <p:cNvSpPr>
            <a:spLocks noGrp="1"/>
          </p:cNvSpPr>
          <p:nvPr>
            <p:ph type="ftr" sz="quarter" idx="11"/>
          </p:nvPr>
        </p:nvSpPr>
        <p:spPr/>
        <p:txBody>
          <a:bodyPr/>
          <a:lstStyle/>
          <a:p>
            <a:r>
              <a:rPr lang="vi-VN" smtClean="0"/>
              <a:t>Khoa CNTT - ĐH Khoa học Tự nhiên</a:t>
            </a:r>
            <a:endParaRPr lang="en-US"/>
          </a:p>
        </p:txBody>
      </p:sp>
      <p:sp>
        <p:nvSpPr>
          <p:cNvPr id="46084" name="Slide Number Placeholder 3"/>
          <p:cNvSpPr>
            <a:spLocks noGrp="1"/>
          </p:cNvSpPr>
          <p:nvPr>
            <p:ph type="sldNum" sz="quarter" idx="12"/>
          </p:nvPr>
        </p:nvSpPr>
        <p:spPr bwMode="auto">
          <a:prstGeom prst="rect">
            <a:avLst/>
          </a:prstGeom>
          <a:noFill/>
          <a:ln>
            <a:miter lim="800000"/>
            <a:headEnd/>
            <a:tailEnd/>
          </a:ln>
        </p:spPr>
        <p:txBody>
          <a:bodyPr/>
          <a:lstStyle/>
          <a:p>
            <a:fld id="{2CE80E08-7336-4B2C-8AFA-86537D212928}" type="slidenum">
              <a:rPr lang="en-US" altLang="en-US"/>
              <a:pPr/>
              <a:t>37</a:t>
            </a:fld>
            <a:endParaRPr lang="en-US" altLang="en-US"/>
          </a:p>
        </p:txBody>
      </p:sp>
    </p:spTree>
    <p:extLst>
      <p:ext uri="{BB962C8B-B14F-4D97-AF65-F5344CB8AC3E}">
        <p14:creationId xmlns:p14="http://schemas.microsoft.com/office/powerpoint/2010/main" val="33070727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r>
              <a:rPr lang="en-US" dirty="0" err="1" smtClean="0"/>
              <a:t>Gợi</a:t>
            </a:r>
            <a:r>
              <a:rPr lang="en-US" dirty="0" smtClean="0"/>
              <a:t> ý </a:t>
            </a:r>
            <a:r>
              <a:rPr lang="en-US" smtClean="0"/>
              <a:t>(tiếp theo)</a:t>
            </a:r>
            <a:endParaRPr lang="en-US" dirty="0" smtClean="0"/>
          </a:p>
        </p:txBody>
      </p:sp>
      <p:sp>
        <p:nvSpPr>
          <p:cNvPr id="47107" name="Content Placeholder 2"/>
          <p:cNvSpPr>
            <a:spLocks noGrp="1"/>
          </p:cNvSpPr>
          <p:nvPr>
            <p:ph idx="1"/>
          </p:nvPr>
        </p:nvSpPr>
        <p:spPr/>
        <p:txBody>
          <a:bodyPr>
            <a:noAutofit/>
          </a:bodyPr>
          <a:lstStyle/>
          <a:p>
            <a:r>
              <a:rPr lang="en-US" sz="2400" smtClean="0"/>
              <a:t>Hình </a:t>
            </a:r>
            <a:r>
              <a:rPr lang="en-US" sz="2400" dirty="0" err="1" smtClean="0"/>
              <a:t>thức</a:t>
            </a:r>
            <a:r>
              <a:rPr lang="en-US" sz="2400" dirty="0" smtClean="0"/>
              <a:t> </a:t>
            </a:r>
            <a:r>
              <a:rPr lang="en-US" sz="2400" dirty="0" err="1" smtClean="0"/>
              <a:t>quản</a:t>
            </a:r>
            <a:r>
              <a:rPr lang="en-US" sz="2400" dirty="0" smtClean="0"/>
              <a:t> </a:t>
            </a:r>
            <a:r>
              <a:rPr lang="en-US" sz="2400" dirty="0" err="1" smtClean="0"/>
              <a:t>lý</a:t>
            </a:r>
            <a:r>
              <a:rPr lang="en-US" sz="2400" dirty="0" smtClean="0"/>
              <a:t>: </a:t>
            </a:r>
            <a:r>
              <a:rPr lang="en-US" sz="2400" dirty="0" err="1" smtClean="0"/>
              <a:t>Các</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khác</a:t>
            </a:r>
            <a:r>
              <a:rPr lang="en-US" sz="2400" dirty="0" smtClean="0"/>
              <a:t> </a:t>
            </a:r>
            <a:r>
              <a:rPr lang="en-US" sz="2400" dirty="0" err="1" smtClean="0"/>
              <a:t>không</a:t>
            </a:r>
            <a:r>
              <a:rPr lang="en-US" sz="2400" dirty="0" smtClean="0"/>
              <a:t> </a:t>
            </a:r>
            <a:r>
              <a:rPr lang="en-US" sz="2400" dirty="0" err="1" smtClean="0"/>
              <a:t>quản</a:t>
            </a:r>
            <a:r>
              <a:rPr lang="en-US" sz="2400" dirty="0" smtClean="0"/>
              <a:t> l</a:t>
            </a:r>
            <a:r>
              <a:rPr lang="he-IL" sz="2400" dirty="0" smtClean="0"/>
              <a:t>‎</a:t>
            </a:r>
            <a:r>
              <a:rPr lang="en-US" sz="2400" dirty="0" smtClean="0"/>
              <a:t>ý, </a:t>
            </a:r>
            <a:r>
              <a:rPr lang="en-US" sz="2400" dirty="0" err="1" smtClean="0"/>
              <a:t>điều</a:t>
            </a:r>
            <a:r>
              <a:rPr lang="en-US" sz="2400" dirty="0" smtClean="0"/>
              <a:t> </a:t>
            </a:r>
            <a:r>
              <a:rPr lang="en-US" sz="2400" dirty="0" err="1" smtClean="0"/>
              <a:t>hành</a:t>
            </a:r>
            <a:r>
              <a:rPr lang="en-US" sz="2400" dirty="0" smtClean="0"/>
              <a:t> HĐH </a:t>
            </a:r>
            <a:r>
              <a:rPr lang="en-US" sz="2400" dirty="0" err="1" smtClean="0"/>
              <a:t>mà</a:t>
            </a:r>
            <a:r>
              <a:rPr lang="en-US" sz="2400" dirty="0" smtClean="0"/>
              <a:t> </a:t>
            </a:r>
            <a:r>
              <a:rPr lang="en-US" sz="2400" dirty="0" err="1" smtClean="0"/>
              <a:t>là</a:t>
            </a:r>
            <a:r>
              <a:rPr lang="en-US" sz="2400" dirty="0" smtClean="0"/>
              <a:t> </a:t>
            </a:r>
            <a:r>
              <a:rPr lang="en-US" sz="2400" dirty="0" err="1" smtClean="0"/>
              <a:t>ngược</a:t>
            </a:r>
            <a:r>
              <a:rPr lang="en-US" sz="2400" dirty="0" smtClean="0"/>
              <a:t> </a:t>
            </a:r>
            <a:r>
              <a:rPr lang="en-US" sz="2400" dirty="0" err="1" smtClean="0"/>
              <a:t>lại</a:t>
            </a:r>
            <a:r>
              <a:rPr lang="en-US" sz="2400" dirty="0" smtClean="0"/>
              <a:t>: HĐH </a:t>
            </a:r>
            <a:r>
              <a:rPr lang="en-US" sz="2400" dirty="0" err="1" smtClean="0"/>
              <a:t>quản</a:t>
            </a:r>
            <a:r>
              <a:rPr lang="en-US" sz="2400" dirty="0" smtClean="0"/>
              <a:t> </a:t>
            </a:r>
            <a:r>
              <a:rPr lang="en-US" sz="2400" dirty="0" err="1" smtClean="0"/>
              <a:t>lý</a:t>
            </a:r>
            <a:r>
              <a:rPr lang="en-US" sz="2400" dirty="0" smtClean="0"/>
              <a:t>, </a:t>
            </a:r>
            <a:r>
              <a:rPr lang="en-US" sz="2400" dirty="0" err="1" smtClean="0"/>
              <a:t>điều</a:t>
            </a:r>
            <a:r>
              <a:rPr lang="en-US" sz="2400" dirty="0" smtClean="0"/>
              <a:t> </a:t>
            </a:r>
            <a:r>
              <a:rPr lang="en-US" sz="2400" dirty="0" err="1" smtClean="0"/>
              <a:t>hành</a:t>
            </a:r>
            <a:r>
              <a:rPr lang="en-US" sz="2400" dirty="0" smtClean="0"/>
              <a:t> </a:t>
            </a:r>
            <a:r>
              <a:rPr lang="he-IL" sz="2400" dirty="0" smtClean="0"/>
              <a:t>‎</a:t>
            </a:r>
            <a:r>
              <a:rPr lang="en-US" sz="2400" dirty="0" err="1" smtClean="0"/>
              <a:t>các</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khác</a:t>
            </a:r>
            <a:r>
              <a:rPr lang="en-US" sz="2400" dirty="0" smtClean="0"/>
              <a:t>.</a:t>
            </a:r>
          </a:p>
          <a:p>
            <a:r>
              <a:rPr lang="en-US" sz="2400" dirty="0" err="1" smtClean="0"/>
              <a:t>Số</a:t>
            </a:r>
            <a:r>
              <a:rPr lang="en-US" sz="2400" dirty="0" smtClean="0"/>
              <a:t> </a:t>
            </a:r>
            <a:r>
              <a:rPr lang="en-US" sz="2400" dirty="0" err="1" smtClean="0"/>
              <a:t>lượng</a:t>
            </a:r>
            <a:r>
              <a:rPr lang="en-US" sz="2400" dirty="0" smtClean="0"/>
              <a:t> </a:t>
            </a:r>
            <a:r>
              <a:rPr lang="en-US" sz="2400" dirty="0" err="1" smtClean="0"/>
              <a:t>cài</a:t>
            </a:r>
            <a:r>
              <a:rPr lang="en-US" sz="2400" dirty="0" smtClean="0"/>
              <a:t> </a:t>
            </a:r>
            <a:r>
              <a:rPr lang="en-US" sz="2400" dirty="0" err="1" smtClean="0"/>
              <a:t>đặt</a:t>
            </a:r>
            <a:r>
              <a:rPr lang="en-US" sz="2400" dirty="0" smtClean="0"/>
              <a:t> </a:t>
            </a:r>
            <a:r>
              <a:rPr lang="en-US" sz="2400" dirty="0" err="1" smtClean="0"/>
              <a:t>trên</a:t>
            </a:r>
            <a:r>
              <a:rPr lang="en-US" sz="2400" dirty="0" smtClean="0"/>
              <a:t> </a:t>
            </a:r>
            <a:r>
              <a:rPr lang="en-US" sz="2400" dirty="0" err="1" smtClean="0"/>
              <a:t>mỗi</a:t>
            </a:r>
            <a:r>
              <a:rPr lang="en-US" sz="2400" dirty="0" smtClean="0"/>
              <a:t> </a:t>
            </a:r>
            <a:r>
              <a:rPr lang="en-US" sz="2400" dirty="0" err="1" smtClean="0"/>
              <a:t>máy</a:t>
            </a:r>
            <a:r>
              <a:rPr lang="en-US" sz="2400" dirty="0" smtClean="0"/>
              <a:t> </a:t>
            </a:r>
            <a:r>
              <a:rPr lang="en-US" sz="2400" dirty="0" err="1" smtClean="0"/>
              <a:t>tính</a:t>
            </a:r>
            <a:r>
              <a:rPr lang="en-US" sz="2400" dirty="0" smtClean="0"/>
              <a:t>: </a:t>
            </a:r>
            <a:r>
              <a:rPr lang="en-US" sz="2400" dirty="0" err="1" smtClean="0"/>
              <a:t>mỗi</a:t>
            </a:r>
            <a:r>
              <a:rPr lang="en-US" sz="2400" dirty="0" smtClean="0"/>
              <a:t> </a:t>
            </a:r>
            <a:r>
              <a:rPr lang="en-US" sz="2400" dirty="0" err="1" smtClean="0"/>
              <a:t>máy</a:t>
            </a:r>
            <a:r>
              <a:rPr lang="en-US" sz="2400" dirty="0" smtClean="0"/>
              <a:t> </a:t>
            </a:r>
            <a:r>
              <a:rPr lang="en-US" sz="2400" dirty="0" err="1" smtClean="0"/>
              <a:t>tính</a:t>
            </a:r>
            <a:r>
              <a:rPr lang="en-US" sz="2400" dirty="0" smtClean="0"/>
              <a:t> </a:t>
            </a:r>
            <a:r>
              <a:rPr lang="en-US" sz="2400" dirty="0" err="1" smtClean="0"/>
              <a:t>cao</a:t>
            </a:r>
            <a:r>
              <a:rPr lang="en-US" sz="2400" dirty="0" smtClean="0"/>
              <a:t> </a:t>
            </a:r>
            <a:r>
              <a:rPr lang="en-US" sz="2400" dirty="0" err="1" smtClean="0"/>
              <a:t>cấp</a:t>
            </a:r>
            <a:r>
              <a:rPr lang="en-US" sz="2400" dirty="0" smtClean="0"/>
              <a:t> </a:t>
            </a:r>
            <a:r>
              <a:rPr lang="en-US" sz="2400" dirty="0" err="1" smtClean="0"/>
              <a:t>thường</a:t>
            </a:r>
            <a:r>
              <a:rPr lang="en-US" sz="2400" dirty="0" smtClean="0"/>
              <a:t> </a:t>
            </a:r>
            <a:r>
              <a:rPr lang="en-US" sz="2400" dirty="0" err="1" smtClean="0"/>
              <a:t>chỉ</a:t>
            </a:r>
            <a:r>
              <a:rPr lang="en-US" sz="2400" dirty="0" smtClean="0"/>
              <a:t> </a:t>
            </a:r>
            <a:r>
              <a:rPr lang="en-US" sz="2400" dirty="0" err="1" smtClean="0"/>
              <a:t>có</a:t>
            </a:r>
            <a:r>
              <a:rPr lang="en-US" sz="2400" dirty="0" smtClean="0"/>
              <a:t> 1 </a:t>
            </a:r>
            <a:r>
              <a:rPr lang="en-US" sz="2400" dirty="0" err="1" smtClean="0"/>
              <a:t>hoặc</a:t>
            </a:r>
            <a:r>
              <a:rPr lang="en-US" sz="2400" dirty="0" smtClean="0"/>
              <a:t> </a:t>
            </a:r>
            <a:r>
              <a:rPr lang="en-US" sz="2400" dirty="0" err="1" smtClean="0"/>
              <a:t>vài</a:t>
            </a:r>
            <a:r>
              <a:rPr lang="en-US" sz="2400" dirty="0" smtClean="0"/>
              <a:t> HĐH, </a:t>
            </a:r>
            <a:r>
              <a:rPr lang="en-US" sz="2400" dirty="0" err="1" smtClean="0"/>
              <a:t>nhưng</a:t>
            </a:r>
            <a:r>
              <a:rPr lang="en-US" sz="2400" dirty="0" smtClean="0"/>
              <a:t> </a:t>
            </a:r>
            <a:r>
              <a:rPr lang="en-US" sz="2400" dirty="0" err="1" smtClean="0"/>
              <a:t>thường</a:t>
            </a:r>
            <a:r>
              <a:rPr lang="en-US" sz="2400" dirty="0" smtClean="0"/>
              <a:t> </a:t>
            </a:r>
            <a:r>
              <a:rPr lang="en-US" sz="2400" dirty="0" err="1" smtClean="0"/>
              <a:t>có</a:t>
            </a:r>
            <a:r>
              <a:rPr lang="en-US" sz="2400" dirty="0" smtClean="0"/>
              <a:t> </a:t>
            </a:r>
            <a:r>
              <a:rPr lang="en-US" sz="2400" dirty="0" err="1" smtClean="0"/>
              <a:t>rất</a:t>
            </a:r>
            <a:r>
              <a:rPr lang="en-US" sz="2400" dirty="0" smtClean="0"/>
              <a:t> </a:t>
            </a:r>
            <a:r>
              <a:rPr lang="en-US" sz="2400" dirty="0" err="1" smtClean="0"/>
              <a:t>nhiều</a:t>
            </a:r>
            <a:r>
              <a:rPr lang="en-US" sz="2400" dirty="0" smtClean="0"/>
              <a:t> </a:t>
            </a:r>
            <a:r>
              <a:rPr lang="en-US" sz="2400" dirty="0" err="1" smtClean="0"/>
              <a:t>phần</a:t>
            </a:r>
            <a:r>
              <a:rPr lang="en-US" sz="2400" dirty="0" smtClean="0"/>
              <a:t> </a:t>
            </a:r>
            <a:r>
              <a:rPr lang="en-US" sz="2400" dirty="0" err="1" smtClean="0"/>
              <a:t>mềm</a:t>
            </a:r>
            <a:endParaRPr lang="en-US" sz="2400" dirty="0" smtClean="0"/>
          </a:p>
          <a:p>
            <a:r>
              <a:rPr lang="en-US" sz="2400" dirty="0" err="1" smtClean="0"/>
              <a:t>Số</a:t>
            </a:r>
            <a:r>
              <a:rPr lang="en-US" sz="2400" dirty="0" smtClean="0"/>
              <a:t> </a:t>
            </a:r>
            <a:r>
              <a:rPr lang="en-US" sz="2400" dirty="0" err="1" smtClean="0"/>
              <a:t>lượng</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trên</a:t>
            </a:r>
            <a:r>
              <a:rPr lang="en-US" sz="2400" dirty="0" smtClean="0"/>
              <a:t> </a:t>
            </a:r>
            <a:r>
              <a:rPr lang="en-US" sz="2400" dirty="0" err="1" smtClean="0"/>
              <a:t>mỗi</a:t>
            </a:r>
            <a:r>
              <a:rPr lang="en-US" sz="2400" dirty="0" smtClean="0"/>
              <a:t> </a:t>
            </a:r>
            <a:r>
              <a:rPr lang="en-US" sz="2400" dirty="0" err="1" smtClean="0"/>
              <a:t>máy</a:t>
            </a:r>
            <a:r>
              <a:rPr lang="en-US" sz="2400" dirty="0" smtClean="0"/>
              <a:t> </a:t>
            </a:r>
            <a:r>
              <a:rPr lang="en-US" sz="2400" dirty="0" err="1" smtClean="0"/>
              <a:t>tính</a:t>
            </a:r>
            <a:r>
              <a:rPr lang="en-US" sz="2400" dirty="0" smtClean="0"/>
              <a:t>: </a:t>
            </a:r>
            <a:r>
              <a:rPr lang="en-US" sz="2400" dirty="0" err="1" smtClean="0"/>
              <a:t>mỗi</a:t>
            </a:r>
            <a:r>
              <a:rPr lang="en-US" sz="2400" dirty="0" smtClean="0"/>
              <a:t> </a:t>
            </a:r>
            <a:r>
              <a:rPr lang="en-US" sz="2400" dirty="0" err="1" smtClean="0"/>
              <a:t>thời</a:t>
            </a:r>
            <a:r>
              <a:rPr lang="en-US" sz="2400" dirty="0" smtClean="0"/>
              <a:t> </a:t>
            </a:r>
            <a:r>
              <a:rPr lang="en-US" sz="2400" dirty="0" err="1" smtClean="0"/>
              <a:t>điểm</a:t>
            </a:r>
            <a:r>
              <a:rPr lang="en-US" sz="2400" dirty="0" smtClean="0"/>
              <a:t> </a:t>
            </a:r>
            <a:r>
              <a:rPr lang="en-US" sz="2400" dirty="0" err="1" smtClean="0"/>
              <a:t>chỉ</a:t>
            </a:r>
            <a:r>
              <a:rPr lang="en-US" sz="2400" dirty="0" smtClean="0"/>
              <a:t> </a:t>
            </a:r>
            <a:r>
              <a:rPr lang="en-US" sz="2400" dirty="0" err="1" smtClean="0"/>
              <a:t>có</a:t>
            </a:r>
            <a:r>
              <a:rPr lang="en-US" sz="2400" dirty="0" smtClean="0"/>
              <a:t> 1 HĐH </a:t>
            </a:r>
            <a:r>
              <a:rPr lang="en-US" sz="2400" dirty="0" err="1" smtClean="0"/>
              <a:t>hoạt</a:t>
            </a:r>
            <a:r>
              <a:rPr lang="en-US" sz="2400" dirty="0" smtClean="0"/>
              <a:t> </a:t>
            </a:r>
            <a:r>
              <a:rPr lang="en-US" sz="2400" dirty="0" err="1" smtClean="0"/>
              <a:t>động</a:t>
            </a:r>
            <a:r>
              <a:rPr lang="en-US" sz="2400" dirty="0" smtClean="0"/>
              <a:t> </a:t>
            </a:r>
            <a:r>
              <a:rPr lang="en-US" sz="2400" dirty="0" err="1" smtClean="0"/>
              <a:t>nhưng</a:t>
            </a:r>
            <a:r>
              <a:rPr lang="en-US" sz="2400" dirty="0" smtClean="0"/>
              <a:t> </a:t>
            </a:r>
            <a:r>
              <a:rPr lang="en-US" sz="2400" dirty="0" err="1" smtClean="0"/>
              <a:t>thường</a:t>
            </a:r>
            <a:r>
              <a:rPr lang="en-US" sz="2400" dirty="0" smtClean="0"/>
              <a:t> </a:t>
            </a:r>
            <a:r>
              <a:rPr lang="en-US" sz="2400" dirty="0" err="1" smtClean="0"/>
              <a:t>có</a:t>
            </a:r>
            <a:r>
              <a:rPr lang="en-US" sz="2400" dirty="0" smtClean="0"/>
              <a:t> </a:t>
            </a:r>
            <a:r>
              <a:rPr lang="en-US" sz="2400" dirty="0" err="1" smtClean="0"/>
              <a:t>nhiều</a:t>
            </a:r>
            <a:r>
              <a:rPr lang="en-US" sz="2400" dirty="0" smtClean="0"/>
              <a:t> </a:t>
            </a:r>
            <a:r>
              <a:rPr lang="en-US" sz="2400" dirty="0" err="1" smtClean="0"/>
              <a:t>phần</a:t>
            </a:r>
            <a:r>
              <a:rPr lang="en-US" sz="2400" dirty="0" smtClean="0"/>
              <a:t> </a:t>
            </a:r>
            <a:r>
              <a:rPr lang="en-US" sz="2400" dirty="0" err="1" smtClean="0"/>
              <a:t>mềm</a:t>
            </a:r>
            <a:r>
              <a:rPr lang="en-US" sz="2400" dirty="0" smtClean="0"/>
              <a:t> </a:t>
            </a:r>
            <a:r>
              <a:rPr lang="en-US" sz="2400" dirty="0" err="1" smtClean="0"/>
              <a:t>đang</a:t>
            </a:r>
            <a:r>
              <a:rPr lang="en-US" sz="2400" dirty="0" smtClean="0"/>
              <a:t> </a:t>
            </a:r>
            <a:r>
              <a:rPr lang="en-US" sz="2400" dirty="0" err="1" smtClean="0"/>
              <a:t>chạy</a:t>
            </a:r>
            <a:r>
              <a:rPr lang="en-US" sz="2400" dirty="0" smtClean="0"/>
              <a:t> </a:t>
            </a:r>
            <a:r>
              <a:rPr lang="en-US" sz="2400" dirty="0" err="1" smtClean="0"/>
              <a:t>cùng</a:t>
            </a:r>
            <a:r>
              <a:rPr lang="en-US" sz="2400" dirty="0" smtClean="0"/>
              <a:t> </a:t>
            </a:r>
            <a:r>
              <a:rPr lang="en-US" sz="2400" err="1" smtClean="0"/>
              <a:t>lúc</a:t>
            </a:r>
            <a:r>
              <a:rPr lang="en-US" sz="2400" smtClean="0"/>
              <a:t>.</a:t>
            </a:r>
            <a:endParaRPr lang="en-US" sz="2400" dirty="0" smtClean="0"/>
          </a:p>
        </p:txBody>
      </p:sp>
      <p:sp>
        <p:nvSpPr>
          <p:cNvPr id="2" name="Date Placeholder 1"/>
          <p:cNvSpPr>
            <a:spLocks noGrp="1"/>
          </p:cNvSpPr>
          <p:nvPr>
            <p:ph type="dt" sz="half" idx="10"/>
          </p:nvPr>
        </p:nvSpPr>
        <p:spPr/>
        <p:txBody>
          <a:bodyPr/>
          <a:lstStyle/>
          <a:p>
            <a:fld id="{15C9BF01-F4B7-4901-8864-B10117FA31D1}" type="datetime1">
              <a:rPr lang="en-US" smtClean="0"/>
              <a:t>10/2/2012</a:t>
            </a:fld>
            <a:endParaRPr lang="en-US"/>
          </a:p>
        </p:txBody>
      </p:sp>
      <p:sp>
        <p:nvSpPr>
          <p:cNvPr id="3" name="Footer Placeholder 2"/>
          <p:cNvSpPr>
            <a:spLocks noGrp="1"/>
          </p:cNvSpPr>
          <p:nvPr>
            <p:ph type="ftr" sz="quarter" idx="11"/>
          </p:nvPr>
        </p:nvSpPr>
        <p:spPr/>
        <p:txBody>
          <a:bodyPr/>
          <a:lstStyle/>
          <a:p>
            <a:r>
              <a:rPr lang="vi-VN" smtClean="0"/>
              <a:t>Khoa CNTT - ĐH Khoa học Tự nhiên</a:t>
            </a:r>
            <a:endParaRPr lang="en-US"/>
          </a:p>
        </p:txBody>
      </p:sp>
      <p:sp>
        <p:nvSpPr>
          <p:cNvPr id="47108" name="Slide Number Placeholder 3"/>
          <p:cNvSpPr>
            <a:spLocks noGrp="1"/>
          </p:cNvSpPr>
          <p:nvPr>
            <p:ph type="sldNum" sz="quarter" idx="12"/>
          </p:nvPr>
        </p:nvSpPr>
        <p:spPr bwMode="auto">
          <a:prstGeom prst="rect">
            <a:avLst/>
          </a:prstGeom>
          <a:noFill/>
          <a:ln>
            <a:miter lim="800000"/>
            <a:headEnd/>
            <a:tailEnd/>
          </a:ln>
        </p:spPr>
        <p:txBody>
          <a:bodyPr/>
          <a:lstStyle/>
          <a:p>
            <a:fld id="{E6974BBA-6C01-4C26-80A7-A69E4847B4B1}" type="slidenum">
              <a:rPr lang="en-US" altLang="en-US"/>
              <a:pPr/>
              <a:t>38</a:t>
            </a:fld>
            <a:endParaRPr lang="en-US" altLang="en-US"/>
          </a:p>
        </p:txBody>
      </p:sp>
    </p:spTree>
    <p:extLst>
      <p:ext uri="{BB962C8B-B14F-4D97-AF65-F5344CB8AC3E}">
        <p14:creationId xmlns:p14="http://schemas.microsoft.com/office/powerpoint/2010/main" val="1859312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11"/>
          <p:cNvSpPr>
            <a:spLocks noGrp="1" noChangeArrowheads="1"/>
          </p:cNvSpPr>
          <p:nvPr>
            <p:ph type="title"/>
          </p:nvPr>
        </p:nvSpPr>
        <p:spPr/>
        <p:txBody>
          <a:bodyPr>
            <a:normAutofit/>
          </a:bodyPr>
          <a:lstStyle/>
          <a:p>
            <a:r>
              <a:rPr lang="en-US" smtClean="0"/>
              <a:t>Khái niệm hệ </a:t>
            </a:r>
            <a:r>
              <a:rPr lang="en-US" err="1" smtClean="0"/>
              <a:t>điều</a:t>
            </a:r>
            <a:r>
              <a:rPr lang="en-US" smtClean="0"/>
              <a:t> </a:t>
            </a:r>
            <a:r>
              <a:rPr lang="en-US" smtClean="0"/>
              <a:t>hành</a:t>
            </a:r>
            <a:endParaRPr lang="en-US" dirty="0" smtClean="0"/>
          </a:p>
        </p:txBody>
      </p:sp>
      <p:sp>
        <p:nvSpPr>
          <p:cNvPr id="12293" name="Rectangle 13"/>
          <p:cNvSpPr>
            <a:spLocks noGrp="1" noChangeArrowheads="1"/>
          </p:cNvSpPr>
          <p:nvPr>
            <p:ph idx="1"/>
          </p:nvPr>
        </p:nvSpPr>
        <p:spPr/>
        <p:txBody>
          <a:bodyPr>
            <a:noAutofit/>
          </a:bodyPr>
          <a:lstStyle/>
          <a:p>
            <a:pPr marL="0" indent="0" algn="just">
              <a:buFont typeface="Wingdings" pitchFamily="2" charset="2"/>
              <a:buChar char="v"/>
            </a:pPr>
            <a:endParaRPr lang="en-US" sz="2200" smtClean="0"/>
          </a:p>
          <a:p>
            <a:pPr marL="0" indent="0" algn="just">
              <a:buFont typeface="Wingdings" pitchFamily="2" charset="2"/>
              <a:buChar char="v"/>
            </a:pPr>
            <a:endParaRPr lang="en-US" sz="2200"/>
          </a:p>
          <a:p>
            <a:pPr marL="0" indent="0" algn="just">
              <a:buFont typeface="Wingdings" pitchFamily="2" charset="2"/>
              <a:buChar char="v"/>
            </a:pPr>
            <a:endParaRPr lang="en-US" sz="2200" smtClean="0"/>
          </a:p>
          <a:p>
            <a:pPr marL="0" indent="0" algn="just">
              <a:buFont typeface="Wingdings" pitchFamily="2" charset="2"/>
              <a:buChar char="v"/>
            </a:pPr>
            <a:endParaRPr lang="en-US" sz="2200"/>
          </a:p>
          <a:p>
            <a:pPr marL="0" indent="0" algn="just">
              <a:buFont typeface="Wingdings" pitchFamily="2" charset="2"/>
              <a:buChar char="v"/>
            </a:pPr>
            <a:endParaRPr lang="en-US" sz="2200" smtClean="0"/>
          </a:p>
          <a:p>
            <a:pPr algn="just"/>
            <a:r>
              <a:rPr lang="en-US" sz="2200" smtClean="0"/>
              <a:t>Một </a:t>
            </a:r>
            <a:r>
              <a:rPr lang="en-US" sz="2200" dirty="0" err="1" smtClean="0"/>
              <a:t>lớp</a:t>
            </a:r>
            <a:r>
              <a:rPr lang="en-US" sz="2200" dirty="0" smtClean="0"/>
              <a:t> </a:t>
            </a:r>
            <a:r>
              <a:rPr lang="en-US" sz="2200" dirty="0" err="1" smtClean="0"/>
              <a:t>phần</a:t>
            </a:r>
            <a:r>
              <a:rPr lang="en-US" sz="2200" dirty="0" smtClean="0"/>
              <a:t> </a:t>
            </a:r>
            <a:r>
              <a:rPr lang="en-US" sz="2200" dirty="0" err="1" smtClean="0"/>
              <a:t>mềm</a:t>
            </a:r>
            <a:r>
              <a:rPr lang="en-US" sz="2200" dirty="0" smtClean="0"/>
              <a:t> ở </a:t>
            </a:r>
            <a:r>
              <a:rPr lang="en-US" sz="2200" dirty="0" err="1" smtClean="0"/>
              <a:t>giữa</a:t>
            </a:r>
            <a:r>
              <a:rPr lang="en-US" sz="2200" dirty="0" smtClean="0"/>
              <a:t> </a:t>
            </a:r>
            <a:r>
              <a:rPr lang="en-US" sz="2200" dirty="0" err="1" smtClean="0"/>
              <a:t>phần</a:t>
            </a:r>
            <a:r>
              <a:rPr lang="en-US" sz="2200" dirty="0" smtClean="0"/>
              <a:t> </a:t>
            </a:r>
            <a:r>
              <a:rPr lang="en-US" sz="2200" dirty="0" err="1" smtClean="0"/>
              <a:t>cứng</a:t>
            </a:r>
            <a:r>
              <a:rPr lang="en-US" sz="2200" dirty="0" smtClean="0"/>
              <a:t> </a:t>
            </a:r>
            <a:r>
              <a:rPr lang="en-US" sz="2200" dirty="0" err="1" smtClean="0"/>
              <a:t>và</a:t>
            </a:r>
            <a:r>
              <a:rPr lang="en-US" sz="2200" dirty="0" smtClean="0"/>
              <a:t> </a:t>
            </a:r>
            <a:r>
              <a:rPr lang="en-US" sz="2200" dirty="0" err="1" smtClean="0"/>
              <a:t>các</a:t>
            </a:r>
            <a:r>
              <a:rPr lang="en-US" sz="2200" dirty="0" smtClean="0"/>
              <a:t> </a:t>
            </a:r>
            <a:r>
              <a:rPr lang="en-US" sz="2200" dirty="0" err="1" smtClean="0"/>
              <a:t>chương</a:t>
            </a:r>
            <a:r>
              <a:rPr lang="en-US" sz="2200" dirty="0" smtClean="0"/>
              <a:t> </a:t>
            </a:r>
            <a:r>
              <a:rPr lang="en-US" sz="2200" dirty="0" err="1" smtClean="0"/>
              <a:t>trình</a:t>
            </a:r>
            <a:r>
              <a:rPr lang="en-US" sz="2200" dirty="0" smtClean="0"/>
              <a:t> </a:t>
            </a:r>
            <a:r>
              <a:rPr lang="en-US" sz="2200" dirty="0" err="1" smtClean="0"/>
              <a:t>ứng</a:t>
            </a:r>
            <a:r>
              <a:rPr lang="en-US" sz="2200" dirty="0" smtClean="0"/>
              <a:t> </a:t>
            </a:r>
            <a:r>
              <a:rPr lang="en-US" sz="2200" dirty="0" err="1" smtClean="0"/>
              <a:t>dụng</a:t>
            </a:r>
            <a:r>
              <a:rPr lang="en-US" sz="2200" dirty="0" smtClean="0"/>
              <a:t>/</a:t>
            </a:r>
            <a:r>
              <a:rPr lang="en-US" sz="2200" dirty="0" err="1" smtClean="0"/>
              <a:t>người</a:t>
            </a:r>
            <a:r>
              <a:rPr lang="en-US" sz="2200" dirty="0" smtClean="0"/>
              <a:t> </a:t>
            </a:r>
            <a:r>
              <a:rPr lang="en-US" sz="2200" dirty="0" err="1" smtClean="0"/>
              <a:t>dùng</a:t>
            </a:r>
            <a:r>
              <a:rPr lang="en-US" sz="2200" dirty="0" smtClean="0"/>
              <a:t>, </a:t>
            </a:r>
            <a:r>
              <a:rPr lang="en-US" sz="2200" dirty="0" err="1" smtClean="0"/>
              <a:t>nó</a:t>
            </a:r>
            <a:r>
              <a:rPr lang="en-US" sz="2200" dirty="0" smtClean="0"/>
              <a:t> </a:t>
            </a:r>
            <a:r>
              <a:rPr lang="en-US" sz="2200" dirty="0" err="1" smtClean="0"/>
              <a:t>cung</a:t>
            </a:r>
            <a:r>
              <a:rPr lang="en-US" sz="2200" dirty="0" smtClean="0"/>
              <a:t> </a:t>
            </a:r>
            <a:r>
              <a:rPr lang="en-US" sz="2200" dirty="0" err="1" smtClean="0"/>
              <a:t>cấp</a:t>
            </a:r>
            <a:r>
              <a:rPr lang="en-US" sz="2200" dirty="0" smtClean="0"/>
              <a:t> </a:t>
            </a:r>
            <a:r>
              <a:rPr lang="en-US" sz="2200" dirty="0" err="1" smtClean="0"/>
              <a:t>một</a:t>
            </a:r>
            <a:r>
              <a:rPr lang="en-US" sz="2200" dirty="0" smtClean="0"/>
              <a:t> </a:t>
            </a:r>
            <a:r>
              <a:rPr lang="en-US" sz="2200" dirty="0" err="1" smtClean="0"/>
              <a:t>giao</a:t>
            </a:r>
            <a:r>
              <a:rPr lang="en-US" sz="2200" dirty="0" smtClean="0"/>
              <a:t> </a:t>
            </a:r>
            <a:r>
              <a:rPr lang="en-US" sz="2200" dirty="0" err="1" smtClean="0"/>
              <a:t>diện</a:t>
            </a:r>
            <a:r>
              <a:rPr lang="en-US" sz="2200" dirty="0" smtClean="0"/>
              <a:t> </a:t>
            </a:r>
            <a:r>
              <a:rPr lang="en-US" sz="2200" dirty="0" err="1" smtClean="0"/>
              <a:t>máy</a:t>
            </a:r>
            <a:r>
              <a:rPr lang="en-US" sz="2200" dirty="0" smtClean="0"/>
              <a:t> </a:t>
            </a:r>
            <a:r>
              <a:rPr lang="en-US" sz="2200" dirty="0" err="1" smtClean="0"/>
              <a:t>ảo</a:t>
            </a:r>
            <a:r>
              <a:rPr lang="en-US" sz="2200" dirty="0" smtClean="0"/>
              <a:t> (</a:t>
            </a:r>
            <a:r>
              <a:rPr lang="en-US" sz="2200" i="1" dirty="0" smtClean="0">
                <a:solidFill>
                  <a:srgbClr val="CC3300"/>
                </a:solidFill>
              </a:rPr>
              <a:t>virtual machine)</a:t>
            </a:r>
            <a:r>
              <a:rPr lang="en-US" sz="2200" dirty="0" smtClean="0"/>
              <a:t> : </a:t>
            </a:r>
            <a:r>
              <a:rPr lang="en-US" sz="2200" dirty="0" err="1" smtClean="0"/>
              <a:t>dễ</a:t>
            </a:r>
            <a:r>
              <a:rPr lang="en-US" sz="2200" dirty="0" smtClean="0"/>
              <a:t> </a:t>
            </a:r>
            <a:r>
              <a:rPr lang="en-US" sz="2200" dirty="0" err="1" smtClean="0"/>
              <a:t>dàng</a:t>
            </a:r>
            <a:r>
              <a:rPr lang="en-US" sz="2200" dirty="0" smtClean="0"/>
              <a:t> </a:t>
            </a:r>
            <a:r>
              <a:rPr lang="en-US" sz="2200" dirty="0" err="1" smtClean="0"/>
              <a:t>và</a:t>
            </a:r>
            <a:r>
              <a:rPr lang="en-US" sz="2200" dirty="0" smtClean="0"/>
              <a:t> an </a:t>
            </a:r>
            <a:r>
              <a:rPr lang="en-US" sz="2200" dirty="0" err="1" smtClean="0"/>
              <a:t>toàn</a:t>
            </a:r>
            <a:endParaRPr lang="en-US" sz="2200" dirty="0" smtClean="0"/>
          </a:p>
          <a:p>
            <a:pPr algn="just"/>
            <a:r>
              <a:rPr lang="en-US" sz="2200" dirty="0" err="1" smtClean="0"/>
              <a:t>Một</a:t>
            </a:r>
            <a:r>
              <a:rPr lang="en-US" sz="2200" dirty="0" smtClean="0"/>
              <a:t> </a:t>
            </a:r>
            <a:r>
              <a:rPr lang="en-US" sz="2200" dirty="0" err="1" smtClean="0"/>
              <a:t>bộ</a:t>
            </a:r>
            <a:r>
              <a:rPr lang="en-US" sz="2200" dirty="0" smtClean="0"/>
              <a:t> </a:t>
            </a:r>
            <a:r>
              <a:rPr lang="en-US" sz="2200" dirty="0" err="1" smtClean="0"/>
              <a:t>quản</a:t>
            </a:r>
            <a:r>
              <a:rPr lang="en-US" sz="2200" dirty="0" smtClean="0"/>
              <a:t> </a:t>
            </a:r>
            <a:r>
              <a:rPr lang="en-US" sz="2200" dirty="0" err="1" smtClean="0"/>
              <a:t>lý</a:t>
            </a:r>
            <a:r>
              <a:rPr lang="en-US" sz="2200" dirty="0" smtClean="0"/>
              <a:t> </a:t>
            </a:r>
            <a:r>
              <a:rPr lang="en-US" sz="2200" dirty="0" err="1" smtClean="0"/>
              <a:t>tài</a:t>
            </a:r>
            <a:r>
              <a:rPr lang="en-US" sz="2200" dirty="0" smtClean="0"/>
              <a:t> </a:t>
            </a:r>
            <a:r>
              <a:rPr lang="en-US" sz="2200" dirty="0" err="1" smtClean="0"/>
              <a:t>nguyên</a:t>
            </a:r>
            <a:r>
              <a:rPr lang="en-US" sz="2200" dirty="0" smtClean="0"/>
              <a:t> (</a:t>
            </a:r>
            <a:r>
              <a:rPr lang="en-US" sz="2200" i="1" dirty="0" smtClean="0">
                <a:solidFill>
                  <a:srgbClr val="CC3300"/>
                </a:solidFill>
              </a:rPr>
              <a:t>resource manager)</a:t>
            </a:r>
            <a:r>
              <a:rPr lang="en-US" sz="2200" dirty="0" smtClean="0"/>
              <a:t> </a:t>
            </a:r>
            <a:r>
              <a:rPr lang="en-US" sz="2200" dirty="0" err="1" smtClean="0"/>
              <a:t>cho</a:t>
            </a:r>
            <a:r>
              <a:rPr lang="en-US" sz="2200" dirty="0" smtClean="0"/>
              <a:t> </a:t>
            </a:r>
            <a:r>
              <a:rPr lang="en-US" sz="2200" dirty="0" err="1" smtClean="0"/>
              <a:t>phép</a:t>
            </a:r>
            <a:r>
              <a:rPr lang="en-US" sz="2200" dirty="0" smtClean="0"/>
              <a:t> </a:t>
            </a:r>
            <a:r>
              <a:rPr lang="en-US" sz="2200" dirty="0" err="1" smtClean="0"/>
              <a:t>các</a:t>
            </a:r>
            <a:r>
              <a:rPr lang="en-US" sz="2200" dirty="0" smtClean="0"/>
              <a:t> </a:t>
            </a:r>
            <a:r>
              <a:rPr lang="en-US" sz="2200" dirty="0" err="1" smtClean="0"/>
              <a:t>chương</a:t>
            </a:r>
            <a:r>
              <a:rPr lang="en-US" sz="2200" dirty="0" smtClean="0"/>
              <a:t> </a:t>
            </a:r>
            <a:r>
              <a:rPr lang="en-US" sz="2200" dirty="0" err="1" smtClean="0"/>
              <a:t>trình</a:t>
            </a:r>
            <a:r>
              <a:rPr lang="en-US" sz="2200" dirty="0" smtClean="0"/>
              <a:t>/</a:t>
            </a:r>
            <a:r>
              <a:rPr lang="en-US" sz="2200" dirty="0" err="1" smtClean="0"/>
              <a:t>người</a:t>
            </a:r>
            <a:r>
              <a:rPr lang="en-US" sz="2200" dirty="0" smtClean="0"/>
              <a:t> </a:t>
            </a:r>
            <a:r>
              <a:rPr lang="en-US" sz="2200" dirty="0" err="1" smtClean="0"/>
              <a:t>dùng</a:t>
            </a:r>
            <a:r>
              <a:rPr lang="en-US" sz="2200" dirty="0" smtClean="0"/>
              <a:t> </a:t>
            </a:r>
            <a:r>
              <a:rPr lang="en-US" sz="2200" dirty="0" err="1" smtClean="0"/>
              <a:t>chia</a:t>
            </a:r>
            <a:r>
              <a:rPr lang="en-US" sz="2200" dirty="0" smtClean="0"/>
              <a:t> </a:t>
            </a:r>
            <a:r>
              <a:rPr lang="en-US" sz="2200" dirty="0" err="1" smtClean="0"/>
              <a:t>xẻ</a:t>
            </a:r>
            <a:r>
              <a:rPr lang="en-US" sz="2200" dirty="0" smtClean="0"/>
              <a:t> </a:t>
            </a:r>
            <a:r>
              <a:rPr lang="en-US" sz="2200" dirty="0" err="1" smtClean="0"/>
              <a:t>tài</a:t>
            </a:r>
            <a:r>
              <a:rPr lang="en-US" sz="2200" dirty="0" smtClean="0"/>
              <a:t> </a:t>
            </a:r>
            <a:r>
              <a:rPr lang="en-US" sz="2200" dirty="0" err="1" smtClean="0"/>
              <a:t>nguyên</a:t>
            </a:r>
            <a:r>
              <a:rPr lang="en-US" sz="2200" dirty="0" smtClean="0"/>
              <a:t> </a:t>
            </a:r>
            <a:r>
              <a:rPr lang="en-US" sz="2200" dirty="0" err="1" smtClean="0"/>
              <a:t>phần</a:t>
            </a:r>
            <a:r>
              <a:rPr lang="en-US" sz="2200" dirty="0" smtClean="0"/>
              <a:t> </a:t>
            </a:r>
            <a:r>
              <a:rPr lang="en-US" sz="2200" dirty="0" err="1" smtClean="0"/>
              <a:t>cứng</a:t>
            </a:r>
            <a:r>
              <a:rPr lang="en-US" sz="2200" dirty="0" smtClean="0"/>
              <a:t>: </a:t>
            </a:r>
            <a:r>
              <a:rPr lang="en-US" sz="2200" dirty="0" err="1" smtClean="0"/>
              <a:t>công</a:t>
            </a:r>
            <a:r>
              <a:rPr lang="en-US" sz="2200" dirty="0" smtClean="0"/>
              <a:t> </a:t>
            </a:r>
            <a:r>
              <a:rPr lang="en-US" sz="2200" dirty="0" err="1" smtClean="0"/>
              <a:t>bằng</a:t>
            </a:r>
            <a:r>
              <a:rPr lang="en-US" sz="2200" dirty="0" smtClean="0"/>
              <a:t> </a:t>
            </a:r>
            <a:r>
              <a:rPr lang="en-US" sz="2200" dirty="0" err="1" smtClean="0"/>
              <a:t>và</a:t>
            </a:r>
            <a:r>
              <a:rPr lang="en-US" sz="2200" dirty="0" smtClean="0"/>
              <a:t> </a:t>
            </a:r>
            <a:r>
              <a:rPr lang="en-US" sz="2200" dirty="0" err="1" smtClean="0"/>
              <a:t>hiệu</a:t>
            </a:r>
            <a:r>
              <a:rPr lang="en-US" sz="2200" dirty="0" smtClean="0"/>
              <a:t> </a:t>
            </a:r>
            <a:r>
              <a:rPr lang="en-US" sz="2200" dirty="0" err="1" smtClean="0"/>
              <a:t>quả</a:t>
            </a:r>
            <a:endParaRPr lang="en-US" sz="2200" dirty="0" smtClean="0"/>
          </a:p>
          <a:p>
            <a:r>
              <a:rPr lang="en-US" sz="2200" dirty="0" err="1" smtClean="0"/>
              <a:t>Một</a:t>
            </a:r>
            <a:r>
              <a:rPr lang="en-US" sz="2200" dirty="0" smtClean="0"/>
              <a:t> </a:t>
            </a:r>
            <a:r>
              <a:rPr lang="en-US" sz="2200" dirty="0" err="1" smtClean="0"/>
              <a:t>tập</a:t>
            </a:r>
            <a:r>
              <a:rPr lang="en-US" sz="2200" dirty="0" smtClean="0"/>
              <a:t> </a:t>
            </a:r>
            <a:r>
              <a:rPr lang="en-US" sz="2200" dirty="0" err="1" smtClean="0"/>
              <a:t>các</a:t>
            </a:r>
            <a:r>
              <a:rPr lang="en-US" sz="2200" dirty="0" smtClean="0"/>
              <a:t> </a:t>
            </a:r>
            <a:r>
              <a:rPr lang="en-US" sz="2200" dirty="0" err="1" smtClean="0"/>
              <a:t>tiện</a:t>
            </a:r>
            <a:r>
              <a:rPr lang="en-US" sz="2200" dirty="0" smtClean="0"/>
              <a:t> </a:t>
            </a:r>
            <a:r>
              <a:rPr lang="en-US" sz="2200" dirty="0" err="1" smtClean="0"/>
              <a:t>ích</a:t>
            </a:r>
            <a:r>
              <a:rPr lang="en-US" sz="2200" dirty="0" smtClean="0"/>
              <a:t> </a:t>
            </a:r>
            <a:r>
              <a:rPr lang="en-US" sz="2200" dirty="0" err="1" smtClean="0"/>
              <a:t>để</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hóa</a:t>
            </a:r>
            <a:r>
              <a:rPr lang="en-US" sz="2200" dirty="0" smtClean="0"/>
              <a:t> </a:t>
            </a:r>
            <a:r>
              <a:rPr lang="en-US" sz="2200" dirty="0" err="1" smtClean="0"/>
              <a:t>việc</a:t>
            </a:r>
            <a:r>
              <a:rPr lang="en-US" sz="2200" dirty="0" smtClean="0"/>
              <a:t> </a:t>
            </a:r>
            <a:r>
              <a:rPr lang="en-US" sz="2200" dirty="0" err="1" smtClean="0"/>
              <a:t>phát</a:t>
            </a:r>
            <a:r>
              <a:rPr lang="en-US" sz="2200" dirty="0" smtClean="0"/>
              <a:t> </a:t>
            </a:r>
            <a:r>
              <a:rPr lang="en-US" sz="2200" dirty="0" err="1" smtClean="0"/>
              <a:t>triển</a:t>
            </a:r>
            <a:r>
              <a:rPr lang="en-US" sz="2200" dirty="0" smtClean="0"/>
              <a:t> </a:t>
            </a:r>
            <a:r>
              <a:rPr lang="en-US" sz="2200" err="1" smtClean="0"/>
              <a:t>ứng</a:t>
            </a:r>
            <a:r>
              <a:rPr lang="en-US" sz="2200" smtClean="0"/>
              <a:t> dụng</a:t>
            </a:r>
            <a:endParaRPr lang="en-US" sz="2200" dirty="0" smtClean="0"/>
          </a:p>
        </p:txBody>
      </p:sp>
      <p:sp>
        <p:nvSpPr>
          <p:cNvPr id="12290" name="Date Placeholder 4"/>
          <p:cNvSpPr>
            <a:spLocks noGrp="1"/>
          </p:cNvSpPr>
          <p:nvPr>
            <p:ph type="dt" sz="half" idx="10"/>
          </p:nvPr>
        </p:nvSpPr>
        <p:spPr>
          <a:noFill/>
        </p:spPr>
        <p:txBody>
          <a:bodyPr/>
          <a:lstStyle/>
          <a:p>
            <a:fld id="{60D6D1BF-5CB6-44B2-B60B-A710CFB75982}" type="datetime1">
              <a:rPr lang="en-US" smtClean="0">
                <a:latin typeface="Arial" pitchFamily="34" charset="0"/>
              </a:rPr>
              <a:t>10/2/2012</a:t>
            </a:fld>
            <a:endParaRPr lang="en-US" smtClean="0">
              <a:latin typeface="Arial" pitchFamily="34" charset="0"/>
            </a:endParaRPr>
          </a:p>
        </p:txBody>
      </p:sp>
      <p:sp>
        <p:nvSpPr>
          <p:cNvPr id="12291" name="Footer Placeholder 5"/>
          <p:cNvSpPr>
            <a:spLocks noGrp="1"/>
          </p:cNvSpPr>
          <p:nvPr>
            <p:ph type="ftr" sz="quarter" idx="11"/>
          </p:nvPr>
        </p:nvSpPr>
        <p:spPr>
          <a:noFill/>
        </p:spPr>
        <p:txBody>
          <a:bodyPr/>
          <a:lstStyle/>
          <a:p>
            <a:r>
              <a:rPr lang="en-US" smtClean="0">
                <a:latin typeface="Arial" pitchFamily="34" charset="0"/>
              </a:rPr>
              <a:t>Khoa CNTT - ĐH Khoa học Tự nhiên</a:t>
            </a:r>
            <a:endParaRPr lang="en-US" smtClean="0">
              <a:latin typeface="Arial" pitchFamily="34" charset="0"/>
            </a:endParaRPr>
          </a:p>
        </p:txBody>
      </p:sp>
      <p:sp>
        <p:nvSpPr>
          <p:cNvPr id="2" name="Slide Number Placeholder 1"/>
          <p:cNvSpPr>
            <a:spLocks noGrp="1"/>
          </p:cNvSpPr>
          <p:nvPr>
            <p:ph type="sldNum" sz="quarter" idx="12"/>
          </p:nvPr>
        </p:nvSpPr>
        <p:spPr/>
        <p:txBody>
          <a:bodyPr/>
          <a:lstStyle/>
          <a:p>
            <a:fld id="{8023217D-CBF3-4F05-B64D-691139C0E6CF}" type="slidenum">
              <a:rPr lang="en-US" smtClean="0"/>
              <a:pPr/>
              <a:t>4</a:t>
            </a:fld>
            <a:endParaRPr lang="en-US"/>
          </a:p>
        </p:txBody>
      </p:sp>
      <p:sp>
        <p:nvSpPr>
          <p:cNvPr id="12294" name="Line 4"/>
          <p:cNvSpPr>
            <a:spLocks noChangeShapeType="1"/>
          </p:cNvSpPr>
          <p:nvPr/>
        </p:nvSpPr>
        <p:spPr bwMode="auto">
          <a:xfrm>
            <a:off x="2209800" y="2147888"/>
            <a:ext cx="4573587" cy="0"/>
          </a:xfrm>
          <a:prstGeom prst="line">
            <a:avLst/>
          </a:prstGeom>
          <a:noFill/>
          <a:ln w="25400">
            <a:solidFill>
              <a:schemeClr val="tx1"/>
            </a:solidFill>
            <a:round/>
            <a:headEnd/>
            <a:tailEnd/>
          </a:ln>
        </p:spPr>
        <p:txBody>
          <a:bodyPr/>
          <a:lstStyle/>
          <a:p>
            <a:endParaRPr lang="en-US"/>
          </a:p>
        </p:txBody>
      </p:sp>
      <p:sp>
        <p:nvSpPr>
          <p:cNvPr id="12295" name="Line 5"/>
          <p:cNvSpPr>
            <a:spLocks noChangeShapeType="1"/>
          </p:cNvSpPr>
          <p:nvPr/>
        </p:nvSpPr>
        <p:spPr bwMode="auto">
          <a:xfrm>
            <a:off x="2209800" y="2894013"/>
            <a:ext cx="4573587" cy="0"/>
          </a:xfrm>
          <a:prstGeom prst="line">
            <a:avLst/>
          </a:prstGeom>
          <a:noFill/>
          <a:ln w="25400">
            <a:solidFill>
              <a:schemeClr val="tx1"/>
            </a:solidFill>
            <a:round/>
            <a:headEnd/>
            <a:tailEnd/>
          </a:ln>
        </p:spPr>
        <p:txBody>
          <a:bodyPr/>
          <a:lstStyle/>
          <a:p>
            <a:endParaRPr lang="en-US"/>
          </a:p>
        </p:txBody>
      </p:sp>
      <p:sp>
        <p:nvSpPr>
          <p:cNvPr id="12296" name="Rectangle 6"/>
          <p:cNvSpPr>
            <a:spLocks noChangeArrowheads="1"/>
          </p:cNvSpPr>
          <p:nvPr/>
        </p:nvSpPr>
        <p:spPr bwMode="auto">
          <a:xfrm>
            <a:off x="3686175" y="2974975"/>
            <a:ext cx="1674813" cy="454025"/>
          </a:xfrm>
          <a:prstGeom prst="rect">
            <a:avLst/>
          </a:prstGeom>
          <a:noFill/>
          <a:ln w="12700">
            <a:noFill/>
            <a:miter lim="800000"/>
            <a:headEnd/>
            <a:tailEnd/>
          </a:ln>
        </p:spPr>
        <p:txBody>
          <a:bodyPr wrap="none" lIns="90488" tIns="44450" rIns="90488" bIns="44450">
            <a:spAutoFit/>
          </a:bodyPr>
          <a:lstStyle/>
          <a:p>
            <a:r>
              <a:rPr lang="en-US" sz="2400"/>
              <a:t>Phần cứng</a:t>
            </a:r>
          </a:p>
        </p:txBody>
      </p:sp>
      <p:sp>
        <p:nvSpPr>
          <p:cNvPr id="12297" name="Rectangle 7"/>
          <p:cNvSpPr>
            <a:spLocks noChangeArrowheads="1"/>
          </p:cNvSpPr>
          <p:nvPr/>
        </p:nvSpPr>
        <p:spPr bwMode="auto">
          <a:xfrm>
            <a:off x="3525044" y="2266950"/>
            <a:ext cx="1997075" cy="454025"/>
          </a:xfrm>
          <a:prstGeom prst="rect">
            <a:avLst/>
          </a:prstGeom>
          <a:noFill/>
          <a:ln w="12700">
            <a:noFill/>
            <a:miter lim="800000"/>
            <a:headEnd/>
            <a:tailEnd/>
          </a:ln>
        </p:spPr>
        <p:txBody>
          <a:bodyPr wrap="none" lIns="90488" tIns="44450" rIns="90488" bIns="44450">
            <a:spAutoFit/>
          </a:bodyPr>
          <a:lstStyle/>
          <a:p>
            <a:r>
              <a:rPr lang="en-US" sz="2400"/>
              <a:t>Hệ điều hành</a:t>
            </a:r>
          </a:p>
        </p:txBody>
      </p:sp>
      <p:sp>
        <p:nvSpPr>
          <p:cNvPr id="12298" name="Rectangle 8"/>
          <p:cNvSpPr>
            <a:spLocks noChangeArrowheads="1"/>
          </p:cNvSpPr>
          <p:nvPr/>
        </p:nvSpPr>
        <p:spPr bwMode="auto">
          <a:xfrm>
            <a:off x="2819400" y="1525588"/>
            <a:ext cx="3408362" cy="454025"/>
          </a:xfrm>
          <a:prstGeom prst="rect">
            <a:avLst/>
          </a:prstGeom>
          <a:noFill/>
          <a:ln w="12700">
            <a:noFill/>
            <a:miter lim="800000"/>
            <a:headEnd/>
            <a:tailEnd/>
          </a:ln>
        </p:spPr>
        <p:txBody>
          <a:bodyPr wrap="none" lIns="90488" tIns="44450" rIns="90488" bIns="44450">
            <a:spAutoFit/>
          </a:bodyPr>
          <a:lstStyle/>
          <a:p>
            <a:r>
              <a:rPr lang="en-US" sz="2400" dirty="0" err="1"/>
              <a:t>Ứng</a:t>
            </a:r>
            <a:r>
              <a:rPr lang="en-US" sz="2400" dirty="0"/>
              <a:t> </a:t>
            </a:r>
            <a:r>
              <a:rPr lang="en-US" sz="2400" dirty="0" err="1"/>
              <a:t>dụng</a:t>
            </a:r>
            <a:r>
              <a:rPr lang="en-US" sz="2400" dirty="0"/>
              <a:t> (</a:t>
            </a:r>
            <a:r>
              <a:rPr lang="en-US" sz="2400" dirty="0" err="1"/>
              <a:t>người</a:t>
            </a:r>
            <a:r>
              <a:rPr lang="en-US" sz="2400" dirty="0"/>
              <a:t> </a:t>
            </a:r>
            <a:r>
              <a:rPr lang="en-US" sz="2400" dirty="0" err="1"/>
              <a:t>dùng</a:t>
            </a:r>
            <a:r>
              <a:rPr lang="en-US" sz="2400" dirty="0"/>
              <a:t>)</a:t>
            </a:r>
          </a:p>
        </p:txBody>
      </p:sp>
    </p:spTree>
    <p:extLst>
      <p:ext uri="{BB962C8B-B14F-4D97-AF65-F5344CB8AC3E}">
        <p14:creationId xmlns:p14="http://schemas.microsoft.com/office/powerpoint/2010/main" val="119090950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Các thành phần chính</a:t>
            </a:r>
            <a:b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b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của hệ điều hành</a:t>
            </a:r>
            <a:endParaRPr lang="en-US"/>
          </a:p>
        </p:txBody>
      </p:sp>
    </p:spTree>
    <p:extLst>
      <p:ext uri="{BB962C8B-B14F-4D97-AF65-F5344CB8AC3E}">
        <p14:creationId xmlns:p14="http://schemas.microsoft.com/office/powerpoint/2010/main" val="510504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noAutofit/>
          </a:bodyPr>
          <a:lstStyle/>
          <a:p>
            <a:r>
              <a:rPr lang="en-US" dirty="0" err="1" smtClean="0"/>
              <a:t>Tổng</a:t>
            </a:r>
            <a:r>
              <a:rPr lang="en-US" dirty="0" smtClean="0"/>
              <a:t> </a:t>
            </a:r>
            <a:r>
              <a:rPr lang="en-US" err="1" smtClean="0"/>
              <a:t>quát</a:t>
            </a:r>
            <a:r>
              <a:rPr lang="en-US" smtClean="0"/>
              <a:t> </a:t>
            </a:r>
            <a:r>
              <a:rPr lang="en-US" smtClean="0"/>
              <a:t>hóa</a:t>
            </a:r>
            <a:br>
              <a:rPr lang="en-US" smtClean="0"/>
            </a:br>
            <a:r>
              <a:rPr lang="en-US" smtClean="0"/>
              <a:t>các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endParaRPr lang="en-US" dirty="0" smtClean="0"/>
          </a:p>
        </p:txBody>
      </p:sp>
      <p:sp>
        <p:nvSpPr>
          <p:cNvPr id="13314" name="Date Placeholder 2"/>
          <p:cNvSpPr>
            <a:spLocks noGrp="1"/>
          </p:cNvSpPr>
          <p:nvPr>
            <p:ph type="dt" sz="half" idx="10"/>
          </p:nvPr>
        </p:nvSpPr>
        <p:spPr>
          <a:noFill/>
        </p:spPr>
        <p:txBody>
          <a:bodyPr/>
          <a:lstStyle/>
          <a:p>
            <a:fld id="{97D82B87-97F1-4130-8F54-0EDD45E5A1CC}" type="datetime1">
              <a:rPr lang="en-US" smtClean="0">
                <a:latin typeface="Arial" pitchFamily="34" charset="0"/>
              </a:rPr>
              <a:t>10/2/2012</a:t>
            </a:fld>
            <a:endParaRPr lang="en-US" smtClean="0">
              <a:latin typeface="Arial" pitchFamily="34" charset="0"/>
            </a:endParaRPr>
          </a:p>
        </p:txBody>
      </p:sp>
      <p:sp>
        <p:nvSpPr>
          <p:cNvPr id="13315" name="Footer Placeholder 3"/>
          <p:cNvSpPr>
            <a:spLocks noGrp="1"/>
          </p:cNvSpPr>
          <p:nvPr>
            <p:ph type="ftr" sz="quarter" idx="11"/>
          </p:nvPr>
        </p:nvSpPr>
        <p:spPr>
          <a:noFill/>
        </p:spPr>
        <p:txBody>
          <a:bodyPr/>
          <a:lstStyle/>
          <a:p>
            <a:r>
              <a:rPr lang="en-US" smtClean="0">
                <a:latin typeface="Arial" pitchFamily="34" charset="0"/>
              </a:rPr>
              <a:t>Khoa CNTT - ĐH Khoa học Tự nhiên</a:t>
            </a:r>
            <a:endParaRPr lang="en-US" smtClean="0">
              <a:latin typeface="Arial" pitchFamily="34" charset="0"/>
            </a:endParaRPr>
          </a:p>
        </p:txBody>
      </p:sp>
      <p:sp>
        <p:nvSpPr>
          <p:cNvPr id="2" name="Slide Number Placeholder 1"/>
          <p:cNvSpPr>
            <a:spLocks noGrp="1"/>
          </p:cNvSpPr>
          <p:nvPr>
            <p:ph type="sldNum" sz="quarter" idx="12"/>
          </p:nvPr>
        </p:nvSpPr>
        <p:spPr/>
        <p:txBody>
          <a:bodyPr/>
          <a:lstStyle/>
          <a:p>
            <a:fld id="{8023217D-CBF3-4F05-B64D-691139C0E6CF}" type="slidenum">
              <a:rPr lang="en-US" smtClean="0"/>
              <a:pPr/>
              <a:t>6</a:t>
            </a:fld>
            <a:endParaRPr lang="en-US"/>
          </a:p>
        </p:txBody>
      </p:sp>
      <p:pic>
        <p:nvPicPr>
          <p:cNvPr id="13317" name="Picture 5"/>
          <p:cNvPicPr>
            <a:picLocks noChangeAspect="1" noChangeArrowheads="1"/>
          </p:cNvPicPr>
          <p:nvPr/>
        </p:nvPicPr>
        <p:blipFill>
          <a:blip r:embed="rId2" cstate="print"/>
          <a:srcRect l="4706" t="523" r="4706" b="653"/>
          <a:stretch>
            <a:fillRect/>
          </a:stretch>
        </p:blipFill>
        <p:spPr bwMode="auto">
          <a:xfrm>
            <a:off x="1676400" y="1447800"/>
            <a:ext cx="5867400" cy="480060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1079257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Lợi ích của hệ điều hành</a:t>
            </a:r>
            <a:endParaRPr lang="en-US"/>
          </a:p>
        </p:txBody>
      </p:sp>
      <p:sp>
        <p:nvSpPr>
          <p:cNvPr id="3" name="Content Placeholder 2"/>
          <p:cNvSpPr>
            <a:spLocks noGrp="1"/>
          </p:cNvSpPr>
          <p:nvPr>
            <p:ph idx="1"/>
          </p:nvPr>
        </p:nvSpPr>
        <p:spPr/>
        <p:txBody>
          <a:bodyPr>
            <a:noAutofit/>
          </a:bodyPr>
          <a:lstStyle/>
          <a:p>
            <a:r>
              <a:rPr lang="en-US" smtClean="0"/>
              <a:t>Đối với </a:t>
            </a:r>
            <a:r>
              <a:rPr lang="en-US" smtClean="0"/>
              <a:t>người </a:t>
            </a:r>
            <a:r>
              <a:rPr lang="en-US"/>
              <a:t>lập </a:t>
            </a:r>
            <a:r>
              <a:rPr lang="en-US" smtClean="0"/>
              <a:t>trình</a:t>
            </a:r>
          </a:p>
          <a:p>
            <a:pPr lvl="1"/>
            <a:r>
              <a:rPr lang="en-US" smtClean="0"/>
              <a:t>Dễ </a:t>
            </a:r>
            <a:r>
              <a:rPr lang="en-US"/>
              <a:t>dàng hơn trong việc lập </a:t>
            </a:r>
            <a:r>
              <a:rPr lang="en-US" smtClean="0"/>
              <a:t>trình</a:t>
            </a:r>
          </a:p>
          <a:p>
            <a:pPr lvl="2"/>
            <a:r>
              <a:rPr lang="en-US" smtClean="0"/>
              <a:t>Chỉ </a:t>
            </a:r>
            <a:r>
              <a:rPr lang="en-US"/>
              <a:t>thấy mức trừu tượng cao, không cần phải biết chi tiết phần </a:t>
            </a:r>
            <a:r>
              <a:rPr lang="en-US" smtClean="0"/>
              <a:t>cứng.</a:t>
            </a:r>
          </a:p>
          <a:p>
            <a:pPr lvl="2"/>
            <a:r>
              <a:rPr lang="en-US" smtClean="0"/>
              <a:t>Vd: </a:t>
            </a:r>
            <a:r>
              <a:rPr lang="en-US"/>
              <a:t>tập tin chứ không phải các blocks trên ổ </a:t>
            </a:r>
            <a:r>
              <a:rPr lang="en-US" smtClean="0"/>
              <a:t>cứng.</a:t>
            </a:r>
          </a:p>
          <a:p>
            <a:pPr lvl="1"/>
            <a:r>
              <a:rPr lang="en-US" smtClean="0"/>
              <a:t>Tính </a:t>
            </a:r>
            <a:r>
              <a:rPr lang="en-US"/>
              <a:t>tương </a:t>
            </a:r>
            <a:r>
              <a:rPr lang="en-US" smtClean="0"/>
              <a:t>thích</a:t>
            </a:r>
          </a:p>
        </p:txBody>
      </p:sp>
      <p:sp>
        <p:nvSpPr>
          <p:cNvPr id="4" name="Date Placeholder 3"/>
          <p:cNvSpPr>
            <a:spLocks noGrp="1"/>
          </p:cNvSpPr>
          <p:nvPr>
            <p:ph type="dt" sz="half" idx="10"/>
          </p:nvPr>
        </p:nvSpPr>
        <p:spPr/>
        <p:txBody>
          <a:bodyPr/>
          <a:lstStyle/>
          <a:p>
            <a:fld id="{EEF5F852-C309-45F4-86A5-93149D95D238}"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7</a:t>
            </a:fld>
            <a:endParaRPr lang="en-US"/>
          </a:p>
        </p:txBody>
      </p:sp>
    </p:spTree>
    <p:extLst>
      <p:ext uri="{BB962C8B-B14F-4D97-AF65-F5344CB8AC3E}">
        <p14:creationId xmlns:p14="http://schemas.microsoft.com/office/powerpoint/2010/main" val="2863352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Lợi ích của hệ điều hành</a:t>
            </a:r>
            <a:endParaRPr lang="en-US"/>
          </a:p>
        </p:txBody>
      </p:sp>
      <p:sp>
        <p:nvSpPr>
          <p:cNvPr id="3" name="Content Placeholder 2"/>
          <p:cNvSpPr>
            <a:spLocks noGrp="1"/>
          </p:cNvSpPr>
          <p:nvPr>
            <p:ph idx="1"/>
          </p:nvPr>
        </p:nvSpPr>
        <p:spPr/>
        <p:txBody>
          <a:bodyPr>
            <a:noAutofit/>
          </a:bodyPr>
          <a:lstStyle/>
          <a:p>
            <a:r>
              <a:rPr lang="en-US" smtClean="0"/>
              <a:t>Đối với </a:t>
            </a:r>
            <a:r>
              <a:rPr lang="en-US" smtClean="0"/>
              <a:t>người </a:t>
            </a:r>
            <a:r>
              <a:rPr lang="en-US"/>
              <a:t>sử dụng máy </a:t>
            </a:r>
            <a:r>
              <a:rPr lang="en-US" smtClean="0"/>
              <a:t>tính</a:t>
            </a:r>
          </a:p>
          <a:p>
            <a:pPr lvl="1"/>
            <a:r>
              <a:rPr lang="en-US" smtClean="0"/>
              <a:t>Dễ </a:t>
            </a:r>
            <a:r>
              <a:rPr lang="en-US"/>
              <a:t>dàng sử dụng máy </a:t>
            </a:r>
            <a:r>
              <a:rPr lang="en-US" smtClean="0"/>
              <a:t>tính</a:t>
            </a:r>
          </a:p>
          <a:p>
            <a:pPr lvl="2"/>
            <a:r>
              <a:rPr lang="en-US" smtClean="0"/>
              <a:t>Bạn </a:t>
            </a:r>
            <a:r>
              <a:rPr lang="en-US"/>
              <a:t>có thể hình dung việc sử dụng máy tính không cần hệ điều </a:t>
            </a:r>
            <a:r>
              <a:rPr lang="en-US" smtClean="0"/>
              <a:t>hành?</a:t>
            </a:r>
          </a:p>
          <a:p>
            <a:pPr lvl="1"/>
            <a:r>
              <a:rPr lang="en-US" smtClean="0"/>
              <a:t>An toàn</a:t>
            </a:r>
          </a:p>
          <a:p>
            <a:pPr lvl="2"/>
            <a:r>
              <a:rPr lang="en-US" smtClean="0"/>
              <a:t>HĐH </a:t>
            </a:r>
            <a:r>
              <a:rPr lang="en-US"/>
              <a:t>bảo về chương trình giữa các chương trình khác </a:t>
            </a:r>
            <a:r>
              <a:rPr lang="en-US" smtClean="0"/>
              <a:t>nhau.</a:t>
            </a:r>
          </a:p>
          <a:p>
            <a:pPr lvl="2"/>
            <a:r>
              <a:rPr lang="en-US" smtClean="0"/>
              <a:t>HĐH </a:t>
            </a:r>
            <a:r>
              <a:rPr lang="en-US"/>
              <a:t>bảo về người dùng giữa các người dùng khác </a:t>
            </a:r>
            <a:r>
              <a:rPr lang="en-US" smtClean="0"/>
              <a:t>nhau.</a:t>
            </a:r>
            <a:endParaRPr lang="en-US"/>
          </a:p>
        </p:txBody>
      </p:sp>
      <p:sp>
        <p:nvSpPr>
          <p:cNvPr id="4" name="Date Placeholder 3"/>
          <p:cNvSpPr>
            <a:spLocks noGrp="1"/>
          </p:cNvSpPr>
          <p:nvPr>
            <p:ph type="dt" sz="half" idx="10"/>
          </p:nvPr>
        </p:nvSpPr>
        <p:spPr/>
        <p:txBody>
          <a:bodyPr/>
          <a:lstStyle/>
          <a:p>
            <a:fld id="{424D0F7F-B595-44BB-BBB2-52BA48302DD3}" type="datetime1">
              <a:rPr lang="en-US" smtClean="0"/>
              <a:t>10/2/2012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8</a:t>
            </a:fld>
            <a:endParaRPr lang="en-US"/>
          </a:p>
        </p:txBody>
      </p:sp>
    </p:spTree>
    <p:extLst>
      <p:ext uri="{BB962C8B-B14F-4D97-AF65-F5344CB8AC3E}">
        <p14:creationId xmlns:p14="http://schemas.microsoft.com/office/powerpoint/2010/main" val="4099465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algn="l"/>
            <a:r>
              <a:rPr lang="en-US" dirty="0" smtClean="0"/>
              <a:t>52 </a:t>
            </a:r>
            <a:r>
              <a:rPr lang="en-US" dirty="0" err="1" smtClean="0"/>
              <a:t>năm</a:t>
            </a:r>
            <a:r>
              <a:rPr lang="en-US" dirty="0" smtClean="0"/>
              <a:t> </a:t>
            </a:r>
            <a:r>
              <a:rPr lang="en-US" dirty="0" err="1" smtClean="0"/>
              <a:t>và</a:t>
            </a:r>
            <a:r>
              <a:rPr lang="en-US" dirty="0" smtClean="0"/>
              <a:t> 12 </a:t>
            </a:r>
            <a:r>
              <a:rPr lang="en-US" dirty="0" err="1" smtClean="0"/>
              <a:t>năm</a:t>
            </a:r>
            <a:r>
              <a:rPr lang="en-US" dirty="0" smtClean="0"/>
              <a:t> </a:t>
            </a:r>
            <a:r>
              <a:rPr lang="en-US" dirty="0" err="1" smtClean="0"/>
              <a:t>trước</a:t>
            </a:r>
            <a:endParaRPr lang="en-US" dirty="0" smtClean="0"/>
          </a:p>
        </p:txBody>
      </p:sp>
      <p:pic>
        <p:nvPicPr>
          <p:cNvPr id="15363" name="Content Placeholder 5" descr="sciamer-oldNewComputers.jpeg"/>
          <p:cNvPicPr>
            <a:picLocks noGrp="1" noChangeAspect="1"/>
          </p:cNvPicPr>
          <p:nvPr>
            <p:ph idx="1"/>
          </p:nvPr>
        </p:nvPicPr>
        <p:blipFill>
          <a:blip r:embed="rId2" cstate="print"/>
          <a:stretch>
            <a:fillRect/>
          </a:stretch>
        </p:blipFill>
        <p:spPr>
          <a:xfrm>
            <a:off x="1629842" y="1600200"/>
            <a:ext cx="5884315" cy="4525963"/>
          </a:xfrm>
        </p:spPr>
      </p:pic>
      <p:sp>
        <p:nvSpPr>
          <p:cNvPr id="15364" name="Date Placeholder 3"/>
          <p:cNvSpPr>
            <a:spLocks noGrp="1"/>
          </p:cNvSpPr>
          <p:nvPr>
            <p:ph type="dt" sz="half" idx="10"/>
          </p:nvPr>
        </p:nvSpPr>
        <p:spPr>
          <a:noFill/>
        </p:spPr>
        <p:txBody>
          <a:bodyPr/>
          <a:lstStyle/>
          <a:p>
            <a:fld id="{574F09EE-5454-4DFD-90F8-D517B6C6474A}" type="datetime1">
              <a:rPr lang="en-US" smtClean="0">
                <a:latin typeface="Arial" pitchFamily="34" charset="0"/>
              </a:rPr>
              <a:t>10/2/2012</a:t>
            </a:fld>
            <a:endParaRPr lang="en-US" smtClean="0">
              <a:latin typeface="Arial" pitchFamily="34" charset="0"/>
            </a:endParaRPr>
          </a:p>
        </p:txBody>
      </p:sp>
      <p:sp>
        <p:nvSpPr>
          <p:cNvPr id="15365" name="Footer Placeholder 4"/>
          <p:cNvSpPr>
            <a:spLocks noGrp="1"/>
          </p:cNvSpPr>
          <p:nvPr>
            <p:ph type="ftr" sz="quarter" idx="11"/>
          </p:nvPr>
        </p:nvSpPr>
        <p:spPr>
          <a:noFill/>
        </p:spPr>
        <p:txBody>
          <a:bodyPr/>
          <a:lstStyle/>
          <a:p>
            <a:r>
              <a:rPr lang="en-US" smtClean="0">
                <a:latin typeface="Arial" pitchFamily="34" charset="0"/>
              </a:rPr>
              <a:t>Khoa CNTT - ĐH Khoa học Tự nhiên</a:t>
            </a:r>
            <a:endParaRPr lang="en-US" smtClean="0">
              <a:latin typeface="Arial" pitchFamily="34" charset="0"/>
            </a:endParaRPr>
          </a:p>
        </p:txBody>
      </p:sp>
      <p:sp>
        <p:nvSpPr>
          <p:cNvPr id="2" name="Slide Number Placeholder 1"/>
          <p:cNvSpPr>
            <a:spLocks noGrp="1"/>
          </p:cNvSpPr>
          <p:nvPr>
            <p:ph type="sldNum" sz="quarter" idx="12"/>
          </p:nvPr>
        </p:nvSpPr>
        <p:spPr/>
        <p:txBody>
          <a:bodyPr/>
          <a:lstStyle/>
          <a:p>
            <a:fld id="{8023217D-CBF3-4F05-B64D-691139C0E6CF}" type="slidenum">
              <a:rPr lang="en-US" smtClean="0"/>
              <a:pPr/>
              <a:t>9</a:t>
            </a:fld>
            <a:endParaRPr lang="en-US"/>
          </a:p>
        </p:txBody>
      </p:sp>
    </p:spTree>
    <p:extLst>
      <p:ext uri="{BB962C8B-B14F-4D97-AF65-F5344CB8AC3E}">
        <p14:creationId xmlns:p14="http://schemas.microsoft.com/office/powerpoint/2010/main" val="7656978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d3b55e04b2fa97aaa8720688c06d1f219dfc4d"/>
</p:tagLst>
</file>

<file path=ppt/theme/theme1.xml><?xml version="1.0" encoding="utf-8"?>
<a:theme xmlns:a="http://schemas.openxmlformats.org/drawingml/2006/main" nam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Orange</Template>
  <TotalTime>53</TotalTime>
  <Words>2319</Words>
  <Application>Microsoft Office PowerPoint</Application>
  <PresentationFormat>On-screen Show (4:3)</PresentationFormat>
  <Paragraphs>310</Paragraphs>
  <Slides>38</Slides>
  <Notes>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Orange</vt:lpstr>
      <vt:lpstr>Giới thiệu về hệ điều hành</vt:lpstr>
      <vt:lpstr>Nội dung</vt:lpstr>
      <vt:lpstr>Giới thiệu hệ điều hành</vt:lpstr>
      <vt:lpstr>Khái niệm hệ điều hành</vt:lpstr>
      <vt:lpstr>Các thành phần chính của hệ điều hành</vt:lpstr>
      <vt:lpstr>Tổng quát hóa các thành phần của hệ thống</vt:lpstr>
      <vt:lpstr>Lợi ích của hệ điều hành</vt:lpstr>
      <vt:lpstr>Lợi ích của hệ điều hành</vt:lpstr>
      <vt:lpstr>52 năm và 12 năm trước</vt:lpstr>
      <vt:lpstr>Ngày nay</vt:lpstr>
      <vt:lpstr>Cấu trúc máy tính cơ bản</vt:lpstr>
      <vt:lpstr>Phân loại hệ điều hành</vt:lpstr>
      <vt:lpstr>Phân loại hệ điều hành</vt:lpstr>
      <vt:lpstr>Phân loại hệ điều hành</vt:lpstr>
      <vt:lpstr>Hệ điều hành xử lý theo lô</vt:lpstr>
      <vt:lpstr>Cuộn (Spooling) Bước cải tiến của HĐH theo lô</vt:lpstr>
      <vt:lpstr>Đa chương (Multiprogramming)</vt:lpstr>
      <vt:lpstr>Ví dụ đa chương</vt:lpstr>
      <vt:lpstr>Chia sẻ thời gian (Time-Sharing)</vt:lpstr>
      <vt:lpstr>Ví dụ hệ chia sẻ thời gian</vt:lpstr>
      <vt:lpstr>Đa chương vs chia sẻ thời gian</vt:lpstr>
      <vt:lpstr>Hệ điều hành song song (Parallel OS)</vt:lpstr>
      <vt:lpstr>Hệ điều hành thời gian thực (Real-Time OS)</vt:lpstr>
      <vt:lpstr>Hệ điều hành thời gian thực (Real-Time OS)</vt:lpstr>
      <vt:lpstr>Hệ điều hành phân tán (Distributed OS)</vt:lpstr>
      <vt:lpstr>Hệ điều hành nhúng (Embedded OS)</vt:lpstr>
      <vt:lpstr>Hệ điều hành nhúng (Embedded OS)</vt:lpstr>
      <vt:lpstr>Lịch sử phát triển</vt:lpstr>
      <vt:lpstr>Quá trình phát triển:  Khái niệm &amp; tính năng HĐH</vt:lpstr>
      <vt:lpstr>Sơ lược lịch sử phát triển HĐH</vt:lpstr>
      <vt:lpstr>Đồ án </vt:lpstr>
      <vt:lpstr>Thảo luận</vt:lpstr>
      <vt:lpstr>Thảo luận</vt:lpstr>
      <vt:lpstr>Bài tập</vt:lpstr>
      <vt:lpstr>Bài tập</vt:lpstr>
      <vt:lpstr>Gợi ý</vt:lpstr>
      <vt:lpstr>Gợi ý (tiếp theo)</vt:lpstr>
      <vt:lpstr>Gợi ý (tiếp theo)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NMCNTT1</dc:title>
  <dc:creator>FIT.HCMUS.EDU.VN</dc:creator>
  <cp:lastModifiedBy>VITCONBUNGBU</cp:lastModifiedBy>
  <cp:revision>292</cp:revision>
  <dcterms:created xsi:type="dcterms:W3CDTF">2010-02-17T03:02:53Z</dcterms:created>
  <dcterms:modified xsi:type="dcterms:W3CDTF">2012-10-02T13:18:54Z</dcterms:modified>
</cp:coreProperties>
</file>