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77" r:id="rId3"/>
    <p:sldId id="278" r:id="rId4"/>
    <p:sldId id="258" r:id="rId5"/>
    <p:sldId id="279" r:id="rId6"/>
    <p:sldId id="259" r:id="rId7"/>
    <p:sldId id="260" r:id="rId8"/>
    <p:sldId id="261" r:id="rId9"/>
    <p:sldId id="262" r:id="rId10"/>
    <p:sldId id="280"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9144000" cy="6858000" type="screen4x3"/>
  <p:notesSz cx="10234613" cy="7102475"/>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5" autoAdjust="0"/>
    <p:restoredTop sz="94737" autoAdjust="0"/>
  </p:normalViewPr>
  <p:slideViewPr>
    <p:cSldViewPr>
      <p:cViewPr varScale="1">
        <p:scale>
          <a:sx n="107" d="100"/>
          <a:sy n="107" d="100"/>
        </p:scale>
        <p:origin x="-1650" y="-84"/>
      </p:cViewPr>
      <p:guideLst>
        <p:guide orient="horz" pos="2160"/>
        <p:guide pos="2880"/>
      </p:guideLst>
    </p:cSldViewPr>
  </p:slideViewPr>
  <p:notesTextViewPr>
    <p:cViewPr>
      <p:scale>
        <a:sx n="100" d="100"/>
        <a:sy n="100" d="100"/>
      </p:scale>
      <p:origin x="0" y="0"/>
    </p:cViewPr>
  </p:notesTextViewPr>
  <p:notesViewPr>
    <p:cSldViewPr>
      <p:cViewPr varScale="1">
        <p:scale>
          <a:sx n="72" d="100"/>
          <a:sy n="72" d="100"/>
        </p:scale>
        <p:origin x="-1782" y="-96"/>
      </p:cViewPr>
      <p:guideLst>
        <p:guide orient="horz" pos="2237"/>
        <p:guide pos="32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999" cy="355124"/>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5797246" y="0"/>
            <a:ext cx="4434999" cy="355124"/>
          </a:xfrm>
          <a:prstGeom prst="rect">
            <a:avLst/>
          </a:prstGeom>
        </p:spPr>
        <p:txBody>
          <a:bodyPr vert="horz" lIns="96661" tIns="48331" rIns="96661" bIns="48331" rtlCol="0"/>
          <a:lstStyle>
            <a:lvl1pPr algn="r">
              <a:defRPr sz="1300"/>
            </a:lvl1pPr>
          </a:lstStyle>
          <a:p>
            <a:fld id="{C717E16C-5C8E-4AAF-A4FA-8E2E020BCAF0}" type="datetimeFigureOut">
              <a:rPr lang="en-US" smtClean="0"/>
              <a:pPr/>
              <a:t>10/2/2012</a:t>
            </a:fld>
            <a:endParaRPr lang="en-US"/>
          </a:p>
        </p:txBody>
      </p:sp>
      <p:sp>
        <p:nvSpPr>
          <p:cNvPr id="4" name="Footer Placeholder 3"/>
          <p:cNvSpPr>
            <a:spLocks noGrp="1"/>
          </p:cNvSpPr>
          <p:nvPr>
            <p:ph type="ftr" sz="quarter" idx="2"/>
          </p:nvPr>
        </p:nvSpPr>
        <p:spPr>
          <a:xfrm>
            <a:off x="1" y="6746119"/>
            <a:ext cx="4434999" cy="355124"/>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5797246" y="6746119"/>
            <a:ext cx="4434999" cy="355124"/>
          </a:xfrm>
          <a:prstGeom prst="rect">
            <a:avLst/>
          </a:prstGeom>
        </p:spPr>
        <p:txBody>
          <a:bodyPr vert="horz" lIns="96661" tIns="48331" rIns="96661" bIns="48331" rtlCol="0" anchor="b"/>
          <a:lstStyle>
            <a:lvl1pPr algn="r">
              <a:defRPr sz="1300"/>
            </a:lvl1pPr>
          </a:lstStyle>
          <a:p>
            <a:fld id="{4AF5D65A-53D3-4DF7-8BE7-75C253D9AA49}" type="slidenum">
              <a:rPr lang="en-US" smtClean="0"/>
              <a:pPr/>
              <a:t>‹#›</a:t>
            </a:fld>
            <a:endParaRPr lang="en-US"/>
          </a:p>
        </p:txBody>
      </p:sp>
    </p:spTree>
    <p:extLst>
      <p:ext uri="{BB962C8B-B14F-4D97-AF65-F5344CB8AC3E}">
        <p14:creationId xmlns:p14="http://schemas.microsoft.com/office/powerpoint/2010/main" val="3774519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5610" cy="3547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796717" y="0"/>
            <a:ext cx="4435610" cy="354738"/>
          </a:xfrm>
          <a:prstGeom prst="rect">
            <a:avLst/>
          </a:prstGeom>
        </p:spPr>
        <p:txBody>
          <a:bodyPr vert="horz" lIns="91440" tIns="45720" rIns="91440" bIns="45720" rtlCol="0"/>
          <a:lstStyle>
            <a:lvl1pPr algn="r">
              <a:defRPr sz="1200"/>
            </a:lvl1pPr>
          </a:lstStyle>
          <a:p>
            <a:fld id="{9449788C-30A7-4C81-AC0B-CB703CF94DFD}" type="datetimeFigureOut">
              <a:rPr lang="en-US" smtClean="0"/>
              <a:pPr/>
              <a:t>10/2/2012</a:t>
            </a:fld>
            <a:endParaRPr lang="en-US"/>
          </a:p>
        </p:txBody>
      </p:sp>
      <p:sp>
        <p:nvSpPr>
          <p:cNvPr id="4" name="Slide Image Placeholder 3"/>
          <p:cNvSpPr>
            <a:spLocks noGrp="1" noRot="1" noChangeAspect="1"/>
          </p:cNvSpPr>
          <p:nvPr>
            <p:ph type="sldImg" idx="2"/>
          </p:nvPr>
        </p:nvSpPr>
        <p:spPr>
          <a:xfrm>
            <a:off x="3341688" y="533400"/>
            <a:ext cx="3551237" cy="26622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22547" y="3373317"/>
            <a:ext cx="8189520" cy="31959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746635"/>
            <a:ext cx="4435610" cy="3547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796717" y="6746635"/>
            <a:ext cx="4435610" cy="354738"/>
          </a:xfrm>
          <a:prstGeom prst="rect">
            <a:avLst/>
          </a:prstGeom>
        </p:spPr>
        <p:txBody>
          <a:bodyPr vert="horz" lIns="91440" tIns="45720" rIns="91440" bIns="45720" rtlCol="0" anchor="b"/>
          <a:lstStyle>
            <a:lvl1pPr algn="r">
              <a:defRPr sz="1200"/>
            </a:lvl1pPr>
          </a:lstStyle>
          <a:p>
            <a:fld id="{2464ADD4-FDAE-426A-96C1-07D283434A41}" type="slidenum">
              <a:rPr lang="en-US" smtClean="0"/>
              <a:pPr/>
              <a:t>‹#›</a:t>
            </a:fld>
            <a:endParaRPr lang="en-US"/>
          </a:p>
        </p:txBody>
      </p:sp>
    </p:spTree>
    <p:extLst>
      <p:ext uri="{BB962C8B-B14F-4D97-AF65-F5344CB8AC3E}">
        <p14:creationId xmlns:p14="http://schemas.microsoft.com/office/powerpoint/2010/main" val="194106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Them dinh nghia footnote va tham khao.trong 1 trang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Mau ve thu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1" name="Picture 3"/>
          <p:cNvPicPr>
            <a:picLocks noChangeAspect="1" noChangeArrowheads="1"/>
          </p:cNvPicPr>
          <p:nvPr userDrawn="1"/>
        </p:nvPicPr>
        <p:blipFill>
          <a:blip r:embed="rId2" cstate="print"/>
          <a:srcRect/>
          <a:stretch>
            <a:fillRect/>
          </a:stretch>
        </p:blipFill>
        <p:spPr bwMode="auto">
          <a:xfrm>
            <a:off x="0" y="4161234"/>
            <a:ext cx="9144000" cy="2696766"/>
          </a:xfrm>
          <a:prstGeom prst="rect">
            <a:avLst/>
          </a:prstGeom>
          <a:noFill/>
          <a:ln w="9525">
            <a:noFill/>
            <a:miter lim="800000"/>
            <a:headEnd/>
            <a:tailEnd/>
          </a:ln>
          <a:effectLst/>
        </p:spPr>
      </p:pic>
      <p:pic>
        <p:nvPicPr>
          <p:cNvPr id="2050" name="Picture 2"/>
          <p:cNvPicPr>
            <a:picLocks noChangeAspect="1" noChangeArrowheads="1"/>
          </p:cNvPicPr>
          <p:nvPr userDrawn="1"/>
        </p:nvPicPr>
        <p:blipFill>
          <a:blip r:embed="rId3" cstate="print"/>
          <a:srcRect/>
          <a:stretch>
            <a:fillRect/>
          </a:stretch>
        </p:blipFill>
        <p:spPr bwMode="auto">
          <a:xfrm>
            <a:off x="0" y="0"/>
            <a:ext cx="9144000" cy="2821781"/>
          </a:xfrm>
          <a:prstGeom prst="rect">
            <a:avLst/>
          </a:prstGeom>
          <a:noFill/>
          <a:ln w="9525">
            <a:noFill/>
            <a:miter lim="800000"/>
            <a:headEnd/>
            <a:tailEnd/>
          </a:ln>
          <a:effectLst/>
        </p:spPr>
      </p:pic>
      <p:sp>
        <p:nvSpPr>
          <p:cNvPr id="2" name="Title 1"/>
          <p:cNvSpPr>
            <a:spLocks noGrp="1"/>
          </p:cNvSpPr>
          <p:nvPr>
            <p:ph type="ctrTitle"/>
          </p:nvPr>
        </p:nvSpPr>
        <p:spPr>
          <a:xfrm>
            <a:off x="228600" y="2438400"/>
            <a:ext cx="8534400" cy="1470025"/>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Subtitle 2"/>
          <p:cNvSpPr>
            <a:spLocks noGrp="1"/>
          </p:cNvSpPr>
          <p:nvPr>
            <p:ph type="subTitle" idx="1"/>
          </p:nvPr>
        </p:nvSpPr>
        <p:spPr>
          <a:xfrm>
            <a:off x="1371600" y="4148534"/>
            <a:ext cx="6400800" cy="7620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p>
          <a:p>
            <a:endParaRPr lang="en-US"/>
          </a:p>
        </p:txBody>
      </p:sp>
      <p:pic>
        <p:nvPicPr>
          <p:cNvPr id="1030" name="Picture 6" descr="D:\Dropbox\SS-Slides\DeCuong-CDIO\TemplateCDIOv1\HinhAnh\LogoCDI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869785" y="613071"/>
            <a:ext cx="1702215" cy="970080"/>
          </a:xfrm>
          <a:prstGeom prst="roundRect">
            <a:avLst>
              <a:gd name="adj" fmla="val 16667"/>
            </a:avLst>
          </a:prstGeom>
          <a:ln>
            <a:noFill/>
          </a:ln>
          <a:effectLst>
            <a:outerShdw blurRad="76200" dist="38100" dir="7800000" algn="tl" rotWithShape="0">
              <a:srgbClr val="000000">
                <a:alpha val="40000"/>
              </a:srgbClr>
            </a:outerShdw>
            <a:reflection blurRad="6350" stA="52000" endA="300" endPos="35000" dir="5400000" sy="-100000" algn="bl" rotWithShape="0"/>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31" name="Picture 7" descr="D:\Dropbox\SS-Slides\DeCuong-CDIO\TemplateCDIOv1\HinhAnh\LogoTruo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990600" y="625771"/>
            <a:ext cx="1231847" cy="970080"/>
          </a:xfrm>
          <a:prstGeom prst="roundRect">
            <a:avLst>
              <a:gd name="adj" fmla="val 16667"/>
            </a:avLst>
          </a:prstGeom>
          <a:ln>
            <a:noFill/>
          </a:ln>
          <a:effectLst>
            <a:outerShdw blurRad="76200" dist="38100" dir="7800000" algn="tl" rotWithShape="0">
              <a:srgbClr val="000000">
                <a:alpha val="40000"/>
              </a:srgbClr>
            </a:outerShdw>
            <a:reflection blurRad="6350" stA="52000" endA="300" endPos="35000" dir="5400000" sy="-100000" algn="bl" rotWithShape="0"/>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6F51D7-14DA-43BC-8870-8C998FF7AA91}" type="datetime1">
              <a:rPr lang="en-US" smtClean="0"/>
              <a:pPr/>
              <a:t>10/2/2012</a:t>
            </a:fld>
            <a:endParaRPr lang="en-US"/>
          </a:p>
        </p:txBody>
      </p:sp>
      <p:sp>
        <p:nvSpPr>
          <p:cNvPr id="5" name="Footer Placeholder 4"/>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EA190E-2147-4CF2-AA59-19FFFC398201}" type="datetime1">
              <a:rPr lang="en-US" smtClean="0"/>
              <a:pPr/>
              <a:t>10/2/2012</a:t>
            </a:fld>
            <a:endParaRPr lang="en-US"/>
          </a:p>
        </p:txBody>
      </p:sp>
      <p:sp>
        <p:nvSpPr>
          <p:cNvPr id="5" name="Footer Placeholder 4"/>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a:effectLst/>
        </p:spPr>
      </p:pic>
      <p:sp>
        <p:nvSpPr>
          <p:cNvPr id="2" name="Title 1"/>
          <p:cNvSpPr>
            <a:spLocks noGrp="1"/>
          </p:cNvSpPr>
          <p:nvPr>
            <p:ph type="title"/>
          </p:nvPr>
        </p:nvSpPr>
        <p:spPr>
          <a:xfrm>
            <a:off x="381000" y="152400"/>
            <a:ext cx="8610600" cy="114300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l">
              <a:defRPr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2"/>
          <p:cNvPicPr>
            <a:picLocks noChangeAspect="1" noChangeArrowheads="1"/>
          </p:cNvPicPr>
          <p:nvPr userDrawn="1"/>
        </p:nvPicPr>
        <p:blipFill>
          <a:blip r:embed="rId3" cstate="print"/>
          <a:srcRect/>
          <a:stretch>
            <a:fillRect/>
          </a:stretch>
        </p:blipFill>
        <p:spPr bwMode="auto">
          <a:xfrm rot="10800000">
            <a:off x="0" y="6629400"/>
            <a:ext cx="9144000" cy="228599"/>
          </a:xfrm>
          <a:prstGeom prst="rect">
            <a:avLst/>
          </a:prstGeom>
          <a:noFill/>
          <a:ln w="9525">
            <a:noFill/>
            <a:miter lim="800000"/>
            <a:headEnd/>
            <a:tailEnd/>
          </a:ln>
          <a:effectLst/>
        </p:spPr>
      </p:pic>
      <p:pic>
        <p:nvPicPr>
          <p:cNvPr id="10" name="Picture 8" descr="WinFX__LineGlow"/>
          <p:cNvPicPr>
            <a:picLocks noChangeAspect="1" noChangeArrowheads="1"/>
          </p:cNvPicPr>
          <p:nvPr userDrawn="1"/>
        </p:nvPicPr>
        <p:blipFill>
          <a:blip r:embed="rId4" cstate="print">
            <a:duotone>
              <a:schemeClr val="accent6">
                <a:shade val="45000"/>
                <a:satMod val="135000"/>
              </a:schemeClr>
              <a:prstClr val="white"/>
            </a:duotone>
            <a:lum bright="16000" contrast="26000"/>
          </a:blip>
          <a:srcRect/>
          <a:stretch>
            <a:fillRect/>
          </a:stretch>
        </p:blipFill>
        <p:spPr bwMode="auto">
          <a:xfrm>
            <a:off x="0" y="1143000"/>
            <a:ext cx="9144000" cy="228600"/>
          </a:xfrm>
          <a:prstGeom prst="rect">
            <a:avLst/>
          </a:prstGeom>
          <a:noFill/>
        </p:spPr>
      </p:pic>
      <p:pic>
        <p:nvPicPr>
          <p:cNvPr id="11" name="Picture 5" descr="WinFX_WCF__03a"/>
          <p:cNvPicPr>
            <a:picLocks noChangeAspect="1" noChangeArrowheads="1"/>
          </p:cNvPicPr>
          <p:nvPr userDrawn="1"/>
        </p:nvPicPr>
        <p:blipFill>
          <a:blip r:embed="rId5" cstate="print">
            <a:duotone>
              <a:schemeClr val="accent6">
                <a:shade val="45000"/>
                <a:satMod val="135000"/>
              </a:schemeClr>
              <a:prstClr val="white"/>
            </a:duotone>
          </a:blip>
          <a:srcRect/>
          <a:stretch>
            <a:fillRect/>
          </a:stretch>
        </p:blipFill>
        <p:spPr bwMode="auto">
          <a:xfrm>
            <a:off x="8534216" y="6400800"/>
            <a:ext cx="609784" cy="457200"/>
          </a:xfrm>
          <a:prstGeom prst="rect">
            <a:avLst/>
          </a:prstGeom>
          <a:noFill/>
        </p:spPr>
      </p:pic>
      <p:sp>
        <p:nvSpPr>
          <p:cNvPr id="4" name="Date Placeholder 3"/>
          <p:cNvSpPr>
            <a:spLocks noGrp="1"/>
          </p:cNvSpPr>
          <p:nvPr>
            <p:ph type="dt" sz="half" idx="10"/>
          </p:nvPr>
        </p:nvSpPr>
        <p:spPr>
          <a:xfrm>
            <a:off x="457200" y="6356350"/>
            <a:ext cx="990600" cy="365125"/>
          </a:xfrm>
        </p:spPr>
        <p:txBody>
          <a:bodyPr/>
          <a:lstStyle>
            <a:lvl1pPr>
              <a:defRPr>
                <a:solidFill>
                  <a:schemeClr val="tx1"/>
                </a:solidFill>
                <a:latin typeface="Tahoma" pitchFamily="34" charset="0"/>
                <a:ea typeface="Tahoma" pitchFamily="34" charset="0"/>
                <a:cs typeface="Tahoma" pitchFamily="34" charset="0"/>
              </a:defRPr>
            </a:lvl1pPr>
          </a:lstStyle>
          <a:p>
            <a:fld id="{0FF8D9FE-600F-4C18-A062-8FFF3F999B58}" type="datetime1">
              <a:rPr lang="en-US" smtClean="0"/>
              <a:pPr/>
              <a:t>10/2/2012</a:t>
            </a:fld>
            <a:endParaRPr lang="en-US"/>
          </a:p>
        </p:txBody>
      </p:sp>
      <p:sp>
        <p:nvSpPr>
          <p:cNvPr id="5" name="Footer Placeholder 4"/>
          <p:cNvSpPr>
            <a:spLocks noGrp="1"/>
          </p:cNvSpPr>
          <p:nvPr>
            <p:ph type="ftr" sz="quarter" idx="11"/>
          </p:nvPr>
        </p:nvSpPr>
        <p:spPr>
          <a:xfrm>
            <a:off x="1905000" y="6356350"/>
            <a:ext cx="6096000" cy="365125"/>
          </a:xfrm>
        </p:spPr>
        <p:txBody>
          <a:bodyPr/>
          <a:lstStyle>
            <a:lvl1pPr>
              <a:defRPr>
                <a:solidFill>
                  <a:schemeClr val="tx1"/>
                </a:solidFill>
                <a:latin typeface="Tahoma" pitchFamily="34" charset="0"/>
                <a:ea typeface="Tahoma" pitchFamily="34" charset="0"/>
                <a:cs typeface="Tahoma" pitchFamily="34" charset="0"/>
              </a:defRPr>
            </a:lvl1pPr>
          </a:lstStyle>
          <a:p>
            <a:r>
              <a:rPr lang="vi-VN" smtClean="0"/>
              <a:t>Khoa CNTT - ĐH Khoa học </a:t>
            </a:r>
            <a:r>
              <a:rPr lang="en-US" smtClean="0"/>
              <a:t>T</a:t>
            </a:r>
            <a:r>
              <a:rPr lang="vi-VN" smtClean="0"/>
              <a:t>ự nhiên</a:t>
            </a:r>
            <a:endParaRPr lang="en-US"/>
          </a:p>
        </p:txBody>
      </p:sp>
      <p:sp>
        <p:nvSpPr>
          <p:cNvPr id="6" name="Slide Number Placeholder 5"/>
          <p:cNvSpPr>
            <a:spLocks noGrp="1"/>
          </p:cNvSpPr>
          <p:nvPr>
            <p:ph type="sldNum" sz="quarter" idx="12"/>
          </p:nvPr>
        </p:nvSpPr>
        <p:spPr>
          <a:xfrm>
            <a:off x="8153400" y="6356350"/>
            <a:ext cx="533400" cy="365125"/>
          </a:xfrm>
        </p:spPr>
        <p:txBody>
          <a:bodyPr/>
          <a:lstStyle>
            <a:lvl1pPr>
              <a:defRPr>
                <a:solidFill>
                  <a:schemeClr val="tx1"/>
                </a:solidFill>
                <a:latin typeface="Tahoma" pitchFamily="34" charset="0"/>
                <a:ea typeface="Tahoma" pitchFamily="34" charset="0"/>
                <a:cs typeface="Tahoma" pitchFamily="34" charset="0"/>
              </a:defRPr>
            </a:lvl1pPr>
          </a:lstStyle>
          <a:p>
            <a:fld id="{8023217D-CBF3-4F05-B64D-691139C0E6CF}"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5" descr="WinFX_WCF__03a"/>
          <p:cNvPicPr>
            <a:picLocks noChangeAspect="1" noChangeArrowheads="1"/>
          </p:cNvPicPr>
          <p:nvPr userDrawn="1"/>
        </p:nvPicPr>
        <p:blipFill>
          <a:blip r:embed="rId2" cstate="print">
            <a:duotone>
              <a:schemeClr val="accent6">
                <a:shade val="45000"/>
                <a:satMod val="135000"/>
              </a:schemeClr>
              <a:prstClr val="white"/>
            </a:duotone>
          </a:blip>
          <a:srcRect/>
          <a:stretch>
            <a:fillRect/>
          </a:stretch>
        </p:blipFill>
        <p:spPr bwMode="auto">
          <a:xfrm>
            <a:off x="4800600" y="3601428"/>
            <a:ext cx="4343400" cy="3256571"/>
          </a:xfrm>
          <a:prstGeom prst="rect">
            <a:avLst/>
          </a:prstGeom>
          <a:noFill/>
        </p:spPr>
      </p:pic>
      <p:sp>
        <p:nvSpPr>
          <p:cNvPr id="2" name="Title 1"/>
          <p:cNvSpPr>
            <a:spLocks noGrp="1"/>
          </p:cNvSpPr>
          <p:nvPr>
            <p:ph type="ctrTitle"/>
          </p:nvPr>
        </p:nvSpPr>
        <p:spPr>
          <a:xfrm>
            <a:off x="381000" y="2492375"/>
            <a:ext cx="8534400" cy="1470025"/>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pic>
        <p:nvPicPr>
          <p:cNvPr id="8" name="Picture 8" descr="WinFX__LineGlow"/>
          <p:cNvPicPr>
            <a:picLocks noChangeAspect="1" noChangeArrowheads="1"/>
          </p:cNvPicPr>
          <p:nvPr userDrawn="1"/>
        </p:nvPicPr>
        <p:blipFill>
          <a:blip r:embed="rId3" cstate="print">
            <a:duotone>
              <a:schemeClr val="accent6">
                <a:shade val="45000"/>
                <a:satMod val="135000"/>
              </a:schemeClr>
              <a:prstClr val="white"/>
            </a:duotone>
            <a:lum bright="16000" contrast="26000"/>
          </a:blip>
          <a:srcRect r="16667" b="33333"/>
          <a:stretch>
            <a:fillRect/>
          </a:stretch>
        </p:blipFill>
        <p:spPr bwMode="auto">
          <a:xfrm>
            <a:off x="1524000" y="1905000"/>
            <a:ext cx="7620000" cy="152400"/>
          </a:xfrm>
          <a:prstGeom prst="rect">
            <a:avLst/>
          </a:prstGeom>
          <a:noFill/>
        </p:spPr>
      </p:pic>
      <p:pic>
        <p:nvPicPr>
          <p:cNvPr id="9" name="Picture 8" descr="WinFX__LineGlow"/>
          <p:cNvPicPr>
            <a:picLocks noChangeAspect="1" noChangeArrowheads="1"/>
          </p:cNvPicPr>
          <p:nvPr userDrawn="1"/>
        </p:nvPicPr>
        <p:blipFill>
          <a:blip r:embed="rId3" cstate="print">
            <a:duotone>
              <a:schemeClr val="accent6">
                <a:shade val="45000"/>
                <a:satMod val="135000"/>
              </a:schemeClr>
              <a:prstClr val="white"/>
            </a:duotone>
            <a:lum bright="16000" contrast="26000"/>
          </a:blip>
          <a:srcRect l="15000" t="33333"/>
          <a:stretch>
            <a:fillRect/>
          </a:stretch>
        </p:blipFill>
        <p:spPr bwMode="auto">
          <a:xfrm>
            <a:off x="0" y="4343400"/>
            <a:ext cx="7772400" cy="152400"/>
          </a:xfrm>
          <a:prstGeom prst="rect">
            <a:avLst/>
          </a:prstGeom>
          <a:noFill/>
        </p:spPr>
      </p:pic>
      <p:pic>
        <p:nvPicPr>
          <p:cNvPr id="1026" name="Picture 2"/>
          <p:cNvPicPr>
            <a:picLocks noChangeAspect="1" noChangeArrowheads="1"/>
          </p:cNvPicPr>
          <p:nvPr userDrawn="1"/>
        </p:nvPicPr>
        <p:blipFill>
          <a:blip r:embed="rId4" cstate="print"/>
          <a:srcRect/>
          <a:stretch>
            <a:fillRect/>
          </a:stretch>
        </p:blipFill>
        <p:spPr bwMode="auto">
          <a:xfrm>
            <a:off x="0" y="0"/>
            <a:ext cx="9144000" cy="685800"/>
          </a:xfrm>
          <a:prstGeom prst="rect">
            <a:avLst/>
          </a:prstGeom>
          <a:noFill/>
          <a:ln w="9525">
            <a:noFill/>
            <a:miter lim="800000"/>
            <a:headEnd/>
            <a:tailEnd/>
          </a:ln>
          <a:effectLst/>
        </p:spPr>
      </p:pic>
      <p:pic>
        <p:nvPicPr>
          <p:cNvPr id="2050" name="Picture 2" descr="D:\Dropbox\SS-Slides\DeCuong-CDIO\TemplateCDIOv1\HinhAnh\LogoCDIO_Transparent.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080908" y="863599"/>
            <a:ext cx="1052692" cy="59992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Dropbox\SS-Slides\DeCuong-CDIO\TemplateCDIOv1\HinhAnh\LogoTruong_Transparent.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42862" y="815955"/>
            <a:ext cx="762308" cy="6003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3"/>
          <p:cNvPicPr>
            <a:picLocks noChangeAspect="1" noChangeArrowheads="1"/>
          </p:cNvPicPr>
          <p:nvPr userDrawn="1"/>
        </p:nvPicPr>
        <p:blipFill>
          <a:blip r:embed="rId2" cstate="print"/>
          <a:srcRect b="29359"/>
          <a:stretch>
            <a:fillRect/>
          </a:stretch>
        </p:blipFill>
        <p:spPr bwMode="auto">
          <a:xfrm>
            <a:off x="0" y="4953000"/>
            <a:ext cx="9144000" cy="1905000"/>
          </a:xfrm>
          <a:prstGeom prst="rect">
            <a:avLst/>
          </a:prstGeom>
          <a:noFill/>
          <a:ln w="9525">
            <a:noFill/>
            <a:miter lim="800000"/>
            <a:headEnd/>
            <a:tailEnd/>
          </a:ln>
          <a:effectLst/>
        </p:spPr>
      </p:pic>
      <p:pic>
        <p:nvPicPr>
          <p:cNvPr id="7" name="Picture 2"/>
          <p:cNvPicPr>
            <a:picLocks noChangeAspect="1" noChangeArrowheads="1"/>
          </p:cNvPicPr>
          <p:nvPr userDrawn="1"/>
        </p:nvPicPr>
        <p:blipFill>
          <a:blip r:embed="rId3" cstate="print"/>
          <a:srcRect t="45907"/>
          <a:stretch>
            <a:fillRect/>
          </a:stretch>
        </p:blipFill>
        <p:spPr bwMode="auto">
          <a:xfrm>
            <a:off x="0" y="0"/>
            <a:ext cx="9144000" cy="1526381"/>
          </a:xfrm>
          <a:prstGeom prst="rect">
            <a:avLst/>
          </a:prstGeom>
          <a:noFill/>
          <a:ln w="9525">
            <a:noFill/>
            <a:miter lim="800000"/>
            <a:headEnd/>
            <a:tailEnd/>
          </a:ln>
          <a:effectLst/>
        </p:spPr>
      </p:pic>
      <p:pic>
        <p:nvPicPr>
          <p:cNvPr id="8" name="Picture 2" descr="E:\04_Image Collection\01_ICON\Question\Help.png"/>
          <p:cNvPicPr>
            <a:picLocks noChangeAspect="1" noChangeArrowheads="1"/>
          </p:cNvPicPr>
          <p:nvPr userDrawn="1"/>
        </p:nvPicPr>
        <p:blipFill>
          <a:blip r:embed="rId4" cstate="print"/>
          <a:srcRect/>
          <a:stretch>
            <a:fillRect/>
          </a:stretch>
        </p:blipFill>
        <p:spPr bwMode="auto">
          <a:xfrm>
            <a:off x="1828800" y="990600"/>
            <a:ext cx="5105400" cy="4724400"/>
          </a:xfrm>
          <a:prstGeom prst="rect">
            <a:avLst/>
          </a:prstGeom>
          <a:noFill/>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l">
              <a:defRPr sz="4000"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738021C0-D1B6-4ECB-8908-45C3B85BEE9B}" type="datetime1">
              <a:rPr lang="en-US" smtClean="0"/>
              <a:pPr/>
              <a:t>10/2/2012</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vi-VN" smtClean="0"/>
              <a:t>Khoa CNTT - ĐH Khoa học </a:t>
            </a:r>
            <a:r>
              <a:rPr lang="en-US" smtClean="0"/>
              <a:t>T</a:t>
            </a:r>
            <a:r>
              <a:rPr lang="vi-VN" smtClean="0"/>
              <a:t>ự nhiên</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023217D-CBF3-4F05-B64D-691139C0E6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a:effectLst/>
        </p:spPr>
      </p:pic>
      <p:sp>
        <p:nvSpPr>
          <p:cNvPr id="2" name="Title 1"/>
          <p:cNvSpPr>
            <a:spLocks noGrp="1"/>
          </p:cNvSpPr>
          <p:nvPr>
            <p:ph type="title"/>
          </p:nvPr>
        </p:nvSpPr>
        <p:spPr>
          <a:xfrm>
            <a:off x="457200" y="152400"/>
            <a:ext cx="8534400" cy="11430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914400" cy="365125"/>
          </a:xfrm>
        </p:spPr>
        <p:txBody>
          <a:bodyPr/>
          <a:lstStyle>
            <a:lvl1pPr>
              <a:defRPr>
                <a:solidFill>
                  <a:schemeClr val="tx1"/>
                </a:solidFill>
              </a:defRPr>
            </a:lvl1pPr>
          </a:lstStyle>
          <a:p>
            <a:fld id="{48E8EC91-8A40-4CB4-B428-FE8F2E7EBF68}" type="datetime1">
              <a:rPr lang="en-US" smtClean="0"/>
              <a:pPr/>
              <a:t>10/2/2012</a:t>
            </a:fld>
            <a:endParaRPr lang="en-US"/>
          </a:p>
        </p:txBody>
      </p:sp>
      <p:sp>
        <p:nvSpPr>
          <p:cNvPr id="6" name="Footer Placeholder 5"/>
          <p:cNvSpPr>
            <a:spLocks noGrp="1"/>
          </p:cNvSpPr>
          <p:nvPr>
            <p:ph type="ftr" sz="quarter" idx="11"/>
          </p:nvPr>
        </p:nvSpPr>
        <p:spPr>
          <a:xfrm>
            <a:off x="1524000" y="6356350"/>
            <a:ext cx="6400800" cy="365125"/>
          </a:xfrm>
        </p:spPr>
        <p:txBody>
          <a:bodyPr/>
          <a:lstStyle>
            <a:lvl1pPr>
              <a:defRPr>
                <a:solidFill>
                  <a:schemeClr val="tx1"/>
                </a:solidFill>
              </a:defRPr>
            </a:lvl1pPr>
          </a:lstStyle>
          <a:p>
            <a:r>
              <a:rPr lang="vi-VN" smtClean="0"/>
              <a:t>Khoa CNTT - ĐH Khoa học </a:t>
            </a:r>
            <a:r>
              <a:rPr lang="en-US" smtClean="0"/>
              <a:t>T</a:t>
            </a:r>
            <a:r>
              <a:rPr lang="vi-VN" smtClean="0"/>
              <a:t>ự nhiên</a:t>
            </a:r>
            <a:endParaRPr lang="en-US"/>
          </a:p>
        </p:txBody>
      </p:sp>
      <p:sp>
        <p:nvSpPr>
          <p:cNvPr id="7" name="Slide Number Placeholder 6"/>
          <p:cNvSpPr>
            <a:spLocks noGrp="1"/>
          </p:cNvSpPr>
          <p:nvPr>
            <p:ph type="sldNum" sz="quarter" idx="12"/>
          </p:nvPr>
        </p:nvSpPr>
        <p:spPr>
          <a:xfrm>
            <a:off x="8153400" y="6356350"/>
            <a:ext cx="533400" cy="365125"/>
          </a:xfrm>
        </p:spPr>
        <p:txBody>
          <a:bodyPr/>
          <a:lstStyle>
            <a:lvl1pPr>
              <a:defRPr>
                <a:solidFill>
                  <a:schemeClr val="tx1"/>
                </a:solidFill>
              </a:defRPr>
            </a:lvl1pPr>
          </a:lstStyle>
          <a:p>
            <a:fld id="{8023217D-CBF3-4F05-B64D-691139C0E6CF}" type="slidenum">
              <a:rPr lang="en-US" smtClean="0"/>
              <a:pPr/>
              <a:t>‹#›</a:t>
            </a:fld>
            <a:endParaRPr lang="en-US"/>
          </a:p>
        </p:txBody>
      </p:sp>
      <p:pic>
        <p:nvPicPr>
          <p:cNvPr id="9" name="Picture 2"/>
          <p:cNvPicPr>
            <a:picLocks noChangeAspect="1" noChangeArrowheads="1"/>
          </p:cNvPicPr>
          <p:nvPr userDrawn="1"/>
        </p:nvPicPr>
        <p:blipFill>
          <a:blip r:embed="rId3" cstate="print"/>
          <a:srcRect/>
          <a:stretch>
            <a:fillRect/>
          </a:stretch>
        </p:blipFill>
        <p:spPr bwMode="auto">
          <a:xfrm rot="10800000">
            <a:off x="0" y="6629400"/>
            <a:ext cx="9144000" cy="228599"/>
          </a:xfrm>
          <a:prstGeom prst="rect">
            <a:avLst/>
          </a:prstGeom>
          <a:noFill/>
          <a:ln w="9525">
            <a:noFill/>
            <a:miter lim="800000"/>
            <a:headEnd/>
            <a:tailEnd/>
          </a:ln>
          <a:effectLst/>
        </p:spPr>
      </p:pic>
      <p:pic>
        <p:nvPicPr>
          <p:cNvPr id="11" name="Picture 8" descr="WinFX__LineGlow"/>
          <p:cNvPicPr>
            <a:picLocks noChangeAspect="1" noChangeArrowheads="1"/>
          </p:cNvPicPr>
          <p:nvPr userDrawn="1"/>
        </p:nvPicPr>
        <p:blipFill>
          <a:blip r:embed="rId4" cstate="print">
            <a:duotone>
              <a:schemeClr val="accent6">
                <a:shade val="45000"/>
                <a:satMod val="135000"/>
              </a:schemeClr>
              <a:prstClr val="white"/>
            </a:duotone>
            <a:lum bright="16000" contrast="26000"/>
          </a:blip>
          <a:srcRect/>
          <a:stretch>
            <a:fillRect/>
          </a:stretch>
        </p:blipFill>
        <p:spPr bwMode="auto">
          <a:xfrm>
            <a:off x="0" y="1295400"/>
            <a:ext cx="9144000" cy="228600"/>
          </a:xfrm>
          <a:prstGeom prst="rect">
            <a:avLst/>
          </a:prstGeom>
          <a:noFill/>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72233-B014-4D10-B0DF-9C4B297BEFCC}" type="datetime1">
              <a:rPr lang="en-US" smtClean="0"/>
              <a:pPr/>
              <a:t>10/2/2012</a:t>
            </a:fld>
            <a:endParaRPr lang="en-US"/>
          </a:p>
        </p:txBody>
      </p:sp>
      <p:sp>
        <p:nvSpPr>
          <p:cNvPr id="8" name="Footer Placeholder 7"/>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9" name="Slide Number Placeholder 8"/>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D03B47-D958-4AA3-808C-2D9A66A78809}" type="datetime1">
              <a:rPr lang="en-US" smtClean="0"/>
              <a:pPr/>
              <a:t>10/2/2012</a:t>
            </a:fld>
            <a:endParaRPr lang="en-US"/>
          </a:p>
        </p:txBody>
      </p:sp>
      <p:sp>
        <p:nvSpPr>
          <p:cNvPr id="6" name="Footer Placeholder 5"/>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7" name="Slide Number Placeholder 6"/>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507A16-6884-4919-9B7E-DCE07F9EF7FC}" type="datetime1">
              <a:rPr lang="en-US" smtClean="0"/>
              <a:pPr/>
              <a:t>10/2/2012</a:t>
            </a:fld>
            <a:endParaRPr lang="en-US"/>
          </a:p>
        </p:txBody>
      </p:sp>
      <p:sp>
        <p:nvSpPr>
          <p:cNvPr id="6" name="Footer Placeholder 5"/>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7" name="Slide Number Placeholder 6"/>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82CE8-D688-40F4-86C8-C8CBA6BCACC1}" type="datetime1">
              <a:rPr lang="en-US" smtClean="0"/>
              <a:pPr/>
              <a:t>10/2/2012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Khoa CNTT - ĐH Khoa học </a:t>
            </a:r>
            <a:r>
              <a:rPr lang="en-US" smtClean="0"/>
              <a:t>T</a:t>
            </a:r>
            <a:r>
              <a:rPr lang="vi-VN" smtClean="0"/>
              <a:t>ự nhiên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3217D-CBF3-4F05-B64D-691139C0E6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1" r:id="rId5"/>
    <p:sldLayoutId id="2147483652" r:id="rId6"/>
    <p:sldLayoutId id="2147483653"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ahoma" pitchFamily="34" charset="0"/>
          <a:ea typeface="Tahoma" pitchFamily="34" charset="0"/>
          <a:cs typeface="Tahom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ahoma" pitchFamily="34" charset="0"/>
          <a:ea typeface="Tahoma" pitchFamily="34" charset="0"/>
          <a:cs typeface="Tahom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ahoma" pitchFamily="34" charset="0"/>
          <a:ea typeface="Tahoma" pitchFamily="34" charset="0"/>
          <a:cs typeface="Tahom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luutruvn.gov.vn/content/law/Pages/View.aspx?CategoriesID=4&amp;DocumentID=937" TargetMode="External"/><Relationship Id="rId2" Type="http://schemas.openxmlformats.org/officeDocument/2006/relationships/hyperlink" Target="http://www.luutruvn.gov.vn/content/law/Pages/View.aspx?CategoriesID=4&amp;DocumentID=492"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Văn bản</a:t>
            </a:r>
            <a:b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br>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và soạn thảo văn bản</a:t>
            </a:r>
            <a:endParaRPr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
        <p:nvSpPr>
          <p:cNvPr id="3" name="Subtitle 2"/>
          <p:cNvSpPr>
            <a:spLocks noGrp="1"/>
          </p:cNvSpPr>
          <p:nvPr>
            <p:ph type="subTitle" idx="1"/>
          </p:nvPr>
        </p:nvSpPr>
        <p:spPr/>
        <p:txBody>
          <a:bodyPr>
            <a:normAutofit/>
          </a:bodyPr>
          <a:lstStyle/>
          <a:p>
            <a:r>
              <a:rPr lang="en-US" sz="1800" b="1" smtClean="0"/>
              <a:t>Nhập môn Công nghệ thông tin 1</a:t>
            </a:r>
            <a:endParaRPr lang="en-US" sz="18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mtClean="0"/>
              <a:t>Soạn thảo văn bản</a:t>
            </a:r>
            <a:br>
              <a:rPr lang="en-US" smtClean="0"/>
            </a:br>
            <a:r>
              <a:rPr lang="en-US" smtClean="0"/>
              <a:t>trên máy tính</a:t>
            </a:r>
            <a:endParaRPr lang="en-US"/>
          </a:p>
        </p:txBody>
      </p:sp>
    </p:spTree>
    <p:extLst>
      <p:ext uri="{BB962C8B-B14F-4D97-AF65-F5344CB8AC3E}">
        <p14:creationId xmlns:p14="http://schemas.microsoft.com/office/powerpoint/2010/main" val="2414832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miter lim="800000"/>
            <a:headEnd/>
            <a:tailEnd/>
          </a:ln>
        </p:spPr>
        <p:txBody>
          <a:bodyPr rtlCol="0">
            <a:normAutofit/>
          </a:bodyPr>
          <a:lstStyle/>
          <a:p>
            <a:pPr eaLnBrk="1" fontAlgn="auto" hangingPunct="1">
              <a:spcAft>
                <a:spcPts val="0"/>
              </a:spcAft>
              <a:defRPr/>
            </a:pPr>
            <a:r>
              <a:rPr lang="en-US" dirty="0" err="1" smtClean="0"/>
              <a:t>Thiết</a:t>
            </a:r>
            <a:r>
              <a:rPr lang="en-US" dirty="0" smtClean="0"/>
              <a:t> </a:t>
            </a:r>
            <a:r>
              <a:rPr lang="en-US" dirty="0" err="1" smtClean="0"/>
              <a:t>bị</a:t>
            </a:r>
            <a:r>
              <a:rPr lang="en-US" dirty="0" smtClean="0"/>
              <a:t> </a:t>
            </a:r>
            <a:r>
              <a:rPr lang="en-US" dirty="0" err="1" smtClean="0"/>
              <a:t>và</a:t>
            </a:r>
            <a:r>
              <a:rPr lang="en-US" dirty="0" smtClean="0"/>
              <a:t> </a:t>
            </a:r>
            <a:r>
              <a:rPr lang="en-US" dirty="0" err="1" smtClean="0"/>
              <a:t>các</a:t>
            </a:r>
            <a:r>
              <a:rPr lang="en-US" dirty="0" smtClean="0"/>
              <a:t> </a:t>
            </a:r>
            <a:r>
              <a:rPr lang="en-US" dirty="0" err="1" smtClean="0"/>
              <a:t>loại</a:t>
            </a:r>
            <a:r>
              <a:rPr lang="en-US" dirty="0" smtClean="0"/>
              <a:t> </a:t>
            </a:r>
            <a:r>
              <a:rPr lang="en-US" dirty="0" err="1"/>
              <a:t>v</a:t>
            </a:r>
            <a:r>
              <a:rPr lang="en-US" dirty="0" err="1" smtClean="0"/>
              <a:t>ăn</a:t>
            </a:r>
            <a:r>
              <a:rPr lang="en-US" dirty="0" smtClean="0"/>
              <a:t> </a:t>
            </a:r>
            <a:r>
              <a:rPr lang="en-US" dirty="0" err="1" smtClean="0"/>
              <a:t>bản</a:t>
            </a:r>
            <a:r>
              <a:rPr lang="en-US" dirty="0" smtClean="0"/>
              <a:t> </a:t>
            </a:r>
            <a:endParaRPr lang="en-US" dirty="0"/>
          </a:p>
        </p:txBody>
      </p:sp>
      <p:sp>
        <p:nvSpPr>
          <p:cNvPr id="15363" name="Content Placeholder 2"/>
          <p:cNvSpPr>
            <a:spLocks noGrp="1"/>
          </p:cNvSpPr>
          <p:nvPr>
            <p:ph idx="1"/>
          </p:nvPr>
        </p:nvSpPr>
        <p:spPr/>
        <p:txBody>
          <a:bodyPr/>
          <a:lstStyle/>
          <a:p>
            <a:pPr eaLnBrk="1" hangingPunct="1">
              <a:lnSpc>
                <a:spcPct val="80000"/>
              </a:lnSpc>
            </a:pPr>
            <a:r>
              <a:rPr lang="en-US" sz="3000" smtClean="0"/>
              <a:t>Thiết bị</a:t>
            </a:r>
          </a:p>
          <a:p>
            <a:pPr eaLnBrk="1" hangingPunct="1">
              <a:lnSpc>
                <a:spcPct val="80000"/>
              </a:lnSpc>
              <a:buFont typeface="Arial" charset="0"/>
              <a:buNone/>
            </a:pPr>
            <a:r>
              <a:rPr lang="en-US" sz="3000" smtClean="0"/>
              <a:t>	- Máy đánh chữ</a:t>
            </a:r>
          </a:p>
          <a:p>
            <a:pPr eaLnBrk="1" hangingPunct="1">
              <a:lnSpc>
                <a:spcPct val="80000"/>
              </a:lnSpc>
              <a:buFont typeface="Arial" charset="0"/>
              <a:buNone/>
            </a:pPr>
            <a:r>
              <a:rPr lang="en-US" sz="3000" smtClean="0"/>
              <a:t>	- Máy tính</a:t>
            </a:r>
          </a:p>
          <a:p>
            <a:pPr eaLnBrk="1" hangingPunct="1">
              <a:lnSpc>
                <a:spcPct val="80000"/>
              </a:lnSpc>
            </a:pPr>
            <a:r>
              <a:rPr lang="en-US" sz="3000" smtClean="0"/>
              <a:t>Loại văn bản</a:t>
            </a:r>
          </a:p>
          <a:p>
            <a:pPr eaLnBrk="1" hangingPunct="1">
              <a:lnSpc>
                <a:spcPct val="80000"/>
              </a:lnSpc>
              <a:buFont typeface="Arial" charset="0"/>
              <a:buNone/>
            </a:pPr>
            <a:r>
              <a:rPr lang="en-US" sz="3000" smtClean="0"/>
              <a:t>	- Văn bản hành chính (đơn, thư, công văn, báo cáo, thông báo, biên bản)</a:t>
            </a:r>
          </a:p>
          <a:p>
            <a:pPr eaLnBrk="1" hangingPunct="1">
              <a:lnSpc>
                <a:spcPct val="80000"/>
              </a:lnSpc>
              <a:buFont typeface="Arial" charset="0"/>
              <a:buNone/>
            </a:pPr>
            <a:r>
              <a:rPr lang="en-US" sz="3000" smtClean="0"/>
              <a:t>	- Báo cáo khoa học, bài báo khoa </a:t>
            </a:r>
            <a:r>
              <a:rPr lang="en-US" sz="3000" smtClean="0"/>
              <a:t>học</a:t>
            </a:r>
            <a:br>
              <a:rPr lang="en-US" sz="3000" smtClean="0"/>
            </a:br>
            <a:r>
              <a:rPr lang="en-US" sz="3000" smtClean="0"/>
              <a:t>(</a:t>
            </a:r>
            <a:r>
              <a:rPr lang="en-US" sz="3000" smtClean="0"/>
              <a:t>luận văn tốt nghiệp, bài báo hội nghị</a:t>
            </a:r>
            <a:r>
              <a:rPr lang="en-US" sz="3000" smtClean="0"/>
              <a:t>,</a:t>
            </a:r>
            <a:br>
              <a:rPr lang="en-US" sz="3000" smtClean="0"/>
            </a:br>
            <a:r>
              <a:rPr lang="en-US" sz="3000" smtClean="0"/>
              <a:t>bài </a:t>
            </a:r>
            <a:r>
              <a:rPr lang="en-US" sz="3000" smtClean="0"/>
              <a:t>báo tạp chí)</a:t>
            </a:r>
          </a:p>
          <a:p>
            <a:pPr eaLnBrk="1" hangingPunct="1">
              <a:lnSpc>
                <a:spcPct val="80000"/>
              </a:lnSpc>
              <a:buFont typeface="Arial" charset="0"/>
              <a:buNone/>
            </a:pPr>
            <a:r>
              <a:rPr lang="en-US" sz="3000" smtClean="0"/>
              <a:t>	- Bài báo phổ thông</a:t>
            </a:r>
          </a:p>
        </p:txBody>
      </p:sp>
      <p:sp>
        <p:nvSpPr>
          <p:cNvPr id="3" name="Date Placeholder 2"/>
          <p:cNvSpPr>
            <a:spLocks noGrp="1"/>
          </p:cNvSpPr>
          <p:nvPr>
            <p:ph type="dt" sz="half" idx="10"/>
          </p:nvPr>
        </p:nvSpPr>
        <p:spPr/>
        <p:txBody>
          <a:bodyPr/>
          <a:lstStyle/>
          <a:p>
            <a:fld id="{F164BE92-9E33-4A31-B11B-D323AF990487}" type="datetime1">
              <a:rPr lang="en-US" smtClean="0"/>
              <a:t>10/2/2012</a:t>
            </a:fld>
            <a:endParaRPr lang="en-US"/>
          </a:p>
        </p:txBody>
      </p:sp>
      <p:sp>
        <p:nvSpPr>
          <p:cNvPr id="4" name="Footer Placeholder 3"/>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11</a:t>
            </a:fld>
            <a:endParaRPr lang="en-US"/>
          </a:p>
        </p:txBody>
      </p:sp>
    </p:spTree>
    <p:extLst>
      <p:ext uri="{BB962C8B-B14F-4D97-AF65-F5344CB8AC3E}">
        <p14:creationId xmlns:p14="http://schemas.microsoft.com/office/powerpoint/2010/main" val="2110240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miter lim="800000"/>
            <a:headEnd/>
            <a:tailEnd/>
          </a:ln>
        </p:spPr>
        <p:txBody>
          <a:bodyPr rtlCol="0">
            <a:normAutofit/>
          </a:bodyPr>
          <a:lstStyle/>
          <a:p>
            <a:pPr eaLnBrk="1" fontAlgn="auto" hangingPunct="1">
              <a:spcAft>
                <a:spcPts val="0"/>
              </a:spcAft>
              <a:defRPr/>
            </a:pPr>
            <a:r>
              <a:rPr lang="en-US" dirty="0" err="1" smtClean="0"/>
              <a:t>Tổ</a:t>
            </a:r>
            <a:r>
              <a:rPr lang="en-US" dirty="0" smtClean="0"/>
              <a:t> </a:t>
            </a:r>
            <a:r>
              <a:rPr lang="en-US" dirty="0" err="1" smtClean="0"/>
              <a:t>chức</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bàn</a:t>
            </a:r>
            <a:r>
              <a:rPr lang="en-US" dirty="0" smtClean="0"/>
              <a:t> </a:t>
            </a:r>
            <a:r>
              <a:rPr lang="en-US" dirty="0" err="1" smtClean="0"/>
              <a:t>phím</a:t>
            </a:r>
            <a:endParaRPr lang="en-US" dirty="0"/>
          </a:p>
        </p:txBody>
      </p:sp>
      <p:pic>
        <p:nvPicPr>
          <p:cNvPr id="163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362200"/>
            <a:ext cx="8575675"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Box 3"/>
          <p:cNvSpPr txBox="1">
            <a:spLocks noChangeArrowheads="1"/>
          </p:cNvSpPr>
          <p:nvPr/>
        </p:nvSpPr>
        <p:spPr bwMode="auto">
          <a:xfrm>
            <a:off x="2590800" y="1447800"/>
            <a:ext cx="5715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Phím nóng (hotkey): dùng để thực hiện một chức năng trong phần mềm một cách nhanh chóng</a:t>
            </a:r>
          </a:p>
        </p:txBody>
      </p:sp>
      <p:cxnSp>
        <p:nvCxnSpPr>
          <p:cNvPr id="6" name="Straight Arrow Connector 5"/>
          <p:cNvCxnSpPr/>
          <p:nvPr/>
        </p:nvCxnSpPr>
        <p:spPr>
          <a:xfrm flipH="1">
            <a:off x="2819400" y="2057400"/>
            <a:ext cx="10668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3581400" y="2057400"/>
            <a:ext cx="30480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391" name="TextBox 9"/>
          <p:cNvSpPr txBox="1">
            <a:spLocks noChangeArrowheads="1"/>
          </p:cNvSpPr>
          <p:nvPr/>
        </p:nvSpPr>
        <p:spPr bwMode="auto">
          <a:xfrm>
            <a:off x="381000" y="5562600"/>
            <a:ext cx="381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Bàn phím theo chuẩn </a:t>
            </a:r>
            <a:r>
              <a:rPr lang="en-US">
                <a:solidFill>
                  <a:srgbClr val="FF0000"/>
                </a:solidFill>
              </a:rPr>
              <a:t>QWERTY</a:t>
            </a:r>
          </a:p>
        </p:txBody>
      </p:sp>
      <p:sp>
        <p:nvSpPr>
          <p:cNvPr id="11" name="Down Arrow 10"/>
          <p:cNvSpPr/>
          <p:nvPr/>
        </p:nvSpPr>
        <p:spPr>
          <a:xfrm>
            <a:off x="892175" y="3733800"/>
            <a:ext cx="2057400" cy="1828800"/>
          </a:xfrm>
          <a:prstGeom prst="downArrow">
            <a:avLst>
              <a:gd name="adj1" fmla="val 91143"/>
              <a:gd name="adj2" fmla="val 48810"/>
            </a:avLst>
          </a:prstGeom>
          <a:solidFill>
            <a:schemeClr val="accent1">
              <a:alpha val="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sp>
        <p:nvSpPr>
          <p:cNvPr id="16393" name="TextBox 11"/>
          <p:cNvSpPr txBox="1">
            <a:spLocks noChangeArrowheads="1"/>
          </p:cNvSpPr>
          <p:nvPr/>
        </p:nvSpPr>
        <p:spPr bwMode="auto">
          <a:xfrm>
            <a:off x="3962400" y="5410200"/>
            <a:ext cx="5181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Phím tổ hợp: dùng để kết hợp với một phím khác (không thuộc nhóm phím nóng) để tạo thành một phím nóng tổ hợp</a:t>
            </a:r>
          </a:p>
        </p:txBody>
      </p:sp>
      <p:cxnSp>
        <p:nvCxnSpPr>
          <p:cNvPr id="14" name="Straight Arrow Connector 13"/>
          <p:cNvCxnSpPr/>
          <p:nvPr/>
        </p:nvCxnSpPr>
        <p:spPr>
          <a:xfrm flipH="1" flipV="1">
            <a:off x="4038600" y="4876800"/>
            <a:ext cx="60960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648200" y="4876800"/>
            <a:ext cx="76200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B8FEDCA5-285F-4E72-899C-C1AAAE320DBD}" type="datetime1">
              <a:rPr lang="en-US" smtClean="0"/>
              <a:t>10/2/2012</a:t>
            </a:fld>
            <a:endParaRPr lang="en-US"/>
          </a:p>
        </p:txBody>
      </p:sp>
      <p:sp>
        <p:nvSpPr>
          <p:cNvPr id="4" name="Footer Placeholder 3"/>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12</a:t>
            </a:fld>
            <a:endParaRPr lang="en-US"/>
          </a:p>
        </p:txBody>
      </p:sp>
    </p:spTree>
    <p:extLst>
      <p:ext uri="{BB962C8B-B14F-4D97-AF65-F5344CB8AC3E}">
        <p14:creationId xmlns:p14="http://schemas.microsoft.com/office/powerpoint/2010/main" val="1951992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miter lim="800000"/>
            <a:headEnd/>
            <a:tailEnd/>
          </a:ln>
        </p:spPr>
        <p:txBody>
          <a:bodyPr/>
          <a:lstStyle/>
          <a:p>
            <a:pPr>
              <a:defRPr/>
            </a:pPr>
            <a:r>
              <a:rPr lang="en-US" dirty="0" err="1" smtClean="0"/>
              <a:t>Cách</a:t>
            </a:r>
            <a:r>
              <a:rPr lang="en-US" dirty="0" smtClean="0"/>
              <a:t> </a:t>
            </a:r>
            <a:r>
              <a:rPr lang="en-US" dirty="0" err="1" smtClean="0"/>
              <a:t>gõ</a:t>
            </a:r>
            <a:r>
              <a:rPr lang="en-US" dirty="0" smtClean="0"/>
              <a:t> </a:t>
            </a:r>
            <a:r>
              <a:rPr lang="en-US" dirty="0" err="1" smtClean="0"/>
              <a:t>bàn</a:t>
            </a:r>
            <a:r>
              <a:rPr lang="en-US" dirty="0" smtClean="0"/>
              <a:t> </a:t>
            </a:r>
            <a:r>
              <a:rPr lang="en-US" dirty="0" err="1" smtClean="0"/>
              <a:t>phím</a:t>
            </a:r>
            <a:endParaRPr lang="en-US" dirty="0"/>
          </a:p>
        </p:txBody>
      </p:sp>
      <p:sp>
        <p:nvSpPr>
          <p:cNvPr id="17411" name="Content Placeholder 2"/>
          <p:cNvSpPr>
            <a:spLocks noGrp="1"/>
          </p:cNvSpPr>
          <p:nvPr>
            <p:ph idx="1"/>
          </p:nvPr>
        </p:nvSpPr>
        <p:spPr>
          <a:xfrm>
            <a:off x="457200" y="3733800"/>
            <a:ext cx="8229600" cy="2392363"/>
          </a:xfrm>
        </p:spPr>
        <p:txBody>
          <a:bodyPr/>
          <a:lstStyle/>
          <a:p>
            <a:r>
              <a:rPr lang="en-US" smtClean="0"/>
              <a:t>Cần luyện tập để có thể sử dụng 10 ngón tay để gõ bàn phím và hạn chế nhìn bàn phím. Tốc độ trung bình sau khi luyện tập vào khoảng 50 – 70 từ / phút (tiếng Anh).</a:t>
            </a:r>
          </a:p>
        </p:txBody>
      </p:sp>
      <p:sp>
        <p:nvSpPr>
          <p:cNvPr id="1741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CFB4114-8129-4F8A-A7A7-27758D133DD9}" type="datetime1">
              <a:rPr lang="en-US" smtClean="0">
                <a:latin typeface="Tahoma" pitchFamily="34" charset="0"/>
                <a:cs typeface="Tahoma" pitchFamily="34" charset="0"/>
              </a:rPr>
              <a:t>10/2/2012</a:t>
            </a:fld>
            <a:endParaRPr lang="en-US">
              <a:latin typeface="Tahoma" pitchFamily="34" charset="0"/>
              <a:cs typeface="Tahoma" pitchFamily="34" charset="0"/>
            </a:endParaRPr>
          </a:p>
        </p:txBody>
      </p:sp>
      <p:sp>
        <p:nvSpPr>
          <p:cNvPr id="1741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vi-VN" smtClean="0">
                <a:latin typeface="Tahoma" pitchFamily="34" charset="0"/>
                <a:cs typeface="Tahoma" pitchFamily="34" charset="0"/>
              </a:rPr>
              <a:t>Khoa CNTT - ĐH Khoa học Tự nhiên</a:t>
            </a:r>
            <a:endParaRPr lang="en-US">
              <a:latin typeface="Tahoma" pitchFamily="34" charset="0"/>
              <a:cs typeface="Tahoma" pitchFamily="34" charset="0"/>
            </a:endParaRPr>
          </a:p>
        </p:txBody>
      </p:sp>
      <p:sp>
        <p:nvSpPr>
          <p:cNvPr id="1741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C0BB887-53A1-4410-B763-4D6F3CD18092}" type="slidenum">
              <a:rPr lang="en-US">
                <a:latin typeface="Tahoma" pitchFamily="34" charset="0"/>
                <a:cs typeface="Tahoma" pitchFamily="34" charset="0"/>
              </a:rPr>
              <a:pPr eaLnBrk="1" hangingPunct="1"/>
              <a:t>13</a:t>
            </a:fld>
            <a:endParaRPr lang="en-US">
              <a:latin typeface="Tahoma" pitchFamily="34" charset="0"/>
              <a:cs typeface="Tahoma" pitchFamily="34" charset="0"/>
            </a:endParaRPr>
          </a:p>
        </p:txBody>
      </p:sp>
      <p:pic>
        <p:nvPicPr>
          <p:cNvPr id="17415" name="Picture 6" descr="CachDanhMay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3524250"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7" descr="CachDanhMay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371600"/>
            <a:ext cx="39624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05060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miter lim="800000"/>
            <a:headEnd/>
            <a:tailEnd/>
          </a:ln>
        </p:spPr>
        <p:txBody>
          <a:bodyPr/>
          <a:lstStyle/>
          <a:p>
            <a:pPr eaLnBrk="1" hangingPunct="1">
              <a:defRPr/>
            </a:pPr>
            <a:r>
              <a:rPr lang="en-US" dirty="0" err="1" smtClean="0"/>
              <a:t>Các</a:t>
            </a:r>
            <a:r>
              <a:rPr lang="en-US" dirty="0" smtClean="0"/>
              <a:t> </a:t>
            </a:r>
            <a:r>
              <a:rPr lang="en-US" dirty="0" err="1" smtClean="0"/>
              <a:t>bảng</a:t>
            </a:r>
            <a:r>
              <a:rPr lang="en-US" dirty="0" smtClean="0"/>
              <a:t> </a:t>
            </a:r>
            <a:r>
              <a:rPr lang="en-US" dirty="0" err="1" smtClean="0"/>
              <a:t>mã</a:t>
            </a:r>
            <a:r>
              <a:rPr lang="en-US" dirty="0" smtClean="0"/>
              <a:t> </a:t>
            </a:r>
            <a:r>
              <a:rPr lang="en-US" dirty="0" err="1" smtClean="0"/>
              <a:t>tiếng</a:t>
            </a:r>
            <a:r>
              <a:rPr lang="en-US" dirty="0" smtClean="0"/>
              <a:t> </a:t>
            </a:r>
            <a:r>
              <a:rPr lang="en-US" dirty="0" err="1" smtClean="0"/>
              <a:t>Việt</a:t>
            </a:r>
            <a:endParaRPr lang="en-US" dirty="0"/>
          </a:p>
        </p:txBody>
      </p:sp>
      <p:sp>
        <p:nvSpPr>
          <p:cNvPr id="1843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4A6BF95-ECBA-4D4A-BF9C-9B8E459ABB14}" type="datetime1">
              <a:rPr lang="en-US" smtClean="0">
                <a:latin typeface="Tahoma" pitchFamily="34" charset="0"/>
                <a:cs typeface="Tahoma" pitchFamily="34" charset="0"/>
              </a:rPr>
              <a:t>10/2/2012</a:t>
            </a:fld>
            <a:endParaRPr lang="en-US">
              <a:latin typeface="Tahoma" pitchFamily="34" charset="0"/>
              <a:cs typeface="Tahoma" pitchFamily="34" charset="0"/>
            </a:endParaRPr>
          </a:p>
        </p:txBody>
      </p:sp>
      <p:sp>
        <p:nvSpPr>
          <p:cNvPr id="1843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vi-VN" smtClean="0">
                <a:latin typeface="Tahoma" pitchFamily="34" charset="0"/>
                <a:cs typeface="Tahoma" pitchFamily="34" charset="0"/>
              </a:rPr>
              <a:t>Khoa CNTT - ĐH Khoa học Tự nhiên</a:t>
            </a:r>
            <a:endParaRPr lang="en-US">
              <a:latin typeface="Tahoma" pitchFamily="34" charset="0"/>
              <a:cs typeface="Tahoma" pitchFamily="34" charset="0"/>
            </a:endParaRPr>
          </a:p>
        </p:txBody>
      </p:sp>
      <p:sp>
        <p:nvSpPr>
          <p:cNvPr id="1843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A8297B2-FA59-47DB-BDFF-AA9BD1B7A017}" type="slidenum">
              <a:rPr lang="en-US">
                <a:latin typeface="Tahoma" pitchFamily="34" charset="0"/>
                <a:cs typeface="Tahoma" pitchFamily="34" charset="0"/>
              </a:rPr>
              <a:pPr eaLnBrk="1" hangingPunct="1"/>
              <a:t>14</a:t>
            </a:fld>
            <a:endParaRPr lang="en-US">
              <a:latin typeface="Tahoma" pitchFamily="34" charset="0"/>
              <a:cs typeface="Tahoma" pitchFamily="34" charset="0"/>
            </a:endParaRPr>
          </a:p>
        </p:txBody>
      </p:sp>
      <p:pic>
        <p:nvPicPr>
          <p:cNvPr id="1843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95400"/>
            <a:ext cx="8991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TextBox 8"/>
          <p:cNvSpPr txBox="1">
            <a:spLocks noChangeArrowheads="1"/>
          </p:cNvSpPr>
          <p:nvPr/>
        </p:nvSpPr>
        <p:spPr bwMode="auto">
          <a:xfrm>
            <a:off x="457200" y="5486400"/>
            <a:ext cx="8534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t>Các bảng mã thông dụng là Unicode, VNI, TCVN3, và VIQR.</a:t>
            </a:r>
          </a:p>
        </p:txBody>
      </p:sp>
    </p:spTree>
    <p:extLst>
      <p:ext uri="{BB962C8B-B14F-4D97-AF65-F5344CB8AC3E}">
        <p14:creationId xmlns:p14="http://schemas.microsoft.com/office/powerpoint/2010/main" val="40716846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miter lim="800000"/>
            <a:headEnd/>
            <a:tailEnd/>
          </a:ln>
        </p:spPr>
        <p:txBody>
          <a:bodyPr/>
          <a:lstStyle/>
          <a:p>
            <a:pPr eaLnBrk="1" hangingPunct="1">
              <a:defRPr/>
            </a:pPr>
            <a:r>
              <a:rPr lang="en-US" dirty="0" err="1" smtClean="0"/>
              <a:t>Các</a:t>
            </a:r>
            <a:r>
              <a:rPr lang="en-US" dirty="0" smtClean="0"/>
              <a:t> </a:t>
            </a:r>
            <a:r>
              <a:rPr lang="en-US" dirty="0" err="1" smtClean="0"/>
              <a:t>bảng</a:t>
            </a:r>
            <a:r>
              <a:rPr lang="en-US" dirty="0" smtClean="0"/>
              <a:t> </a:t>
            </a:r>
            <a:r>
              <a:rPr lang="en-US" dirty="0" err="1" smtClean="0"/>
              <a:t>mã</a:t>
            </a:r>
            <a:r>
              <a:rPr lang="en-US" dirty="0" smtClean="0"/>
              <a:t> </a:t>
            </a:r>
            <a:r>
              <a:rPr lang="en-US" dirty="0" err="1" smtClean="0"/>
              <a:t>tiếng</a:t>
            </a:r>
            <a:r>
              <a:rPr lang="en-US" dirty="0" smtClean="0"/>
              <a:t> </a:t>
            </a:r>
            <a:r>
              <a:rPr lang="en-US" dirty="0" err="1" smtClean="0"/>
              <a:t>Việt</a:t>
            </a:r>
            <a:endParaRPr lang="en-US" dirty="0"/>
          </a:p>
        </p:txBody>
      </p:sp>
      <p:sp>
        <p:nvSpPr>
          <p:cNvPr id="19459" name="Content Placeholder 2"/>
          <p:cNvSpPr>
            <a:spLocks noGrp="1"/>
          </p:cNvSpPr>
          <p:nvPr>
            <p:ph idx="1"/>
          </p:nvPr>
        </p:nvSpPr>
        <p:spPr/>
        <p:txBody>
          <a:bodyPr/>
          <a:lstStyle/>
          <a:p>
            <a:pPr eaLnBrk="1" hangingPunct="1"/>
            <a:r>
              <a:rPr lang="en-US" sz="3000" smtClean="0"/>
              <a:t>Mỗi loại bảng mã có một cách nhập kí tự riêng từ bàn phím. Các từ tiếng Việt là một tổ hợp của 2 hay nhiều phím được nhập liên tục và nối tiếp nhau.</a:t>
            </a:r>
          </a:p>
          <a:p>
            <a:pPr eaLnBrk="1" hangingPunct="1"/>
            <a:r>
              <a:rPr lang="en-US" sz="3000" smtClean="0"/>
              <a:t>Các loại mã sẽ hiển thị sai khi cách nhập mã từ bàn phím không tương thích với bảng mã.</a:t>
            </a:r>
          </a:p>
          <a:p>
            <a:pPr eaLnBrk="1" hangingPunct="1"/>
            <a:r>
              <a:rPr lang="en-US" sz="3000" smtClean="0"/>
              <a:t>Giữa các loại bảng mã có thể chuyển đổi qua lại thông qua một phần mềm, ví dụ như Unikey Toolkit </a:t>
            </a:r>
          </a:p>
        </p:txBody>
      </p:sp>
      <p:sp>
        <p:nvSpPr>
          <p:cNvPr id="19460"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8F55110-31A9-4937-BE76-446514F8AD43}" type="datetime1">
              <a:rPr lang="en-US" smtClean="0">
                <a:latin typeface="Tahoma" pitchFamily="34" charset="0"/>
                <a:cs typeface="Tahoma" pitchFamily="34" charset="0"/>
              </a:rPr>
              <a:t>10/2/2012</a:t>
            </a:fld>
            <a:endParaRPr lang="en-US">
              <a:latin typeface="Tahoma" pitchFamily="34" charset="0"/>
              <a:cs typeface="Tahoma" pitchFamily="34" charset="0"/>
            </a:endParaRPr>
          </a:p>
        </p:txBody>
      </p:sp>
      <p:sp>
        <p:nvSpPr>
          <p:cNvPr id="1946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vi-VN" smtClean="0">
                <a:latin typeface="Tahoma" pitchFamily="34" charset="0"/>
                <a:cs typeface="Tahoma" pitchFamily="34" charset="0"/>
              </a:rPr>
              <a:t>Khoa CNTT - ĐH Khoa học Tự nhiên</a:t>
            </a:r>
            <a:endParaRPr lang="en-US">
              <a:latin typeface="Tahoma" pitchFamily="34" charset="0"/>
              <a:cs typeface="Tahoma" pitchFamily="34" charset="0"/>
            </a:endParaRPr>
          </a:p>
        </p:txBody>
      </p:sp>
      <p:sp>
        <p:nvSpPr>
          <p:cNvPr id="194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34DD14D-2AB3-41E6-8DE9-230A377DFA4E}" type="slidenum">
              <a:rPr lang="en-US">
                <a:latin typeface="Tahoma" pitchFamily="34" charset="0"/>
                <a:cs typeface="Tahoma" pitchFamily="34" charset="0"/>
              </a:rPr>
              <a:pPr eaLnBrk="1" hangingPunct="1"/>
              <a:t>15</a:t>
            </a:fld>
            <a:endParaRPr lang="en-US">
              <a:latin typeface="Tahoma" pitchFamily="34" charset="0"/>
              <a:cs typeface="Tahoma" pitchFamily="34" charset="0"/>
            </a:endParaRPr>
          </a:p>
        </p:txBody>
      </p:sp>
    </p:spTree>
    <p:extLst>
      <p:ext uri="{BB962C8B-B14F-4D97-AF65-F5344CB8AC3E}">
        <p14:creationId xmlns:p14="http://schemas.microsoft.com/office/powerpoint/2010/main" val="3037811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miter lim="800000"/>
            <a:headEnd/>
            <a:tailEnd/>
          </a:ln>
        </p:spPr>
        <p:txBody>
          <a:bodyPr/>
          <a:lstStyle/>
          <a:p>
            <a:pPr eaLnBrk="1" hangingPunct="1">
              <a:defRPr/>
            </a:pPr>
            <a:r>
              <a:rPr lang="en-US" dirty="0" smtClean="0"/>
              <a:t>Ý </a:t>
            </a:r>
            <a:r>
              <a:rPr lang="en-US" dirty="0" err="1" smtClean="0"/>
              <a:t>nghĩa</a:t>
            </a:r>
            <a:r>
              <a:rPr lang="en-US" dirty="0" smtClean="0"/>
              <a:t> </a:t>
            </a:r>
            <a:r>
              <a:rPr lang="en-US" dirty="0" err="1" smtClean="0"/>
              <a:t>định</a:t>
            </a:r>
            <a:r>
              <a:rPr lang="en-US" dirty="0" smtClean="0"/>
              <a:t> </a:t>
            </a:r>
            <a:r>
              <a:rPr lang="en-US" dirty="0" err="1" smtClean="0"/>
              <a:t>dạng</a:t>
            </a:r>
            <a:r>
              <a:rPr lang="en-US" dirty="0" smtClean="0"/>
              <a:t> font </a:t>
            </a:r>
            <a:r>
              <a:rPr lang="en-US" dirty="0" err="1" smtClean="0"/>
              <a:t>chữ</a:t>
            </a:r>
            <a:endParaRPr lang="en-US" dirty="0"/>
          </a:p>
        </p:txBody>
      </p:sp>
      <p:sp>
        <p:nvSpPr>
          <p:cNvPr id="20483" name="Content Placeholder 2"/>
          <p:cNvSpPr>
            <a:spLocks noGrp="1"/>
          </p:cNvSpPr>
          <p:nvPr>
            <p:ph idx="1"/>
          </p:nvPr>
        </p:nvSpPr>
        <p:spPr/>
        <p:txBody>
          <a:bodyPr/>
          <a:lstStyle/>
          <a:p>
            <a:pPr eaLnBrk="1" hangingPunct="1"/>
            <a:r>
              <a:rPr lang="en-US" smtClean="0"/>
              <a:t>Đặc trưng của font chữ: đậm hay đơn nét, nghiêng hay không nghiêng, có chân hay không có chân, có bóng hay không có bóng, chiều cao và độ rộng của một ký tự.</a:t>
            </a:r>
          </a:p>
          <a:p>
            <a:pPr eaLnBrk="1" hangingPunct="1"/>
            <a:r>
              <a:rPr lang="en-US" smtClean="0"/>
              <a:t>Việc định dạng font chữ được dựa vào vị trí và vai trò của ký tự trong cấu trúc văn bản.</a:t>
            </a:r>
          </a:p>
        </p:txBody>
      </p:sp>
      <p:sp>
        <p:nvSpPr>
          <p:cNvPr id="20484"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19E7567-F5F3-4EBE-9C3E-FBD132C735B7}" type="datetime1">
              <a:rPr lang="en-US" smtClean="0">
                <a:latin typeface="Tahoma" pitchFamily="34" charset="0"/>
                <a:cs typeface="Tahoma" pitchFamily="34" charset="0"/>
              </a:rPr>
              <a:t>10/2/2012</a:t>
            </a:fld>
            <a:endParaRPr lang="en-US">
              <a:latin typeface="Tahoma" pitchFamily="34" charset="0"/>
              <a:cs typeface="Tahoma" pitchFamily="34" charset="0"/>
            </a:endParaRPr>
          </a:p>
        </p:txBody>
      </p:sp>
      <p:sp>
        <p:nvSpPr>
          <p:cNvPr id="2048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vi-VN" smtClean="0">
                <a:latin typeface="Tahoma" pitchFamily="34" charset="0"/>
                <a:cs typeface="Tahoma" pitchFamily="34" charset="0"/>
              </a:rPr>
              <a:t>Khoa CNTT - ĐH Khoa học Tự nhiên</a:t>
            </a:r>
            <a:endParaRPr lang="en-US">
              <a:latin typeface="Tahoma" pitchFamily="34" charset="0"/>
              <a:cs typeface="Tahoma" pitchFamily="34" charset="0"/>
            </a:endParaRPr>
          </a:p>
        </p:txBody>
      </p:sp>
      <p:sp>
        <p:nvSpPr>
          <p:cNvPr id="2048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B4AA823-07F9-4C19-A6A4-D0F222F4F038}" type="slidenum">
              <a:rPr lang="en-US">
                <a:latin typeface="Tahoma" pitchFamily="34" charset="0"/>
                <a:cs typeface="Tahoma" pitchFamily="34" charset="0"/>
              </a:rPr>
              <a:pPr eaLnBrk="1" hangingPunct="1"/>
              <a:t>16</a:t>
            </a:fld>
            <a:endParaRPr lang="en-US">
              <a:latin typeface="Tahoma" pitchFamily="34" charset="0"/>
              <a:cs typeface="Tahoma" pitchFamily="34" charset="0"/>
            </a:endParaRPr>
          </a:p>
        </p:txBody>
      </p:sp>
    </p:spTree>
    <p:extLst>
      <p:ext uri="{BB962C8B-B14F-4D97-AF65-F5344CB8AC3E}">
        <p14:creationId xmlns:p14="http://schemas.microsoft.com/office/powerpoint/2010/main" val="14984394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miter lim="800000"/>
            <a:headEnd/>
            <a:tailEnd/>
          </a:ln>
        </p:spPr>
        <p:txBody>
          <a:bodyPr>
            <a:noAutofit/>
          </a:bodyPr>
          <a:lstStyle/>
          <a:p>
            <a:pPr eaLnBrk="1" hangingPunct="1">
              <a:defRPr/>
            </a:pPr>
            <a:r>
              <a:rPr lang="en-US" dirty="0" err="1" smtClean="0"/>
              <a:t>Phân</a:t>
            </a:r>
            <a:r>
              <a:rPr lang="en-US" dirty="0" smtClean="0"/>
              <a:t> </a:t>
            </a:r>
            <a:r>
              <a:rPr lang="en-US" dirty="0" err="1" smtClean="0"/>
              <a:t>loại</a:t>
            </a:r>
            <a:r>
              <a:rPr lang="en-US" dirty="0" smtClean="0"/>
              <a:t> </a:t>
            </a:r>
            <a:r>
              <a:rPr lang="en-US" smtClean="0"/>
              <a:t>font chữ</a:t>
            </a:r>
            <a:br>
              <a:rPr lang="en-US" smtClean="0"/>
            </a:br>
            <a:r>
              <a:rPr lang="en-US" smtClean="0"/>
              <a:t>dùng </a:t>
            </a:r>
            <a:r>
              <a:rPr lang="en-US" dirty="0" err="1" smtClean="0"/>
              <a:t>trong</a:t>
            </a:r>
            <a:r>
              <a:rPr lang="en-US" dirty="0" smtClean="0"/>
              <a:t> </a:t>
            </a:r>
            <a:r>
              <a:rPr lang="en-US" dirty="0" err="1" smtClean="0"/>
              <a:t>máy</a:t>
            </a:r>
            <a:r>
              <a:rPr lang="en-US" dirty="0" smtClean="0"/>
              <a:t> </a:t>
            </a:r>
            <a:r>
              <a:rPr lang="en-US" dirty="0" err="1" smtClean="0"/>
              <a:t>tính</a:t>
            </a:r>
            <a:endParaRPr lang="en-US" dirty="0"/>
          </a:p>
        </p:txBody>
      </p:sp>
      <p:sp>
        <p:nvSpPr>
          <p:cNvPr id="21507" name="Content Placeholder 2"/>
          <p:cNvSpPr>
            <a:spLocks noGrp="1"/>
          </p:cNvSpPr>
          <p:nvPr>
            <p:ph idx="1"/>
          </p:nvPr>
        </p:nvSpPr>
        <p:spPr/>
        <p:txBody>
          <a:bodyPr>
            <a:normAutofit lnSpcReduction="10000"/>
          </a:bodyPr>
          <a:lstStyle/>
          <a:p>
            <a:pPr eaLnBrk="1" hangingPunct="1"/>
            <a:r>
              <a:rPr lang="en-US" sz="2400" smtClean="0"/>
              <a:t>Font chữ sử dụng trong máy tính được chia làm 3 loại dựa trên cấu trúc xây dựng font chữ: </a:t>
            </a:r>
          </a:p>
          <a:p>
            <a:pPr eaLnBrk="1" hangingPunct="1">
              <a:buFontTx/>
              <a:buChar char="-"/>
            </a:pPr>
            <a:r>
              <a:rPr lang="en-US" sz="2400" smtClean="0"/>
              <a:t>True type:là loại font chữ được công ty máy tính Apple phát triển, có khả năng hiển thị sắc và rõ nét ở nhiều kích thước. </a:t>
            </a:r>
          </a:p>
          <a:p>
            <a:pPr eaLnBrk="1" hangingPunct="1">
              <a:buFontTx/>
              <a:buChar char="-"/>
            </a:pPr>
            <a:r>
              <a:rPr lang="en-US" sz="2400" smtClean="0"/>
              <a:t>Open type:là loại font chữ được công ty máy tính Microsoft phát triển dựa trên True Type và có độ sắc nét hơn True Type.</a:t>
            </a:r>
          </a:p>
          <a:p>
            <a:pPr eaLnBrk="1" hangingPunct="1">
              <a:buFont typeface="Arial" charset="0"/>
              <a:buNone/>
            </a:pPr>
            <a:r>
              <a:rPr lang="en-US" sz="2400" smtClean="0"/>
              <a:t>    Cả True Type và Open Type được xây dựng dưới dạng véc tơ.</a:t>
            </a:r>
          </a:p>
          <a:p>
            <a:pPr eaLnBrk="1" hangingPunct="1">
              <a:buFontTx/>
              <a:buChar char="-"/>
            </a:pPr>
            <a:r>
              <a:rPr lang="en-US" sz="2400" smtClean="0"/>
              <a:t>Screen font:là loại font chữ dùng để hiển thị trên màn hình điều khiển, và được xây dựng dưới dạng file ảnh.</a:t>
            </a:r>
          </a:p>
        </p:txBody>
      </p:sp>
      <p:sp>
        <p:nvSpPr>
          <p:cNvPr id="21508"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0ED0C1B-F0F3-4CDC-81EA-4EA3537F32EB}" type="datetime1">
              <a:rPr lang="en-US" smtClean="0">
                <a:latin typeface="Tahoma" pitchFamily="34" charset="0"/>
                <a:cs typeface="Tahoma" pitchFamily="34" charset="0"/>
              </a:rPr>
              <a:t>10/2/2012</a:t>
            </a:fld>
            <a:endParaRPr lang="en-US">
              <a:latin typeface="Tahoma" pitchFamily="34" charset="0"/>
              <a:cs typeface="Tahoma" pitchFamily="34" charset="0"/>
            </a:endParaRPr>
          </a:p>
        </p:txBody>
      </p:sp>
      <p:sp>
        <p:nvSpPr>
          <p:cNvPr id="2150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vi-VN" smtClean="0">
                <a:latin typeface="Tahoma" pitchFamily="34" charset="0"/>
                <a:cs typeface="Tahoma" pitchFamily="34" charset="0"/>
              </a:rPr>
              <a:t>Khoa CNTT - ĐH Khoa học Tự nhiên</a:t>
            </a:r>
            <a:endParaRPr lang="en-US">
              <a:latin typeface="Tahoma" pitchFamily="34" charset="0"/>
              <a:cs typeface="Tahoma" pitchFamily="34" charset="0"/>
            </a:endParaRPr>
          </a:p>
        </p:txBody>
      </p:sp>
      <p:sp>
        <p:nvSpPr>
          <p:cNvPr id="2151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52E4D24-EDD1-4A69-8E68-CE84F5C56015}" type="slidenum">
              <a:rPr lang="en-US">
                <a:latin typeface="Tahoma" pitchFamily="34" charset="0"/>
                <a:cs typeface="Tahoma" pitchFamily="34" charset="0"/>
              </a:rPr>
              <a:pPr eaLnBrk="1" hangingPunct="1"/>
              <a:t>17</a:t>
            </a:fld>
            <a:endParaRPr lang="en-US">
              <a:latin typeface="Tahoma" pitchFamily="34" charset="0"/>
              <a:cs typeface="Tahoma" pitchFamily="34" charset="0"/>
            </a:endParaRPr>
          </a:p>
        </p:txBody>
      </p:sp>
    </p:spTree>
    <p:extLst>
      <p:ext uri="{BB962C8B-B14F-4D97-AF65-F5344CB8AC3E}">
        <p14:creationId xmlns:p14="http://schemas.microsoft.com/office/powerpoint/2010/main" val="37111771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miter lim="800000"/>
            <a:headEnd/>
            <a:tailEnd/>
          </a:ln>
        </p:spPr>
        <p:txBody>
          <a:bodyPr>
            <a:noAutofit/>
          </a:bodyPr>
          <a:lstStyle/>
          <a:p>
            <a:pPr eaLnBrk="1" hangingPunct="1">
              <a:defRPr/>
            </a:pPr>
            <a:r>
              <a:rPr lang="en-US" dirty="0" err="1" smtClean="0"/>
              <a:t>Công</a:t>
            </a:r>
            <a:r>
              <a:rPr lang="en-US" dirty="0" smtClean="0"/>
              <a:t> </a:t>
            </a:r>
            <a:r>
              <a:rPr lang="en-US" dirty="0" err="1" smtClean="0"/>
              <a:t>cụ</a:t>
            </a:r>
            <a:r>
              <a:rPr lang="en-US" dirty="0" smtClean="0"/>
              <a:t> </a:t>
            </a:r>
            <a:r>
              <a:rPr lang="en-US" dirty="0" err="1" smtClean="0"/>
              <a:t>soạn</a:t>
            </a:r>
            <a:r>
              <a:rPr lang="en-US" dirty="0" smtClean="0"/>
              <a:t> </a:t>
            </a:r>
            <a:r>
              <a:rPr lang="en-US" dirty="0" err="1" smtClean="0"/>
              <a:t>thảo</a:t>
            </a:r>
            <a:r>
              <a:rPr lang="en-US" dirty="0" smtClean="0"/>
              <a:t> </a:t>
            </a:r>
            <a:r>
              <a:rPr lang="en-US" err="1" smtClean="0"/>
              <a:t>văn</a:t>
            </a:r>
            <a:r>
              <a:rPr lang="en-US" smtClean="0"/>
              <a:t> bản</a:t>
            </a:r>
            <a:br>
              <a:rPr lang="en-US" smtClean="0"/>
            </a:br>
            <a:r>
              <a:rPr lang="en-US" smtClean="0"/>
              <a:t>trên </a:t>
            </a:r>
            <a:r>
              <a:rPr lang="en-US" dirty="0" err="1" smtClean="0"/>
              <a:t>máy</a:t>
            </a:r>
            <a:r>
              <a:rPr lang="en-US" dirty="0" smtClean="0"/>
              <a:t> </a:t>
            </a:r>
            <a:r>
              <a:rPr lang="en-US" dirty="0" err="1" smtClean="0"/>
              <a:t>tính</a:t>
            </a:r>
            <a:endParaRPr lang="en-US" dirty="0"/>
          </a:p>
        </p:txBody>
      </p:sp>
      <p:sp>
        <p:nvSpPr>
          <p:cNvPr id="22531" name="Content Placeholder 2"/>
          <p:cNvSpPr>
            <a:spLocks noGrp="1"/>
          </p:cNvSpPr>
          <p:nvPr>
            <p:ph idx="1"/>
          </p:nvPr>
        </p:nvSpPr>
        <p:spPr/>
        <p:txBody>
          <a:bodyPr>
            <a:normAutofit fontScale="92500" lnSpcReduction="10000"/>
          </a:bodyPr>
          <a:lstStyle/>
          <a:p>
            <a:pPr eaLnBrk="1" hangingPunct="1"/>
            <a:r>
              <a:rPr lang="en-US" sz="3000" smtClean="0"/>
              <a:t>Soạn thảo dựa trên cú pháp của một trình biên dịch: Latex (ví dụ như sử dụng WinEdt để biên soạn và dùng Miktex để biên dịch)</a:t>
            </a:r>
          </a:p>
          <a:p>
            <a:pPr eaLnBrk="1" hangingPunct="1"/>
            <a:r>
              <a:rPr lang="en-US" sz="3000" smtClean="0"/>
              <a:t>Soạn thảo dựa trên phần mềm ứng dụng trợ giúp theo tiếp cận “what you see is what you get” chạy trên máy tính hay trên web: MS-Office, OpenOffice, Google Docs, iWork (MAC)</a:t>
            </a:r>
          </a:p>
          <a:p>
            <a:pPr eaLnBrk="1" hangingPunct="1"/>
            <a:r>
              <a:rPr lang="en-US" sz="3000" smtClean="0"/>
              <a:t>Soạn thảo dựa trên phần mềm chuyên dụng cho một vài loại file văn bản thông dụng: Adobe Acrobat Professional cho file PDF</a:t>
            </a:r>
          </a:p>
        </p:txBody>
      </p:sp>
      <p:sp>
        <p:nvSpPr>
          <p:cNvPr id="22532"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E74FBE1-C05A-4D31-BD03-FD815AFF9E5A}" type="datetime1">
              <a:rPr lang="en-US" smtClean="0">
                <a:latin typeface="Tahoma" pitchFamily="34" charset="0"/>
                <a:cs typeface="Tahoma" pitchFamily="34" charset="0"/>
              </a:rPr>
              <a:t>10/2/2012</a:t>
            </a:fld>
            <a:endParaRPr lang="en-US">
              <a:latin typeface="Tahoma" pitchFamily="34" charset="0"/>
              <a:cs typeface="Tahoma" pitchFamily="34" charset="0"/>
            </a:endParaRPr>
          </a:p>
        </p:txBody>
      </p:sp>
      <p:sp>
        <p:nvSpPr>
          <p:cNvPr id="2253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vi-VN" smtClean="0">
                <a:latin typeface="Tahoma" pitchFamily="34" charset="0"/>
                <a:cs typeface="Tahoma" pitchFamily="34" charset="0"/>
              </a:rPr>
              <a:t>Khoa CNTT - ĐH Khoa học Tự nhiên</a:t>
            </a:r>
            <a:endParaRPr lang="en-US">
              <a:latin typeface="Tahoma" pitchFamily="34" charset="0"/>
              <a:cs typeface="Tahoma" pitchFamily="34" charset="0"/>
            </a:endParaRPr>
          </a:p>
        </p:txBody>
      </p:sp>
      <p:sp>
        <p:nvSpPr>
          <p:cNvPr id="2253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4C167C1-1481-4972-B9B0-9004EB498028}" type="slidenum">
              <a:rPr lang="en-US">
                <a:latin typeface="Tahoma" pitchFamily="34" charset="0"/>
                <a:cs typeface="Tahoma" pitchFamily="34" charset="0"/>
              </a:rPr>
              <a:pPr eaLnBrk="1" hangingPunct="1"/>
              <a:t>18</a:t>
            </a:fld>
            <a:endParaRPr lang="en-US">
              <a:latin typeface="Tahoma" pitchFamily="34" charset="0"/>
              <a:cs typeface="Tahoma" pitchFamily="34" charset="0"/>
            </a:endParaRPr>
          </a:p>
        </p:txBody>
      </p:sp>
    </p:spTree>
    <p:extLst>
      <p:ext uri="{BB962C8B-B14F-4D97-AF65-F5344CB8AC3E}">
        <p14:creationId xmlns:p14="http://schemas.microsoft.com/office/powerpoint/2010/main" val="29737608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miter lim="800000"/>
            <a:headEnd/>
            <a:tailEnd/>
          </a:ln>
        </p:spPr>
        <p:txBody>
          <a:bodyPr rtlCol="0">
            <a:noAutofit/>
          </a:bodyPr>
          <a:lstStyle/>
          <a:p>
            <a:pPr eaLnBrk="1" fontAlgn="auto" hangingPunct="1">
              <a:spcAft>
                <a:spcPts val="0"/>
              </a:spcAft>
              <a:defRPr/>
            </a:pPr>
            <a:r>
              <a:rPr lang="en-US" dirty="0" err="1" smtClean="0"/>
              <a:t>Soạn</a:t>
            </a:r>
            <a:r>
              <a:rPr lang="en-US" dirty="0" smtClean="0"/>
              <a:t> </a:t>
            </a:r>
            <a:r>
              <a:rPr lang="en-US" dirty="0" err="1" smtClean="0"/>
              <a:t>thảo</a:t>
            </a:r>
            <a:r>
              <a:rPr lang="en-US" dirty="0" smtClean="0"/>
              <a:t> </a:t>
            </a:r>
            <a:r>
              <a:rPr lang="en-US" err="1" smtClean="0"/>
              <a:t>văn</a:t>
            </a:r>
            <a:r>
              <a:rPr lang="en-US" smtClean="0"/>
              <a:t> </a:t>
            </a:r>
            <a:r>
              <a:rPr lang="en-US" smtClean="0"/>
              <a:t>bản</a:t>
            </a:r>
            <a:br>
              <a:rPr lang="en-US" smtClean="0"/>
            </a:br>
            <a:r>
              <a:rPr lang="en-US" smtClean="0"/>
              <a:t>trên </a:t>
            </a:r>
            <a:r>
              <a:rPr lang="en-US" dirty="0" err="1" smtClean="0"/>
              <a:t>máy</a:t>
            </a:r>
            <a:r>
              <a:rPr lang="en-US" dirty="0" smtClean="0"/>
              <a:t> </a:t>
            </a:r>
            <a:r>
              <a:rPr lang="en-US" dirty="0" err="1" smtClean="0"/>
              <a:t>tính</a:t>
            </a:r>
            <a:endParaRPr lang="en-US" dirty="0"/>
          </a:p>
        </p:txBody>
      </p:sp>
      <p:sp>
        <p:nvSpPr>
          <p:cNvPr id="23555" name="Content Placeholder 2"/>
          <p:cNvSpPr>
            <a:spLocks noGrp="1"/>
          </p:cNvSpPr>
          <p:nvPr>
            <p:ph idx="1"/>
          </p:nvPr>
        </p:nvSpPr>
        <p:spPr/>
        <p:txBody>
          <a:bodyPr>
            <a:normAutofit lnSpcReduction="10000"/>
          </a:bodyPr>
          <a:lstStyle/>
          <a:p>
            <a:pPr eaLnBrk="1" hangingPunct="1">
              <a:lnSpc>
                <a:spcPct val="90000"/>
              </a:lnSpc>
            </a:pPr>
            <a:r>
              <a:rPr lang="en-US" smtClean="0"/>
              <a:t>Các định dạng file trợ giúp soạn thảo văn bản: *.txt, *.pdf, *.tex, *.doc, *.rtf</a:t>
            </a:r>
          </a:p>
          <a:p>
            <a:pPr eaLnBrk="1" hangingPunct="1">
              <a:lnSpc>
                <a:spcPct val="90000"/>
              </a:lnSpc>
              <a:buFont typeface="Arial" charset="0"/>
              <a:buNone/>
            </a:pPr>
            <a:r>
              <a:rPr lang="en-US" smtClean="0"/>
              <a:t>   - ASCII, UTF-8 (plain text *.txt) : file văn bản không có cấu trúc định dạng đính kèm.</a:t>
            </a:r>
          </a:p>
          <a:p>
            <a:pPr eaLnBrk="1" hangingPunct="1">
              <a:lnSpc>
                <a:spcPct val="90000"/>
              </a:lnSpc>
              <a:buFont typeface="Arial" charset="0"/>
              <a:buNone/>
            </a:pPr>
            <a:r>
              <a:rPr lang="en-US" smtClean="0"/>
              <a:t>	- PDF (*.pdf): định dạng file văn bản của công ty Adobe System.</a:t>
            </a:r>
          </a:p>
          <a:p>
            <a:pPr eaLnBrk="1" hangingPunct="1">
              <a:lnSpc>
                <a:spcPct val="90000"/>
              </a:lnSpc>
              <a:buFont typeface="Arial" charset="0"/>
              <a:buNone/>
            </a:pPr>
            <a:r>
              <a:rPr lang="en-US" smtClean="0"/>
              <a:t>   - DOC (*.doc): định dạng file văn bản của công ty Microsoft cho các phần mềm Office.   </a:t>
            </a:r>
          </a:p>
          <a:p>
            <a:pPr eaLnBrk="1" hangingPunct="1">
              <a:lnSpc>
                <a:spcPct val="90000"/>
              </a:lnSpc>
              <a:buFont typeface="Arial" charset="0"/>
              <a:buNone/>
            </a:pPr>
            <a:endParaRPr lang="en-US" smtClean="0"/>
          </a:p>
          <a:p>
            <a:pPr eaLnBrk="1" hangingPunct="1">
              <a:lnSpc>
                <a:spcPct val="90000"/>
              </a:lnSpc>
              <a:buFont typeface="Arial" charset="0"/>
              <a:buNone/>
            </a:pPr>
            <a:endParaRPr lang="en-US" smtClean="0"/>
          </a:p>
          <a:p>
            <a:pPr eaLnBrk="1" hangingPunct="1">
              <a:lnSpc>
                <a:spcPct val="90000"/>
              </a:lnSpc>
            </a:pPr>
            <a:endParaRPr lang="en-US" smtClean="0"/>
          </a:p>
        </p:txBody>
      </p:sp>
      <p:sp>
        <p:nvSpPr>
          <p:cNvPr id="23556"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8D38827-1C96-4378-87DA-A6AF510B5268}" type="datetime1">
              <a:rPr lang="en-US" smtClean="0">
                <a:latin typeface="Tahoma" pitchFamily="34" charset="0"/>
                <a:cs typeface="Tahoma" pitchFamily="34" charset="0"/>
              </a:rPr>
              <a:t>10/2/2012</a:t>
            </a:fld>
            <a:endParaRPr lang="en-US">
              <a:latin typeface="Tahoma" pitchFamily="34" charset="0"/>
              <a:cs typeface="Tahoma" pitchFamily="34" charset="0"/>
            </a:endParaRPr>
          </a:p>
        </p:txBody>
      </p:sp>
      <p:sp>
        <p:nvSpPr>
          <p:cNvPr id="2355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mtClean="0">
                <a:latin typeface="Tahoma" pitchFamily="34" charset="0"/>
                <a:cs typeface="Tahoma" pitchFamily="34" charset="0"/>
              </a:rPr>
              <a:t>Khoa CNTT - ĐH Khoa học Tự nhiên</a:t>
            </a:r>
            <a:endParaRPr lang="en-US">
              <a:latin typeface="Tahoma" pitchFamily="34" charset="0"/>
              <a:cs typeface="Tahoma" pitchFamily="34" charset="0"/>
            </a:endParaRPr>
          </a:p>
        </p:txBody>
      </p:sp>
      <p:sp>
        <p:nvSpPr>
          <p:cNvPr id="3" name="Slide Number Placeholder 2"/>
          <p:cNvSpPr>
            <a:spLocks noGrp="1"/>
          </p:cNvSpPr>
          <p:nvPr>
            <p:ph type="sldNum" sz="quarter" idx="12"/>
          </p:nvPr>
        </p:nvSpPr>
        <p:spPr/>
        <p:txBody>
          <a:bodyPr/>
          <a:lstStyle/>
          <a:p>
            <a:fld id="{8023217D-CBF3-4F05-B64D-691139C0E6CF}" type="slidenum">
              <a:rPr lang="en-US" smtClean="0"/>
              <a:pPr/>
              <a:t>19</a:t>
            </a:fld>
            <a:endParaRPr lang="en-US"/>
          </a:p>
        </p:txBody>
      </p:sp>
    </p:spTree>
    <p:extLst>
      <p:ext uri="{BB962C8B-B14F-4D97-AF65-F5344CB8AC3E}">
        <p14:creationId xmlns:p14="http://schemas.microsoft.com/office/powerpoint/2010/main" val="3019276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pPr>
              <a:buFont typeface="Wingdings" pitchFamily="2" charset="2"/>
              <a:buChar char="Ø"/>
            </a:pPr>
            <a:r>
              <a:rPr lang="en-US" smtClean="0"/>
              <a:t> Khái niệm văn bản</a:t>
            </a:r>
          </a:p>
          <a:p>
            <a:pPr>
              <a:buFont typeface="Wingdings" pitchFamily="2" charset="2"/>
              <a:buChar char="Ø"/>
            </a:pPr>
            <a:r>
              <a:rPr lang="en-US"/>
              <a:t> </a:t>
            </a:r>
            <a:r>
              <a:rPr lang="en-US" smtClean="0"/>
              <a:t>Cấu trúc và quy tắc soạn thảo văn bản</a:t>
            </a:r>
          </a:p>
          <a:p>
            <a:pPr>
              <a:buFont typeface="Wingdings" pitchFamily="2" charset="2"/>
              <a:buChar char="Ø"/>
            </a:pPr>
            <a:r>
              <a:rPr lang="en-US"/>
              <a:t> </a:t>
            </a:r>
            <a:r>
              <a:rPr lang="en-US" smtClean="0"/>
              <a:t>Soạn thảo văn bản trên máy tính</a:t>
            </a:r>
          </a:p>
          <a:p>
            <a:pPr>
              <a:buFont typeface="Wingdings" pitchFamily="2" charset="2"/>
              <a:buChar char="Ø"/>
            </a:pPr>
            <a:endParaRPr lang="en-US" smtClean="0"/>
          </a:p>
        </p:txBody>
      </p:sp>
      <p:sp>
        <p:nvSpPr>
          <p:cNvPr id="4" name="Date Placeholder 3"/>
          <p:cNvSpPr>
            <a:spLocks noGrp="1"/>
          </p:cNvSpPr>
          <p:nvPr>
            <p:ph type="dt" sz="half" idx="10"/>
          </p:nvPr>
        </p:nvSpPr>
        <p:spPr/>
        <p:txBody>
          <a:bodyPr/>
          <a:lstStyle/>
          <a:p>
            <a:fld id="{16FE9332-77D4-4A20-851E-F839E2E8FCA8}" type="datetime1">
              <a:rPr lang="en-US" smtClean="0"/>
              <a:t>10/2/2012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2</a:t>
            </a:fld>
            <a:endParaRPr lang="en-US"/>
          </a:p>
        </p:txBody>
      </p:sp>
    </p:spTree>
    <p:extLst>
      <p:ext uri="{BB962C8B-B14F-4D97-AF65-F5344CB8AC3E}">
        <p14:creationId xmlns:p14="http://schemas.microsoft.com/office/powerpoint/2010/main" val="3649624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miter lim="800000"/>
            <a:headEnd/>
            <a:tailEnd/>
          </a:ln>
        </p:spPr>
        <p:txBody>
          <a:bodyPr>
            <a:noAutofit/>
          </a:bodyPr>
          <a:lstStyle/>
          <a:p>
            <a:pPr>
              <a:defRPr/>
            </a:pPr>
            <a:r>
              <a:rPr lang="en-US" dirty="0" err="1" smtClean="0"/>
              <a:t>Soạn</a:t>
            </a:r>
            <a:r>
              <a:rPr lang="en-US" dirty="0" smtClean="0"/>
              <a:t> </a:t>
            </a:r>
            <a:r>
              <a:rPr lang="en-US" dirty="0" err="1" smtClean="0"/>
              <a:t>thảo</a:t>
            </a:r>
            <a:r>
              <a:rPr lang="en-US" dirty="0" smtClean="0"/>
              <a:t> </a:t>
            </a:r>
            <a:r>
              <a:rPr lang="en-US" err="1" smtClean="0"/>
              <a:t>văn</a:t>
            </a:r>
            <a:r>
              <a:rPr lang="en-US" smtClean="0"/>
              <a:t> </a:t>
            </a:r>
            <a:r>
              <a:rPr lang="en-US" smtClean="0"/>
              <a:t>bản</a:t>
            </a:r>
            <a:br>
              <a:rPr lang="en-US" smtClean="0"/>
            </a:br>
            <a:r>
              <a:rPr lang="en-US" smtClean="0"/>
              <a:t>trên </a:t>
            </a:r>
            <a:r>
              <a:rPr lang="en-US" dirty="0" err="1" smtClean="0"/>
              <a:t>máy</a:t>
            </a:r>
            <a:r>
              <a:rPr lang="en-US" dirty="0" smtClean="0"/>
              <a:t> </a:t>
            </a:r>
            <a:r>
              <a:rPr lang="en-US" dirty="0" err="1" smtClean="0"/>
              <a:t>tính</a:t>
            </a:r>
            <a:endParaRPr lang="en-US" dirty="0"/>
          </a:p>
        </p:txBody>
      </p:sp>
      <p:sp>
        <p:nvSpPr>
          <p:cNvPr id="24579" name="Content Placeholder 2"/>
          <p:cNvSpPr>
            <a:spLocks noGrp="1"/>
          </p:cNvSpPr>
          <p:nvPr>
            <p:ph idx="1"/>
          </p:nvPr>
        </p:nvSpPr>
        <p:spPr/>
        <p:txBody>
          <a:bodyPr/>
          <a:lstStyle/>
          <a:p>
            <a:pPr eaLnBrk="1" hangingPunct="1">
              <a:lnSpc>
                <a:spcPct val="90000"/>
              </a:lnSpc>
              <a:buFont typeface="Arial" charset="0"/>
              <a:buNone/>
            </a:pPr>
            <a:r>
              <a:rPr lang="en-US" smtClean="0"/>
              <a:t>	</a:t>
            </a:r>
            <a:r>
              <a:rPr lang="en-US" sz="2800" smtClean="0"/>
              <a:t>- RTF (*.rtf): là định dạng file văn bản có hỗ trợ biên dịch như Tex được phát triển bởi công ty Microsoft.</a:t>
            </a:r>
          </a:p>
          <a:p>
            <a:pPr eaLnBrk="1" hangingPunct="1">
              <a:lnSpc>
                <a:spcPct val="90000"/>
              </a:lnSpc>
            </a:pPr>
            <a:r>
              <a:rPr lang="en-US" sz="2800" smtClean="0"/>
              <a:t>Các phần mềm trợ giúp soạn thảo văn bản: Notepad, Adobe Acrobat, Latex, MS. Word, v.v… </a:t>
            </a:r>
          </a:p>
          <a:p>
            <a:pPr eaLnBrk="1" hangingPunct="1">
              <a:lnSpc>
                <a:spcPct val="90000"/>
              </a:lnSpc>
            </a:pPr>
            <a:r>
              <a:rPr lang="en-US" sz="2800" smtClean="0"/>
              <a:t>Các bộ gõ tiếng Việt: Unikey, Vietkey, Winvnkey. </a:t>
            </a:r>
          </a:p>
          <a:p>
            <a:pPr eaLnBrk="1" hangingPunct="1">
              <a:lnSpc>
                <a:spcPct val="90000"/>
              </a:lnSpc>
            </a:pPr>
            <a:r>
              <a:rPr lang="en-US" sz="2800" smtClean="0"/>
              <a:t>Chuyển đổi bảng mã</a:t>
            </a:r>
          </a:p>
        </p:txBody>
      </p:sp>
      <p:sp>
        <p:nvSpPr>
          <p:cNvPr id="24580"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EBB874C-D992-411A-88FE-F1961CC0C6F6}" type="datetime1">
              <a:rPr lang="en-US" smtClean="0">
                <a:latin typeface="Tahoma" pitchFamily="34" charset="0"/>
                <a:cs typeface="Tahoma" pitchFamily="34" charset="0"/>
              </a:rPr>
              <a:t>10/2/2012</a:t>
            </a:fld>
            <a:endParaRPr lang="en-US">
              <a:latin typeface="Tahoma" pitchFamily="34" charset="0"/>
              <a:cs typeface="Tahoma" pitchFamily="34" charset="0"/>
            </a:endParaRPr>
          </a:p>
        </p:txBody>
      </p:sp>
      <p:sp>
        <p:nvSpPr>
          <p:cNvPr id="2458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mtClean="0">
                <a:latin typeface="Tahoma" pitchFamily="34" charset="0"/>
                <a:cs typeface="Tahoma" pitchFamily="34" charset="0"/>
              </a:rPr>
              <a:t>Khoa CNTT - ĐH Khoa học Tự nhiên</a:t>
            </a:r>
            <a:endParaRPr lang="en-US">
              <a:latin typeface="Tahoma" pitchFamily="34" charset="0"/>
              <a:cs typeface="Tahoma" pitchFamily="34" charset="0"/>
            </a:endParaRPr>
          </a:p>
        </p:txBody>
      </p:sp>
      <p:sp>
        <p:nvSpPr>
          <p:cNvPr id="2458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DA65937-AC38-403E-851D-8DDDECEBBA00}" type="slidenum">
              <a:rPr lang="en-US">
                <a:latin typeface="Tahoma" pitchFamily="34" charset="0"/>
                <a:cs typeface="Tahoma" pitchFamily="34" charset="0"/>
              </a:rPr>
              <a:pPr eaLnBrk="1" hangingPunct="1"/>
              <a:t>20</a:t>
            </a:fld>
            <a:endParaRPr lang="en-US">
              <a:latin typeface="Tahoma" pitchFamily="34" charset="0"/>
              <a:cs typeface="Tahoma" pitchFamily="34" charset="0"/>
            </a:endParaRPr>
          </a:p>
        </p:txBody>
      </p:sp>
      <p:sp>
        <p:nvSpPr>
          <p:cNvPr id="7" name="Down Arrow 6"/>
          <p:cNvSpPr/>
          <p:nvPr/>
        </p:nvSpPr>
        <p:spPr>
          <a:xfrm>
            <a:off x="4572000" y="4800600"/>
            <a:ext cx="6858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sp>
        <p:nvSpPr>
          <p:cNvPr id="24584" name="TextBox 4"/>
          <p:cNvSpPr txBox="1">
            <a:spLocks noChangeArrowheads="1"/>
          </p:cNvSpPr>
          <p:nvPr/>
        </p:nvSpPr>
        <p:spPr bwMode="auto">
          <a:xfrm>
            <a:off x="381000" y="5562600"/>
            <a:ext cx="876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200">
                <a:latin typeface="Tahoma" pitchFamily="34" charset="0"/>
                <a:cs typeface="Tahoma" pitchFamily="34" charset="0"/>
              </a:rPr>
              <a:t>Định dạng văn bản dựa trên các mẫu văn bản</a:t>
            </a:r>
          </a:p>
        </p:txBody>
      </p:sp>
    </p:spTree>
    <p:extLst>
      <p:ext uri="{BB962C8B-B14F-4D97-AF65-F5344CB8AC3E}">
        <p14:creationId xmlns:p14="http://schemas.microsoft.com/office/powerpoint/2010/main" val="9701766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a:ln>
            <a:miter lim="800000"/>
            <a:headEnd/>
            <a:tailEnd/>
          </a:ln>
        </p:spPr>
        <p:txBody>
          <a:bodyPr rtlCol="0">
            <a:normAutofit fontScale="90000"/>
          </a:bodyPr>
          <a:lstStyle/>
          <a:p>
            <a:pPr eaLnBrk="1" fontAlgn="auto" hangingPunct="1">
              <a:spcAft>
                <a:spcPts val="0"/>
              </a:spcAft>
              <a:defRPr/>
            </a:pPr>
            <a:r>
              <a:rPr lang="en-US" dirty="0" err="1" smtClean="0"/>
              <a:t>Các</a:t>
            </a:r>
            <a:r>
              <a:rPr lang="en-US" dirty="0" smtClean="0"/>
              <a:t> </a:t>
            </a:r>
            <a:r>
              <a:rPr lang="en-US" dirty="0" err="1" smtClean="0"/>
              <a:t>mẫu</a:t>
            </a:r>
            <a:r>
              <a:rPr lang="en-US" dirty="0" smtClean="0"/>
              <a:t> </a:t>
            </a:r>
            <a:r>
              <a:rPr lang="en-US" dirty="0" err="1" smtClean="0"/>
              <a:t>văn</a:t>
            </a:r>
            <a:r>
              <a:rPr lang="en-US" dirty="0" smtClean="0"/>
              <a:t> </a:t>
            </a:r>
            <a:r>
              <a:rPr lang="en-US" dirty="0" err="1" smtClean="0"/>
              <a:t>bản</a:t>
            </a:r>
            <a:r>
              <a:rPr lang="en-US" dirty="0" smtClean="0"/>
              <a:t> </a:t>
            </a:r>
            <a:r>
              <a:rPr lang="en-US" dirty="0" err="1" smtClean="0"/>
              <a:t>hành</a:t>
            </a:r>
            <a:r>
              <a:rPr lang="en-US" dirty="0" smtClean="0"/>
              <a:t> </a:t>
            </a:r>
            <a:r>
              <a:rPr lang="en-US" dirty="0" err="1" smtClean="0"/>
              <a:t>chính</a:t>
            </a:r>
            <a:r>
              <a:rPr lang="en-US" dirty="0" smtClean="0"/>
              <a:t> </a:t>
            </a:r>
            <a:endParaRPr lang="en-US" dirty="0"/>
          </a:p>
        </p:txBody>
      </p:sp>
      <p:pic>
        <p:nvPicPr>
          <p:cNvPr id="2560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066800"/>
            <a:ext cx="4435475" cy="53863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1295400" y="1295400"/>
            <a:ext cx="1219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947738" y="1882775"/>
            <a:ext cx="2362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6096000" y="1295400"/>
            <a:ext cx="990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209800" y="2133600"/>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143000" y="2667000"/>
            <a:ext cx="1295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a:off x="2286000" y="2819400"/>
            <a:ext cx="122238" cy="21336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en-US">
              <a:cs typeface="Arial" charset="0"/>
            </a:endParaRPr>
          </a:p>
        </p:txBody>
      </p:sp>
      <p:cxnSp>
        <p:nvCxnSpPr>
          <p:cNvPr id="21" name="Straight Arrow Connector 20"/>
          <p:cNvCxnSpPr/>
          <p:nvPr/>
        </p:nvCxnSpPr>
        <p:spPr>
          <a:xfrm>
            <a:off x="1524000" y="3886200"/>
            <a:ext cx="762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447800" y="5791200"/>
            <a:ext cx="1143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510338" y="5291138"/>
            <a:ext cx="381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6335713" y="5802313"/>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6073775" y="5464175"/>
            <a:ext cx="762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615" name="TextBox 14"/>
          <p:cNvSpPr txBox="1">
            <a:spLocks noChangeArrowheads="1"/>
          </p:cNvSpPr>
          <p:nvPr/>
        </p:nvSpPr>
        <p:spPr bwMode="auto">
          <a:xfrm>
            <a:off x="76200" y="990600"/>
            <a:ext cx="175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Tên cơ quan ban hành văn bản</a:t>
            </a:r>
          </a:p>
        </p:txBody>
      </p:sp>
      <p:sp>
        <p:nvSpPr>
          <p:cNvPr id="25616" name="TextBox 16"/>
          <p:cNvSpPr txBox="1">
            <a:spLocks noChangeArrowheads="1"/>
          </p:cNvSpPr>
          <p:nvPr/>
        </p:nvSpPr>
        <p:spPr bwMode="auto">
          <a:xfrm>
            <a:off x="7086600" y="1066800"/>
            <a:ext cx="175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t>Quốc hiệu của nước Việt Nam</a:t>
            </a:r>
          </a:p>
        </p:txBody>
      </p:sp>
      <p:sp>
        <p:nvSpPr>
          <p:cNvPr id="25617" name="TextBox 18"/>
          <p:cNvSpPr txBox="1">
            <a:spLocks noChangeArrowheads="1"/>
          </p:cNvSpPr>
          <p:nvPr/>
        </p:nvSpPr>
        <p:spPr bwMode="auto">
          <a:xfrm>
            <a:off x="-228600" y="1676400"/>
            <a:ext cx="152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t>Tiêu  đề</a:t>
            </a:r>
          </a:p>
        </p:txBody>
      </p:sp>
      <p:sp>
        <p:nvSpPr>
          <p:cNvPr id="25618" name="TextBox 21"/>
          <p:cNvSpPr txBox="1">
            <a:spLocks noChangeArrowheads="1"/>
          </p:cNvSpPr>
          <p:nvPr/>
        </p:nvSpPr>
        <p:spPr bwMode="auto">
          <a:xfrm>
            <a:off x="65088" y="1947863"/>
            <a:ext cx="222091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t>Tên bộ phận tiếp nhận / giải quyết đơn</a:t>
            </a:r>
          </a:p>
        </p:txBody>
      </p:sp>
      <p:sp>
        <p:nvSpPr>
          <p:cNvPr id="25619" name="TextBox 22"/>
          <p:cNvSpPr txBox="1">
            <a:spLocks noChangeArrowheads="1"/>
          </p:cNvSpPr>
          <p:nvPr/>
        </p:nvSpPr>
        <p:spPr bwMode="auto">
          <a:xfrm>
            <a:off x="53975" y="2506663"/>
            <a:ext cx="121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t>Tên người viết đơn</a:t>
            </a:r>
          </a:p>
        </p:txBody>
      </p:sp>
      <p:sp>
        <p:nvSpPr>
          <p:cNvPr id="25620" name="TextBox 24"/>
          <p:cNvSpPr txBox="1">
            <a:spLocks noChangeArrowheads="1"/>
          </p:cNvSpPr>
          <p:nvPr/>
        </p:nvSpPr>
        <p:spPr bwMode="auto">
          <a:xfrm>
            <a:off x="130175" y="3678238"/>
            <a:ext cx="1524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t>Nội dung đơn</a:t>
            </a:r>
          </a:p>
        </p:txBody>
      </p:sp>
      <p:sp>
        <p:nvSpPr>
          <p:cNvPr id="25621" name="TextBox 26"/>
          <p:cNvSpPr txBox="1">
            <a:spLocks noChangeArrowheads="1"/>
          </p:cNvSpPr>
          <p:nvPr/>
        </p:nvSpPr>
        <p:spPr bwMode="auto">
          <a:xfrm>
            <a:off x="0" y="5486400"/>
            <a:ext cx="1600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t>Xác nhận cơ quan đồng ý tiếp nhận đơn </a:t>
            </a:r>
          </a:p>
        </p:txBody>
      </p:sp>
      <p:sp>
        <p:nvSpPr>
          <p:cNvPr id="25622" name="TextBox 39"/>
          <p:cNvSpPr txBox="1">
            <a:spLocks noChangeArrowheads="1"/>
          </p:cNvSpPr>
          <p:nvPr/>
        </p:nvSpPr>
        <p:spPr bwMode="auto">
          <a:xfrm>
            <a:off x="6781800" y="5072063"/>
            <a:ext cx="2133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t>Ngày tháng nộp đơn</a:t>
            </a:r>
          </a:p>
        </p:txBody>
      </p:sp>
      <p:sp>
        <p:nvSpPr>
          <p:cNvPr id="25623" name="TextBox 42"/>
          <p:cNvSpPr txBox="1">
            <a:spLocks noChangeArrowheads="1"/>
          </p:cNvSpPr>
          <p:nvPr/>
        </p:nvSpPr>
        <p:spPr bwMode="auto">
          <a:xfrm>
            <a:off x="6759575" y="5300663"/>
            <a:ext cx="2362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t>Chữ ký người nộp đơn</a:t>
            </a:r>
          </a:p>
        </p:txBody>
      </p:sp>
      <p:sp>
        <p:nvSpPr>
          <p:cNvPr id="25624" name="TextBox 45"/>
          <p:cNvSpPr txBox="1">
            <a:spLocks noChangeArrowheads="1"/>
          </p:cNvSpPr>
          <p:nvPr/>
        </p:nvSpPr>
        <p:spPr bwMode="auto">
          <a:xfrm>
            <a:off x="6629400" y="5649913"/>
            <a:ext cx="236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t>Ý kiến của người trực tiếp giải quyết đơn </a:t>
            </a:r>
          </a:p>
        </p:txBody>
      </p:sp>
      <p:sp>
        <p:nvSpPr>
          <p:cNvPr id="3" name="Date Placeholder 2"/>
          <p:cNvSpPr>
            <a:spLocks noGrp="1"/>
          </p:cNvSpPr>
          <p:nvPr>
            <p:ph type="dt" sz="half" idx="10"/>
          </p:nvPr>
        </p:nvSpPr>
        <p:spPr/>
        <p:txBody>
          <a:bodyPr/>
          <a:lstStyle/>
          <a:p>
            <a:fld id="{A42F129A-8E24-4E97-B64C-54D09AADC8FA}" type="datetime1">
              <a:rPr lang="en-US" smtClean="0"/>
              <a:t>10/2/2012</a:t>
            </a:fld>
            <a:endParaRPr lang="en-US"/>
          </a:p>
        </p:txBody>
      </p:sp>
      <p:sp>
        <p:nvSpPr>
          <p:cNvPr id="4" name="Footer Placeholder 3"/>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21</a:t>
            </a:fld>
            <a:endParaRPr lang="en-US"/>
          </a:p>
        </p:txBody>
      </p:sp>
    </p:spTree>
    <p:extLst>
      <p:ext uri="{BB962C8B-B14F-4D97-AF65-F5344CB8AC3E}">
        <p14:creationId xmlns:p14="http://schemas.microsoft.com/office/powerpoint/2010/main" val="11554955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miter lim="800000"/>
            <a:headEnd/>
            <a:tailEnd/>
          </a:ln>
        </p:spPr>
        <p:txBody>
          <a:bodyPr>
            <a:noAutofit/>
          </a:bodyPr>
          <a:lstStyle/>
          <a:p>
            <a:pPr>
              <a:defRPr/>
            </a:pPr>
            <a:r>
              <a:rPr lang="en-US" dirty="0" err="1" smtClean="0"/>
              <a:t>Các</a:t>
            </a:r>
            <a:r>
              <a:rPr lang="en-US" dirty="0" smtClean="0"/>
              <a:t> </a:t>
            </a:r>
            <a:r>
              <a:rPr lang="en-US" dirty="0" err="1" smtClean="0"/>
              <a:t>định</a:t>
            </a:r>
            <a:r>
              <a:rPr lang="en-US" dirty="0" smtClean="0"/>
              <a:t> </a:t>
            </a:r>
            <a:r>
              <a:rPr lang="en-US" dirty="0" err="1" smtClean="0"/>
              <a:t>dạng</a:t>
            </a:r>
            <a:r>
              <a:rPr lang="en-US" dirty="0" smtClean="0"/>
              <a:t> </a:t>
            </a:r>
            <a:r>
              <a:rPr lang="en-US" err="1" smtClean="0"/>
              <a:t>văn</a:t>
            </a:r>
            <a:r>
              <a:rPr lang="en-US" smtClean="0"/>
              <a:t> bản</a:t>
            </a:r>
            <a:br>
              <a:rPr lang="en-US" smtClean="0"/>
            </a:br>
            <a:r>
              <a:rPr lang="en-US" smtClean="0"/>
              <a:t>được </a:t>
            </a:r>
            <a:r>
              <a:rPr lang="en-US" dirty="0" smtClean="0"/>
              <a:t>ban </a:t>
            </a:r>
            <a:r>
              <a:rPr lang="en-US" dirty="0" err="1" smtClean="0"/>
              <a:t>hành</a:t>
            </a:r>
            <a:r>
              <a:rPr lang="en-US" dirty="0" smtClean="0"/>
              <a:t> </a:t>
            </a:r>
            <a:r>
              <a:rPr lang="en-US" dirty="0" err="1" smtClean="0"/>
              <a:t>của</a:t>
            </a:r>
            <a:r>
              <a:rPr lang="en-US" dirty="0" smtClean="0"/>
              <a:t> </a:t>
            </a:r>
            <a:r>
              <a:rPr lang="en-US" dirty="0" err="1" smtClean="0"/>
              <a:t>nhà</a:t>
            </a:r>
            <a:r>
              <a:rPr lang="en-US" dirty="0" smtClean="0"/>
              <a:t> </a:t>
            </a:r>
            <a:r>
              <a:rPr lang="en-US" dirty="0" err="1" smtClean="0"/>
              <a:t>nước</a:t>
            </a:r>
            <a:endParaRPr lang="en-US" dirty="0"/>
          </a:p>
        </p:txBody>
      </p:sp>
      <p:sp>
        <p:nvSpPr>
          <p:cNvPr id="26627" name="Content Placeholder 2"/>
          <p:cNvSpPr>
            <a:spLocks noGrp="1"/>
          </p:cNvSpPr>
          <p:nvPr>
            <p:ph idx="1"/>
          </p:nvPr>
        </p:nvSpPr>
        <p:spPr/>
        <p:txBody>
          <a:bodyPr/>
          <a:lstStyle/>
          <a:p>
            <a:r>
              <a:rPr lang="en-US" sz="2800" smtClean="0"/>
              <a:t>Thông tư l</a:t>
            </a:r>
            <a:r>
              <a:rPr lang="vi-VN" sz="2800" smtClean="0"/>
              <a:t>iên tịch số 55 của Bộ Nội Vụ và VP Chính phủ về soạn thảo văn bản</a:t>
            </a:r>
            <a:r>
              <a:rPr lang="en-US" sz="2800" smtClean="0"/>
              <a:t>: </a:t>
            </a:r>
            <a:r>
              <a:rPr lang="en-US" sz="2800" smtClean="0">
                <a:hlinkClick r:id="rId2"/>
              </a:rPr>
              <a:t>http://www.luutruvn.gov.vn/content/law/Pages/View.aspx?CategoriesID=4&amp;DocumentID=492</a:t>
            </a:r>
            <a:endParaRPr lang="en-US" sz="2800" smtClean="0"/>
          </a:p>
          <a:p>
            <a:r>
              <a:rPr lang="vi-VN" sz="2800" smtClean="0"/>
              <a:t>Thông tư số 01/2011/TT-BNV ngày 19 tháng 01 năm 2011 của Bộ Nội vụ Hướng dẫn thể thức và kỹ thuật trình bày văn bản hành chính</a:t>
            </a:r>
            <a:r>
              <a:rPr lang="en-US" sz="2800" smtClean="0"/>
              <a:t>:	 </a:t>
            </a:r>
            <a:r>
              <a:rPr lang="en-US" sz="2800" smtClean="0">
                <a:hlinkClick r:id="rId3"/>
              </a:rPr>
              <a:t>http://www.luutruvn.gov.vn/content/law/Pages/View.aspx?CategoriesID=4&amp;DocumentID=937</a:t>
            </a:r>
            <a:endParaRPr lang="en-US" sz="2800" smtClean="0"/>
          </a:p>
          <a:p>
            <a:pPr>
              <a:buFont typeface="Arial" charset="0"/>
              <a:buNone/>
            </a:pPr>
            <a:endParaRPr lang="en-US" sz="2800" smtClean="0"/>
          </a:p>
        </p:txBody>
      </p:sp>
      <p:sp>
        <p:nvSpPr>
          <p:cNvPr id="26628"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CDFA75D-E9A8-499D-9834-9AFADFFA7EA1}" type="datetime1">
              <a:rPr lang="en-US" smtClean="0">
                <a:latin typeface="Tahoma" pitchFamily="34" charset="0"/>
                <a:cs typeface="Tahoma" pitchFamily="34" charset="0"/>
              </a:rPr>
              <a:t>10/2/2012</a:t>
            </a:fld>
            <a:endParaRPr lang="en-US">
              <a:latin typeface="Tahoma" pitchFamily="34" charset="0"/>
              <a:cs typeface="Tahoma" pitchFamily="34" charset="0"/>
            </a:endParaRPr>
          </a:p>
        </p:txBody>
      </p:sp>
      <p:sp>
        <p:nvSpPr>
          <p:cNvPr id="2662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vi-VN" smtClean="0">
                <a:latin typeface="Tahoma" pitchFamily="34" charset="0"/>
                <a:cs typeface="Tahoma" pitchFamily="34" charset="0"/>
              </a:rPr>
              <a:t>Khoa CNTT - ĐH Khoa học Tự nhiên</a:t>
            </a:r>
            <a:endParaRPr lang="en-US">
              <a:latin typeface="Tahoma" pitchFamily="34" charset="0"/>
              <a:cs typeface="Tahoma" pitchFamily="34" charset="0"/>
            </a:endParaRPr>
          </a:p>
        </p:txBody>
      </p:sp>
      <p:sp>
        <p:nvSpPr>
          <p:cNvPr id="2663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E8149EA-D92B-4B6A-A749-421F165023F5}" type="slidenum">
              <a:rPr lang="en-US">
                <a:latin typeface="Tahoma" pitchFamily="34" charset="0"/>
                <a:cs typeface="Tahoma" pitchFamily="34" charset="0"/>
              </a:rPr>
              <a:pPr eaLnBrk="1" hangingPunct="1"/>
              <a:t>22</a:t>
            </a:fld>
            <a:endParaRPr lang="en-US">
              <a:latin typeface="Tahoma" pitchFamily="34" charset="0"/>
              <a:cs typeface="Tahoma" pitchFamily="34" charset="0"/>
            </a:endParaRPr>
          </a:p>
        </p:txBody>
      </p:sp>
    </p:spTree>
    <p:extLst>
      <p:ext uri="{BB962C8B-B14F-4D97-AF65-F5344CB8AC3E}">
        <p14:creationId xmlns:p14="http://schemas.microsoft.com/office/powerpoint/2010/main" val="23073477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miter lim="800000"/>
            <a:headEnd/>
            <a:tailEnd/>
          </a:ln>
        </p:spPr>
        <p:txBody>
          <a:bodyPr rtlCol="0">
            <a:normAutofit/>
          </a:bodyPr>
          <a:lstStyle/>
          <a:p>
            <a:pPr eaLnBrk="1" fontAlgn="auto" hangingPunct="1">
              <a:spcAft>
                <a:spcPts val="0"/>
              </a:spcAft>
              <a:defRPr/>
            </a:pPr>
            <a:r>
              <a:rPr lang="en-US" dirty="0" err="1" smtClean="0"/>
              <a:t>Mẫu</a:t>
            </a:r>
            <a:r>
              <a:rPr lang="en-US" dirty="0" smtClean="0"/>
              <a:t> </a:t>
            </a:r>
            <a:r>
              <a:rPr lang="en-US" dirty="0" err="1" smtClean="0"/>
              <a:t>luận</a:t>
            </a:r>
            <a:r>
              <a:rPr lang="en-US" dirty="0" smtClean="0"/>
              <a:t> </a:t>
            </a:r>
            <a:r>
              <a:rPr lang="en-US" dirty="0" err="1" smtClean="0"/>
              <a:t>văn</a:t>
            </a:r>
            <a:r>
              <a:rPr lang="en-US" dirty="0"/>
              <a:t> </a:t>
            </a:r>
            <a:r>
              <a:rPr lang="en-US" dirty="0" err="1" smtClean="0"/>
              <a:t>của</a:t>
            </a:r>
            <a:r>
              <a:rPr lang="en-US" dirty="0" smtClean="0"/>
              <a:t> </a:t>
            </a:r>
            <a:r>
              <a:rPr lang="en-US" dirty="0" err="1" smtClean="0"/>
              <a:t>khoa</a:t>
            </a:r>
            <a:r>
              <a:rPr lang="en-US" dirty="0" smtClean="0"/>
              <a:t> CNTT</a:t>
            </a:r>
            <a:endParaRPr lang="en-US" dirty="0"/>
          </a:p>
        </p:txBody>
      </p:sp>
      <p:sp>
        <p:nvSpPr>
          <p:cNvPr id="3" name="Date Placeholder 2"/>
          <p:cNvSpPr>
            <a:spLocks noGrp="1"/>
          </p:cNvSpPr>
          <p:nvPr>
            <p:ph type="dt" sz="half" idx="10"/>
          </p:nvPr>
        </p:nvSpPr>
        <p:spPr/>
        <p:txBody>
          <a:bodyPr/>
          <a:lstStyle/>
          <a:p>
            <a:fld id="{67D4228B-A670-46EA-983F-D7AF9CEF5DAA}" type="datetime1">
              <a:rPr lang="en-US" smtClean="0"/>
              <a:t>10/2/2012</a:t>
            </a:fld>
            <a:endParaRPr lang="en-US"/>
          </a:p>
        </p:txBody>
      </p:sp>
      <p:sp>
        <p:nvSpPr>
          <p:cNvPr id="4" name="Footer Placeholder 3"/>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23</a:t>
            </a:fld>
            <a:endParaRPr lang="en-US"/>
          </a:p>
        </p:txBody>
      </p:sp>
      <p:pic>
        <p:nvPicPr>
          <p:cNvPr id="276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3108960" cy="438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5" y="2057400"/>
            <a:ext cx="2543175" cy="356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828800"/>
            <a:ext cx="2860675"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TextBox 6"/>
          <p:cNvSpPr txBox="1">
            <a:spLocks noChangeArrowheads="1"/>
          </p:cNvSpPr>
          <p:nvPr/>
        </p:nvSpPr>
        <p:spPr bwMode="auto">
          <a:xfrm>
            <a:off x="990600" y="2797175"/>
            <a:ext cx="1828800" cy="246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000">
                <a:latin typeface="Times New Roman" pitchFamily="18" charset="0"/>
                <a:cs typeface="Times New Roman" pitchFamily="18" charset="0"/>
              </a:rPr>
              <a:t>Trần Văn X</a:t>
            </a:r>
          </a:p>
        </p:txBody>
      </p:sp>
    </p:spTree>
    <p:extLst>
      <p:ext uri="{BB962C8B-B14F-4D97-AF65-F5344CB8AC3E}">
        <p14:creationId xmlns:p14="http://schemas.microsoft.com/office/powerpoint/2010/main" val="29740350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miter lim="800000"/>
            <a:headEnd/>
            <a:tailEnd/>
          </a:ln>
        </p:spPr>
        <p:txBody>
          <a:bodyPr rtlCol="0">
            <a:normAutofit/>
          </a:bodyPr>
          <a:lstStyle/>
          <a:p>
            <a:pPr eaLnBrk="1" fontAlgn="auto" hangingPunct="1">
              <a:spcAft>
                <a:spcPts val="0"/>
              </a:spcAft>
              <a:defRPr/>
            </a:pPr>
            <a:r>
              <a:rPr lang="en-US" dirty="0" err="1" smtClean="0"/>
              <a:t>Các</a:t>
            </a:r>
            <a:r>
              <a:rPr lang="en-US" dirty="0" smtClean="0"/>
              <a:t> </a:t>
            </a:r>
            <a:r>
              <a:rPr lang="en-US" dirty="0" err="1" smtClean="0"/>
              <a:t>mẫu</a:t>
            </a:r>
            <a:r>
              <a:rPr lang="en-US" dirty="0" smtClean="0"/>
              <a:t> </a:t>
            </a:r>
            <a:r>
              <a:rPr lang="en-US" dirty="0" err="1" smtClean="0"/>
              <a:t>bài</a:t>
            </a:r>
            <a:r>
              <a:rPr lang="en-US" dirty="0" smtClean="0"/>
              <a:t> </a:t>
            </a:r>
            <a:r>
              <a:rPr lang="en-US" dirty="0" err="1" smtClean="0"/>
              <a:t>báo</a:t>
            </a:r>
            <a:r>
              <a:rPr lang="en-US" dirty="0" smtClean="0"/>
              <a:t> </a:t>
            </a:r>
            <a:r>
              <a:rPr lang="en-US" dirty="0" err="1" smtClean="0"/>
              <a:t>khoa</a:t>
            </a:r>
            <a:r>
              <a:rPr lang="en-US" dirty="0" smtClean="0"/>
              <a:t> </a:t>
            </a:r>
            <a:r>
              <a:rPr lang="en-US" dirty="0" err="1" smtClean="0"/>
              <a:t>học</a:t>
            </a:r>
            <a:endParaRPr lang="en-US" dirty="0"/>
          </a:p>
        </p:txBody>
      </p:sp>
      <p:sp>
        <p:nvSpPr>
          <p:cNvPr id="3" name="Date Placeholder 2"/>
          <p:cNvSpPr>
            <a:spLocks noGrp="1"/>
          </p:cNvSpPr>
          <p:nvPr>
            <p:ph type="dt" sz="half" idx="10"/>
          </p:nvPr>
        </p:nvSpPr>
        <p:spPr/>
        <p:txBody>
          <a:bodyPr/>
          <a:lstStyle/>
          <a:p>
            <a:fld id="{93D7CB3B-7027-4EC2-AFD9-B774623D13B6}" type="datetime1">
              <a:rPr lang="en-US" smtClean="0"/>
              <a:t>10/2/2012</a:t>
            </a:fld>
            <a:endParaRPr lang="en-US"/>
          </a:p>
        </p:txBody>
      </p:sp>
      <p:sp>
        <p:nvSpPr>
          <p:cNvPr id="4" name="Footer Placeholder 3"/>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24</a:t>
            </a:fld>
            <a:endParaRPr lang="en-US"/>
          </a:p>
        </p:txBody>
      </p:sp>
      <p:pic>
        <p:nvPicPr>
          <p:cNvPr id="286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3476173" cy="438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4007" y="1676400"/>
            <a:ext cx="3259393" cy="438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TextBox 6"/>
          <p:cNvSpPr txBox="1">
            <a:spLocks noChangeArrowheads="1"/>
          </p:cNvSpPr>
          <p:nvPr/>
        </p:nvSpPr>
        <p:spPr bwMode="auto">
          <a:xfrm>
            <a:off x="1357086" y="6030912"/>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atin typeface="Calibri" pitchFamily="34" charset="0"/>
              </a:rPr>
              <a:t>Hình thức 2 cột</a:t>
            </a:r>
          </a:p>
        </p:txBody>
      </p:sp>
      <p:sp>
        <p:nvSpPr>
          <p:cNvPr id="28678" name="TextBox 7"/>
          <p:cNvSpPr txBox="1">
            <a:spLocks noChangeArrowheads="1"/>
          </p:cNvSpPr>
          <p:nvPr/>
        </p:nvSpPr>
        <p:spPr bwMode="auto">
          <a:xfrm>
            <a:off x="5380703" y="6030912"/>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atin typeface="Calibri" pitchFamily="34" charset="0"/>
              </a:rPr>
              <a:t>Hình thức 1 cột</a:t>
            </a:r>
          </a:p>
        </p:txBody>
      </p:sp>
    </p:spTree>
    <p:extLst>
      <p:ext uri="{BB962C8B-B14F-4D97-AF65-F5344CB8AC3E}">
        <p14:creationId xmlns:p14="http://schemas.microsoft.com/office/powerpoint/2010/main" val="3457421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mtClean="0"/>
              <a:t>Khái niệm văn bản</a:t>
            </a:r>
            <a:endParaRPr lang="en-US"/>
          </a:p>
        </p:txBody>
      </p:sp>
    </p:spTree>
    <p:extLst>
      <p:ext uri="{BB962C8B-B14F-4D97-AF65-F5344CB8AC3E}">
        <p14:creationId xmlns:p14="http://schemas.microsoft.com/office/powerpoint/2010/main" val="746669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miter lim="800000"/>
            <a:headEnd/>
            <a:tailEnd/>
          </a:ln>
        </p:spPr>
        <p:txBody>
          <a:bodyPr/>
          <a:lstStyle/>
          <a:p>
            <a:pPr eaLnBrk="1" hangingPunct="1">
              <a:defRPr/>
            </a:pPr>
            <a:r>
              <a:rPr lang="en-US" dirty="0" err="1" smtClean="0"/>
              <a:t>Khái</a:t>
            </a:r>
            <a:r>
              <a:rPr lang="en-US" dirty="0" smtClean="0"/>
              <a:t> </a:t>
            </a:r>
            <a:r>
              <a:rPr lang="en-US" dirty="0" err="1" smtClean="0"/>
              <a:t>niệm</a:t>
            </a:r>
            <a:r>
              <a:rPr lang="en-US" dirty="0" smtClean="0"/>
              <a:t> </a:t>
            </a:r>
            <a:r>
              <a:rPr lang="en-US" dirty="0" err="1" smtClean="0"/>
              <a:t>văn</a:t>
            </a:r>
            <a:r>
              <a:rPr lang="en-US" dirty="0" smtClean="0"/>
              <a:t> </a:t>
            </a:r>
            <a:r>
              <a:rPr lang="en-US" dirty="0" err="1" smtClean="0"/>
              <a:t>bản</a:t>
            </a:r>
            <a:endParaRPr lang="en-US" dirty="0"/>
          </a:p>
        </p:txBody>
      </p:sp>
      <p:sp>
        <p:nvSpPr>
          <p:cNvPr id="10243" name="Content Placeholder 2"/>
          <p:cNvSpPr>
            <a:spLocks noGrp="1"/>
          </p:cNvSpPr>
          <p:nvPr>
            <p:ph idx="1"/>
          </p:nvPr>
        </p:nvSpPr>
        <p:spPr/>
        <p:txBody>
          <a:bodyPr/>
          <a:lstStyle/>
          <a:p>
            <a:pPr eaLnBrk="1" hangingPunct="1"/>
            <a:r>
              <a:rPr lang="en-US" smtClean="0"/>
              <a:t>Văn bản cổ xưa ghi lại những dữ liệu và thông tin của một nền văn hóa hay triều đại.</a:t>
            </a:r>
          </a:p>
          <a:p>
            <a:pPr eaLnBrk="1" hangingPunct="1"/>
            <a:r>
              <a:rPr lang="en-US" smtClean="0"/>
              <a:t>Lịch sử của văn bản gắn liền với lịch sử phát triển của chữ viết và lịch sử phát triển của giấy.</a:t>
            </a:r>
          </a:p>
        </p:txBody>
      </p:sp>
      <p:sp>
        <p:nvSpPr>
          <p:cNvPr id="10244"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A543F8A-0148-497E-A14A-22DE5F5A9B5E}" type="datetime1">
              <a:rPr lang="en-US" smtClean="0">
                <a:latin typeface="Tahoma" pitchFamily="34" charset="0"/>
                <a:cs typeface="Tahoma" pitchFamily="34" charset="0"/>
              </a:rPr>
              <a:t>10/2/2012</a:t>
            </a:fld>
            <a:endParaRPr lang="en-US">
              <a:latin typeface="Tahoma" pitchFamily="34" charset="0"/>
              <a:cs typeface="Tahoma" pitchFamily="34" charset="0"/>
            </a:endParaRPr>
          </a:p>
        </p:txBody>
      </p:sp>
      <p:sp>
        <p:nvSpPr>
          <p:cNvPr id="1024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vi-VN" smtClean="0">
                <a:latin typeface="Tahoma" pitchFamily="34" charset="0"/>
                <a:cs typeface="Tahoma" pitchFamily="34" charset="0"/>
              </a:rPr>
              <a:t>Khoa CNTT - ĐH Khoa học Tự nhiên</a:t>
            </a:r>
            <a:endParaRPr lang="en-US">
              <a:latin typeface="Tahoma" pitchFamily="34" charset="0"/>
              <a:cs typeface="Tahoma" pitchFamily="34" charset="0"/>
            </a:endParaRPr>
          </a:p>
        </p:txBody>
      </p:sp>
      <p:sp>
        <p:nvSpPr>
          <p:cNvPr id="1024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CBBD1A0-C11E-4930-94C4-3E25F11C7330}" type="slidenum">
              <a:rPr lang="en-US">
                <a:latin typeface="Tahoma" pitchFamily="34" charset="0"/>
                <a:cs typeface="Tahoma" pitchFamily="34" charset="0"/>
              </a:rPr>
              <a:pPr eaLnBrk="1" hangingPunct="1"/>
              <a:t>4</a:t>
            </a:fld>
            <a:endParaRPr lang="en-US">
              <a:latin typeface="Tahoma" pitchFamily="34" charset="0"/>
              <a:cs typeface="Tahoma" pitchFamily="34" charset="0"/>
            </a:endParaRPr>
          </a:p>
        </p:txBody>
      </p:sp>
    </p:spTree>
    <p:extLst>
      <p:ext uri="{BB962C8B-B14F-4D97-AF65-F5344CB8AC3E}">
        <p14:creationId xmlns:p14="http://schemas.microsoft.com/office/powerpoint/2010/main" val="3036677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smtClean="0"/>
              <a:t>Cấu trúc và quy tắc</a:t>
            </a:r>
            <a:br>
              <a:rPr lang="en-US" smtClean="0"/>
            </a:br>
            <a:r>
              <a:rPr lang="en-US" smtClean="0"/>
              <a:t>soạn thảo văn bản</a:t>
            </a:r>
            <a:endParaRPr lang="en-US"/>
          </a:p>
        </p:txBody>
      </p:sp>
    </p:spTree>
    <p:extLst>
      <p:ext uri="{BB962C8B-B14F-4D97-AF65-F5344CB8AC3E}">
        <p14:creationId xmlns:p14="http://schemas.microsoft.com/office/powerpoint/2010/main" val="2414832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miter lim="800000"/>
            <a:headEnd/>
            <a:tailEnd/>
          </a:ln>
        </p:spPr>
        <p:txBody>
          <a:bodyPr rtlCol="0">
            <a:normAutofit fontScale="90000"/>
          </a:bodyPr>
          <a:lstStyle/>
          <a:p>
            <a:pPr eaLnBrk="1" fontAlgn="auto" hangingPunct="1">
              <a:spcAft>
                <a:spcPts val="0"/>
              </a:spcAft>
              <a:defRPr/>
            </a:pPr>
            <a:r>
              <a:rPr lang="en-US" dirty="0" err="1" smtClean="0"/>
              <a:t>Cấu</a:t>
            </a:r>
            <a:r>
              <a:rPr lang="en-US" dirty="0" smtClean="0"/>
              <a:t> </a:t>
            </a:r>
            <a:r>
              <a:rPr lang="en-US" dirty="0" err="1" smtClean="0"/>
              <a:t>trúc</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trang</a:t>
            </a:r>
            <a:r>
              <a:rPr lang="en-US" dirty="0" smtClean="0"/>
              <a:t> </a:t>
            </a:r>
            <a:r>
              <a:rPr lang="en-US" dirty="0" err="1" smtClean="0"/>
              <a:t>văn</a:t>
            </a:r>
            <a:r>
              <a:rPr lang="en-US" dirty="0" smtClean="0"/>
              <a:t> </a:t>
            </a:r>
            <a:r>
              <a:rPr lang="en-US" dirty="0" err="1" smtClean="0"/>
              <a:t>bản</a:t>
            </a:r>
            <a:endParaRPr lang="en-US" dirty="0"/>
          </a:p>
        </p:txBody>
      </p:sp>
      <p:grpSp>
        <p:nvGrpSpPr>
          <p:cNvPr id="11267" name="Group 56"/>
          <p:cNvGrpSpPr>
            <a:grpSpLocks/>
          </p:cNvGrpSpPr>
          <p:nvPr/>
        </p:nvGrpSpPr>
        <p:grpSpPr bwMode="auto">
          <a:xfrm>
            <a:off x="228600" y="1447800"/>
            <a:ext cx="8763000" cy="4800600"/>
            <a:chOff x="228600" y="1447800"/>
            <a:chExt cx="8763000" cy="4800600"/>
          </a:xfrm>
        </p:grpSpPr>
        <p:sp>
          <p:nvSpPr>
            <p:cNvPr id="7" name="Rectangle 6"/>
            <p:cNvSpPr/>
            <p:nvPr/>
          </p:nvSpPr>
          <p:spPr>
            <a:xfrm>
              <a:off x="3810000" y="1447800"/>
              <a:ext cx="3352800" cy="48006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rgbClr val="FFFFFF"/>
                  </a:solidFill>
                  <a:cs typeface="Arial" charset="0"/>
                </a:rPr>
                <a:t>1</a:t>
              </a:r>
            </a:p>
          </p:txBody>
        </p:sp>
        <p:cxnSp>
          <p:nvCxnSpPr>
            <p:cNvPr id="6" name="Straight Arrow Connector 5"/>
            <p:cNvCxnSpPr/>
            <p:nvPr/>
          </p:nvCxnSpPr>
          <p:spPr>
            <a:xfrm>
              <a:off x="4419600" y="1447800"/>
              <a:ext cx="0"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419600" y="5867400"/>
              <a:ext cx="0"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810000" y="3657600"/>
              <a:ext cx="4572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781800" y="3657600"/>
              <a:ext cx="3810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1273" name="TextBox 13"/>
            <p:cNvSpPr txBox="1">
              <a:spLocks noChangeArrowheads="1"/>
            </p:cNvSpPr>
            <p:nvPr/>
          </p:nvSpPr>
          <p:spPr bwMode="auto">
            <a:xfrm>
              <a:off x="4343400" y="1828800"/>
              <a:ext cx="220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Tiêu đề</a:t>
              </a:r>
            </a:p>
          </p:txBody>
        </p:sp>
        <p:sp>
          <p:nvSpPr>
            <p:cNvPr id="15" name="Rectangle 14"/>
            <p:cNvSpPr/>
            <p:nvPr/>
          </p:nvSpPr>
          <p:spPr>
            <a:xfrm>
              <a:off x="4343400" y="2286000"/>
              <a:ext cx="24384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cxnSp>
          <p:nvCxnSpPr>
            <p:cNvPr id="17" name="Straight Arrow Connector 16"/>
            <p:cNvCxnSpPr/>
            <p:nvPr/>
          </p:nvCxnSpPr>
          <p:spPr>
            <a:xfrm>
              <a:off x="4572000" y="2133600"/>
              <a:ext cx="0" cy="152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1276" name="TextBox 18"/>
            <p:cNvSpPr txBox="1">
              <a:spLocks noChangeArrowheads="1"/>
            </p:cNvSpPr>
            <p:nvPr/>
          </p:nvSpPr>
          <p:spPr bwMode="auto">
            <a:xfrm>
              <a:off x="4343400" y="2438400"/>
              <a:ext cx="2895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u="sng"/>
                <a:t> Dòng ký tự đầu tiên của đoạn văn thứ 1</a:t>
              </a:r>
            </a:p>
          </p:txBody>
        </p:sp>
        <p:sp>
          <p:nvSpPr>
            <p:cNvPr id="11277" name="TextBox 19"/>
            <p:cNvSpPr txBox="1">
              <a:spLocks noChangeArrowheads="1"/>
            </p:cNvSpPr>
            <p:nvPr/>
          </p:nvSpPr>
          <p:spPr bwMode="auto">
            <a:xfrm>
              <a:off x="4419600" y="1447800"/>
              <a:ext cx="1447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Lề trên</a:t>
              </a:r>
            </a:p>
          </p:txBody>
        </p:sp>
        <p:sp>
          <p:nvSpPr>
            <p:cNvPr id="11278" name="TextBox 20"/>
            <p:cNvSpPr txBox="1">
              <a:spLocks noChangeArrowheads="1"/>
            </p:cNvSpPr>
            <p:nvPr/>
          </p:nvSpPr>
          <p:spPr bwMode="auto">
            <a:xfrm>
              <a:off x="4495800" y="5867400"/>
              <a:ext cx="1447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Lề dưới</a:t>
              </a:r>
            </a:p>
          </p:txBody>
        </p:sp>
        <p:sp>
          <p:nvSpPr>
            <p:cNvPr id="11279" name="TextBox 21"/>
            <p:cNvSpPr txBox="1">
              <a:spLocks noChangeArrowheads="1"/>
            </p:cNvSpPr>
            <p:nvPr/>
          </p:nvSpPr>
          <p:spPr bwMode="auto">
            <a:xfrm>
              <a:off x="2906486" y="3676471"/>
              <a:ext cx="1676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Lề trái (thay đổi theo thứ tự trang chẳn và lẻ)</a:t>
              </a:r>
            </a:p>
          </p:txBody>
        </p:sp>
        <p:sp>
          <p:nvSpPr>
            <p:cNvPr id="11280" name="TextBox 22"/>
            <p:cNvSpPr txBox="1">
              <a:spLocks noChangeArrowheads="1"/>
            </p:cNvSpPr>
            <p:nvPr/>
          </p:nvSpPr>
          <p:spPr bwMode="auto">
            <a:xfrm>
              <a:off x="6781800" y="3669268"/>
              <a:ext cx="1447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Lề phải</a:t>
              </a:r>
            </a:p>
          </p:txBody>
        </p:sp>
        <p:sp>
          <p:nvSpPr>
            <p:cNvPr id="11281" name="TextBox 23"/>
            <p:cNvSpPr txBox="1">
              <a:spLocks noChangeArrowheads="1"/>
            </p:cNvSpPr>
            <p:nvPr/>
          </p:nvSpPr>
          <p:spPr bwMode="auto">
            <a:xfrm>
              <a:off x="4343400" y="3276600"/>
              <a:ext cx="2895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u="sng"/>
                <a:t> Dòng ký tự đầu tiên của đoạn văn thứ 2</a:t>
              </a:r>
            </a:p>
          </p:txBody>
        </p:sp>
        <p:cxnSp>
          <p:nvCxnSpPr>
            <p:cNvPr id="25" name="Straight Arrow Connector 24"/>
            <p:cNvCxnSpPr/>
            <p:nvPr/>
          </p:nvCxnSpPr>
          <p:spPr>
            <a:xfrm>
              <a:off x="4800600" y="2286000"/>
              <a:ext cx="0" cy="2286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648200" y="2971800"/>
              <a:ext cx="0" cy="3810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495800" y="2667000"/>
              <a:ext cx="0" cy="152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648200" y="2209800"/>
              <a:ext cx="2743200" cy="0"/>
            </a:xfrm>
            <a:prstGeom prst="straightConnector1">
              <a:avLst/>
            </a:prstGeom>
            <a:ln>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1286" name="TextBox 32"/>
            <p:cNvSpPr txBox="1">
              <a:spLocks noChangeArrowheads="1"/>
            </p:cNvSpPr>
            <p:nvPr/>
          </p:nvSpPr>
          <p:spPr bwMode="auto">
            <a:xfrm>
              <a:off x="7336972" y="2068286"/>
              <a:ext cx="1600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Khoảng cách</a:t>
              </a:r>
            </a:p>
          </p:txBody>
        </p:sp>
        <p:cxnSp>
          <p:nvCxnSpPr>
            <p:cNvPr id="34" name="Straight Arrow Connector 33"/>
            <p:cNvCxnSpPr/>
            <p:nvPr/>
          </p:nvCxnSpPr>
          <p:spPr>
            <a:xfrm>
              <a:off x="4724400" y="3124200"/>
              <a:ext cx="2743200" cy="0"/>
            </a:xfrm>
            <a:prstGeom prst="straightConnector1">
              <a:avLst/>
            </a:prstGeom>
            <a:ln>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572000" y="2743200"/>
              <a:ext cx="2895600" cy="0"/>
            </a:xfrm>
            <a:prstGeom prst="straightConnector1">
              <a:avLst/>
            </a:prstGeom>
            <a:ln>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1289" name="TextBox 40"/>
            <p:cNvSpPr txBox="1">
              <a:spLocks noChangeArrowheads="1"/>
            </p:cNvSpPr>
            <p:nvPr/>
          </p:nvSpPr>
          <p:spPr bwMode="auto">
            <a:xfrm>
              <a:off x="7391400" y="2525486"/>
              <a:ext cx="1600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Khoảng cách</a:t>
              </a:r>
            </a:p>
          </p:txBody>
        </p:sp>
        <p:sp>
          <p:nvSpPr>
            <p:cNvPr id="11290" name="TextBox 41"/>
            <p:cNvSpPr txBox="1">
              <a:spLocks noChangeArrowheads="1"/>
            </p:cNvSpPr>
            <p:nvPr/>
          </p:nvSpPr>
          <p:spPr bwMode="auto">
            <a:xfrm>
              <a:off x="7391400" y="2939926"/>
              <a:ext cx="1600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Khoảng cách</a:t>
              </a:r>
            </a:p>
          </p:txBody>
        </p:sp>
        <p:sp>
          <p:nvSpPr>
            <p:cNvPr id="11291" name="TextBox 42"/>
            <p:cNvSpPr txBox="1">
              <a:spLocks noChangeArrowheads="1"/>
            </p:cNvSpPr>
            <p:nvPr/>
          </p:nvSpPr>
          <p:spPr bwMode="auto">
            <a:xfrm>
              <a:off x="5029200" y="4191000"/>
              <a:ext cx="114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Nội dung văn bản</a:t>
              </a:r>
            </a:p>
          </p:txBody>
        </p:sp>
        <p:cxnSp>
          <p:nvCxnSpPr>
            <p:cNvPr id="44" name="Straight Arrow Connector 43"/>
            <p:cNvCxnSpPr/>
            <p:nvPr/>
          </p:nvCxnSpPr>
          <p:spPr>
            <a:xfrm>
              <a:off x="4419600" y="5410200"/>
              <a:ext cx="2286000" cy="0"/>
            </a:xfrm>
            <a:prstGeom prst="straightConnector1">
              <a:avLst/>
            </a:prstGeom>
            <a:ln>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1293" name="TextBox 45"/>
            <p:cNvSpPr txBox="1">
              <a:spLocks noChangeArrowheads="1"/>
            </p:cNvSpPr>
            <p:nvPr/>
          </p:nvSpPr>
          <p:spPr bwMode="auto">
            <a:xfrm>
              <a:off x="4495800" y="5029200"/>
              <a:ext cx="2438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Giới hạn độ rộng của một dòng ký tự</a:t>
              </a:r>
            </a:p>
          </p:txBody>
        </p:sp>
        <p:cxnSp>
          <p:nvCxnSpPr>
            <p:cNvPr id="48" name="Straight Arrow Connector 47"/>
            <p:cNvCxnSpPr/>
            <p:nvPr/>
          </p:nvCxnSpPr>
          <p:spPr>
            <a:xfrm>
              <a:off x="2286000" y="2286000"/>
              <a:ext cx="0" cy="3581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1295" name="TextBox 48"/>
            <p:cNvSpPr txBox="1">
              <a:spLocks noChangeArrowheads="1"/>
            </p:cNvSpPr>
            <p:nvPr/>
          </p:nvSpPr>
          <p:spPr bwMode="auto">
            <a:xfrm>
              <a:off x="228600" y="2971800"/>
              <a:ext cx="2438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Giới hạn độ cao của các dòng ký tự trong một trang văn bản</a:t>
              </a:r>
            </a:p>
          </p:txBody>
        </p:sp>
        <p:cxnSp>
          <p:nvCxnSpPr>
            <p:cNvPr id="50" name="Straight Arrow Connector 49"/>
            <p:cNvCxnSpPr/>
            <p:nvPr/>
          </p:nvCxnSpPr>
          <p:spPr>
            <a:xfrm>
              <a:off x="2286000" y="2286000"/>
              <a:ext cx="1981200" cy="0"/>
            </a:xfrm>
            <a:prstGeom prst="straightConnector1">
              <a:avLst/>
            </a:prstGeom>
            <a:ln>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297113" y="5856288"/>
              <a:ext cx="1981200" cy="0"/>
            </a:xfrm>
            <a:prstGeom prst="straightConnector1">
              <a:avLst/>
            </a:prstGeom>
            <a:ln>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876800" y="2362200"/>
              <a:ext cx="2514600" cy="0"/>
            </a:xfrm>
            <a:prstGeom prst="straightConnector1">
              <a:avLst/>
            </a:prstGeom>
            <a:ln>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grpSp>
      <p:sp>
        <p:nvSpPr>
          <p:cNvPr id="3" name="Date Placeholder 2"/>
          <p:cNvSpPr>
            <a:spLocks noGrp="1"/>
          </p:cNvSpPr>
          <p:nvPr>
            <p:ph type="dt" sz="half" idx="10"/>
          </p:nvPr>
        </p:nvSpPr>
        <p:spPr/>
        <p:txBody>
          <a:bodyPr/>
          <a:lstStyle/>
          <a:p>
            <a:fld id="{6BD802C5-D432-461B-95D0-5D87116469CB}" type="datetime1">
              <a:rPr lang="en-US" smtClean="0"/>
              <a:t>10/2/2012</a:t>
            </a:fld>
            <a:endParaRPr lang="en-US"/>
          </a:p>
        </p:txBody>
      </p:sp>
      <p:sp>
        <p:nvSpPr>
          <p:cNvPr id="4" name="Footer Placeholder 3"/>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6</a:t>
            </a:fld>
            <a:endParaRPr lang="en-US"/>
          </a:p>
        </p:txBody>
      </p:sp>
    </p:spTree>
    <p:extLst>
      <p:ext uri="{BB962C8B-B14F-4D97-AF65-F5344CB8AC3E}">
        <p14:creationId xmlns:p14="http://schemas.microsoft.com/office/powerpoint/2010/main" val="1109923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miter lim="800000"/>
            <a:headEnd/>
            <a:tailEnd/>
          </a:ln>
        </p:spPr>
        <p:txBody>
          <a:bodyPr rtlCol="0">
            <a:normAutofit fontScale="90000"/>
          </a:bodyPr>
          <a:lstStyle/>
          <a:p>
            <a:pPr eaLnBrk="1" fontAlgn="auto" hangingPunct="1">
              <a:spcAft>
                <a:spcPts val="0"/>
              </a:spcAft>
              <a:defRPr/>
            </a:pPr>
            <a:r>
              <a:rPr lang="en-US" dirty="0" err="1" smtClean="0"/>
              <a:t>Các</a:t>
            </a:r>
            <a:r>
              <a:rPr lang="en-US" dirty="0" smtClean="0"/>
              <a:t> </a:t>
            </a:r>
            <a:r>
              <a:rPr lang="en-US" err="1" smtClean="0"/>
              <a:t>quy</a:t>
            </a:r>
            <a:r>
              <a:rPr lang="en-US" smtClean="0"/>
              <a:t> tắc</a:t>
            </a:r>
            <a:br>
              <a:rPr lang="en-US" smtClean="0"/>
            </a:br>
            <a:r>
              <a:rPr lang="en-US" smtClean="0"/>
              <a:t>soạn </a:t>
            </a:r>
            <a:r>
              <a:rPr lang="en-US" dirty="0" err="1" smtClean="0"/>
              <a:t>thảo</a:t>
            </a:r>
            <a:r>
              <a:rPr lang="en-US" dirty="0" smtClean="0"/>
              <a:t> </a:t>
            </a:r>
            <a:r>
              <a:rPr lang="en-US" dirty="0" err="1" smtClean="0"/>
              <a:t>văn</a:t>
            </a:r>
            <a:r>
              <a:rPr lang="en-US" dirty="0" smtClean="0"/>
              <a:t> </a:t>
            </a:r>
            <a:r>
              <a:rPr lang="en-US" dirty="0" err="1" smtClean="0"/>
              <a:t>bản</a:t>
            </a:r>
            <a:r>
              <a:rPr lang="en-US" dirty="0" smtClean="0"/>
              <a:t> </a:t>
            </a:r>
            <a:r>
              <a:rPr lang="en-US" dirty="0" err="1" smtClean="0"/>
              <a:t>cơ</a:t>
            </a:r>
            <a:r>
              <a:rPr lang="en-US" dirty="0" smtClean="0"/>
              <a:t> </a:t>
            </a:r>
            <a:r>
              <a:rPr lang="en-US" dirty="0" err="1" smtClean="0"/>
              <a:t>bản</a:t>
            </a:r>
            <a:endParaRPr lang="en-US" dirty="0"/>
          </a:p>
        </p:txBody>
      </p:sp>
      <p:sp>
        <p:nvSpPr>
          <p:cNvPr id="12291" name="Content Placeholder 2"/>
          <p:cNvSpPr>
            <a:spLocks noGrp="1"/>
          </p:cNvSpPr>
          <p:nvPr>
            <p:ph idx="1"/>
          </p:nvPr>
        </p:nvSpPr>
        <p:spPr/>
        <p:txBody>
          <a:bodyPr/>
          <a:lstStyle/>
          <a:p>
            <a:pPr eaLnBrk="1" hangingPunct="1"/>
            <a:r>
              <a:rPr lang="en-US" sz="2800" smtClean="0"/>
              <a:t>Quy tắc xuống dòng: khi xuống dòng không làm ngắt đôi một âm tiết, trong tiếng Anh nếu một từ bị ngắt dòng thì một phần của từ ở dòng trên được kết thúc bằng dấu “–”.</a:t>
            </a:r>
          </a:p>
          <a:p>
            <a:pPr eaLnBrk="1" hangingPunct="1"/>
            <a:r>
              <a:rPr lang="en-US" sz="2800" smtClean="0"/>
              <a:t>Quy tắc viết hoa: tiêu đề, ký tự đầu của một câu hay của một đoạn văn, danh từ riêng.</a:t>
            </a:r>
          </a:p>
          <a:p>
            <a:pPr eaLnBrk="1" hangingPunct="1"/>
            <a:r>
              <a:rPr lang="en-US" sz="2800" smtClean="0"/>
              <a:t>Quy tắc gạch đầu dòng.</a:t>
            </a:r>
          </a:p>
          <a:p>
            <a:pPr eaLnBrk="1" hangingPunct="1"/>
            <a:r>
              <a:rPr lang="en-US" sz="2800" smtClean="0"/>
              <a:t>Quy tắc khoảng trắng: mỗi ký từ cần tối thiểu 1 khoảng trắng để phân cách.  </a:t>
            </a:r>
            <a:endParaRPr lang="en-US" smtClean="0"/>
          </a:p>
        </p:txBody>
      </p:sp>
      <p:sp>
        <p:nvSpPr>
          <p:cNvPr id="3" name="Date Placeholder 2"/>
          <p:cNvSpPr>
            <a:spLocks noGrp="1"/>
          </p:cNvSpPr>
          <p:nvPr>
            <p:ph type="dt" sz="half" idx="10"/>
          </p:nvPr>
        </p:nvSpPr>
        <p:spPr/>
        <p:txBody>
          <a:bodyPr/>
          <a:lstStyle/>
          <a:p>
            <a:fld id="{FF53E457-D1C4-4F9A-B5B6-298CEBA6E052}" type="datetime1">
              <a:rPr lang="en-US" smtClean="0"/>
              <a:t>10/2/2012</a:t>
            </a:fld>
            <a:endParaRPr lang="en-US"/>
          </a:p>
        </p:txBody>
      </p:sp>
      <p:sp>
        <p:nvSpPr>
          <p:cNvPr id="4" name="Footer Placeholder 3"/>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7</a:t>
            </a:fld>
            <a:endParaRPr lang="en-US"/>
          </a:p>
        </p:txBody>
      </p:sp>
    </p:spTree>
    <p:extLst>
      <p:ext uri="{BB962C8B-B14F-4D97-AF65-F5344CB8AC3E}">
        <p14:creationId xmlns:p14="http://schemas.microsoft.com/office/powerpoint/2010/main" val="2867889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miter lim="800000"/>
            <a:headEnd/>
            <a:tailEnd/>
          </a:ln>
        </p:spPr>
        <p:txBody>
          <a:bodyPr>
            <a:normAutofit fontScale="90000"/>
          </a:bodyPr>
          <a:lstStyle/>
          <a:p>
            <a:pPr>
              <a:defRPr/>
            </a:pPr>
            <a:r>
              <a:rPr lang="en-US" dirty="0" err="1" smtClean="0"/>
              <a:t>Các</a:t>
            </a:r>
            <a:r>
              <a:rPr lang="en-US" dirty="0" smtClean="0"/>
              <a:t> </a:t>
            </a:r>
            <a:r>
              <a:rPr lang="en-US" err="1" smtClean="0"/>
              <a:t>quy</a:t>
            </a:r>
            <a:r>
              <a:rPr lang="en-US" smtClean="0"/>
              <a:t> tắc</a:t>
            </a:r>
            <a:br>
              <a:rPr lang="en-US" smtClean="0"/>
            </a:br>
            <a:r>
              <a:rPr lang="en-US" smtClean="0"/>
              <a:t>soạn </a:t>
            </a:r>
            <a:r>
              <a:rPr lang="en-US" dirty="0" err="1" smtClean="0"/>
              <a:t>thảo</a:t>
            </a:r>
            <a:r>
              <a:rPr lang="en-US" dirty="0" smtClean="0"/>
              <a:t> </a:t>
            </a:r>
            <a:r>
              <a:rPr lang="en-US" dirty="0" err="1" smtClean="0"/>
              <a:t>văn</a:t>
            </a:r>
            <a:r>
              <a:rPr lang="en-US" dirty="0" smtClean="0"/>
              <a:t> </a:t>
            </a:r>
            <a:r>
              <a:rPr lang="en-US" dirty="0" err="1" smtClean="0"/>
              <a:t>bản</a:t>
            </a:r>
            <a:r>
              <a:rPr lang="en-US" dirty="0" smtClean="0"/>
              <a:t> </a:t>
            </a:r>
            <a:r>
              <a:rPr lang="en-US" dirty="0" err="1" smtClean="0"/>
              <a:t>cơ</a:t>
            </a:r>
            <a:r>
              <a:rPr lang="en-US" dirty="0" smtClean="0"/>
              <a:t> </a:t>
            </a:r>
            <a:r>
              <a:rPr lang="en-US" dirty="0" err="1" smtClean="0"/>
              <a:t>bản</a:t>
            </a:r>
            <a:endParaRPr lang="en-US" dirty="0"/>
          </a:p>
        </p:txBody>
      </p:sp>
      <p:sp>
        <p:nvSpPr>
          <p:cNvPr id="13315" name="Content Placeholder 2"/>
          <p:cNvSpPr>
            <a:spLocks noGrp="1"/>
          </p:cNvSpPr>
          <p:nvPr>
            <p:ph idx="1"/>
          </p:nvPr>
        </p:nvSpPr>
        <p:spPr/>
        <p:txBody>
          <a:bodyPr/>
          <a:lstStyle/>
          <a:p>
            <a:pPr eaLnBrk="1" hangingPunct="1"/>
            <a:r>
              <a:rPr lang="en-US" smtClean="0"/>
              <a:t>Quy tắc dấu ngoặc đơn, dấu nháy kép, dấu nháy đơn thường xuất hiện thành 1 cặp và cần được được xem như ký tự đầu từ và ký tự cuối từ nên không cần khoảng trắng phân cách với các từ nằm giữa nhưng cần khoảng trắng phân cách với các từ nằm bên ngoài.</a:t>
            </a:r>
          </a:p>
          <a:p>
            <a:pPr eaLnBrk="1" hangingPunct="1">
              <a:buFont typeface="Arial" charset="0"/>
              <a:buNone/>
            </a:pPr>
            <a:endParaRPr lang="en-US" smtClean="0"/>
          </a:p>
          <a:p>
            <a:endParaRPr lang="en-US" smtClean="0"/>
          </a:p>
        </p:txBody>
      </p:sp>
      <p:sp>
        <p:nvSpPr>
          <p:cNvPr id="1331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D4A2377-E7DA-4652-A3EB-CACE6EC30DA9}" type="datetime1">
              <a:rPr lang="en-US" smtClean="0">
                <a:latin typeface="Tahoma" pitchFamily="34" charset="0"/>
                <a:cs typeface="Tahoma" pitchFamily="34" charset="0"/>
              </a:rPr>
              <a:t>10/2/2012</a:t>
            </a:fld>
            <a:endParaRPr lang="en-US">
              <a:latin typeface="Tahoma" pitchFamily="34" charset="0"/>
              <a:cs typeface="Tahoma" pitchFamily="34" charset="0"/>
            </a:endParaRPr>
          </a:p>
        </p:txBody>
      </p:sp>
      <p:sp>
        <p:nvSpPr>
          <p:cNvPr id="1331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vi-VN" smtClean="0">
                <a:latin typeface="Tahoma" pitchFamily="34" charset="0"/>
                <a:cs typeface="Tahoma" pitchFamily="34" charset="0"/>
              </a:rPr>
              <a:t>Khoa CNTT - ĐH Khoa học Tự nhiên</a:t>
            </a:r>
            <a:endParaRPr lang="en-US">
              <a:latin typeface="Tahoma" pitchFamily="34" charset="0"/>
              <a:cs typeface="Tahoma" pitchFamily="34" charset="0"/>
            </a:endParaRPr>
          </a:p>
        </p:txBody>
      </p:sp>
      <p:sp>
        <p:nvSpPr>
          <p:cNvPr id="133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D2344F1-F3DE-4C00-AE36-E684D4D6F462}" type="slidenum">
              <a:rPr lang="en-US">
                <a:latin typeface="Tahoma" pitchFamily="34" charset="0"/>
                <a:cs typeface="Tahoma" pitchFamily="34" charset="0"/>
              </a:rPr>
              <a:pPr eaLnBrk="1" hangingPunct="1"/>
              <a:t>8</a:t>
            </a:fld>
            <a:endParaRPr lang="en-US">
              <a:latin typeface="Tahoma" pitchFamily="34" charset="0"/>
              <a:cs typeface="Tahoma" pitchFamily="34" charset="0"/>
            </a:endParaRPr>
          </a:p>
        </p:txBody>
      </p:sp>
    </p:spTree>
    <p:extLst>
      <p:ext uri="{BB962C8B-B14F-4D97-AF65-F5344CB8AC3E}">
        <p14:creationId xmlns:p14="http://schemas.microsoft.com/office/powerpoint/2010/main" val="1943577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miter lim="800000"/>
            <a:headEnd/>
            <a:tailEnd/>
          </a:ln>
        </p:spPr>
        <p:txBody>
          <a:bodyPr>
            <a:normAutofit fontScale="90000"/>
          </a:bodyPr>
          <a:lstStyle/>
          <a:p>
            <a:pPr>
              <a:defRPr/>
            </a:pPr>
            <a:r>
              <a:rPr lang="en-US" dirty="0" err="1" smtClean="0"/>
              <a:t>Các</a:t>
            </a:r>
            <a:r>
              <a:rPr lang="en-US" dirty="0" smtClean="0"/>
              <a:t> </a:t>
            </a:r>
            <a:r>
              <a:rPr lang="en-US" err="1" smtClean="0"/>
              <a:t>quy</a:t>
            </a:r>
            <a:r>
              <a:rPr lang="en-US" smtClean="0"/>
              <a:t> tắc</a:t>
            </a:r>
            <a:br>
              <a:rPr lang="en-US" smtClean="0"/>
            </a:br>
            <a:r>
              <a:rPr lang="en-US" smtClean="0"/>
              <a:t>soạn </a:t>
            </a:r>
            <a:r>
              <a:rPr lang="en-US" dirty="0" err="1" smtClean="0"/>
              <a:t>thảo</a:t>
            </a:r>
            <a:r>
              <a:rPr lang="en-US" dirty="0" smtClean="0"/>
              <a:t> </a:t>
            </a:r>
            <a:r>
              <a:rPr lang="en-US" dirty="0" err="1" smtClean="0"/>
              <a:t>văn</a:t>
            </a:r>
            <a:r>
              <a:rPr lang="en-US" dirty="0" smtClean="0"/>
              <a:t> </a:t>
            </a:r>
            <a:r>
              <a:rPr lang="en-US" dirty="0" err="1" smtClean="0"/>
              <a:t>bản</a:t>
            </a:r>
            <a:r>
              <a:rPr lang="en-US" dirty="0" smtClean="0"/>
              <a:t> </a:t>
            </a:r>
            <a:r>
              <a:rPr lang="en-US" dirty="0" err="1" smtClean="0"/>
              <a:t>cơ</a:t>
            </a:r>
            <a:r>
              <a:rPr lang="en-US" dirty="0" smtClean="0"/>
              <a:t> </a:t>
            </a:r>
            <a:r>
              <a:rPr lang="en-US" dirty="0" err="1" smtClean="0"/>
              <a:t>bản</a:t>
            </a:r>
            <a:endParaRPr lang="en-US" dirty="0"/>
          </a:p>
        </p:txBody>
      </p:sp>
      <p:sp>
        <p:nvSpPr>
          <p:cNvPr id="14339" name="Content Placeholder 2"/>
          <p:cNvSpPr>
            <a:spLocks noGrp="1"/>
          </p:cNvSpPr>
          <p:nvPr>
            <p:ph idx="1"/>
          </p:nvPr>
        </p:nvSpPr>
        <p:spPr/>
        <p:txBody>
          <a:bodyPr/>
          <a:lstStyle/>
          <a:p>
            <a:r>
              <a:rPr lang="en-US" smtClean="0"/>
              <a:t>Quy tắc dấu chấm câu, dấu phẩy, dấu chấm phẩy, dấu hỏi và dấu chấm than không cần khoảng trắng với các từ đứng trước nhưng cần khoảng trắng để phân cách với các từ đứng sau.</a:t>
            </a:r>
          </a:p>
          <a:p>
            <a:r>
              <a:rPr lang="en-US" smtClean="0"/>
              <a:t>Quy tắc sử dụng từ nối: “và”, “hay”, “nhưng” trong tiếng Việt không cần dấu phẩy đứng trước như trong tiếng Anh.</a:t>
            </a:r>
          </a:p>
          <a:p>
            <a:endParaRPr lang="en-US" smtClean="0"/>
          </a:p>
        </p:txBody>
      </p:sp>
      <p:sp>
        <p:nvSpPr>
          <p:cNvPr id="1434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6228CB2-15A6-4CC2-AA8C-F2EB8AA8C8EF}" type="datetime1">
              <a:rPr lang="en-US" smtClean="0">
                <a:latin typeface="Tahoma" pitchFamily="34" charset="0"/>
                <a:cs typeface="Tahoma" pitchFamily="34" charset="0"/>
              </a:rPr>
              <a:t>10/2/2012</a:t>
            </a:fld>
            <a:endParaRPr lang="en-US">
              <a:latin typeface="Tahoma" pitchFamily="34" charset="0"/>
              <a:cs typeface="Tahoma" pitchFamily="34" charset="0"/>
            </a:endParaRPr>
          </a:p>
        </p:txBody>
      </p:sp>
      <p:sp>
        <p:nvSpPr>
          <p:cNvPr id="1434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vi-VN" smtClean="0">
                <a:latin typeface="Tahoma" pitchFamily="34" charset="0"/>
                <a:cs typeface="Tahoma" pitchFamily="34" charset="0"/>
              </a:rPr>
              <a:t>Khoa CNTT - ĐH Khoa học Tự nhiên</a:t>
            </a:r>
            <a:endParaRPr lang="en-US">
              <a:latin typeface="Tahoma" pitchFamily="34" charset="0"/>
              <a:cs typeface="Tahoma" pitchFamily="34" charset="0"/>
            </a:endParaRPr>
          </a:p>
        </p:txBody>
      </p:sp>
      <p:sp>
        <p:nvSpPr>
          <p:cNvPr id="143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A255115-503E-4A34-A45B-EDE8C1BCD5EB}" type="slidenum">
              <a:rPr lang="en-US">
                <a:latin typeface="Tahoma" pitchFamily="34" charset="0"/>
                <a:cs typeface="Tahoma" pitchFamily="34" charset="0"/>
              </a:rPr>
              <a:pPr eaLnBrk="1" hangingPunct="1"/>
              <a:t>9</a:t>
            </a:fld>
            <a:endParaRPr lang="en-US">
              <a:latin typeface="Tahoma" pitchFamily="34" charset="0"/>
              <a:cs typeface="Tahoma" pitchFamily="34" charset="0"/>
            </a:endParaRPr>
          </a:p>
        </p:txBody>
      </p:sp>
    </p:spTree>
    <p:extLst>
      <p:ext uri="{BB962C8B-B14F-4D97-AF65-F5344CB8AC3E}">
        <p14:creationId xmlns:p14="http://schemas.microsoft.com/office/powerpoint/2010/main" val="315149101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369ba94bc726d316f4715c97511ef931a5b17"/>
</p:tagLst>
</file>

<file path=ppt/theme/theme1.xml><?xml version="1.0" encoding="utf-8"?>
<a:theme xmlns:a="http://schemas.openxmlformats.org/drawingml/2006/main" name="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Orange</Template>
  <TotalTime>11</TotalTime>
  <Words>1332</Words>
  <Application>Microsoft Office PowerPoint</Application>
  <PresentationFormat>On-screen Show (4:3)</PresentationFormat>
  <Paragraphs>163</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Orange</vt:lpstr>
      <vt:lpstr>Văn bản và soạn thảo văn bản</vt:lpstr>
      <vt:lpstr>Nội dung</vt:lpstr>
      <vt:lpstr>Khái niệm văn bản</vt:lpstr>
      <vt:lpstr>Khái niệm văn bản</vt:lpstr>
      <vt:lpstr>Cấu trúc và quy tắc soạn thảo văn bản</vt:lpstr>
      <vt:lpstr>Cấu trúc của một trang văn bản</vt:lpstr>
      <vt:lpstr>Các quy tắc soạn thảo văn bản cơ bản</vt:lpstr>
      <vt:lpstr>Các quy tắc soạn thảo văn bản cơ bản</vt:lpstr>
      <vt:lpstr>Các quy tắc soạn thảo văn bản cơ bản</vt:lpstr>
      <vt:lpstr>Soạn thảo văn bản trên máy tính</vt:lpstr>
      <vt:lpstr>Thiết bị và các loại văn bản </vt:lpstr>
      <vt:lpstr>Tổ chức của một bàn phím</vt:lpstr>
      <vt:lpstr>Cách gõ bàn phím</vt:lpstr>
      <vt:lpstr>Các bảng mã tiếng Việt</vt:lpstr>
      <vt:lpstr>Các bảng mã tiếng Việt</vt:lpstr>
      <vt:lpstr>Ý nghĩa định dạng font chữ</vt:lpstr>
      <vt:lpstr>Phân loại font chữ dùng trong máy tính</vt:lpstr>
      <vt:lpstr>Công cụ soạn thảo văn bản trên máy tính</vt:lpstr>
      <vt:lpstr>Soạn thảo văn bản trên máy tính</vt:lpstr>
      <vt:lpstr>Soạn thảo văn bản trên máy tính</vt:lpstr>
      <vt:lpstr>Các mẫu văn bản hành chính </vt:lpstr>
      <vt:lpstr>Các định dạng văn bản được ban hành của nhà nước</vt:lpstr>
      <vt:lpstr>Mẫu luận văn của khoa CNTT</vt:lpstr>
      <vt:lpstr>Các mẫu bài báo khoa học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NMCNTT1</dc:title>
  <dc:creator>FIT.HCMUS.EDU.VN</dc:creator>
  <cp:lastModifiedBy>VITCONBUNGBU</cp:lastModifiedBy>
  <cp:revision>289</cp:revision>
  <dcterms:created xsi:type="dcterms:W3CDTF">2010-02-17T03:02:53Z</dcterms:created>
  <dcterms:modified xsi:type="dcterms:W3CDTF">2012-10-02T13:28:32Z</dcterms:modified>
</cp:coreProperties>
</file>