
<file path=[Content_Types].xml><?xml version="1.0" encoding="utf-8"?>
<Types xmlns="http://schemas.openxmlformats.org/package/2006/content-types">
  <Default Extension="png" ContentType="image/png"/>
  <Default Extension="jpeg" ContentType="image/jpeg"/>
  <Default Extension="emf" ContentType="image/x-emf"/>
  <Default Extension="xls" ContentType="application/vnd.ms-excel"/>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handoutMasterIdLst>
    <p:handoutMasterId r:id="rId53"/>
  </p:handoutMasterIdLst>
  <p:sldIdLst>
    <p:sldId id="256" r:id="rId2"/>
    <p:sldId id="257" r:id="rId3"/>
    <p:sldId id="271" r:id="rId4"/>
    <p:sldId id="272" r:id="rId5"/>
    <p:sldId id="292" r:id="rId6"/>
    <p:sldId id="293" r:id="rId7"/>
    <p:sldId id="294" r:id="rId8"/>
    <p:sldId id="288" r:id="rId9"/>
    <p:sldId id="295" r:id="rId10"/>
    <p:sldId id="296" r:id="rId11"/>
    <p:sldId id="301" r:id="rId12"/>
    <p:sldId id="302" r:id="rId13"/>
    <p:sldId id="259" r:id="rId14"/>
    <p:sldId id="289" r:id="rId15"/>
    <p:sldId id="303" r:id="rId16"/>
    <p:sldId id="304" r:id="rId17"/>
    <p:sldId id="305" r:id="rId18"/>
    <p:sldId id="297" r:id="rId19"/>
    <p:sldId id="298" r:id="rId20"/>
    <p:sldId id="306" r:id="rId21"/>
    <p:sldId id="307" r:id="rId22"/>
    <p:sldId id="308" r:id="rId23"/>
    <p:sldId id="310" r:id="rId24"/>
    <p:sldId id="309" r:id="rId25"/>
    <p:sldId id="312" r:id="rId26"/>
    <p:sldId id="313" r:id="rId27"/>
    <p:sldId id="311" r:id="rId28"/>
    <p:sldId id="314" r:id="rId29"/>
    <p:sldId id="315" r:id="rId30"/>
    <p:sldId id="316" r:id="rId31"/>
    <p:sldId id="317" r:id="rId32"/>
    <p:sldId id="318" r:id="rId33"/>
    <p:sldId id="319" r:id="rId34"/>
    <p:sldId id="320" r:id="rId35"/>
    <p:sldId id="321" r:id="rId36"/>
    <p:sldId id="323" r:id="rId37"/>
    <p:sldId id="322" r:id="rId38"/>
    <p:sldId id="324" r:id="rId39"/>
    <p:sldId id="325" r:id="rId40"/>
    <p:sldId id="326" r:id="rId41"/>
    <p:sldId id="327" r:id="rId42"/>
    <p:sldId id="328" r:id="rId43"/>
    <p:sldId id="329" r:id="rId44"/>
    <p:sldId id="330" r:id="rId45"/>
    <p:sldId id="331" r:id="rId46"/>
    <p:sldId id="299" r:id="rId47"/>
    <p:sldId id="300" r:id="rId48"/>
    <p:sldId id="333" r:id="rId49"/>
    <p:sldId id="334" r:id="rId50"/>
    <p:sldId id="258" r:id="rId51"/>
  </p:sldIdLst>
  <p:sldSz cx="9144000" cy="6858000" type="screen4x3"/>
  <p:notesSz cx="10234613" cy="7102475"/>
  <p:custDataLst>
    <p:tags r:id="rId5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85" autoAdjust="0"/>
    <p:restoredTop sz="89655" autoAdjust="0"/>
  </p:normalViewPr>
  <p:slideViewPr>
    <p:cSldViewPr>
      <p:cViewPr varScale="1">
        <p:scale>
          <a:sx n="101" d="100"/>
          <a:sy n="101" d="100"/>
        </p:scale>
        <p:origin x="-1830" y="-84"/>
      </p:cViewPr>
      <p:guideLst>
        <p:guide orient="horz" pos="2160"/>
        <p:guide pos="2880"/>
      </p:guideLst>
    </p:cSldViewPr>
  </p:slideViewPr>
  <p:notesTextViewPr>
    <p:cViewPr>
      <p:scale>
        <a:sx n="100" d="100"/>
        <a:sy n="100" d="100"/>
      </p:scale>
      <p:origin x="0" y="0"/>
    </p:cViewPr>
  </p:notesTextViewPr>
  <p:notesViewPr>
    <p:cSldViewPr>
      <p:cViewPr varScale="1">
        <p:scale>
          <a:sx n="72" d="100"/>
          <a:sy n="72" d="100"/>
        </p:scale>
        <p:origin x="-1782" y="-96"/>
      </p:cViewPr>
      <p:guideLst>
        <p:guide orient="horz" pos="2237"/>
        <p:guide pos="322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434999" cy="355124"/>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5797246" y="0"/>
            <a:ext cx="4434999" cy="355124"/>
          </a:xfrm>
          <a:prstGeom prst="rect">
            <a:avLst/>
          </a:prstGeom>
        </p:spPr>
        <p:txBody>
          <a:bodyPr vert="horz" lIns="96661" tIns="48331" rIns="96661" bIns="48331" rtlCol="0"/>
          <a:lstStyle>
            <a:lvl1pPr algn="r">
              <a:defRPr sz="1300"/>
            </a:lvl1pPr>
          </a:lstStyle>
          <a:p>
            <a:fld id="{C717E16C-5C8E-4AAF-A4FA-8E2E020BCAF0}" type="datetimeFigureOut">
              <a:rPr lang="en-US" smtClean="0"/>
              <a:pPr/>
              <a:t>10/2/2012</a:t>
            </a:fld>
            <a:endParaRPr lang="en-US"/>
          </a:p>
        </p:txBody>
      </p:sp>
      <p:sp>
        <p:nvSpPr>
          <p:cNvPr id="4" name="Footer Placeholder 3"/>
          <p:cNvSpPr>
            <a:spLocks noGrp="1"/>
          </p:cNvSpPr>
          <p:nvPr>
            <p:ph type="ftr" sz="quarter" idx="2"/>
          </p:nvPr>
        </p:nvSpPr>
        <p:spPr>
          <a:xfrm>
            <a:off x="1" y="6746119"/>
            <a:ext cx="4434999" cy="355124"/>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5797246" y="6746119"/>
            <a:ext cx="4434999" cy="355124"/>
          </a:xfrm>
          <a:prstGeom prst="rect">
            <a:avLst/>
          </a:prstGeom>
        </p:spPr>
        <p:txBody>
          <a:bodyPr vert="horz" lIns="96661" tIns="48331" rIns="96661" bIns="48331" rtlCol="0" anchor="b"/>
          <a:lstStyle>
            <a:lvl1pPr algn="r">
              <a:defRPr sz="1300"/>
            </a:lvl1pPr>
          </a:lstStyle>
          <a:p>
            <a:fld id="{4AF5D65A-53D3-4DF7-8BE7-75C253D9AA49}" type="slidenum">
              <a:rPr lang="en-US" smtClean="0"/>
              <a:pPr/>
              <a:t>‹#›</a:t>
            </a:fld>
            <a:endParaRPr lang="en-US"/>
          </a:p>
        </p:txBody>
      </p:sp>
    </p:spTree>
    <p:extLst>
      <p:ext uri="{BB962C8B-B14F-4D97-AF65-F5344CB8AC3E}">
        <p14:creationId xmlns:p14="http://schemas.microsoft.com/office/powerpoint/2010/main" val="37745197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435610" cy="3547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796717" y="0"/>
            <a:ext cx="4435610" cy="354738"/>
          </a:xfrm>
          <a:prstGeom prst="rect">
            <a:avLst/>
          </a:prstGeom>
        </p:spPr>
        <p:txBody>
          <a:bodyPr vert="horz" lIns="91440" tIns="45720" rIns="91440" bIns="45720" rtlCol="0"/>
          <a:lstStyle>
            <a:lvl1pPr algn="r">
              <a:defRPr sz="1200"/>
            </a:lvl1pPr>
          </a:lstStyle>
          <a:p>
            <a:fld id="{9449788C-30A7-4C81-AC0B-CB703CF94DFD}" type="datetimeFigureOut">
              <a:rPr lang="en-US" smtClean="0"/>
              <a:pPr/>
              <a:t>10/2/2012</a:t>
            </a:fld>
            <a:endParaRPr lang="en-US"/>
          </a:p>
        </p:txBody>
      </p:sp>
      <p:sp>
        <p:nvSpPr>
          <p:cNvPr id="4" name="Slide Image Placeholder 3"/>
          <p:cNvSpPr>
            <a:spLocks noGrp="1" noRot="1" noChangeAspect="1"/>
          </p:cNvSpPr>
          <p:nvPr>
            <p:ph type="sldImg" idx="2"/>
          </p:nvPr>
        </p:nvSpPr>
        <p:spPr>
          <a:xfrm>
            <a:off x="3341688" y="533400"/>
            <a:ext cx="3551237" cy="266223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022547" y="3373317"/>
            <a:ext cx="8189520" cy="31959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6746635"/>
            <a:ext cx="4435610" cy="3547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796717" y="6746635"/>
            <a:ext cx="4435610" cy="354738"/>
          </a:xfrm>
          <a:prstGeom prst="rect">
            <a:avLst/>
          </a:prstGeom>
        </p:spPr>
        <p:txBody>
          <a:bodyPr vert="horz" lIns="91440" tIns="45720" rIns="91440" bIns="45720" rtlCol="0" anchor="b"/>
          <a:lstStyle>
            <a:lvl1pPr algn="r">
              <a:defRPr sz="1200"/>
            </a:lvl1pPr>
          </a:lstStyle>
          <a:p>
            <a:fld id="{2464ADD4-FDAE-426A-96C1-07D283434A41}" type="slidenum">
              <a:rPr lang="en-US" smtClean="0"/>
              <a:pPr/>
              <a:t>‹#›</a:t>
            </a:fld>
            <a:endParaRPr lang="en-US"/>
          </a:p>
        </p:txBody>
      </p:sp>
    </p:spTree>
    <p:extLst>
      <p:ext uri="{BB962C8B-B14F-4D97-AF65-F5344CB8AC3E}">
        <p14:creationId xmlns:p14="http://schemas.microsoft.com/office/powerpoint/2010/main" val="1941063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4</a:t>
            </a:fld>
            <a:endParaRPr lang="en-US"/>
          </a:p>
        </p:txBody>
      </p:sp>
    </p:spTree>
    <p:extLst>
      <p:ext uri="{BB962C8B-B14F-4D97-AF65-F5344CB8AC3E}">
        <p14:creationId xmlns:p14="http://schemas.microsoft.com/office/powerpoint/2010/main" val="4084090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17</a:t>
            </a:fld>
            <a:endParaRPr lang="en-US"/>
          </a:p>
        </p:txBody>
      </p:sp>
    </p:spTree>
    <p:extLst>
      <p:ext uri="{BB962C8B-B14F-4D97-AF65-F5344CB8AC3E}">
        <p14:creationId xmlns:p14="http://schemas.microsoft.com/office/powerpoint/2010/main" val="4084090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19</a:t>
            </a:fld>
            <a:endParaRPr lang="en-US"/>
          </a:p>
        </p:txBody>
      </p:sp>
    </p:spTree>
    <p:extLst>
      <p:ext uri="{BB962C8B-B14F-4D97-AF65-F5344CB8AC3E}">
        <p14:creationId xmlns:p14="http://schemas.microsoft.com/office/powerpoint/2010/main" val="4084090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20</a:t>
            </a:fld>
            <a:endParaRPr lang="en-US"/>
          </a:p>
        </p:txBody>
      </p:sp>
    </p:spTree>
    <p:extLst>
      <p:ext uri="{BB962C8B-B14F-4D97-AF65-F5344CB8AC3E}">
        <p14:creationId xmlns:p14="http://schemas.microsoft.com/office/powerpoint/2010/main" val="4084090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Thông</a:t>
            </a:r>
            <a:r>
              <a:rPr lang="en-US" baseline="0" smtClean="0"/>
              <a:t> thường</a:t>
            </a:r>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21</a:t>
            </a:fld>
            <a:endParaRPr lang="en-US"/>
          </a:p>
        </p:txBody>
      </p:sp>
    </p:spTree>
    <p:extLst>
      <p:ext uri="{BB962C8B-B14F-4D97-AF65-F5344CB8AC3E}">
        <p14:creationId xmlns:p14="http://schemas.microsoft.com/office/powerpoint/2010/main" val="32357601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Thông</a:t>
            </a:r>
            <a:r>
              <a:rPr lang="en-US" baseline="0" smtClean="0"/>
              <a:t> thường</a:t>
            </a:r>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22</a:t>
            </a:fld>
            <a:endParaRPr lang="en-US"/>
          </a:p>
        </p:txBody>
      </p:sp>
    </p:spTree>
    <p:extLst>
      <p:ext uri="{BB962C8B-B14F-4D97-AF65-F5344CB8AC3E}">
        <p14:creationId xmlns:p14="http://schemas.microsoft.com/office/powerpoint/2010/main" val="32357601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Thông</a:t>
            </a:r>
            <a:r>
              <a:rPr lang="en-US" baseline="0" smtClean="0"/>
              <a:t> thường</a:t>
            </a:r>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23</a:t>
            </a:fld>
            <a:endParaRPr lang="en-US"/>
          </a:p>
        </p:txBody>
      </p:sp>
    </p:spTree>
    <p:extLst>
      <p:ext uri="{BB962C8B-B14F-4D97-AF65-F5344CB8AC3E}">
        <p14:creationId xmlns:p14="http://schemas.microsoft.com/office/powerpoint/2010/main" val="32357601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Thông</a:t>
            </a:r>
            <a:r>
              <a:rPr lang="en-US" baseline="0" smtClean="0"/>
              <a:t> thường</a:t>
            </a:r>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24</a:t>
            </a:fld>
            <a:endParaRPr lang="en-US"/>
          </a:p>
        </p:txBody>
      </p:sp>
    </p:spTree>
    <p:extLst>
      <p:ext uri="{BB962C8B-B14F-4D97-AF65-F5344CB8AC3E}">
        <p14:creationId xmlns:p14="http://schemas.microsoft.com/office/powerpoint/2010/main" val="32357601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Thông</a:t>
            </a:r>
            <a:r>
              <a:rPr lang="en-US" baseline="0" smtClean="0"/>
              <a:t> thường, cách định dạng vùng bên trong các ứng dụng khác?</a:t>
            </a:r>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25</a:t>
            </a:fld>
            <a:endParaRPr lang="en-US"/>
          </a:p>
        </p:txBody>
      </p:sp>
    </p:spTree>
    <p:extLst>
      <p:ext uri="{BB962C8B-B14F-4D97-AF65-F5344CB8AC3E}">
        <p14:creationId xmlns:p14="http://schemas.microsoft.com/office/powerpoint/2010/main" val="32357601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Thông</a:t>
            </a:r>
            <a:r>
              <a:rPr lang="en-US" baseline="0" smtClean="0"/>
              <a:t> thường</a:t>
            </a:r>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26</a:t>
            </a:fld>
            <a:endParaRPr lang="en-US"/>
          </a:p>
        </p:txBody>
      </p:sp>
    </p:spTree>
    <p:extLst>
      <p:ext uri="{BB962C8B-B14F-4D97-AF65-F5344CB8AC3E}">
        <p14:creationId xmlns:p14="http://schemas.microsoft.com/office/powerpoint/2010/main" val="32357601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47</a:t>
            </a:fld>
            <a:endParaRPr lang="en-US"/>
          </a:p>
        </p:txBody>
      </p:sp>
    </p:spTree>
    <p:extLst>
      <p:ext uri="{BB962C8B-B14F-4D97-AF65-F5344CB8AC3E}">
        <p14:creationId xmlns:p14="http://schemas.microsoft.com/office/powerpoint/2010/main" val="408409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Thống</a:t>
            </a:r>
            <a:r>
              <a:rPr lang="en-US" baseline="0" smtClean="0"/>
              <a:t> nhất nói bảng tính ở đây là bảng tính trong tin học.</a:t>
            </a:r>
          </a:p>
          <a:p>
            <a:r>
              <a:rPr lang="en-US" baseline="0" smtClean="0"/>
              <a:t>Các phần mềm này được xem như phần mềm sát thủ (killer application) vì mục đích người ta mua máy tính là chỉ để sử dụng chúng. Do đó mức tiêu thụ máy tính phụ thuộc vào nhu cầu sử dụng phần mềm.</a:t>
            </a:r>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8</a:t>
            </a:fld>
            <a:endParaRPr lang="en-US"/>
          </a:p>
        </p:txBody>
      </p:sp>
    </p:spTree>
    <p:extLst>
      <p:ext uri="{BB962C8B-B14F-4D97-AF65-F5344CB8AC3E}">
        <p14:creationId xmlns:p14="http://schemas.microsoft.com/office/powerpoint/2010/main" val="4084090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mtClean="0"/>
          </a:p>
        </p:txBody>
      </p:sp>
      <p:sp>
        <p:nvSpPr>
          <p:cNvPr id="4" name="Slide Number Placeholder 3"/>
          <p:cNvSpPr>
            <a:spLocks noGrp="1"/>
          </p:cNvSpPr>
          <p:nvPr>
            <p:ph type="sldNum" sz="quarter" idx="10"/>
          </p:nvPr>
        </p:nvSpPr>
        <p:spPr/>
        <p:txBody>
          <a:bodyPr/>
          <a:lstStyle/>
          <a:p>
            <a:fld id="{2464ADD4-FDAE-426A-96C1-07D283434A41}" type="slidenum">
              <a:rPr lang="en-US" smtClean="0"/>
              <a:pPr/>
              <a:t>9</a:t>
            </a:fld>
            <a:endParaRPr lang="en-US"/>
          </a:p>
        </p:txBody>
      </p:sp>
    </p:spTree>
    <p:extLst>
      <p:ext uri="{BB962C8B-B14F-4D97-AF65-F5344CB8AC3E}">
        <p14:creationId xmlns:p14="http://schemas.microsoft.com/office/powerpoint/2010/main" val="4084090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Sau</a:t>
            </a:r>
            <a:r>
              <a:rPr lang="en-US" baseline="0" smtClean="0"/>
              <a:t> này Lotus 1-2-3 có phát triển lên phiên bản trên nền tảng Windows với giao diện GUI. Đó là một phần của bộ IBM Lotus SmartSuite.</a:t>
            </a:r>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10</a:t>
            </a:fld>
            <a:endParaRPr lang="en-US"/>
          </a:p>
        </p:txBody>
      </p:sp>
    </p:spTree>
    <p:extLst>
      <p:ext uri="{BB962C8B-B14F-4D97-AF65-F5344CB8AC3E}">
        <p14:creationId xmlns:p14="http://schemas.microsoft.com/office/powerpoint/2010/main" val="4084090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11</a:t>
            </a:fld>
            <a:endParaRPr lang="en-US"/>
          </a:p>
        </p:txBody>
      </p:sp>
    </p:spTree>
    <p:extLst>
      <p:ext uri="{BB962C8B-B14F-4D97-AF65-F5344CB8AC3E}">
        <p14:creationId xmlns:p14="http://schemas.microsoft.com/office/powerpoint/2010/main" val="408409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12</a:t>
            </a:fld>
            <a:endParaRPr lang="en-US"/>
          </a:p>
        </p:txBody>
      </p:sp>
    </p:spTree>
    <p:extLst>
      <p:ext uri="{BB962C8B-B14F-4D97-AF65-F5344CB8AC3E}">
        <p14:creationId xmlns:p14="http://schemas.microsoft.com/office/powerpoint/2010/main" val="4084090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VBA: Visual</a:t>
            </a:r>
            <a:r>
              <a:rPr lang="en-US" baseline="0" smtClean="0"/>
              <a:t> Basic for Applications</a:t>
            </a:r>
          </a:p>
          <a:p>
            <a:r>
              <a:rPr lang="en-US" baseline="0" smtClean="0"/>
              <a:t>Latexss: hỗ trợ chuyển đổi một file text thành bảng tính trong Latex</a:t>
            </a:r>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14</a:t>
            </a:fld>
            <a:endParaRPr lang="en-US"/>
          </a:p>
        </p:txBody>
      </p:sp>
    </p:spTree>
    <p:extLst>
      <p:ext uri="{BB962C8B-B14F-4D97-AF65-F5344CB8AC3E}">
        <p14:creationId xmlns:p14="http://schemas.microsoft.com/office/powerpoint/2010/main" val="408409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Nhìn</a:t>
            </a:r>
            <a:r>
              <a:rPr lang="en-US" baseline="0" smtClean="0"/>
              <a:t> chung để nói phần mềm bảng tính thuộc loại nào cũng khá khó khăn vì các hãng phần mềm đều dần dần hỗ trợ các nền tảng.</a:t>
            </a:r>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15</a:t>
            </a:fld>
            <a:endParaRPr lang="en-US"/>
          </a:p>
        </p:txBody>
      </p:sp>
    </p:spTree>
    <p:extLst>
      <p:ext uri="{BB962C8B-B14F-4D97-AF65-F5344CB8AC3E}">
        <p14:creationId xmlns:p14="http://schemas.microsoft.com/office/powerpoint/2010/main" val="4084090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16</a:t>
            </a:fld>
            <a:endParaRPr lang="en-US"/>
          </a:p>
        </p:txBody>
      </p:sp>
    </p:spTree>
    <p:extLst>
      <p:ext uri="{BB962C8B-B14F-4D97-AF65-F5344CB8AC3E}">
        <p14:creationId xmlns:p14="http://schemas.microsoft.com/office/powerpoint/2010/main" val="4084090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2051" name="Picture 3"/>
          <p:cNvPicPr>
            <a:picLocks noChangeAspect="1" noChangeArrowheads="1"/>
          </p:cNvPicPr>
          <p:nvPr userDrawn="1"/>
        </p:nvPicPr>
        <p:blipFill>
          <a:blip r:embed="rId2" cstate="print"/>
          <a:srcRect/>
          <a:stretch>
            <a:fillRect/>
          </a:stretch>
        </p:blipFill>
        <p:spPr bwMode="auto">
          <a:xfrm>
            <a:off x="0" y="4161234"/>
            <a:ext cx="9144000" cy="2696766"/>
          </a:xfrm>
          <a:prstGeom prst="rect">
            <a:avLst/>
          </a:prstGeom>
          <a:noFill/>
          <a:ln w="9525">
            <a:noFill/>
            <a:miter lim="800000"/>
            <a:headEnd/>
            <a:tailEnd/>
          </a:ln>
          <a:effectLst/>
        </p:spPr>
      </p:pic>
      <p:pic>
        <p:nvPicPr>
          <p:cNvPr id="2050" name="Picture 2"/>
          <p:cNvPicPr>
            <a:picLocks noChangeAspect="1" noChangeArrowheads="1"/>
          </p:cNvPicPr>
          <p:nvPr userDrawn="1"/>
        </p:nvPicPr>
        <p:blipFill>
          <a:blip r:embed="rId3" cstate="print"/>
          <a:srcRect/>
          <a:stretch>
            <a:fillRect/>
          </a:stretch>
        </p:blipFill>
        <p:spPr bwMode="auto">
          <a:xfrm>
            <a:off x="0" y="0"/>
            <a:ext cx="9144000" cy="2821781"/>
          </a:xfrm>
          <a:prstGeom prst="rect">
            <a:avLst/>
          </a:prstGeom>
          <a:noFill/>
          <a:ln w="9525">
            <a:noFill/>
            <a:miter lim="800000"/>
            <a:headEnd/>
            <a:tailEnd/>
          </a:ln>
          <a:effectLst/>
        </p:spPr>
      </p:pic>
      <p:sp>
        <p:nvSpPr>
          <p:cNvPr id="2" name="Title 1"/>
          <p:cNvSpPr>
            <a:spLocks noGrp="1"/>
          </p:cNvSpPr>
          <p:nvPr>
            <p:ph type="ctrTitle"/>
          </p:nvPr>
        </p:nvSpPr>
        <p:spPr>
          <a:xfrm>
            <a:off x="228600" y="2438400"/>
            <a:ext cx="8534400" cy="1470025"/>
          </a:xfrm>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defRPr b="1" cap="none"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defRPr>
            </a:lvl1pPr>
          </a:lstStyle>
          <a:p>
            <a:r>
              <a:rPr lang="en-US" smtClean="0"/>
              <a:t>Click to edit Master title style</a:t>
            </a:r>
            <a:endParaRPr lang="en-US"/>
          </a:p>
        </p:txBody>
      </p:sp>
      <p:sp>
        <p:nvSpPr>
          <p:cNvPr id="3" name="Subtitle 2"/>
          <p:cNvSpPr>
            <a:spLocks noGrp="1"/>
          </p:cNvSpPr>
          <p:nvPr>
            <p:ph type="subTitle" idx="1"/>
          </p:nvPr>
        </p:nvSpPr>
        <p:spPr>
          <a:xfrm>
            <a:off x="1371600" y="4148534"/>
            <a:ext cx="6400800" cy="762000"/>
          </a:xfrm>
        </p:spPr>
        <p:txBody>
          <a:bodyPr>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p>
          <a:p>
            <a:endParaRPr lang="en-US"/>
          </a:p>
        </p:txBody>
      </p:sp>
      <p:pic>
        <p:nvPicPr>
          <p:cNvPr id="1030" name="Picture 6" descr="D:\Dropbox\SS-Slides\DeCuong-CDIO\TemplateCDIOv1\HinhAnh\LogoCDIO.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2869785" y="613071"/>
            <a:ext cx="1702215" cy="970080"/>
          </a:xfrm>
          <a:prstGeom prst="roundRect">
            <a:avLst>
              <a:gd name="adj" fmla="val 16667"/>
            </a:avLst>
          </a:prstGeom>
          <a:ln>
            <a:noFill/>
          </a:ln>
          <a:effectLst>
            <a:outerShdw blurRad="76200" dist="38100" dir="7800000" algn="tl" rotWithShape="0">
              <a:srgbClr val="000000">
                <a:alpha val="40000"/>
              </a:srgbClr>
            </a:outerShdw>
            <a:reflection blurRad="6350" stA="52000" endA="300" endPos="35000" dir="5400000" sy="-100000" algn="bl" rotWithShape="0"/>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1031" name="Picture 7" descr="D:\Dropbox\SS-Slides\DeCuong-CDIO\TemplateCDIOv1\HinhAnh\LogoTruong.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990600" y="625771"/>
            <a:ext cx="1231847" cy="970080"/>
          </a:xfrm>
          <a:prstGeom prst="roundRect">
            <a:avLst>
              <a:gd name="adj" fmla="val 16667"/>
            </a:avLst>
          </a:prstGeom>
          <a:ln>
            <a:noFill/>
          </a:ln>
          <a:effectLst>
            <a:outerShdw blurRad="76200" dist="38100" dir="7800000" algn="tl" rotWithShape="0">
              <a:srgbClr val="000000">
                <a:alpha val="40000"/>
              </a:srgbClr>
            </a:outerShdw>
            <a:reflection blurRad="6350" stA="52000" endA="300" endPos="35000" dir="5400000" sy="-100000" algn="bl" rotWithShape="0"/>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6F51D7-14DA-43BC-8870-8C998FF7AA91}" type="datetime1">
              <a:rPr lang="en-US" smtClean="0"/>
              <a:pPr/>
              <a:t>10/2/2012</a:t>
            </a:fld>
            <a:endParaRPr lang="en-US"/>
          </a:p>
        </p:txBody>
      </p:sp>
      <p:sp>
        <p:nvSpPr>
          <p:cNvPr id="5" name="Footer Placeholder 4"/>
          <p:cNvSpPr>
            <a:spLocks noGrp="1"/>
          </p:cNvSpPr>
          <p:nvPr>
            <p:ph type="ftr" sz="quarter" idx="11"/>
          </p:nvPr>
        </p:nvSpPr>
        <p:spPr/>
        <p:txBody>
          <a:bodyPr/>
          <a:lstStyle/>
          <a:p>
            <a:r>
              <a:rPr lang="vi-VN" smtClean="0"/>
              <a:t>Bộ môn [Tên bộ môn] - 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EA190E-2147-4CF2-AA59-19FFFC398201}" type="datetime1">
              <a:rPr lang="en-US" smtClean="0"/>
              <a:pPr/>
              <a:t>10/2/2012</a:t>
            </a:fld>
            <a:endParaRPr lang="en-US"/>
          </a:p>
        </p:txBody>
      </p:sp>
      <p:sp>
        <p:nvSpPr>
          <p:cNvPr id="5" name="Footer Placeholder 4"/>
          <p:cNvSpPr>
            <a:spLocks noGrp="1"/>
          </p:cNvSpPr>
          <p:nvPr>
            <p:ph type="ftr" sz="quarter" idx="11"/>
          </p:nvPr>
        </p:nvSpPr>
        <p:spPr/>
        <p:txBody>
          <a:bodyPr/>
          <a:lstStyle/>
          <a:p>
            <a:r>
              <a:rPr lang="vi-VN" smtClean="0"/>
              <a:t>Bộ môn [Tên bộ môn] - 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a:blip r:embed="rId2" cstate="print"/>
          <a:srcRect/>
          <a:stretch>
            <a:fillRect/>
          </a:stretch>
        </p:blipFill>
        <p:spPr bwMode="auto">
          <a:xfrm>
            <a:off x="0" y="0"/>
            <a:ext cx="9144000" cy="381000"/>
          </a:xfrm>
          <a:prstGeom prst="rect">
            <a:avLst/>
          </a:prstGeom>
          <a:noFill/>
          <a:ln w="9525">
            <a:noFill/>
            <a:miter lim="800000"/>
            <a:headEnd/>
            <a:tailEnd/>
          </a:ln>
          <a:effectLst/>
        </p:spPr>
      </p:pic>
      <p:sp>
        <p:nvSpPr>
          <p:cNvPr id="2" name="Title 1"/>
          <p:cNvSpPr>
            <a:spLocks noGrp="1"/>
          </p:cNvSpPr>
          <p:nvPr>
            <p:ph type="title"/>
          </p:nvPr>
        </p:nvSpPr>
        <p:spPr>
          <a:xfrm>
            <a:off x="381000" y="152400"/>
            <a:ext cx="8610600" cy="1143000"/>
          </a:xfrm>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lvl1pPr algn="l">
              <a:defRPr b="1" cap="none"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8" name="Picture 2"/>
          <p:cNvPicPr>
            <a:picLocks noChangeAspect="1" noChangeArrowheads="1"/>
          </p:cNvPicPr>
          <p:nvPr userDrawn="1"/>
        </p:nvPicPr>
        <p:blipFill>
          <a:blip r:embed="rId3" cstate="print"/>
          <a:srcRect/>
          <a:stretch>
            <a:fillRect/>
          </a:stretch>
        </p:blipFill>
        <p:spPr bwMode="auto">
          <a:xfrm rot="10800000">
            <a:off x="0" y="6629400"/>
            <a:ext cx="9144000" cy="228599"/>
          </a:xfrm>
          <a:prstGeom prst="rect">
            <a:avLst/>
          </a:prstGeom>
          <a:noFill/>
          <a:ln w="9525">
            <a:noFill/>
            <a:miter lim="800000"/>
            <a:headEnd/>
            <a:tailEnd/>
          </a:ln>
          <a:effectLst/>
        </p:spPr>
      </p:pic>
      <p:pic>
        <p:nvPicPr>
          <p:cNvPr id="10" name="Picture 8" descr="WinFX__LineGlow"/>
          <p:cNvPicPr>
            <a:picLocks noChangeAspect="1" noChangeArrowheads="1"/>
          </p:cNvPicPr>
          <p:nvPr userDrawn="1"/>
        </p:nvPicPr>
        <p:blipFill>
          <a:blip r:embed="rId4" cstate="print">
            <a:duotone>
              <a:schemeClr val="accent6">
                <a:shade val="45000"/>
                <a:satMod val="135000"/>
              </a:schemeClr>
              <a:prstClr val="white"/>
            </a:duotone>
            <a:lum bright="16000" contrast="26000"/>
          </a:blip>
          <a:srcRect/>
          <a:stretch>
            <a:fillRect/>
          </a:stretch>
        </p:blipFill>
        <p:spPr bwMode="auto">
          <a:xfrm>
            <a:off x="0" y="1143000"/>
            <a:ext cx="9144000" cy="228600"/>
          </a:xfrm>
          <a:prstGeom prst="rect">
            <a:avLst/>
          </a:prstGeom>
          <a:noFill/>
        </p:spPr>
      </p:pic>
      <p:pic>
        <p:nvPicPr>
          <p:cNvPr id="11" name="Picture 5" descr="WinFX_WCF__03a"/>
          <p:cNvPicPr>
            <a:picLocks noChangeAspect="1" noChangeArrowheads="1"/>
          </p:cNvPicPr>
          <p:nvPr userDrawn="1"/>
        </p:nvPicPr>
        <p:blipFill>
          <a:blip r:embed="rId5" cstate="print">
            <a:duotone>
              <a:schemeClr val="accent6">
                <a:shade val="45000"/>
                <a:satMod val="135000"/>
              </a:schemeClr>
              <a:prstClr val="white"/>
            </a:duotone>
          </a:blip>
          <a:srcRect/>
          <a:stretch>
            <a:fillRect/>
          </a:stretch>
        </p:blipFill>
        <p:spPr bwMode="auto">
          <a:xfrm>
            <a:off x="8534216" y="6400800"/>
            <a:ext cx="609784" cy="457200"/>
          </a:xfrm>
          <a:prstGeom prst="rect">
            <a:avLst/>
          </a:prstGeom>
          <a:noFill/>
        </p:spPr>
      </p:pic>
      <p:sp>
        <p:nvSpPr>
          <p:cNvPr id="4" name="Date Placeholder 3"/>
          <p:cNvSpPr>
            <a:spLocks noGrp="1"/>
          </p:cNvSpPr>
          <p:nvPr>
            <p:ph type="dt" sz="half" idx="10"/>
          </p:nvPr>
        </p:nvSpPr>
        <p:spPr>
          <a:xfrm>
            <a:off x="457200" y="6356350"/>
            <a:ext cx="990600" cy="365125"/>
          </a:xfrm>
        </p:spPr>
        <p:txBody>
          <a:bodyPr/>
          <a:lstStyle>
            <a:lvl1pPr>
              <a:defRPr>
                <a:solidFill>
                  <a:schemeClr val="tx1"/>
                </a:solidFill>
                <a:latin typeface="Tahoma" pitchFamily="34" charset="0"/>
                <a:ea typeface="Tahoma" pitchFamily="34" charset="0"/>
                <a:cs typeface="Tahoma" pitchFamily="34" charset="0"/>
              </a:defRPr>
            </a:lvl1pPr>
          </a:lstStyle>
          <a:p>
            <a:fld id="{0FF8D9FE-600F-4C18-A062-8FFF3F999B58}" type="datetime1">
              <a:rPr lang="en-US" smtClean="0"/>
              <a:pPr/>
              <a:t>10/2/2012</a:t>
            </a:fld>
            <a:endParaRPr lang="en-US"/>
          </a:p>
        </p:txBody>
      </p:sp>
      <p:sp>
        <p:nvSpPr>
          <p:cNvPr id="5" name="Footer Placeholder 4"/>
          <p:cNvSpPr>
            <a:spLocks noGrp="1"/>
          </p:cNvSpPr>
          <p:nvPr>
            <p:ph type="ftr" sz="quarter" idx="11"/>
          </p:nvPr>
        </p:nvSpPr>
        <p:spPr>
          <a:xfrm>
            <a:off x="1905000" y="6356350"/>
            <a:ext cx="6096000" cy="365125"/>
          </a:xfrm>
        </p:spPr>
        <p:txBody>
          <a:bodyPr/>
          <a:lstStyle>
            <a:lvl1pPr>
              <a:defRPr>
                <a:solidFill>
                  <a:schemeClr val="tx1"/>
                </a:solidFill>
                <a:latin typeface="Tahoma" pitchFamily="34" charset="0"/>
                <a:ea typeface="Tahoma" pitchFamily="34" charset="0"/>
                <a:cs typeface="Tahoma" pitchFamily="34" charset="0"/>
              </a:defRPr>
            </a:lvl1pPr>
          </a:lstStyle>
          <a:p>
            <a:r>
              <a:rPr lang="vi-VN" smtClean="0"/>
              <a:t>Bộ môn [Tên bộ môn] - Khoa CNTT - ĐH Khoa học tự nhiên</a:t>
            </a:r>
            <a:endParaRPr lang="en-US"/>
          </a:p>
        </p:txBody>
      </p:sp>
      <p:sp>
        <p:nvSpPr>
          <p:cNvPr id="6" name="Slide Number Placeholder 5"/>
          <p:cNvSpPr>
            <a:spLocks noGrp="1"/>
          </p:cNvSpPr>
          <p:nvPr>
            <p:ph type="sldNum" sz="quarter" idx="12"/>
          </p:nvPr>
        </p:nvSpPr>
        <p:spPr>
          <a:xfrm>
            <a:off x="8153400" y="6356350"/>
            <a:ext cx="533400" cy="365125"/>
          </a:xfrm>
        </p:spPr>
        <p:txBody>
          <a:bodyPr/>
          <a:lstStyle>
            <a:lvl1pPr>
              <a:defRPr>
                <a:solidFill>
                  <a:schemeClr val="tx1"/>
                </a:solidFill>
                <a:latin typeface="Tahoma" pitchFamily="34" charset="0"/>
                <a:ea typeface="Tahoma" pitchFamily="34" charset="0"/>
                <a:cs typeface="Tahoma" pitchFamily="34" charset="0"/>
              </a:defRPr>
            </a:lvl1pPr>
          </a:lstStyle>
          <a:p>
            <a:fld id="{8023217D-CBF3-4F05-B64D-691139C0E6CF}"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7" name="Picture 5" descr="WinFX_WCF__03a"/>
          <p:cNvPicPr>
            <a:picLocks noChangeAspect="1" noChangeArrowheads="1"/>
          </p:cNvPicPr>
          <p:nvPr userDrawn="1"/>
        </p:nvPicPr>
        <p:blipFill>
          <a:blip r:embed="rId2" cstate="print">
            <a:duotone>
              <a:schemeClr val="accent6">
                <a:shade val="45000"/>
                <a:satMod val="135000"/>
              </a:schemeClr>
              <a:prstClr val="white"/>
            </a:duotone>
          </a:blip>
          <a:srcRect/>
          <a:stretch>
            <a:fillRect/>
          </a:stretch>
        </p:blipFill>
        <p:spPr bwMode="auto">
          <a:xfrm>
            <a:off x="4800600" y="3601428"/>
            <a:ext cx="4343400" cy="3256571"/>
          </a:xfrm>
          <a:prstGeom prst="rect">
            <a:avLst/>
          </a:prstGeom>
          <a:noFill/>
        </p:spPr>
      </p:pic>
      <p:sp>
        <p:nvSpPr>
          <p:cNvPr id="2" name="Title 1"/>
          <p:cNvSpPr>
            <a:spLocks noGrp="1"/>
          </p:cNvSpPr>
          <p:nvPr>
            <p:ph type="ctrTitle"/>
          </p:nvPr>
        </p:nvSpPr>
        <p:spPr>
          <a:xfrm>
            <a:off x="381000" y="2492375"/>
            <a:ext cx="8534400" cy="1470025"/>
          </a:xfrm>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defRPr b="1" cap="none"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defRPr>
            </a:lvl1pPr>
          </a:lstStyle>
          <a:p>
            <a:r>
              <a:rPr lang="en-US" smtClean="0"/>
              <a:t>Click to edit Master title style</a:t>
            </a:r>
            <a:endParaRPr lang="en-US"/>
          </a:p>
        </p:txBody>
      </p:sp>
      <p:pic>
        <p:nvPicPr>
          <p:cNvPr id="8" name="Picture 8" descr="WinFX__LineGlow"/>
          <p:cNvPicPr>
            <a:picLocks noChangeAspect="1" noChangeArrowheads="1"/>
          </p:cNvPicPr>
          <p:nvPr userDrawn="1"/>
        </p:nvPicPr>
        <p:blipFill>
          <a:blip r:embed="rId3" cstate="print">
            <a:duotone>
              <a:schemeClr val="accent6">
                <a:shade val="45000"/>
                <a:satMod val="135000"/>
              </a:schemeClr>
              <a:prstClr val="white"/>
            </a:duotone>
            <a:lum bright="16000" contrast="26000"/>
          </a:blip>
          <a:srcRect r="16667" b="33333"/>
          <a:stretch>
            <a:fillRect/>
          </a:stretch>
        </p:blipFill>
        <p:spPr bwMode="auto">
          <a:xfrm>
            <a:off x="1524000" y="1905000"/>
            <a:ext cx="7620000" cy="152400"/>
          </a:xfrm>
          <a:prstGeom prst="rect">
            <a:avLst/>
          </a:prstGeom>
          <a:noFill/>
        </p:spPr>
      </p:pic>
      <p:pic>
        <p:nvPicPr>
          <p:cNvPr id="9" name="Picture 8" descr="WinFX__LineGlow"/>
          <p:cNvPicPr>
            <a:picLocks noChangeAspect="1" noChangeArrowheads="1"/>
          </p:cNvPicPr>
          <p:nvPr userDrawn="1"/>
        </p:nvPicPr>
        <p:blipFill>
          <a:blip r:embed="rId3" cstate="print">
            <a:duotone>
              <a:schemeClr val="accent6">
                <a:shade val="45000"/>
                <a:satMod val="135000"/>
              </a:schemeClr>
              <a:prstClr val="white"/>
            </a:duotone>
            <a:lum bright="16000" contrast="26000"/>
          </a:blip>
          <a:srcRect l="15000" t="33333"/>
          <a:stretch>
            <a:fillRect/>
          </a:stretch>
        </p:blipFill>
        <p:spPr bwMode="auto">
          <a:xfrm>
            <a:off x="0" y="4343400"/>
            <a:ext cx="7772400" cy="152400"/>
          </a:xfrm>
          <a:prstGeom prst="rect">
            <a:avLst/>
          </a:prstGeom>
          <a:noFill/>
        </p:spPr>
      </p:pic>
      <p:pic>
        <p:nvPicPr>
          <p:cNvPr id="1026" name="Picture 2"/>
          <p:cNvPicPr>
            <a:picLocks noChangeAspect="1" noChangeArrowheads="1"/>
          </p:cNvPicPr>
          <p:nvPr userDrawn="1"/>
        </p:nvPicPr>
        <p:blipFill>
          <a:blip r:embed="rId4" cstate="print"/>
          <a:srcRect/>
          <a:stretch>
            <a:fillRect/>
          </a:stretch>
        </p:blipFill>
        <p:spPr bwMode="auto">
          <a:xfrm>
            <a:off x="0" y="0"/>
            <a:ext cx="9144000" cy="685800"/>
          </a:xfrm>
          <a:prstGeom prst="rect">
            <a:avLst/>
          </a:prstGeom>
          <a:noFill/>
          <a:ln w="9525">
            <a:noFill/>
            <a:miter lim="800000"/>
            <a:headEnd/>
            <a:tailEnd/>
          </a:ln>
          <a:effectLst/>
        </p:spPr>
      </p:pic>
      <p:pic>
        <p:nvPicPr>
          <p:cNvPr id="2050" name="Picture 2" descr="D:\Dropbox\SS-Slides\DeCuong-CDIO\TemplateCDIOv1\HinhAnh\LogoCDIO_Transparent.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080908" y="863599"/>
            <a:ext cx="1052692" cy="599921"/>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D:\Dropbox\SS-Slides\DeCuong-CDIO\TemplateCDIOv1\HinhAnh\LogoTruong_Transparent.png"/>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242862" y="815955"/>
            <a:ext cx="762308" cy="60031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6" name="Picture 3"/>
          <p:cNvPicPr>
            <a:picLocks noChangeAspect="1" noChangeArrowheads="1"/>
          </p:cNvPicPr>
          <p:nvPr userDrawn="1"/>
        </p:nvPicPr>
        <p:blipFill>
          <a:blip r:embed="rId2" cstate="print"/>
          <a:srcRect b="29359"/>
          <a:stretch>
            <a:fillRect/>
          </a:stretch>
        </p:blipFill>
        <p:spPr bwMode="auto">
          <a:xfrm>
            <a:off x="0" y="4953000"/>
            <a:ext cx="9144000" cy="1905000"/>
          </a:xfrm>
          <a:prstGeom prst="rect">
            <a:avLst/>
          </a:prstGeom>
          <a:noFill/>
          <a:ln w="9525">
            <a:noFill/>
            <a:miter lim="800000"/>
            <a:headEnd/>
            <a:tailEnd/>
          </a:ln>
          <a:effectLst/>
        </p:spPr>
      </p:pic>
      <p:pic>
        <p:nvPicPr>
          <p:cNvPr id="7" name="Picture 2"/>
          <p:cNvPicPr>
            <a:picLocks noChangeAspect="1" noChangeArrowheads="1"/>
          </p:cNvPicPr>
          <p:nvPr userDrawn="1"/>
        </p:nvPicPr>
        <p:blipFill>
          <a:blip r:embed="rId3" cstate="print"/>
          <a:srcRect t="45907"/>
          <a:stretch>
            <a:fillRect/>
          </a:stretch>
        </p:blipFill>
        <p:spPr bwMode="auto">
          <a:xfrm>
            <a:off x="0" y="0"/>
            <a:ext cx="9144000" cy="1526381"/>
          </a:xfrm>
          <a:prstGeom prst="rect">
            <a:avLst/>
          </a:prstGeom>
          <a:noFill/>
          <a:ln w="9525">
            <a:noFill/>
            <a:miter lim="800000"/>
            <a:headEnd/>
            <a:tailEnd/>
          </a:ln>
          <a:effectLst/>
        </p:spPr>
      </p:pic>
      <p:pic>
        <p:nvPicPr>
          <p:cNvPr id="8" name="Picture 2" descr="E:\04_Image Collection\01_ICON\Question\Help.png"/>
          <p:cNvPicPr>
            <a:picLocks noChangeAspect="1" noChangeArrowheads="1"/>
          </p:cNvPicPr>
          <p:nvPr userDrawn="1"/>
        </p:nvPicPr>
        <p:blipFill>
          <a:blip r:embed="rId4" cstate="print"/>
          <a:srcRect/>
          <a:stretch>
            <a:fillRect/>
          </a:stretch>
        </p:blipFill>
        <p:spPr bwMode="auto">
          <a:xfrm>
            <a:off x="1828800" y="990600"/>
            <a:ext cx="5105400" cy="4724400"/>
          </a:xfrm>
          <a:prstGeom prst="rect">
            <a:avLst/>
          </a:prstGeom>
          <a:noFill/>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l">
              <a:defRPr sz="4000" b="1" cap="none"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defRPr>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tx1"/>
                </a:solidFill>
              </a:defRPr>
            </a:lvl1pPr>
          </a:lstStyle>
          <a:p>
            <a:fld id="{738021C0-D1B6-4ECB-8908-45C3B85BEE9B}" type="datetime1">
              <a:rPr lang="en-US" smtClean="0"/>
              <a:pPr/>
              <a:t>10/2/2012</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r>
              <a:rPr lang="vi-VN" smtClean="0"/>
              <a:t>Bộ môn [Tên bộ môn] - Khoa CNTT - ĐH Khoa học tự nhiên</a:t>
            </a: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8023217D-CBF3-4F05-B64D-691139C0E6C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a:blip r:embed="rId2" cstate="print"/>
          <a:srcRect/>
          <a:stretch>
            <a:fillRect/>
          </a:stretch>
        </p:blipFill>
        <p:spPr bwMode="auto">
          <a:xfrm>
            <a:off x="0" y="0"/>
            <a:ext cx="9144000" cy="381000"/>
          </a:xfrm>
          <a:prstGeom prst="rect">
            <a:avLst/>
          </a:prstGeom>
          <a:noFill/>
          <a:ln w="9525">
            <a:noFill/>
            <a:miter lim="800000"/>
            <a:headEnd/>
            <a:tailEnd/>
          </a:ln>
          <a:effectLst/>
        </p:spPr>
      </p:pic>
      <p:sp>
        <p:nvSpPr>
          <p:cNvPr id="2" name="Title 1"/>
          <p:cNvSpPr>
            <a:spLocks noGrp="1"/>
          </p:cNvSpPr>
          <p:nvPr>
            <p:ph type="title"/>
          </p:nvPr>
        </p:nvSpPr>
        <p:spPr>
          <a:xfrm>
            <a:off x="457200" y="152400"/>
            <a:ext cx="8534400" cy="1143000"/>
          </a:xfrm>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defRPr b="1" cap="none"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defRPr>
            </a:lvl1p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914400" cy="365125"/>
          </a:xfrm>
        </p:spPr>
        <p:txBody>
          <a:bodyPr/>
          <a:lstStyle>
            <a:lvl1pPr>
              <a:defRPr>
                <a:solidFill>
                  <a:schemeClr val="tx1"/>
                </a:solidFill>
              </a:defRPr>
            </a:lvl1pPr>
          </a:lstStyle>
          <a:p>
            <a:fld id="{48E8EC91-8A40-4CB4-B428-FE8F2E7EBF68}" type="datetime1">
              <a:rPr lang="en-US" smtClean="0"/>
              <a:pPr/>
              <a:t>10/2/2012</a:t>
            </a:fld>
            <a:endParaRPr lang="en-US"/>
          </a:p>
        </p:txBody>
      </p:sp>
      <p:sp>
        <p:nvSpPr>
          <p:cNvPr id="6" name="Footer Placeholder 5"/>
          <p:cNvSpPr>
            <a:spLocks noGrp="1"/>
          </p:cNvSpPr>
          <p:nvPr>
            <p:ph type="ftr" sz="quarter" idx="11"/>
          </p:nvPr>
        </p:nvSpPr>
        <p:spPr>
          <a:xfrm>
            <a:off x="1524000" y="6356350"/>
            <a:ext cx="6400800" cy="365125"/>
          </a:xfrm>
        </p:spPr>
        <p:txBody>
          <a:bodyPr/>
          <a:lstStyle>
            <a:lvl1pPr>
              <a:defRPr>
                <a:solidFill>
                  <a:schemeClr val="tx1"/>
                </a:solidFill>
              </a:defRPr>
            </a:lvl1pPr>
          </a:lstStyle>
          <a:p>
            <a:r>
              <a:rPr lang="vi-VN" smtClean="0"/>
              <a:t>Bộ môn [Tên bộ môn] - Khoa CNTT - ĐH Khoa học tự nhiên</a:t>
            </a:r>
            <a:endParaRPr lang="en-US"/>
          </a:p>
        </p:txBody>
      </p:sp>
      <p:sp>
        <p:nvSpPr>
          <p:cNvPr id="7" name="Slide Number Placeholder 6"/>
          <p:cNvSpPr>
            <a:spLocks noGrp="1"/>
          </p:cNvSpPr>
          <p:nvPr>
            <p:ph type="sldNum" sz="quarter" idx="12"/>
          </p:nvPr>
        </p:nvSpPr>
        <p:spPr>
          <a:xfrm>
            <a:off x="8153400" y="6356350"/>
            <a:ext cx="533400" cy="365125"/>
          </a:xfrm>
        </p:spPr>
        <p:txBody>
          <a:bodyPr/>
          <a:lstStyle>
            <a:lvl1pPr>
              <a:defRPr>
                <a:solidFill>
                  <a:schemeClr val="tx1"/>
                </a:solidFill>
              </a:defRPr>
            </a:lvl1pPr>
          </a:lstStyle>
          <a:p>
            <a:fld id="{8023217D-CBF3-4F05-B64D-691139C0E6CF}" type="slidenum">
              <a:rPr lang="en-US" smtClean="0"/>
              <a:pPr/>
              <a:t>‹#›</a:t>
            </a:fld>
            <a:endParaRPr lang="en-US"/>
          </a:p>
        </p:txBody>
      </p:sp>
      <p:pic>
        <p:nvPicPr>
          <p:cNvPr id="9" name="Picture 2"/>
          <p:cNvPicPr>
            <a:picLocks noChangeAspect="1" noChangeArrowheads="1"/>
          </p:cNvPicPr>
          <p:nvPr userDrawn="1"/>
        </p:nvPicPr>
        <p:blipFill>
          <a:blip r:embed="rId3" cstate="print"/>
          <a:srcRect/>
          <a:stretch>
            <a:fillRect/>
          </a:stretch>
        </p:blipFill>
        <p:spPr bwMode="auto">
          <a:xfrm rot="10800000">
            <a:off x="0" y="6629400"/>
            <a:ext cx="9144000" cy="228599"/>
          </a:xfrm>
          <a:prstGeom prst="rect">
            <a:avLst/>
          </a:prstGeom>
          <a:noFill/>
          <a:ln w="9525">
            <a:noFill/>
            <a:miter lim="800000"/>
            <a:headEnd/>
            <a:tailEnd/>
          </a:ln>
          <a:effectLst/>
        </p:spPr>
      </p:pic>
      <p:pic>
        <p:nvPicPr>
          <p:cNvPr id="11" name="Picture 8" descr="WinFX__LineGlow"/>
          <p:cNvPicPr>
            <a:picLocks noChangeAspect="1" noChangeArrowheads="1"/>
          </p:cNvPicPr>
          <p:nvPr userDrawn="1"/>
        </p:nvPicPr>
        <p:blipFill>
          <a:blip r:embed="rId4" cstate="print">
            <a:duotone>
              <a:schemeClr val="accent6">
                <a:shade val="45000"/>
                <a:satMod val="135000"/>
              </a:schemeClr>
              <a:prstClr val="white"/>
            </a:duotone>
            <a:lum bright="16000" contrast="26000"/>
          </a:blip>
          <a:srcRect/>
          <a:stretch>
            <a:fillRect/>
          </a:stretch>
        </p:blipFill>
        <p:spPr bwMode="auto">
          <a:xfrm>
            <a:off x="0" y="1295400"/>
            <a:ext cx="9144000" cy="228600"/>
          </a:xfrm>
          <a:prstGeom prst="rect">
            <a:avLst/>
          </a:prstGeom>
          <a:noFill/>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defRPr b="1" cap="none"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A72233-B014-4D10-B0DF-9C4B297BEFCC}" type="datetime1">
              <a:rPr lang="en-US" smtClean="0"/>
              <a:pPr/>
              <a:t>10/2/2012</a:t>
            </a:fld>
            <a:endParaRPr lang="en-US"/>
          </a:p>
        </p:txBody>
      </p:sp>
      <p:sp>
        <p:nvSpPr>
          <p:cNvPr id="8" name="Footer Placeholder 7"/>
          <p:cNvSpPr>
            <a:spLocks noGrp="1"/>
          </p:cNvSpPr>
          <p:nvPr>
            <p:ph type="ftr" sz="quarter" idx="11"/>
          </p:nvPr>
        </p:nvSpPr>
        <p:spPr/>
        <p:txBody>
          <a:bodyPr/>
          <a:lstStyle/>
          <a:p>
            <a:r>
              <a:rPr lang="vi-VN" smtClean="0"/>
              <a:t>Bộ môn [Tên bộ môn] - Khoa CNTT - ĐH Khoa học tự nhiên</a:t>
            </a:r>
            <a:endParaRPr lang="en-US"/>
          </a:p>
        </p:txBody>
      </p:sp>
      <p:sp>
        <p:nvSpPr>
          <p:cNvPr id="9" name="Slide Number Placeholder 8"/>
          <p:cNvSpPr>
            <a:spLocks noGrp="1"/>
          </p:cNvSpPr>
          <p:nvPr>
            <p:ph type="sldNum" sz="quarter" idx="12"/>
          </p:nvPr>
        </p:nvSpPr>
        <p:spPr/>
        <p:txBody>
          <a:bodyPr/>
          <a:lstStyle/>
          <a:p>
            <a:fld id="{8023217D-CBF3-4F05-B64D-691139C0E6C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D03B47-D958-4AA3-808C-2D9A66A78809}" type="datetime1">
              <a:rPr lang="en-US" smtClean="0"/>
              <a:pPr/>
              <a:t>10/2/2012</a:t>
            </a:fld>
            <a:endParaRPr lang="en-US"/>
          </a:p>
        </p:txBody>
      </p:sp>
      <p:sp>
        <p:nvSpPr>
          <p:cNvPr id="6" name="Footer Placeholder 5"/>
          <p:cNvSpPr>
            <a:spLocks noGrp="1"/>
          </p:cNvSpPr>
          <p:nvPr>
            <p:ph type="ftr" sz="quarter" idx="11"/>
          </p:nvPr>
        </p:nvSpPr>
        <p:spPr/>
        <p:txBody>
          <a:bodyPr/>
          <a:lstStyle/>
          <a:p>
            <a:r>
              <a:rPr lang="vi-VN" smtClean="0"/>
              <a:t>Bộ môn [Tên bộ môn] - Khoa CNTT - ĐH Khoa học tự nhiên</a:t>
            </a:r>
            <a:endParaRPr lang="en-US"/>
          </a:p>
        </p:txBody>
      </p:sp>
      <p:sp>
        <p:nvSpPr>
          <p:cNvPr id="7" name="Slide Number Placeholder 6"/>
          <p:cNvSpPr>
            <a:spLocks noGrp="1"/>
          </p:cNvSpPr>
          <p:nvPr>
            <p:ph type="sldNum" sz="quarter" idx="12"/>
          </p:nvPr>
        </p:nvSpPr>
        <p:spPr/>
        <p:txBody>
          <a:bodyPr/>
          <a:lstStyle/>
          <a:p>
            <a:fld id="{8023217D-CBF3-4F05-B64D-691139C0E6C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507A16-6884-4919-9B7E-DCE07F9EF7FC}" type="datetime1">
              <a:rPr lang="en-US" smtClean="0"/>
              <a:pPr/>
              <a:t>10/2/2012</a:t>
            </a:fld>
            <a:endParaRPr lang="en-US"/>
          </a:p>
        </p:txBody>
      </p:sp>
      <p:sp>
        <p:nvSpPr>
          <p:cNvPr id="6" name="Footer Placeholder 5"/>
          <p:cNvSpPr>
            <a:spLocks noGrp="1"/>
          </p:cNvSpPr>
          <p:nvPr>
            <p:ph type="ftr" sz="quarter" idx="11"/>
          </p:nvPr>
        </p:nvSpPr>
        <p:spPr/>
        <p:txBody>
          <a:bodyPr/>
          <a:lstStyle/>
          <a:p>
            <a:r>
              <a:rPr lang="vi-VN" smtClean="0"/>
              <a:t>Bộ môn [Tên bộ môn] - Khoa CNTT - ĐH Khoa học tự nhiên</a:t>
            </a:r>
            <a:endParaRPr lang="en-US"/>
          </a:p>
        </p:txBody>
      </p:sp>
      <p:sp>
        <p:nvSpPr>
          <p:cNvPr id="7" name="Slide Number Placeholder 6"/>
          <p:cNvSpPr>
            <a:spLocks noGrp="1"/>
          </p:cNvSpPr>
          <p:nvPr>
            <p:ph type="sldNum" sz="quarter" idx="12"/>
          </p:nvPr>
        </p:nvSpPr>
        <p:spPr/>
        <p:txBody>
          <a:bodyPr/>
          <a:lstStyle/>
          <a:p>
            <a:fld id="{8023217D-CBF3-4F05-B64D-691139C0E6C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482CE8-D688-40F4-86C8-C8CBA6BCACC1}" type="datetime1">
              <a:rPr lang="en-US" smtClean="0"/>
              <a:pPr/>
              <a:t>10/2/2012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smtClean="0"/>
              <a:t>Bộ môn [Tên bộ môn] - Khoa CNTT - ĐH Khoa học tự nhiên</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23217D-CBF3-4F05-B64D-691139C0E6C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60" r:id="rId4"/>
    <p:sldLayoutId id="2147483651" r:id="rId5"/>
    <p:sldLayoutId id="2147483652" r:id="rId6"/>
    <p:sldLayoutId id="2147483653" r:id="rId7"/>
    <p:sldLayoutId id="2147483656" r:id="rId8"/>
    <p:sldLayoutId id="2147483657" r:id="rId9"/>
    <p:sldLayoutId id="2147483658" r:id="rId10"/>
    <p:sldLayoutId id="2147483659" r:id="rId11"/>
  </p:sldLayoutIdLst>
  <p:timing>
    <p:tnLst>
      <p:par>
        <p:cTn id="1" dur="indefinite" restart="never" nodeType="tmRoot"/>
      </p:par>
    </p:tnLst>
  </p:timing>
  <p:hf hdr="0"/>
  <p:txStyles>
    <p:titleStyle>
      <a:lvl1pPr algn="ctr" defTabSz="914400" rtl="0" eaLnBrk="1" latinLnBrk="0" hangingPunct="1">
        <a:spcBef>
          <a:spcPct val="0"/>
        </a:spcBef>
        <a:buNone/>
        <a:defRPr sz="4400" kern="1200">
          <a:solidFill>
            <a:schemeClr val="tx1"/>
          </a:solidFill>
          <a:latin typeface="Tahoma" pitchFamily="34" charset="0"/>
          <a:ea typeface="Tahoma" pitchFamily="34" charset="0"/>
          <a:cs typeface="Tahoma"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Tahoma" pitchFamily="34" charset="0"/>
          <a:ea typeface="Tahoma" pitchFamily="34" charset="0"/>
          <a:cs typeface="Tahoma"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Tahoma" pitchFamily="34" charset="0"/>
          <a:ea typeface="Tahoma" pitchFamily="34" charset="0"/>
          <a:cs typeface="Tahoma"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ahoma" pitchFamily="34" charset="0"/>
          <a:ea typeface="Tahoma" pitchFamily="34" charset="0"/>
          <a:cs typeface="Tahoma"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ahoma" pitchFamily="34" charset="0"/>
          <a:ea typeface="Tahoma" pitchFamily="34" charset="0"/>
          <a:cs typeface="Tahoma"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ahoma" pitchFamily="34" charset="0"/>
          <a:ea typeface="Tahoma" pitchFamily="34" charset="0"/>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Microsoft_Excel_Chart1.xls"/><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2.emf"/></Relationships>
</file>

<file path=ppt/slides/_rels/slide49.xml.rels><?xml version="1.0" encoding="UTF-8" standalone="yes"?>
<Relationships xmlns="http://schemas.openxmlformats.org/package/2006/relationships"><Relationship Id="rId3" Type="http://schemas.openxmlformats.org/officeDocument/2006/relationships/oleObject" Target="../embeddings/Microsoft_Excel_Chart2.xls"/><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3.emf"/></Relationships>
</file>

<file path=ppt/slides/_rels/slide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362200"/>
            <a:ext cx="8534400" cy="1470025"/>
          </a:xfrm>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err="1" smtClean="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t>Xử</a:t>
            </a:r>
            <a:r>
              <a:rPr lang="en-US" smtClean="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t> lý bảng tính</a:t>
            </a:r>
            <a:endParaRPr lang="en-US">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endParaRPr>
          </a:p>
        </p:txBody>
      </p:sp>
      <p:sp>
        <p:nvSpPr>
          <p:cNvPr id="3" name="Subtitle 2"/>
          <p:cNvSpPr>
            <a:spLocks noGrp="1"/>
          </p:cNvSpPr>
          <p:nvPr>
            <p:ph type="subTitle" idx="1"/>
          </p:nvPr>
        </p:nvSpPr>
        <p:spPr>
          <a:xfrm>
            <a:off x="1219200" y="4114800"/>
            <a:ext cx="6400800" cy="914400"/>
          </a:xfrm>
        </p:spPr>
        <p:txBody>
          <a:bodyPr>
            <a:normAutofit/>
          </a:bodyPr>
          <a:lstStyle/>
          <a:p>
            <a:r>
              <a:rPr lang="en-US" sz="1800" b="1" dirty="0" err="1" smtClean="0"/>
              <a:t>Nhập</a:t>
            </a:r>
            <a:r>
              <a:rPr lang="en-US" sz="1800" b="1" dirty="0" smtClean="0"/>
              <a:t> </a:t>
            </a:r>
            <a:r>
              <a:rPr lang="en-US" sz="1800" b="1" dirty="0" err="1" smtClean="0"/>
              <a:t>môn</a:t>
            </a:r>
            <a:r>
              <a:rPr lang="en-US" sz="1800" b="1" dirty="0" smtClean="0"/>
              <a:t> </a:t>
            </a:r>
            <a:r>
              <a:rPr lang="en-US" sz="1800" b="1" err="1" smtClean="0"/>
              <a:t>Công</a:t>
            </a:r>
            <a:r>
              <a:rPr lang="en-US" sz="1800" b="1" smtClean="0"/>
              <a:t> nghệ thông tin </a:t>
            </a:r>
            <a:r>
              <a:rPr lang="en-US" sz="1800" b="1" dirty="0" smtClean="0"/>
              <a:t>1 </a:t>
            </a:r>
          </a:p>
          <a:p>
            <a:endParaRPr lang="en-US" sz="180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Lịch sử phát triển </a:t>
            </a:r>
            <a:r>
              <a:rPr lang="en-US" err="1" smtClean="0"/>
              <a:t>của</a:t>
            </a:r>
            <a:r>
              <a:rPr lang="en-US" smtClean="0"/>
              <a:t> </a:t>
            </a:r>
            <a:r>
              <a:rPr lang="en-US" err="1" smtClean="0"/>
              <a:t>bảng</a:t>
            </a:r>
            <a:r>
              <a:rPr lang="en-US" smtClean="0"/>
              <a:t> </a:t>
            </a:r>
            <a:r>
              <a:rPr lang="en-US" err="1" smtClean="0"/>
              <a:t>tính</a:t>
            </a:r>
            <a:endParaRPr lang="en-US"/>
          </a:p>
        </p:txBody>
      </p:sp>
      <p:sp>
        <p:nvSpPr>
          <p:cNvPr id="3" name="Content Placeholder 2"/>
          <p:cNvSpPr>
            <a:spLocks noGrp="1"/>
          </p:cNvSpPr>
          <p:nvPr>
            <p:ph idx="1"/>
          </p:nvPr>
        </p:nvSpPr>
        <p:spPr/>
        <p:txBody>
          <a:bodyPr>
            <a:normAutofit/>
          </a:bodyPr>
          <a:lstStyle/>
          <a:p>
            <a:r>
              <a:rPr lang="en-US" smtClean="0"/>
              <a:t>Lotus 1-2-3 được phát triển bởi Mitch Kapor năm 1982 trên máy IBM PC với những tính năng phức tạp hơn đã đánh bật VisiCalc ra khỏi thị </a:t>
            </a:r>
            <a:r>
              <a:rPr lang="en-US" smtClean="0"/>
              <a:t>trường.</a:t>
            </a:r>
          </a:p>
          <a:p>
            <a:r>
              <a:rPr lang="en-US" smtClean="0"/>
              <a:t>Lotus </a:t>
            </a:r>
            <a:r>
              <a:rPr lang="en-US" smtClean="0"/>
              <a:t>1-2-3 được xem </a:t>
            </a:r>
            <a:r>
              <a:rPr lang="en-US" smtClean="0"/>
              <a:t>như là </a:t>
            </a:r>
            <a:r>
              <a:rPr lang="en-US" smtClean="0"/>
              <a:t>chương </a:t>
            </a:r>
            <a:r>
              <a:rPr lang="en-US" smtClean="0"/>
              <a:t>trình tiêu biểu cho các</a:t>
            </a:r>
            <a:br>
              <a:rPr lang="en-US" smtClean="0"/>
            </a:br>
            <a:r>
              <a:rPr lang="en-US" smtClean="0"/>
              <a:t>bảng tính phát triển</a:t>
            </a:r>
            <a:br>
              <a:rPr lang="en-US" smtClean="0"/>
            </a:br>
            <a:r>
              <a:rPr lang="en-US" smtClean="0"/>
              <a:t>trên nền Dos </a:t>
            </a:r>
            <a:r>
              <a:rPr lang="en-US" smtClean="0"/>
              <a:t>lúc bấy giờ</a:t>
            </a:r>
            <a:r>
              <a:rPr lang="en-US" smtClean="0"/>
              <a:t>.</a:t>
            </a:r>
            <a:endParaRPr lang="en-US"/>
          </a:p>
        </p:txBody>
      </p:sp>
      <p:sp>
        <p:nvSpPr>
          <p:cNvPr id="4" name="Date Placeholder 3"/>
          <p:cNvSpPr>
            <a:spLocks noGrp="1"/>
          </p:cNvSpPr>
          <p:nvPr>
            <p:ph type="dt" sz="half" idx="10"/>
          </p:nvPr>
        </p:nvSpPr>
        <p:spPr/>
        <p:txBody>
          <a:bodyPr/>
          <a:lstStyle/>
          <a:p>
            <a:fld id="{99CE5E68-EBAB-45EF-8127-A18336DA90DE}" type="datetime1">
              <a:rPr lang="en-US" smtClean="0"/>
              <a:t>10/2/2012</a:t>
            </a:fld>
            <a:endParaRPr lang="en-US"/>
          </a:p>
        </p:txBody>
      </p:sp>
      <p:sp>
        <p:nvSpPr>
          <p:cNvPr id="6" name="Footer Placeholder 5"/>
          <p:cNvSpPr>
            <a:spLocks noGrp="1"/>
          </p:cNvSpPr>
          <p:nvPr>
            <p:ph type="ftr" sz="quarter" idx="11"/>
          </p:nvPr>
        </p:nvSpPr>
        <p:spPr/>
        <p:txBody>
          <a:bodyPr/>
          <a:lstStyle/>
          <a:p>
            <a:r>
              <a:rPr lang="vi-VN" smtClean="0"/>
              <a:t>Khoa CNTT - ĐH Khoa học Tự nhiên</a:t>
            </a:r>
            <a:endParaRPr lang="en-US"/>
          </a:p>
        </p:txBody>
      </p:sp>
      <p:sp>
        <p:nvSpPr>
          <p:cNvPr id="5" name="Slide Number Placeholder 4"/>
          <p:cNvSpPr>
            <a:spLocks noGrp="1"/>
          </p:cNvSpPr>
          <p:nvPr>
            <p:ph type="sldNum" sz="quarter" idx="12"/>
          </p:nvPr>
        </p:nvSpPr>
        <p:spPr/>
        <p:txBody>
          <a:bodyPr/>
          <a:lstStyle/>
          <a:p>
            <a:fld id="{8023217D-CBF3-4F05-B64D-691139C0E6CF}" type="slidenum">
              <a:rPr lang="en-US" smtClean="0"/>
              <a:pPr/>
              <a:t>10</a:t>
            </a:fld>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86402" y="4343401"/>
            <a:ext cx="3047998" cy="1904999"/>
          </a:xfrm>
          <a:prstGeom prst="rect">
            <a:avLst/>
          </a:prstGeom>
        </p:spPr>
      </p:pic>
    </p:spTree>
    <p:extLst>
      <p:ext uri="{BB962C8B-B14F-4D97-AF65-F5344CB8AC3E}">
        <p14:creationId xmlns:p14="http://schemas.microsoft.com/office/powerpoint/2010/main" val="26238102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Lịch sử phát triển </a:t>
            </a:r>
            <a:r>
              <a:rPr lang="en-US" err="1" smtClean="0"/>
              <a:t>của</a:t>
            </a:r>
            <a:r>
              <a:rPr lang="en-US" smtClean="0"/>
              <a:t> </a:t>
            </a:r>
            <a:r>
              <a:rPr lang="en-US" err="1" smtClean="0"/>
              <a:t>bảng</a:t>
            </a:r>
            <a:r>
              <a:rPr lang="en-US" smtClean="0"/>
              <a:t> </a:t>
            </a:r>
            <a:r>
              <a:rPr lang="en-US" err="1" smtClean="0"/>
              <a:t>tính</a:t>
            </a:r>
            <a:endParaRPr lang="en-US"/>
          </a:p>
        </p:txBody>
      </p:sp>
      <p:sp>
        <p:nvSpPr>
          <p:cNvPr id="3" name="Content Placeholder 2"/>
          <p:cNvSpPr>
            <a:spLocks noGrp="1"/>
          </p:cNvSpPr>
          <p:nvPr>
            <p:ph idx="1"/>
          </p:nvPr>
        </p:nvSpPr>
        <p:spPr/>
        <p:txBody>
          <a:bodyPr>
            <a:normAutofit fontScale="85000" lnSpcReduction="20000"/>
          </a:bodyPr>
          <a:lstStyle/>
          <a:p>
            <a:r>
              <a:rPr lang="en-US" smtClean="0"/>
              <a:t>Điểm mốc tiếp theo là sự ra đời của bảng tính Microsoft Excel được viết cho máy Apple Macintosh 512K vào năm 1984 – 1985. Excel là một trong những bảng tính đầu tiên sử dụng giao diện đồ họa với các thao tác kéo thả bằng chuột do đó nó nhanh chóng thu hút thị trường.</a:t>
            </a:r>
          </a:p>
          <a:p>
            <a:r>
              <a:rPr lang="en-US" smtClean="0"/>
              <a:t>Excel được nhúng vào hệ điều hành Windows 2.0 vào năm  1987 nên được xem như bảng tính đầu tiên chạy trên nền hệ điều hành Windows. Sau đó nó được tích hợp vào </a:t>
            </a:r>
            <a:r>
              <a:rPr lang="en-US" smtClean="0"/>
              <a:t>trong</a:t>
            </a:r>
            <a:br>
              <a:rPr lang="en-US" smtClean="0"/>
            </a:br>
            <a:r>
              <a:rPr lang="en-US" smtClean="0"/>
              <a:t>bộ </a:t>
            </a:r>
            <a:r>
              <a:rPr lang="en-US" smtClean="0"/>
              <a:t>Office. Từ đó cho đến nay</a:t>
            </a:r>
            <a:r>
              <a:rPr lang="en-US" smtClean="0"/>
              <a:t>,</a:t>
            </a:r>
            <a:br>
              <a:rPr lang="en-US" smtClean="0"/>
            </a:br>
            <a:r>
              <a:rPr lang="en-US" smtClean="0"/>
              <a:t>Microsoft </a:t>
            </a:r>
            <a:r>
              <a:rPr lang="en-US" smtClean="0"/>
              <a:t>Excel đã chiếm </a:t>
            </a:r>
            <a:r>
              <a:rPr lang="en-US" smtClean="0"/>
              <a:t>lĩnh</a:t>
            </a:r>
            <a:br>
              <a:rPr lang="en-US" smtClean="0"/>
            </a:br>
            <a:r>
              <a:rPr lang="en-US" smtClean="0"/>
              <a:t>thị </a:t>
            </a:r>
            <a:r>
              <a:rPr lang="en-US" smtClean="0"/>
              <a:t>trường bảng tính.</a:t>
            </a:r>
            <a:endParaRPr lang="en-US"/>
          </a:p>
        </p:txBody>
      </p:sp>
      <p:sp>
        <p:nvSpPr>
          <p:cNvPr id="4" name="Date Placeholder 3"/>
          <p:cNvSpPr>
            <a:spLocks noGrp="1"/>
          </p:cNvSpPr>
          <p:nvPr>
            <p:ph type="dt" sz="half" idx="10"/>
          </p:nvPr>
        </p:nvSpPr>
        <p:spPr/>
        <p:txBody>
          <a:bodyPr/>
          <a:lstStyle/>
          <a:p>
            <a:fld id="{5B5D7CDA-26FD-4A25-BE38-F01EF013AD65}" type="datetime1">
              <a:rPr lang="en-US" smtClean="0"/>
              <a:t>10/2/2012</a:t>
            </a:fld>
            <a:endParaRPr lang="en-US"/>
          </a:p>
        </p:txBody>
      </p:sp>
      <p:sp>
        <p:nvSpPr>
          <p:cNvPr id="6" name="Footer Placeholder 5"/>
          <p:cNvSpPr>
            <a:spLocks noGrp="1"/>
          </p:cNvSpPr>
          <p:nvPr>
            <p:ph type="ftr" sz="quarter" idx="11"/>
          </p:nvPr>
        </p:nvSpPr>
        <p:spPr/>
        <p:txBody>
          <a:bodyPr/>
          <a:lstStyle/>
          <a:p>
            <a:r>
              <a:rPr lang="vi-VN" smtClean="0"/>
              <a:t>Khoa CNTT - ĐH Khoa học Tự nhiên</a:t>
            </a:r>
            <a:endParaRPr lang="en-US"/>
          </a:p>
        </p:txBody>
      </p:sp>
      <p:sp>
        <p:nvSpPr>
          <p:cNvPr id="5" name="Slide Number Placeholder 4"/>
          <p:cNvSpPr>
            <a:spLocks noGrp="1"/>
          </p:cNvSpPr>
          <p:nvPr>
            <p:ph type="sldNum" sz="quarter" idx="12"/>
          </p:nvPr>
        </p:nvSpPr>
        <p:spPr/>
        <p:txBody>
          <a:bodyPr/>
          <a:lstStyle/>
          <a:p>
            <a:fld id="{8023217D-CBF3-4F05-B64D-691139C0E6CF}" type="slidenum">
              <a:rPr lang="en-US" smtClean="0"/>
              <a:pPr/>
              <a:t>11</a:t>
            </a:fld>
            <a:endParaRPr lang="en-US"/>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43600" y="4724400"/>
            <a:ext cx="2667000" cy="1676400"/>
          </a:xfrm>
          <a:prstGeom prst="rect">
            <a:avLst/>
          </a:prstGeom>
        </p:spPr>
      </p:pic>
    </p:spTree>
    <p:extLst>
      <p:ext uri="{BB962C8B-B14F-4D97-AF65-F5344CB8AC3E}">
        <p14:creationId xmlns:p14="http://schemas.microsoft.com/office/powerpoint/2010/main" val="32389359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Lịch sử phát triển </a:t>
            </a:r>
            <a:r>
              <a:rPr lang="en-US" err="1" smtClean="0"/>
              <a:t>của</a:t>
            </a:r>
            <a:r>
              <a:rPr lang="en-US" smtClean="0"/>
              <a:t> </a:t>
            </a:r>
            <a:r>
              <a:rPr lang="en-US" err="1" smtClean="0"/>
              <a:t>bảng</a:t>
            </a:r>
            <a:r>
              <a:rPr lang="en-US" smtClean="0"/>
              <a:t> </a:t>
            </a:r>
            <a:r>
              <a:rPr lang="en-US" err="1" smtClean="0"/>
              <a:t>tính</a:t>
            </a:r>
            <a:endParaRPr lang="en-US"/>
          </a:p>
        </p:txBody>
      </p:sp>
      <p:sp>
        <p:nvSpPr>
          <p:cNvPr id="3" name="Content Placeholder 2"/>
          <p:cNvSpPr>
            <a:spLocks noGrp="1"/>
          </p:cNvSpPr>
          <p:nvPr>
            <p:ph idx="1"/>
          </p:nvPr>
        </p:nvSpPr>
        <p:spPr/>
        <p:txBody>
          <a:bodyPr>
            <a:normAutofit/>
          </a:bodyPr>
          <a:lstStyle/>
          <a:p>
            <a:r>
              <a:rPr lang="en-US" smtClean="0"/>
              <a:t>Cùng với sự phát triển của Microsoft Excel, các phần mềm bảng tính khác như OpenOffice.org Calc (2001), Gnumeric (2001), Numbers (Apple, 2007), Google Spreadsheets (2007) chạy trên các hệ điều hành khác nhau, trên nền tảng khác nhau với các tính năng thời gian thực và làm việc cộng tác đã và đang bắt đầu chia sẻ thị phần bảng tính.</a:t>
            </a:r>
            <a:endParaRPr lang="en-US"/>
          </a:p>
        </p:txBody>
      </p:sp>
      <p:sp>
        <p:nvSpPr>
          <p:cNvPr id="4" name="Date Placeholder 3"/>
          <p:cNvSpPr>
            <a:spLocks noGrp="1"/>
          </p:cNvSpPr>
          <p:nvPr>
            <p:ph type="dt" sz="half" idx="10"/>
          </p:nvPr>
        </p:nvSpPr>
        <p:spPr/>
        <p:txBody>
          <a:bodyPr/>
          <a:lstStyle/>
          <a:p>
            <a:fld id="{6E0CAA07-069A-48E8-AA97-484CF7FC7F05}" type="datetime1">
              <a:rPr lang="en-US" smtClean="0"/>
              <a:t>10/2/2012</a:t>
            </a:fld>
            <a:endParaRPr lang="en-US"/>
          </a:p>
        </p:txBody>
      </p:sp>
      <p:sp>
        <p:nvSpPr>
          <p:cNvPr id="6" name="Footer Placeholder 5"/>
          <p:cNvSpPr>
            <a:spLocks noGrp="1"/>
          </p:cNvSpPr>
          <p:nvPr>
            <p:ph type="ftr" sz="quarter" idx="11"/>
          </p:nvPr>
        </p:nvSpPr>
        <p:spPr/>
        <p:txBody>
          <a:bodyPr/>
          <a:lstStyle/>
          <a:p>
            <a:r>
              <a:rPr lang="vi-VN" smtClean="0"/>
              <a:t>Khoa CNTT - ĐH Khoa học Tự nhiên</a:t>
            </a:r>
            <a:endParaRPr lang="en-US"/>
          </a:p>
        </p:txBody>
      </p:sp>
      <p:sp>
        <p:nvSpPr>
          <p:cNvPr id="5" name="Slide Number Placeholder 4"/>
          <p:cNvSpPr>
            <a:spLocks noGrp="1"/>
          </p:cNvSpPr>
          <p:nvPr>
            <p:ph type="sldNum" sz="quarter" idx="12"/>
          </p:nvPr>
        </p:nvSpPr>
        <p:spPr/>
        <p:txBody>
          <a:bodyPr/>
          <a:lstStyle/>
          <a:p>
            <a:fld id="{8023217D-CBF3-4F05-B64D-691139C0E6CF}" type="slidenum">
              <a:rPr lang="en-US" smtClean="0"/>
              <a:pPr/>
              <a:t>12</a:t>
            </a:fld>
            <a:endParaRPr lang="en-US"/>
          </a:p>
        </p:txBody>
      </p:sp>
    </p:spTree>
    <p:extLst>
      <p:ext uri="{BB962C8B-B14F-4D97-AF65-F5344CB8AC3E}">
        <p14:creationId xmlns:p14="http://schemas.microsoft.com/office/powerpoint/2010/main" val="40188245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mtClean="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t>Phần mềm bảng tính</a:t>
            </a:r>
            <a:endParaRPr lang="en-US">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Phân loại phần mềm bảng tính</a:t>
            </a:r>
            <a:endParaRPr lang="en-US"/>
          </a:p>
        </p:txBody>
      </p:sp>
      <p:sp>
        <p:nvSpPr>
          <p:cNvPr id="3" name="Content Placeholder 2"/>
          <p:cNvSpPr>
            <a:spLocks noGrp="1"/>
          </p:cNvSpPr>
          <p:nvPr>
            <p:ph idx="1"/>
          </p:nvPr>
        </p:nvSpPr>
        <p:spPr>
          <a:xfrm>
            <a:off x="457200" y="1447800"/>
            <a:ext cx="8229600" cy="4876800"/>
          </a:xfrm>
        </p:spPr>
        <p:txBody>
          <a:bodyPr>
            <a:normAutofit fontScale="70000" lnSpcReduction="20000"/>
          </a:bodyPr>
          <a:lstStyle/>
          <a:p>
            <a:pPr algn="just"/>
            <a:r>
              <a:rPr lang="en-US" smtClean="0"/>
              <a:t>Phần mềm bảng tính có thể được phân loại ở dạng giao diện trực quan GUI (WYSIWYG) và ở dạng lập trình biên dịch (phát sinh ra bảng tính dưới dạng in còn các xử lý bảng tính được thực hiện ngay trong thao tác lập trình). Tuy nhiên việc thực hiện tính toán sẽ dễ dàng với giao diện trực quan hơn là lập trình tuần tự từng dòng vì:</a:t>
            </a:r>
          </a:p>
          <a:p>
            <a:pPr lvl="1" algn="just"/>
            <a:r>
              <a:rPr lang="en-US" smtClean="0"/>
              <a:t>Các mối quan hệ và các phụ thuộc thể hiện trực quan sẽ dễ dàng xem và hiểu hơn là sử dụng các dòng lệnh.</a:t>
            </a:r>
          </a:p>
          <a:p>
            <a:pPr lvl="1" algn="just"/>
            <a:r>
              <a:rPr lang="en-US" smtClean="0"/>
              <a:t>Một hay nhiều phần có thể làm việc đúng thậm chí các phần còn lại chưa hoàn thành hay bị sai. Việc lập trình đòi hỏi từng dòng lệnh phải đúng để có thể chạy.</a:t>
            </a:r>
          </a:p>
          <a:p>
            <a:pPr lvl="1" algn="just"/>
            <a:r>
              <a:rPr lang="en-US" smtClean="0"/>
              <a:t>Bảng tính GUI cho phép đánh dấu bằng màu sắc, hình ảnh, kí hiệu …cho ý nghĩa của các phần tử.</a:t>
            </a:r>
          </a:p>
          <a:p>
            <a:pPr algn="just"/>
            <a:r>
              <a:rPr lang="en-US" smtClean="0"/>
              <a:t>Tuy nhiên do việc lập trình giúp bảng tính ít bị giới hạn tính năng từ phía nhà cung cấp phần mềm nên nó có thể được bổ sung ở tính năng viết script (VBA, Javascript,…), hay chuyển sang hệ thống cơ sở dữ liệu (database).</a:t>
            </a:r>
            <a:endParaRPr lang="en-US"/>
          </a:p>
        </p:txBody>
      </p:sp>
      <p:sp>
        <p:nvSpPr>
          <p:cNvPr id="4" name="Date Placeholder 3"/>
          <p:cNvSpPr>
            <a:spLocks noGrp="1"/>
          </p:cNvSpPr>
          <p:nvPr>
            <p:ph type="dt" sz="half" idx="10"/>
          </p:nvPr>
        </p:nvSpPr>
        <p:spPr/>
        <p:txBody>
          <a:bodyPr/>
          <a:lstStyle/>
          <a:p>
            <a:fld id="{D12A2A8E-FBC1-4C94-9E89-C23AEBC70A7D}" type="datetime1">
              <a:rPr lang="en-US" smtClean="0"/>
              <a:t>10/2/2012</a:t>
            </a:fld>
            <a:endParaRPr lang="en-US"/>
          </a:p>
        </p:txBody>
      </p:sp>
      <p:sp>
        <p:nvSpPr>
          <p:cNvPr id="5" name="Slide Number Placeholder 4"/>
          <p:cNvSpPr>
            <a:spLocks noGrp="1"/>
          </p:cNvSpPr>
          <p:nvPr>
            <p:ph type="sldNum" sz="quarter" idx="12"/>
          </p:nvPr>
        </p:nvSpPr>
        <p:spPr/>
        <p:txBody>
          <a:bodyPr/>
          <a:lstStyle/>
          <a:p>
            <a:fld id="{8023217D-CBF3-4F05-B64D-691139C0E6CF}" type="slidenum">
              <a:rPr lang="en-US" smtClean="0"/>
              <a:pPr/>
              <a:t>14</a:t>
            </a:fld>
            <a:endParaRPr lang="en-US"/>
          </a:p>
        </p:txBody>
      </p:sp>
      <p:sp>
        <p:nvSpPr>
          <p:cNvPr id="6" name="Footer Placeholder 5"/>
          <p:cNvSpPr>
            <a:spLocks noGrp="1"/>
          </p:cNvSpPr>
          <p:nvPr>
            <p:ph type="ftr" sz="quarter" idx="11"/>
          </p:nvPr>
        </p:nvSpPr>
        <p:spPr/>
        <p:txBody>
          <a:bodyPr/>
          <a:lstStyle/>
          <a:p>
            <a:r>
              <a:rPr lang="vi-VN" smtClean="0"/>
              <a:t>Khoa CNTT - ĐH Khoa học Tự nhiên</a:t>
            </a:r>
            <a:endParaRPr lang="en-US"/>
          </a:p>
        </p:txBody>
      </p:sp>
    </p:spTree>
    <p:extLst>
      <p:ext uri="{BB962C8B-B14F-4D97-AF65-F5344CB8AC3E}">
        <p14:creationId xmlns:p14="http://schemas.microsoft.com/office/powerpoint/2010/main" val="20765037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Phân loại phần mềm bảng tính</a:t>
            </a:r>
            <a:endParaRPr lang="en-US"/>
          </a:p>
        </p:txBody>
      </p:sp>
      <p:sp>
        <p:nvSpPr>
          <p:cNvPr id="3" name="Content Placeholder 2"/>
          <p:cNvSpPr>
            <a:spLocks noGrp="1"/>
          </p:cNvSpPr>
          <p:nvPr>
            <p:ph idx="1"/>
          </p:nvPr>
        </p:nvSpPr>
        <p:spPr>
          <a:xfrm>
            <a:off x="457200" y="1447800"/>
            <a:ext cx="8229600" cy="4876800"/>
          </a:xfrm>
        </p:spPr>
        <p:txBody>
          <a:bodyPr>
            <a:normAutofit fontScale="92500"/>
          </a:bodyPr>
          <a:lstStyle/>
          <a:p>
            <a:r>
              <a:rPr lang="en-US" smtClean="0"/>
              <a:t>Phần mềm bảng tính có thể được phân loại theo nền tảng ứng dụng: ứng dụng trên desktop và ứng dụng trên Web. Lợi thế của ứng dụng Web là có thể chạy mà không phụ thuộc vào hệ điều hành.</a:t>
            </a:r>
          </a:p>
          <a:p>
            <a:r>
              <a:rPr lang="en-US" smtClean="0"/>
              <a:t>Ngoài tính năng được đáp ứng như desktop, ứng dụng web còn bổ sung hai tính năng quan trọng: làm việc cộng tác giữa nhiều người và lấy dữ liệu từ bảng tính của người khác thậm chí họ đang không làm việc.</a:t>
            </a:r>
            <a:endParaRPr lang="en-US"/>
          </a:p>
        </p:txBody>
      </p:sp>
      <p:sp>
        <p:nvSpPr>
          <p:cNvPr id="4" name="Date Placeholder 3"/>
          <p:cNvSpPr>
            <a:spLocks noGrp="1"/>
          </p:cNvSpPr>
          <p:nvPr>
            <p:ph type="dt" sz="half" idx="10"/>
          </p:nvPr>
        </p:nvSpPr>
        <p:spPr/>
        <p:txBody>
          <a:bodyPr/>
          <a:lstStyle/>
          <a:p>
            <a:fld id="{D5D2F5A5-927D-4558-AEAB-3B9F99C769BB}" type="datetime1">
              <a:rPr lang="en-US" smtClean="0"/>
              <a:t>10/2/2012</a:t>
            </a:fld>
            <a:endParaRPr lang="en-US"/>
          </a:p>
        </p:txBody>
      </p:sp>
      <p:sp>
        <p:nvSpPr>
          <p:cNvPr id="5" name="Slide Number Placeholder 4"/>
          <p:cNvSpPr>
            <a:spLocks noGrp="1"/>
          </p:cNvSpPr>
          <p:nvPr>
            <p:ph type="sldNum" sz="quarter" idx="12"/>
          </p:nvPr>
        </p:nvSpPr>
        <p:spPr/>
        <p:txBody>
          <a:bodyPr/>
          <a:lstStyle/>
          <a:p>
            <a:fld id="{8023217D-CBF3-4F05-B64D-691139C0E6CF}" type="slidenum">
              <a:rPr lang="en-US" smtClean="0"/>
              <a:pPr/>
              <a:t>15</a:t>
            </a:fld>
            <a:endParaRPr lang="en-US"/>
          </a:p>
        </p:txBody>
      </p:sp>
      <p:sp>
        <p:nvSpPr>
          <p:cNvPr id="6" name="Footer Placeholder 5"/>
          <p:cNvSpPr>
            <a:spLocks noGrp="1"/>
          </p:cNvSpPr>
          <p:nvPr>
            <p:ph type="ftr" sz="quarter" idx="11"/>
          </p:nvPr>
        </p:nvSpPr>
        <p:spPr/>
        <p:txBody>
          <a:bodyPr/>
          <a:lstStyle/>
          <a:p>
            <a:r>
              <a:rPr lang="vi-VN" smtClean="0"/>
              <a:t>Khoa CNTT - ĐH Khoa học Tự nhiên</a:t>
            </a:r>
            <a:endParaRPr lang="en-US"/>
          </a:p>
        </p:txBody>
      </p:sp>
    </p:spTree>
    <p:extLst>
      <p:ext uri="{BB962C8B-B14F-4D97-AF65-F5344CB8AC3E}">
        <p14:creationId xmlns:p14="http://schemas.microsoft.com/office/powerpoint/2010/main" val="324242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Phân loại phần mềm bảng tính</a:t>
            </a:r>
            <a:endParaRPr lang="en-US"/>
          </a:p>
        </p:txBody>
      </p:sp>
      <p:sp>
        <p:nvSpPr>
          <p:cNvPr id="3" name="Content Placeholder 2"/>
          <p:cNvSpPr>
            <a:spLocks noGrp="1"/>
          </p:cNvSpPr>
          <p:nvPr>
            <p:ph idx="1"/>
          </p:nvPr>
        </p:nvSpPr>
        <p:spPr>
          <a:xfrm>
            <a:off x="457200" y="1447800"/>
            <a:ext cx="8229600" cy="1066800"/>
          </a:xfrm>
        </p:spPr>
        <p:txBody>
          <a:bodyPr>
            <a:normAutofit fontScale="77500" lnSpcReduction="20000"/>
          </a:bodyPr>
          <a:lstStyle/>
          <a:p>
            <a:pPr algn="just"/>
            <a:r>
              <a:rPr lang="en-US" smtClean="0"/>
              <a:t>Bảng tính trên desktop: Microsoft Excel, IBM Lotus Symphony, Numbes, OpenOffice.org Calc, Gnumeric…</a:t>
            </a:r>
            <a:endParaRPr lang="en-US"/>
          </a:p>
        </p:txBody>
      </p:sp>
      <p:sp>
        <p:nvSpPr>
          <p:cNvPr id="11" name="TextBox 10"/>
          <p:cNvSpPr txBox="1"/>
          <p:nvPr/>
        </p:nvSpPr>
        <p:spPr>
          <a:xfrm>
            <a:off x="2915083" y="6412468"/>
            <a:ext cx="4933517" cy="369332"/>
          </a:xfrm>
          <a:prstGeom prst="rect">
            <a:avLst/>
          </a:prstGeom>
          <a:noFill/>
        </p:spPr>
        <p:txBody>
          <a:bodyPr wrap="square" rtlCol="0">
            <a:spAutoFit/>
          </a:bodyPr>
          <a:lstStyle/>
          <a:p>
            <a:r>
              <a:rPr lang="en-US" b="1" i="1" smtClean="0">
                <a:solidFill>
                  <a:schemeClr val="accent6">
                    <a:lumMod val="50000"/>
                  </a:schemeClr>
                </a:solidFill>
              </a:rPr>
              <a:t>Khả năng kết xuất các định dạng của phần mềm</a:t>
            </a:r>
            <a:endParaRPr lang="en-US" b="1" i="1">
              <a:solidFill>
                <a:schemeClr val="accent6">
                  <a:lumMod val="50000"/>
                </a:schemeClr>
              </a:solidFill>
            </a:endParaRPr>
          </a:p>
        </p:txBody>
      </p:sp>
      <p:sp>
        <p:nvSpPr>
          <p:cNvPr id="4" name="Date Placeholder 3"/>
          <p:cNvSpPr>
            <a:spLocks noGrp="1"/>
          </p:cNvSpPr>
          <p:nvPr>
            <p:ph type="dt" sz="half" idx="10"/>
          </p:nvPr>
        </p:nvSpPr>
        <p:spPr/>
        <p:txBody>
          <a:bodyPr/>
          <a:lstStyle/>
          <a:p>
            <a:fld id="{8CF4A930-AE53-40FA-BF9C-323A00C9C11E}" type="datetime1">
              <a:rPr lang="en-US" smtClean="0"/>
              <a:t>10/2/2012</a:t>
            </a:fld>
            <a:endParaRPr lang="en-US"/>
          </a:p>
        </p:txBody>
      </p:sp>
      <p:sp>
        <p:nvSpPr>
          <p:cNvPr id="5" name="Slide Number Placeholder 4"/>
          <p:cNvSpPr>
            <a:spLocks noGrp="1"/>
          </p:cNvSpPr>
          <p:nvPr>
            <p:ph type="sldNum" sz="quarter" idx="12"/>
          </p:nvPr>
        </p:nvSpPr>
        <p:spPr/>
        <p:txBody>
          <a:bodyPr/>
          <a:lstStyle/>
          <a:p>
            <a:fld id="{8023217D-CBF3-4F05-B64D-691139C0E6CF}" type="slidenum">
              <a:rPr lang="en-US" smtClean="0"/>
              <a:pPr/>
              <a:t>16</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1752718830"/>
              </p:ext>
            </p:extLst>
          </p:nvPr>
        </p:nvGraphicFramePr>
        <p:xfrm>
          <a:off x="304800" y="4552950"/>
          <a:ext cx="8581390" cy="1847850"/>
        </p:xfrm>
        <a:graphic>
          <a:graphicData uri="http://schemas.openxmlformats.org/drawingml/2006/table">
            <a:tbl>
              <a:tblPr firstRow="1" firstCol="1">
                <a:effectLst>
                  <a:outerShdw blurRad="50800" dist="38100" dir="2700000" algn="tl" rotWithShape="0">
                    <a:prstClr val="black">
                      <a:alpha val="40000"/>
                    </a:prstClr>
                  </a:outerShdw>
                </a:effectLst>
                <a:tableStyleId>{93296810-A885-4BE3-A3E7-6D5BEEA58F35}</a:tableStyleId>
              </a:tblPr>
              <a:tblGrid>
                <a:gridCol w="1800352"/>
                <a:gridCol w="1294638"/>
                <a:gridCol w="943610"/>
                <a:gridCol w="762000"/>
                <a:gridCol w="1088390"/>
                <a:gridCol w="673100"/>
                <a:gridCol w="673100"/>
                <a:gridCol w="673100"/>
                <a:gridCol w="673100"/>
              </a:tblGrid>
              <a:tr h="581025">
                <a:tc>
                  <a:txBody>
                    <a:bodyPr/>
                    <a:lstStyle/>
                    <a:p>
                      <a:pPr algn="ctr" fontAlgn="b"/>
                      <a:endParaRPr lang="en-US" sz="1600" b="0" i="0" u="none" strike="noStrike">
                        <a:solidFill>
                          <a:srgbClr val="000000"/>
                        </a:solidFill>
                        <a:effectLst/>
                        <a:latin typeface="Calibri"/>
                      </a:endParaRPr>
                    </a:p>
                  </a:txBody>
                  <a:tcPr marL="9525" marR="9525" marT="9525" marB="0" anchor="b">
                    <a:solidFill>
                      <a:schemeClr val="bg1"/>
                    </a:solidFill>
                  </a:tcPr>
                </a:tc>
                <a:tc>
                  <a:txBody>
                    <a:bodyPr/>
                    <a:lstStyle/>
                    <a:p>
                      <a:pPr algn="ctr" fontAlgn="b"/>
                      <a:r>
                        <a:rPr lang="en-US" sz="1600" u="none" strike="noStrike" smtClean="0">
                          <a:effectLst/>
                        </a:rPr>
                        <a:t>Openoffice.org </a:t>
                      </a:r>
                      <a:r>
                        <a:rPr lang="en-US" sz="1600" u="none" strike="noStrike">
                          <a:effectLst/>
                        </a:rPr>
                        <a:t>XML (sxc)</a:t>
                      </a:r>
                      <a:endParaRPr lang="en-US" sz="1600" b="0" i="0" u="none" strike="noStrike">
                        <a:solidFill>
                          <a:srgbClr val="000000"/>
                        </a:solidFill>
                        <a:effectLst/>
                        <a:latin typeface="Calibri"/>
                      </a:endParaRPr>
                    </a:p>
                  </a:txBody>
                  <a:tcPr marL="9525" marR="9525" marT="9525" marB="0" anchor="b"/>
                </a:tc>
                <a:tc>
                  <a:txBody>
                    <a:bodyPr/>
                    <a:lstStyle/>
                    <a:p>
                      <a:pPr algn="ctr" fontAlgn="b"/>
                      <a:r>
                        <a:rPr lang="en-US" sz="1600" u="none" strike="noStrike">
                          <a:effectLst/>
                        </a:rPr>
                        <a:t>CSV</a:t>
                      </a:r>
                      <a:endParaRPr lang="en-US" sz="1600" b="0" i="0" u="none" strike="noStrike">
                        <a:solidFill>
                          <a:srgbClr val="000000"/>
                        </a:solidFill>
                        <a:effectLst/>
                        <a:latin typeface="Calibri"/>
                      </a:endParaRPr>
                    </a:p>
                  </a:txBody>
                  <a:tcPr marL="9525" marR="9525" marT="9525" marB="0" anchor="b"/>
                </a:tc>
                <a:tc>
                  <a:txBody>
                    <a:bodyPr/>
                    <a:lstStyle/>
                    <a:p>
                      <a:pPr algn="ctr" fontAlgn="b"/>
                      <a:r>
                        <a:rPr lang="en-US" sz="1600" u="none" strike="noStrike">
                          <a:effectLst/>
                        </a:rPr>
                        <a:t>Excel (xls)</a:t>
                      </a:r>
                      <a:endParaRPr lang="en-US" sz="1600" b="0" i="0" u="none" strike="noStrike">
                        <a:solidFill>
                          <a:srgbClr val="000000"/>
                        </a:solidFill>
                        <a:effectLst/>
                        <a:latin typeface="Calibri"/>
                      </a:endParaRPr>
                    </a:p>
                  </a:txBody>
                  <a:tcPr marL="9525" marR="9525" marT="9525" marB="0" anchor="b"/>
                </a:tc>
                <a:tc>
                  <a:txBody>
                    <a:bodyPr/>
                    <a:lstStyle/>
                    <a:p>
                      <a:pPr algn="ctr" fontAlgn="b"/>
                      <a:r>
                        <a:rPr lang="en-US" sz="1600" u="none" strike="noStrike">
                          <a:effectLst/>
                        </a:rPr>
                        <a:t>HTML</a:t>
                      </a:r>
                      <a:endParaRPr lang="en-US" sz="1600" b="0" i="0" u="none" strike="noStrike">
                        <a:solidFill>
                          <a:srgbClr val="000000"/>
                        </a:solidFill>
                        <a:effectLst/>
                        <a:latin typeface="Calibri"/>
                      </a:endParaRPr>
                    </a:p>
                  </a:txBody>
                  <a:tcPr marL="9525" marR="9525" marT="9525" marB="0" anchor="b"/>
                </a:tc>
                <a:tc>
                  <a:txBody>
                    <a:bodyPr/>
                    <a:lstStyle/>
                    <a:p>
                      <a:pPr algn="ctr" fontAlgn="b"/>
                      <a:r>
                        <a:rPr lang="en-US" sz="1600" u="none" strike="noStrike">
                          <a:effectLst/>
                        </a:rPr>
                        <a:t>PDF</a:t>
                      </a:r>
                      <a:endParaRPr lang="en-US" sz="1600" b="0" i="0" u="none" strike="noStrike">
                        <a:solidFill>
                          <a:srgbClr val="000000"/>
                        </a:solidFill>
                        <a:effectLst/>
                        <a:latin typeface="Calibri"/>
                      </a:endParaRPr>
                    </a:p>
                  </a:txBody>
                  <a:tcPr marL="9525" marR="9525" marT="9525" marB="0" anchor="b"/>
                </a:tc>
                <a:tc>
                  <a:txBody>
                    <a:bodyPr/>
                    <a:lstStyle/>
                    <a:p>
                      <a:pPr algn="ctr" fontAlgn="b"/>
                      <a:r>
                        <a:rPr lang="en-US" sz="1600" u="none" strike="noStrike">
                          <a:effectLst/>
                        </a:rPr>
                        <a:t>LaTeX</a:t>
                      </a:r>
                      <a:endParaRPr lang="en-US" sz="1600" b="0" i="0" u="none" strike="noStrike">
                        <a:solidFill>
                          <a:srgbClr val="000000"/>
                        </a:solidFill>
                        <a:effectLst/>
                        <a:latin typeface="Calibri"/>
                      </a:endParaRPr>
                    </a:p>
                  </a:txBody>
                  <a:tcPr marL="9525" marR="9525" marT="9525" marB="0" anchor="b"/>
                </a:tc>
                <a:tc>
                  <a:txBody>
                    <a:bodyPr/>
                    <a:lstStyle/>
                    <a:p>
                      <a:pPr algn="ctr" fontAlgn="b"/>
                      <a:r>
                        <a:rPr lang="en-US" sz="1600" u="none" strike="noStrike">
                          <a:effectLst/>
                        </a:rPr>
                        <a:t>ODF (ods)</a:t>
                      </a:r>
                      <a:endParaRPr lang="en-US" sz="1600" b="0" i="0" u="none" strike="noStrike">
                        <a:solidFill>
                          <a:srgbClr val="000000"/>
                        </a:solidFill>
                        <a:effectLst/>
                        <a:latin typeface="Calibri"/>
                      </a:endParaRPr>
                    </a:p>
                  </a:txBody>
                  <a:tcPr marL="9525" marR="9525" marT="9525" marB="0" anchor="b"/>
                </a:tc>
                <a:tc>
                  <a:txBody>
                    <a:bodyPr/>
                    <a:lstStyle/>
                    <a:p>
                      <a:pPr algn="ctr" fontAlgn="b"/>
                      <a:r>
                        <a:rPr lang="en-US" sz="1600" u="none" strike="noStrike">
                          <a:effectLst/>
                        </a:rPr>
                        <a:t>OOXML (xlsx)</a:t>
                      </a:r>
                      <a:endParaRPr lang="en-US" sz="1600" b="0" i="0" u="none" strike="noStrike">
                        <a:solidFill>
                          <a:srgbClr val="000000"/>
                        </a:solidFill>
                        <a:effectLst/>
                        <a:latin typeface="Calibri"/>
                      </a:endParaRPr>
                    </a:p>
                  </a:txBody>
                  <a:tcPr marL="9525" marR="9525" marT="9525" marB="0" anchor="b"/>
                </a:tc>
              </a:tr>
              <a:tr h="200025">
                <a:tc>
                  <a:txBody>
                    <a:bodyPr/>
                    <a:lstStyle/>
                    <a:p>
                      <a:pPr algn="l" fontAlgn="b"/>
                      <a:r>
                        <a:rPr lang="en-US" sz="1600" b="1" i="0" u="none" strike="noStrike">
                          <a:solidFill>
                            <a:schemeClr val="bg1"/>
                          </a:solidFill>
                          <a:effectLst/>
                          <a:latin typeface="Calibri"/>
                        </a:rPr>
                        <a:t>Gnumeric</a:t>
                      </a:r>
                    </a:p>
                  </a:txBody>
                  <a:tcPr marL="9525" marR="9525" marT="9525" marB="0" anchor="b"/>
                </a:tc>
                <a:tc>
                  <a:txBody>
                    <a:bodyPr/>
                    <a:lstStyle/>
                    <a:p>
                      <a:pPr algn="ctr" fontAlgn="ctr"/>
                      <a:r>
                        <a:rPr lang="en-US" sz="1600" u="none" strike="noStrike">
                          <a:effectLst/>
                        </a:rPr>
                        <a:t>Không</a:t>
                      </a:r>
                      <a:endParaRPr lang="en-US" sz="1600" b="0" i="0" u="none" strike="noStrike">
                        <a:solidFill>
                          <a:srgbClr val="000000"/>
                        </a:solidFill>
                        <a:effectLst/>
                        <a:latin typeface="Arial"/>
                      </a:endParaRPr>
                    </a:p>
                  </a:txBody>
                  <a:tcPr marL="9525" marR="9525" marT="9525" marB="0" anchor="ctr"/>
                </a:tc>
                <a:tc>
                  <a:txBody>
                    <a:bodyPr/>
                    <a:lstStyle/>
                    <a:p>
                      <a:pPr algn="ctr" fontAlgn="ctr"/>
                      <a:r>
                        <a:rPr lang="en-US" sz="1600" u="none" strike="noStrike">
                          <a:effectLst/>
                        </a:rPr>
                        <a:t>Có</a:t>
                      </a:r>
                      <a:endParaRPr lang="en-US" sz="1600" b="0" i="0" u="none" strike="noStrike">
                        <a:solidFill>
                          <a:srgbClr val="000000"/>
                        </a:solidFill>
                        <a:effectLst/>
                        <a:latin typeface="Arial"/>
                      </a:endParaRPr>
                    </a:p>
                  </a:txBody>
                  <a:tcPr marL="9525" marR="9525" marT="9525" marB="0" anchor="ctr"/>
                </a:tc>
                <a:tc>
                  <a:txBody>
                    <a:bodyPr/>
                    <a:lstStyle/>
                    <a:p>
                      <a:pPr algn="ctr" fontAlgn="ctr"/>
                      <a:r>
                        <a:rPr lang="en-US" sz="1600" u="none" strike="noStrike">
                          <a:effectLst/>
                        </a:rPr>
                        <a:t>Có</a:t>
                      </a:r>
                      <a:endParaRPr lang="en-US" sz="1600" b="0" i="0" u="none" strike="noStrike">
                        <a:solidFill>
                          <a:srgbClr val="000000"/>
                        </a:solidFill>
                        <a:effectLst/>
                        <a:latin typeface="Arial"/>
                      </a:endParaRPr>
                    </a:p>
                  </a:txBody>
                  <a:tcPr marL="9525" marR="9525" marT="9525" marB="0" anchor="ctr"/>
                </a:tc>
                <a:tc>
                  <a:txBody>
                    <a:bodyPr/>
                    <a:lstStyle/>
                    <a:p>
                      <a:pPr algn="ctr" fontAlgn="ctr"/>
                      <a:r>
                        <a:rPr lang="en-US" sz="1600" u="none" strike="noStrike">
                          <a:effectLst/>
                        </a:rPr>
                        <a:t>Có</a:t>
                      </a:r>
                      <a:endParaRPr lang="en-US" sz="1600" b="0" i="0" u="none" strike="noStrike">
                        <a:solidFill>
                          <a:srgbClr val="000000"/>
                        </a:solidFill>
                        <a:effectLst/>
                        <a:latin typeface="Arial"/>
                      </a:endParaRPr>
                    </a:p>
                  </a:txBody>
                  <a:tcPr marL="9525" marR="9525" marT="9525" marB="0" anchor="ctr"/>
                </a:tc>
                <a:tc>
                  <a:txBody>
                    <a:bodyPr/>
                    <a:lstStyle/>
                    <a:p>
                      <a:pPr algn="ctr" fontAlgn="ctr"/>
                      <a:r>
                        <a:rPr lang="en-US" sz="1600" u="none" strike="noStrike">
                          <a:effectLst/>
                        </a:rPr>
                        <a:t>Có</a:t>
                      </a:r>
                      <a:endParaRPr lang="en-US" sz="1600" b="0" i="0" u="none" strike="noStrike">
                        <a:solidFill>
                          <a:srgbClr val="000000"/>
                        </a:solidFill>
                        <a:effectLst/>
                        <a:latin typeface="Arial"/>
                      </a:endParaRPr>
                    </a:p>
                  </a:txBody>
                  <a:tcPr marL="9525" marR="9525" marT="9525" marB="0" anchor="ctr"/>
                </a:tc>
                <a:tc>
                  <a:txBody>
                    <a:bodyPr/>
                    <a:lstStyle/>
                    <a:p>
                      <a:pPr algn="ctr" fontAlgn="ctr"/>
                      <a:r>
                        <a:rPr lang="en-US" sz="1600" u="none" strike="noStrike">
                          <a:effectLst/>
                        </a:rPr>
                        <a:t>Có</a:t>
                      </a:r>
                      <a:endParaRPr lang="en-US" sz="1600" b="0" i="0" u="none" strike="noStrike">
                        <a:solidFill>
                          <a:srgbClr val="000000"/>
                        </a:solidFill>
                        <a:effectLst/>
                        <a:latin typeface="Arial"/>
                      </a:endParaRPr>
                    </a:p>
                  </a:txBody>
                  <a:tcPr marL="9525" marR="9525" marT="9525" marB="0" anchor="ctr"/>
                </a:tc>
                <a:tc>
                  <a:txBody>
                    <a:bodyPr/>
                    <a:lstStyle/>
                    <a:p>
                      <a:pPr algn="ctr" fontAlgn="ctr"/>
                      <a:r>
                        <a:rPr lang="en-US" sz="1600" u="none" strike="noStrike">
                          <a:effectLst/>
                        </a:rPr>
                        <a:t>Có</a:t>
                      </a:r>
                      <a:endParaRPr lang="en-US" sz="1600" b="0" i="0" u="none" strike="noStrike">
                        <a:solidFill>
                          <a:srgbClr val="000000"/>
                        </a:solidFill>
                        <a:effectLst/>
                        <a:latin typeface="Arial"/>
                      </a:endParaRPr>
                    </a:p>
                  </a:txBody>
                  <a:tcPr marL="9525" marR="9525" marT="9525" marB="0" anchor="ctr"/>
                </a:tc>
                <a:tc>
                  <a:txBody>
                    <a:bodyPr/>
                    <a:lstStyle/>
                    <a:p>
                      <a:pPr algn="ctr" fontAlgn="ctr"/>
                      <a:r>
                        <a:rPr lang="en-US" sz="1600" u="none" strike="noStrike">
                          <a:effectLst/>
                        </a:rPr>
                        <a:t>Có</a:t>
                      </a:r>
                      <a:endParaRPr lang="en-US" sz="1600" b="0" i="0" u="none" strike="noStrike">
                        <a:solidFill>
                          <a:srgbClr val="000000"/>
                        </a:solidFill>
                        <a:effectLst/>
                        <a:latin typeface="Arial"/>
                      </a:endParaRPr>
                    </a:p>
                  </a:txBody>
                  <a:tcPr marL="9525" marR="9525" marT="9525" marB="0" anchor="ctr"/>
                </a:tc>
              </a:tr>
              <a:tr h="200025">
                <a:tc>
                  <a:txBody>
                    <a:bodyPr/>
                    <a:lstStyle/>
                    <a:p>
                      <a:pPr algn="l" fontAlgn="b"/>
                      <a:r>
                        <a:rPr lang="en-US" sz="1600" b="1" i="0" u="none" strike="noStrike">
                          <a:solidFill>
                            <a:schemeClr val="bg1"/>
                          </a:solidFill>
                          <a:effectLst/>
                          <a:latin typeface="Calibri"/>
                        </a:rPr>
                        <a:t>IBM Lotus Symphony</a:t>
                      </a:r>
                    </a:p>
                  </a:txBody>
                  <a:tcPr marL="9525" marR="9525" marT="9525" marB="0" anchor="b"/>
                </a:tc>
                <a:tc>
                  <a:txBody>
                    <a:bodyPr/>
                    <a:lstStyle/>
                    <a:p>
                      <a:pPr algn="ctr" fontAlgn="ctr"/>
                      <a:r>
                        <a:rPr lang="en-US" sz="1600" u="none" strike="noStrike">
                          <a:effectLst/>
                        </a:rPr>
                        <a:t>Có</a:t>
                      </a:r>
                      <a:endParaRPr lang="en-US" sz="1600" b="0" i="0" u="none" strike="noStrike">
                        <a:solidFill>
                          <a:srgbClr val="000000"/>
                        </a:solidFill>
                        <a:effectLst/>
                        <a:latin typeface="Arial"/>
                      </a:endParaRPr>
                    </a:p>
                  </a:txBody>
                  <a:tcPr marL="9525" marR="9525" marT="9525" marB="0" anchor="ctr"/>
                </a:tc>
                <a:tc>
                  <a:txBody>
                    <a:bodyPr/>
                    <a:lstStyle/>
                    <a:p>
                      <a:pPr algn="ctr" fontAlgn="ctr"/>
                      <a:r>
                        <a:rPr lang="en-US" sz="1600" u="none" strike="noStrike">
                          <a:effectLst/>
                        </a:rPr>
                        <a:t>Có</a:t>
                      </a:r>
                      <a:endParaRPr lang="en-US" sz="1600" b="0" i="0" u="none" strike="noStrike">
                        <a:solidFill>
                          <a:srgbClr val="000000"/>
                        </a:solidFill>
                        <a:effectLst/>
                        <a:latin typeface="Arial"/>
                      </a:endParaRPr>
                    </a:p>
                  </a:txBody>
                  <a:tcPr marL="9525" marR="9525" marT="9525" marB="0" anchor="ctr"/>
                </a:tc>
                <a:tc>
                  <a:txBody>
                    <a:bodyPr/>
                    <a:lstStyle/>
                    <a:p>
                      <a:pPr algn="ctr" fontAlgn="ctr"/>
                      <a:r>
                        <a:rPr lang="en-US" sz="1600" u="none" strike="noStrike">
                          <a:effectLst/>
                        </a:rPr>
                        <a:t>Có</a:t>
                      </a:r>
                      <a:endParaRPr lang="en-US" sz="1600" b="0" i="0" u="none" strike="noStrike">
                        <a:solidFill>
                          <a:srgbClr val="000000"/>
                        </a:solidFill>
                        <a:effectLst/>
                        <a:latin typeface="Arial"/>
                      </a:endParaRPr>
                    </a:p>
                  </a:txBody>
                  <a:tcPr marL="9525" marR="9525" marT="9525" marB="0" anchor="ctr"/>
                </a:tc>
                <a:tc>
                  <a:txBody>
                    <a:bodyPr/>
                    <a:lstStyle/>
                    <a:p>
                      <a:pPr algn="ctr" fontAlgn="ctr"/>
                      <a:r>
                        <a:rPr lang="en-US" sz="1600" u="none" strike="noStrike">
                          <a:effectLst/>
                        </a:rPr>
                        <a:t>Có</a:t>
                      </a:r>
                      <a:endParaRPr lang="en-US" sz="1600" b="0" i="0" u="none" strike="noStrike">
                        <a:solidFill>
                          <a:srgbClr val="000000"/>
                        </a:solidFill>
                        <a:effectLst/>
                        <a:latin typeface="Arial"/>
                      </a:endParaRPr>
                    </a:p>
                  </a:txBody>
                  <a:tcPr marL="9525" marR="9525" marT="9525" marB="0" anchor="ctr"/>
                </a:tc>
                <a:tc>
                  <a:txBody>
                    <a:bodyPr/>
                    <a:lstStyle/>
                    <a:p>
                      <a:pPr algn="ctr" fontAlgn="ctr"/>
                      <a:r>
                        <a:rPr lang="en-US" sz="1600" u="none" strike="noStrike">
                          <a:effectLst/>
                        </a:rPr>
                        <a:t>Có</a:t>
                      </a:r>
                      <a:endParaRPr lang="en-US" sz="1600" b="0" i="0" u="none" strike="noStrike">
                        <a:solidFill>
                          <a:srgbClr val="000000"/>
                        </a:solidFill>
                        <a:effectLst/>
                        <a:latin typeface="Arial"/>
                      </a:endParaRPr>
                    </a:p>
                  </a:txBody>
                  <a:tcPr marL="9525" marR="9525" marT="9525" marB="0" anchor="ctr"/>
                </a:tc>
                <a:tc>
                  <a:txBody>
                    <a:bodyPr/>
                    <a:lstStyle/>
                    <a:p>
                      <a:pPr algn="ctr" fontAlgn="ctr"/>
                      <a:r>
                        <a:rPr lang="en-US" sz="1600" u="none" strike="noStrike">
                          <a:effectLst/>
                        </a:rPr>
                        <a:t>Không</a:t>
                      </a:r>
                      <a:endParaRPr lang="en-US" sz="1600" b="0" i="0" u="none" strike="noStrike">
                        <a:solidFill>
                          <a:srgbClr val="000000"/>
                        </a:solidFill>
                        <a:effectLst/>
                        <a:latin typeface="Arial"/>
                      </a:endParaRPr>
                    </a:p>
                  </a:txBody>
                  <a:tcPr marL="9525" marR="9525" marT="9525" marB="0" anchor="ctr"/>
                </a:tc>
                <a:tc>
                  <a:txBody>
                    <a:bodyPr/>
                    <a:lstStyle/>
                    <a:p>
                      <a:pPr algn="ctr" fontAlgn="ctr"/>
                      <a:r>
                        <a:rPr lang="en-US" sz="1600" u="none" strike="noStrike">
                          <a:effectLst/>
                        </a:rPr>
                        <a:t>Có</a:t>
                      </a:r>
                      <a:endParaRPr lang="en-US" sz="1600" b="0" i="0" u="none" strike="noStrike">
                        <a:solidFill>
                          <a:srgbClr val="000000"/>
                        </a:solidFill>
                        <a:effectLst/>
                        <a:latin typeface="Arial"/>
                      </a:endParaRPr>
                    </a:p>
                  </a:txBody>
                  <a:tcPr marL="9525" marR="9525" marT="9525" marB="0" anchor="ctr"/>
                </a:tc>
                <a:tc>
                  <a:txBody>
                    <a:bodyPr/>
                    <a:lstStyle/>
                    <a:p>
                      <a:pPr algn="ctr" fontAlgn="ctr"/>
                      <a:r>
                        <a:rPr lang="en-US" sz="1600" u="none" strike="noStrike">
                          <a:effectLst/>
                        </a:rPr>
                        <a:t>Không</a:t>
                      </a:r>
                      <a:endParaRPr lang="en-US" sz="1600" b="0" i="0" u="none" strike="noStrike">
                        <a:solidFill>
                          <a:srgbClr val="000000"/>
                        </a:solidFill>
                        <a:effectLst/>
                        <a:latin typeface="Arial"/>
                      </a:endParaRPr>
                    </a:p>
                  </a:txBody>
                  <a:tcPr marL="9525" marR="9525" marT="9525" marB="0" anchor="ctr"/>
                </a:tc>
              </a:tr>
              <a:tr h="200025">
                <a:tc>
                  <a:txBody>
                    <a:bodyPr/>
                    <a:lstStyle/>
                    <a:p>
                      <a:pPr algn="l" fontAlgn="b"/>
                      <a:r>
                        <a:rPr lang="en-US" sz="1600" b="1" i="0" u="none" strike="noStrike">
                          <a:solidFill>
                            <a:schemeClr val="bg1"/>
                          </a:solidFill>
                          <a:effectLst/>
                          <a:latin typeface="Calibri"/>
                        </a:rPr>
                        <a:t>Microsoft Excel</a:t>
                      </a:r>
                    </a:p>
                  </a:txBody>
                  <a:tcPr marL="9525" marR="9525" marT="9525" marB="0" anchor="b"/>
                </a:tc>
                <a:tc>
                  <a:txBody>
                    <a:bodyPr/>
                    <a:lstStyle/>
                    <a:p>
                      <a:pPr algn="ctr" fontAlgn="ctr"/>
                      <a:r>
                        <a:rPr lang="en-US" sz="1600" u="none" strike="noStrike">
                          <a:effectLst/>
                        </a:rPr>
                        <a:t>Không</a:t>
                      </a:r>
                      <a:endParaRPr lang="en-US" sz="1600" b="0" i="0" u="none" strike="noStrike">
                        <a:solidFill>
                          <a:srgbClr val="000000"/>
                        </a:solidFill>
                        <a:effectLst/>
                        <a:latin typeface="Arial"/>
                      </a:endParaRPr>
                    </a:p>
                  </a:txBody>
                  <a:tcPr marL="9525" marR="9525" marT="9525" marB="0" anchor="ctr"/>
                </a:tc>
                <a:tc>
                  <a:txBody>
                    <a:bodyPr/>
                    <a:lstStyle/>
                    <a:p>
                      <a:pPr algn="ctr" fontAlgn="ctr"/>
                      <a:r>
                        <a:rPr lang="en-US" sz="1600" u="none" strike="noStrike">
                          <a:effectLst/>
                        </a:rPr>
                        <a:t>Có</a:t>
                      </a:r>
                      <a:endParaRPr lang="en-US" sz="1600" b="0" i="0" u="none" strike="noStrike">
                        <a:solidFill>
                          <a:srgbClr val="000000"/>
                        </a:solidFill>
                        <a:effectLst/>
                        <a:latin typeface="Arial"/>
                      </a:endParaRPr>
                    </a:p>
                  </a:txBody>
                  <a:tcPr marL="9525" marR="9525" marT="9525" marB="0" anchor="ctr"/>
                </a:tc>
                <a:tc>
                  <a:txBody>
                    <a:bodyPr/>
                    <a:lstStyle/>
                    <a:p>
                      <a:pPr algn="ctr" fontAlgn="ctr"/>
                      <a:r>
                        <a:rPr lang="en-US" sz="1600" u="none" strike="noStrike">
                          <a:effectLst/>
                        </a:rPr>
                        <a:t>Có</a:t>
                      </a:r>
                      <a:endParaRPr lang="en-US" sz="1600" b="0" i="0" u="none" strike="noStrike">
                        <a:solidFill>
                          <a:srgbClr val="000000"/>
                        </a:solidFill>
                        <a:effectLst/>
                        <a:latin typeface="Arial"/>
                      </a:endParaRPr>
                    </a:p>
                  </a:txBody>
                  <a:tcPr marL="9525" marR="9525" marT="9525" marB="0" anchor="ctr"/>
                </a:tc>
                <a:tc>
                  <a:txBody>
                    <a:bodyPr/>
                    <a:lstStyle/>
                    <a:p>
                      <a:pPr algn="ctr" fontAlgn="ctr"/>
                      <a:r>
                        <a:rPr lang="en-US" sz="1600" u="none" strike="noStrike">
                          <a:effectLst/>
                        </a:rPr>
                        <a:t>Một phần</a:t>
                      </a:r>
                      <a:endParaRPr lang="en-US" sz="1600" b="0" i="0" u="none" strike="noStrike">
                        <a:solidFill>
                          <a:srgbClr val="000000"/>
                        </a:solidFill>
                        <a:effectLst/>
                        <a:latin typeface="Arial"/>
                      </a:endParaRPr>
                    </a:p>
                  </a:txBody>
                  <a:tcPr marL="9525" marR="9525" marT="9525" marB="0" anchor="ctr"/>
                </a:tc>
                <a:tc>
                  <a:txBody>
                    <a:bodyPr/>
                    <a:lstStyle/>
                    <a:p>
                      <a:pPr algn="ctr" fontAlgn="ctr"/>
                      <a:r>
                        <a:rPr lang="en-US" sz="1600" u="none" strike="noStrike">
                          <a:effectLst/>
                        </a:rPr>
                        <a:t>Có</a:t>
                      </a:r>
                      <a:endParaRPr lang="en-US" sz="1600" b="0" i="0" u="none" strike="noStrike">
                        <a:solidFill>
                          <a:srgbClr val="000000"/>
                        </a:solidFill>
                        <a:effectLst/>
                        <a:latin typeface="Arial"/>
                      </a:endParaRPr>
                    </a:p>
                  </a:txBody>
                  <a:tcPr marL="9525" marR="9525" marT="9525" marB="0" anchor="ctr"/>
                </a:tc>
                <a:tc>
                  <a:txBody>
                    <a:bodyPr/>
                    <a:lstStyle/>
                    <a:p>
                      <a:pPr algn="l" fontAlgn="ctr"/>
                      <a:r>
                        <a:rPr lang="en-US" sz="1600" u="none" strike="noStrike">
                          <a:effectLst/>
                        </a:rPr>
                        <a:t> </a:t>
                      </a:r>
                      <a:endParaRPr lang="en-US" sz="1600" b="0" i="0" u="none" strike="noStrike">
                        <a:solidFill>
                          <a:srgbClr val="000000"/>
                        </a:solidFill>
                        <a:effectLst/>
                        <a:latin typeface="Arial"/>
                      </a:endParaRPr>
                    </a:p>
                  </a:txBody>
                  <a:tcPr marL="9525" marR="9525" marT="9525" marB="0" anchor="ctr"/>
                </a:tc>
                <a:tc>
                  <a:txBody>
                    <a:bodyPr/>
                    <a:lstStyle/>
                    <a:p>
                      <a:pPr algn="ctr" fontAlgn="ctr"/>
                      <a:r>
                        <a:rPr lang="en-US" sz="1600" u="none" strike="noStrike">
                          <a:effectLst/>
                        </a:rPr>
                        <a:t>Có</a:t>
                      </a:r>
                      <a:endParaRPr lang="en-US" sz="1600" b="0" i="0" u="none" strike="noStrike">
                        <a:solidFill>
                          <a:srgbClr val="000000"/>
                        </a:solidFill>
                        <a:effectLst/>
                        <a:latin typeface="Arial"/>
                      </a:endParaRPr>
                    </a:p>
                  </a:txBody>
                  <a:tcPr marL="9525" marR="9525" marT="9525" marB="0" anchor="ctr"/>
                </a:tc>
                <a:tc>
                  <a:txBody>
                    <a:bodyPr/>
                    <a:lstStyle/>
                    <a:p>
                      <a:pPr algn="ctr" fontAlgn="ctr"/>
                      <a:r>
                        <a:rPr lang="en-US" sz="1600" u="none" strike="noStrike">
                          <a:effectLst/>
                        </a:rPr>
                        <a:t>Có</a:t>
                      </a:r>
                      <a:endParaRPr lang="en-US" sz="1600" b="0" i="0" u="none" strike="noStrike">
                        <a:solidFill>
                          <a:srgbClr val="000000"/>
                        </a:solidFill>
                        <a:effectLst/>
                        <a:latin typeface="Arial"/>
                      </a:endParaRPr>
                    </a:p>
                  </a:txBody>
                  <a:tcPr marL="9525" marR="9525" marT="9525" marB="0" anchor="ctr"/>
                </a:tc>
              </a:tr>
              <a:tr h="200025">
                <a:tc>
                  <a:txBody>
                    <a:bodyPr/>
                    <a:lstStyle/>
                    <a:p>
                      <a:pPr algn="l" fontAlgn="b"/>
                      <a:r>
                        <a:rPr lang="en-US" sz="1600" b="1" i="0" u="none" strike="noStrike">
                          <a:solidFill>
                            <a:schemeClr val="bg1"/>
                          </a:solidFill>
                          <a:effectLst/>
                          <a:latin typeface="Calibri"/>
                        </a:rPr>
                        <a:t>Numbers</a:t>
                      </a:r>
                    </a:p>
                  </a:txBody>
                  <a:tcPr marL="9525" marR="9525" marT="9525" marB="0" anchor="b"/>
                </a:tc>
                <a:tc>
                  <a:txBody>
                    <a:bodyPr/>
                    <a:lstStyle/>
                    <a:p>
                      <a:pPr algn="ctr" fontAlgn="ctr"/>
                      <a:r>
                        <a:rPr lang="en-US" sz="1600" u="none" strike="noStrike">
                          <a:effectLst/>
                        </a:rPr>
                        <a:t>Không</a:t>
                      </a:r>
                      <a:endParaRPr lang="en-US" sz="1600" b="0" i="0" u="none" strike="noStrike">
                        <a:solidFill>
                          <a:srgbClr val="000000"/>
                        </a:solidFill>
                        <a:effectLst/>
                        <a:latin typeface="Arial"/>
                      </a:endParaRPr>
                    </a:p>
                  </a:txBody>
                  <a:tcPr marL="9525" marR="9525" marT="9525" marB="0" anchor="ctr"/>
                </a:tc>
                <a:tc>
                  <a:txBody>
                    <a:bodyPr/>
                    <a:lstStyle/>
                    <a:p>
                      <a:pPr algn="ctr" fontAlgn="ctr"/>
                      <a:r>
                        <a:rPr lang="en-US" sz="1600" u="none" strike="noStrike">
                          <a:effectLst/>
                        </a:rPr>
                        <a:t>Có</a:t>
                      </a:r>
                      <a:endParaRPr lang="en-US" sz="1600" b="0" i="0" u="none" strike="noStrike">
                        <a:solidFill>
                          <a:srgbClr val="000000"/>
                        </a:solidFill>
                        <a:effectLst/>
                        <a:latin typeface="Arial"/>
                      </a:endParaRPr>
                    </a:p>
                  </a:txBody>
                  <a:tcPr marL="9525" marR="9525" marT="9525" marB="0" anchor="ctr"/>
                </a:tc>
                <a:tc>
                  <a:txBody>
                    <a:bodyPr/>
                    <a:lstStyle/>
                    <a:p>
                      <a:pPr algn="ctr" fontAlgn="ctr"/>
                      <a:r>
                        <a:rPr lang="en-US" sz="1600" u="none" strike="noStrike">
                          <a:effectLst/>
                        </a:rPr>
                        <a:t>Có</a:t>
                      </a:r>
                      <a:endParaRPr lang="en-US" sz="1600" b="0" i="0" u="none" strike="noStrike">
                        <a:solidFill>
                          <a:srgbClr val="000000"/>
                        </a:solidFill>
                        <a:effectLst/>
                        <a:latin typeface="Arial"/>
                      </a:endParaRPr>
                    </a:p>
                  </a:txBody>
                  <a:tcPr marL="9525" marR="9525" marT="9525" marB="0" anchor="ctr"/>
                </a:tc>
                <a:tc>
                  <a:txBody>
                    <a:bodyPr/>
                    <a:lstStyle/>
                    <a:p>
                      <a:pPr algn="ctr" fontAlgn="ctr"/>
                      <a:r>
                        <a:rPr lang="en-US" sz="1600" u="none" strike="noStrike">
                          <a:effectLst/>
                        </a:rPr>
                        <a:t>Không</a:t>
                      </a:r>
                      <a:endParaRPr lang="en-US" sz="1600" b="0" i="0" u="none" strike="noStrike">
                        <a:solidFill>
                          <a:srgbClr val="000000"/>
                        </a:solidFill>
                        <a:effectLst/>
                        <a:latin typeface="Arial"/>
                      </a:endParaRPr>
                    </a:p>
                  </a:txBody>
                  <a:tcPr marL="9525" marR="9525" marT="9525" marB="0" anchor="ctr"/>
                </a:tc>
                <a:tc>
                  <a:txBody>
                    <a:bodyPr/>
                    <a:lstStyle/>
                    <a:p>
                      <a:pPr algn="ctr" fontAlgn="ctr"/>
                      <a:r>
                        <a:rPr lang="en-US" sz="1600" u="none" strike="noStrike">
                          <a:effectLst/>
                        </a:rPr>
                        <a:t>Có</a:t>
                      </a:r>
                      <a:endParaRPr lang="en-US" sz="1600" b="0" i="0" u="none" strike="noStrike">
                        <a:solidFill>
                          <a:srgbClr val="000000"/>
                        </a:solidFill>
                        <a:effectLst/>
                        <a:latin typeface="Arial"/>
                      </a:endParaRPr>
                    </a:p>
                  </a:txBody>
                  <a:tcPr marL="9525" marR="9525" marT="9525" marB="0" anchor="ctr"/>
                </a:tc>
                <a:tc>
                  <a:txBody>
                    <a:bodyPr/>
                    <a:lstStyle/>
                    <a:p>
                      <a:pPr algn="ctr" fontAlgn="ctr"/>
                      <a:r>
                        <a:rPr lang="en-US" sz="1600" u="none" strike="noStrike">
                          <a:effectLst/>
                        </a:rPr>
                        <a:t>Không</a:t>
                      </a:r>
                      <a:endParaRPr lang="en-US" sz="1600" b="0" i="0" u="none" strike="noStrike">
                        <a:solidFill>
                          <a:srgbClr val="000000"/>
                        </a:solidFill>
                        <a:effectLst/>
                        <a:latin typeface="Arial"/>
                      </a:endParaRPr>
                    </a:p>
                  </a:txBody>
                  <a:tcPr marL="9525" marR="9525" marT="9525" marB="0" anchor="ctr"/>
                </a:tc>
                <a:tc>
                  <a:txBody>
                    <a:bodyPr/>
                    <a:lstStyle/>
                    <a:p>
                      <a:pPr algn="l" fontAlgn="ctr"/>
                      <a:r>
                        <a:rPr lang="en-US" sz="1600" u="none" strike="noStrike">
                          <a:effectLst/>
                        </a:rPr>
                        <a:t> </a:t>
                      </a:r>
                      <a:endParaRPr lang="en-US" sz="1600" b="0" i="0" u="none" strike="noStrike">
                        <a:solidFill>
                          <a:srgbClr val="000000"/>
                        </a:solidFill>
                        <a:effectLst/>
                        <a:latin typeface="Arial"/>
                      </a:endParaRPr>
                    </a:p>
                  </a:txBody>
                  <a:tcPr marL="9525" marR="9525" marT="9525" marB="0" anchor="ctr"/>
                </a:tc>
                <a:tc>
                  <a:txBody>
                    <a:bodyPr/>
                    <a:lstStyle/>
                    <a:p>
                      <a:pPr algn="l" fontAlgn="ctr"/>
                      <a:r>
                        <a:rPr lang="en-US" sz="1600" u="none" strike="noStrike">
                          <a:effectLst/>
                        </a:rPr>
                        <a:t> </a:t>
                      </a:r>
                      <a:endParaRPr lang="en-US" sz="1600" b="0" i="0" u="none" strike="noStrike">
                        <a:solidFill>
                          <a:srgbClr val="000000"/>
                        </a:solidFill>
                        <a:effectLst/>
                        <a:latin typeface="Arial"/>
                      </a:endParaRPr>
                    </a:p>
                  </a:txBody>
                  <a:tcPr marL="9525" marR="9525" marT="9525" marB="0" anchor="ctr"/>
                </a:tc>
              </a:tr>
              <a:tr h="200025">
                <a:tc>
                  <a:txBody>
                    <a:bodyPr/>
                    <a:lstStyle/>
                    <a:p>
                      <a:pPr algn="l" fontAlgn="b"/>
                      <a:r>
                        <a:rPr lang="en-US" sz="1600" b="1" i="0" u="none" strike="noStrike" smtClean="0">
                          <a:solidFill>
                            <a:schemeClr val="bg1"/>
                          </a:solidFill>
                          <a:effectLst/>
                          <a:latin typeface="Calibri"/>
                        </a:rPr>
                        <a:t>Openoffice.org </a:t>
                      </a:r>
                      <a:r>
                        <a:rPr lang="en-US" sz="1600" b="1" i="0" u="none" strike="noStrike">
                          <a:solidFill>
                            <a:schemeClr val="bg1"/>
                          </a:solidFill>
                          <a:effectLst/>
                          <a:latin typeface="Calibri"/>
                        </a:rPr>
                        <a:t>Calc</a:t>
                      </a:r>
                    </a:p>
                  </a:txBody>
                  <a:tcPr marL="9525" marR="9525" marT="9525" marB="0" anchor="b"/>
                </a:tc>
                <a:tc>
                  <a:txBody>
                    <a:bodyPr/>
                    <a:lstStyle/>
                    <a:p>
                      <a:pPr algn="ctr" fontAlgn="ctr"/>
                      <a:r>
                        <a:rPr lang="en-US" sz="1600" u="none" strike="noStrike">
                          <a:effectLst/>
                        </a:rPr>
                        <a:t>Có</a:t>
                      </a:r>
                      <a:endParaRPr lang="en-US" sz="1600" b="0" i="0" u="none" strike="noStrike">
                        <a:solidFill>
                          <a:srgbClr val="000000"/>
                        </a:solidFill>
                        <a:effectLst/>
                        <a:latin typeface="Arial"/>
                      </a:endParaRPr>
                    </a:p>
                  </a:txBody>
                  <a:tcPr marL="9525" marR="9525" marT="9525" marB="0" anchor="ctr"/>
                </a:tc>
                <a:tc>
                  <a:txBody>
                    <a:bodyPr/>
                    <a:lstStyle/>
                    <a:p>
                      <a:pPr algn="ctr" fontAlgn="ctr"/>
                      <a:r>
                        <a:rPr lang="en-US" sz="1600" u="none" strike="noStrike">
                          <a:effectLst/>
                        </a:rPr>
                        <a:t>Có</a:t>
                      </a:r>
                      <a:endParaRPr lang="en-US" sz="1600" b="0" i="0" u="none" strike="noStrike">
                        <a:solidFill>
                          <a:srgbClr val="000000"/>
                        </a:solidFill>
                        <a:effectLst/>
                        <a:latin typeface="Arial"/>
                      </a:endParaRPr>
                    </a:p>
                  </a:txBody>
                  <a:tcPr marL="9525" marR="9525" marT="9525" marB="0" anchor="ctr"/>
                </a:tc>
                <a:tc>
                  <a:txBody>
                    <a:bodyPr/>
                    <a:lstStyle/>
                    <a:p>
                      <a:pPr algn="ctr" fontAlgn="ctr"/>
                      <a:r>
                        <a:rPr lang="en-US" sz="1600" u="none" strike="noStrike">
                          <a:effectLst/>
                        </a:rPr>
                        <a:t>Có</a:t>
                      </a:r>
                      <a:endParaRPr lang="en-US" sz="1600" b="0" i="0" u="none" strike="noStrike">
                        <a:solidFill>
                          <a:srgbClr val="000000"/>
                        </a:solidFill>
                        <a:effectLst/>
                        <a:latin typeface="Arial"/>
                      </a:endParaRPr>
                    </a:p>
                  </a:txBody>
                  <a:tcPr marL="9525" marR="9525" marT="9525" marB="0" anchor="ctr"/>
                </a:tc>
                <a:tc>
                  <a:txBody>
                    <a:bodyPr/>
                    <a:lstStyle/>
                    <a:p>
                      <a:pPr algn="ctr" fontAlgn="ctr"/>
                      <a:r>
                        <a:rPr lang="en-US" sz="1600" u="none" strike="noStrike">
                          <a:effectLst/>
                        </a:rPr>
                        <a:t>Có</a:t>
                      </a:r>
                      <a:endParaRPr lang="en-US" sz="1600" b="0" i="0" u="none" strike="noStrike">
                        <a:solidFill>
                          <a:srgbClr val="000000"/>
                        </a:solidFill>
                        <a:effectLst/>
                        <a:latin typeface="Arial"/>
                      </a:endParaRPr>
                    </a:p>
                  </a:txBody>
                  <a:tcPr marL="9525" marR="9525" marT="9525" marB="0" anchor="ctr"/>
                </a:tc>
                <a:tc>
                  <a:txBody>
                    <a:bodyPr/>
                    <a:lstStyle/>
                    <a:p>
                      <a:pPr algn="ctr" fontAlgn="ctr"/>
                      <a:r>
                        <a:rPr lang="en-US" sz="1600" u="none" strike="noStrike">
                          <a:effectLst/>
                        </a:rPr>
                        <a:t>Có</a:t>
                      </a:r>
                      <a:endParaRPr lang="en-US" sz="1600" b="0" i="0" u="none" strike="noStrike">
                        <a:solidFill>
                          <a:srgbClr val="000000"/>
                        </a:solidFill>
                        <a:effectLst/>
                        <a:latin typeface="Arial"/>
                      </a:endParaRPr>
                    </a:p>
                  </a:txBody>
                  <a:tcPr marL="9525" marR="9525" marT="9525" marB="0" anchor="ctr"/>
                </a:tc>
                <a:tc>
                  <a:txBody>
                    <a:bodyPr/>
                    <a:lstStyle/>
                    <a:p>
                      <a:pPr algn="ctr" fontAlgn="ctr"/>
                      <a:r>
                        <a:rPr lang="en-US" sz="1600" u="none" strike="noStrike">
                          <a:effectLst/>
                        </a:rPr>
                        <a:t>Không</a:t>
                      </a:r>
                      <a:endParaRPr lang="en-US" sz="1600" b="0" i="0" u="none" strike="noStrike">
                        <a:solidFill>
                          <a:srgbClr val="000000"/>
                        </a:solidFill>
                        <a:effectLst/>
                        <a:latin typeface="Arial"/>
                      </a:endParaRPr>
                    </a:p>
                  </a:txBody>
                  <a:tcPr marL="9525" marR="9525" marT="9525" marB="0" anchor="ctr"/>
                </a:tc>
                <a:tc>
                  <a:txBody>
                    <a:bodyPr/>
                    <a:lstStyle/>
                    <a:p>
                      <a:pPr algn="ctr" fontAlgn="ctr"/>
                      <a:r>
                        <a:rPr lang="en-US" sz="1600" u="none" strike="noStrike">
                          <a:effectLst/>
                        </a:rPr>
                        <a:t>Có</a:t>
                      </a:r>
                      <a:endParaRPr lang="en-US" sz="1600" b="0" i="0" u="none" strike="noStrike">
                        <a:solidFill>
                          <a:srgbClr val="000000"/>
                        </a:solidFill>
                        <a:effectLst/>
                        <a:latin typeface="Arial"/>
                      </a:endParaRPr>
                    </a:p>
                  </a:txBody>
                  <a:tcPr marL="9525" marR="9525" marT="9525" marB="0" anchor="ctr"/>
                </a:tc>
                <a:tc>
                  <a:txBody>
                    <a:bodyPr/>
                    <a:lstStyle/>
                    <a:p>
                      <a:pPr algn="ctr" fontAlgn="ctr"/>
                      <a:r>
                        <a:rPr lang="en-US" sz="1600" u="none" strike="noStrike">
                          <a:effectLst/>
                        </a:rPr>
                        <a:t>Có</a:t>
                      </a:r>
                      <a:endParaRPr lang="en-US" sz="1600" b="0" i="0" u="none" strike="noStrike">
                        <a:solidFill>
                          <a:srgbClr val="000000"/>
                        </a:solidFill>
                        <a:effectLst/>
                        <a:latin typeface="Arial"/>
                      </a:endParaRPr>
                    </a:p>
                  </a:txBody>
                  <a:tcPr marL="9525" marR="9525" marT="9525" marB="0" anchor="ct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006821776"/>
              </p:ext>
            </p:extLst>
          </p:nvPr>
        </p:nvGraphicFramePr>
        <p:xfrm>
          <a:off x="304800" y="2189871"/>
          <a:ext cx="8610600" cy="2001129"/>
        </p:xfrm>
        <a:graphic>
          <a:graphicData uri="http://schemas.openxmlformats.org/drawingml/2006/table">
            <a:tbl>
              <a:tblPr firstRow="1" firstCol="1">
                <a:tableStyleId>{5C22544A-7EE6-4342-B048-85BDC9FD1C3A}</a:tableStyleId>
              </a:tblPr>
              <a:tblGrid>
                <a:gridCol w="1828800"/>
                <a:gridCol w="1447800"/>
                <a:gridCol w="533400"/>
                <a:gridCol w="762000"/>
                <a:gridCol w="990600"/>
                <a:gridCol w="914400"/>
                <a:gridCol w="1057275"/>
                <a:gridCol w="1076325"/>
              </a:tblGrid>
              <a:tr h="476501">
                <a:tc>
                  <a:txBody>
                    <a:bodyPr/>
                    <a:lstStyle/>
                    <a:p>
                      <a:pPr algn="l" fontAlgn="b"/>
                      <a:endParaRPr lang="en-US" sz="1600" b="0" i="0" u="none" strike="noStrike">
                        <a:solidFill>
                          <a:srgbClr val="000000"/>
                        </a:solidFill>
                        <a:effectLst/>
                        <a:latin typeface="Calibri"/>
                      </a:endParaRPr>
                    </a:p>
                  </a:txBody>
                  <a:tcPr marL="9525" marR="9525" marT="9525" marB="0" anchor="b">
                    <a:solidFill>
                      <a:schemeClr val="bg1"/>
                    </a:solidFill>
                  </a:tcPr>
                </a:tc>
                <a:tc>
                  <a:txBody>
                    <a:bodyPr/>
                    <a:lstStyle/>
                    <a:p>
                      <a:pPr algn="ctr" fontAlgn="b"/>
                      <a:r>
                        <a:rPr lang="en-US" sz="1600" u="none" strike="noStrike" smtClean="0">
                          <a:effectLst/>
                        </a:rPr>
                        <a:t>Openoffice.org </a:t>
                      </a:r>
                      <a:r>
                        <a:rPr lang="en-US" sz="1600" u="none" strike="noStrike">
                          <a:effectLst/>
                        </a:rPr>
                        <a:t>XML (sxc)</a:t>
                      </a:r>
                      <a:endParaRPr lang="en-US" sz="1600" b="0" i="0" u="none" strike="noStrike">
                        <a:solidFill>
                          <a:srgbClr val="000000"/>
                        </a:solidFill>
                        <a:effectLst/>
                        <a:latin typeface="Calibri"/>
                      </a:endParaRPr>
                    </a:p>
                  </a:txBody>
                  <a:tcPr marL="9525" marR="9525" marT="9525" marB="0" anchor="b"/>
                </a:tc>
                <a:tc>
                  <a:txBody>
                    <a:bodyPr/>
                    <a:lstStyle/>
                    <a:p>
                      <a:pPr algn="ctr" fontAlgn="b"/>
                      <a:r>
                        <a:rPr lang="en-US" sz="1600" u="none" strike="noStrike">
                          <a:effectLst/>
                        </a:rPr>
                        <a:t>CSV</a:t>
                      </a:r>
                      <a:endParaRPr lang="en-US" sz="1600" b="0" i="0" u="none" strike="noStrike">
                        <a:solidFill>
                          <a:srgbClr val="000000"/>
                        </a:solidFill>
                        <a:effectLst/>
                        <a:latin typeface="Calibri"/>
                      </a:endParaRPr>
                    </a:p>
                  </a:txBody>
                  <a:tcPr marL="9525" marR="9525" marT="9525" marB="0" anchor="b"/>
                </a:tc>
                <a:tc>
                  <a:txBody>
                    <a:bodyPr/>
                    <a:lstStyle/>
                    <a:p>
                      <a:pPr algn="ctr" fontAlgn="b"/>
                      <a:r>
                        <a:rPr lang="en-US" sz="1600" u="none" strike="noStrike">
                          <a:effectLst/>
                        </a:rPr>
                        <a:t>Excel (xls)</a:t>
                      </a:r>
                      <a:endParaRPr lang="en-US" sz="1600" b="0" i="0" u="none" strike="noStrike">
                        <a:solidFill>
                          <a:srgbClr val="000000"/>
                        </a:solidFill>
                        <a:effectLst/>
                        <a:latin typeface="Calibri"/>
                      </a:endParaRPr>
                    </a:p>
                  </a:txBody>
                  <a:tcPr marL="9525" marR="9525" marT="9525" marB="0" anchor="b"/>
                </a:tc>
                <a:tc>
                  <a:txBody>
                    <a:bodyPr/>
                    <a:lstStyle/>
                    <a:p>
                      <a:pPr algn="ctr" fontAlgn="b"/>
                      <a:r>
                        <a:rPr lang="en-US" sz="1600" u="none" strike="noStrike">
                          <a:effectLst/>
                        </a:rPr>
                        <a:t>HTML</a:t>
                      </a:r>
                      <a:endParaRPr lang="en-US" sz="1600" b="0" i="0" u="none" strike="noStrike">
                        <a:solidFill>
                          <a:srgbClr val="000000"/>
                        </a:solidFill>
                        <a:effectLst/>
                        <a:latin typeface="Calibri"/>
                      </a:endParaRPr>
                    </a:p>
                  </a:txBody>
                  <a:tcPr marL="9525" marR="9525" marT="9525" marB="0" anchor="b"/>
                </a:tc>
                <a:tc>
                  <a:txBody>
                    <a:bodyPr/>
                    <a:lstStyle/>
                    <a:p>
                      <a:pPr algn="ctr" fontAlgn="b"/>
                      <a:r>
                        <a:rPr lang="en-US" sz="1600" u="none" strike="noStrike">
                          <a:effectLst/>
                        </a:rPr>
                        <a:t>LaTeX</a:t>
                      </a:r>
                      <a:endParaRPr lang="en-US" sz="1600" b="0" i="0" u="none" strike="noStrike">
                        <a:solidFill>
                          <a:srgbClr val="000000"/>
                        </a:solidFill>
                        <a:effectLst/>
                        <a:latin typeface="Calibri"/>
                      </a:endParaRPr>
                    </a:p>
                  </a:txBody>
                  <a:tcPr marL="9525" marR="9525" marT="9525" marB="0" anchor="b"/>
                </a:tc>
                <a:tc>
                  <a:txBody>
                    <a:bodyPr/>
                    <a:lstStyle/>
                    <a:p>
                      <a:pPr algn="ctr" fontAlgn="b"/>
                      <a:r>
                        <a:rPr lang="en-US" sz="1600" u="none" strike="noStrike">
                          <a:effectLst/>
                        </a:rPr>
                        <a:t>ODF (ods)</a:t>
                      </a:r>
                      <a:endParaRPr lang="en-US" sz="1600" b="0" i="0" u="none" strike="noStrike">
                        <a:solidFill>
                          <a:srgbClr val="000000"/>
                        </a:solidFill>
                        <a:effectLst/>
                        <a:latin typeface="Calibri"/>
                      </a:endParaRPr>
                    </a:p>
                  </a:txBody>
                  <a:tcPr marL="9525" marR="9525" marT="9525" marB="0" anchor="b"/>
                </a:tc>
                <a:tc>
                  <a:txBody>
                    <a:bodyPr/>
                    <a:lstStyle/>
                    <a:p>
                      <a:pPr algn="ctr" fontAlgn="b"/>
                      <a:r>
                        <a:rPr lang="en-US" sz="1600" u="none" strike="noStrike">
                          <a:effectLst/>
                        </a:rPr>
                        <a:t>OOXML (xlsx)</a:t>
                      </a:r>
                      <a:endParaRPr lang="en-US" sz="1600" b="0" i="0" u="none" strike="noStrike">
                        <a:solidFill>
                          <a:srgbClr val="000000"/>
                        </a:solidFill>
                        <a:effectLst/>
                        <a:latin typeface="Calibri"/>
                      </a:endParaRPr>
                    </a:p>
                  </a:txBody>
                  <a:tcPr marL="9525" marR="9525" marT="9525" marB="0" anchor="b"/>
                </a:tc>
              </a:tr>
              <a:tr h="182315">
                <a:tc>
                  <a:txBody>
                    <a:bodyPr/>
                    <a:lstStyle/>
                    <a:p>
                      <a:pPr algn="l" fontAlgn="b"/>
                      <a:r>
                        <a:rPr lang="en-US" sz="1600" u="none" strike="noStrike">
                          <a:effectLst/>
                        </a:rPr>
                        <a:t>Gnumeric</a:t>
                      </a:r>
                      <a:endParaRPr lang="en-US" sz="1600" b="0" i="0" u="none" strike="noStrike">
                        <a:solidFill>
                          <a:srgbClr val="000000"/>
                        </a:solidFill>
                        <a:effectLst/>
                        <a:latin typeface="Calibri"/>
                      </a:endParaRPr>
                    </a:p>
                  </a:txBody>
                  <a:tcPr marL="9525" marR="9525" marT="9525" marB="0" anchor="b"/>
                </a:tc>
                <a:tc>
                  <a:txBody>
                    <a:bodyPr/>
                    <a:lstStyle/>
                    <a:p>
                      <a:pPr algn="ctr" fontAlgn="b"/>
                      <a:r>
                        <a:rPr lang="en-US" sz="1600" u="none" strike="noStrike">
                          <a:effectLst/>
                        </a:rPr>
                        <a:t>Có</a:t>
                      </a:r>
                      <a:endParaRPr lang="en-US" sz="1600" b="0" i="0" u="none" strike="noStrike">
                        <a:solidFill>
                          <a:srgbClr val="000000"/>
                        </a:solidFill>
                        <a:effectLst/>
                        <a:latin typeface="Calibri"/>
                      </a:endParaRPr>
                    </a:p>
                  </a:txBody>
                  <a:tcPr marL="9525" marR="9525" marT="9525" marB="0" anchor="b"/>
                </a:tc>
                <a:tc>
                  <a:txBody>
                    <a:bodyPr/>
                    <a:lstStyle/>
                    <a:p>
                      <a:pPr algn="ctr" fontAlgn="b"/>
                      <a:r>
                        <a:rPr lang="en-US" sz="1600" u="none" strike="noStrike">
                          <a:effectLst/>
                        </a:rPr>
                        <a:t>Có</a:t>
                      </a:r>
                      <a:endParaRPr lang="en-US" sz="1600" b="0" i="0" u="none" strike="noStrike">
                        <a:solidFill>
                          <a:srgbClr val="000000"/>
                        </a:solidFill>
                        <a:effectLst/>
                        <a:latin typeface="Calibri"/>
                      </a:endParaRPr>
                    </a:p>
                  </a:txBody>
                  <a:tcPr marL="9525" marR="9525" marT="9525" marB="0" anchor="b"/>
                </a:tc>
                <a:tc>
                  <a:txBody>
                    <a:bodyPr/>
                    <a:lstStyle/>
                    <a:p>
                      <a:pPr algn="ctr" fontAlgn="b"/>
                      <a:r>
                        <a:rPr lang="en-US" sz="1600" u="none" strike="noStrike">
                          <a:effectLst/>
                        </a:rPr>
                        <a:t>Có</a:t>
                      </a:r>
                      <a:endParaRPr lang="en-US" sz="1600" b="0" i="0" u="none" strike="noStrike">
                        <a:solidFill>
                          <a:srgbClr val="000000"/>
                        </a:solidFill>
                        <a:effectLst/>
                        <a:latin typeface="Calibri"/>
                      </a:endParaRPr>
                    </a:p>
                  </a:txBody>
                  <a:tcPr marL="9525" marR="9525" marT="9525" marB="0" anchor="b"/>
                </a:tc>
                <a:tc>
                  <a:txBody>
                    <a:bodyPr/>
                    <a:lstStyle/>
                    <a:p>
                      <a:pPr algn="ctr" fontAlgn="b"/>
                      <a:r>
                        <a:rPr lang="en-US" sz="1600" u="none" strike="noStrike">
                          <a:effectLst/>
                        </a:rPr>
                        <a:t>Có</a:t>
                      </a:r>
                      <a:endParaRPr lang="en-US" sz="1600" b="0" i="0" u="none" strike="noStrike">
                        <a:solidFill>
                          <a:srgbClr val="000000"/>
                        </a:solidFill>
                        <a:effectLst/>
                        <a:latin typeface="Calibri"/>
                      </a:endParaRPr>
                    </a:p>
                  </a:txBody>
                  <a:tcPr marL="9525" marR="9525" marT="9525" marB="0" anchor="b"/>
                </a:tc>
                <a:tc>
                  <a:txBody>
                    <a:bodyPr/>
                    <a:lstStyle/>
                    <a:p>
                      <a:pPr algn="ctr" fontAlgn="b"/>
                      <a:r>
                        <a:rPr lang="en-US" sz="1600" u="none" strike="noStrike">
                          <a:effectLst/>
                        </a:rPr>
                        <a:t>Có</a:t>
                      </a:r>
                      <a:endParaRPr lang="en-US" sz="1600" b="0" i="0" u="none" strike="noStrike">
                        <a:solidFill>
                          <a:srgbClr val="000000"/>
                        </a:solidFill>
                        <a:effectLst/>
                        <a:latin typeface="Calibri"/>
                      </a:endParaRPr>
                    </a:p>
                  </a:txBody>
                  <a:tcPr marL="9525" marR="9525" marT="9525" marB="0" anchor="b"/>
                </a:tc>
                <a:tc>
                  <a:txBody>
                    <a:bodyPr/>
                    <a:lstStyle/>
                    <a:p>
                      <a:pPr algn="ctr" fontAlgn="b"/>
                      <a:r>
                        <a:rPr lang="en-US" sz="1600" u="none" strike="noStrike">
                          <a:effectLst/>
                        </a:rPr>
                        <a:t>Có</a:t>
                      </a:r>
                      <a:endParaRPr lang="en-US" sz="1600" b="0" i="0" u="none" strike="noStrike">
                        <a:solidFill>
                          <a:srgbClr val="000000"/>
                        </a:solidFill>
                        <a:effectLst/>
                        <a:latin typeface="Calibri"/>
                      </a:endParaRPr>
                    </a:p>
                  </a:txBody>
                  <a:tcPr marL="9525" marR="9525" marT="9525" marB="0" anchor="b"/>
                </a:tc>
                <a:tc>
                  <a:txBody>
                    <a:bodyPr/>
                    <a:lstStyle/>
                    <a:p>
                      <a:pPr algn="ctr" fontAlgn="b"/>
                      <a:r>
                        <a:rPr lang="en-US" sz="1600" u="none" strike="noStrike">
                          <a:effectLst/>
                        </a:rPr>
                        <a:t>Có</a:t>
                      </a:r>
                      <a:endParaRPr lang="en-US" sz="1600" b="0" i="0" u="none" strike="noStrike">
                        <a:solidFill>
                          <a:srgbClr val="000000"/>
                        </a:solidFill>
                        <a:effectLst/>
                        <a:latin typeface="Calibri"/>
                      </a:endParaRPr>
                    </a:p>
                  </a:txBody>
                  <a:tcPr marL="9525" marR="9525" marT="9525" marB="0" anchor="b"/>
                </a:tc>
              </a:tr>
              <a:tr h="357776">
                <a:tc>
                  <a:txBody>
                    <a:bodyPr/>
                    <a:lstStyle/>
                    <a:p>
                      <a:pPr algn="l" fontAlgn="b"/>
                      <a:r>
                        <a:rPr lang="en-US" sz="1600" u="none" strike="noStrike">
                          <a:effectLst/>
                        </a:rPr>
                        <a:t>IBM Lotus Symphony</a:t>
                      </a:r>
                      <a:endParaRPr lang="en-US" sz="1600" b="0" i="0" u="none" strike="noStrike">
                        <a:solidFill>
                          <a:srgbClr val="000000"/>
                        </a:solidFill>
                        <a:effectLst/>
                        <a:latin typeface="Calibri"/>
                      </a:endParaRPr>
                    </a:p>
                  </a:txBody>
                  <a:tcPr marL="9525" marR="9525" marT="9525" marB="0" anchor="b"/>
                </a:tc>
                <a:tc>
                  <a:txBody>
                    <a:bodyPr/>
                    <a:lstStyle/>
                    <a:p>
                      <a:pPr algn="ctr" fontAlgn="b"/>
                      <a:r>
                        <a:rPr lang="en-US" sz="1600" u="none" strike="noStrike">
                          <a:effectLst/>
                        </a:rPr>
                        <a:t>Có</a:t>
                      </a:r>
                      <a:endParaRPr lang="en-US" sz="1600" b="0" i="0" u="none" strike="noStrike">
                        <a:solidFill>
                          <a:srgbClr val="000000"/>
                        </a:solidFill>
                        <a:effectLst/>
                        <a:latin typeface="Calibri"/>
                      </a:endParaRPr>
                    </a:p>
                  </a:txBody>
                  <a:tcPr marL="9525" marR="9525" marT="9525" marB="0" anchor="b"/>
                </a:tc>
                <a:tc>
                  <a:txBody>
                    <a:bodyPr/>
                    <a:lstStyle/>
                    <a:p>
                      <a:pPr algn="ctr" fontAlgn="b"/>
                      <a:r>
                        <a:rPr lang="en-US" sz="1600" u="none" strike="noStrike">
                          <a:effectLst/>
                        </a:rPr>
                        <a:t>Có</a:t>
                      </a:r>
                      <a:endParaRPr lang="en-US" sz="1600" b="0" i="0" u="none" strike="noStrike">
                        <a:solidFill>
                          <a:srgbClr val="000000"/>
                        </a:solidFill>
                        <a:effectLst/>
                        <a:latin typeface="Calibri"/>
                      </a:endParaRPr>
                    </a:p>
                  </a:txBody>
                  <a:tcPr marL="9525" marR="9525" marT="9525" marB="0" anchor="b"/>
                </a:tc>
                <a:tc>
                  <a:txBody>
                    <a:bodyPr/>
                    <a:lstStyle/>
                    <a:p>
                      <a:pPr algn="ctr" fontAlgn="b"/>
                      <a:r>
                        <a:rPr lang="en-US" sz="1600" u="none" strike="noStrike">
                          <a:effectLst/>
                        </a:rPr>
                        <a:t>Có</a:t>
                      </a:r>
                      <a:endParaRPr lang="en-US" sz="1600" b="0" i="0" u="none" strike="noStrike">
                        <a:solidFill>
                          <a:srgbClr val="000000"/>
                        </a:solidFill>
                        <a:effectLst/>
                        <a:latin typeface="Calibri"/>
                      </a:endParaRPr>
                    </a:p>
                  </a:txBody>
                  <a:tcPr marL="9525" marR="9525" marT="9525" marB="0" anchor="b"/>
                </a:tc>
                <a:tc>
                  <a:txBody>
                    <a:bodyPr/>
                    <a:lstStyle/>
                    <a:p>
                      <a:pPr algn="ctr" fontAlgn="b"/>
                      <a:r>
                        <a:rPr lang="en-US" sz="1600" u="none" strike="noStrike">
                          <a:effectLst/>
                        </a:rPr>
                        <a:t>Không</a:t>
                      </a:r>
                      <a:endParaRPr lang="en-US" sz="1600" b="0" i="0" u="none" strike="noStrike">
                        <a:solidFill>
                          <a:srgbClr val="000000"/>
                        </a:solidFill>
                        <a:effectLst/>
                        <a:latin typeface="Calibri"/>
                      </a:endParaRPr>
                    </a:p>
                  </a:txBody>
                  <a:tcPr marL="9525" marR="9525" marT="9525" marB="0" anchor="b"/>
                </a:tc>
                <a:tc>
                  <a:txBody>
                    <a:bodyPr/>
                    <a:lstStyle/>
                    <a:p>
                      <a:pPr algn="ctr" fontAlgn="b"/>
                      <a:r>
                        <a:rPr lang="en-US" sz="1600" u="none" strike="noStrike">
                          <a:effectLst/>
                        </a:rPr>
                        <a:t>Không</a:t>
                      </a:r>
                      <a:endParaRPr lang="en-US" sz="1600" b="0" i="0" u="none" strike="noStrike">
                        <a:solidFill>
                          <a:srgbClr val="000000"/>
                        </a:solidFill>
                        <a:effectLst/>
                        <a:latin typeface="Calibri"/>
                      </a:endParaRPr>
                    </a:p>
                  </a:txBody>
                  <a:tcPr marL="9525" marR="9525" marT="9525" marB="0" anchor="b"/>
                </a:tc>
                <a:tc>
                  <a:txBody>
                    <a:bodyPr/>
                    <a:lstStyle/>
                    <a:p>
                      <a:pPr algn="ctr" fontAlgn="b"/>
                      <a:r>
                        <a:rPr lang="en-US" sz="1600" u="none" strike="noStrike">
                          <a:effectLst/>
                        </a:rPr>
                        <a:t>Có</a:t>
                      </a:r>
                      <a:endParaRPr lang="en-US" sz="1600" b="0" i="0" u="none" strike="noStrike">
                        <a:solidFill>
                          <a:srgbClr val="000000"/>
                        </a:solidFill>
                        <a:effectLst/>
                        <a:latin typeface="Calibri"/>
                      </a:endParaRPr>
                    </a:p>
                  </a:txBody>
                  <a:tcPr marL="9525" marR="9525" marT="9525" marB="0" anchor="b"/>
                </a:tc>
                <a:tc>
                  <a:txBody>
                    <a:bodyPr/>
                    <a:lstStyle/>
                    <a:p>
                      <a:pPr algn="ctr" fontAlgn="b"/>
                      <a:r>
                        <a:rPr lang="en-US" sz="1600" u="none" strike="noStrike">
                          <a:effectLst/>
                        </a:rPr>
                        <a:t>Có</a:t>
                      </a:r>
                      <a:endParaRPr lang="en-US" sz="1600" b="0" i="0" u="none" strike="noStrike">
                        <a:solidFill>
                          <a:srgbClr val="000000"/>
                        </a:solidFill>
                        <a:effectLst/>
                        <a:latin typeface="Calibri"/>
                      </a:endParaRPr>
                    </a:p>
                  </a:txBody>
                  <a:tcPr marL="9525" marR="9525" marT="9525" marB="0" anchor="b"/>
                </a:tc>
              </a:tr>
              <a:tr h="319709">
                <a:tc>
                  <a:txBody>
                    <a:bodyPr/>
                    <a:lstStyle/>
                    <a:p>
                      <a:pPr algn="l" fontAlgn="b"/>
                      <a:r>
                        <a:rPr lang="en-US" sz="1600" u="none" strike="noStrike">
                          <a:effectLst/>
                        </a:rPr>
                        <a:t>Microsoft Excel</a:t>
                      </a:r>
                      <a:endParaRPr lang="en-US" sz="1600" b="0" i="0" u="none" strike="noStrike">
                        <a:solidFill>
                          <a:srgbClr val="000000"/>
                        </a:solidFill>
                        <a:effectLst/>
                        <a:latin typeface="Calibri"/>
                      </a:endParaRPr>
                    </a:p>
                  </a:txBody>
                  <a:tcPr marL="9525" marR="9525" marT="9525" marB="0" anchor="b"/>
                </a:tc>
                <a:tc>
                  <a:txBody>
                    <a:bodyPr/>
                    <a:lstStyle/>
                    <a:p>
                      <a:pPr algn="ctr" fontAlgn="b"/>
                      <a:r>
                        <a:rPr lang="en-US" sz="1600" u="none" strike="noStrike">
                          <a:effectLst/>
                        </a:rPr>
                        <a:t>Không</a:t>
                      </a:r>
                      <a:endParaRPr lang="en-US" sz="1600" b="0" i="0" u="none" strike="noStrike">
                        <a:solidFill>
                          <a:srgbClr val="000000"/>
                        </a:solidFill>
                        <a:effectLst/>
                        <a:latin typeface="Calibri"/>
                      </a:endParaRPr>
                    </a:p>
                  </a:txBody>
                  <a:tcPr marL="9525" marR="9525" marT="9525" marB="0" anchor="b"/>
                </a:tc>
                <a:tc>
                  <a:txBody>
                    <a:bodyPr/>
                    <a:lstStyle/>
                    <a:p>
                      <a:pPr algn="ctr" fontAlgn="b"/>
                      <a:r>
                        <a:rPr lang="en-US" sz="1600" u="none" strike="noStrike">
                          <a:effectLst/>
                        </a:rPr>
                        <a:t>Có</a:t>
                      </a:r>
                      <a:endParaRPr lang="en-US" sz="1600" b="0" i="0" u="none" strike="noStrike">
                        <a:solidFill>
                          <a:srgbClr val="000000"/>
                        </a:solidFill>
                        <a:effectLst/>
                        <a:latin typeface="Calibri"/>
                      </a:endParaRPr>
                    </a:p>
                  </a:txBody>
                  <a:tcPr marL="9525" marR="9525" marT="9525" marB="0" anchor="b"/>
                </a:tc>
                <a:tc>
                  <a:txBody>
                    <a:bodyPr/>
                    <a:lstStyle/>
                    <a:p>
                      <a:pPr algn="ctr" fontAlgn="b"/>
                      <a:r>
                        <a:rPr lang="en-US" sz="1600" u="none" strike="noStrike">
                          <a:effectLst/>
                        </a:rPr>
                        <a:t>Có</a:t>
                      </a:r>
                      <a:endParaRPr lang="en-US" sz="1600" b="0" i="0" u="none" strike="noStrike">
                        <a:solidFill>
                          <a:srgbClr val="000000"/>
                        </a:solidFill>
                        <a:effectLst/>
                        <a:latin typeface="Calibri"/>
                      </a:endParaRPr>
                    </a:p>
                  </a:txBody>
                  <a:tcPr marL="9525" marR="9525" marT="9525" marB="0" anchor="b"/>
                </a:tc>
                <a:tc>
                  <a:txBody>
                    <a:bodyPr/>
                    <a:lstStyle/>
                    <a:p>
                      <a:pPr algn="ctr" fontAlgn="b"/>
                      <a:r>
                        <a:rPr lang="en-US" sz="1600" u="none" strike="noStrike">
                          <a:effectLst/>
                        </a:rPr>
                        <a:t>Có</a:t>
                      </a:r>
                      <a:endParaRPr lang="en-US" sz="1600" b="0" i="0" u="none" strike="noStrike">
                        <a:solidFill>
                          <a:srgbClr val="000000"/>
                        </a:solidFill>
                        <a:effectLst/>
                        <a:latin typeface="Calibri"/>
                      </a:endParaRPr>
                    </a:p>
                  </a:txBody>
                  <a:tcPr marL="9525" marR="9525" marT="9525" marB="0" anchor="b"/>
                </a:tc>
                <a:tc>
                  <a:txBody>
                    <a:bodyPr/>
                    <a:lstStyle/>
                    <a:p>
                      <a:pPr algn="ctr" fontAlgn="b"/>
                      <a:r>
                        <a:rPr lang="en-US" sz="1600" u="none" strike="noStrike">
                          <a:effectLst/>
                        </a:rPr>
                        <a:t>Không</a:t>
                      </a:r>
                      <a:endParaRPr lang="en-US" sz="1600" b="0" i="0" u="none" strike="noStrike">
                        <a:solidFill>
                          <a:srgbClr val="000000"/>
                        </a:solidFill>
                        <a:effectLst/>
                        <a:latin typeface="Calibri"/>
                      </a:endParaRPr>
                    </a:p>
                  </a:txBody>
                  <a:tcPr marL="9525" marR="9525" marT="9525" marB="0" anchor="b"/>
                </a:tc>
                <a:tc>
                  <a:txBody>
                    <a:bodyPr/>
                    <a:lstStyle/>
                    <a:p>
                      <a:pPr algn="ctr" fontAlgn="b"/>
                      <a:r>
                        <a:rPr lang="en-US" sz="1600" u="none" strike="noStrike">
                          <a:effectLst/>
                        </a:rPr>
                        <a:t>Có</a:t>
                      </a:r>
                      <a:endParaRPr lang="en-US" sz="1600" b="0" i="0" u="none" strike="noStrike">
                        <a:solidFill>
                          <a:srgbClr val="000000"/>
                        </a:solidFill>
                        <a:effectLst/>
                        <a:latin typeface="Calibri"/>
                      </a:endParaRPr>
                    </a:p>
                  </a:txBody>
                  <a:tcPr marL="9525" marR="9525" marT="9525" marB="0" anchor="b"/>
                </a:tc>
                <a:tc>
                  <a:txBody>
                    <a:bodyPr/>
                    <a:lstStyle/>
                    <a:p>
                      <a:pPr algn="ctr" fontAlgn="b"/>
                      <a:r>
                        <a:rPr lang="en-US" sz="1600" u="none" strike="noStrike">
                          <a:effectLst/>
                        </a:rPr>
                        <a:t>Có</a:t>
                      </a:r>
                      <a:endParaRPr lang="en-US" sz="1600" b="0" i="0" u="none" strike="noStrike">
                        <a:solidFill>
                          <a:srgbClr val="000000"/>
                        </a:solidFill>
                        <a:effectLst/>
                        <a:latin typeface="Calibri"/>
                      </a:endParaRPr>
                    </a:p>
                  </a:txBody>
                  <a:tcPr marL="9525" marR="9525" marT="9525" marB="0" anchor="b"/>
                </a:tc>
              </a:tr>
              <a:tr h="182315">
                <a:tc>
                  <a:txBody>
                    <a:bodyPr/>
                    <a:lstStyle/>
                    <a:p>
                      <a:pPr algn="l" fontAlgn="b"/>
                      <a:r>
                        <a:rPr lang="en-US" sz="1600" u="none" strike="noStrike">
                          <a:effectLst/>
                        </a:rPr>
                        <a:t>Numbers</a:t>
                      </a:r>
                      <a:endParaRPr lang="en-US" sz="1600" b="0" i="0" u="none" strike="noStrike">
                        <a:solidFill>
                          <a:srgbClr val="000000"/>
                        </a:solidFill>
                        <a:effectLst/>
                        <a:latin typeface="Calibri"/>
                      </a:endParaRPr>
                    </a:p>
                  </a:txBody>
                  <a:tcPr marL="9525" marR="9525" marT="9525" marB="0" anchor="b"/>
                </a:tc>
                <a:tc>
                  <a:txBody>
                    <a:bodyPr/>
                    <a:lstStyle/>
                    <a:p>
                      <a:pPr algn="ctr" fontAlgn="b"/>
                      <a:r>
                        <a:rPr lang="en-US" sz="1600" u="none" strike="noStrike">
                          <a:effectLst/>
                        </a:rPr>
                        <a:t>Không</a:t>
                      </a:r>
                      <a:endParaRPr lang="en-US" sz="1600" b="0" i="0" u="none" strike="noStrike">
                        <a:solidFill>
                          <a:srgbClr val="000000"/>
                        </a:solidFill>
                        <a:effectLst/>
                        <a:latin typeface="Calibri"/>
                      </a:endParaRPr>
                    </a:p>
                  </a:txBody>
                  <a:tcPr marL="9525" marR="9525" marT="9525" marB="0" anchor="b"/>
                </a:tc>
                <a:tc>
                  <a:txBody>
                    <a:bodyPr/>
                    <a:lstStyle/>
                    <a:p>
                      <a:pPr algn="ctr" fontAlgn="b"/>
                      <a:r>
                        <a:rPr lang="en-US" sz="1600" u="none" strike="noStrike">
                          <a:effectLst/>
                        </a:rPr>
                        <a:t>Có</a:t>
                      </a:r>
                      <a:endParaRPr lang="en-US" sz="1600" b="0" i="0" u="none" strike="noStrike">
                        <a:solidFill>
                          <a:srgbClr val="000000"/>
                        </a:solidFill>
                        <a:effectLst/>
                        <a:latin typeface="Calibri"/>
                      </a:endParaRPr>
                    </a:p>
                  </a:txBody>
                  <a:tcPr marL="9525" marR="9525" marT="9525" marB="0" anchor="b"/>
                </a:tc>
                <a:tc>
                  <a:txBody>
                    <a:bodyPr/>
                    <a:lstStyle/>
                    <a:p>
                      <a:pPr algn="ctr" fontAlgn="b"/>
                      <a:r>
                        <a:rPr lang="en-US" sz="1600" u="none" strike="noStrike">
                          <a:effectLst/>
                        </a:rPr>
                        <a:t>Có</a:t>
                      </a:r>
                      <a:endParaRPr lang="en-US" sz="1600" b="0" i="0" u="none" strike="noStrike">
                        <a:solidFill>
                          <a:srgbClr val="000000"/>
                        </a:solidFill>
                        <a:effectLst/>
                        <a:latin typeface="Calibri"/>
                      </a:endParaRPr>
                    </a:p>
                  </a:txBody>
                  <a:tcPr marL="9525" marR="9525" marT="9525" marB="0" anchor="b"/>
                </a:tc>
                <a:tc>
                  <a:txBody>
                    <a:bodyPr/>
                    <a:lstStyle/>
                    <a:p>
                      <a:pPr algn="ctr" fontAlgn="b"/>
                      <a:r>
                        <a:rPr lang="en-US" sz="1600" u="none" strike="noStrike">
                          <a:effectLst/>
                        </a:rPr>
                        <a:t>Không</a:t>
                      </a:r>
                      <a:endParaRPr lang="en-US" sz="1600" b="0" i="0" u="none" strike="noStrike">
                        <a:solidFill>
                          <a:srgbClr val="000000"/>
                        </a:solidFill>
                        <a:effectLst/>
                        <a:latin typeface="Calibri"/>
                      </a:endParaRPr>
                    </a:p>
                  </a:txBody>
                  <a:tcPr marL="9525" marR="9525" marT="9525" marB="0" anchor="b"/>
                </a:tc>
                <a:tc>
                  <a:txBody>
                    <a:bodyPr/>
                    <a:lstStyle/>
                    <a:p>
                      <a:pPr algn="ctr" fontAlgn="b"/>
                      <a:r>
                        <a:rPr lang="en-US" sz="1600" u="none" strike="noStrike">
                          <a:effectLst/>
                        </a:rPr>
                        <a:t>Không</a:t>
                      </a:r>
                      <a:endParaRPr lang="en-US" sz="1600" b="0" i="0" u="none" strike="noStrike">
                        <a:solidFill>
                          <a:srgbClr val="000000"/>
                        </a:solidFill>
                        <a:effectLst/>
                        <a:latin typeface="Calibri"/>
                      </a:endParaRPr>
                    </a:p>
                  </a:txBody>
                  <a:tcPr marL="9525" marR="9525" marT="9525" marB="0" anchor="b"/>
                </a:tc>
                <a:tc>
                  <a:txBody>
                    <a:bodyPr/>
                    <a:lstStyle/>
                    <a:p>
                      <a:pPr algn="ctr" fontAlgn="b"/>
                      <a:r>
                        <a:rPr lang="en-US" sz="1600" u="none" strike="noStrike">
                          <a:effectLst/>
                        </a:rPr>
                        <a:t>Có</a:t>
                      </a:r>
                      <a:endParaRPr lang="en-US" sz="1600" b="0" i="0" u="none" strike="noStrike">
                        <a:solidFill>
                          <a:srgbClr val="000000"/>
                        </a:solidFill>
                        <a:effectLst/>
                        <a:latin typeface="Calibri"/>
                      </a:endParaRPr>
                    </a:p>
                  </a:txBody>
                  <a:tcPr marL="9525" marR="9525" marT="9525" marB="0" anchor="b"/>
                </a:tc>
                <a:tc>
                  <a:txBody>
                    <a:bodyPr/>
                    <a:lstStyle/>
                    <a:p>
                      <a:pPr algn="ctr" fontAlgn="b"/>
                      <a:r>
                        <a:rPr lang="en-US" sz="1600" u="none" strike="noStrike">
                          <a:effectLst/>
                        </a:rPr>
                        <a:t>Có</a:t>
                      </a:r>
                      <a:endParaRPr lang="en-US" sz="1600" b="0" i="0" u="none" strike="noStrike">
                        <a:solidFill>
                          <a:srgbClr val="000000"/>
                        </a:solidFill>
                        <a:effectLst/>
                        <a:latin typeface="Calibri"/>
                      </a:endParaRPr>
                    </a:p>
                  </a:txBody>
                  <a:tcPr marL="9525" marR="9525" marT="9525" marB="0" anchor="b"/>
                </a:tc>
              </a:tr>
              <a:tr h="319709">
                <a:tc>
                  <a:txBody>
                    <a:bodyPr/>
                    <a:lstStyle/>
                    <a:p>
                      <a:pPr algn="l" fontAlgn="b"/>
                      <a:r>
                        <a:rPr lang="en-US" sz="1600" u="none" strike="noStrike" smtClean="0">
                          <a:effectLst/>
                        </a:rPr>
                        <a:t>Openoffice.org </a:t>
                      </a:r>
                      <a:r>
                        <a:rPr lang="en-US" sz="1600" u="none" strike="noStrike">
                          <a:effectLst/>
                        </a:rPr>
                        <a:t>Calc</a:t>
                      </a:r>
                      <a:endParaRPr lang="en-US" sz="1600" b="0" i="0" u="none" strike="noStrike">
                        <a:solidFill>
                          <a:srgbClr val="000000"/>
                        </a:solidFill>
                        <a:effectLst/>
                        <a:latin typeface="Calibri"/>
                      </a:endParaRPr>
                    </a:p>
                  </a:txBody>
                  <a:tcPr marL="9525" marR="9525" marT="9525" marB="0" anchor="b"/>
                </a:tc>
                <a:tc>
                  <a:txBody>
                    <a:bodyPr/>
                    <a:lstStyle/>
                    <a:p>
                      <a:pPr algn="ctr" fontAlgn="b"/>
                      <a:r>
                        <a:rPr lang="en-US" sz="1600" u="none" strike="noStrike">
                          <a:effectLst/>
                        </a:rPr>
                        <a:t>Có</a:t>
                      </a:r>
                      <a:endParaRPr lang="en-US" sz="1600" b="0" i="0" u="none" strike="noStrike">
                        <a:solidFill>
                          <a:srgbClr val="000000"/>
                        </a:solidFill>
                        <a:effectLst/>
                        <a:latin typeface="Calibri"/>
                      </a:endParaRPr>
                    </a:p>
                  </a:txBody>
                  <a:tcPr marL="9525" marR="9525" marT="9525" marB="0" anchor="b"/>
                </a:tc>
                <a:tc>
                  <a:txBody>
                    <a:bodyPr/>
                    <a:lstStyle/>
                    <a:p>
                      <a:pPr algn="ctr" fontAlgn="b"/>
                      <a:r>
                        <a:rPr lang="en-US" sz="1600" u="none" strike="noStrike">
                          <a:effectLst/>
                        </a:rPr>
                        <a:t>Có</a:t>
                      </a:r>
                      <a:endParaRPr lang="en-US" sz="1600" b="0" i="0" u="none" strike="noStrike">
                        <a:solidFill>
                          <a:srgbClr val="000000"/>
                        </a:solidFill>
                        <a:effectLst/>
                        <a:latin typeface="Calibri"/>
                      </a:endParaRPr>
                    </a:p>
                  </a:txBody>
                  <a:tcPr marL="9525" marR="9525" marT="9525" marB="0" anchor="b"/>
                </a:tc>
                <a:tc>
                  <a:txBody>
                    <a:bodyPr/>
                    <a:lstStyle/>
                    <a:p>
                      <a:pPr algn="ctr" fontAlgn="b"/>
                      <a:r>
                        <a:rPr lang="en-US" sz="1600" u="none" strike="noStrike">
                          <a:effectLst/>
                        </a:rPr>
                        <a:t>Có</a:t>
                      </a:r>
                      <a:endParaRPr lang="en-US" sz="1600" b="0" i="0" u="none" strike="noStrike">
                        <a:solidFill>
                          <a:srgbClr val="000000"/>
                        </a:solidFill>
                        <a:effectLst/>
                        <a:latin typeface="Calibri"/>
                      </a:endParaRPr>
                    </a:p>
                  </a:txBody>
                  <a:tcPr marL="9525" marR="9525" marT="9525" marB="0" anchor="b"/>
                </a:tc>
                <a:tc>
                  <a:txBody>
                    <a:bodyPr/>
                    <a:lstStyle/>
                    <a:p>
                      <a:pPr algn="ctr" fontAlgn="b"/>
                      <a:r>
                        <a:rPr lang="en-US" sz="1600" u="none" strike="noStrike">
                          <a:effectLst/>
                        </a:rPr>
                        <a:t>Có</a:t>
                      </a:r>
                      <a:endParaRPr lang="en-US" sz="1600" b="0" i="0" u="none" strike="noStrike">
                        <a:solidFill>
                          <a:srgbClr val="000000"/>
                        </a:solidFill>
                        <a:effectLst/>
                        <a:latin typeface="Calibri"/>
                      </a:endParaRPr>
                    </a:p>
                  </a:txBody>
                  <a:tcPr marL="9525" marR="9525" marT="9525" marB="0" anchor="b"/>
                </a:tc>
                <a:tc>
                  <a:txBody>
                    <a:bodyPr/>
                    <a:lstStyle/>
                    <a:p>
                      <a:pPr algn="ctr" fontAlgn="b"/>
                      <a:r>
                        <a:rPr lang="en-US" sz="1600" u="none" strike="noStrike">
                          <a:effectLst/>
                        </a:rPr>
                        <a:t>Không</a:t>
                      </a:r>
                      <a:endParaRPr lang="en-US" sz="1600" b="0" i="0" u="none" strike="noStrike">
                        <a:solidFill>
                          <a:srgbClr val="000000"/>
                        </a:solidFill>
                        <a:effectLst/>
                        <a:latin typeface="Calibri"/>
                      </a:endParaRPr>
                    </a:p>
                  </a:txBody>
                  <a:tcPr marL="9525" marR="9525" marT="9525" marB="0" anchor="b"/>
                </a:tc>
                <a:tc>
                  <a:txBody>
                    <a:bodyPr/>
                    <a:lstStyle/>
                    <a:p>
                      <a:pPr algn="ctr" fontAlgn="b"/>
                      <a:r>
                        <a:rPr lang="en-US" sz="1600" u="none" strike="noStrike">
                          <a:effectLst/>
                        </a:rPr>
                        <a:t>Có</a:t>
                      </a:r>
                      <a:endParaRPr lang="en-US" sz="1600" b="0" i="0" u="none" strike="noStrike">
                        <a:solidFill>
                          <a:srgbClr val="000000"/>
                        </a:solidFill>
                        <a:effectLst/>
                        <a:latin typeface="Calibri"/>
                      </a:endParaRPr>
                    </a:p>
                  </a:txBody>
                  <a:tcPr marL="9525" marR="9525" marT="9525" marB="0" anchor="b"/>
                </a:tc>
                <a:tc>
                  <a:txBody>
                    <a:bodyPr/>
                    <a:lstStyle/>
                    <a:p>
                      <a:pPr algn="ctr" fontAlgn="b"/>
                      <a:r>
                        <a:rPr lang="en-US" sz="1600" u="none" strike="noStrike">
                          <a:effectLst/>
                        </a:rPr>
                        <a:t>Có</a:t>
                      </a:r>
                      <a:endParaRPr lang="en-US" sz="1600" b="0" i="0" u="none" strike="noStrike">
                        <a:solidFill>
                          <a:srgbClr val="000000"/>
                        </a:solidFill>
                        <a:effectLst/>
                        <a:latin typeface="Calibri"/>
                      </a:endParaRPr>
                    </a:p>
                  </a:txBody>
                  <a:tcPr marL="9525" marR="9525" marT="9525" marB="0" anchor="b"/>
                </a:tc>
              </a:tr>
            </a:tbl>
          </a:graphicData>
        </a:graphic>
      </p:graphicFrame>
      <p:sp>
        <p:nvSpPr>
          <p:cNvPr id="10" name="TextBox 9"/>
          <p:cNvSpPr txBox="1"/>
          <p:nvPr/>
        </p:nvSpPr>
        <p:spPr>
          <a:xfrm>
            <a:off x="2904352" y="4191000"/>
            <a:ext cx="4334648" cy="369332"/>
          </a:xfrm>
          <a:prstGeom prst="rect">
            <a:avLst/>
          </a:prstGeom>
          <a:noFill/>
        </p:spPr>
        <p:txBody>
          <a:bodyPr wrap="none" rtlCol="0">
            <a:spAutoFit/>
          </a:bodyPr>
          <a:lstStyle/>
          <a:p>
            <a:r>
              <a:rPr lang="en-US" b="1" i="1" smtClean="0">
                <a:solidFill>
                  <a:schemeClr val="tx2"/>
                </a:solidFill>
              </a:rPr>
              <a:t>Khả năng mở các định dạng của phần mềm</a:t>
            </a:r>
            <a:endParaRPr lang="en-US" b="1" i="1">
              <a:solidFill>
                <a:schemeClr val="tx2"/>
              </a:solidFill>
            </a:endParaRPr>
          </a:p>
        </p:txBody>
      </p:sp>
      <p:sp>
        <p:nvSpPr>
          <p:cNvPr id="6" name="Footer Placeholder 5"/>
          <p:cNvSpPr>
            <a:spLocks noGrp="1"/>
          </p:cNvSpPr>
          <p:nvPr>
            <p:ph type="ftr" sz="quarter" idx="11"/>
          </p:nvPr>
        </p:nvSpPr>
        <p:spPr/>
        <p:txBody>
          <a:bodyPr/>
          <a:lstStyle/>
          <a:p>
            <a:r>
              <a:rPr lang="vi-VN" smtClean="0"/>
              <a:t>Khoa CNTT - ĐH Khoa học Tự nhiên</a:t>
            </a:r>
            <a:endParaRPr lang="en-US"/>
          </a:p>
        </p:txBody>
      </p:sp>
    </p:spTree>
    <p:extLst>
      <p:ext uri="{BB962C8B-B14F-4D97-AF65-F5344CB8AC3E}">
        <p14:creationId xmlns:p14="http://schemas.microsoft.com/office/powerpoint/2010/main" val="324242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Phân loại phần mềm bảng tính</a:t>
            </a:r>
            <a:endParaRPr lang="en-US"/>
          </a:p>
        </p:txBody>
      </p:sp>
      <p:sp>
        <p:nvSpPr>
          <p:cNvPr id="3" name="Content Placeholder 2"/>
          <p:cNvSpPr>
            <a:spLocks noGrp="1"/>
          </p:cNvSpPr>
          <p:nvPr>
            <p:ph idx="1"/>
          </p:nvPr>
        </p:nvSpPr>
        <p:spPr/>
        <p:txBody>
          <a:bodyPr>
            <a:normAutofit/>
          </a:bodyPr>
          <a:lstStyle/>
          <a:p>
            <a:pPr algn="just"/>
            <a:r>
              <a:rPr lang="en-US" smtClean="0"/>
              <a:t>Bảng tính trên Web: Google docs, Office Web Apps, Zoho Office Suite, …</a:t>
            </a:r>
            <a:endParaRPr lang="en-US"/>
          </a:p>
        </p:txBody>
      </p:sp>
      <p:sp>
        <p:nvSpPr>
          <p:cNvPr id="4" name="Date Placeholder 3"/>
          <p:cNvSpPr>
            <a:spLocks noGrp="1"/>
          </p:cNvSpPr>
          <p:nvPr>
            <p:ph type="dt" sz="half" idx="10"/>
          </p:nvPr>
        </p:nvSpPr>
        <p:spPr/>
        <p:txBody>
          <a:bodyPr/>
          <a:lstStyle/>
          <a:p>
            <a:fld id="{174788C4-C942-454D-9955-674E70B7170F}" type="datetime1">
              <a:rPr lang="en-US" smtClean="0"/>
              <a:t>10/2/2012</a:t>
            </a:fld>
            <a:endParaRPr lang="en-US"/>
          </a:p>
        </p:txBody>
      </p:sp>
      <p:sp>
        <p:nvSpPr>
          <p:cNvPr id="7" name="Footer Placeholder 6"/>
          <p:cNvSpPr>
            <a:spLocks noGrp="1"/>
          </p:cNvSpPr>
          <p:nvPr>
            <p:ph type="ftr" sz="quarter" idx="11"/>
          </p:nvPr>
        </p:nvSpPr>
        <p:spPr/>
        <p:txBody>
          <a:bodyPr/>
          <a:lstStyle/>
          <a:p>
            <a:r>
              <a:rPr lang="vi-VN" smtClean="0"/>
              <a:t>Khoa CNTT - ĐH Khoa học Tự nhiên</a:t>
            </a:r>
            <a:endParaRPr lang="en-US"/>
          </a:p>
        </p:txBody>
      </p:sp>
      <p:sp>
        <p:nvSpPr>
          <p:cNvPr id="5" name="Slide Number Placeholder 4"/>
          <p:cNvSpPr>
            <a:spLocks noGrp="1"/>
          </p:cNvSpPr>
          <p:nvPr>
            <p:ph type="sldNum" sz="quarter" idx="12"/>
          </p:nvPr>
        </p:nvSpPr>
        <p:spPr/>
        <p:txBody>
          <a:bodyPr/>
          <a:lstStyle/>
          <a:p>
            <a:fld id="{8023217D-CBF3-4F05-B64D-691139C0E6CF}" type="slidenum">
              <a:rPr lang="en-US" smtClean="0"/>
              <a:pPr/>
              <a:t>17</a:t>
            </a:fld>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3504" y="2652532"/>
            <a:ext cx="3803298" cy="3078616"/>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46816" y="3326815"/>
            <a:ext cx="3901584" cy="2692985"/>
          </a:xfrm>
          <a:prstGeom prst="rect">
            <a:avLst/>
          </a:prstGeom>
          <a:ln>
            <a:solidFill>
              <a:schemeClr val="tx1"/>
            </a:solidFill>
            <a:prstDash val="solid"/>
          </a:ln>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00600" y="3615342"/>
            <a:ext cx="3433577" cy="2709258"/>
          </a:xfrm>
          <a:prstGeom prst="rect">
            <a:avLst/>
          </a:prstGeom>
        </p:spPr>
      </p:pic>
    </p:spTree>
    <p:extLst>
      <p:ext uri="{BB962C8B-B14F-4D97-AF65-F5344CB8AC3E}">
        <p14:creationId xmlns:p14="http://schemas.microsoft.com/office/powerpoint/2010/main" val="17380308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mtClean="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t>Cấu trúc bảng tính</a:t>
            </a:r>
            <a:endParaRPr lang="en-US">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endParaRPr>
          </a:p>
        </p:txBody>
      </p:sp>
    </p:spTree>
    <p:extLst>
      <p:ext uri="{BB962C8B-B14F-4D97-AF65-F5344CB8AC3E}">
        <p14:creationId xmlns:p14="http://schemas.microsoft.com/office/powerpoint/2010/main" val="28940120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Cấu trúc bảng tính</a:t>
            </a:r>
            <a:endParaRPr lang="en-US"/>
          </a:p>
        </p:txBody>
      </p:sp>
      <p:sp>
        <p:nvSpPr>
          <p:cNvPr id="3" name="Content Placeholder 2"/>
          <p:cNvSpPr>
            <a:spLocks noGrp="1"/>
          </p:cNvSpPr>
          <p:nvPr>
            <p:ph idx="1"/>
          </p:nvPr>
        </p:nvSpPr>
        <p:spPr/>
        <p:txBody>
          <a:bodyPr>
            <a:normAutofit fontScale="92500" lnSpcReduction="10000"/>
          </a:bodyPr>
          <a:lstStyle/>
          <a:p>
            <a:pPr marL="0" indent="0" algn="just">
              <a:buNone/>
            </a:pPr>
            <a:r>
              <a:rPr lang="en-US" smtClean="0"/>
              <a:t>Bảng tính bao gồm nhiều thành phần và có thể được chia thành các nhóm sau:</a:t>
            </a:r>
          </a:p>
          <a:p>
            <a:pPr algn="just"/>
            <a:r>
              <a:rPr lang="en-US" smtClean="0"/>
              <a:t>Lưu trữ và thể hiện dữ liệu</a:t>
            </a:r>
          </a:p>
          <a:p>
            <a:pPr algn="just"/>
            <a:r>
              <a:rPr lang="en-US" smtClean="0"/>
              <a:t>Biểu thức, hàm xử lý</a:t>
            </a:r>
          </a:p>
          <a:p>
            <a:pPr algn="just"/>
            <a:r>
              <a:rPr lang="en-US" smtClean="0"/>
              <a:t>Cơ sở dữ liệu</a:t>
            </a:r>
          </a:p>
          <a:p>
            <a:pPr algn="just"/>
            <a:r>
              <a:rPr lang="en-US" smtClean="0"/>
              <a:t>Biểu đồ</a:t>
            </a:r>
          </a:p>
          <a:p>
            <a:pPr algn="just"/>
            <a:r>
              <a:rPr lang="en-US" smtClean="0"/>
              <a:t>Làm việc cộng tác</a:t>
            </a:r>
          </a:p>
          <a:p>
            <a:pPr marL="0" indent="0" algn="just">
              <a:buNone/>
            </a:pPr>
            <a:r>
              <a:rPr lang="en-US" smtClean="0"/>
              <a:t>Ngoài ra còn có các thao tác để thực hiện các chức năng trên. </a:t>
            </a:r>
          </a:p>
          <a:p>
            <a:pPr algn="just"/>
            <a:endParaRPr lang="en-US" smtClean="0"/>
          </a:p>
          <a:p>
            <a:pPr lvl="1" algn="just"/>
            <a:endParaRPr lang="en-US"/>
          </a:p>
        </p:txBody>
      </p:sp>
      <p:sp>
        <p:nvSpPr>
          <p:cNvPr id="4" name="Date Placeholder 3"/>
          <p:cNvSpPr>
            <a:spLocks noGrp="1"/>
          </p:cNvSpPr>
          <p:nvPr>
            <p:ph type="dt" sz="half" idx="10"/>
          </p:nvPr>
        </p:nvSpPr>
        <p:spPr/>
        <p:txBody>
          <a:bodyPr/>
          <a:lstStyle/>
          <a:p>
            <a:fld id="{DFF9496D-AEEB-4026-899D-A40F1C71D631}" type="datetime1">
              <a:rPr lang="en-US" smtClean="0"/>
              <a:t>10/2/2012</a:t>
            </a:fld>
            <a:endParaRPr lang="en-US"/>
          </a:p>
        </p:txBody>
      </p:sp>
      <p:sp>
        <p:nvSpPr>
          <p:cNvPr id="6" name="Footer Placeholder 5"/>
          <p:cNvSpPr>
            <a:spLocks noGrp="1"/>
          </p:cNvSpPr>
          <p:nvPr>
            <p:ph type="ftr" sz="quarter" idx="11"/>
          </p:nvPr>
        </p:nvSpPr>
        <p:spPr/>
        <p:txBody>
          <a:bodyPr/>
          <a:lstStyle/>
          <a:p>
            <a:r>
              <a:rPr lang="vi-VN" smtClean="0"/>
              <a:t>Khoa CNTT - ĐH Khoa học Tự nhiên</a:t>
            </a:r>
            <a:endParaRPr lang="en-US"/>
          </a:p>
        </p:txBody>
      </p:sp>
      <p:sp>
        <p:nvSpPr>
          <p:cNvPr id="5" name="Slide Number Placeholder 4"/>
          <p:cNvSpPr>
            <a:spLocks noGrp="1"/>
          </p:cNvSpPr>
          <p:nvPr>
            <p:ph type="sldNum" sz="quarter" idx="12"/>
          </p:nvPr>
        </p:nvSpPr>
        <p:spPr/>
        <p:txBody>
          <a:bodyPr/>
          <a:lstStyle/>
          <a:p>
            <a:fld id="{8023217D-CBF3-4F05-B64D-691139C0E6CF}" type="slidenum">
              <a:rPr lang="en-US" smtClean="0"/>
              <a:pPr/>
              <a:t>19</a:t>
            </a:fld>
            <a:endParaRPr lang="en-US"/>
          </a:p>
        </p:txBody>
      </p:sp>
    </p:spTree>
    <p:extLst>
      <p:ext uri="{BB962C8B-B14F-4D97-AF65-F5344CB8AC3E}">
        <p14:creationId xmlns:p14="http://schemas.microsoft.com/office/powerpoint/2010/main" val="21755268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Nội dung</a:t>
            </a:r>
            <a:endParaRPr lang="en-US"/>
          </a:p>
        </p:txBody>
      </p:sp>
      <p:sp>
        <p:nvSpPr>
          <p:cNvPr id="3" name="Content Placeholder 2"/>
          <p:cNvSpPr>
            <a:spLocks noGrp="1"/>
          </p:cNvSpPr>
          <p:nvPr>
            <p:ph idx="1"/>
          </p:nvPr>
        </p:nvSpPr>
        <p:spPr/>
        <p:txBody>
          <a:bodyPr/>
          <a:lstStyle/>
          <a:p>
            <a:pPr>
              <a:buFont typeface="Wingdings" pitchFamily="2" charset="2"/>
              <a:buChar char="Ø"/>
            </a:pPr>
            <a:r>
              <a:rPr lang="en-US" smtClean="0"/>
              <a:t> Tổng quan bảng tính</a:t>
            </a:r>
          </a:p>
          <a:p>
            <a:pPr>
              <a:buFont typeface="Wingdings" pitchFamily="2" charset="2"/>
              <a:buChar char="Ø"/>
            </a:pPr>
            <a:r>
              <a:rPr lang="en-US" smtClean="0"/>
              <a:t> </a:t>
            </a:r>
            <a:r>
              <a:rPr lang="en-US" err="1" smtClean="0"/>
              <a:t>Phần</a:t>
            </a:r>
            <a:r>
              <a:rPr lang="en-US" smtClean="0"/>
              <a:t> </a:t>
            </a:r>
            <a:r>
              <a:rPr lang="en-US" err="1" smtClean="0"/>
              <a:t>mềm</a:t>
            </a:r>
            <a:r>
              <a:rPr lang="en-US" smtClean="0"/>
              <a:t> </a:t>
            </a:r>
            <a:r>
              <a:rPr lang="en-US" err="1" smtClean="0"/>
              <a:t>bảng</a:t>
            </a:r>
            <a:r>
              <a:rPr lang="en-US" smtClean="0"/>
              <a:t> </a:t>
            </a:r>
            <a:r>
              <a:rPr lang="en-US" err="1" smtClean="0"/>
              <a:t>tính</a:t>
            </a:r>
            <a:endParaRPr lang="en-US"/>
          </a:p>
          <a:p>
            <a:pPr>
              <a:buFont typeface="Wingdings" pitchFamily="2" charset="2"/>
              <a:buChar char="Ø"/>
            </a:pPr>
            <a:r>
              <a:rPr lang="en-US"/>
              <a:t> </a:t>
            </a:r>
            <a:r>
              <a:rPr lang="en-US" err="1" smtClean="0"/>
              <a:t>Cấu</a:t>
            </a:r>
            <a:r>
              <a:rPr lang="en-US" smtClean="0"/>
              <a:t> </a:t>
            </a:r>
            <a:r>
              <a:rPr lang="en-US" err="1" smtClean="0"/>
              <a:t>trúc</a:t>
            </a:r>
            <a:r>
              <a:rPr lang="en-US" smtClean="0"/>
              <a:t> </a:t>
            </a:r>
            <a:r>
              <a:rPr lang="en-US" err="1" smtClean="0"/>
              <a:t>cơ</a:t>
            </a:r>
            <a:r>
              <a:rPr lang="en-US" smtClean="0"/>
              <a:t> </a:t>
            </a:r>
            <a:r>
              <a:rPr lang="en-US" err="1" smtClean="0"/>
              <a:t>bản</a:t>
            </a:r>
            <a:endParaRPr lang="en-US"/>
          </a:p>
          <a:p>
            <a:pPr>
              <a:buFont typeface="Wingdings" pitchFamily="2" charset="2"/>
              <a:buChar char="Ø"/>
            </a:pPr>
            <a:r>
              <a:rPr lang="en-US"/>
              <a:t> </a:t>
            </a:r>
            <a:r>
              <a:rPr lang="en-US" err="1" smtClean="0"/>
              <a:t>Ứng</a:t>
            </a:r>
            <a:r>
              <a:rPr lang="en-US" smtClean="0"/>
              <a:t> </a:t>
            </a:r>
            <a:r>
              <a:rPr lang="en-US" err="1" smtClean="0"/>
              <a:t>dụng</a:t>
            </a:r>
            <a:r>
              <a:rPr lang="en-US" smtClean="0"/>
              <a:t> </a:t>
            </a:r>
            <a:r>
              <a:rPr lang="en-US" err="1" smtClean="0"/>
              <a:t>của</a:t>
            </a:r>
            <a:r>
              <a:rPr lang="en-US" smtClean="0"/>
              <a:t> </a:t>
            </a:r>
            <a:r>
              <a:rPr lang="en-US" err="1" smtClean="0"/>
              <a:t>bảng</a:t>
            </a:r>
            <a:r>
              <a:rPr lang="en-US" smtClean="0"/>
              <a:t> </a:t>
            </a:r>
            <a:r>
              <a:rPr lang="en-US" err="1" smtClean="0"/>
              <a:t>tính</a:t>
            </a:r>
            <a:endParaRPr lang="en-US"/>
          </a:p>
          <a:p>
            <a:pPr>
              <a:buFont typeface="Wingdings" pitchFamily="2" charset="2"/>
              <a:buChar char="Ø"/>
            </a:pPr>
            <a:endParaRPr lang="en-US"/>
          </a:p>
        </p:txBody>
      </p:sp>
      <p:sp>
        <p:nvSpPr>
          <p:cNvPr id="4" name="Date Placeholder 3"/>
          <p:cNvSpPr>
            <a:spLocks noGrp="1"/>
          </p:cNvSpPr>
          <p:nvPr>
            <p:ph type="dt" sz="half" idx="10"/>
          </p:nvPr>
        </p:nvSpPr>
        <p:spPr/>
        <p:txBody>
          <a:bodyPr/>
          <a:lstStyle/>
          <a:p>
            <a:fld id="{F6FE0F18-98EA-4B97-B8EE-AEE71B1888D2}" type="datetime1">
              <a:rPr lang="en-US" smtClean="0"/>
              <a:t>10/2/2012</a:t>
            </a:fld>
            <a:endParaRPr lang="en-US"/>
          </a:p>
        </p:txBody>
      </p:sp>
      <p:sp>
        <p:nvSpPr>
          <p:cNvPr id="5" name="Slide Number Placeholder 4"/>
          <p:cNvSpPr>
            <a:spLocks noGrp="1"/>
          </p:cNvSpPr>
          <p:nvPr>
            <p:ph type="sldNum" sz="quarter" idx="12"/>
          </p:nvPr>
        </p:nvSpPr>
        <p:spPr/>
        <p:txBody>
          <a:bodyPr/>
          <a:lstStyle/>
          <a:p>
            <a:fld id="{8023217D-CBF3-4F05-B64D-691139C0E6CF}" type="slidenum">
              <a:rPr lang="en-US" smtClean="0"/>
              <a:pPr/>
              <a:t>2</a:t>
            </a:fld>
            <a:endParaRPr lang="en-US"/>
          </a:p>
        </p:txBody>
      </p:sp>
      <p:sp>
        <p:nvSpPr>
          <p:cNvPr id="6" name="Footer Placeholder 5"/>
          <p:cNvSpPr>
            <a:spLocks noGrp="1"/>
          </p:cNvSpPr>
          <p:nvPr>
            <p:ph type="ftr" sz="quarter" idx="11"/>
          </p:nvPr>
        </p:nvSpPr>
        <p:spPr/>
        <p:txBody>
          <a:bodyPr/>
          <a:lstStyle/>
          <a:p>
            <a:r>
              <a:rPr lang="vi-VN" smtClean="0"/>
              <a:t>Khoa CNTT - ĐH Khoa học Tự nhiên</a:t>
            </a:r>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Lưu trữ và thể hiện dữ liệu</a:t>
            </a:r>
            <a:endParaRPr lang="en-US"/>
          </a:p>
        </p:txBody>
      </p:sp>
      <p:sp>
        <p:nvSpPr>
          <p:cNvPr id="3" name="Content Placeholder 2"/>
          <p:cNvSpPr>
            <a:spLocks noGrp="1"/>
          </p:cNvSpPr>
          <p:nvPr>
            <p:ph idx="1"/>
          </p:nvPr>
        </p:nvSpPr>
        <p:spPr/>
        <p:txBody>
          <a:bodyPr>
            <a:normAutofit/>
          </a:bodyPr>
          <a:lstStyle/>
          <a:p>
            <a:r>
              <a:rPr lang="en-US" sz="2800" smtClean="0"/>
              <a:t>Bảng tính được thể hiện dưới dạng lưới bao gồm các cột và các dòng giao nhau tạo thành các ô (cell). Trong mỗi file có thể bao gồm nhiều bảng tính được thể hiện dưới các trang bảng tính(sheet).</a:t>
            </a:r>
          </a:p>
          <a:p>
            <a:r>
              <a:rPr lang="en-US" sz="2800" smtClean="0"/>
              <a:t>Số lượng </a:t>
            </a:r>
            <a:r>
              <a:rPr lang="en-US" sz="2800" smtClean="0"/>
              <a:t>dòng, cột phụ thuộc</a:t>
            </a:r>
            <a:br>
              <a:rPr lang="en-US" sz="2800" smtClean="0"/>
            </a:br>
            <a:r>
              <a:rPr lang="en-US" sz="2800" smtClean="0"/>
              <a:t>vào </a:t>
            </a:r>
            <a:r>
              <a:rPr lang="en-US" sz="2800" smtClean="0"/>
              <a:t>từng phần </a:t>
            </a:r>
            <a:r>
              <a:rPr lang="en-US" sz="2800" smtClean="0"/>
              <a:t>mềm. Ví dụ</a:t>
            </a:r>
            <a:br>
              <a:rPr lang="en-US" sz="2800" smtClean="0"/>
            </a:br>
            <a:r>
              <a:rPr lang="en-US" sz="2800" smtClean="0"/>
              <a:t>Ms </a:t>
            </a:r>
            <a:r>
              <a:rPr lang="en-US" sz="2800" smtClean="0"/>
              <a:t>Excel </a:t>
            </a:r>
            <a:r>
              <a:rPr lang="en-US" sz="2800" smtClean="0"/>
              <a:t>2003 có 65536 dòng</a:t>
            </a:r>
            <a:br>
              <a:rPr lang="en-US" sz="2800" smtClean="0"/>
            </a:br>
            <a:r>
              <a:rPr lang="en-US" sz="2800" smtClean="0"/>
              <a:t>và </a:t>
            </a:r>
            <a:r>
              <a:rPr lang="en-US" sz="2800" smtClean="0"/>
              <a:t>256 </a:t>
            </a:r>
            <a:r>
              <a:rPr lang="en-US" sz="2800" smtClean="0"/>
              <a:t>cột. Như </a:t>
            </a:r>
            <a:r>
              <a:rPr lang="en-US" sz="2800" smtClean="0"/>
              <a:t>vậy có tất </a:t>
            </a:r>
            <a:r>
              <a:rPr lang="en-US" sz="2800" smtClean="0"/>
              <a:t>cả</a:t>
            </a:r>
            <a:br>
              <a:rPr lang="en-US" sz="2800" smtClean="0"/>
            </a:br>
            <a:r>
              <a:rPr lang="en-US" sz="2800" smtClean="0"/>
              <a:t>16,777,216 </a:t>
            </a:r>
            <a:r>
              <a:rPr lang="en-US" sz="2800" smtClean="0"/>
              <a:t>ô</a:t>
            </a:r>
            <a:r>
              <a:rPr lang="en-US" sz="2800" smtClean="0"/>
              <a:t>.</a:t>
            </a:r>
            <a:endParaRPr lang="en-US" sz="2800"/>
          </a:p>
        </p:txBody>
      </p:sp>
      <p:sp>
        <p:nvSpPr>
          <p:cNvPr id="4" name="Date Placeholder 3"/>
          <p:cNvSpPr>
            <a:spLocks noGrp="1"/>
          </p:cNvSpPr>
          <p:nvPr>
            <p:ph type="dt" sz="half" idx="10"/>
          </p:nvPr>
        </p:nvSpPr>
        <p:spPr/>
        <p:txBody>
          <a:bodyPr/>
          <a:lstStyle/>
          <a:p>
            <a:fld id="{29C2148F-1DE8-43B7-9DA2-BAA59668E660}" type="datetime1">
              <a:rPr lang="en-US" smtClean="0"/>
              <a:t>10/2/2012</a:t>
            </a:fld>
            <a:endParaRPr lang="en-US"/>
          </a:p>
        </p:txBody>
      </p:sp>
      <p:sp>
        <p:nvSpPr>
          <p:cNvPr id="6" name="Footer Placeholder 5"/>
          <p:cNvSpPr>
            <a:spLocks noGrp="1"/>
          </p:cNvSpPr>
          <p:nvPr>
            <p:ph type="ftr" sz="quarter" idx="11"/>
          </p:nvPr>
        </p:nvSpPr>
        <p:spPr/>
        <p:txBody>
          <a:bodyPr/>
          <a:lstStyle/>
          <a:p>
            <a:r>
              <a:rPr lang="vi-VN" smtClean="0"/>
              <a:t>Khoa CNTT - ĐH Khoa học Tự nhiên</a:t>
            </a:r>
            <a:endParaRPr lang="en-US"/>
          </a:p>
        </p:txBody>
      </p:sp>
      <p:sp>
        <p:nvSpPr>
          <p:cNvPr id="5" name="Slide Number Placeholder 4"/>
          <p:cNvSpPr>
            <a:spLocks noGrp="1"/>
          </p:cNvSpPr>
          <p:nvPr>
            <p:ph type="sldNum" sz="quarter" idx="12"/>
          </p:nvPr>
        </p:nvSpPr>
        <p:spPr/>
        <p:txBody>
          <a:bodyPr/>
          <a:lstStyle/>
          <a:p>
            <a:fld id="{8023217D-CBF3-4F05-B64D-691139C0E6CF}" type="slidenum">
              <a:rPr lang="en-US" smtClean="0"/>
              <a:pPr/>
              <a:t>20</a:t>
            </a:fld>
            <a:endParaRPr lang="en-US"/>
          </a:p>
        </p:txBody>
      </p:sp>
      <p:pic>
        <p:nvPicPr>
          <p:cNvPr id="8"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86497" y="3962400"/>
            <a:ext cx="3000303" cy="2398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98430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Lưu trữ và thể hiện dữ </a:t>
            </a:r>
            <a:r>
              <a:rPr lang="en-US" smtClean="0"/>
              <a:t>liệu (tt)</a:t>
            </a:r>
            <a:endParaRPr lang="en-US"/>
          </a:p>
        </p:txBody>
      </p:sp>
      <p:sp>
        <p:nvSpPr>
          <p:cNvPr id="3" name="Content Placeholder 2"/>
          <p:cNvSpPr>
            <a:spLocks noGrp="1"/>
          </p:cNvSpPr>
          <p:nvPr>
            <p:ph idx="1"/>
          </p:nvPr>
        </p:nvSpPr>
        <p:spPr/>
        <p:txBody>
          <a:bodyPr>
            <a:normAutofit fontScale="62500" lnSpcReduction="20000"/>
          </a:bodyPr>
          <a:lstStyle/>
          <a:p>
            <a:r>
              <a:rPr lang="en-US" smtClean="0"/>
              <a:t>Các dòng được đánh thứ tự bằng số nguyên từ 1, 2, …</a:t>
            </a:r>
          </a:p>
          <a:p>
            <a:r>
              <a:rPr lang="en-US" smtClean="0"/>
              <a:t>Các cột được đánh thứ tự bằng ký tự chữ cái từ A, B, …,Z, AA, BB, …</a:t>
            </a:r>
          </a:p>
          <a:p>
            <a:r>
              <a:rPr lang="en-US" smtClean="0"/>
              <a:t>Mỗi ô được thể hiện bằng một địa chỉ duy nhất có dạng &lt;Cột&gt;&lt;Dòng&gt;. </a:t>
            </a:r>
          </a:p>
          <a:p>
            <a:pPr marL="457200" lvl="1" indent="0">
              <a:buNone/>
            </a:pPr>
            <a:r>
              <a:rPr lang="en-US" smtClean="0"/>
              <a:t>Ví dụ ô A1 là ô nằm ở cột A, dòng 1. </a:t>
            </a:r>
          </a:p>
          <a:p>
            <a:r>
              <a:rPr lang="en-US" smtClean="0"/>
              <a:t>Có 3 loại địa chỉ ô nhằm phục vụ cho quá trình tham chiếu tự động:</a:t>
            </a:r>
          </a:p>
          <a:p>
            <a:pPr lvl="1"/>
            <a:r>
              <a:rPr lang="en-US" smtClean="0"/>
              <a:t>Tương đối: cột và dòng thay đổi khi tham chiếu tự động. VD: A1</a:t>
            </a:r>
          </a:p>
          <a:p>
            <a:pPr lvl="1"/>
            <a:r>
              <a:rPr lang="en-US" smtClean="0"/>
              <a:t>Tuyệt đối: cột và dòng không thay đổi khi tham chiếu tự động. VD: $A$1</a:t>
            </a:r>
          </a:p>
          <a:p>
            <a:pPr lvl="1"/>
            <a:r>
              <a:rPr lang="en-US" smtClean="0"/>
              <a:t>Hỗn hợp: cột hoặc dòng không thay đổi khi tham chiếu tự động. VD: $A1, A$1	</a:t>
            </a:r>
          </a:p>
          <a:p>
            <a:r>
              <a:rPr lang="en-US" smtClean="0"/>
              <a:t>Ngoài ra địa chỉ của ô được gắn thêm tên của trang bảng tính mà nó được thể hiện trong trường hợp được tham chiếu ngoài trang đó. Ví dụ: Trang1!A1</a:t>
            </a:r>
          </a:p>
        </p:txBody>
      </p:sp>
      <p:sp>
        <p:nvSpPr>
          <p:cNvPr id="4" name="Date Placeholder 3"/>
          <p:cNvSpPr>
            <a:spLocks noGrp="1"/>
          </p:cNvSpPr>
          <p:nvPr>
            <p:ph type="dt" sz="half" idx="10"/>
          </p:nvPr>
        </p:nvSpPr>
        <p:spPr/>
        <p:txBody>
          <a:bodyPr/>
          <a:lstStyle/>
          <a:p>
            <a:fld id="{D579B6DF-23DE-42D6-B524-2048DF4E82A8}" type="datetime1">
              <a:rPr lang="en-US" smtClean="0"/>
              <a:t>10/2/2012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21</a:t>
            </a:fld>
            <a:endParaRPr lang="en-US"/>
          </a:p>
        </p:txBody>
      </p:sp>
    </p:spTree>
    <p:extLst>
      <p:ext uri="{BB962C8B-B14F-4D97-AF65-F5344CB8AC3E}">
        <p14:creationId xmlns:p14="http://schemas.microsoft.com/office/powerpoint/2010/main" val="22010590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Lưu trữ và thể hiện dữ </a:t>
            </a:r>
            <a:r>
              <a:rPr lang="en-US" smtClean="0"/>
              <a:t>liệu (tt)</a:t>
            </a:r>
            <a:endParaRPr lang="en-US"/>
          </a:p>
        </p:txBody>
      </p:sp>
      <p:sp>
        <p:nvSpPr>
          <p:cNvPr id="3" name="Content Placeholder 2"/>
          <p:cNvSpPr>
            <a:spLocks noGrp="1"/>
          </p:cNvSpPr>
          <p:nvPr>
            <p:ph idx="1"/>
          </p:nvPr>
        </p:nvSpPr>
        <p:spPr/>
        <p:txBody>
          <a:bodyPr>
            <a:normAutofit/>
          </a:bodyPr>
          <a:lstStyle/>
          <a:p>
            <a:r>
              <a:rPr lang="en-US" smtClean="0"/>
              <a:t>Mỗi ô có thể chứa một giá trị hay một hàm hay có thể bỏ trống. </a:t>
            </a:r>
          </a:p>
          <a:p>
            <a:pPr lvl="1"/>
            <a:r>
              <a:rPr lang="en-US" smtClean="0"/>
              <a:t>Giá trị có thể được nhập vào trực tiếp hay từ kết quả trả về của các hàm, từ thể hiện ngày tháng, từ dữ liệu nhận về từ bên ngoài.</a:t>
            </a:r>
          </a:p>
          <a:p>
            <a:pPr lvl="1"/>
            <a:r>
              <a:rPr lang="en-US" smtClean="0"/>
              <a:t>Ô chứa hàm thông thường bắt đầu với dấu =.</a:t>
            </a:r>
            <a:endParaRPr lang="en-US"/>
          </a:p>
        </p:txBody>
      </p:sp>
      <p:sp>
        <p:nvSpPr>
          <p:cNvPr id="4" name="Date Placeholder 3"/>
          <p:cNvSpPr>
            <a:spLocks noGrp="1"/>
          </p:cNvSpPr>
          <p:nvPr>
            <p:ph type="dt" sz="half" idx="10"/>
          </p:nvPr>
        </p:nvSpPr>
        <p:spPr/>
        <p:txBody>
          <a:bodyPr/>
          <a:lstStyle/>
          <a:p>
            <a:fld id="{6B4498D4-B751-477B-88A1-E7C3921ECB03}" type="datetime1">
              <a:rPr lang="en-US" smtClean="0"/>
              <a:t>10/2/2012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22</a:t>
            </a:fld>
            <a:endParaRPr lang="en-US"/>
          </a:p>
        </p:txBody>
      </p:sp>
      <p:pic>
        <p:nvPicPr>
          <p:cNvPr id="307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8745" y="4571999"/>
            <a:ext cx="3028950" cy="178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55331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Lưu trữ và thể hiện dữ </a:t>
            </a:r>
            <a:r>
              <a:rPr lang="en-US" smtClean="0"/>
              <a:t>liệu (tt)</a:t>
            </a:r>
            <a:endParaRPr lang="en-US"/>
          </a:p>
        </p:txBody>
      </p:sp>
      <p:sp>
        <p:nvSpPr>
          <p:cNvPr id="3" name="Content Placeholder 2"/>
          <p:cNvSpPr>
            <a:spLocks noGrp="1"/>
          </p:cNvSpPr>
          <p:nvPr>
            <p:ph idx="1"/>
          </p:nvPr>
        </p:nvSpPr>
        <p:spPr/>
        <p:txBody>
          <a:bodyPr>
            <a:normAutofit/>
          </a:bodyPr>
          <a:lstStyle/>
          <a:p>
            <a:r>
              <a:rPr lang="en-US" smtClean="0"/>
              <a:t>Định dạng ô: bao gồm định dạng màu sắc, kích thước, in nghiêng, in đậm, gạch chân, font chữ, đường viền, …</a:t>
            </a:r>
            <a:endParaRPr lang="en-US"/>
          </a:p>
        </p:txBody>
      </p:sp>
      <p:sp>
        <p:nvSpPr>
          <p:cNvPr id="4" name="Date Placeholder 3"/>
          <p:cNvSpPr>
            <a:spLocks noGrp="1"/>
          </p:cNvSpPr>
          <p:nvPr>
            <p:ph type="dt" sz="half" idx="10"/>
          </p:nvPr>
        </p:nvSpPr>
        <p:spPr/>
        <p:txBody>
          <a:bodyPr/>
          <a:lstStyle/>
          <a:p>
            <a:fld id="{B2436B86-2A99-4F29-B5CA-3055EED2C868}" type="datetime1">
              <a:rPr lang="en-US" smtClean="0"/>
              <a:t>10/2/2012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23</a:t>
            </a:fld>
            <a:endParaRPr lang="en-US"/>
          </a:p>
        </p:txBody>
      </p:sp>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9338" y="3200400"/>
            <a:ext cx="4505325" cy="28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84566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Lưu trữ và thể hiện dữ </a:t>
            </a:r>
            <a:r>
              <a:rPr lang="en-US" smtClean="0"/>
              <a:t>liệu (tt)</a:t>
            </a:r>
            <a:endParaRPr lang="en-US"/>
          </a:p>
        </p:txBody>
      </p:sp>
      <p:sp>
        <p:nvSpPr>
          <p:cNvPr id="3" name="Content Placeholder 2"/>
          <p:cNvSpPr>
            <a:spLocks noGrp="1"/>
          </p:cNvSpPr>
          <p:nvPr>
            <p:ph idx="1"/>
          </p:nvPr>
        </p:nvSpPr>
        <p:spPr/>
        <p:txBody>
          <a:bodyPr>
            <a:normAutofit/>
          </a:bodyPr>
          <a:lstStyle/>
          <a:p>
            <a:r>
              <a:rPr lang="en-US" smtClean="0"/>
              <a:t>Định dạng kiểu giá trị trong ô: mỗi ô có thể được định ra cách thể hiện kiểu giá trị. Ví dụ giá trị kiểu ngày tháng, giá trị kiểu tiền tệ, giá trị kiểu số, giá trị kiểu chuỗi, …</a:t>
            </a:r>
          </a:p>
          <a:p>
            <a:r>
              <a:rPr lang="en-US" smtClean="0"/>
              <a:t>Lưu ý: nội dung của </a:t>
            </a:r>
            <a:r>
              <a:rPr lang="en-US" smtClean="0"/>
              <a:t>ô</a:t>
            </a:r>
            <a:br>
              <a:rPr lang="en-US" smtClean="0"/>
            </a:br>
            <a:r>
              <a:rPr lang="en-US" smtClean="0"/>
              <a:t>không </a:t>
            </a:r>
            <a:r>
              <a:rPr lang="en-US" smtClean="0"/>
              <a:t>thay đổi</a:t>
            </a:r>
            <a:r>
              <a:rPr lang="en-US" smtClean="0"/>
              <a:t>,</a:t>
            </a:r>
            <a:br>
              <a:rPr lang="en-US" smtClean="0"/>
            </a:br>
            <a:r>
              <a:rPr lang="en-US" smtClean="0"/>
              <a:t>chỉ </a:t>
            </a:r>
            <a:r>
              <a:rPr lang="en-US" smtClean="0"/>
              <a:t>thay đổi </a:t>
            </a:r>
            <a:r>
              <a:rPr lang="en-US" smtClean="0"/>
              <a:t>cách</a:t>
            </a:r>
            <a:br>
              <a:rPr lang="en-US" smtClean="0"/>
            </a:br>
            <a:r>
              <a:rPr lang="en-US" smtClean="0"/>
              <a:t>thể </a:t>
            </a:r>
            <a:r>
              <a:rPr lang="en-US" smtClean="0"/>
              <a:t>hiện nó.</a:t>
            </a:r>
            <a:endParaRPr lang="en-US"/>
          </a:p>
        </p:txBody>
      </p:sp>
      <p:sp>
        <p:nvSpPr>
          <p:cNvPr id="4" name="Date Placeholder 3"/>
          <p:cNvSpPr>
            <a:spLocks noGrp="1"/>
          </p:cNvSpPr>
          <p:nvPr>
            <p:ph type="dt" sz="half" idx="10"/>
          </p:nvPr>
        </p:nvSpPr>
        <p:spPr/>
        <p:txBody>
          <a:bodyPr/>
          <a:lstStyle/>
          <a:p>
            <a:fld id="{C54BE1E6-3002-458A-946A-B981E1A87CCD}" type="datetime1">
              <a:rPr lang="en-US" smtClean="0"/>
              <a:t>10/2/2012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24</a:t>
            </a:fld>
            <a:endParaRPr lang="en-US"/>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29200" y="3810000"/>
            <a:ext cx="3305175" cy="241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73209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Lưu trữ và thể hiện dữ </a:t>
            </a:r>
            <a:r>
              <a:rPr lang="en-US" smtClean="0"/>
              <a:t>liệu (tt)</a:t>
            </a:r>
            <a:endParaRPr lang="en-US"/>
          </a:p>
        </p:txBody>
      </p:sp>
      <p:sp>
        <p:nvSpPr>
          <p:cNvPr id="3" name="Content Placeholder 2"/>
          <p:cNvSpPr>
            <a:spLocks noGrp="1"/>
          </p:cNvSpPr>
          <p:nvPr>
            <p:ph idx="1"/>
          </p:nvPr>
        </p:nvSpPr>
        <p:spPr/>
        <p:txBody>
          <a:bodyPr>
            <a:normAutofit/>
          </a:bodyPr>
          <a:lstStyle/>
          <a:p>
            <a:r>
              <a:rPr lang="en-US" sz="2000" smtClean="0"/>
              <a:t>Vùng (range) là một ô được xác đinh bởi địa chỉ của ô hay tập hợp các ô liên tiếp nhau được xác định bởi:</a:t>
            </a:r>
          </a:p>
          <a:p>
            <a:pPr marL="457200" lvl="1" indent="0">
              <a:buNone/>
            </a:pPr>
            <a:r>
              <a:rPr lang="en-US" sz="2000" i="1" smtClean="0"/>
              <a:t>&lt;địa chỉ ô góc trái trên&gt;: &lt;địa chỉ ô góc phải dưới&gt;</a:t>
            </a:r>
          </a:p>
          <a:p>
            <a:r>
              <a:rPr lang="en-US" sz="2000" smtClean="0"/>
              <a:t>Vùng được sử dụng để cho phần mềm biết phạm vi giá trị được chọn, phục vụ cho quá trình di chuyển, sao chép và làm dữ liệu tham chiếu cho các hàm. Ví dụ: Sum(B2:E5) nghĩa là tính tổng các số trong tất cả ô của vùng.</a:t>
            </a:r>
            <a:endParaRPr lang="en-US" sz="2000"/>
          </a:p>
        </p:txBody>
      </p:sp>
      <p:sp>
        <p:nvSpPr>
          <p:cNvPr id="4" name="Date Placeholder 3"/>
          <p:cNvSpPr>
            <a:spLocks noGrp="1"/>
          </p:cNvSpPr>
          <p:nvPr>
            <p:ph type="dt" sz="half" idx="10"/>
          </p:nvPr>
        </p:nvSpPr>
        <p:spPr/>
        <p:txBody>
          <a:bodyPr/>
          <a:lstStyle/>
          <a:p>
            <a:fld id="{170C7ABC-0487-4063-9B32-8F12A05B1FC0}" type="datetime1">
              <a:rPr lang="en-US" smtClean="0"/>
              <a:t>10/2/2012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25</a:t>
            </a:fld>
            <a:endParaRPr lang="en-US"/>
          </a:p>
        </p:txBody>
      </p:sp>
      <p:pic>
        <p:nvPicPr>
          <p:cNvPr id="614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33500" y="3962400"/>
            <a:ext cx="6477000" cy="237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973327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Lưu trữ và thể hiện dữ </a:t>
            </a:r>
            <a:r>
              <a:rPr lang="en-US" smtClean="0"/>
              <a:t>liệu (tt)</a:t>
            </a:r>
            <a:endParaRPr lang="en-US"/>
          </a:p>
        </p:txBody>
      </p:sp>
      <p:sp>
        <p:nvSpPr>
          <p:cNvPr id="3" name="Content Placeholder 2"/>
          <p:cNvSpPr>
            <a:spLocks noGrp="1"/>
          </p:cNvSpPr>
          <p:nvPr>
            <p:ph idx="1"/>
          </p:nvPr>
        </p:nvSpPr>
        <p:spPr>
          <a:xfrm>
            <a:off x="457200" y="1600201"/>
            <a:ext cx="8229600" cy="2514599"/>
          </a:xfrm>
        </p:spPr>
        <p:txBody>
          <a:bodyPr>
            <a:normAutofit lnSpcReduction="10000"/>
          </a:bodyPr>
          <a:lstStyle/>
          <a:p>
            <a:r>
              <a:rPr lang="en-US" smtClean="0"/>
              <a:t>Thẻ quản ô/vùng: khi một ô hay một vùng được chọn thì góc phải dưới cùng được gọi là thẻ quản ô (vùng).</a:t>
            </a:r>
          </a:p>
          <a:p>
            <a:r>
              <a:rPr lang="en-US" smtClean="0"/>
              <a:t>Thẻ quản ô (vùng) phục vụ các thao tác kéo thả, sao chép, điền dữ liệu, …</a:t>
            </a:r>
            <a:endParaRPr lang="en-US"/>
          </a:p>
        </p:txBody>
      </p:sp>
      <p:sp>
        <p:nvSpPr>
          <p:cNvPr id="4" name="Date Placeholder 3"/>
          <p:cNvSpPr>
            <a:spLocks noGrp="1"/>
          </p:cNvSpPr>
          <p:nvPr>
            <p:ph type="dt" sz="half" idx="10"/>
          </p:nvPr>
        </p:nvSpPr>
        <p:spPr/>
        <p:txBody>
          <a:bodyPr/>
          <a:lstStyle/>
          <a:p>
            <a:fld id="{AE2FC8EE-C07A-4E97-9D84-619261E5AA59}" type="datetime1">
              <a:rPr lang="en-US" smtClean="0"/>
              <a:t>10/2/2012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26</a:t>
            </a:fld>
            <a:endParaRPr lang="en-US"/>
          </a:p>
        </p:txBody>
      </p:sp>
    </p:spTree>
    <p:extLst>
      <p:ext uri="{BB962C8B-B14F-4D97-AF65-F5344CB8AC3E}">
        <p14:creationId xmlns:p14="http://schemas.microsoft.com/office/powerpoint/2010/main" val="1437813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Biểu thức, hàm xử lý</a:t>
            </a:r>
            <a:endParaRPr lang="en-US"/>
          </a:p>
        </p:txBody>
      </p:sp>
      <p:sp>
        <p:nvSpPr>
          <p:cNvPr id="3" name="Content Placeholder 2"/>
          <p:cNvSpPr>
            <a:spLocks noGrp="1"/>
          </p:cNvSpPr>
          <p:nvPr>
            <p:ph idx="1"/>
          </p:nvPr>
        </p:nvSpPr>
        <p:spPr/>
        <p:txBody>
          <a:bodyPr>
            <a:normAutofit fontScale="85000" lnSpcReduction="10000"/>
          </a:bodyPr>
          <a:lstStyle/>
          <a:p>
            <a:r>
              <a:rPr lang="en-US" smtClean="0"/>
              <a:t>Biểu thức: thực hiện các công việc hay tính toán được đặt trong ô có chứa nó, kết quả trả về ngay tại ô này.</a:t>
            </a:r>
          </a:p>
          <a:p>
            <a:r>
              <a:rPr lang="en-US" smtClean="0"/>
              <a:t>Biểu thức có dạng sau:</a:t>
            </a:r>
          </a:p>
          <a:p>
            <a:pPr marL="457200" lvl="1" indent="0">
              <a:buNone/>
            </a:pPr>
            <a:r>
              <a:rPr lang="en-US" i="1" smtClean="0"/>
              <a:t>= biểu_thức</a:t>
            </a:r>
          </a:p>
          <a:p>
            <a:r>
              <a:rPr lang="en-US" smtClean="0"/>
              <a:t>Biểu thức bao gồm:</a:t>
            </a:r>
          </a:p>
          <a:p>
            <a:pPr lvl="1"/>
            <a:r>
              <a:rPr lang="en-US" smtClean="0"/>
              <a:t>Giá trị thực như =“ĐHKHTN”, =2, =3.15,…</a:t>
            </a:r>
          </a:p>
          <a:p>
            <a:pPr lvl="1"/>
            <a:r>
              <a:rPr lang="en-US" smtClean="0"/>
              <a:t>Tham chiếu đến ô khác như =A1</a:t>
            </a:r>
          </a:p>
          <a:p>
            <a:pPr lvl="1"/>
            <a:r>
              <a:rPr lang="en-US" smtClean="0"/>
              <a:t>Biểu thức đại số với +,-,*,/,…</a:t>
            </a:r>
          </a:p>
          <a:p>
            <a:pPr lvl="1"/>
            <a:r>
              <a:rPr lang="en-US" smtClean="0"/>
              <a:t>Biểu thức quan hệ với &gt;=, &lt;,…</a:t>
            </a:r>
          </a:p>
          <a:p>
            <a:pPr lvl="1"/>
            <a:r>
              <a:rPr lang="en-US" smtClean="0"/>
              <a:t>Các hàm như sum(), if(), các hàm tự định nghĩa,…</a:t>
            </a:r>
            <a:endParaRPr lang="en-US"/>
          </a:p>
        </p:txBody>
      </p:sp>
      <p:sp>
        <p:nvSpPr>
          <p:cNvPr id="4" name="Date Placeholder 3"/>
          <p:cNvSpPr>
            <a:spLocks noGrp="1"/>
          </p:cNvSpPr>
          <p:nvPr>
            <p:ph type="dt" sz="half" idx="10"/>
          </p:nvPr>
        </p:nvSpPr>
        <p:spPr/>
        <p:txBody>
          <a:bodyPr/>
          <a:lstStyle/>
          <a:p>
            <a:fld id="{C66B98F5-1B9C-4DB3-8A5F-F45AF6C0A3A0}" type="datetime1">
              <a:rPr lang="en-US" smtClean="0"/>
              <a:t>10/2/2012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27</a:t>
            </a:fld>
            <a:endParaRPr lang="en-US"/>
          </a:p>
        </p:txBody>
      </p:sp>
    </p:spTree>
    <p:extLst>
      <p:ext uri="{BB962C8B-B14F-4D97-AF65-F5344CB8AC3E}">
        <p14:creationId xmlns:p14="http://schemas.microsoft.com/office/powerpoint/2010/main" val="220787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Biểu thức, hàm xử lý</a:t>
            </a:r>
            <a:endParaRPr lang="en-US"/>
          </a:p>
        </p:txBody>
      </p:sp>
      <p:sp>
        <p:nvSpPr>
          <p:cNvPr id="3" name="Content Placeholder 2"/>
          <p:cNvSpPr>
            <a:spLocks noGrp="1"/>
          </p:cNvSpPr>
          <p:nvPr>
            <p:ph idx="1"/>
          </p:nvPr>
        </p:nvSpPr>
        <p:spPr>
          <a:xfrm>
            <a:off x="457200" y="1600200"/>
            <a:ext cx="8229600" cy="4800600"/>
          </a:xfrm>
        </p:spPr>
        <p:txBody>
          <a:bodyPr>
            <a:normAutofit fontScale="85000" lnSpcReduction="20000"/>
          </a:bodyPr>
          <a:lstStyle/>
          <a:p>
            <a:r>
              <a:rPr lang="en-US" smtClean="0"/>
              <a:t>Do đặc thù của bảng tính nên các hàm được sử dụng khá nhiều. Hàm có thể do chương trình đã định nghĩa trước hoặc do người dùng tự định nghĩa. Ví dụ trong Microsoft Excel 2003 có khoảng 300 hàm đã được định nghĩa.</a:t>
            </a:r>
          </a:p>
          <a:p>
            <a:r>
              <a:rPr lang="en-US" smtClean="0"/>
              <a:t>Cú pháp: Tên_hàm(các tham số)</a:t>
            </a:r>
          </a:p>
          <a:p>
            <a:pPr marL="457200" lvl="1" indent="0">
              <a:buNone/>
            </a:pPr>
            <a:r>
              <a:rPr lang="en-US" i="1" smtClean="0"/>
              <a:t>Ví dụ: Sum(A1,15, Sum(B2:D7))</a:t>
            </a:r>
          </a:p>
          <a:p>
            <a:r>
              <a:rPr lang="en-US" smtClean="0"/>
              <a:t>Các tham số cách nhau bằng dấu phẩy.</a:t>
            </a:r>
          </a:p>
          <a:p>
            <a:r>
              <a:rPr lang="en-US" smtClean="0"/>
              <a:t>Tham số hàm có thể là:</a:t>
            </a:r>
          </a:p>
          <a:p>
            <a:pPr lvl="1"/>
            <a:r>
              <a:rPr lang="en-US" smtClean="0"/>
              <a:t>Hằng số, hằng chuỗi.</a:t>
            </a:r>
          </a:p>
          <a:p>
            <a:pPr lvl="1"/>
            <a:r>
              <a:rPr lang="en-US" smtClean="0"/>
              <a:t>Địa chỉ ô, vùng.</a:t>
            </a:r>
          </a:p>
          <a:p>
            <a:pPr lvl="1"/>
            <a:r>
              <a:rPr lang="en-US" smtClean="0"/>
              <a:t>Các hàm khác.</a:t>
            </a:r>
          </a:p>
        </p:txBody>
      </p:sp>
      <p:sp>
        <p:nvSpPr>
          <p:cNvPr id="4" name="Date Placeholder 3"/>
          <p:cNvSpPr>
            <a:spLocks noGrp="1"/>
          </p:cNvSpPr>
          <p:nvPr>
            <p:ph type="dt" sz="half" idx="10"/>
          </p:nvPr>
        </p:nvSpPr>
        <p:spPr/>
        <p:txBody>
          <a:bodyPr/>
          <a:lstStyle/>
          <a:p>
            <a:fld id="{24C58C6D-3B10-49EC-9D2D-EC3027DC5EE1}" type="datetime1">
              <a:rPr lang="en-US" smtClean="0"/>
              <a:t>10/2/2012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28</a:t>
            </a:fld>
            <a:endParaRPr lang="en-US"/>
          </a:p>
        </p:txBody>
      </p:sp>
    </p:spTree>
    <p:extLst>
      <p:ext uri="{BB962C8B-B14F-4D97-AF65-F5344CB8AC3E}">
        <p14:creationId xmlns:p14="http://schemas.microsoft.com/office/powerpoint/2010/main" val="9794702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Biểu thức, hàm xử lý</a:t>
            </a:r>
            <a:endParaRPr lang="en-US"/>
          </a:p>
        </p:txBody>
      </p:sp>
      <p:sp>
        <p:nvSpPr>
          <p:cNvPr id="3" name="Content Placeholder 2"/>
          <p:cNvSpPr>
            <a:spLocks noGrp="1"/>
          </p:cNvSpPr>
          <p:nvPr>
            <p:ph idx="1"/>
          </p:nvPr>
        </p:nvSpPr>
        <p:spPr/>
        <p:txBody>
          <a:bodyPr>
            <a:normAutofit fontScale="92500"/>
          </a:bodyPr>
          <a:lstStyle/>
          <a:p>
            <a:r>
              <a:rPr lang="en-US" smtClean="0"/>
              <a:t>Các hàm có thể được phân thành các nhóm:</a:t>
            </a:r>
          </a:p>
          <a:p>
            <a:pPr lvl="1"/>
            <a:r>
              <a:rPr lang="en-US" smtClean="0"/>
              <a:t>Nhóm hàm về số.</a:t>
            </a:r>
          </a:p>
          <a:p>
            <a:pPr lvl="1"/>
            <a:r>
              <a:rPr lang="en-US" smtClean="0"/>
              <a:t>Nhóm hàm thời gian.</a:t>
            </a:r>
          </a:p>
          <a:p>
            <a:pPr lvl="1"/>
            <a:r>
              <a:rPr lang="en-US" smtClean="0"/>
              <a:t>Nhóm hàm thống kê.</a:t>
            </a:r>
          </a:p>
          <a:p>
            <a:pPr lvl="1"/>
            <a:r>
              <a:rPr lang="en-US" smtClean="0"/>
              <a:t>Nhóm hàm chuỗi.</a:t>
            </a:r>
          </a:p>
          <a:p>
            <a:pPr lvl="1"/>
            <a:r>
              <a:rPr lang="en-US" smtClean="0"/>
              <a:t>Nhóm hàm luận lý.</a:t>
            </a:r>
          </a:p>
          <a:p>
            <a:pPr lvl="1"/>
            <a:r>
              <a:rPr lang="en-US" smtClean="0"/>
              <a:t>Nhóm hàm điều khiển.</a:t>
            </a:r>
          </a:p>
          <a:p>
            <a:r>
              <a:rPr lang="en-US" smtClean="0"/>
              <a:t>Trong mỗi chương trình bảng tính đều có hỗ trợ định nghĩa các hàm, cách dùng.</a:t>
            </a:r>
          </a:p>
        </p:txBody>
      </p:sp>
      <p:sp>
        <p:nvSpPr>
          <p:cNvPr id="4" name="Date Placeholder 3"/>
          <p:cNvSpPr>
            <a:spLocks noGrp="1"/>
          </p:cNvSpPr>
          <p:nvPr>
            <p:ph type="dt" sz="half" idx="10"/>
          </p:nvPr>
        </p:nvSpPr>
        <p:spPr/>
        <p:txBody>
          <a:bodyPr/>
          <a:lstStyle/>
          <a:p>
            <a:fld id="{881D7045-C061-40D1-9D0D-DC3D4EE2968D}" type="datetime1">
              <a:rPr lang="en-US" smtClean="0"/>
              <a:t>10/2/2012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29</a:t>
            </a:fld>
            <a:endParaRPr lang="en-US"/>
          </a:p>
        </p:txBody>
      </p:sp>
    </p:spTree>
    <p:extLst>
      <p:ext uri="{BB962C8B-B14F-4D97-AF65-F5344CB8AC3E}">
        <p14:creationId xmlns:p14="http://schemas.microsoft.com/office/powerpoint/2010/main" val="882382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t>Tổng quan </a:t>
            </a:r>
            <a:r>
              <a:rPr lang="en-US" err="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t>bảng</a:t>
            </a:r>
            <a:r>
              <a:rPr lang="en-US"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t> </a:t>
            </a:r>
            <a:r>
              <a:rPr lang="en-US" err="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t>tính</a:t>
            </a:r>
            <a:endParaRPr lang="en-US">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Biểu thức, hàm xử lý</a:t>
            </a:r>
            <a:endParaRPr lang="en-US"/>
          </a:p>
        </p:txBody>
      </p:sp>
      <p:sp>
        <p:nvSpPr>
          <p:cNvPr id="3" name="Content Placeholder 2"/>
          <p:cNvSpPr>
            <a:spLocks noGrp="1"/>
          </p:cNvSpPr>
          <p:nvPr>
            <p:ph idx="1"/>
          </p:nvPr>
        </p:nvSpPr>
        <p:spPr/>
        <p:txBody>
          <a:bodyPr>
            <a:normAutofit/>
          </a:bodyPr>
          <a:lstStyle/>
          <a:p>
            <a:r>
              <a:rPr lang="en-US" smtClean="0"/>
              <a:t>Nhóm hàm về số:xử lý kiểu dữ liệu số hoặc thời gian. </a:t>
            </a:r>
          </a:p>
          <a:p>
            <a:r>
              <a:rPr lang="en-US" smtClean="0"/>
              <a:t>Ví dụ </a:t>
            </a:r>
            <a:r>
              <a:rPr lang="en-US"/>
              <a:t>trong Excel </a:t>
            </a:r>
            <a:r>
              <a:rPr lang="en-US" smtClean="0"/>
              <a:t>2003: </a:t>
            </a:r>
          </a:p>
          <a:p>
            <a:pPr lvl="1"/>
            <a:r>
              <a:rPr lang="en-US" smtClean="0"/>
              <a:t>abs (hàm lấy giá trị tuyệt đối).</a:t>
            </a:r>
          </a:p>
          <a:p>
            <a:pPr lvl="1"/>
            <a:r>
              <a:rPr lang="en-US" smtClean="0"/>
              <a:t>int (hàm lấy phần nguyên)</a:t>
            </a:r>
          </a:p>
          <a:p>
            <a:pPr lvl="1"/>
            <a:r>
              <a:rPr lang="en-US" smtClean="0"/>
              <a:t>mod (hàm lấy phần dư)</a:t>
            </a:r>
          </a:p>
          <a:p>
            <a:pPr lvl="1"/>
            <a:r>
              <a:rPr lang="en-US" smtClean="0"/>
              <a:t>round (hàm làm tròn)</a:t>
            </a:r>
          </a:p>
        </p:txBody>
      </p:sp>
      <p:sp>
        <p:nvSpPr>
          <p:cNvPr id="4" name="Date Placeholder 3"/>
          <p:cNvSpPr>
            <a:spLocks noGrp="1"/>
          </p:cNvSpPr>
          <p:nvPr>
            <p:ph type="dt" sz="half" idx="10"/>
          </p:nvPr>
        </p:nvSpPr>
        <p:spPr/>
        <p:txBody>
          <a:bodyPr/>
          <a:lstStyle/>
          <a:p>
            <a:fld id="{965CA74F-6829-4B10-BE1D-2AF88D501646}" type="datetime1">
              <a:rPr lang="en-US" smtClean="0"/>
              <a:t>10/2/2012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30</a:t>
            </a:fld>
            <a:endParaRPr lang="en-US"/>
          </a:p>
        </p:txBody>
      </p:sp>
    </p:spTree>
    <p:extLst>
      <p:ext uri="{BB962C8B-B14F-4D97-AF65-F5344CB8AC3E}">
        <p14:creationId xmlns:p14="http://schemas.microsoft.com/office/powerpoint/2010/main" val="1171506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Biểu thức, hàm xử lý</a:t>
            </a:r>
            <a:endParaRPr lang="en-US"/>
          </a:p>
        </p:txBody>
      </p:sp>
      <p:sp>
        <p:nvSpPr>
          <p:cNvPr id="3" name="Content Placeholder 2"/>
          <p:cNvSpPr>
            <a:spLocks noGrp="1"/>
          </p:cNvSpPr>
          <p:nvPr>
            <p:ph idx="1"/>
          </p:nvPr>
        </p:nvSpPr>
        <p:spPr/>
        <p:txBody>
          <a:bodyPr>
            <a:normAutofit fontScale="92500" lnSpcReduction="20000"/>
          </a:bodyPr>
          <a:lstStyle/>
          <a:p>
            <a:r>
              <a:rPr lang="en-US" smtClean="0"/>
              <a:t>Nhóm hàm về thời gian: dùng để trích các thành phần thời gian, lấy thời gian hiện tại, chuyển đổi dữ liệu thời gian.</a:t>
            </a:r>
          </a:p>
          <a:p>
            <a:r>
              <a:rPr lang="en-US" smtClean="0"/>
              <a:t>Một giá trí thời gian bao gồm 6 thành phần:</a:t>
            </a:r>
          </a:p>
          <a:p>
            <a:pPr marL="457200" lvl="1" indent="0">
              <a:buNone/>
            </a:pPr>
            <a:r>
              <a:rPr lang="en-US" u="sng" smtClean="0"/>
              <a:t>Tháng/ngày/năm</a:t>
            </a:r>
            <a:r>
              <a:rPr lang="en-US" smtClean="0"/>
              <a:t>   </a:t>
            </a:r>
            <a:r>
              <a:rPr lang="en-US" u="sng" smtClean="0"/>
              <a:t>giờ:phút:giây</a:t>
            </a:r>
          </a:p>
          <a:p>
            <a:pPr marL="457200" lvl="1" indent="0">
              <a:buNone/>
            </a:pPr>
            <a:r>
              <a:rPr lang="en-US" sz="2200" i="1" smtClean="0"/>
              <a:t>    	giá trị ngày		giá trị giờ</a:t>
            </a:r>
            <a:endParaRPr lang="en-US" i="1" smtClean="0"/>
          </a:p>
          <a:p>
            <a:r>
              <a:rPr lang="en-US" smtClean="0"/>
              <a:t>Ví dụ </a:t>
            </a:r>
            <a:r>
              <a:rPr lang="en-US"/>
              <a:t>trong Excel </a:t>
            </a:r>
            <a:r>
              <a:rPr lang="en-US" smtClean="0"/>
              <a:t>2003: </a:t>
            </a:r>
          </a:p>
          <a:p>
            <a:pPr lvl="1"/>
            <a:r>
              <a:rPr lang="en-US" smtClean="0"/>
              <a:t>Hàm trích thành phần thời gian: Day, Month, Year, Hour, Minute, Second.</a:t>
            </a:r>
          </a:p>
          <a:p>
            <a:pPr lvl="1"/>
            <a:r>
              <a:rPr lang="en-US" smtClean="0"/>
              <a:t>Hàm lấy thời gian hiện tại: Now.</a:t>
            </a:r>
          </a:p>
          <a:p>
            <a:pPr lvl="1"/>
            <a:r>
              <a:rPr lang="en-US" smtClean="0"/>
              <a:t>Hàm chuyển đổi dữ liệu thời gian: Date, Time</a:t>
            </a:r>
          </a:p>
        </p:txBody>
      </p:sp>
      <p:sp>
        <p:nvSpPr>
          <p:cNvPr id="4" name="Date Placeholder 3"/>
          <p:cNvSpPr>
            <a:spLocks noGrp="1"/>
          </p:cNvSpPr>
          <p:nvPr>
            <p:ph type="dt" sz="half" idx="10"/>
          </p:nvPr>
        </p:nvSpPr>
        <p:spPr/>
        <p:txBody>
          <a:bodyPr/>
          <a:lstStyle/>
          <a:p>
            <a:fld id="{4C72DC9A-A298-4FE7-8725-F9A59FDF1A73}" type="datetime1">
              <a:rPr lang="en-US" smtClean="0"/>
              <a:t>10/2/2012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31</a:t>
            </a:fld>
            <a:endParaRPr lang="en-US"/>
          </a:p>
        </p:txBody>
      </p:sp>
    </p:spTree>
    <p:extLst>
      <p:ext uri="{BB962C8B-B14F-4D97-AF65-F5344CB8AC3E}">
        <p14:creationId xmlns:p14="http://schemas.microsoft.com/office/powerpoint/2010/main" val="85130486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Biểu thức, hàm xử lý</a:t>
            </a:r>
            <a:endParaRPr lang="en-US"/>
          </a:p>
        </p:txBody>
      </p:sp>
      <p:sp>
        <p:nvSpPr>
          <p:cNvPr id="3" name="Content Placeholder 2"/>
          <p:cNvSpPr>
            <a:spLocks noGrp="1"/>
          </p:cNvSpPr>
          <p:nvPr>
            <p:ph idx="1"/>
          </p:nvPr>
        </p:nvSpPr>
        <p:spPr/>
        <p:txBody>
          <a:bodyPr>
            <a:normAutofit lnSpcReduction="10000"/>
          </a:bodyPr>
          <a:lstStyle/>
          <a:p>
            <a:r>
              <a:rPr lang="en-US" smtClean="0"/>
              <a:t>Nhóm hàm về thống kê: phục vụ cho quá trình tính toán thống kê.</a:t>
            </a:r>
          </a:p>
          <a:p>
            <a:r>
              <a:rPr lang="en-US" smtClean="0"/>
              <a:t>Ví dụ </a:t>
            </a:r>
            <a:r>
              <a:rPr lang="en-US"/>
              <a:t>trong Excel </a:t>
            </a:r>
            <a:r>
              <a:rPr lang="en-US" smtClean="0"/>
              <a:t>2003: </a:t>
            </a:r>
          </a:p>
          <a:p>
            <a:pPr lvl="1"/>
            <a:r>
              <a:rPr lang="en-US" smtClean="0"/>
              <a:t>Avarage (hàm tính trung bình cộng).</a:t>
            </a:r>
          </a:p>
          <a:p>
            <a:pPr lvl="1"/>
            <a:r>
              <a:rPr lang="en-US" smtClean="0"/>
              <a:t>Count (hàm đếm giá trị số).</a:t>
            </a:r>
          </a:p>
          <a:p>
            <a:pPr lvl="1"/>
            <a:r>
              <a:rPr lang="en-US" smtClean="0"/>
              <a:t>CountA (hàm đếm các giá trị khác rỗng).</a:t>
            </a:r>
          </a:p>
          <a:p>
            <a:pPr lvl="1"/>
            <a:r>
              <a:rPr lang="en-US" smtClean="0"/>
              <a:t>Max, min (hàm lấy giá trị lớn nhất, nhỏ nhất).</a:t>
            </a:r>
          </a:p>
          <a:p>
            <a:pPr lvl="1"/>
            <a:r>
              <a:rPr lang="en-US" smtClean="0"/>
              <a:t>Sum (hàm tính tổng)</a:t>
            </a:r>
          </a:p>
          <a:p>
            <a:pPr lvl="1"/>
            <a:r>
              <a:rPr lang="en-US" smtClean="0"/>
              <a:t>Rank (hàm xếp hạng)</a:t>
            </a:r>
          </a:p>
        </p:txBody>
      </p:sp>
      <p:sp>
        <p:nvSpPr>
          <p:cNvPr id="4" name="Date Placeholder 3"/>
          <p:cNvSpPr>
            <a:spLocks noGrp="1"/>
          </p:cNvSpPr>
          <p:nvPr>
            <p:ph type="dt" sz="half" idx="10"/>
          </p:nvPr>
        </p:nvSpPr>
        <p:spPr/>
        <p:txBody>
          <a:bodyPr/>
          <a:lstStyle/>
          <a:p>
            <a:fld id="{CA364576-B308-4A55-B046-503426E5EDE9}" type="datetime1">
              <a:rPr lang="en-US" smtClean="0"/>
              <a:t>10/2/2012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32</a:t>
            </a:fld>
            <a:endParaRPr lang="en-US"/>
          </a:p>
        </p:txBody>
      </p:sp>
    </p:spTree>
    <p:extLst>
      <p:ext uri="{BB962C8B-B14F-4D97-AF65-F5344CB8AC3E}">
        <p14:creationId xmlns:p14="http://schemas.microsoft.com/office/powerpoint/2010/main" val="124462638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Biểu thức, hàm xử lý</a:t>
            </a:r>
            <a:endParaRPr lang="en-US"/>
          </a:p>
        </p:txBody>
      </p:sp>
      <p:sp>
        <p:nvSpPr>
          <p:cNvPr id="3" name="Content Placeholder 2"/>
          <p:cNvSpPr>
            <a:spLocks noGrp="1"/>
          </p:cNvSpPr>
          <p:nvPr>
            <p:ph idx="1"/>
          </p:nvPr>
        </p:nvSpPr>
        <p:spPr>
          <a:xfrm>
            <a:off x="457200" y="1600200"/>
            <a:ext cx="8229600" cy="4800600"/>
          </a:xfrm>
        </p:spPr>
        <p:txBody>
          <a:bodyPr>
            <a:normAutofit/>
          </a:bodyPr>
          <a:lstStyle/>
          <a:p>
            <a:r>
              <a:rPr lang="en-US" smtClean="0"/>
              <a:t>Nhóm hàm về chuỗi: các hàm xử lý chuỗi trong bảng tính.</a:t>
            </a:r>
          </a:p>
          <a:p>
            <a:r>
              <a:rPr lang="en-US" smtClean="0"/>
              <a:t>Ví dụ trong Excel 2003: </a:t>
            </a:r>
          </a:p>
          <a:p>
            <a:pPr lvl="1"/>
            <a:r>
              <a:rPr lang="en-US" smtClean="0"/>
              <a:t>Left (hàm lấy chuỗi bên trái).</a:t>
            </a:r>
          </a:p>
          <a:p>
            <a:pPr lvl="1"/>
            <a:r>
              <a:rPr lang="en-US" smtClean="0"/>
              <a:t>Right (hàm lấy chuỗi bên phải).</a:t>
            </a:r>
          </a:p>
          <a:p>
            <a:pPr lvl="1"/>
            <a:r>
              <a:rPr lang="en-US" smtClean="0"/>
              <a:t>Mid (hàm lấy chuỗi ở giữa).</a:t>
            </a:r>
          </a:p>
          <a:p>
            <a:pPr lvl="1"/>
            <a:r>
              <a:rPr lang="en-US" smtClean="0"/>
              <a:t>Value (hàm đổi số thành chuỗi).</a:t>
            </a:r>
          </a:p>
        </p:txBody>
      </p:sp>
      <p:sp>
        <p:nvSpPr>
          <p:cNvPr id="4" name="Date Placeholder 3"/>
          <p:cNvSpPr>
            <a:spLocks noGrp="1"/>
          </p:cNvSpPr>
          <p:nvPr>
            <p:ph type="dt" sz="half" idx="10"/>
          </p:nvPr>
        </p:nvSpPr>
        <p:spPr/>
        <p:txBody>
          <a:bodyPr/>
          <a:lstStyle/>
          <a:p>
            <a:fld id="{2167458E-D3DB-4978-AF3F-421CF92123C1}" type="datetime1">
              <a:rPr lang="en-US" smtClean="0"/>
              <a:t>10/2/2012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33</a:t>
            </a:fld>
            <a:endParaRPr lang="en-US"/>
          </a:p>
        </p:txBody>
      </p:sp>
    </p:spTree>
    <p:extLst>
      <p:ext uri="{BB962C8B-B14F-4D97-AF65-F5344CB8AC3E}">
        <p14:creationId xmlns:p14="http://schemas.microsoft.com/office/powerpoint/2010/main" val="9976021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Biểu thức, hàm xử lý</a:t>
            </a:r>
            <a:endParaRPr lang="en-US"/>
          </a:p>
        </p:txBody>
      </p:sp>
      <p:sp>
        <p:nvSpPr>
          <p:cNvPr id="3" name="Content Placeholder 2"/>
          <p:cNvSpPr>
            <a:spLocks noGrp="1"/>
          </p:cNvSpPr>
          <p:nvPr>
            <p:ph idx="1"/>
          </p:nvPr>
        </p:nvSpPr>
        <p:spPr/>
        <p:txBody>
          <a:bodyPr>
            <a:normAutofit/>
          </a:bodyPr>
          <a:lstStyle/>
          <a:p>
            <a:r>
              <a:rPr lang="en-US" smtClean="0"/>
              <a:t>Nhóm hàm về luận lý: trả về kết quả true hoặc false.</a:t>
            </a:r>
          </a:p>
          <a:p>
            <a:r>
              <a:rPr lang="en-US" smtClean="0"/>
              <a:t>Ví dụ trong Excel 2003: </a:t>
            </a:r>
          </a:p>
          <a:p>
            <a:pPr lvl="1"/>
            <a:r>
              <a:rPr lang="en-US" smtClean="0"/>
              <a:t>And(hàm hội).</a:t>
            </a:r>
          </a:p>
          <a:p>
            <a:pPr lvl="1"/>
            <a:r>
              <a:rPr lang="en-US" smtClean="0"/>
              <a:t>Or (hàm tuyển).</a:t>
            </a:r>
          </a:p>
        </p:txBody>
      </p:sp>
      <p:sp>
        <p:nvSpPr>
          <p:cNvPr id="4" name="Date Placeholder 3"/>
          <p:cNvSpPr>
            <a:spLocks noGrp="1"/>
          </p:cNvSpPr>
          <p:nvPr>
            <p:ph type="dt" sz="half" idx="10"/>
          </p:nvPr>
        </p:nvSpPr>
        <p:spPr/>
        <p:txBody>
          <a:bodyPr/>
          <a:lstStyle/>
          <a:p>
            <a:fld id="{7D15D5B5-E71F-46B7-8445-ECB4E2A899F7}" type="datetime1">
              <a:rPr lang="en-US" smtClean="0"/>
              <a:t>10/2/2012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34</a:t>
            </a:fld>
            <a:endParaRPr lang="en-US"/>
          </a:p>
        </p:txBody>
      </p:sp>
    </p:spTree>
    <p:extLst>
      <p:ext uri="{BB962C8B-B14F-4D97-AF65-F5344CB8AC3E}">
        <p14:creationId xmlns:p14="http://schemas.microsoft.com/office/powerpoint/2010/main" val="4040749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Biểu thức, hàm xử lý</a:t>
            </a:r>
            <a:endParaRPr lang="en-US"/>
          </a:p>
        </p:txBody>
      </p:sp>
      <p:sp>
        <p:nvSpPr>
          <p:cNvPr id="3" name="Content Placeholder 2"/>
          <p:cNvSpPr>
            <a:spLocks noGrp="1"/>
          </p:cNvSpPr>
          <p:nvPr>
            <p:ph idx="1"/>
          </p:nvPr>
        </p:nvSpPr>
        <p:spPr/>
        <p:txBody>
          <a:bodyPr>
            <a:normAutofit/>
          </a:bodyPr>
          <a:lstStyle/>
          <a:p>
            <a:r>
              <a:rPr lang="en-US" smtClean="0"/>
              <a:t>Nhóm hàm về chuỗi: phục vụ cho quá trình xử lý chuỗi.</a:t>
            </a:r>
          </a:p>
          <a:p>
            <a:r>
              <a:rPr lang="en-US" smtClean="0"/>
              <a:t>Ví dụ trong Excel 2003: </a:t>
            </a:r>
          </a:p>
          <a:p>
            <a:pPr lvl="1"/>
            <a:r>
              <a:rPr lang="en-US" smtClean="0"/>
              <a:t>Left (hàm lấy chuỗi bên trái).</a:t>
            </a:r>
          </a:p>
          <a:p>
            <a:pPr lvl="1"/>
            <a:r>
              <a:rPr lang="en-US" smtClean="0"/>
              <a:t>Right (hàm lấy chuỗi bên phải).</a:t>
            </a:r>
          </a:p>
          <a:p>
            <a:pPr lvl="1"/>
            <a:r>
              <a:rPr lang="en-US" smtClean="0"/>
              <a:t>Mid (hàm lấy chuỗi ở giữa).</a:t>
            </a:r>
          </a:p>
          <a:p>
            <a:pPr lvl="1"/>
            <a:r>
              <a:rPr lang="en-US" smtClean="0"/>
              <a:t>Value (hàm đổi số thành chuỗi).</a:t>
            </a:r>
          </a:p>
        </p:txBody>
      </p:sp>
      <p:sp>
        <p:nvSpPr>
          <p:cNvPr id="4" name="Date Placeholder 3"/>
          <p:cNvSpPr>
            <a:spLocks noGrp="1"/>
          </p:cNvSpPr>
          <p:nvPr>
            <p:ph type="dt" sz="half" idx="10"/>
          </p:nvPr>
        </p:nvSpPr>
        <p:spPr/>
        <p:txBody>
          <a:bodyPr/>
          <a:lstStyle/>
          <a:p>
            <a:fld id="{F20E29DB-904E-4E68-A9BB-C95D0C3FE51F}" type="datetime1">
              <a:rPr lang="en-US" smtClean="0"/>
              <a:t>10/2/2012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35</a:t>
            </a:fld>
            <a:endParaRPr lang="en-US"/>
          </a:p>
        </p:txBody>
      </p:sp>
    </p:spTree>
    <p:extLst>
      <p:ext uri="{BB962C8B-B14F-4D97-AF65-F5344CB8AC3E}">
        <p14:creationId xmlns:p14="http://schemas.microsoft.com/office/powerpoint/2010/main" val="404074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Biểu thức, hàm xử lý</a:t>
            </a:r>
            <a:endParaRPr lang="en-US"/>
          </a:p>
        </p:txBody>
      </p:sp>
      <p:sp>
        <p:nvSpPr>
          <p:cNvPr id="3" name="Content Placeholder 2"/>
          <p:cNvSpPr>
            <a:spLocks noGrp="1"/>
          </p:cNvSpPr>
          <p:nvPr>
            <p:ph idx="1"/>
          </p:nvPr>
        </p:nvSpPr>
        <p:spPr/>
        <p:txBody>
          <a:bodyPr>
            <a:normAutofit/>
          </a:bodyPr>
          <a:lstStyle/>
          <a:p>
            <a:r>
              <a:rPr lang="en-US" smtClean="0"/>
              <a:t>Nhóm hàm điều khiển: bao gồm các hàm rẻ nhánh và thực hiện tìm kiếm.</a:t>
            </a:r>
          </a:p>
          <a:p>
            <a:r>
              <a:rPr lang="en-US" smtClean="0"/>
              <a:t>Ví dụ trong Excel 2003: </a:t>
            </a:r>
          </a:p>
          <a:p>
            <a:pPr lvl="1"/>
            <a:r>
              <a:rPr lang="en-US" smtClean="0"/>
              <a:t>If (hàm rẻ nhánh điều kiện).</a:t>
            </a:r>
          </a:p>
          <a:p>
            <a:pPr lvl="1"/>
            <a:r>
              <a:rPr lang="en-US" smtClean="0"/>
              <a:t>CountIf(hàm đếm có điều kiện).</a:t>
            </a:r>
          </a:p>
          <a:p>
            <a:pPr lvl="1"/>
            <a:r>
              <a:rPr lang="en-US" smtClean="0"/>
              <a:t>SumIf(hàm tính tổng có điều kiện).</a:t>
            </a:r>
          </a:p>
          <a:p>
            <a:pPr lvl="1"/>
            <a:r>
              <a:rPr lang="en-US" smtClean="0"/>
              <a:t>VLookup(hàm tìm kiếm theo cột).</a:t>
            </a:r>
          </a:p>
          <a:p>
            <a:pPr lvl="1"/>
            <a:r>
              <a:rPr lang="en-US" smtClean="0"/>
              <a:t>HLookup(hàm </a:t>
            </a:r>
            <a:r>
              <a:rPr lang="en-US"/>
              <a:t>tìm kiếm theo </a:t>
            </a:r>
            <a:r>
              <a:rPr lang="en-US" smtClean="0"/>
              <a:t>dòng).</a:t>
            </a:r>
          </a:p>
        </p:txBody>
      </p:sp>
      <p:sp>
        <p:nvSpPr>
          <p:cNvPr id="4" name="Date Placeholder 3"/>
          <p:cNvSpPr>
            <a:spLocks noGrp="1"/>
          </p:cNvSpPr>
          <p:nvPr>
            <p:ph type="dt" sz="half" idx="10"/>
          </p:nvPr>
        </p:nvSpPr>
        <p:spPr/>
        <p:txBody>
          <a:bodyPr/>
          <a:lstStyle/>
          <a:p>
            <a:fld id="{0C282CAC-6ECA-4E68-9267-C334D83098A0}" type="datetime1">
              <a:rPr lang="en-US" smtClean="0"/>
              <a:t>10/2/2012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36</a:t>
            </a:fld>
            <a:endParaRPr lang="en-US"/>
          </a:p>
        </p:txBody>
      </p:sp>
    </p:spTree>
    <p:extLst>
      <p:ext uri="{BB962C8B-B14F-4D97-AF65-F5344CB8AC3E}">
        <p14:creationId xmlns:p14="http://schemas.microsoft.com/office/powerpoint/2010/main" val="375581050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Biểu thức, hàm xử lý</a:t>
            </a:r>
            <a:endParaRPr lang="en-US"/>
          </a:p>
        </p:txBody>
      </p:sp>
      <p:sp>
        <p:nvSpPr>
          <p:cNvPr id="3" name="Content Placeholder 2"/>
          <p:cNvSpPr>
            <a:spLocks noGrp="1"/>
          </p:cNvSpPr>
          <p:nvPr>
            <p:ph idx="1"/>
          </p:nvPr>
        </p:nvSpPr>
        <p:spPr/>
        <p:txBody>
          <a:bodyPr>
            <a:normAutofit/>
          </a:bodyPr>
          <a:lstStyle/>
          <a:p>
            <a:r>
              <a:rPr lang="en-US" smtClean="0"/>
              <a:t>Hàm do người dùng định nghĩa bằng các đoạn mã. Ví dụ trong Microsoft Excel sử dụng VBA (Visual Basic for Applications).</a:t>
            </a:r>
          </a:p>
          <a:p>
            <a:r>
              <a:rPr lang="en-US" smtClean="0"/>
              <a:t>Macro: là một chuỗi các hành động được thực hiện và có thể áp lên các ô trong bảng tính mà không cần lời gọi hàm tại ô đó. Trong Microsoft Excel cũng sử dụng VBA để viết macrô.</a:t>
            </a:r>
          </a:p>
        </p:txBody>
      </p:sp>
      <p:sp>
        <p:nvSpPr>
          <p:cNvPr id="4" name="Date Placeholder 3"/>
          <p:cNvSpPr>
            <a:spLocks noGrp="1"/>
          </p:cNvSpPr>
          <p:nvPr>
            <p:ph type="dt" sz="half" idx="10"/>
          </p:nvPr>
        </p:nvSpPr>
        <p:spPr/>
        <p:txBody>
          <a:bodyPr/>
          <a:lstStyle/>
          <a:p>
            <a:fld id="{80A8D95C-6615-42B5-9678-5ED40284A387}" type="datetime1">
              <a:rPr lang="en-US" smtClean="0"/>
              <a:t>10/2/2012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37</a:t>
            </a:fld>
            <a:endParaRPr lang="en-US"/>
          </a:p>
        </p:txBody>
      </p:sp>
    </p:spTree>
    <p:extLst>
      <p:ext uri="{BB962C8B-B14F-4D97-AF65-F5344CB8AC3E}">
        <p14:creationId xmlns:p14="http://schemas.microsoft.com/office/powerpoint/2010/main" val="176337016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Cơ sở dữ liệu</a:t>
            </a:r>
            <a:endParaRPr lang="en-US"/>
          </a:p>
        </p:txBody>
      </p:sp>
      <p:sp>
        <p:nvSpPr>
          <p:cNvPr id="3" name="Content Placeholder 2"/>
          <p:cNvSpPr>
            <a:spLocks noGrp="1"/>
          </p:cNvSpPr>
          <p:nvPr>
            <p:ph idx="1"/>
          </p:nvPr>
        </p:nvSpPr>
        <p:spPr/>
        <p:txBody>
          <a:bodyPr>
            <a:normAutofit fontScale="85000" lnSpcReduction="10000"/>
          </a:bodyPr>
          <a:lstStyle/>
          <a:p>
            <a:r>
              <a:rPr lang="en-US" smtClean="0"/>
              <a:t>Vùng cơ sở dữ liệu: là vùng bảng tính được xác định bởi địa chỉ của ô trái trên và ô phải dưới.</a:t>
            </a:r>
          </a:p>
          <a:p>
            <a:r>
              <a:rPr lang="en-US" smtClean="0"/>
              <a:t>Bao gồm các trường (field) và mẫu tin (record):</a:t>
            </a:r>
          </a:p>
          <a:p>
            <a:pPr lvl="1"/>
            <a:r>
              <a:rPr lang="vi-VN"/>
              <a:t>Trường (tương ứng với một cột): biểu thị một thuộc </a:t>
            </a:r>
            <a:r>
              <a:rPr lang="vi-VN" smtClean="0"/>
              <a:t>tính</a:t>
            </a:r>
            <a:r>
              <a:rPr lang="en-US" smtClean="0"/>
              <a:t> </a:t>
            </a:r>
            <a:r>
              <a:rPr lang="vi-VN" smtClean="0"/>
              <a:t>của </a:t>
            </a:r>
            <a:r>
              <a:rPr lang="vi-VN"/>
              <a:t>đối tượng và có kiểu dữ liệu nhất định.</a:t>
            </a:r>
          </a:p>
          <a:p>
            <a:pPr lvl="1"/>
            <a:r>
              <a:rPr lang="vi-VN"/>
              <a:t>Mẩu tin (tương ứng với một </a:t>
            </a:r>
            <a:r>
              <a:rPr lang="vi-VN" smtClean="0"/>
              <a:t>d</a:t>
            </a:r>
            <a:r>
              <a:rPr lang="en-US" smtClean="0"/>
              <a:t>ò</a:t>
            </a:r>
            <a:r>
              <a:rPr lang="vi-VN" smtClean="0"/>
              <a:t>ng</a:t>
            </a:r>
            <a:r>
              <a:rPr lang="vi-VN"/>
              <a:t>): biểu thị một </a:t>
            </a:r>
            <a:r>
              <a:rPr lang="vi-VN" smtClean="0"/>
              <a:t>d</a:t>
            </a:r>
            <a:r>
              <a:rPr lang="en-US"/>
              <a:t>ò</a:t>
            </a:r>
            <a:r>
              <a:rPr lang="vi-VN" smtClean="0"/>
              <a:t>ng dữ</a:t>
            </a:r>
            <a:r>
              <a:rPr lang="en-US" smtClean="0"/>
              <a:t> </a:t>
            </a:r>
            <a:r>
              <a:rPr lang="vi-VN" smtClean="0"/>
              <a:t>liệu</a:t>
            </a:r>
            <a:r>
              <a:rPr lang="vi-VN"/>
              <a:t>.</a:t>
            </a:r>
          </a:p>
          <a:p>
            <a:r>
              <a:rPr lang="en-US" smtClean="0"/>
              <a:t>C</a:t>
            </a:r>
            <a:r>
              <a:rPr lang="vi-VN" smtClean="0"/>
              <a:t>hú </a:t>
            </a:r>
            <a:r>
              <a:rPr lang="en-US" smtClean="0"/>
              <a:t>ý</a:t>
            </a:r>
            <a:r>
              <a:rPr lang="vi-VN" smtClean="0"/>
              <a:t>: D</a:t>
            </a:r>
            <a:r>
              <a:rPr lang="en-US"/>
              <a:t>ò</a:t>
            </a:r>
            <a:r>
              <a:rPr lang="vi-VN" smtClean="0"/>
              <a:t>ng  </a:t>
            </a:r>
            <a:r>
              <a:rPr lang="vi-VN"/>
              <a:t>đầu  của  vùng  cơ  sở  dữ  liệu  chứa  các  </a:t>
            </a:r>
            <a:r>
              <a:rPr lang="vi-VN" smtClean="0"/>
              <a:t>tên</a:t>
            </a:r>
            <a:r>
              <a:rPr lang="en-US" smtClean="0"/>
              <a:t> </a:t>
            </a:r>
            <a:r>
              <a:rPr lang="vi-VN" smtClean="0"/>
              <a:t>trường</a:t>
            </a:r>
            <a:r>
              <a:rPr lang="vi-VN"/>
              <a:t>, những </a:t>
            </a:r>
            <a:r>
              <a:rPr lang="vi-VN" smtClean="0"/>
              <a:t>d</a:t>
            </a:r>
            <a:r>
              <a:rPr lang="en-US"/>
              <a:t>ò</a:t>
            </a:r>
            <a:r>
              <a:rPr lang="vi-VN" smtClean="0"/>
              <a:t>ng </a:t>
            </a:r>
            <a:r>
              <a:rPr lang="vi-VN"/>
              <a:t>tiếp theo chứa các mẩu tin.</a:t>
            </a:r>
            <a:endParaRPr lang="en-US"/>
          </a:p>
        </p:txBody>
      </p:sp>
      <p:sp>
        <p:nvSpPr>
          <p:cNvPr id="4" name="Date Placeholder 3"/>
          <p:cNvSpPr>
            <a:spLocks noGrp="1"/>
          </p:cNvSpPr>
          <p:nvPr>
            <p:ph type="dt" sz="half" idx="10"/>
          </p:nvPr>
        </p:nvSpPr>
        <p:spPr/>
        <p:txBody>
          <a:bodyPr/>
          <a:lstStyle/>
          <a:p>
            <a:fld id="{AEF854C3-8745-41FD-8DFE-0639787E93F1}" type="datetime1">
              <a:rPr lang="en-US" smtClean="0"/>
              <a:t>10/2/2012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38</a:t>
            </a:fld>
            <a:endParaRPr lang="en-US"/>
          </a:p>
        </p:txBody>
      </p:sp>
    </p:spTree>
    <p:extLst>
      <p:ext uri="{BB962C8B-B14F-4D97-AF65-F5344CB8AC3E}">
        <p14:creationId xmlns:p14="http://schemas.microsoft.com/office/powerpoint/2010/main" val="3009156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Cở sở dữ liệu</a:t>
            </a:r>
            <a:endParaRPr lang="en-US"/>
          </a:p>
        </p:txBody>
      </p:sp>
      <p:sp>
        <p:nvSpPr>
          <p:cNvPr id="4" name="Date Placeholder 3"/>
          <p:cNvSpPr>
            <a:spLocks noGrp="1"/>
          </p:cNvSpPr>
          <p:nvPr>
            <p:ph type="dt" sz="half" idx="10"/>
          </p:nvPr>
        </p:nvSpPr>
        <p:spPr/>
        <p:txBody>
          <a:bodyPr/>
          <a:lstStyle/>
          <a:p>
            <a:fld id="{39D6E09C-D8AD-4921-AEC3-531DCEAA1B1D}" type="datetime1">
              <a:rPr lang="en-US" smtClean="0"/>
              <a:t>10/2/2012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39</a:t>
            </a:fld>
            <a:endParaRPr lang="en-US"/>
          </a:p>
        </p:txBody>
      </p:sp>
      <p:pic>
        <p:nvPicPr>
          <p:cNvPr id="819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1486382"/>
            <a:ext cx="8229600" cy="4996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30522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err="1" smtClean="0"/>
              <a:t>Khái</a:t>
            </a:r>
            <a:r>
              <a:rPr lang="en-US" smtClean="0"/>
              <a:t> niệm, mục đích </a:t>
            </a:r>
            <a:r>
              <a:rPr lang="en-US" err="1" smtClean="0"/>
              <a:t>bảng</a:t>
            </a:r>
            <a:r>
              <a:rPr lang="en-US" smtClean="0"/>
              <a:t> </a:t>
            </a:r>
            <a:r>
              <a:rPr lang="en-US" err="1" smtClean="0"/>
              <a:t>tính</a:t>
            </a:r>
            <a:endParaRPr lang="en-US"/>
          </a:p>
        </p:txBody>
      </p:sp>
      <p:sp>
        <p:nvSpPr>
          <p:cNvPr id="3" name="Content Placeholder 2"/>
          <p:cNvSpPr>
            <a:spLocks noGrp="1"/>
          </p:cNvSpPr>
          <p:nvPr>
            <p:ph idx="1"/>
          </p:nvPr>
        </p:nvSpPr>
        <p:spPr/>
        <p:txBody>
          <a:bodyPr>
            <a:normAutofit/>
          </a:bodyPr>
          <a:lstStyle/>
          <a:p>
            <a:r>
              <a:rPr lang="en-US" err="1" smtClean="0"/>
              <a:t>Bảng</a:t>
            </a:r>
            <a:r>
              <a:rPr lang="en-US" smtClean="0"/>
              <a:t> </a:t>
            </a:r>
            <a:r>
              <a:rPr lang="en-US" err="1" smtClean="0"/>
              <a:t>tính</a:t>
            </a:r>
            <a:r>
              <a:rPr lang="en-US" smtClean="0"/>
              <a:t> (spreadsheet) </a:t>
            </a:r>
            <a:r>
              <a:rPr lang="en-US" err="1" smtClean="0"/>
              <a:t>là</a:t>
            </a:r>
            <a:r>
              <a:rPr lang="en-US" smtClean="0"/>
              <a:t> </a:t>
            </a:r>
            <a:r>
              <a:rPr lang="en-US" err="1" smtClean="0"/>
              <a:t>một</a:t>
            </a:r>
            <a:r>
              <a:rPr lang="en-US" smtClean="0"/>
              <a:t> </a:t>
            </a:r>
            <a:r>
              <a:rPr lang="en-US" err="1" smtClean="0"/>
              <a:t>khổ</a:t>
            </a:r>
            <a:r>
              <a:rPr lang="en-US" smtClean="0"/>
              <a:t> </a:t>
            </a:r>
            <a:r>
              <a:rPr lang="en-US" err="1" smtClean="0"/>
              <a:t>giấy</a:t>
            </a:r>
            <a:r>
              <a:rPr lang="en-US" smtClean="0"/>
              <a:t> </a:t>
            </a:r>
            <a:r>
              <a:rPr lang="en-US" err="1" smtClean="0"/>
              <a:t>lớn</a:t>
            </a:r>
            <a:r>
              <a:rPr lang="en-US" smtClean="0"/>
              <a:t> </a:t>
            </a:r>
            <a:r>
              <a:rPr lang="en-US" err="1" smtClean="0"/>
              <a:t>có</a:t>
            </a:r>
            <a:r>
              <a:rPr lang="en-US" smtClean="0"/>
              <a:t> </a:t>
            </a:r>
            <a:r>
              <a:rPr lang="en-US" err="1" smtClean="0"/>
              <a:t>các</a:t>
            </a:r>
            <a:r>
              <a:rPr lang="en-US" smtClean="0"/>
              <a:t> </a:t>
            </a:r>
            <a:r>
              <a:rPr lang="en-US" err="1" smtClean="0"/>
              <a:t>hàng</a:t>
            </a:r>
            <a:r>
              <a:rPr lang="en-US" smtClean="0"/>
              <a:t> </a:t>
            </a:r>
            <a:r>
              <a:rPr lang="en-US" err="1" smtClean="0"/>
              <a:t>và</a:t>
            </a:r>
            <a:r>
              <a:rPr lang="en-US" smtClean="0"/>
              <a:t> </a:t>
            </a:r>
            <a:r>
              <a:rPr lang="en-US" err="1" smtClean="0"/>
              <a:t>các</a:t>
            </a:r>
            <a:r>
              <a:rPr lang="en-US" smtClean="0"/>
              <a:t> </a:t>
            </a:r>
            <a:r>
              <a:rPr lang="en-US" err="1" smtClean="0"/>
              <a:t>cột</a:t>
            </a:r>
            <a:r>
              <a:rPr lang="en-US" smtClean="0"/>
              <a:t> </a:t>
            </a:r>
            <a:r>
              <a:rPr lang="en-US" err="1" smtClean="0"/>
              <a:t>nhằm</a:t>
            </a:r>
            <a:r>
              <a:rPr lang="en-US" smtClean="0"/>
              <a:t> </a:t>
            </a:r>
            <a:r>
              <a:rPr lang="en-US" err="1" smtClean="0"/>
              <a:t>để</a:t>
            </a:r>
            <a:r>
              <a:rPr lang="en-US" smtClean="0"/>
              <a:t> </a:t>
            </a:r>
            <a:r>
              <a:rPr lang="en-US" err="1" smtClean="0"/>
              <a:t>tổ</a:t>
            </a:r>
            <a:r>
              <a:rPr lang="en-US" smtClean="0"/>
              <a:t> </a:t>
            </a:r>
            <a:r>
              <a:rPr lang="en-US" err="1" smtClean="0"/>
              <a:t>chức</a:t>
            </a:r>
            <a:r>
              <a:rPr lang="en-US" smtClean="0"/>
              <a:t> </a:t>
            </a:r>
            <a:r>
              <a:rPr lang="en-US" err="1" smtClean="0"/>
              <a:t>dữ</a:t>
            </a:r>
            <a:r>
              <a:rPr lang="en-US" smtClean="0"/>
              <a:t> </a:t>
            </a:r>
            <a:r>
              <a:rPr lang="en-US" err="1" smtClean="0"/>
              <a:t>liệu</a:t>
            </a:r>
            <a:r>
              <a:rPr lang="en-US" smtClean="0"/>
              <a:t> </a:t>
            </a:r>
            <a:r>
              <a:rPr lang="en-US" err="1" smtClean="0"/>
              <a:t>về</a:t>
            </a:r>
            <a:r>
              <a:rPr lang="en-US" smtClean="0"/>
              <a:t> </a:t>
            </a:r>
            <a:r>
              <a:rPr lang="en-US" err="1" smtClean="0"/>
              <a:t>các</a:t>
            </a:r>
            <a:r>
              <a:rPr lang="en-US" smtClean="0"/>
              <a:t> </a:t>
            </a:r>
            <a:r>
              <a:rPr lang="en-US" err="1" smtClean="0"/>
              <a:t>giao</a:t>
            </a:r>
            <a:r>
              <a:rPr lang="en-US" smtClean="0"/>
              <a:t> </a:t>
            </a:r>
            <a:r>
              <a:rPr lang="en-US" err="1" smtClean="0"/>
              <a:t>tác</a:t>
            </a:r>
            <a:r>
              <a:rPr lang="en-US"/>
              <a:t> phục vụ cho việc kiểm tra phân </a:t>
            </a:r>
            <a:r>
              <a:rPr lang="en-US" smtClean="0"/>
              <a:t>tích của một </a:t>
            </a:r>
            <a:r>
              <a:rPr lang="en-US" err="1" smtClean="0"/>
              <a:t>nhà</a:t>
            </a:r>
            <a:r>
              <a:rPr lang="en-US" smtClean="0"/>
              <a:t> </a:t>
            </a:r>
            <a:r>
              <a:rPr lang="en-US" err="1" smtClean="0"/>
              <a:t>kinh</a:t>
            </a:r>
            <a:r>
              <a:rPr lang="en-US" smtClean="0"/>
              <a:t> doanh. </a:t>
            </a:r>
            <a:r>
              <a:rPr lang="en-US" err="1" smtClean="0"/>
              <a:t>Nó</a:t>
            </a:r>
            <a:r>
              <a:rPr lang="en-US" smtClean="0"/>
              <a:t> </a:t>
            </a:r>
            <a:r>
              <a:rPr lang="en-US" err="1" smtClean="0"/>
              <a:t>thể</a:t>
            </a:r>
            <a:r>
              <a:rPr lang="en-US" smtClean="0"/>
              <a:t> </a:t>
            </a:r>
            <a:r>
              <a:rPr lang="en-US" err="1" smtClean="0"/>
              <a:t>hiện</a:t>
            </a:r>
            <a:r>
              <a:rPr lang="en-US" smtClean="0"/>
              <a:t> </a:t>
            </a:r>
            <a:r>
              <a:rPr lang="en-US" err="1" smtClean="0"/>
              <a:t>tất</a:t>
            </a:r>
            <a:r>
              <a:rPr lang="en-US" smtClean="0"/>
              <a:t> </a:t>
            </a:r>
            <a:r>
              <a:rPr lang="en-US" err="1" smtClean="0"/>
              <a:t>cả</a:t>
            </a:r>
            <a:r>
              <a:rPr lang="en-US" smtClean="0"/>
              <a:t> chi </a:t>
            </a:r>
            <a:r>
              <a:rPr lang="en-US" err="1" smtClean="0"/>
              <a:t>phí</a:t>
            </a:r>
            <a:r>
              <a:rPr lang="en-US" smtClean="0"/>
              <a:t>, </a:t>
            </a:r>
            <a:r>
              <a:rPr lang="en-US" err="1" smtClean="0"/>
              <a:t>thu</a:t>
            </a:r>
            <a:r>
              <a:rPr lang="en-US" smtClean="0"/>
              <a:t> </a:t>
            </a:r>
            <a:r>
              <a:rPr lang="en-US" err="1" smtClean="0"/>
              <a:t>nhập</a:t>
            </a:r>
            <a:r>
              <a:rPr lang="en-US" smtClean="0"/>
              <a:t>, </a:t>
            </a:r>
            <a:r>
              <a:rPr lang="en-US" err="1" smtClean="0"/>
              <a:t>thuế</a:t>
            </a:r>
            <a:r>
              <a:rPr lang="en-US" smtClean="0"/>
              <a:t> </a:t>
            </a:r>
            <a:r>
              <a:rPr lang="en-US" err="1" smtClean="0"/>
              <a:t>và</a:t>
            </a:r>
            <a:r>
              <a:rPr lang="en-US" smtClean="0"/>
              <a:t> </a:t>
            </a:r>
            <a:r>
              <a:rPr lang="en-US" err="1" smtClean="0"/>
              <a:t>những</a:t>
            </a:r>
            <a:r>
              <a:rPr lang="en-US" smtClean="0"/>
              <a:t> </a:t>
            </a:r>
            <a:r>
              <a:rPr lang="en-US" err="1" smtClean="0"/>
              <a:t>dữ</a:t>
            </a:r>
            <a:r>
              <a:rPr lang="en-US" smtClean="0"/>
              <a:t> </a:t>
            </a:r>
            <a:r>
              <a:rPr lang="en-US" err="1" smtClean="0"/>
              <a:t>liệu</a:t>
            </a:r>
            <a:r>
              <a:rPr lang="en-US" smtClean="0"/>
              <a:t> </a:t>
            </a:r>
            <a:r>
              <a:rPr lang="en-US" err="1" smtClean="0"/>
              <a:t>liên</a:t>
            </a:r>
            <a:r>
              <a:rPr lang="en-US" smtClean="0"/>
              <a:t> </a:t>
            </a:r>
            <a:r>
              <a:rPr lang="en-US" err="1" smtClean="0"/>
              <a:t>quan</a:t>
            </a:r>
            <a:r>
              <a:rPr lang="en-US" smtClean="0"/>
              <a:t> </a:t>
            </a:r>
            <a:r>
              <a:rPr lang="en-US" err="1" smtClean="0"/>
              <a:t>vào</a:t>
            </a:r>
            <a:r>
              <a:rPr lang="en-US" smtClean="0"/>
              <a:t> </a:t>
            </a:r>
            <a:r>
              <a:rPr lang="en-US" err="1" smtClean="0"/>
              <a:t>trong</a:t>
            </a:r>
            <a:r>
              <a:rPr lang="en-US" smtClean="0"/>
              <a:t> </a:t>
            </a:r>
            <a:r>
              <a:rPr lang="en-US" err="1" smtClean="0"/>
              <a:t>một</a:t>
            </a:r>
            <a:r>
              <a:rPr lang="en-US" smtClean="0"/>
              <a:t> khổ </a:t>
            </a:r>
            <a:r>
              <a:rPr lang="en-US" err="1" smtClean="0"/>
              <a:t>giấy</a:t>
            </a:r>
            <a:r>
              <a:rPr lang="en-US"/>
              <a:t> </a:t>
            </a:r>
            <a:r>
              <a:rPr lang="en-US" smtClean="0"/>
              <a:t>để một </a:t>
            </a:r>
            <a:r>
              <a:rPr lang="en-US" err="1" smtClean="0"/>
              <a:t>nhà</a:t>
            </a:r>
            <a:r>
              <a:rPr lang="en-US" smtClean="0"/>
              <a:t> </a:t>
            </a:r>
            <a:r>
              <a:rPr lang="en-US" err="1" smtClean="0"/>
              <a:t>quản</a:t>
            </a:r>
            <a:r>
              <a:rPr lang="en-US" smtClean="0"/>
              <a:t> lí</a:t>
            </a:r>
            <a:r>
              <a:rPr lang="en-US"/>
              <a:t> </a:t>
            </a:r>
            <a:r>
              <a:rPr lang="en-US" smtClean="0"/>
              <a:t>kiểm </a:t>
            </a:r>
            <a:r>
              <a:rPr lang="en-US" err="1" smtClean="0"/>
              <a:t>tra</a:t>
            </a:r>
            <a:r>
              <a:rPr lang="en-US" smtClean="0"/>
              <a:t> phân tích khi muốn đưa </a:t>
            </a:r>
            <a:r>
              <a:rPr lang="en-US" err="1" smtClean="0"/>
              <a:t>ra</a:t>
            </a:r>
            <a:r>
              <a:rPr lang="en-US" smtClean="0"/>
              <a:t> </a:t>
            </a:r>
            <a:r>
              <a:rPr lang="en-US" err="1" smtClean="0"/>
              <a:t>một</a:t>
            </a:r>
            <a:r>
              <a:rPr lang="en-US" smtClean="0"/>
              <a:t> </a:t>
            </a:r>
            <a:r>
              <a:rPr lang="en-US" err="1" smtClean="0"/>
              <a:t>quyết</a:t>
            </a:r>
            <a:r>
              <a:rPr lang="en-US" smtClean="0"/>
              <a:t> </a:t>
            </a:r>
            <a:r>
              <a:rPr lang="en-US" err="1" smtClean="0"/>
              <a:t>định</a:t>
            </a:r>
            <a:r>
              <a:rPr lang="en-US" smtClean="0"/>
              <a:t>.</a:t>
            </a:r>
            <a:endParaRPr lang="en-US"/>
          </a:p>
        </p:txBody>
      </p:sp>
      <p:sp>
        <p:nvSpPr>
          <p:cNvPr id="4" name="Date Placeholder 3"/>
          <p:cNvSpPr>
            <a:spLocks noGrp="1"/>
          </p:cNvSpPr>
          <p:nvPr>
            <p:ph type="dt" sz="half" idx="10"/>
          </p:nvPr>
        </p:nvSpPr>
        <p:spPr/>
        <p:txBody>
          <a:bodyPr/>
          <a:lstStyle/>
          <a:p>
            <a:fld id="{7061372C-64C5-4F71-97E9-C8D1F1FEC429}" type="datetime1">
              <a:rPr lang="en-US" smtClean="0"/>
              <a:t>10/2/2012</a:t>
            </a:fld>
            <a:endParaRPr lang="en-US"/>
          </a:p>
        </p:txBody>
      </p:sp>
      <p:sp>
        <p:nvSpPr>
          <p:cNvPr id="6" name="Footer Placeholder 5"/>
          <p:cNvSpPr>
            <a:spLocks noGrp="1"/>
          </p:cNvSpPr>
          <p:nvPr>
            <p:ph type="ftr" sz="quarter" idx="11"/>
          </p:nvPr>
        </p:nvSpPr>
        <p:spPr/>
        <p:txBody>
          <a:bodyPr/>
          <a:lstStyle/>
          <a:p>
            <a:r>
              <a:rPr lang="vi-VN" smtClean="0"/>
              <a:t>Khoa CNTT - ĐH Khoa học Tự nhiên</a:t>
            </a:r>
            <a:endParaRPr lang="en-US"/>
          </a:p>
        </p:txBody>
      </p:sp>
      <p:sp>
        <p:nvSpPr>
          <p:cNvPr id="5" name="Slide Number Placeholder 4"/>
          <p:cNvSpPr>
            <a:spLocks noGrp="1"/>
          </p:cNvSpPr>
          <p:nvPr>
            <p:ph type="sldNum" sz="quarter" idx="12"/>
          </p:nvPr>
        </p:nvSpPr>
        <p:spPr/>
        <p:txBody>
          <a:bodyPr/>
          <a:lstStyle/>
          <a:p>
            <a:fld id="{8023217D-CBF3-4F05-B64D-691139C0E6CF}" type="slidenum">
              <a:rPr lang="en-US" smtClean="0"/>
              <a:pPr/>
              <a:t>4</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Cơ sở dữ liệu</a:t>
            </a:r>
            <a:endParaRPr lang="en-US"/>
          </a:p>
        </p:txBody>
      </p:sp>
      <p:sp>
        <p:nvSpPr>
          <p:cNvPr id="3" name="Content Placeholder 2"/>
          <p:cNvSpPr>
            <a:spLocks noGrp="1"/>
          </p:cNvSpPr>
          <p:nvPr>
            <p:ph idx="1"/>
          </p:nvPr>
        </p:nvSpPr>
        <p:spPr/>
        <p:txBody>
          <a:bodyPr>
            <a:normAutofit/>
          </a:bodyPr>
          <a:lstStyle/>
          <a:p>
            <a:r>
              <a:rPr lang="en-US" smtClean="0"/>
              <a:t>Vùng điều kiện: l</a:t>
            </a:r>
            <a:r>
              <a:rPr lang="vi-VN" smtClean="0"/>
              <a:t>à </a:t>
            </a:r>
            <a:r>
              <a:rPr lang="vi-VN"/>
              <a:t>vùng chứa điều kiện để tìm kiếm, gồm ít </a:t>
            </a:r>
            <a:r>
              <a:rPr lang="vi-VN" smtClean="0"/>
              <a:t>nhất </a:t>
            </a:r>
            <a:r>
              <a:rPr lang="vi-VN"/>
              <a:t>hai </a:t>
            </a:r>
            <a:r>
              <a:rPr lang="vi-VN" smtClean="0"/>
              <a:t>d</a:t>
            </a:r>
            <a:r>
              <a:rPr lang="en-US"/>
              <a:t>ò</a:t>
            </a:r>
            <a:r>
              <a:rPr lang="vi-VN" smtClean="0"/>
              <a:t>ng</a:t>
            </a:r>
            <a:r>
              <a:rPr lang="vi-VN"/>
              <a:t>:</a:t>
            </a:r>
          </a:p>
          <a:p>
            <a:pPr lvl="1"/>
            <a:r>
              <a:rPr lang="vi-VN" smtClean="0"/>
              <a:t>D</a:t>
            </a:r>
            <a:r>
              <a:rPr lang="en-US" smtClean="0"/>
              <a:t>ò</a:t>
            </a:r>
            <a:r>
              <a:rPr lang="vi-VN" smtClean="0"/>
              <a:t>ng </a:t>
            </a:r>
            <a:r>
              <a:rPr lang="vi-VN"/>
              <a:t>chứa tiêu đề.</a:t>
            </a:r>
          </a:p>
          <a:p>
            <a:pPr lvl="1"/>
            <a:r>
              <a:rPr lang="vi-VN" smtClean="0"/>
              <a:t>Các d</a:t>
            </a:r>
            <a:r>
              <a:rPr lang="en-US" smtClean="0"/>
              <a:t>ò</a:t>
            </a:r>
            <a:r>
              <a:rPr lang="vi-VN" smtClean="0"/>
              <a:t>ng c</a:t>
            </a:r>
            <a:r>
              <a:rPr lang="en-US" smtClean="0"/>
              <a:t>ò</a:t>
            </a:r>
            <a:r>
              <a:rPr lang="vi-VN" smtClean="0"/>
              <a:t>n </a:t>
            </a:r>
            <a:r>
              <a:rPr lang="vi-VN"/>
              <a:t>lại chứa điều kiện</a:t>
            </a:r>
            <a:r>
              <a:rPr lang="vi-VN" smtClean="0"/>
              <a:t>.</a:t>
            </a:r>
            <a:endParaRPr lang="en-US" smtClean="0"/>
          </a:p>
          <a:p>
            <a:r>
              <a:rPr lang="en-US" smtClean="0"/>
              <a:t>Ví dụ:</a:t>
            </a:r>
            <a:endParaRPr lang="en-US"/>
          </a:p>
        </p:txBody>
      </p:sp>
      <p:sp>
        <p:nvSpPr>
          <p:cNvPr id="4" name="Date Placeholder 3"/>
          <p:cNvSpPr>
            <a:spLocks noGrp="1"/>
          </p:cNvSpPr>
          <p:nvPr>
            <p:ph type="dt" sz="half" idx="10"/>
          </p:nvPr>
        </p:nvSpPr>
        <p:spPr/>
        <p:txBody>
          <a:bodyPr/>
          <a:lstStyle/>
          <a:p>
            <a:fld id="{AF50623C-DEE8-460F-BB97-4D1144FCB76E}" type="datetime1">
              <a:rPr lang="en-US" smtClean="0"/>
              <a:t>10/2/2012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40</a:t>
            </a:fld>
            <a:endParaRPr lang="en-US"/>
          </a:p>
        </p:txBody>
      </p:sp>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33600" y="4114800"/>
            <a:ext cx="5058402"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3270707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Cơ sở dữ liệu</a:t>
            </a:r>
            <a:endParaRPr lang="en-US"/>
          </a:p>
        </p:txBody>
      </p:sp>
      <p:sp>
        <p:nvSpPr>
          <p:cNvPr id="3" name="Content Placeholder 2"/>
          <p:cNvSpPr>
            <a:spLocks noGrp="1"/>
          </p:cNvSpPr>
          <p:nvPr>
            <p:ph idx="1"/>
          </p:nvPr>
        </p:nvSpPr>
        <p:spPr/>
        <p:txBody>
          <a:bodyPr>
            <a:normAutofit/>
          </a:bodyPr>
          <a:lstStyle/>
          <a:p>
            <a:r>
              <a:rPr lang="en-US" smtClean="0"/>
              <a:t>Vùng trích dữ liệu: </a:t>
            </a:r>
            <a:r>
              <a:rPr lang="vi-VN"/>
              <a:t>Là vùng chứa các mẩu tin của vùng cơ sở </a:t>
            </a:r>
            <a:r>
              <a:rPr lang="vi-VN" smtClean="0"/>
              <a:t>dữ</a:t>
            </a:r>
            <a:r>
              <a:rPr lang="en-US" smtClean="0"/>
              <a:t> </a:t>
            </a:r>
            <a:r>
              <a:rPr lang="vi-VN" smtClean="0"/>
              <a:t>liệu </a:t>
            </a:r>
            <a:r>
              <a:rPr lang="vi-VN"/>
              <a:t>thỏa yêu cầu của vùng điều kiện. </a:t>
            </a:r>
            <a:r>
              <a:rPr lang="vi-VN" smtClean="0"/>
              <a:t>Vùng</a:t>
            </a:r>
            <a:r>
              <a:rPr lang="en-US" smtClean="0"/>
              <a:t> </a:t>
            </a:r>
            <a:r>
              <a:rPr lang="vi-VN" smtClean="0"/>
              <a:t>trích </a:t>
            </a:r>
            <a:r>
              <a:rPr lang="vi-VN"/>
              <a:t>dữ liệu có </a:t>
            </a:r>
            <a:r>
              <a:rPr lang="vi-VN" smtClean="0"/>
              <a:t>d</a:t>
            </a:r>
            <a:r>
              <a:rPr lang="en-US"/>
              <a:t>ò</a:t>
            </a:r>
            <a:r>
              <a:rPr lang="vi-VN" smtClean="0"/>
              <a:t>ng </a:t>
            </a:r>
            <a:r>
              <a:rPr lang="vi-VN"/>
              <a:t>đầu tiên chứa các tiêu </a:t>
            </a:r>
            <a:r>
              <a:rPr lang="vi-VN" smtClean="0"/>
              <a:t>đề</a:t>
            </a:r>
            <a:r>
              <a:rPr lang="en-US" smtClean="0"/>
              <a:t> </a:t>
            </a:r>
            <a:r>
              <a:rPr lang="vi-VN" smtClean="0"/>
              <a:t>của </a:t>
            </a:r>
            <a:r>
              <a:rPr lang="vi-VN"/>
              <a:t>vùng cơ sở dữ liệu.</a:t>
            </a:r>
            <a:endParaRPr lang="en-US" smtClean="0"/>
          </a:p>
          <a:p>
            <a:r>
              <a:rPr lang="en-US" smtClean="0"/>
              <a:t>Ví dụ:</a:t>
            </a:r>
            <a:endParaRPr lang="en-US"/>
          </a:p>
        </p:txBody>
      </p:sp>
      <p:sp>
        <p:nvSpPr>
          <p:cNvPr id="4" name="Date Placeholder 3"/>
          <p:cNvSpPr>
            <a:spLocks noGrp="1"/>
          </p:cNvSpPr>
          <p:nvPr>
            <p:ph type="dt" sz="half" idx="10"/>
          </p:nvPr>
        </p:nvSpPr>
        <p:spPr/>
        <p:txBody>
          <a:bodyPr/>
          <a:lstStyle/>
          <a:p>
            <a:fld id="{E0ED4DD3-50B3-4B35-8091-7F656EC01070}" type="datetime1">
              <a:rPr lang="en-US" smtClean="0"/>
              <a:t>10/2/2012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41</a:t>
            </a:fld>
            <a:endParaRPr lang="en-US"/>
          </a:p>
        </p:txBody>
      </p:sp>
      <p:pic>
        <p:nvPicPr>
          <p:cNvPr id="10243"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33600" y="4436660"/>
            <a:ext cx="5114925"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166428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Cơ sở dữ liệu</a:t>
            </a:r>
            <a:endParaRPr lang="en-US"/>
          </a:p>
        </p:txBody>
      </p:sp>
      <p:sp>
        <p:nvSpPr>
          <p:cNvPr id="3" name="Content Placeholder 2"/>
          <p:cNvSpPr>
            <a:spLocks noGrp="1"/>
          </p:cNvSpPr>
          <p:nvPr>
            <p:ph idx="1"/>
          </p:nvPr>
        </p:nvSpPr>
        <p:spPr/>
        <p:txBody>
          <a:bodyPr>
            <a:normAutofit fontScale="85000" lnSpcReduction="10000"/>
          </a:bodyPr>
          <a:lstStyle/>
          <a:p>
            <a:r>
              <a:rPr lang="en-US"/>
              <a:t>Các thao tác quan trọng trong cơ sở dữ liệu: </a:t>
            </a:r>
          </a:p>
          <a:p>
            <a:pPr lvl="1"/>
            <a:r>
              <a:rPr lang="en-US"/>
              <a:t>Sắp xếp dữ liệu theo nội dung một cột và nhiều cột.</a:t>
            </a:r>
          </a:p>
          <a:p>
            <a:pPr lvl="1"/>
            <a:r>
              <a:rPr lang="en-US"/>
              <a:t>Lọc và tìm kiếm trên cơ </a:t>
            </a:r>
            <a:r>
              <a:rPr lang="en-US" smtClean="0"/>
              <a:t>sở dữ liệu.</a:t>
            </a:r>
          </a:p>
          <a:p>
            <a:r>
              <a:rPr lang="en-US" smtClean="0"/>
              <a:t>Các hàm thống kê trên cơ sở dữ liệu.</a:t>
            </a:r>
          </a:p>
          <a:p>
            <a:r>
              <a:rPr lang="en-US" smtClean="0"/>
              <a:t>Ví dụ trong Excel 2003:</a:t>
            </a:r>
          </a:p>
          <a:p>
            <a:pPr lvl="1"/>
            <a:r>
              <a:rPr lang="en-US" smtClean="0"/>
              <a:t>DSum(tính tổng có điều kiện)</a:t>
            </a:r>
          </a:p>
          <a:p>
            <a:pPr lvl="1"/>
            <a:r>
              <a:rPr lang="en-US" smtClean="0"/>
              <a:t>DCount (hàm đếm có điều kiện)</a:t>
            </a:r>
          </a:p>
          <a:p>
            <a:pPr lvl="1"/>
            <a:r>
              <a:rPr lang="en-US" smtClean="0"/>
              <a:t>DCountA (hàm đếm có điều kiện)</a:t>
            </a:r>
          </a:p>
          <a:p>
            <a:pPr lvl="1"/>
            <a:r>
              <a:rPr lang="en-US" smtClean="0"/>
              <a:t>DAverage (hàm tính trung bình có điều kiện)</a:t>
            </a:r>
          </a:p>
          <a:p>
            <a:pPr lvl="1"/>
            <a:r>
              <a:rPr lang="en-US" smtClean="0"/>
              <a:t>DMax, DMin (hàm tìm số lớn nhất nhỏ nhất có điều kiện)</a:t>
            </a:r>
          </a:p>
          <a:p>
            <a:pPr lvl="1"/>
            <a:endParaRPr lang="en-US"/>
          </a:p>
        </p:txBody>
      </p:sp>
      <p:sp>
        <p:nvSpPr>
          <p:cNvPr id="4" name="Date Placeholder 3"/>
          <p:cNvSpPr>
            <a:spLocks noGrp="1"/>
          </p:cNvSpPr>
          <p:nvPr>
            <p:ph type="dt" sz="half" idx="10"/>
          </p:nvPr>
        </p:nvSpPr>
        <p:spPr/>
        <p:txBody>
          <a:bodyPr/>
          <a:lstStyle/>
          <a:p>
            <a:fld id="{1F40095F-50D4-4CBB-99E8-37A933D026AC}" type="datetime1">
              <a:rPr lang="en-US" smtClean="0"/>
              <a:t>10/2/2012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42</a:t>
            </a:fld>
            <a:endParaRPr lang="en-US"/>
          </a:p>
        </p:txBody>
      </p:sp>
    </p:spTree>
    <p:extLst>
      <p:ext uri="{BB962C8B-B14F-4D97-AF65-F5344CB8AC3E}">
        <p14:creationId xmlns:p14="http://schemas.microsoft.com/office/powerpoint/2010/main" val="318970522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Biểu đồ</a:t>
            </a:r>
            <a:endParaRPr lang="en-US"/>
          </a:p>
        </p:txBody>
      </p:sp>
      <p:sp>
        <p:nvSpPr>
          <p:cNvPr id="3" name="Content Placeholder 2"/>
          <p:cNvSpPr>
            <a:spLocks noGrp="1"/>
          </p:cNvSpPr>
          <p:nvPr>
            <p:ph idx="1"/>
          </p:nvPr>
        </p:nvSpPr>
        <p:spPr/>
        <p:txBody>
          <a:bodyPr/>
          <a:lstStyle/>
          <a:p>
            <a:r>
              <a:rPr lang="en-US" smtClean="0"/>
              <a:t>Biểu đồ tổng hợp dữ liệu dưới dạng cột, đường, mặt </a:t>
            </a:r>
            <a:r>
              <a:rPr lang="en-US"/>
              <a:t>nhằm mục đích để </a:t>
            </a:r>
            <a:r>
              <a:rPr lang="en-US" smtClean="0"/>
              <a:t>thấy tổng quan về dữ liệu từ đó đưa ra các nhận xét và đánh giá.</a:t>
            </a:r>
          </a:p>
          <a:p>
            <a:r>
              <a:rPr lang="en-US" smtClean="0"/>
              <a:t>Các bước chính của tạo biểu đồ:</a:t>
            </a:r>
          </a:p>
          <a:p>
            <a:pPr lvl="1"/>
            <a:r>
              <a:rPr lang="en-US" smtClean="0"/>
              <a:t>Chọn vùng dữ liệu cần vẽ trong đó hàng đầu và cột đầu là giá trị thước đo.</a:t>
            </a:r>
          </a:p>
          <a:p>
            <a:pPr lvl="1"/>
            <a:r>
              <a:rPr lang="en-US" smtClean="0"/>
              <a:t>Chọn biểu đồ thích hợp để vẽ.</a:t>
            </a:r>
            <a:endParaRPr lang="en-US"/>
          </a:p>
        </p:txBody>
      </p:sp>
      <p:sp>
        <p:nvSpPr>
          <p:cNvPr id="4" name="Date Placeholder 3"/>
          <p:cNvSpPr>
            <a:spLocks noGrp="1"/>
          </p:cNvSpPr>
          <p:nvPr>
            <p:ph type="dt" sz="half" idx="10"/>
          </p:nvPr>
        </p:nvSpPr>
        <p:spPr/>
        <p:txBody>
          <a:bodyPr/>
          <a:lstStyle/>
          <a:p>
            <a:fld id="{DC526EBA-0BDC-46BF-83A9-71162391C9B4}" type="datetime1">
              <a:rPr lang="en-US" smtClean="0"/>
              <a:t>10/2/2012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43</a:t>
            </a:fld>
            <a:endParaRPr lang="en-US"/>
          </a:p>
        </p:txBody>
      </p:sp>
    </p:spTree>
    <p:extLst>
      <p:ext uri="{BB962C8B-B14F-4D97-AF65-F5344CB8AC3E}">
        <p14:creationId xmlns:p14="http://schemas.microsoft.com/office/powerpoint/2010/main" val="40270978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Làm việc cộng tác</a:t>
            </a:r>
            <a:endParaRPr lang="en-US"/>
          </a:p>
        </p:txBody>
      </p:sp>
      <p:sp>
        <p:nvSpPr>
          <p:cNvPr id="3" name="Content Placeholder 2"/>
          <p:cNvSpPr>
            <a:spLocks noGrp="1"/>
          </p:cNvSpPr>
          <p:nvPr>
            <p:ph idx="1"/>
          </p:nvPr>
        </p:nvSpPr>
        <p:spPr/>
        <p:txBody>
          <a:bodyPr>
            <a:normAutofit fontScale="92500"/>
          </a:bodyPr>
          <a:lstStyle/>
          <a:p>
            <a:r>
              <a:rPr lang="en-US" smtClean="0"/>
              <a:t>Làm việc cộng tác là cho phép nhiều người cùng chỉnh sửa trên bảng tính sao cho đảm báo tính thống nhất, an toàn cho dữ liệu.</a:t>
            </a:r>
          </a:p>
          <a:p>
            <a:r>
              <a:rPr lang="en-US" smtClean="0"/>
              <a:t>Các chức năng của làm việc cộng tác:</a:t>
            </a:r>
          </a:p>
          <a:p>
            <a:pPr lvl="1"/>
            <a:r>
              <a:rPr lang="en-US" smtClean="0"/>
              <a:t>Import và Export dữ liệu trong excel.</a:t>
            </a:r>
          </a:p>
          <a:p>
            <a:pPr lvl="1"/>
            <a:r>
              <a:rPr lang="en-US" smtClean="0"/>
              <a:t>Cài các quyền cho bảng tính.</a:t>
            </a:r>
          </a:p>
          <a:p>
            <a:pPr lvl="1"/>
            <a:r>
              <a:rPr lang="en-US" smtClean="0"/>
              <a:t>Thêm và chỉnh sửa các chú thích, lời khuyên (comment).</a:t>
            </a:r>
          </a:p>
          <a:p>
            <a:pPr lvl="1"/>
            <a:r>
              <a:rPr lang="en-US" smtClean="0"/>
              <a:t>Theo vết các thay đổi.</a:t>
            </a:r>
          </a:p>
        </p:txBody>
      </p:sp>
      <p:sp>
        <p:nvSpPr>
          <p:cNvPr id="4" name="Date Placeholder 3"/>
          <p:cNvSpPr>
            <a:spLocks noGrp="1"/>
          </p:cNvSpPr>
          <p:nvPr>
            <p:ph type="dt" sz="half" idx="10"/>
          </p:nvPr>
        </p:nvSpPr>
        <p:spPr/>
        <p:txBody>
          <a:bodyPr/>
          <a:lstStyle/>
          <a:p>
            <a:fld id="{D35E06D9-F800-4383-BA53-5F6326CB8F2B}" type="datetime1">
              <a:rPr lang="en-US" smtClean="0"/>
              <a:t>10/2/2012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44</a:t>
            </a:fld>
            <a:endParaRPr lang="en-US"/>
          </a:p>
        </p:txBody>
      </p:sp>
    </p:spTree>
    <p:extLst>
      <p:ext uri="{BB962C8B-B14F-4D97-AF65-F5344CB8AC3E}">
        <p14:creationId xmlns:p14="http://schemas.microsoft.com/office/powerpoint/2010/main" val="220315472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Một số thao tác thường gặp</a:t>
            </a:r>
            <a:endParaRPr lang="en-US"/>
          </a:p>
        </p:txBody>
      </p:sp>
      <p:sp>
        <p:nvSpPr>
          <p:cNvPr id="3" name="Content Placeholder 2"/>
          <p:cNvSpPr>
            <a:spLocks noGrp="1"/>
          </p:cNvSpPr>
          <p:nvPr>
            <p:ph idx="1"/>
          </p:nvPr>
        </p:nvSpPr>
        <p:spPr/>
        <p:txBody>
          <a:bodyPr/>
          <a:lstStyle/>
          <a:p>
            <a:r>
              <a:rPr lang="en-US" smtClean="0"/>
              <a:t>Các thao tác thêm, xóa, thay đổi kích thước cột và dòng.</a:t>
            </a:r>
          </a:p>
          <a:p>
            <a:r>
              <a:rPr lang="en-US" smtClean="0"/>
              <a:t>Các thao tác ẩn, hiện dòng cột, gom nhóm dòng cột.</a:t>
            </a:r>
          </a:p>
          <a:p>
            <a:r>
              <a:rPr lang="en-US" smtClean="0"/>
              <a:t>Thay đổi kích thước khung nhìn.</a:t>
            </a:r>
          </a:p>
          <a:p>
            <a:r>
              <a:rPr lang="en-US" smtClean="0"/>
              <a:t>Vẽ hình trong bảng tính.</a:t>
            </a:r>
          </a:p>
          <a:p>
            <a:r>
              <a:rPr lang="en-US" smtClean="0"/>
              <a:t>Các thao tác định dạng trang in.</a:t>
            </a:r>
            <a:endParaRPr lang="en-US"/>
          </a:p>
        </p:txBody>
      </p:sp>
      <p:sp>
        <p:nvSpPr>
          <p:cNvPr id="4" name="Date Placeholder 3"/>
          <p:cNvSpPr>
            <a:spLocks noGrp="1"/>
          </p:cNvSpPr>
          <p:nvPr>
            <p:ph type="dt" sz="half" idx="10"/>
          </p:nvPr>
        </p:nvSpPr>
        <p:spPr/>
        <p:txBody>
          <a:bodyPr/>
          <a:lstStyle/>
          <a:p>
            <a:fld id="{C371C7CB-A0F1-4E4C-A306-954ADB7EC880}" type="datetime1">
              <a:rPr lang="en-US" smtClean="0"/>
              <a:t>10/2/2012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45</a:t>
            </a:fld>
            <a:endParaRPr lang="en-US"/>
          </a:p>
        </p:txBody>
      </p:sp>
    </p:spTree>
    <p:extLst>
      <p:ext uri="{BB962C8B-B14F-4D97-AF65-F5344CB8AC3E}">
        <p14:creationId xmlns:p14="http://schemas.microsoft.com/office/powerpoint/2010/main" val="329772465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mtClean="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t>Ứng dụng bảng tính</a:t>
            </a:r>
            <a:endParaRPr lang="en-US">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endParaRPr>
          </a:p>
        </p:txBody>
      </p:sp>
    </p:spTree>
    <p:extLst>
      <p:ext uri="{BB962C8B-B14F-4D97-AF65-F5344CB8AC3E}">
        <p14:creationId xmlns:p14="http://schemas.microsoft.com/office/powerpoint/2010/main" val="7599880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Lưu trữ và </a:t>
            </a:r>
            <a:r>
              <a:rPr lang="en-US" smtClean="0"/>
              <a:t>tính toán</a:t>
            </a:r>
            <a:endParaRPr lang="en-US"/>
          </a:p>
        </p:txBody>
      </p:sp>
      <p:sp>
        <p:nvSpPr>
          <p:cNvPr id="4" name="Date Placeholder 3"/>
          <p:cNvSpPr>
            <a:spLocks noGrp="1"/>
          </p:cNvSpPr>
          <p:nvPr>
            <p:ph type="dt" sz="half" idx="10"/>
          </p:nvPr>
        </p:nvSpPr>
        <p:spPr/>
        <p:txBody>
          <a:bodyPr/>
          <a:lstStyle/>
          <a:p>
            <a:fld id="{D9645A56-8A7B-4F57-ACDC-9EECCD3BB155}" type="datetime1">
              <a:rPr lang="en-US" smtClean="0"/>
              <a:t>10/2/2012</a:t>
            </a:fld>
            <a:endParaRPr lang="en-US"/>
          </a:p>
        </p:txBody>
      </p:sp>
      <p:sp>
        <p:nvSpPr>
          <p:cNvPr id="5" name="Slide Number Placeholder 4"/>
          <p:cNvSpPr>
            <a:spLocks noGrp="1"/>
          </p:cNvSpPr>
          <p:nvPr>
            <p:ph type="sldNum" sz="quarter" idx="12"/>
          </p:nvPr>
        </p:nvSpPr>
        <p:spPr/>
        <p:txBody>
          <a:bodyPr/>
          <a:lstStyle/>
          <a:p>
            <a:fld id="{8023217D-CBF3-4F05-B64D-691139C0E6CF}" type="slidenum">
              <a:rPr lang="en-US" smtClean="0"/>
              <a:pPr/>
              <a:t>47</a:t>
            </a:fld>
            <a:endParaRPr lang="en-US"/>
          </a:p>
        </p:txBody>
      </p:sp>
      <p:sp>
        <p:nvSpPr>
          <p:cNvPr id="6" name="Footer Placeholder 5"/>
          <p:cNvSpPr>
            <a:spLocks noGrp="1"/>
          </p:cNvSpPr>
          <p:nvPr>
            <p:ph type="ftr" sz="quarter" idx="11"/>
          </p:nvPr>
        </p:nvSpPr>
        <p:spPr/>
        <p:txBody>
          <a:bodyPr/>
          <a:lstStyle/>
          <a:p>
            <a:r>
              <a:rPr lang="vi-VN" smtClean="0"/>
              <a:t>Khoa CNTT - ĐH Khoa học Tự nhiên</a:t>
            </a:r>
            <a:endParaRPr lang="en-US"/>
          </a:p>
        </p:txBody>
      </p:sp>
      <p:pic>
        <p:nvPicPr>
          <p:cNvPr id="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008" y="1600200"/>
            <a:ext cx="7765984"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33274927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Biểu đồ 3D Column</a:t>
            </a:r>
            <a:endParaRPr lang="en-US"/>
          </a:p>
        </p:txBody>
      </p:sp>
      <p:sp>
        <p:nvSpPr>
          <p:cNvPr id="4" name="Date Placeholder 3"/>
          <p:cNvSpPr>
            <a:spLocks noGrp="1"/>
          </p:cNvSpPr>
          <p:nvPr>
            <p:ph type="dt" sz="half" idx="10"/>
          </p:nvPr>
        </p:nvSpPr>
        <p:spPr/>
        <p:txBody>
          <a:bodyPr/>
          <a:lstStyle/>
          <a:p>
            <a:fld id="{26717036-A8A2-4234-B708-DFB5E86BB639}" type="datetime1">
              <a:rPr lang="en-US" smtClean="0"/>
              <a:t>10/2/2012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48</a:t>
            </a:fld>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1717010046"/>
              </p:ext>
            </p:extLst>
          </p:nvPr>
        </p:nvGraphicFramePr>
        <p:xfrm>
          <a:off x="860794" y="1676400"/>
          <a:ext cx="7422413" cy="4572000"/>
        </p:xfrm>
        <a:graphic>
          <a:graphicData uri="http://schemas.openxmlformats.org/presentationml/2006/ole">
            <mc:AlternateContent xmlns:mc="http://schemas.openxmlformats.org/markup-compatibility/2006">
              <mc:Choice xmlns:v="urn:schemas-microsoft-com:vml" Requires="v">
                <p:oleObj spid="_x0000_s1031" name="Chart" r:id="rId3" imgW="7191451" imgH="4429049" progId="Excel.Chart.8">
                  <p:embed/>
                </p:oleObj>
              </mc:Choice>
              <mc:Fallback>
                <p:oleObj name="Chart" r:id="rId3" imgW="7191451" imgH="4429049" progId="Excel.Chart.8">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0794" y="1676400"/>
                        <a:ext cx="7422413"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28344604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Biểu đồ Line</a:t>
            </a:r>
            <a:endParaRPr lang="en-US"/>
          </a:p>
        </p:txBody>
      </p:sp>
      <p:sp>
        <p:nvSpPr>
          <p:cNvPr id="4" name="Date Placeholder 3"/>
          <p:cNvSpPr>
            <a:spLocks noGrp="1"/>
          </p:cNvSpPr>
          <p:nvPr>
            <p:ph type="dt" sz="half" idx="10"/>
          </p:nvPr>
        </p:nvSpPr>
        <p:spPr/>
        <p:txBody>
          <a:bodyPr/>
          <a:lstStyle/>
          <a:p>
            <a:fld id="{28BB3A96-014C-4C6F-8486-816AB7A41941}" type="datetime1">
              <a:rPr lang="en-US" smtClean="0"/>
              <a:t>10/2/2012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49</a:t>
            </a:fld>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3676139137"/>
              </p:ext>
            </p:extLst>
          </p:nvPr>
        </p:nvGraphicFramePr>
        <p:xfrm>
          <a:off x="860794" y="1600200"/>
          <a:ext cx="7422413" cy="4572000"/>
        </p:xfrm>
        <a:graphic>
          <a:graphicData uri="http://schemas.openxmlformats.org/presentationml/2006/ole">
            <mc:AlternateContent xmlns:mc="http://schemas.openxmlformats.org/markup-compatibility/2006">
              <mc:Choice xmlns:v="urn:schemas-microsoft-com:vml" Requires="v">
                <p:oleObj spid="_x0000_s2055" name="Chart" r:id="rId3" imgW="7191451" imgH="4429049" progId="Excel.Chart.8">
                  <p:embed/>
                </p:oleObj>
              </mc:Choice>
              <mc:Fallback>
                <p:oleObj name="Chart" r:id="rId3" imgW="7191451" imgH="4429049" progId="Excel.Chart.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0794" y="1600200"/>
                        <a:ext cx="7422413"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1230339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Khái niệm, mục đích bảng </a:t>
            </a:r>
            <a:r>
              <a:rPr lang="en-US" smtClean="0"/>
              <a:t>tính</a:t>
            </a:r>
            <a:endParaRPr lang="en-US"/>
          </a:p>
        </p:txBody>
      </p:sp>
      <p:sp>
        <p:nvSpPr>
          <p:cNvPr id="4" name="Date Placeholder 3"/>
          <p:cNvSpPr>
            <a:spLocks noGrp="1"/>
          </p:cNvSpPr>
          <p:nvPr>
            <p:ph type="dt" sz="half" idx="10"/>
          </p:nvPr>
        </p:nvSpPr>
        <p:spPr/>
        <p:txBody>
          <a:bodyPr/>
          <a:lstStyle/>
          <a:p>
            <a:fld id="{40AE7207-5F13-40A2-80E5-13CB406EEFEF}" type="datetime1">
              <a:rPr lang="en-US" smtClean="0"/>
              <a:t>10/2/2012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5</a:t>
            </a:fld>
            <a:endParaRPr lang="en-US"/>
          </a:p>
        </p:txBody>
      </p:sp>
      <p:pic>
        <p:nvPicPr>
          <p:cNvPr id="7"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l="7312" t="5463" r="7338" b="8353"/>
          <a:stretch>
            <a:fillRect/>
          </a:stretch>
        </p:blipFill>
        <p:spPr bwMode="auto">
          <a:xfrm>
            <a:off x="1181100" y="1600200"/>
            <a:ext cx="6764936"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608965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Khái niệm, mục đích bảng tính</a:t>
            </a:r>
            <a:endParaRPr lang="en-US"/>
          </a:p>
        </p:txBody>
      </p:sp>
      <p:sp>
        <p:nvSpPr>
          <p:cNvPr id="3" name="Content Placeholder 2"/>
          <p:cNvSpPr>
            <a:spLocks noGrp="1"/>
          </p:cNvSpPr>
          <p:nvPr>
            <p:ph idx="1"/>
          </p:nvPr>
        </p:nvSpPr>
        <p:spPr/>
        <p:txBody>
          <a:bodyPr>
            <a:normAutofit fontScale="85000" lnSpcReduction="10000"/>
          </a:bodyPr>
          <a:lstStyle/>
          <a:p>
            <a:r>
              <a:rPr lang="en-US" smtClean="0"/>
              <a:t>Bảng tính tin học là một chương trình máy tính giả lập lại một bảng tính trên giấy. </a:t>
            </a:r>
          </a:p>
          <a:p>
            <a:r>
              <a:rPr lang="en-US" smtClean="0"/>
              <a:t>Chương trình bảng tính sẽ tổng hợp thông tin từ nhiều nguồn tài liệu giấy và thể hiện thông tin ở dạng có thể hỗ trợ người ra quyết định nhìn thấy một bức tranh tài chính lớn của công ty.</a:t>
            </a:r>
          </a:p>
          <a:p>
            <a:r>
              <a:rPr lang="en-US" smtClean="0"/>
              <a:t>Các chức năng chính bao gồm:</a:t>
            </a:r>
          </a:p>
          <a:p>
            <a:pPr lvl="1"/>
            <a:r>
              <a:rPr lang="en-US" smtClean="0"/>
              <a:t>Lưu trữ và thể hiện dữ liệu</a:t>
            </a:r>
          </a:p>
          <a:p>
            <a:pPr lvl="1"/>
            <a:r>
              <a:rPr lang="en-US" smtClean="0"/>
              <a:t>Tính toán</a:t>
            </a:r>
          </a:p>
          <a:p>
            <a:pPr lvl="1"/>
            <a:r>
              <a:rPr lang="en-US" smtClean="0"/>
              <a:t>Lọc và thống kê dữ liệu</a:t>
            </a:r>
          </a:p>
          <a:p>
            <a:pPr lvl="1"/>
            <a:r>
              <a:rPr lang="en-US" smtClean="0"/>
              <a:t>Tạo biểu đồ</a:t>
            </a:r>
            <a:endParaRPr lang="en-US"/>
          </a:p>
        </p:txBody>
      </p:sp>
      <p:sp>
        <p:nvSpPr>
          <p:cNvPr id="4" name="Date Placeholder 3"/>
          <p:cNvSpPr>
            <a:spLocks noGrp="1"/>
          </p:cNvSpPr>
          <p:nvPr>
            <p:ph type="dt" sz="half" idx="10"/>
          </p:nvPr>
        </p:nvSpPr>
        <p:spPr/>
        <p:txBody>
          <a:bodyPr/>
          <a:lstStyle/>
          <a:p>
            <a:fld id="{F8BB3999-9BB5-49D4-847C-B51BBEB5710D}" type="datetime1">
              <a:rPr lang="en-US" smtClean="0"/>
              <a:t>10/2/2012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6</a:t>
            </a:fld>
            <a:endParaRPr lang="en-US"/>
          </a:p>
        </p:txBody>
      </p:sp>
    </p:spTree>
    <p:extLst>
      <p:ext uri="{BB962C8B-B14F-4D97-AF65-F5344CB8AC3E}">
        <p14:creationId xmlns:p14="http://schemas.microsoft.com/office/powerpoint/2010/main" val="7335442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Khái niệm, mục đích bảng tính</a:t>
            </a:r>
            <a:endParaRPr lang="en-US"/>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25934" y="1600200"/>
            <a:ext cx="6692132" cy="4525963"/>
          </a:xfrm>
        </p:spPr>
      </p:pic>
      <p:sp>
        <p:nvSpPr>
          <p:cNvPr id="4" name="Date Placeholder 3"/>
          <p:cNvSpPr>
            <a:spLocks noGrp="1"/>
          </p:cNvSpPr>
          <p:nvPr>
            <p:ph type="dt" sz="half" idx="10"/>
          </p:nvPr>
        </p:nvSpPr>
        <p:spPr/>
        <p:txBody>
          <a:bodyPr/>
          <a:lstStyle/>
          <a:p>
            <a:fld id="{8FCA19C3-D83A-4E1D-B75D-9003EB72C1A8}" type="datetime1">
              <a:rPr lang="en-US" smtClean="0"/>
              <a:t>10/2/2012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7</a:t>
            </a:fld>
            <a:endParaRPr lang="en-US"/>
          </a:p>
        </p:txBody>
      </p:sp>
    </p:spTree>
    <p:extLst>
      <p:ext uri="{BB962C8B-B14F-4D97-AF65-F5344CB8AC3E}">
        <p14:creationId xmlns:p14="http://schemas.microsoft.com/office/powerpoint/2010/main" val="39137319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Lịch sử phát triển </a:t>
            </a:r>
            <a:r>
              <a:rPr lang="en-US" err="1" smtClean="0"/>
              <a:t>của</a:t>
            </a:r>
            <a:r>
              <a:rPr lang="en-US" smtClean="0"/>
              <a:t> </a:t>
            </a:r>
            <a:r>
              <a:rPr lang="en-US" err="1" smtClean="0"/>
              <a:t>bảng</a:t>
            </a:r>
            <a:r>
              <a:rPr lang="en-US" smtClean="0"/>
              <a:t> </a:t>
            </a:r>
            <a:r>
              <a:rPr lang="en-US" err="1" smtClean="0"/>
              <a:t>tính</a:t>
            </a:r>
            <a:endParaRPr lang="en-US"/>
          </a:p>
        </p:txBody>
      </p:sp>
      <p:sp>
        <p:nvSpPr>
          <p:cNvPr id="3" name="Content Placeholder 2"/>
          <p:cNvSpPr>
            <a:spLocks noGrp="1"/>
          </p:cNvSpPr>
          <p:nvPr>
            <p:ph idx="1"/>
          </p:nvPr>
        </p:nvSpPr>
        <p:spPr/>
        <p:txBody>
          <a:bodyPr>
            <a:normAutofit/>
          </a:bodyPr>
          <a:lstStyle/>
          <a:p>
            <a:r>
              <a:rPr lang="en-US" smtClean="0"/>
              <a:t>Năm 1978, hai sinh viên trường Harvard, Daniel Bricklin và Bob Frankston đã tạo ra ra phần mềm bảng tính VisiCalc chạy trên máy tính Apple II. Và họ được xem như cha đẻ của bảng tính</a:t>
            </a:r>
            <a:r>
              <a:rPr lang="en-US" smtClean="0"/>
              <a:t>.</a:t>
            </a:r>
            <a:endParaRPr lang="en-US"/>
          </a:p>
        </p:txBody>
      </p:sp>
      <p:sp>
        <p:nvSpPr>
          <p:cNvPr id="4" name="Date Placeholder 3"/>
          <p:cNvSpPr>
            <a:spLocks noGrp="1"/>
          </p:cNvSpPr>
          <p:nvPr>
            <p:ph type="dt" sz="half" idx="10"/>
          </p:nvPr>
        </p:nvSpPr>
        <p:spPr/>
        <p:txBody>
          <a:bodyPr/>
          <a:lstStyle/>
          <a:p>
            <a:fld id="{8B040EC1-1E2E-4EB0-9664-AE60A6006053}" type="datetime1">
              <a:rPr lang="en-US" smtClean="0"/>
              <a:t>10/2/2012</a:t>
            </a:fld>
            <a:endParaRPr lang="en-US"/>
          </a:p>
        </p:txBody>
      </p:sp>
      <p:sp>
        <p:nvSpPr>
          <p:cNvPr id="6" name="Footer Placeholder 5"/>
          <p:cNvSpPr>
            <a:spLocks noGrp="1"/>
          </p:cNvSpPr>
          <p:nvPr>
            <p:ph type="ftr" sz="quarter" idx="11"/>
          </p:nvPr>
        </p:nvSpPr>
        <p:spPr/>
        <p:txBody>
          <a:bodyPr/>
          <a:lstStyle/>
          <a:p>
            <a:r>
              <a:rPr lang="vi-VN" smtClean="0"/>
              <a:t>Khoa CNTT - ĐH Khoa học Tự nhiên</a:t>
            </a:r>
            <a:endParaRPr lang="en-US"/>
          </a:p>
        </p:txBody>
      </p:sp>
      <p:sp>
        <p:nvSpPr>
          <p:cNvPr id="5" name="Slide Number Placeholder 4"/>
          <p:cNvSpPr>
            <a:spLocks noGrp="1"/>
          </p:cNvSpPr>
          <p:nvPr>
            <p:ph type="sldNum" sz="quarter" idx="12"/>
          </p:nvPr>
        </p:nvSpPr>
        <p:spPr/>
        <p:txBody>
          <a:bodyPr/>
          <a:lstStyle/>
          <a:p>
            <a:fld id="{8023217D-CBF3-4F05-B64D-691139C0E6CF}" type="slidenum">
              <a:rPr lang="en-US" smtClean="0"/>
              <a:pPr/>
              <a:t>8</a:t>
            </a:fld>
            <a:endParaRPr lang="en-US"/>
          </a:p>
        </p:txBody>
      </p:sp>
    </p:spTree>
    <p:extLst>
      <p:ext uri="{BB962C8B-B14F-4D97-AF65-F5344CB8AC3E}">
        <p14:creationId xmlns:p14="http://schemas.microsoft.com/office/powerpoint/2010/main" val="36712875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Lịch sử phát triển </a:t>
            </a:r>
            <a:r>
              <a:rPr lang="en-US" err="1" smtClean="0"/>
              <a:t>của</a:t>
            </a:r>
            <a:r>
              <a:rPr lang="en-US" smtClean="0"/>
              <a:t> </a:t>
            </a:r>
            <a:r>
              <a:rPr lang="en-US" err="1" smtClean="0"/>
              <a:t>bảng</a:t>
            </a:r>
            <a:r>
              <a:rPr lang="en-US" smtClean="0"/>
              <a:t> </a:t>
            </a:r>
            <a:r>
              <a:rPr lang="en-US" err="1" smtClean="0"/>
              <a:t>tính</a:t>
            </a:r>
            <a:endParaRPr lang="en-US"/>
          </a:p>
        </p:txBody>
      </p:sp>
      <p:sp>
        <p:nvSpPr>
          <p:cNvPr id="4" name="Date Placeholder 3"/>
          <p:cNvSpPr>
            <a:spLocks noGrp="1"/>
          </p:cNvSpPr>
          <p:nvPr>
            <p:ph type="dt" sz="half" idx="10"/>
          </p:nvPr>
        </p:nvSpPr>
        <p:spPr/>
        <p:txBody>
          <a:bodyPr/>
          <a:lstStyle/>
          <a:p>
            <a:fld id="{61811CD3-046E-4A07-9238-C3D1AF70A51B}" type="datetime1">
              <a:rPr lang="en-US" smtClean="0"/>
              <a:t>10/2/2012</a:t>
            </a:fld>
            <a:endParaRPr lang="en-US"/>
          </a:p>
        </p:txBody>
      </p:sp>
      <p:sp>
        <p:nvSpPr>
          <p:cNvPr id="5" name="Slide Number Placeholder 4"/>
          <p:cNvSpPr>
            <a:spLocks noGrp="1"/>
          </p:cNvSpPr>
          <p:nvPr>
            <p:ph type="sldNum" sz="quarter" idx="12"/>
          </p:nvPr>
        </p:nvSpPr>
        <p:spPr/>
        <p:txBody>
          <a:bodyPr/>
          <a:lstStyle/>
          <a:p>
            <a:fld id="{8023217D-CBF3-4F05-B64D-691139C0E6CF}" type="slidenum">
              <a:rPr lang="en-US" smtClean="0"/>
              <a:pPr/>
              <a:t>9</a:t>
            </a:fld>
            <a:endParaRPr lang="en-US"/>
          </a:p>
        </p:txBody>
      </p:sp>
      <p:sp>
        <p:nvSpPr>
          <p:cNvPr id="6" name="Footer Placeholder 5"/>
          <p:cNvSpPr>
            <a:spLocks noGrp="1"/>
          </p:cNvSpPr>
          <p:nvPr>
            <p:ph type="ftr" sz="quarter" idx="11"/>
          </p:nvPr>
        </p:nvSpPr>
        <p:spPr/>
        <p:txBody>
          <a:bodyPr/>
          <a:lstStyle/>
          <a:p>
            <a:r>
              <a:rPr lang="vi-VN" smtClean="0"/>
              <a:t>Khoa CNTT - ĐH Khoa học Tự nhiên</a:t>
            </a:r>
            <a:endParaRPr lang="en-US"/>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51710">
            <a:off x="3834005" y="2363168"/>
            <a:ext cx="4302760" cy="3352800"/>
          </a:xfrm>
          <a:prstGeom prst="rect">
            <a:avLst/>
          </a:prstGeom>
        </p:spPr>
      </p:pic>
      <p:pic>
        <p:nvPicPr>
          <p:cNvPr id="7" name="Content Placeholder 6"/>
          <p:cNvPicPr>
            <a:picLocks noGrp="1" noChangeAspect="1" noChangeArrowheads="1"/>
          </p:cNvPicPr>
          <p:nvPr>
            <p:ph idx="1"/>
          </p:nvPr>
        </p:nvPicPr>
        <p:blipFill>
          <a:blip r:embed="rId4" cstate="print">
            <a:extLst>
              <a:ext uri="{28A0092B-C50C-407E-A947-70E740481C1C}">
                <a14:useLocalDpi xmlns:a14="http://schemas.microsoft.com/office/drawing/2010/main" val="0"/>
              </a:ext>
            </a:extLst>
          </a:blip>
          <a:srcRect/>
          <a:stretch>
            <a:fillRect/>
          </a:stretch>
        </p:blipFill>
        <p:spPr bwMode="auto">
          <a:xfrm rot="20988841">
            <a:off x="757000" y="2040553"/>
            <a:ext cx="4378518" cy="2919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40959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98e6efa9c6604749cbf0c97a6b8fb7fdae4951"/>
</p:tagLst>
</file>

<file path=ppt/theme/theme1.xml><?xml version="1.0" encoding="utf-8"?>
<a:theme xmlns:a="http://schemas.openxmlformats.org/drawingml/2006/main" name="Orang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Orange</Template>
  <TotalTime>27</TotalTime>
  <Words>3542</Words>
  <Application>Microsoft Office PowerPoint</Application>
  <PresentationFormat>On-screen Show (4:3)</PresentationFormat>
  <Paragraphs>479</Paragraphs>
  <Slides>50</Slides>
  <Notes>19</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50</vt:i4>
      </vt:variant>
    </vt:vector>
  </HeadingPairs>
  <TitlesOfParts>
    <vt:vector size="52" baseType="lpstr">
      <vt:lpstr>Orange</vt:lpstr>
      <vt:lpstr>Microsoft Office Excel Chart</vt:lpstr>
      <vt:lpstr>Xử lý bảng tính</vt:lpstr>
      <vt:lpstr>Nội dung</vt:lpstr>
      <vt:lpstr>Tổng quan bảng tính</vt:lpstr>
      <vt:lpstr>Khái niệm, mục đích bảng tính</vt:lpstr>
      <vt:lpstr>Khái niệm, mục đích bảng tính</vt:lpstr>
      <vt:lpstr>Khái niệm, mục đích bảng tính</vt:lpstr>
      <vt:lpstr>Khái niệm, mục đích bảng tính</vt:lpstr>
      <vt:lpstr>Lịch sử phát triển của bảng tính</vt:lpstr>
      <vt:lpstr>Lịch sử phát triển của bảng tính</vt:lpstr>
      <vt:lpstr>Lịch sử phát triển của bảng tính</vt:lpstr>
      <vt:lpstr>Lịch sử phát triển của bảng tính</vt:lpstr>
      <vt:lpstr>Lịch sử phát triển của bảng tính</vt:lpstr>
      <vt:lpstr>Phần mềm bảng tính</vt:lpstr>
      <vt:lpstr>Phân loại phần mềm bảng tính</vt:lpstr>
      <vt:lpstr>Phân loại phần mềm bảng tính</vt:lpstr>
      <vt:lpstr>Phân loại phần mềm bảng tính</vt:lpstr>
      <vt:lpstr>Phân loại phần mềm bảng tính</vt:lpstr>
      <vt:lpstr>Cấu trúc bảng tính</vt:lpstr>
      <vt:lpstr>Cấu trúc bảng tính</vt:lpstr>
      <vt:lpstr>Lưu trữ và thể hiện dữ liệu</vt:lpstr>
      <vt:lpstr>Lưu trữ và thể hiện dữ liệu (tt)</vt:lpstr>
      <vt:lpstr>Lưu trữ và thể hiện dữ liệu (tt)</vt:lpstr>
      <vt:lpstr>Lưu trữ và thể hiện dữ liệu (tt)</vt:lpstr>
      <vt:lpstr>Lưu trữ và thể hiện dữ liệu (tt)</vt:lpstr>
      <vt:lpstr>Lưu trữ và thể hiện dữ liệu (tt)</vt:lpstr>
      <vt:lpstr>Lưu trữ và thể hiện dữ liệu (tt)</vt:lpstr>
      <vt:lpstr>Biểu thức, hàm xử lý</vt:lpstr>
      <vt:lpstr>Biểu thức, hàm xử lý</vt:lpstr>
      <vt:lpstr>Biểu thức, hàm xử lý</vt:lpstr>
      <vt:lpstr>Biểu thức, hàm xử lý</vt:lpstr>
      <vt:lpstr>Biểu thức, hàm xử lý</vt:lpstr>
      <vt:lpstr>Biểu thức, hàm xử lý</vt:lpstr>
      <vt:lpstr>Biểu thức, hàm xử lý</vt:lpstr>
      <vt:lpstr>Biểu thức, hàm xử lý</vt:lpstr>
      <vt:lpstr>Biểu thức, hàm xử lý</vt:lpstr>
      <vt:lpstr>Biểu thức, hàm xử lý</vt:lpstr>
      <vt:lpstr>Biểu thức, hàm xử lý</vt:lpstr>
      <vt:lpstr>Cơ sở dữ liệu</vt:lpstr>
      <vt:lpstr>Cở sở dữ liệu</vt:lpstr>
      <vt:lpstr>Cơ sở dữ liệu</vt:lpstr>
      <vt:lpstr>Cơ sở dữ liệu</vt:lpstr>
      <vt:lpstr>Cơ sở dữ liệu</vt:lpstr>
      <vt:lpstr>Biểu đồ</vt:lpstr>
      <vt:lpstr>Làm việc cộng tác</vt:lpstr>
      <vt:lpstr>Một số thao tác thường gặp</vt:lpstr>
      <vt:lpstr>Ứng dụng bảng tính</vt:lpstr>
      <vt:lpstr>Lưu trữ và tính toán</vt:lpstr>
      <vt:lpstr>Biểu đồ 3D Column</vt:lpstr>
      <vt:lpstr>Biểu đồ Line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NMCNTT1</dc:title>
  <dc:creator>FIT.HCMUS.EDU.VN</dc:creator>
  <cp:lastModifiedBy>VITCONBUNGBU</cp:lastModifiedBy>
  <cp:revision>280</cp:revision>
  <dcterms:created xsi:type="dcterms:W3CDTF">2010-02-17T03:02:53Z</dcterms:created>
  <dcterms:modified xsi:type="dcterms:W3CDTF">2012-10-02T13:59:01Z</dcterms:modified>
</cp:coreProperties>
</file>