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328" r:id="rId4"/>
    <p:sldId id="329" r:id="rId5"/>
    <p:sldId id="330" r:id="rId6"/>
    <p:sldId id="332" r:id="rId7"/>
    <p:sldId id="333" r:id="rId8"/>
    <p:sldId id="334" r:id="rId9"/>
    <p:sldId id="336" r:id="rId10"/>
    <p:sldId id="337" r:id="rId11"/>
    <p:sldId id="338" r:id="rId12"/>
    <p:sldId id="339" r:id="rId13"/>
    <p:sldId id="340" r:id="rId14"/>
    <p:sldId id="341" r:id="rId15"/>
    <p:sldId id="342" r:id="rId16"/>
    <p:sldId id="357" r:id="rId17"/>
    <p:sldId id="358" r:id="rId18"/>
    <p:sldId id="359" r:id="rId19"/>
    <p:sldId id="343" r:id="rId20"/>
    <p:sldId id="344" r:id="rId21"/>
    <p:sldId id="345" r:id="rId22"/>
    <p:sldId id="346" r:id="rId23"/>
    <p:sldId id="351" r:id="rId24"/>
    <p:sldId id="352" r:id="rId25"/>
    <p:sldId id="353" r:id="rId26"/>
    <p:sldId id="258" r:id="rId27"/>
  </p:sldIdLst>
  <p:sldSz cx="9144000" cy="6858000" type="screen4x3"/>
  <p:notesSz cx="10234613" cy="71024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5" autoAdjust="0"/>
    <p:restoredTop sz="80524" autoAdjust="0"/>
  </p:normalViewPr>
  <p:slideViewPr>
    <p:cSldViewPr>
      <p:cViewPr varScale="1">
        <p:scale>
          <a:sx n="90" d="100"/>
          <a:sy n="90" d="100"/>
        </p:scale>
        <p:origin x="-2160" y="-96"/>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10/2/2012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10/2/2012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a:t>
            </a:fld>
            <a:endParaRPr lang="en-US"/>
          </a:p>
        </p:txBody>
      </p:sp>
    </p:spTree>
    <p:extLst>
      <p:ext uri="{BB962C8B-B14F-4D97-AF65-F5344CB8AC3E}">
        <p14:creationId xmlns:p14="http://schemas.microsoft.com/office/powerpoint/2010/main" val="2139124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10/2/2012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10/2/2012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10/2/2012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10/2/2012</a:t>
            </a:fld>
            <a:endParaRPr lang="en-US"/>
          </a:p>
        </p:txBody>
      </p:sp>
      <p:sp>
        <p:nvSpPr>
          <p:cNvPr id="8" name="Footer Placeholder 7"/>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Nghề nghiệp</a:t>
            </a:r>
            <a:b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liên quan đến CNTT</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p:txBody>
          <a:bodyPr>
            <a:normAutofit/>
          </a:bodyPr>
          <a:lstStyle/>
          <a:p>
            <a:r>
              <a:rPr lang="en-US" sz="1800" b="1" smtClean="0"/>
              <a:t>Nhập môn Công nghệ thông tin 1</a:t>
            </a:r>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viên</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viên</a:t>
            </a:r>
            <a:r>
              <a:rPr lang="en-US" dirty="0" smtClean="0"/>
              <a:t> (Analyst) </a:t>
            </a:r>
            <a:r>
              <a:rPr lang="en-US" dirty="0" err="1" smtClean="0"/>
              <a:t>là</a:t>
            </a:r>
            <a:r>
              <a:rPr lang="en-US" dirty="0" smtClean="0"/>
              <a:t> </a:t>
            </a:r>
            <a:r>
              <a:rPr lang="en-US" dirty="0" err="1" smtClean="0"/>
              <a:t>người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và</a:t>
            </a:r>
            <a:r>
              <a:rPr lang="en-US" dirty="0" smtClean="0"/>
              <a:t> </a:t>
            </a:r>
            <a:r>
              <a:rPr lang="en-US" dirty="0" err="1" smtClean="0"/>
              <a:t>làm</a:t>
            </a:r>
            <a:r>
              <a:rPr lang="en-US" dirty="0" smtClean="0"/>
              <a:t> </a:t>
            </a:r>
            <a:r>
              <a:rPr lang="en-US" dirty="0" err="1" smtClean="0"/>
              <a:t>rõ</a:t>
            </a:r>
            <a:r>
              <a:rPr lang="en-US" dirty="0" smtClean="0"/>
              <a:t> </a:t>
            </a:r>
            <a:r>
              <a:rPr lang="en-US" dirty="0" err="1" smtClean="0"/>
              <a:t>phạm</a:t>
            </a:r>
            <a:r>
              <a:rPr lang="en-US" dirty="0" smtClean="0"/>
              <a:t> vi,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viên</a:t>
            </a:r>
            <a:r>
              <a:rPr lang="en-US" dirty="0" smtClean="0"/>
              <a:t>:</a:t>
            </a:r>
          </a:p>
          <a:p>
            <a:pPr lvl="1"/>
            <a:r>
              <a:rPr lang="en-US" dirty="0" smtClean="0"/>
              <a:t>Thu </a:t>
            </a:r>
            <a:r>
              <a:rPr lang="en-US" dirty="0" err="1" smtClean="0"/>
              <a:t>thập</a:t>
            </a:r>
            <a:r>
              <a:rPr lang="en-US" dirty="0" smtClean="0"/>
              <a:t> </a:t>
            </a:r>
            <a:r>
              <a:rPr lang="en-US" dirty="0" err="1" smtClean="0"/>
              <a:t>yêu</a:t>
            </a:r>
            <a:r>
              <a:rPr lang="en-US" dirty="0" smtClean="0"/>
              <a:t> </a:t>
            </a:r>
            <a:r>
              <a:rPr lang="en-US" dirty="0" err="1" smtClean="0"/>
              <a:t>cầu</a:t>
            </a:r>
            <a:r>
              <a:rPr lang="en-US" dirty="0" smtClean="0"/>
              <a:t>.</a:t>
            </a:r>
          </a:p>
          <a:p>
            <a:pPr lvl="1"/>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a:t>
            </a:r>
          </a:p>
          <a:p>
            <a:pPr lvl="1"/>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yêu</a:t>
            </a:r>
            <a:r>
              <a:rPr lang="en-US" dirty="0" smtClean="0"/>
              <a:t> </a:t>
            </a:r>
            <a:r>
              <a:rPr lang="en-US" dirty="0" err="1" smtClean="0"/>
              <a:t>cầu</a:t>
            </a:r>
            <a:r>
              <a:rPr lang="en-US" dirty="0" smtClean="0"/>
              <a:t>.</a:t>
            </a:r>
            <a:endParaRPr lang="en-US" dirty="0"/>
          </a:p>
        </p:txBody>
      </p:sp>
      <p:sp>
        <p:nvSpPr>
          <p:cNvPr id="4" name="Date Placeholder 3"/>
          <p:cNvSpPr>
            <a:spLocks noGrp="1"/>
          </p:cNvSpPr>
          <p:nvPr>
            <p:ph type="dt" sz="half" idx="10"/>
          </p:nvPr>
        </p:nvSpPr>
        <p:spPr/>
        <p:txBody>
          <a:bodyPr/>
          <a:lstStyle/>
          <a:p>
            <a:fld id="{86BB7B77-CF0F-458A-AD69-7458DB1DB50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10</a:t>
            </a:fld>
            <a:endParaRPr lang="en-US"/>
          </a:p>
        </p:txBody>
      </p:sp>
    </p:spTree>
    <p:extLst>
      <p:ext uri="{BB962C8B-B14F-4D97-AF65-F5344CB8AC3E}">
        <p14:creationId xmlns:p14="http://schemas.microsoft.com/office/powerpoint/2010/main" val="3540224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viên</a:t>
            </a:r>
            <a:endParaRPr lang="en-US" dirty="0"/>
          </a:p>
        </p:txBody>
      </p:sp>
      <p:sp>
        <p:nvSpPr>
          <p:cNvPr id="3" name="Content Placeholder 2"/>
          <p:cNvSpPr>
            <a:spLocks noGrp="1"/>
          </p:cNvSpPr>
          <p:nvPr>
            <p:ph idx="1"/>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viên</a:t>
            </a:r>
            <a:r>
              <a:rPr lang="en-US" dirty="0" smtClean="0"/>
              <a:t> (Designer) </a:t>
            </a:r>
            <a:r>
              <a:rPr lang="en-US" dirty="0" err="1" smtClean="0"/>
              <a:t>là</a:t>
            </a:r>
            <a:r>
              <a:rPr lang="en-US" dirty="0" smtClean="0"/>
              <a:t> </a:t>
            </a:r>
            <a:r>
              <a:rPr lang="en-US" dirty="0" err="1" smtClean="0"/>
              <a:t>người</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và</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hóa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từ</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đề</a:t>
            </a:r>
            <a:r>
              <a:rPr lang="en-US" dirty="0" smtClean="0"/>
              <a:t> </a:t>
            </a:r>
            <a:r>
              <a:rPr lang="en-US" dirty="0" err="1" smtClean="0"/>
              <a:t>ra</a:t>
            </a:r>
            <a:r>
              <a:rPr lang="en-US" dirty="0" smtClean="0"/>
              <a:t>.</a:t>
            </a:r>
          </a:p>
          <a:p>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viên</a:t>
            </a:r>
            <a:r>
              <a:rPr lang="en-US" dirty="0" smtClean="0"/>
              <a:t>:</a:t>
            </a:r>
          </a:p>
          <a:p>
            <a:pPr lvl="1"/>
            <a:r>
              <a:rPr lang="en-US" dirty="0" err="1" smtClean="0"/>
              <a:t>Thiết</a:t>
            </a:r>
            <a:r>
              <a:rPr lang="en-US" dirty="0" smtClean="0"/>
              <a:t> </a:t>
            </a:r>
            <a:r>
              <a:rPr lang="en-US" dirty="0" err="1" smtClean="0"/>
              <a:t>lập</a:t>
            </a:r>
            <a:r>
              <a:rPr lang="en-US" dirty="0" smtClean="0"/>
              <a:t> </a:t>
            </a:r>
            <a:r>
              <a:rPr lang="en-US" dirty="0" err="1" smtClean="0"/>
              <a:t>kiến</a:t>
            </a:r>
            <a:r>
              <a:rPr lang="en-US" dirty="0" smtClean="0"/>
              <a:t> </a:t>
            </a:r>
            <a:r>
              <a:rPr lang="en-US" dirty="0" err="1" smtClean="0"/>
              <a:t>trúc</a:t>
            </a:r>
            <a:r>
              <a:rPr lang="en-US" dirty="0" smtClean="0"/>
              <a:t>.</a:t>
            </a:r>
          </a:p>
          <a:p>
            <a:pPr lvl="1"/>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tố</a:t>
            </a:r>
            <a:r>
              <a:rPr lang="en-US" dirty="0" smtClean="0"/>
              <a:t>.</a:t>
            </a:r>
          </a:p>
          <a:p>
            <a:pPr lvl="1"/>
            <a:r>
              <a:rPr lang="en-US" dirty="0" err="1" smtClean="0"/>
              <a:t>Phác</a:t>
            </a:r>
            <a:r>
              <a:rPr lang="en-US" dirty="0" smtClean="0"/>
              <a:t> </a:t>
            </a:r>
            <a:r>
              <a:rPr lang="en-US" dirty="0" err="1" smtClean="0"/>
              <a:t>thảo</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xử</a:t>
            </a:r>
            <a:r>
              <a:rPr lang="en-US" dirty="0" smtClean="0"/>
              <a:t> </a:t>
            </a:r>
            <a:r>
              <a:rPr lang="en-US" dirty="0" err="1" smtClean="0"/>
              <a:t>lý</a:t>
            </a:r>
            <a:r>
              <a:rPr lang="en-US" dirty="0" smtClean="0"/>
              <a:t>.</a:t>
            </a:r>
          </a:p>
        </p:txBody>
      </p:sp>
      <p:sp>
        <p:nvSpPr>
          <p:cNvPr id="4" name="Date Placeholder 3"/>
          <p:cNvSpPr>
            <a:spLocks noGrp="1"/>
          </p:cNvSpPr>
          <p:nvPr>
            <p:ph type="dt" sz="half" idx="10"/>
          </p:nvPr>
        </p:nvSpPr>
        <p:spPr/>
        <p:txBody>
          <a:bodyPr/>
          <a:lstStyle/>
          <a:p>
            <a:fld id="{F08C1A81-BB8F-41D7-9503-FA19610A4B04}"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11</a:t>
            </a:fld>
            <a:endParaRPr lang="en-US"/>
          </a:p>
        </p:txBody>
      </p:sp>
    </p:spTree>
    <p:extLst>
      <p:ext uri="{BB962C8B-B14F-4D97-AF65-F5344CB8AC3E}">
        <p14:creationId xmlns:p14="http://schemas.microsoft.com/office/powerpoint/2010/main" val="4240971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Đội</a:t>
            </a:r>
            <a:r>
              <a:rPr lang="en-US" dirty="0" smtClean="0"/>
              <a:t> </a:t>
            </a:r>
            <a:r>
              <a:rPr lang="en-US" dirty="0" err="1" smtClean="0"/>
              <a:t>ngũ</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r>
              <a:rPr lang="en-US" dirty="0" err="1" smtClean="0"/>
              <a:t>Đội</a:t>
            </a:r>
            <a:r>
              <a:rPr lang="en-US" dirty="0" smtClean="0"/>
              <a:t> </a:t>
            </a:r>
            <a:r>
              <a:rPr lang="en-US" dirty="0" err="1" smtClean="0"/>
              <a:t>ngũ</a:t>
            </a:r>
            <a:r>
              <a:rPr lang="en-US" dirty="0" smtClean="0"/>
              <a:t> </a:t>
            </a:r>
            <a:r>
              <a:rPr lang="en-US" dirty="0" err="1" smtClean="0"/>
              <a:t>phát</a:t>
            </a:r>
            <a:r>
              <a:rPr lang="en-US" dirty="0" smtClean="0"/>
              <a:t> </a:t>
            </a:r>
            <a:r>
              <a:rPr lang="en-US" dirty="0" err="1" smtClean="0"/>
              <a:t>triển</a:t>
            </a:r>
            <a:r>
              <a:rPr lang="en-US" dirty="0" smtClean="0"/>
              <a:t> (Developer) </a:t>
            </a:r>
            <a:r>
              <a:rPr lang="en-US" dirty="0" err="1" smtClean="0"/>
              <a:t>là</a:t>
            </a:r>
            <a:r>
              <a:rPr lang="en-US" dirty="0" smtClean="0"/>
              <a:t> </a:t>
            </a:r>
            <a:r>
              <a:rPr lang="en-US" dirty="0" err="1" smtClean="0"/>
              <a:t>người</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t>
            </a:r>
            <a:r>
              <a:rPr lang="en-US" dirty="0" err="1" smtClean="0"/>
              <a:t>phác</a:t>
            </a:r>
            <a:r>
              <a:rPr lang="en-US" dirty="0" smtClean="0"/>
              <a:t> </a:t>
            </a:r>
            <a:r>
              <a:rPr lang="en-US" dirty="0" err="1" smtClean="0"/>
              <a:t>thảo</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ra</a:t>
            </a:r>
            <a:r>
              <a:rPr lang="en-US" dirty="0" smtClean="0"/>
              <a:t>.</a:t>
            </a:r>
          </a:p>
          <a:p>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đội</a:t>
            </a:r>
            <a:r>
              <a:rPr lang="en-US" dirty="0" smtClean="0"/>
              <a:t> </a:t>
            </a:r>
            <a:r>
              <a:rPr lang="en-US" dirty="0" err="1" smtClean="0"/>
              <a:t>ngũ</a:t>
            </a:r>
            <a:r>
              <a:rPr lang="en-US" dirty="0" smtClean="0"/>
              <a:t> </a:t>
            </a:r>
            <a:r>
              <a:rPr lang="en-US" dirty="0" err="1" smtClean="0"/>
              <a:t>phát</a:t>
            </a:r>
            <a:r>
              <a:rPr lang="en-US" dirty="0" smtClean="0"/>
              <a:t> </a:t>
            </a:r>
            <a:r>
              <a:rPr lang="en-US" dirty="0" err="1" smtClean="0"/>
              <a:t>triển</a:t>
            </a:r>
            <a:r>
              <a:rPr lang="en-US" dirty="0" smtClean="0"/>
              <a:t>:</a:t>
            </a:r>
          </a:p>
          <a:p>
            <a:pPr lvl="1"/>
            <a:r>
              <a:rPr lang="en-US" dirty="0" err="1" smtClean="0"/>
              <a:t>Xây</a:t>
            </a:r>
            <a:r>
              <a:rPr lang="en-US" dirty="0" smtClean="0"/>
              <a:t> </a:t>
            </a:r>
            <a:r>
              <a:rPr lang="en-US" dirty="0" err="1" smtClean="0"/>
              <a:t>dựng</a:t>
            </a:r>
            <a:r>
              <a:rPr lang="en-US" dirty="0" smtClean="0"/>
              <a:t> </a:t>
            </a:r>
            <a:r>
              <a:rPr lang="en-US" dirty="0" err="1" smtClean="0"/>
              <a:t>kiến</a:t>
            </a:r>
            <a:r>
              <a:rPr lang="en-US" dirty="0" smtClean="0"/>
              <a:t> </a:t>
            </a:r>
            <a:r>
              <a:rPr lang="en-US" dirty="0" err="1" smtClean="0"/>
              <a:t>trúc</a:t>
            </a:r>
            <a:r>
              <a:rPr lang="en-US" dirty="0" smtClean="0"/>
              <a:t>.</a:t>
            </a:r>
          </a:p>
          <a:p>
            <a:pPr lvl="1"/>
            <a:r>
              <a:rPr lang="en-US" dirty="0" err="1" smtClean="0"/>
              <a:t>Xây</a:t>
            </a:r>
            <a:r>
              <a:rPr lang="en-US" dirty="0" smtClean="0"/>
              <a:t> </a:t>
            </a:r>
            <a:r>
              <a:rPr lang="en-US" dirty="0" err="1" smtClean="0"/>
              <a:t>dựng</a:t>
            </a:r>
            <a:r>
              <a:rPr lang="en-US" dirty="0" smtClean="0"/>
              <a:t> </a:t>
            </a:r>
            <a:r>
              <a:rPr lang="en-US" dirty="0" err="1" smtClean="0"/>
              <a:t>và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tố</a:t>
            </a:r>
            <a:r>
              <a:rPr lang="en-US" dirty="0" smtClean="0"/>
              <a:t>.</a:t>
            </a:r>
          </a:p>
          <a:p>
            <a:pPr lvl="1"/>
            <a:r>
              <a:rPr lang="en-US" dirty="0" err="1" smtClean="0"/>
              <a:t>Cài</a:t>
            </a:r>
            <a:r>
              <a:rPr lang="en-US" dirty="0" smtClean="0"/>
              <a:t> </a:t>
            </a:r>
            <a:r>
              <a:rPr lang="en-US" dirty="0" err="1" smtClean="0"/>
              <a:t>đặt</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xử</a:t>
            </a:r>
            <a:r>
              <a:rPr lang="en-US" dirty="0" smtClean="0"/>
              <a:t> </a:t>
            </a:r>
            <a:r>
              <a:rPr lang="en-US" dirty="0" err="1" smtClean="0"/>
              <a:t>lý</a:t>
            </a:r>
            <a:r>
              <a:rPr lang="en-US" dirty="0" smtClean="0"/>
              <a:t>.</a:t>
            </a:r>
          </a:p>
          <a:p>
            <a:pPr lvl="1"/>
            <a:endParaRPr lang="en-US" dirty="0"/>
          </a:p>
        </p:txBody>
      </p:sp>
      <p:sp>
        <p:nvSpPr>
          <p:cNvPr id="4" name="Date Placeholder 3"/>
          <p:cNvSpPr>
            <a:spLocks noGrp="1"/>
          </p:cNvSpPr>
          <p:nvPr>
            <p:ph type="dt" sz="half" idx="10"/>
          </p:nvPr>
        </p:nvSpPr>
        <p:spPr/>
        <p:txBody>
          <a:bodyPr/>
          <a:lstStyle/>
          <a:p>
            <a:fld id="{3E21EEBE-E72E-4DDB-AFED-9810311D5E9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12</a:t>
            </a:fld>
            <a:endParaRPr lang="en-US"/>
          </a:p>
        </p:txBody>
      </p:sp>
    </p:spTree>
    <p:extLst>
      <p:ext uri="{BB962C8B-B14F-4D97-AF65-F5344CB8AC3E}">
        <p14:creationId xmlns:p14="http://schemas.microsoft.com/office/powerpoint/2010/main" val="833082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tra</a:t>
            </a:r>
            <a:r>
              <a:rPr lang="en-US" dirty="0" smtClean="0"/>
              <a:t> </a:t>
            </a:r>
            <a:r>
              <a:rPr lang="en-US" dirty="0" err="1" smtClean="0"/>
              <a:t>viên</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a:t>
            </a:r>
            <a:r>
              <a:rPr lang="en-US" dirty="0" err="1" smtClean="0"/>
              <a:t>viên</a:t>
            </a:r>
            <a:r>
              <a:rPr lang="en-US" dirty="0" smtClean="0"/>
              <a:t> (Tester) </a:t>
            </a:r>
            <a:r>
              <a:rPr lang="en-US" dirty="0" err="1" smtClean="0"/>
              <a:t>là</a:t>
            </a:r>
            <a:r>
              <a:rPr lang="en-US" dirty="0" smtClean="0"/>
              <a:t> </a:t>
            </a:r>
            <a:r>
              <a:rPr lang="en-US" dirty="0" err="1" smtClean="0"/>
              <a:t>người</a:t>
            </a:r>
            <a:r>
              <a:rPr lang="en-US" dirty="0" smtClean="0"/>
              <a:t> </a:t>
            </a:r>
            <a:r>
              <a:rPr lang="en-US" dirty="0" err="1" smtClean="0"/>
              <a:t>chịu</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có</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mong</a:t>
            </a:r>
            <a:r>
              <a:rPr lang="en-US" dirty="0" smtClean="0"/>
              <a:t> </a:t>
            </a:r>
            <a:r>
              <a:rPr lang="en-US" dirty="0" err="1" smtClean="0"/>
              <a:t>đợi</a:t>
            </a:r>
            <a:r>
              <a:rPr lang="en-US" dirty="0" smtClean="0"/>
              <a:t> </a:t>
            </a:r>
            <a:r>
              <a:rPr lang="en-US" dirty="0" err="1" smtClean="0"/>
              <a:t>và</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đề</a:t>
            </a:r>
            <a:r>
              <a:rPr lang="en-US" dirty="0" smtClean="0"/>
              <a:t> </a:t>
            </a:r>
            <a:r>
              <a:rPr lang="en-US" dirty="0" err="1" smtClean="0"/>
              <a:t>ra</a:t>
            </a:r>
            <a:r>
              <a:rPr lang="en-US" dirty="0" smtClean="0"/>
              <a:t>.</a:t>
            </a:r>
          </a:p>
          <a:p>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tra</a:t>
            </a:r>
            <a:r>
              <a:rPr lang="en-US" dirty="0" smtClean="0"/>
              <a:t> </a:t>
            </a:r>
            <a:r>
              <a:rPr lang="en-US" dirty="0" err="1" smtClean="0"/>
              <a:t>viên</a:t>
            </a:r>
            <a:r>
              <a:rPr lang="en-US" dirty="0" smtClean="0"/>
              <a:t>:</a:t>
            </a:r>
          </a:p>
          <a:p>
            <a:pPr lvl="1"/>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kiểm</a:t>
            </a:r>
            <a:r>
              <a:rPr lang="en-US" dirty="0" smtClean="0"/>
              <a:t> </a:t>
            </a:r>
            <a:r>
              <a:rPr lang="en-US" dirty="0" err="1" smtClean="0"/>
              <a:t>tra</a:t>
            </a:r>
            <a:r>
              <a:rPr lang="en-US" dirty="0" smtClean="0"/>
              <a:t>.</a:t>
            </a:r>
          </a:p>
          <a:p>
            <a:pPr lvl="1"/>
            <a:r>
              <a:rPr lang="en-US" dirty="0" err="1" smtClean="0"/>
              <a:t>Thiết</a:t>
            </a:r>
            <a:r>
              <a:rPr lang="en-US" dirty="0" smtClean="0"/>
              <a:t> </a:t>
            </a:r>
            <a:r>
              <a:rPr lang="en-US" dirty="0" err="1" smtClean="0"/>
              <a:t>lập</a:t>
            </a:r>
            <a:r>
              <a:rPr lang="en-US" dirty="0" smtClean="0"/>
              <a:t> </a:t>
            </a:r>
            <a:r>
              <a:rPr lang="en-US" dirty="0" err="1" smtClean="0"/>
              <a:t>các</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kiểm</a:t>
            </a:r>
            <a:r>
              <a:rPr lang="en-US" dirty="0" smtClean="0"/>
              <a:t> </a:t>
            </a:r>
            <a:r>
              <a:rPr lang="en-US" dirty="0" err="1" smtClean="0"/>
              <a:t>tra</a:t>
            </a:r>
            <a:r>
              <a:rPr lang="en-US" dirty="0" smtClean="0"/>
              <a:t>.</a:t>
            </a:r>
          </a:p>
          <a:p>
            <a:pPr lvl="1"/>
            <a:r>
              <a:rPr lang="en-US" dirty="0" err="1" smtClean="0"/>
              <a:t>Tiến</a:t>
            </a:r>
            <a:r>
              <a:rPr lang="en-US" dirty="0" smtClean="0"/>
              <a:t> </a:t>
            </a:r>
            <a:r>
              <a:rPr lang="en-US" dirty="0" err="1" smtClean="0"/>
              <a:t>hành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và</a:t>
            </a:r>
            <a:r>
              <a:rPr lang="en-US" dirty="0" smtClean="0"/>
              <a:t> </a:t>
            </a:r>
            <a:r>
              <a:rPr lang="en-US" dirty="0" err="1" smtClean="0"/>
              <a:t>báo</a:t>
            </a:r>
            <a:r>
              <a:rPr lang="en-US" dirty="0" smtClean="0"/>
              <a:t> </a:t>
            </a:r>
            <a:r>
              <a:rPr lang="en-US" dirty="0" err="1" smtClean="0"/>
              <a:t>cáo</a:t>
            </a:r>
            <a:r>
              <a:rPr lang="en-US" dirty="0" smtClean="0"/>
              <a:t> </a:t>
            </a:r>
            <a:r>
              <a:rPr lang="en-US" dirty="0" err="1" smtClean="0"/>
              <a:t>kết</a:t>
            </a:r>
            <a:r>
              <a:rPr lang="en-US" dirty="0" smtClean="0"/>
              <a:t> </a:t>
            </a:r>
            <a:r>
              <a:rPr lang="en-US" dirty="0" err="1" smtClean="0"/>
              <a:t>quả</a:t>
            </a:r>
            <a:r>
              <a:rPr lang="en-US" dirty="0" smtClean="0"/>
              <a:t>.</a:t>
            </a:r>
            <a:endParaRPr lang="en-US" dirty="0"/>
          </a:p>
        </p:txBody>
      </p:sp>
      <p:sp>
        <p:nvSpPr>
          <p:cNvPr id="4" name="Date Placeholder 3"/>
          <p:cNvSpPr>
            <a:spLocks noGrp="1"/>
          </p:cNvSpPr>
          <p:nvPr>
            <p:ph type="dt" sz="half" idx="10"/>
          </p:nvPr>
        </p:nvSpPr>
        <p:spPr/>
        <p:txBody>
          <a:bodyPr/>
          <a:lstStyle/>
          <a:p>
            <a:fld id="{FF6750A9-A643-4273-B438-00A06B1DC62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13</a:t>
            </a:fld>
            <a:endParaRPr lang="en-US"/>
          </a:p>
        </p:txBody>
      </p:sp>
    </p:spTree>
    <p:extLst>
      <p:ext uri="{BB962C8B-B14F-4D97-AF65-F5344CB8AC3E}">
        <p14:creationId xmlns:p14="http://schemas.microsoft.com/office/powerpoint/2010/main" val="427250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viên</a:t>
            </a:r>
            <a:endParaRPr lang="en-US" dirty="0"/>
          </a:p>
        </p:txBody>
      </p:sp>
      <p:sp>
        <p:nvSpPr>
          <p:cNvPr id="3" name="Content Placeholder 2"/>
          <p:cNvSpPr>
            <a:spLocks noGrp="1"/>
          </p:cNvSpPr>
          <p:nvPr>
            <p:ph idx="1"/>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viên</a:t>
            </a:r>
            <a:r>
              <a:rPr lang="en-US" dirty="0" smtClean="0"/>
              <a:t> (Technical Supporter) </a:t>
            </a:r>
            <a:r>
              <a:rPr lang="en-US" dirty="0" err="1" smtClean="0"/>
              <a:t>là</a:t>
            </a:r>
            <a:r>
              <a:rPr lang="en-US" dirty="0" smtClean="0"/>
              <a:t> </a:t>
            </a:r>
            <a:r>
              <a:rPr lang="en-US" dirty="0" err="1" smtClean="0"/>
              <a:t>người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hỗ</a:t>
            </a:r>
            <a:r>
              <a:rPr lang="en-US" dirty="0" smtClean="0"/>
              <a:t> </a:t>
            </a:r>
            <a:r>
              <a:rPr lang="en-US" dirty="0" err="1" smtClean="0"/>
              <a:t>trợ</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vận</a:t>
            </a:r>
            <a:r>
              <a:rPr lang="en-US" dirty="0" smtClean="0"/>
              <a:t> </a:t>
            </a:r>
            <a:r>
              <a:rPr lang="en-US" dirty="0" err="1" smtClean="0"/>
              <a:t>hành</a:t>
            </a:r>
            <a:r>
              <a:rPr lang="en-US" dirty="0" smtClean="0"/>
              <a:t>.</a:t>
            </a:r>
          </a:p>
          <a:p>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viên</a:t>
            </a:r>
            <a:r>
              <a:rPr lang="en-US" dirty="0" smtClean="0"/>
              <a:t>:</a:t>
            </a:r>
          </a:p>
          <a:p>
            <a:pPr lvl="1"/>
            <a:r>
              <a:rPr lang="en-US" dirty="0" err="1" smtClean="0"/>
              <a:t>Lắp</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a:t>
            </a:r>
          </a:p>
          <a:p>
            <a:pPr lvl="1"/>
            <a:r>
              <a:rPr lang="en-US" dirty="0" err="1" smtClean="0"/>
              <a:t>Hướng</a:t>
            </a:r>
            <a:r>
              <a:rPr lang="en-US" dirty="0" smtClean="0"/>
              <a:t> </a:t>
            </a:r>
            <a:r>
              <a:rPr lang="en-US" dirty="0" err="1" smtClean="0"/>
              <a:t>dẫn</a:t>
            </a:r>
            <a:r>
              <a:rPr lang="en-US" dirty="0" smtClean="0"/>
              <a:t> </a:t>
            </a:r>
            <a:r>
              <a:rPr lang="en-US" dirty="0" err="1" smtClean="0"/>
              <a:t>sử</a:t>
            </a:r>
            <a:r>
              <a:rPr lang="en-US" dirty="0" smtClean="0"/>
              <a:t> </a:t>
            </a:r>
            <a:r>
              <a:rPr lang="en-US" dirty="0" err="1" smtClean="0"/>
              <a:t>dụng</a:t>
            </a:r>
            <a:r>
              <a:rPr lang="en-US" dirty="0" smtClean="0"/>
              <a:t>.</a:t>
            </a:r>
          </a:p>
          <a:p>
            <a:pPr lvl="1"/>
            <a:r>
              <a:rPr lang="en-US" dirty="0" err="1" smtClean="0"/>
              <a:t>Hỗ</a:t>
            </a:r>
            <a:r>
              <a:rPr lang="en-US" dirty="0" smtClean="0"/>
              <a:t> </a:t>
            </a:r>
            <a:r>
              <a:rPr lang="en-US" dirty="0" err="1" smtClean="0"/>
              <a:t>trợ</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sự</a:t>
            </a:r>
            <a:r>
              <a:rPr lang="en-US" dirty="0" smtClean="0"/>
              <a:t> </a:t>
            </a:r>
            <a:r>
              <a:rPr lang="en-US" dirty="0" err="1" smtClean="0"/>
              <a:t>cố</a:t>
            </a:r>
            <a:r>
              <a:rPr lang="en-US" dirty="0" smtClean="0"/>
              <a:t>.</a:t>
            </a:r>
            <a:endParaRPr lang="en-US" dirty="0"/>
          </a:p>
        </p:txBody>
      </p:sp>
      <p:sp>
        <p:nvSpPr>
          <p:cNvPr id="4" name="Date Placeholder 3"/>
          <p:cNvSpPr>
            <a:spLocks noGrp="1"/>
          </p:cNvSpPr>
          <p:nvPr>
            <p:ph type="dt" sz="half" idx="10"/>
          </p:nvPr>
        </p:nvSpPr>
        <p:spPr/>
        <p:txBody>
          <a:bodyPr/>
          <a:lstStyle/>
          <a:p>
            <a:fld id="{6AD50359-545D-4DE6-85F8-CC67F9DBA82B}"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14</a:t>
            </a:fld>
            <a:endParaRPr lang="en-US"/>
          </a:p>
        </p:txBody>
      </p:sp>
    </p:spTree>
    <p:extLst>
      <p:ext uri="{BB962C8B-B14F-4D97-AF65-F5344CB8AC3E}">
        <p14:creationId xmlns:p14="http://schemas.microsoft.com/office/powerpoint/2010/main" val="2161273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sz="4000"/>
              <a:t>Nhiệm vụ </a:t>
            </a:r>
            <a:r>
              <a:rPr lang="en-US" sz="4000" smtClean="0"/>
              <a:t>&amp; </a:t>
            </a:r>
            <a:r>
              <a:rPr lang="en-US" sz="4000"/>
              <a:t>vai trò trong phát </a:t>
            </a:r>
            <a:r>
              <a:rPr lang="en-US" sz="4000" smtClean="0"/>
              <a:t>triển &amp; </a:t>
            </a:r>
            <a:r>
              <a:rPr lang="en-US" sz="4000"/>
              <a:t>vận hành hệ thống </a:t>
            </a:r>
            <a:r>
              <a:rPr lang="en-US" sz="4000" smtClean="0"/>
              <a:t>CSDL</a:t>
            </a:r>
            <a:endParaRPr lang="en-US"/>
          </a:p>
        </p:txBody>
      </p:sp>
      <p:sp>
        <p:nvSpPr>
          <p:cNvPr id="4" name="Date Placeholder 3"/>
          <p:cNvSpPr>
            <a:spLocks noGrp="1"/>
          </p:cNvSpPr>
          <p:nvPr>
            <p:ph type="dt" sz="half" idx="4294967295"/>
          </p:nvPr>
        </p:nvSpPr>
        <p:spPr>
          <a:xfrm>
            <a:off x="0" y="6356350"/>
            <a:ext cx="990600" cy="365125"/>
          </a:xfrm>
        </p:spPr>
        <p:txBody>
          <a:bodyPr/>
          <a:lstStyle/>
          <a:p>
            <a:fld id="{3A20AB22-E0C0-4225-B2A9-6BDA9388798E}" type="datetime1">
              <a:rPr lang="en-US" smtClean="0"/>
              <a:t>10/2/2012</a:t>
            </a:fld>
            <a:endParaRPr lang="en-US"/>
          </a:p>
        </p:txBody>
      </p:sp>
      <p:sp>
        <p:nvSpPr>
          <p:cNvPr id="5" name="Footer Placeholder 4"/>
          <p:cNvSpPr>
            <a:spLocks noGrp="1"/>
          </p:cNvSpPr>
          <p:nvPr>
            <p:ph type="ftr" sz="quarter" idx="4294967295"/>
          </p:nvPr>
        </p:nvSpPr>
        <p:spPr>
          <a:xfrm>
            <a:off x="3048000" y="6356350"/>
            <a:ext cx="6096000" cy="365125"/>
          </a:xfrm>
        </p:spPr>
        <p:txBody>
          <a:bodyPr/>
          <a:lstStyle/>
          <a:p>
            <a:r>
              <a:rPr lang="vi-VN" smtClean="0"/>
              <a:t>Khoa CNTT - ĐH Khoa học Tự nhiên</a:t>
            </a:r>
            <a:endParaRPr lang="en-US"/>
          </a:p>
        </p:txBody>
      </p:sp>
      <p:sp>
        <p:nvSpPr>
          <p:cNvPr id="6" name="Slide Number Placeholder 5"/>
          <p:cNvSpPr>
            <a:spLocks noGrp="1"/>
          </p:cNvSpPr>
          <p:nvPr>
            <p:ph type="sldNum" sz="quarter" idx="4294967295"/>
          </p:nvPr>
        </p:nvSpPr>
        <p:spPr>
          <a:xfrm>
            <a:off x="8610600" y="6356350"/>
            <a:ext cx="533400" cy="365125"/>
          </a:xfrm>
        </p:spPr>
        <p:txBody>
          <a:bodyPr/>
          <a:lstStyle/>
          <a:p>
            <a:fld id="{8023217D-CBF3-4F05-B64D-691139C0E6CF}" type="slidenum">
              <a:rPr lang="en-US" smtClean="0"/>
              <a:pPr/>
              <a:t>15</a:t>
            </a:fld>
            <a:endParaRPr lang="en-US"/>
          </a:p>
        </p:txBody>
      </p:sp>
    </p:spTree>
    <p:extLst>
      <p:ext uri="{BB962C8B-B14F-4D97-AF65-F5344CB8AC3E}">
        <p14:creationId xmlns:p14="http://schemas.microsoft.com/office/powerpoint/2010/main" val="842716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ngành nghề chính</a:t>
            </a:r>
          </a:p>
        </p:txBody>
      </p:sp>
      <p:sp>
        <p:nvSpPr>
          <p:cNvPr id="3" name="Content Placeholder 2"/>
          <p:cNvSpPr>
            <a:spLocks noGrp="1"/>
          </p:cNvSpPr>
          <p:nvPr>
            <p:ph idx="1"/>
          </p:nvPr>
        </p:nvSpPr>
        <p:spPr/>
        <p:txBody>
          <a:bodyPr/>
          <a:lstStyle/>
          <a:p>
            <a:r>
              <a:rPr lang="en-US" smtClean="0"/>
              <a:t>Thiết kế/Phát </a:t>
            </a:r>
            <a:r>
              <a:rPr lang="en-US"/>
              <a:t>triển hệ </a:t>
            </a:r>
            <a:r>
              <a:rPr lang="en-US" smtClean="0"/>
              <a:t>CSDL</a:t>
            </a:r>
          </a:p>
          <a:p>
            <a:r>
              <a:rPr lang="en-US" smtClean="0"/>
              <a:t>Chuyên </a:t>
            </a:r>
            <a:r>
              <a:rPr lang="en-US"/>
              <a:t>viên quản trị </a:t>
            </a:r>
            <a:r>
              <a:rPr lang="en-US" smtClean="0"/>
              <a:t>CSDL</a:t>
            </a:r>
            <a:endParaRPr lang="en-US"/>
          </a:p>
        </p:txBody>
      </p:sp>
      <p:sp>
        <p:nvSpPr>
          <p:cNvPr id="4" name="Date Placeholder 3"/>
          <p:cNvSpPr>
            <a:spLocks noGrp="1"/>
          </p:cNvSpPr>
          <p:nvPr>
            <p:ph type="dt" sz="half" idx="10"/>
          </p:nvPr>
        </p:nvSpPr>
        <p:spPr/>
        <p:txBody>
          <a:bodyPr/>
          <a:lstStyle/>
          <a:p>
            <a:fld id="{A2530F8D-27D0-44E9-A812-0E5CDD57704C}"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16</a:t>
            </a:fld>
            <a:endParaRPr lang="en-US"/>
          </a:p>
        </p:txBody>
      </p:sp>
    </p:spTree>
    <p:extLst>
      <p:ext uri="{BB962C8B-B14F-4D97-AF65-F5344CB8AC3E}">
        <p14:creationId xmlns:p14="http://schemas.microsoft.com/office/powerpoint/2010/main" val="3463774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Thiết </a:t>
            </a:r>
            <a:r>
              <a:rPr lang="en-US" smtClean="0"/>
              <a:t>kế/Phát </a:t>
            </a:r>
            <a:r>
              <a:rPr lang="en-US"/>
              <a:t>triển hệ </a:t>
            </a:r>
            <a:r>
              <a:rPr lang="en-US" smtClean="0"/>
              <a:t>CSDL</a:t>
            </a:r>
            <a:endParaRPr lang="en-US"/>
          </a:p>
        </p:txBody>
      </p:sp>
      <p:sp>
        <p:nvSpPr>
          <p:cNvPr id="3" name="Content Placeholder 2"/>
          <p:cNvSpPr>
            <a:spLocks noGrp="1"/>
          </p:cNvSpPr>
          <p:nvPr>
            <p:ph idx="1"/>
          </p:nvPr>
        </p:nvSpPr>
        <p:spPr/>
        <p:txBody>
          <a:bodyPr>
            <a:normAutofit lnSpcReduction="10000"/>
          </a:bodyPr>
          <a:lstStyle/>
          <a:p>
            <a:r>
              <a:rPr lang="en-US" i="1" smtClean="0"/>
              <a:t>Database designer/developer</a:t>
            </a:r>
          </a:p>
          <a:p>
            <a:r>
              <a:rPr lang="en-US" smtClean="0"/>
              <a:t>Là </a:t>
            </a:r>
            <a:r>
              <a:rPr lang="en-US"/>
              <a:t>các kỹ sư thiết kế và phát triển CSDL. Có khả năng làm việc sử dụng và phát triển các ứng dụng dựa trên các phần mềm liên quan đến CSDL như Oracle hay MS-SQL Server để thiết kế, xây dựng và khai thác dữ liệu của các ngành như tài chính, kiến trúc, dược, bán hàng siêu thị, v.v</a:t>
            </a:r>
            <a:r>
              <a:rPr lang="en-US" smtClean="0"/>
              <a:t>…</a:t>
            </a:r>
            <a:endParaRPr lang="en-US"/>
          </a:p>
        </p:txBody>
      </p:sp>
      <p:sp>
        <p:nvSpPr>
          <p:cNvPr id="4" name="Date Placeholder 3"/>
          <p:cNvSpPr>
            <a:spLocks noGrp="1"/>
          </p:cNvSpPr>
          <p:nvPr>
            <p:ph type="dt" sz="half" idx="10"/>
          </p:nvPr>
        </p:nvSpPr>
        <p:spPr/>
        <p:txBody>
          <a:bodyPr/>
          <a:lstStyle/>
          <a:p>
            <a:fld id="{F5ADB9E9-4C6D-44B6-BA09-C0A750861B04}"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17</a:t>
            </a:fld>
            <a:endParaRPr lang="en-US"/>
          </a:p>
        </p:txBody>
      </p:sp>
    </p:spTree>
    <p:extLst>
      <p:ext uri="{BB962C8B-B14F-4D97-AF65-F5344CB8AC3E}">
        <p14:creationId xmlns:p14="http://schemas.microsoft.com/office/powerpoint/2010/main" val="855348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trị CSDL</a:t>
            </a:r>
            <a:endParaRPr lang="en-US"/>
          </a:p>
        </p:txBody>
      </p:sp>
      <p:sp>
        <p:nvSpPr>
          <p:cNvPr id="3" name="Content Placeholder 2"/>
          <p:cNvSpPr>
            <a:spLocks noGrp="1"/>
          </p:cNvSpPr>
          <p:nvPr>
            <p:ph idx="1"/>
          </p:nvPr>
        </p:nvSpPr>
        <p:spPr/>
        <p:txBody>
          <a:bodyPr>
            <a:noAutofit/>
          </a:bodyPr>
          <a:lstStyle/>
          <a:p>
            <a:r>
              <a:rPr lang="en-US" i="1" smtClean="0"/>
              <a:t>Database administrator</a:t>
            </a:r>
          </a:p>
          <a:p>
            <a:r>
              <a:rPr lang="en-US" smtClean="0"/>
              <a:t>Có </a:t>
            </a:r>
            <a:r>
              <a:rPr lang="en-US"/>
              <a:t>kiến thức chuyên sâu về các công cụ quản trị CSDL. Có khả năng vận dụng các công cụ này để tổng hợp dữ liệu, đánh giá hoạt động của hệ thống, xác định nhu cầu của người dụng và quyết định nâng cấp hệ thống nếu cần thiết. Các chuyên viên này cũng có thể chỉ chuyên về bảo trì và đảm bảo an ninh cho hệ thống</a:t>
            </a:r>
            <a:r>
              <a:rPr lang="en-US" smtClean="0"/>
              <a:t>.</a:t>
            </a:r>
            <a:endParaRPr lang="en-US"/>
          </a:p>
        </p:txBody>
      </p:sp>
      <p:sp>
        <p:nvSpPr>
          <p:cNvPr id="4" name="Date Placeholder 3"/>
          <p:cNvSpPr>
            <a:spLocks noGrp="1"/>
          </p:cNvSpPr>
          <p:nvPr>
            <p:ph type="dt" sz="half" idx="10"/>
          </p:nvPr>
        </p:nvSpPr>
        <p:spPr/>
        <p:txBody>
          <a:bodyPr/>
          <a:lstStyle/>
          <a:p>
            <a:fld id="{9ABF5C24-26B9-4CB0-8E6B-02AEE2F063A2}"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18</a:t>
            </a:fld>
            <a:endParaRPr lang="en-US"/>
          </a:p>
        </p:txBody>
      </p:sp>
    </p:spTree>
    <p:extLst>
      <p:ext uri="{BB962C8B-B14F-4D97-AF65-F5344CB8AC3E}">
        <p14:creationId xmlns:p14="http://schemas.microsoft.com/office/powerpoint/2010/main" val="2917859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sz="4000"/>
              <a:t>Nhiệm vụ </a:t>
            </a:r>
            <a:r>
              <a:rPr lang="en-US" sz="4000" smtClean="0"/>
              <a:t>&amp; </a:t>
            </a:r>
            <a:r>
              <a:rPr lang="en-US" sz="4000"/>
              <a:t>vai trò trong phát </a:t>
            </a:r>
            <a:r>
              <a:rPr lang="en-US" sz="4000" smtClean="0"/>
              <a:t>triển &amp; </a:t>
            </a:r>
            <a:r>
              <a:rPr lang="en-US" sz="4000"/>
              <a:t>vận hành hệ thống </a:t>
            </a:r>
            <a:r>
              <a:rPr lang="en-US" sz="4000" smtClean="0"/>
              <a:t>mạng</a:t>
            </a:r>
            <a:endParaRPr lang="en-US"/>
          </a:p>
        </p:txBody>
      </p:sp>
      <p:sp>
        <p:nvSpPr>
          <p:cNvPr id="4" name="Date Placeholder 3"/>
          <p:cNvSpPr>
            <a:spLocks noGrp="1"/>
          </p:cNvSpPr>
          <p:nvPr>
            <p:ph type="dt" sz="half" idx="4294967295"/>
          </p:nvPr>
        </p:nvSpPr>
        <p:spPr>
          <a:xfrm>
            <a:off x="0" y="6356350"/>
            <a:ext cx="990600" cy="365125"/>
          </a:xfrm>
        </p:spPr>
        <p:txBody>
          <a:bodyPr/>
          <a:lstStyle/>
          <a:p>
            <a:fld id="{B23F38C5-45C3-4638-AA2D-D301D603E236}" type="datetime1">
              <a:rPr lang="en-US" smtClean="0"/>
              <a:t>10/2/2012</a:t>
            </a:fld>
            <a:endParaRPr lang="en-US"/>
          </a:p>
        </p:txBody>
      </p:sp>
      <p:sp>
        <p:nvSpPr>
          <p:cNvPr id="5" name="Footer Placeholder 4"/>
          <p:cNvSpPr>
            <a:spLocks noGrp="1"/>
          </p:cNvSpPr>
          <p:nvPr>
            <p:ph type="ftr" sz="quarter" idx="4294967295"/>
          </p:nvPr>
        </p:nvSpPr>
        <p:spPr>
          <a:xfrm>
            <a:off x="3048000" y="6356350"/>
            <a:ext cx="6096000" cy="365125"/>
          </a:xfrm>
        </p:spPr>
        <p:txBody>
          <a:bodyPr/>
          <a:lstStyle/>
          <a:p>
            <a:r>
              <a:rPr lang="vi-VN" smtClean="0"/>
              <a:t>Khoa CNTT - ĐH Khoa học Tự nhiên</a:t>
            </a:r>
            <a:endParaRPr lang="en-US"/>
          </a:p>
        </p:txBody>
      </p:sp>
      <p:sp>
        <p:nvSpPr>
          <p:cNvPr id="6" name="Slide Number Placeholder 5"/>
          <p:cNvSpPr>
            <a:spLocks noGrp="1"/>
          </p:cNvSpPr>
          <p:nvPr>
            <p:ph type="sldNum" sz="quarter" idx="4294967295"/>
          </p:nvPr>
        </p:nvSpPr>
        <p:spPr>
          <a:xfrm>
            <a:off x="8610600" y="6356350"/>
            <a:ext cx="533400" cy="365125"/>
          </a:xfrm>
        </p:spPr>
        <p:txBody>
          <a:bodyPr/>
          <a:lstStyle/>
          <a:p>
            <a:fld id="{8023217D-CBF3-4F05-B64D-691139C0E6CF}" type="slidenum">
              <a:rPr lang="en-US" smtClean="0"/>
              <a:pPr/>
              <a:t>19</a:t>
            </a:fld>
            <a:endParaRPr lang="en-US"/>
          </a:p>
        </p:txBody>
      </p:sp>
    </p:spTree>
    <p:extLst>
      <p:ext uri="{BB962C8B-B14F-4D97-AF65-F5344CB8AC3E}">
        <p14:creationId xmlns:p14="http://schemas.microsoft.com/office/powerpoint/2010/main" val="2880303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Font typeface="Wingdings" pitchFamily="2" charset="2"/>
              <a:buChar char="Ø"/>
            </a:pPr>
            <a:r>
              <a:rPr lang="en-US" smtClean="0"/>
              <a:t> Xây dựng và phát triển hệ thống</a:t>
            </a:r>
            <a:br>
              <a:rPr lang="en-US" smtClean="0"/>
            </a:br>
            <a:r>
              <a:rPr lang="en-US" smtClean="0"/>
              <a:t> phần cứng – phần mềm</a:t>
            </a:r>
          </a:p>
          <a:p>
            <a:pPr>
              <a:buFont typeface="Wingdings" pitchFamily="2" charset="2"/>
              <a:buChar char="Ø"/>
            </a:pPr>
            <a:r>
              <a:rPr lang="en-US" smtClean="0"/>
              <a:t> Nhiệm vụ và vai trò trong phát triển</a:t>
            </a:r>
            <a:br>
              <a:rPr lang="en-US" smtClean="0"/>
            </a:br>
            <a:r>
              <a:rPr lang="en-US" smtClean="0"/>
              <a:t> và vận hành hệ thống cơ sở dữ liệu</a:t>
            </a:r>
            <a:endParaRPr lang="en-US"/>
          </a:p>
          <a:p>
            <a:pPr>
              <a:buFont typeface="Wingdings" pitchFamily="2" charset="2"/>
              <a:buChar char="Ø"/>
            </a:pPr>
            <a:r>
              <a:rPr lang="en-US" smtClean="0"/>
              <a:t> </a:t>
            </a:r>
            <a:r>
              <a:rPr lang="en-US"/>
              <a:t>Nhiệm vụ và vai trò trong phát triển</a:t>
            </a:r>
            <a:br>
              <a:rPr lang="en-US"/>
            </a:br>
            <a:r>
              <a:rPr lang="en-US"/>
              <a:t> và vận hành hệ thống </a:t>
            </a:r>
            <a:r>
              <a:rPr lang="en-US" smtClean="0"/>
              <a:t>mạng</a:t>
            </a:r>
            <a:endParaRPr lang="en-US"/>
          </a:p>
        </p:txBody>
      </p:sp>
      <p:sp>
        <p:nvSpPr>
          <p:cNvPr id="4" name="Date Placeholder 3"/>
          <p:cNvSpPr>
            <a:spLocks noGrp="1"/>
          </p:cNvSpPr>
          <p:nvPr>
            <p:ph type="dt" sz="half" idx="10"/>
          </p:nvPr>
        </p:nvSpPr>
        <p:spPr/>
        <p:txBody>
          <a:bodyPr/>
          <a:lstStyle/>
          <a:p>
            <a:fld id="{6422C46D-3BA4-4EFE-A5B7-54B249FC8608}"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ngành nghề chính</a:t>
            </a:r>
            <a:endParaRPr lang="en-US"/>
          </a:p>
        </p:txBody>
      </p:sp>
      <p:sp>
        <p:nvSpPr>
          <p:cNvPr id="3" name="Content Placeholder 2"/>
          <p:cNvSpPr>
            <a:spLocks noGrp="1"/>
          </p:cNvSpPr>
          <p:nvPr>
            <p:ph idx="1"/>
          </p:nvPr>
        </p:nvSpPr>
        <p:spPr/>
        <p:txBody>
          <a:bodyPr>
            <a:normAutofit/>
          </a:bodyPr>
          <a:lstStyle/>
          <a:p>
            <a:r>
              <a:rPr lang="en-US" smtClean="0"/>
              <a:t>Kiến </a:t>
            </a:r>
            <a:r>
              <a:rPr lang="en-US"/>
              <a:t>trúc sư </a:t>
            </a:r>
            <a:r>
              <a:rPr lang="en-US" smtClean="0"/>
              <a:t>mạng</a:t>
            </a:r>
          </a:p>
          <a:p>
            <a:r>
              <a:rPr lang="en-US" smtClean="0"/>
              <a:t>Quản </a:t>
            </a:r>
            <a:r>
              <a:rPr lang="en-US"/>
              <a:t>trị hệ thống mạng và máy tính </a:t>
            </a:r>
            <a:endParaRPr lang="en-US" smtClean="0"/>
          </a:p>
          <a:p>
            <a:r>
              <a:rPr lang="en-US" smtClean="0"/>
              <a:t>Chuyên </a:t>
            </a:r>
            <a:r>
              <a:rPr lang="en-US"/>
              <a:t>viên an toàn máy </a:t>
            </a:r>
            <a:r>
              <a:rPr lang="en-US" smtClean="0"/>
              <a:t>tính</a:t>
            </a:r>
          </a:p>
          <a:p>
            <a:r>
              <a:rPr lang="en-US" smtClean="0"/>
              <a:t>Chuyên </a:t>
            </a:r>
            <a:r>
              <a:rPr lang="en-US"/>
              <a:t>viên viễn </a:t>
            </a:r>
            <a:r>
              <a:rPr lang="en-US" smtClean="0"/>
              <a:t>thông</a:t>
            </a:r>
          </a:p>
          <a:p>
            <a:r>
              <a:rPr lang="en-US" smtClean="0"/>
              <a:t>Phát </a:t>
            </a:r>
            <a:r>
              <a:rPr lang="en-US"/>
              <a:t>triển ứng dụng web và quản trị </a:t>
            </a:r>
            <a:r>
              <a:rPr lang="en-US" smtClean="0"/>
              <a:t>website</a:t>
            </a:r>
            <a:endParaRPr lang="en-US"/>
          </a:p>
        </p:txBody>
      </p:sp>
      <p:sp>
        <p:nvSpPr>
          <p:cNvPr id="4" name="Date Placeholder 3"/>
          <p:cNvSpPr>
            <a:spLocks noGrp="1"/>
          </p:cNvSpPr>
          <p:nvPr>
            <p:ph type="dt" sz="half" idx="10"/>
          </p:nvPr>
        </p:nvSpPr>
        <p:spPr/>
        <p:txBody>
          <a:bodyPr/>
          <a:lstStyle/>
          <a:p>
            <a:fld id="{362D5177-06C5-45D4-9171-D960B647BF3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20</a:t>
            </a:fld>
            <a:endParaRPr lang="en-US"/>
          </a:p>
        </p:txBody>
      </p:sp>
    </p:spTree>
    <p:extLst>
      <p:ext uri="{BB962C8B-B14F-4D97-AF65-F5344CB8AC3E}">
        <p14:creationId xmlns:p14="http://schemas.microsoft.com/office/powerpoint/2010/main" val="2510311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sư/kỹ sư mạng</a:t>
            </a:r>
          </a:p>
        </p:txBody>
      </p:sp>
      <p:sp>
        <p:nvSpPr>
          <p:cNvPr id="3" name="Content Placeholder 2"/>
          <p:cNvSpPr>
            <a:spLocks noGrp="1"/>
          </p:cNvSpPr>
          <p:nvPr>
            <p:ph idx="1"/>
          </p:nvPr>
        </p:nvSpPr>
        <p:spPr/>
        <p:txBody>
          <a:bodyPr>
            <a:normAutofit fontScale="85000" lnSpcReduction="10000"/>
          </a:bodyPr>
          <a:lstStyle/>
          <a:p>
            <a:r>
              <a:rPr lang="en-US" i="1" smtClean="0"/>
              <a:t>Network </a:t>
            </a:r>
            <a:r>
              <a:rPr lang="en-US" i="1"/>
              <a:t>architects </a:t>
            </a:r>
            <a:r>
              <a:rPr lang="en-US" i="1" smtClean="0"/>
              <a:t>hay </a:t>
            </a:r>
            <a:r>
              <a:rPr lang="en-US" i="1"/>
              <a:t>network </a:t>
            </a:r>
            <a:r>
              <a:rPr lang="en-US" i="1" smtClean="0"/>
              <a:t>engineering</a:t>
            </a:r>
          </a:p>
          <a:p>
            <a:r>
              <a:rPr lang="en-US" smtClean="0"/>
              <a:t>Là </a:t>
            </a:r>
            <a:r>
              <a:rPr lang="en-US"/>
              <a:t>các kỹ sư thiết kế mạng máy tính. Có khả năng thiết lập, cài đặt, kiểm tra và đánh giá một hệ thống mạng ví dụ như mạng LAN, WAN, Internet, intranet, hoặc các hệ thống truyền dữ liệu khác. Hệ thống mạng có thể là một kết nối giữa hai văn phòng cùng tòa nhà cho đến các hệ thống phân tán lớn. Kĩ sư mạng có khả năng tạo mô hình, phân tích, và lên kế hoạch cho một mạng gồm cả phần cứng và phần mềm. Và cũng có khả năng thông tin về những cảnh báo an toàn mạng</a:t>
            </a:r>
            <a:r>
              <a:rPr lang="en-US" smtClean="0"/>
              <a:t>.</a:t>
            </a:r>
            <a:endParaRPr lang="en-US"/>
          </a:p>
        </p:txBody>
      </p:sp>
      <p:sp>
        <p:nvSpPr>
          <p:cNvPr id="4" name="Date Placeholder 3"/>
          <p:cNvSpPr>
            <a:spLocks noGrp="1"/>
          </p:cNvSpPr>
          <p:nvPr>
            <p:ph type="dt" sz="half" idx="10"/>
          </p:nvPr>
        </p:nvSpPr>
        <p:spPr/>
        <p:txBody>
          <a:bodyPr/>
          <a:lstStyle/>
          <a:p>
            <a:fld id="{0F0E8032-5BAA-413F-B7FB-662409E1FFDA}"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21</a:t>
            </a:fld>
            <a:endParaRPr lang="en-US"/>
          </a:p>
        </p:txBody>
      </p:sp>
    </p:spTree>
    <p:extLst>
      <p:ext uri="{BB962C8B-B14F-4D97-AF65-F5344CB8AC3E}">
        <p14:creationId xmlns:p14="http://schemas.microsoft.com/office/powerpoint/2010/main" val="2725242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Quản trị hệ thống mạng</a:t>
            </a:r>
            <a:br>
              <a:rPr lang="en-US" smtClean="0"/>
            </a:br>
            <a:r>
              <a:rPr lang="en-US" smtClean="0"/>
              <a:t>và máy tính</a:t>
            </a:r>
            <a:endParaRPr lang="en-US"/>
          </a:p>
        </p:txBody>
      </p:sp>
      <p:sp>
        <p:nvSpPr>
          <p:cNvPr id="3" name="Content Placeholder 2"/>
          <p:cNvSpPr>
            <a:spLocks noGrp="1"/>
          </p:cNvSpPr>
          <p:nvPr>
            <p:ph idx="1"/>
          </p:nvPr>
        </p:nvSpPr>
        <p:spPr/>
        <p:txBody>
          <a:bodyPr>
            <a:normAutofit fontScale="70000" lnSpcReduction="20000"/>
          </a:bodyPr>
          <a:lstStyle/>
          <a:p>
            <a:r>
              <a:rPr lang="en-US" i="1" smtClean="0"/>
              <a:t>Network </a:t>
            </a:r>
            <a:r>
              <a:rPr lang="en-US" i="1"/>
              <a:t>and computer systems administrator</a:t>
            </a:r>
            <a:endParaRPr lang="en-US"/>
          </a:p>
          <a:p>
            <a:pPr algn="just">
              <a:lnSpc>
                <a:spcPct val="120000"/>
              </a:lnSpc>
            </a:pPr>
            <a:r>
              <a:rPr lang="en-US"/>
              <a:t>Có khả năng thiết kế, cài đặt và hỗ trợ hệ thống máy tính cho các tổ chức, công ty, bao gồm các công ty nhỏ lẻ, các tập đoàn lớn hay tổ chức chính phủ. Họ có khả năng cài đặt, duy trì, phân tích lỗi và giám sát mạng máy tính đảm bảo các nguồn tài nguyên luôn hoạt động, sẳn sàng phục vụ người dùng. Các nhân viên này có thể tổng hợp dữ liệu, đánh giá hoạt động của hệ thống, xác định nhu cầu của người dụng và quyết định nâng cấp hệ thống. Các nhân viên này cũng có thể chỉ chuyên về bảo trì và đảm bảo an ninh cho hệ thống</a:t>
            </a:r>
            <a:r>
              <a:rPr lang="en-US" smtClean="0"/>
              <a:t>.</a:t>
            </a:r>
            <a:endParaRPr lang="en-US"/>
          </a:p>
        </p:txBody>
      </p:sp>
      <p:sp>
        <p:nvSpPr>
          <p:cNvPr id="4" name="Date Placeholder 3"/>
          <p:cNvSpPr>
            <a:spLocks noGrp="1"/>
          </p:cNvSpPr>
          <p:nvPr>
            <p:ph type="dt" sz="half" idx="10"/>
          </p:nvPr>
        </p:nvSpPr>
        <p:spPr/>
        <p:txBody>
          <a:bodyPr/>
          <a:lstStyle/>
          <a:p>
            <a:fld id="{880BDB33-B73D-4489-BC86-97F42D67865B}"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22</a:t>
            </a:fld>
            <a:endParaRPr lang="en-US"/>
          </a:p>
        </p:txBody>
      </p:sp>
    </p:spTree>
    <p:extLst>
      <p:ext uri="{BB962C8B-B14F-4D97-AF65-F5344CB8AC3E}">
        <p14:creationId xmlns:p14="http://schemas.microsoft.com/office/powerpoint/2010/main" val="2193548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Chuyên viên an toàn máy tính</a:t>
            </a:r>
            <a:endParaRPr lang="en-US"/>
          </a:p>
        </p:txBody>
      </p:sp>
      <p:sp>
        <p:nvSpPr>
          <p:cNvPr id="3" name="Content Placeholder 2"/>
          <p:cNvSpPr>
            <a:spLocks noGrp="1"/>
          </p:cNvSpPr>
          <p:nvPr>
            <p:ph idx="1"/>
          </p:nvPr>
        </p:nvSpPr>
        <p:spPr/>
        <p:txBody>
          <a:bodyPr>
            <a:noAutofit/>
          </a:bodyPr>
          <a:lstStyle/>
          <a:p>
            <a:r>
              <a:rPr lang="en-US" smtClean="0"/>
              <a:t>C</a:t>
            </a:r>
            <a:r>
              <a:rPr lang="en-US" i="1" smtClean="0"/>
              <a:t>omputer </a:t>
            </a:r>
            <a:r>
              <a:rPr lang="en-US" i="1"/>
              <a:t>security </a:t>
            </a:r>
            <a:r>
              <a:rPr lang="en-US" i="1" smtClean="0"/>
              <a:t>specialists</a:t>
            </a:r>
          </a:p>
          <a:p>
            <a:r>
              <a:rPr lang="en-US" smtClean="0"/>
              <a:t>Là </a:t>
            </a:r>
            <a:r>
              <a:rPr lang="en-US"/>
              <a:t>các kỹ sư có khả năng lên kế hoạch, phối hợp, và duy trì độ an toàn của thông tin, dữ liệu của tổ chức. Các nhân viên này hướng dẫn người sử dụng về an toàn máy tính, cài đặt và giám sát các phần mềm bảo vệ máy tính. Chịu trách nhiệm cho các tấn công trên máy tính, thu thập dữ liệu và bằng chứng về các tấn công</a:t>
            </a:r>
            <a:r>
              <a:rPr lang="en-US" smtClean="0"/>
              <a:t>.</a:t>
            </a:r>
            <a:endParaRPr lang="en-US"/>
          </a:p>
        </p:txBody>
      </p:sp>
      <p:sp>
        <p:nvSpPr>
          <p:cNvPr id="4" name="Date Placeholder 3"/>
          <p:cNvSpPr>
            <a:spLocks noGrp="1"/>
          </p:cNvSpPr>
          <p:nvPr>
            <p:ph type="dt" sz="half" idx="10"/>
          </p:nvPr>
        </p:nvSpPr>
        <p:spPr/>
        <p:txBody>
          <a:bodyPr/>
          <a:lstStyle/>
          <a:p>
            <a:fld id="{21DB4CE3-D33D-4A3E-9127-70FF73C8983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23</a:t>
            </a:fld>
            <a:endParaRPr lang="en-US"/>
          </a:p>
        </p:txBody>
      </p:sp>
    </p:spTree>
    <p:extLst>
      <p:ext uri="{BB962C8B-B14F-4D97-AF65-F5344CB8AC3E}">
        <p14:creationId xmlns:p14="http://schemas.microsoft.com/office/powerpoint/2010/main" val="945738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Chuyên viên viễn thông</a:t>
            </a:r>
          </a:p>
        </p:txBody>
      </p:sp>
      <p:sp>
        <p:nvSpPr>
          <p:cNvPr id="3" name="Content Placeholder 2"/>
          <p:cNvSpPr>
            <a:spLocks noGrp="1"/>
          </p:cNvSpPr>
          <p:nvPr>
            <p:ph idx="1"/>
          </p:nvPr>
        </p:nvSpPr>
        <p:spPr/>
        <p:txBody>
          <a:bodyPr>
            <a:normAutofit fontScale="92500" lnSpcReduction="20000"/>
          </a:bodyPr>
          <a:lstStyle/>
          <a:p>
            <a:r>
              <a:rPr lang="en-US" i="1" smtClean="0"/>
              <a:t>Telecommunications specialists</a:t>
            </a:r>
          </a:p>
          <a:p>
            <a:r>
              <a:rPr lang="en-US" smtClean="0"/>
              <a:t>Tập </a:t>
            </a:r>
            <a:r>
              <a:rPr lang="en-US"/>
              <a:t>trung chính yếu vào sự tương tác giữa máy tính và thiết bị thông tin liên lạc. Những nhân viên này thiết kế các hệ thống truyền thông video,  giọng nói, và dữ liệu. Chịu trách nhiệm giám sát việc lắp đặt các hệ thống, và cung cấp bảo dưỡng và các dịch vụ khác cho khách hàng sau khi hệ thống được cài đặt. Họ cũng kiểm tra đường dây, giám sát sửa chữa thiết bị, và có thể lưu vết hệ thống</a:t>
            </a:r>
            <a:r>
              <a:rPr lang="en-US" smtClean="0"/>
              <a:t>.</a:t>
            </a:r>
            <a:endParaRPr lang="en-US"/>
          </a:p>
        </p:txBody>
      </p:sp>
      <p:sp>
        <p:nvSpPr>
          <p:cNvPr id="4" name="Date Placeholder 3"/>
          <p:cNvSpPr>
            <a:spLocks noGrp="1"/>
          </p:cNvSpPr>
          <p:nvPr>
            <p:ph type="dt" sz="half" idx="10"/>
          </p:nvPr>
        </p:nvSpPr>
        <p:spPr/>
        <p:txBody>
          <a:bodyPr/>
          <a:lstStyle/>
          <a:p>
            <a:fld id="{A7F3F011-FAD3-404C-AF52-6E596A4048D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24</a:t>
            </a:fld>
            <a:endParaRPr lang="en-US"/>
          </a:p>
        </p:txBody>
      </p:sp>
    </p:spTree>
    <p:extLst>
      <p:ext uri="{BB962C8B-B14F-4D97-AF65-F5344CB8AC3E}">
        <p14:creationId xmlns:p14="http://schemas.microsoft.com/office/powerpoint/2010/main" val="903112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Phát triển ứng dụng </a:t>
            </a:r>
            <a:r>
              <a:rPr lang="en-US" smtClean="0"/>
              <a:t>web</a:t>
            </a:r>
            <a:br>
              <a:rPr lang="en-US" smtClean="0"/>
            </a:br>
            <a:r>
              <a:rPr lang="en-US" smtClean="0"/>
              <a:t>và </a:t>
            </a:r>
            <a:r>
              <a:rPr lang="en-US"/>
              <a:t>quản trị website </a:t>
            </a:r>
          </a:p>
        </p:txBody>
      </p:sp>
      <p:sp>
        <p:nvSpPr>
          <p:cNvPr id="3" name="Content Placeholder 2"/>
          <p:cNvSpPr>
            <a:spLocks noGrp="1"/>
          </p:cNvSpPr>
          <p:nvPr>
            <p:ph idx="1"/>
          </p:nvPr>
        </p:nvSpPr>
        <p:spPr/>
        <p:txBody>
          <a:bodyPr>
            <a:normAutofit fontScale="85000" lnSpcReduction="20000"/>
          </a:bodyPr>
          <a:lstStyle/>
          <a:p>
            <a:r>
              <a:rPr lang="en-US" i="1" smtClean="0"/>
              <a:t>Web </a:t>
            </a:r>
            <a:r>
              <a:rPr lang="en-US" i="1"/>
              <a:t>application designer, developer and </a:t>
            </a:r>
            <a:r>
              <a:rPr lang="en-US" i="1" smtClean="0"/>
              <a:t>webmaster</a:t>
            </a:r>
          </a:p>
          <a:p>
            <a:r>
              <a:rPr lang="en-US" smtClean="0"/>
              <a:t>Có </a:t>
            </a:r>
            <a:r>
              <a:rPr lang="en-US"/>
              <a:t>khả năng thiết kế, lập trình, bảo trì và phát triển các ứng dụng </a:t>
            </a:r>
            <a:r>
              <a:rPr lang="en-US" smtClean="0"/>
              <a:t>web.</a:t>
            </a:r>
          </a:p>
          <a:p>
            <a:r>
              <a:rPr lang="en-US" smtClean="0"/>
              <a:t>Có</a:t>
            </a:r>
            <a:r>
              <a:rPr lang="en-US"/>
              <a:t> khả năng duy trì và phát triển trang web. Chuyên giám sát các vấn đề như  tốc độ truy cập đến các trang web, các kết nối đến website, và có trách nhiệm phê duyệt nội dung của các trang web. Webmasters cũng thu thập và phân tích dữ liệu về hoạt động web, và giám sát, đáp ứng với phản hồi người sử dụng</a:t>
            </a:r>
            <a:r>
              <a:rPr lang="en-US" smtClean="0"/>
              <a:t>.</a:t>
            </a:r>
            <a:endParaRPr lang="en-US"/>
          </a:p>
        </p:txBody>
      </p:sp>
      <p:sp>
        <p:nvSpPr>
          <p:cNvPr id="4" name="Date Placeholder 3"/>
          <p:cNvSpPr>
            <a:spLocks noGrp="1"/>
          </p:cNvSpPr>
          <p:nvPr>
            <p:ph type="dt" sz="half" idx="10"/>
          </p:nvPr>
        </p:nvSpPr>
        <p:spPr/>
        <p:txBody>
          <a:bodyPr/>
          <a:lstStyle/>
          <a:p>
            <a:fld id="{385DF74A-D5C4-40BB-B21A-DEC687869AD5}"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25</a:t>
            </a:fld>
            <a:endParaRPr lang="en-US"/>
          </a:p>
        </p:txBody>
      </p:sp>
    </p:spTree>
    <p:extLst>
      <p:ext uri="{BB962C8B-B14F-4D97-AF65-F5344CB8AC3E}">
        <p14:creationId xmlns:p14="http://schemas.microsoft.com/office/powerpoint/2010/main" val="3405857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Xây dựng </a:t>
            </a:r>
            <a:r>
              <a:rPr lang="en-US" smtClean="0"/>
              <a:t>&amp; </a:t>
            </a:r>
            <a:r>
              <a:rPr lang="en-US"/>
              <a:t>phát </a:t>
            </a:r>
            <a:r>
              <a:rPr lang="en-US" smtClean="0"/>
              <a:t>triển hệ thống phần </a:t>
            </a:r>
            <a:r>
              <a:rPr lang="en-US"/>
              <a:t>cứng – phần </a:t>
            </a:r>
            <a:r>
              <a:rPr lang="en-US" smtClean="0"/>
              <a:t>mềm</a:t>
            </a:r>
            <a:endParaRPr lang="en-US"/>
          </a:p>
        </p:txBody>
      </p:sp>
    </p:spTree>
    <p:extLst>
      <p:ext uri="{BB962C8B-B14F-4D97-AF65-F5344CB8AC3E}">
        <p14:creationId xmlns:p14="http://schemas.microsoft.com/office/powerpoint/2010/main" val="3753390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endParaRPr lang="en-US" dirty="0"/>
          </a:p>
        </p:txBody>
      </p:sp>
      <p:sp>
        <p:nvSpPr>
          <p:cNvPr id="3" name="Content Placeholder 2"/>
          <p:cNvSpPr>
            <a:spLocks noGrp="1"/>
          </p:cNvSpPr>
          <p:nvPr>
            <p:ph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là</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và</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phối</a:t>
            </a:r>
            <a:r>
              <a:rPr lang="en-US" dirty="0" smtClean="0"/>
              <a:t> </a:t>
            </a:r>
            <a:r>
              <a:rPr lang="en-US" dirty="0" err="1" smtClean="0"/>
              <a:t>hợp</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nhằm</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một</a:t>
            </a:r>
            <a:r>
              <a:rPr lang="en-US" dirty="0" smtClean="0"/>
              <a:t> </a:t>
            </a:r>
            <a:r>
              <a:rPr lang="en-US" dirty="0" err="1" smtClean="0"/>
              <a:t>vấn</a:t>
            </a:r>
            <a:r>
              <a:rPr lang="en-US" dirty="0" smtClean="0"/>
              <a:t> </a:t>
            </a:r>
            <a:r>
              <a:rPr lang="en-US" dirty="0" err="1" smtClean="0"/>
              <a:t>đề</a:t>
            </a:r>
            <a:r>
              <a:rPr lang="en-US" dirty="0" smtClean="0"/>
              <a:t>.</a:t>
            </a:r>
          </a:p>
          <a:p>
            <a:r>
              <a:rPr lang="en-US" dirty="0" err="1" smtClean="0"/>
              <a:t>Ví</a:t>
            </a:r>
            <a:r>
              <a:rPr lang="en-US" dirty="0" smtClean="0"/>
              <a:t> </a:t>
            </a:r>
            <a:r>
              <a:rPr lang="en-US" dirty="0" err="1" smtClean="0"/>
              <a:t>dụ</a:t>
            </a:r>
            <a:r>
              <a:rPr lang="en-US" dirty="0" smtClean="0"/>
              <a:t>: </a:t>
            </a:r>
            <a:r>
              <a:rPr lang="en-US" dirty="0" err="1" smtClean="0"/>
              <a:t>hệ</a:t>
            </a:r>
            <a:r>
              <a:rPr lang="en-US" dirty="0" smtClean="0"/>
              <a:t> </a:t>
            </a:r>
            <a:r>
              <a:rPr lang="en-US" dirty="0" err="1" smtClean="0"/>
              <a:t>thống</a:t>
            </a:r>
            <a:r>
              <a:rPr lang="en-US" dirty="0" smtClean="0"/>
              <a:t> e-Banking, e-Learning.</a:t>
            </a:r>
            <a:endParaRPr lang="en-US" dirty="0"/>
          </a:p>
        </p:txBody>
      </p:sp>
      <p:sp>
        <p:nvSpPr>
          <p:cNvPr id="4" name="Date Placeholder 3"/>
          <p:cNvSpPr>
            <a:spLocks noGrp="1"/>
          </p:cNvSpPr>
          <p:nvPr>
            <p:ph type="dt" sz="half" idx="10"/>
          </p:nvPr>
        </p:nvSpPr>
        <p:spPr/>
        <p:txBody>
          <a:bodyPr/>
          <a:lstStyle/>
          <a:p>
            <a:fld id="{0687F340-8E87-4048-BBD8-C5CF13DA1A5D}"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a:t>
            </a:fld>
            <a:endParaRPr lang="en-US"/>
          </a:p>
        </p:txBody>
      </p:sp>
      <p:pic>
        <p:nvPicPr>
          <p:cNvPr id="31752" name="Picture 8" descr="http://academy.bhtafe.edu.au/Public/images/PC_Clipart.gif"/>
          <p:cNvPicPr>
            <a:picLocks noChangeAspect="1" noChangeArrowheads="1"/>
          </p:cNvPicPr>
          <p:nvPr/>
        </p:nvPicPr>
        <p:blipFill>
          <a:blip r:embed="rId3" cstate="print"/>
          <a:srcRect/>
          <a:stretch>
            <a:fillRect/>
          </a:stretch>
        </p:blipFill>
        <p:spPr bwMode="auto">
          <a:xfrm>
            <a:off x="3429001" y="3844925"/>
            <a:ext cx="2019300" cy="2019300"/>
          </a:xfrm>
          <a:prstGeom prst="rect">
            <a:avLst/>
          </a:prstGeom>
          <a:noFill/>
        </p:spPr>
      </p:pic>
      <p:pic>
        <p:nvPicPr>
          <p:cNvPr id="31754" name="Picture 10" descr="http://t2.gstatic.com/images?q=tbn:ANd9GcR4WAvyn1yVraD4N4ZfpGa40U-3Sa0T0dfv6yRJ0JRIsq9hYmN2"/>
          <p:cNvPicPr>
            <a:picLocks noChangeAspect="1" noChangeArrowheads="1"/>
          </p:cNvPicPr>
          <p:nvPr/>
        </p:nvPicPr>
        <p:blipFill>
          <a:blip r:embed="rId4" cstate="print"/>
          <a:srcRect/>
          <a:stretch>
            <a:fillRect/>
          </a:stretch>
        </p:blipFill>
        <p:spPr bwMode="auto">
          <a:xfrm>
            <a:off x="5600700" y="4114800"/>
            <a:ext cx="781050" cy="781051"/>
          </a:xfrm>
          <a:prstGeom prst="rect">
            <a:avLst/>
          </a:prstGeom>
          <a:noFill/>
        </p:spPr>
      </p:pic>
      <p:pic>
        <p:nvPicPr>
          <p:cNvPr id="31756" name="Picture 12" descr="http://t1.gstatic.com/images?q=tbn:ANd9GcTUbkpt9suhXyHDBQS7pr54PzZDP_UOQHrR1woS9xrT7fBr5HwB"/>
          <p:cNvPicPr>
            <a:picLocks noChangeAspect="1" noChangeArrowheads="1"/>
          </p:cNvPicPr>
          <p:nvPr/>
        </p:nvPicPr>
        <p:blipFill>
          <a:blip r:embed="rId5" cstate="print"/>
          <a:srcRect/>
          <a:stretch>
            <a:fillRect/>
          </a:stretch>
        </p:blipFill>
        <p:spPr bwMode="auto">
          <a:xfrm>
            <a:off x="5981700" y="4876799"/>
            <a:ext cx="1333500" cy="838201"/>
          </a:xfrm>
          <a:prstGeom prst="rect">
            <a:avLst/>
          </a:prstGeom>
          <a:noFill/>
        </p:spPr>
      </p:pic>
      <p:pic>
        <p:nvPicPr>
          <p:cNvPr id="31760" name="Picture 16" descr="Network Server Clip Art"/>
          <p:cNvPicPr>
            <a:picLocks noChangeAspect="1" noChangeArrowheads="1"/>
          </p:cNvPicPr>
          <p:nvPr/>
        </p:nvPicPr>
        <p:blipFill>
          <a:blip r:embed="rId6" cstate="print"/>
          <a:srcRect/>
          <a:stretch>
            <a:fillRect/>
          </a:stretch>
        </p:blipFill>
        <p:spPr bwMode="auto">
          <a:xfrm>
            <a:off x="1905000" y="4114800"/>
            <a:ext cx="1234781" cy="1657351"/>
          </a:xfrm>
          <a:prstGeom prst="rect">
            <a:avLst/>
          </a:prstGeom>
          <a:noFill/>
        </p:spPr>
      </p:pic>
    </p:spTree>
    <p:extLst>
      <p:ext uri="{BB962C8B-B14F-4D97-AF65-F5344CB8AC3E}">
        <p14:creationId xmlns:p14="http://schemas.microsoft.com/office/powerpoint/2010/main" val="635824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Ngành</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máy</a:t>
            </a:r>
            <a:r>
              <a:rPr lang="en-US" dirty="0" smtClean="0"/>
              <a:t> </a:t>
            </a:r>
            <a:r>
              <a:rPr lang="en-US" dirty="0" err="1" smtClean="0"/>
              <a:t>tính</a:t>
            </a:r>
            <a:endParaRPr lang="en-US" dirty="0"/>
          </a:p>
        </p:txBody>
      </p:sp>
      <p:sp>
        <p:nvSpPr>
          <p:cNvPr id="3" name="Content Placeholder 2"/>
          <p:cNvSpPr>
            <a:spLocks noGrp="1"/>
          </p:cNvSpPr>
          <p:nvPr>
            <p:ph idx="1"/>
          </p:nvPr>
        </p:nvSpPr>
        <p:spPr/>
        <p:txBody>
          <a:bodyPr/>
          <a:lstStyle/>
          <a:p>
            <a:r>
              <a:rPr lang="en-US" dirty="0" err="1" smtClean="0"/>
              <a:t>Ngành</a:t>
            </a:r>
            <a:r>
              <a:rPr lang="en-US" dirty="0" smtClean="0"/>
              <a:t> </a:t>
            </a:r>
            <a:r>
              <a:rPr lang="en-US" dirty="0" err="1" smtClean="0"/>
              <a:t>áp</a:t>
            </a:r>
            <a:r>
              <a:rPr lang="en-US" dirty="0" smtClean="0"/>
              <a:t> </a:t>
            </a:r>
            <a:r>
              <a:rPr lang="en-US" dirty="0" err="1" smtClean="0"/>
              <a:t>dụng</a:t>
            </a:r>
            <a:r>
              <a:rPr lang="en-US" dirty="0" smtClean="0"/>
              <a:t> </a:t>
            </a:r>
            <a:r>
              <a:rPr lang="en-US" dirty="0" err="1" smtClean="0"/>
              <a:t>khoa</a:t>
            </a:r>
            <a:r>
              <a:rPr lang="en-US" dirty="0" smtClean="0"/>
              <a:t> </a:t>
            </a:r>
            <a:r>
              <a:rPr lang="en-US" dirty="0" err="1" smtClean="0"/>
              <a:t>học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nhu</a:t>
            </a:r>
            <a:r>
              <a:rPr lang="en-US" dirty="0" smtClean="0"/>
              <a:t> </a:t>
            </a:r>
            <a:r>
              <a:rPr lang="en-US" dirty="0" err="1" smtClean="0"/>
              <a:t>cầu</a:t>
            </a:r>
            <a:r>
              <a:rPr lang="en-US" dirty="0" smtClean="0"/>
              <a:t> </a:t>
            </a:r>
            <a:r>
              <a:rPr lang="en-US" dirty="0" err="1" smtClean="0"/>
              <a:t>xã</a:t>
            </a:r>
            <a:r>
              <a:rPr lang="en-US" dirty="0" smtClean="0"/>
              <a:t> </a:t>
            </a:r>
            <a:r>
              <a:rPr lang="en-US" dirty="0" err="1" smtClean="0"/>
              <a:t>hội</a:t>
            </a:r>
            <a:r>
              <a:rPr lang="en-US" dirty="0" smtClean="0"/>
              <a:t>.</a:t>
            </a:r>
          </a:p>
          <a:p>
            <a:r>
              <a:rPr lang="en-US" dirty="0" err="1" smtClean="0"/>
              <a:t>Kỹ</a:t>
            </a:r>
            <a:r>
              <a:rPr lang="en-US" dirty="0" smtClean="0"/>
              <a:t> </a:t>
            </a:r>
            <a:r>
              <a:rPr lang="en-US" dirty="0" err="1" smtClean="0"/>
              <a:t>nghệ</a:t>
            </a:r>
            <a:r>
              <a:rPr lang="en-US" dirty="0" smtClean="0"/>
              <a:t> </a:t>
            </a:r>
            <a:r>
              <a:rPr lang="en-US" dirty="0" err="1" smtClean="0"/>
              <a:t>máy</a:t>
            </a:r>
            <a:r>
              <a:rPr lang="en-US" dirty="0" smtClean="0"/>
              <a:t> </a:t>
            </a:r>
            <a:r>
              <a:rPr lang="en-US" dirty="0" err="1" smtClean="0"/>
              <a:t>tính</a:t>
            </a:r>
            <a:r>
              <a:rPr lang="en-US" dirty="0" smtClean="0"/>
              <a:t> </a:t>
            </a:r>
            <a:r>
              <a:rPr lang="en-US" dirty="0" err="1" smtClean="0"/>
              <a:t>bao</a:t>
            </a:r>
            <a:r>
              <a:rPr lang="en-US" dirty="0" smtClean="0"/>
              <a:t> </a:t>
            </a:r>
            <a:r>
              <a:rPr lang="en-US" dirty="0" err="1" smtClean="0"/>
              <a:t>gồm</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và</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4" name="Date Placeholder 3"/>
          <p:cNvSpPr>
            <a:spLocks noGrp="1"/>
          </p:cNvSpPr>
          <p:nvPr>
            <p:ph type="dt" sz="half" idx="10"/>
          </p:nvPr>
        </p:nvSpPr>
        <p:spPr/>
        <p:txBody>
          <a:bodyPr/>
          <a:lstStyle/>
          <a:p>
            <a:fld id="{6E6619CB-F0AD-47BA-BCDB-FE29F3411CC5}"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dirty="0"/>
          </a:p>
        </p:txBody>
      </p:sp>
      <p:sp>
        <p:nvSpPr>
          <p:cNvPr id="6" name="Slide Number Placeholder 5"/>
          <p:cNvSpPr>
            <a:spLocks noGrp="1"/>
          </p:cNvSpPr>
          <p:nvPr>
            <p:ph type="sldNum" sz="quarter" idx="12"/>
          </p:nvPr>
        </p:nvSpPr>
        <p:spPr/>
        <p:txBody>
          <a:bodyPr/>
          <a:lstStyle/>
          <a:p>
            <a:fld id="{8023217D-CBF3-4F05-B64D-691139C0E6CF}" type="slidenum">
              <a:rPr lang="en-US" smtClean="0"/>
              <a:pPr/>
              <a:t>5</a:t>
            </a:fld>
            <a:endParaRPr lang="en-US"/>
          </a:p>
        </p:txBody>
      </p:sp>
      <p:pic>
        <p:nvPicPr>
          <p:cNvPr id="29704" name="Picture 8" descr="http://www.cksinfo.com/clipart/electronics/computers/motherboards/mobo1.png"/>
          <p:cNvPicPr>
            <a:picLocks noChangeAspect="1" noChangeArrowheads="1"/>
          </p:cNvPicPr>
          <p:nvPr/>
        </p:nvPicPr>
        <p:blipFill>
          <a:blip r:embed="rId3" cstate="print"/>
          <a:srcRect/>
          <a:stretch>
            <a:fillRect/>
          </a:stretch>
        </p:blipFill>
        <p:spPr bwMode="auto">
          <a:xfrm>
            <a:off x="2057400" y="4332394"/>
            <a:ext cx="2133600" cy="1801706"/>
          </a:xfrm>
          <a:prstGeom prst="rect">
            <a:avLst/>
          </a:prstGeom>
          <a:noFill/>
        </p:spPr>
      </p:pic>
      <p:pic>
        <p:nvPicPr>
          <p:cNvPr id="29706" name="Picture 10" descr="http://posequipment.net/MercuryBox.png"/>
          <p:cNvPicPr>
            <a:picLocks noChangeAspect="1" noChangeArrowheads="1"/>
          </p:cNvPicPr>
          <p:nvPr/>
        </p:nvPicPr>
        <p:blipFill>
          <a:blip r:embed="rId4" cstate="print"/>
          <a:srcRect/>
          <a:stretch>
            <a:fillRect/>
          </a:stretch>
        </p:blipFill>
        <p:spPr bwMode="auto">
          <a:xfrm>
            <a:off x="5334000" y="4343400"/>
            <a:ext cx="1905000" cy="1905000"/>
          </a:xfrm>
          <a:prstGeom prst="rect">
            <a:avLst/>
          </a:prstGeom>
          <a:noFill/>
        </p:spPr>
      </p:pic>
    </p:spTree>
    <p:extLst>
      <p:ext uri="{BB962C8B-B14F-4D97-AF65-F5344CB8AC3E}">
        <p14:creationId xmlns:p14="http://schemas.microsoft.com/office/powerpoint/2010/main" val="1856429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quy</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theo</a:t>
            </a:r>
            <a:r>
              <a:rPr lang="en-US" dirty="0" smtClean="0"/>
              <a:t> </a:t>
            </a:r>
            <a:r>
              <a:rPr lang="en-US" dirty="0" err="1" smtClean="0"/>
              <a:t>trình</a:t>
            </a:r>
            <a:r>
              <a:rPr lang="en-US" dirty="0" smtClean="0"/>
              <a:t> </a:t>
            </a:r>
            <a:r>
              <a:rPr lang="en-US" dirty="0" err="1" smtClean="0"/>
              <a:t>tự</a:t>
            </a:r>
            <a:r>
              <a:rPr lang="en-US" dirty="0" smtClean="0"/>
              <a:t> </a:t>
            </a:r>
            <a:r>
              <a:rPr lang="en-US" dirty="0" err="1" smtClean="0"/>
              <a:t>nhất</a:t>
            </a:r>
            <a:r>
              <a:rPr lang="en-US" dirty="0" smtClean="0"/>
              <a:t> </a:t>
            </a:r>
            <a:r>
              <a:rPr lang="en-US" dirty="0" err="1" smtClean="0"/>
              <a:t>định</a:t>
            </a:r>
            <a:r>
              <a:rPr lang="en-US" dirty="0" smtClean="0"/>
              <a:t> </a:t>
            </a:r>
            <a:r>
              <a:rPr lang="en-US" dirty="0" err="1" smtClean="0"/>
              <a:t>nhằm</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a:t>
            </a:r>
          </a:p>
        </p:txBody>
      </p:sp>
      <p:sp>
        <p:nvSpPr>
          <p:cNvPr id="4" name="Date Placeholder 3"/>
          <p:cNvSpPr>
            <a:spLocks noGrp="1"/>
          </p:cNvSpPr>
          <p:nvPr>
            <p:ph type="dt" sz="half" idx="10"/>
          </p:nvPr>
        </p:nvSpPr>
        <p:spPr/>
        <p:txBody>
          <a:bodyPr/>
          <a:lstStyle/>
          <a:p>
            <a:fld id="{202AFB28-1131-48A3-8BF8-8B3AED2122BF}"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a:t>
            </a:fld>
            <a:endParaRPr lang="en-US"/>
          </a:p>
        </p:txBody>
      </p:sp>
      <p:pic>
        <p:nvPicPr>
          <p:cNvPr id="23554" name="Picture 2" descr="assembly line"/>
          <p:cNvPicPr>
            <a:picLocks noChangeAspect="1" noChangeArrowheads="1"/>
          </p:cNvPicPr>
          <p:nvPr/>
        </p:nvPicPr>
        <p:blipFill>
          <a:blip r:embed="rId3" cstate="print"/>
          <a:srcRect/>
          <a:stretch>
            <a:fillRect/>
          </a:stretch>
        </p:blipFill>
        <p:spPr bwMode="auto">
          <a:xfrm>
            <a:off x="2819400" y="3464514"/>
            <a:ext cx="3733800" cy="2431461"/>
          </a:xfrm>
          <a:prstGeom prst="rect">
            <a:avLst/>
          </a:prstGeom>
          <a:noFill/>
        </p:spPr>
      </p:pic>
    </p:spTree>
    <p:extLst>
      <p:ext uri="{BB962C8B-B14F-4D97-AF65-F5344CB8AC3E}">
        <p14:creationId xmlns:p14="http://schemas.microsoft.com/office/powerpoint/2010/main" val="3350411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quy</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trong</a:t>
            </a:r>
            <a:r>
              <a:rPr lang="en-US" dirty="0" smtClean="0"/>
              <a:t> </a:t>
            </a:r>
            <a:r>
              <a:rPr lang="en-US" dirty="0" err="1" smtClean="0"/>
              <a:t>quy</a:t>
            </a:r>
            <a:r>
              <a:rPr lang="en-US" dirty="0" smtClean="0"/>
              <a:t> </a:t>
            </a:r>
            <a:r>
              <a:rPr lang="en-US" dirty="0" err="1" smtClean="0"/>
              <a:t>trình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rõ</a:t>
            </a:r>
            <a:r>
              <a:rPr lang="en-US" dirty="0" smtClean="0"/>
              <a:t>:</a:t>
            </a:r>
          </a:p>
          <a:p>
            <a:pPr lvl="1"/>
            <a:r>
              <a:rPr lang="en-US" dirty="0" err="1" smtClean="0"/>
              <a:t>Làm</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gì</a:t>
            </a:r>
            <a:r>
              <a:rPr lang="en-US" dirty="0" smtClean="0"/>
              <a:t> (What)?</a:t>
            </a:r>
          </a:p>
          <a:p>
            <a:pPr lvl="1"/>
            <a:r>
              <a:rPr lang="en-US" dirty="0" smtClean="0"/>
              <a:t>Ai </a:t>
            </a:r>
            <a:r>
              <a:rPr lang="en-US" dirty="0" err="1" smtClean="0"/>
              <a:t>tham</a:t>
            </a:r>
            <a:r>
              <a:rPr lang="en-US" dirty="0" smtClean="0"/>
              <a:t> </a:t>
            </a:r>
            <a:r>
              <a:rPr lang="en-US" dirty="0" err="1" smtClean="0"/>
              <a:t>gia</a:t>
            </a:r>
            <a:r>
              <a:rPr lang="en-US" dirty="0" smtClean="0"/>
              <a:t> (Who)?</a:t>
            </a:r>
          </a:p>
          <a:p>
            <a:pPr lvl="1"/>
            <a:r>
              <a:rPr lang="en-US" dirty="0" err="1" smtClean="0"/>
              <a:t>Cần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gì</a:t>
            </a:r>
            <a:r>
              <a:rPr lang="en-US" dirty="0" smtClean="0"/>
              <a:t> (Input)?</a:t>
            </a:r>
          </a:p>
          <a:p>
            <a:pPr lvl="1"/>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gì</a:t>
            </a:r>
            <a:r>
              <a:rPr lang="en-US" dirty="0" smtClean="0"/>
              <a:t> (Output)?</a:t>
            </a:r>
          </a:p>
          <a:p>
            <a:pPr lvl="1"/>
            <a:endParaRPr lang="en-US" dirty="0"/>
          </a:p>
        </p:txBody>
      </p:sp>
      <p:sp>
        <p:nvSpPr>
          <p:cNvPr id="4" name="Date Placeholder 3"/>
          <p:cNvSpPr>
            <a:spLocks noGrp="1"/>
          </p:cNvSpPr>
          <p:nvPr>
            <p:ph type="dt" sz="half" idx="10"/>
          </p:nvPr>
        </p:nvSpPr>
        <p:spPr/>
        <p:txBody>
          <a:bodyPr/>
          <a:lstStyle/>
          <a:p>
            <a:fld id="{2A9C5376-A03F-4BEA-A816-F7998AE8AAAE}"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a:t>
            </a:fld>
            <a:endParaRPr lang="en-US"/>
          </a:p>
        </p:txBody>
      </p:sp>
      <p:pic>
        <p:nvPicPr>
          <p:cNvPr id="21506" name="Picture 2" descr="Manufacturing / Production / Operations Jobs"/>
          <p:cNvPicPr>
            <a:picLocks noChangeAspect="1" noChangeArrowheads="1"/>
          </p:cNvPicPr>
          <p:nvPr/>
        </p:nvPicPr>
        <p:blipFill>
          <a:blip r:embed="rId3" cstate="print"/>
          <a:srcRect/>
          <a:stretch>
            <a:fillRect/>
          </a:stretch>
        </p:blipFill>
        <p:spPr bwMode="auto">
          <a:xfrm>
            <a:off x="5029201" y="4100139"/>
            <a:ext cx="3352799" cy="2020168"/>
          </a:xfrm>
          <a:prstGeom prst="rect">
            <a:avLst/>
          </a:prstGeom>
          <a:noFill/>
        </p:spPr>
      </p:pic>
    </p:spTree>
    <p:extLst>
      <p:ext uri="{BB962C8B-B14F-4D97-AF65-F5344CB8AC3E}">
        <p14:creationId xmlns:p14="http://schemas.microsoft.com/office/powerpoint/2010/main" val="2006335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quy</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r>
              <a:rPr lang="en-US" dirty="0" err="1" smtClean="0"/>
              <a:t>Có</a:t>
            </a:r>
            <a:r>
              <a:rPr lang="en-US" dirty="0" smtClean="0"/>
              <a:t> 2 </a:t>
            </a:r>
            <a:r>
              <a:rPr lang="en-US" dirty="0" err="1" smtClean="0"/>
              <a:t>loại</a:t>
            </a:r>
            <a:r>
              <a:rPr lang="en-US" dirty="0" smtClean="0"/>
              <a:t> </a:t>
            </a:r>
            <a:r>
              <a:rPr lang="en-US" dirty="0" err="1" smtClean="0"/>
              <a:t>quy</a:t>
            </a:r>
            <a:r>
              <a:rPr lang="en-US" dirty="0" smtClean="0"/>
              <a:t> </a:t>
            </a:r>
            <a:r>
              <a:rPr lang="en-US" dirty="0" err="1" smtClean="0"/>
              <a:t>trình</a:t>
            </a:r>
            <a:r>
              <a:rPr lang="en-US" dirty="0" smtClean="0"/>
              <a:t> </a:t>
            </a:r>
            <a:r>
              <a:rPr lang="en-US" dirty="0" err="1" smtClean="0"/>
              <a:t>thông</a:t>
            </a:r>
            <a:r>
              <a:rPr lang="en-US" dirty="0" smtClean="0"/>
              <a:t> </a:t>
            </a:r>
            <a:r>
              <a:rPr lang="en-US" dirty="0" err="1" smtClean="0"/>
              <a:t>dụng</a:t>
            </a:r>
            <a:r>
              <a:rPr lang="en-US" dirty="0" smtClean="0"/>
              <a:t>:</a:t>
            </a:r>
          </a:p>
          <a:p>
            <a:pPr lvl="1"/>
            <a:r>
              <a:rPr lang="en-US" dirty="0" err="1" smtClean="0"/>
              <a:t>Quy</a:t>
            </a:r>
            <a:r>
              <a:rPr lang="en-US" dirty="0" smtClean="0"/>
              <a:t> </a:t>
            </a:r>
            <a:r>
              <a:rPr lang="en-US" dirty="0" err="1" smtClean="0"/>
              <a:t>trình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diễn</a:t>
            </a:r>
            <a:r>
              <a:rPr lang="en-US" dirty="0" smtClean="0"/>
              <a:t> </a:t>
            </a:r>
            <a:r>
              <a:rPr lang="en-US" dirty="0" err="1" smtClean="0"/>
              <a:t>ra</a:t>
            </a:r>
            <a:r>
              <a:rPr lang="en-US" dirty="0" smtClean="0"/>
              <a:t> </a:t>
            </a:r>
            <a:r>
              <a:rPr lang="en-US" dirty="0" err="1" smtClean="0"/>
              <a:t>theo</a:t>
            </a:r>
            <a:r>
              <a:rPr lang="en-US" dirty="0" smtClean="0"/>
              <a:t> </a:t>
            </a:r>
            <a:r>
              <a:rPr lang="en-US" dirty="0" err="1" smtClean="0"/>
              <a:t>trình</a:t>
            </a:r>
            <a:r>
              <a:rPr lang="en-US" dirty="0" smtClean="0"/>
              <a:t> </a:t>
            </a:r>
            <a:r>
              <a:rPr lang="en-US" dirty="0" err="1" smtClean="0"/>
              <a:t>tự</a:t>
            </a:r>
            <a:r>
              <a:rPr lang="en-US" dirty="0" smtClean="0"/>
              <a:t> </a:t>
            </a:r>
            <a:r>
              <a:rPr lang="en-US" dirty="0" err="1" smtClean="0"/>
              <a:t>nối</a:t>
            </a:r>
            <a:r>
              <a:rPr lang="en-US" dirty="0" smtClean="0"/>
              <a:t> </a:t>
            </a:r>
            <a:r>
              <a:rPr lang="en-US" dirty="0" err="1" smtClean="0"/>
              <a:t>tiếp</a:t>
            </a:r>
            <a:r>
              <a:rPr lang="en-US" dirty="0" smtClean="0"/>
              <a:t> </a:t>
            </a:r>
            <a:r>
              <a:rPr lang="en-US" dirty="0" err="1" smtClean="0"/>
              <a:t>nhau</a:t>
            </a:r>
            <a:r>
              <a:rPr lang="en-US" dirty="0" smtClean="0"/>
              <a:t> </a:t>
            </a:r>
            <a:r>
              <a:rPr lang="en-US" dirty="0" err="1" smtClean="0"/>
              <a:t>và</a:t>
            </a:r>
            <a:r>
              <a:rPr lang="en-US" dirty="0" smtClean="0"/>
              <a:t> </a:t>
            </a:r>
            <a:r>
              <a:rPr lang="en-US" dirty="0" err="1" smtClean="0"/>
              <a:t>không</a:t>
            </a:r>
            <a:r>
              <a:rPr lang="en-US" dirty="0" smtClean="0"/>
              <a:t> quay </a:t>
            </a:r>
            <a:r>
              <a:rPr lang="en-US" dirty="0" err="1" smtClean="0"/>
              <a:t>lui</a:t>
            </a:r>
            <a:r>
              <a:rPr lang="en-US" dirty="0" smtClean="0"/>
              <a:t>.</a:t>
            </a:r>
          </a:p>
          <a:p>
            <a:pPr lvl="1"/>
            <a:r>
              <a:rPr lang="en-US" dirty="0" err="1" smtClean="0"/>
              <a:t>Quy</a:t>
            </a:r>
            <a:r>
              <a:rPr lang="en-US" dirty="0" smtClean="0"/>
              <a:t> </a:t>
            </a:r>
            <a:r>
              <a:rPr lang="en-US" dirty="0" err="1" smtClean="0"/>
              <a:t>trình</a:t>
            </a:r>
            <a:r>
              <a:rPr lang="en-US" dirty="0" smtClean="0"/>
              <a:t> </a:t>
            </a:r>
            <a:r>
              <a:rPr lang="en-US" dirty="0" err="1" smtClean="0"/>
              <a:t>lặp</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diễn</a:t>
            </a:r>
            <a:r>
              <a:rPr lang="en-US" dirty="0" smtClean="0"/>
              <a:t> </a:t>
            </a:r>
            <a:r>
              <a:rPr lang="en-US" dirty="0" err="1" smtClean="0"/>
              <a:t>ra</a:t>
            </a:r>
            <a:r>
              <a:rPr lang="en-US" dirty="0" smtClean="0"/>
              <a:t> </a:t>
            </a:r>
            <a:r>
              <a:rPr lang="en-US" dirty="0" err="1" smtClean="0"/>
              <a:t>đan</a:t>
            </a:r>
            <a:r>
              <a:rPr lang="en-US" dirty="0" smtClean="0"/>
              <a:t> </a:t>
            </a:r>
            <a:r>
              <a:rPr lang="en-US" dirty="0" err="1" smtClean="0"/>
              <a:t>xen</a:t>
            </a:r>
            <a:r>
              <a:rPr lang="en-US" dirty="0" smtClean="0"/>
              <a:t> </a:t>
            </a:r>
            <a:r>
              <a:rPr lang="en-US" dirty="0" err="1" smtClean="0"/>
              <a:t>và</a:t>
            </a:r>
            <a:r>
              <a:rPr lang="en-US" dirty="0" smtClean="0"/>
              <a:t> </a:t>
            </a:r>
            <a:r>
              <a:rPr lang="en-US" dirty="0" err="1" smtClean="0"/>
              <a:t>xoay</a:t>
            </a:r>
            <a:r>
              <a:rPr lang="en-US" dirty="0" smtClean="0"/>
              <a:t> </a:t>
            </a:r>
            <a:r>
              <a:rPr lang="en-US" dirty="0" err="1" smtClean="0"/>
              <a:t>vòng</a:t>
            </a:r>
            <a:r>
              <a:rPr lang="en-US" dirty="0" smtClean="0"/>
              <a:t> </a:t>
            </a:r>
            <a:r>
              <a:rPr lang="en-US" dirty="0" err="1" smtClean="0"/>
              <a:t>lại</a:t>
            </a:r>
            <a:r>
              <a:rPr lang="en-US" dirty="0" smtClean="0"/>
              <a:t> </a:t>
            </a:r>
            <a:r>
              <a:rPr lang="en-US" dirty="0" err="1" smtClean="0"/>
              <a:t>nhiều</a:t>
            </a:r>
            <a:r>
              <a:rPr lang="en-US" dirty="0" smtClean="0"/>
              <a:t> </a:t>
            </a:r>
            <a:r>
              <a:rPr lang="en-US" dirty="0" err="1" smtClean="0"/>
              <a:t>lần</a:t>
            </a:r>
            <a:r>
              <a:rPr lang="en-US" dirty="0" smtClean="0"/>
              <a:t>.</a:t>
            </a:r>
            <a:endParaRPr lang="en-US" dirty="0"/>
          </a:p>
        </p:txBody>
      </p:sp>
      <p:sp>
        <p:nvSpPr>
          <p:cNvPr id="4" name="Date Placeholder 3"/>
          <p:cNvSpPr>
            <a:spLocks noGrp="1"/>
          </p:cNvSpPr>
          <p:nvPr>
            <p:ph type="dt" sz="half" idx="10"/>
          </p:nvPr>
        </p:nvSpPr>
        <p:spPr/>
        <p:txBody>
          <a:bodyPr/>
          <a:lstStyle/>
          <a:p>
            <a:fld id="{4B54431D-EEE1-4B87-966A-504EEFF541E2}"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a:t>
            </a:fld>
            <a:endParaRPr lang="en-US"/>
          </a:p>
        </p:txBody>
      </p:sp>
      <p:pic>
        <p:nvPicPr>
          <p:cNvPr id="19460" name="Picture 4" descr="http://farm2.static.flickr.com/1110/5112550728_a62ab241e1.jpg"/>
          <p:cNvPicPr>
            <a:picLocks noChangeAspect="1" noChangeArrowheads="1"/>
          </p:cNvPicPr>
          <p:nvPr/>
        </p:nvPicPr>
        <p:blipFill>
          <a:blip r:embed="rId3" cstate="print"/>
          <a:srcRect/>
          <a:stretch>
            <a:fillRect/>
          </a:stretch>
        </p:blipFill>
        <p:spPr bwMode="auto">
          <a:xfrm>
            <a:off x="1512094" y="4191000"/>
            <a:ext cx="2678906" cy="2057400"/>
          </a:xfrm>
          <a:prstGeom prst="rect">
            <a:avLst/>
          </a:prstGeom>
          <a:noFill/>
        </p:spPr>
      </p:pic>
      <p:pic>
        <p:nvPicPr>
          <p:cNvPr id="19462" name="Picture 6" descr="http://upload.wikimedia.org/wikipedia/commons/thumb/a/ac/Iterative_development_model_V2.jpg/300px-Iterative_development_model_V2.jpg"/>
          <p:cNvPicPr>
            <a:picLocks noChangeAspect="1" noChangeArrowheads="1"/>
          </p:cNvPicPr>
          <p:nvPr/>
        </p:nvPicPr>
        <p:blipFill>
          <a:blip r:embed="rId4" cstate="print"/>
          <a:srcRect/>
          <a:stretch>
            <a:fillRect/>
          </a:stretch>
        </p:blipFill>
        <p:spPr bwMode="auto">
          <a:xfrm>
            <a:off x="4800600" y="4419600"/>
            <a:ext cx="3057705" cy="1600200"/>
          </a:xfrm>
          <a:prstGeom prst="rect">
            <a:avLst/>
          </a:prstGeom>
          <a:noFill/>
        </p:spPr>
      </p:pic>
    </p:spTree>
    <p:extLst>
      <p:ext uri="{BB962C8B-B14F-4D97-AF65-F5344CB8AC3E}">
        <p14:creationId xmlns:p14="http://schemas.microsoft.com/office/powerpoint/2010/main" val="375733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Trưởng</a:t>
            </a:r>
            <a:r>
              <a:rPr lang="en-US" dirty="0" smtClean="0"/>
              <a:t> </a:t>
            </a:r>
            <a:r>
              <a:rPr lang="en-US" dirty="0" err="1" smtClean="0"/>
              <a:t>dự</a:t>
            </a:r>
            <a:r>
              <a:rPr lang="en-US" dirty="0" smtClean="0"/>
              <a:t> </a:t>
            </a:r>
            <a:r>
              <a:rPr lang="en-US" dirty="0" err="1" smtClean="0"/>
              <a:t>án</a:t>
            </a:r>
            <a:endParaRPr lang="en-US" dirty="0"/>
          </a:p>
        </p:txBody>
      </p:sp>
      <p:sp>
        <p:nvSpPr>
          <p:cNvPr id="3" name="Content Placeholder 2"/>
          <p:cNvSpPr>
            <a:spLocks noGrp="1"/>
          </p:cNvSpPr>
          <p:nvPr>
            <p:ph idx="1"/>
          </p:nvPr>
        </p:nvSpPr>
        <p:spPr/>
        <p:txBody>
          <a:bodyPr/>
          <a:lstStyle/>
          <a:p>
            <a:r>
              <a:rPr lang="en-US" dirty="0" err="1" smtClean="0"/>
              <a:t>Trưởng</a:t>
            </a:r>
            <a:r>
              <a:rPr lang="en-US" dirty="0" smtClean="0"/>
              <a:t> </a:t>
            </a:r>
            <a:r>
              <a:rPr lang="en-US" dirty="0" err="1" smtClean="0"/>
              <a:t>dự</a:t>
            </a:r>
            <a:r>
              <a:rPr lang="en-US" dirty="0" smtClean="0"/>
              <a:t> </a:t>
            </a:r>
            <a:r>
              <a:rPr lang="en-US" dirty="0" err="1" smtClean="0"/>
              <a:t>án</a:t>
            </a:r>
            <a:r>
              <a:rPr lang="en-US" dirty="0" smtClean="0"/>
              <a:t> (Project Manager) </a:t>
            </a:r>
            <a:r>
              <a:rPr lang="en-US" dirty="0" err="1" smtClean="0"/>
              <a:t>là</a:t>
            </a:r>
            <a:r>
              <a:rPr lang="en-US" dirty="0" smtClean="0"/>
              <a:t> </a:t>
            </a:r>
            <a:r>
              <a:rPr lang="en-US" dirty="0" err="1" smtClean="0"/>
              <a:t>người</a:t>
            </a:r>
            <a:r>
              <a:rPr lang="en-US" dirty="0" smtClean="0"/>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và</a:t>
            </a:r>
            <a:r>
              <a:rPr lang="en-US" dirty="0" smtClean="0"/>
              <a:t> </a:t>
            </a:r>
            <a:r>
              <a:rPr lang="en-US" dirty="0" err="1" smtClean="0"/>
              <a:t>chịu</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trên</a:t>
            </a:r>
            <a:r>
              <a:rPr lang="en-US" dirty="0" smtClean="0"/>
              <a:t> </a:t>
            </a:r>
            <a:r>
              <a:rPr lang="en-US" dirty="0" err="1" smtClean="0"/>
              <a:t>sự</a:t>
            </a:r>
            <a:r>
              <a:rPr lang="en-US" dirty="0" smtClean="0"/>
              <a:t> </a:t>
            </a:r>
            <a:r>
              <a:rPr lang="en-US" dirty="0" err="1" smtClean="0"/>
              <a:t>thành</a:t>
            </a:r>
            <a:r>
              <a:rPr lang="en-US" dirty="0" smtClean="0"/>
              <a:t> </a:t>
            </a:r>
            <a:r>
              <a:rPr lang="en-US" dirty="0" err="1" smtClean="0"/>
              <a:t>bại</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a:t>
            </a:r>
          </a:p>
          <a:p>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trưởng</a:t>
            </a:r>
            <a:r>
              <a:rPr lang="en-US" dirty="0" smtClean="0"/>
              <a:t> </a:t>
            </a:r>
            <a:r>
              <a:rPr lang="en-US" dirty="0" err="1" smtClean="0"/>
              <a:t>dự</a:t>
            </a:r>
            <a:r>
              <a:rPr lang="en-US" dirty="0" smtClean="0"/>
              <a:t> </a:t>
            </a:r>
            <a:r>
              <a:rPr lang="en-US" dirty="0" err="1" smtClean="0"/>
              <a:t>án</a:t>
            </a:r>
            <a:r>
              <a:rPr lang="en-US" dirty="0" smtClean="0"/>
              <a:t>:</a:t>
            </a:r>
          </a:p>
          <a:p>
            <a:pPr lvl="1"/>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a:t>
            </a:r>
          </a:p>
          <a:p>
            <a:pPr lvl="1"/>
            <a:r>
              <a:rPr lang="en-US" dirty="0" err="1" smtClean="0"/>
              <a:t>Phân</a:t>
            </a:r>
            <a:r>
              <a:rPr lang="en-US" dirty="0" smtClean="0"/>
              <a:t> </a:t>
            </a:r>
            <a:r>
              <a:rPr lang="en-US" dirty="0" err="1" smtClean="0"/>
              <a:t>bổ</a:t>
            </a:r>
            <a:r>
              <a:rPr lang="en-US" dirty="0" smtClean="0"/>
              <a:t> </a:t>
            </a:r>
            <a:r>
              <a:rPr lang="en-US" dirty="0" err="1" smtClean="0"/>
              <a:t>nhân</a:t>
            </a:r>
            <a:r>
              <a:rPr lang="en-US" dirty="0" smtClean="0"/>
              <a:t> </a:t>
            </a:r>
            <a:r>
              <a:rPr lang="en-US" dirty="0" err="1" smtClean="0"/>
              <a:t>sự</a:t>
            </a:r>
            <a:r>
              <a:rPr lang="en-US" dirty="0" smtClean="0"/>
              <a:t>.</a:t>
            </a:r>
          </a:p>
          <a:p>
            <a:pPr lvl="1"/>
            <a:r>
              <a:rPr lang="en-US" dirty="0" err="1" smtClean="0"/>
              <a:t>Kiểm</a:t>
            </a:r>
            <a:r>
              <a:rPr lang="en-US" dirty="0" smtClean="0"/>
              <a:t> </a:t>
            </a:r>
            <a:r>
              <a:rPr lang="en-US" dirty="0" err="1" smtClean="0"/>
              <a:t>tra</a:t>
            </a:r>
            <a:r>
              <a:rPr lang="en-US" dirty="0" smtClean="0"/>
              <a:t> </a:t>
            </a:r>
            <a:r>
              <a:rPr lang="en-US" dirty="0" err="1" smtClean="0"/>
              <a:t>tiến</a:t>
            </a:r>
            <a:r>
              <a:rPr lang="en-US" dirty="0" smtClean="0"/>
              <a:t> </a:t>
            </a:r>
            <a:r>
              <a:rPr lang="en-US" dirty="0" err="1" smtClean="0"/>
              <a:t>độ</a:t>
            </a:r>
            <a:r>
              <a:rPr lang="en-US" dirty="0" smtClean="0"/>
              <a:t>.</a:t>
            </a:r>
          </a:p>
          <a:p>
            <a:pPr lvl="1"/>
            <a:r>
              <a:rPr lang="en-US" dirty="0" err="1" smtClean="0"/>
              <a:t>Giải</a:t>
            </a:r>
            <a:r>
              <a:rPr lang="en-US" dirty="0" smtClean="0"/>
              <a:t> </a:t>
            </a:r>
            <a:r>
              <a:rPr lang="en-US" dirty="0" err="1" smtClean="0"/>
              <a:t>quyết</a:t>
            </a:r>
            <a:r>
              <a:rPr lang="en-US" dirty="0" smtClean="0"/>
              <a:t> </a:t>
            </a:r>
            <a:r>
              <a:rPr lang="en-US" dirty="0" err="1" smtClean="0"/>
              <a:t>xung</a:t>
            </a:r>
            <a:r>
              <a:rPr lang="en-US" dirty="0" smtClean="0"/>
              <a:t> </a:t>
            </a:r>
            <a:r>
              <a:rPr lang="en-US" dirty="0" err="1" smtClean="0"/>
              <a:t>đột</a:t>
            </a:r>
            <a:r>
              <a:rPr lang="en-US" dirty="0" smtClean="0"/>
              <a:t>, </a:t>
            </a:r>
            <a:r>
              <a:rPr lang="en-US" dirty="0" err="1" smtClean="0"/>
              <a:t>rủi</a:t>
            </a:r>
            <a:r>
              <a:rPr lang="en-US" dirty="0" smtClean="0"/>
              <a:t> ro.</a:t>
            </a:r>
          </a:p>
          <a:p>
            <a:pPr lvl="1"/>
            <a:endParaRPr lang="en-US" dirty="0"/>
          </a:p>
        </p:txBody>
      </p:sp>
      <p:sp>
        <p:nvSpPr>
          <p:cNvPr id="4" name="Date Placeholder 3"/>
          <p:cNvSpPr>
            <a:spLocks noGrp="1"/>
          </p:cNvSpPr>
          <p:nvPr>
            <p:ph type="dt" sz="half" idx="10"/>
          </p:nvPr>
        </p:nvSpPr>
        <p:spPr/>
        <p:txBody>
          <a:bodyPr/>
          <a:lstStyle/>
          <a:p>
            <a:fld id="{27343882-6196-4D49-8EB9-6DAEF335A4A7}"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9</a:t>
            </a:fld>
            <a:endParaRPr lang="en-US"/>
          </a:p>
        </p:txBody>
      </p:sp>
    </p:spTree>
    <p:extLst>
      <p:ext uri="{BB962C8B-B14F-4D97-AF65-F5344CB8AC3E}">
        <p14:creationId xmlns:p14="http://schemas.microsoft.com/office/powerpoint/2010/main" val="14509282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8663b954df8231d491c072f583b26d9cc59168"/>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15</TotalTime>
  <Words>1468</Words>
  <Application>Microsoft Office PowerPoint</Application>
  <PresentationFormat>On-screen Show (4:3)</PresentationFormat>
  <Paragraphs>176</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Orange</vt:lpstr>
      <vt:lpstr>Nghề nghiệp liên quan đến CNTT</vt:lpstr>
      <vt:lpstr>Nội dung</vt:lpstr>
      <vt:lpstr>Xây dựng &amp; phát triển hệ thống phần cứng – phần mềm</vt:lpstr>
      <vt:lpstr>Khái niệm hệ thống máy tính</vt:lpstr>
      <vt:lpstr>Ngành kỹ nghệ máy tính</vt:lpstr>
      <vt:lpstr>Khái niệm quy trình</vt:lpstr>
      <vt:lpstr>Đặc điểm của quy trình</vt:lpstr>
      <vt:lpstr>Phân loại quy trình</vt:lpstr>
      <vt:lpstr>Trưởng dự án</vt:lpstr>
      <vt:lpstr>Phân tích viên</vt:lpstr>
      <vt:lpstr>Thiết kế viên</vt:lpstr>
      <vt:lpstr>Đội ngũ phát triển</vt:lpstr>
      <vt:lpstr>Kiểm tra viên</vt:lpstr>
      <vt:lpstr>Kỹ thuật viên</vt:lpstr>
      <vt:lpstr>Nhiệm vụ &amp; vai trò trong phát triển &amp; vận hành hệ thống CSDL</vt:lpstr>
      <vt:lpstr>Các ngành nghề chính</vt:lpstr>
      <vt:lpstr>Thiết kế/Phát triển hệ CSDL</vt:lpstr>
      <vt:lpstr>Quản trị CSDL</vt:lpstr>
      <vt:lpstr>Nhiệm vụ &amp; vai trò trong phát triển &amp; vận hành hệ thống mạng</vt:lpstr>
      <vt:lpstr>Các ngành nghề chính</vt:lpstr>
      <vt:lpstr>Kiến trúc sư/kỹ sư mạng</vt:lpstr>
      <vt:lpstr>Quản trị hệ thống mạng và máy tính</vt:lpstr>
      <vt:lpstr>Chuyên viên an toàn máy tính</vt:lpstr>
      <vt:lpstr>Chuyên viên viễn thông</vt:lpstr>
      <vt:lpstr>Phát triển ứng dụng web và quản trị website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NMCNTT1</dc:title>
  <dc:creator>FIT.HCMUS.EDU.VN</dc:creator>
  <cp:lastModifiedBy>VITCONBUNGBU</cp:lastModifiedBy>
  <cp:revision>294</cp:revision>
  <dcterms:created xsi:type="dcterms:W3CDTF">2010-02-17T03:02:53Z</dcterms:created>
  <dcterms:modified xsi:type="dcterms:W3CDTF">2012-10-02T13:29:15Z</dcterms:modified>
</cp:coreProperties>
</file>