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87" r:id="rId4"/>
    <p:sldId id="278" r:id="rId5"/>
    <p:sldId id="298" r:id="rId6"/>
    <p:sldId id="291" r:id="rId7"/>
    <p:sldId id="288" r:id="rId8"/>
    <p:sldId id="292" r:id="rId9"/>
    <p:sldId id="293" r:id="rId10"/>
    <p:sldId id="294" r:id="rId11"/>
    <p:sldId id="283" r:id="rId12"/>
    <p:sldId id="289" r:id="rId13"/>
    <p:sldId id="295" r:id="rId14"/>
    <p:sldId id="296" r:id="rId15"/>
    <p:sldId id="290" r:id="rId16"/>
    <p:sldId id="297" r:id="rId17"/>
    <p:sldId id="258" r:id="rId18"/>
  </p:sldIdLst>
  <p:sldSz cx="9144000" cy="6858000" type="screen4x3"/>
  <p:notesSz cx="10234613" cy="7102475"/>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5" autoAdjust="0"/>
    <p:restoredTop sz="80524" autoAdjust="0"/>
  </p:normalViewPr>
  <p:slideViewPr>
    <p:cSldViewPr>
      <p:cViewPr varScale="1">
        <p:scale>
          <a:sx n="90" d="100"/>
          <a:sy n="90" d="100"/>
        </p:scale>
        <p:origin x="-2160" y="-96"/>
      </p:cViewPr>
      <p:guideLst>
        <p:guide orient="horz" pos="2160"/>
        <p:guide pos="2880"/>
      </p:guideLst>
    </p:cSldViewPr>
  </p:slideViewPr>
  <p:notesTextViewPr>
    <p:cViewPr>
      <p:scale>
        <a:sx n="100" d="100"/>
        <a:sy n="100" d="100"/>
      </p:scale>
      <p:origin x="0" y="0"/>
    </p:cViewPr>
  </p:notesTextViewPr>
  <p:notesViewPr>
    <p:cSldViewPr>
      <p:cViewPr varScale="1">
        <p:scale>
          <a:sx n="72" d="100"/>
          <a:sy n="72" d="100"/>
        </p:scale>
        <p:origin x="-1782" y="-96"/>
      </p:cViewPr>
      <p:guideLst>
        <p:guide orient="horz" pos="2237"/>
        <p:guide pos="3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5124"/>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797246" y="0"/>
            <a:ext cx="4434999" cy="355124"/>
          </a:xfrm>
          <a:prstGeom prst="rect">
            <a:avLst/>
          </a:prstGeom>
        </p:spPr>
        <p:txBody>
          <a:bodyPr vert="horz" lIns="96661" tIns="48331" rIns="96661" bIns="48331" rtlCol="0"/>
          <a:lstStyle>
            <a:lvl1pPr algn="r">
              <a:defRPr sz="1300"/>
            </a:lvl1pPr>
          </a:lstStyle>
          <a:p>
            <a:fld id="{C717E16C-5C8E-4AAF-A4FA-8E2E020BCAF0}" type="datetimeFigureOut">
              <a:rPr lang="en-US" smtClean="0"/>
              <a:pPr/>
              <a:t>10/2/2012</a:t>
            </a:fld>
            <a:endParaRPr lang="en-US"/>
          </a:p>
        </p:txBody>
      </p:sp>
      <p:sp>
        <p:nvSpPr>
          <p:cNvPr id="4" name="Footer Placeholder 3"/>
          <p:cNvSpPr>
            <a:spLocks noGrp="1"/>
          </p:cNvSpPr>
          <p:nvPr>
            <p:ph type="ftr" sz="quarter" idx="2"/>
          </p:nvPr>
        </p:nvSpPr>
        <p:spPr>
          <a:xfrm>
            <a:off x="1" y="6746119"/>
            <a:ext cx="4434999" cy="35512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797246" y="6746119"/>
            <a:ext cx="4434999" cy="355124"/>
          </a:xfrm>
          <a:prstGeom prst="rect">
            <a:avLst/>
          </a:prstGeom>
        </p:spPr>
        <p:txBody>
          <a:bodyPr vert="horz" lIns="96661" tIns="48331" rIns="96661" bIns="48331" rtlCol="0" anchor="b"/>
          <a:lstStyle>
            <a:lvl1pPr algn="r">
              <a:defRPr sz="1300"/>
            </a:lvl1pPr>
          </a:lstStyle>
          <a:p>
            <a:fld id="{4AF5D65A-53D3-4DF7-8BE7-75C253D9AA49}" type="slidenum">
              <a:rPr lang="en-US" smtClean="0"/>
              <a:pPr/>
              <a:t>‹#›</a:t>
            </a:fld>
            <a:endParaRPr lang="en-US"/>
          </a:p>
        </p:txBody>
      </p:sp>
    </p:spTree>
    <p:extLst>
      <p:ext uri="{BB962C8B-B14F-4D97-AF65-F5344CB8AC3E}">
        <p14:creationId xmlns:p14="http://schemas.microsoft.com/office/powerpoint/2010/main" val="3774519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5610" cy="354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96717" y="0"/>
            <a:ext cx="4435610" cy="354738"/>
          </a:xfrm>
          <a:prstGeom prst="rect">
            <a:avLst/>
          </a:prstGeom>
        </p:spPr>
        <p:txBody>
          <a:bodyPr vert="horz" lIns="91440" tIns="45720" rIns="91440" bIns="45720" rtlCol="0"/>
          <a:lstStyle>
            <a:lvl1pPr algn="r">
              <a:defRPr sz="1200"/>
            </a:lvl1pPr>
          </a:lstStyle>
          <a:p>
            <a:fld id="{9449788C-30A7-4C81-AC0B-CB703CF94DFD}" type="datetimeFigureOut">
              <a:rPr lang="en-US" smtClean="0"/>
              <a:pPr/>
              <a:t>10/2/2012</a:t>
            </a:fld>
            <a:endParaRPr lang="en-US"/>
          </a:p>
        </p:txBody>
      </p:sp>
      <p:sp>
        <p:nvSpPr>
          <p:cNvPr id="4" name="Slide Image Placeholder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2547" y="3373317"/>
            <a:ext cx="8189520" cy="3195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746635"/>
            <a:ext cx="4435610" cy="3547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96717" y="6746635"/>
            <a:ext cx="4435610" cy="354738"/>
          </a:xfrm>
          <a:prstGeom prst="rect">
            <a:avLst/>
          </a:prstGeom>
        </p:spPr>
        <p:txBody>
          <a:bodyPr vert="horz" lIns="91440" tIns="45720" rIns="91440" bIns="45720" rtlCol="0" anchor="b"/>
          <a:lstStyle>
            <a:lvl1pPr algn="r">
              <a:defRPr sz="1200"/>
            </a:lvl1pPr>
          </a:lstStyle>
          <a:p>
            <a:fld id="{2464ADD4-FDAE-426A-96C1-07D283434A41}" type="slidenum">
              <a:rPr lang="en-US" smtClean="0"/>
              <a:pPr/>
              <a:t>‹#›</a:t>
            </a:fld>
            <a:endParaRPr lang="en-US"/>
          </a:p>
        </p:txBody>
      </p:sp>
    </p:spTree>
    <p:extLst>
      <p:ext uri="{BB962C8B-B14F-4D97-AF65-F5344CB8AC3E}">
        <p14:creationId xmlns:p14="http://schemas.microsoft.com/office/powerpoint/2010/main" val="19410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a:t>
            </a:fld>
            <a:endParaRPr lang="en-US"/>
          </a:p>
        </p:txBody>
      </p:sp>
    </p:spTree>
    <p:extLst>
      <p:ext uri="{BB962C8B-B14F-4D97-AF65-F5344CB8AC3E}">
        <p14:creationId xmlns:p14="http://schemas.microsoft.com/office/powerpoint/2010/main" val="2139124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srcRect/>
          <a:stretch>
            <a:fillRect/>
          </a:stretch>
        </p:blipFill>
        <p:spPr bwMode="auto">
          <a:xfrm>
            <a:off x="0" y="4161234"/>
            <a:ext cx="9144000" cy="2696766"/>
          </a:xfrm>
          <a:prstGeom prst="rect">
            <a:avLst/>
          </a:prstGeom>
          <a:noFill/>
          <a:ln w="9525">
            <a:noFill/>
            <a:miter lim="800000"/>
            <a:headEnd/>
            <a:tailEnd/>
          </a:ln>
          <a:effectLst/>
        </p:spPr>
      </p:pic>
      <p:pic>
        <p:nvPicPr>
          <p:cNvPr id="2050" name="Picture 2"/>
          <p:cNvPicPr>
            <a:picLocks noChangeAspect="1" noChangeArrowheads="1"/>
          </p:cNvPicPr>
          <p:nvPr userDrawn="1"/>
        </p:nvPicPr>
        <p:blipFill>
          <a:blip r:embed="rId3" cstate="print"/>
          <a:srcRect/>
          <a:stretch>
            <a:fillRect/>
          </a:stretch>
        </p:blipFill>
        <p:spPr bwMode="auto">
          <a:xfrm>
            <a:off x="0" y="0"/>
            <a:ext cx="9144000" cy="2821781"/>
          </a:xfrm>
          <a:prstGeom prst="rect">
            <a:avLst/>
          </a:prstGeom>
          <a:noFill/>
          <a:ln w="9525">
            <a:noFill/>
            <a:miter lim="800000"/>
            <a:headEnd/>
            <a:tailEnd/>
          </a:ln>
          <a:effectLst/>
        </p:spPr>
      </p:pic>
      <p:sp>
        <p:nvSpPr>
          <p:cNvPr id="2" name="Title 1"/>
          <p:cNvSpPr>
            <a:spLocks noGrp="1"/>
          </p:cNvSpPr>
          <p:nvPr>
            <p:ph type="ctrTitle"/>
          </p:nvPr>
        </p:nvSpPr>
        <p:spPr>
          <a:xfrm>
            <a:off x="228600" y="2438400"/>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Subtitle 2"/>
          <p:cNvSpPr>
            <a:spLocks noGrp="1"/>
          </p:cNvSpPr>
          <p:nvPr>
            <p:ph type="subTitle" idx="1"/>
          </p:nvPr>
        </p:nvSpPr>
        <p:spPr>
          <a:xfrm>
            <a:off x="1371600" y="4148534"/>
            <a:ext cx="6400800" cy="7620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p>
          <a:p>
            <a:endParaRPr lang="en-US"/>
          </a:p>
        </p:txBody>
      </p:sp>
      <p:pic>
        <p:nvPicPr>
          <p:cNvPr id="1030" name="Picture 6" descr="D:\Dropbox\SS-Slides\DeCuong-CDIO\TemplateCDIOv1\HinhAnh\LogoCDI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869785" y="613071"/>
            <a:ext cx="1702215"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1" name="Picture 7" descr="D:\Dropbox\SS-Slides\DeCuong-CDIO\TemplateCDIOv1\HinhAnh\LogoTruo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90600" y="625771"/>
            <a:ext cx="1231847"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6F51D7-14DA-43BC-8870-8C998FF7AA91}" type="datetime1">
              <a:rPr lang="en-US" smtClean="0"/>
              <a:pPr/>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A190E-2147-4CF2-AA59-19FFFC398201}" type="datetime1">
              <a:rPr lang="en-US" smtClean="0"/>
              <a:pPr/>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381000" y="152400"/>
            <a:ext cx="8610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l">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0"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143000"/>
            <a:ext cx="9144000" cy="228600"/>
          </a:xfrm>
          <a:prstGeom prst="rect">
            <a:avLst/>
          </a:prstGeom>
          <a:noFill/>
        </p:spPr>
      </p:pic>
      <p:pic>
        <p:nvPicPr>
          <p:cNvPr id="11" name="Picture 5" descr="WinFX_WCF__03a"/>
          <p:cNvPicPr>
            <a:picLocks noChangeAspect="1" noChangeArrowheads="1"/>
          </p:cNvPicPr>
          <p:nvPr userDrawn="1"/>
        </p:nvPicPr>
        <p:blipFill>
          <a:blip r:embed="rId5" cstate="print">
            <a:duotone>
              <a:schemeClr val="accent6">
                <a:shade val="45000"/>
                <a:satMod val="135000"/>
              </a:schemeClr>
              <a:prstClr val="white"/>
            </a:duotone>
          </a:blip>
          <a:srcRect/>
          <a:stretch>
            <a:fillRect/>
          </a:stretch>
        </p:blipFill>
        <p:spPr bwMode="auto">
          <a:xfrm>
            <a:off x="8534216" y="6400800"/>
            <a:ext cx="609784" cy="457200"/>
          </a:xfrm>
          <a:prstGeom prst="rect">
            <a:avLst/>
          </a:prstGeom>
          <a:noFill/>
        </p:spPr>
      </p:pic>
      <p:sp>
        <p:nvSpPr>
          <p:cNvPr id="4" name="Date Placeholder 3"/>
          <p:cNvSpPr>
            <a:spLocks noGrp="1"/>
          </p:cNvSpPr>
          <p:nvPr>
            <p:ph type="dt" sz="half" idx="10"/>
          </p:nvPr>
        </p:nvSpPr>
        <p:spPr>
          <a:xfrm>
            <a:off x="457200" y="6356350"/>
            <a:ext cx="990600" cy="365125"/>
          </a:xfrm>
        </p:spPr>
        <p:txBody>
          <a:bodyPr/>
          <a:lstStyle>
            <a:lvl1pPr>
              <a:defRPr>
                <a:solidFill>
                  <a:schemeClr val="tx1"/>
                </a:solidFill>
                <a:latin typeface="Tahoma" pitchFamily="34" charset="0"/>
                <a:ea typeface="Tahoma" pitchFamily="34" charset="0"/>
                <a:cs typeface="Tahoma" pitchFamily="34" charset="0"/>
              </a:defRPr>
            </a:lvl1pPr>
          </a:lstStyle>
          <a:p>
            <a:fld id="{0FF8D9FE-600F-4C18-A062-8FFF3F999B58}" type="datetime1">
              <a:rPr lang="en-US" smtClean="0"/>
              <a:pPr/>
              <a:t>10/2/2012</a:t>
            </a:fld>
            <a:endParaRPr lang="en-US"/>
          </a:p>
        </p:txBody>
      </p:sp>
      <p:sp>
        <p:nvSpPr>
          <p:cNvPr id="5" name="Footer Placeholder 4"/>
          <p:cNvSpPr>
            <a:spLocks noGrp="1"/>
          </p:cNvSpPr>
          <p:nvPr>
            <p:ph type="ftr" sz="quarter" idx="11"/>
          </p:nvPr>
        </p:nvSpPr>
        <p:spPr>
          <a:xfrm>
            <a:off x="1905000" y="6356350"/>
            <a:ext cx="6096000" cy="365125"/>
          </a:xfrm>
        </p:spPr>
        <p:txBody>
          <a:bodyPr/>
          <a:lstStyle>
            <a:lvl1pPr>
              <a:defRPr>
                <a:solidFill>
                  <a:schemeClr val="tx1"/>
                </a:solidFill>
                <a:latin typeface="Tahoma" pitchFamily="34" charset="0"/>
                <a:ea typeface="Tahoma" pitchFamily="34" charset="0"/>
                <a:cs typeface="Tahoma" pitchFamily="34" charset="0"/>
              </a:defRPr>
            </a:lvl1p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a:xfrm>
            <a:off x="8153400" y="6356350"/>
            <a:ext cx="533400" cy="365125"/>
          </a:xfrm>
        </p:spPr>
        <p:txBody>
          <a:bodyPr/>
          <a:lstStyle>
            <a:lvl1pPr>
              <a:defRPr>
                <a:solidFill>
                  <a:schemeClr val="tx1"/>
                </a:solidFill>
                <a:latin typeface="Tahoma" pitchFamily="34" charset="0"/>
                <a:ea typeface="Tahoma" pitchFamily="34" charset="0"/>
                <a:cs typeface="Tahoma" pitchFamily="34" charset="0"/>
              </a:defRPr>
            </a:lvl1pPr>
          </a:lstStyle>
          <a:p>
            <a:fld id="{8023217D-CBF3-4F05-B64D-691139C0E6CF}"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5" descr="WinFX_WCF__03a"/>
          <p:cNvPicPr>
            <a:picLocks noChangeAspect="1" noChangeArrowheads="1"/>
          </p:cNvPicPr>
          <p:nvPr userDrawn="1"/>
        </p:nvPicPr>
        <p:blipFill>
          <a:blip r:embed="rId2" cstate="print">
            <a:duotone>
              <a:schemeClr val="accent6">
                <a:shade val="45000"/>
                <a:satMod val="135000"/>
              </a:schemeClr>
              <a:prstClr val="white"/>
            </a:duotone>
          </a:blip>
          <a:srcRect/>
          <a:stretch>
            <a:fillRect/>
          </a:stretch>
        </p:blipFill>
        <p:spPr bwMode="auto">
          <a:xfrm>
            <a:off x="4800600" y="3601428"/>
            <a:ext cx="4343400" cy="3256571"/>
          </a:xfrm>
          <a:prstGeom prst="rect">
            <a:avLst/>
          </a:prstGeom>
          <a:noFill/>
        </p:spPr>
      </p:pic>
      <p:sp>
        <p:nvSpPr>
          <p:cNvPr id="2" name="Title 1"/>
          <p:cNvSpPr>
            <a:spLocks noGrp="1"/>
          </p:cNvSpPr>
          <p:nvPr>
            <p:ph type="ctrTitle"/>
          </p:nvPr>
        </p:nvSpPr>
        <p:spPr>
          <a:xfrm>
            <a:off x="381000" y="2492375"/>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pic>
        <p:nvPicPr>
          <p:cNvPr id="8"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r="16667" b="33333"/>
          <a:stretch>
            <a:fillRect/>
          </a:stretch>
        </p:blipFill>
        <p:spPr bwMode="auto">
          <a:xfrm>
            <a:off x="1524000" y="1905000"/>
            <a:ext cx="7620000" cy="152400"/>
          </a:xfrm>
          <a:prstGeom prst="rect">
            <a:avLst/>
          </a:prstGeom>
          <a:noFill/>
        </p:spPr>
      </p:pic>
      <p:pic>
        <p:nvPicPr>
          <p:cNvPr id="9"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l="15000" t="33333"/>
          <a:stretch>
            <a:fillRect/>
          </a:stretch>
        </p:blipFill>
        <p:spPr bwMode="auto">
          <a:xfrm>
            <a:off x="0" y="4343400"/>
            <a:ext cx="7772400" cy="152400"/>
          </a:xfrm>
          <a:prstGeom prst="rect">
            <a:avLst/>
          </a:prstGeom>
          <a:noFill/>
        </p:spPr>
      </p:pic>
      <p:pic>
        <p:nvPicPr>
          <p:cNvPr id="1026" name="Picture 2"/>
          <p:cNvPicPr>
            <a:picLocks noChangeAspect="1" noChangeArrowheads="1"/>
          </p:cNvPicPr>
          <p:nvPr userDrawn="1"/>
        </p:nvPicPr>
        <p:blipFill>
          <a:blip r:embed="rId4" cstate="print"/>
          <a:srcRect/>
          <a:stretch>
            <a:fillRect/>
          </a:stretch>
        </p:blipFill>
        <p:spPr bwMode="auto">
          <a:xfrm>
            <a:off x="0" y="0"/>
            <a:ext cx="9144000" cy="685800"/>
          </a:xfrm>
          <a:prstGeom prst="rect">
            <a:avLst/>
          </a:prstGeom>
          <a:noFill/>
          <a:ln w="9525">
            <a:noFill/>
            <a:miter lim="800000"/>
            <a:headEnd/>
            <a:tailEnd/>
          </a:ln>
          <a:effectLst/>
        </p:spPr>
      </p:pic>
      <p:pic>
        <p:nvPicPr>
          <p:cNvPr id="2050" name="Picture 2" descr="D:\Dropbox\SS-Slides\DeCuong-CDIO\TemplateCDIOv1\HinhAnh\LogoCDIO_Transparent.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0908" y="863599"/>
            <a:ext cx="1052692" cy="59992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Dropbox\SS-Slides\DeCuong-CDIO\TemplateCDIOv1\HinhAnh\LogoTruong_Transpare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42862" y="815955"/>
            <a:ext cx="762308" cy="600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b="29359"/>
          <a:stretch>
            <a:fillRect/>
          </a:stretch>
        </p:blipFill>
        <p:spPr bwMode="auto">
          <a:xfrm>
            <a:off x="0" y="4953000"/>
            <a:ext cx="9144000" cy="1905000"/>
          </a:xfrm>
          <a:prstGeom prst="rect">
            <a:avLst/>
          </a:prstGeom>
          <a:noFill/>
          <a:ln w="9525">
            <a:noFill/>
            <a:miter lim="800000"/>
            <a:headEnd/>
            <a:tailEnd/>
          </a:ln>
          <a:effectLst/>
        </p:spPr>
      </p:pic>
      <p:pic>
        <p:nvPicPr>
          <p:cNvPr id="7" name="Picture 2"/>
          <p:cNvPicPr>
            <a:picLocks noChangeAspect="1" noChangeArrowheads="1"/>
          </p:cNvPicPr>
          <p:nvPr userDrawn="1"/>
        </p:nvPicPr>
        <p:blipFill>
          <a:blip r:embed="rId3" cstate="print"/>
          <a:srcRect t="45907"/>
          <a:stretch>
            <a:fillRect/>
          </a:stretch>
        </p:blipFill>
        <p:spPr bwMode="auto">
          <a:xfrm>
            <a:off x="0" y="0"/>
            <a:ext cx="9144000" cy="1526381"/>
          </a:xfrm>
          <a:prstGeom prst="rect">
            <a:avLst/>
          </a:prstGeom>
          <a:noFill/>
          <a:ln w="9525">
            <a:noFill/>
            <a:miter lim="800000"/>
            <a:headEnd/>
            <a:tailEnd/>
          </a:ln>
          <a:effectLst/>
        </p:spPr>
      </p:pic>
      <p:pic>
        <p:nvPicPr>
          <p:cNvPr id="8" name="Picture 2" descr="E:\04_Image Collection\01_ICON\Question\Help.png"/>
          <p:cNvPicPr>
            <a:picLocks noChangeAspect="1" noChangeArrowheads="1"/>
          </p:cNvPicPr>
          <p:nvPr userDrawn="1"/>
        </p:nvPicPr>
        <p:blipFill>
          <a:blip r:embed="rId4" cstate="print"/>
          <a:srcRect/>
          <a:stretch>
            <a:fillRect/>
          </a:stretch>
        </p:blipFill>
        <p:spPr bwMode="auto">
          <a:xfrm>
            <a:off x="1828800" y="990600"/>
            <a:ext cx="5105400" cy="4724400"/>
          </a:xfrm>
          <a:prstGeom prst="rect">
            <a:avLst/>
          </a:prstGeom>
          <a:noFill/>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sz="40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38021C0-D1B6-4ECB-8908-45C3B85BEE9B}" type="datetime1">
              <a:rPr lang="en-US" smtClean="0"/>
              <a:pPr/>
              <a:t>10/2/2012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023217D-CBF3-4F05-B64D-691139C0E6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457200" y="152400"/>
            <a:ext cx="85344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914400" cy="365125"/>
          </a:xfrm>
        </p:spPr>
        <p:txBody>
          <a:bodyPr/>
          <a:lstStyle>
            <a:lvl1pPr>
              <a:defRPr>
                <a:solidFill>
                  <a:schemeClr val="tx1"/>
                </a:solidFill>
              </a:defRPr>
            </a:lvl1pPr>
          </a:lstStyle>
          <a:p>
            <a:fld id="{48E8EC91-8A40-4CB4-B428-FE8F2E7EBF68}" type="datetime1">
              <a:rPr lang="en-US" smtClean="0"/>
              <a:pPr/>
              <a:t>10/2/2012</a:t>
            </a:fld>
            <a:endParaRPr lang="en-US"/>
          </a:p>
        </p:txBody>
      </p:sp>
      <p:sp>
        <p:nvSpPr>
          <p:cNvPr id="6" name="Footer Placeholder 5"/>
          <p:cNvSpPr>
            <a:spLocks noGrp="1"/>
          </p:cNvSpPr>
          <p:nvPr>
            <p:ph type="ftr" sz="quarter" idx="11"/>
          </p:nvPr>
        </p:nvSpPr>
        <p:spPr>
          <a:xfrm>
            <a:off x="1524000" y="6356350"/>
            <a:ext cx="6400800" cy="365125"/>
          </a:xfrm>
        </p:spPr>
        <p:txBody>
          <a:bodyPr/>
          <a:lstStyle>
            <a:lvl1pPr>
              <a:defRPr>
                <a:solidFill>
                  <a:schemeClr val="tx1"/>
                </a:solidFill>
              </a:defRPr>
            </a:lvl1pPr>
          </a:lstStyle>
          <a:p>
            <a:r>
              <a:rPr lang="vi-VN" smtClean="0"/>
              <a:t>Khoa CNTT - ĐH Khoa học </a:t>
            </a:r>
            <a:r>
              <a:rPr lang="en-US" smtClean="0"/>
              <a:t>T</a:t>
            </a:r>
            <a:r>
              <a:rPr lang="vi-VN" smtClean="0"/>
              <a:t>ự nhiên</a:t>
            </a:r>
            <a:endParaRPr lang="en-US"/>
          </a:p>
        </p:txBody>
      </p:sp>
      <p:sp>
        <p:nvSpPr>
          <p:cNvPr id="7" name="Slide Number Placeholder 6"/>
          <p:cNvSpPr>
            <a:spLocks noGrp="1"/>
          </p:cNvSpPr>
          <p:nvPr>
            <p:ph type="sldNum" sz="quarter" idx="12"/>
          </p:nvPr>
        </p:nvSpPr>
        <p:spPr>
          <a:xfrm>
            <a:off x="8153400" y="6356350"/>
            <a:ext cx="533400" cy="365125"/>
          </a:xfrm>
        </p:spPr>
        <p:txBody>
          <a:bodyPr/>
          <a:lstStyle>
            <a:lvl1pPr>
              <a:defRPr>
                <a:solidFill>
                  <a:schemeClr val="tx1"/>
                </a:solidFill>
              </a:defRPr>
            </a:lvl1pPr>
          </a:lstStyle>
          <a:p>
            <a:fld id="{8023217D-CBF3-4F05-B64D-691139C0E6CF}" type="slidenum">
              <a:rPr lang="en-US" smtClean="0"/>
              <a:pPr/>
              <a:t>‹#›</a:t>
            </a:fld>
            <a:endParaRPr lang="en-US"/>
          </a:p>
        </p:txBody>
      </p:sp>
      <p:pic>
        <p:nvPicPr>
          <p:cNvPr id="9"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1"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295400"/>
            <a:ext cx="9144000" cy="228600"/>
          </a:xfrm>
          <a:prstGeom prst="rect">
            <a:avLst/>
          </a:prstGeom>
          <a:noFill/>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72233-B014-4D10-B0DF-9C4B297BEFCC}" type="datetime1">
              <a:rPr lang="en-US" smtClean="0"/>
              <a:pPr/>
              <a:t>10/2/2012</a:t>
            </a:fld>
            <a:endParaRPr lang="en-US"/>
          </a:p>
        </p:txBody>
      </p:sp>
      <p:sp>
        <p:nvSpPr>
          <p:cNvPr id="8" name="Footer Placeholder 7"/>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9" name="Slide Number Placeholder 8"/>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D03B47-D958-4AA3-808C-2D9A66A78809}" type="datetime1">
              <a:rPr lang="en-US" smtClean="0"/>
              <a:pPr/>
              <a:t>10/2/2012</a:t>
            </a:fld>
            <a:endParaRPr lang="en-US"/>
          </a:p>
        </p:txBody>
      </p:sp>
      <p:sp>
        <p:nvSpPr>
          <p:cNvPr id="6" name="Footer Placeholder 5"/>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07A16-6884-4919-9B7E-DCE07F9EF7FC}" type="datetime1">
              <a:rPr lang="en-US" smtClean="0"/>
              <a:pPr/>
              <a:t>10/2/2012</a:t>
            </a:fld>
            <a:endParaRPr lang="en-US"/>
          </a:p>
        </p:txBody>
      </p:sp>
      <p:sp>
        <p:nvSpPr>
          <p:cNvPr id="6" name="Footer Placeholder 5"/>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82CE8-D688-40F4-86C8-C8CBA6BCACC1}" type="datetime1">
              <a:rPr lang="en-US" smtClean="0"/>
              <a:pPr/>
              <a:t>10/2/2012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3217D-CBF3-4F05-B64D-691139C0E6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Đạo đức nghề nghiệp</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
        <p:nvSpPr>
          <p:cNvPr id="3" name="Subtitle 2"/>
          <p:cNvSpPr>
            <a:spLocks noGrp="1"/>
          </p:cNvSpPr>
          <p:nvPr>
            <p:ph type="subTitle" idx="1"/>
          </p:nvPr>
        </p:nvSpPr>
        <p:spPr/>
        <p:txBody>
          <a:bodyPr>
            <a:normAutofit/>
          </a:bodyPr>
          <a:lstStyle/>
          <a:p>
            <a:r>
              <a:rPr lang="en-US" sz="1800" b="1" smtClean="0"/>
              <a:t>Nhập môn Công nghệ thông tin 1</a:t>
            </a:r>
            <a:endParaRPr lang="en-US" sz="1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vấn đề liên quan</a:t>
            </a:r>
            <a:endParaRPr lang="en-US"/>
          </a:p>
        </p:txBody>
      </p:sp>
      <p:sp>
        <p:nvSpPr>
          <p:cNvPr id="3" name="Content Placeholder 2"/>
          <p:cNvSpPr>
            <a:spLocks noGrp="1"/>
          </p:cNvSpPr>
          <p:nvPr>
            <p:ph idx="1"/>
          </p:nvPr>
        </p:nvSpPr>
        <p:spPr/>
        <p:txBody>
          <a:bodyPr/>
          <a:lstStyle/>
          <a:p>
            <a:r>
              <a:rPr lang="en-US" smtClean="0"/>
              <a:t>Phần </a:t>
            </a:r>
            <a:r>
              <a:rPr lang="en-US"/>
              <a:t>mềm </a:t>
            </a:r>
            <a:r>
              <a:rPr lang="en-US" smtClean="0"/>
              <a:t>mở.</a:t>
            </a:r>
          </a:p>
          <a:p>
            <a:r>
              <a:rPr lang="en-US" smtClean="0"/>
              <a:t>Phần </a:t>
            </a:r>
            <a:r>
              <a:rPr lang="en-US"/>
              <a:t>mềm chia sẻ với mục đích </a:t>
            </a:r>
            <a:r>
              <a:rPr lang="en-US" smtClean="0"/>
              <a:t>không </a:t>
            </a:r>
            <a:r>
              <a:rPr lang="en-US"/>
              <a:t>thương </a:t>
            </a:r>
            <a:r>
              <a:rPr lang="en-US" smtClean="0"/>
              <a:t>mại.</a:t>
            </a:r>
          </a:p>
          <a:p>
            <a:r>
              <a:rPr lang="en-US" smtClean="0"/>
              <a:t>Sách</a:t>
            </a:r>
            <a:r>
              <a:rPr lang="en-US"/>
              <a:t>, báo, hình ảnh, </a:t>
            </a:r>
            <a:r>
              <a:rPr lang="en-US" smtClean="0"/>
              <a:t>video.</a:t>
            </a:r>
          </a:p>
          <a:p>
            <a:r>
              <a:rPr lang="en-US" smtClean="0"/>
              <a:t>Các loại </a:t>
            </a:r>
            <a:r>
              <a:rPr lang="en-US"/>
              <a:t>giấy phép (Copyleft, Copyright, License, v.v</a:t>
            </a:r>
            <a:r>
              <a:rPr lang="en-US" smtClean="0"/>
              <a:t>…).</a:t>
            </a:r>
          </a:p>
          <a:p>
            <a:r>
              <a:rPr lang="en-US" smtClean="0"/>
              <a:t>Phần </a:t>
            </a:r>
            <a:r>
              <a:rPr lang="en-US"/>
              <a:t>mềm license (GNU</a:t>
            </a:r>
            <a:r>
              <a:rPr lang="en-US" smtClean="0"/>
              <a:t>,…)</a:t>
            </a:r>
            <a:endParaRPr lang="en-US"/>
          </a:p>
        </p:txBody>
      </p:sp>
      <p:sp>
        <p:nvSpPr>
          <p:cNvPr id="4" name="Date Placeholder 3"/>
          <p:cNvSpPr>
            <a:spLocks noGrp="1"/>
          </p:cNvSpPr>
          <p:nvPr>
            <p:ph type="dt" sz="half" idx="10"/>
          </p:nvPr>
        </p:nvSpPr>
        <p:spPr/>
        <p:txBody>
          <a:bodyPr/>
          <a:lstStyle/>
          <a:p>
            <a:fld id="{59379D45-D752-4C1D-9D83-3AB047AF5603}"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10</a:t>
            </a:fld>
            <a:endParaRPr lang="en-US"/>
          </a:p>
        </p:txBody>
      </p:sp>
    </p:spTree>
    <p:extLst>
      <p:ext uri="{BB962C8B-B14F-4D97-AF65-F5344CB8AC3E}">
        <p14:creationId xmlns:p14="http://schemas.microsoft.com/office/powerpoint/2010/main" val="3043915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ln>
            <a:miter lim="800000"/>
            <a:headEnd/>
            <a:tailEnd/>
          </a:ln>
        </p:spPr>
        <p:txBody>
          <a:bodyPr/>
          <a:lstStyle/>
          <a:p>
            <a:pPr eaLnBrk="1" hangingPunct="1">
              <a:defRPr/>
            </a:pPr>
            <a:r>
              <a:rPr lang="en-US" dirty="0" err="1" smtClean="0"/>
              <a:t>Thảo</a:t>
            </a:r>
            <a:r>
              <a:rPr lang="en-US" dirty="0" smtClean="0"/>
              <a:t> </a:t>
            </a:r>
            <a:r>
              <a:rPr lang="en-US" dirty="0" err="1" smtClean="0"/>
              <a:t>luận</a:t>
            </a:r>
            <a:endParaRPr lang="en-US" dirty="0"/>
          </a:p>
        </p:txBody>
      </p:sp>
      <p:sp>
        <p:nvSpPr>
          <p:cNvPr id="15362" name="Rectangle 3"/>
          <p:cNvSpPr>
            <a:spLocks noGrp="1"/>
          </p:cNvSpPr>
          <p:nvPr>
            <p:ph idx="1"/>
          </p:nvPr>
        </p:nvSpPr>
        <p:spPr/>
        <p:txBody>
          <a:bodyPr/>
          <a:lstStyle/>
          <a:p>
            <a:r>
              <a:rPr lang="en-US" smtClean="0"/>
              <a:t>Bẻ khóa phần mềm.</a:t>
            </a:r>
          </a:p>
          <a:p>
            <a:r>
              <a:rPr lang="en-US" smtClean="0"/>
              <a:t>Sao chép và sử dụng phần mềm bị bẻ khóa.</a:t>
            </a:r>
          </a:p>
          <a:p>
            <a:r>
              <a:rPr lang="en-US" smtClean="0"/>
              <a:t>Sử dụng e-book, sử dụng sách copy.</a:t>
            </a:r>
          </a:p>
          <a:p>
            <a:r>
              <a:rPr lang="en-US" smtClean="0"/>
              <a:t>Chiếm hữu, phổ biến, hay chép mã nguồn của công ty.</a:t>
            </a:r>
          </a:p>
        </p:txBody>
      </p:sp>
      <p:sp>
        <p:nvSpPr>
          <p:cNvPr id="2" name="Date Placeholder 1"/>
          <p:cNvSpPr>
            <a:spLocks noGrp="1"/>
          </p:cNvSpPr>
          <p:nvPr>
            <p:ph type="dt" sz="half" idx="10"/>
          </p:nvPr>
        </p:nvSpPr>
        <p:spPr/>
        <p:txBody>
          <a:bodyPr/>
          <a:lstStyle/>
          <a:p>
            <a:fld id="{8337F7BE-8842-492A-BB57-907E13C79AB8}" type="datetime1">
              <a:rPr lang="en-US" smtClean="0"/>
              <a:t>10/2/2012</a:t>
            </a:fld>
            <a:endParaRPr lang="en-US"/>
          </a:p>
        </p:txBody>
      </p:sp>
      <p:sp>
        <p:nvSpPr>
          <p:cNvPr id="3" name="Footer Placeholder 2"/>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11</a:t>
            </a:fld>
            <a:endParaRPr lang="en-US"/>
          </a:p>
        </p:txBody>
      </p:sp>
    </p:spTree>
    <p:extLst>
      <p:ext uri="{BB962C8B-B14F-4D97-AF65-F5344CB8AC3E}">
        <p14:creationId xmlns:p14="http://schemas.microsoft.com/office/powerpoint/2010/main" val="4212487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Quyền riêng tư cá nhân</a:t>
            </a:r>
            <a:endParaRPr lang="en-US"/>
          </a:p>
        </p:txBody>
      </p:sp>
    </p:spTree>
    <p:extLst>
      <p:ext uri="{BB962C8B-B14F-4D97-AF65-F5344CB8AC3E}">
        <p14:creationId xmlns:p14="http://schemas.microsoft.com/office/powerpoint/2010/main" val="2196581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a:t>
            </a:r>
            <a:endParaRPr lang="en-US"/>
          </a:p>
        </p:txBody>
      </p:sp>
      <p:sp>
        <p:nvSpPr>
          <p:cNvPr id="3" name="Content Placeholder 2"/>
          <p:cNvSpPr>
            <a:spLocks noGrp="1"/>
          </p:cNvSpPr>
          <p:nvPr>
            <p:ph idx="1"/>
          </p:nvPr>
        </p:nvSpPr>
        <p:spPr/>
        <p:txBody>
          <a:bodyPr/>
          <a:lstStyle/>
          <a:p>
            <a:r>
              <a:rPr lang="en-US" smtClean="0"/>
              <a:t>Là </a:t>
            </a:r>
            <a:r>
              <a:rPr lang="en-US"/>
              <a:t>quyền qui định việc sở hữu, tìm kiếm, sử dụng, công bố các thông tin có tính riêng </a:t>
            </a:r>
            <a:r>
              <a:rPr lang="en-US" smtClean="0"/>
              <a:t>tư.</a:t>
            </a:r>
          </a:p>
          <a:p>
            <a:r>
              <a:rPr lang="en-US" smtClean="0"/>
              <a:t>Quyền </a:t>
            </a:r>
            <a:r>
              <a:rPr lang="en-US"/>
              <a:t>riêng tư được qui định dựa trên pháp luật và qui định của các tổ chức, công ty</a:t>
            </a:r>
            <a:r>
              <a:rPr lang="en-US" smtClean="0"/>
              <a:t>.</a:t>
            </a:r>
            <a:endParaRPr lang="en-US"/>
          </a:p>
        </p:txBody>
      </p:sp>
      <p:sp>
        <p:nvSpPr>
          <p:cNvPr id="4" name="Date Placeholder 3"/>
          <p:cNvSpPr>
            <a:spLocks noGrp="1"/>
          </p:cNvSpPr>
          <p:nvPr>
            <p:ph type="dt" sz="half" idx="10"/>
          </p:nvPr>
        </p:nvSpPr>
        <p:spPr/>
        <p:txBody>
          <a:bodyPr/>
          <a:lstStyle/>
          <a:p>
            <a:fld id="{201809B2-AC55-4245-BA51-569B60ACCBA5}"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13</a:t>
            </a:fld>
            <a:endParaRPr lang="en-US"/>
          </a:p>
        </p:txBody>
      </p:sp>
    </p:spTree>
    <p:extLst>
      <p:ext uri="{BB962C8B-B14F-4D97-AF65-F5344CB8AC3E}">
        <p14:creationId xmlns:p14="http://schemas.microsoft.com/office/powerpoint/2010/main" val="1886727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Quyền riêng </a:t>
            </a:r>
            <a:r>
              <a:rPr lang="en-US" smtClean="0"/>
              <a:t>tư</a:t>
            </a:r>
            <a:br>
              <a:rPr lang="en-US" smtClean="0"/>
            </a:br>
            <a:r>
              <a:rPr lang="en-US" smtClean="0"/>
              <a:t>và </a:t>
            </a:r>
            <a:r>
              <a:rPr lang="en-US"/>
              <a:t>các hoạt động trên mạng</a:t>
            </a:r>
          </a:p>
        </p:txBody>
      </p:sp>
      <p:sp>
        <p:nvSpPr>
          <p:cNvPr id="3" name="Content Placeholder 2"/>
          <p:cNvSpPr>
            <a:spLocks noGrp="1"/>
          </p:cNvSpPr>
          <p:nvPr>
            <p:ph idx="1"/>
          </p:nvPr>
        </p:nvSpPr>
        <p:spPr/>
        <p:txBody>
          <a:bodyPr>
            <a:normAutofit lnSpcReduction="10000"/>
          </a:bodyPr>
          <a:lstStyle/>
          <a:p>
            <a:r>
              <a:rPr lang="en-US" smtClean="0"/>
              <a:t>Upload </a:t>
            </a:r>
            <a:r>
              <a:rPr lang="en-US"/>
              <a:t>và chia sẻ thông tin trên mạng.</a:t>
            </a:r>
          </a:p>
          <a:p>
            <a:r>
              <a:rPr lang="en-US"/>
              <a:t>Các lời bàn trên blog, trên mạng xã hội facebook, </a:t>
            </a:r>
            <a:r>
              <a:rPr lang="en-US" smtClean="0"/>
              <a:t>twitter.</a:t>
            </a:r>
          </a:p>
          <a:p>
            <a:r>
              <a:rPr lang="en-US" smtClean="0"/>
              <a:t>Phát </a:t>
            </a:r>
            <a:r>
              <a:rPr lang="en-US"/>
              <a:t>tán tin nhắn trên điện thoại di động hay thư điện </a:t>
            </a:r>
            <a:r>
              <a:rPr lang="en-US" smtClean="0"/>
              <a:t>tử.</a:t>
            </a:r>
          </a:p>
          <a:p>
            <a:r>
              <a:rPr lang="en-US" smtClean="0"/>
              <a:t>Hacker</a:t>
            </a:r>
            <a:r>
              <a:rPr lang="en-US"/>
              <a:t>: người truy tìm và khai thác thông tin bí mật của cá nhân hay tổ chức thông qua mạng internet hay mạng cục bộ. (Hacker mũ trắng và hacker mũ đen</a:t>
            </a:r>
            <a:r>
              <a:rPr lang="en-US" smtClean="0"/>
              <a:t>)</a:t>
            </a:r>
            <a:endParaRPr lang="en-US"/>
          </a:p>
        </p:txBody>
      </p:sp>
      <p:sp>
        <p:nvSpPr>
          <p:cNvPr id="4" name="Date Placeholder 3"/>
          <p:cNvSpPr>
            <a:spLocks noGrp="1"/>
          </p:cNvSpPr>
          <p:nvPr>
            <p:ph type="dt" sz="half" idx="10"/>
          </p:nvPr>
        </p:nvSpPr>
        <p:spPr/>
        <p:txBody>
          <a:bodyPr/>
          <a:lstStyle/>
          <a:p>
            <a:fld id="{0EF3E43E-A4D8-4F74-A5C5-FD093C3DBD94}"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14</a:t>
            </a:fld>
            <a:endParaRPr lang="en-US"/>
          </a:p>
        </p:txBody>
      </p:sp>
    </p:spTree>
    <p:extLst>
      <p:ext uri="{BB962C8B-B14F-4D97-AF65-F5344CB8AC3E}">
        <p14:creationId xmlns:p14="http://schemas.microsoft.com/office/powerpoint/2010/main" val="2691708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mtClean="0"/>
              <a:t>Đạo đức nghề nghiệp</a:t>
            </a:r>
            <a:endParaRPr lang="en-US"/>
          </a:p>
        </p:txBody>
      </p:sp>
    </p:spTree>
    <p:extLst>
      <p:ext uri="{BB962C8B-B14F-4D97-AF65-F5344CB8AC3E}">
        <p14:creationId xmlns:p14="http://schemas.microsoft.com/office/powerpoint/2010/main" val="4086203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a:t>
            </a:r>
            <a:endParaRPr lang="en-US"/>
          </a:p>
        </p:txBody>
      </p:sp>
      <p:sp>
        <p:nvSpPr>
          <p:cNvPr id="3" name="Content Placeholder 2"/>
          <p:cNvSpPr>
            <a:spLocks noGrp="1"/>
          </p:cNvSpPr>
          <p:nvPr>
            <p:ph idx="1"/>
          </p:nvPr>
        </p:nvSpPr>
        <p:spPr/>
        <p:txBody>
          <a:bodyPr/>
          <a:lstStyle/>
          <a:p>
            <a:r>
              <a:rPr lang="en-US" smtClean="0"/>
              <a:t>Danh </a:t>
            </a:r>
            <a:r>
              <a:rPr lang="en-US"/>
              <a:t>dự, giá trị bản </a:t>
            </a:r>
            <a:r>
              <a:rPr lang="en-US" smtClean="0"/>
              <a:t>thân, giá </a:t>
            </a:r>
            <a:r>
              <a:rPr lang="en-US"/>
              <a:t>trị thương </a:t>
            </a:r>
            <a:r>
              <a:rPr lang="en-US" smtClean="0"/>
              <a:t>hiệu.</a:t>
            </a:r>
          </a:p>
          <a:p>
            <a:r>
              <a:rPr lang="en-US" smtClean="0"/>
              <a:t>Văn </a:t>
            </a:r>
            <a:r>
              <a:rPr lang="en-US"/>
              <a:t>hóa giao tiếp trên mạng: sinh viên – sinh viên, sinh viên – giảng </a:t>
            </a:r>
            <a:r>
              <a:rPr lang="en-US" smtClean="0"/>
              <a:t>viên.</a:t>
            </a:r>
          </a:p>
          <a:p>
            <a:r>
              <a:rPr lang="en-US" smtClean="0"/>
              <a:t>Tinh </a:t>
            </a:r>
            <a:r>
              <a:rPr lang="en-US"/>
              <a:t>thần trách nhiệm, tính trung thực và lòng trung thành đối với công ty của một cá nhân trong môi trường làm việc</a:t>
            </a:r>
            <a:r>
              <a:rPr lang="en-US" smtClean="0"/>
              <a:t>.</a:t>
            </a:r>
            <a:endParaRPr lang="en-US"/>
          </a:p>
        </p:txBody>
      </p:sp>
      <p:sp>
        <p:nvSpPr>
          <p:cNvPr id="4" name="Date Placeholder 3"/>
          <p:cNvSpPr>
            <a:spLocks noGrp="1"/>
          </p:cNvSpPr>
          <p:nvPr>
            <p:ph type="dt" sz="half" idx="10"/>
          </p:nvPr>
        </p:nvSpPr>
        <p:spPr/>
        <p:txBody>
          <a:bodyPr/>
          <a:lstStyle/>
          <a:p>
            <a:fld id="{1DDE90F1-DBC7-4055-B523-DCD6BDF3192E}"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16</a:t>
            </a:fld>
            <a:endParaRPr lang="en-US"/>
          </a:p>
        </p:txBody>
      </p:sp>
    </p:spTree>
    <p:extLst>
      <p:ext uri="{BB962C8B-B14F-4D97-AF65-F5344CB8AC3E}">
        <p14:creationId xmlns:p14="http://schemas.microsoft.com/office/powerpoint/2010/main" val="2687913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normAutofit/>
          </a:bodyPr>
          <a:lstStyle/>
          <a:p>
            <a:pPr>
              <a:buFont typeface="Wingdings" pitchFamily="2" charset="2"/>
              <a:buChar char="Ø"/>
            </a:pPr>
            <a:r>
              <a:rPr lang="en-US" smtClean="0"/>
              <a:t> Quyền </a:t>
            </a:r>
            <a:r>
              <a:rPr lang="en-US"/>
              <a:t>sở hữu trí </a:t>
            </a:r>
            <a:r>
              <a:rPr lang="en-US" smtClean="0"/>
              <a:t>tuệ</a:t>
            </a:r>
          </a:p>
          <a:p>
            <a:pPr>
              <a:buFont typeface="Wingdings" pitchFamily="2" charset="2"/>
              <a:buChar char="Ø"/>
            </a:pPr>
            <a:r>
              <a:rPr lang="en-US" smtClean="0"/>
              <a:t> Quyền </a:t>
            </a:r>
            <a:r>
              <a:rPr lang="en-US"/>
              <a:t>tác </a:t>
            </a:r>
            <a:r>
              <a:rPr lang="en-US" smtClean="0"/>
              <a:t>giả</a:t>
            </a:r>
          </a:p>
          <a:p>
            <a:pPr>
              <a:buFont typeface="Wingdings" pitchFamily="2" charset="2"/>
              <a:buChar char="Ø"/>
            </a:pPr>
            <a:r>
              <a:rPr lang="en-US" smtClean="0"/>
              <a:t> Quyền </a:t>
            </a:r>
            <a:r>
              <a:rPr lang="en-US"/>
              <a:t>riêng </a:t>
            </a:r>
            <a:r>
              <a:rPr lang="en-US" smtClean="0"/>
              <a:t>tư</a:t>
            </a:r>
          </a:p>
          <a:p>
            <a:pPr>
              <a:buFont typeface="Wingdings" pitchFamily="2" charset="2"/>
              <a:buChar char="Ø"/>
            </a:pPr>
            <a:r>
              <a:rPr lang="en-US" smtClean="0"/>
              <a:t> Đạo </a:t>
            </a:r>
            <a:r>
              <a:rPr lang="en-US"/>
              <a:t>đức nghề </a:t>
            </a:r>
            <a:r>
              <a:rPr lang="en-US" smtClean="0"/>
              <a:t>nghiệp</a:t>
            </a:r>
            <a:endParaRPr lang="en-US"/>
          </a:p>
        </p:txBody>
      </p:sp>
      <p:sp>
        <p:nvSpPr>
          <p:cNvPr id="4" name="Date Placeholder 3"/>
          <p:cNvSpPr>
            <a:spLocks noGrp="1"/>
          </p:cNvSpPr>
          <p:nvPr>
            <p:ph type="dt" sz="half" idx="10"/>
          </p:nvPr>
        </p:nvSpPr>
        <p:spPr/>
        <p:txBody>
          <a:bodyPr/>
          <a:lstStyle/>
          <a:p>
            <a:fld id="{54CF5EE6-3459-473F-B658-644117A52BF2}" type="datetime1">
              <a:rPr lang="en-US" smtClean="0"/>
              <a:t>10/2/2012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Quyền sở hữu trí tuệ</a:t>
            </a:r>
            <a:endParaRPr lang="en-US"/>
          </a:p>
        </p:txBody>
      </p:sp>
    </p:spTree>
    <p:extLst>
      <p:ext uri="{BB962C8B-B14F-4D97-AF65-F5344CB8AC3E}">
        <p14:creationId xmlns:p14="http://schemas.microsoft.com/office/powerpoint/2010/main" val="3770918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rtlCol="0">
            <a:normAutofit/>
          </a:bodyPr>
          <a:lstStyle/>
          <a:p>
            <a:pPr>
              <a:defRPr/>
            </a:pPr>
            <a:r>
              <a:rPr lang="en-US" smtClean="0"/>
              <a:t>Một số công ước, hiệp định</a:t>
            </a:r>
            <a:endParaRPr lang="en-US" dirty="0"/>
          </a:p>
        </p:txBody>
      </p:sp>
      <p:sp>
        <p:nvSpPr>
          <p:cNvPr id="10243" name="Content Placeholder 2"/>
          <p:cNvSpPr>
            <a:spLocks noGrp="1"/>
          </p:cNvSpPr>
          <p:nvPr>
            <p:ph idx="1"/>
          </p:nvPr>
        </p:nvSpPr>
        <p:spPr/>
        <p:txBody>
          <a:bodyPr>
            <a:noAutofit/>
          </a:bodyPr>
          <a:lstStyle/>
          <a:p>
            <a:pPr eaLnBrk="1" hangingPunct="1"/>
            <a:r>
              <a:rPr lang="en-US" smtClean="0"/>
              <a:t>Công ước Paris 1883 về bảo hộ sở hữu công nghiệp.</a:t>
            </a:r>
          </a:p>
          <a:p>
            <a:pPr eaLnBrk="1" hangingPunct="1"/>
            <a:r>
              <a:rPr lang="en-US" smtClean="0"/>
              <a:t>Công ước Bern 1886 về bảo hộ tác phẩm văn học và nghệ thuật.</a:t>
            </a:r>
          </a:p>
          <a:p>
            <a:pPr eaLnBrk="1" hangingPunct="1"/>
            <a:r>
              <a:rPr lang="en-US" smtClean="0"/>
              <a:t>Hiệp định TRIPS 1994 của tổ chức thương mại thế giới WTO liên quan tới thương mại của quyền sở hữu trí tuệ.</a:t>
            </a:r>
          </a:p>
        </p:txBody>
      </p:sp>
      <p:sp>
        <p:nvSpPr>
          <p:cNvPr id="3" name="Date Placeholder 2"/>
          <p:cNvSpPr>
            <a:spLocks noGrp="1"/>
          </p:cNvSpPr>
          <p:nvPr>
            <p:ph type="dt" sz="half" idx="10"/>
          </p:nvPr>
        </p:nvSpPr>
        <p:spPr/>
        <p:txBody>
          <a:bodyPr/>
          <a:lstStyle/>
          <a:p>
            <a:fld id="{C62938D0-AD15-4760-B5CB-6B7D3685357D}" type="datetime1">
              <a:rPr lang="en-US" smtClean="0"/>
              <a:t>10/2/2012</a:t>
            </a:fld>
            <a:endParaRPr lang="en-US"/>
          </a:p>
        </p:txBody>
      </p:sp>
      <p:sp>
        <p:nvSpPr>
          <p:cNvPr id="4" name="Footer Placeholder 3"/>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4</a:t>
            </a:fld>
            <a:endParaRPr lang="en-US"/>
          </a:p>
        </p:txBody>
      </p:sp>
    </p:spTree>
    <p:extLst>
      <p:ext uri="{BB962C8B-B14F-4D97-AF65-F5344CB8AC3E}">
        <p14:creationId xmlns:p14="http://schemas.microsoft.com/office/powerpoint/2010/main" val="167507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rtlCol="0">
            <a:normAutofit/>
          </a:bodyPr>
          <a:lstStyle/>
          <a:p>
            <a:pPr>
              <a:defRPr/>
            </a:pPr>
            <a:r>
              <a:rPr lang="en-US" smtClean="0"/>
              <a:t>Luật sở hữu trí tuệ ở VN</a:t>
            </a:r>
            <a:endParaRPr lang="en-US" dirty="0"/>
          </a:p>
        </p:txBody>
      </p:sp>
      <p:sp>
        <p:nvSpPr>
          <p:cNvPr id="10243" name="Content Placeholder 2"/>
          <p:cNvSpPr>
            <a:spLocks noGrp="1"/>
          </p:cNvSpPr>
          <p:nvPr>
            <p:ph idx="1"/>
          </p:nvPr>
        </p:nvSpPr>
        <p:spPr/>
        <p:txBody>
          <a:bodyPr>
            <a:noAutofit/>
          </a:bodyPr>
          <a:lstStyle/>
          <a:p>
            <a:pPr eaLnBrk="1" hangingPunct="1"/>
            <a:r>
              <a:rPr lang="en-US" spc="-20" smtClean="0"/>
              <a:t>Tại Việt Nam, luật sở hữu trí tuệ được Quốc Hội Việt Nam thông qua vào tháng 8/2005 qui định các quyền sở hữu trí tuệ, quyền tác giả, quyền sở hữu công nghiệp…</a:t>
            </a:r>
          </a:p>
          <a:p>
            <a:r>
              <a:rPr lang="en-US"/>
              <a:t>Qui định quyền sở hữu, phạm vi sử dụng, và cách thức mua bán của các sản phẩm trí </a:t>
            </a:r>
            <a:r>
              <a:rPr lang="en-US" smtClean="0"/>
              <a:t>tuệ (sách</a:t>
            </a:r>
            <a:r>
              <a:rPr lang="en-US"/>
              <a:t>, bài báo, phim, tranh, ảnh, âm nhạc, mẫu thiết kế, sản phẩm phần </a:t>
            </a:r>
            <a:r>
              <a:rPr lang="en-US" smtClean="0"/>
              <a:t>mềm…)</a:t>
            </a:r>
            <a:endParaRPr lang="en-US"/>
          </a:p>
          <a:p>
            <a:pPr eaLnBrk="1" hangingPunct="1"/>
            <a:endParaRPr lang="en-US" smtClean="0"/>
          </a:p>
        </p:txBody>
      </p:sp>
      <p:sp>
        <p:nvSpPr>
          <p:cNvPr id="3" name="Date Placeholder 2"/>
          <p:cNvSpPr>
            <a:spLocks noGrp="1"/>
          </p:cNvSpPr>
          <p:nvPr>
            <p:ph type="dt" sz="half" idx="10"/>
          </p:nvPr>
        </p:nvSpPr>
        <p:spPr/>
        <p:txBody>
          <a:bodyPr/>
          <a:lstStyle/>
          <a:p>
            <a:fld id="{A2354FED-D882-40AE-901E-01B9A773682D}" type="datetime1">
              <a:rPr lang="en-US" smtClean="0"/>
              <a:t>10/2/2012</a:t>
            </a:fld>
            <a:endParaRPr lang="en-US"/>
          </a:p>
        </p:txBody>
      </p:sp>
      <p:sp>
        <p:nvSpPr>
          <p:cNvPr id="4" name="Footer Placeholder 3"/>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5</a:t>
            </a:fld>
            <a:endParaRPr lang="en-US"/>
          </a:p>
        </p:txBody>
      </p:sp>
    </p:spTree>
    <p:extLst>
      <p:ext uri="{BB962C8B-B14F-4D97-AF65-F5344CB8AC3E}">
        <p14:creationId xmlns:p14="http://schemas.microsoft.com/office/powerpoint/2010/main" val="612729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quy định</a:t>
            </a:r>
            <a:endParaRPr lang="en-US"/>
          </a:p>
        </p:txBody>
      </p:sp>
      <p:sp>
        <p:nvSpPr>
          <p:cNvPr id="3" name="Content Placeholder 2"/>
          <p:cNvSpPr>
            <a:spLocks noGrp="1"/>
          </p:cNvSpPr>
          <p:nvPr>
            <p:ph idx="1"/>
          </p:nvPr>
        </p:nvSpPr>
        <p:spPr/>
        <p:txBody>
          <a:bodyPr>
            <a:normAutofit fontScale="92500"/>
          </a:bodyPr>
          <a:lstStyle/>
          <a:p>
            <a:r>
              <a:rPr lang="en-US" smtClean="0"/>
              <a:t>Có </a:t>
            </a:r>
            <a:r>
              <a:rPr lang="en-US"/>
              <a:t>hành vi và thái độ đúng đắn trong việc sử dụng các sản phẩm có bảo hộ sở hữu trí </a:t>
            </a:r>
            <a:r>
              <a:rPr lang="en-US" smtClean="0"/>
              <a:t>tuệ</a:t>
            </a:r>
          </a:p>
          <a:p>
            <a:pPr lvl="1"/>
            <a:r>
              <a:rPr lang="en-US" smtClean="0"/>
              <a:t>Sử </a:t>
            </a:r>
            <a:r>
              <a:rPr lang="en-US"/>
              <a:t>dụng phiên bản chính thống</a:t>
            </a:r>
            <a:r>
              <a:rPr lang="en-US" smtClean="0"/>
              <a:t>.</a:t>
            </a:r>
          </a:p>
          <a:p>
            <a:pPr lvl="1"/>
            <a:r>
              <a:rPr lang="en-US" smtClean="0"/>
              <a:t>Không </a:t>
            </a:r>
            <a:r>
              <a:rPr lang="en-US"/>
              <a:t>sao chép, phân phối sản phẩm ra công chúng dưới mọi hình thức khi không thông qua sự cho phép của cơ quan hay cá nhân sở </a:t>
            </a:r>
            <a:r>
              <a:rPr lang="en-US" smtClean="0"/>
              <a:t>hữu.</a:t>
            </a:r>
          </a:p>
          <a:p>
            <a:pPr lvl="1"/>
            <a:r>
              <a:rPr lang="en-US" spc="-50" smtClean="0"/>
              <a:t>Tránh </a:t>
            </a:r>
            <a:r>
              <a:rPr lang="en-US" spc="-50"/>
              <a:t>việc sử dụng một sản phẩm sở hữu trí tuệ như là một công cụ để tạo ra sản phẩm sáng tạo của mình trước khi được sự cho phép của </a:t>
            </a:r>
            <a:r>
              <a:rPr lang="en-US" spc="-50" smtClean="0"/>
              <a:t>chủ</a:t>
            </a:r>
            <a:br>
              <a:rPr lang="en-US" spc="-50" smtClean="0"/>
            </a:br>
            <a:r>
              <a:rPr lang="en-US" spc="-50" smtClean="0"/>
              <a:t>sở </a:t>
            </a:r>
            <a:r>
              <a:rPr lang="en-US" spc="-50"/>
              <a:t>hữu</a:t>
            </a:r>
            <a:r>
              <a:rPr lang="en-US" spc="-50" smtClean="0"/>
              <a:t>.</a:t>
            </a:r>
            <a:endParaRPr lang="en-US" spc="-50"/>
          </a:p>
        </p:txBody>
      </p:sp>
      <p:sp>
        <p:nvSpPr>
          <p:cNvPr id="4" name="Date Placeholder 3"/>
          <p:cNvSpPr>
            <a:spLocks noGrp="1"/>
          </p:cNvSpPr>
          <p:nvPr>
            <p:ph type="dt" sz="half" idx="10"/>
          </p:nvPr>
        </p:nvSpPr>
        <p:spPr/>
        <p:txBody>
          <a:bodyPr/>
          <a:lstStyle/>
          <a:p>
            <a:fld id="{CE3D2820-84D4-4F69-90B6-AFD7CD5F9362}"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6</a:t>
            </a:fld>
            <a:endParaRPr lang="en-US"/>
          </a:p>
        </p:txBody>
      </p:sp>
    </p:spTree>
    <p:extLst>
      <p:ext uri="{BB962C8B-B14F-4D97-AF65-F5344CB8AC3E}">
        <p14:creationId xmlns:p14="http://schemas.microsoft.com/office/powerpoint/2010/main" val="2798233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Quyền tác giả</a:t>
            </a:r>
            <a:endParaRPr lang="en-US"/>
          </a:p>
        </p:txBody>
      </p:sp>
    </p:spTree>
    <p:extLst>
      <p:ext uri="{BB962C8B-B14F-4D97-AF65-F5344CB8AC3E}">
        <p14:creationId xmlns:p14="http://schemas.microsoft.com/office/powerpoint/2010/main" val="4099278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a:t>
            </a:r>
            <a:endParaRPr lang="en-US"/>
          </a:p>
        </p:txBody>
      </p:sp>
      <p:sp>
        <p:nvSpPr>
          <p:cNvPr id="3" name="Content Placeholder 2"/>
          <p:cNvSpPr>
            <a:spLocks noGrp="1"/>
          </p:cNvSpPr>
          <p:nvPr>
            <p:ph idx="1"/>
          </p:nvPr>
        </p:nvSpPr>
        <p:spPr/>
        <p:txBody>
          <a:bodyPr>
            <a:normAutofit/>
          </a:bodyPr>
          <a:lstStyle/>
          <a:p>
            <a:r>
              <a:rPr lang="en-US" smtClean="0"/>
              <a:t>Độc </a:t>
            </a:r>
            <a:r>
              <a:rPr lang="en-US"/>
              <a:t>quyền của một tác giả hay một nhóm tác giả cho sản phẩm được tạo ra và có đăng ký bảo hộ quyền tác giả của </a:t>
            </a:r>
            <a:r>
              <a:rPr lang="en-US" smtClean="0"/>
              <a:t>họ</a:t>
            </a:r>
          </a:p>
          <a:p>
            <a:pPr lvl="1"/>
            <a:r>
              <a:rPr lang="en-US" smtClean="0"/>
              <a:t>Bằng </a:t>
            </a:r>
            <a:r>
              <a:rPr lang="en-US"/>
              <a:t>sáng </a:t>
            </a:r>
            <a:r>
              <a:rPr lang="en-US" smtClean="0"/>
              <a:t>chế</a:t>
            </a:r>
          </a:p>
          <a:p>
            <a:pPr lvl="1"/>
            <a:r>
              <a:rPr lang="en-US" smtClean="0"/>
              <a:t>Công </a:t>
            </a:r>
            <a:r>
              <a:rPr lang="en-US"/>
              <a:t>trình nghiên cứu khoa học: bài báo khoa học tại hội nghị, tạp chí chuyên ngành, luận văn (đại học, cao học, tiến sĩ) đã bảo vệ thành công trước hội đồng</a:t>
            </a:r>
            <a:r>
              <a:rPr lang="en-US" smtClean="0"/>
              <a:t>.</a:t>
            </a:r>
            <a:endParaRPr lang="en-US"/>
          </a:p>
        </p:txBody>
      </p:sp>
      <p:sp>
        <p:nvSpPr>
          <p:cNvPr id="4" name="Date Placeholder 3"/>
          <p:cNvSpPr>
            <a:spLocks noGrp="1"/>
          </p:cNvSpPr>
          <p:nvPr>
            <p:ph type="dt" sz="half" idx="10"/>
          </p:nvPr>
        </p:nvSpPr>
        <p:spPr/>
        <p:txBody>
          <a:bodyPr/>
          <a:lstStyle/>
          <a:p>
            <a:fld id="{A26307E1-2B88-4517-9E86-6702A826E211}"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8</a:t>
            </a:fld>
            <a:endParaRPr lang="en-US"/>
          </a:p>
        </p:txBody>
      </p:sp>
    </p:spTree>
    <p:extLst>
      <p:ext uri="{BB962C8B-B14F-4D97-AF65-F5344CB8AC3E}">
        <p14:creationId xmlns:p14="http://schemas.microsoft.com/office/powerpoint/2010/main" val="295055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quy tắc cần tuân thủ</a:t>
            </a:r>
            <a:endParaRPr lang="en-US"/>
          </a:p>
        </p:txBody>
      </p:sp>
      <p:sp>
        <p:nvSpPr>
          <p:cNvPr id="3" name="Content Placeholder 2"/>
          <p:cNvSpPr>
            <a:spLocks noGrp="1"/>
          </p:cNvSpPr>
          <p:nvPr>
            <p:ph idx="1"/>
          </p:nvPr>
        </p:nvSpPr>
        <p:spPr/>
        <p:txBody>
          <a:bodyPr>
            <a:noAutofit/>
          </a:bodyPr>
          <a:lstStyle/>
          <a:p>
            <a:r>
              <a:rPr lang="en-US" smtClean="0"/>
              <a:t>Khi </a:t>
            </a:r>
            <a:r>
              <a:rPr lang="en-US"/>
              <a:t>sử dụng các sản phẩm có bảo hộ quyền tác giả cần có giấy </a:t>
            </a:r>
            <a:r>
              <a:rPr lang="en-US" smtClean="0"/>
              <a:t>phép</a:t>
            </a:r>
            <a:br>
              <a:rPr lang="en-US" smtClean="0"/>
            </a:br>
            <a:r>
              <a:rPr lang="en-US" smtClean="0"/>
              <a:t>chấp </a:t>
            </a:r>
            <a:r>
              <a:rPr lang="en-US"/>
              <a:t>thuận của chủ sở hữu hay cơ quan đại </a:t>
            </a:r>
            <a:r>
              <a:rPr lang="en-US" smtClean="0"/>
              <a:t>diện.</a:t>
            </a:r>
          </a:p>
          <a:p>
            <a:r>
              <a:rPr lang="en-US" smtClean="0"/>
              <a:t>Đối </a:t>
            </a:r>
            <a:r>
              <a:rPr lang="en-US"/>
              <a:t>với các bài báo khoa học, các luận văn (đại học, cao học, tiến sĩ), các hình ảnh thu được trên internet, khi sử dụng cần có trích dẫn xuất xứ nguồn tham khảo chính xác và đúng đắn</a:t>
            </a:r>
            <a:r>
              <a:rPr lang="en-US" smtClean="0"/>
              <a:t>.</a:t>
            </a:r>
            <a:endParaRPr lang="en-US"/>
          </a:p>
        </p:txBody>
      </p:sp>
      <p:sp>
        <p:nvSpPr>
          <p:cNvPr id="4" name="Date Placeholder 3"/>
          <p:cNvSpPr>
            <a:spLocks noGrp="1"/>
          </p:cNvSpPr>
          <p:nvPr>
            <p:ph type="dt" sz="half" idx="10"/>
          </p:nvPr>
        </p:nvSpPr>
        <p:spPr/>
        <p:txBody>
          <a:bodyPr/>
          <a:lstStyle/>
          <a:p>
            <a:fld id="{235180AB-9DEB-4E97-A562-BEC7AC77D633}"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9</a:t>
            </a:fld>
            <a:endParaRPr lang="en-US"/>
          </a:p>
        </p:txBody>
      </p:sp>
    </p:spTree>
    <p:extLst>
      <p:ext uri="{BB962C8B-B14F-4D97-AF65-F5344CB8AC3E}">
        <p14:creationId xmlns:p14="http://schemas.microsoft.com/office/powerpoint/2010/main" val="25409978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fc9538cdc192dbf18688d36caa6b97f8c8ad682"/>
</p:tagLst>
</file>

<file path=ppt/theme/theme1.xml><?xml version="1.0" encoding="utf-8"?>
<a:theme xmlns:a="http://schemas.openxmlformats.org/drawingml/2006/main" nam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Orange</Template>
  <TotalTime>47</TotalTime>
  <Words>786</Words>
  <Application>Microsoft Office PowerPoint</Application>
  <PresentationFormat>On-screen Show (4:3)</PresentationFormat>
  <Paragraphs>87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Orange</vt:lpstr>
      <vt:lpstr>Đạo đức nghề nghiệp</vt:lpstr>
      <vt:lpstr>Nội dung</vt:lpstr>
      <vt:lpstr>Quyền sở hữu trí tuệ</vt:lpstr>
      <vt:lpstr>Một số công ước, hiệp định</vt:lpstr>
      <vt:lpstr>Luật sở hữu trí tuệ ở VN</vt:lpstr>
      <vt:lpstr>Một số quy định</vt:lpstr>
      <vt:lpstr>Quyền tác giả</vt:lpstr>
      <vt:lpstr>Khái niệm</vt:lpstr>
      <vt:lpstr>Một số quy tắc cần tuân thủ</vt:lpstr>
      <vt:lpstr>Một số vấn đề liên quan</vt:lpstr>
      <vt:lpstr>Thảo luận</vt:lpstr>
      <vt:lpstr>Quyền riêng tư cá nhân</vt:lpstr>
      <vt:lpstr>Khái niệm</vt:lpstr>
      <vt:lpstr>Quyền riêng tư và các hoạt động trên mạng</vt:lpstr>
      <vt:lpstr>Đạo đức nghề nghiệp</vt:lpstr>
      <vt:lpstr>Khái niệm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NMCNTT1</dc:title>
  <dc:creator>FIT.HCMUS.EDU.VN</dc:creator>
  <cp:lastModifiedBy>VITCONBUNGBU</cp:lastModifiedBy>
  <cp:revision>292</cp:revision>
  <dcterms:created xsi:type="dcterms:W3CDTF">2010-02-17T03:02:53Z</dcterms:created>
  <dcterms:modified xsi:type="dcterms:W3CDTF">2012-10-02T13:30:17Z</dcterms:modified>
</cp:coreProperties>
</file>