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76938F-216E-4E80-BFAB-DAF63B138C47}">
  <a:tblStyle styleId="{1676938F-216E-4E80-BFAB-DAF63B138C4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c571218f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c571218f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c571218f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c571218f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c571218f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c571218f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c571218f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0c571218f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c571218f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0c571218f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c571218f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c571218f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c571218f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c571218f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c571218f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0c571218f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c571218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c571218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c571218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c571218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c571218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c571218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c571218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c571218f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c571218f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c571218f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c571218f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c571218f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c571218f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c571218f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c571218f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c571218f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37025" y="744575"/>
            <a:ext cx="8832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vi" sz="3080"/>
              <a:t>ẢNH HƯỞNG CỦA CÁC YẾU TỐ DÂN SỐ</a:t>
            </a:r>
            <a:endParaRPr sz="3080"/>
          </a:p>
          <a:p>
            <a:pPr indent="0" lvl="0" marL="0" rtl="0" algn="ctr">
              <a:spcBef>
                <a:spcPts val="0"/>
              </a:spcBef>
              <a:spcAft>
                <a:spcPts val="0"/>
              </a:spcAft>
              <a:buSzPts val="990"/>
              <a:buNone/>
            </a:pPr>
            <a:r>
              <a:rPr lang="vi" sz="3080"/>
              <a:t>VÀ MÔ HÌNH DỰ BÁO SỐ CA MẮC, TỬ VONG DO COVID-19 Ở VIỆT NAM</a:t>
            </a:r>
            <a:endParaRPr sz="3080"/>
          </a:p>
        </p:txBody>
      </p:sp>
      <p:sp>
        <p:nvSpPr>
          <p:cNvPr id="278" name="Google Shape;278;p13"/>
          <p:cNvSpPr txBox="1"/>
          <p:nvPr/>
        </p:nvSpPr>
        <p:spPr>
          <a:xfrm>
            <a:off x="4563800" y="3088200"/>
            <a:ext cx="3889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Nhóm sinh viên thực hiện:</a:t>
            </a:r>
            <a:endParaRPr/>
          </a:p>
          <a:p>
            <a:pPr indent="0" lvl="0" marL="0" rtl="0" algn="l">
              <a:spcBef>
                <a:spcPts val="0"/>
              </a:spcBef>
              <a:spcAft>
                <a:spcPts val="0"/>
              </a:spcAft>
              <a:buNone/>
            </a:pPr>
            <a:r>
              <a:rPr lang="vi"/>
              <a:t>	Huỳnh Ngô Trung Trực - 19120040</a:t>
            </a:r>
            <a:endParaRPr/>
          </a:p>
          <a:p>
            <a:pPr indent="0" lvl="0" marL="0" rtl="0" algn="l">
              <a:spcBef>
                <a:spcPts val="0"/>
              </a:spcBef>
              <a:spcAft>
                <a:spcPts val="0"/>
              </a:spcAft>
              <a:buNone/>
            </a:pPr>
            <a:r>
              <a:rPr lang="vi"/>
              <a:t>	Lê Phạm Lan Anh - 19120447</a:t>
            </a:r>
            <a:endParaRPr/>
          </a:p>
          <a:p>
            <a:pPr indent="0" lvl="0" marL="0" rtl="0" algn="l">
              <a:spcBef>
                <a:spcPts val="0"/>
              </a:spcBef>
              <a:spcAft>
                <a:spcPts val="0"/>
              </a:spcAft>
              <a:buNone/>
            </a:pPr>
            <a:r>
              <a:rPr lang="vi"/>
              <a:t>	Nguyễn Đại Nghĩa - 19120735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22"/>
          <p:cNvPicPr preferRelativeResize="0"/>
          <p:nvPr/>
        </p:nvPicPr>
        <p:blipFill>
          <a:blip r:embed="rId3">
            <a:alphaModFix/>
          </a:blip>
          <a:stretch>
            <a:fillRect/>
          </a:stretch>
        </p:blipFill>
        <p:spPr>
          <a:xfrm>
            <a:off x="70350" y="1000075"/>
            <a:ext cx="4564541" cy="3416400"/>
          </a:xfrm>
          <a:prstGeom prst="rect">
            <a:avLst/>
          </a:prstGeom>
          <a:noFill/>
          <a:ln>
            <a:noFill/>
          </a:ln>
        </p:spPr>
      </p:pic>
      <p:sp>
        <p:nvSpPr>
          <p:cNvPr id="334" name="Google Shape;334;p22"/>
          <p:cNvSpPr txBox="1"/>
          <p:nvPr>
            <p:ph type="title"/>
          </p:nvPr>
        </p:nvSpPr>
        <p:spPr>
          <a:xfrm>
            <a:off x="1291150" y="804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vi"/>
              <a:t>Kết quả - Dự báo bằng mô hình ARIMA</a:t>
            </a:r>
            <a:endParaRPr/>
          </a:p>
        </p:txBody>
      </p:sp>
      <p:sp>
        <p:nvSpPr>
          <p:cNvPr id="335" name="Google Shape;335;p22"/>
          <p:cNvSpPr txBox="1"/>
          <p:nvPr>
            <p:ph idx="1" type="body"/>
          </p:nvPr>
        </p:nvSpPr>
        <p:spPr>
          <a:xfrm>
            <a:off x="311700" y="4416475"/>
            <a:ext cx="4323300" cy="348000"/>
          </a:xfrm>
          <a:prstGeom prst="rect">
            <a:avLst/>
          </a:prstGeom>
        </p:spPr>
        <p:txBody>
          <a:bodyPr anchorCtr="0" anchor="t" bIns="91425" lIns="91425" spcFirstLastPara="1" rIns="91425" wrap="square" tIns="91425">
            <a:noAutofit/>
          </a:bodyPr>
          <a:lstStyle/>
          <a:p>
            <a:pPr indent="0" lvl="0" marL="0" rtl="0" algn="ctr">
              <a:lnSpc>
                <a:spcPct val="80000"/>
              </a:lnSpc>
              <a:spcBef>
                <a:spcPts val="600"/>
              </a:spcBef>
              <a:spcAft>
                <a:spcPts val="600"/>
              </a:spcAft>
              <a:buClr>
                <a:schemeClr val="dk1"/>
              </a:buClr>
              <a:buSzPts val="1100"/>
              <a:buFont typeface="Arial"/>
              <a:buNone/>
            </a:pPr>
            <a:r>
              <a:rPr lang="vi" sz="1600">
                <a:solidFill>
                  <a:schemeClr val="dk1"/>
                </a:solidFill>
                <a:latin typeface="Times New Roman"/>
                <a:ea typeface="Times New Roman"/>
                <a:cs typeface="Times New Roman"/>
                <a:sym typeface="Times New Roman"/>
              </a:rPr>
              <a:t>Biểu đồ thể hiện những ca mắc cũ và dự đoán tương ứng của Thành phố Hồ Chí Minh</a:t>
            </a:r>
            <a:endParaRPr sz="1600"/>
          </a:p>
        </p:txBody>
      </p:sp>
      <p:pic>
        <p:nvPicPr>
          <p:cNvPr id="336" name="Google Shape;336;p22"/>
          <p:cNvPicPr preferRelativeResize="0"/>
          <p:nvPr/>
        </p:nvPicPr>
        <p:blipFill>
          <a:blip r:embed="rId4">
            <a:alphaModFix/>
          </a:blip>
          <a:stretch>
            <a:fillRect/>
          </a:stretch>
        </p:blipFill>
        <p:spPr>
          <a:xfrm>
            <a:off x="4634896" y="1000075"/>
            <a:ext cx="4509104" cy="3416400"/>
          </a:xfrm>
          <a:prstGeom prst="rect">
            <a:avLst/>
          </a:prstGeom>
          <a:noFill/>
          <a:ln>
            <a:noFill/>
          </a:ln>
        </p:spPr>
      </p:pic>
      <p:sp>
        <p:nvSpPr>
          <p:cNvPr id="337" name="Google Shape;337;p22"/>
          <p:cNvSpPr txBox="1"/>
          <p:nvPr>
            <p:ph idx="1" type="body"/>
          </p:nvPr>
        </p:nvSpPr>
        <p:spPr>
          <a:xfrm>
            <a:off x="4635000" y="4416475"/>
            <a:ext cx="4323300" cy="348000"/>
          </a:xfrm>
          <a:prstGeom prst="rect">
            <a:avLst/>
          </a:prstGeom>
        </p:spPr>
        <p:txBody>
          <a:bodyPr anchorCtr="0" anchor="t" bIns="91425" lIns="91425" spcFirstLastPara="1" rIns="91425" wrap="square" tIns="91425">
            <a:noAutofit/>
          </a:bodyPr>
          <a:lstStyle/>
          <a:p>
            <a:pPr indent="0" lvl="0" marL="0" rtl="0" algn="ctr">
              <a:lnSpc>
                <a:spcPct val="80000"/>
              </a:lnSpc>
              <a:spcBef>
                <a:spcPts val="600"/>
              </a:spcBef>
              <a:spcAft>
                <a:spcPts val="600"/>
              </a:spcAft>
              <a:buNone/>
            </a:pPr>
            <a:r>
              <a:rPr lang="vi" sz="1600">
                <a:solidFill>
                  <a:schemeClr val="dk1"/>
                </a:solidFill>
                <a:latin typeface="Times New Roman"/>
                <a:ea typeface="Times New Roman"/>
                <a:cs typeface="Times New Roman"/>
                <a:sym typeface="Times New Roman"/>
              </a:rPr>
              <a:t>Biểu đồ thể hiện những ca tử vong cũ và dự đoán tương ứng của Thành phố Hồ Chí Minh</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graphicFrame>
        <p:nvGraphicFramePr>
          <p:cNvPr id="342" name="Google Shape;342;p23"/>
          <p:cNvGraphicFramePr/>
          <p:nvPr/>
        </p:nvGraphicFramePr>
        <p:xfrm>
          <a:off x="2206013" y="88475"/>
          <a:ext cx="3000000" cy="3000000"/>
        </p:xfrm>
        <a:graphic>
          <a:graphicData uri="http://schemas.openxmlformats.org/drawingml/2006/table">
            <a:tbl>
              <a:tblPr>
                <a:noFill/>
                <a:tableStyleId>{1676938F-216E-4E80-BFAB-DAF63B138C47}</a:tableStyleId>
              </a:tblPr>
              <a:tblGrid>
                <a:gridCol w="934525"/>
                <a:gridCol w="979000"/>
                <a:gridCol w="904850"/>
                <a:gridCol w="964200"/>
                <a:gridCol w="949350"/>
              </a:tblGrid>
              <a:tr h="468100">
                <a:tc rowSpan="2">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NGÀY</a:t>
                      </a:r>
                      <a:endParaRPr sz="1600">
                        <a:latin typeface="Times New Roman"/>
                        <a:ea typeface="Times New Roman"/>
                        <a:cs typeface="Times New Roman"/>
                        <a:sym typeface="Times New Roman"/>
                      </a:endParaRPr>
                    </a:p>
                  </a:txBody>
                  <a:tcPr marT="63500" marB="63500" marR="63500" marL="63500" anchor="ctr"/>
                </a:tc>
                <a:tc gridSpan="2">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CA MẮC MỚI</a:t>
                      </a:r>
                      <a:endParaRPr sz="1600">
                        <a:latin typeface="Times New Roman"/>
                        <a:ea typeface="Times New Roman"/>
                        <a:cs typeface="Times New Roman"/>
                        <a:sym typeface="Times New Roman"/>
                      </a:endParaRPr>
                    </a:p>
                  </a:txBody>
                  <a:tcPr marT="63500" marB="63500" marR="63500" marL="63500" anchor="ctr"/>
                </a:tc>
                <a:tc hMerge="1"/>
                <a:tc gridSpan="2">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CA CHẾT MỚI</a:t>
                      </a:r>
                      <a:endParaRPr sz="1600">
                        <a:latin typeface="Times New Roman"/>
                        <a:ea typeface="Times New Roman"/>
                        <a:cs typeface="Times New Roman"/>
                        <a:sym typeface="Times New Roman"/>
                      </a:endParaRPr>
                    </a:p>
                  </a:txBody>
                  <a:tcPr marT="63500" marB="63500" marR="63500" marL="63500" anchor="ctr"/>
                </a:tc>
                <a:tc hMerge="1"/>
              </a:tr>
              <a:tr h="606925">
                <a:tc vMerge="1"/>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DỰ ĐOÁN</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THỰC TẾ</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DỰ ĐOÁN</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THỰC TẾ</a:t>
                      </a:r>
                      <a:endParaRPr sz="1600">
                        <a:latin typeface="Times New Roman"/>
                        <a:ea typeface="Times New Roman"/>
                        <a:cs typeface="Times New Roman"/>
                        <a:sym typeface="Times New Roman"/>
                      </a:endParaRPr>
                    </a:p>
                  </a:txBody>
                  <a:tcPr marT="63500" marB="63500" marR="63500" marL="63500" anchor="ctr"/>
                </a:tc>
              </a:tr>
              <a:tr h="46810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1/1/2022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666</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569</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35</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27</a:t>
                      </a:r>
                      <a:endParaRPr sz="1600">
                        <a:latin typeface="Times New Roman"/>
                        <a:ea typeface="Times New Roman"/>
                        <a:cs typeface="Times New Roman"/>
                        <a:sym typeface="Times New Roman"/>
                      </a:endParaRPr>
                    </a:p>
                  </a:txBody>
                  <a:tcPr marT="63500" marB="63500" marR="63500" marL="63500" anchor="ctr"/>
                </a:tc>
              </a:tr>
              <a:tr h="46810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2/1/2022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683</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384</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30</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63500" marB="63500" marR="63500" marL="63500" anchor="ctr"/>
                </a:tc>
              </a:tr>
              <a:tr h="46810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707</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662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33</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25</a:t>
                      </a:r>
                      <a:endParaRPr sz="1600">
                        <a:latin typeface="Times New Roman"/>
                        <a:ea typeface="Times New Roman"/>
                        <a:cs typeface="Times New Roman"/>
                        <a:sym typeface="Times New Roman"/>
                      </a:endParaRPr>
                    </a:p>
                  </a:txBody>
                  <a:tcPr marT="63500" marB="63500" marR="63500" marL="63500" anchor="ctr"/>
                </a:tc>
              </a:tr>
              <a:tr h="485875">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4/1/2022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700">
                          <a:latin typeface="Times New Roman"/>
                          <a:ea typeface="Times New Roman"/>
                          <a:cs typeface="Times New Roman"/>
                          <a:sym typeface="Times New Roman"/>
                        </a:rPr>
                        <a:t>705</a:t>
                      </a:r>
                      <a:endParaRPr sz="17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700">
                          <a:latin typeface="Times New Roman"/>
                          <a:ea typeface="Times New Roman"/>
                          <a:cs typeface="Times New Roman"/>
                          <a:sym typeface="Times New Roman"/>
                        </a:rPr>
                        <a:t>664</a:t>
                      </a:r>
                      <a:endParaRPr sz="17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700">
                          <a:latin typeface="Times New Roman"/>
                          <a:ea typeface="Times New Roman"/>
                          <a:cs typeface="Times New Roman"/>
                          <a:sym typeface="Times New Roman"/>
                        </a:rPr>
                        <a:t>35</a:t>
                      </a:r>
                      <a:endParaRPr sz="17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700">
                          <a:latin typeface="Times New Roman"/>
                          <a:ea typeface="Times New Roman"/>
                          <a:cs typeface="Times New Roman"/>
                          <a:sym typeface="Times New Roman"/>
                        </a:rPr>
                        <a:t>21</a:t>
                      </a:r>
                      <a:endParaRPr sz="1700">
                        <a:latin typeface="Times New Roman"/>
                        <a:ea typeface="Times New Roman"/>
                        <a:cs typeface="Times New Roman"/>
                        <a:sym typeface="Times New Roman"/>
                      </a:endParaRPr>
                    </a:p>
                  </a:txBody>
                  <a:tcPr marT="63500" marB="63500" marR="63500" marL="63500" anchor="ctr"/>
                </a:tc>
              </a:tr>
              <a:tr h="46810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5/1/2022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735</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448</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33</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63500" marB="63500" marR="63500" marL="63500" anchor="ctr"/>
                </a:tc>
              </a:tr>
              <a:tr h="46810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6/1/2022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755</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442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35</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18</a:t>
                      </a:r>
                      <a:endParaRPr sz="1600">
                        <a:latin typeface="Times New Roman"/>
                        <a:ea typeface="Times New Roman"/>
                        <a:cs typeface="Times New Roman"/>
                        <a:sym typeface="Times New Roman"/>
                      </a:endParaRPr>
                    </a:p>
                  </a:txBody>
                  <a:tcPr marT="63500" marB="63500" marR="63500" marL="63500" anchor="ctr"/>
                </a:tc>
              </a:tr>
              <a:tr h="46810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777</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489</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33</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18</a:t>
                      </a:r>
                      <a:endParaRPr sz="1600">
                        <a:latin typeface="Times New Roman"/>
                        <a:ea typeface="Times New Roman"/>
                        <a:cs typeface="Times New Roman"/>
                        <a:sym typeface="Times New Roman"/>
                      </a:endParaRPr>
                    </a:p>
                  </a:txBody>
                  <a:tcPr marT="63500" marB="63500" marR="63500" marL="63500" anchor="ctr"/>
                </a:tc>
              </a:tr>
            </a:tbl>
          </a:graphicData>
        </a:graphic>
      </p:graphicFrame>
      <p:sp>
        <p:nvSpPr>
          <p:cNvPr id="343" name="Google Shape;343;p23"/>
          <p:cNvSpPr txBox="1"/>
          <p:nvPr>
            <p:ph idx="1" type="body"/>
          </p:nvPr>
        </p:nvSpPr>
        <p:spPr>
          <a:xfrm>
            <a:off x="2146025" y="4521525"/>
            <a:ext cx="4851900" cy="414000"/>
          </a:xfrm>
          <a:prstGeom prst="rect">
            <a:avLst/>
          </a:prstGeom>
        </p:spPr>
        <p:txBody>
          <a:bodyPr anchorCtr="0" anchor="t" bIns="91425" lIns="91425" spcFirstLastPara="1" rIns="91425" wrap="square" tIns="91425">
            <a:noAutofit/>
          </a:bodyPr>
          <a:lstStyle/>
          <a:p>
            <a:pPr indent="0" lvl="0" marL="0" rtl="0" algn="ctr">
              <a:lnSpc>
                <a:spcPct val="100000"/>
              </a:lnSpc>
              <a:spcBef>
                <a:spcPts val="600"/>
              </a:spcBef>
              <a:spcAft>
                <a:spcPts val="600"/>
              </a:spcAft>
              <a:buNone/>
            </a:pPr>
            <a:r>
              <a:rPr lang="vi" sz="1600">
                <a:solidFill>
                  <a:srgbClr val="000000"/>
                </a:solidFill>
                <a:latin typeface="Times New Roman"/>
                <a:ea typeface="Times New Roman"/>
                <a:cs typeface="Times New Roman"/>
                <a:sym typeface="Times New Roman"/>
              </a:rPr>
              <a:t>So sánh kết quả dự đoán và số liệu thực tế của thành phố Hồ Chí Minh.</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291150" y="804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Kết quả - Dự báo bằng mô hình ARIMA</a:t>
            </a:r>
            <a:endParaRPr/>
          </a:p>
        </p:txBody>
      </p:sp>
      <p:sp>
        <p:nvSpPr>
          <p:cNvPr id="349" name="Google Shape;349;p24"/>
          <p:cNvSpPr txBox="1"/>
          <p:nvPr>
            <p:ph idx="1" type="body"/>
          </p:nvPr>
        </p:nvSpPr>
        <p:spPr>
          <a:xfrm>
            <a:off x="311700" y="4416475"/>
            <a:ext cx="4323300" cy="499500"/>
          </a:xfrm>
          <a:prstGeom prst="rect">
            <a:avLst/>
          </a:prstGeom>
        </p:spPr>
        <p:txBody>
          <a:bodyPr anchorCtr="0" anchor="t" bIns="91425" lIns="91425" spcFirstLastPara="1" rIns="91425" wrap="square" tIns="91425">
            <a:noAutofit/>
          </a:bodyPr>
          <a:lstStyle/>
          <a:p>
            <a:pPr indent="0" lvl="0" marL="0" rtl="0" algn="ctr">
              <a:lnSpc>
                <a:spcPct val="80000"/>
              </a:lnSpc>
              <a:spcBef>
                <a:spcPts val="600"/>
              </a:spcBef>
              <a:spcAft>
                <a:spcPts val="600"/>
              </a:spcAft>
              <a:buNone/>
            </a:pPr>
            <a:r>
              <a:rPr lang="vi" sz="1600">
                <a:solidFill>
                  <a:schemeClr val="dk1"/>
                </a:solidFill>
                <a:latin typeface="Times New Roman"/>
                <a:ea typeface="Times New Roman"/>
                <a:cs typeface="Times New Roman"/>
                <a:sym typeface="Times New Roman"/>
              </a:rPr>
              <a:t>Biểu đồ thể hiện những ca mắc cũ và dự đoán tương ứng của Bà Rịa Vũng Tàu</a:t>
            </a:r>
            <a:endParaRPr sz="1600"/>
          </a:p>
        </p:txBody>
      </p:sp>
      <p:sp>
        <p:nvSpPr>
          <p:cNvPr id="350" name="Google Shape;350;p24"/>
          <p:cNvSpPr txBox="1"/>
          <p:nvPr>
            <p:ph idx="1" type="body"/>
          </p:nvPr>
        </p:nvSpPr>
        <p:spPr>
          <a:xfrm>
            <a:off x="4635000" y="4416475"/>
            <a:ext cx="4323300" cy="499500"/>
          </a:xfrm>
          <a:prstGeom prst="rect">
            <a:avLst/>
          </a:prstGeom>
        </p:spPr>
        <p:txBody>
          <a:bodyPr anchorCtr="0" anchor="t" bIns="91425" lIns="91425" spcFirstLastPara="1" rIns="91425" wrap="square" tIns="91425">
            <a:noAutofit/>
          </a:bodyPr>
          <a:lstStyle/>
          <a:p>
            <a:pPr indent="0" lvl="0" marL="0" rtl="0" algn="ctr">
              <a:lnSpc>
                <a:spcPct val="80000"/>
              </a:lnSpc>
              <a:spcBef>
                <a:spcPts val="600"/>
              </a:spcBef>
              <a:spcAft>
                <a:spcPts val="600"/>
              </a:spcAft>
              <a:buNone/>
            </a:pPr>
            <a:r>
              <a:rPr lang="vi" sz="1600">
                <a:solidFill>
                  <a:schemeClr val="dk1"/>
                </a:solidFill>
                <a:latin typeface="Times New Roman"/>
                <a:ea typeface="Times New Roman"/>
                <a:cs typeface="Times New Roman"/>
                <a:sym typeface="Times New Roman"/>
              </a:rPr>
              <a:t>Biểu đồ thể hiện những ca tử vong cũ và dự đoán tương ứng của Bà Rịa Vũng Tàu</a:t>
            </a:r>
            <a:endParaRPr sz="1600"/>
          </a:p>
        </p:txBody>
      </p:sp>
      <p:pic>
        <p:nvPicPr>
          <p:cNvPr id="351" name="Google Shape;351;p24"/>
          <p:cNvPicPr preferRelativeResize="0"/>
          <p:nvPr/>
        </p:nvPicPr>
        <p:blipFill>
          <a:blip r:embed="rId3">
            <a:alphaModFix/>
          </a:blip>
          <a:stretch>
            <a:fillRect/>
          </a:stretch>
        </p:blipFill>
        <p:spPr>
          <a:xfrm>
            <a:off x="248700" y="1039900"/>
            <a:ext cx="4323300" cy="3288894"/>
          </a:xfrm>
          <a:prstGeom prst="rect">
            <a:avLst/>
          </a:prstGeom>
          <a:noFill/>
          <a:ln>
            <a:noFill/>
          </a:ln>
        </p:spPr>
      </p:pic>
      <p:pic>
        <p:nvPicPr>
          <p:cNvPr id="352" name="Google Shape;352;p24"/>
          <p:cNvPicPr preferRelativeResize="0"/>
          <p:nvPr/>
        </p:nvPicPr>
        <p:blipFill>
          <a:blip r:embed="rId4">
            <a:alphaModFix/>
          </a:blip>
          <a:stretch>
            <a:fillRect/>
          </a:stretch>
        </p:blipFill>
        <p:spPr>
          <a:xfrm>
            <a:off x="4635000" y="1046538"/>
            <a:ext cx="4323300" cy="32756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idx="1" type="body"/>
          </p:nvPr>
        </p:nvSpPr>
        <p:spPr>
          <a:xfrm>
            <a:off x="2146025" y="4521525"/>
            <a:ext cx="4851900" cy="414000"/>
          </a:xfrm>
          <a:prstGeom prst="rect">
            <a:avLst/>
          </a:prstGeom>
        </p:spPr>
        <p:txBody>
          <a:bodyPr anchorCtr="0" anchor="t" bIns="91425" lIns="91425" spcFirstLastPara="1" rIns="91425" wrap="square" tIns="91425">
            <a:noAutofit/>
          </a:bodyPr>
          <a:lstStyle/>
          <a:p>
            <a:pPr indent="0" lvl="0" marL="0" rtl="0" algn="ctr">
              <a:lnSpc>
                <a:spcPct val="100000"/>
              </a:lnSpc>
              <a:spcBef>
                <a:spcPts val="600"/>
              </a:spcBef>
              <a:spcAft>
                <a:spcPts val="600"/>
              </a:spcAft>
              <a:buNone/>
            </a:pPr>
            <a:r>
              <a:rPr lang="vi" sz="1600">
                <a:solidFill>
                  <a:srgbClr val="000000"/>
                </a:solidFill>
                <a:latin typeface="Times New Roman"/>
                <a:ea typeface="Times New Roman"/>
                <a:cs typeface="Times New Roman"/>
                <a:sym typeface="Times New Roman"/>
              </a:rPr>
              <a:t>So sánh kết quả dự đoán và số liệu thực tế của Bà Rịa Vũng Tàu.</a:t>
            </a:r>
            <a:endParaRPr sz="1600"/>
          </a:p>
        </p:txBody>
      </p:sp>
      <p:graphicFrame>
        <p:nvGraphicFramePr>
          <p:cNvPr id="358" name="Google Shape;358;p25"/>
          <p:cNvGraphicFramePr/>
          <p:nvPr/>
        </p:nvGraphicFramePr>
        <p:xfrm>
          <a:off x="1633400" y="88475"/>
          <a:ext cx="3000000" cy="3000000"/>
        </p:xfrm>
        <a:graphic>
          <a:graphicData uri="http://schemas.openxmlformats.org/drawingml/2006/table">
            <a:tbl>
              <a:tblPr>
                <a:noFill/>
                <a:tableStyleId>{1676938F-216E-4E80-BFAB-DAF63B138C47}</a:tableStyleId>
              </a:tblPr>
              <a:tblGrid>
                <a:gridCol w="1160700"/>
                <a:gridCol w="1215975"/>
                <a:gridCol w="1123850"/>
                <a:gridCol w="1197550"/>
                <a:gridCol w="1179125"/>
              </a:tblGrid>
              <a:tr h="485150">
                <a:tc rowSpan="2">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NGÀY</a:t>
                      </a:r>
                      <a:endParaRPr sz="1600">
                        <a:latin typeface="Times New Roman"/>
                        <a:ea typeface="Times New Roman"/>
                        <a:cs typeface="Times New Roman"/>
                        <a:sym typeface="Times New Roman"/>
                      </a:endParaRPr>
                    </a:p>
                  </a:txBody>
                  <a:tcPr marT="63500" marB="63500" marR="63500" marL="63500" anchor="ctr"/>
                </a:tc>
                <a:tc gridSpan="2">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CA MẮC MỚI</a:t>
                      </a:r>
                      <a:endParaRPr sz="1600">
                        <a:latin typeface="Times New Roman"/>
                        <a:ea typeface="Times New Roman"/>
                        <a:cs typeface="Times New Roman"/>
                        <a:sym typeface="Times New Roman"/>
                      </a:endParaRPr>
                    </a:p>
                  </a:txBody>
                  <a:tcPr marT="63500" marB="63500" marR="63500" marL="63500" anchor="ctr"/>
                </a:tc>
                <a:tc hMerge="1"/>
                <a:tc gridSpan="2">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CA CHẾT MỚI</a:t>
                      </a:r>
                      <a:endParaRPr sz="1600">
                        <a:latin typeface="Times New Roman"/>
                        <a:ea typeface="Times New Roman"/>
                        <a:cs typeface="Times New Roman"/>
                        <a:sym typeface="Times New Roman"/>
                      </a:endParaRPr>
                    </a:p>
                  </a:txBody>
                  <a:tcPr marT="63500" marB="63500" marR="63500" marL="63500" anchor="ctr"/>
                </a:tc>
                <a:tc hMerge="1"/>
              </a:tr>
              <a:tr h="485150">
                <a:tc vMerge="1"/>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DỰ ĐOÁN</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THỰC TẾ</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DỰ ĐOÁN</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THỰC TẾ</a:t>
                      </a:r>
                      <a:endParaRPr sz="1600">
                        <a:latin typeface="Times New Roman"/>
                        <a:ea typeface="Times New Roman"/>
                        <a:cs typeface="Times New Roman"/>
                        <a:sym typeface="Times New Roman"/>
                      </a:endParaRPr>
                    </a:p>
                  </a:txBody>
                  <a:tcPr marT="63500" marB="63500" marR="63500" marL="63500" anchor="ctr"/>
                </a:tc>
              </a:tr>
              <a:tr h="48515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1/1/2022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122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104</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16</a:t>
                      </a:r>
                      <a:endParaRPr sz="1600">
                        <a:latin typeface="Times New Roman"/>
                        <a:ea typeface="Times New Roman"/>
                        <a:cs typeface="Times New Roman"/>
                        <a:sym typeface="Times New Roman"/>
                      </a:endParaRPr>
                    </a:p>
                  </a:txBody>
                  <a:tcPr marT="63500" marB="63500" marR="63500" marL="63500" anchor="ctr"/>
                </a:tc>
              </a:tr>
              <a:tr h="48515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2/1/2022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127</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6</a:t>
                      </a:r>
                      <a:endParaRPr sz="1600">
                        <a:latin typeface="Times New Roman"/>
                        <a:ea typeface="Times New Roman"/>
                        <a:cs typeface="Times New Roman"/>
                        <a:sym typeface="Times New Roman"/>
                      </a:endParaRPr>
                    </a:p>
                  </a:txBody>
                  <a:tcPr marT="63500" marB="63500" marR="63500" marL="63500" anchor="ctr"/>
                </a:tc>
              </a:tr>
              <a:tr h="48515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181</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73</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9</a:t>
                      </a:r>
                      <a:endParaRPr sz="1600">
                        <a:latin typeface="Times New Roman"/>
                        <a:ea typeface="Times New Roman"/>
                        <a:cs typeface="Times New Roman"/>
                        <a:sym typeface="Times New Roman"/>
                      </a:endParaRPr>
                    </a:p>
                  </a:txBody>
                  <a:tcPr marT="63500" marB="63500" marR="63500" marL="63500" anchor="ctr"/>
                </a:tc>
              </a:tr>
              <a:tr h="503575">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4/1/2022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187</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42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4</a:t>
                      </a:r>
                      <a:endParaRPr sz="1600">
                        <a:latin typeface="Times New Roman"/>
                        <a:ea typeface="Times New Roman"/>
                        <a:cs typeface="Times New Roman"/>
                        <a:sym typeface="Times New Roman"/>
                      </a:endParaRPr>
                    </a:p>
                  </a:txBody>
                  <a:tcPr marT="63500" marB="63500" marR="63500" marL="63500" anchor="ctr"/>
                </a:tc>
              </a:tr>
              <a:tr h="48515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5/1/2022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226</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81</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10</a:t>
                      </a:r>
                      <a:endParaRPr sz="1600">
                        <a:latin typeface="Times New Roman"/>
                        <a:ea typeface="Times New Roman"/>
                        <a:cs typeface="Times New Roman"/>
                        <a:sym typeface="Times New Roman"/>
                      </a:endParaRPr>
                    </a:p>
                  </a:txBody>
                  <a:tcPr marT="63500" marB="63500" marR="63500" marL="63500" anchor="ctr"/>
                </a:tc>
              </a:tr>
              <a:tr h="48515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6/1/2022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211</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152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8</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13</a:t>
                      </a:r>
                      <a:endParaRPr sz="1600">
                        <a:latin typeface="Times New Roman"/>
                        <a:ea typeface="Times New Roman"/>
                        <a:cs typeface="Times New Roman"/>
                        <a:sym typeface="Times New Roman"/>
                      </a:endParaRPr>
                    </a:p>
                  </a:txBody>
                  <a:tcPr marT="63500" marB="63500" marR="63500" marL="63500" anchor="ctr"/>
                </a:tc>
              </a:tr>
              <a:tr h="48515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205</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263</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8</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a:t>
                      </a:r>
                      <a:endParaRPr sz="16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291150" y="804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Kết quả - Dự báo bằng mô hình ARIMA</a:t>
            </a:r>
            <a:endParaRPr/>
          </a:p>
        </p:txBody>
      </p:sp>
      <p:sp>
        <p:nvSpPr>
          <p:cNvPr id="364" name="Google Shape;364;p26"/>
          <p:cNvSpPr txBox="1"/>
          <p:nvPr>
            <p:ph idx="1" type="body"/>
          </p:nvPr>
        </p:nvSpPr>
        <p:spPr>
          <a:xfrm>
            <a:off x="311700" y="4416475"/>
            <a:ext cx="4323300" cy="348000"/>
          </a:xfrm>
          <a:prstGeom prst="rect">
            <a:avLst/>
          </a:prstGeom>
        </p:spPr>
        <p:txBody>
          <a:bodyPr anchorCtr="0" anchor="t" bIns="91425" lIns="91425" spcFirstLastPara="1" rIns="91425" wrap="square" tIns="91425">
            <a:noAutofit/>
          </a:bodyPr>
          <a:lstStyle/>
          <a:p>
            <a:pPr indent="0" lvl="0" marL="0" rtl="0" algn="ctr">
              <a:lnSpc>
                <a:spcPct val="80000"/>
              </a:lnSpc>
              <a:spcBef>
                <a:spcPts val="600"/>
              </a:spcBef>
              <a:spcAft>
                <a:spcPts val="600"/>
              </a:spcAft>
              <a:buNone/>
            </a:pPr>
            <a:r>
              <a:rPr lang="vi" sz="1600">
                <a:solidFill>
                  <a:schemeClr val="dk1"/>
                </a:solidFill>
                <a:latin typeface="Times New Roman"/>
                <a:ea typeface="Times New Roman"/>
                <a:cs typeface="Times New Roman"/>
                <a:sym typeface="Times New Roman"/>
              </a:rPr>
              <a:t>Biểu đồ thể hiện những ca mắc cũ và dự đoán tương ứng của Đắk Lắk</a:t>
            </a:r>
            <a:endParaRPr sz="1600"/>
          </a:p>
        </p:txBody>
      </p:sp>
      <p:sp>
        <p:nvSpPr>
          <p:cNvPr id="365" name="Google Shape;365;p26"/>
          <p:cNvSpPr txBox="1"/>
          <p:nvPr>
            <p:ph idx="1" type="body"/>
          </p:nvPr>
        </p:nvSpPr>
        <p:spPr>
          <a:xfrm>
            <a:off x="4635000" y="4416475"/>
            <a:ext cx="4323300" cy="348000"/>
          </a:xfrm>
          <a:prstGeom prst="rect">
            <a:avLst/>
          </a:prstGeom>
        </p:spPr>
        <p:txBody>
          <a:bodyPr anchorCtr="0" anchor="t" bIns="91425" lIns="91425" spcFirstLastPara="1" rIns="91425" wrap="square" tIns="91425">
            <a:noAutofit/>
          </a:bodyPr>
          <a:lstStyle/>
          <a:p>
            <a:pPr indent="0" lvl="0" marL="0" rtl="0" algn="ctr">
              <a:lnSpc>
                <a:spcPct val="80000"/>
              </a:lnSpc>
              <a:spcBef>
                <a:spcPts val="600"/>
              </a:spcBef>
              <a:spcAft>
                <a:spcPts val="600"/>
              </a:spcAft>
              <a:buNone/>
            </a:pPr>
            <a:r>
              <a:rPr lang="vi" sz="1600">
                <a:solidFill>
                  <a:schemeClr val="dk1"/>
                </a:solidFill>
                <a:latin typeface="Times New Roman"/>
                <a:ea typeface="Times New Roman"/>
                <a:cs typeface="Times New Roman"/>
                <a:sym typeface="Times New Roman"/>
              </a:rPr>
              <a:t>Biểu đồ thể hiện những ca tử vong cũ và dự đoán tương ứng của Đắk Lắk</a:t>
            </a:r>
            <a:endParaRPr sz="1600"/>
          </a:p>
        </p:txBody>
      </p:sp>
      <p:pic>
        <p:nvPicPr>
          <p:cNvPr id="366" name="Google Shape;366;p26"/>
          <p:cNvPicPr preferRelativeResize="0"/>
          <p:nvPr/>
        </p:nvPicPr>
        <p:blipFill>
          <a:blip r:embed="rId3">
            <a:alphaModFix/>
          </a:blip>
          <a:stretch>
            <a:fillRect/>
          </a:stretch>
        </p:blipFill>
        <p:spPr>
          <a:xfrm>
            <a:off x="-176925" y="732975"/>
            <a:ext cx="4921375" cy="3683500"/>
          </a:xfrm>
          <a:prstGeom prst="rect">
            <a:avLst/>
          </a:prstGeom>
          <a:noFill/>
          <a:ln>
            <a:noFill/>
          </a:ln>
        </p:spPr>
      </p:pic>
      <p:pic>
        <p:nvPicPr>
          <p:cNvPr id="367" name="Google Shape;367;p26"/>
          <p:cNvPicPr preferRelativeResize="0"/>
          <p:nvPr/>
        </p:nvPicPr>
        <p:blipFill>
          <a:blip r:embed="rId4">
            <a:alphaModFix/>
          </a:blip>
          <a:stretch>
            <a:fillRect/>
          </a:stretch>
        </p:blipFill>
        <p:spPr>
          <a:xfrm>
            <a:off x="4429800" y="718554"/>
            <a:ext cx="4921375" cy="36834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graphicFrame>
        <p:nvGraphicFramePr>
          <p:cNvPr id="372" name="Google Shape;372;p27"/>
          <p:cNvGraphicFramePr/>
          <p:nvPr/>
        </p:nvGraphicFramePr>
        <p:xfrm>
          <a:off x="2206013" y="88475"/>
          <a:ext cx="3000000" cy="3000000"/>
        </p:xfrm>
        <a:graphic>
          <a:graphicData uri="http://schemas.openxmlformats.org/drawingml/2006/table">
            <a:tbl>
              <a:tblPr>
                <a:noFill/>
                <a:tableStyleId>{1676938F-216E-4E80-BFAB-DAF63B138C47}</a:tableStyleId>
              </a:tblPr>
              <a:tblGrid>
                <a:gridCol w="934525"/>
                <a:gridCol w="979000"/>
                <a:gridCol w="904850"/>
                <a:gridCol w="964200"/>
                <a:gridCol w="949350"/>
              </a:tblGrid>
              <a:tr h="468100">
                <a:tc rowSpan="2">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NGÀY</a:t>
                      </a:r>
                      <a:endParaRPr sz="1600">
                        <a:latin typeface="Times New Roman"/>
                        <a:ea typeface="Times New Roman"/>
                        <a:cs typeface="Times New Roman"/>
                        <a:sym typeface="Times New Roman"/>
                      </a:endParaRPr>
                    </a:p>
                  </a:txBody>
                  <a:tcPr marT="63500" marB="63500" marR="63500" marL="63500" anchor="ctr"/>
                </a:tc>
                <a:tc gridSpan="2">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CA MẮC MỚI</a:t>
                      </a:r>
                      <a:endParaRPr sz="1600">
                        <a:latin typeface="Times New Roman"/>
                        <a:ea typeface="Times New Roman"/>
                        <a:cs typeface="Times New Roman"/>
                        <a:sym typeface="Times New Roman"/>
                      </a:endParaRPr>
                    </a:p>
                  </a:txBody>
                  <a:tcPr marT="63500" marB="63500" marR="63500" marL="63500" anchor="ctr"/>
                </a:tc>
                <a:tc hMerge="1"/>
                <a:tc gridSpan="2">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CA CHẾT MỚI</a:t>
                      </a:r>
                      <a:endParaRPr sz="1600">
                        <a:latin typeface="Times New Roman"/>
                        <a:ea typeface="Times New Roman"/>
                        <a:cs typeface="Times New Roman"/>
                        <a:sym typeface="Times New Roman"/>
                      </a:endParaRPr>
                    </a:p>
                  </a:txBody>
                  <a:tcPr marT="63500" marB="63500" marR="63500" marL="63500" anchor="ctr"/>
                </a:tc>
                <a:tc hMerge="1"/>
              </a:tr>
              <a:tr h="606925">
                <a:tc vMerge="1"/>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DỰ ĐOÁN</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THỰC TẾ</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DỰ ĐOÁN</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THỰC TẾ</a:t>
                      </a:r>
                      <a:endParaRPr sz="1600">
                        <a:latin typeface="Times New Roman"/>
                        <a:ea typeface="Times New Roman"/>
                        <a:cs typeface="Times New Roman"/>
                        <a:sym typeface="Times New Roman"/>
                      </a:endParaRPr>
                    </a:p>
                  </a:txBody>
                  <a:tcPr marT="63500" marB="63500" marR="63500" marL="63500" anchor="ctr"/>
                </a:tc>
              </a:tr>
              <a:tr h="46810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1/1/2022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666</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569</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35</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27</a:t>
                      </a:r>
                      <a:endParaRPr sz="1600">
                        <a:latin typeface="Times New Roman"/>
                        <a:ea typeface="Times New Roman"/>
                        <a:cs typeface="Times New Roman"/>
                        <a:sym typeface="Times New Roman"/>
                      </a:endParaRPr>
                    </a:p>
                  </a:txBody>
                  <a:tcPr marT="63500" marB="63500" marR="63500" marL="63500" anchor="ctr"/>
                </a:tc>
              </a:tr>
              <a:tr h="46810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2/1/2022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683</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384</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30</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52</a:t>
                      </a:r>
                      <a:endParaRPr sz="1600">
                        <a:latin typeface="Times New Roman"/>
                        <a:ea typeface="Times New Roman"/>
                        <a:cs typeface="Times New Roman"/>
                        <a:sym typeface="Times New Roman"/>
                      </a:endParaRPr>
                    </a:p>
                  </a:txBody>
                  <a:tcPr marT="63500" marB="63500" marR="63500" marL="63500" anchor="ctr"/>
                </a:tc>
              </a:tr>
              <a:tr h="46810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707</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662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33</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25</a:t>
                      </a:r>
                      <a:endParaRPr sz="1600">
                        <a:latin typeface="Times New Roman"/>
                        <a:ea typeface="Times New Roman"/>
                        <a:cs typeface="Times New Roman"/>
                        <a:sym typeface="Times New Roman"/>
                      </a:endParaRPr>
                    </a:p>
                  </a:txBody>
                  <a:tcPr marT="63500" marB="63500" marR="63500" marL="63500" anchor="ctr"/>
                </a:tc>
              </a:tr>
              <a:tr h="485875">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4/1/2022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700">
                          <a:latin typeface="Times New Roman"/>
                          <a:ea typeface="Times New Roman"/>
                          <a:cs typeface="Times New Roman"/>
                          <a:sym typeface="Times New Roman"/>
                        </a:rPr>
                        <a:t>705</a:t>
                      </a:r>
                      <a:endParaRPr sz="17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700">
                          <a:latin typeface="Times New Roman"/>
                          <a:ea typeface="Times New Roman"/>
                          <a:cs typeface="Times New Roman"/>
                          <a:sym typeface="Times New Roman"/>
                        </a:rPr>
                        <a:t>664</a:t>
                      </a:r>
                      <a:endParaRPr sz="17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700">
                          <a:latin typeface="Times New Roman"/>
                          <a:ea typeface="Times New Roman"/>
                          <a:cs typeface="Times New Roman"/>
                          <a:sym typeface="Times New Roman"/>
                        </a:rPr>
                        <a:t>35</a:t>
                      </a:r>
                      <a:endParaRPr sz="17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700">
                          <a:latin typeface="Times New Roman"/>
                          <a:ea typeface="Times New Roman"/>
                          <a:cs typeface="Times New Roman"/>
                          <a:sym typeface="Times New Roman"/>
                        </a:rPr>
                        <a:t>21</a:t>
                      </a:r>
                      <a:endParaRPr sz="1700">
                        <a:latin typeface="Times New Roman"/>
                        <a:ea typeface="Times New Roman"/>
                        <a:cs typeface="Times New Roman"/>
                        <a:sym typeface="Times New Roman"/>
                      </a:endParaRPr>
                    </a:p>
                  </a:txBody>
                  <a:tcPr marT="63500" marB="63500" marR="63500" marL="63500" anchor="ctr"/>
                </a:tc>
              </a:tr>
              <a:tr h="46810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5/1/2022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735</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448</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33</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63500" marB="63500" marR="63500" marL="63500" anchor="ctr"/>
                </a:tc>
              </a:tr>
              <a:tr h="46810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6/1/2022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755</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442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35</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18</a:t>
                      </a:r>
                      <a:endParaRPr sz="1600">
                        <a:latin typeface="Times New Roman"/>
                        <a:ea typeface="Times New Roman"/>
                        <a:cs typeface="Times New Roman"/>
                        <a:sym typeface="Times New Roman"/>
                      </a:endParaRPr>
                    </a:p>
                  </a:txBody>
                  <a:tcPr marT="63500" marB="63500" marR="63500" marL="63500" anchor="ctr"/>
                </a:tc>
              </a:tr>
              <a:tr h="468100">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7/1/2022</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777</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489</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33</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vi" sz="1600">
                          <a:latin typeface="Times New Roman"/>
                          <a:ea typeface="Times New Roman"/>
                          <a:cs typeface="Times New Roman"/>
                          <a:sym typeface="Times New Roman"/>
                        </a:rPr>
                        <a:t>18</a:t>
                      </a:r>
                      <a:endParaRPr sz="1600">
                        <a:latin typeface="Times New Roman"/>
                        <a:ea typeface="Times New Roman"/>
                        <a:cs typeface="Times New Roman"/>
                        <a:sym typeface="Times New Roman"/>
                      </a:endParaRPr>
                    </a:p>
                  </a:txBody>
                  <a:tcPr marT="63500" marB="63500" marR="63500" marL="63500" anchor="ctr"/>
                </a:tc>
              </a:tr>
            </a:tbl>
          </a:graphicData>
        </a:graphic>
      </p:graphicFrame>
      <p:sp>
        <p:nvSpPr>
          <p:cNvPr id="373" name="Google Shape;373;p27"/>
          <p:cNvSpPr txBox="1"/>
          <p:nvPr>
            <p:ph idx="1" type="body"/>
          </p:nvPr>
        </p:nvSpPr>
        <p:spPr>
          <a:xfrm>
            <a:off x="2146025" y="4521525"/>
            <a:ext cx="4851900" cy="414000"/>
          </a:xfrm>
          <a:prstGeom prst="rect">
            <a:avLst/>
          </a:prstGeom>
        </p:spPr>
        <p:txBody>
          <a:bodyPr anchorCtr="0" anchor="t" bIns="91425" lIns="91425" spcFirstLastPara="1" rIns="91425" wrap="square" tIns="91425">
            <a:noAutofit/>
          </a:bodyPr>
          <a:lstStyle/>
          <a:p>
            <a:pPr indent="0" lvl="0" marL="0" rtl="0" algn="ctr">
              <a:lnSpc>
                <a:spcPct val="100000"/>
              </a:lnSpc>
              <a:spcBef>
                <a:spcPts val="600"/>
              </a:spcBef>
              <a:spcAft>
                <a:spcPts val="600"/>
              </a:spcAft>
              <a:buNone/>
            </a:pPr>
            <a:r>
              <a:rPr lang="vi" sz="1600">
                <a:solidFill>
                  <a:srgbClr val="000000"/>
                </a:solidFill>
                <a:latin typeface="Times New Roman"/>
                <a:ea typeface="Times New Roman"/>
                <a:cs typeface="Times New Roman"/>
                <a:sym typeface="Times New Roman"/>
              </a:rPr>
              <a:t>So sánh kết quả dự đoán và số liệu thực tế của thành phố Hồ Chí Minh.</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Kết luận</a:t>
            </a:r>
            <a:endParaRPr/>
          </a:p>
        </p:txBody>
      </p:sp>
      <p:sp>
        <p:nvSpPr>
          <p:cNvPr id="379" name="Google Shape;379;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latin typeface="Times New Roman"/>
                <a:ea typeface="Times New Roman"/>
                <a:cs typeface="Times New Roman"/>
                <a:sym typeface="Times New Roman"/>
              </a:rPr>
              <a:t>+ </a:t>
            </a:r>
            <a:r>
              <a:rPr lang="vi" sz="1800">
                <a:latin typeface="Times New Roman"/>
                <a:ea typeface="Times New Roman"/>
                <a:cs typeface="Times New Roman"/>
                <a:sym typeface="Times New Roman"/>
              </a:rPr>
              <a:t>Các yếu tố dân số, mật độ dân số có ảnh hưởng đến số ca mắc, số ca tử vong do Covid-19.</a:t>
            </a:r>
            <a:endParaRPr sz="1800">
              <a:latin typeface="Times New Roman"/>
              <a:ea typeface="Times New Roman"/>
              <a:cs typeface="Times New Roman"/>
              <a:sym typeface="Times New Roman"/>
            </a:endParaRPr>
          </a:p>
          <a:p>
            <a:pPr indent="0" lvl="0" marL="0" rtl="0" algn="l">
              <a:spcBef>
                <a:spcPts val="1200"/>
              </a:spcBef>
              <a:spcAft>
                <a:spcPts val="1200"/>
              </a:spcAft>
              <a:buNone/>
            </a:pPr>
            <a:r>
              <a:rPr lang="vi" sz="1800">
                <a:latin typeface="Times New Roman"/>
                <a:ea typeface="Times New Roman"/>
                <a:cs typeface="Times New Roman"/>
                <a:sym typeface="Times New Roman"/>
              </a:rPr>
              <a:t>+ Mô hình ARIMA nhìn chung không dự đoán chính xác được số ca mắc và tử vong trong ngày do có nhiều yếu tố gây nhiễu, tuy nhiên mức chênh lệch không quá lớn và ở một vài tỉnh thành dự đoán với xu hướng đúng.</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2725950" y="2072100"/>
            <a:ext cx="36921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Thank for watching!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Giới thiệu</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latin typeface="Times New Roman"/>
                <a:ea typeface="Times New Roman"/>
                <a:cs typeface="Times New Roman"/>
                <a:sym typeface="Times New Roman"/>
              </a:rPr>
              <a:t>Covid-19 bùng phát, số ca mắc và tử vong tăng cao?</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vi" sz="1800">
                <a:latin typeface="Times New Roman"/>
                <a:ea typeface="Times New Roman"/>
                <a:cs typeface="Times New Roman"/>
                <a:sym typeface="Times New Roman"/>
              </a:rPr>
              <a:t>Các yếu tố liên quan?</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vi" sz="1800">
                <a:latin typeface="Times New Roman"/>
                <a:ea typeface="Times New Roman"/>
                <a:cs typeface="Times New Roman"/>
                <a:sym typeface="Times New Roman"/>
              </a:rPr>
              <a:t>Dự báo số lượng ca? Xu hướng?</a:t>
            </a:r>
            <a:endParaRPr sz="1800">
              <a:latin typeface="Times New Roman"/>
              <a:ea typeface="Times New Roman"/>
              <a:cs typeface="Times New Roman"/>
              <a:sym typeface="Times New Roman"/>
            </a:endParaRPr>
          </a:p>
          <a:p>
            <a:pPr indent="0" lvl="0" marL="0" rtl="0" algn="l">
              <a:spcBef>
                <a:spcPts val="1200"/>
              </a:spcBef>
              <a:spcAft>
                <a:spcPts val="1200"/>
              </a:spcAft>
              <a:buNone/>
            </a:pPr>
            <a:r>
              <a:rPr lang="vi" sz="1800">
                <a:latin typeface="Times New Roman"/>
                <a:ea typeface="Times New Roman"/>
                <a:cs typeface="Times New Roman"/>
                <a:sym typeface="Times New Roman"/>
              </a:rPr>
              <a:t>Chính sách ở từng địa phương</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Đặt vấn đề</a:t>
            </a:r>
            <a:endParaRPr/>
          </a:p>
        </p:txBody>
      </p:sp>
      <p:sp>
        <p:nvSpPr>
          <p:cNvPr id="290" name="Google Shape;290;p15"/>
          <p:cNvSpPr txBox="1"/>
          <p:nvPr>
            <p:ph idx="1" type="body"/>
          </p:nvPr>
        </p:nvSpPr>
        <p:spPr>
          <a:xfrm>
            <a:off x="1303800" y="1990050"/>
            <a:ext cx="7030500" cy="29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800">
                <a:latin typeface="Times New Roman"/>
                <a:ea typeface="Times New Roman"/>
                <a:cs typeface="Times New Roman"/>
                <a:sym typeface="Times New Roman"/>
              </a:rPr>
              <a:t>Mật độ dân số</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vi" sz="1800">
                <a:latin typeface="Times New Roman"/>
                <a:ea typeface="Times New Roman"/>
                <a:cs typeface="Times New Roman"/>
                <a:sym typeface="Times New Roman"/>
              </a:rPr>
              <a:t>Tỉ lệ dân thành thị ở mỗi địa phương</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vi" sz="1800">
                <a:latin typeface="Times New Roman"/>
                <a:ea typeface="Times New Roman"/>
                <a:cs typeface="Times New Roman"/>
                <a:sym typeface="Times New Roman"/>
              </a:rPr>
              <a:t>	</a:t>
            </a:r>
            <a:r>
              <a:rPr b="1" lang="vi" sz="1800">
                <a:latin typeface="Times New Roman"/>
                <a:ea typeface="Times New Roman"/>
                <a:cs typeface="Times New Roman"/>
                <a:sym typeface="Times New Roman"/>
              </a:rPr>
              <a:t>-&gt; Liên quan đến số ca mắc, số ca tử vong?</a:t>
            </a:r>
            <a:endParaRPr b="1" sz="1800">
              <a:latin typeface="Times New Roman"/>
              <a:ea typeface="Times New Roman"/>
              <a:cs typeface="Times New Roman"/>
              <a:sym typeface="Times New Roman"/>
            </a:endParaRPr>
          </a:p>
          <a:p>
            <a:pPr indent="0" lvl="0" marL="0" rtl="0" algn="l">
              <a:spcBef>
                <a:spcPts val="1200"/>
              </a:spcBef>
              <a:spcAft>
                <a:spcPts val="0"/>
              </a:spcAft>
              <a:buNone/>
            </a:pPr>
            <a:r>
              <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vi" sz="1800">
                <a:latin typeface="Times New Roman"/>
                <a:ea typeface="Times New Roman"/>
                <a:cs typeface="Times New Roman"/>
                <a:sym typeface="Times New Roman"/>
              </a:rPr>
              <a:t>Số lượng ca mắc, số lượng ca tử vong theo thời gian</a:t>
            </a:r>
            <a:endParaRPr sz="1800">
              <a:latin typeface="Times New Roman"/>
              <a:ea typeface="Times New Roman"/>
              <a:cs typeface="Times New Roman"/>
              <a:sym typeface="Times New Roman"/>
            </a:endParaRPr>
          </a:p>
          <a:p>
            <a:pPr indent="0" lvl="0" marL="0" rtl="0" algn="l">
              <a:spcBef>
                <a:spcPts val="1200"/>
              </a:spcBef>
              <a:spcAft>
                <a:spcPts val="1200"/>
              </a:spcAft>
              <a:buNone/>
            </a:pPr>
            <a:r>
              <a:rPr lang="vi" sz="1800">
                <a:latin typeface="Times New Roman"/>
                <a:ea typeface="Times New Roman"/>
                <a:cs typeface="Times New Roman"/>
                <a:sym typeface="Times New Roman"/>
              </a:rPr>
              <a:t>	</a:t>
            </a:r>
            <a:r>
              <a:rPr b="1" lang="vi" sz="1800">
                <a:latin typeface="Times New Roman"/>
                <a:ea typeface="Times New Roman"/>
                <a:cs typeface="Times New Roman"/>
                <a:sym typeface="Times New Roman"/>
              </a:rPr>
              <a:t>-&gt; Số lượng ca mắc, ca tử vong trong tương lai?</a:t>
            </a:r>
            <a:endParaRPr b="1"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Phương pháp</a:t>
            </a:r>
            <a:endParaRPr/>
          </a:p>
        </p:txBody>
      </p:sp>
      <p:sp>
        <p:nvSpPr>
          <p:cNvPr id="296" name="Google Shape;296;p16"/>
          <p:cNvSpPr txBox="1"/>
          <p:nvPr>
            <p:ph idx="1" type="body"/>
          </p:nvPr>
        </p:nvSpPr>
        <p:spPr>
          <a:xfrm>
            <a:off x="1845100" y="1712025"/>
            <a:ext cx="6249000" cy="2541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vi"/>
              <a:t>Hồi quy tuyến tính</a:t>
            </a:r>
            <a:endParaRPr/>
          </a:p>
          <a:p>
            <a:pPr indent="0" lvl="0" marL="457200" rtl="0" algn="l">
              <a:spcBef>
                <a:spcPts val="1200"/>
              </a:spcBef>
              <a:spcAft>
                <a:spcPts val="0"/>
              </a:spcAft>
              <a:buNone/>
            </a:pPr>
            <a:r>
              <a:rPr lang="vi"/>
              <a:t>	Đơn biến</a:t>
            </a:r>
            <a:endParaRPr/>
          </a:p>
          <a:p>
            <a:pPr indent="0" lvl="0" marL="457200" rtl="0" algn="l">
              <a:spcBef>
                <a:spcPts val="1200"/>
              </a:spcBef>
              <a:spcAft>
                <a:spcPts val="0"/>
              </a:spcAft>
              <a:buNone/>
            </a:pPr>
            <a:r>
              <a:rPr lang="vi"/>
              <a:t>	Đa biến</a:t>
            </a:r>
            <a:endParaRPr/>
          </a:p>
          <a:p>
            <a:pPr indent="0" lvl="0" marL="457200" rtl="0" algn="l">
              <a:spcBef>
                <a:spcPts val="1200"/>
              </a:spcBef>
              <a:spcAft>
                <a:spcPts val="1200"/>
              </a:spcAft>
              <a:buNone/>
            </a:pPr>
            <a:r>
              <a:rPr lang="vi"/>
              <a:t>Mô hình ARIMA - thuộc nhóm Time Series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Hồi quy tuyến tính</a:t>
            </a:r>
            <a:endParaRPr/>
          </a:p>
        </p:txBody>
      </p:sp>
      <p:sp>
        <p:nvSpPr>
          <p:cNvPr id="302" name="Google Shape;302;p17"/>
          <p:cNvSpPr txBox="1"/>
          <p:nvPr>
            <p:ph idx="1" type="body"/>
          </p:nvPr>
        </p:nvSpPr>
        <p:spPr>
          <a:xfrm>
            <a:off x="1303800" y="1987925"/>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vi" sz="2200"/>
              <a:t>y = b0 + b1x1 + b2x2 + . . . + bpxp + e</a:t>
            </a:r>
            <a:endParaRPr b="1" sz="2200"/>
          </a:p>
          <a:p>
            <a:pPr indent="0" lvl="0" marL="0" rtl="0" algn="l">
              <a:spcBef>
                <a:spcPts val="1200"/>
              </a:spcBef>
              <a:spcAft>
                <a:spcPts val="0"/>
              </a:spcAft>
              <a:buNone/>
            </a:pPr>
            <a:r>
              <a:rPr lang="vi" sz="1800">
                <a:latin typeface="Times New Roman"/>
                <a:ea typeface="Times New Roman"/>
                <a:cs typeface="Times New Roman"/>
                <a:sym typeface="Times New Roman"/>
              </a:rPr>
              <a:t>Ước lượng các hệ số. Có hay không có ý nghĩa thống kê?</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vi" sz="1800">
                <a:latin typeface="Times New Roman"/>
                <a:ea typeface="Times New Roman"/>
                <a:cs typeface="Times New Roman"/>
                <a:sym typeface="Times New Roman"/>
              </a:rPr>
              <a:t>Khả năng giải thích biến phụ thuộc từ các biến độc lập</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vi" sz="1800">
                <a:latin typeface="Times New Roman"/>
                <a:ea typeface="Times New Roman"/>
                <a:cs typeface="Times New Roman"/>
                <a:sym typeface="Times New Roman"/>
              </a:rPr>
              <a:t>Hệ số tương quan giữa biến phụ thuộc với các biến độc lập</a:t>
            </a:r>
            <a:endParaRPr sz="1800">
              <a:latin typeface="Times New Roman"/>
              <a:ea typeface="Times New Roman"/>
              <a:cs typeface="Times New Roman"/>
              <a:sym typeface="Times New Roman"/>
            </a:endParaRPr>
          </a:p>
          <a:p>
            <a:pPr indent="0" lvl="0" marL="0" rtl="0" algn="l">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ARIMA</a:t>
            </a:r>
            <a:endParaRPr/>
          </a:p>
        </p:txBody>
      </p:sp>
      <p:sp>
        <p:nvSpPr>
          <p:cNvPr id="308" name="Google Shape;308;p18"/>
          <p:cNvSpPr txBox="1"/>
          <p:nvPr/>
        </p:nvSpPr>
        <p:spPr>
          <a:xfrm>
            <a:off x="2085750" y="1928600"/>
            <a:ext cx="4972500" cy="17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2000">
                <a:solidFill>
                  <a:schemeClr val="dk2"/>
                </a:solidFill>
                <a:latin typeface="Times New Roman"/>
                <a:ea typeface="Times New Roman"/>
                <a:cs typeface="Times New Roman"/>
                <a:sym typeface="Times New Roman"/>
              </a:rPr>
              <a:t>Cần xác định 3 thành phần p, d, q cho model:</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2"/>
              </a:buClr>
              <a:buSzPts val="2000"/>
              <a:buFont typeface="Times New Roman"/>
              <a:buChar char="+"/>
            </a:pPr>
            <a:r>
              <a:rPr lang="vi" sz="2000">
                <a:solidFill>
                  <a:schemeClr val="dk2"/>
                </a:solidFill>
                <a:latin typeface="Times New Roman"/>
                <a:ea typeface="Times New Roman"/>
                <a:cs typeface="Times New Roman"/>
                <a:sym typeface="Times New Roman"/>
              </a:rPr>
              <a:t>Auto Regression - p</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vi" sz="2000">
                <a:solidFill>
                  <a:schemeClr val="dk2"/>
                </a:solidFill>
                <a:latin typeface="Times New Roman"/>
                <a:ea typeface="Times New Roman"/>
                <a:cs typeface="Times New Roman"/>
                <a:sym typeface="Times New Roman"/>
              </a:rPr>
              <a:t>Moving Average - q</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vi" sz="2000">
                <a:solidFill>
                  <a:schemeClr val="dk2"/>
                </a:solidFill>
                <a:latin typeface="Times New Roman"/>
                <a:ea typeface="Times New Roman"/>
                <a:cs typeface="Times New Roman"/>
                <a:sym typeface="Times New Roman"/>
              </a:rPr>
              <a:t>Integrated - d</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Kết quả - Hồi quy</a:t>
            </a:r>
            <a:endParaRPr/>
          </a:p>
        </p:txBody>
      </p:sp>
      <p:sp>
        <p:nvSpPr>
          <p:cNvPr id="314" name="Google Shape;314;p19"/>
          <p:cNvSpPr txBox="1"/>
          <p:nvPr>
            <p:ph idx="1" type="body"/>
          </p:nvPr>
        </p:nvSpPr>
        <p:spPr>
          <a:xfrm>
            <a:off x="857625" y="12464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Hồi quy đơn biến:</a:t>
            </a:r>
            <a:endParaRPr/>
          </a:p>
          <a:p>
            <a:pPr indent="0" lvl="0" marL="0" rtl="0" algn="l">
              <a:spcBef>
                <a:spcPts val="1200"/>
              </a:spcBef>
              <a:spcAft>
                <a:spcPts val="1200"/>
              </a:spcAft>
              <a:buNone/>
            </a:pPr>
            <a:r>
              <a:t/>
            </a:r>
            <a:endParaRPr/>
          </a:p>
        </p:txBody>
      </p:sp>
      <p:pic>
        <p:nvPicPr>
          <p:cNvPr id="315" name="Google Shape;315;p19"/>
          <p:cNvPicPr preferRelativeResize="0"/>
          <p:nvPr/>
        </p:nvPicPr>
        <p:blipFill>
          <a:blip r:embed="rId3">
            <a:alphaModFix/>
          </a:blip>
          <a:stretch>
            <a:fillRect/>
          </a:stretch>
        </p:blipFill>
        <p:spPr>
          <a:xfrm>
            <a:off x="3703375" y="1436013"/>
            <a:ext cx="3943350" cy="309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Kết quả - Hồi quy</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lnSpc>
                <a:spcPct val="100000"/>
              </a:lnSpc>
              <a:spcBef>
                <a:spcPts val="1200"/>
              </a:spcBef>
              <a:spcAft>
                <a:spcPts val="0"/>
              </a:spcAft>
              <a:buNone/>
            </a:pPr>
            <a:r>
              <a:t/>
            </a:r>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None/>
            </a:pPr>
            <a:r>
              <a:t/>
            </a:r>
            <a:endParaRPr/>
          </a:p>
          <a:p>
            <a:pPr indent="0" lvl="0" marL="0" rtl="0" algn="ctr">
              <a:lnSpc>
                <a:spcPct val="100000"/>
              </a:lnSpc>
              <a:spcBef>
                <a:spcPts val="600"/>
              </a:spcBef>
              <a:spcAft>
                <a:spcPts val="0"/>
              </a:spcAft>
              <a:buNone/>
            </a:pPr>
            <a:r>
              <a:rPr lang="vi"/>
              <a:t>log(case) = -3.2827 + </a:t>
            </a:r>
            <a:r>
              <a:rPr b="1" lang="vi"/>
              <a:t>0.3938 </a:t>
            </a:r>
            <a:r>
              <a:rPr lang="vi"/>
              <a:t>log(popdens) + </a:t>
            </a:r>
            <a:r>
              <a:rPr b="1" lang="vi"/>
              <a:t>0.8181 </a:t>
            </a:r>
            <a:r>
              <a:rPr lang="vi"/>
              <a:t>log(pop_city)</a:t>
            </a:r>
            <a:endParaRPr/>
          </a:p>
          <a:p>
            <a:pPr indent="0" lvl="0" marL="0" rtl="0" algn="l">
              <a:lnSpc>
                <a:spcPct val="100000"/>
              </a:lnSpc>
              <a:spcBef>
                <a:spcPts val="600"/>
              </a:spcBef>
              <a:spcAft>
                <a:spcPts val="600"/>
              </a:spcAft>
              <a:buClr>
                <a:schemeClr val="dk1"/>
              </a:buClr>
              <a:buSzPts val="1100"/>
              <a:buFont typeface="Arial"/>
              <a:buNone/>
            </a:pPr>
            <a:r>
              <a:t/>
            </a:r>
            <a:endParaRPr/>
          </a:p>
        </p:txBody>
      </p:sp>
      <p:pic>
        <p:nvPicPr>
          <p:cNvPr id="322" name="Google Shape;322;p20"/>
          <p:cNvPicPr preferRelativeResize="0"/>
          <p:nvPr/>
        </p:nvPicPr>
        <p:blipFill>
          <a:blip r:embed="rId3">
            <a:alphaModFix/>
          </a:blip>
          <a:stretch>
            <a:fillRect/>
          </a:stretch>
        </p:blipFill>
        <p:spPr>
          <a:xfrm>
            <a:off x="2007725" y="1542449"/>
            <a:ext cx="5926575" cy="187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Kết quả - Dự báo bằng mô hình ARIMA</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vi" sz="1900">
                <a:latin typeface="Times New Roman"/>
                <a:ea typeface="Times New Roman"/>
                <a:cs typeface="Times New Roman"/>
                <a:sym typeface="Times New Roman"/>
              </a:rPr>
              <a:t>Mô hình: ARIMA</a:t>
            </a:r>
            <a:endParaRPr sz="1900">
              <a:latin typeface="Times New Roman"/>
              <a:ea typeface="Times New Roman"/>
              <a:cs typeface="Times New Roman"/>
              <a:sym typeface="Times New Roman"/>
            </a:endParaRPr>
          </a:p>
          <a:p>
            <a:pPr indent="0" lvl="0" marL="0" rtl="0" algn="l">
              <a:spcBef>
                <a:spcPts val="1200"/>
              </a:spcBef>
              <a:spcAft>
                <a:spcPts val="0"/>
              </a:spcAft>
              <a:buNone/>
            </a:pPr>
            <a:r>
              <a:rPr lang="vi" sz="1900">
                <a:latin typeface="Times New Roman"/>
                <a:ea typeface="Times New Roman"/>
                <a:cs typeface="Times New Roman"/>
                <a:sym typeface="Times New Roman"/>
              </a:rPr>
              <a:t>Các tỉnh:</a:t>
            </a:r>
            <a:endParaRPr sz="1900">
              <a:latin typeface="Times New Roman"/>
              <a:ea typeface="Times New Roman"/>
              <a:cs typeface="Times New Roman"/>
              <a:sym typeface="Times New Roman"/>
            </a:endParaRPr>
          </a:p>
          <a:p>
            <a:pPr indent="-349250" lvl="0" marL="457200" rtl="0" algn="l">
              <a:spcBef>
                <a:spcPts val="1200"/>
              </a:spcBef>
              <a:spcAft>
                <a:spcPts val="0"/>
              </a:spcAft>
              <a:buSzPts val="1900"/>
              <a:buFont typeface="Times New Roman"/>
              <a:buChar char="+"/>
            </a:pPr>
            <a:r>
              <a:rPr lang="vi" sz="1900">
                <a:latin typeface="Times New Roman"/>
                <a:ea typeface="Times New Roman"/>
                <a:cs typeface="Times New Roman"/>
                <a:sym typeface="Times New Roman"/>
              </a:rPr>
              <a:t>Thành phố Hồ Chí Minh	:	Mật độ dân số cao</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vi" sz="1900">
                <a:latin typeface="Times New Roman"/>
                <a:ea typeface="Times New Roman"/>
                <a:cs typeface="Times New Roman"/>
                <a:sym typeface="Times New Roman"/>
              </a:rPr>
              <a:t>Bà Rịa Vũng Tàu			:	Mật độ dân số trung bình</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vi" sz="1900">
                <a:latin typeface="Times New Roman"/>
                <a:ea typeface="Times New Roman"/>
                <a:cs typeface="Times New Roman"/>
                <a:sym typeface="Times New Roman"/>
              </a:rPr>
              <a:t>Đắk Lắk					:	Mật độ dân số thấp</a:t>
            </a:r>
            <a:endParaRPr sz="1900">
              <a:latin typeface="Times New Roman"/>
              <a:ea typeface="Times New Roman"/>
              <a:cs typeface="Times New Roman"/>
              <a:sym typeface="Times New Roman"/>
            </a:endParaRPr>
          </a:p>
          <a:p>
            <a:pPr indent="0" lvl="0" marL="0" rtl="0" algn="l">
              <a:spcBef>
                <a:spcPts val="1200"/>
              </a:spcBef>
              <a:spcAft>
                <a:spcPts val="1200"/>
              </a:spcAft>
              <a:buNone/>
            </a:pPr>
            <a:r>
              <a:rPr lang="vi" sz="1900">
                <a:latin typeface="Times New Roman"/>
                <a:ea typeface="Times New Roman"/>
                <a:cs typeface="Times New Roman"/>
                <a:sym typeface="Times New Roman"/>
              </a:rPr>
              <a:t>=&gt; Không chênh lệch quá cao, BRVT và Dak Lak xu hướng đúng</a:t>
            </a:r>
            <a:endParaRPr sz="1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