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47" r:id="rId9"/>
    <p:sldId id="348" r:id="rId10"/>
    <p:sldId id="417" r:id="rId11"/>
    <p:sldId id="349" r:id="rId12"/>
    <p:sldId id="265" r:id="rId13"/>
    <p:sldId id="411" r:id="rId14"/>
    <p:sldId id="267" r:id="rId15"/>
    <p:sldId id="269" r:id="rId16"/>
    <p:sldId id="421" r:id="rId17"/>
    <p:sldId id="356" r:id="rId18"/>
    <p:sldId id="271" r:id="rId19"/>
    <p:sldId id="358" r:id="rId20"/>
    <p:sldId id="360" r:id="rId21"/>
    <p:sldId id="274" r:id="rId22"/>
    <p:sldId id="413" r:id="rId23"/>
    <p:sldId id="420" r:id="rId24"/>
    <p:sldId id="276" r:id="rId25"/>
    <p:sldId id="419" r:id="rId26"/>
    <p:sldId id="422" r:id="rId27"/>
    <p:sldId id="277" r:id="rId28"/>
    <p:sldId id="278" r:id="rId29"/>
    <p:sldId id="279" r:id="rId30"/>
    <p:sldId id="408" r:id="rId31"/>
    <p:sldId id="281" r:id="rId32"/>
    <p:sldId id="404" r:id="rId33"/>
    <p:sldId id="283" r:id="rId34"/>
    <p:sldId id="375" r:id="rId35"/>
    <p:sldId id="426" r:id="rId36"/>
    <p:sldId id="427" r:id="rId37"/>
    <p:sldId id="374" r:id="rId38"/>
    <p:sldId id="429" r:id="rId39"/>
    <p:sldId id="430" r:id="rId40"/>
    <p:sldId id="376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0" r:id="rId54"/>
    <p:sldId id="309" r:id="rId55"/>
    <p:sldId id="424" r:id="rId56"/>
    <p:sldId id="284" r:id="rId57"/>
    <p:sldId id="369" r:id="rId58"/>
    <p:sldId id="286" r:id="rId59"/>
    <p:sldId id="414" r:id="rId60"/>
    <p:sldId id="288" r:id="rId61"/>
    <p:sldId id="416" r:id="rId62"/>
    <p:sldId id="425" r:id="rId63"/>
    <p:sldId id="386" r:id="rId64"/>
    <p:sldId id="314" r:id="rId65"/>
    <p:sldId id="315" r:id="rId66"/>
    <p:sldId id="316" r:id="rId67"/>
    <p:sldId id="317" r:id="rId68"/>
    <p:sldId id="318" r:id="rId69"/>
    <p:sldId id="319" r:id="rId70"/>
    <p:sldId id="387" r:id="rId71"/>
    <p:sldId id="321" r:id="rId72"/>
    <p:sldId id="412" r:id="rId73"/>
    <p:sldId id="394" r:id="rId74"/>
    <p:sldId id="395" r:id="rId75"/>
    <p:sldId id="396" r:id="rId76"/>
    <p:sldId id="355" r:id="rId77"/>
    <p:sldId id="382" r:id="rId78"/>
    <p:sldId id="328" r:id="rId79"/>
  </p:sldIdLst>
  <p:sldSz cx="9144000" cy="6858000" type="screen4x3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gpITxfLhFH3FDAlPttyNeeLNyb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C36AB5-9CBD-41D6-8091-FC71E645B335}">
  <a:tblStyle styleId="{DAC36AB5-9CBD-41D6-8091-FC71E645B335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3D7D26-8172-42CD-BEF6-BEC785F8AF4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67477"/>
  </p:normalViewPr>
  <p:slideViewPr>
    <p:cSldViewPr snapToGrid="0">
      <p:cViewPr varScale="1">
        <p:scale>
          <a:sx n="74" d="100"/>
          <a:sy n="74" d="100"/>
        </p:scale>
        <p:origin x="3040" y="184"/>
      </p:cViewPr>
      <p:guideLst>
        <p:guide orient="horz" pos="816"/>
        <p:guide pos="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32701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63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41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973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D739A5-736F-49FB-B5C5-655EDC932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A804FB-0337-45E9-B1E1-4917EA81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055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3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1301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51FF58-C105-4A9E-9630-D9A0E11B7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5B7E24-1F9A-4145-81FD-5FA9539C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55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2BE2D62-DA23-4A1C-BD18-BB29F30D2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0FE727F-6BA6-4D29-9307-3BEF04149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4946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FB1ABE3-7495-4F27-8466-A83A6316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B51EC2-9DAA-4A25-97D8-1FD619E54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EFBA2C-B5AE-4069-BF8B-611B0CEA7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E8AC62-1D2C-4420-B345-3BE889F0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4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666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E2A917-F902-400B-80B0-70693664D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C34C9B-39B2-47DE-ACC5-054B5690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12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52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599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321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886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8801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ACF7734-5D09-4080-A5F3-33EF4697B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239A3F8-049F-4A8D-93CB-7DD9B1942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00" cy="4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6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5372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78391D3-ADD6-4090-9893-F708D7093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B622F6-6930-47DF-9588-CC13ADD7E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539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9334B8E-3D1F-4D13-A54E-BFE97B36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C4D753E-0D96-484D-AE41-DA069EC6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20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7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EC14F13-9940-464D-96E0-6B1495E78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062C8DA-575B-421A-8D26-AE1E16BB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6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1267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41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7562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2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8049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43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88952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44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52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45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3271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46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3705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47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5390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48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5906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49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256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28980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50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38210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51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55527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52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90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2BD6E28-4416-466E-9B96-F46B9236E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B7937B3-A5D5-4AE2-BC95-CEE0E5EA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4621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42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1510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CF294F-1963-42C7-A1B8-DE28A28FD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743749-804F-4046-95C8-744891308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474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﻿• $16—The hardware that executes instructions.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 1SPDFTTPS—A physical chip that contains one or more CPUs.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 $PSF—The basic computation unit of the CPU.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 .VMUJDPSF—Including multiple computing cores on the same CPU.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 .VMUJQSPDFTTPS—Including multiple processors.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Although virtually all systems are now multicore, we use the general term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CPU when referring to a single computational unit of a computer system and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core as well as multicore when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speci!cally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referring to one or more cores 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CPU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01832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33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101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4247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347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01641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6938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61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35841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62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857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63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4116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4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7029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66:notes"/>
          <p:cNvSpPr txBox="1">
            <a:spLocks noGrp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565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7CA9BD9-E623-4E66-A683-125891C2F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849FF62-7A4B-455B-B716-C39D5DEA5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E2A917-F902-400B-80B0-70693664D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C34C9B-39B2-47DE-ACC5-054B5690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3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5294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CC7FDDF-4DBE-4749-A693-95E4CEB96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247B18B-E0DC-42EF-8000-B3A4416D7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037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3:notes"/>
          <p:cNvSpPr txBox="1">
            <a:spLocks noGrp="1"/>
          </p:cNvSpPr>
          <p:nvPr>
            <p:ph type="sldNum" idx="12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73:notes"/>
          <p:cNvSpPr txBox="1">
            <a:spLocks noGrp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25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75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75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75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75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75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5"/>
          <p:cNvSpPr txBox="1"/>
          <p:nvPr/>
        </p:nvSpPr>
        <p:spPr>
          <a:xfrm>
            <a:off x="26988" y="6613525"/>
            <a:ext cx="1931987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5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3531208"/>
            <a:ext cx="3797451" cy="2842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7924" y="5486400"/>
            <a:ext cx="3860276" cy="88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9"/>
          <p:cNvSpPr txBox="1">
            <a:spLocks noGrp="1"/>
          </p:cNvSpPr>
          <p:nvPr>
            <p:ph type="title"/>
          </p:nvPr>
        </p:nvSpPr>
        <p:spPr>
          <a:xfrm rot="5400000">
            <a:off x="5511526" y="2821336"/>
            <a:ext cx="4680981" cy="192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9"/>
          <p:cNvSpPr txBox="1">
            <a:spLocks noGrp="1"/>
          </p:cNvSpPr>
          <p:nvPr>
            <p:ph type="body" idx="1"/>
          </p:nvPr>
        </p:nvSpPr>
        <p:spPr>
          <a:xfrm rot="5400000">
            <a:off x="1274144" y="657711"/>
            <a:ext cx="4680980" cy="624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80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left Caption">
  <p:cSld name="Content with left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9"/>
          <p:cNvSpPr txBox="1">
            <a:spLocks noGrp="1"/>
          </p:cNvSpPr>
          <p:nvPr>
            <p:ph type="title"/>
          </p:nvPr>
        </p:nvSpPr>
        <p:spPr>
          <a:xfrm>
            <a:off x="1381761" y="268941"/>
            <a:ext cx="7430936" cy="56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9"/>
          <p:cNvSpPr>
            <a:spLocks noGrp="1"/>
          </p:cNvSpPr>
          <p:nvPr>
            <p:ph type="pic" idx="2"/>
          </p:nvPr>
        </p:nvSpPr>
        <p:spPr>
          <a:xfrm>
            <a:off x="3496234" y="1376979"/>
            <a:ext cx="5329713" cy="503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1"/>
          </p:nvPr>
        </p:nvSpPr>
        <p:spPr>
          <a:xfrm>
            <a:off x="490331" y="1376980"/>
            <a:ext cx="2866056" cy="503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Helvetica Neue"/>
              <a:buChar char="»"/>
              <a:defRPr sz="1200"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2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laceholders">
  <p:cSld name="Three placeholder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0"/>
          <p:cNvSpPr txBox="1">
            <a:spLocks noGrp="1"/>
          </p:cNvSpPr>
          <p:nvPr>
            <p:ph type="title"/>
          </p:nvPr>
        </p:nvSpPr>
        <p:spPr>
          <a:xfrm>
            <a:off x="1391920" y="285136"/>
            <a:ext cx="7434028" cy="55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0"/>
          <p:cNvSpPr>
            <a:spLocks noGrp="1"/>
          </p:cNvSpPr>
          <p:nvPr>
            <p:ph type="pic" idx="2"/>
          </p:nvPr>
        </p:nvSpPr>
        <p:spPr>
          <a:xfrm>
            <a:off x="4788568" y="3334870"/>
            <a:ext cx="4037379" cy="31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80"/>
          <p:cNvSpPr txBox="1">
            <a:spLocks noGrp="1"/>
          </p:cNvSpPr>
          <p:nvPr>
            <p:ph type="body" idx="1"/>
          </p:nvPr>
        </p:nvSpPr>
        <p:spPr>
          <a:xfrm>
            <a:off x="481782" y="1387735"/>
            <a:ext cx="8344166" cy="181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52" name="Google Shape;52;p80"/>
          <p:cNvSpPr txBox="1">
            <a:spLocks noGrp="1"/>
          </p:cNvSpPr>
          <p:nvPr>
            <p:ph type="body" idx="3"/>
          </p:nvPr>
        </p:nvSpPr>
        <p:spPr>
          <a:xfrm>
            <a:off x="481782" y="3334870"/>
            <a:ext cx="4174439" cy="31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3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Picture with Caption">
  <p:cSld name="Bottom Picture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2"/>
          <p:cNvSpPr txBox="1">
            <a:spLocks noGrp="1"/>
          </p:cNvSpPr>
          <p:nvPr>
            <p:ph type="title"/>
          </p:nvPr>
        </p:nvSpPr>
        <p:spPr>
          <a:xfrm>
            <a:off x="1391920" y="285136"/>
            <a:ext cx="7434028" cy="55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2"/>
          <p:cNvSpPr>
            <a:spLocks noGrp="1"/>
          </p:cNvSpPr>
          <p:nvPr>
            <p:ph type="pic" idx="2"/>
          </p:nvPr>
        </p:nvSpPr>
        <p:spPr>
          <a:xfrm>
            <a:off x="481782" y="3334870"/>
            <a:ext cx="8344166" cy="31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82"/>
          <p:cNvSpPr txBox="1">
            <a:spLocks noGrp="1"/>
          </p:cNvSpPr>
          <p:nvPr>
            <p:ph type="body" idx="1"/>
          </p:nvPr>
        </p:nvSpPr>
        <p:spPr>
          <a:xfrm>
            <a:off x="481782" y="1387735"/>
            <a:ext cx="8344166" cy="181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4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laceholders with Texts">
  <p:cSld name="Three placeholders with Tex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3"/>
          <p:cNvSpPr txBox="1">
            <a:spLocks noGrp="1"/>
          </p:cNvSpPr>
          <p:nvPr>
            <p:ph type="title"/>
          </p:nvPr>
        </p:nvSpPr>
        <p:spPr>
          <a:xfrm>
            <a:off x="1391920" y="285136"/>
            <a:ext cx="7434028" cy="55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3"/>
          <p:cNvSpPr txBox="1">
            <a:spLocks noGrp="1"/>
          </p:cNvSpPr>
          <p:nvPr>
            <p:ph type="body" idx="1"/>
          </p:nvPr>
        </p:nvSpPr>
        <p:spPr>
          <a:xfrm>
            <a:off x="481782" y="1387735"/>
            <a:ext cx="8344166" cy="181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64" name="Google Shape;64;p83"/>
          <p:cNvSpPr txBox="1">
            <a:spLocks noGrp="1"/>
          </p:cNvSpPr>
          <p:nvPr>
            <p:ph type="body" idx="2"/>
          </p:nvPr>
        </p:nvSpPr>
        <p:spPr>
          <a:xfrm>
            <a:off x="4653865" y="3334868"/>
            <a:ext cx="4174439" cy="31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83"/>
          <p:cNvSpPr txBox="1">
            <a:spLocks noGrp="1"/>
          </p:cNvSpPr>
          <p:nvPr>
            <p:ph type="body" idx="3"/>
          </p:nvPr>
        </p:nvSpPr>
        <p:spPr>
          <a:xfrm>
            <a:off x="465138" y="3335337"/>
            <a:ext cx="4037012" cy="317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4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6"/>
          <p:cNvSpPr txBox="1">
            <a:spLocks noGrp="1"/>
          </p:cNvSpPr>
          <p:nvPr>
            <p:ph type="title"/>
          </p:nvPr>
        </p:nvSpPr>
        <p:spPr>
          <a:xfrm>
            <a:off x="1381760" y="257966"/>
            <a:ext cx="7490567" cy="58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7"/>
          <p:cNvCxnSpPr/>
          <p:nvPr/>
        </p:nvCxnSpPr>
        <p:spPr>
          <a:xfrm>
            <a:off x="1630363" y="866775"/>
            <a:ext cx="7221537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77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Helvetica Neue"/>
              <a:buChar char="»"/>
              <a:defRPr sz="1200"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cxnSp>
        <p:nvCxnSpPr>
          <p:cNvPr id="37" name="Google Shape;37;p77"/>
          <p:cNvCxnSpPr/>
          <p:nvPr/>
        </p:nvCxnSpPr>
        <p:spPr>
          <a:xfrm>
            <a:off x="1630363" y="866775"/>
            <a:ext cx="7221537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8"/>
          <p:cNvCxnSpPr/>
          <p:nvPr/>
        </p:nvCxnSpPr>
        <p:spPr>
          <a:xfrm>
            <a:off x="1630363" y="866775"/>
            <a:ext cx="7221537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8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body" idx="1"/>
          </p:nvPr>
        </p:nvSpPr>
        <p:spPr>
          <a:xfrm>
            <a:off x="490330" y="1420008"/>
            <a:ext cx="4134679" cy="50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Helvetica Neue"/>
              <a:buChar char="»"/>
              <a:defRPr sz="1200"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body" idx="2"/>
          </p:nvPr>
        </p:nvSpPr>
        <p:spPr>
          <a:xfrm>
            <a:off x="4797287" y="1420008"/>
            <a:ext cx="4055165" cy="500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Helvetica Neue"/>
              <a:buChar char="»"/>
              <a:defRPr sz="1200"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  <p:cxnSp>
        <p:nvCxnSpPr>
          <p:cNvPr id="43" name="Google Shape;43;p78"/>
          <p:cNvCxnSpPr/>
          <p:nvPr/>
        </p:nvCxnSpPr>
        <p:spPr>
          <a:xfrm>
            <a:off x="1630363" y="866775"/>
            <a:ext cx="7221537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5"/>
          <p:cNvSpPr txBox="1">
            <a:spLocks noGrp="1"/>
          </p:cNvSpPr>
          <p:nvPr>
            <p:ph type="title"/>
          </p:nvPr>
        </p:nvSpPr>
        <p:spPr>
          <a:xfrm>
            <a:off x="1381760" y="257966"/>
            <a:ext cx="7490567" cy="58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0188" cy="64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85"/>
          <p:cNvSpPr txBox="1">
            <a:spLocks noGrp="1"/>
          </p:cNvSpPr>
          <p:nvPr>
            <p:ph type="body" idx="2"/>
          </p:nvPr>
        </p:nvSpPr>
        <p:spPr>
          <a:xfrm>
            <a:off x="457200" y="2014330"/>
            <a:ext cx="4040188" cy="438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Helvetica Neue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73" name="Google Shape;73;p85"/>
          <p:cNvSpPr txBox="1">
            <a:spLocks noGrp="1"/>
          </p:cNvSpPr>
          <p:nvPr>
            <p:ph type="body" idx="3"/>
          </p:nvPr>
        </p:nvSpPr>
        <p:spPr>
          <a:xfrm>
            <a:off x="4645025" y="1219200"/>
            <a:ext cx="4227302" cy="64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4"/>
          </p:nvPr>
        </p:nvSpPr>
        <p:spPr>
          <a:xfrm>
            <a:off x="4645025" y="2014330"/>
            <a:ext cx="4227302" cy="438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Helvetica Neue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right Caption">
  <p:cSld name="Content with right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1651299" y="268941"/>
            <a:ext cx="7161397" cy="56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>
            <a:spLocks noGrp="1"/>
          </p:cNvSpPr>
          <p:nvPr>
            <p:ph type="pic" idx="2"/>
          </p:nvPr>
        </p:nvSpPr>
        <p:spPr>
          <a:xfrm>
            <a:off x="482099" y="1376979"/>
            <a:ext cx="5329713" cy="503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86"/>
          <p:cNvSpPr txBox="1">
            <a:spLocks noGrp="1"/>
          </p:cNvSpPr>
          <p:nvPr>
            <p:ph type="body" idx="1"/>
          </p:nvPr>
        </p:nvSpPr>
        <p:spPr>
          <a:xfrm>
            <a:off x="5965448" y="1376980"/>
            <a:ext cx="2866056" cy="503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Font typeface="Helvetica Neue"/>
              <a:buChar char="»"/>
              <a:defRPr sz="1200"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laceholders with left Picture">
  <p:cSld name="Three placeholders with left Pictur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1391920" y="285136"/>
            <a:ext cx="7434028" cy="55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>
            <a:spLocks noGrp="1"/>
          </p:cNvSpPr>
          <p:nvPr>
            <p:ph type="pic" idx="2"/>
          </p:nvPr>
        </p:nvSpPr>
        <p:spPr>
          <a:xfrm>
            <a:off x="464519" y="3334869"/>
            <a:ext cx="4037379" cy="31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1"/>
          </p:nvPr>
        </p:nvSpPr>
        <p:spPr>
          <a:xfrm>
            <a:off x="481782" y="1387735"/>
            <a:ext cx="8344166" cy="181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4"/>
              <a:defRPr sz="1600"/>
            </a:lvl3pPr>
            <a:lvl4pPr marL="1828800" lvl="3" indent="-2952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50"/>
              <a:buFont typeface="Helvetica Neue"/>
              <a:buChar char="–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4653865" y="3334868"/>
            <a:ext cx="4174439" cy="31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88"/>
          <p:cNvCxnSpPr/>
          <p:nvPr/>
        </p:nvCxnSpPr>
        <p:spPr>
          <a:xfrm>
            <a:off x="1630363" y="866775"/>
            <a:ext cx="7221537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88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8"/>
          <p:cNvSpPr txBox="1">
            <a:spLocks noGrp="1"/>
          </p:cNvSpPr>
          <p:nvPr>
            <p:ph type="body" idx="1"/>
          </p:nvPr>
        </p:nvSpPr>
        <p:spPr>
          <a:xfrm rot="5400000">
            <a:off x="2161335" y="-272302"/>
            <a:ext cx="5019769" cy="836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–"/>
              <a:defRPr/>
            </a:lvl4pPr>
            <a:lvl5pPr marL="2286000" lvl="4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cxnSp>
        <p:nvCxnSpPr>
          <p:cNvPr id="88" name="Google Shape;88;p88"/>
          <p:cNvCxnSpPr/>
          <p:nvPr/>
        </p:nvCxnSpPr>
        <p:spPr>
          <a:xfrm>
            <a:off x="1630363" y="866775"/>
            <a:ext cx="7221537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52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050"/>
              <a:buFont typeface="Helvetica Neue"/>
              <a:buChar char="–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900"/>
              <a:buFont typeface="Helvetica Neue"/>
              <a:buChar char="»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74"/>
          <p:cNvCxnSpPr/>
          <p:nvPr/>
        </p:nvCxnSpPr>
        <p:spPr>
          <a:xfrm>
            <a:off x="1379221" y="866775"/>
            <a:ext cx="7472679" cy="0"/>
          </a:xfrm>
          <a:prstGeom prst="straightConnector1">
            <a:avLst/>
          </a:prstGeom>
          <a:noFill/>
          <a:ln w="381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74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74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74"/>
          <p:cNvSpPr txBox="1"/>
          <p:nvPr/>
        </p:nvSpPr>
        <p:spPr>
          <a:xfrm>
            <a:off x="4309045" y="6613525"/>
            <a:ext cx="3417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00" b="1" i="0" u="none" strike="noStrike" cap="non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74"/>
          <p:cNvSpPr txBox="1"/>
          <p:nvPr/>
        </p:nvSpPr>
        <p:spPr>
          <a:xfrm>
            <a:off x="228600" y="6608763"/>
            <a:ext cx="19050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7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26720" y="187551"/>
            <a:ext cx="754380" cy="6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4"/>
          <p:cNvSpPr txBox="1"/>
          <p:nvPr/>
        </p:nvSpPr>
        <p:spPr>
          <a:xfrm>
            <a:off x="6487161" y="6622368"/>
            <a:ext cx="24891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7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26720" y="187551"/>
            <a:ext cx="754380" cy="6792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vn/search?tbo=p&amp;tbm=bks&amp;q=inauthor:%22Abraham+Silberschatz%22&amp;source=gbs_metadata_r&amp;cad=6" TargetMode="External"/><Relationship Id="rId7" Type="http://schemas.openxmlformats.org/officeDocument/2006/relationships/hyperlink" Target="https://www.google.com.vn/search?tbo=p&amp;tbm=bks&amp;q=inauthor:%22Andrea+C.+Arpaci-Dusseau%22&amp;source=gbs_metadata_r&amp;cad=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.vn/search?tbo=p&amp;tbm=bks&amp;q=inauthor:%22Remzi+H.+Arpaci-Dusseau%22&amp;source=gbs_metadata_r&amp;cad=3" TargetMode="External"/><Relationship Id="rId5" Type="http://schemas.openxmlformats.org/officeDocument/2006/relationships/hyperlink" Target="https://www.google.com.vn/search?tbo=p&amp;tbm=bks&amp;q=inauthor:%22Peter+B.+Galvin%22&amp;source=gbs_metadata_r&amp;cad=6" TargetMode="External"/><Relationship Id="rId4" Type="http://schemas.openxmlformats.org/officeDocument/2006/relationships/hyperlink" Target="https://www.google.com.vn/search?tbo=p&amp;tbm=bks&amp;q=inauthor:%22Greg+Gagne%22&amp;source=gbs_metadata_r&amp;cad=6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nu.org/philosophy/open-source-misses-the-point.html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57874" y="1092225"/>
            <a:ext cx="891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CO2017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1856" y="123144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What Does the Term Operating System Mean?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 dirty="0"/>
              <a:t>An operating system </a:t>
            </a:r>
            <a:r>
              <a:rPr lang="en-US" altLang="en-US"/>
              <a:t>is “……..”</a:t>
            </a:r>
            <a:endParaRPr lang="en-US" altLang="en-US" dirty="0"/>
          </a:p>
          <a:p>
            <a:r>
              <a:rPr lang="en-US" altLang="en-US" dirty="0"/>
              <a:t>What about:</a:t>
            </a:r>
          </a:p>
          <a:p>
            <a:pPr lvl="1"/>
            <a:r>
              <a:rPr lang="en-US" altLang="en-US" dirty="0"/>
              <a:t>Car </a:t>
            </a:r>
          </a:p>
          <a:p>
            <a:pPr lvl="1"/>
            <a:r>
              <a:rPr lang="en-US" altLang="en-US" dirty="0"/>
              <a:t>Airplane</a:t>
            </a:r>
          </a:p>
          <a:p>
            <a:pPr lvl="1"/>
            <a:r>
              <a:rPr lang="en-US" altLang="en-US" dirty="0"/>
              <a:t>Printer</a:t>
            </a:r>
          </a:p>
          <a:p>
            <a:pPr lvl="1"/>
            <a:r>
              <a:rPr lang="en-US" altLang="en-US" dirty="0"/>
              <a:t>Washing Machine</a:t>
            </a:r>
          </a:p>
          <a:p>
            <a:pPr lvl="1"/>
            <a:r>
              <a:rPr lang="en-US" altLang="en-US" dirty="0"/>
              <a:t>Toaster</a:t>
            </a:r>
          </a:p>
          <a:p>
            <a:pPr lvl="1"/>
            <a:r>
              <a:rPr lang="en-US" altLang="en-US" dirty="0"/>
              <a:t>Compiler</a:t>
            </a:r>
          </a:p>
          <a:p>
            <a:pPr lvl="1"/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2303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268413"/>
            <a:ext cx="7761287" cy="4159250"/>
          </a:xfrm>
        </p:spPr>
        <p:txBody>
          <a:bodyPr/>
          <a:lstStyle/>
          <a:p>
            <a:r>
              <a:rPr lang="en-US" altLang="en-US" dirty="0"/>
              <a:t>A program that acts as an intermediary between a user of a computer and the computer hardware</a:t>
            </a:r>
          </a:p>
          <a:p>
            <a:r>
              <a:rPr lang="en-US" altLang="en-US" dirty="0"/>
              <a:t>Operating system goals:</a:t>
            </a:r>
          </a:p>
          <a:p>
            <a:pPr lvl="1"/>
            <a:r>
              <a:rPr lang="en-US" altLang="en-US" dirty="0"/>
              <a:t>Execute user programs and make solving user problems easier</a:t>
            </a:r>
          </a:p>
          <a:p>
            <a:pPr lvl="1"/>
            <a:r>
              <a:rPr lang="en-US" altLang="en-US" dirty="0"/>
              <a:t>Make the computer system convenient to use</a:t>
            </a:r>
          </a:p>
          <a:p>
            <a:pPr lvl="1"/>
            <a:r>
              <a:rPr lang="en-US" altLang="en-US" dirty="0"/>
              <a:t>Use the computer hardware in an efficient manner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Computer-System Structure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Computer system can be divided into </a:t>
            </a:r>
            <a:r>
              <a:rPr lang="en-US" b="1">
                <a:solidFill>
                  <a:srgbClr val="0070C0"/>
                </a:solidFill>
              </a:rPr>
              <a:t>4</a:t>
            </a:r>
            <a:r>
              <a:rPr lang="en-US"/>
              <a:t> components: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000" b="1">
                <a:solidFill>
                  <a:srgbClr val="0070C0"/>
                </a:solidFill>
              </a:rPr>
              <a:t>Hardware</a:t>
            </a:r>
            <a:r>
              <a:rPr lang="en-US"/>
              <a:t> (</a:t>
            </a:r>
            <a:r>
              <a:rPr lang="en-US" b="1"/>
              <a:t>HW</a:t>
            </a:r>
            <a:r>
              <a:rPr lang="en-US"/>
              <a:t>) – provides basic computing resources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E.g., </a:t>
            </a:r>
            <a:r>
              <a:rPr lang="en-US" b="1">
                <a:solidFill>
                  <a:srgbClr val="0070C0"/>
                </a:solidFill>
              </a:rPr>
              <a:t>Central Processing Unit</a:t>
            </a:r>
            <a:r>
              <a:rPr lang="en-US" b="1"/>
              <a:t> </a:t>
            </a:r>
            <a:r>
              <a:rPr lang="en-US"/>
              <a:t>(</a:t>
            </a:r>
            <a:r>
              <a:rPr lang="en-US" b="1"/>
              <a:t>CPU</a:t>
            </a:r>
            <a:r>
              <a:rPr lang="en-US"/>
              <a:t>), memory, </a:t>
            </a:r>
            <a:r>
              <a:rPr lang="en-US" b="1">
                <a:solidFill>
                  <a:srgbClr val="0070C0"/>
                </a:solidFill>
              </a:rPr>
              <a:t>Input/Output</a:t>
            </a:r>
            <a:r>
              <a:rPr lang="en-US"/>
              <a:t> (</a:t>
            </a:r>
            <a:r>
              <a:rPr lang="en-US" b="1"/>
              <a:t>I/O</a:t>
            </a:r>
            <a:r>
              <a:rPr lang="en-US"/>
              <a:t>) devices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000" b="1">
                <a:solidFill>
                  <a:srgbClr val="0070C0"/>
                </a:solidFill>
              </a:rPr>
              <a:t>Operating system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OS</a:t>
            </a:r>
            <a:r>
              <a:rPr lang="en-US"/>
              <a:t>) – controls and coordinates use of hardware among various applications and users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E.g., Microsoft Windows, Unix, Linux, Apple MacOS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000" b="1">
                <a:solidFill>
                  <a:srgbClr val="0070C0"/>
                </a:solidFill>
              </a:rPr>
              <a:t>Application programs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define the ways in which the system resources are used to solve the computing problems of the users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E.g., Compilers, web browsers, development kits, word processors, database systems, video games, multimedia players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000" b="1">
                <a:solidFill>
                  <a:srgbClr val="0070C0"/>
                </a:solidFill>
              </a:rPr>
              <a:t>Users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E.g., People, machines, other computers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50503E-0C66-4E1F-85A5-04BB5FC51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Abstract View of Components of Computer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871663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Operating Systems Do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Users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sz="1800"/>
              <a:t>want convenience, ease of use and good performance 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But, don’t care about resource utilization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Char char="●"/>
            </a:pPr>
            <a:r>
              <a:rPr lang="en-US" sz="1800" b="1">
                <a:solidFill>
                  <a:srgbClr val="0070C0"/>
                </a:solidFill>
              </a:rPr>
              <a:t>Shared computers</a:t>
            </a:r>
            <a:r>
              <a:rPr lang="en-US" sz="1800"/>
              <a:t> (e.g, </a:t>
            </a:r>
            <a:r>
              <a:rPr lang="en-US" sz="1800" i="1">
                <a:solidFill>
                  <a:srgbClr val="0070C0"/>
                </a:solidFill>
              </a:rPr>
              <a:t>mainframe</a:t>
            </a:r>
            <a:r>
              <a:rPr lang="en-US" sz="1800"/>
              <a:t> or </a:t>
            </a:r>
            <a:r>
              <a:rPr lang="en-US" sz="1800" i="1">
                <a:solidFill>
                  <a:srgbClr val="0070C0"/>
                </a:solidFill>
              </a:rPr>
              <a:t>minicomputer</a:t>
            </a:r>
            <a:r>
              <a:rPr lang="en-US" sz="1800"/>
              <a:t>) keep all users happy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Operating system is a resource allocator and control program making efficient use of HW and managing execution of user programs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Char char="●"/>
            </a:pPr>
            <a:r>
              <a:rPr lang="en-US" sz="1800" b="1">
                <a:solidFill>
                  <a:srgbClr val="0070C0"/>
                </a:solidFill>
              </a:rPr>
              <a:t>Dedicated systems</a:t>
            </a:r>
            <a:r>
              <a:rPr lang="en-US" sz="1800"/>
              <a:t> (e.g, </a:t>
            </a:r>
            <a:r>
              <a:rPr lang="en-US" sz="1800" i="1">
                <a:solidFill>
                  <a:srgbClr val="0070C0"/>
                </a:solidFill>
              </a:rPr>
              <a:t>workstations</a:t>
            </a:r>
            <a:r>
              <a:rPr lang="en-US" sz="1800"/>
              <a:t>) have dedicated resources but users frequently utilize shared resources from </a:t>
            </a:r>
            <a:r>
              <a:rPr lang="en-US" sz="1800" i="1">
                <a:solidFill>
                  <a:srgbClr val="0070C0"/>
                </a:solidFill>
              </a:rPr>
              <a:t>servers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Char char="●"/>
            </a:pPr>
            <a:r>
              <a:rPr lang="en-US" sz="1800" b="1">
                <a:solidFill>
                  <a:srgbClr val="0070C0"/>
                </a:solidFill>
              </a:rPr>
              <a:t>Mobile devices</a:t>
            </a:r>
            <a:r>
              <a:rPr lang="en-US" sz="1800"/>
              <a:t> (e.g., </a:t>
            </a:r>
            <a:r>
              <a:rPr lang="en-US" sz="1800" i="1">
                <a:solidFill>
                  <a:srgbClr val="0070C0"/>
                </a:solidFill>
              </a:rPr>
              <a:t>smartphones</a:t>
            </a:r>
            <a:r>
              <a:rPr lang="en-US" sz="1800"/>
              <a:t> and </a:t>
            </a:r>
            <a:r>
              <a:rPr lang="en-US" sz="1800" i="1">
                <a:solidFill>
                  <a:srgbClr val="0070C0"/>
                </a:solidFill>
              </a:rPr>
              <a:t>tablets</a:t>
            </a:r>
            <a:r>
              <a:rPr lang="en-US" sz="1800"/>
              <a:t>) are resource poor, have to be optimized for battery life and usability using user interfaces such as touch screens.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Char char="●"/>
            </a:pPr>
            <a:r>
              <a:rPr lang="en-US" sz="1800"/>
              <a:t>Some computers have little or no user interface, such as </a:t>
            </a:r>
            <a:r>
              <a:rPr lang="en-US" sz="1800" b="1">
                <a:solidFill>
                  <a:srgbClr val="0070C0"/>
                </a:solidFill>
              </a:rPr>
              <a:t>embedded computers</a:t>
            </a:r>
            <a:r>
              <a:rPr lang="en-US" sz="1800"/>
              <a:t> in devices and automobiles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Run primarily without user intervention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 Definition (Cont.)</a:t>
            </a: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“</a:t>
            </a:r>
            <a:r>
              <a:rPr lang="en-US" i="1"/>
              <a:t>Everything a vendor ships when you order an operating system</a:t>
            </a:r>
            <a:r>
              <a:rPr lang="en-US"/>
              <a:t>” is a good approximation (but varies wildly)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“</a:t>
            </a:r>
            <a:r>
              <a:rPr lang="en-US" i="1"/>
              <a:t>The one program running at all times on the computer</a:t>
            </a:r>
            <a:r>
              <a:rPr lang="en-US"/>
              <a:t>” is the </a:t>
            </a:r>
            <a:r>
              <a:rPr lang="en-US" b="1">
                <a:solidFill>
                  <a:srgbClr val="0070C0"/>
                </a:solidFill>
              </a:rPr>
              <a:t>kernel</a:t>
            </a:r>
            <a:r>
              <a:rPr lang="en-US" b="1">
                <a:solidFill>
                  <a:srgbClr val="3366FF"/>
                </a:solidFill>
              </a:rPr>
              <a:t>, </a:t>
            </a:r>
            <a:r>
              <a:rPr lang="en-US"/>
              <a:t>part of the operating system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Everything else is either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system program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(ships with the operating system, but not part of the kernel), 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an </a:t>
            </a:r>
            <a:r>
              <a:rPr lang="en-US" b="1">
                <a:solidFill>
                  <a:srgbClr val="0070C0"/>
                </a:solidFill>
              </a:rPr>
              <a:t>application program</a:t>
            </a:r>
            <a:r>
              <a:rPr lang="en-US"/>
              <a:t>, all programs not associated with the operating system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Today’s OSes for general purpose and mobile computing also include </a:t>
            </a:r>
            <a:r>
              <a:rPr lang="en-US" b="1">
                <a:solidFill>
                  <a:srgbClr val="0070C0"/>
                </a:solidFill>
              </a:rPr>
              <a:t>middleware</a:t>
            </a:r>
            <a:r>
              <a:rPr lang="en-US"/>
              <a:t> – a set of software frameworks that provide addition services to application developers such as databases, multimedia, graphics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2888119"/>
            <a:ext cx="7696200" cy="106339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800" dirty="0"/>
              <a:t>Overview of Computer System Structure </a:t>
            </a:r>
          </a:p>
        </p:txBody>
      </p:sp>
    </p:spTree>
    <p:extLst>
      <p:ext uri="{BB962C8B-B14F-4D97-AF65-F5344CB8AC3E}">
        <p14:creationId xmlns:p14="http://schemas.microsoft.com/office/powerpoint/2010/main" val="81815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0E04BB2-CAE4-47E7-A8ED-B827B1313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8363" y="214313"/>
            <a:ext cx="763905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Organization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233488"/>
            <a:ext cx="7639050" cy="4530725"/>
          </a:xfrm>
        </p:spPr>
        <p:txBody>
          <a:bodyPr/>
          <a:lstStyle/>
          <a:p>
            <a:r>
              <a:rPr lang="en-US" altLang="en-US"/>
              <a:t>Computer-system operation</a:t>
            </a:r>
          </a:p>
          <a:p>
            <a:pPr lvl="1"/>
            <a:r>
              <a:rPr lang="en-US" altLang="en-US"/>
              <a:t>One or more CPUs, device controllers connect through common </a:t>
            </a:r>
            <a:r>
              <a:rPr lang="en-US" altLang="en-US" b="1">
                <a:solidFill>
                  <a:srgbClr val="3366FF"/>
                </a:solidFill>
              </a:rPr>
              <a:t>bus</a:t>
            </a:r>
            <a:r>
              <a:rPr lang="en-US" altLang="en-US"/>
              <a:t> providing access to shared memory</a:t>
            </a:r>
          </a:p>
          <a:p>
            <a:pPr lvl="1"/>
            <a:r>
              <a:rPr lang="en-US" altLang="en-US"/>
              <a:t>Concurrent execution of CPUs and devices competing for memory cycles</a:t>
            </a:r>
          </a:p>
          <a:p>
            <a:pPr lvl="1"/>
            <a:endParaRPr lang="en-US" altLang="en-US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D0CB787C-9399-460E-B386-5CC6E671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098800"/>
            <a:ext cx="621665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Computer-System Operation</a:t>
            </a:r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rgbClr val="0070C0"/>
                </a:solidFill>
              </a:rPr>
              <a:t>I/O devices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0070C0"/>
                </a:solidFill>
              </a:rPr>
              <a:t>CPUs</a:t>
            </a:r>
            <a:r>
              <a:rPr lang="en-US" dirty="0"/>
              <a:t> can execute </a:t>
            </a:r>
            <a:r>
              <a:rPr lang="en-US" i="1" dirty="0">
                <a:solidFill>
                  <a:srgbClr val="0070C0"/>
                </a:solidFill>
              </a:rPr>
              <a:t>concurrently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device controller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/>
              <a:t>(on device) determines the logical interaction between the device and the computer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Each device controller is in charge of a particular device type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Each device controller has a </a:t>
            </a:r>
            <a:r>
              <a:rPr lang="en-US" i="1" dirty="0">
                <a:solidFill>
                  <a:srgbClr val="0070C0"/>
                </a:solidFill>
              </a:rPr>
              <a:t>local buffer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CPU moves data from/to </a:t>
            </a:r>
            <a:r>
              <a:rPr lang="en-US" i="1" dirty="0">
                <a:solidFill>
                  <a:srgbClr val="0070C0"/>
                </a:solidFill>
              </a:rPr>
              <a:t>main memory</a:t>
            </a:r>
            <a:r>
              <a:rPr lang="en-US" dirty="0"/>
              <a:t> to/from </a:t>
            </a:r>
            <a:r>
              <a:rPr lang="en-US" i="1" dirty="0">
                <a:solidFill>
                  <a:srgbClr val="0070C0"/>
                </a:solidFill>
              </a:rPr>
              <a:t>local buffers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I/O device does from the </a:t>
            </a:r>
            <a:r>
              <a:rPr lang="en-US" i="1" dirty="0">
                <a:solidFill>
                  <a:srgbClr val="0070C0"/>
                </a:solidFill>
              </a:rPr>
              <a:t>device</a:t>
            </a:r>
            <a:r>
              <a:rPr lang="en-US" dirty="0"/>
              <a:t> to </a:t>
            </a:r>
            <a:r>
              <a:rPr lang="en-US" i="1" dirty="0">
                <a:solidFill>
                  <a:srgbClr val="0070C0"/>
                </a:solidFill>
              </a:rPr>
              <a:t>local buffer</a:t>
            </a:r>
            <a:r>
              <a:rPr lang="en-US" dirty="0"/>
              <a:t> of controller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Each device controller type has a </a:t>
            </a:r>
            <a:r>
              <a:rPr lang="en-US" b="1" dirty="0">
                <a:solidFill>
                  <a:srgbClr val="0070C0"/>
                </a:solidFill>
              </a:rPr>
              <a:t>device driver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/>
              <a:t>(installed inside an operating system) to manage I/O operation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Provides uniform interface between controller and kernel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41A5330-A3BD-455B-BFA0-989239098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195263"/>
            <a:ext cx="7591425" cy="576262"/>
          </a:xfrm>
        </p:spPr>
        <p:txBody>
          <a:bodyPr/>
          <a:lstStyle/>
          <a:p>
            <a:pPr eaLnBrk="1" hangingPunct="1"/>
            <a:r>
              <a:rPr lang="en-US" altLang="en-US"/>
              <a:t>Common Functions of Interrupts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A1B0CF6-F08B-4A61-B0A6-715F5ED6B8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7731124" cy="4385114"/>
          </a:xfrm>
        </p:spPr>
        <p:txBody>
          <a:bodyPr/>
          <a:lstStyle/>
          <a:p>
            <a:r>
              <a:rPr lang="en-US" altLang="en-US" dirty="0"/>
              <a:t>Interrupt transfers control to the interrupt service routine generally, through the </a:t>
            </a:r>
            <a:r>
              <a:rPr lang="en-US" altLang="en-US" b="1" dirty="0">
                <a:solidFill>
                  <a:srgbClr val="0070C0"/>
                </a:solidFill>
              </a:rPr>
              <a:t>interrupt</a:t>
            </a:r>
            <a:r>
              <a:rPr lang="en-US" altLang="en-US" i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vector</a:t>
            </a:r>
            <a:r>
              <a:rPr lang="en-US" altLang="en-US" dirty="0"/>
              <a:t>, which contains the addresses of all the service routines</a:t>
            </a:r>
            <a:endParaRPr lang="en-US" altLang="en-US" sz="800" dirty="0"/>
          </a:p>
          <a:p>
            <a:r>
              <a:rPr lang="en-US" altLang="en-US" dirty="0"/>
              <a:t>Interrupt architecture must save the address of the interrupted instruction</a:t>
            </a:r>
            <a:endParaRPr lang="en-US" altLang="en-US" sz="800" i="1" dirty="0"/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70C0"/>
                </a:solidFill>
              </a:rPr>
              <a:t>trap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70C0"/>
                </a:solidFill>
              </a:rPr>
              <a:t>exception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is a software-generated interrupt caused either by an error or a user request</a:t>
            </a:r>
            <a:endParaRPr lang="en-US" altLang="en-US" sz="800" dirty="0"/>
          </a:p>
          <a:p>
            <a:r>
              <a:rPr lang="en-US" altLang="en-US" dirty="0"/>
              <a:t>An operating system is </a:t>
            </a:r>
            <a:r>
              <a:rPr lang="en-US" altLang="en-US" b="1" dirty="0">
                <a:solidFill>
                  <a:srgbClr val="0070C0"/>
                </a:solidFill>
              </a:rPr>
              <a:t>interrupt driven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381760" y="257966"/>
            <a:ext cx="7490567" cy="58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Syllabus</a:t>
            </a:r>
            <a:endParaRPr/>
          </a:p>
        </p:txBody>
      </p:sp>
      <p:graphicFrame>
        <p:nvGraphicFramePr>
          <p:cNvPr id="103" name="Google Shape;103;p2"/>
          <p:cNvGraphicFramePr/>
          <p:nvPr>
            <p:extLst>
              <p:ext uri="{D42A27DB-BD31-4B8C-83A1-F6EECF244321}">
                <p14:modId xmlns:p14="http://schemas.microsoft.com/office/powerpoint/2010/main" val="817768750"/>
              </p:ext>
            </p:extLst>
          </p:nvPr>
        </p:nvGraphicFramePr>
        <p:xfrm>
          <a:off x="641428" y="1040965"/>
          <a:ext cx="7861150" cy="5025001"/>
        </p:xfrm>
        <a:graphic>
          <a:graphicData uri="http://schemas.openxmlformats.org/drawingml/2006/table">
            <a:tbl>
              <a:tblPr>
                <a:solidFill>
                  <a:srgbClr val="0096FF"/>
                </a:solidFill>
                <a:tableStyleId>{DAC36AB5-9CBD-41D6-8091-FC71E645B335}</a:tableStyleId>
              </a:tblPr>
              <a:tblGrid>
                <a:gridCol w="215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Credits 	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Code</a:t>
                      </a:r>
                      <a:endParaRPr sz="1800" b="0" i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CO2017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Credits Hours	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Total: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64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Lecture: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30</a:t>
                      </a:r>
                      <a:endParaRPr sz="1600" b="1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800" b="0" i="1" u="none" strike="noStrike" cap="none">
                        <a:solidFill>
                          <a:schemeClr val="accent1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Lab: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>
                          <a:solidFill>
                            <a:srgbClr val="0C0C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sz="1600" b="1" i="0" u="none" strike="noStrike" cap="none">
                        <a:solidFill>
                          <a:srgbClr val="0C0C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Assignment: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/>
                        <a:t>12</a:t>
                      </a:r>
                      <a:endParaRPr sz="1600" b="1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6">
                  <a:txBody>
                    <a:bodyPr/>
                    <a:lstStyle/>
                    <a:p>
                      <a:pPr marL="247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Evaluation 	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0" u="none" strike="noStrike" cap="none" dirty="0"/>
                        <a:t>Exercise: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0" u="none" strike="noStrike" cap="none" dirty="0"/>
                        <a:t>Lab: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i="1" u="none" strike="noStrike" cap="none" dirty="0">
                          <a:solidFill>
                            <a:srgbClr val="0070C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20%</a:t>
                      </a:r>
                      <a:endParaRPr sz="1400" u="none" strike="noStrike" cap="none" dirty="0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0" u="none" strike="noStrike" cap="none"/>
                        <a:t>Midterm: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i="1" u="none" strike="noStrike" cap="none">
                        <a:solidFill>
                          <a:srgbClr val="0070C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0" u="none" strike="noStrike" cap="none"/>
                        <a:t>Assignment: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i="1" u="none" strike="noStrike" cap="none">
                          <a:solidFill>
                            <a:srgbClr val="0070C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30% 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0" u="none" strike="noStrike" cap="none"/>
                        <a:t>Final exam: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i="1" u="none" strike="noStrike" cap="none">
                          <a:solidFill>
                            <a:srgbClr val="0070C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50%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Assessment method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0" u="none" strike="noStrike" cap="none"/>
                        <a:t>Final exam: </a:t>
                      </a:r>
                      <a:r>
                        <a:rPr lang="en-US" sz="1600" i="1" u="none" strike="noStrike" cap="none">
                          <a:solidFill>
                            <a:srgbClr val="0070C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Multiple choice questions</a:t>
                      </a:r>
                      <a:r>
                        <a:rPr lang="en-US" sz="1600" i="0" u="none" strike="noStrike" cap="none"/>
                        <a:t>, ~ 90 minutes</a:t>
                      </a:r>
                      <a:endParaRPr sz="1600" b="0" i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Prerequisites	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Co-requisites	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Undergraduate Programs</a:t>
                      </a:r>
                      <a:endParaRPr sz="1600" b="0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i="1" u="none" strike="noStrike" cap="none"/>
                        <a:t>Computer Science and Computer Engineering</a:t>
                      </a:r>
                      <a:endParaRPr sz="1600" b="0" i="1" u="none" strike="noStrike" cap="none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Website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sng" strike="noStrike" cap="none" dirty="0">
                          <a:solidFill>
                            <a:srgbClr val="FF0000"/>
                          </a:solidFill>
                        </a:rPr>
                        <a:t>http://e-learning.hcmut.edu.vn/</a:t>
                      </a:r>
                      <a:endParaRPr sz="1600" b="0" i="1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Phone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12" scaled="0"/>
                    </a:gra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Phone: (84)(8) 38647256 (Ext. 5840)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12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Email:</a:t>
                      </a:r>
                      <a:endParaRPr sz="16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12" scaled="0"/>
                    </a:gra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1D2FF"/>
                        </a:gs>
                        <a:gs pos="50000">
                          <a:srgbClr val="B3E1FF"/>
                        </a:gs>
                        <a:gs pos="100000">
                          <a:srgbClr val="DAEFFF"/>
                        </a:gs>
                      </a:gsLst>
                      <a:lin ang="5400012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A8E0AFA-01CE-41D2-B83F-9F7243CE8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5263"/>
            <a:ext cx="8051800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 Timeline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41B33145-E046-43DB-9C9B-4E671F3D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908175"/>
            <a:ext cx="835501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Interrupt Handling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operating system preserves the state of the CPU by storing </a:t>
            </a:r>
            <a:r>
              <a:rPr lang="en-US" b="1">
                <a:solidFill>
                  <a:srgbClr val="0070C0"/>
                </a:solidFill>
              </a:rPr>
              <a:t>registers</a:t>
            </a:r>
            <a:r>
              <a:rPr lang="en-US"/>
              <a:t> and the </a:t>
            </a:r>
            <a:r>
              <a:rPr lang="en-US" b="1">
                <a:solidFill>
                  <a:srgbClr val="0070C0"/>
                </a:solidFill>
              </a:rPr>
              <a:t>program counter </a:t>
            </a:r>
            <a:r>
              <a:rPr lang="en-US"/>
              <a:t>(</a:t>
            </a:r>
            <a:r>
              <a:rPr lang="en-US" b="1"/>
              <a:t>PC</a:t>
            </a:r>
            <a:r>
              <a:rPr lang="en-US"/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Determines which type of interrupt has occurred: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Vectored interrupt system </a:t>
            </a:r>
            <a:r>
              <a:rPr lang="en-US"/>
              <a:t>used to handle asynchronous events and to trap to supervisor-mode routines in the kernel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Separate segments of code determine what action should be taken for each type of interrupt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 device drivers use </a:t>
            </a:r>
            <a:r>
              <a:rPr lang="en-US" i="1">
                <a:solidFill>
                  <a:srgbClr val="0070C0"/>
                </a:solidFill>
              </a:rPr>
              <a:t>interrupts</a:t>
            </a:r>
            <a:r>
              <a:rPr lang="en-US"/>
              <a:t> when the I/O rate is low and switch to </a:t>
            </a:r>
            <a:r>
              <a:rPr lang="en-US" i="1">
                <a:solidFill>
                  <a:srgbClr val="0070C0"/>
                </a:solidFill>
              </a:rPr>
              <a:t>polling</a:t>
            </a:r>
            <a:r>
              <a:rPr lang="en-US"/>
              <a:t> when the rate increases to the point where polling is faster and more efficient.</a:t>
            </a:r>
            <a:endParaRPr i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378DBB6-3E76-4D5D-BCF4-7322E5DC0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116888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Interrupt-drive I/O Cycle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E86048AC-75FB-4CAE-AB8A-81F852B9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79513"/>
            <a:ext cx="5084762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C952A8-C6F2-4247-AAA6-A0FD865283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2725"/>
            <a:ext cx="8099425" cy="576263"/>
          </a:xfrm>
        </p:spPr>
        <p:txBody>
          <a:bodyPr/>
          <a:lstStyle/>
          <a:p>
            <a:pPr eaLnBrk="1" hangingPunct="1"/>
            <a:r>
              <a:rPr lang="en-US" altLang="en-US"/>
              <a:t>I/O Structure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0AB73B-055F-4D5D-997B-F0483674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5351" y="1244600"/>
            <a:ext cx="7560160" cy="43519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Two methods for handling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After I/O starts, control returns to user program without waiting for I/O completion</a:t>
            </a:r>
          </a:p>
        </p:txBody>
      </p:sp>
    </p:spTree>
    <p:extLst>
      <p:ext uri="{BB962C8B-B14F-4D97-AF65-F5344CB8AC3E}">
        <p14:creationId xmlns:p14="http://schemas.microsoft.com/office/powerpoint/2010/main" val="157006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I/O Structure</a:t>
            </a: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I/O starts, </a:t>
            </a:r>
            <a:r>
              <a:rPr lang="en-US" i="1">
                <a:solidFill>
                  <a:srgbClr val="0070C0"/>
                </a:solidFill>
              </a:rPr>
              <a:t>control returns to user program</a:t>
            </a:r>
            <a:r>
              <a:rPr lang="en-US" i="1"/>
              <a:t> </a:t>
            </a:r>
            <a:r>
              <a:rPr lang="en-US" i="1">
                <a:solidFill>
                  <a:srgbClr val="0070C0"/>
                </a:solidFill>
              </a:rPr>
              <a:t>only upon I/O completion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instruction idles the CPU until the next interrupt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Wait loop (e.g., contention for memory access)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At most one I/O request is outstanding at a time, no simultaneous I/O processing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I/O starts, </a:t>
            </a:r>
            <a:r>
              <a:rPr lang="en-US" i="1">
                <a:solidFill>
                  <a:srgbClr val="0070C0"/>
                </a:solidFill>
              </a:rPr>
              <a:t>control returns to user program</a:t>
            </a:r>
            <a:r>
              <a:rPr lang="en-US" i="1"/>
              <a:t> </a:t>
            </a:r>
            <a:r>
              <a:rPr lang="en-US" i="1">
                <a:solidFill>
                  <a:srgbClr val="0070C0"/>
                </a:solidFill>
              </a:rPr>
              <a:t>without waiting for I/O completion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System call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request to the OS to allow user to wait for I/O completion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Device-status table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contains entry for each I/O device indicating its </a:t>
            </a:r>
            <a:r>
              <a:rPr lang="en-US" i="1">
                <a:solidFill>
                  <a:srgbClr val="0070C0"/>
                </a:solidFill>
              </a:rPr>
              <a:t>type</a:t>
            </a:r>
            <a:r>
              <a:rPr lang="en-US"/>
              <a:t>, </a:t>
            </a:r>
            <a:r>
              <a:rPr lang="en-US" i="1">
                <a:solidFill>
                  <a:srgbClr val="0070C0"/>
                </a:solidFill>
              </a:rPr>
              <a:t>address</a:t>
            </a:r>
            <a:r>
              <a:rPr lang="en-US"/>
              <a:t>, and </a:t>
            </a:r>
            <a:r>
              <a:rPr lang="en-US" i="1">
                <a:solidFill>
                  <a:srgbClr val="0070C0"/>
                </a:solidFill>
              </a:rPr>
              <a:t>state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OS indexes into </a:t>
            </a:r>
            <a:r>
              <a:rPr lang="en-US" b="1">
                <a:solidFill>
                  <a:srgbClr val="0070C0"/>
                </a:solidFill>
              </a:rPr>
              <a:t>I/O device table</a:t>
            </a:r>
            <a:r>
              <a:rPr lang="en-US"/>
              <a:t> to determine device status and to modify table entry to include interrupt</a:t>
            </a:r>
            <a:endParaRPr/>
          </a:p>
          <a:p>
            <a:pPr marL="742950" lvl="1" indent="-19430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D48A8-E934-4737-801F-5300BF99F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71F379-5298-4D0E-A99C-F90AC4610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432550" cy="4416198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Bootstrap program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289056828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4488" y="2888119"/>
            <a:ext cx="5116286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800" dirty="0"/>
              <a:t>Storage Structure</a:t>
            </a:r>
          </a:p>
        </p:txBody>
      </p:sp>
    </p:spTree>
    <p:extLst>
      <p:ext uri="{BB962C8B-B14F-4D97-AF65-F5344CB8AC3E}">
        <p14:creationId xmlns:p14="http://schemas.microsoft.com/office/powerpoint/2010/main" val="2653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Storage Structure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Main memory</a:t>
            </a:r>
            <a:r>
              <a:rPr lang="en-US"/>
              <a:t> – only storage media that the CPU can access directly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Random access</a:t>
            </a:r>
            <a:r>
              <a:rPr lang="en-US" i="1"/>
              <a:t>, </a:t>
            </a:r>
            <a:r>
              <a:rPr lang="en-US"/>
              <a:t>typically in the form of </a:t>
            </a:r>
            <a:r>
              <a:rPr lang="en-US" b="1">
                <a:solidFill>
                  <a:srgbClr val="0070C0"/>
                </a:solidFill>
              </a:rPr>
              <a:t>Dynamic Random-Access Memory</a:t>
            </a:r>
            <a:r>
              <a:rPr lang="en-US" i="1"/>
              <a:t> (</a:t>
            </a:r>
            <a:r>
              <a:rPr lang="en-US" b="1"/>
              <a:t>DRAM</a:t>
            </a:r>
            <a:r>
              <a:rPr lang="en-US" i="1"/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Typically </a:t>
            </a:r>
            <a:r>
              <a:rPr lang="en-US" i="1">
                <a:solidFill>
                  <a:srgbClr val="0070C0"/>
                </a:solidFill>
              </a:rPr>
              <a:t>volatile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Secondary storage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extension of main memory that provides large </a:t>
            </a:r>
            <a:r>
              <a:rPr lang="en-US" i="1">
                <a:solidFill>
                  <a:srgbClr val="0070C0"/>
                </a:solidFill>
              </a:rPr>
              <a:t>nonvolatile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storage capacity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Hard Disk Drives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HDD</a:t>
            </a:r>
            <a:r>
              <a:rPr lang="en-US"/>
              <a:t>) – rigid metal or glass platters covered with magnetic recording material 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Disk surface is logically divided into </a:t>
            </a:r>
            <a:r>
              <a:rPr lang="en-US" sz="1600" i="1">
                <a:solidFill>
                  <a:srgbClr val="0070C0"/>
                </a:solidFill>
              </a:rPr>
              <a:t>tracks</a:t>
            </a:r>
            <a:r>
              <a:rPr lang="en-US" sz="1600"/>
              <a:t>, which are subdivided into </a:t>
            </a:r>
            <a:r>
              <a:rPr lang="en-US" sz="1600" i="1">
                <a:solidFill>
                  <a:srgbClr val="0070C0"/>
                </a:solidFill>
              </a:rPr>
              <a:t>sectors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Non-volatile memory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NVM</a:t>
            </a:r>
            <a:r>
              <a:rPr lang="en-US"/>
              <a:t>)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devices– </a:t>
            </a:r>
            <a:r>
              <a:rPr lang="en-US" i="1">
                <a:solidFill>
                  <a:srgbClr val="0070C0"/>
                </a:solidFill>
              </a:rPr>
              <a:t>faster</a:t>
            </a:r>
            <a:r>
              <a:rPr lang="en-US"/>
              <a:t> than hard disks, </a:t>
            </a:r>
            <a:r>
              <a:rPr lang="en-US" i="1">
                <a:solidFill>
                  <a:srgbClr val="0070C0"/>
                </a:solidFill>
              </a:rPr>
              <a:t>nonvolatile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Becoming more popular as capacity and performance increases, price drops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Various technologies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Storage Definitions and Notation Review</a:t>
            </a:r>
            <a:endParaRPr sz="2800"/>
          </a:p>
        </p:txBody>
      </p:sp>
      <p:sp>
        <p:nvSpPr>
          <p:cNvPr id="231" name="Google Shape;231;p23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The basic unit of computer storage is the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</a:t>
            </a:r>
            <a:r>
              <a:rPr lang="en-US" sz="1600" dirty="0"/>
              <a:t>. A bit can contain one of two values, 0 and 1. All other storage in a computer is based on collections of bits. Given enough bits, it is amazing how many things a computer can represent: numbers, letters, images, movies, sounds, documents, and programs, to name a few. A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lang="en-US" sz="1600" dirty="0"/>
              <a:t> is 8 bits, and on most computers it is the smallest convenient chunk of storage. For example, most computers don’t have an instruction to move a bit but do have one to move a byte. A less common term is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</a:t>
            </a:r>
            <a:r>
              <a:rPr lang="en-US" sz="1600" dirty="0"/>
              <a:t>, which is a given computer architecture’s native unit of data. A word is made up of one or more bytes. For example, a computer that has 64-bit registers and 64-bit memory addressing typically has 64-bit (8-byte) words. A computer executes many operations in its native word size rather than a byte at a time.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Computer storage, along with most computer throughput, is generally measured and manipulated in bytes and collections of bytes. A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kilobyte</a:t>
            </a:r>
            <a:r>
              <a:rPr lang="en-US" sz="1600" dirty="0"/>
              <a:t> , or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KB</a:t>
            </a:r>
            <a:r>
              <a:rPr lang="en-US" sz="1600" dirty="0"/>
              <a:t> , is 1,024 bytes; a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megabyte</a:t>
            </a:r>
            <a:r>
              <a:rPr lang="en-US" sz="1600" dirty="0"/>
              <a:t> , or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</a:t>
            </a:r>
            <a:r>
              <a:rPr lang="en-US" sz="1600" dirty="0"/>
              <a:t> , is 1,024</a:t>
            </a:r>
            <a:r>
              <a:rPr lang="en-US" sz="1600" baseline="30000" dirty="0"/>
              <a:t>2</a:t>
            </a:r>
            <a:r>
              <a:rPr lang="en-US" sz="1600" dirty="0"/>
              <a:t>  bytes; a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gigabyte</a:t>
            </a:r>
            <a:r>
              <a:rPr lang="en-US" sz="1600" dirty="0"/>
              <a:t> , or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</a:t>
            </a:r>
            <a:r>
              <a:rPr lang="en-US" sz="1600" dirty="0"/>
              <a:t> , is 1,024</a:t>
            </a:r>
            <a:r>
              <a:rPr lang="en-US" sz="1600" baseline="30000" dirty="0"/>
              <a:t>3</a:t>
            </a:r>
            <a:r>
              <a:rPr lang="en-US" sz="1600" dirty="0"/>
              <a:t>  bytes; a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terabyte</a:t>
            </a:r>
            <a:r>
              <a:rPr lang="en-US" sz="1600" dirty="0"/>
              <a:t> , or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</a:t>
            </a:r>
            <a:r>
              <a:rPr lang="en-US" sz="1600" dirty="0"/>
              <a:t> , is 1,024</a:t>
            </a:r>
            <a:r>
              <a:rPr lang="en-US" sz="1600" baseline="30000" dirty="0"/>
              <a:t>4</a:t>
            </a:r>
            <a:r>
              <a:rPr lang="en-US" sz="1600" dirty="0"/>
              <a:t>  bytes; and a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petabyte</a:t>
            </a:r>
            <a:r>
              <a:rPr lang="en-US" sz="1600" dirty="0"/>
              <a:t> , or </a:t>
            </a:r>
            <a:r>
              <a:rPr lang="en-US" sz="1600" b="1" dirty="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</a:t>
            </a:r>
            <a:r>
              <a:rPr lang="en-US" sz="1600" dirty="0"/>
              <a:t> , is 1,024</a:t>
            </a:r>
            <a:r>
              <a:rPr lang="en-US" sz="1600" baseline="30000" dirty="0"/>
              <a:t>5 </a:t>
            </a:r>
            <a:r>
              <a:rPr lang="en-US" sz="1600" dirty="0"/>
              <a:t>bytes. Computer manufacturers often round off these numbers and say that a megabyte is 1 million bytes and a gigabyte is 1 billion bytes. Networking measurements are an exception to this general rule; they are given in bits (because networks move data a bit at a time).</a:t>
            </a:r>
            <a:endParaRPr dirty="0"/>
          </a:p>
          <a:p>
            <a:pPr marL="342900" lvl="0" indent="-251459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Storage Hierarchy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Storage systems are organized in hierarchy according to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Speed </a:t>
            </a:r>
            <a:r>
              <a:rPr lang="en-US" sz="2000"/>
              <a:t>(or</a:t>
            </a:r>
            <a:r>
              <a:rPr lang="en-US" i="1">
                <a:solidFill>
                  <a:srgbClr val="0070C0"/>
                </a:solidFill>
              </a:rPr>
              <a:t> access time</a:t>
            </a:r>
            <a:r>
              <a:rPr lang="en-US" sz="2000"/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Capacity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Volatility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Cost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Caching</a:t>
            </a:r>
            <a:r>
              <a:rPr lang="en-US"/>
              <a:t> – mechanism copying data into faster storage system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Main memory can be viewed as a cache for secondary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Outcomes</a:t>
            </a:r>
            <a:endParaRPr/>
          </a:p>
        </p:txBody>
      </p:sp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2319237894"/>
              </p:ext>
            </p:extLst>
          </p:nvPr>
        </p:nvGraphicFramePr>
        <p:xfrm>
          <a:off x="491450" y="1039860"/>
          <a:ext cx="8343400" cy="5530646"/>
        </p:xfrm>
        <a:graphic>
          <a:graphicData uri="http://schemas.openxmlformats.org/drawingml/2006/table">
            <a:tbl>
              <a:tblPr>
                <a:noFill/>
                <a:tableStyleId>{1D3D7D26-8172-42CD-BEF6-BEC785F8AF41}</a:tableStyleId>
              </a:tblPr>
              <a:tblGrid>
                <a:gridCol w="94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1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1C4587"/>
                          </a:solidFill>
                        </a:rPr>
                        <a:t>L.O.1</a:t>
                      </a:r>
                      <a:endParaRPr sz="1400" b="1" u="none" strike="noStrike" cap="none">
                        <a:solidFill>
                          <a:srgbClr val="1C458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1C4587"/>
                          </a:solidFill>
                        </a:rPr>
                        <a:t>Describe on how to apply fundamental knowledge of computing and mathematics in an operating system</a:t>
                      </a:r>
                      <a:endParaRPr sz="1400" b="1" u="none" strike="noStrike" cap="none" dirty="0">
                        <a:solidFill>
                          <a:srgbClr val="1C458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1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54545"/>
                          </a:solidFill>
                        </a:rPr>
                        <a:t>L.O.1.1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54545"/>
                          </a:solidFill>
                        </a:rPr>
                        <a:t>Define the functionality and structures that a modern operating system must deliver to meet a particular need.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454545"/>
                          </a:solidFill>
                        </a:rPr>
                        <a:t>L.O.1.2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454545"/>
                          </a:solidFill>
                        </a:rPr>
                        <a:t>Explain virtual memory and its realization in hardware and software.</a:t>
                      </a:r>
                      <a:endParaRPr sz="1600" u="none" strike="noStrike" cap="none" dirty="0">
                        <a:solidFill>
                          <a:srgbClr val="45454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1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1C4587"/>
                          </a:solidFill>
                        </a:rPr>
                        <a:t>L.O.2</a:t>
                      </a:r>
                      <a:endParaRPr sz="1400" b="1" u="none" strike="noStrike" cap="none" dirty="0">
                        <a:solidFill>
                          <a:srgbClr val="1C458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rgbClr val="1C4587"/>
                          </a:solidFill>
                        </a:rPr>
                        <a:t>Able to report the tradeoffs between the performance and the resource and technology constraints in a design of an operating system.</a:t>
                      </a:r>
                      <a:endParaRPr sz="1600" b="1" u="none" strike="noStrike" cap="none" dirty="0">
                        <a:solidFill>
                          <a:srgbClr val="1C458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1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54545"/>
                          </a:solidFill>
                        </a:rPr>
                        <a:t>L.O.2.1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54545"/>
                          </a:solidFill>
                        </a:rPr>
                        <a:t>Compare and contrast common algorithms used for both preemptive and non-preemptive scheduling of tasks in operating systems</a:t>
                      </a:r>
                      <a:endParaRPr sz="1600" u="none" strike="noStrike" cap="none">
                        <a:solidFill>
                          <a:srgbClr val="45454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3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54545"/>
                          </a:solidFill>
                        </a:rPr>
                        <a:t>L.O.2.2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454545"/>
                          </a:solidFill>
                        </a:rPr>
                        <a:t>Compare and contrast different approaches to file organization, recognizing the strengths and weaknesses of each.</a:t>
                      </a:r>
                      <a:endParaRPr sz="1600" u="none" strike="noStrike" cap="none" dirty="0">
                        <a:solidFill>
                          <a:srgbClr val="45454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3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600" b="1" i="0" u="none" strike="noStrike" cap="none" dirty="0">
                          <a:solidFill>
                            <a:srgbClr val="1C4587"/>
                          </a:solidFill>
                          <a:latin typeface="Arial"/>
                          <a:cs typeface="Arial"/>
                          <a:sym typeface="Arial"/>
                        </a:rPr>
                        <a:t>L.O.3</a:t>
                      </a:r>
                      <a:endParaRPr sz="1600" b="1" i="0" u="none" strike="noStrike" cap="none" dirty="0">
                        <a:solidFill>
                          <a:srgbClr val="1C4587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rgbClr val="1C4587"/>
                          </a:solidFill>
                          <a:latin typeface="Arial"/>
                          <a:cs typeface="Arial"/>
                          <a:sym typeface="Arial"/>
                        </a:rPr>
                        <a:t>Describe main operating system concepts and their aspects that are useful to realize concurrent systems and describe the benefits of each.</a:t>
                      </a:r>
                      <a:endParaRPr sz="1600" b="1" i="0" u="none" strike="noStrike" cap="none" dirty="0">
                        <a:solidFill>
                          <a:srgbClr val="1C4587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54829610"/>
                  </a:ext>
                </a:extLst>
              </a:tr>
              <a:tr h="7373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600" u="none" strike="noStrike" cap="none" dirty="0"/>
                        <a:t>L.O.3.1</a:t>
                      </a:r>
                      <a:endParaRPr sz="16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different methods for process synchronization. </a:t>
                      </a:r>
                      <a:endParaRPr sz="1600" u="none" strike="noStrike" cap="none" dirty="0">
                        <a:solidFill>
                          <a:srgbClr val="45454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775971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C8143CB-221D-4E46-ACB1-F240385D00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126413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Storage-Device Hierarchy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96241ED2-B618-4D08-8846-8009538A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455738"/>
            <a:ext cx="74834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1381760" y="257966"/>
            <a:ext cx="7490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example of storage hierarchy</a:t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750" y="1803191"/>
            <a:ext cx="68484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0638B96-DF2B-4D8C-9A35-46ABC3264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5025" y="212725"/>
            <a:ext cx="7702550" cy="576263"/>
          </a:xfrm>
        </p:spPr>
        <p:txBody>
          <a:bodyPr/>
          <a:lstStyle/>
          <a:p>
            <a:r>
              <a:rPr lang="en-US" altLang="en-US"/>
              <a:t>How a Modern Computer Works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07234D76-D26C-4251-8F66-89C4244B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>
                <a:latin typeface="Verdana" panose="020B0604030504040204" pitchFamily="34" charset="0"/>
              </a:rPr>
              <a:t>A von Neumann architecture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BDD5B21A-1DF1-4FBF-8A3A-8CDE974C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352550"/>
            <a:ext cx="51228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Direct Memory Access Structure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Used for </a:t>
            </a:r>
            <a:r>
              <a:rPr lang="en-US" b="1" dirty="0">
                <a:solidFill>
                  <a:srgbClr val="0070C0"/>
                </a:solidFill>
              </a:rPr>
              <a:t>high-speed I/O devices</a:t>
            </a:r>
            <a:r>
              <a:rPr lang="en-US" b="1" i="1" dirty="0">
                <a:solidFill>
                  <a:srgbClr val="3366FF"/>
                </a:solidFill>
              </a:rPr>
              <a:t> </a:t>
            </a:r>
            <a:r>
              <a:rPr lang="en-US" dirty="0"/>
              <a:t>able to transmit information at close to memory speeds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i="1" dirty="0">
                <a:solidFill>
                  <a:srgbClr val="0070C0"/>
                </a:solidFill>
              </a:rPr>
              <a:t>Device controller transfers blocks of data from local buffer directly to main memory without CPU intervention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Only one interrupt is generated per block, rather than the one interrupt per byte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293F34F-C9FD-4545-B67F-0AFEB04F0A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95263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Operating-System Operations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CA3B3A3-4D5F-45EB-B9C7-25CB392E8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54113"/>
            <a:ext cx="7670800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Bootstrap program – simple code to initialize the system, load the kernel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 loads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Starts </a:t>
            </a:r>
            <a:r>
              <a:rPr lang="en-US" altLang="en-US" b="1" dirty="0">
                <a:solidFill>
                  <a:srgbClr val="0070C0"/>
                </a:solidFill>
              </a:rPr>
              <a:t>system daemons </a:t>
            </a:r>
            <a:r>
              <a:rPr lang="en-US" altLang="en-US" dirty="0"/>
              <a:t>(services provided outside of the kernel)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interrupt driven </a:t>
            </a:r>
            <a:r>
              <a:rPr lang="en-US" altLang="en-US" dirty="0"/>
              <a:t>(hardware and software)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interrupt by one of the devices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Software interrupt (</a:t>
            </a:r>
            <a:r>
              <a:rPr lang="en-US" altLang="en-US" b="1" dirty="0">
                <a:solidFill>
                  <a:srgbClr val="0070C0"/>
                </a:solidFill>
              </a:rPr>
              <a:t>exception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70C0"/>
                </a:solidFill>
              </a:rPr>
              <a:t>trap</a:t>
            </a:r>
            <a:r>
              <a:rPr lang="en-US" altLang="en-US" b="1" dirty="0">
                <a:solidFill>
                  <a:schemeClr val="tx1"/>
                </a:solidFill>
              </a:rPr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Software error (e.g., division by zero)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dirty="0"/>
              <a:t>Request for operating system service – </a:t>
            </a:r>
            <a:r>
              <a:rPr lang="en-US" altLang="en-US" b="1" dirty="0">
                <a:solidFill>
                  <a:srgbClr val="0070C0"/>
                </a:solidFill>
              </a:rPr>
              <a:t>system call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Other process problems include infinite loop, processes modifying each other or the operating system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Multiprogramming (Batch system)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4363" y="996390"/>
            <a:ext cx="7176602" cy="519398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Single user cannot always keep CPU and I/O devices busy 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Multiprogramming organizes jobs (code and data) so CPU always has one to execute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A subset of total jobs in system is kept in memory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One job selected and run via </a:t>
            </a:r>
            <a:r>
              <a:rPr lang="en-US" altLang="en-US" b="1" dirty="0">
                <a:solidFill>
                  <a:srgbClr val="0070C0"/>
                </a:solidFill>
              </a:rPr>
              <a:t>job scheduling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When job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765787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(Timesharing)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835026"/>
            <a:ext cx="7342222" cy="507340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A logical extension of Batch systems– the CPU switches jobs so frequently that users can interact with each job while it is running, creating </a:t>
            </a:r>
            <a:r>
              <a:rPr lang="en-US" altLang="en-US" b="1" dirty="0">
                <a:solidFill>
                  <a:srgbClr val="0070C0"/>
                </a:solidFill>
              </a:rPr>
              <a:t>interactive</a:t>
            </a:r>
            <a:r>
              <a:rPr lang="en-US" altLang="en-US" sz="1600" dirty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Response time </a:t>
            </a:r>
            <a:r>
              <a:rPr lang="en-US" altLang="en-US" sz="1600" dirty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Each user has at least one program executing in memory </a:t>
            </a:r>
            <a:r>
              <a:rPr lang="en-US" altLang="en-US" sz="1600" dirty="0">
                <a:sym typeface="Wingdings 3" panose="05040102010807070707" pitchFamily="18" charset="2"/>
              </a:rPr>
              <a:t></a:t>
            </a:r>
            <a:r>
              <a:rPr lang="en-US" altLang="en-US" b="1" dirty="0">
                <a:solidFill>
                  <a:srgbClr val="0070C0"/>
                </a:solidFill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b="1" dirty="0">
                <a:solidFill>
                  <a:srgbClr val="0070C0"/>
                </a:solidFill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processes don</a:t>
            </a:r>
            <a:r>
              <a:rPr lang="ja-JP" altLang="en-US" sz="1600" dirty="0">
                <a:sym typeface="Wingdings 3" panose="05040102010807070707" pitchFamily="18" charset="2"/>
              </a:rPr>
              <a:t>’</a:t>
            </a:r>
            <a:r>
              <a:rPr lang="en-US" altLang="ja-JP" sz="1600" dirty="0">
                <a:sym typeface="Wingdings 3" panose="05040102010807070707" pitchFamily="18" charset="2"/>
              </a:rPr>
              <a:t>t fit in memory, </a:t>
            </a:r>
            <a:r>
              <a:rPr lang="en-US" altLang="ja-JP" b="1" dirty="0">
                <a:solidFill>
                  <a:srgbClr val="0070C0"/>
                </a:solidFill>
                <a:sym typeface="Wingdings 3" panose="05040102010807070707" pitchFamily="18" charset="2"/>
              </a:rPr>
              <a:t>swapping</a:t>
            </a:r>
            <a:r>
              <a:rPr lang="en-US" altLang="ja-JP" sz="1600" dirty="0"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  <a:sym typeface="Wingdings 3" panose="05040102010807070707" pitchFamily="18" charset="2"/>
              </a:rPr>
              <a:t>Virtual memory </a:t>
            </a:r>
            <a:r>
              <a:rPr lang="en-US" altLang="en-US" sz="1600" dirty="0">
                <a:sym typeface="Wingdings 3" panose="05040102010807070707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199077126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290B74C-531F-48AF-B9FC-4141DDA686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Memory Layout for Multiprogrammed System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3AC87D33-03C5-4AAE-9C92-B651FC40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1327603"/>
            <a:ext cx="227012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Dual-mode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8"/>
            <a:ext cx="7791450" cy="46247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Dual-mode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70C0"/>
                </a:solidFill>
              </a:rPr>
              <a:t>kernel mode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Mode bit </a:t>
            </a:r>
            <a:r>
              <a:rPr lang="en-US" altLang="en-US" dirty="0"/>
              <a:t>provided by hardware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Provides ability to distinguish when system is running user code or kernel code.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user is running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mode bit is “user”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kernel code is executing 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mode bit is “kernel”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How do we guarantee that user does not explicitly set the mode bit to “kernel”?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instructions designated as </a:t>
            </a:r>
            <a:r>
              <a:rPr lang="en-US" altLang="en-US" b="1" dirty="0">
                <a:solidFill>
                  <a:srgbClr val="0070C0"/>
                </a:solidFill>
              </a:rPr>
              <a:t>privileged</a:t>
            </a:r>
            <a:r>
              <a:rPr lang="en-US" altLang="en-US" dirty="0"/>
              <a:t>, only executable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365418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/>
              <a:t>Transition from User to Kernel Mode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577B7B49-686A-43F8-AEBF-B723806A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12" y="1305890"/>
            <a:ext cx="705326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8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490330" y="1420008"/>
            <a:ext cx="4880160" cy="50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Introduction to Operating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Processes/Threads management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Process and Threads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CPU scheduling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Synchronization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Memory management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Main memory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Virtual memory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Storage management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File systems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2"/>
          </p:nvPr>
        </p:nvSpPr>
        <p:spPr>
          <a:xfrm>
            <a:off x="5512158" y="1420008"/>
            <a:ext cx="3340294" cy="500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Advanced topics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Summary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Timer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9297C259-8FFF-444B-B901-A11F92099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1060450"/>
            <a:ext cx="8156612" cy="2817813"/>
          </a:xfrm>
        </p:spPr>
        <p:txBody>
          <a:bodyPr/>
          <a:lstStyle/>
          <a:p>
            <a:r>
              <a:rPr lang="en-US" altLang="en-US" dirty="0"/>
              <a:t>Timer to prevent infinite loop (or process hogging resources)</a:t>
            </a:r>
          </a:p>
          <a:p>
            <a:pPr lvl="1"/>
            <a:r>
              <a:rPr lang="en-US" altLang="en-US" dirty="0"/>
              <a:t>Timer is set to interrupt the computer after some time period</a:t>
            </a:r>
          </a:p>
          <a:p>
            <a:pPr lvl="1"/>
            <a:r>
              <a:rPr lang="en-US" altLang="en-US" dirty="0"/>
              <a:t>Keep a counter that is decremented by the physical clock</a:t>
            </a:r>
          </a:p>
          <a:p>
            <a:pPr lvl="1"/>
            <a:r>
              <a:rPr lang="en-US" altLang="en-US" dirty="0"/>
              <a:t>Operating system set the counter (privileged instruction)</a:t>
            </a:r>
          </a:p>
          <a:p>
            <a:pPr lvl="1"/>
            <a:r>
              <a:rPr lang="en-US" altLang="en-US" dirty="0"/>
              <a:t>When counter zero generate an interrupt</a:t>
            </a:r>
          </a:p>
          <a:p>
            <a:pPr lvl="1"/>
            <a:r>
              <a:rPr lang="en-US" altLang="en-US" dirty="0"/>
              <a:t>Set up before scheduling process to regain control or terminate program that exceeds allotted time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 Management</a:t>
            </a:r>
            <a:endParaRPr/>
          </a:p>
        </p:txBody>
      </p:sp>
      <p:sp>
        <p:nvSpPr>
          <p:cNvPr id="349" name="Google Shape;349;p41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process</a:t>
            </a:r>
            <a:r>
              <a:rPr lang="en-US"/>
              <a:t> is a program in execution. It is a unit of work within the system. Program is a </a:t>
            </a:r>
            <a:r>
              <a:rPr lang="en-US" i="1">
                <a:solidFill>
                  <a:srgbClr val="0070C0"/>
                </a:solidFill>
              </a:rPr>
              <a:t>passive entity</a:t>
            </a:r>
            <a:r>
              <a:rPr lang="en-US"/>
              <a:t>, process is </a:t>
            </a:r>
            <a:r>
              <a:rPr lang="en-US">
                <a:solidFill>
                  <a:srgbClr val="000000"/>
                </a:solidFill>
              </a:rPr>
              <a:t>an </a:t>
            </a:r>
            <a:r>
              <a:rPr lang="en-US" i="1">
                <a:solidFill>
                  <a:srgbClr val="0070C0"/>
                </a:solidFill>
              </a:rPr>
              <a:t>active entity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Process needs </a:t>
            </a:r>
            <a:r>
              <a:rPr lang="en-US" b="1">
                <a:solidFill>
                  <a:srgbClr val="0070C0"/>
                </a:solidFill>
              </a:rPr>
              <a:t>resources</a:t>
            </a:r>
            <a:r>
              <a:rPr lang="en-US"/>
              <a:t> to accomplish its task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CPU, memory, I/O, files, initialization data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Process termination requires reclaim of any reusable resources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Single-threaded process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has </a:t>
            </a:r>
            <a:r>
              <a:rPr lang="en-US" i="1">
                <a:solidFill>
                  <a:srgbClr val="0070C0"/>
                </a:solidFill>
              </a:rPr>
              <a:t>one program counter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specifying location of next instruction to execute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Process executes instructions sequentially, one at a time, until completion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Multi-threaded process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has </a:t>
            </a:r>
            <a:r>
              <a:rPr lang="en-US" i="1">
                <a:solidFill>
                  <a:srgbClr val="0070C0"/>
                </a:solidFill>
              </a:rPr>
              <a:t>one program counter per thread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Typically system has many processes (some user &amp; some operating system processes) running concurrently on one or more CPUs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Concurrency</a:t>
            </a:r>
            <a:r>
              <a:rPr lang="en-US"/>
              <a:t> by multiplexing the CPUs among the processes / threads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 Management Activities</a:t>
            </a:r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operating system is responsible for the following activities in connection with process management: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Creating</a:t>
            </a:r>
            <a:r>
              <a:rPr lang="en-US"/>
              <a:t> and </a:t>
            </a:r>
            <a:r>
              <a:rPr lang="en-US" i="1">
                <a:solidFill>
                  <a:srgbClr val="0070C0"/>
                </a:solidFill>
              </a:rPr>
              <a:t>deleting</a:t>
            </a:r>
            <a:r>
              <a:rPr lang="en-US"/>
              <a:t> both user and system processes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Suspending</a:t>
            </a:r>
            <a:r>
              <a:rPr lang="en-US"/>
              <a:t> and </a:t>
            </a:r>
            <a:r>
              <a:rPr lang="en-US" i="1">
                <a:solidFill>
                  <a:srgbClr val="0070C0"/>
                </a:solidFill>
              </a:rPr>
              <a:t>resuming</a:t>
            </a:r>
            <a:r>
              <a:rPr lang="en-US"/>
              <a:t> processes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Providing mechanisms for </a:t>
            </a:r>
            <a:r>
              <a:rPr lang="en-US" i="1">
                <a:solidFill>
                  <a:srgbClr val="0070C0"/>
                </a:solidFill>
              </a:rPr>
              <a:t>process synchronization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Providing mechanisms for </a:t>
            </a:r>
            <a:r>
              <a:rPr lang="en-US" i="1">
                <a:solidFill>
                  <a:srgbClr val="0070C0"/>
                </a:solidFill>
              </a:rPr>
              <a:t>process communication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Providing mechanisms for </a:t>
            </a:r>
            <a:r>
              <a:rPr lang="en-US" i="1">
                <a:solidFill>
                  <a:srgbClr val="0070C0"/>
                </a:solidFill>
              </a:rPr>
              <a:t>deadlock handling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Management</a:t>
            </a: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execute a program,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All (or part) of the </a:t>
            </a:r>
            <a:r>
              <a:rPr lang="en-US" b="1">
                <a:solidFill>
                  <a:srgbClr val="0070C0"/>
                </a:solidFill>
              </a:rPr>
              <a:t>instructions</a:t>
            </a:r>
            <a:r>
              <a:rPr lang="en-US"/>
              <a:t> must be in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All (or part) of the </a:t>
            </a:r>
            <a:r>
              <a:rPr lang="en-US" b="1">
                <a:solidFill>
                  <a:srgbClr val="0070C0"/>
                </a:solidFill>
              </a:rPr>
              <a:t>data</a:t>
            </a:r>
            <a:r>
              <a:rPr lang="en-US"/>
              <a:t> needed by the program must be in memory</a:t>
            </a:r>
            <a:endParaRPr sz="60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Memory management determines what is in memory and when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Optimizing CPU utilization and computer response to users</a:t>
            </a:r>
            <a:endParaRPr sz="80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OS activities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Keeping track</a:t>
            </a:r>
            <a:r>
              <a:rPr lang="en-US"/>
              <a:t> of which parts of memory are currently being used and by whom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Deciding</a:t>
            </a:r>
            <a:r>
              <a:rPr lang="en-US"/>
              <a:t> which processes (or parts thereof) and data to move into and out of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Allocating</a:t>
            </a:r>
            <a:r>
              <a:rPr lang="en-US"/>
              <a:t> and </a:t>
            </a:r>
            <a:r>
              <a:rPr lang="en-US" i="1">
                <a:solidFill>
                  <a:srgbClr val="0070C0"/>
                </a:solidFill>
              </a:rPr>
              <a:t>deallocating</a:t>
            </a:r>
            <a:r>
              <a:rPr lang="en-US"/>
              <a:t> memory space as needed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Filesystem Management</a:t>
            </a:r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OS provides uniform, logical view of </a:t>
            </a:r>
            <a:r>
              <a:rPr lang="en-US" i="1">
                <a:solidFill>
                  <a:srgbClr val="0070C0"/>
                </a:solidFill>
              </a:rPr>
              <a:t>data storage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Abstracts physical properties to logical storage unit  - </a:t>
            </a:r>
            <a:r>
              <a:rPr lang="en-US" b="1">
                <a:solidFill>
                  <a:srgbClr val="0070C0"/>
                </a:solidFill>
              </a:rPr>
              <a:t>file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Each medium is controlled by device (i.e., disk drive, tape drive)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Varying properties include </a:t>
            </a:r>
            <a:r>
              <a:rPr lang="en-US" i="1">
                <a:solidFill>
                  <a:srgbClr val="0070C0"/>
                </a:solidFill>
              </a:rPr>
              <a:t>access speed, capacity, data-transfer rate, access method (sequential or random)</a:t>
            </a:r>
            <a:endParaRPr sz="800" i="1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Filesystem management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Files</a:t>
            </a:r>
            <a:r>
              <a:rPr lang="en-US"/>
              <a:t> usually organized into </a:t>
            </a:r>
            <a:r>
              <a:rPr lang="en-US" b="1">
                <a:solidFill>
                  <a:srgbClr val="0070C0"/>
                </a:solidFill>
              </a:rPr>
              <a:t>directories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Access control </a:t>
            </a:r>
            <a:r>
              <a:rPr lang="en-US"/>
              <a:t>on most systems to determine who can access what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OS activities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Creating</a:t>
            </a:r>
            <a:r>
              <a:rPr lang="en-US"/>
              <a:t> and </a:t>
            </a:r>
            <a:r>
              <a:rPr lang="en-US" i="1">
                <a:solidFill>
                  <a:srgbClr val="0070C0"/>
                </a:solidFill>
              </a:rPr>
              <a:t>deleting</a:t>
            </a:r>
            <a:r>
              <a:rPr lang="en-US"/>
              <a:t> files / directories, primitives to </a:t>
            </a:r>
            <a:r>
              <a:rPr lang="en-US" i="1">
                <a:solidFill>
                  <a:srgbClr val="0070C0"/>
                </a:solidFill>
              </a:rPr>
              <a:t>manipulate</a:t>
            </a:r>
            <a:r>
              <a:rPr lang="en-US"/>
              <a:t> files / directories, to </a:t>
            </a:r>
            <a:r>
              <a:rPr lang="en-US" i="1">
                <a:solidFill>
                  <a:srgbClr val="0070C0"/>
                </a:solidFill>
              </a:rPr>
              <a:t>backup</a:t>
            </a:r>
            <a:r>
              <a:rPr lang="en-US"/>
              <a:t> files onto stable (non-volatile) storage media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Mapping</a:t>
            </a:r>
            <a:r>
              <a:rPr lang="en-US"/>
              <a:t> files onto secondary storage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Mass-Storage Management</a:t>
            </a:r>
            <a:endParaRPr/>
          </a:p>
        </p:txBody>
      </p:sp>
      <p:sp>
        <p:nvSpPr>
          <p:cNvPr id="373" name="Google Shape;373;p45"/>
          <p:cNvSpPr txBox="1">
            <a:spLocks noGrp="1"/>
          </p:cNvSpPr>
          <p:nvPr>
            <p:ph type="body" idx="1"/>
          </p:nvPr>
        </p:nvSpPr>
        <p:spPr>
          <a:xfrm>
            <a:off x="490330" y="1420008"/>
            <a:ext cx="4134679" cy="50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 dirty="0"/>
              <a:t>Usually </a:t>
            </a:r>
            <a:r>
              <a:rPr lang="en-US" sz="1800" b="1" dirty="0">
                <a:solidFill>
                  <a:srgbClr val="0070C0"/>
                </a:solidFill>
              </a:rPr>
              <a:t>disks</a:t>
            </a:r>
            <a:r>
              <a:rPr lang="en-US" sz="1800" dirty="0"/>
              <a:t> used to store </a:t>
            </a:r>
            <a:r>
              <a:rPr lang="en-US" sz="1800" b="1" dirty="0">
                <a:solidFill>
                  <a:srgbClr val="0070C0"/>
                </a:solidFill>
              </a:rPr>
              <a:t>programs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data</a:t>
            </a:r>
            <a:r>
              <a:rPr lang="en-US" sz="1800" dirty="0"/>
              <a:t> that do not fit in </a:t>
            </a:r>
            <a:r>
              <a:rPr lang="en-US" sz="1800" b="1" dirty="0">
                <a:solidFill>
                  <a:srgbClr val="0070C0"/>
                </a:solidFill>
              </a:rPr>
              <a:t>main memory</a:t>
            </a:r>
            <a:r>
              <a:rPr lang="en-US" sz="1800" b="1" dirty="0">
                <a:solidFill>
                  <a:srgbClr val="3366FF"/>
                </a:solidFill>
              </a:rPr>
              <a:t> </a:t>
            </a:r>
            <a:r>
              <a:rPr lang="en-US" sz="1800" dirty="0"/>
              <a:t>or that must be kept for a “long” period of time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Char char="●"/>
            </a:pPr>
            <a:r>
              <a:rPr lang="en-US" sz="1800" dirty="0"/>
              <a:t>Proper management is of central importance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Char char="●"/>
            </a:pPr>
            <a:r>
              <a:rPr lang="en-US" sz="1800" i="1" dirty="0">
                <a:solidFill>
                  <a:srgbClr val="0070C0"/>
                </a:solidFill>
              </a:rPr>
              <a:t>Entire speed of computer operation hinges on disk subsystem and its algorithms</a:t>
            </a:r>
            <a:endParaRPr dirty="0"/>
          </a:p>
        </p:txBody>
      </p:sp>
      <p:sp>
        <p:nvSpPr>
          <p:cNvPr id="374" name="Google Shape;374;p45"/>
          <p:cNvSpPr txBox="1">
            <a:spLocks noGrp="1"/>
          </p:cNvSpPr>
          <p:nvPr>
            <p:ph type="body" idx="2"/>
          </p:nvPr>
        </p:nvSpPr>
        <p:spPr>
          <a:xfrm>
            <a:off x="4797287" y="1420008"/>
            <a:ext cx="4055165" cy="500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 sz="1800" dirty="0"/>
              <a:t>OS activities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 dirty="0">
                <a:solidFill>
                  <a:srgbClr val="0070C0"/>
                </a:solidFill>
              </a:rPr>
              <a:t>Mounting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unmounting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 dirty="0">
                <a:solidFill>
                  <a:srgbClr val="0070C0"/>
                </a:solidFill>
              </a:rPr>
              <a:t>Free-space</a:t>
            </a:r>
            <a:r>
              <a:rPr lang="en-US" dirty="0"/>
              <a:t> management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Storage </a:t>
            </a:r>
            <a:r>
              <a:rPr lang="en-US" i="1" dirty="0">
                <a:solidFill>
                  <a:srgbClr val="0070C0"/>
                </a:solidFill>
              </a:rPr>
              <a:t>allocation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Disk </a:t>
            </a:r>
            <a:r>
              <a:rPr lang="en-US" i="1" dirty="0">
                <a:solidFill>
                  <a:srgbClr val="0070C0"/>
                </a:solidFill>
              </a:rPr>
              <a:t>scheduling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 dirty="0">
                <a:solidFill>
                  <a:srgbClr val="0070C0"/>
                </a:solidFill>
              </a:rPr>
              <a:t>Partitioning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 dirty="0">
                <a:solidFill>
                  <a:srgbClr val="0070C0"/>
                </a:solidFill>
              </a:rPr>
              <a:t>Protection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Caching</a:t>
            </a:r>
            <a:endParaRPr/>
          </a:p>
        </p:txBody>
      </p:sp>
      <p:sp>
        <p:nvSpPr>
          <p:cNvPr id="380" name="Google Shape;380;p46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Important principle, performed at many levels in a computer (in hardware, operating system, software)</a:t>
            </a:r>
            <a:endParaRPr sz="80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i="1">
                <a:solidFill>
                  <a:srgbClr val="0070C0"/>
                </a:solidFill>
              </a:rPr>
              <a:t>Information in use copied from slower to faster storage temporarily</a:t>
            </a:r>
            <a:endParaRPr sz="800" i="1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Faster storage (</a:t>
            </a:r>
            <a:r>
              <a:rPr lang="en-US" b="1">
                <a:solidFill>
                  <a:srgbClr val="0070C0"/>
                </a:solidFill>
              </a:rPr>
              <a:t>cache</a:t>
            </a:r>
            <a:r>
              <a:rPr lang="en-US"/>
              <a:t>) checked to determine if information is there?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If it is, information used directly from the cache (fast)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If not, data copied to cache and used there</a:t>
            </a:r>
            <a:endParaRPr sz="80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Cache is smaller than storage being cached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Cache management is an important design problem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Cache size and replacement policy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Various Types of Storage</a:t>
            </a:r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Movement between levels of storage hierarchy can be </a:t>
            </a:r>
            <a:br>
              <a:rPr lang="en-US"/>
            </a:br>
            <a:r>
              <a:rPr lang="en-US" i="1">
                <a:solidFill>
                  <a:srgbClr val="0070C0"/>
                </a:solidFill>
              </a:rPr>
              <a:t>explicit</a:t>
            </a:r>
            <a:r>
              <a:rPr lang="en-US"/>
              <a:t> or </a:t>
            </a:r>
            <a:r>
              <a:rPr lang="en-US" i="1">
                <a:solidFill>
                  <a:srgbClr val="0070C0"/>
                </a:solidFill>
              </a:rPr>
              <a:t>implicit</a:t>
            </a:r>
            <a:endParaRPr/>
          </a:p>
        </p:txBody>
      </p:sp>
      <p:pic>
        <p:nvPicPr>
          <p:cNvPr id="387" name="Google Shape;387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1256" b="-1256"/>
          <a:stretch/>
        </p:blipFill>
        <p:spPr>
          <a:xfrm>
            <a:off x="688932" y="2329840"/>
            <a:ext cx="8055811" cy="350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Migration of Data from Disk to Register</a:t>
            </a:r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Multitasking environment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must be careful to use most recent value, no matter where it is stored in the storage hierarchy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Multiprocessor environment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must provide cache coherency in hardware such that all CPUs have the most recent value in their cache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</a:t>
            </a:r>
            <a:r>
              <a:rPr lang="en-US" b="1">
                <a:solidFill>
                  <a:srgbClr val="0070C0"/>
                </a:solidFill>
              </a:rPr>
              <a:t>distributed environment</a:t>
            </a:r>
            <a:r>
              <a:rPr lang="en-US"/>
              <a:t>, the situation is even more complex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Several copies of a datum can exist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Various solutions</a:t>
            </a:r>
            <a:endParaRPr/>
          </a:p>
        </p:txBody>
      </p:sp>
      <p:pic>
        <p:nvPicPr>
          <p:cNvPr id="394" name="Google Shape;39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131" y="4980875"/>
            <a:ext cx="7805738" cy="95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I/O Subsystem</a:t>
            </a:r>
            <a:endParaRPr/>
          </a:p>
        </p:txBody>
      </p:sp>
      <p:sp>
        <p:nvSpPr>
          <p:cNvPr id="400" name="Google Shape;400;p49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One purpose of OS is to hide peculiarities of hardware devices from the user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I/O subsystem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is responsible for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Memory management of I/O including </a:t>
            </a:r>
            <a:r>
              <a:rPr lang="en-US" i="1">
                <a:solidFill>
                  <a:srgbClr val="0070C0"/>
                </a:solidFill>
              </a:rPr>
              <a:t>buffering</a:t>
            </a:r>
            <a:r>
              <a:rPr lang="en-US"/>
              <a:t> (storing data temporarily while it is being transferred), </a:t>
            </a:r>
            <a:r>
              <a:rPr lang="en-US" i="1">
                <a:solidFill>
                  <a:srgbClr val="0070C0"/>
                </a:solidFill>
              </a:rPr>
              <a:t>caching</a:t>
            </a:r>
            <a:r>
              <a:rPr lang="en-US"/>
              <a:t> (storing parts of data in faster storage for performance), </a:t>
            </a:r>
            <a:r>
              <a:rPr lang="en-US" i="1">
                <a:solidFill>
                  <a:srgbClr val="0070C0"/>
                </a:solidFill>
              </a:rPr>
              <a:t>spooling</a:t>
            </a:r>
            <a:r>
              <a:rPr lang="en-US"/>
              <a:t> (the overlapping of output of one job with input of other jobs)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I/O subsystem includes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General device-driver interface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Drivers</a:t>
            </a:r>
            <a:r>
              <a:rPr lang="en-US"/>
              <a:t> for specific hardware devices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Textbook and References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[1] “Operating System Concepts”, </a:t>
            </a:r>
            <a:r>
              <a:rPr lang="en-US" u="sng">
                <a:solidFill>
                  <a:srgbClr val="0070C0"/>
                </a:solidFill>
                <a:hlinkClick r:id="rId3" invalidUrl="https://www.google.com.vn/search?tbo=p&amp;tbm=bks&amp;q=inauthor:&quot;Abraham+Silberschatz&quot;&amp;source=gbs_metadata_r&amp;cad=6"/>
              </a:rPr>
              <a:t>Abraham Silberschatz</a:t>
            </a:r>
            <a:r>
              <a:rPr lang="en-US">
                <a:solidFill>
                  <a:srgbClr val="0070C0"/>
                </a:solidFill>
              </a:rPr>
              <a:t>, </a:t>
            </a:r>
            <a:r>
              <a:rPr lang="en-US" u="sng">
                <a:solidFill>
                  <a:srgbClr val="0070C0"/>
                </a:solidFill>
                <a:hlinkClick r:id="rId4" invalidUrl="https://www.google.com.vn/search?tbo=p&amp;tbm=bks&amp;q=inauthor:&quot;Greg+Gagne&quot;&amp;source=gbs_metadata_r&amp;cad=6"/>
              </a:rPr>
              <a:t>Greg Gagne</a:t>
            </a:r>
            <a:r>
              <a:rPr lang="en-US">
                <a:solidFill>
                  <a:srgbClr val="0070C0"/>
                </a:solidFill>
              </a:rPr>
              <a:t>, </a:t>
            </a:r>
            <a:r>
              <a:rPr lang="en-US" u="sng">
                <a:solidFill>
                  <a:srgbClr val="0070C0"/>
                </a:solidFill>
                <a:hlinkClick r:id="rId5" invalidUrl="https://www.google.com.vn/search?tbo=p&amp;tbm=bks&amp;q=inauthor:&quot;Peter+B.+Galvin&quot;&amp;source=gbs_metadata_r&amp;cad=6"/>
              </a:rPr>
              <a:t>Peter B. Galvin</a:t>
            </a:r>
            <a:r>
              <a:rPr lang="en-US"/>
              <a:t>, 10th Edition, John Wiley &amp; Sons, 2018. ISBN1119439256, 9781119439257, 976 pages.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[2] “Operating Systems: Three Easy Pieces”, </a:t>
            </a:r>
            <a:r>
              <a:rPr lang="en-US" u="sng">
                <a:solidFill>
                  <a:srgbClr val="0070C0"/>
                </a:solidFill>
                <a:hlinkClick r:id="rId6" invalidUrl="https://www.google.com.vn/search?tbo=p&amp;tbm=bks&amp;q=inauthor:&quot;Remzi+H.+Arpaci-Dusseau&quot;&amp;source=gbs_metadata_r&amp;cad=3"/>
              </a:rPr>
              <a:t>Remzi H. Arpaci-Dusseau</a:t>
            </a:r>
            <a:r>
              <a:rPr lang="en-US">
                <a:solidFill>
                  <a:srgbClr val="0070C0"/>
                </a:solidFill>
              </a:rPr>
              <a:t>, </a:t>
            </a:r>
            <a:r>
              <a:rPr lang="en-US" u="sng">
                <a:solidFill>
                  <a:srgbClr val="0070C0"/>
                </a:solidFill>
                <a:hlinkClick r:id="rId7" invalidUrl="https://www.google.com.vn/search?tbo=p&amp;tbm=bks&amp;q=inauthor:&quot;Andrea+C.+Arpaci-Dusseau&quot;&amp;source=gbs_metadata_r&amp;cad=3"/>
              </a:rPr>
              <a:t>Andrea C. Arpaci-Dusseau</a:t>
            </a:r>
            <a:r>
              <a:rPr lang="en-US"/>
              <a:t>, CreateSpace Independent Publishing Platform, 2018. </a:t>
            </a:r>
            <a:br>
              <a:rPr lang="en-US"/>
            </a:br>
            <a:r>
              <a:rPr lang="en-US"/>
              <a:t>ISBN198508659X, 9781985086593, 714 pages.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Protection and Security</a:t>
            </a:r>
            <a:endParaRPr/>
          </a:p>
        </p:txBody>
      </p:sp>
      <p:sp>
        <p:nvSpPr>
          <p:cNvPr id="406" name="Google Shape;406;p50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Protection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any mechanism for controlling access of processes or users to resources defined by the OS</a:t>
            </a:r>
            <a:endParaRPr sz="800"/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Security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defense of the system against internal and external attacks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Huge range, including </a:t>
            </a:r>
            <a:r>
              <a:rPr lang="en-US" i="1">
                <a:solidFill>
                  <a:srgbClr val="0070C0"/>
                </a:solidFill>
              </a:rPr>
              <a:t>denial-of-service, worms, viruses, identity theft, theft of service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Systems generally first distinguish among users, to determine who can do what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User identity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>
                <a:solidFill>
                  <a:srgbClr val="0070C0"/>
                </a:solidFill>
              </a:rPr>
              <a:t>UID</a:t>
            </a:r>
            <a:r>
              <a:rPr lang="en-US"/>
              <a:t>, or security ID) includes name and an associated number. User ID is then associated with all files, processes of that user to determine access control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Group identifier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>
                <a:solidFill>
                  <a:srgbClr val="0070C0"/>
                </a:solidFill>
              </a:rPr>
              <a:t>GID</a:t>
            </a:r>
            <a:r>
              <a:rPr lang="en-US"/>
              <a:t>) allows set of users to be defined for access control, then also associated with each process or file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Privilege escalation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allows user to change to </a:t>
            </a:r>
            <a:r>
              <a:rPr lang="en-US" i="1">
                <a:solidFill>
                  <a:srgbClr val="0070C0"/>
                </a:solidFill>
              </a:rPr>
              <a:t>effective ID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with more rights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Virtualization</a:t>
            </a:r>
            <a:endParaRPr/>
          </a:p>
        </p:txBody>
      </p:sp>
      <p:sp>
        <p:nvSpPr>
          <p:cNvPr id="412" name="Google Shape;412;p51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i="1">
                <a:solidFill>
                  <a:srgbClr val="0070C0"/>
                </a:solidFill>
              </a:rPr>
              <a:t>Allows operating systems to run applications within other OSes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Vast and growing industry</a:t>
            </a:r>
            <a:endParaRPr sz="80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Emulation</a:t>
            </a:r>
            <a:r>
              <a:rPr lang="en-US"/>
              <a:t> used when source CPU type different from target CPU type (e.g., PowerPC to Intel x86)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Generally slowest method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When computer language not compiled to native code – </a:t>
            </a:r>
            <a:r>
              <a:rPr lang="en-US" i="1">
                <a:solidFill>
                  <a:srgbClr val="0070C0"/>
                </a:solidFill>
              </a:rPr>
              <a:t>Interpretation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Virtualization</a:t>
            </a:r>
            <a:r>
              <a:rPr lang="en-US"/>
              <a:t> – OS natively compiled for CPU, running </a:t>
            </a:r>
            <a:r>
              <a:rPr lang="en-US" b="1">
                <a:solidFill>
                  <a:srgbClr val="0070C0"/>
                </a:solidFill>
              </a:rPr>
              <a:t>guest</a:t>
            </a:r>
            <a:r>
              <a:rPr lang="en-US"/>
              <a:t> OSes  also natively compiled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E.g., Consider VMware running WinXP </a:t>
            </a:r>
            <a:r>
              <a:rPr lang="en-US" b="1">
                <a:solidFill>
                  <a:srgbClr val="0070C0"/>
                </a:solidFill>
              </a:rPr>
              <a:t>guests</a:t>
            </a:r>
            <a:r>
              <a:rPr lang="en-US"/>
              <a:t>, each running applications, all on native WinXP </a:t>
            </a:r>
            <a:r>
              <a:rPr lang="en-US" b="1">
                <a:solidFill>
                  <a:srgbClr val="0070C0"/>
                </a:solidFill>
              </a:rPr>
              <a:t>host</a:t>
            </a:r>
            <a:r>
              <a:rPr lang="en-US"/>
              <a:t> 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2000" b="1">
                <a:solidFill>
                  <a:srgbClr val="0070C0"/>
                </a:solidFill>
              </a:rPr>
              <a:t>Virtual Machine Manager </a:t>
            </a:r>
            <a:r>
              <a:rPr lang="en-US"/>
              <a:t>(</a:t>
            </a:r>
            <a:r>
              <a:rPr lang="en-US" b="1"/>
              <a:t>VMM</a:t>
            </a:r>
            <a:r>
              <a:rPr lang="en-US"/>
              <a:t>) provides virtualization services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Virtualization (cont.)</a:t>
            </a:r>
            <a:endParaRPr/>
          </a:p>
        </p:txBody>
      </p:sp>
      <p:sp>
        <p:nvSpPr>
          <p:cNvPr id="418" name="Google Shape;418;p52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cases involve laptops and desktops running multiple OSes for exploration or compatibility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E.g.,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Apple laptop running </a:t>
            </a:r>
            <a:r>
              <a:rPr lang="en-US" b="1">
                <a:solidFill>
                  <a:srgbClr val="0070C0"/>
                </a:solidFill>
              </a:rPr>
              <a:t>Mac OS X </a:t>
            </a:r>
            <a:r>
              <a:rPr lang="en-US"/>
              <a:t>host, </a:t>
            </a:r>
            <a:r>
              <a:rPr lang="en-US" b="1">
                <a:solidFill>
                  <a:srgbClr val="0070C0"/>
                </a:solidFill>
              </a:rPr>
              <a:t>Windows</a:t>
            </a:r>
            <a:r>
              <a:rPr lang="en-US"/>
              <a:t> as a guest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Developing apps for multiple OSes without having multiple systems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Q&amp;A testing applications without having multiple systems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Executing and managing computing environments within data centers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VMM can run natively, in which case they are also the host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There is no general purpose host then (e.g., </a:t>
            </a:r>
            <a:r>
              <a:rPr lang="en-US" b="1">
                <a:solidFill>
                  <a:srgbClr val="0070C0"/>
                </a:solidFill>
              </a:rPr>
              <a:t>VMware ESX</a:t>
            </a:r>
            <a:r>
              <a:rPr lang="en-US"/>
              <a:t> and </a:t>
            </a:r>
            <a:r>
              <a:rPr lang="en-US" b="1">
                <a:solidFill>
                  <a:srgbClr val="0070C0"/>
                </a:solidFill>
              </a:rPr>
              <a:t>Citrix XenServer</a:t>
            </a:r>
            <a:r>
              <a:rPr lang="en-US"/>
              <a:t>)</a:t>
            </a:r>
            <a:endParaRPr/>
          </a:p>
          <a:p>
            <a:pPr marL="1085850" lvl="2" indent="-152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67AD9E5-C263-4DD7-BF7C-15DD636247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0775" y="192088"/>
            <a:ext cx="7645400" cy="601662"/>
          </a:xfrm>
        </p:spPr>
        <p:txBody>
          <a:bodyPr/>
          <a:lstStyle/>
          <a:p>
            <a:pPr eaLnBrk="1" hangingPunct="1"/>
            <a:r>
              <a:rPr lang="en-US" altLang="en-US" sz="3000"/>
              <a:t>Computing Environments - Virtualization</a:t>
            </a:r>
          </a:p>
        </p:txBody>
      </p:sp>
      <p:pic>
        <p:nvPicPr>
          <p:cNvPr id="94211" name="Picture 1" descr="1_20.pdf">
            <a:extLst>
              <a:ext uri="{FF2B5EF4-FFF2-40B4-BE49-F238E27FC236}">
                <a16:creationId xmlns:a16="http://schemas.microsoft.com/office/drawing/2014/main" id="{6757256A-1C41-4B7F-99E9-C6E76C868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554163"/>
            <a:ext cx="63960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Distributed Systems</a:t>
            </a:r>
            <a:endParaRPr/>
          </a:p>
        </p:txBody>
      </p:sp>
      <p:sp>
        <p:nvSpPr>
          <p:cNvPr id="432" name="Google Shape;432;p54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Distributed computing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Collection of separate (possibly heterogeneous) systems networked together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Network</a:t>
            </a:r>
            <a:r>
              <a:rPr lang="en-US"/>
              <a:t> is communications paths (</a:t>
            </a:r>
            <a:r>
              <a:rPr lang="en-US" b="1">
                <a:solidFill>
                  <a:srgbClr val="0070C0"/>
                </a:solidFill>
              </a:rPr>
              <a:t>TCP/IP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is most common protocol stack)</a:t>
            </a:r>
            <a:endParaRPr/>
          </a:p>
          <a:p>
            <a:pPr marL="142875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Font typeface="Helvetica Neue"/>
              <a:buChar char="–"/>
            </a:pPr>
            <a:r>
              <a:rPr lang="en-US" b="1">
                <a:solidFill>
                  <a:srgbClr val="0070C0"/>
                </a:solidFill>
              </a:rPr>
              <a:t>Local Area Network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LAN</a:t>
            </a:r>
            <a:r>
              <a:rPr lang="en-US"/>
              <a:t>)</a:t>
            </a:r>
            <a:endParaRPr/>
          </a:p>
          <a:p>
            <a:pPr marL="142875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Font typeface="Helvetica Neue"/>
              <a:buChar char="–"/>
            </a:pPr>
            <a:r>
              <a:rPr lang="en-US" b="1">
                <a:solidFill>
                  <a:srgbClr val="0070C0"/>
                </a:solidFill>
              </a:rPr>
              <a:t>Wide Area Network </a:t>
            </a:r>
            <a:r>
              <a:rPr lang="en-US"/>
              <a:t>(</a:t>
            </a:r>
            <a:r>
              <a:rPr lang="en-US" b="1"/>
              <a:t>WAN</a:t>
            </a:r>
            <a:r>
              <a:rPr lang="en-US"/>
              <a:t>)</a:t>
            </a:r>
            <a:endParaRPr/>
          </a:p>
          <a:p>
            <a:pPr marL="142875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Font typeface="Helvetica Neue"/>
              <a:buChar char="–"/>
            </a:pPr>
            <a:r>
              <a:rPr lang="en-US" b="1">
                <a:solidFill>
                  <a:srgbClr val="0070C0"/>
                </a:solidFill>
              </a:rPr>
              <a:t>Metropolitan Area Network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MAN</a:t>
            </a:r>
            <a:r>
              <a:rPr lang="en-US"/>
              <a:t>)</a:t>
            </a:r>
            <a:endParaRPr/>
          </a:p>
          <a:p>
            <a:pPr marL="142875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Font typeface="Helvetica Neue"/>
              <a:buChar char="–"/>
            </a:pPr>
            <a:r>
              <a:rPr lang="en-US" b="1">
                <a:solidFill>
                  <a:srgbClr val="0070C0"/>
                </a:solidFill>
              </a:rPr>
              <a:t>Personal Area Network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PAN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b="1">
                <a:solidFill>
                  <a:srgbClr val="0070C0"/>
                </a:solidFill>
              </a:rPr>
              <a:t>Network Operating System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NOS</a:t>
            </a:r>
            <a:r>
              <a:rPr lang="en-US"/>
              <a:t>) provides features between systems across network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Communication scheme allows systems to exchange messages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Illusion of a single system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2888119"/>
            <a:ext cx="6346369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/>
              <a:t>Computer </a:t>
            </a:r>
            <a:r>
              <a:rPr lang="en-US" altLang="en-US" sz="3200"/>
              <a:t>System Architecture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0411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Computer-System Architecture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Most older systems use a single </a:t>
            </a:r>
            <a:r>
              <a:rPr lang="en-US" i="1">
                <a:solidFill>
                  <a:srgbClr val="0070C0"/>
                </a:solidFill>
              </a:rPr>
              <a:t>general-purpose processor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Most systems have </a:t>
            </a:r>
            <a:r>
              <a:rPr lang="en-US" i="1">
                <a:solidFill>
                  <a:srgbClr val="0070C0"/>
                </a:solidFill>
              </a:rPr>
              <a:t>special-purpose processors</a:t>
            </a:r>
            <a:r>
              <a:rPr lang="en-US" i="1"/>
              <a:t> </a:t>
            </a:r>
            <a:r>
              <a:rPr lang="en-US"/>
              <a:t>as well</a:t>
            </a:r>
            <a:endParaRPr sz="80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Multiprocessors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systems growing in use and importance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Also known as </a:t>
            </a:r>
            <a:r>
              <a:rPr lang="en-US" b="1">
                <a:solidFill>
                  <a:srgbClr val="0070C0"/>
                </a:solidFill>
              </a:rPr>
              <a:t>parallel systems</a:t>
            </a:r>
            <a:r>
              <a:rPr lang="en-US"/>
              <a:t>, </a:t>
            </a:r>
            <a:r>
              <a:rPr lang="en-US" b="1">
                <a:solidFill>
                  <a:srgbClr val="0070C0"/>
                </a:solidFill>
              </a:rPr>
              <a:t>tightly-coupled systems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Advantages include: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i="1">
                <a:solidFill>
                  <a:srgbClr val="0070C0"/>
                </a:solidFill>
              </a:rPr>
              <a:t>Increased throughput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i="1">
                <a:solidFill>
                  <a:srgbClr val="0070C0"/>
                </a:solidFill>
              </a:rPr>
              <a:t>Economy of scale, increased reliability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graceful degradation or fault tolerance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Two types: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Asymmetric Multiprocessing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each processor is assigned a special task.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Symmetric Multiprocessing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– each processor performs all tasks</a:t>
            </a:r>
            <a:endParaRPr/>
          </a:p>
          <a:p>
            <a:pPr marL="120015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mo"/>
              <a:buNone/>
            </a:pPr>
            <a:endParaRPr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1410AFB-466A-4B08-A8E9-FA44DF2206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9800" y="133350"/>
            <a:ext cx="8229600" cy="641350"/>
          </a:xfrm>
        </p:spPr>
        <p:txBody>
          <a:bodyPr/>
          <a:lstStyle/>
          <a:p>
            <a:r>
              <a:rPr lang="en-US" altLang="en-US" sz="3000"/>
              <a:t>Symmetric Multiprocessing Architecture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61A30DEF-BA94-447F-8812-ADBD513F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822450"/>
            <a:ext cx="5051425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80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1381761" y="268941"/>
            <a:ext cx="7430936" cy="56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Dual-Core Design</a:t>
            </a: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490331" y="1376980"/>
            <a:ext cx="2866056" cy="503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rgbClr val="0070C0"/>
                </a:solidFill>
              </a:rPr>
              <a:t>Multi-chip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multicore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rgbClr val="0070C0"/>
                </a:solidFill>
              </a:rPr>
              <a:t>Systems</a:t>
            </a:r>
            <a:r>
              <a:rPr lang="en-US" dirty="0"/>
              <a:t> containing all chips</a:t>
            </a:r>
            <a:endParaRPr b="1" dirty="0">
              <a:solidFill>
                <a:srgbClr val="3366FF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rgbClr val="0070C0"/>
                </a:solidFill>
              </a:rPr>
              <a:t>Chassis</a:t>
            </a:r>
            <a:r>
              <a:rPr lang="en-US" dirty="0"/>
              <a:t> containing multiple separate systems</a:t>
            </a:r>
            <a:endParaRPr dirty="0"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6234" y="1376979"/>
            <a:ext cx="5316462" cy="4739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2AFAD1E-E934-45C6-9563-2F384ACE5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84138"/>
            <a:ext cx="8035925" cy="709612"/>
          </a:xfrm>
        </p:spPr>
        <p:txBody>
          <a:bodyPr/>
          <a:lstStyle/>
          <a:p>
            <a:r>
              <a:rPr lang="en-US" altLang="en-US"/>
              <a:t>Non-Uniform Memory Access System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95963655-0AB0-4CCC-A2C8-392BB4B3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82725"/>
            <a:ext cx="44402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1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Acknowledgement: The lecture uses mostly slides from “Operating system concepts” copyrighted by Silberschatz, Galvin and Gagne, 2018.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1391920" y="285136"/>
            <a:ext cx="7434028" cy="55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Clustered Systems</a:t>
            </a:r>
            <a:endParaRPr/>
          </a:p>
        </p:txBody>
      </p:sp>
      <p:pic>
        <p:nvPicPr>
          <p:cNvPr id="297" name="Google Shape;297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37957" b="-37957"/>
          <a:stretch/>
        </p:blipFill>
        <p:spPr>
          <a:xfrm>
            <a:off x="5098094" y="3334870"/>
            <a:ext cx="3727854" cy="317199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481782" y="1387734"/>
            <a:ext cx="8344166" cy="22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Like multiprocessor systems, but </a:t>
            </a:r>
            <a:r>
              <a:rPr lang="en-US" i="1">
                <a:solidFill>
                  <a:srgbClr val="0070C0"/>
                </a:solidFill>
              </a:rPr>
              <a:t>multiple systems working together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Usually </a:t>
            </a:r>
            <a:r>
              <a:rPr lang="en-US" i="1">
                <a:solidFill>
                  <a:srgbClr val="0070C0"/>
                </a:solidFill>
              </a:rPr>
              <a:t>sharing storage</a:t>
            </a:r>
            <a:r>
              <a:rPr lang="en-US"/>
              <a:t> via a </a:t>
            </a:r>
            <a:r>
              <a:rPr lang="en-US" b="1">
                <a:solidFill>
                  <a:srgbClr val="0070C0"/>
                </a:solidFill>
              </a:rPr>
              <a:t>Storage-Area Network</a:t>
            </a:r>
            <a:r>
              <a:rPr lang="en-US"/>
              <a:t> (</a:t>
            </a:r>
            <a:r>
              <a:rPr lang="en-US" b="1"/>
              <a:t>SAN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Provides a </a:t>
            </a:r>
            <a:r>
              <a:rPr lang="en-US" i="1">
                <a:solidFill>
                  <a:srgbClr val="0070C0"/>
                </a:solidFill>
              </a:rPr>
              <a:t>high-availability service</a:t>
            </a:r>
            <a:r>
              <a:rPr lang="en-US"/>
              <a:t> which survives failures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i="1">
                <a:solidFill>
                  <a:srgbClr val="0070C0"/>
                </a:solidFill>
              </a:rPr>
              <a:t>Asymmetric clustering</a:t>
            </a:r>
            <a:r>
              <a:rPr lang="en-US"/>
              <a:t> has one machine in hot-standby mode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i="1">
                <a:solidFill>
                  <a:srgbClr val="0070C0"/>
                </a:solidFill>
              </a:rPr>
              <a:t>Symmetric clustering</a:t>
            </a:r>
            <a:r>
              <a:rPr lang="en-US"/>
              <a:t> has multiple nodes running applications</a:t>
            </a:r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body" idx="3"/>
          </p:nvPr>
        </p:nvSpPr>
        <p:spPr>
          <a:xfrm>
            <a:off x="481782" y="3933173"/>
            <a:ext cx="4478525" cy="257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Some clusters are used for </a:t>
            </a:r>
            <a:r>
              <a:rPr lang="en-US" b="1">
                <a:solidFill>
                  <a:srgbClr val="0070C0"/>
                </a:solidFill>
              </a:rPr>
              <a:t>High-Performance Computing</a:t>
            </a:r>
            <a:r>
              <a:rPr lang="en-US"/>
              <a:t> (</a:t>
            </a:r>
            <a:r>
              <a:rPr lang="en-US" b="1"/>
              <a:t>HPC</a:t>
            </a:r>
            <a:r>
              <a:rPr lang="en-US"/>
              <a:t>)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Applications must be written to use </a:t>
            </a:r>
            <a:r>
              <a:rPr lang="en-US" i="1">
                <a:solidFill>
                  <a:srgbClr val="0070C0"/>
                </a:solidFill>
              </a:rPr>
              <a:t>parallelization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Some clusters have </a:t>
            </a:r>
            <a:r>
              <a:rPr lang="en-US" b="1">
                <a:solidFill>
                  <a:srgbClr val="0070C0"/>
                </a:solidFill>
              </a:rPr>
              <a:t>Distributed Lock Manager</a:t>
            </a:r>
            <a:r>
              <a:rPr lang="en-US"/>
              <a:t> (</a:t>
            </a:r>
            <a:r>
              <a:rPr lang="en-US" b="1"/>
              <a:t>DLM</a:t>
            </a:r>
            <a:r>
              <a:rPr lang="en-US"/>
              <a:t>) to avoid conflicting operations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0D2F35F-C53D-47E7-B577-388459124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015288" cy="576263"/>
          </a:xfrm>
        </p:spPr>
        <p:txBody>
          <a:bodyPr/>
          <a:lstStyle/>
          <a:p>
            <a:r>
              <a:rPr lang="en-US" altLang="en-US"/>
              <a:t>PC Motherboard</a:t>
            </a:r>
          </a:p>
        </p:txBody>
      </p:sp>
      <p:pic>
        <p:nvPicPr>
          <p:cNvPr id="58371" name="Picture 5">
            <a:extLst>
              <a:ext uri="{FF2B5EF4-FFF2-40B4-BE49-F238E27FC236}">
                <a16:creationId xmlns:a16="http://schemas.microsoft.com/office/drawing/2014/main" id="{5878A734-D8F6-4F7D-8433-2C96A52E7C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738" y="1046163"/>
            <a:ext cx="6867525" cy="5349875"/>
          </a:xfrm>
          <a:noFill/>
        </p:spPr>
      </p:pic>
    </p:spTree>
    <p:extLst>
      <p:ext uri="{BB962C8B-B14F-4D97-AF65-F5344CB8AC3E}">
        <p14:creationId xmlns:p14="http://schemas.microsoft.com/office/powerpoint/2010/main" val="4030651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2888119"/>
            <a:ext cx="6705600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dirty="0"/>
              <a:t>Computer System Environments</a:t>
            </a:r>
          </a:p>
        </p:txBody>
      </p:sp>
    </p:spTree>
    <p:extLst>
      <p:ext uri="{BB962C8B-B14F-4D97-AF65-F5344CB8AC3E}">
        <p14:creationId xmlns:p14="http://schemas.microsoft.com/office/powerpoint/2010/main" val="2948303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71B8082F-3362-4A0A-8D0E-FB22B11475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0668" y="171450"/>
            <a:ext cx="8016875" cy="622300"/>
          </a:xfrm>
        </p:spPr>
        <p:txBody>
          <a:bodyPr/>
          <a:lstStyle/>
          <a:p>
            <a:r>
              <a:rPr lang="en-US" altLang="en-US" sz="3000" dirty="0"/>
              <a:t>Computing Environments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9151" y="1296988"/>
            <a:ext cx="6506936" cy="4145869"/>
          </a:xfrm>
        </p:spPr>
        <p:txBody>
          <a:bodyPr/>
          <a:lstStyle/>
          <a:p>
            <a:r>
              <a:rPr lang="en-US" altLang="en-US" dirty="0"/>
              <a:t>Traditional</a:t>
            </a:r>
          </a:p>
          <a:p>
            <a:r>
              <a:rPr lang="en-US" altLang="en-US" dirty="0"/>
              <a:t>Mobile</a:t>
            </a:r>
          </a:p>
          <a:p>
            <a:r>
              <a:rPr lang="en-US" altLang="en-US" dirty="0"/>
              <a:t>Client Server</a:t>
            </a:r>
          </a:p>
          <a:p>
            <a:r>
              <a:rPr lang="en-US" altLang="en-US" dirty="0"/>
              <a:t>Pear-to-Pear</a:t>
            </a:r>
          </a:p>
          <a:p>
            <a:r>
              <a:rPr lang="en-US" altLang="en-US" dirty="0"/>
              <a:t>Cloud computing</a:t>
            </a:r>
          </a:p>
          <a:p>
            <a:r>
              <a:rPr lang="en-US" altLang="en-US" dirty="0"/>
              <a:t>Real-time Embedded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804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Computing Environments - Traditional</a:t>
            </a:r>
            <a:endParaRPr/>
          </a:p>
        </p:txBody>
      </p:sp>
      <p:sp>
        <p:nvSpPr>
          <p:cNvPr id="467" name="Google Shape;467;p59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i="1">
                <a:solidFill>
                  <a:srgbClr val="0070C0"/>
                </a:solidFill>
              </a:rPr>
              <a:t>Stand-alone general purpose machines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But blurred as most systems interconnect with others (i.e., the Internet)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Portals</a:t>
            </a:r>
            <a:r>
              <a:rPr lang="en-US"/>
              <a:t> provide web access to internal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Network computers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(or </a:t>
            </a:r>
            <a:r>
              <a:rPr lang="en-US" i="1">
                <a:solidFill>
                  <a:srgbClr val="0070C0"/>
                </a:solidFill>
              </a:rPr>
              <a:t>thin clients</a:t>
            </a:r>
            <a:r>
              <a:rPr lang="en-US"/>
              <a:t>) are like Web terminals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Mobile computers</a:t>
            </a:r>
            <a:r>
              <a:rPr lang="en-US"/>
              <a:t> interconnect via </a:t>
            </a:r>
            <a:r>
              <a:rPr lang="en-US" i="1">
                <a:solidFill>
                  <a:srgbClr val="0070C0"/>
                </a:solidFill>
              </a:rPr>
              <a:t>wireless networks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Networking becoming ubiquitous – even home systems use </a:t>
            </a:r>
            <a:r>
              <a:rPr lang="en-US" b="1">
                <a:solidFill>
                  <a:srgbClr val="0070C0"/>
                </a:solidFill>
              </a:rPr>
              <a:t>firewalls</a:t>
            </a:r>
            <a:r>
              <a:rPr lang="en-US"/>
              <a:t> to protect home computers from Internet attacks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Computing Environments - Mobile</a:t>
            </a:r>
            <a:endParaRPr/>
          </a:p>
        </p:txBody>
      </p:sp>
      <p:sp>
        <p:nvSpPr>
          <p:cNvPr id="473" name="Google Shape;473;p60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Such as </a:t>
            </a:r>
            <a:r>
              <a:rPr lang="en-US" i="1">
                <a:solidFill>
                  <a:srgbClr val="0070C0"/>
                </a:solidFill>
              </a:rPr>
              <a:t>handheld smartphones, tablets, etc.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is the functional difference between them and a “traditional” laptop?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Extra feature – </a:t>
            </a:r>
            <a:r>
              <a:rPr lang="en-US" i="1">
                <a:solidFill>
                  <a:srgbClr val="0070C0"/>
                </a:solidFill>
              </a:rPr>
              <a:t>more OS features</a:t>
            </a:r>
            <a:r>
              <a:rPr lang="en-US"/>
              <a:t> (e.g., GPS, gyroscope)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Allows </a:t>
            </a:r>
            <a:r>
              <a:rPr lang="en-US" i="1">
                <a:solidFill>
                  <a:srgbClr val="0070C0"/>
                </a:solidFill>
              </a:rPr>
              <a:t>new types of apps</a:t>
            </a:r>
            <a:r>
              <a:rPr lang="en-US"/>
              <a:t> like </a:t>
            </a:r>
            <a:r>
              <a:rPr lang="en-US" b="1">
                <a:solidFill>
                  <a:srgbClr val="0070C0"/>
                </a:solidFill>
              </a:rPr>
              <a:t>Augmented Reality </a:t>
            </a:r>
            <a:r>
              <a:rPr lang="en-US"/>
              <a:t>(</a:t>
            </a:r>
            <a:r>
              <a:rPr lang="en-US" b="1"/>
              <a:t>AR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Use IEEE 802.11 wireless, or cellular data networks for </a:t>
            </a:r>
            <a:r>
              <a:rPr lang="en-US" i="1">
                <a:solidFill>
                  <a:srgbClr val="0070C0"/>
                </a:solidFill>
              </a:rPr>
              <a:t>connectivity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Leaders are </a:t>
            </a:r>
            <a:r>
              <a:rPr lang="en-US" b="1">
                <a:solidFill>
                  <a:srgbClr val="0070C0"/>
                </a:solidFill>
              </a:rPr>
              <a:t>Apple iOS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and </a:t>
            </a:r>
            <a:r>
              <a:rPr lang="en-US" b="1">
                <a:solidFill>
                  <a:srgbClr val="0070C0"/>
                </a:solidFill>
              </a:rPr>
              <a:t>Google Android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>
            <a:spLocks noGrp="1"/>
          </p:cNvSpPr>
          <p:nvPr>
            <p:ph type="title"/>
          </p:nvPr>
        </p:nvSpPr>
        <p:spPr>
          <a:xfrm>
            <a:off x="1391920" y="285136"/>
            <a:ext cx="7434028" cy="55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Computing Environments – Client-Server</a:t>
            </a:r>
            <a:endParaRPr/>
          </a:p>
        </p:txBody>
      </p:sp>
      <p:pic>
        <p:nvPicPr>
          <p:cNvPr id="479" name="Google Shape;479;p61" descr="1_18.pdf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7187" r="-7185"/>
          <a:stretch/>
        </p:blipFill>
        <p:spPr>
          <a:xfrm>
            <a:off x="481782" y="4151109"/>
            <a:ext cx="6745185" cy="242175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1"/>
          <p:cNvSpPr txBox="1">
            <a:spLocks noGrp="1"/>
          </p:cNvSpPr>
          <p:nvPr>
            <p:ph type="body" idx="1"/>
          </p:nvPr>
        </p:nvSpPr>
        <p:spPr>
          <a:xfrm>
            <a:off x="481782" y="1387735"/>
            <a:ext cx="8344166" cy="264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Client-Server Computing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Dumb terminals supplanted by </a:t>
            </a:r>
            <a:r>
              <a:rPr lang="en-US" i="1">
                <a:solidFill>
                  <a:srgbClr val="0070C0"/>
                </a:solidFill>
              </a:rPr>
              <a:t>smart PCs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Many systems now </a:t>
            </a:r>
            <a:r>
              <a:rPr lang="en-US" b="1">
                <a:solidFill>
                  <a:srgbClr val="0070C0"/>
                </a:solidFill>
              </a:rPr>
              <a:t>servers</a:t>
            </a:r>
            <a:r>
              <a:rPr lang="en-US"/>
              <a:t>, responding to requests generated by </a:t>
            </a:r>
            <a:r>
              <a:rPr lang="en-US" b="1">
                <a:solidFill>
                  <a:srgbClr val="0070C0"/>
                </a:solidFill>
              </a:rPr>
              <a:t>clients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Compute-server system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provides an interface to client to request services (i.e., database)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b="1">
                <a:solidFill>
                  <a:srgbClr val="0070C0"/>
                </a:solidFill>
              </a:rPr>
              <a:t>File-server system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provides interface for clients to store and retrieve files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81" name="Google Shape;481;p61"/>
          <p:cNvSpPr/>
          <p:nvPr/>
        </p:nvSpPr>
        <p:spPr>
          <a:xfrm>
            <a:off x="874713" y="1166813"/>
            <a:ext cx="7351712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400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>
            <a:spLocks noGrp="1"/>
          </p:cNvSpPr>
          <p:nvPr>
            <p:ph type="title"/>
          </p:nvPr>
        </p:nvSpPr>
        <p:spPr>
          <a:xfrm>
            <a:off x="1381761" y="268941"/>
            <a:ext cx="7430936" cy="56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Computing Environments - Peer-to-Peer</a:t>
            </a:r>
            <a:endParaRPr/>
          </a:p>
        </p:txBody>
      </p:sp>
      <p:sp>
        <p:nvSpPr>
          <p:cNvPr id="487" name="Google Shape;487;p62"/>
          <p:cNvSpPr txBox="1">
            <a:spLocks noGrp="1"/>
          </p:cNvSpPr>
          <p:nvPr>
            <p:ph type="body" idx="1"/>
          </p:nvPr>
        </p:nvSpPr>
        <p:spPr>
          <a:xfrm>
            <a:off x="490330" y="1376980"/>
            <a:ext cx="5137737" cy="503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Another model of </a:t>
            </a:r>
            <a:r>
              <a:rPr lang="en-US" b="1">
                <a:solidFill>
                  <a:srgbClr val="0070C0"/>
                </a:solidFill>
              </a:rPr>
              <a:t>distributed system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>
                <a:solidFill>
                  <a:srgbClr val="0070C0"/>
                </a:solidFill>
              </a:rPr>
              <a:t>P2P</a:t>
            </a:r>
            <a:r>
              <a:rPr lang="en-US"/>
              <a:t> does not distinguish clients and servers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Instead all nodes are considered </a:t>
            </a:r>
            <a:r>
              <a:rPr lang="en-US" b="1">
                <a:solidFill>
                  <a:srgbClr val="0070C0"/>
                </a:solidFill>
              </a:rPr>
              <a:t>peers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May each act as client, server or both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Node must join </a:t>
            </a:r>
            <a:r>
              <a:rPr lang="en-US" b="1">
                <a:solidFill>
                  <a:srgbClr val="0070C0"/>
                </a:solidFill>
              </a:rPr>
              <a:t>P2P network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Registers its service with </a:t>
            </a:r>
            <a:r>
              <a:rPr lang="en-US" i="1">
                <a:solidFill>
                  <a:srgbClr val="0070C0"/>
                </a:solidFill>
              </a:rPr>
              <a:t>central lookup service</a:t>
            </a:r>
            <a:r>
              <a:rPr lang="en-US"/>
              <a:t> on network, or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/>
              <a:t>Broadcast request for service and respond to requests for service via </a:t>
            </a:r>
            <a:r>
              <a:rPr lang="en-US" i="1">
                <a:solidFill>
                  <a:srgbClr val="0070C0"/>
                </a:solidFill>
              </a:rPr>
              <a:t>discovery protocol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Examples include</a:t>
            </a:r>
            <a:r>
              <a:rPr lang="en-US" i="1"/>
              <a:t> </a:t>
            </a:r>
            <a:r>
              <a:rPr lang="en-US" b="1">
                <a:solidFill>
                  <a:srgbClr val="0070C0"/>
                </a:solidFill>
              </a:rPr>
              <a:t>Napster</a:t>
            </a:r>
            <a:r>
              <a:rPr lang="en-US" i="1"/>
              <a:t> </a:t>
            </a:r>
            <a:r>
              <a:rPr lang="en-US"/>
              <a:t>and</a:t>
            </a:r>
            <a:r>
              <a:rPr lang="en-US" i="1"/>
              <a:t> </a:t>
            </a:r>
            <a:r>
              <a:rPr lang="en-US" b="1">
                <a:solidFill>
                  <a:srgbClr val="0070C0"/>
                </a:solidFill>
              </a:rPr>
              <a:t>Gnutella</a:t>
            </a:r>
            <a:r>
              <a:rPr lang="en-US" i="1"/>
              <a:t>, </a:t>
            </a:r>
            <a:r>
              <a:rPr lang="en-US" b="1">
                <a:solidFill>
                  <a:srgbClr val="0070C0"/>
                </a:solidFill>
              </a:rPr>
              <a:t>Voice over IP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lang="en-US" b="1"/>
              <a:t>VoIP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/>
              <a:t>such as </a:t>
            </a:r>
            <a:r>
              <a:rPr lang="en-US" b="1">
                <a:solidFill>
                  <a:srgbClr val="0070C0"/>
                </a:solidFill>
              </a:rPr>
              <a:t>Skype</a:t>
            </a:r>
            <a:r>
              <a:rPr lang="en-US"/>
              <a:t> </a:t>
            </a:r>
            <a:endParaRPr/>
          </a:p>
        </p:txBody>
      </p:sp>
      <p:pic>
        <p:nvPicPr>
          <p:cNvPr id="488" name="Google Shape;48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0467" y="988225"/>
            <a:ext cx="18097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0467" y="3017050"/>
            <a:ext cx="1971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>
            <a:spLocks noGrp="1"/>
          </p:cNvSpPr>
          <p:nvPr>
            <p:ph type="title"/>
          </p:nvPr>
        </p:nvSpPr>
        <p:spPr>
          <a:xfrm>
            <a:off x="1391920" y="285136"/>
            <a:ext cx="7434028" cy="55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Computing Environments – Cloud Computing</a:t>
            </a:r>
            <a:endParaRPr/>
          </a:p>
        </p:txBody>
      </p:sp>
      <p:sp>
        <p:nvSpPr>
          <p:cNvPr id="495" name="Google Shape;495;p63"/>
          <p:cNvSpPr txBox="1">
            <a:spLocks noGrp="1"/>
          </p:cNvSpPr>
          <p:nvPr>
            <p:ph type="body" idx="1"/>
          </p:nvPr>
        </p:nvSpPr>
        <p:spPr>
          <a:xfrm>
            <a:off x="481782" y="1387734"/>
            <a:ext cx="8344166" cy="194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Delivers </a:t>
            </a:r>
            <a:r>
              <a:rPr lang="en-US" i="1">
                <a:solidFill>
                  <a:srgbClr val="0070C0"/>
                </a:solidFill>
              </a:rPr>
              <a:t>computing</a:t>
            </a:r>
            <a:r>
              <a:rPr lang="en-US"/>
              <a:t>, </a:t>
            </a:r>
            <a:r>
              <a:rPr lang="en-US" i="1">
                <a:solidFill>
                  <a:srgbClr val="0070C0"/>
                </a:solidFill>
              </a:rPr>
              <a:t>storage</a:t>
            </a:r>
            <a:r>
              <a:rPr lang="en-US"/>
              <a:t>, </a:t>
            </a:r>
            <a:r>
              <a:rPr lang="en-US" i="1">
                <a:solidFill>
                  <a:srgbClr val="0070C0"/>
                </a:solidFill>
              </a:rPr>
              <a:t>apps</a:t>
            </a:r>
            <a:r>
              <a:rPr lang="en-US"/>
              <a:t> as a service across a network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Logical extension of </a:t>
            </a:r>
            <a:r>
              <a:rPr lang="en-US" i="1">
                <a:solidFill>
                  <a:srgbClr val="0070C0"/>
                </a:solidFill>
              </a:rPr>
              <a:t>virtualization</a:t>
            </a:r>
            <a:r>
              <a:rPr lang="en-US"/>
              <a:t> because it uses virtualization as the base for it functionality.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E.g., </a:t>
            </a:r>
            <a:r>
              <a:rPr lang="en-US" b="1">
                <a:solidFill>
                  <a:srgbClr val="0070C0"/>
                </a:solidFill>
              </a:rPr>
              <a:t>Amazon EC2</a:t>
            </a:r>
            <a:r>
              <a:rPr lang="en-US"/>
              <a:t> has thousands of servers, millions of virtual machines, petabytes of storage available across the Internet</a:t>
            </a:r>
            <a:endParaRPr/>
          </a:p>
        </p:txBody>
      </p:sp>
      <p:sp>
        <p:nvSpPr>
          <p:cNvPr id="496" name="Google Shape;496;p63"/>
          <p:cNvSpPr txBox="1">
            <a:spLocks noGrp="1"/>
          </p:cNvSpPr>
          <p:nvPr>
            <p:ph type="body" idx="2"/>
          </p:nvPr>
        </p:nvSpPr>
        <p:spPr>
          <a:xfrm>
            <a:off x="4829577" y="3523134"/>
            <a:ext cx="3998727" cy="298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types of </a:t>
            </a:r>
            <a:r>
              <a:rPr lang="en-US" b="1">
                <a:solidFill>
                  <a:srgbClr val="0070C0"/>
                </a:solidFill>
              </a:rPr>
              <a:t>structure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-US" sz="1600" b="1">
                <a:solidFill>
                  <a:srgbClr val="0070C0"/>
                </a:solidFill>
              </a:rPr>
              <a:t>Public cloud</a:t>
            </a:r>
            <a:r>
              <a:rPr lang="en-US" sz="1600"/>
              <a:t> – available via Internet to anyone willing to pay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-US" sz="1600" b="1">
                <a:solidFill>
                  <a:srgbClr val="0070C0"/>
                </a:solidFill>
              </a:rPr>
              <a:t>Private cloud</a:t>
            </a:r>
            <a:r>
              <a:rPr lang="en-US" sz="1600"/>
              <a:t> – run by a company for the company’s own use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-US" sz="1600" b="1">
                <a:solidFill>
                  <a:srgbClr val="0070C0"/>
                </a:solidFill>
              </a:rPr>
              <a:t>Hybrid cloud</a:t>
            </a:r>
            <a:r>
              <a:rPr lang="en-US" sz="1600"/>
              <a:t> – includes both public and private cloud components</a:t>
            </a:r>
            <a:endParaRPr/>
          </a:p>
        </p:txBody>
      </p:sp>
      <p:sp>
        <p:nvSpPr>
          <p:cNvPr id="497" name="Google Shape;497;p63"/>
          <p:cNvSpPr txBox="1">
            <a:spLocks noGrp="1"/>
          </p:cNvSpPr>
          <p:nvPr>
            <p:ph type="body" idx="3"/>
          </p:nvPr>
        </p:nvSpPr>
        <p:spPr>
          <a:xfrm>
            <a:off x="465138" y="3523132"/>
            <a:ext cx="4815200" cy="298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types of </a:t>
            </a:r>
            <a:r>
              <a:rPr lang="en-US" b="1">
                <a:solidFill>
                  <a:srgbClr val="0070C0"/>
                </a:solidFill>
              </a:rPr>
              <a:t>services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-US" sz="1600" b="1">
                <a:solidFill>
                  <a:srgbClr val="0070C0"/>
                </a:solidFill>
              </a:rPr>
              <a:t>Software as a Service</a:t>
            </a:r>
            <a:r>
              <a:rPr lang="en-US" sz="1600"/>
              <a:t> (</a:t>
            </a:r>
            <a:r>
              <a:rPr lang="en-US" sz="1600" b="1"/>
              <a:t>SaaS</a:t>
            </a:r>
            <a:r>
              <a:rPr lang="en-US" sz="1600"/>
              <a:t>) – one or more applications available via the Internet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-US" sz="1600" b="1">
                <a:solidFill>
                  <a:srgbClr val="0070C0"/>
                </a:solidFill>
              </a:rPr>
              <a:t>Platform as a Service</a:t>
            </a:r>
            <a:r>
              <a:rPr lang="en-US" sz="1600"/>
              <a:t> (</a:t>
            </a:r>
            <a:r>
              <a:rPr lang="en-US" sz="1600" b="1"/>
              <a:t>PaaS</a:t>
            </a:r>
            <a:r>
              <a:rPr lang="en-US" sz="1600"/>
              <a:t>) – software stack ready for application use via the Internet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-US" sz="1600" b="1">
                <a:solidFill>
                  <a:srgbClr val="0070C0"/>
                </a:solidFill>
              </a:rPr>
              <a:t>Infrastructure as a Service</a:t>
            </a:r>
            <a:r>
              <a:rPr lang="en-US" sz="1600"/>
              <a:t> (</a:t>
            </a:r>
            <a:r>
              <a:rPr lang="en-US" sz="1600" b="1"/>
              <a:t>IaaS</a:t>
            </a:r>
            <a:r>
              <a:rPr lang="en-US" sz="1600"/>
              <a:t>) – servers or storage available over Internet (i.e., storage available for backup use)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>
            <a:spLocks noGrp="1"/>
          </p:cNvSpPr>
          <p:nvPr>
            <p:ph type="title"/>
          </p:nvPr>
        </p:nvSpPr>
        <p:spPr>
          <a:xfrm>
            <a:off x="1381761" y="268941"/>
            <a:ext cx="7430936" cy="56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Computing Environments – Cloud Computing</a:t>
            </a:r>
            <a:endParaRPr/>
          </a:p>
        </p:txBody>
      </p:sp>
      <p:pic>
        <p:nvPicPr>
          <p:cNvPr id="503" name="Google Shape;503;p64" descr="1_21.pdf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9690" b="-9688"/>
          <a:stretch/>
        </p:blipFill>
        <p:spPr>
          <a:xfrm>
            <a:off x="3496234" y="1376979"/>
            <a:ext cx="5329713" cy="503707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4"/>
          <p:cNvSpPr txBox="1">
            <a:spLocks noGrp="1"/>
          </p:cNvSpPr>
          <p:nvPr>
            <p:ph type="body" idx="1"/>
          </p:nvPr>
        </p:nvSpPr>
        <p:spPr>
          <a:xfrm>
            <a:off x="490331" y="1376980"/>
            <a:ext cx="2866056" cy="503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Cloud computing environments composed of </a:t>
            </a:r>
            <a:r>
              <a:rPr lang="en-US" b="1">
                <a:solidFill>
                  <a:srgbClr val="0070C0"/>
                </a:solidFill>
              </a:rPr>
              <a:t>traditional OSes</a:t>
            </a:r>
            <a:r>
              <a:rPr lang="en-US"/>
              <a:t>, plus </a:t>
            </a:r>
            <a:r>
              <a:rPr lang="en-US" b="1">
                <a:solidFill>
                  <a:srgbClr val="0070C0"/>
                </a:solidFill>
              </a:rPr>
              <a:t>VMMs</a:t>
            </a:r>
            <a:r>
              <a:rPr lang="en-US"/>
              <a:t>, plus </a:t>
            </a:r>
            <a:r>
              <a:rPr lang="en-US" b="1">
                <a:solidFill>
                  <a:srgbClr val="0070C0"/>
                </a:solidFill>
              </a:rPr>
              <a:t>cloud management tools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Internet connectivity requires security like </a:t>
            </a:r>
            <a:r>
              <a:rPr lang="en-US" i="1">
                <a:solidFill>
                  <a:srgbClr val="0070C0"/>
                </a:solidFill>
              </a:rPr>
              <a:t>firewalls</a:t>
            </a:r>
            <a:endParaRPr sz="800" i="1">
              <a:solidFill>
                <a:srgbClr val="0070C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i="1">
                <a:solidFill>
                  <a:srgbClr val="0070C0"/>
                </a:solidFill>
              </a:rPr>
              <a:t>Load balancers</a:t>
            </a:r>
            <a:r>
              <a:rPr lang="en-US"/>
              <a:t> spread traffic across multiple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2697C8B9-0041-4830-8C83-5FF8CFAF01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8863" y="73025"/>
            <a:ext cx="8229600" cy="711200"/>
          </a:xfrm>
        </p:spPr>
        <p:txBody>
          <a:bodyPr/>
          <a:lstStyle/>
          <a:p>
            <a:r>
              <a:rPr lang="en-US" altLang="en-US" sz="2800" dirty="0"/>
              <a:t>Real-Time Embedded Systems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265F30E9-05CB-4D61-971C-5E1743F20F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0738" y="1154113"/>
            <a:ext cx="7688262" cy="4530725"/>
          </a:xfrm>
        </p:spPr>
        <p:txBody>
          <a:bodyPr/>
          <a:lstStyle/>
          <a:p>
            <a:r>
              <a:rPr lang="en-US" altLang="en-US"/>
              <a:t>Real-time embedded systems most prevalent form of computers</a:t>
            </a:r>
          </a:p>
          <a:p>
            <a:pPr lvl="1"/>
            <a:r>
              <a:rPr lang="en-US" altLang="en-US"/>
              <a:t>Vary considerable, special purpose, limited purpose OS,  </a:t>
            </a:r>
            <a:r>
              <a:rPr lang="en-US" altLang="en-US" b="1">
                <a:solidFill>
                  <a:srgbClr val="3366FF"/>
                </a:solidFill>
              </a:rPr>
              <a:t>real-time OS</a:t>
            </a:r>
          </a:p>
          <a:p>
            <a:pPr lvl="1"/>
            <a:r>
              <a:rPr lang="en-US" altLang="en-US"/>
              <a:t>Use expanding</a:t>
            </a:r>
          </a:p>
          <a:p>
            <a:r>
              <a:rPr lang="en-US" altLang="en-US"/>
              <a:t>Many other special computing environments as well</a:t>
            </a:r>
          </a:p>
          <a:p>
            <a:pPr lvl="1"/>
            <a:r>
              <a:rPr lang="en-US" altLang="en-US"/>
              <a:t>Some have OSes, some perform tasks without an OS</a:t>
            </a:r>
          </a:p>
          <a:p>
            <a:r>
              <a:rPr lang="en-US" altLang="en-US"/>
              <a:t>Real-time OS has well-defined fixed time constraints</a:t>
            </a:r>
          </a:p>
          <a:p>
            <a:pPr lvl="1"/>
            <a:r>
              <a:rPr lang="en-US" altLang="en-US"/>
              <a:t>Processing </a:t>
            </a:r>
            <a:r>
              <a:rPr lang="en-US" altLang="en-US" b="1" i="1"/>
              <a:t>must</a:t>
            </a:r>
            <a:r>
              <a:rPr lang="en-US" altLang="en-US"/>
              <a:t> be done within constraint</a:t>
            </a:r>
          </a:p>
          <a:p>
            <a:pPr lvl="1"/>
            <a:r>
              <a:rPr lang="en-US" altLang="en-US"/>
              <a:t>Correct operation only if constraints met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/>
          </p:nvPr>
        </p:nvSpPr>
        <p:spPr>
          <a:xfrm>
            <a:off x="1379221" y="277813"/>
            <a:ext cx="74726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Free and Open-Source Operating Systems</a:t>
            </a:r>
            <a:endParaRPr/>
          </a:p>
        </p:txBody>
      </p:sp>
      <p:sp>
        <p:nvSpPr>
          <p:cNvPr id="516" name="Google Shape;516;p66"/>
          <p:cNvSpPr txBox="1">
            <a:spLocks noGrp="1"/>
          </p:cNvSpPr>
          <p:nvPr>
            <p:ph type="body" idx="1"/>
          </p:nvPr>
        </p:nvSpPr>
        <p:spPr>
          <a:xfrm>
            <a:off x="490538" y="1398494"/>
            <a:ext cx="8361362" cy="50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Operating systems made available in source-code format rather than just binary </a:t>
            </a:r>
            <a:r>
              <a:rPr lang="en-US" i="1">
                <a:solidFill>
                  <a:srgbClr val="0070C0"/>
                </a:solidFill>
              </a:rPr>
              <a:t>closed-source</a:t>
            </a:r>
            <a:r>
              <a:rPr lang="en-US" b="1">
                <a:solidFill>
                  <a:srgbClr val="0070C0"/>
                </a:solidFill>
              </a:rPr>
              <a:t> </a:t>
            </a:r>
            <a:r>
              <a:rPr lang="en-US"/>
              <a:t>and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i="1">
                <a:solidFill>
                  <a:srgbClr val="0070C0"/>
                </a:solidFill>
              </a:rPr>
              <a:t>proprietary</a:t>
            </a:r>
            <a:endParaRPr sz="800" i="1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Counter to the </a:t>
            </a:r>
            <a:r>
              <a:rPr lang="en-US" i="1">
                <a:solidFill>
                  <a:srgbClr val="0070C0"/>
                </a:solidFill>
              </a:rPr>
              <a:t>copy protection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lang="en-US" b="1">
                <a:solidFill>
                  <a:srgbClr val="0070C0"/>
                </a:solidFill>
              </a:rPr>
              <a:t>Digital Rights Management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000000"/>
                </a:solidFill>
              </a:rPr>
              <a:t>DRM</a:t>
            </a:r>
            <a:r>
              <a:rPr lang="en-US">
                <a:solidFill>
                  <a:srgbClr val="000000"/>
                </a:solidFill>
              </a:rPr>
              <a:t>) movement</a:t>
            </a:r>
            <a:endParaRPr sz="800">
              <a:solidFill>
                <a:srgbClr val="00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Started by </a:t>
            </a:r>
            <a:r>
              <a:rPr lang="en-US" b="1">
                <a:solidFill>
                  <a:srgbClr val="0070C0"/>
                </a:solidFill>
              </a:rPr>
              <a:t>Free Software Foundation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000000"/>
                </a:solidFill>
              </a:rPr>
              <a:t>FSF</a:t>
            </a:r>
            <a:r>
              <a:rPr lang="en-US">
                <a:solidFill>
                  <a:srgbClr val="000000"/>
                </a:solidFill>
              </a:rPr>
              <a:t>), which has “copyleft” </a:t>
            </a:r>
            <a:r>
              <a:rPr lang="en-US" b="1">
                <a:solidFill>
                  <a:srgbClr val="0070C0"/>
                </a:solidFill>
              </a:rPr>
              <a:t>GNU Public License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>
                <a:solidFill>
                  <a:srgbClr val="000000"/>
                </a:solidFill>
              </a:rPr>
              <a:t>GPL</a:t>
            </a:r>
            <a:r>
              <a:rPr lang="en-US">
                <a:solidFill>
                  <a:srgbClr val="000000"/>
                </a:solidFill>
              </a:rPr>
              <a:t>) or </a:t>
            </a:r>
            <a:r>
              <a:rPr lang="en-US" b="1">
                <a:solidFill>
                  <a:srgbClr val="0070C0"/>
                </a:solidFill>
              </a:rPr>
              <a:t>Lesser GPL </a:t>
            </a:r>
            <a:r>
              <a:rPr lang="en-US"/>
              <a:t>(</a:t>
            </a:r>
            <a:r>
              <a:rPr lang="en-US" b="1"/>
              <a:t>L</a:t>
            </a:r>
            <a:r>
              <a:rPr lang="en-US" b="1">
                <a:solidFill>
                  <a:srgbClr val="000000"/>
                </a:solidFill>
              </a:rPr>
              <a:t>GPL</a:t>
            </a:r>
            <a:r>
              <a:rPr lang="en-US"/>
              <a:t>)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Free software and open-source software are two different ideas championed by different groups of people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4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http://gnu.org/philosophy/open-source-misses-the-point.html/</a:t>
            </a:r>
            <a:r>
              <a:rPr lang="en-US" sz="1600"/>
              <a:t> </a:t>
            </a:r>
            <a:endParaRPr sz="1600" b="1">
              <a:solidFill>
                <a:srgbClr val="3366FF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000000"/>
                </a:solidFill>
              </a:rPr>
              <a:t>E.g., </a:t>
            </a:r>
            <a:r>
              <a:rPr lang="en-US" b="1">
                <a:solidFill>
                  <a:srgbClr val="0070C0"/>
                </a:solidFill>
              </a:rPr>
              <a:t>GNU/Linux</a:t>
            </a:r>
            <a:r>
              <a:rPr lang="en-US"/>
              <a:t> and </a:t>
            </a:r>
            <a:r>
              <a:rPr lang="en-US" b="1">
                <a:solidFill>
                  <a:srgbClr val="0070C0"/>
                </a:solidFill>
              </a:rPr>
              <a:t>BSD UNIX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(including </a:t>
            </a:r>
            <a:r>
              <a:rPr lang="en-US" b="1">
                <a:solidFill>
                  <a:srgbClr val="0070C0"/>
                </a:solidFill>
              </a:rPr>
              <a:t>Darwin</a:t>
            </a:r>
            <a:r>
              <a:rPr lang="en-US">
                <a:solidFill>
                  <a:srgbClr val="000000"/>
                </a:solidFill>
              </a:rPr>
              <a:t>, core of </a:t>
            </a:r>
            <a:r>
              <a:rPr lang="en-US" b="1">
                <a:solidFill>
                  <a:srgbClr val="0070C0"/>
                </a:solidFill>
              </a:rPr>
              <a:t>Mac OS X</a:t>
            </a:r>
            <a:r>
              <a:rPr lang="en-US">
                <a:solidFill>
                  <a:srgbClr val="000000"/>
                </a:solidFill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Use VMM like </a:t>
            </a:r>
            <a:r>
              <a:rPr lang="en-US" b="1">
                <a:solidFill>
                  <a:srgbClr val="0070C0"/>
                </a:solidFill>
              </a:rPr>
              <a:t>VMware Player</a:t>
            </a:r>
            <a:r>
              <a:rPr lang="en-US">
                <a:solidFill>
                  <a:srgbClr val="000000"/>
                </a:solidFill>
              </a:rPr>
              <a:t> (Free on Windows), </a:t>
            </a:r>
            <a:r>
              <a:rPr lang="en-US" b="1">
                <a:solidFill>
                  <a:srgbClr val="0070C0"/>
                </a:solidFill>
              </a:rPr>
              <a:t>VirtualBox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>
                <a:solidFill>
                  <a:srgbClr val="000000"/>
                </a:solidFill>
              </a:rPr>
              <a:t>Use to run guest operating systems for exploration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CECFDC0-04E7-4125-BDC9-A8852EAD52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4275" cy="576262"/>
          </a:xfrm>
        </p:spPr>
        <p:txBody>
          <a:bodyPr/>
          <a:lstStyle/>
          <a:p>
            <a:pPr eaLnBrk="1" hangingPunct="1"/>
            <a:r>
              <a:rPr lang="en-US" altLang="en-US"/>
              <a:t>The Study of Operating Systems</a:t>
            </a:r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A9ADB72A-C379-40B9-96E3-D4FAFB9F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22375"/>
            <a:ext cx="7920038" cy="4703763"/>
          </a:xfrm>
          <a:prstGeom prst="rect">
            <a:avLst/>
          </a:prstGeom>
          <a:solidFill>
            <a:srgbClr val="CEEB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There has never been a more interesting time to study operating systems, and it has never been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easier. The open-source movement has overtaken operating systems, causing many of them to 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made available in both source and binary (executable) format. The list of 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systems available in both formats includes Linux, BUSD UNIX, Solaris, and part of macOS.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The availability of source code allows us to study operating systems from the inside out.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Questions that we could once answer only by looking at documentation or the behavior of 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operating system we can now answer by examining the code itself.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Operating systems that are no longer commercially viable have been open-sourced as well, enabling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us to study how systems operated in a time of fewer CPU, memory, and storage resources.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An extensive but incomplete list of open-source operating-system projects is available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from https://curlie.org/Computers/Software/Operating_Systems/Open_Source/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In addition, the rise of virtualization as a mainstream (and frequently free) computer function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makes it possible to run many operating systems on top of one core system. For example, VMware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(http://www.vmware.com) providesa free “player” for Windows on which hundreds of 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“virtual appliances” can run. Virtualbox (http://www.virtualbox.com) provides a free, open-source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virtual machine manager on many operating systems. Using such tools, students can try out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hundreds of operating systems without dedicated hardware.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The advent of open-source operating systems has also made it easier to make the move from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student to operating-system developer. With some knowledge, some effort, and an Internet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connection, a student can even create a new operating-system distribution. Just a few years ago,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it was difficult or impossible to get access to source code. Now, such access is limited only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Verdana" panose="020B0604030504040204" pitchFamily="34" charset="0"/>
              </a:rPr>
              <a:t>how much interest, time, and disk space a student has.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02D8B42B-EF2E-45B0-B775-843D1784D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576262"/>
          </a:xfrm>
        </p:spPr>
        <p:txBody>
          <a:bodyPr/>
          <a:lstStyle/>
          <a:p>
            <a:r>
              <a:rPr lang="en-US" altLang="en-US"/>
              <a:t>Kernel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E956-D8D2-CC41-A503-584A2927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-128"/>
              </a:rPr>
              <a:t>Many similar to standard programming data structures</a:t>
            </a:r>
          </a:p>
          <a:p>
            <a:pPr>
              <a:buFont typeface="Monotype Sorts" charset="0"/>
              <a:buChar char="n"/>
              <a:defRPr/>
            </a:pPr>
            <a:r>
              <a:rPr lang="en-US" b="1" i="1" dirty="0">
                <a:ea typeface="ＭＳ Ｐゴシック" charset="-128"/>
              </a:rPr>
              <a:t>Singly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b="1" i="1" dirty="0">
                <a:ea typeface="ＭＳ Ｐゴシック" charset="-128"/>
              </a:rPr>
              <a:t>Doubly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b="1" i="1" dirty="0">
                <a:ea typeface="ＭＳ Ｐゴシック" charset="-128"/>
              </a:rPr>
              <a:t>Circular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</p:txBody>
      </p:sp>
      <p:pic>
        <p:nvPicPr>
          <p:cNvPr id="97284" name="Picture 3" descr="1_13.pdf">
            <a:extLst>
              <a:ext uri="{FF2B5EF4-FFF2-40B4-BE49-F238E27FC236}">
                <a16:creationId xmlns:a16="http://schemas.microsoft.com/office/drawing/2014/main" id="{4CBBE9AD-6B50-486E-B252-7F99E7A1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068513"/>
            <a:ext cx="69326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4" descr="1_14.pdf">
            <a:extLst>
              <a:ext uri="{FF2B5EF4-FFF2-40B4-BE49-F238E27FC236}">
                <a16:creationId xmlns:a16="http://schemas.microsoft.com/office/drawing/2014/main" id="{423A57C8-D754-48D8-8979-4E21B2366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632200"/>
            <a:ext cx="70262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6" name="Picture 5" descr="1_15.pdf">
            <a:extLst>
              <a:ext uri="{FF2B5EF4-FFF2-40B4-BE49-F238E27FC236}">
                <a16:creationId xmlns:a16="http://schemas.microsoft.com/office/drawing/2014/main" id="{5E7F7BE3-E7AF-4915-8591-E144B61CD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5099050"/>
            <a:ext cx="6842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8993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656A40C1-7358-4598-8602-0BC4B24F6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r>
              <a:rPr lang="en-US" altLang="en-US"/>
              <a:t>Kernel Data Structures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0E8AFC19-2093-47C9-8C49-C7118EC3C5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6450" y="1233488"/>
            <a:ext cx="5468938" cy="1604962"/>
          </a:xfrm>
        </p:spPr>
        <p:txBody>
          <a:bodyPr/>
          <a:lstStyle/>
          <a:p>
            <a:r>
              <a:rPr lang="en-US" altLang="en-US" sz="1800" b="1">
                <a:solidFill>
                  <a:srgbClr val="3366FF"/>
                </a:solidFill>
              </a:rPr>
              <a:t>Binary search tree</a:t>
            </a:r>
            <a:br>
              <a:rPr lang="en-US" altLang="en-US" sz="1800"/>
            </a:br>
            <a:r>
              <a:rPr lang="en-US" altLang="en-US" sz="1800"/>
              <a:t>left &lt;= right</a:t>
            </a:r>
          </a:p>
          <a:p>
            <a:pPr lvl="1"/>
            <a:r>
              <a:rPr lang="en-US" altLang="en-US" sz="1800"/>
              <a:t>Search performance is </a:t>
            </a:r>
            <a:r>
              <a:rPr lang="en-US" altLang="en-US" sz="1800" i="1"/>
              <a:t>O(n)</a:t>
            </a:r>
          </a:p>
          <a:p>
            <a:pPr lvl="1"/>
            <a:r>
              <a:rPr lang="en-US" altLang="en-US" sz="1800" b="1">
                <a:solidFill>
                  <a:srgbClr val="3366FF"/>
                </a:solidFill>
              </a:rPr>
              <a:t>Balanced binary search tree </a:t>
            </a:r>
            <a:r>
              <a:rPr lang="en-US" altLang="en-US" sz="1800"/>
              <a:t>is </a:t>
            </a:r>
            <a:r>
              <a:rPr lang="en-US" altLang="en-US" sz="1800" i="1"/>
              <a:t>O(lg n)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98308" name="Picture 1" descr="1_16.pdf">
            <a:extLst>
              <a:ext uri="{FF2B5EF4-FFF2-40B4-BE49-F238E27FC236}">
                <a16:creationId xmlns:a16="http://schemas.microsoft.com/office/drawing/2014/main" id="{8A7EC466-9A66-4BE5-B140-99E216931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979738"/>
            <a:ext cx="27559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84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6DFC2181-041F-4221-8028-84EBEE448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r>
              <a:rPr lang="en-US" altLang="en-US"/>
              <a:t>Kernel Data Structures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68AEA443-4F4C-44F5-BED3-7DA9622A43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6450" y="1233488"/>
            <a:ext cx="7726363" cy="4983162"/>
          </a:xfrm>
        </p:spPr>
        <p:txBody>
          <a:bodyPr/>
          <a:lstStyle/>
          <a:p>
            <a:r>
              <a:rPr lang="en-US" altLang="en-US" sz="1800" b="1">
                <a:solidFill>
                  <a:srgbClr val="3366FF"/>
                </a:solidFill>
              </a:rPr>
              <a:t>Hash function </a:t>
            </a:r>
            <a:r>
              <a:rPr lang="en-US" altLang="en-US" sz="1800"/>
              <a:t>can create a</a:t>
            </a:r>
            <a:r>
              <a:rPr lang="en-US" altLang="en-US" sz="1800" b="1">
                <a:solidFill>
                  <a:srgbClr val="3366FF"/>
                </a:solidFill>
              </a:rPr>
              <a:t> hash map</a:t>
            </a: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sz="1800" b="1" i="1">
              <a:solidFill>
                <a:srgbClr val="3366FF"/>
              </a:solidFill>
            </a:endParaRPr>
          </a:p>
          <a:p>
            <a:r>
              <a:rPr lang="en-US" altLang="en-US" sz="1800" b="1">
                <a:solidFill>
                  <a:srgbClr val="3366FF"/>
                </a:solidFill>
              </a:rPr>
              <a:t>Bitmap</a:t>
            </a:r>
            <a:r>
              <a:rPr lang="en-US" altLang="en-US" sz="1800"/>
              <a:t> – string of </a:t>
            </a:r>
            <a:r>
              <a:rPr lang="en-US" altLang="en-US" sz="1800" i="1"/>
              <a:t>n</a:t>
            </a:r>
            <a:r>
              <a:rPr lang="en-US" altLang="en-US" sz="1800"/>
              <a:t> binary digits representing the status of </a:t>
            </a:r>
            <a:r>
              <a:rPr lang="en-US" altLang="en-US" sz="1800" i="1"/>
              <a:t>n</a:t>
            </a:r>
            <a:r>
              <a:rPr lang="en-US" altLang="en-US" sz="1800"/>
              <a:t> items</a:t>
            </a:r>
          </a:p>
          <a:p>
            <a:r>
              <a:rPr lang="en-US" altLang="en-US" sz="1800"/>
              <a:t>Linux data structures defined in </a:t>
            </a:r>
            <a:r>
              <a:rPr lang="en-US" altLang="en-US" sz="1800" b="1" i="1"/>
              <a:t>include</a:t>
            </a:r>
            <a:r>
              <a:rPr lang="en-US" altLang="en-US" sz="1800"/>
              <a:t> files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&lt;linux/list.h&gt;, &lt;linux/kfifo.h&gt;, &lt;linux/rbtree.h&gt;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99332" name="Picture 3" descr="1_17.pdf">
            <a:extLst>
              <a:ext uri="{FF2B5EF4-FFF2-40B4-BE49-F238E27FC236}">
                <a16:creationId xmlns:a16="http://schemas.microsoft.com/office/drawing/2014/main" id="{AAB8F4DC-3B59-48C6-B567-82DFFF27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863725"/>
            <a:ext cx="487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879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D48A8-E934-4737-801F-5300BF99F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71F379-5298-4D0E-A99C-F90AC4610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432550" cy="4416198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Bootstrap program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2450706613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A8D59F3-EABB-4542-87C7-F8AE7CD1F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3438" y="145822"/>
            <a:ext cx="8531225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Characteristics of Various Types of Storage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D4D4AE1-901A-6A46-BAD0-039ED90103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07313" cy="4521200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 Movement between levels of storage hierarchy can be explicit or implicit</a:t>
            </a: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id="{E7E6D134-C41F-4C06-AAAF-DB2716C6C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139825"/>
            <a:ext cx="80549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7721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3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 of Chapter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What Operating Systems Do</a:t>
            </a:r>
          </a:p>
          <a:p>
            <a:r>
              <a:rPr lang="en-US" altLang="en-US" dirty="0"/>
              <a:t>Computer-System Organization</a:t>
            </a:r>
          </a:p>
          <a:p>
            <a:r>
              <a:rPr lang="en-US" altLang="en-US" dirty="0"/>
              <a:t>Computer-System Architecture</a:t>
            </a:r>
          </a:p>
          <a:p>
            <a:r>
              <a:rPr lang="en-US" altLang="en-US" dirty="0"/>
              <a:t>Operating-System Operations</a:t>
            </a:r>
          </a:p>
          <a:p>
            <a:r>
              <a:rPr lang="en-US" altLang="en-US" dirty="0"/>
              <a:t>Resource Management</a:t>
            </a:r>
          </a:p>
          <a:p>
            <a:r>
              <a:rPr lang="en-US" altLang="en-US" dirty="0"/>
              <a:t>Security and Protection</a:t>
            </a:r>
          </a:p>
          <a:p>
            <a:r>
              <a:rPr lang="en-US" altLang="en-US" dirty="0"/>
              <a:t>Virtualization</a:t>
            </a:r>
          </a:p>
          <a:p>
            <a:r>
              <a:rPr lang="en-US" altLang="en-US" dirty="0"/>
              <a:t>Distributed Systems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Kernel Data Structures</a:t>
            </a:r>
          </a:p>
          <a:p>
            <a:r>
              <a:rPr lang="en-US" altLang="en-US" dirty="0"/>
              <a:t>Computing Environments</a:t>
            </a:r>
          </a:p>
          <a:p>
            <a:r>
              <a:rPr lang="en-US" altLang="en-US" dirty="0"/>
              <a:t>Free/Libre and Open-Source Operating Systems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/>
              <a:t>Describe the general organization of a computer system and the role of interrupts</a:t>
            </a:r>
          </a:p>
          <a:p>
            <a:r>
              <a:rPr lang="en-US" altLang="en-US"/>
              <a:t>Describe the components in a modern, multiprocessor computer system</a:t>
            </a:r>
          </a:p>
          <a:p>
            <a:r>
              <a:rPr lang="en-US" altLang="en-US"/>
              <a:t>Illustrate the transition from user mode to kernel mode</a:t>
            </a:r>
          </a:p>
          <a:p>
            <a:r>
              <a:rPr lang="en-US" altLang="en-US"/>
              <a:t>Discuss how operating systems are used in various computing environments</a:t>
            </a:r>
          </a:p>
          <a:p>
            <a:r>
              <a:rPr lang="en-US" altLang="en-US"/>
              <a:t>Provide examples of free and open-source operating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eratingSystemConcepts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4891</Words>
  <Application>Microsoft Macintosh PowerPoint</Application>
  <PresentationFormat>On-screen Show (4:3)</PresentationFormat>
  <Paragraphs>576</Paragraphs>
  <Slides>78</Slides>
  <Notes>71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Arimo</vt:lpstr>
      <vt:lpstr>Courier New</vt:lpstr>
      <vt:lpstr>Helvetica</vt:lpstr>
      <vt:lpstr>Helvetica Neue</vt:lpstr>
      <vt:lpstr>Monotype Sorts</vt:lpstr>
      <vt:lpstr>Times New Roman</vt:lpstr>
      <vt:lpstr>Verdana</vt:lpstr>
      <vt:lpstr>OperatingSystemConcepts</vt:lpstr>
      <vt:lpstr>CO2017  Operating Systems</vt:lpstr>
      <vt:lpstr>Course Syllabus</vt:lpstr>
      <vt:lpstr>Course Outcomes</vt:lpstr>
      <vt:lpstr>Course Outline</vt:lpstr>
      <vt:lpstr>Textbook and References</vt:lpstr>
      <vt:lpstr>Acknowledgement</vt:lpstr>
      <vt:lpstr>Introduction</vt:lpstr>
      <vt:lpstr>Chapter 1: Introduction</vt:lpstr>
      <vt:lpstr>Objectives</vt:lpstr>
      <vt:lpstr>What Does the Term Operating System Mean?</vt:lpstr>
      <vt:lpstr>What is an Operating System?</vt:lpstr>
      <vt:lpstr>Computer-System Structure</vt:lpstr>
      <vt:lpstr>Abstract View of Components of Computer</vt:lpstr>
      <vt:lpstr>What Operating Systems Do</vt:lpstr>
      <vt:lpstr>Operating System Definition (Cont.)</vt:lpstr>
      <vt:lpstr>PowerPoint Presentation</vt:lpstr>
      <vt:lpstr>Computer System Organization</vt:lpstr>
      <vt:lpstr>Computer-System Operation</vt:lpstr>
      <vt:lpstr>Common Functions of Interrupts</vt:lpstr>
      <vt:lpstr>Interrupt Timeline</vt:lpstr>
      <vt:lpstr>Interrupt Handling</vt:lpstr>
      <vt:lpstr>Interrupt-drive I/O Cycle</vt:lpstr>
      <vt:lpstr>I/O Structure</vt:lpstr>
      <vt:lpstr>I/O Structure</vt:lpstr>
      <vt:lpstr>Computer Startup</vt:lpstr>
      <vt:lpstr>PowerPoint Presentation</vt:lpstr>
      <vt:lpstr>Storage Structure</vt:lpstr>
      <vt:lpstr>Storage Definitions and Notation Review</vt:lpstr>
      <vt:lpstr>Storage Hierarchy</vt:lpstr>
      <vt:lpstr>Storage-Device Hierarchy</vt:lpstr>
      <vt:lpstr>An example of storage hierarchy</vt:lpstr>
      <vt:lpstr>How a Modern Computer Works</vt:lpstr>
      <vt:lpstr>Direct Memory Access Structure</vt:lpstr>
      <vt:lpstr>Operating-System Operations</vt:lpstr>
      <vt:lpstr>Multiprogramming (Batch system)</vt:lpstr>
      <vt:lpstr>Multitasking (Timesharing)</vt:lpstr>
      <vt:lpstr>Memory Layout for Multiprogrammed System</vt:lpstr>
      <vt:lpstr>Dual-mode Operation</vt:lpstr>
      <vt:lpstr>Transition from User to Kernel Mode</vt:lpstr>
      <vt:lpstr>Timer</vt:lpstr>
      <vt:lpstr>Process Management</vt:lpstr>
      <vt:lpstr>Process Management Activities</vt:lpstr>
      <vt:lpstr>Memory Management</vt:lpstr>
      <vt:lpstr>Filesystem Management</vt:lpstr>
      <vt:lpstr>Mass-Storage Management</vt:lpstr>
      <vt:lpstr>Caching</vt:lpstr>
      <vt:lpstr>Various Types of Storage</vt:lpstr>
      <vt:lpstr>Migration of Data from Disk to Register</vt:lpstr>
      <vt:lpstr>I/O Subsystem</vt:lpstr>
      <vt:lpstr>Protection and Security</vt:lpstr>
      <vt:lpstr>Virtualization</vt:lpstr>
      <vt:lpstr>Virtualization (cont.)</vt:lpstr>
      <vt:lpstr>Computing Environments - Virtualization</vt:lpstr>
      <vt:lpstr>Distributed Systems</vt:lpstr>
      <vt:lpstr>PowerPoint Presentation</vt:lpstr>
      <vt:lpstr>Computer-System Architecture</vt:lpstr>
      <vt:lpstr>Symmetric Multiprocessing Architecture</vt:lpstr>
      <vt:lpstr>A Dual-Core Design</vt:lpstr>
      <vt:lpstr>Non-Uniform Memory Access System</vt:lpstr>
      <vt:lpstr>Clustered Systems</vt:lpstr>
      <vt:lpstr>PC Motherboard</vt:lpstr>
      <vt:lpstr>PowerPoint Presentation</vt:lpstr>
      <vt:lpstr>Computing Environments</vt:lpstr>
      <vt:lpstr>Computing Environments - Traditional</vt:lpstr>
      <vt:lpstr>Computing Environments - Mobile</vt:lpstr>
      <vt:lpstr>Computing Environments – Client-Server</vt:lpstr>
      <vt:lpstr>Computing Environments - Peer-to-Peer</vt:lpstr>
      <vt:lpstr>Computing Environments – Cloud Computing</vt:lpstr>
      <vt:lpstr>Computing Environments – Cloud Computing</vt:lpstr>
      <vt:lpstr>Real-Time Embedded Systems</vt:lpstr>
      <vt:lpstr>Free and Open-Source Operating Systems</vt:lpstr>
      <vt:lpstr>The Study of Operating Systems</vt:lpstr>
      <vt:lpstr>Kernel Data Structures</vt:lpstr>
      <vt:lpstr>Kernel Data Structures</vt:lpstr>
      <vt:lpstr>Kernel Data Structures</vt:lpstr>
      <vt:lpstr>Computer Startup</vt:lpstr>
      <vt:lpstr>Characteristics of Various Types of Storage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CO2017  Operating Systems</dc:title>
  <dc:creator>Nguyen Quang Hung</dc:creator>
  <cp:lastModifiedBy>Microsoft Office User</cp:lastModifiedBy>
  <cp:revision>12</cp:revision>
  <cp:lastPrinted>2020-09-29T08:01:19Z</cp:lastPrinted>
  <dcterms:created xsi:type="dcterms:W3CDTF">2011-01-13T23:43:38Z</dcterms:created>
  <dcterms:modified xsi:type="dcterms:W3CDTF">2022-12-21T01:44:03Z</dcterms:modified>
</cp:coreProperties>
</file>