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7" r:id="rId38"/>
    <p:sldId id="298" r:id="rId39"/>
    <p:sldId id="295" r:id="rId40"/>
    <p:sldId id="296" r:id="rId4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modifyVerifier cryptProviderType="rsaFull" cryptAlgorithmClass="hash" cryptAlgorithmType="typeAny" cryptAlgorithmSid="4" spinCount="50000" saltData="32uzN7e5pJKIVwCLyJUzDA" hashData="dnCorfnsWbQYni5RBKUMsFKBi78" cryptProvider="" algIdExt="0" algIdExtSource="" cryptProviderTypeExt="0" cryptProviderTypeExtSource="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592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D8B1B37E-52E0-409E-9A97-0754D60F95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D3DA76EF-6902-46F2-9FD2-D5D4010FBE88}" type="datetimeFigureOut">
              <a:rPr lang="en-US"/>
              <a:pPr>
                <a:defRPr/>
              </a:pPr>
              <a:t>10/24/2011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401B8B63-14B9-4974-8E69-8FE816E22B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A22F13-B2A4-4A5E-AA71-BEFA5CD9E39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5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Ghi chú : p(x) bản thân nó ko phải là một mệnh đề.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6B8294-72FC-4384-B2EC-FAC52D81E0F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427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DA1BF39-1FE4-4361-AC7A-D546B414546C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F6C5258-A8D4-45BA-8C19-AE253A24490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632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D25090-1B22-44B5-92D6-13A54C5D6B5F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5734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CC9F8F0-08C4-478E-9A26-7CDC1A9E7B92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5837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6FCDDD-4ED8-4708-B316-9DAB7251F3D8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5939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B80E69-770C-45BC-BABE-A7450119FE03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041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4970664-BCD9-415F-9CD0-90FC5198B206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144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B794D19-6F9C-46AD-A4EB-BADD44F98C5C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246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83819C-B4A6-4F99-913B-9679BF12005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6349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CD08DC-D70A-473D-A2BE-29E0F2223B9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Ghi chú : p(x) bản thân nó ko phải là một mệnh đề.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23DB85-0BD8-4CF7-9961-9FBA458C555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6451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0C3D96-FDC5-4214-83BC-8C76275FB93B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6553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Đặc biệt hoá phổ dụng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Tổng quát hoá phổ dụng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Đặc biệt hoá tồn tại</a:t>
            </a:r>
          </a:p>
          <a:p>
            <a:pPr eaLnBrk="1" hangingPunct="1">
              <a:spcBef>
                <a:spcPct val="0"/>
              </a:spcBef>
            </a:pPr>
            <a:r>
              <a:rPr lang="en-US" smtClean="0"/>
              <a:t>Tổng quát hoá tồn tại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BB3FDBE-6E9F-4E65-8062-9F9EF93FA85E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710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BF28D76-81A1-4113-8CA8-E54B1E520893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813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20D413-DBBB-49FF-81CD-AA5E2AD4C5C9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49155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34433E-6846-40EA-B3D7-4C75623B948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0179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BFB316-BF93-43EB-8C6D-91A3476C772E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1203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809BD9-A518-496D-8E25-0941862525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2227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0DBB05-1019-4A9C-830A-7F7DB5DBE345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3251" name="Rectangle 2"/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4648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562600"/>
            <a:ext cx="6400800" cy="8382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DBD133-42CF-4C20-899F-1A766FF226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C08C31-30C7-4644-9765-042B829CEF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9C656-6198-452A-9ED7-19E252E28E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CC456-E78E-4EBF-945A-16780946C4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F2A9D-9AD7-43E2-AA0A-98D68AD6C8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82F534-41CF-4F4E-AC03-9E60AE4682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4AF41-494C-4D5B-A3BF-EDC0F68066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A53F3-3D9E-477A-BB16-B58F6D842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8BEED-589C-4E7F-AD8C-D19FAD5AF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A0F97-410E-4E66-BF9D-7A6898971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DAA9A-110F-4DBE-B841-23B907C8A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B0DB7-4657-4999-A00B-62B6F6A85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E7DC0-001D-436E-8D61-8B028FC73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20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20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F08D1711-5B28-45D0-BAD1-8CC27037B9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/>
            </a:r>
            <a:br>
              <a:rPr lang="en-US" sz="6000" smtClean="0"/>
            </a:br>
            <a:r>
              <a:rPr lang="en-US" sz="6000" smtClean="0"/>
              <a:t>Phần II</a:t>
            </a:r>
            <a:br>
              <a:rPr lang="en-US" sz="6000" smtClean="0"/>
            </a:br>
            <a:r>
              <a:rPr lang="en-US" sz="6000" smtClean="0"/>
              <a:t>Vị từ và lượng từ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		: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3A0E80-BED2-4C44-AD5C-A2B18B2C59E3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Universe of Discourse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371600" y="1905000"/>
            <a:ext cx="6538913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FF6600"/>
                </a:solidFill>
              </a:rPr>
              <a:t>Question</a:t>
            </a:r>
          </a:p>
          <a:p>
            <a:pPr eaLnBrk="0" hangingPunct="0"/>
            <a:r>
              <a:rPr lang="en-US"/>
              <a:t> Let </a:t>
            </a:r>
            <a:r>
              <a:rPr lang="en-US" b="1"/>
              <a:t>R</a:t>
            </a:r>
            <a:r>
              <a:rPr lang="en-US"/>
              <a:t> be the three-variable predicate </a:t>
            </a:r>
            <a:r>
              <a:rPr lang="en-US" b="1"/>
              <a:t>R</a:t>
            </a:r>
            <a:r>
              <a:rPr lang="en-US"/>
              <a:t>(x,y,z):</a:t>
            </a:r>
          </a:p>
          <a:p>
            <a:pPr eaLnBrk="0" hangingPunct="0"/>
            <a:r>
              <a:rPr lang="en-US"/>
              <a:t>                              x+y = z</a:t>
            </a:r>
          </a:p>
          <a:p>
            <a:pPr eaLnBrk="0" hangingPunct="0"/>
            <a:r>
              <a:rPr lang="en-US"/>
              <a:t>   Find the truth value of </a:t>
            </a:r>
          </a:p>
          <a:p>
            <a:pPr eaLnBrk="0" hangingPunct="0"/>
            <a:r>
              <a:rPr lang="en-US"/>
              <a:t>   </a:t>
            </a:r>
            <a:r>
              <a:rPr lang="en-US" b="1"/>
              <a:t>R</a:t>
            </a:r>
            <a:r>
              <a:rPr lang="en-US"/>
              <a:t>(2,-1,5),                 </a:t>
            </a:r>
            <a:r>
              <a:rPr lang="en-US" b="1"/>
              <a:t>R</a:t>
            </a:r>
            <a:r>
              <a:rPr lang="en-US"/>
              <a:t>(3,4,7)              </a:t>
            </a:r>
            <a:r>
              <a:rPr lang="en-US" b="1"/>
              <a:t>R</a:t>
            </a:r>
            <a:r>
              <a:rPr lang="en-US"/>
              <a:t>(x,3,z)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A </a:t>
            </a:r>
            <a:r>
              <a:rPr lang="en-US">
                <a:solidFill>
                  <a:srgbClr val="FF6600"/>
                </a:solidFill>
              </a:rPr>
              <a:t>universe of discourse (U)</a:t>
            </a:r>
            <a:r>
              <a:rPr lang="en-US"/>
              <a:t> is a </a:t>
            </a:r>
            <a:r>
              <a:rPr lang="en-US">
                <a:solidFill>
                  <a:srgbClr val="FF6600"/>
                </a:solidFill>
              </a:rPr>
              <a:t>domain </a:t>
            </a:r>
            <a:r>
              <a:rPr lang="en-US"/>
              <a:t>for the </a:t>
            </a:r>
          </a:p>
          <a:p>
            <a:pPr eaLnBrk="0" hangingPunct="0"/>
            <a:r>
              <a:rPr lang="en-US"/>
              <a:t>variables of a propositional function.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Example</a:t>
            </a:r>
          </a:p>
          <a:p>
            <a:r>
              <a:rPr lang="en-US"/>
              <a:t>Let U = Z, the integers = </a:t>
            </a:r>
            <a:r>
              <a:rPr lang="en-US">
                <a:sym typeface="SymbolProp BT" pitchFamily="18" charset="2"/>
              </a:rPr>
              <a:t>{…, -2, -1, 0, 1, 2, …}</a:t>
            </a:r>
            <a:endParaRPr lang="en-US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B15B1C-650C-47DA-856E-6F417EB22281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quantifier</a:t>
            </a:r>
          </a:p>
        </p:txBody>
      </p:sp>
      <p:sp>
        <p:nvSpPr>
          <p:cNvPr id="402435" name="Text Box 3"/>
          <p:cNvSpPr txBox="1">
            <a:spLocks noChangeArrowheads="1"/>
          </p:cNvSpPr>
          <p:nvPr/>
        </p:nvSpPr>
        <p:spPr bwMode="auto">
          <a:xfrm>
            <a:off x="838200" y="1752600"/>
            <a:ext cx="7640638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6600"/>
                </a:solidFill>
              </a:rPr>
              <a:t>The Universal Quantifier of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i="1">
                <a:solidFill>
                  <a:srgbClr val="FF6600"/>
                </a:solidFill>
              </a:rPr>
              <a:t>(x):</a:t>
            </a:r>
            <a:r>
              <a:rPr lang="en-US"/>
              <a:t>  </a:t>
            </a:r>
          </a:p>
          <a:p>
            <a:pPr eaLnBrk="0" hangingPunct="0"/>
            <a:r>
              <a:rPr lang="en-US"/>
              <a:t> is the proposition</a:t>
            </a:r>
          </a:p>
          <a:p>
            <a:pPr eaLnBrk="0" hangingPunct="0"/>
            <a:r>
              <a:rPr lang="en-US"/>
              <a:t>    “P(x) is true for every x in the universe of discourse” </a:t>
            </a:r>
          </a:p>
          <a:p>
            <a:pPr eaLnBrk="0" hangingPunct="0"/>
            <a:r>
              <a:rPr lang="en-US"/>
              <a:t>Notation:      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</a:t>
            </a:r>
            <a:r>
              <a:rPr lang="en-US" i="1">
                <a:solidFill>
                  <a:srgbClr val="FF6600"/>
                </a:solidFill>
              </a:rPr>
              <a:t>x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i="1">
                <a:solidFill>
                  <a:srgbClr val="FF6600"/>
                </a:solidFill>
              </a:rPr>
              <a:t>(x)</a:t>
            </a:r>
            <a:r>
              <a:rPr lang="en-US">
                <a:solidFill>
                  <a:srgbClr val="FF6600"/>
                </a:solidFill>
              </a:rPr>
              <a:t> </a:t>
            </a:r>
          </a:p>
          <a:p>
            <a:pPr eaLnBrk="0" hangingPunct="0"/>
            <a:r>
              <a:rPr lang="en-US"/>
              <a:t>`For all x, P(x)’                `For every x, P(x)’  </a:t>
            </a:r>
          </a:p>
          <a:p>
            <a:pPr eaLnBrk="0" hangingPunct="0"/>
            <a:r>
              <a:rPr lang="en-US"/>
              <a:t>  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Example: </a:t>
            </a:r>
          </a:p>
          <a:p>
            <a:pPr eaLnBrk="0" hangingPunct="0"/>
            <a:r>
              <a:rPr lang="en-US"/>
              <a:t>U = {1, 2, 3}     </a:t>
            </a:r>
            <a:r>
              <a:rPr lang="en-US">
                <a:sym typeface="Symbol" pitchFamily="18" charset="2"/>
              </a:rPr>
              <a:t></a:t>
            </a:r>
            <a:r>
              <a:rPr lang="en-US" i="1"/>
              <a:t>x </a:t>
            </a:r>
            <a:r>
              <a:rPr lang="en-US"/>
              <a:t>P</a:t>
            </a:r>
            <a:r>
              <a:rPr lang="en-US" i="1"/>
              <a:t>(x) </a:t>
            </a:r>
            <a:r>
              <a:rPr lang="en-US">
                <a:sym typeface="Symbol" pitchFamily="18" charset="2"/>
              </a:rPr>
              <a:t> P(1) </a:t>
            </a:r>
            <a:r>
              <a:rPr lang="en-US">
                <a:latin typeface="Symbol" pitchFamily="18" charset="2"/>
                <a:sym typeface="Symbol" pitchFamily="18" charset="2"/>
              </a:rPr>
              <a:t></a:t>
            </a:r>
            <a:r>
              <a:rPr lang="en-US">
                <a:sym typeface="Symbol" pitchFamily="18" charset="2"/>
              </a:rPr>
              <a:t> P(2) </a:t>
            </a:r>
            <a:r>
              <a:rPr lang="en-US">
                <a:latin typeface="Symbol" pitchFamily="18" charset="2"/>
                <a:sym typeface="Symbol" pitchFamily="18" charset="2"/>
              </a:rPr>
              <a:t></a:t>
            </a:r>
            <a:r>
              <a:rPr lang="en-US">
                <a:sym typeface="Symbol" pitchFamily="18" charset="2"/>
              </a:rPr>
              <a:t> P(3)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  <a:sym typeface="Symbol" pitchFamily="18" charset="2"/>
              </a:rPr>
              <a:t>Example</a:t>
            </a:r>
          </a:p>
          <a:p>
            <a:pPr eaLnBrk="0" hangingPunct="0"/>
            <a:r>
              <a:rPr lang="en-US">
                <a:sym typeface="Symbol" pitchFamily="18" charset="2"/>
              </a:rPr>
              <a:t>What is the truth value of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</a:t>
            </a:r>
            <a:r>
              <a:rPr lang="en-US" i="1">
                <a:solidFill>
                  <a:srgbClr val="FF6600"/>
                </a:solidFill>
              </a:rPr>
              <a:t>x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i="1">
                <a:solidFill>
                  <a:srgbClr val="FF6600"/>
                </a:solidFill>
              </a:rPr>
              <a:t>(x)</a:t>
            </a:r>
            <a:r>
              <a:rPr lang="en-US"/>
              <a:t> if P(x) is “3x &lt;10”and </a:t>
            </a:r>
          </a:p>
          <a:p>
            <a:pPr eaLnBrk="0" hangingPunct="0"/>
            <a:r>
              <a:rPr lang="en-US"/>
              <a:t>U is positive integers not exceeding 4</a:t>
            </a:r>
            <a:r>
              <a:rPr lang="en-US">
                <a:sym typeface="Symbol" pitchFamily="18" charset="2"/>
              </a:rPr>
              <a:t>              </a:t>
            </a: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1600200" y="5853113"/>
            <a:ext cx="75438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ym typeface="Symbol" pitchFamily="18" charset="2"/>
              </a:rPr>
              <a:t>P(1)  P(2)  P(3)  P(4) is false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34094B-CEB7-4E89-B66D-516EF10FA947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24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02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/>
      <p:bldP spid="4024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Existential quantifier</a:t>
            </a:r>
          </a:p>
        </p:txBody>
      </p:sp>
      <p:sp>
        <p:nvSpPr>
          <p:cNvPr id="403459" name="Text Box 3"/>
          <p:cNvSpPr txBox="1">
            <a:spLocks noChangeArrowheads="1"/>
          </p:cNvSpPr>
          <p:nvPr/>
        </p:nvSpPr>
        <p:spPr bwMode="auto">
          <a:xfrm>
            <a:off x="1066800" y="1752600"/>
            <a:ext cx="8836025" cy="4108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b="1">
                <a:solidFill>
                  <a:srgbClr val="FF6600"/>
                </a:solidFill>
                <a:sym typeface="Symbol" pitchFamily="18" charset="2"/>
              </a:rPr>
              <a:t>The Existential Quantifier of P(x)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:</a:t>
            </a:r>
            <a:r>
              <a:rPr lang="en-US">
                <a:sym typeface="Symbol" pitchFamily="18" charset="2"/>
              </a:rPr>
              <a:t>  </a:t>
            </a:r>
          </a:p>
          <a:p>
            <a:r>
              <a:rPr lang="en-US">
                <a:sym typeface="Symbol" pitchFamily="18" charset="2"/>
              </a:rPr>
              <a:t>is the proposition</a:t>
            </a:r>
          </a:p>
          <a:p>
            <a:r>
              <a:rPr lang="en-US">
                <a:sym typeface="Symbol" pitchFamily="18" charset="2"/>
              </a:rPr>
              <a:t>“P(x) is true for some x in the universe of discourse”</a:t>
            </a:r>
          </a:p>
          <a:p>
            <a:pPr eaLnBrk="0" hangingPunct="0"/>
            <a:r>
              <a:rPr lang="en-US">
                <a:sym typeface="Symbol" pitchFamily="18" charset="2"/>
              </a:rPr>
              <a:t>Notation:      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</a:t>
            </a:r>
            <a:r>
              <a:rPr lang="en-US" i="1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 P(</a:t>
            </a:r>
            <a:r>
              <a:rPr lang="en-US" i="1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)</a:t>
            </a:r>
          </a:p>
          <a:p>
            <a:pPr eaLnBrk="0" hangingPunct="0"/>
            <a:r>
              <a:rPr lang="en-US">
                <a:sym typeface="Symbol" pitchFamily="18" charset="2"/>
              </a:rPr>
              <a:t>‘For some x P(x)’              ‘For at least an x in P(x)’</a:t>
            </a:r>
          </a:p>
          <a:p>
            <a:pPr eaLnBrk="0" hangingPunct="0"/>
            <a:endParaRPr lang="en-US">
              <a:sym typeface="Symbol" pitchFamily="18" charset="2"/>
            </a:endParaRPr>
          </a:p>
          <a:p>
            <a:pPr eaLnBrk="0" hangingPunct="0"/>
            <a:r>
              <a:rPr lang="en-US">
                <a:solidFill>
                  <a:srgbClr val="FF6600"/>
                </a:solidFill>
                <a:sym typeface="Symbol" pitchFamily="18" charset="2"/>
              </a:rPr>
              <a:t>Example: </a:t>
            </a:r>
          </a:p>
          <a:p>
            <a:pPr eaLnBrk="0" hangingPunct="0"/>
            <a:r>
              <a:rPr lang="en-US">
                <a:sym typeface="Symbol" pitchFamily="18" charset="2"/>
              </a:rPr>
              <a:t>U = </a:t>
            </a:r>
            <a:r>
              <a:rPr lang="en-US"/>
              <a:t>{1, 2, 3},     </a:t>
            </a:r>
            <a:r>
              <a:rPr lang="en-US">
                <a:sym typeface="Symbol" pitchFamily="18" charset="2"/>
              </a:rPr>
              <a:t>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 P(</a:t>
            </a:r>
            <a:r>
              <a:rPr lang="en-US" i="1">
                <a:sym typeface="Symbol" pitchFamily="18" charset="2"/>
              </a:rPr>
              <a:t>x</a:t>
            </a:r>
            <a:r>
              <a:rPr lang="en-US">
                <a:sym typeface="Symbol" pitchFamily="18" charset="2"/>
              </a:rPr>
              <a:t>)  P(1)  P(2)  P(3)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  <a:sym typeface="Symbol" pitchFamily="18" charset="2"/>
              </a:rPr>
              <a:t>Example</a:t>
            </a:r>
          </a:p>
          <a:p>
            <a:pPr eaLnBrk="0" hangingPunct="0"/>
            <a:r>
              <a:rPr lang="en-US">
                <a:sym typeface="Symbol" pitchFamily="18" charset="2"/>
              </a:rPr>
              <a:t>What is the truth value of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</a:t>
            </a:r>
            <a:r>
              <a:rPr lang="en-US" i="1">
                <a:solidFill>
                  <a:srgbClr val="FF6600"/>
                </a:solidFill>
              </a:rPr>
              <a:t>x </a:t>
            </a:r>
            <a:r>
              <a:rPr lang="en-US">
                <a:solidFill>
                  <a:srgbClr val="FF6600"/>
                </a:solidFill>
              </a:rPr>
              <a:t>P</a:t>
            </a:r>
            <a:r>
              <a:rPr lang="en-US" i="1">
                <a:solidFill>
                  <a:srgbClr val="FF6600"/>
                </a:solidFill>
              </a:rPr>
              <a:t>(x)</a:t>
            </a:r>
            <a:r>
              <a:rPr lang="en-US"/>
              <a:t> if P(x) is “3x &lt;10”and </a:t>
            </a:r>
          </a:p>
          <a:p>
            <a:pPr eaLnBrk="0" hangingPunct="0"/>
            <a:r>
              <a:rPr lang="en-US"/>
              <a:t>U is positive integers not exceeding 4</a:t>
            </a:r>
            <a:r>
              <a:rPr lang="en-US">
                <a:sym typeface="Symbol" pitchFamily="18" charset="2"/>
              </a:rPr>
              <a:t>              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1752600" y="5853113"/>
            <a:ext cx="5867400" cy="100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ym typeface="Symbol" pitchFamily="18" charset="2"/>
              </a:rPr>
              <a:t>P(1)  P(2)   P(3)   P(4) is True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28828D-E9A2-4B3F-90C6-171FAE509BFF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106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1) Meänh ñeà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b="1" smtClean="0">
                <a:latin typeface="VNI-Times" pitchFamily="2" charset="0"/>
              </a:rPr>
              <a:t> </a:t>
            </a:r>
            <a:r>
              <a:rPr lang="en-US" sz="2400" b="1" smtClean="0">
                <a:latin typeface="Euclid Math Two" pitchFamily="18" charset="2"/>
              </a:rPr>
              <a:t>R</a:t>
            </a:r>
            <a:r>
              <a:rPr lang="en-US" sz="2400" b="1" smtClean="0">
                <a:latin typeface="VNI-Times" pitchFamily="2" charset="0"/>
              </a:rPr>
              <a:t>,</a:t>
            </a:r>
            <a:r>
              <a:rPr lang="en-US" sz="2400" smtClean="0">
                <a:latin typeface="VNI-Times" pitchFamily="2" charset="0"/>
              </a:rPr>
              <a:t> x</a:t>
            </a:r>
            <a:r>
              <a:rPr lang="en-US" sz="2400" baseline="30000" smtClean="0">
                <a:latin typeface="VNI-Times" pitchFamily="2" charset="0"/>
              </a:rPr>
              <a:t>2</a:t>
            </a:r>
            <a:r>
              <a:rPr lang="en-US" sz="2400" smtClean="0">
                <a:latin typeface="VNI-Times" pitchFamily="2" charset="0"/>
              </a:rPr>
              <a:t> + 3x + 1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</a:t>
            </a:r>
            <a:r>
              <a:rPr lang="en-US" sz="2400" smtClean="0">
                <a:latin typeface="VNI-Times" pitchFamily="2" charset="0"/>
              </a:rPr>
              <a:t> 0” laø moät meänh ñeà sai hay </a:t>
            </a:r>
            <a:r>
              <a:rPr lang="en-US" sz="2400" smtClean="0"/>
              <a:t>đúng ?</a:t>
            </a:r>
          </a:p>
        </p:txBody>
      </p:sp>
      <p:sp>
        <p:nvSpPr>
          <p:cNvPr id="423940" name="Text Box 4"/>
          <p:cNvSpPr txBox="1">
            <a:spLocks noChangeArrowheads="1"/>
          </p:cNvSpPr>
          <p:nvPr/>
        </p:nvSpPr>
        <p:spPr bwMode="auto">
          <a:xfrm>
            <a:off x="738188" y="3886200"/>
            <a:ext cx="77724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NI-Times" pitchFamily="2" charset="0"/>
              </a:rPr>
              <a:t>2) Meänh ñeà “</a:t>
            </a:r>
            <a:r>
              <a:rPr lang="en-US">
                <a:latin typeface="VNI-Times" pitchFamily="2" charset="0"/>
                <a:sym typeface="Symbol" pitchFamily="18" charset="2"/>
              </a:rPr>
              <a:t></a:t>
            </a:r>
            <a:r>
              <a:rPr lang="en-US">
                <a:latin typeface="VNI-Times" pitchFamily="2" charset="0"/>
              </a:rPr>
              <a:t>x </a:t>
            </a:r>
            <a:r>
              <a:rPr lang="en-US">
                <a:latin typeface="VNI-Times" pitchFamily="2" charset="0"/>
                <a:sym typeface="Symbol" pitchFamily="18" charset="2"/>
              </a:rPr>
              <a:t></a:t>
            </a:r>
            <a:r>
              <a:rPr lang="en-US">
                <a:latin typeface="VNI-Times" pitchFamily="2" charset="0"/>
              </a:rPr>
              <a:t> </a:t>
            </a:r>
            <a:r>
              <a:rPr lang="en-US" b="1">
                <a:latin typeface="VNI-Times" pitchFamily="2" charset="0"/>
              </a:rPr>
              <a:t>R</a:t>
            </a:r>
            <a:r>
              <a:rPr lang="en-US">
                <a:latin typeface="VNI-Times" pitchFamily="2" charset="0"/>
              </a:rPr>
              <a:t>, x</a:t>
            </a:r>
            <a:r>
              <a:rPr lang="en-US" baseline="30000">
                <a:latin typeface="VNI-Times" pitchFamily="2" charset="0"/>
              </a:rPr>
              <a:t>2</a:t>
            </a:r>
            <a:r>
              <a:rPr lang="en-US">
                <a:latin typeface="VNI-Times" pitchFamily="2" charset="0"/>
              </a:rPr>
              <a:t> + 3x + 1 </a:t>
            </a:r>
            <a:r>
              <a:rPr lang="en-US">
                <a:latin typeface="VNI-Times" pitchFamily="2" charset="0"/>
                <a:sym typeface="Symbol" pitchFamily="18" charset="2"/>
              </a:rPr>
              <a:t></a:t>
            </a:r>
            <a:r>
              <a:rPr lang="en-US">
                <a:latin typeface="VNI-Times" pitchFamily="2" charset="0"/>
              </a:rPr>
              <a:t> 0” l</a:t>
            </a:r>
            <a:r>
              <a:rPr lang="en-US"/>
              <a:t>à</a:t>
            </a:r>
            <a:r>
              <a:rPr lang="en-US">
                <a:latin typeface="VNI-Times" pitchFamily="2" charset="0"/>
              </a:rPr>
              <a:t> moät meänh ñeà ñuùng hay sai?</a:t>
            </a:r>
            <a:endParaRPr lang="en-US"/>
          </a:p>
        </p:txBody>
      </p:sp>
      <p:sp>
        <p:nvSpPr>
          <p:cNvPr id="423941" name="Text Box 5"/>
          <p:cNvSpPr txBox="1">
            <a:spLocks noChangeArrowheads="1"/>
          </p:cNvSpPr>
          <p:nvPr/>
        </p:nvSpPr>
        <p:spPr bwMode="auto">
          <a:xfrm>
            <a:off x="762000" y="3124200"/>
            <a:ext cx="762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VNI-Times" pitchFamily="2" charset="0"/>
              </a:rPr>
              <a:t> M</a:t>
            </a:r>
            <a:r>
              <a:rPr lang="en-US"/>
              <a:t>ệnh đề sai vì </a:t>
            </a:r>
            <a:r>
              <a:rPr lang="en-US">
                <a:latin typeface="VNI-Times" pitchFamily="2" charset="0"/>
              </a:rPr>
              <a:t>toàn taïi 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>
                <a:latin typeface="VNI-Times" pitchFamily="2" charset="0"/>
              </a:rPr>
              <a:t> = 1 </a:t>
            </a:r>
            <a:r>
              <a:rPr lang="en-US">
                <a:latin typeface="VNI-Times" pitchFamily="2" charset="0"/>
                <a:sym typeface="Symbol" pitchFamily="18" charset="2"/>
              </a:rPr>
              <a:t></a:t>
            </a:r>
            <a:r>
              <a:rPr lang="en-US">
                <a:latin typeface="VNI-Times" pitchFamily="2" charset="0"/>
              </a:rPr>
              <a:t> </a:t>
            </a:r>
            <a:r>
              <a:rPr lang="en-US" b="1">
                <a:latin typeface="Euclid Math Two" pitchFamily="18" charset="2"/>
              </a:rPr>
              <a:t>R</a:t>
            </a:r>
            <a:r>
              <a:rPr lang="en-US">
                <a:latin typeface="VNI-Times" pitchFamily="2" charset="0"/>
              </a:rPr>
              <a:t> maø 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 baseline="30000">
                <a:latin typeface="VNI-Times" pitchFamily="2" charset="0"/>
              </a:rPr>
              <a:t>2</a:t>
            </a:r>
            <a:r>
              <a:rPr lang="en-US">
                <a:latin typeface="VNI-Times" pitchFamily="2" charset="0"/>
              </a:rPr>
              <a:t> + 3x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>
                <a:latin typeface="VNI-Times" pitchFamily="2" charset="0"/>
              </a:rPr>
              <a:t> + 1 </a:t>
            </a:r>
            <a:r>
              <a:rPr lang="en-US">
                <a:latin typeface="VNI-Times" pitchFamily="2" charset="0"/>
                <a:sym typeface="Symbol" pitchFamily="18" charset="2"/>
              </a:rPr>
              <a:t></a:t>
            </a:r>
            <a:r>
              <a:rPr lang="en-US">
                <a:latin typeface="VNI-Times" pitchFamily="2" charset="0"/>
              </a:rPr>
              <a:t> 0</a:t>
            </a:r>
          </a:p>
        </p:txBody>
      </p:sp>
      <p:sp>
        <p:nvSpPr>
          <p:cNvPr id="423942" name="Text Box 6"/>
          <p:cNvSpPr txBox="1">
            <a:spLocks noChangeArrowheads="1"/>
          </p:cNvSpPr>
          <p:nvPr/>
        </p:nvSpPr>
        <p:spPr bwMode="auto">
          <a:xfrm>
            <a:off x="990600" y="4953000"/>
            <a:ext cx="7848600" cy="78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NI-Times" pitchFamily="2" charset="0"/>
              </a:rPr>
              <a:t>Meänh ñeà ñuùng vì toàn taïi   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>
                <a:latin typeface="VNI-Times" pitchFamily="2" charset="0"/>
              </a:rPr>
              <a:t> = –1 </a:t>
            </a:r>
            <a:r>
              <a:rPr lang="en-US">
                <a:latin typeface="VNI-Times" pitchFamily="2" charset="0"/>
                <a:sym typeface="Symbol" pitchFamily="18" charset="2"/>
              </a:rPr>
              <a:t></a:t>
            </a:r>
            <a:r>
              <a:rPr lang="en-US" b="1">
                <a:latin typeface="VNI-Times" pitchFamily="2" charset="0"/>
              </a:rPr>
              <a:t> </a:t>
            </a:r>
            <a:r>
              <a:rPr lang="en-US" b="1">
                <a:latin typeface="Euclid Math Two" pitchFamily="18" charset="2"/>
              </a:rPr>
              <a:t>R</a:t>
            </a:r>
            <a:r>
              <a:rPr lang="en-US">
                <a:latin typeface="VNI-Times" pitchFamily="2" charset="0"/>
              </a:rPr>
              <a:t> maø 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 baseline="30000">
                <a:latin typeface="VNI-Times" pitchFamily="2" charset="0"/>
              </a:rPr>
              <a:t>2</a:t>
            </a:r>
            <a:r>
              <a:rPr lang="en-US">
                <a:latin typeface="VNI-Times" pitchFamily="2" charset="0"/>
              </a:rPr>
              <a:t> + 3x</a:t>
            </a:r>
            <a:r>
              <a:rPr lang="en-US" baseline="-25000">
                <a:latin typeface="VNI-Times" pitchFamily="2" charset="0"/>
              </a:rPr>
              <a:t>0</a:t>
            </a:r>
            <a:r>
              <a:rPr lang="en-US">
                <a:latin typeface="VNI-Times" pitchFamily="2" charset="0"/>
              </a:rPr>
              <a:t> + 1 </a:t>
            </a:r>
            <a:r>
              <a:rPr lang="en-US">
                <a:latin typeface="VNI-Times" pitchFamily="2" charset="0"/>
                <a:sym typeface="Symbol" pitchFamily="18" charset="2"/>
              </a:rPr>
              <a:t></a:t>
            </a:r>
            <a:r>
              <a:rPr lang="en-US">
                <a:latin typeface="VNI-Times" pitchFamily="2" charset="0"/>
              </a:rPr>
              <a:t> 0.</a:t>
            </a:r>
          </a:p>
          <a:p>
            <a:pPr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163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92DFD4-F9EE-448A-8A6E-A4289F474E2F}" type="slidenum">
              <a:rPr lang="en-US" smtClean="0"/>
              <a:pPr/>
              <a:t>13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394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2394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2394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  <p:bldP spid="423940" grpId="0"/>
      <p:bldP spid="423941" grpId="0"/>
      <p:bldP spid="4239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56356" name="Text Box 4"/>
          <p:cNvSpPr txBox="1">
            <a:spLocks noChangeArrowheads="1"/>
          </p:cNvSpPr>
          <p:nvPr/>
        </p:nvSpPr>
        <p:spPr bwMode="auto">
          <a:xfrm>
            <a:off x="766763" y="2133600"/>
            <a:ext cx="8224837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VNI-Times" pitchFamily="2" charset="0"/>
              </a:rPr>
              <a:t> </a:t>
            </a:r>
            <a:r>
              <a:rPr lang="en-US" sz="2800">
                <a:latin typeface="VNI-Times" pitchFamily="2" charset="0"/>
              </a:rPr>
              <a:t>Meänh ñeà “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>
                <a:latin typeface="VNI-Times" pitchFamily="2" charset="0"/>
              </a:rPr>
              <a:t>x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>
                <a:latin typeface="VNI-Times" pitchFamily="2" charset="0"/>
              </a:rPr>
              <a:t> </a:t>
            </a:r>
            <a:r>
              <a:rPr lang="en-US" sz="2800" b="1">
                <a:latin typeface="Euclid Math Two" pitchFamily="18" charset="2"/>
              </a:rPr>
              <a:t>R</a:t>
            </a:r>
            <a:r>
              <a:rPr lang="en-US" sz="2800">
                <a:latin typeface="VNI-Times" pitchFamily="2" charset="0"/>
              </a:rPr>
              <a:t>, x</a:t>
            </a:r>
            <a:r>
              <a:rPr lang="en-US" sz="2800" baseline="30000">
                <a:latin typeface="VNI-Times" pitchFamily="2" charset="0"/>
              </a:rPr>
              <a:t>2</a:t>
            </a:r>
            <a:r>
              <a:rPr lang="en-US" sz="2800">
                <a:latin typeface="VNI-Times" pitchFamily="2" charset="0"/>
              </a:rPr>
              <a:t> + 1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</a:t>
            </a:r>
            <a:r>
              <a:rPr lang="en-US" sz="2800">
                <a:latin typeface="VNI-Times" pitchFamily="2" charset="0"/>
              </a:rPr>
              <a:t> 2x” laø moät meänh ñeà ñuùng hay sai? 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356358" name="Text Box 6"/>
          <p:cNvSpPr txBox="1">
            <a:spLocks noChangeArrowheads="1"/>
          </p:cNvSpPr>
          <p:nvPr/>
        </p:nvSpPr>
        <p:spPr bwMode="auto">
          <a:xfrm>
            <a:off x="766763" y="3124200"/>
            <a:ext cx="76962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VNI-Times" pitchFamily="2" charset="0"/>
              </a:rPr>
              <a:t>M</a:t>
            </a:r>
            <a:r>
              <a:rPr lang="en-US" sz="2800"/>
              <a:t>ệnh đề đúng </a:t>
            </a:r>
            <a:r>
              <a:rPr lang="en-US" sz="2800">
                <a:latin typeface="VNI-Times" pitchFamily="2" charset="0"/>
              </a:rPr>
              <a:t>vì vôùi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>
                <a:latin typeface="VNI-Times" pitchFamily="2" charset="0"/>
              </a:rPr>
              <a:t>x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>
                <a:latin typeface="VNI-Times" pitchFamily="2" charset="0"/>
              </a:rPr>
              <a:t> </a:t>
            </a:r>
            <a:r>
              <a:rPr lang="en-US" sz="2800" b="1">
                <a:latin typeface="Euclid Math Two" pitchFamily="18" charset="2"/>
              </a:rPr>
              <a:t>R</a:t>
            </a:r>
            <a:r>
              <a:rPr lang="en-US" sz="2800">
                <a:latin typeface="VNI-Times" pitchFamily="2" charset="0"/>
              </a:rPr>
              <a:t>, , ta luoân luoân coù  </a:t>
            </a:r>
          </a:p>
          <a:p>
            <a:pPr>
              <a:spcBef>
                <a:spcPct val="50000"/>
              </a:spcBef>
            </a:pPr>
            <a:r>
              <a:rPr lang="en-US" sz="2800">
                <a:latin typeface="VNI-Times" pitchFamily="2" charset="0"/>
              </a:rPr>
              <a:t> x</a:t>
            </a:r>
            <a:r>
              <a:rPr lang="en-US" sz="2800" baseline="30000">
                <a:latin typeface="VNI-Times" pitchFamily="2" charset="0"/>
              </a:rPr>
              <a:t>2</a:t>
            </a:r>
            <a:r>
              <a:rPr lang="en-US" sz="2800">
                <a:latin typeface="VNI-Times" pitchFamily="2" charset="0"/>
              </a:rPr>
              <a:t>-2x + 1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</a:t>
            </a:r>
            <a:r>
              <a:rPr lang="en-US" sz="2800">
                <a:latin typeface="VNI-Times" pitchFamily="2" charset="0"/>
              </a:rPr>
              <a:t> 0 </a:t>
            </a:r>
          </a:p>
        </p:txBody>
      </p:sp>
      <p:sp>
        <p:nvSpPr>
          <p:cNvPr id="356359" name="Text Box 7"/>
          <p:cNvSpPr txBox="1">
            <a:spLocks noChangeArrowheads="1"/>
          </p:cNvSpPr>
          <p:nvPr/>
        </p:nvSpPr>
        <p:spPr bwMode="auto">
          <a:xfrm>
            <a:off x="762000" y="4343400"/>
            <a:ext cx="8001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>
                <a:latin typeface="VNI-Times" pitchFamily="2" charset="0"/>
              </a:rPr>
              <a:t>M</a:t>
            </a:r>
            <a:r>
              <a:rPr lang="en-US" sz="2800"/>
              <a:t>ệnh</a:t>
            </a:r>
            <a:r>
              <a:rPr lang="en-US" sz="2800">
                <a:latin typeface="VNI-Times" pitchFamily="2" charset="0"/>
              </a:rPr>
              <a:t> ñeà “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>
                <a:latin typeface="VNI-Times" pitchFamily="2" charset="0"/>
              </a:rPr>
              <a:t>x </a:t>
            </a:r>
            <a:r>
              <a:rPr lang="en-US" sz="280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>
                <a:latin typeface="VNI-Times" pitchFamily="2" charset="0"/>
              </a:rPr>
              <a:t> </a:t>
            </a:r>
            <a:r>
              <a:rPr lang="en-US" sz="2800" b="1">
                <a:latin typeface="Euclid Math Two" pitchFamily="18" charset="2"/>
              </a:rPr>
              <a:t>R</a:t>
            </a:r>
            <a:r>
              <a:rPr lang="en-US" sz="2800">
                <a:latin typeface="VNI-Times" pitchFamily="2" charset="0"/>
              </a:rPr>
              <a:t>, x</a:t>
            </a:r>
            <a:r>
              <a:rPr lang="en-US" sz="2800" baseline="30000">
                <a:latin typeface="VNI-Times" pitchFamily="2" charset="0"/>
              </a:rPr>
              <a:t>2</a:t>
            </a:r>
            <a:r>
              <a:rPr lang="en-US" sz="2800">
                <a:latin typeface="VNI-Times" pitchFamily="2" charset="0"/>
              </a:rPr>
              <a:t> + 1 &lt; 0”  laø moät meänh ñeà </a:t>
            </a:r>
            <a:r>
              <a:rPr lang="en-US" sz="2800"/>
              <a:t>đúng hay </a:t>
            </a:r>
            <a:r>
              <a:rPr lang="en-US" sz="2800">
                <a:latin typeface="VNI-Times" pitchFamily="2" charset="0"/>
              </a:rPr>
              <a:t>sai?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A63895-20D2-4803-A65D-CDCC3154D7AA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5635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5635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5635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6" grpId="0"/>
      <p:bldP spid="356358" grpId="0"/>
      <p:bldP spid="3563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Định nghĩa: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Cho p(x, y) laø moät vò töø theo hai bieán x, y xaùc ñònh treân A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</a:t>
            </a:r>
            <a:r>
              <a:rPr lang="en-US" sz="2400" smtClean="0">
                <a:latin typeface="VNI-Times" pitchFamily="2" charset="0"/>
              </a:rPr>
              <a:t>B. Ta ñònh nghóa caùc meänh ñeà löôïng töø hoùa cuûa p(x, y) nhö sau: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	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y)” =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(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y))”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	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y)” =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(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y))”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	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y)” =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(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y))”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	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y)” =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(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400" smtClean="0">
                <a:latin typeface="VNI-Times" pitchFamily="2" charset="0"/>
              </a:rPr>
              <a:t>y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B, p(x, y))” 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E8729B-9E64-4DBD-B38F-6140C94E356D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5344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Xeùt vò töø p(x, y) = “x + 2y &lt; 1” theo hai bieán x, y xaùc ñònh treân </a:t>
            </a:r>
            <a:r>
              <a:rPr lang="en-US" sz="2400" b="1" smtClean="0">
                <a:latin typeface="Euclid Math Two" pitchFamily="18" charset="2"/>
              </a:rPr>
              <a:t>R</a:t>
            </a:r>
            <a:r>
              <a:rPr lang="en-US" sz="2400" b="1" baseline="30000" smtClean="0">
                <a:latin typeface="VNI-Times" pitchFamily="2" charset="0"/>
              </a:rPr>
              <a:t>2</a:t>
            </a:r>
            <a:endParaRPr lang="en-US" sz="2400" smtClean="0">
              <a:latin typeface="VNI-Times" pitchFamily="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smtClean="0">
              <a:latin typeface="VNI-Times" pitchFamily="2" charset="0"/>
            </a:endParaRPr>
          </a:p>
        </p:txBody>
      </p:sp>
      <p:sp>
        <p:nvSpPr>
          <p:cNvPr id="366597" name="Text Box 5"/>
          <p:cNvSpPr txBox="1">
            <a:spLocks noChangeArrowheads="1"/>
          </p:cNvSpPr>
          <p:nvPr/>
        </p:nvSpPr>
        <p:spPr bwMode="auto">
          <a:xfrm>
            <a:off x="838200" y="2667000"/>
            <a:ext cx="7924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“</a:t>
            </a:r>
            <a:r>
              <a:rPr lang="en-US" sz="2400" dirty="0">
                <a:latin typeface="+mj-lt"/>
                <a:sym typeface="Symbol" pitchFamily="18" charset="2"/>
              </a:rPr>
              <a:t>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></a:t>
            </a:r>
            <a:r>
              <a:rPr lang="en-US" sz="2400" dirty="0">
                <a:latin typeface="+mj-lt"/>
              </a:rPr>
              <a:t>y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R, x + 2y &lt; 1”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 hay 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?</a:t>
            </a:r>
          </a:p>
        </p:txBody>
      </p:sp>
      <p:sp>
        <p:nvSpPr>
          <p:cNvPr id="366598" name="Text Box 6"/>
          <p:cNvSpPr txBox="1">
            <a:spLocks noChangeArrowheads="1"/>
          </p:cNvSpPr>
          <p:nvPr/>
        </p:nvSpPr>
        <p:spPr bwMode="auto">
          <a:xfrm>
            <a:off x="842963" y="3276600"/>
            <a:ext cx="7772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vì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tồn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tại</a:t>
            </a:r>
            <a:r>
              <a:rPr lang="en-US" sz="2400" dirty="0">
                <a:latin typeface="+mj-lt"/>
              </a:rPr>
              <a:t> x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= 0, y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= 1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mà</a:t>
            </a:r>
            <a:r>
              <a:rPr lang="en-US" sz="2400" dirty="0">
                <a:latin typeface="+mj-lt"/>
              </a:rPr>
              <a:t>  x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+ 2y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Symbol" pitchFamily="18" charset="2"/>
              </a:rPr>
              <a:t></a:t>
            </a:r>
            <a:r>
              <a:rPr lang="en-US" sz="2400" dirty="0">
                <a:latin typeface="+mj-lt"/>
              </a:rPr>
              <a:t> 1</a:t>
            </a:r>
            <a:r>
              <a:rPr lang="en-US" dirty="0">
                <a:latin typeface="VNI-Times" pitchFamily="2" charset="0"/>
              </a:rPr>
              <a:t>.</a:t>
            </a:r>
          </a:p>
        </p:txBody>
      </p:sp>
      <p:sp>
        <p:nvSpPr>
          <p:cNvPr id="366599" name="Text Box 7"/>
          <p:cNvSpPr txBox="1">
            <a:spLocks noChangeArrowheads="1"/>
          </p:cNvSpPr>
          <p:nvPr/>
        </p:nvSpPr>
        <p:spPr bwMode="auto">
          <a:xfrm>
            <a:off x="457200" y="4038600"/>
            <a:ext cx="723900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“</a:t>
            </a:r>
            <a:r>
              <a:rPr lang="en-US" sz="2400" dirty="0">
                <a:latin typeface="+mj-lt"/>
                <a:sym typeface="Symbol" pitchFamily="18" charset="2"/>
              </a:rPr>
              <a:t>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></a:t>
            </a:r>
            <a:r>
              <a:rPr lang="en-US" sz="2400" dirty="0">
                <a:latin typeface="+mj-lt"/>
              </a:rPr>
              <a:t>y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x + 2y &lt; 1”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 hay 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?</a:t>
            </a:r>
          </a:p>
        </p:txBody>
      </p:sp>
      <p:sp>
        <p:nvSpPr>
          <p:cNvPr id="366600" name="Text Box 8"/>
          <p:cNvSpPr txBox="1">
            <a:spLocks noChangeArrowheads="1"/>
          </p:cNvSpPr>
          <p:nvPr/>
        </p:nvSpPr>
        <p:spPr bwMode="auto">
          <a:xfrm>
            <a:off x="795338" y="4724400"/>
            <a:ext cx="7620000" cy="1173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vì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mỗi</a:t>
            </a:r>
            <a:r>
              <a:rPr lang="en-US" sz="2400" dirty="0">
                <a:latin typeface="+mj-lt"/>
              </a:rPr>
              <a:t> x = a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tồn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tại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y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  </a:t>
            </a:r>
            <a:r>
              <a:rPr lang="en-US" sz="2400" dirty="0" err="1">
                <a:latin typeface="+mj-lt"/>
              </a:rPr>
              <a:t>như</a:t>
            </a:r>
            <a:endParaRPr lang="en-US" sz="2400" dirty="0">
              <a:latin typeface="+mj-lt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y</a:t>
            </a:r>
            <a:r>
              <a:rPr lang="en-US" sz="2400" baseline="-25000" dirty="0" err="1">
                <a:latin typeface="+mj-lt"/>
              </a:rPr>
              <a:t>a</a:t>
            </a:r>
            <a:r>
              <a:rPr lang="en-US" sz="2400" dirty="0">
                <a:latin typeface="+mj-lt"/>
              </a:rPr>
              <a:t> = –a/2, </a:t>
            </a:r>
            <a:r>
              <a:rPr lang="en-US" sz="2400" dirty="0" err="1">
                <a:latin typeface="+mj-lt"/>
              </a:rPr>
              <a:t>sao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cho</a:t>
            </a:r>
            <a:r>
              <a:rPr lang="en-US" sz="2400" dirty="0">
                <a:latin typeface="+mj-lt"/>
              </a:rPr>
              <a:t>   a + 2y</a:t>
            </a:r>
            <a:r>
              <a:rPr lang="en-US" sz="2400" baseline="-25000" dirty="0">
                <a:latin typeface="+mj-lt"/>
              </a:rPr>
              <a:t>a</a:t>
            </a:r>
            <a:r>
              <a:rPr lang="en-US" sz="2400" dirty="0">
                <a:latin typeface="+mj-lt"/>
              </a:rPr>
              <a:t> &lt; 1.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VNI-Times" pitchFamily="2" charset="0"/>
            </a:endParaRPr>
          </a:p>
        </p:txBody>
      </p:sp>
      <p:sp>
        <p:nvSpPr>
          <p:cNvPr id="19464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79B35B-E8AF-4CF1-900E-F3777968E137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6659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6659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6659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6660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597" grpId="0"/>
      <p:bldP spid="366598" grpId="0"/>
      <p:bldP spid="366599" grpId="0"/>
      <p:bldP spid="3666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>
              <a:latin typeface="VNI-Times" pitchFamily="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dirty="0" err="1" smtClean="0">
                <a:latin typeface="+mj-lt"/>
              </a:rPr>
              <a:t>Mệnh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dirty="0" err="1" smtClean="0">
                <a:latin typeface="+mj-lt"/>
              </a:rPr>
              <a:t>đề</a:t>
            </a:r>
            <a:r>
              <a:rPr lang="en-US" sz="2400" dirty="0" smtClean="0">
                <a:latin typeface="+mj-lt"/>
              </a:rPr>
              <a:t> “</a:t>
            </a:r>
            <a:r>
              <a:rPr lang="en-US" sz="2400" dirty="0" smtClean="0">
                <a:latin typeface="+mj-lt"/>
                <a:sym typeface="Symbol" pitchFamily="18" charset="2"/>
              </a:rPr>
              <a:t></a:t>
            </a:r>
            <a:r>
              <a:rPr lang="en-US" sz="2400" dirty="0" smtClean="0">
                <a:latin typeface="+mj-lt"/>
              </a:rPr>
              <a:t>x </a:t>
            </a:r>
            <a:r>
              <a:rPr lang="en-US" sz="2400" dirty="0" smtClean="0">
                <a:latin typeface="+mj-lt"/>
                <a:sym typeface="Symbol" pitchFamily="18" charset="2"/>
              </a:rPr>
              <a:t>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, </a:t>
            </a:r>
            <a:r>
              <a:rPr lang="en-US" sz="2400" dirty="0" smtClean="0">
                <a:latin typeface="+mj-lt"/>
                <a:sym typeface="Symbol" pitchFamily="18" charset="2"/>
              </a:rPr>
              <a:t></a:t>
            </a:r>
            <a:r>
              <a:rPr lang="en-US" sz="2400" dirty="0" smtClean="0">
                <a:latin typeface="+mj-lt"/>
              </a:rPr>
              <a:t>y </a:t>
            </a:r>
            <a:r>
              <a:rPr lang="en-US" sz="2400" dirty="0" smtClean="0">
                <a:latin typeface="+mj-lt"/>
                <a:sym typeface="Symbol" pitchFamily="18" charset="2"/>
              </a:rPr>
              <a:t></a:t>
            </a:r>
            <a:r>
              <a:rPr lang="en-US" sz="2400" dirty="0" smtClean="0">
                <a:latin typeface="+mj-lt"/>
              </a:rPr>
              <a:t> </a:t>
            </a:r>
            <a:r>
              <a:rPr lang="en-US" sz="2400" b="1" dirty="0" smtClean="0">
                <a:latin typeface="+mj-lt"/>
              </a:rPr>
              <a:t>R</a:t>
            </a:r>
            <a:r>
              <a:rPr lang="en-US" sz="2400" dirty="0" smtClean="0">
                <a:latin typeface="+mj-lt"/>
              </a:rPr>
              <a:t>, x + 2y &lt; 1” </a:t>
            </a:r>
            <a:r>
              <a:rPr lang="en-US" sz="2400" dirty="0" err="1" smtClean="0">
                <a:latin typeface="+mj-lt"/>
              </a:rPr>
              <a:t>đúng</a:t>
            </a:r>
            <a:r>
              <a:rPr lang="en-US" sz="2400" dirty="0" smtClean="0">
                <a:latin typeface="+mj-lt"/>
              </a:rPr>
              <a:t> hay </a:t>
            </a:r>
            <a:r>
              <a:rPr lang="en-US" sz="2400" dirty="0" err="1" smtClean="0">
                <a:latin typeface="+mj-lt"/>
              </a:rPr>
              <a:t>sai</a:t>
            </a:r>
            <a:endParaRPr lang="en-US" sz="2400" dirty="0" smtClean="0">
              <a:latin typeface="+mj-lt"/>
            </a:endParaRP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685800" y="2819400"/>
            <a:ext cx="76962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vì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có</a:t>
            </a:r>
            <a:r>
              <a:rPr lang="en-US" sz="2400" dirty="0">
                <a:latin typeface="+mj-lt"/>
              </a:rPr>
              <a:t> x = a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 </a:t>
            </a:r>
            <a:r>
              <a:rPr lang="en-US" sz="2400" dirty="0" err="1">
                <a:latin typeface="+mj-lt"/>
              </a:rPr>
              <a:t>để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bất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thức</a:t>
            </a: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a + 2y &lt; 1 </a:t>
            </a:r>
            <a:r>
              <a:rPr lang="en-US" sz="2400" dirty="0" err="1">
                <a:latin typeface="+mj-lt"/>
              </a:rPr>
              <a:t>được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thỏa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với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mọi</a:t>
            </a:r>
            <a:r>
              <a:rPr lang="en-US" sz="2400" dirty="0">
                <a:latin typeface="+mj-lt"/>
              </a:rPr>
              <a:t> y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 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chẳng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hạn</a:t>
            </a:r>
            <a:r>
              <a:rPr lang="en-US" sz="2400" dirty="0">
                <a:latin typeface="+mj-lt"/>
              </a:rPr>
              <a:t>, y =–a/2 + 2 </a:t>
            </a:r>
            <a:r>
              <a:rPr lang="en-US" sz="2400" dirty="0" err="1">
                <a:latin typeface="+mj-lt"/>
              </a:rPr>
              <a:t>không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thể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thỏa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mãn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bất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thức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này</a:t>
            </a:r>
            <a:r>
              <a:rPr lang="en-US" sz="2400" dirty="0">
                <a:latin typeface="+mj-lt"/>
              </a:rPr>
              <a:t>)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VNI-Times" pitchFamily="2" charset="0"/>
            </a:endParaRPr>
          </a:p>
        </p:txBody>
      </p:sp>
      <p:sp>
        <p:nvSpPr>
          <p:cNvPr id="425989" name="Text Box 5"/>
          <p:cNvSpPr txBox="1">
            <a:spLocks noChangeArrowheads="1"/>
          </p:cNvSpPr>
          <p:nvPr/>
        </p:nvSpPr>
        <p:spPr bwMode="auto">
          <a:xfrm>
            <a:off x="685800" y="4267200"/>
            <a:ext cx="7696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“</a:t>
            </a:r>
            <a:r>
              <a:rPr lang="en-US" sz="2400" dirty="0">
                <a:latin typeface="+mj-lt"/>
                <a:sym typeface="Symbol" pitchFamily="18" charset="2"/>
              </a:rPr>
              <a:t></a:t>
            </a:r>
            <a:r>
              <a:rPr lang="en-US" sz="2400" dirty="0">
                <a:latin typeface="+mj-lt"/>
              </a:rPr>
              <a:t>x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>
                <a:latin typeface="+mj-lt"/>
                <a:sym typeface="Symbol" pitchFamily="18" charset="2"/>
              </a:rPr>
              <a:t></a:t>
            </a:r>
            <a:r>
              <a:rPr lang="en-US" sz="2400" dirty="0">
                <a:latin typeface="+mj-lt"/>
              </a:rPr>
              <a:t>y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, x + 2y &lt; 1”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 hay </a:t>
            </a:r>
            <a:r>
              <a:rPr lang="en-US" sz="2400" dirty="0" err="1">
                <a:latin typeface="+mj-lt"/>
              </a:rPr>
              <a:t>sai</a:t>
            </a:r>
            <a:r>
              <a:rPr lang="en-US" sz="2400" dirty="0">
                <a:latin typeface="+mj-lt"/>
              </a:rPr>
              <a:t>?</a:t>
            </a:r>
          </a:p>
        </p:txBody>
      </p:sp>
      <p:sp>
        <p:nvSpPr>
          <p:cNvPr id="425990" name="Text Box 6"/>
          <p:cNvSpPr txBox="1">
            <a:spLocks noChangeArrowheads="1"/>
          </p:cNvSpPr>
          <p:nvPr/>
        </p:nvSpPr>
        <p:spPr bwMode="auto">
          <a:xfrm>
            <a:off x="738188" y="5029200"/>
            <a:ext cx="7772400" cy="161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+mj-lt"/>
              </a:rPr>
              <a:t>Mệnh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đề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đúng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vì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tồn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tại</a:t>
            </a:r>
            <a:r>
              <a:rPr lang="en-US" sz="2400" dirty="0">
                <a:latin typeface="+mj-lt"/>
              </a:rPr>
              <a:t> x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= 0, y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= 0 </a:t>
            </a:r>
            <a:r>
              <a:rPr lang="en-US" sz="2400" dirty="0">
                <a:latin typeface="+mj-lt"/>
                <a:sym typeface="Symbol" pitchFamily="18" charset="2"/>
              </a:rPr>
              <a:t></a:t>
            </a:r>
            <a:r>
              <a:rPr lang="en-US" sz="2400" dirty="0">
                <a:latin typeface="+mj-lt"/>
              </a:rPr>
              <a:t> </a:t>
            </a:r>
            <a:r>
              <a:rPr lang="en-US" sz="2400" b="1" dirty="0">
                <a:latin typeface="+mj-lt"/>
              </a:rPr>
              <a:t>R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chẳng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hạn</a:t>
            </a:r>
            <a:r>
              <a:rPr lang="en-US" sz="2400" dirty="0">
                <a:latin typeface="+mj-lt"/>
              </a:rPr>
              <a:t>, </a:t>
            </a:r>
            <a:r>
              <a:rPr lang="en-US" sz="2400" dirty="0" err="1">
                <a:latin typeface="+mj-lt"/>
              </a:rPr>
              <a:t>thỏa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mãn</a:t>
            </a: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dirty="0">
                <a:latin typeface="+mj-lt"/>
              </a:rPr>
              <a:t>x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+ 2y</a:t>
            </a:r>
            <a:r>
              <a:rPr lang="en-US" sz="2400" baseline="-25000" dirty="0">
                <a:latin typeface="+mj-lt"/>
              </a:rPr>
              <a:t>0</a:t>
            </a:r>
            <a:r>
              <a:rPr lang="en-US" sz="2400" dirty="0">
                <a:latin typeface="+mj-lt"/>
              </a:rPr>
              <a:t> &lt; 1.</a:t>
            </a:r>
          </a:p>
          <a:p>
            <a:pPr>
              <a:spcBef>
                <a:spcPct val="50000"/>
              </a:spcBef>
              <a:defRPr/>
            </a:pPr>
            <a:endParaRPr lang="en-US" dirty="0">
              <a:latin typeface="VNI-Times" pitchFamily="2" charset="0"/>
            </a:endParaRPr>
          </a:p>
        </p:txBody>
      </p:sp>
      <p:sp>
        <p:nvSpPr>
          <p:cNvPr id="2048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77B89-2EB8-49F8-ACF7-61904EDFBFA7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2598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25990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  <p:bldP spid="425988" grpId="0"/>
      <p:bldP spid="425989" grpId="0"/>
      <p:bldP spid="42599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Translate into English</a:t>
            </a:r>
          </a:p>
        </p:txBody>
      </p:sp>
      <p:sp>
        <p:nvSpPr>
          <p:cNvPr id="407555" name="Text Box 3"/>
          <p:cNvSpPr txBox="1">
            <a:spLocks noChangeArrowheads="1"/>
          </p:cNvSpPr>
          <p:nvPr/>
        </p:nvSpPr>
        <p:spPr bwMode="auto">
          <a:xfrm>
            <a:off x="838200" y="1905000"/>
            <a:ext cx="8839200" cy="3013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6600"/>
                </a:solidFill>
                <a:sym typeface="Symbol" pitchFamily="18" charset="2"/>
              </a:rPr>
              <a:t>Example</a:t>
            </a:r>
          </a:p>
          <a:p>
            <a:r>
              <a:rPr lang="en-US">
                <a:sym typeface="Symbol" pitchFamily="18" charset="2"/>
              </a:rPr>
              <a:t>     Translate the statement </a:t>
            </a:r>
          </a:p>
          <a:p>
            <a:r>
              <a:rPr lang="en-US">
                <a:sym typeface="Symbol" pitchFamily="18" charset="2"/>
              </a:rPr>
              <a:t> </a:t>
            </a:r>
            <a:r>
              <a:rPr lang="en-US">
                <a:solidFill>
                  <a:schemeClr val="hlink"/>
                </a:solidFill>
                <a:sym typeface="Symbol" pitchFamily="18" charset="2"/>
              </a:rPr>
              <a:t>          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x(C(x)  </a:t>
            </a:r>
            <a:r>
              <a:rPr lang="en-US" i="1">
                <a:solidFill>
                  <a:srgbClr val="FF6600"/>
                </a:solidFill>
                <a:sym typeface="Symbol" pitchFamily="18" charset="2"/>
              </a:rPr>
              <a:t>y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(C(y) </a:t>
            </a:r>
            <a:r>
              <a:rPr lang="en-US">
                <a:solidFill>
                  <a:srgbClr val="FF6600"/>
                </a:solidFill>
                <a:latin typeface="Symbol" pitchFamily="18" charset="2"/>
                <a:sym typeface="Symbol" pitchFamily="18" charset="2"/>
              </a:rPr>
              <a:t>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F(x,y)))          into English</a:t>
            </a:r>
          </a:p>
          <a:p>
            <a:r>
              <a:rPr lang="en-US">
                <a:sym typeface="Symbol" pitchFamily="18" charset="2"/>
              </a:rPr>
              <a:t>Where C(x) is “x has a computer”</a:t>
            </a:r>
          </a:p>
          <a:p>
            <a:r>
              <a:rPr lang="en-US">
                <a:sym typeface="Symbol" pitchFamily="18" charset="2"/>
              </a:rPr>
              <a:t>            F(x,y) is “x and y are friends”</a:t>
            </a:r>
          </a:p>
          <a:p>
            <a:r>
              <a:rPr lang="en-US">
                <a:sym typeface="Symbol" pitchFamily="18" charset="2"/>
              </a:rPr>
              <a:t>and U is x and y are  students in your school</a:t>
            </a:r>
          </a:p>
          <a:p>
            <a:endParaRPr lang="en-US">
              <a:sym typeface="Symbol" pitchFamily="18" charset="2"/>
            </a:endParaRPr>
          </a:p>
          <a:p>
            <a:endParaRPr lang="en-US">
              <a:sym typeface="Symbol" pitchFamily="18" charset="2"/>
            </a:endParaRPr>
          </a:p>
        </p:txBody>
      </p:sp>
      <p:sp>
        <p:nvSpPr>
          <p:cNvPr id="407556" name="Text Box 4"/>
          <p:cNvSpPr txBox="1">
            <a:spLocks noChangeArrowheads="1"/>
          </p:cNvSpPr>
          <p:nvPr/>
        </p:nvSpPr>
        <p:spPr bwMode="auto">
          <a:xfrm>
            <a:off x="762000" y="4495800"/>
            <a:ext cx="8610600" cy="173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For every student x in your school x has a computer or </a:t>
            </a:r>
          </a:p>
          <a:p>
            <a:r>
              <a:rPr lang="en-US">
                <a:sym typeface="Symbol" pitchFamily="18" charset="2"/>
              </a:rPr>
              <a:t>there is a student y such that y has a computer and x and y are friends.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BDE9E0-BC40-44C4-AECA-5EE8A0193D91}" type="slidenum">
              <a:rPr lang="en-US" smtClean="0"/>
              <a:pPr/>
              <a:t>18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/>
      <p:bldP spid="40755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408579" name="Text Box 3"/>
          <p:cNvSpPr txBox="1">
            <a:spLocks noChangeArrowheads="1"/>
          </p:cNvSpPr>
          <p:nvPr/>
        </p:nvSpPr>
        <p:spPr bwMode="auto">
          <a:xfrm>
            <a:off x="228600" y="2057400"/>
            <a:ext cx="8915400" cy="19177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en-US">
                <a:solidFill>
                  <a:srgbClr val="FF6600"/>
                </a:solidFill>
              </a:rPr>
              <a:t>Example</a:t>
            </a:r>
            <a:r>
              <a:rPr lang="en-US"/>
              <a:t>:Let U = R, the real numbers. P(x,y): xy = 0</a:t>
            </a:r>
          </a:p>
          <a:p>
            <a:pPr eaLnBrk="0" hangingPunct="0"/>
            <a:r>
              <a:rPr lang="en-US"/>
              <a:t> </a:t>
            </a:r>
            <a:r>
              <a:rPr lang="en-US">
                <a:sym typeface="Symbol" pitchFamily="18" charset="2"/>
              </a:rPr>
              <a:t>       xy P(x,y)        </a:t>
            </a:r>
          </a:p>
          <a:p>
            <a:pPr eaLnBrk="0" hangingPunct="0"/>
            <a:r>
              <a:rPr lang="en-US">
                <a:sym typeface="Symbol" pitchFamily="18" charset="2"/>
              </a:rPr>
              <a:t>        x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y P(x,y)        </a:t>
            </a:r>
          </a:p>
          <a:p>
            <a:pPr eaLnBrk="0" hangingPunct="0"/>
            <a:r>
              <a:rPr lang="en-US">
                <a:sym typeface="Symbol" pitchFamily="18" charset="2"/>
              </a:rPr>
              <a:t>        x y P(x,y)        </a:t>
            </a:r>
          </a:p>
          <a:p>
            <a:pPr eaLnBrk="0" hangingPunct="0"/>
            <a:r>
              <a:rPr lang="en-US">
                <a:sym typeface="Symbol" pitchFamily="18" charset="2"/>
              </a:rPr>
              <a:t>        x y P(x,y)        </a:t>
            </a:r>
          </a:p>
        </p:txBody>
      </p:sp>
      <p:sp>
        <p:nvSpPr>
          <p:cNvPr id="408581" name="Text Box 5"/>
          <p:cNvSpPr txBox="1">
            <a:spLocks noChangeArrowheads="1"/>
          </p:cNvSpPr>
          <p:nvPr/>
        </p:nvSpPr>
        <p:spPr bwMode="auto">
          <a:xfrm>
            <a:off x="3276600" y="24526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False</a:t>
            </a:r>
          </a:p>
        </p:txBody>
      </p:sp>
      <p:sp>
        <p:nvSpPr>
          <p:cNvPr id="408582" name="Text Box 6"/>
          <p:cNvSpPr txBox="1">
            <a:spLocks noChangeArrowheads="1"/>
          </p:cNvSpPr>
          <p:nvPr/>
        </p:nvSpPr>
        <p:spPr bwMode="auto">
          <a:xfrm>
            <a:off x="3276600" y="283368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True</a:t>
            </a:r>
          </a:p>
        </p:txBody>
      </p:sp>
      <p:sp>
        <p:nvSpPr>
          <p:cNvPr id="408583" name="Text Box 7"/>
          <p:cNvSpPr txBox="1">
            <a:spLocks noChangeArrowheads="1"/>
          </p:cNvSpPr>
          <p:nvPr/>
        </p:nvSpPr>
        <p:spPr bwMode="auto">
          <a:xfrm>
            <a:off x="3267075" y="3195638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True</a:t>
            </a:r>
          </a:p>
        </p:txBody>
      </p:sp>
      <p:sp>
        <p:nvSpPr>
          <p:cNvPr id="408584" name="Text Box 8"/>
          <p:cNvSpPr txBox="1">
            <a:spLocks noChangeArrowheads="1"/>
          </p:cNvSpPr>
          <p:nvPr/>
        </p:nvSpPr>
        <p:spPr bwMode="auto">
          <a:xfrm>
            <a:off x="3290888" y="35052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True</a:t>
            </a:r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0" y="4267200"/>
            <a:ext cx="9144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6600"/>
                </a:solidFill>
                <a:sym typeface="Symbol" pitchFamily="18" charset="2"/>
              </a:rPr>
              <a:t>Example</a:t>
            </a:r>
            <a:r>
              <a:rPr lang="en-US">
                <a:sym typeface="Symbol" pitchFamily="18" charset="2"/>
              </a:rPr>
              <a:t>: Let U=</a:t>
            </a:r>
            <a:r>
              <a:rPr lang="en-US"/>
              <a:t>{1, 2, 3}. Find an expression equivalent to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x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6600"/>
                </a:solidFill>
                <a:sym typeface="Symbol" pitchFamily="18" charset="2"/>
              </a:rPr>
              <a:t>y P(x,y)</a:t>
            </a:r>
            <a:r>
              <a:rPr lang="en-US">
                <a:sym typeface="Symbol" pitchFamily="18" charset="2"/>
              </a:rPr>
              <a:t>  where the variables are bound by substitution instead: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08586" name="Text Box 10"/>
          <p:cNvSpPr txBox="1">
            <a:spLocks noChangeArrowheads="1"/>
          </p:cNvSpPr>
          <p:nvPr/>
        </p:nvSpPr>
        <p:spPr bwMode="auto">
          <a:xfrm>
            <a:off x="457200" y="5105400"/>
            <a:ext cx="9144000" cy="210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Symbol" pitchFamily="18" charset="2"/>
              </a:rPr>
              <a:t>Solution: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y P(1,y)  y P(2,y)  y P(3,y) </a:t>
            </a:r>
          </a:p>
          <a:p>
            <a:r>
              <a:rPr lang="en-US">
                <a:sym typeface="Symbol" pitchFamily="18" charset="2"/>
              </a:rPr>
              <a:t>                [P(1,1)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 P(1,2)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 P(1,3)] </a:t>
            </a:r>
          </a:p>
          <a:p>
            <a:r>
              <a:rPr lang="en-US">
                <a:sym typeface="Symbol" pitchFamily="18" charset="2"/>
              </a:rPr>
              <a:t>                [P(2,1)  P(2,2)  P(2,3)] </a:t>
            </a:r>
          </a:p>
          <a:p>
            <a:r>
              <a:rPr lang="en-US">
                <a:sym typeface="Symbol" pitchFamily="18" charset="2"/>
              </a:rPr>
              <a:t>                [P(3,1)  P(3,2)  P(3,3)]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22538" name="Slide Number Placeholder 9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2EF359-9C8C-4159-93BA-37644F3586BE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085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08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8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8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/>
      <p:bldP spid="408581" grpId="0"/>
      <p:bldP spid="408582" grpId="0"/>
      <p:bldP spid="408583" grpId="0"/>
      <p:bldP spid="408584" grpId="0"/>
      <p:bldP spid="408585" grpId="0"/>
      <p:bldP spid="4085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Định nghĩa:</a:t>
            </a:r>
          </a:p>
          <a:p>
            <a:pPr eaLnBrk="1" hangingPunct="1">
              <a:buFontTx/>
              <a:buNone/>
            </a:pPr>
            <a:r>
              <a:rPr lang="en-US" smtClean="0"/>
              <a:t>		Cho </a:t>
            </a:r>
            <a:r>
              <a:rPr lang="en-US" i="1" smtClean="0"/>
              <a:t>A</a:t>
            </a:r>
            <a:r>
              <a:rPr lang="en-US" smtClean="0"/>
              <a:t> là một tập hợp khác rỗng. Giả sử, ứng với mỗi </a:t>
            </a:r>
            <a:r>
              <a:rPr lang="en-US" i="1" smtClean="0"/>
              <a:t>x</a:t>
            </a:r>
            <a:r>
              <a:rPr lang="en-US" smtClean="0"/>
              <a:t> = </a:t>
            </a:r>
            <a:r>
              <a:rPr lang="en-US" i="1" smtClean="0"/>
              <a:t>a</a:t>
            </a:r>
            <a:r>
              <a:rPr lang="en-US" smtClean="0"/>
              <a:t>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</a:t>
            </a:r>
            <a:r>
              <a:rPr lang="en-US" i="1" smtClean="0"/>
              <a:t>A</a:t>
            </a:r>
            <a:r>
              <a:rPr lang="en-US" smtClean="0"/>
              <a:t> ta có một mệnh đề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smtClean="0"/>
              <a:t>). Khi đó, ta nói </a:t>
            </a:r>
            <a:r>
              <a:rPr lang="en-US" i="1" smtClean="0"/>
              <a:t>p</a:t>
            </a:r>
            <a:r>
              <a:rPr lang="en-US" smtClean="0"/>
              <a:t> =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là một vị từ theo một biến (xác định trên </a:t>
            </a:r>
            <a:r>
              <a:rPr lang="en-US" i="1" smtClean="0"/>
              <a:t>A</a:t>
            </a:r>
            <a:r>
              <a:rPr lang="en-US" smtClean="0"/>
              <a:t>)</a:t>
            </a:r>
          </a:p>
          <a:p>
            <a:pPr eaLnBrk="1" hangingPunct="1">
              <a:buFontTx/>
              <a:buNone/>
            </a:pPr>
            <a:r>
              <a:rPr lang="en-US" smtClean="0"/>
              <a:t>	</a:t>
            </a:r>
          </a:p>
          <a:p>
            <a:pPr eaLnBrk="1" hangingPunct="1"/>
            <a:endParaRPr lang="en-US" smtClean="0"/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558786-CB0E-428B-B981-D753E27ECE0E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Cho p(x, y) laø moät vò töø theo hai bieán x, y xaùc ñònh treân A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</a:t>
            </a:r>
            <a:r>
              <a:rPr lang="en-US" sz="2800" smtClean="0">
                <a:latin typeface="VNI-Times" pitchFamily="2" charset="0"/>
              </a:rPr>
              <a:t>B. Khi ñoù: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1)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</a:t>
            </a:r>
            <a:endParaRPr lang="en-US" sz="2800" smtClean="0">
              <a:latin typeface="VNI-Times" pitchFamily="2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  <a:sym typeface="Symbol" pitchFamily="18" charset="2"/>
              </a:rPr>
              <a:t>	</a:t>
            </a:r>
            <a:r>
              <a:rPr lang="en-US" sz="2800" smtClean="0">
                <a:latin typeface="VNI-Times" pitchFamily="2" charset="0"/>
              </a:rPr>
              <a:t>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y)”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2)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 </a:t>
            </a:r>
            <a:endParaRPr lang="en-US" sz="2800" smtClean="0">
              <a:latin typeface="VNI-Times" pitchFamily="2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  <a:sym typeface="Symbol" pitchFamily="18" charset="2"/>
              </a:rPr>
              <a:t>	</a:t>
            </a:r>
            <a:r>
              <a:rPr lang="en-US" sz="2800" smtClean="0">
                <a:latin typeface="VNI-Times" pitchFamily="2" charset="0"/>
              </a:rPr>
              <a:t>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y)”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3)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	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</a:t>
            </a:r>
            <a:r>
              <a:rPr lang="en-US" sz="2800" smtClean="0">
                <a:latin typeface="VNI-Times" pitchFamily="2" charset="0"/>
              </a:rPr>
              <a:t>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y)”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Chieàu ñaûo cuûa 3) noùi chung khoâng ñuùng.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3265CFE-7862-4EF1-8139-0F609155426A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Chứng minh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Giả sử “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mtClean="0">
                <a:latin typeface="VNI-Times" pitchFamily="2" charset="0"/>
              </a:rPr>
              <a:t>x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A,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mtClean="0">
                <a:latin typeface="VNI-Times" pitchFamily="2" charset="0"/>
              </a:rPr>
              <a:t>y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B, p(x, y)” l</a:t>
            </a:r>
            <a:r>
              <a:rPr lang="en-US" smtClean="0"/>
              <a:t>à đúng.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Khi đó, tồn tại a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A sao cho “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mtClean="0">
                <a:latin typeface="VNI-Times" pitchFamily="2" charset="0"/>
              </a:rPr>
              <a:t>y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B, p(x, y)”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>
                <a:latin typeface="VNI-Times" pitchFamily="2" charset="0"/>
              </a:rPr>
              <a:t>l</a:t>
            </a:r>
            <a:r>
              <a:rPr lang="en-US" smtClean="0"/>
              <a:t>à đúng, nghĩa là nếu thay y = b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B</a:t>
            </a:r>
            <a:r>
              <a:rPr lang="en-US" smtClean="0"/>
              <a:t> bất kỳ thì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p(a,b) đúng. Như vậy, y = b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B tu</a:t>
            </a:r>
            <a:r>
              <a:rPr lang="en-US" smtClean="0"/>
              <a:t>ỳ chọn thì ta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có thể chọn x = a để “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mtClean="0">
                <a:latin typeface="VNI-Times" pitchFamily="2" charset="0"/>
              </a:rPr>
              <a:t>x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A, p(x, y)”  l</a:t>
            </a:r>
            <a:r>
              <a:rPr lang="en-US" smtClean="0"/>
              <a:t>à đúng.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Do đó, </a:t>
            </a:r>
            <a:r>
              <a:rPr lang="en-US" smtClean="0">
                <a:latin typeface="VNI-Times" pitchFamily="2" charset="0"/>
              </a:rPr>
              <a:t>“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mtClean="0">
                <a:latin typeface="VNI-Times" pitchFamily="2" charset="0"/>
              </a:rPr>
              <a:t>y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B,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mtClean="0">
                <a:latin typeface="VNI-Times" pitchFamily="2" charset="0"/>
              </a:rPr>
              <a:t>x </a:t>
            </a:r>
            <a:r>
              <a:rPr lang="en-US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mtClean="0">
                <a:latin typeface="VNI-Times" pitchFamily="2" charset="0"/>
              </a:rPr>
              <a:t> A, p(x, y)” l</a:t>
            </a:r>
            <a:r>
              <a:rPr lang="en-US" smtClean="0"/>
              <a:t>à mệnh đề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đúng.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BD424A-1914-4BF5-8876-337F0D0175FF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33400"/>
            <a:ext cx="84582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Ví dụ thể hiện chiều đảo của 3 là chưa chắc đúng: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Gọi p(x,y) là vị từ theo 2 biến thực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		 p(x,y) = “x + y</a:t>
            </a:r>
            <a:r>
              <a:rPr lang="en-US" sz="2800" baseline="30000" smtClean="0"/>
              <a:t> </a:t>
            </a:r>
            <a:r>
              <a:rPr lang="en-US" sz="2800" smtClean="0"/>
              <a:t>= 1”,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Nếu thay y tuỳ ý thì x = 1 -  y</a:t>
            </a:r>
            <a:r>
              <a:rPr lang="en-US" sz="2800" baseline="30000" smtClean="0"/>
              <a:t>  </a:t>
            </a:r>
            <a:r>
              <a:rPr lang="en-US" sz="2800" smtClean="0"/>
              <a:t>để cho x + y</a:t>
            </a:r>
            <a:r>
              <a:rPr lang="en-US" sz="2800" baseline="30000" smtClean="0"/>
              <a:t> </a:t>
            </a:r>
            <a:r>
              <a:rPr lang="en-US" sz="2800" smtClean="0"/>
              <a:t>= 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nên mệnh đề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 l</a:t>
            </a:r>
            <a:r>
              <a:rPr lang="en-US" sz="2800" smtClean="0"/>
              <a:t>à đúng.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Nên  mệnh đề </a:t>
            </a:r>
            <a:r>
              <a:rPr lang="en-US" sz="2800" smtClean="0">
                <a:latin typeface="VNI-Times" pitchFamily="2" charset="0"/>
              </a:rPr>
              <a:t>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y)”  l</a:t>
            </a:r>
            <a:r>
              <a:rPr lang="en-US" sz="2800" smtClean="0"/>
              <a:t>à đúng.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Ngược lại, nếu chọn x = a tuỳ ý, ta có thể chọn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y = -a để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l</a:t>
            </a:r>
            <a:r>
              <a:rPr lang="en-US" sz="2800" smtClean="0"/>
              <a:t>à sai.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Điều này chứng tỏ, 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l</a:t>
            </a:r>
            <a:r>
              <a:rPr lang="en-US" sz="2800" smtClean="0"/>
              <a:t>à sai.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smtClean="0"/>
              <a:t> Do đó, phép kéo theo sau là sai: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	</a:t>
            </a:r>
            <a:r>
              <a:rPr lang="en-US" sz="2800" smtClean="0">
                <a:latin typeface="VNI-Times" pitchFamily="2" charset="0"/>
              </a:rPr>
              <a:t>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p(x, y)” -&gt;</a:t>
            </a:r>
            <a:r>
              <a:rPr lang="en-US" sz="2800" smtClean="0"/>
              <a:t> </a:t>
            </a:r>
            <a:r>
              <a:rPr lang="en-US" sz="2800" smtClean="0">
                <a:latin typeface="VNI-Times" pitchFamily="2" charset="0"/>
              </a:rPr>
              <a:t>“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x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A,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y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800" smtClean="0">
                <a:latin typeface="VNI-Times" pitchFamily="2" charset="0"/>
              </a:rPr>
              <a:t> B, p(x, y)” 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	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0CEE01-09A0-408D-9D01-0EAE542FB5AE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7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smtClean="0"/>
              <a:t>Trong một mệnh đề lượng từ hoá từ một vị từ theo nhiều biến độc lập, nếu ta hoán vị hai lượng từ đứng cạnh nhau thì: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smtClean="0"/>
              <a:t>Mệnh đề mới vẫn còn tương đương logic với mệnh đề cũ nếu hai lượng từ này cùng loại</a:t>
            </a:r>
            <a:r>
              <a:rPr lang="en-US" smtClean="0"/>
              <a:t>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i="1" smtClean="0"/>
              <a:t>Mệnh đề mới này sẽ là một hệ quả logic của mệnh đề cũ nếu hai lượng từ trước khi hoán vị có dạng </a:t>
            </a:r>
            <a:r>
              <a:rPr lang="en-US" sz="32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mtClean="0"/>
              <a:t> </a:t>
            </a:r>
            <a:r>
              <a:rPr lang="en-US" sz="3200" smtClean="0">
                <a:latin typeface="VNI-Times" pitchFamily="2" charset="0"/>
                <a:sym typeface="Symbol" pitchFamily="18" charset="2"/>
              </a:rPr>
              <a:t>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0D26-8BB6-4DB1-B08C-F231F3D8F2DE}" type="slidenum">
              <a:rPr lang="en-US" smtClean="0"/>
              <a:pPr/>
              <a:t>23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374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374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0" fill="hold"/>
                                        <p:tgtEl>
                                          <p:spTgt spid="374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Định lý:</a:t>
            </a:r>
            <a:endParaRPr lang="en-US" sz="2800" smtClean="0">
              <a:latin typeface="VNI-Times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a) Vôùi p(x) laø moät vò töø theo moät bieán xaùc ñònh treân A, ta coù: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latin typeface="VNI-Times" pitchFamily="2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>
                <a:latin typeface="VNI-Times" pitchFamily="2" charset="0"/>
              </a:rPr>
              <a:t>b) Phuû ñònh cuûa meänh ñeà löôïng töø hoùa töø vò töø p(x</a:t>
            </a:r>
            <a:r>
              <a:rPr lang="en-US" sz="2800" baseline="-25000" smtClean="0">
                <a:latin typeface="VNI-Times" pitchFamily="2" charset="0"/>
              </a:rPr>
              <a:t>1</a:t>
            </a:r>
            <a:r>
              <a:rPr lang="en-US" sz="2800" smtClean="0">
                <a:latin typeface="VNI-Times" pitchFamily="2" charset="0"/>
              </a:rPr>
              <a:t>, x</a:t>
            </a:r>
            <a:r>
              <a:rPr lang="en-US" sz="2800" baseline="-25000" smtClean="0">
                <a:latin typeface="VNI-Times" pitchFamily="2" charset="0"/>
              </a:rPr>
              <a:t>2</a:t>
            </a:r>
            <a:r>
              <a:rPr lang="en-US" sz="2800" smtClean="0">
                <a:latin typeface="VNI-Times" pitchFamily="2" charset="0"/>
              </a:rPr>
              <a:t>, ..., x</a:t>
            </a:r>
            <a:r>
              <a:rPr lang="en-US" sz="2800" baseline="-25000" smtClean="0">
                <a:latin typeface="VNI-Times" pitchFamily="2" charset="0"/>
              </a:rPr>
              <a:t>n</a:t>
            </a:r>
            <a:r>
              <a:rPr lang="en-US" sz="2800" smtClean="0">
                <a:latin typeface="VNI-Times" pitchFamily="2" charset="0"/>
              </a:rPr>
              <a:t>) coù ñöôïc baèng caùch thay löôïng töø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800" smtClean="0">
                <a:latin typeface="VNI-Times" pitchFamily="2" charset="0"/>
              </a:rPr>
              <a:t> baèng löôïng töø </a:t>
            </a:r>
            <a:r>
              <a:rPr lang="en-US" sz="2800" smtClean="0">
                <a:latin typeface="VNI-Times" pitchFamily="2" charset="0"/>
                <a:sym typeface="Symbol" pitchFamily="18" charset="2"/>
              </a:rPr>
              <a:t></a:t>
            </a:r>
            <a:r>
              <a:rPr lang="en-US" sz="2800" smtClean="0">
                <a:latin typeface="VNI-Times" pitchFamily="2" charset="0"/>
              </a:rPr>
              <a:t> vaø ngöôïc laïi, vaø thay vò töø p(x</a:t>
            </a:r>
            <a:r>
              <a:rPr lang="en-US" sz="2800" baseline="-25000" smtClean="0">
                <a:latin typeface="VNI-Times" pitchFamily="2" charset="0"/>
              </a:rPr>
              <a:t>1</a:t>
            </a:r>
            <a:r>
              <a:rPr lang="en-US" sz="2800" smtClean="0">
                <a:latin typeface="VNI-Times" pitchFamily="2" charset="0"/>
              </a:rPr>
              <a:t>, x</a:t>
            </a:r>
            <a:r>
              <a:rPr lang="en-US" sz="2800" baseline="-25000" smtClean="0">
                <a:latin typeface="VNI-Times" pitchFamily="2" charset="0"/>
              </a:rPr>
              <a:t>2</a:t>
            </a:r>
            <a:r>
              <a:rPr lang="en-US" sz="2800" smtClean="0">
                <a:latin typeface="VNI-Times" pitchFamily="2" charset="0"/>
              </a:rPr>
              <a:t>, ..., x</a:t>
            </a:r>
            <a:r>
              <a:rPr lang="en-US" sz="2800" baseline="-25000" smtClean="0">
                <a:latin typeface="VNI-Times" pitchFamily="2" charset="0"/>
              </a:rPr>
              <a:t>n</a:t>
            </a:r>
            <a:r>
              <a:rPr lang="en-US" sz="2800" smtClean="0">
                <a:latin typeface="VNI-Times" pitchFamily="2" charset="0"/>
              </a:rPr>
              <a:t>) baèng vò töø .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ph sz="quarter" idx="2"/>
          </p:nvPr>
        </p:nvGraphicFramePr>
        <p:xfrm>
          <a:off x="6496050" y="2863850"/>
          <a:ext cx="114300" cy="215900"/>
        </p:xfrm>
        <a:graphic>
          <a:graphicData uri="http://schemas.openxmlformats.org/presentationml/2006/ole">
            <p:oleObj spid="_x0000_s2050" name="Equation" r:id="rId4" imgW="114120" imgH="215640" progId="Equation.3">
              <p:embed/>
            </p:oleObj>
          </a:graphicData>
        </a:graphic>
      </p:graphicFrame>
      <p:graphicFrame>
        <p:nvGraphicFramePr>
          <p:cNvPr id="2051" name="Object 3"/>
          <p:cNvGraphicFramePr>
            <a:graphicFrameLocks noChangeAspect="1"/>
          </p:cNvGraphicFramePr>
          <p:nvPr>
            <p:ph sz="quarter" idx="3"/>
          </p:nvPr>
        </p:nvGraphicFramePr>
        <p:xfrm>
          <a:off x="3429000" y="3200400"/>
          <a:ext cx="3886200" cy="588963"/>
        </p:xfrm>
        <a:graphic>
          <a:graphicData uri="http://schemas.openxmlformats.org/presentationml/2006/ole">
            <p:oleObj spid="_x0000_s2051" name="Equation" r:id="rId5" imgW="1841400" imgH="279360" progId="Equation.DSMT4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3505200" y="3733800"/>
          <a:ext cx="3657600" cy="554038"/>
        </p:xfrm>
        <a:graphic>
          <a:graphicData uri="http://schemas.openxmlformats.org/presentationml/2006/ole">
            <p:oleObj spid="_x0000_s2052" name="Equation" r:id="rId6" imgW="1841400" imgH="279360" progId="Equation.DSMT4">
              <p:embed/>
            </p:oleObj>
          </a:graphicData>
        </a:graphic>
      </p:graphicFrame>
      <p:graphicFrame>
        <p:nvGraphicFramePr>
          <p:cNvPr id="2053" name="Object 5"/>
          <p:cNvGraphicFramePr>
            <a:graphicFrameLocks noChangeAspect="1"/>
          </p:cNvGraphicFramePr>
          <p:nvPr/>
        </p:nvGraphicFramePr>
        <p:xfrm>
          <a:off x="3733800" y="5867400"/>
          <a:ext cx="2743200" cy="814388"/>
        </p:xfrm>
        <a:graphic>
          <a:graphicData uri="http://schemas.openxmlformats.org/presentationml/2006/ole">
            <p:oleObj spid="_x0000_s2053" name="Equation" r:id="rId7" imgW="939600" imgH="279360" progId="Equation.DSMT4">
              <p:embed/>
            </p:oleObj>
          </a:graphicData>
        </a:graphic>
      </p:graphicFrame>
      <p:sp>
        <p:nvSpPr>
          <p:cNvPr id="2056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5288AB-686B-4436-B586-1313B4A12D67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6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Negation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41325" y="2046288"/>
            <a:ext cx="7099300" cy="2654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pitchFamily="18" charset="2"/>
              </a:rPr>
              <a:t>Equivalence involving the negation operator</a:t>
            </a:r>
          </a:p>
          <a:p>
            <a:pPr eaLnBrk="0" hangingPunct="0"/>
            <a:r>
              <a:rPr lang="en-US" sz="2800">
                <a:sym typeface="Symbol" pitchFamily="18" charset="2"/>
              </a:rPr>
              <a:t>              </a:t>
            </a:r>
            <a:r>
              <a:rPr lang="en-US" sz="2800">
                <a:solidFill>
                  <a:srgbClr val="FF6600"/>
                </a:solidFill>
                <a:sym typeface="Symbol" pitchFamily="18" charset="2"/>
              </a:rPr>
              <a:t>x P(x)  </a:t>
            </a:r>
            <a:r>
              <a:rPr lang="en-US" sz="2800" i="1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800">
                <a:solidFill>
                  <a:srgbClr val="FF6600"/>
                </a:solidFill>
                <a:sym typeface="Symbol" pitchFamily="18" charset="2"/>
              </a:rPr>
              <a:t> P(x)</a:t>
            </a:r>
          </a:p>
          <a:p>
            <a:pPr eaLnBrk="0" hangingPunct="0"/>
            <a:r>
              <a:rPr lang="en-US" sz="2800">
                <a:solidFill>
                  <a:srgbClr val="FF6600"/>
                </a:solidFill>
              </a:rPr>
              <a:t>               </a:t>
            </a:r>
            <a:r>
              <a:rPr lang="en-US" sz="2800">
                <a:solidFill>
                  <a:srgbClr val="FF6600"/>
                </a:solidFill>
                <a:sym typeface="Symbol" pitchFamily="18" charset="2"/>
              </a:rPr>
              <a:t></a:t>
            </a:r>
            <a:r>
              <a:rPr lang="en-US" sz="2800" i="1">
                <a:solidFill>
                  <a:srgbClr val="FF6600"/>
                </a:solidFill>
                <a:sym typeface="Symbol" pitchFamily="18" charset="2"/>
              </a:rPr>
              <a:t>x</a:t>
            </a:r>
            <a:r>
              <a:rPr lang="en-US" sz="2800">
                <a:solidFill>
                  <a:srgbClr val="FF6600"/>
                </a:solidFill>
                <a:sym typeface="Symbol" pitchFamily="18" charset="2"/>
              </a:rPr>
              <a:t> P(x)  x P(x)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 </a:t>
            </a:r>
          </a:p>
          <a:p>
            <a:pPr eaLnBrk="0" hangingPunct="0"/>
            <a:r>
              <a:rPr lang="en-US" sz="2800">
                <a:sym typeface="Symbol" pitchFamily="18" charset="2"/>
              </a:rPr>
              <a:t>Multiple Quantifiers: read from left to right</a:t>
            </a:r>
          </a:p>
          <a:p>
            <a:pPr eaLnBrk="0" hangingPunct="0"/>
            <a:endParaRPr lang="en-US" sz="2800">
              <a:sym typeface="Symbol" pitchFamily="18" charset="2"/>
            </a:endParaRPr>
          </a:p>
          <a:p>
            <a:endParaRPr lang="en-US" sz="280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519C63-BF74-4AC5-8A00-362AEDEEEF12}" type="slidenum">
              <a:rPr lang="en-US" smtClean="0"/>
              <a:pPr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838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Phuû ñònh cuûa meänh ñeà “Hoâm nay, moïi sinh vieân lôùp TH1ñeàu coù maët” laø g</a:t>
            </a:r>
            <a:r>
              <a:rPr lang="en-US" sz="2400" smtClean="0"/>
              <a:t>ì ?</a:t>
            </a:r>
            <a:endParaRPr lang="en-US" sz="2400" smtClean="0">
              <a:latin typeface="VNI-Times" pitchFamily="2" charset="0"/>
            </a:endParaRPr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85800" y="3962400"/>
            <a:ext cx="7467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Phuû ñònh cuûa meänh ñeà “Trong lôùp TH2coù (ít nhaát moät) sinh vieân ñöôïc thöôûng” laø g</a:t>
            </a:r>
            <a:r>
              <a:rPr lang="en-US"/>
              <a:t>ì?</a:t>
            </a:r>
            <a:endParaRPr lang="en-US">
              <a:latin typeface="VNI-Times" pitchFamily="2" charset="0"/>
            </a:endParaRP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685800" y="2971800"/>
            <a:ext cx="78486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“Hoâm nay, coù (ít nhaát) moät sinh vieân lôùp TH1vaéng maët”.</a:t>
            </a:r>
          </a:p>
          <a:p>
            <a:pPr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428038" name="Text Box 6"/>
          <p:cNvSpPr txBox="1">
            <a:spLocks noChangeArrowheads="1"/>
          </p:cNvSpPr>
          <p:nvPr/>
        </p:nvSpPr>
        <p:spPr bwMode="auto">
          <a:xfrm>
            <a:off x="609600" y="5181600"/>
            <a:ext cx="7620000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“Trong lôùp TH2khoâng coù sinh vieân naøo ñöôïc thöôûng”.</a:t>
            </a:r>
          </a:p>
          <a:p>
            <a:pPr>
              <a:spcBef>
                <a:spcPct val="50000"/>
              </a:spcBef>
            </a:pPr>
            <a:endParaRPr lang="en-US">
              <a:latin typeface="VNI-Times" pitchFamily="2" charset="0"/>
            </a:endParaRPr>
          </a:p>
        </p:txBody>
      </p:sp>
      <p:sp>
        <p:nvSpPr>
          <p:cNvPr id="2867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301A63-50A8-4763-8A11-BC0376982F10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  <p:bldP spid="428036" grpId="0"/>
      <p:bldP spid="428037" grpId="0"/>
      <p:bldP spid="4280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533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latin typeface="VNI-Times" pitchFamily="2" charset="0"/>
              </a:rPr>
              <a:t> Phuû ñònh cuûa meänh ñeà  “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</a:t>
            </a:r>
            <a:r>
              <a:rPr lang="en-US" sz="2400" smtClean="0">
                <a:latin typeface="VNI-Times" pitchFamily="2" charset="0"/>
              </a:rPr>
              <a:t>x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</a:t>
            </a:r>
            <a:r>
              <a:rPr lang="en-US" sz="2400" smtClean="0">
                <a:latin typeface="VNI-Times" pitchFamily="2" charset="0"/>
              </a:rPr>
              <a:t> A, 2x + 1 </a:t>
            </a:r>
            <a:r>
              <a:rPr lang="en-US" sz="2400" smtClean="0">
                <a:latin typeface="VNI-Times" pitchFamily="2" charset="0"/>
                <a:sym typeface="Symbol" pitchFamily="18" charset="2"/>
              </a:rPr>
              <a:t></a:t>
            </a:r>
            <a:r>
              <a:rPr lang="en-US" sz="2400" smtClean="0">
                <a:latin typeface="VNI-Times" pitchFamily="2" charset="0"/>
              </a:rPr>
              <a:t> 0” laø g</a:t>
            </a:r>
            <a:r>
              <a:rPr lang="en-US" sz="2400" smtClean="0"/>
              <a:t>ì ?</a:t>
            </a:r>
            <a:endParaRPr lang="en-US" sz="2400" smtClean="0">
              <a:latin typeface="VNI-Times" pitchFamily="2" charset="0"/>
            </a:endParaRPr>
          </a:p>
        </p:txBody>
      </p:sp>
      <p:sp>
        <p:nvSpPr>
          <p:cNvPr id="378884" name="Rectangle 4"/>
          <p:cNvSpPr>
            <a:spLocks noChangeArrowheads="1"/>
          </p:cNvSpPr>
          <p:nvPr/>
        </p:nvSpPr>
        <p:spPr bwMode="auto">
          <a:xfrm>
            <a:off x="685800" y="3276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 Phuû ñònh cuûa meänh ñeà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“</a:t>
            </a:r>
            <a:r>
              <a:rPr lang="en-US">
                <a:latin typeface="VNI-Times" pitchFamily="2" charset="0"/>
                <a:sym typeface="Symbol" pitchFamily="18" charset="2"/>
              </a:rPr>
              <a:t></a:t>
            </a:r>
            <a:r>
              <a:rPr lang="en-US">
                <a:latin typeface="VNI-Times" pitchFamily="2" charset="0"/>
              </a:rPr>
              <a:t> &gt; 0, </a:t>
            </a:r>
            <a:r>
              <a:rPr lang="en-US">
                <a:latin typeface="VNI-Times" pitchFamily="2" charset="0"/>
                <a:sym typeface="Symbol" pitchFamily="18" charset="2"/>
              </a:rPr>
              <a:t></a:t>
            </a:r>
            <a:r>
              <a:rPr lang="en-US">
                <a:latin typeface="VNI-Times" pitchFamily="2" charset="0"/>
              </a:rPr>
              <a:t> &gt; 0, </a:t>
            </a:r>
            <a:r>
              <a:rPr lang="en-US">
                <a:latin typeface="VNI-Times" pitchFamily="2" charset="0"/>
                <a:sym typeface="Symbol" pitchFamily="18" charset="2"/>
              </a:rPr>
              <a:t></a:t>
            </a:r>
            <a:r>
              <a:rPr lang="en-US">
                <a:latin typeface="VNI-Times" pitchFamily="2" charset="0"/>
              </a:rPr>
              <a:t>x </a:t>
            </a:r>
            <a:r>
              <a:rPr lang="en-US">
                <a:latin typeface="VNI-Times" pitchFamily="2" charset="0"/>
                <a:sym typeface="Symbol" pitchFamily="18" charset="2"/>
              </a:rPr>
              <a:t></a:t>
            </a:r>
            <a:r>
              <a:rPr lang="en-US">
                <a:latin typeface="VNI-Times" pitchFamily="2" charset="0"/>
              </a:rPr>
              <a:t> R, </a:t>
            </a:r>
            <a:r>
              <a:rPr lang="en-US">
                <a:latin typeface="VNI-Times" pitchFamily="2" charset="0"/>
                <a:sym typeface="Symbol" pitchFamily="18" charset="2"/>
              </a:rPr>
              <a:t></a:t>
            </a:r>
            <a:r>
              <a:rPr lang="en-US">
                <a:latin typeface="VNI-Times" pitchFamily="2" charset="0"/>
              </a:rPr>
              <a:t> x – a</a:t>
            </a:r>
            <a:r>
              <a:rPr lang="en-US">
                <a:latin typeface="VNI-Times" pitchFamily="2" charset="0"/>
                <a:sym typeface="Symbol" pitchFamily="18" charset="2"/>
              </a:rPr>
              <a:t></a:t>
            </a:r>
            <a:r>
              <a:rPr lang="en-US">
                <a:latin typeface="VNI-Times" pitchFamily="2" charset="0"/>
              </a:rPr>
              <a:t> &lt; </a:t>
            </a:r>
            <a:r>
              <a:rPr lang="en-US">
                <a:latin typeface="VNI-Times" pitchFamily="2" charset="0"/>
                <a:sym typeface="Symbol" pitchFamily="18" charset="2"/>
              </a:rPr>
              <a:t></a:t>
            </a:r>
            <a:r>
              <a:rPr lang="en-US">
                <a:latin typeface="VNI-Times" pitchFamily="2" charset="0"/>
              </a:rPr>
              <a:t> </a:t>
            </a:r>
            <a:r>
              <a:rPr lang="en-US">
                <a:latin typeface="VNI-Times" pitchFamily="2" charset="0"/>
                <a:sym typeface="Symbol" pitchFamily="18" charset="2"/>
              </a:rPr>
              <a:t></a:t>
            </a:r>
            <a:r>
              <a:rPr lang="en-US">
                <a:latin typeface="VNI-Times" pitchFamily="2" charset="0"/>
              </a:rPr>
              <a:t> </a:t>
            </a:r>
            <a:r>
              <a:rPr lang="en-US">
                <a:latin typeface="VNI-Times" pitchFamily="2" charset="0"/>
                <a:sym typeface="Symbol" pitchFamily="18" charset="2"/>
              </a:rPr>
              <a:t></a:t>
            </a:r>
            <a:r>
              <a:rPr lang="en-US">
                <a:latin typeface="VNI-Times" pitchFamily="2" charset="0"/>
              </a:rPr>
              <a:t>f(x) – f(a)</a:t>
            </a:r>
            <a:r>
              <a:rPr lang="en-US">
                <a:latin typeface="VNI-Times" pitchFamily="2" charset="0"/>
                <a:sym typeface="Symbol" pitchFamily="18" charset="2"/>
              </a:rPr>
              <a:t></a:t>
            </a:r>
            <a:r>
              <a:rPr lang="en-US">
                <a:latin typeface="VNI-Times" pitchFamily="2" charset="0"/>
              </a:rPr>
              <a:t> &lt; </a:t>
            </a:r>
            <a:r>
              <a:rPr lang="en-US">
                <a:latin typeface="VNI-Times" pitchFamily="2" charset="0"/>
                <a:sym typeface="Symbol" pitchFamily="18" charset="2"/>
              </a:rPr>
              <a:t></a:t>
            </a:r>
            <a:r>
              <a:rPr lang="en-US">
                <a:latin typeface="VNI-Times" pitchFamily="2" charset="0"/>
              </a:rPr>
              <a:t>”.</a:t>
            </a:r>
          </a:p>
          <a:p>
            <a:pPr marL="342900" indent="-342900" algn="just">
              <a:spcBef>
                <a:spcPct val="20000"/>
              </a:spcBef>
            </a:pPr>
            <a:r>
              <a:rPr lang="en-US">
                <a:latin typeface="VNI-Times" pitchFamily="2" charset="0"/>
              </a:rPr>
              <a:t>(ñieàu kieän ñeå haøm soá f(x) lieân tuïc taïi x = a)</a:t>
            </a:r>
          </a:p>
        </p:txBody>
      </p:sp>
      <p:sp>
        <p:nvSpPr>
          <p:cNvPr id="378885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Phuû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ñònh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meänh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ñeà</a:t>
            </a:r>
            <a:r>
              <a:rPr lang="en-US" dirty="0">
                <a:latin typeface="VNI-Times" pitchFamily="2" charset="0"/>
              </a:rPr>
              <a:t> 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 </a:t>
            </a:r>
            <a:r>
              <a:rPr lang="en-US" dirty="0">
                <a:latin typeface="VNI-Times" pitchFamily="2" charset="0"/>
              </a:rPr>
              <a:t>“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</a:t>
            </a:r>
            <a:r>
              <a:rPr lang="en-US" dirty="0">
                <a:latin typeface="VNI-Times" pitchFamily="2" charset="0"/>
              </a:rPr>
              <a:t>x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</a:t>
            </a:r>
            <a:r>
              <a:rPr lang="en-US" dirty="0">
                <a:latin typeface="VNI-Times" pitchFamily="2" charset="0"/>
              </a:rPr>
              <a:t> A, 2x + 1 &gt; 0”.</a:t>
            </a:r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609600" y="4800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defRPr/>
            </a:pP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Phuû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ñònh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cuûa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VNI-Times" pitchFamily="2" charset="0"/>
              </a:rPr>
              <a:t>meänh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 err="1">
                <a:latin typeface="+mj-lt"/>
              </a:rPr>
              <a:t>đề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VNI-Times" pitchFamily="2" charset="0"/>
              </a:rPr>
              <a:t>laø</a:t>
            </a:r>
            <a:r>
              <a:rPr lang="en-US" dirty="0">
                <a:latin typeface="VNI-Times" pitchFamily="2" charset="0"/>
              </a:rPr>
              <a:t>:</a:t>
            </a:r>
          </a:p>
          <a:p>
            <a:pPr marL="342900" indent="-342900" algn="just">
              <a:spcBef>
                <a:spcPct val="20000"/>
              </a:spcBef>
              <a:defRPr/>
            </a:pPr>
            <a:r>
              <a:rPr lang="en-US" dirty="0">
                <a:latin typeface="VNI-Times" pitchFamily="2" charset="0"/>
              </a:rPr>
              <a:t>“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</a:t>
            </a:r>
            <a:r>
              <a:rPr lang="en-US" dirty="0">
                <a:latin typeface="VNI-Times" pitchFamily="2" charset="0"/>
              </a:rPr>
              <a:t> &gt; 0,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</a:t>
            </a:r>
            <a:r>
              <a:rPr lang="en-US" dirty="0">
                <a:latin typeface="VNI-Times" pitchFamily="2" charset="0"/>
              </a:rPr>
              <a:t> &gt; 0,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</a:t>
            </a:r>
            <a:r>
              <a:rPr lang="en-US" dirty="0">
                <a:latin typeface="VNI-Times" pitchFamily="2" charset="0"/>
              </a:rPr>
              <a:t>x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</a:t>
            </a:r>
            <a:r>
              <a:rPr lang="en-US" dirty="0">
                <a:latin typeface="VNI-Times" pitchFamily="2" charset="0"/>
              </a:rPr>
              <a:t> R,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</a:t>
            </a:r>
            <a:r>
              <a:rPr lang="en-US" dirty="0">
                <a:latin typeface="VNI-Times" pitchFamily="2" charset="0"/>
              </a:rPr>
              <a:t> x – a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</a:t>
            </a:r>
            <a:r>
              <a:rPr lang="en-US" dirty="0">
                <a:latin typeface="VNI-Times" pitchFamily="2" charset="0"/>
              </a:rPr>
              <a:t> &lt;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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</a:t>
            </a:r>
            <a:r>
              <a:rPr lang="en-US" dirty="0">
                <a:latin typeface="VNI-Times" pitchFamily="2" charset="0"/>
              </a:rPr>
              <a:t> (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</a:t>
            </a:r>
            <a:r>
              <a:rPr lang="en-US" dirty="0">
                <a:latin typeface="VNI-Times" pitchFamily="2" charset="0"/>
              </a:rPr>
              <a:t>f(x) – f(a)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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</a:t>
            </a:r>
            <a:r>
              <a:rPr lang="en-US" dirty="0">
                <a:latin typeface="VNI-Times" pitchFamily="2" charset="0"/>
              </a:rPr>
              <a:t> </a:t>
            </a:r>
            <a:r>
              <a:rPr lang="en-US" dirty="0">
                <a:latin typeface="VNI-Times" pitchFamily="2" charset="0"/>
                <a:sym typeface="Symbol" pitchFamily="18" charset="2"/>
              </a:rPr>
              <a:t></a:t>
            </a:r>
            <a:r>
              <a:rPr lang="en-US" dirty="0">
                <a:latin typeface="VNI-Times" pitchFamily="2" charset="0"/>
              </a:rPr>
              <a:t>)”.</a:t>
            </a:r>
          </a:p>
        </p:txBody>
      </p:sp>
      <p:sp>
        <p:nvSpPr>
          <p:cNvPr id="2970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8AA620-2309-47ED-9ACE-0F118EFB53D6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7888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7888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788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  <p:bldP spid="378884" grpId="0"/>
      <p:bldP spid="378885" grpId="0"/>
      <p:bldP spid="37888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VNI-Times" pitchFamily="2" charset="0"/>
              </a:rPr>
              <a:t>Qui t</a:t>
            </a:r>
            <a:r>
              <a:rPr lang="en-US" smtClean="0"/>
              <a:t>ắc đặc biệt hoá phổ dụng:</a:t>
            </a:r>
          </a:p>
          <a:p>
            <a:pPr eaLnBrk="1" hangingPunct="1">
              <a:buFontTx/>
              <a:buNone/>
            </a:pPr>
            <a:r>
              <a:rPr lang="en-US" smtClean="0"/>
              <a:t>	Nếu một mệnh đề đúng có dạng lượng từ hoá trong đó một biến x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 bị buộc bởi lượng từ phổ dụng </a:t>
            </a:r>
            <a:r>
              <a:rPr lang="en-US" smtClean="0">
                <a:sym typeface="Symbol" pitchFamily="18" charset="2"/>
              </a:rPr>
              <a:t></a:t>
            </a:r>
            <a:r>
              <a:rPr lang="en-US" smtClean="0"/>
              <a:t>, khi ấy nếu thay thế x bởi a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smtClean="0"/>
              <a:t> A ta sẽ được một mệnh đề đúng. 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383FE6-19F3-416E-AE60-C7882BBFBAB6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84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84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0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>
                <a:latin typeface="VNI-Times" pitchFamily="2" charset="0"/>
              </a:rPr>
              <a:t>V</a:t>
            </a:r>
            <a:r>
              <a:rPr lang="en-US" smtClean="0"/>
              <a:t>í dụ: </a:t>
            </a:r>
          </a:p>
          <a:p>
            <a:pPr eaLnBrk="1" hangingPunct="1">
              <a:buFontTx/>
              <a:buNone/>
            </a:pPr>
            <a:r>
              <a:rPr lang="en-US" smtClean="0"/>
              <a:t>	“Mọi người đều chết”</a:t>
            </a:r>
          </a:p>
          <a:p>
            <a:pPr eaLnBrk="1" hangingPunct="1">
              <a:buFontTx/>
              <a:buNone/>
            </a:pPr>
            <a:r>
              <a:rPr lang="en-US" smtClean="0"/>
              <a:t>	“Socrate là người”</a:t>
            </a:r>
          </a:p>
          <a:p>
            <a:pPr eaLnBrk="1" hangingPunct="1">
              <a:buFontTx/>
              <a:buNone/>
            </a:pPr>
            <a:r>
              <a:rPr lang="en-US" smtClean="0"/>
              <a:t>	Vậy “Socrate cũng chết”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67F66-04F2-443B-B904-C928BF3D1220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386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0" fill="hold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3000"/>
                                        <p:tgtEl>
                                          <p:spTgt spid="386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000" fill="hold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3000"/>
                                        <p:tgtEl>
                                          <p:spTgt spid="386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0" fill="hold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3000"/>
                                        <p:tgtEl>
                                          <p:spTgt spid="386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Định nghĩa: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Tổng quát, cho 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 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, </a:t>
            </a:r>
            <a:r>
              <a:rPr lang="en-US" i="1" smtClean="0"/>
              <a:t>A</a:t>
            </a:r>
            <a:r>
              <a:rPr lang="en-US" baseline="-25000" smtClean="0"/>
              <a:t>3</a:t>
            </a:r>
            <a:r>
              <a:rPr lang="en-US" smtClean="0"/>
              <a:t>…là </a:t>
            </a:r>
            <a:r>
              <a:rPr lang="en-US" i="1" smtClean="0"/>
              <a:t>n</a:t>
            </a:r>
            <a:r>
              <a:rPr lang="en-US" smtClean="0"/>
              <a:t> tập hợp khác trống. Giả sử rằng ứng với mỗi (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,.,</a:t>
            </a:r>
            <a:r>
              <a:rPr lang="en-US" i="1" smtClean="0"/>
              <a:t>x</a:t>
            </a:r>
            <a:r>
              <a:rPr lang="en-US" baseline="-25000" smtClean="0"/>
              <a:t>n</a:t>
            </a:r>
            <a:r>
              <a:rPr lang="en-US" smtClean="0"/>
              <a:t>) = (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,.,</a:t>
            </a:r>
            <a:r>
              <a:rPr lang="en-US" i="1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) </a:t>
            </a:r>
            <a:r>
              <a:rPr lang="en-US" smtClean="0">
                <a:sym typeface="Symbol" pitchFamily="18" charset="2"/>
              </a:rPr>
              <a:t>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...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, ta có một mệnh đề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/>
              <a:t>,.,</a:t>
            </a:r>
            <a:r>
              <a:rPr lang="en-US" i="1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). Khi đó ta nói </a:t>
            </a:r>
            <a:r>
              <a:rPr lang="en-US" i="1" smtClean="0"/>
              <a:t>p</a:t>
            </a:r>
            <a:r>
              <a:rPr lang="en-US" smtClean="0"/>
              <a:t> =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baseline="-25000" smtClean="0"/>
              <a:t>1</a:t>
            </a:r>
            <a:r>
              <a:rPr lang="en-US" smtClean="0"/>
              <a:t>,</a:t>
            </a:r>
            <a:r>
              <a:rPr lang="en-US" i="1" smtClean="0"/>
              <a:t>x</a:t>
            </a:r>
            <a:r>
              <a:rPr lang="en-US" baseline="-25000" smtClean="0"/>
              <a:t>2</a:t>
            </a:r>
            <a:r>
              <a:rPr lang="en-US" smtClean="0"/>
              <a:t>,.,</a:t>
            </a:r>
            <a:r>
              <a:rPr lang="en-US" i="1" smtClean="0"/>
              <a:t>x</a:t>
            </a:r>
            <a:r>
              <a:rPr lang="en-US" baseline="-25000" smtClean="0"/>
              <a:t>n</a:t>
            </a:r>
            <a:r>
              <a:rPr lang="en-US" smtClean="0"/>
              <a:t>) là một  vị từ theo </a:t>
            </a:r>
            <a:r>
              <a:rPr lang="en-US" i="1" smtClean="0"/>
              <a:t>n</a:t>
            </a:r>
            <a:r>
              <a:rPr lang="en-US" smtClean="0"/>
              <a:t> biến(xác định trên </a:t>
            </a:r>
            <a:r>
              <a:rPr lang="en-US" i="1" smtClean="0"/>
              <a:t>A</a:t>
            </a:r>
            <a:r>
              <a:rPr lang="en-US" baseline="-25000" smtClean="0"/>
              <a:t>1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A</a:t>
            </a:r>
            <a:r>
              <a:rPr lang="en-US" baseline="-25000" smtClean="0"/>
              <a:t>2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smtClean="0"/>
              <a:t> ... </a:t>
            </a:r>
            <a:r>
              <a:rPr lang="en-US" smtClean="0">
                <a:sym typeface="Symbol" pitchFamily="18" charset="2"/>
              </a:rPr>
              <a:t></a:t>
            </a:r>
            <a:r>
              <a:rPr lang="en-US" i="1" smtClean="0"/>
              <a:t>A</a:t>
            </a:r>
            <a:r>
              <a:rPr lang="en-US" baseline="-25000" smtClean="0"/>
              <a:t>n</a:t>
            </a:r>
            <a:r>
              <a:rPr lang="en-US" smtClean="0"/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006ED24-DF12-41FD-8E40-77DD9F2563AA}" type="slidenum">
              <a:rPr lang="en-US" smtClean="0"/>
              <a:pPr/>
              <a:t>3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Qui  tắc tổng quát hoá phổ dụng:</a:t>
            </a:r>
          </a:p>
          <a:p>
            <a:pPr eaLnBrk="1" hangingPunct="1">
              <a:buFontTx/>
              <a:buNone/>
            </a:pPr>
            <a:r>
              <a:rPr lang="en-US" smtClean="0"/>
              <a:t>	Nếu trong một mệnh đề lượng từ hoá, khi thay một biến buộc bởi lượng từ </a:t>
            </a:r>
            <a:r>
              <a:rPr lang="en-US" smtClean="0">
                <a:sym typeface="Symbol" pitchFamily="18" charset="2"/>
              </a:rPr>
              <a:t> bằng một phần tử cố định nhưng tuỳ ý của tập hợp tương ứng mà mệnh đề nhận được có chân trị 1 thì bản thân mệnh đề lượng từ hoá ban đầu cũng có chân trị 1.</a:t>
            </a:r>
          </a:p>
          <a:p>
            <a:pPr eaLnBrk="1" hangingPunct="1"/>
            <a:endParaRPr lang="en-US" smtClean="0"/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6600" b="1">
                <a:solidFill>
                  <a:schemeClr val="tx2"/>
                </a:solidFill>
              </a:rPr>
              <a:t>Vị từ và lượng từ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DC46D10-6EB4-4F4B-A04B-028D7E7323FD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1143000"/>
          </a:xfrm>
        </p:spPr>
        <p:txBody>
          <a:bodyPr/>
          <a:lstStyle/>
          <a:p>
            <a:pPr eaLnBrk="1" hangingPunct="1"/>
            <a:r>
              <a:rPr lang="en-US" altLang="ko-KR" smtClean="0">
                <a:ea typeface="굴림" charset="-127"/>
              </a:rPr>
              <a:t>Inference Rules for Quantifiers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229600" cy="4267200"/>
          </a:xfrm>
        </p:spPr>
        <p:txBody>
          <a:bodyPr/>
          <a:lstStyle/>
          <a:p>
            <a:pPr algn="l" eaLnBrk="1" hangingPunct="1">
              <a:tabLst>
                <a:tab pos="2054225" algn="l"/>
              </a:tabLst>
            </a:pPr>
            <a:r>
              <a:rPr lang="ko-KR" altLang="en-US" smtClean="0">
                <a:ea typeface="굴림" charset="-127"/>
                <a:sym typeface="Symbol" pitchFamily="18" charset="2"/>
              </a:rPr>
              <a:t>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  <a:br>
              <a:rPr lang="en-US" altLang="ko-KR" smtClean="0">
                <a:ea typeface="굴림" charset="-127"/>
                <a:sym typeface="Symbol" pitchFamily="18" charset="2"/>
              </a:rPr>
            </a:br>
            <a:r>
              <a:rPr lang="en-US" altLang="ko-KR" smtClean="0">
                <a:ea typeface="굴림" charset="-127"/>
                <a:sym typeface="Symbol" pitchFamily="18" charset="2"/>
              </a:rPr>
              <a:t>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o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	(substitute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any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object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o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</a:p>
          <a:p>
            <a:pPr algn="l" eaLnBrk="1" hangingPunct="1">
              <a:tabLst>
                <a:tab pos="2054225" algn="l"/>
              </a:tabLst>
            </a:pPr>
            <a:r>
              <a:rPr lang="en-US" altLang="ko-KR" i="1" smtClean="0">
                <a:ea typeface="굴림" charset="-127"/>
              </a:rPr>
              <a:t>P</a:t>
            </a:r>
            <a:r>
              <a:rPr lang="en-US" altLang="ko-KR" smtClean="0">
                <a:ea typeface="굴림" charset="-127"/>
              </a:rPr>
              <a:t>(</a:t>
            </a:r>
            <a:r>
              <a:rPr lang="en-US" altLang="ko-KR" i="1" smtClean="0">
                <a:ea typeface="굴림" charset="-127"/>
              </a:rPr>
              <a:t>g</a:t>
            </a:r>
            <a:r>
              <a:rPr lang="en-US" altLang="ko-KR" smtClean="0">
                <a:ea typeface="굴림" charset="-127"/>
              </a:rPr>
              <a:t>)	(for </a:t>
            </a:r>
            <a:r>
              <a:rPr lang="en-US" altLang="ko-KR" i="1" smtClean="0">
                <a:ea typeface="굴림" charset="-127"/>
              </a:rPr>
              <a:t>g</a:t>
            </a:r>
            <a:r>
              <a:rPr lang="en-US" altLang="ko-KR" smtClean="0">
                <a:ea typeface="굴림" charset="-127"/>
              </a:rPr>
              <a:t> a </a:t>
            </a:r>
            <a:r>
              <a:rPr lang="en-US" altLang="ko-KR" i="1" smtClean="0">
                <a:ea typeface="굴림" charset="-127"/>
              </a:rPr>
              <a:t>general </a:t>
            </a:r>
            <a:r>
              <a:rPr lang="en-US" altLang="ko-KR" smtClean="0">
                <a:ea typeface="굴림" charset="-127"/>
              </a:rPr>
              <a:t>element of u.d.)</a:t>
            </a:r>
            <a:br>
              <a:rPr lang="en-US" altLang="ko-KR" smtClean="0">
                <a:ea typeface="굴림" charset="-127"/>
              </a:rPr>
            </a:br>
            <a:r>
              <a:rPr lang="en-US" altLang="ko-KR" smtClean="0">
                <a:ea typeface="굴림" charset="-127"/>
                <a:sym typeface="Symbol" pitchFamily="18" charset="2"/>
              </a:rPr>
              <a:t>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</a:p>
          <a:p>
            <a:pPr algn="l" eaLnBrk="1" hangingPunct="1">
              <a:tabLst>
                <a:tab pos="2054225" algn="l"/>
              </a:tabLst>
            </a:pPr>
            <a:r>
              <a:rPr lang="en-US" altLang="ko-KR" smtClean="0">
                <a:ea typeface="굴림" charset="-127"/>
                <a:sym typeface="Symbol" pitchFamily="18" charset="2"/>
              </a:rPr>
              <a:t>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  <a:br>
              <a:rPr lang="en-US" altLang="ko-KR" smtClean="0">
                <a:ea typeface="굴림" charset="-127"/>
                <a:sym typeface="Symbol" pitchFamily="18" charset="2"/>
              </a:rPr>
            </a:br>
            <a:r>
              <a:rPr lang="en-US" altLang="ko-KR" smtClean="0">
                <a:ea typeface="굴림" charset="-127"/>
                <a:sym typeface="Symbol" pitchFamily="18" charset="2"/>
              </a:rPr>
              <a:t>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c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	(substitute a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new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constant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c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</a:p>
          <a:p>
            <a:pPr algn="l" eaLnBrk="1" hangingPunct="1">
              <a:tabLst>
                <a:tab pos="2054225" algn="l"/>
              </a:tabLst>
            </a:pP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o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 	(substitute any extant object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o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 </a:t>
            </a:r>
            <a:br>
              <a:rPr lang="en-US" altLang="ko-KR" smtClean="0">
                <a:ea typeface="굴림" charset="-127"/>
                <a:sym typeface="Symbol" pitchFamily="18" charset="2"/>
              </a:rPr>
            </a:br>
            <a:r>
              <a:rPr lang="en-US" altLang="ko-KR" smtClean="0">
                <a:ea typeface="굴림" charset="-127"/>
                <a:sym typeface="Symbol" pitchFamily="18" charset="2"/>
              </a:rPr>
              <a:t>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 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P</a:t>
            </a:r>
            <a:r>
              <a:rPr lang="en-US" altLang="ko-KR" smtClean="0">
                <a:ea typeface="굴림" charset="-127"/>
                <a:sym typeface="Symbol" pitchFamily="18" charset="2"/>
              </a:rPr>
              <a:t>(</a:t>
            </a:r>
            <a:r>
              <a:rPr lang="en-US" altLang="ko-KR" i="1" smtClean="0">
                <a:ea typeface="굴림" charset="-127"/>
                <a:sym typeface="Symbol" pitchFamily="18" charset="2"/>
              </a:rPr>
              <a:t>x</a:t>
            </a:r>
            <a:r>
              <a:rPr lang="en-US" altLang="ko-KR" smtClean="0">
                <a:ea typeface="굴림" charset="-127"/>
                <a:sym typeface="Symbol" pitchFamily="18" charset="2"/>
              </a:rPr>
              <a:t>)</a:t>
            </a: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066800" y="25908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066800" y="36576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143000" y="4724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1066800" y="5791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800" name="WordArt 8"/>
          <p:cNvSpPr>
            <a:spLocks noChangeArrowheads="1" noChangeShapeType="1" noTextEdit="1"/>
          </p:cNvSpPr>
          <p:nvPr/>
        </p:nvSpPr>
        <p:spPr bwMode="auto">
          <a:xfrm>
            <a:off x="2895600" y="2057400"/>
            <a:ext cx="48768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Universal instantiation</a:t>
            </a:r>
          </a:p>
        </p:txBody>
      </p:sp>
      <p:sp>
        <p:nvSpPr>
          <p:cNvPr id="33801" name="WordArt 9"/>
          <p:cNvSpPr>
            <a:spLocks noChangeArrowheads="1" noChangeShapeType="1" noTextEdit="1"/>
          </p:cNvSpPr>
          <p:nvPr/>
        </p:nvSpPr>
        <p:spPr bwMode="auto">
          <a:xfrm>
            <a:off x="3048000" y="3581400"/>
            <a:ext cx="5029200" cy="533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Universal generalization</a:t>
            </a:r>
          </a:p>
        </p:txBody>
      </p:sp>
      <p:sp>
        <p:nvSpPr>
          <p:cNvPr id="33802" name="WordArt 10"/>
          <p:cNvSpPr>
            <a:spLocks noChangeArrowheads="1" noChangeShapeType="1" noTextEdit="1"/>
          </p:cNvSpPr>
          <p:nvPr/>
        </p:nvSpPr>
        <p:spPr bwMode="auto">
          <a:xfrm>
            <a:off x="2819400" y="4267200"/>
            <a:ext cx="53340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Existential instantiation</a:t>
            </a:r>
          </a:p>
        </p:txBody>
      </p:sp>
      <p:sp>
        <p:nvSpPr>
          <p:cNvPr id="33803" name="WordArt 11"/>
          <p:cNvSpPr>
            <a:spLocks noChangeArrowheads="1" noChangeShapeType="1" noTextEdit="1"/>
          </p:cNvSpPr>
          <p:nvPr/>
        </p:nvSpPr>
        <p:spPr bwMode="auto">
          <a:xfrm>
            <a:off x="3048000" y="5715000"/>
            <a:ext cx="5181600" cy="4572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noFill/>
                  <a:round/>
                  <a:headEnd/>
                  <a:tailE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/>
                <a:cs typeface="Times New Roman"/>
              </a:rPr>
              <a:t>Existential generalization</a:t>
            </a:r>
          </a:p>
        </p:txBody>
      </p:sp>
      <p:sp>
        <p:nvSpPr>
          <p:cNvPr id="33804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888C63-5141-4CE1-9BBA-F08FF1B9481A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212725" y="1741488"/>
            <a:ext cx="8815388" cy="52165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/>
              <a:t>Every man has two legs, John Smith is a man.</a:t>
            </a:r>
          </a:p>
          <a:p>
            <a:pPr eaLnBrk="0" hangingPunct="0"/>
            <a:r>
              <a:rPr lang="en-US" sz="2800"/>
              <a:t>Therefore, John Smith has two legs.</a:t>
            </a:r>
          </a:p>
          <a:p>
            <a:pPr eaLnBrk="0" hangingPunct="0"/>
            <a:r>
              <a:rPr lang="en-US" sz="2800"/>
              <a:t>Predicates:  </a:t>
            </a:r>
            <a:r>
              <a:rPr lang="en-US" sz="2800">
                <a:solidFill>
                  <a:schemeClr val="tx2"/>
                </a:solidFill>
              </a:rPr>
              <a:t>M(x): x is a man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</a:rPr>
              <a:t>                    L(x): x has two legs</a:t>
            </a:r>
          </a:p>
          <a:p>
            <a:pPr eaLnBrk="0" hangingPunct="0"/>
            <a:r>
              <a:rPr lang="en-US" sz="2800">
                <a:solidFill>
                  <a:schemeClr val="tx2"/>
                </a:solidFill>
              </a:rPr>
              <a:t>                    J: John Smith is a member of the universe</a:t>
            </a:r>
          </a:p>
          <a:p>
            <a:pPr eaLnBrk="0" hangingPunct="0"/>
            <a:r>
              <a:rPr lang="en-US" sz="2800"/>
              <a:t> 1.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/>
              <a:t>x[M(x) </a:t>
            </a:r>
            <a:r>
              <a:rPr lang="en-US" sz="2800">
                <a:sym typeface="Symbol" pitchFamily="18" charset="2"/>
              </a:rPr>
              <a:t> </a:t>
            </a:r>
            <a:r>
              <a:rPr lang="en-US" sz="2800"/>
              <a:t>L(x)]</a:t>
            </a:r>
          </a:p>
          <a:p>
            <a:pPr eaLnBrk="0" hangingPunct="0"/>
            <a:r>
              <a:rPr lang="en-US" sz="2800"/>
              <a:t> 2. M(J)           </a:t>
            </a:r>
            <a:r>
              <a:rPr lang="en-US" sz="2800">
                <a:sym typeface="Symbol" pitchFamily="18" charset="2"/>
              </a:rPr>
              <a:t></a:t>
            </a:r>
            <a:r>
              <a:rPr lang="en-US" sz="2800"/>
              <a:t>L(J)</a:t>
            </a:r>
          </a:p>
          <a:p>
            <a:pPr eaLnBrk="0" hangingPunct="0"/>
            <a:r>
              <a:rPr lang="en-US" sz="2800"/>
              <a:t>Proof   1. </a:t>
            </a:r>
            <a:r>
              <a:rPr lang="en-US" sz="2800">
                <a:sym typeface="Symbol" pitchFamily="18" charset="2"/>
              </a:rPr>
              <a:t></a:t>
            </a:r>
            <a:r>
              <a:rPr lang="en-US" sz="2800"/>
              <a:t>x[M(x) </a:t>
            </a:r>
            <a:r>
              <a:rPr lang="en-US" sz="2800">
                <a:sym typeface="Symbol" pitchFamily="18" charset="2"/>
              </a:rPr>
              <a:t></a:t>
            </a:r>
            <a:r>
              <a:rPr lang="en-US" sz="2800"/>
              <a:t> L(x)]       Hypothesis 1</a:t>
            </a:r>
          </a:p>
          <a:p>
            <a:pPr eaLnBrk="0" hangingPunct="0"/>
            <a:r>
              <a:rPr lang="en-US" sz="2800"/>
              <a:t>            2. M(J) </a:t>
            </a:r>
            <a:r>
              <a:rPr lang="en-US" sz="2800">
                <a:sym typeface="Symbol" pitchFamily="18" charset="2"/>
              </a:rPr>
              <a:t></a:t>
            </a:r>
            <a:r>
              <a:rPr lang="en-US" sz="2800"/>
              <a:t> L(J)             Step 1 and UI</a:t>
            </a:r>
          </a:p>
          <a:p>
            <a:pPr eaLnBrk="0" hangingPunct="0"/>
            <a:r>
              <a:rPr lang="en-US" sz="2800"/>
              <a:t>            3. M(J)                         Hypothesis 2</a:t>
            </a:r>
          </a:p>
          <a:p>
            <a:pPr eaLnBrk="0" hangingPunct="0"/>
            <a:r>
              <a:rPr lang="en-US" sz="2800"/>
              <a:t>            4. L(J)                          Step 2 and 3 and modus</a:t>
            </a:r>
          </a:p>
          <a:p>
            <a:pPr eaLnBrk="0" hangingPunct="0"/>
            <a:r>
              <a:rPr lang="en-US" sz="2800"/>
              <a:t>                                                 ponens 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4869A0-1FAE-4BDE-AD66-EB4C3ABB27C2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Đề thi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1) Hãy xác đinh chân trị của mệnh đề sau: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/>
              <a:t>     a) 2002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      x</a:t>
            </a:r>
            <a:r>
              <a:rPr lang="en-US" sz="28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800" smtClean="0">
                <a:sym typeface="Symbol" pitchFamily="18" charset="2"/>
              </a:rPr>
              <a:t>,(x</a:t>
            </a:r>
            <a:r>
              <a:rPr lang="en-US" sz="2800" baseline="30000" smtClean="0">
                <a:sym typeface="Symbol" pitchFamily="18" charset="2"/>
              </a:rPr>
              <a:t>2</a:t>
            </a:r>
            <a:r>
              <a:rPr lang="en-US" sz="2800" smtClean="0">
                <a:sym typeface="Symbol" pitchFamily="18" charset="2"/>
              </a:rPr>
              <a:t>-4x -5=0)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→(x&gt;0)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     b) 2004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sym typeface="Symbol" pitchFamily="18" charset="2"/>
              </a:rPr>
              <a:t>      x</a:t>
            </a:r>
            <a:r>
              <a:rPr lang="en-US" sz="28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800" smtClean="0">
                <a:sym typeface="Symbol" pitchFamily="18" charset="2"/>
              </a:rPr>
              <a:t>,(x </a:t>
            </a:r>
            <a:r>
              <a:rPr lang="en-US" sz="2800" baseline="30000" smtClean="0">
                <a:sym typeface="Symbol" pitchFamily="18" charset="2"/>
              </a:rPr>
              <a:t>3 </a:t>
            </a:r>
            <a:r>
              <a:rPr lang="en-US" sz="2800" smtClean="0">
                <a:sym typeface="Symbol" pitchFamily="18" charset="2"/>
              </a:rPr>
              <a:t>- 4x</a:t>
            </a:r>
            <a:r>
              <a:rPr lang="en-US" sz="2800" baseline="30000" smtClean="0">
                <a:sym typeface="Symbol" pitchFamily="18" charset="2"/>
              </a:rPr>
              <a:t>2 </a:t>
            </a:r>
            <a:r>
              <a:rPr lang="en-US" sz="2800" smtClean="0">
                <a:sym typeface="Symbol" pitchFamily="18" charset="2"/>
              </a:rPr>
              <a:t> +5x -2=0)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(x</a:t>
            </a:r>
            <a:r>
              <a:rPr lang="en-US" sz="2800" baseline="30000" smtClean="0"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-3x+2 = 0)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8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2) 2003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smtClean="0">
                <a:cs typeface="Times New Roman" pitchFamily="18" charset="0"/>
                <a:sym typeface="Symbol" pitchFamily="18" charset="2"/>
              </a:rPr>
              <a:t>L</a:t>
            </a:r>
            <a:r>
              <a:rPr lang="en-US" sz="2800" smtClean="0">
                <a:sym typeface="Symbol" pitchFamily="18" charset="2"/>
              </a:rPr>
              <a:t>ấy phủ định của mệnh đề sau: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&gt;0,&gt;0, x, x</a:t>
            </a:r>
            <a:r>
              <a:rPr lang="en-US" sz="2400" baseline="30000" smtClean="0">
                <a:sym typeface="Symbol" pitchFamily="18" charset="2"/>
              </a:rPr>
              <a:t>’</a:t>
            </a:r>
            <a:r>
              <a:rPr lang="en-US" sz="2400" smtClean="0">
                <a:sym typeface="Symbol" pitchFamily="18" charset="2"/>
              </a:rPr>
              <a:t>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,(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|x-x’ |&lt;</a:t>
            </a:r>
            <a:r>
              <a:rPr lang="en-US" sz="2400" smtClean="0">
                <a:sym typeface="Symbol" pitchFamily="18" charset="2"/>
              </a:rPr>
              <a:t> 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→|f(x)-f(x’) |&lt; </a:t>
            </a:r>
            <a:r>
              <a:rPr lang="en-US" sz="2400" smtClean="0">
                <a:sym typeface="Symbol" pitchFamily="18" charset="2"/>
              </a:rPr>
              <a:t>)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A9CAFB-49DB-438A-84F1-F533E9258ACA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Đề thi</a:t>
            </a:r>
          </a:p>
        </p:txBody>
      </p:sp>
      <p:sp>
        <p:nvSpPr>
          <p:cNvPr id="436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2209800"/>
            <a:ext cx="7772400" cy="1752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3) Kiểm tra tính đúng đắn của suy luận sau: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a) 2005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(P(x)  Q(x))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 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(P(x) Q(x)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→R(x))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________________________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Char char="\"/>
            </a:pPr>
            <a:r>
              <a:rPr lang="en-US" sz="2400" smtClean="0">
                <a:sym typeface="Symbol" pitchFamily="18" charset="2"/>
              </a:rPr>
              <a:t>   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(R(x)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→P(x))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    b) 2006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b="1" smtClean="0">
                <a:sym typeface="Symbol" pitchFamily="18" charset="2"/>
              </a:rPr>
              <a:t>, </a:t>
            </a:r>
            <a:r>
              <a:rPr lang="en-US" sz="2400" smtClean="0">
                <a:sym typeface="Symbol" pitchFamily="18" charset="2"/>
              </a:rPr>
              <a:t>P(x) 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b="1" smtClean="0">
                <a:sym typeface="Symbol" pitchFamily="18" charset="2"/>
              </a:rPr>
              <a:t>,</a:t>
            </a:r>
            <a:r>
              <a:rPr lang="en-US" sz="2400" smtClean="0">
                <a:sym typeface="Symbol" pitchFamily="18" charset="2"/>
              </a:rPr>
              <a:t> Q(x))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  x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smtClean="0">
                <a:sym typeface="Symbol" pitchFamily="18" charset="2"/>
              </a:rPr>
              <a:t>, P(x)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cs typeface="Times New Roman" pitchFamily="18" charset="0"/>
                <a:sym typeface="Symbol" pitchFamily="18" charset="2"/>
              </a:rPr>
              <a:t>___________________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 x</a:t>
            </a:r>
            <a:r>
              <a:rPr lang="en-US" sz="2400" b="1" smtClean="0">
                <a:latin typeface="Euclid Math Two" pitchFamily="18" charset="2"/>
                <a:sym typeface="Symbol" pitchFamily="18" charset="2"/>
              </a:rPr>
              <a:t>R</a:t>
            </a:r>
            <a:r>
              <a:rPr lang="en-US" sz="2400" b="1" smtClean="0">
                <a:sym typeface="Symbol" pitchFamily="18" charset="2"/>
              </a:rPr>
              <a:t>,</a:t>
            </a:r>
            <a:r>
              <a:rPr lang="en-US" sz="2400" smtClean="0">
                <a:sym typeface="Symbol" pitchFamily="18" charset="2"/>
              </a:rPr>
              <a:t>Q</a:t>
            </a:r>
            <a:r>
              <a:rPr lang="en-US" sz="2400" smtClean="0">
                <a:cs typeface="Times New Roman" pitchFamily="18" charset="0"/>
                <a:sym typeface="Symbol" pitchFamily="18" charset="2"/>
              </a:rPr>
              <a:t>(x)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</a:pPr>
            <a:endParaRPr lang="en-US" sz="2400" smtClean="0"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728E3D1-D4E1-42FC-9FA1-A9B0A4675378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36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36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36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36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36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36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436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0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436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436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000" fill="hold"/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436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000" fill="hold"/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000" fill="hold"/>
                                        <p:tgtEl>
                                          <p:spTgt spid="4362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27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Đề thi</a:t>
            </a:r>
          </a:p>
        </p:txBody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smtClean="0"/>
              <a:t> </a:t>
            </a:r>
            <a:r>
              <a:rPr lang="en-US" smtClean="0"/>
              <a:t>c) 2007</a:t>
            </a:r>
          </a:p>
          <a:p>
            <a:pPr eaLnBrk="1" hangingPunct="1"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</a:t>
            </a:r>
            <a:r>
              <a:rPr lang="fr-FR" smtClean="0"/>
              <a:t> </a:t>
            </a:r>
            <a:r>
              <a:rPr lang="fr-FR" i="1" smtClean="0"/>
              <a:t>x</a:t>
            </a:r>
            <a:r>
              <a:rPr lang="fr-FR" smtClean="0"/>
              <a:t> (</a:t>
            </a:r>
            <a:r>
              <a:rPr lang="fr-FR" i="1" smtClean="0"/>
              <a:t>P</a:t>
            </a:r>
            <a:r>
              <a:rPr lang="fr-FR" smtClean="0"/>
              <a:t>(</a:t>
            </a:r>
            <a:r>
              <a:rPr lang="fr-FR" i="1" smtClean="0"/>
              <a:t>x</a:t>
            </a:r>
            <a:r>
              <a:rPr lang="fr-FR" smtClean="0"/>
              <a:t>) </a:t>
            </a:r>
            <a:r>
              <a:rPr lang="fr-FR" smtClean="0">
                <a:sym typeface="Symbol" pitchFamily="18" charset="2"/>
              </a:rPr>
              <a:t></a:t>
            </a:r>
            <a:r>
              <a:rPr lang="fr-FR" smtClean="0"/>
              <a:t> </a:t>
            </a:r>
            <a:r>
              <a:rPr lang="fr-FR" i="1" smtClean="0"/>
              <a:t>Q</a:t>
            </a:r>
            <a:r>
              <a:rPr lang="fr-FR" smtClean="0"/>
              <a:t>(</a:t>
            </a:r>
            <a:r>
              <a:rPr lang="fr-FR" i="1" smtClean="0"/>
              <a:t>x</a:t>
            </a:r>
            <a:r>
              <a:rPr lang="fr-FR" smtClean="0"/>
              <a:t>))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</a:t>
            </a:r>
            <a:r>
              <a:rPr lang="fr-FR" smtClean="0"/>
              <a:t> </a:t>
            </a:r>
            <a:r>
              <a:rPr lang="fr-FR" i="1" smtClean="0"/>
              <a:t>x</a:t>
            </a:r>
            <a:r>
              <a:rPr lang="fr-FR" smtClean="0"/>
              <a:t> (</a:t>
            </a:r>
            <a:r>
              <a:rPr lang="fr-FR" i="1" smtClean="0"/>
              <a:t>P</a:t>
            </a:r>
            <a:r>
              <a:rPr lang="fr-FR" smtClean="0"/>
              <a:t>(</a:t>
            </a:r>
            <a:r>
              <a:rPr lang="fr-FR" i="1" smtClean="0"/>
              <a:t>x</a:t>
            </a:r>
            <a:r>
              <a:rPr lang="fr-FR" smtClean="0"/>
              <a:t>) </a:t>
            </a:r>
            <a:r>
              <a:rPr lang="fr-FR" smtClean="0">
                <a:sym typeface="Symbol" pitchFamily="18" charset="2"/>
              </a:rPr>
              <a:t></a:t>
            </a:r>
            <a:r>
              <a:rPr lang="fr-FR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fr-FR" smtClean="0"/>
              <a:t> </a:t>
            </a:r>
            <a:r>
              <a:rPr lang="fr-FR" i="1" smtClean="0"/>
              <a:t>R</a:t>
            </a:r>
            <a:r>
              <a:rPr lang="fr-FR" smtClean="0"/>
              <a:t>(</a:t>
            </a:r>
            <a:r>
              <a:rPr lang="fr-FR" i="1" smtClean="0"/>
              <a:t>x</a:t>
            </a:r>
            <a:r>
              <a:rPr lang="fr-FR" smtClean="0"/>
              <a:t>))</a:t>
            </a:r>
            <a:endParaRPr lang="en-US" smtClean="0">
              <a:sym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</a:t>
            </a:r>
          </a:p>
          <a:p>
            <a:pPr eaLnBrk="1" hangingPunct="1">
              <a:buFontTx/>
              <a:buNone/>
            </a:pPr>
            <a:r>
              <a:rPr lang="en-US" smtClean="0">
                <a:sym typeface="Symbol" pitchFamily="18" charset="2"/>
              </a:rPr>
              <a:t></a:t>
            </a:r>
            <a:r>
              <a:rPr lang="en-US" smtClean="0"/>
              <a:t> </a:t>
            </a:r>
            <a:r>
              <a:rPr lang="en-US" i="1" smtClean="0"/>
              <a:t>x</a:t>
            </a:r>
            <a:r>
              <a:rPr lang="en-US" smtClean="0"/>
              <a:t> (</a:t>
            </a:r>
            <a:r>
              <a:rPr lang="en-US" i="1" smtClean="0"/>
              <a:t>Q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</a:t>
            </a:r>
            <a:r>
              <a:rPr lang="fr-FR" smtClean="0">
                <a:sym typeface="Symbol" pitchFamily="18" charset="2"/>
              </a:rPr>
              <a:t></a:t>
            </a:r>
            <a:r>
              <a:rPr lang="fr-FR" smtClean="0"/>
              <a:t> </a:t>
            </a:r>
            <a:r>
              <a:rPr lang="en-US" smtClean="0">
                <a:sym typeface="Symbol" pitchFamily="18" charset="2"/>
              </a:rPr>
              <a:t></a:t>
            </a:r>
            <a:r>
              <a:rPr lang="en-US" smtClean="0"/>
              <a:t>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))</a:t>
            </a:r>
          </a:p>
          <a:p>
            <a:pPr eaLnBrk="1" hangingPunct="1">
              <a:buFontTx/>
              <a:buNone/>
            </a:pPr>
            <a:r>
              <a:rPr lang="en-US" smtClean="0"/>
              <a:t>trong đó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), </a:t>
            </a:r>
            <a:r>
              <a:rPr lang="en-US" i="1" smtClean="0"/>
              <a:t>Q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 và </a:t>
            </a:r>
            <a:r>
              <a:rPr lang="en-US" i="1" smtClean="0"/>
              <a:t>R</a:t>
            </a:r>
            <a:r>
              <a:rPr lang="en-US" smtClean="0"/>
              <a:t>(</a:t>
            </a:r>
            <a:r>
              <a:rPr lang="en-US" i="1" smtClean="0"/>
              <a:t>x</a:t>
            </a:r>
            <a:r>
              <a:rPr lang="en-US" smtClean="0"/>
              <a:t>) là 3 vị từ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ED46E9-EB9A-4E58-9B59-451BBD91A9B7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4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441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441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441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441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441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Đề thi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z="2800" smtClean="0"/>
              <a:t>4) 2007.Cho biết suy luận sau đúng không ?Tại sao?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    x(P(x)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 Q(x))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     x(Q(x)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</a:t>
            </a:r>
            <a:r>
              <a:rPr lang="en-US" sz="2800" smtClean="0">
                <a:latin typeface="Tahoma" pitchFamily="34" charset="0"/>
                <a:cs typeface="Tahoma" pitchFamily="34" charset="0"/>
                <a:sym typeface="Symbol" pitchFamily="18" charset="2"/>
              </a:rPr>
              <a:t>R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(x))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      R(a)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 ___________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P(a)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Trong </a:t>
            </a:r>
            <a:r>
              <a:rPr lang="en-US" sz="2800" smtClean="0">
                <a:sym typeface="Symbol" pitchFamily="18" charset="2"/>
              </a:rPr>
              <a:t>đó P(x), Q(x) và R(x) là 3 vị từ và a là một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phần tử của tập vũ trụ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20DDB3-A490-42E8-B6A4-F4C93BC34E95}" type="slidenum">
              <a:rPr lang="en-US" smtClean="0"/>
              <a:pPr/>
              <a:t>36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Đề thi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5) 2009.</a:t>
            </a:r>
          </a:p>
          <a:p>
            <a:pPr>
              <a:buFontTx/>
              <a:buNone/>
            </a:pPr>
            <a:r>
              <a:rPr lang="en-US" sz="2400" smtClean="0"/>
              <a:t>a) Một dãy số thực {x</a:t>
            </a:r>
            <a:r>
              <a:rPr lang="en-US" sz="2400" baseline="-25000" smtClean="0"/>
              <a:t>n</a:t>
            </a:r>
            <a:r>
              <a:rPr lang="en-US" sz="2400" smtClean="0"/>
              <a:t>}được nói là thuộc O(n) nếu tồn tại số</a:t>
            </a:r>
          </a:p>
          <a:p>
            <a:pPr>
              <a:buFontTx/>
              <a:buNone/>
            </a:pPr>
            <a:r>
              <a:rPr lang="en-US" sz="2400" smtClean="0"/>
              <a:t>thực dương C và số tự nhiên m sao cho </a:t>
            </a:r>
            <a:r>
              <a:rPr lang="en-US" sz="2400" smtClean="0">
                <a:sym typeface="Symbol" pitchFamily="18" charset="2"/>
              </a:rPr>
              <a:t>x</a:t>
            </a:r>
            <a:r>
              <a:rPr lang="en-US" sz="2400" baseline="-25000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&lt; Cn mỗi khi 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n  m. Hãy sử dụng mệnh đề lượng từ hóa để viết lại định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nghĩa trên</a:t>
            </a:r>
            <a:r>
              <a:rPr lang="en-US" smtClean="0">
                <a:sym typeface="Symbol" pitchFamily="18" charset="2"/>
              </a:rPr>
              <a:t>.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b) Viết ra mệnh đề lượng từ hóa cho  một dãy số thực {x</a:t>
            </a:r>
            <a:r>
              <a:rPr lang="en-US" sz="2400" baseline="-25000" smtClean="0">
                <a:sym typeface="Symbol" pitchFamily="18" charset="2"/>
              </a:rPr>
              <a:t>n</a:t>
            </a:r>
            <a:r>
              <a:rPr lang="en-US" sz="2400" smtClean="0">
                <a:sym typeface="Symbol" pitchFamily="18" charset="2"/>
              </a:rPr>
              <a:t>}</a:t>
            </a:r>
          </a:p>
          <a:p>
            <a:pPr>
              <a:buFontTx/>
              <a:buNone/>
            </a:pPr>
            <a:r>
              <a:rPr lang="en-US" sz="2400" smtClean="0">
                <a:sym typeface="Symbol" pitchFamily="18" charset="2"/>
              </a:rPr>
              <a:t>không thuộc O(n).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C2C5856-CD5D-4BEC-925F-66C67E28AE22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Đề thi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6) </a:t>
            </a:r>
            <a:r>
              <a:rPr lang="en-US" sz="2800" smtClean="0"/>
              <a:t>2010. Kiểm tra tính đúng đắn của suy luận sau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    x(P(x)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 Q(x))</a:t>
            </a:r>
          </a:p>
          <a:p>
            <a:pPr eaLnBrk="1" hangingPunct="1">
              <a:buFontTx/>
              <a:buNone/>
            </a:pPr>
            <a:r>
              <a:rPr lang="en-US" sz="2800" smtClean="0">
                <a:sym typeface="Symbol" pitchFamily="18" charset="2"/>
              </a:rPr>
              <a:t>     x(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</a:t>
            </a:r>
            <a:r>
              <a:rPr lang="en-US" sz="2800" smtClean="0">
                <a:sym typeface="Symbol" pitchFamily="18" charset="2"/>
              </a:rPr>
              <a:t>Q(x)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</a:t>
            </a:r>
            <a:r>
              <a:rPr lang="en-US" sz="2800" smtClean="0"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800" smtClean="0">
                <a:cs typeface="Tahoma" pitchFamily="34" charset="0"/>
                <a:sym typeface="Symbol" pitchFamily="18" charset="2"/>
              </a:rPr>
              <a:t>(x))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      x  P(x)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    ___________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     x R(x)</a:t>
            </a:r>
          </a:p>
          <a:p>
            <a:pPr eaLnBrk="1" hangingPunct="1">
              <a:buFontTx/>
              <a:buNone/>
            </a:pPr>
            <a:r>
              <a:rPr lang="en-US" sz="2800" smtClean="0">
                <a:cs typeface="Tahoma" pitchFamily="34" charset="0"/>
                <a:sym typeface="Symbol" pitchFamily="18" charset="2"/>
              </a:rPr>
              <a:t>Trong </a:t>
            </a:r>
            <a:r>
              <a:rPr lang="en-US" sz="2800" smtClean="0">
                <a:sym typeface="Symbol" pitchFamily="18" charset="2"/>
              </a:rPr>
              <a:t>đó P(x), Q(x) và R(x) là 3 vị từ</a:t>
            </a:r>
            <a:endParaRPr lang="en-US" sz="2800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90CD1F-F15C-48B9-A721-BB760898C49E}" type="slidenum">
              <a:rPr lang="en-US" smtClean="0"/>
              <a:pPr/>
              <a:t>38</a:t>
            </a:fld>
            <a:endParaRPr lang="en-US" smtClean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Bài tập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mtClean="0"/>
              <a:t>7)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838200" y="2209800"/>
            <a:ext cx="7305675" cy="347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just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</a:rPr>
              <a:t> 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Xeùt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chaân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trò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vaø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tìm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phuû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ñònh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cuûa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caùc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meänh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ñeà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VNI-Times" pitchFamily="2" charset="0"/>
                <a:cs typeface="Times New Roman" pitchFamily="18" charset="0"/>
              </a:rPr>
              <a:t>sau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:</a:t>
            </a:r>
            <a:endParaRPr lang="en-US" sz="2400" dirty="0"/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</a:rPr>
              <a:t>a)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</a:t>
            </a:r>
            <a:r>
              <a:rPr lang="en-US" sz="2400" baseline="300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 – 3x + 2 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b)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</a:t>
            </a:r>
            <a:r>
              <a:rPr lang="en-US" sz="2400" baseline="300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 – 3x + 2 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c)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d)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e)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f)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N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g)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+mj-lt"/>
                <a:cs typeface="Times New Roman" pitchFamily="18" charset="0"/>
                <a:sym typeface="Symbol" pitchFamily="18" charset="2"/>
              </a:rPr>
              <a:t>,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  <a:endParaRPr lang="en-US" sz="2400" dirty="0">
              <a:sym typeface="Symbol" pitchFamily="18" charset="2"/>
            </a:endParaRPr>
          </a:p>
          <a:p>
            <a:pPr algn="just" eaLnBrk="0" hangingPunct="0">
              <a:defRPr/>
            </a:pP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h) 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x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Z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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y 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</a:t>
            </a:r>
            <a:r>
              <a:rPr lang="en-US" sz="2400" b="1" dirty="0">
                <a:latin typeface="Euclid Math Two" pitchFamily="18" charset="2"/>
                <a:cs typeface="Times New Roman" pitchFamily="18" charset="0"/>
                <a:sym typeface="Symbol" pitchFamily="18" charset="2"/>
              </a:rPr>
              <a:t>R</a:t>
            </a:r>
            <a:r>
              <a:rPr lang="en-US" sz="2400" dirty="0">
                <a:latin typeface="VNI-Times" pitchFamily="2" charset="0"/>
                <a:cs typeface="Times New Roman" pitchFamily="18" charset="0"/>
                <a:sym typeface="Symbol" pitchFamily="18" charset="2"/>
              </a:rPr>
              <a:t>, x + y </a:t>
            </a:r>
            <a:r>
              <a:rPr lang="en-US" sz="2400" dirty="0">
                <a:latin typeface="VNI-Times" pitchFamily="2" charset="0"/>
                <a:cs typeface="Times New Roman" pitchFamily="18" charset="0"/>
              </a:rPr>
              <a:t> 0;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177C28-E1A4-41BB-9B9A-919A909E248F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6962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smtClean="0"/>
              <a:t>Predicates and Quantifiers</a:t>
            </a:r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1066800" y="1752600"/>
            <a:ext cx="7640638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>
                <a:solidFill>
                  <a:srgbClr val="FF6600"/>
                </a:solidFill>
              </a:rPr>
              <a:t>Propositional functions or predicates</a:t>
            </a:r>
            <a:r>
              <a:rPr lang="en-US"/>
              <a:t> are propositions</a:t>
            </a:r>
          </a:p>
          <a:p>
            <a:pPr eaLnBrk="0" hangingPunct="0"/>
            <a:r>
              <a:rPr lang="en-US"/>
              <a:t>which contain variables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Example</a:t>
            </a:r>
            <a:r>
              <a:rPr lang="en-US">
                <a:solidFill>
                  <a:schemeClr val="hlink"/>
                </a:solidFill>
              </a:rPr>
              <a:t>  </a:t>
            </a:r>
            <a:r>
              <a:rPr lang="en-US"/>
              <a:t>Let P denote the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>
                <a:solidFill>
                  <a:srgbClr val="FF6600"/>
                </a:solidFill>
              </a:rPr>
              <a:t>Predicate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“is greater than 0”</a:t>
            </a:r>
          </a:p>
          <a:p>
            <a:pPr eaLnBrk="0" hangingPunct="0"/>
            <a:r>
              <a:rPr lang="en-US"/>
              <a:t>                and P(x) denote </a:t>
            </a:r>
            <a:r>
              <a:rPr lang="en-US">
                <a:solidFill>
                  <a:srgbClr val="FF6600"/>
                </a:solidFill>
              </a:rPr>
              <a:t>“x &gt; 0”</a:t>
            </a:r>
          </a:p>
          <a:p>
            <a:pPr eaLnBrk="0" hangingPunct="0"/>
            <a:r>
              <a:rPr lang="en-US"/>
              <a:t>                x is called a variable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The predicate become a proposition once the variable </a:t>
            </a:r>
          </a:p>
          <a:p>
            <a:pPr eaLnBrk="0" hangingPunct="0"/>
            <a:r>
              <a:rPr lang="en-US"/>
              <a:t>x has been assigned a value.</a:t>
            </a:r>
          </a:p>
          <a:p>
            <a:pPr eaLnBrk="0" hangingPunct="0"/>
            <a:r>
              <a:rPr lang="en-US">
                <a:solidFill>
                  <a:srgbClr val="FF6600"/>
                </a:solidFill>
              </a:rPr>
              <a:t>Example </a:t>
            </a:r>
          </a:p>
          <a:p>
            <a:pPr eaLnBrk="0" hangingPunct="0"/>
            <a:r>
              <a:rPr lang="en-US"/>
              <a:t>       What is the truth value of p(5), p(0) and p(-2)? </a:t>
            </a:r>
          </a:p>
          <a:p>
            <a:pPr eaLnBrk="0" hangingPunct="0"/>
            <a:r>
              <a:rPr lang="en-US"/>
              <a:t>       </a:t>
            </a:r>
          </a:p>
          <a:p>
            <a:pPr eaLnBrk="0" hangingPunct="0"/>
            <a:r>
              <a:rPr lang="en-US"/>
              <a:t>       “5&gt;0”   is true,   “0&gt;0” is false and    “-2&gt;0” is false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8D6260-5348-4AA9-90F1-EF37D82FB30C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Tài liệu tham khảo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[1]GS.TS Nguyễn Hữu Anh, Toán rời rạc, NXB Giáo dục</a:t>
            </a:r>
          </a:p>
          <a:p>
            <a:pPr eaLnBrk="1" hangingPunct="1"/>
            <a:r>
              <a:rPr lang="en-US" smtClean="0"/>
              <a:t>[2]TS. Trần Ngọc Hội, Toán rời rạc</a:t>
            </a:r>
          </a:p>
          <a:p>
            <a:pPr eaLnBrk="1" hangingPunct="1"/>
            <a:r>
              <a:rPr lang="en-US" smtClean="0"/>
              <a:t>[3] Dr.Kossi Edoh,Department of Computer  Science, Montclair State University</a:t>
            </a:r>
          </a:p>
          <a:p>
            <a:pPr eaLnBrk="1" hangingPunct="1"/>
            <a:r>
              <a:rPr lang="en-US" smtClean="0"/>
              <a:t>[4] Michael P.Frank ‘s slides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80CE5A-926D-4095-9BB5-125FA9642AB8}" type="slidenum">
              <a:rPr lang="en-US" smtClean="0"/>
              <a:pPr/>
              <a:t>40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Ví dụ 1:</a:t>
            </a:r>
          </a:p>
          <a:p>
            <a:pPr lvl="1" eaLnBrk="1" hangingPunct="1">
              <a:buFontTx/>
              <a:buNone/>
            </a:pPr>
            <a:r>
              <a:rPr lang="en-US" smtClean="0"/>
              <a:t>Xét </a:t>
            </a:r>
            <a:r>
              <a:rPr lang="en-US" i="1" smtClean="0"/>
              <a:t>p</a:t>
            </a:r>
            <a:r>
              <a:rPr lang="en-US" smtClean="0"/>
              <a:t>(</a:t>
            </a:r>
            <a:r>
              <a:rPr lang="en-US" i="1" smtClean="0"/>
              <a:t>n</a:t>
            </a:r>
            <a:r>
              <a:rPr lang="en-US" smtClean="0"/>
              <a:t>) = “</a:t>
            </a:r>
            <a:r>
              <a:rPr lang="en-US" i="1" smtClean="0"/>
              <a:t>n</a:t>
            </a:r>
            <a:r>
              <a:rPr lang="en-US" smtClean="0"/>
              <a:t> &gt; </a:t>
            </a:r>
            <a:r>
              <a:rPr lang="en-US" i="1" smtClean="0"/>
              <a:t>2</a:t>
            </a:r>
            <a:r>
              <a:rPr lang="en-US" smtClean="0"/>
              <a:t>” là một vị từ một biến xác định trên tập các số tự nhiên </a:t>
            </a:r>
            <a:r>
              <a:rPr lang="en-US" smtClean="0">
                <a:latin typeface="Euclid Math Two" pitchFamily="18" charset="2"/>
              </a:rPr>
              <a:t>N</a:t>
            </a:r>
            <a:r>
              <a:rPr lang="en-US" smtClean="0"/>
              <a:t>.</a:t>
            </a:r>
          </a:p>
          <a:p>
            <a:pPr lvl="1" eaLnBrk="1" hangingPunct="1">
              <a:buFontTx/>
              <a:buNone/>
            </a:pPr>
            <a:r>
              <a:rPr lang="en-US" smtClean="0"/>
              <a:t>Ta thấy với </a:t>
            </a:r>
            <a:r>
              <a:rPr lang="en-US" i="1" smtClean="0"/>
              <a:t>n</a:t>
            </a:r>
            <a:r>
              <a:rPr lang="en-US" smtClean="0"/>
              <a:t> = 3; 4 ta được các mệnh đề đúng </a:t>
            </a:r>
            <a:r>
              <a:rPr lang="en-US" i="1" smtClean="0"/>
              <a:t>p</a:t>
            </a:r>
            <a:r>
              <a:rPr lang="en-US" smtClean="0"/>
              <a:t>(3), </a:t>
            </a:r>
            <a:r>
              <a:rPr lang="en-US" i="1" smtClean="0"/>
              <a:t>p</a:t>
            </a:r>
            <a:r>
              <a:rPr lang="en-US" smtClean="0"/>
              <a:t>(4), còn với </a:t>
            </a:r>
            <a:r>
              <a:rPr lang="en-US" i="1" smtClean="0"/>
              <a:t>n</a:t>
            </a:r>
            <a:r>
              <a:rPr lang="en-US" smtClean="0"/>
              <a:t> = 0,1 ta được mệnh đề sai </a:t>
            </a:r>
            <a:r>
              <a:rPr lang="en-US" i="1" smtClean="0"/>
              <a:t>p</a:t>
            </a:r>
            <a:r>
              <a:rPr lang="en-US" smtClean="0"/>
              <a:t>(0), </a:t>
            </a:r>
            <a:r>
              <a:rPr lang="en-US" i="1" smtClean="0"/>
              <a:t>p</a:t>
            </a:r>
            <a:r>
              <a:rPr lang="en-US" smtClean="0"/>
              <a:t>(1).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435B3-B511-449F-AF9C-4E58FD789D41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848600" cy="4114800"/>
          </a:xfrm>
        </p:spPr>
        <p:txBody>
          <a:bodyPr/>
          <a:lstStyle/>
          <a:p>
            <a:pPr eaLnBrk="1" hangingPunct="1"/>
            <a:r>
              <a:rPr lang="en-US" sz="2800" smtClean="0"/>
              <a:t>Ví dụ 2</a:t>
            </a:r>
          </a:p>
          <a:p>
            <a:pPr eaLnBrk="1" hangingPunct="1">
              <a:buFontTx/>
              <a:buNone/>
            </a:pPr>
            <a:r>
              <a:rPr lang="en-US" sz="2800" smtClean="0"/>
              <a:t>	Xét </a:t>
            </a:r>
            <a:r>
              <a:rPr lang="en-US" sz="2800" i="1" smtClean="0"/>
              <a:t>p</a:t>
            </a:r>
            <a:r>
              <a:rPr lang="en-US" sz="2800" smtClean="0"/>
              <a:t>(</a:t>
            </a:r>
            <a:r>
              <a:rPr lang="en-US" sz="2800" i="1" smtClean="0"/>
              <a:t>x</a:t>
            </a:r>
            <a:r>
              <a:rPr lang="en-US" sz="2800" smtClean="0"/>
              <a:t>,</a:t>
            </a:r>
            <a:r>
              <a:rPr lang="en-US" sz="2800" i="1" smtClean="0"/>
              <a:t>y</a:t>
            </a:r>
            <a:r>
              <a:rPr lang="en-US" sz="2800" smtClean="0"/>
              <a:t>) = “</a:t>
            </a:r>
            <a:r>
              <a:rPr lang="en-US" sz="2800" i="1" smtClean="0"/>
              <a:t>x</a:t>
            </a:r>
            <a:r>
              <a:rPr lang="en-US" sz="2800" baseline="30000" smtClean="0"/>
              <a:t>2</a:t>
            </a:r>
            <a:r>
              <a:rPr lang="en-US" sz="2800" baseline="-25000" smtClean="0"/>
              <a:t> </a:t>
            </a:r>
            <a:r>
              <a:rPr lang="en-US" sz="2800" smtClean="0"/>
              <a:t>+ </a:t>
            </a:r>
            <a:r>
              <a:rPr lang="en-US" sz="2800" i="1" smtClean="0"/>
              <a:t>y</a:t>
            </a:r>
            <a:r>
              <a:rPr lang="en-US" sz="2800" smtClean="0"/>
              <a:t> = 1” là một vị từ theo hai biến xác định trên </a:t>
            </a:r>
            <a:r>
              <a:rPr lang="en-US" sz="2800" smtClean="0">
                <a:latin typeface="Euclid Math Two" pitchFamily="18" charset="2"/>
              </a:rPr>
              <a:t>R</a:t>
            </a:r>
            <a:r>
              <a:rPr lang="en-US" sz="2800" baseline="30000" smtClean="0"/>
              <a:t>2</a:t>
            </a:r>
            <a:r>
              <a:rPr lang="en-US" sz="2800" smtClean="0"/>
              <a:t>, ta thấy </a:t>
            </a:r>
            <a:r>
              <a:rPr lang="en-US" sz="2800" i="1" smtClean="0"/>
              <a:t>p</a:t>
            </a:r>
            <a:r>
              <a:rPr lang="en-US" sz="2800" smtClean="0"/>
              <a:t>(0,1) là một mệnh đề đúng, trong khi </a:t>
            </a:r>
            <a:r>
              <a:rPr lang="en-US" sz="2800" i="1" smtClean="0"/>
              <a:t>p</a:t>
            </a:r>
            <a:r>
              <a:rPr lang="en-US" sz="2800" smtClean="0"/>
              <a:t>(1,1) là một mệnh đề sai.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5735638" y="2768600"/>
          <a:ext cx="1633537" cy="2540000"/>
        </p:xfrm>
        <a:graphic>
          <a:graphicData uri="http://schemas.openxmlformats.org/presentationml/2006/ole">
            <p:oleObj spid="_x0000_s1026" name="Equation" r:id="rId4" imgW="114120" imgH="177480" progId="Equation.DSMT4">
              <p:embed/>
            </p:oleObj>
          </a:graphicData>
        </a:graphic>
      </p:graphicFrame>
      <p:sp>
        <p:nvSpPr>
          <p:cNvPr id="10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1C751F-4F95-4238-B9A7-9D0EF8155711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33400" y="1981200"/>
            <a:ext cx="18415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endParaRPr lang="en-US" sz="2800"/>
          </a:p>
        </p:txBody>
      </p:sp>
      <p:sp>
        <p:nvSpPr>
          <p:cNvPr id="401412" name="Text Box 4"/>
          <p:cNvSpPr txBox="1">
            <a:spLocks noChangeArrowheads="1"/>
          </p:cNvSpPr>
          <p:nvPr/>
        </p:nvSpPr>
        <p:spPr bwMode="auto">
          <a:xfrm>
            <a:off x="1143000" y="2133600"/>
            <a:ext cx="6427788" cy="26479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Example</a:t>
            </a:r>
            <a:r>
              <a:rPr lang="en-US"/>
              <a:t>: </a:t>
            </a:r>
          </a:p>
          <a:p>
            <a:r>
              <a:rPr lang="en-US"/>
              <a:t>     Let Q(x,y) denote the statement  “y =x + 2”.</a:t>
            </a:r>
          </a:p>
          <a:p>
            <a:r>
              <a:rPr lang="en-US"/>
              <a:t>What is the truth value of  </a:t>
            </a:r>
          </a:p>
          <a:p>
            <a:r>
              <a:rPr lang="en-US"/>
              <a:t>                        Q(2,4,) and Q(4, 1)</a:t>
            </a:r>
          </a:p>
          <a:p>
            <a:r>
              <a:rPr lang="en-US"/>
              <a:t>“4 = 2+2” is true  and “1 = 4+2” is false</a:t>
            </a:r>
          </a:p>
          <a:p>
            <a:endParaRPr lang="en-US"/>
          </a:p>
          <a:p>
            <a:pPr eaLnBrk="0" hangingPunct="0"/>
            <a:endParaRPr lang="en-US"/>
          </a:p>
        </p:txBody>
      </p:sp>
      <p:sp>
        <p:nvSpPr>
          <p:cNvPr id="401413" name="Text Box 5"/>
          <p:cNvSpPr txBox="1">
            <a:spLocks noChangeArrowheads="1"/>
          </p:cNvSpPr>
          <p:nvPr/>
        </p:nvSpPr>
        <p:spPr bwMode="auto">
          <a:xfrm>
            <a:off x="1066800" y="4953000"/>
            <a:ext cx="75993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Q(2,y) </a:t>
            </a:r>
            <a:r>
              <a:rPr lang="en-US"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</a:t>
            </a:r>
            <a:r>
              <a:rPr lang="en-US"/>
              <a:t>Q(0,3) is not a proposition:  y is not bounded</a:t>
            </a:r>
          </a:p>
          <a:p>
            <a:pPr eaLnBrk="0" hangingPunct="0"/>
            <a:r>
              <a:rPr lang="en-US"/>
              <a:t>Q(1,3) </a:t>
            </a:r>
            <a:r>
              <a:rPr lang="en-US"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Q</a:t>
            </a:r>
            <a:r>
              <a:rPr lang="en-US"/>
              <a:t>(0,1) is a proposition which is true</a:t>
            </a:r>
          </a:p>
        </p:txBody>
      </p:sp>
      <p:sp>
        <p:nvSpPr>
          <p:cNvPr id="401415" name="Text Box 7"/>
          <p:cNvSpPr txBox="1">
            <a:spLocks noChangeArrowheads="1"/>
          </p:cNvSpPr>
          <p:nvPr/>
        </p:nvSpPr>
        <p:spPr bwMode="auto">
          <a:xfrm>
            <a:off x="1066800" y="3886200"/>
            <a:ext cx="5211763" cy="8223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/>
              <a:t>Q(2,y) </a:t>
            </a:r>
            <a:r>
              <a:rPr lang="en-US"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</a:t>
            </a:r>
            <a:r>
              <a:rPr lang="en-US"/>
              <a:t>Q(0,3) is a proposition???</a:t>
            </a:r>
          </a:p>
          <a:p>
            <a:pPr eaLnBrk="0" hangingPunct="0"/>
            <a:r>
              <a:rPr lang="en-US"/>
              <a:t>Q(1,3) </a:t>
            </a:r>
            <a:r>
              <a:rPr lang="en-US">
                <a:sym typeface="Symbol" pitchFamily="18" charset="2"/>
              </a:rPr>
              <a:t>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Q</a:t>
            </a:r>
            <a:r>
              <a:rPr lang="en-US"/>
              <a:t>(0,1) is a proposition ???</a:t>
            </a:r>
          </a:p>
        </p:txBody>
      </p:sp>
      <p:sp>
        <p:nvSpPr>
          <p:cNvPr id="102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6AC450-9492-407B-8C43-FE976A86C4B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0141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20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401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8" dur="20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/>
      <p:bldP spid="401413" grpId="0"/>
      <p:bldP spid="401415" grpId="0"/>
      <p:bldP spid="4014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Định nghĩa: Cho trước các vị từ p(x), q(x) theo một biến x </a:t>
            </a:r>
            <a:r>
              <a:rPr lang="en-US" sz="2800" smtClean="0">
                <a:sym typeface="Symbol" pitchFamily="18" charset="2"/>
              </a:rPr>
              <a:t></a:t>
            </a:r>
            <a:r>
              <a:rPr lang="en-US" sz="2800" smtClean="0"/>
              <a:t> A. Khi ấy,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Phủ định của vị từ </a:t>
            </a:r>
            <a:r>
              <a:rPr lang="en-US" sz="2400" smtClean="0"/>
              <a:t>p(x) kí hiệu là </a:t>
            </a:r>
            <a:r>
              <a:rPr lang="en-US" sz="2400" smtClean="0">
                <a:sym typeface="Symbol" pitchFamily="18" charset="2"/>
              </a:rPr>
              <a:t>p(x) là vị từ mà khi thay x bởi một phần tử cố định của A thì ta được mệnh đề (p(a))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>
                <a:sym typeface="Symbol" pitchFamily="18" charset="2"/>
              </a:rPr>
              <a:t>Phép nối liền(tương ứng nối rời, kéo theo</a:t>
            </a:r>
            <a:r>
              <a:rPr lang="en-US" sz="2400" smtClean="0">
                <a:sym typeface="Symbol" pitchFamily="18" charset="2"/>
              </a:rPr>
              <a:t>…) của p(x) và q(x) được ký hiệu bởi p(x)  q(x)( tương ứng là p(x)q(x), p(x)q(x)) là vị từ theo biến x mà khi thay x bởi phần tử cố định a của A ta được mệnh đề 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ym typeface="Symbol" pitchFamily="18" charset="2"/>
              </a:rPr>
              <a:t>    p(a) q(a) ( tương ứng là p(a)  q(a), p(a)q(a))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B2B57-D3EA-4DE2-B803-5C5A47331DA3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6600" smtClean="0"/>
              <a:t>Vị từ và lượng từ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smtClean="0"/>
              <a:t>Định nghĩa: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400" smtClean="0"/>
              <a:t>	Cho p(x) là một vị từ theo một biến xác định trên A. Ta định nghĩa các mệnh đề lượng từ hóa của p(x) như sau: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Mệnh đề “Với mọi x thuộc A,p(x)”, kí hiệu bởi “</a:t>
            </a:r>
            <a:r>
              <a:rPr lang="en-US" sz="2000" smtClean="0">
                <a:sym typeface="Symbol" pitchFamily="18" charset="2"/>
              </a:rPr>
              <a:t></a:t>
            </a:r>
            <a:r>
              <a:rPr lang="en-US" sz="2000" smtClean="0"/>
              <a:t>x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A, p(x)”,  là mệnh đề được định bởi “</a:t>
            </a:r>
            <a:r>
              <a:rPr lang="en-US" sz="2000" smtClean="0">
                <a:sym typeface="Symbol" pitchFamily="18" charset="2"/>
              </a:rPr>
              <a:t></a:t>
            </a:r>
            <a:r>
              <a:rPr lang="en-US" sz="2000" smtClean="0"/>
              <a:t>x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A, p(x)” đúng khi và chỉ khi p(a) luôn đúng với mọi giá trị a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A 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smtClean="0"/>
              <a:t>Mệnh đề “Tồn tại(ít nhất )(hay có (ít nhất) một x thuộc A, p(x))” kí hiệu bởi :“</a:t>
            </a:r>
            <a:r>
              <a:rPr lang="en-US" sz="2000" smtClean="0">
                <a:sym typeface="Symbol" pitchFamily="18" charset="2"/>
              </a:rPr>
              <a:t></a:t>
            </a:r>
            <a:r>
              <a:rPr lang="en-US" sz="2000" smtClean="0"/>
              <a:t>x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A, p(x)” , là mệnh đề được định bởi “</a:t>
            </a:r>
            <a:r>
              <a:rPr lang="en-US" sz="2000" smtClean="0">
                <a:sym typeface="Symbol" pitchFamily="18" charset="2"/>
              </a:rPr>
              <a:t></a:t>
            </a:r>
            <a:r>
              <a:rPr lang="en-US" sz="2000" smtClean="0"/>
              <a:t>x </a:t>
            </a:r>
            <a:r>
              <a:rPr lang="en-US" sz="2000" smtClean="0">
                <a:sym typeface="Symbol" pitchFamily="18" charset="2"/>
              </a:rPr>
              <a:t></a:t>
            </a:r>
            <a:r>
              <a:rPr lang="en-US" sz="2000" smtClean="0"/>
              <a:t> A, p(x)”  đúng khi và chỉ khi có ít nhất một giá trị x = a</a:t>
            </a:r>
            <a:r>
              <a:rPr lang="en-US" sz="2000" baseline="-25000" smtClean="0"/>
              <a:t>0</a:t>
            </a:r>
            <a:r>
              <a:rPr lang="en-US" sz="2000" smtClean="0"/>
              <a:t> nào đó sao cho mệnh đề p(a</a:t>
            </a:r>
            <a:r>
              <a:rPr lang="en-US" sz="2000" baseline="-25000" smtClean="0"/>
              <a:t>0</a:t>
            </a:r>
            <a:r>
              <a:rPr lang="en-US" sz="2000" smtClean="0"/>
              <a:t>) đúng.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Chú ý: Các mệnh đề lượng từ hóa ở trên đều là các mệnh đề có chân trị xác định chứ không còn là các vị từ theo biến x nữa.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078387-36B5-4B7B-B5E1-B49BC00F5C94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0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theme/theme1.xml><?xml version="1.0" encoding="utf-8"?>
<a:theme xmlns:a="http://schemas.openxmlformats.org/drawingml/2006/main" name="he_is_risen">
  <a:themeElements>
    <a:clrScheme name="he_is_rise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e_is_rise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e_is_rise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e_is_rise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is_rise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is_rise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is_rise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is_rise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e_is_rise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2905</Words>
  <Application>Microsoft Office PowerPoint</Application>
  <PresentationFormat>On-screen Show (4:3)</PresentationFormat>
  <Paragraphs>376</Paragraphs>
  <Slides>40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Arial</vt:lpstr>
      <vt:lpstr>Times New Roman</vt:lpstr>
      <vt:lpstr>Calibri</vt:lpstr>
      <vt:lpstr>Symbol</vt:lpstr>
      <vt:lpstr>Euclid Math Two</vt:lpstr>
      <vt:lpstr>SymbolProp BT</vt:lpstr>
      <vt:lpstr>VNI-Times</vt:lpstr>
      <vt:lpstr>굴림</vt:lpstr>
      <vt:lpstr>Tahoma</vt:lpstr>
      <vt:lpstr>he_is_risen</vt:lpstr>
      <vt:lpstr>MathType 5.0 Equation</vt:lpstr>
      <vt:lpstr>Microsoft Equation 3.0</vt:lpstr>
      <vt:lpstr>     Phần II Vị từ và lượng từ</vt:lpstr>
      <vt:lpstr>Vị từ và lượng từ</vt:lpstr>
      <vt:lpstr>Vị từ và lượng từ</vt:lpstr>
      <vt:lpstr>Predicates and Quantifiers</vt:lpstr>
      <vt:lpstr>Vị từ và lượng từ</vt:lpstr>
      <vt:lpstr>Vị từ và lượng từ</vt:lpstr>
      <vt:lpstr>Examples</vt:lpstr>
      <vt:lpstr>Vị từ và lượng từ</vt:lpstr>
      <vt:lpstr>Vị từ và lượng từ</vt:lpstr>
      <vt:lpstr>Universe of Discourse</vt:lpstr>
      <vt:lpstr>Universal quantifier</vt:lpstr>
      <vt:lpstr>Existential quantifier</vt:lpstr>
      <vt:lpstr>Vị từ và lượng từ</vt:lpstr>
      <vt:lpstr>Vị từ và lượng từ</vt:lpstr>
      <vt:lpstr>Vị từ và lượng từ</vt:lpstr>
      <vt:lpstr>Vị từ và lượng từ</vt:lpstr>
      <vt:lpstr>Vị từ và lượng từ</vt:lpstr>
      <vt:lpstr>Translate into English</vt:lpstr>
      <vt:lpstr>Example</vt:lpstr>
      <vt:lpstr>Vị từ và lượng từ</vt:lpstr>
      <vt:lpstr>Vị từ và lượng từ</vt:lpstr>
      <vt:lpstr>Slide 22</vt:lpstr>
      <vt:lpstr>Vị từ và lượng từ</vt:lpstr>
      <vt:lpstr>Vị từ và lượng từ</vt:lpstr>
      <vt:lpstr>Negation</vt:lpstr>
      <vt:lpstr>Vị từ và lượng từ</vt:lpstr>
      <vt:lpstr>Vị từ và lượng từ</vt:lpstr>
      <vt:lpstr>Vị từ và lượng từ</vt:lpstr>
      <vt:lpstr>Vị từ và lượng từ</vt:lpstr>
      <vt:lpstr>Slide 30</vt:lpstr>
      <vt:lpstr>Inference Rules for Quantifiers</vt:lpstr>
      <vt:lpstr>Example</vt:lpstr>
      <vt:lpstr>Đề thi</vt:lpstr>
      <vt:lpstr>Đề thi</vt:lpstr>
      <vt:lpstr>Đề thi</vt:lpstr>
      <vt:lpstr>Đề thi</vt:lpstr>
      <vt:lpstr>Đề thi</vt:lpstr>
      <vt:lpstr>Đề thi</vt:lpstr>
      <vt:lpstr>Bài tập</vt:lpstr>
      <vt:lpstr>Tài liệu tham khảo</vt:lpstr>
    </vt:vector>
  </TitlesOfParts>
  <Company>Future Corp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Vị từ</dc:title>
  <dc:creator>Nguyen Viet Dong</dc:creator>
  <cp:lastModifiedBy>Hung Nguyen</cp:lastModifiedBy>
  <cp:revision>31</cp:revision>
  <dcterms:created xsi:type="dcterms:W3CDTF">2008-08-30T08:27:26Z</dcterms:created>
  <dcterms:modified xsi:type="dcterms:W3CDTF">2011-10-24T09:36:39Z</dcterms:modified>
</cp:coreProperties>
</file>