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1"/>
  </p:notesMasterIdLst>
  <p:handoutMasterIdLst>
    <p:handoutMasterId r:id="rId82"/>
  </p:handoutMasterIdLst>
  <p:sldIdLst>
    <p:sldId id="256" r:id="rId3"/>
    <p:sldId id="31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3" r:id="rId24"/>
    <p:sldId id="274" r:id="rId25"/>
    <p:sldId id="350" r:id="rId26"/>
    <p:sldId id="321" r:id="rId27"/>
    <p:sldId id="322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32" r:id="rId36"/>
    <p:sldId id="333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52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53" r:id="rId70"/>
    <p:sldId id="302" r:id="rId71"/>
    <p:sldId id="303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48" r:id="rId8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W5pVxJZG9vmCbrnrUeoxNg" hashData="KHBd156XE0yjZ409XGYsGdMWOdE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C9F0FE-A4E6-456E-9FBF-5BAE3074E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9E6E4AB-72D8-415C-8501-6CCC8E0520CF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8EC15C-10FD-4079-B081-185DBEF72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433CC-74CD-4E2B-AC62-BAFA501C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0A2EC-DC6F-42E7-A196-0DA617F8E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44269-016D-4FF7-99DC-5F662CF16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655F0-C9E7-4277-A0C0-33034653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88CE-C86D-46BD-815C-565C5247E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77454-4895-42A1-AEB0-C68B8F6CE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56DA7-D0AE-4A4C-B597-8374A4BFF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5D456-7508-4261-A1EE-310E4E65B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6B7B-4AC6-4D37-99E1-2A8E8F09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DA8E4-8A66-43FD-A1EF-5C486BB69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2DF8D-E8D1-4C71-86CB-DD42FBC38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E15B-7DAF-4CFF-BF88-0675C0762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30ED-FB9E-45D2-A9D4-5E5A17DDA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F8AAB-4267-4F4E-AFAE-228A38A8E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8E07C-69B5-4D84-A5E7-6BEE6A642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1BD9F-A9C8-4F76-BCF6-A0BF4FBC5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D752E-04F0-4933-B646-1A94C368F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32898-39B4-4A9E-9F4B-7DA1F155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109FB-DEBC-4D3F-B4EC-A42AAC50C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EC14F-AA46-4F2F-8C75-92160546B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37D9-701C-4D7F-8733-F77A4A9C1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9A680-AB8E-4742-B542-1C3C9A431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53E87-0344-45F7-A784-50A0A714C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643CAE9-6518-4353-B7E3-5A8224728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B9B71099-6646-4D53-89D2-B32790214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277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9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295400" y="2362200"/>
            <a:ext cx="6858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hlink"/>
                </a:solidFill>
              </a:rPr>
              <a:t>Phần III.</a:t>
            </a:r>
            <a:br>
              <a:rPr lang="en-US" sz="3200" smtClean="0">
                <a:solidFill>
                  <a:schemeClr val="hlink"/>
                </a:solidFill>
              </a:rPr>
            </a:br>
            <a:r>
              <a:rPr lang="en-US" sz="3200" smtClean="0">
                <a:solidFill>
                  <a:schemeClr val="hlink"/>
                </a:solidFill>
              </a:rPr>
              <a:t>Tập hợp, ánh xạ, phép đếm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3399"/>
                </a:solidFill>
              </a:rPr>
              <a:t>Biên soạn:</a:t>
            </a:r>
          </a:p>
          <a:p>
            <a:pPr eaLnBrk="1" hangingPunct="1"/>
            <a:r>
              <a:rPr lang="en-US" smtClean="0">
                <a:solidFill>
                  <a:srgbClr val="FF3399"/>
                </a:solidFill>
              </a:rPr>
              <a:t>TS.Nguyễn Viết Đông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BC1C7-4A6F-4EA8-A790-337C9416D70C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6868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i="1" smtClean="0"/>
              <a:t> 1.Định nghĩa và ký hiệu</a:t>
            </a:r>
          </a:p>
          <a:p>
            <a:pPr eaLnBrk="1" hangingPunct="1">
              <a:buFontTx/>
              <a:buNone/>
            </a:pPr>
            <a:r>
              <a:rPr lang="en-US" sz="2800" b="1" i="1" smtClean="0"/>
              <a:t>1.1. Định nghĩa</a:t>
            </a:r>
            <a:r>
              <a:rPr lang="en-US" sz="2800" i="1" smtClean="0"/>
              <a:t> </a:t>
            </a: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Cho hai tập hơp X, Y </a:t>
            </a:r>
            <a:r>
              <a:rPr lang="en-US" sz="2800" smtClean="0">
                <a:sym typeface="Symbol" pitchFamily="18" charset="2"/>
              </a:rPr>
              <a:t>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</a:t>
            </a:r>
            <a:r>
              <a:rPr lang="en-US" sz="2800" smtClean="0"/>
              <a:t>. Một </a:t>
            </a:r>
            <a:r>
              <a:rPr lang="en-US" sz="2800" i="1" smtClean="0"/>
              <a:t>ánh xạ </a:t>
            </a:r>
            <a:r>
              <a:rPr lang="en-US" sz="2800" smtClean="0"/>
              <a:t>f từ X vào Y là qui tắc đặt tương ứng mỗi phần tử x của X  với môt phần tử duy nhất y của Y mà ta ký hiệu là f(x) và gọi là </a:t>
            </a:r>
            <a:r>
              <a:rPr lang="en-US" sz="2800" i="1" smtClean="0"/>
              <a:t>ảnh</a:t>
            </a:r>
            <a:r>
              <a:rPr lang="en-US" sz="2800" smtClean="0"/>
              <a:t> của x qua ánh xạ f. Ta viêt: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x  </a:t>
            </a:r>
            <a:r>
              <a:rPr lang="en-US" sz="2800" smtClean="0">
                <a:cs typeface="Tahoma" pitchFamily="34" charset="0"/>
              </a:rPr>
              <a:t>     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 f(x)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90600" y="4953000"/>
          <a:ext cx="685800" cy="514350"/>
        </p:xfrm>
        <a:graphic>
          <a:graphicData uri="http://schemas.openxmlformats.org/presentationml/2006/ole">
            <p:oleObj spid="_x0000_s5122" name="Equation" r:id="rId3" imgW="203040" imgH="152280" progId="Equation.DSMT4">
              <p:embed/>
            </p:oleObj>
          </a:graphicData>
        </a:graphic>
      </p:graphicFrame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55B38-014C-43C1-B3C5-C3B10A86D51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7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/>
              <a:t>1.2. Ánh xạ bằng nhau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Hai ánh xạ f và g từ X vào Y được gọi là </a:t>
            </a:r>
            <a:r>
              <a:rPr lang="en-US" i="1" smtClean="0"/>
              <a:t>bằng nhau</a:t>
            </a:r>
            <a:r>
              <a:rPr lang="en-US" smtClean="0"/>
              <a:t> nếu 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X, f(x) = g(x).</a:t>
            </a:r>
            <a:endParaRPr lang="en-US" b="1" i="1" smtClean="0"/>
          </a:p>
          <a:p>
            <a:pPr eaLnBrk="1" hangingPunct="1">
              <a:buFontTx/>
              <a:buNone/>
            </a:pPr>
            <a:r>
              <a:rPr lang="en-US" b="1" i="1" smtClean="0"/>
              <a:t>1.3. Ảnh và ảnh ngược</a:t>
            </a:r>
            <a:r>
              <a:rPr lang="en-US" i="1" smtClean="0"/>
              <a:t> 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Cho ánh xạ f từ X vào Y và A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/>
              <a:t> X, B </a:t>
            </a:r>
            <a:r>
              <a:rPr lang="en-US" smtClean="0">
                <a:sym typeface="Symbol" pitchFamily="18" charset="2"/>
              </a:rPr>
              <a:t></a:t>
            </a:r>
            <a:r>
              <a:rPr lang="en-US" smtClean="0"/>
              <a:t> Y. Ta định nghĩa: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74F971-784C-4006-9014-C1A33C6660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f(A) = {f(x) </a:t>
            </a:r>
            <a:r>
              <a:rPr lang="en-US" smtClean="0">
                <a:sym typeface="Symbol" pitchFamily="18" charset="2"/>
              </a:rPr>
              <a:t></a:t>
            </a:r>
            <a:r>
              <a:rPr lang="en-US" smtClean="0"/>
              <a:t> 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A}</a:t>
            </a:r>
          </a:p>
          <a:p>
            <a:pPr eaLnBrk="1" hangingPunct="1">
              <a:buFontTx/>
              <a:buNone/>
            </a:pPr>
            <a:r>
              <a:rPr lang="en-US" smtClean="0"/>
              <a:t>        = {y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Y </a:t>
            </a:r>
            <a:r>
              <a:rPr lang="en-US" smtClean="0">
                <a:sym typeface="Symbol" pitchFamily="18" charset="2"/>
              </a:rPr>
              <a:t>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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A, y = f(x)}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Y, 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f(A)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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A, y = f(x);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Y, y </a:t>
            </a:r>
            <a:r>
              <a:rPr lang="en-US" smtClean="0">
                <a:sym typeface="Symbol" pitchFamily="18" charset="2"/>
              </a:rPr>
              <a:t></a:t>
            </a:r>
            <a:r>
              <a:rPr lang="en-US" smtClean="0"/>
              <a:t> f(A)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A, y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f(x).</a:t>
            </a:r>
          </a:p>
          <a:p>
            <a:pPr eaLnBrk="1" hangingPunct="1">
              <a:buFontTx/>
              <a:buNone/>
            </a:pPr>
            <a:r>
              <a:rPr lang="en-US" smtClean="0"/>
              <a:t>f</a:t>
            </a:r>
            <a:r>
              <a:rPr lang="en-US" baseline="30000" smtClean="0"/>
              <a:t>–1</a:t>
            </a:r>
            <a:r>
              <a:rPr lang="en-US" smtClean="0"/>
              <a:t>(B) = {x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 </a:t>
            </a:r>
            <a:r>
              <a:rPr lang="en-US" smtClean="0">
                <a:sym typeface="Symbol" pitchFamily="18" charset="2"/>
              </a:rPr>
              <a:t></a:t>
            </a:r>
            <a:r>
              <a:rPr lang="en-US" smtClean="0"/>
              <a:t> f(x)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B}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X, 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f</a:t>
            </a:r>
            <a:r>
              <a:rPr lang="en-US" baseline="30000" smtClean="0"/>
              <a:t>–1</a:t>
            </a:r>
            <a:r>
              <a:rPr lang="en-US" smtClean="0"/>
              <a:t>(B)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f(x)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B;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X, x </a:t>
            </a:r>
            <a:r>
              <a:rPr lang="en-US" smtClean="0">
                <a:sym typeface="Symbol" pitchFamily="18" charset="2"/>
              </a:rPr>
              <a:t></a:t>
            </a:r>
            <a:r>
              <a:rPr lang="en-US" smtClean="0"/>
              <a:t> f</a:t>
            </a:r>
            <a:r>
              <a:rPr lang="en-US" baseline="30000" smtClean="0"/>
              <a:t>–1</a:t>
            </a:r>
            <a:r>
              <a:rPr lang="en-US" smtClean="0"/>
              <a:t>(B) </a:t>
            </a:r>
            <a:r>
              <a:rPr lang="en-US" smtClean="0">
                <a:sym typeface="Symbol" pitchFamily="18" charset="2"/>
              </a:rPr>
              <a:t></a:t>
            </a:r>
            <a:r>
              <a:rPr lang="en-US" smtClean="0"/>
              <a:t> f(x) </a:t>
            </a:r>
            <a:r>
              <a:rPr lang="en-US" smtClean="0">
                <a:sym typeface="Symbol" pitchFamily="18" charset="2"/>
              </a:rPr>
              <a:t></a:t>
            </a:r>
            <a:r>
              <a:rPr lang="en-US" smtClean="0"/>
              <a:t> B.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014CF-0DFB-4596-A860-A72113EC9B41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Ta thường ký hiệu  f(X) bởi Imf và f</a:t>
            </a:r>
            <a:r>
              <a:rPr lang="en-US" sz="2800" baseline="30000" smtClean="0"/>
              <a:t>-1</a:t>
            </a:r>
            <a:r>
              <a:rPr lang="en-US" sz="2800" smtClean="0"/>
              <a:t>({y}) bởi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</a:t>
            </a:r>
            <a:r>
              <a:rPr lang="en-US" sz="2800" baseline="30000" smtClean="0"/>
              <a:t>-1</a:t>
            </a:r>
            <a:r>
              <a:rPr lang="en-US" sz="2800" smtClean="0"/>
              <a:t>(y).   Imf được gọi là </a:t>
            </a:r>
            <a:r>
              <a:rPr lang="en-US" sz="2800" b="1" i="1" smtClean="0"/>
              <a:t>ảnh</a:t>
            </a:r>
            <a:r>
              <a:rPr lang="en-US" sz="2800" smtClean="0"/>
              <a:t> của ánh xạ f.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Tính chất: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f(A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A</a:t>
            </a:r>
            <a:r>
              <a:rPr lang="en-US" sz="2800" baseline="-25000" smtClean="0"/>
              <a:t>2</a:t>
            </a:r>
            <a:r>
              <a:rPr lang="en-US" sz="2800" smtClean="0"/>
              <a:t>) = f(A</a:t>
            </a:r>
            <a:r>
              <a:rPr lang="en-US" sz="2800" baseline="-25000" smtClean="0"/>
              <a:t>1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f(A</a:t>
            </a:r>
            <a:r>
              <a:rPr lang="en-US" sz="2800" baseline="-25000" smtClean="0"/>
              <a:t>2</a:t>
            </a:r>
            <a:r>
              <a:rPr lang="en-US" sz="280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f(A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A</a:t>
            </a:r>
            <a:r>
              <a:rPr lang="en-US" sz="2800" baseline="-25000" smtClean="0"/>
              <a:t>2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</a:t>
            </a:r>
            <a:r>
              <a:rPr lang="en-US" sz="2800" smtClean="0"/>
              <a:t> f(A</a:t>
            </a:r>
            <a:r>
              <a:rPr lang="en-US" sz="2800" baseline="-25000" smtClean="0"/>
              <a:t>1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f(A</a:t>
            </a:r>
            <a:r>
              <a:rPr lang="en-US" sz="2800" baseline="-25000" smtClean="0"/>
              <a:t>2</a:t>
            </a:r>
            <a:r>
              <a:rPr lang="en-US" sz="280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f(A</a:t>
            </a:r>
            <a:r>
              <a:rPr lang="en-US" sz="2800" baseline="-25000" smtClean="0"/>
              <a:t>1</a:t>
            </a:r>
            <a:r>
              <a:rPr lang="en-US" sz="2800" smtClean="0"/>
              <a:t> \ A</a:t>
            </a:r>
            <a:r>
              <a:rPr lang="en-US" sz="2800" baseline="-25000" smtClean="0"/>
              <a:t>2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</a:t>
            </a:r>
            <a:r>
              <a:rPr lang="en-US" sz="2800" smtClean="0"/>
              <a:t> f(A</a:t>
            </a:r>
            <a:r>
              <a:rPr lang="en-US" sz="2800" baseline="-25000" smtClean="0"/>
              <a:t>1</a:t>
            </a:r>
            <a:r>
              <a:rPr lang="en-US" sz="2800" smtClean="0"/>
              <a:t>) \ f(A</a:t>
            </a:r>
            <a:r>
              <a:rPr lang="en-US" sz="2800" baseline="-25000" smtClean="0"/>
              <a:t>2</a:t>
            </a:r>
            <a:r>
              <a:rPr lang="en-US" sz="280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B</a:t>
            </a:r>
            <a:r>
              <a:rPr lang="en-US" sz="2800" baseline="-25000" smtClean="0"/>
              <a:t>2</a:t>
            </a:r>
            <a:r>
              <a:rPr lang="en-US" sz="2800" smtClean="0"/>
              <a:t>) =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2</a:t>
            </a:r>
            <a:r>
              <a:rPr lang="en-US" sz="280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B</a:t>
            </a:r>
            <a:r>
              <a:rPr lang="en-US" sz="2800" baseline="-25000" smtClean="0"/>
              <a:t>2</a:t>
            </a:r>
            <a:r>
              <a:rPr lang="en-US" sz="2800" smtClean="0"/>
              <a:t>) =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2</a:t>
            </a:r>
            <a:r>
              <a:rPr lang="en-US" sz="2800" smtClean="0"/>
              <a:t>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 \ B</a:t>
            </a:r>
            <a:r>
              <a:rPr lang="en-US" sz="2800" baseline="-25000" smtClean="0"/>
              <a:t>2</a:t>
            </a:r>
            <a:r>
              <a:rPr lang="en-US" sz="2800" smtClean="0"/>
              <a:t>) =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1</a:t>
            </a:r>
            <a:r>
              <a:rPr lang="en-US" sz="2800" smtClean="0"/>
              <a:t>) \ f</a:t>
            </a:r>
            <a:r>
              <a:rPr lang="en-US" sz="2800" baseline="30000" smtClean="0"/>
              <a:t>–1</a:t>
            </a:r>
            <a:r>
              <a:rPr lang="en-US" sz="2800" smtClean="0"/>
              <a:t>(B</a:t>
            </a:r>
            <a:r>
              <a:rPr lang="en-US" sz="2800" baseline="-25000" smtClean="0"/>
              <a:t>2</a:t>
            </a:r>
            <a:r>
              <a:rPr lang="en-US" sz="2800" smtClean="0"/>
              <a:t>).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8CE20-6BFB-4B60-93B6-A040F66B7F5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2. PHÂN LOẠI ÁNH XẠ</a:t>
            </a:r>
            <a:endParaRPr lang="en-US" b="1" i="1" smtClean="0"/>
          </a:p>
          <a:p>
            <a:pPr eaLnBrk="1" hangingPunct="1">
              <a:buFontTx/>
              <a:buNone/>
            </a:pPr>
            <a:r>
              <a:rPr lang="en-US" b="1" i="1" smtClean="0"/>
              <a:t>2.1. Đơn ánh</a:t>
            </a:r>
            <a:r>
              <a:rPr lang="en-US" i="1" smtClean="0"/>
              <a:t> 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Ta nói f : X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Y là một </a:t>
            </a:r>
            <a:r>
              <a:rPr lang="en-US" b="1" i="1" smtClean="0"/>
              <a:t>đơn ánh</a:t>
            </a:r>
            <a:r>
              <a:rPr lang="en-US" smtClean="0"/>
              <a:t> nếu hai phần tử khác nhau bất kỳ của X đều có ảnh khác nhau, nghĩa là: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x, x'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X, x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x'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f(x)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f(x' )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F6434-C57C-4759-8A19-CC2D3953312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là một đơn ánh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 (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x, x'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X, f(x) = f(x') </a:t>
            </a:r>
            <a:r>
              <a:rPr lang="en-US" sz="2800" smtClean="0">
                <a:sym typeface="Symbol" pitchFamily="18" charset="2"/>
              </a:rPr>
              <a:t></a:t>
            </a:r>
            <a:r>
              <a:rPr lang="en-US" sz="2800" smtClean="0"/>
              <a:t> x = x').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   (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f</a:t>
            </a:r>
            <a:r>
              <a:rPr lang="en-US" sz="2800" baseline="30000" smtClean="0"/>
              <a:t>–1</a:t>
            </a:r>
            <a:r>
              <a:rPr lang="en-US" sz="2800" smtClean="0"/>
              <a:t>(y) có nhiều nhất một phần tử).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 (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phương trình f(x) = y (y được xem như tham  số) có nhiều nhất một nghiệm 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Suy ra: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không là một đơn ánh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(</a:t>
            </a:r>
            <a:r>
              <a:rPr lang="en-US" sz="2800" smtClean="0">
                <a:sym typeface="Symbol" pitchFamily="18" charset="2"/>
              </a:rPr>
              <a:t></a:t>
            </a:r>
            <a:r>
              <a:rPr lang="en-US" sz="2800" smtClean="0"/>
              <a:t>x, x'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X, x </a:t>
            </a:r>
            <a:r>
              <a:rPr lang="en-US" sz="2800" smtClean="0">
                <a:sym typeface="Symbol" pitchFamily="18" charset="2"/>
              </a:rPr>
              <a:t></a:t>
            </a:r>
            <a:r>
              <a:rPr lang="en-US" sz="2800" smtClean="0"/>
              <a:t> x' và f(x) = f(x')).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(</a:t>
            </a:r>
            <a:r>
              <a:rPr lang="en-US" sz="2800" smtClean="0">
                <a:sym typeface="Symbol" pitchFamily="18" charset="2"/>
              </a:rPr>
              <a:t>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phương trình f(x) = y (y được xem như tham số) có ít nhất hai nghiệm 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 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A5155-2C6B-4850-8175-8D7BC58C8640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smtClean="0"/>
              <a:t>2.2. Toàn ánh:</a:t>
            </a: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Ta nói f : X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Y là một </a:t>
            </a:r>
            <a:r>
              <a:rPr lang="en-US" sz="2400" b="1" i="1" smtClean="0"/>
              <a:t>toàn ánh</a:t>
            </a:r>
            <a:r>
              <a:rPr lang="en-US" sz="2400" smtClean="0"/>
              <a:t> nếu Imf = 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Những tính chất sau được suy trực tiếp từ định nghĩa.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 : X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Y là môt toàn ánh 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</a:t>
            </a:r>
            <a:r>
              <a:rPr lang="en-US" sz="2400" smtClean="0"/>
              <a:t>y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Y, </a:t>
            </a:r>
            <a:r>
              <a:rPr lang="en-US" sz="2400" smtClean="0">
                <a:sym typeface="Symbol" pitchFamily="18" charset="2"/>
              </a:rPr>
              <a:t></a:t>
            </a:r>
            <a:r>
              <a:rPr lang="en-US" sz="2400" smtClean="0"/>
              <a:t>x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X, y = f(x))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</a:t>
            </a:r>
            <a:r>
              <a:rPr lang="en-US" sz="2400" smtClean="0"/>
              <a:t>y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Y, f</a:t>
            </a:r>
            <a:r>
              <a:rPr lang="en-US" sz="2400" baseline="30000" smtClean="0"/>
              <a:t>–1</a:t>
            </a:r>
            <a:r>
              <a:rPr lang="en-US" sz="2400" smtClean="0"/>
              <a:t>(y) </a:t>
            </a:r>
            <a:r>
              <a:rPr lang="en-US" sz="2400" smtClean="0">
                <a:sym typeface="Symbol" pitchFamily="18" charset="2"/>
              </a:rPr>
              <a:t>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</a:t>
            </a:r>
            <a:r>
              <a:rPr lang="en-US" sz="2400" smtClean="0"/>
              <a:t>);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 </a:t>
            </a:r>
            <a:r>
              <a:rPr lang="en-US" sz="2400" smtClean="0"/>
              <a:t>y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Y, phương trình f(x) = y (y được xem như tham </a:t>
            </a:r>
            <a:br>
              <a:rPr lang="en-US" sz="2400" smtClean="0"/>
            </a:br>
            <a:r>
              <a:rPr lang="en-US" sz="2400" smtClean="0"/>
              <a:t>số) có nghiệm x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X.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Suy ra: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f : X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smtClean="0"/>
              <a:t> Y không là một toàn ánh 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</a:t>
            </a:r>
            <a:r>
              <a:rPr lang="en-US" sz="2400" smtClean="0"/>
              <a:t>y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Y, </a:t>
            </a:r>
            <a:r>
              <a:rPr lang="en-US" sz="2400" smtClean="0">
                <a:sym typeface="Symbol" pitchFamily="18" charset="2"/>
              </a:rPr>
              <a:t></a:t>
            </a:r>
            <a:r>
              <a:rPr lang="en-US" sz="2400" smtClean="0"/>
              <a:t>x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X, y </a:t>
            </a:r>
            <a:r>
              <a:rPr lang="en-US" sz="2400" smtClean="0">
                <a:sym typeface="Symbol" pitchFamily="18" charset="2"/>
              </a:rPr>
              <a:t></a:t>
            </a:r>
            <a:r>
              <a:rPr lang="en-US" sz="2400" smtClean="0"/>
              <a:t> f(x));</a:t>
            </a: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</a:t>
            </a:r>
            <a:r>
              <a:rPr lang="en-US" sz="2400" smtClean="0"/>
              <a:t> (</a:t>
            </a:r>
            <a:r>
              <a:rPr lang="en-US" sz="2400" smtClean="0">
                <a:sym typeface="Symbol" pitchFamily="18" charset="2"/>
              </a:rPr>
              <a:t></a:t>
            </a:r>
            <a:r>
              <a:rPr lang="en-US" sz="2400" smtClean="0"/>
              <a:t>y 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smtClean="0"/>
              <a:t> Y, f</a:t>
            </a:r>
            <a:r>
              <a:rPr lang="en-US" sz="2400" baseline="30000" smtClean="0"/>
              <a:t>–1</a:t>
            </a:r>
            <a:r>
              <a:rPr lang="en-US" sz="2400" smtClean="0"/>
              <a:t>(y) </a:t>
            </a:r>
            <a:r>
              <a:rPr lang="en-US" sz="2400" smtClean="0">
                <a:sym typeface="Symbol" pitchFamily="18" charset="2"/>
              </a:rPr>
              <a:t>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</a:t>
            </a:r>
            <a:r>
              <a:rPr lang="en-US" sz="2400" smtClean="0"/>
              <a:t>);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E58FB-EDF4-4432-8CBC-0475739E2A4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i="1" smtClean="0"/>
              <a:t>2.3. Song ánh và ánh xạ ngược:</a:t>
            </a:r>
            <a:r>
              <a:rPr lang="en-US" sz="2800" i="1" smtClean="0"/>
              <a:t> </a:t>
            </a: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Ta nói 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là một </a:t>
            </a:r>
            <a:r>
              <a:rPr lang="en-US" sz="2800" b="1" i="1" smtClean="0"/>
              <a:t>song ánh</a:t>
            </a:r>
            <a:r>
              <a:rPr lang="en-US" sz="2800" smtClean="0"/>
              <a:t>  nếu f vừa là đơn ánh vừa là toàn ánh.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Tính chất.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là một song ánh 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(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</a:t>
            </a:r>
            <a:r>
              <a:rPr lang="en-US" sz="2800" smtClean="0">
                <a:sym typeface="Symbol" pitchFamily="18" charset="2"/>
              </a:rPr>
              <a:t></a:t>
            </a:r>
            <a:r>
              <a:rPr lang="en-US" sz="2800" smtClean="0"/>
              <a:t>!x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X, y = f(x));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(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f</a:t>
            </a:r>
            <a:r>
              <a:rPr lang="en-US" sz="2800" baseline="30000" smtClean="0"/>
              <a:t>–1</a:t>
            </a:r>
            <a:r>
              <a:rPr lang="en-US" sz="2800" smtClean="0"/>
              <a:t>(y) có đúng một phần tử);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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smtClean="0"/>
              <a:t>y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Y, phương trình f(x) = y (y được xem như tham số) có duy nhất một nghiệm 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X.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1D7F3B-2168-4C29-A52E-36E8B17BC06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Xét f : X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Y là một song ánh. Khi đó, theo tính chất trên, với mọi y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Y, tồn tại duy nhất một phần tử 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 thỏa f(x) = y. Do đó tương ứngy     x là  một ánh xạ từ Y vào X. Ta gọi đây là </a:t>
            </a:r>
            <a:r>
              <a:rPr lang="en-US" b="1" i="1" smtClean="0"/>
              <a:t>ánh xạ ngược</a:t>
            </a:r>
            <a:r>
              <a:rPr lang="en-US" smtClean="0"/>
              <a:t> của f và ký hiệu f</a:t>
            </a:r>
            <a:r>
              <a:rPr lang="en-US" baseline="30000" smtClean="0"/>
              <a:t>–1</a:t>
            </a:r>
            <a:r>
              <a:rPr lang="en-US" smtClean="0"/>
              <a:t>. Như vậy:</a:t>
            </a:r>
          </a:p>
          <a:p>
            <a:pPr eaLnBrk="1" hangingPunct="1">
              <a:buFontTx/>
              <a:buNone/>
            </a:pPr>
            <a:r>
              <a:rPr lang="en-US" smtClean="0"/>
              <a:t>   f</a:t>
            </a:r>
            <a:r>
              <a:rPr lang="en-US" baseline="30000" smtClean="0"/>
              <a:t>–1</a:t>
            </a:r>
            <a:r>
              <a:rPr lang="en-US" smtClean="0"/>
              <a:t> : Y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X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y     f</a:t>
            </a:r>
            <a:r>
              <a:rPr lang="en-US" baseline="30000" smtClean="0"/>
              <a:t>–1</a:t>
            </a:r>
            <a:r>
              <a:rPr lang="en-US" smtClean="0"/>
              <a:t>(y) = x với f(x) = y.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676400" y="3143250"/>
          <a:ext cx="685800" cy="514350"/>
        </p:xfrm>
        <a:graphic>
          <a:graphicData uri="http://schemas.openxmlformats.org/presentationml/2006/ole">
            <p:oleObj spid="_x0000_s6146" name="Equation" r:id="rId3" imgW="203040" imgH="152280" progId="Equation.DSMT4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828800" y="5276850"/>
          <a:ext cx="685800" cy="514350"/>
        </p:xfrm>
        <a:graphic>
          <a:graphicData uri="http://schemas.openxmlformats.org/presentationml/2006/ole">
            <p:oleObj spid="_x0000_s6147" name="Equation" r:id="rId4" imgW="203040" imgH="152280" progId="Equation.DSMT4">
              <p:embed/>
            </p:oleObj>
          </a:graphicData>
        </a:graphic>
      </p:graphicFrame>
      <p:sp>
        <p:nvSpPr>
          <p:cNvPr id="61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3F7CD-04BE-4D77-A411-4F806A2C2C16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Cho  P(x) = x</a:t>
            </a:r>
            <a:r>
              <a:rPr lang="en-US" baseline="30000" smtClean="0"/>
              <a:t>2</a:t>
            </a:r>
            <a:r>
              <a:rPr lang="en-US" smtClean="0"/>
              <a:t> – 4x + 5 và các ánh xạ</a:t>
            </a:r>
          </a:p>
          <a:p>
            <a:pPr eaLnBrk="1" hangingPunct="1">
              <a:buFontTx/>
              <a:buNone/>
            </a:pPr>
            <a:r>
              <a:rPr lang="en-US" smtClean="0"/>
              <a:t>f : </a:t>
            </a:r>
            <a:r>
              <a:rPr lang="en-US" b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b="1" smtClean="0"/>
              <a:t>R</a:t>
            </a:r>
            <a:r>
              <a:rPr lang="en-US" smtClean="0"/>
              <a:t>  định bởi f(x) = P(x);</a:t>
            </a:r>
          </a:p>
          <a:p>
            <a:pPr eaLnBrk="1" hangingPunct="1">
              <a:buFontTx/>
              <a:buNone/>
            </a:pPr>
            <a:r>
              <a:rPr lang="en-US" smtClean="0"/>
              <a:t>g : [2, +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b="1" smtClean="0"/>
              <a:t>R </a:t>
            </a:r>
            <a:r>
              <a:rPr lang="en-US" smtClean="0"/>
              <a:t>định bởi g(x) = P(x);</a:t>
            </a:r>
          </a:p>
          <a:p>
            <a:pPr eaLnBrk="1" hangingPunct="1">
              <a:buFontTx/>
              <a:buNone/>
            </a:pPr>
            <a:r>
              <a:rPr lang="en-US" smtClean="0"/>
              <a:t>h : </a:t>
            </a:r>
            <a:r>
              <a:rPr lang="en-US" b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[1, +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) định bởi h(x) = P(x);</a:t>
            </a:r>
          </a:p>
          <a:p>
            <a:pPr eaLnBrk="1" hangingPunct="1">
              <a:buFontTx/>
              <a:buNone/>
            </a:pPr>
            <a:r>
              <a:rPr lang="en-US" smtClean="0"/>
              <a:t>k : [2, +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[1, +</a:t>
            </a:r>
            <a:r>
              <a:rPr lang="en-US" smtClean="0">
                <a:sym typeface="Symbol" pitchFamily="18" charset="2"/>
              </a:rPr>
              <a:t></a:t>
            </a:r>
            <a:r>
              <a:rPr lang="en-US" smtClean="0"/>
              <a:t>) định bởi k(x) = P(x);</a:t>
            </a:r>
          </a:p>
          <a:p>
            <a:pPr eaLnBrk="1" hangingPunct="1">
              <a:buFontTx/>
              <a:buNone/>
            </a:pPr>
            <a:r>
              <a:rPr lang="en-US" smtClean="0"/>
              <a:t>Hãy xét xem ánh xạ nào là đơn ánh, toàn ánh, song ánh và tìm ánh xạ ngược trong trường hợp là song ánh.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E0606-06A9-4D87-9E3F-C3A2E5B883C3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Tài liệu tham khảo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[1]GS.TS Nguyễn Hữu Anh, Toán rời rạc, NXB Giáo dục</a:t>
            </a:r>
          </a:p>
          <a:p>
            <a:pPr eaLnBrk="1" hangingPunct="1"/>
            <a:r>
              <a:rPr lang="en-US" smtClean="0"/>
              <a:t>[2]TS. Trần Ngọc Hội, Toán rời rạc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7EA9A5-E9DD-40E3-9E57-6E2D57CFFCD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3. TÍCH (HỢP THÀNH)CỦACÁC ÁNH XẠ</a:t>
            </a:r>
            <a:endParaRPr lang="en-US" sz="2800" b="1" i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i="1" smtClean="0"/>
              <a:t>3.1. Định nghĩa:</a:t>
            </a:r>
            <a:r>
              <a:rPr lang="en-US" sz="2800" smtClean="0"/>
              <a:t> Cho hai ánh xạ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và g : Y'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Z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trong đó Y </a:t>
            </a:r>
            <a:r>
              <a:rPr lang="en-US" sz="2800" smtClean="0">
                <a:sym typeface="Symbol" pitchFamily="18" charset="2"/>
              </a:rPr>
              <a:t></a:t>
            </a:r>
            <a:r>
              <a:rPr lang="en-US" sz="2800" smtClean="0"/>
              <a:t> Y'. </a:t>
            </a:r>
            <a:r>
              <a:rPr lang="en-US" sz="2800" i="1" smtClean="0"/>
              <a:t>Ánh xạ tích </a:t>
            </a:r>
            <a:r>
              <a:rPr lang="en-US" sz="2800" smtClean="0"/>
              <a:t>h của f và g là ánh xạ từ X vào Z xác định bởi: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h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           h(x) = g(f(x))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Ta viết: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h = g </a:t>
            </a:r>
            <a:r>
              <a:rPr lang="en-US" sz="1600" smtClean="0"/>
              <a:t>o</a:t>
            </a:r>
            <a:r>
              <a:rPr lang="en-US" sz="2800" smtClean="0"/>
              <a:t> f : X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Y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Z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x       f(x)         h(x) = g(f(x))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14400" y="4038600"/>
          <a:ext cx="685800" cy="514350"/>
        </p:xfrm>
        <a:graphic>
          <a:graphicData uri="http://schemas.openxmlformats.org/presentationml/2006/ole">
            <p:oleObj spid="_x0000_s7170" name="Equation" r:id="rId3" imgW="203040" imgH="15228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62000" y="5334000"/>
          <a:ext cx="685800" cy="514350"/>
        </p:xfrm>
        <a:graphic>
          <a:graphicData uri="http://schemas.openxmlformats.org/presentationml/2006/ole">
            <p:oleObj spid="_x0000_s7171" name="Equation" r:id="rId4" imgW="203040" imgH="152280" progId="Equation.DSMT4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81200" y="5334000"/>
          <a:ext cx="685800" cy="514350"/>
        </p:xfrm>
        <a:graphic>
          <a:graphicData uri="http://schemas.openxmlformats.org/presentationml/2006/ole">
            <p:oleObj spid="_x0000_s7172" name="Equation" r:id="rId5" imgW="203040" imgH="152280" progId="Equation.DSMT4">
              <p:embed/>
            </p:oleObj>
          </a:graphicData>
        </a:graphic>
      </p:graphicFrame>
      <p:sp>
        <p:nvSpPr>
          <p:cNvPr id="717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70EAC3-A2C6-4C96-A038-1787C599A67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/>
              <a:t>3.2. Định lý:</a:t>
            </a:r>
            <a:r>
              <a:rPr lang="en-US" i="1" smtClean="0"/>
              <a:t> 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Xét f : X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Y là một song ánh. Khi đó:</a:t>
            </a:r>
          </a:p>
          <a:p>
            <a:pPr eaLnBrk="1" hangingPunct="1">
              <a:buFontTx/>
              <a:buNone/>
            </a:pPr>
            <a:r>
              <a:rPr lang="en-US" smtClean="0"/>
              <a:t>f </a:t>
            </a:r>
            <a:r>
              <a:rPr lang="en-US" sz="1600" smtClean="0"/>
              <a:t>o</a:t>
            </a:r>
            <a:r>
              <a:rPr lang="en-US" smtClean="0"/>
              <a:t> f</a:t>
            </a:r>
            <a:r>
              <a:rPr lang="en-US" baseline="30000" smtClean="0"/>
              <a:t>–1</a:t>
            </a:r>
            <a:r>
              <a:rPr lang="en-US" smtClean="0"/>
              <a:t> = Id</a:t>
            </a:r>
            <a:r>
              <a:rPr lang="en-US" baseline="-25000" smtClean="0"/>
              <a:t>Y</a:t>
            </a:r>
          </a:p>
          <a:p>
            <a:pPr eaLnBrk="1" hangingPunct="1">
              <a:buFontTx/>
              <a:buNone/>
            </a:pPr>
            <a:r>
              <a:rPr lang="en-US" smtClean="0"/>
              <a:t>f</a:t>
            </a:r>
            <a:r>
              <a:rPr lang="en-US" baseline="30000" smtClean="0"/>
              <a:t>–1</a:t>
            </a:r>
            <a:r>
              <a:rPr lang="en-US" smtClean="0"/>
              <a:t> </a:t>
            </a:r>
            <a:r>
              <a:rPr lang="en-US" sz="1600" smtClean="0"/>
              <a:t>o</a:t>
            </a:r>
            <a:r>
              <a:rPr lang="en-US" smtClean="0"/>
              <a:t> f = Id</a:t>
            </a:r>
            <a:r>
              <a:rPr lang="en-US" baseline="-25000" smtClean="0"/>
              <a:t>X</a:t>
            </a:r>
          </a:p>
          <a:p>
            <a:pPr eaLnBrk="1" hangingPunct="1">
              <a:buFontTx/>
              <a:buNone/>
            </a:pPr>
            <a:r>
              <a:rPr lang="en-US" smtClean="0"/>
              <a:t>trong đó ký hiệu Id</a:t>
            </a:r>
            <a:r>
              <a:rPr lang="en-US" baseline="-25000" smtClean="0"/>
              <a:t>X</a:t>
            </a:r>
            <a:r>
              <a:rPr lang="en-US" smtClean="0"/>
              <a:t> là ánh xạ đồng nhất X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X</a:t>
            </a:r>
          </a:p>
          <a:p>
            <a:pPr eaLnBrk="1" hangingPunct="1">
              <a:buFontTx/>
              <a:buNone/>
            </a:pPr>
            <a:r>
              <a:rPr lang="en-US" smtClean="0"/>
              <a:t>định bởi Id</a:t>
            </a:r>
            <a:r>
              <a:rPr lang="en-US" baseline="-25000" smtClean="0"/>
              <a:t>X</a:t>
            </a:r>
            <a:r>
              <a:rPr lang="en-US" smtClean="0"/>
              <a:t>(x) = x, </a:t>
            </a: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X; ta gọi Id</a:t>
            </a:r>
            <a:r>
              <a:rPr lang="en-US" baseline="-25000" smtClean="0"/>
              <a:t>X</a:t>
            </a:r>
            <a:r>
              <a:rPr lang="en-US" smtClean="0"/>
              <a:t> là </a:t>
            </a:r>
            <a:r>
              <a:rPr lang="en-US" i="1" smtClean="0"/>
              <a:t>ánh xạ</a:t>
            </a:r>
          </a:p>
          <a:p>
            <a:pPr eaLnBrk="1" hangingPunct="1">
              <a:buFontTx/>
              <a:buNone/>
            </a:pPr>
            <a:r>
              <a:rPr lang="en-US" i="1" smtClean="0"/>
              <a:t>đồng nhất </a:t>
            </a:r>
            <a:r>
              <a:rPr lang="en-US" smtClean="0"/>
              <a:t>trên X, tương tự Id</a:t>
            </a:r>
            <a:r>
              <a:rPr lang="en-US" baseline="-25000" smtClean="0"/>
              <a:t>Y</a:t>
            </a:r>
            <a:r>
              <a:rPr lang="en-US" smtClean="0"/>
              <a:t>  là ánh xạ đồng</a:t>
            </a:r>
          </a:p>
          <a:p>
            <a:pPr eaLnBrk="1" hangingPunct="1">
              <a:buFontTx/>
              <a:buNone/>
            </a:pPr>
            <a:r>
              <a:rPr lang="en-US" smtClean="0"/>
              <a:t>nhất trên Y.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C84E7-0CB9-483C-AA04-7E954D5DFDB3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i="1" u="sng" smtClean="0"/>
              <a:t>4.Lực lượng của tập hợp</a:t>
            </a:r>
            <a:r>
              <a:rPr lang="en-US" i="1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Mỗi  tập A ta đặt tương ứng với một đối tượng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A gọi là </a:t>
            </a:r>
            <a:r>
              <a:rPr lang="en-US" i="1" smtClean="0">
                <a:sym typeface="Symbol" pitchFamily="18" charset="2"/>
              </a:rPr>
              <a:t>lực lượng của tập</a:t>
            </a:r>
            <a:r>
              <a:rPr lang="en-US" smtClean="0">
                <a:sym typeface="Symbol" pitchFamily="18" charset="2"/>
              </a:rPr>
              <a:t> A , sao cho A = B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khi và chỉ khi tồn tại song ánh từ A vào B. Lực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lượng của tập A còn được gọi là </a:t>
            </a:r>
            <a:r>
              <a:rPr lang="en-US" i="1" smtClean="0">
                <a:sym typeface="Symbol" pitchFamily="18" charset="2"/>
              </a:rPr>
              <a:t>bản số của</a:t>
            </a:r>
            <a:r>
              <a:rPr lang="en-US" smtClean="0">
                <a:sym typeface="Symbol" pitchFamily="18" charset="2"/>
              </a:rPr>
              <a:t> A và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ký hiệu là cardA. Lực lượng của tập rỗng là số 0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Lực lượng của tập {1,2,…,n} là n.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CC7A0-4907-44BA-92CA-8572C2BA3F60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Ánh xạ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Lực lượng của tập số tự nhiên  ký hiệu là </a:t>
            </a:r>
            <a:r>
              <a:rPr lang="en-US" smtClean="0">
                <a:latin typeface="ESSTIXFifteen" pitchFamily="2" charset="0"/>
              </a:rPr>
              <a:t>N</a:t>
            </a:r>
            <a:r>
              <a:rPr lang="en-US" baseline="-25000" smtClean="0">
                <a:latin typeface=".VnLinusH" pitchFamily="34" charset="0"/>
              </a:rPr>
              <a:t>0</a:t>
            </a:r>
            <a:r>
              <a:rPr lang="en-US" smtClean="0"/>
              <a:t>  (đọc là alép không) và gọi là </a:t>
            </a:r>
            <a:r>
              <a:rPr lang="en-US" i="1" smtClean="0"/>
              <a:t>lực lượng đếm được</a:t>
            </a:r>
            <a:r>
              <a:rPr lang="en-US" smtClean="0"/>
              <a:t>, còn lực lượng của tập số thực được gọi là </a:t>
            </a:r>
            <a:r>
              <a:rPr lang="en-US" i="1" smtClean="0"/>
              <a:t>lực lượng continum</a:t>
            </a:r>
            <a:r>
              <a:rPr lang="en-US" smtClean="0"/>
              <a:t> và ký hiệu là </a:t>
            </a:r>
            <a:r>
              <a:rPr lang="en-US" smtClean="0">
                <a:latin typeface="ESSTIXFifteen" pitchFamily="2" charset="0"/>
              </a:rPr>
              <a:t>N</a:t>
            </a:r>
            <a:r>
              <a:rPr lang="en-US" smtClean="0">
                <a:latin typeface=".VnLinusH" pitchFamily="34" charset="0"/>
              </a:rPr>
              <a:t> </a:t>
            </a:r>
            <a:r>
              <a:rPr lang="en-US" smtClean="0"/>
              <a:t>(alep).</a:t>
            </a:r>
          </a:p>
          <a:p>
            <a:pPr eaLnBrk="1" hangingPunct="1">
              <a:buFontTx/>
              <a:buNone/>
            </a:pPr>
            <a:r>
              <a:rPr lang="en-US" smtClean="0"/>
              <a:t>Tập hợp số hữu tỷ, tập hợp số nguyên, tập số chẵn có lực lượng đếm được.</a:t>
            </a:r>
          </a:p>
          <a:p>
            <a:pPr eaLnBrk="1" hangingPunct="1">
              <a:buFontTx/>
              <a:buNone/>
            </a:pPr>
            <a:r>
              <a:rPr lang="en-US" smtClean="0"/>
              <a:t>Khoảng (0 ; 1), đoạn [0 ; 1 ] có lực lượng continum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F9E951-2066-4A62-B6CC-D84A9C91742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marL="838200" indent="-838200" eaLnBrk="1" hangingPunct="1">
              <a:buFontTx/>
              <a:buAutoNum type="arabicPeriod" startAt="5"/>
            </a:pPr>
            <a:r>
              <a:rPr lang="en-US" sz="3600" smtClean="0"/>
              <a:t>Mathematical Induction(Qui nạpTH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600" smtClean="0"/>
              <a:t>5.1.  Mathematical Induction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Prove that if a set </a:t>
            </a:r>
            <a:r>
              <a:rPr lang="en-US" sz="2800" i="1" smtClean="0"/>
              <a:t>S</a:t>
            </a:r>
            <a:r>
              <a:rPr lang="en-US" sz="2800" smtClean="0"/>
              <a:t> has |</a:t>
            </a:r>
            <a:r>
              <a:rPr lang="en-US" sz="2800" i="1" smtClean="0"/>
              <a:t>S</a:t>
            </a:r>
            <a:r>
              <a:rPr lang="en-US" sz="2800" smtClean="0"/>
              <a:t>| = </a:t>
            </a:r>
            <a:r>
              <a:rPr lang="en-US" sz="2800" i="1" smtClean="0"/>
              <a:t>n</a:t>
            </a:r>
            <a:r>
              <a:rPr lang="en-US" sz="2800" smtClean="0"/>
              <a:t>, then |P(</a:t>
            </a:r>
            <a:r>
              <a:rPr lang="en-US" sz="2800" i="1" smtClean="0"/>
              <a:t>S</a:t>
            </a:r>
            <a:r>
              <a:rPr lang="en-US" sz="2800" smtClean="0"/>
              <a:t>)| = 2</a:t>
            </a:r>
            <a:r>
              <a:rPr lang="en-US" sz="2800" i="1" baseline="30000" smtClean="0"/>
              <a:t>n</a:t>
            </a:r>
            <a:endParaRPr lang="en-US" sz="2800" i="1" smtClean="0">
              <a:sym typeface="Symbol" pitchFamily="18" charset="2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8600" y="23622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Base case (</a:t>
            </a:r>
            <a:r>
              <a:rPr lang="en-US" sz="2800" i="1">
                <a:cs typeface="Arial" charset="0"/>
              </a:rPr>
              <a:t>n</a:t>
            </a:r>
            <a:r>
              <a:rPr lang="en-US" sz="2800">
                <a:cs typeface="Arial" charset="0"/>
              </a:rPr>
              <a:t>=0):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= ø, 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 = {ø} and 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)| = 1 = 2</a:t>
            </a:r>
            <a:r>
              <a:rPr lang="en-US" sz="2800" baseline="30000">
                <a:cs typeface="Arial" charset="0"/>
              </a:rPr>
              <a:t>0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04800" y="30480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Assume P(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): If |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| = 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, then 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)| = 2</a:t>
            </a:r>
            <a:r>
              <a:rPr lang="en-US" sz="2800" i="1" baseline="30000">
                <a:cs typeface="Arial" charset="0"/>
              </a:rPr>
              <a:t>k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304800" y="3657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Prove that if |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’| = 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+1, then 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’)| = 2</a:t>
            </a:r>
            <a:r>
              <a:rPr lang="en-US" sz="2800" i="1" baseline="30000">
                <a:cs typeface="Arial" charset="0"/>
              </a:rPr>
              <a:t>k</a:t>
            </a:r>
            <a:r>
              <a:rPr lang="en-US" sz="2800" baseline="30000">
                <a:cs typeface="Arial" charset="0"/>
              </a:rPr>
              <a:t>+1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010400" y="2895600"/>
            <a:ext cx="1752600" cy="1295400"/>
            <a:chOff x="286" y="3168"/>
            <a:chExt cx="4428" cy="768"/>
          </a:xfrm>
        </p:grpSpPr>
        <p:sp>
          <p:nvSpPr>
            <p:cNvPr id="51212" name="Oval 8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Text Box 9"/>
            <p:cNvSpPr txBox="1">
              <a:spLocks noChangeArrowheads="1"/>
            </p:cNvSpPr>
            <p:nvPr/>
          </p:nvSpPr>
          <p:spPr bwMode="auto">
            <a:xfrm>
              <a:off x="286" y="3264"/>
              <a:ext cx="4388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Inductive hypothesis</a:t>
              </a:r>
            </a:p>
          </p:txBody>
        </p:sp>
      </p:grp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304800" y="434340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 =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</a:t>
            </a:r>
            <a:r>
              <a:rPr lang="en-US" sz="2800">
                <a:cs typeface="Arial" charset="0"/>
                <a:sym typeface="Symbol" pitchFamily="18" charset="2"/>
              </a:rPr>
              <a:t></a:t>
            </a:r>
            <a:r>
              <a:rPr lang="en-US" sz="2800">
                <a:cs typeface="Arial" charset="0"/>
              </a:rPr>
              <a:t> {</a:t>
            </a:r>
            <a:r>
              <a:rPr lang="en-US" sz="2800" i="1">
                <a:cs typeface="Arial" charset="0"/>
              </a:rPr>
              <a:t>a</a:t>
            </a:r>
            <a:r>
              <a:rPr lang="en-US" sz="2800">
                <a:cs typeface="Arial" charset="0"/>
              </a:rPr>
              <a:t>} for some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</a:t>
            </a:r>
            <a:r>
              <a:rPr lang="en-US" sz="2800">
                <a:cs typeface="Arial" charset="0"/>
                <a:sym typeface="Symbol" pitchFamily="18" charset="2"/>
              </a:rPr>
              <a:t>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’ with |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| = </a:t>
            </a:r>
            <a:r>
              <a:rPr lang="en-US" sz="2800" i="1">
                <a:cs typeface="Arial" charset="0"/>
                <a:sym typeface="Symbol" pitchFamily="18" charset="2"/>
              </a:rPr>
              <a:t>k</a:t>
            </a:r>
            <a:r>
              <a:rPr lang="en-US" sz="2800">
                <a:cs typeface="Arial" charset="0"/>
                <a:sym typeface="Symbol" pitchFamily="18" charset="2"/>
              </a:rPr>
              <a:t>, and </a:t>
            </a:r>
            <a:r>
              <a:rPr lang="en-US" sz="2800" i="1">
                <a:cs typeface="Arial" charset="0"/>
                <a:sym typeface="Symbol" pitchFamily="18" charset="2"/>
              </a:rPr>
              <a:t>a</a:t>
            </a:r>
            <a:r>
              <a:rPr lang="en-US" sz="2800">
                <a:cs typeface="Arial" charset="0"/>
                <a:sym typeface="Symbol" pitchFamily="18" charset="2"/>
              </a:rPr>
              <a:t> 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’.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304800" y="5105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Partition the power set of 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 into the sets containing </a:t>
            </a:r>
            <a:r>
              <a:rPr lang="en-US" sz="2800" i="1">
                <a:cs typeface="Arial" charset="0"/>
              </a:rPr>
              <a:t>a</a:t>
            </a:r>
            <a:r>
              <a:rPr lang="en-US" sz="2800">
                <a:cs typeface="Arial" charset="0"/>
              </a:rPr>
              <a:t> and those not.</a:t>
            </a: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304800" y="60960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We count these sets separately.</a:t>
            </a: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5121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E5006-416E-4ED0-B341-58FD5271A875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build="p" autoUpdateAnimBg="0"/>
      <p:bldP spid="114692" grpId="0" autoUpdateAnimBg="0"/>
      <p:bldP spid="114693" grpId="0" autoUpdateAnimBg="0"/>
      <p:bldP spid="114694" grpId="0" autoUpdateAnimBg="0"/>
      <p:bldP spid="114698" grpId="0" autoUpdateAnimBg="0"/>
      <p:bldP spid="114699" grpId="0" autoUpdateAnimBg="0"/>
      <p:bldP spid="11470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5.1.Mathematical Induction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28600" y="1295400"/>
            <a:ext cx="746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Assume P(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): If |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| = 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, then 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)| = 2</a:t>
            </a:r>
            <a:r>
              <a:rPr lang="en-US" sz="2800" i="1" baseline="30000">
                <a:cs typeface="Arial" charset="0"/>
              </a:rPr>
              <a:t>k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28600" y="22098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Prove that if |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’| = </a:t>
            </a:r>
            <a:r>
              <a:rPr lang="en-US" sz="2800" i="1">
                <a:cs typeface="Arial" charset="0"/>
              </a:rPr>
              <a:t>k</a:t>
            </a:r>
            <a:r>
              <a:rPr lang="en-US" sz="2800">
                <a:cs typeface="Arial" charset="0"/>
              </a:rPr>
              <a:t>+1, then 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’)| = 2</a:t>
            </a:r>
            <a:r>
              <a:rPr lang="en-US" sz="2800" i="1" baseline="30000">
                <a:cs typeface="Arial" charset="0"/>
              </a:rPr>
              <a:t>k</a:t>
            </a:r>
            <a:r>
              <a:rPr lang="en-US" sz="2800" baseline="30000">
                <a:cs typeface="Arial" charset="0"/>
              </a:rPr>
              <a:t>+1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33400" y="27432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 =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</a:t>
            </a:r>
            <a:r>
              <a:rPr lang="en-US" sz="2800">
                <a:cs typeface="Arial" charset="0"/>
                <a:sym typeface="Symbol" pitchFamily="18" charset="2"/>
              </a:rPr>
              <a:t></a:t>
            </a:r>
            <a:r>
              <a:rPr lang="en-US" sz="2800">
                <a:cs typeface="Arial" charset="0"/>
              </a:rPr>
              <a:t> {</a:t>
            </a:r>
            <a:r>
              <a:rPr lang="en-US" sz="2800" i="1">
                <a:cs typeface="Arial" charset="0"/>
              </a:rPr>
              <a:t>a</a:t>
            </a:r>
            <a:r>
              <a:rPr lang="en-US" sz="2800">
                <a:cs typeface="Arial" charset="0"/>
              </a:rPr>
              <a:t>} for some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</a:t>
            </a:r>
            <a:r>
              <a:rPr lang="en-US" sz="2800">
                <a:cs typeface="Arial" charset="0"/>
                <a:sym typeface="Symbol" pitchFamily="18" charset="2"/>
              </a:rPr>
              <a:t>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’ with |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| = </a:t>
            </a:r>
            <a:r>
              <a:rPr lang="en-US" sz="2800" i="1">
                <a:cs typeface="Arial" charset="0"/>
                <a:sym typeface="Symbol" pitchFamily="18" charset="2"/>
              </a:rPr>
              <a:t>k</a:t>
            </a:r>
            <a:r>
              <a:rPr lang="en-US" sz="2800">
                <a:cs typeface="Arial" charset="0"/>
                <a:sym typeface="Symbol" pitchFamily="18" charset="2"/>
              </a:rPr>
              <a:t>, and </a:t>
            </a:r>
            <a:r>
              <a:rPr lang="en-US" sz="2800" i="1">
                <a:cs typeface="Arial" charset="0"/>
                <a:sym typeface="Symbol" pitchFamily="18" charset="2"/>
              </a:rPr>
              <a:t>a</a:t>
            </a:r>
            <a:r>
              <a:rPr lang="en-US" sz="2800">
                <a:cs typeface="Arial" charset="0"/>
                <a:sym typeface="Symbol" pitchFamily="18" charset="2"/>
              </a:rPr>
              <a:t> 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’.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28600" y="34290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Partition the power set of 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 into the sets containing </a:t>
            </a:r>
            <a:r>
              <a:rPr lang="en-US" sz="2800" i="1">
                <a:cs typeface="Arial" charset="0"/>
              </a:rPr>
              <a:t>a</a:t>
            </a:r>
            <a:r>
              <a:rPr lang="en-US" sz="2800">
                <a:cs typeface="Arial" charset="0"/>
              </a:rPr>
              <a:t> and those not.</a:t>
            </a: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33400" y="44196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304800" y="4495800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 = 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  </a:t>
            </a:r>
            <a:r>
              <a:rPr lang="en-US" sz="2800">
                <a:cs typeface="Arial" charset="0"/>
              </a:rPr>
              <a:t>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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 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81000" y="52578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 = 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  </a:t>
            </a:r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</a:t>
            </a:r>
            <a:r>
              <a:rPr lang="en-US" sz="2800">
                <a:cs typeface="Arial" charset="0"/>
                <a:sym typeface="Symbol" pitchFamily="18" charset="2"/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76800" y="5257800"/>
            <a:ext cx="4267200" cy="1447800"/>
            <a:chOff x="286" y="3168"/>
            <a:chExt cx="4428" cy="768"/>
          </a:xfrm>
        </p:grpSpPr>
        <p:sp>
          <p:nvSpPr>
            <p:cNvPr id="52236" name="Oval 1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Since the elements of the 2</a:t>
              </a:r>
              <a:r>
                <a:rPr lang="en-US" sz="2800" baseline="300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nd</a:t>
              </a:r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 set are the subsets of </a:t>
              </a:r>
              <a:r>
                <a:rPr lang="en-US" sz="2800" i="1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S</a:t>
              </a:r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5223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FFE02-1DE2-47D5-988C-34AC378CE70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3972" grpId="0" autoUpdateAnimBg="0"/>
      <p:bldP spid="83973" grpId="0" build="p" autoUpdateAnimBg="0"/>
      <p:bldP spid="83974" grpId="0" autoUpdateAnimBg="0"/>
      <p:bldP spid="83976" grpId="0" autoUpdateAnimBg="0"/>
      <p:bldP spid="8397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/>
              <a:t>5.1.Mathematical Induction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04800" y="16002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Prove that if |S’| = k+1, then |P(S’)| = 2</a:t>
            </a:r>
            <a:r>
              <a:rPr lang="en-US" sz="2800" baseline="30000">
                <a:cs typeface="Arial" charset="0"/>
              </a:rPr>
              <a:t>k+1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81000" y="2209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S’ = S </a:t>
            </a:r>
            <a:r>
              <a:rPr lang="en-US" sz="2800">
                <a:cs typeface="Arial" charset="0"/>
                <a:sym typeface="Symbol" pitchFamily="18" charset="2"/>
              </a:rPr>
              <a:t></a:t>
            </a:r>
            <a:r>
              <a:rPr lang="en-US" sz="2800">
                <a:cs typeface="Arial" charset="0"/>
              </a:rPr>
              <a:t> {a} for some S </a:t>
            </a:r>
            <a:r>
              <a:rPr lang="en-US" sz="2800">
                <a:cs typeface="Arial" charset="0"/>
                <a:sym typeface="Symbol" pitchFamily="18" charset="2"/>
              </a:rPr>
              <a:t> S’ with |S| = k, and a  S’.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33400" y="44196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28600" y="3429000"/>
            <a:ext cx="510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 = </a:t>
            </a:r>
            <a:r>
              <a:rPr lang="en-US" sz="2800">
                <a:cs typeface="Arial" charset="0"/>
              </a:rPr>
              <a:t>{{</a:t>
            </a:r>
            <a:r>
              <a:rPr lang="en-US" sz="2800" i="1">
                <a:cs typeface="Arial" charset="0"/>
              </a:rPr>
              <a:t>a</a:t>
            </a:r>
            <a:r>
              <a:rPr lang="en-US" sz="2800">
                <a:cs typeface="Arial" charset="0"/>
              </a:rPr>
              <a:t>} </a:t>
            </a:r>
            <a:r>
              <a:rPr lang="en-US" sz="2800">
                <a:cs typeface="Arial" charset="0"/>
                <a:sym typeface="Symbol" pitchFamily="18" charset="2"/>
              </a:rPr>
              <a:t></a:t>
            </a:r>
            <a:r>
              <a:rPr lang="en-US" sz="2800">
                <a:cs typeface="Arial" charset="0"/>
              </a:rPr>
              <a:t> </a:t>
            </a:r>
            <a:r>
              <a:rPr lang="en-US" sz="2800" i="1">
                <a:cs typeface="Arial" charset="0"/>
              </a:rPr>
              <a:t>X </a:t>
            </a:r>
            <a:r>
              <a:rPr lang="en-US" sz="2800">
                <a:cs typeface="Arial" charset="0"/>
              </a:rPr>
              <a:t>' :</a:t>
            </a:r>
            <a:r>
              <a:rPr lang="en-US" sz="2800" i="1">
                <a:cs typeface="Arial" charset="0"/>
              </a:rPr>
              <a:t> a </a:t>
            </a:r>
            <a:r>
              <a:rPr lang="en-US" sz="2800">
                <a:cs typeface="Arial" charset="0"/>
                <a:sym typeface="Symbol" pitchFamily="18" charset="2"/>
              </a:rPr>
              <a:t>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'} 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81000" y="28194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 = 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  </a:t>
            </a:r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10200" y="2828925"/>
            <a:ext cx="3321050" cy="2971800"/>
            <a:chOff x="3408" y="1782"/>
            <a:chExt cx="2092" cy="1872"/>
          </a:xfrm>
        </p:grpSpPr>
        <p:sp>
          <p:nvSpPr>
            <p:cNvPr id="53263" name="Oval 9"/>
            <p:cNvSpPr>
              <a:spLocks noChangeArrowheads="1"/>
            </p:cNvSpPr>
            <p:nvPr/>
          </p:nvSpPr>
          <p:spPr bwMode="auto">
            <a:xfrm>
              <a:off x="3408" y="1782"/>
              <a:ext cx="2064" cy="187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Text Box 10"/>
            <p:cNvSpPr txBox="1">
              <a:spLocks noChangeArrowheads="1"/>
            </p:cNvSpPr>
            <p:nvPr/>
          </p:nvSpPr>
          <p:spPr bwMode="auto">
            <a:xfrm>
              <a:off x="3456" y="2208"/>
              <a:ext cx="2044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Subsets containing </a:t>
              </a:r>
              <a:r>
                <a:rPr lang="en-US" sz="2800" i="1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a</a:t>
              </a:r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 are made by taking any set from P(</a:t>
              </a:r>
              <a:r>
                <a:rPr lang="en-US" sz="2800" i="1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S</a:t>
              </a:r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), and inserting a</a:t>
              </a:r>
              <a:r>
                <a:rPr lang="en-US" sz="2800"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28600" y="3962400"/>
            <a:ext cx="400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cs typeface="Arial" charset="0"/>
                <a:sym typeface="Symbol" pitchFamily="18" charset="2"/>
              </a:rPr>
              <a:t>So |</a:t>
            </a:r>
            <a:r>
              <a:rPr lang="en-US" sz="2800">
                <a:cs typeface="Arial" charset="0"/>
              </a:rPr>
              <a:t>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}| = |P(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)|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81000" y="46482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|P(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’)| = |{</a:t>
            </a:r>
            <a:r>
              <a:rPr lang="en-US" sz="2800" i="1">
                <a:cs typeface="Arial" charset="0"/>
              </a:rPr>
              <a:t>X : a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X</a:t>
            </a:r>
            <a:r>
              <a:rPr lang="en-US" sz="2800">
                <a:cs typeface="Arial" charset="0"/>
                <a:sym typeface="Symbol" pitchFamily="18" charset="2"/>
              </a:rPr>
              <a:t>}| + |</a:t>
            </a:r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)|</a:t>
            </a:r>
            <a:r>
              <a:rPr lang="en-US" sz="2800"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1295400" y="5334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 = 2</a:t>
            </a:r>
            <a:r>
              <a:rPr lang="en-US" sz="2800">
                <a:cs typeface="Arial" charset="0"/>
                <a:sym typeface="Symbol" pitchFamily="18" charset="2"/>
              </a:rPr>
              <a:t> |</a:t>
            </a:r>
            <a:r>
              <a:rPr lang="en-US" sz="2800">
                <a:cs typeface="Arial" charset="0"/>
              </a:rPr>
              <a:t>P(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)|</a:t>
            </a:r>
            <a:r>
              <a:rPr lang="en-US" sz="2800"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295400" y="57912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 = 2</a:t>
            </a:r>
            <a:r>
              <a:rPr lang="en-US" sz="2800">
                <a:cs typeface="Arial" charset="0"/>
                <a:sym typeface="Symbol" pitchFamily="18" charset="2"/>
              </a:rPr>
              <a:t>2</a:t>
            </a:r>
            <a:r>
              <a:rPr lang="en-US" sz="2800" i="1" baseline="30000">
                <a:cs typeface="Arial" charset="0"/>
                <a:sym typeface="Symbol" pitchFamily="18" charset="2"/>
              </a:rPr>
              <a:t>k</a:t>
            </a:r>
            <a:r>
              <a:rPr lang="en-US" sz="2800"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286000" y="57912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cs typeface="Arial" charset="0"/>
              </a:rPr>
              <a:t> = </a:t>
            </a:r>
            <a:r>
              <a:rPr lang="en-US" sz="2800">
                <a:cs typeface="Arial" charset="0"/>
                <a:sym typeface="Symbol" pitchFamily="18" charset="2"/>
              </a:rPr>
              <a:t>2</a:t>
            </a:r>
            <a:r>
              <a:rPr lang="en-US" sz="2800" i="1" baseline="30000">
                <a:cs typeface="Arial" charset="0"/>
                <a:sym typeface="Symbol" pitchFamily="18" charset="2"/>
              </a:rPr>
              <a:t>k</a:t>
            </a:r>
            <a:r>
              <a:rPr lang="en-US" sz="2800" baseline="30000">
                <a:cs typeface="Arial" charset="0"/>
                <a:sym typeface="Symbol" pitchFamily="18" charset="2"/>
              </a:rPr>
              <a:t>+1</a:t>
            </a:r>
            <a:r>
              <a:rPr lang="en-US" sz="2800">
                <a:cs typeface="Arial" charset="0"/>
                <a:sym typeface="Symbol" pitchFamily="18" charset="2"/>
              </a:rPr>
              <a:t> </a:t>
            </a:r>
          </a:p>
        </p:txBody>
      </p:sp>
      <p:sp>
        <p:nvSpPr>
          <p:cNvPr id="53262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00B4FB-50CD-4AD7-9C65-ACA271076FC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5" grpId="0"/>
      <p:bldP spid="84996" grpId="0"/>
      <p:bldP spid="84998" grpId="0" autoUpdateAnimBg="0"/>
      <p:bldP spid="84999" grpId="0"/>
      <p:bldP spid="85003" grpId="0" autoUpdateAnimBg="0"/>
      <p:bldP spid="85004" grpId="0" autoUpdateAnimBg="0"/>
      <p:bldP spid="85005" grpId="0" autoUpdateAnimBg="0"/>
      <p:bldP spid="85006" grpId="0" autoUpdateAnimBg="0"/>
      <p:bldP spid="850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 cool example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90600" y="990600"/>
            <a:ext cx="632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800">
                <a:solidFill>
                  <a:srgbClr val="FFFFFF"/>
                </a:solidFill>
                <a:latin typeface="Comic Sans MS" pitchFamily="66" charset="0"/>
              </a:rPr>
              <a:t>Deficient Tiling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132013"/>
            <a:ext cx="7045325" cy="763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>
                <a:latin typeface="Comic Sans MS" pitchFamily="66" charset="0"/>
              </a:rPr>
              <a:t>A 2</a:t>
            </a:r>
            <a:r>
              <a:rPr lang="en-US" sz="2800" baseline="30000" smtClean="0">
                <a:latin typeface="Comic Sans MS" pitchFamily="66" charset="0"/>
              </a:rPr>
              <a:t>n</a:t>
            </a:r>
            <a:r>
              <a:rPr lang="en-US" sz="2800" smtClean="0">
                <a:latin typeface="Comic Sans MS" pitchFamily="66" charset="0"/>
              </a:rPr>
              <a:t> x 2</a:t>
            </a:r>
            <a:r>
              <a:rPr lang="en-US" sz="2800" baseline="30000" smtClean="0">
                <a:latin typeface="Comic Sans MS" pitchFamily="66" charset="0"/>
              </a:rPr>
              <a:t>n</a:t>
            </a:r>
            <a:r>
              <a:rPr lang="en-US" sz="2800" smtClean="0">
                <a:latin typeface="Comic Sans MS" pitchFamily="66" charset="0"/>
              </a:rPr>
              <a:t> sized grid is </a:t>
            </a:r>
            <a:r>
              <a:rPr lang="en-US" sz="2800" i="1" smtClean="0">
                <a:solidFill>
                  <a:schemeClr val="hlink"/>
                </a:solidFill>
                <a:latin typeface="Comic Sans MS" pitchFamily="66" charset="0"/>
              </a:rPr>
              <a:t>deficient</a:t>
            </a:r>
            <a:r>
              <a:rPr lang="en-US" sz="2800" smtClean="0">
                <a:latin typeface="Comic Sans MS" pitchFamily="66" charset="0"/>
              </a:rPr>
              <a:t> if all but one cell is tiled.</a:t>
            </a:r>
          </a:p>
        </p:txBody>
      </p:sp>
      <p:sp>
        <p:nvSpPr>
          <p:cNvPr id="30725" name="Rectangle 5" descr="Large grid"/>
          <p:cNvSpPr>
            <a:spLocks noChangeArrowheads="1"/>
          </p:cNvSpPr>
          <p:nvPr/>
        </p:nvSpPr>
        <p:spPr bwMode="auto">
          <a:xfrm>
            <a:off x="3200400" y="4038600"/>
            <a:ext cx="2603500" cy="2605088"/>
          </a:xfrm>
          <a:prstGeom prst="rect">
            <a:avLst/>
          </a:prstGeom>
          <a:pattFill prst="lgGrid">
            <a:fgClr>
              <a:schemeClr val="bg1"/>
            </a:fgClr>
            <a:bgClr>
              <a:srgbClr val="C82722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092700" y="5776913"/>
            <a:ext cx="96838" cy="968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>
            <a:off x="2667000" y="4038600"/>
            <a:ext cx="269875" cy="2606675"/>
          </a:xfrm>
          <a:prstGeom prst="leftBrace">
            <a:avLst>
              <a:gd name="adj1" fmla="val 8049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 rot="16200000" flipH="1">
            <a:off x="4369594" y="2310606"/>
            <a:ext cx="269875" cy="2608263"/>
          </a:xfrm>
          <a:prstGeom prst="leftBrace">
            <a:avLst>
              <a:gd name="adj1" fmla="val 8053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981200" y="5334000"/>
            <a:ext cx="55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n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343400" y="3048000"/>
            <a:ext cx="55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n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build="p" autoUpdateAnimBg="0"/>
      <p:bldP spid="30725" grpId="0" animBg="1"/>
      <p:bldP spid="30726" grpId="0" animBg="1"/>
      <p:bldP spid="30727" grpId="0" animBg="1"/>
      <p:bldP spid="30728" grpId="0" animBg="1"/>
      <p:bldP spid="30729" grpId="0" autoUpdateAnimBg="0"/>
      <p:bldP spid="3073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62000" y="14478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We want to show that all 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n</a:t>
            </a: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 x 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n</a:t>
            </a: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 sized deficient grids can be tiled with tiles shaped like: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3505200"/>
            <a:ext cx="2378075" cy="2376488"/>
            <a:chOff x="1680" y="2208"/>
            <a:chExt cx="1498" cy="1497"/>
          </a:xfrm>
        </p:grpSpPr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1680" y="2208"/>
              <a:ext cx="1497" cy="1497"/>
            </a:xfrm>
            <a:prstGeom prst="rect">
              <a:avLst/>
            </a:prstGeom>
            <a:solidFill>
              <a:srgbClr val="C82722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429" y="2208"/>
              <a:ext cx="749" cy="7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228600"/>
            <a:ext cx="822960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38200" y="1524000"/>
            <a:ext cx="5257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>
                <a:solidFill>
                  <a:srgbClr val="FFFFFF"/>
                </a:solidFill>
              </a:rPr>
              <a:t>Is it true for 2</a:t>
            </a:r>
            <a:r>
              <a:rPr lang="en-US" sz="2800" baseline="30000">
                <a:solidFill>
                  <a:srgbClr val="FFFFFF"/>
                </a:solidFill>
              </a:rPr>
              <a:t>1 </a:t>
            </a:r>
            <a:r>
              <a:rPr lang="en-US" sz="2800">
                <a:solidFill>
                  <a:srgbClr val="FFFFFF"/>
                </a:solidFill>
              </a:rPr>
              <a:t>x 2</a:t>
            </a:r>
            <a:r>
              <a:rPr lang="en-US" sz="2800" baseline="30000">
                <a:solidFill>
                  <a:srgbClr val="FFFFFF"/>
                </a:solidFill>
              </a:rPr>
              <a:t>1</a:t>
            </a:r>
            <a:r>
              <a:rPr lang="en-US" sz="2800">
                <a:solidFill>
                  <a:srgbClr val="FFFFFF"/>
                </a:solidFill>
              </a:rPr>
              <a:t> grids?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39000" y="2667000"/>
            <a:ext cx="1524000" cy="762000"/>
            <a:chOff x="4464" y="2064"/>
            <a:chExt cx="960" cy="480"/>
          </a:xfrm>
        </p:grpSpPr>
        <p:sp>
          <p:nvSpPr>
            <p:cNvPr id="56344" name="Oval 5"/>
            <p:cNvSpPr>
              <a:spLocks noChangeArrowheads="1"/>
            </p:cNvSpPr>
            <p:nvPr/>
          </p:nvSpPr>
          <p:spPr bwMode="auto">
            <a:xfrm>
              <a:off x="4464" y="2064"/>
              <a:ext cx="960" cy="480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6345" name="Text Box 6"/>
            <p:cNvSpPr txBox="1">
              <a:spLocks noChangeArrowheads="1"/>
            </p:cNvSpPr>
            <p:nvPr/>
          </p:nvSpPr>
          <p:spPr bwMode="auto">
            <a:xfrm>
              <a:off x="4704" y="216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Yes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362200"/>
            <a:ext cx="6094413" cy="1295400"/>
            <a:chOff x="576" y="2976"/>
            <a:chExt cx="3839" cy="816"/>
          </a:xfrm>
        </p:grpSpPr>
        <p:grpSp>
          <p:nvGrpSpPr>
            <p:cNvPr id="56332" name="Group 8"/>
            <p:cNvGrpSpPr>
              <a:grpSpLocks/>
            </p:cNvGrpSpPr>
            <p:nvPr/>
          </p:nvGrpSpPr>
          <p:grpSpPr bwMode="auto">
            <a:xfrm>
              <a:off x="576" y="2976"/>
              <a:ext cx="816" cy="815"/>
              <a:chOff x="576" y="2976"/>
              <a:chExt cx="816" cy="815"/>
            </a:xfrm>
          </p:grpSpPr>
          <p:sp>
            <p:nvSpPr>
              <p:cNvPr id="56342" name="Rectangle 9"/>
              <p:cNvSpPr>
                <a:spLocks noChangeArrowheads="1"/>
              </p:cNvSpPr>
              <p:nvPr/>
            </p:nvSpPr>
            <p:spPr bwMode="auto">
              <a:xfrm>
                <a:off x="576" y="2976"/>
                <a:ext cx="815" cy="815"/>
              </a:xfrm>
              <a:prstGeom prst="rect">
                <a:avLst/>
              </a:prstGeom>
              <a:solidFill>
                <a:srgbClr val="C8272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56343" name="Rectangle 10"/>
              <p:cNvSpPr>
                <a:spLocks noChangeArrowheads="1"/>
              </p:cNvSpPr>
              <p:nvPr/>
            </p:nvSpPr>
            <p:spPr bwMode="auto">
              <a:xfrm>
                <a:off x="984" y="2976"/>
                <a:ext cx="408" cy="408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56333" name="Group 11"/>
            <p:cNvGrpSpPr>
              <a:grpSpLocks/>
            </p:cNvGrpSpPr>
            <p:nvPr/>
          </p:nvGrpSpPr>
          <p:grpSpPr bwMode="auto">
            <a:xfrm rot="-5400000">
              <a:off x="3600" y="2976"/>
              <a:ext cx="816" cy="815"/>
              <a:chOff x="576" y="2976"/>
              <a:chExt cx="816" cy="815"/>
            </a:xfrm>
          </p:grpSpPr>
          <p:sp>
            <p:nvSpPr>
              <p:cNvPr id="56340" name="Rectangle 12"/>
              <p:cNvSpPr>
                <a:spLocks noChangeArrowheads="1"/>
              </p:cNvSpPr>
              <p:nvPr/>
            </p:nvSpPr>
            <p:spPr bwMode="auto">
              <a:xfrm>
                <a:off x="576" y="2976"/>
                <a:ext cx="815" cy="815"/>
              </a:xfrm>
              <a:prstGeom prst="rect">
                <a:avLst/>
              </a:prstGeom>
              <a:solidFill>
                <a:srgbClr val="C8272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56341" name="Rectangle 13"/>
              <p:cNvSpPr>
                <a:spLocks noChangeArrowheads="1"/>
              </p:cNvSpPr>
              <p:nvPr/>
            </p:nvSpPr>
            <p:spPr bwMode="auto">
              <a:xfrm>
                <a:off x="984" y="2976"/>
                <a:ext cx="408" cy="408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56334" name="Group 14"/>
            <p:cNvGrpSpPr>
              <a:grpSpLocks/>
            </p:cNvGrpSpPr>
            <p:nvPr/>
          </p:nvGrpSpPr>
          <p:grpSpPr bwMode="auto">
            <a:xfrm rot="10800000">
              <a:off x="2592" y="2976"/>
              <a:ext cx="816" cy="815"/>
              <a:chOff x="576" y="2976"/>
              <a:chExt cx="816" cy="815"/>
            </a:xfrm>
          </p:grpSpPr>
          <p:sp>
            <p:nvSpPr>
              <p:cNvPr id="56338" name="Rectangle 15"/>
              <p:cNvSpPr>
                <a:spLocks noChangeArrowheads="1"/>
              </p:cNvSpPr>
              <p:nvPr/>
            </p:nvSpPr>
            <p:spPr bwMode="auto">
              <a:xfrm>
                <a:off x="576" y="2976"/>
                <a:ext cx="815" cy="815"/>
              </a:xfrm>
              <a:prstGeom prst="rect">
                <a:avLst/>
              </a:prstGeom>
              <a:solidFill>
                <a:srgbClr val="C8272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56339" name="Rectangle 16"/>
              <p:cNvSpPr>
                <a:spLocks noChangeArrowheads="1"/>
              </p:cNvSpPr>
              <p:nvPr/>
            </p:nvSpPr>
            <p:spPr bwMode="auto">
              <a:xfrm>
                <a:off x="984" y="2976"/>
                <a:ext cx="408" cy="408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56335" name="Group 17"/>
            <p:cNvGrpSpPr>
              <a:grpSpLocks/>
            </p:cNvGrpSpPr>
            <p:nvPr/>
          </p:nvGrpSpPr>
          <p:grpSpPr bwMode="auto">
            <a:xfrm rot="5400000">
              <a:off x="1584" y="2976"/>
              <a:ext cx="816" cy="815"/>
              <a:chOff x="576" y="2976"/>
              <a:chExt cx="816" cy="815"/>
            </a:xfrm>
          </p:grpSpPr>
          <p:sp>
            <p:nvSpPr>
              <p:cNvPr id="56336" name="Rectangle 18"/>
              <p:cNvSpPr>
                <a:spLocks noChangeArrowheads="1"/>
              </p:cNvSpPr>
              <p:nvPr/>
            </p:nvSpPr>
            <p:spPr bwMode="auto">
              <a:xfrm>
                <a:off x="576" y="2976"/>
                <a:ext cx="815" cy="815"/>
              </a:xfrm>
              <a:prstGeom prst="rect">
                <a:avLst/>
              </a:prstGeom>
              <a:solidFill>
                <a:srgbClr val="C8272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56337" name="Rectangle 19"/>
              <p:cNvSpPr>
                <a:spLocks noChangeArrowheads="1"/>
              </p:cNvSpPr>
              <p:nvPr/>
            </p:nvSpPr>
            <p:spPr bwMode="auto">
              <a:xfrm>
                <a:off x="984" y="2976"/>
                <a:ext cx="408" cy="408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</p:grp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838200" y="990600"/>
            <a:ext cx="1798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Base case</a:t>
            </a:r>
          </a:p>
        </p:txBody>
      </p:sp>
      <p:sp>
        <p:nvSpPr>
          <p:cNvPr id="3278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7388225" cy="14430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chemeClr val="hlink"/>
                </a:solidFill>
              </a:rPr>
              <a:t>Inductive Hypothesis: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smtClean="0"/>
              <a:t>We can tile a 2</a:t>
            </a:r>
            <a:r>
              <a:rPr lang="en-US" sz="2800" baseline="30000" smtClean="0"/>
              <a:t>k</a:t>
            </a:r>
            <a:r>
              <a:rPr lang="en-US" sz="2800" smtClean="0"/>
              <a:t> x 2</a:t>
            </a:r>
            <a:r>
              <a:rPr lang="en-US" sz="2800" baseline="30000" smtClean="0"/>
              <a:t>k</a:t>
            </a:r>
            <a:r>
              <a:rPr lang="en-US" sz="2800" smtClean="0"/>
              <a:t> deficient board using our fancy designer tiles.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762000" y="5181600"/>
            <a:ext cx="5638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this to prove: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can tile a 2</a:t>
            </a:r>
            <a:r>
              <a:rPr lang="en-US" sz="28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k+1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 2</a:t>
            </a:r>
            <a:r>
              <a:rPr lang="en-US" sz="28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k+1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deficient board using our fancy designer tiles.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086600" y="5181600"/>
            <a:ext cx="1211263" cy="1211263"/>
            <a:chOff x="3792" y="3170"/>
            <a:chExt cx="763" cy="763"/>
          </a:xfrm>
        </p:grpSpPr>
        <p:sp>
          <p:nvSpPr>
            <p:cNvPr id="56330" name="Rectangle 24"/>
            <p:cNvSpPr>
              <a:spLocks noChangeArrowheads="1"/>
            </p:cNvSpPr>
            <p:nvPr/>
          </p:nvSpPr>
          <p:spPr bwMode="auto">
            <a:xfrm>
              <a:off x="3792" y="3170"/>
              <a:ext cx="763" cy="763"/>
            </a:xfrm>
            <a:prstGeom prst="rect">
              <a:avLst/>
            </a:prstGeom>
            <a:solidFill>
              <a:srgbClr val="C82722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6331" name="Rectangle 25"/>
            <p:cNvSpPr>
              <a:spLocks noChangeArrowheads="1"/>
            </p:cNvSpPr>
            <p:nvPr/>
          </p:nvSpPr>
          <p:spPr bwMode="auto">
            <a:xfrm>
              <a:off x="4174" y="3170"/>
              <a:ext cx="381" cy="38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entr" presetSubtype="20578909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entr" presetSubtype="20579219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autoUpdateAnimBg="0"/>
      <p:bldP spid="32788" grpId="0" autoUpdateAnimBg="0"/>
      <p:bldP spid="32789" grpId="0" build="p" bldLvl="2" autoUpdateAnimBg="0"/>
      <p:bldP spid="3279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8763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smtClean="0"/>
              <a:t>1.Các phép toán trên tập hợp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 Phép hợp: x</a:t>
            </a:r>
            <a:r>
              <a:rPr lang="en-US" smtClean="0">
                <a:sym typeface="Symbol" pitchFamily="18" charset="2"/>
              </a:rPr>
              <a:t>A  B 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A 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B.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Phép giao : xA  B 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A 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B.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Hiệu : xA </a:t>
            </a:r>
            <a:r>
              <a:rPr lang="en-US" smtClean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\</a:t>
            </a:r>
            <a:r>
              <a:rPr lang="en-US" smtClean="0">
                <a:sym typeface="Symbol" pitchFamily="18" charset="2"/>
              </a:rPr>
              <a:t> B 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A 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B.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Hiệu đối xứng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 xA  B 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 A  B  </a:t>
            </a:r>
            <a:r>
              <a:rPr lang="en-US" smtClean="0"/>
              <a:t>x</a:t>
            </a:r>
            <a:r>
              <a:rPr lang="en-US" smtClean="0">
                <a:sym typeface="Symbol" pitchFamily="18" charset="2"/>
              </a:rPr>
              <a:t> A  B .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Phần bù :Cho AE thì </a:t>
            </a:r>
          </a:p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657600" y="5410200"/>
          <a:ext cx="1752600" cy="671513"/>
        </p:xfrm>
        <a:graphic>
          <a:graphicData uri="http://schemas.openxmlformats.org/presentationml/2006/ole">
            <p:oleObj spid="_x0000_s1026" name="Equation" r:id="rId3" imgW="596880" imgH="228600" progId="Equation.DSMT4">
              <p:embed/>
            </p:oleObj>
          </a:graphicData>
        </a:graphic>
      </p:graphicFrame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3FE25-D997-49BE-8B22-4AAC9B372F3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538413" y="2427288"/>
            <a:ext cx="3543300" cy="35433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32225" y="5075238"/>
            <a:ext cx="222250" cy="220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1371600"/>
            <a:ext cx="4897438" cy="4602163"/>
            <a:chOff x="768" y="864"/>
            <a:chExt cx="3085" cy="2899"/>
          </a:xfrm>
        </p:grpSpPr>
        <p:sp>
          <p:nvSpPr>
            <p:cNvPr id="57357" name="Line 5"/>
            <p:cNvSpPr>
              <a:spLocks noChangeShapeType="1"/>
            </p:cNvSpPr>
            <p:nvPr/>
          </p:nvSpPr>
          <p:spPr bwMode="auto">
            <a:xfrm>
              <a:off x="2715" y="1530"/>
              <a:ext cx="0" cy="2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6"/>
            <p:cNvSpPr>
              <a:spLocks noChangeShapeType="1"/>
            </p:cNvSpPr>
            <p:nvPr/>
          </p:nvSpPr>
          <p:spPr bwMode="auto">
            <a:xfrm flipH="1">
              <a:off x="1600" y="2645"/>
              <a:ext cx="2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AutoShape 7"/>
            <p:cNvSpPr>
              <a:spLocks/>
            </p:cNvSpPr>
            <p:nvPr/>
          </p:nvSpPr>
          <p:spPr bwMode="auto">
            <a:xfrm>
              <a:off x="1191" y="1527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7360" name="AutoShape 8"/>
            <p:cNvSpPr>
              <a:spLocks/>
            </p:cNvSpPr>
            <p:nvPr/>
          </p:nvSpPr>
          <p:spPr bwMode="auto">
            <a:xfrm rot="5400000">
              <a:off x="2045" y="722"/>
              <a:ext cx="239" cy="1114"/>
            </a:xfrm>
            <a:prstGeom prst="leftBrace">
              <a:avLst>
                <a:gd name="adj1" fmla="val 3884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7361" name="Text Box 9"/>
            <p:cNvSpPr txBox="1">
              <a:spLocks noChangeArrowheads="1"/>
            </p:cNvSpPr>
            <p:nvPr/>
          </p:nvSpPr>
          <p:spPr bwMode="auto">
            <a:xfrm>
              <a:off x="768" y="1920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7362" name="Text Box 10"/>
            <p:cNvSpPr txBox="1">
              <a:spLocks noChangeArrowheads="1"/>
            </p:cNvSpPr>
            <p:nvPr/>
          </p:nvSpPr>
          <p:spPr bwMode="auto">
            <a:xfrm>
              <a:off x="1968" y="864"/>
              <a:ext cx="3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7363" name="AutoShape 11"/>
            <p:cNvSpPr>
              <a:spLocks/>
            </p:cNvSpPr>
            <p:nvPr/>
          </p:nvSpPr>
          <p:spPr bwMode="auto">
            <a:xfrm rot="5400000">
              <a:off x="3178" y="701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7364" name="Text Box 12"/>
            <p:cNvSpPr txBox="1">
              <a:spLocks noChangeArrowheads="1"/>
            </p:cNvSpPr>
            <p:nvPr/>
          </p:nvSpPr>
          <p:spPr bwMode="auto">
            <a:xfrm>
              <a:off x="3072" y="864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7365" name="AutoShape 13"/>
            <p:cNvSpPr>
              <a:spLocks/>
            </p:cNvSpPr>
            <p:nvPr/>
          </p:nvSpPr>
          <p:spPr bwMode="auto">
            <a:xfrm>
              <a:off x="1170" y="2650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7366" name="Text Box 14"/>
            <p:cNvSpPr txBox="1">
              <a:spLocks noChangeArrowheads="1"/>
            </p:cNvSpPr>
            <p:nvPr/>
          </p:nvSpPr>
          <p:spPr bwMode="auto">
            <a:xfrm>
              <a:off x="768" y="3060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sp>
        <p:nvSpPr>
          <p:cNvPr id="33807" name="AutoShape 15"/>
          <p:cNvSpPr>
            <a:spLocks/>
          </p:cNvSpPr>
          <p:nvPr/>
        </p:nvSpPr>
        <p:spPr bwMode="auto">
          <a:xfrm flipH="1">
            <a:off x="6324600" y="2514600"/>
            <a:ext cx="381000" cy="3429000"/>
          </a:xfrm>
          <a:prstGeom prst="leftBrace">
            <a:avLst>
              <a:gd name="adj1" fmla="val 75000"/>
              <a:gd name="adj2" fmla="val 4994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781800" y="3943350"/>
            <a:ext cx="76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k+1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819400" y="4495800"/>
            <a:ext cx="1219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OK!! (by IH)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819400" y="2819400"/>
            <a:ext cx="2971800" cy="3043238"/>
            <a:chOff x="1776" y="1776"/>
            <a:chExt cx="1872" cy="1917"/>
          </a:xfrm>
        </p:grpSpPr>
        <p:sp>
          <p:nvSpPr>
            <p:cNvPr id="57354" name="Text Box 19"/>
            <p:cNvSpPr txBox="1">
              <a:spLocks noChangeArrowheads="1"/>
            </p:cNvSpPr>
            <p:nvPr/>
          </p:nvSpPr>
          <p:spPr bwMode="auto">
            <a:xfrm>
              <a:off x="1776" y="1776"/>
              <a:ext cx="768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720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</a:p>
          </p:txBody>
        </p:sp>
        <p:sp>
          <p:nvSpPr>
            <p:cNvPr id="57355" name="Text Box 20"/>
            <p:cNvSpPr txBox="1">
              <a:spLocks noChangeArrowheads="1"/>
            </p:cNvSpPr>
            <p:nvPr/>
          </p:nvSpPr>
          <p:spPr bwMode="auto">
            <a:xfrm>
              <a:off x="2880" y="2832"/>
              <a:ext cx="768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720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</a:p>
          </p:txBody>
        </p:sp>
        <p:sp>
          <p:nvSpPr>
            <p:cNvPr id="57356" name="Text Box 21"/>
            <p:cNvSpPr txBox="1">
              <a:spLocks noChangeArrowheads="1"/>
            </p:cNvSpPr>
            <p:nvPr/>
          </p:nvSpPr>
          <p:spPr bwMode="auto">
            <a:xfrm>
              <a:off x="2880" y="1776"/>
              <a:ext cx="768" cy="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720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</a:p>
          </p:txBody>
        </p:sp>
      </p:grpSp>
      <p:sp>
        <p:nvSpPr>
          <p:cNvPr id="33814" name="Rectangle 2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nimBg="1"/>
      <p:bldP spid="33795" grpId="0" animBg="1"/>
      <p:bldP spid="33807" grpId="0" animBg="1"/>
      <p:bldP spid="33808" grpId="0" autoUpdateAnimBg="0"/>
      <p:bldP spid="33809" grpId="0" autoUpdateAnimBg="0"/>
      <p:bldP spid="338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538413" y="2427288"/>
            <a:ext cx="3543300" cy="35433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32225" y="5075238"/>
            <a:ext cx="222250" cy="220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219200" y="1371600"/>
            <a:ext cx="4897438" cy="4602163"/>
            <a:chOff x="768" y="864"/>
            <a:chExt cx="3085" cy="2899"/>
          </a:xfrm>
        </p:grpSpPr>
        <p:sp>
          <p:nvSpPr>
            <p:cNvPr id="58388" name="Line 5"/>
            <p:cNvSpPr>
              <a:spLocks noChangeShapeType="1"/>
            </p:cNvSpPr>
            <p:nvPr/>
          </p:nvSpPr>
          <p:spPr bwMode="auto">
            <a:xfrm>
              <a:off x="2715" y="1530"/>
              <a:ext cx="0" cy="2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Line 6"/>
            <p:cNvSpPr>
              <a:spLocks noChangeShapeType="1"/>
            </p:cNvSpPr>
            <p:nvPr/>
          </p:nvSpPr>
          <p:spPr bwMode="auto">
            <a:xfrm flipH="1">
              <a:off x="1600" y="2645"/>
              <a:ext cx="2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AutoShape 7"/>
            <p:cNvSpPr>
              <a:spLocks/>
            </p:cNvSpPr>
            <p:nvPr/>
          </p:nvSpPr>
          <p:spPr bwMode="auto">
            <a:xfrm>
              <a:off x="1191" y="1527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91" name="AutoShape 8"/>
            <p:cNvSpPr>
              <a:spLocks/>
            </p:cNvSpPr>
            <p:nvPr/>
          </p:nvSpPr>
          <p:spPr bwMode="auto">
            <a:xfrm rot="5400000">
              <a:off x="2045" y="722"/>
              <a:ext cx="239" cy="1114"/>
            </a:xfrm>
            <a:prstGeom prst="leftBrace">
              <a:avLst>
                <a:gd name="adj1" fmla="val 3884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92" name="Text Box 9"/>
            <p:cNvSpPr txBox="1">
              <a:spLocks noChangeArrowheads="1"/>
            </p:cNvSpPr>
            <p:nvPr/>
          </p:nvSpPr>
          <p:spPr bwMode="auto">
            <a:xfrm>
              <a:off x="768" y="1920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8393" name="Text Box 10"/>
            <p:cNvSpPr txBox="1">
              <a:spLocks noChangeArrowheads="1"/>
            </p:cNvSpPr>
            <p:nvPr/>
          </p:nvSpPr>
          <p:spPr bwMode="auto">
            <a:xfrm>
              <a:off x="1968" y="864"/>
              <a:ext cx="38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8394" name="AutoShape 11"/>
            <p:cNvSpPr>
              <a:spLocks/>
            </p:cNvSpPr>
            <p:nvPr/>
          </p:nvSpPr>
          <p:spPr bwMode="auto">
            <a:xfrm rot="5400000">
              <a:off x="3178" y="701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95" name="Text Box 12"/>
            <p:cNvSpPr txBox="1">
              <a:spLocks noChangeArrowheads="1"/>
            </p:cNvSpPr>
            <p:nvPr/>
          </p:nvSpPr>
          <p:spPr bwMode="auto">
            <a:xfrm>
              <a:off x="3072" y="864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  <p:sp>
          <p:nvSpPr>
            <p:cNvPr id="58396" name="AutoShape 13"/>
            <p:cNvSpPr>
              <a:spLocks/>
            </p:cNvSpPr>
            <p:nvPr/>
          </p:nvSpPr>
          <p:spPr bwMode="auto">
            <a:xfrm>
              <a:off x="1170" y="2650"/>
              <a:ext cx="238" cy="1113"/>
            </a:xfrm>
            <a:prstGeom prst="leftBrace">
              <a:avLst>
                <a:gd name="adj1" fmla="val 389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97" name="Text Box 14"/>
            <p:cNvSpPr txBox="1">
              <a:spLocks noChangeArrowheads="1"/>
            </p:cNvSpPr>
            <p:nvPr/>
          </p:nvSpPr>
          <p:spPr bwMode="auto">
            <a:xfrm>
              <a:off x="768" y="3060"/>
              <a:ext cx="39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Comic Sans MS" pitchFamily="66" charset="0"/>
                </a:rPr>
                <a:t>2</a:t>
              </a:r>
              <a:r>
                <a:rPr lang="en-US" sz="2400" baseline="30000">
                  <a:solidFill>
                    <a:srgbClr val="FFFFFF"/>
                  </a:solidFill>
                  <a:latin typeface="Comic Sans MS" pitchFamily="66" charset="0"/>
                </a:rPr>
                <a:t>k</a:t>
              </a:r>
              <a:endParaRPr lang="en-US" sz="2400">
                <a:solidFill>
                  <a:srgbClr val="FFFFFF"/>
                </a:solidFill>
                <a:latin typeface="Comic Sans MS" pitchFamily="66" charset="0"/>
              </a:endParaRPr>
            </a:p>
          </p:txBody>
        </p:sp>
      </p:grpSp>
      <p:sp>
        <p:nvSpPr>
          <p:cNvPr id="58373" name="AutoShape 15"/>
          <p:cNvSpPr>
            <a:spLocks/>
          </p:cNvSpPr>
          <p:nvPr/>
        </p:nvSpPr>
        <p:spPr bwMode="auto">
          <a:xfrm flipH="1">
            <a:off x="6324600" y="2514600"/>
            <a:ext cx="381000" cy="3429000"/>
          </a:xfrm>
          <a:prstGeom prst="leftBrace">
            <a:avLst>
              <a:gd name="adj1" fmla="val 75000"/>
              <a:gd name="adj2" fmla="val 4994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58374" name="Text Box 16"/>
          <p:cNvSpPr txBox="1">
            <a:spLocks noChangeArrowheads="1"/>
          </p:cNvSpPr>
          <p:nvPr/>
        </p:nvSpPr>
        <p:spPr bwMode="auto">
          <a:xfrm>
            <a:off x="6781800" y="3943350"/>
            <a:ext cx="76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FF"/>
                </a:solidFill>
                <a:latin typeface="Comic Sans MS" pitchFamily="66" charset="0"/>
              </a:rPr>
              <a:t>2</a:t>
            </a:r>
            <a:r>
              <a:rPr lang="en-US" sz="2400" baseline="30000">
                <a:solidFill>
                  <a:srgbClr val="FFFFFF"/>
                </a:solidFill>
                <a:latin typeface="Comic Sans MS" pitchFamily="66" charset="0"/>
              </a:rPr>
              <a:t>k+1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58375" name="Text Box 17"/>
          <p:cNvSpPr txBox="1">
            <a:spLocks noChangeArrowheads="1"/>
          </p:cNvSpPr>
          <p:nvPr/>
        </p:nvSpPr>
        <p:spPr bwMode="auto">
          <a:xfrm>
            <a:off x="2803525" y="4572000"/>
            <a:ext cx="1158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2819400" y="4495800"/>
            <a:ext cx="1219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OK!! (by IH)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086225" y="3983038"/>
            <a:ext cx="222250" cy="220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302125" y="3983038"/>
            <a:ext cx="222250" cy="220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314825" y="4198938"/>
            <a:ext cx="222250" cy="2206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819400" y="2743200"/>
            <a:ext cx="1219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OK!! (by IH)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572000" y="2720975"/>
            <a:ext cx="1219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OK!! (by IH)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4572000" y="4495800"/>
            <a:ext cx="1219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OK!! (by IH)</a:t>
            </a:r>
            <a:endParaRPr lang="en-US" sz="2400">
              <a:solidFill>
                <a:srgbClr val="FFFFFF"/>
              </a:solidFill>
              <a:latin typeface="Comic Sans MS" pitchFamily="66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89400" y="3975100"/>
            <a:ext cx="450850" cy="436563"/>
            <a:chOff x="2574" y="2509"/>
            <a:chExt cx="284" cy="275"/>
          </a:xfrm>
        </p:grpSpPr>
        <p:sp>
          <p:nvSpPr>
            <p:cNvPr id="58385" name="Rectangle 26"/>
            <p:cNvSpPr>
              <a:spLocks noChangeArrowheads="1"/>
            </p:cNvSpPr>
            <p:nvPr/>
          </p:nvSpPr>
          <p:spPr bwMode="auto">
            <a:xfrm>
              <a:off x="2574" y="2509"/>
              <a:ext cx="140" cy="13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86" name="Rectangle 27"/>
            <p:cNvSpPr>
              <a:spLocks noChangeArrowheads="1"/>
            </p:cNvSpPr>
            <p:nvPr/>
          </p:nvSpPr>
          <p:spPr bwMode="auto">
            <a:xfrm>
              <a:off x="2710" y="2509"/>
              <a:ext cx="140" cy="13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8387" name="Rectangle 28"/>
            <p:cNvSpPr>
              <a:spLocks noChangeArrowheads="1"/>
            </p:cNvSpPr>
            <p:nvPr/>
          </p:nvSpPr>
          <p:spPr bwMode="auto">
            <a:xfrm>
              <a:off x="2718" y="2645"/>
              <a:ext cx="140" cy="139"/>
            </a:xfrm>
            <a:prstGeom prst="rect">
              <a:avLst/>
            </a:prstGeom>
            <a:solidFill>
              <a:srgbClr val="8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sp>
        <p:nvSpPr>
          <p:cNvPr id="34845" name="Rectangle 29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5" grpId="0" animBg="1"/>
      <p:bldP spid="34836" grpId="0" animBg="1"/>
      <p:bldP spid="34837" grpId="0" animBg="1"/>
      <p:bldP spid="34838" grpId="0" autoUpdateAnimBg="0"/>
      <p:bldP spid="34839" grpId="0" autoUpdateAnimBg="0"/>
      <p:bldP spid="348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690688" y="1827213"/>
            <a:ext cx="4387850" cy="438785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292475" y="5105400"/>
            <a:ext cx="274638" cy="2746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92275" y="1828800"/>
            <a:ext cx="4387850" cy="4387850"/>
            <a:chOff x="1728" y="1152"/>
            <a:chExt cx="2764" cy="2764"/>
          </a:xfrm>
        </p:grpSpPr>
        <p:sp>
          <p:nvSpPr>
            <p:cNvPr id="59430" name="Line 5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Line 6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24263" y="3760788"/>
            <a:ext cx="547687" cy="547687"/>
            <a:chOff x="2928" y="2352"/>
            <a:chExt cx="365" cy="365"/>
          </a:xfrm>
        </p:grpSpPr>
        <p:sp>
          <p:nvSpPr>
            <p:cNvPr id="59427" name="Rectangle 8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28" name="Rectangle 9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29" name="Rectangle 10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02075" y="1828800"/>
            <a:ext cx="2193925" cy="2193925"/>
            <a:chOff x="1728" y="1152"/>
            <a:chExt cx="2764" cy="2764"/>
          </a:xfrm>
        </p:grpSpPr>
        <p:sp>
          <p:nvSpPr>
            <p:cNvPr id="59425" name="Line 12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Line 13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740275" y="2652713"/>
            <a:ext cx="547688" cy="547687"/>
            <a:chOff x="2928" y="2352"/>
            <a:chExt cx="365" cy="365"/>
          </a:xfrm>
        </p:grpSpPr>
        <p:sp>
          <p:nvSpPr>
            <p:cNvPr id="59422" name="Rectangle 15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23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24" name="Rectangle 17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986338" y="1846263"/>
            <a:ext cx="1096962" cy="1096962"/>
            <a:chOff x="1728" y="1152"/>
            <a:chExt cx="2764" cy="2764"/>
          </a:xfrm>
        </p:grpSpPr>
        <p:sp>
          <p:nvSpPr>
            <p:cNvPr id="59420" name="Line 19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Line 20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257800" y="2116138"/>
            <a:ext cx="538163" cy="538162"/>
            <a:chOff x="2928" y="2352"/>
            <a:chExt cx="365" cy="365"/>
          </a:xfrm>
        </p:grpSpPr>
        <p:sp>
          <p:nvSpPr>
            <p:cNvPr id="59417" name="Rectangle 22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18" name="Rectangle 23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19" name="Rectangle 24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1676400" y="4006850"/>
            <a:ext cx="2193925" cy="2193925"/>
            <a:chOff x="1728" y="1152"/>
            <a:chExt cx="2764" cy="2764"/>
          </a:xfrm>
        </p:grpSpPr>
        <p:sp>
          <p:nvSpPr>
            <p:cNvPr id="59415" name="Line 26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Line 27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 rot="-5400000">
            <a:off x="2514600" y="4832350"/>
            <a:ext cx="547688" cy="547688"/>
            <a:chOff x="2928" y="2352"/>
            <a:chExt cx="365" cy="365"/>
          </a:xfrm>
        </p:grpSpPr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746375" y="5119688"/>
            <a:ext cx="1096963" cy="1096962"/>
            <a:chOff x="1728" y="1152"/>
            <a:chExt cx="2764" cy="2764"/>
          </a:xfrm>
        </p:grpSpPr>
        <p:sp>
          <p:nvSpPr>
            <p:cNvPr id="59410" name="Line 33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1" name="Line 34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 rot="10800000">
            <a:off x="3032125" y="5402263"/>
            <a:ext cx="538163" cy="538162"/>
            <a:chOff x="2928" y="2352"/>
            <a:chExt cx="365" cy="365"/>
          </a:xfrm>
        </p:grpSpPr>
        <p:sp>
          <p:nvSpPr>
            <p:cNvPr id="59407" name="Rectangle 36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08" name="Rectangle 37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59409" name="Rectangle 38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sp>
        <p:nvSpPr>
          <p:cNvPr id="35879" name="Rectangle 39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782763" y="1827213"/>
            <a:ext cx="4387850" cy="438785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2400">
              <a:solidFill>
                <a:srgbClr val="FFFFFF"/>
              </a:solidFill>
              <a:latin typeface="Times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384550" y="5105400"/>
            <a:ext cx="274638" cy="2746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FFFF"/>
              </a:solidFill>
              <a:latin typeface="Garamond" pitchFamily="18" charset="0"/>
            </a:endParaRP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1784350" y="1828800"/>
            <a:ext cx="4387850" cy="4387850"/>
            <a:chOff x="1728" y="1152"/>
            <a:chExt cx="2764" cy="2764"/>
          </a:xfrm>
        </p:grpSpPr>
        <p:sp>
          <p:nvSpPr>
            <p:cNvPr id="60569" name="Line 5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70" name="Line 6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1" name="Group 7"/>
          <p:cNvGrpSpPr>
            <a:grpSpLocks/>
          </p:cNvGrpSpPr>
          <p:nvPr/>
        </p:nvGrpSpPr>
        <p:grpSpPr bwMode="auto">
          <a:xfrm>
            <a:off x="3716338" y="3760788"/>
            <a:ext cx="547687" cy="547687"/>
            <a:chOff x="2928" y="2352"/>
            <a:chExt cx="365" cy="365"/>
          </a:xfrm>
        </p:grpSpPr>
        <p:sp>
          <p:nvSpPr>
            <p:cNvPr id="60566" name="Rectangle 8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67" name="Rectangle 9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68" name="Rectangle 10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0422" name="Group 11"/>
          <p:cNvGrpSpPr>
            <a:grpSpLocks/>
          </p:cNvGrpSpPr>
          <p:nvPr/>
        </p:nvGrpSpPr>
        <p:grpSpPr bwMode="auto">
          <a:xfrm>
            <a:off x="1768475" y="4006850"/>
            <a:ext cx="2193925" cy="2193925"/>
            <a:chOff x="1728" y="1152"/>
            <a:chExt cx="2764" cy="2764"/>
          </a:xfrm>
        </p:grpSpPr>
        <p:sp>
          <p:nvSpPr>
            <p:cNvPr id="60564" name="Line 12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65" name="Line 13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3" name="Group 14"/>
          <p:cNvGrpSpPr>
            <a:grpSpLocks/>
          </p:cNvGrpSpPr>
          <p:nvPr/>
        </p:nvGrpSpPr>
        <p:grpSpPr bwMode="auto">
          <a:xfrm rot="-5400000">
            <a:off x="2606675" y="4832350"/>
            <a:ext cx="547688" cy="547688"/>
            <a:chOff x="2928" y="2352"/>
            <a:chExt cx="365" cy="365"/>
          </a:xfrm>
        </p:grpSpPr>
        <p:sp>
          <p:nvSpPr>
            <p:cNvPr id="60561" name="Rectangle 15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62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63" name="Rectangle 17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0424" name="Group 18"/>
          <p:cNvGrpSpPr>
            <a:grpSpLocks/>
          </p:cNvGrpSpPr>
          <p:nvPr/>
        </p:nvGrpSpPr>
        <p:grpSpPr bwMode="auto">
          <a:xfrm>
            <a:off x="2838450" y="5119688"/>
            <a:ext cx="1096963" cy="1096962"/>
            <a:chOff x="1728" y="1152"/>
            <a:chExt cx="2764" cy="2764"/>
          </a:xfrm>
        </p:grpSpPr>
        <p:sp>
          <p:nvSpPr>
            <p:cNvPr id="60559" name="Line 19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60" name="Line 20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25" name="Group 21"/>
          <p:cNvGrpSpPr>
            <a:grpSpLocks/>
          </p:cNvGrpSpPr>
          <p:nvPr/>
        </p:nvGrpSpPr>
        <p:grpSpPr bwMode="auto">
          <a:xfrm rot="10800000">
            <a:off x="3124200" y="5402263"/>
            <a:ext cx="538163" cy="538162"/>
            <a:chOff x="2928" y="2352"/>
            <a:chExt cx="365" cy="365"/>
          </a:xfrm>
        </p:grpSpPr>
        <p:sp>
          <p:nvSpPr>
            <p:cNvPr id="60556" name="Rectangle 22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57" name="Rectangle 23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558" name="Rectangle 24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0426" name="Group 25"/>
          <p:cNvGrpSpPr>
            <a:grpSpLocks/>
          </p:cNvGrpSpPr>
          <p:nvPr/>
        </p:nvGrpSpPr>
        <p:grpSpPr bwMode="auto">
          <a:xfrm>
            <a:off x="3987800" y="1824038"/>
            <a:ext cx="2205038" cy="2198687"/>
            <a:chOff x="3116" y="1149"/>
            <a:chExt cx="1389" cy="1385"/>
          </a:xfrm>
        </p:grpSpPr>
        <p:grpSp>
          <p:nvGrpSpPr>
            <p:cNvPr id="60521" name="Group 26"/>
            <p:cNvGrpSpPr>
              <a:grpSpLocks/>
            </p:cNvGrpSpPr>
            <p:nvPr/>
          </p:nvGrpSpPr>
          <p:grpSpPr bwMode="auto">
            <a:xfrm>
              <a:off x="3120" y="1152"/>
              <a:ext cx="1382" cy="1382"/>
              <a:chOff x="1728" y="1152"/>
              <a:chExt cx="2764" cy="2764"/>
            </a:xfrm>
          </p:grpSpPr>
          <p:sp>
            <p:nvSpPr>
              <p:cNvPr id="60554" name="Line 27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55" name="Line 28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522" name="Group 29"/>
            <p:cNvGrpSpPr>
              <a:grpSpLocks/>
            </p:cNvGrpSpPr>
            <p:nvPr/>
          </p:nvGrpSpPr>
          <p:grpSpPr bwMode="auto">
            <a:xfrm>
              <a:off x="3648" y="1671"/>
              <a:ext cx="345" cy="345"/>
              <a:chOff x="2928" y="2352"/>
              <a:chExt cx="365" cy="365"/>
            </a:xfrm>
          </p:grpSpPr>
          <p:sp>
            <p:nvSpPr>
              <p:cNvPr id="60551" name="Rectangle 30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52" name="Rectangle 31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53" name="Rectangle 32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523" name="Group 33"/>
            <p:cNvGrpSpPr>
              <a:grpSpLocks/>
            </p:cNvGrpSpPr>
            <p:nvPr/>
          </p:nvGrpSpPr>
          <p:grpSpPr bwMode="auto">
            <a:xfrm>
              <a:off x="3803" y="1163"/>
              <a:ext cx="691" cy="691"/>
              <a:chOff x="1728" y="1152"/>
              <a:chExt cx="2764" cy="2764"/>
            </a:xfrm>
          </p:grpSpPr>
          <p:sp>
            <p:nvSpPr>
              <p:cNvPr id="60549" name="Line 34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50" name="Line 35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524" name="Group 36"/>
            <p:cNvGrpSpPr>
              <a:grpSpLocks/>
            </p:cNvGrpSpPr>
            <p:nvPr/>
          </p:nvGrpSpPr>
          <p:grpSpPr bwMode="auto">
            <a:xfrm>
              <a:off x="3974" y="1333"/>
              <a:ext cx="339" cy="339"/>
              <a:chOff x="2928" y="2352"/>
              <a:chExt cx="365" cy="365"/>
            </a:xfrm>
          </p:grpSpPr>
          <p:sp>
            <p:nvSpPr>
              <p:cNvPr id="60546" name="Rectangle 37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47" name="Rectangle 38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48" name="Rectangle 3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525" name="Group 40"/>
            <p:cNvGrpSpPr>
              <a:grpSpLocks/>
            </p:cNvGrpSpPr>
            <p:nvPr/>
          </p:nvGrpSpPr>
          <p:grpSpPr bwMode="auto">
            <a:xfrm rot="5400000">
              <a:off x="3814" y="1838"/>
              <a:ext cx="691" cy="691"/>
              <a:chOff x="1728" y="1152"/>
              <a:chExt cx="2764" cy="2764"/>
            </a:xfrm>
          </p:grpSpPr>
          <p:sp>
            <p:nvSpPr>
              <p:cNvPr id="60544" name="Line 41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45" name="Line 42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526" name="Group 43"/>
            <p:cNvGrpSpPr>
              <a:grpSpLocks/>
            </p:cNvGrpSpPr>
            <p:nvPr/>
          </p:nvGrpSpPr>
          <p:grpSpPr bwMode="auto">
            <a:xfrm rot="5400000">
              <a:off x="3985" y="2008"/>
              <a:ext cx="339" cy="339"/>
              <a:chOff x="2928" y="2352"/>
              <a:chExt cx="365" cy="365"/>
            </a:xfrm>
          </p:grpSpPr>
          <p:sp>
            <p:nvSpPr>
              <p:cNvPr id="60541" name="Rectangle 44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42" name="Rectangle 45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43" name="Rectangle 46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527" name="Group 47"/>
            <p:cNvGrpSpPr>
              <a:grpSpLocks/>
            </p:cNvGrpSpPr>
            <p:nvPr/>
          </p:nvGrpSpPr>
          <p:grpSpPr bwMode="auto">
            <a:xfrm>
              <a:off x="3125" y="1838"/>
              <a:ext cx="691" cy="691"/>
              <a:chOff x="1728" y="1152"/>
              <a:chExt cx="2764" cy="2764"/>
            </a:xfrm>
          </p:grpSpPr>
          <p:sp>
            <p:nvSpPr>
              <p:cNvPr id="60539" name="Line 48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40" name="Line 49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528" name="Group 50"/>
            <p:cNvGrpSpPr>
              <a:grpSpLocks/>
            </p:cNvGrpSpPr>
            <p:nvPr/>
          </p:nvGrpSpPr>
          <p:grpSpPr bwMode="auto">
            <a:xfrm>
              <a:off x="3296" y="2008"/>
              <a:ext cx="339" cy="339"/>
              <a:chOff x="2928" y="2352"/>
              <a:chExt cx="365" cy="365"/>
            </a:xfrm>
          </p:grpSpPr>
          <p:sp>
            <p:nvSpPr>
              <p:cNvPr id="60536" name="Rectangle 51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37" name="Rectangle 52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38" name="Rectangle 53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529" name="Group 54"/>
            <p:cNvGrpSpPr>
              <a:grpSpLocks/>
            </p:cNvGrpSpPr>
            <p:nvPr/>
          </p:nvGrpSpPr>
          <p:grpSpPr bwMode="auto">
            <a:xfrm rot="-5400000">
              <a:off x="3116" y="1149"/>
              <a:ext cx="691" cy="691"/>
              <a:chOff x="1728" y="1152"/>
              <a:chExt cx="2764" cy="2764"/>
            </a:xfrm>
          </p:grpSpPr>
          <p:sp>
            <p:nvSpPr>
              <p:cNvPr id="60534" name="Line 55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35" name="Line 56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530" name="Group 57"/>
            <p:cNvGrpSpPr>
              <a:grpSpLocks/>
            </p:cNvGrpSpPr>
            <p:nvPr/>
          </p:nvGrpSpPr>
          <p:grpSpPr bwMode="auto">
            <a:xfrm rot="-5400000">
              <a:off x="3287" y="1319"/>
              <a:ext cx="339" cy="339"/>
              <a:chOff x="2928" y="2352"/>
              <a:chExt cx="365" cy="365"/>
            </a:xfrm>
          </p:grpSpPr>
          <p:sp>
            <p:nvSpPr>
              <p:cNvPr id="60531" name="Rectangle 58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32" name="Rectangle 59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33" name="Rectangle 60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</p:grpSp>
      <p:grpSp>
        <p:nvGrpSpPr>
          <p:cNvPr id="60427" name="Group 61"/>
          <p:cNvGrpSpPr>
            <a:grpSpLocks/>
          </p:cNvGrpSpPr>
          <p:nvPr/>
        </p:nvGrpSpPr>
        <p:grpSpPr bwMode="auto">
          <a:xfrm rot="5400000">
            <a:off x="3992563" y="4017963"/>
            <a:ext cx="2205037" cy="2198687"/>
            <a:chOff x="3116" y="1149"/>
            <a:chExt cx="1389" cy="1385"/>
          </a:xfrm>
        </p:grpSpPr>
        <p:grpSp>
          <p:nvGrpSpPr>
            <p:cNvPr id="60486" name="Group 62"/>
            <p:cNvGrpSpPr>
              <a:grpSpLocks/>
            </p:cNvGrpSpPr>
            <p:nvPr/>
          </p:nvGrpSpPr>
          <p:grpSpPr bwMode="auto">
            <a:xfrm>
              <a:off x="3120" y="1152"/>
              <a:ext cx="1382" cy="1382"/>
              <a:chOff x="1728" y="1152"/>
              <a:chExt cx="2764" cy="2764"/>
            </a:xfrm>
          </p:grpSpPr>
          <p:sp>
            <p:nvSpPr>
              <p:cNvPr id="60519" name="Line 63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20" name="Line 64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87" name="Group 65"/>
            <p:cNvGrpSpPr>
              <a:grpSpLocks/>
            </p:cNvGrpSpPr>
            <p:nvPr/>
          </p:nvGrpSpPr>
          <p:grpSpPr bwMode="auto">
            <a:xfrm>
              <a:off x="3648" y="1671"/>
              <a:ext cx="345" cy="345"/>
              <a:chOff x="2928" y="2352"/>
              <a:chExt cx="365" cy="365"/>
            </a:xfrm>
          </p:grpSpPr>
          <p:sp>
            <p:nvSpPr>
              <p:cNvPr id="60516" name="Rectangle 66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17" name="Rectangle 67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18" name="Rectangle 6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88" name="Group 69"/>
            <p:cNvGrpSpPr>
              <a:grpSpLocks/>
            </p:cNvGrpSpPr>
            <p:nvPr/>
          </p:nvGrpSpPr>
          <p:grpSpPr bwMode="auto">
            <a:xfrm>
              <a:off x="3803" y="1163"/>
              <a:ext cx="691" cy="691"/>
              <a:chOff x="1728" y="1152"/>
              <a:chExt cx="2764" cy="2764"/>
            </a:xfrm>
          </p:grpSpPr>
          <p:sp>
            <p:nvSpPr>
              <p:cNvPr id="60514" name="Line 70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15" name="Line 71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89" name="Group 72"/>
            <p:cNvGrpSpPr>
              <a:grpSpLocks/>
            </p:cNvGrpSpPr>
            <p:nvPr/>
          </p:nvGrpSpPr>
          <p:grpSpPr bwMode="auto">
            <a:xfrm>
              <a:off x="3974" y="1333"/>
              <a:ext cx="339" cy="339"/>
              <a:chOff x="2928" y="2352"/>
              <a:chExt cx="365" cy="365"/>
            </a:xfrm>
          </p:grpSpPr>
          <p:sp>
            <p:nvSpPr>
              <p:cNvPr id="60511" name="Rectangle 73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12" name="Rectangle 74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13" name="Rectangle 75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90" name="Group 76"/>
            <p:cNvGrpSpPr>
              <a:grpSpLocks/>
            </p:cNvGrpSpPr>
            <p:nvPr/>
          </p:nvGrpSpPr>
          <p:grpSpPr bwMode="auto">
            <a:xfrm rot="5400000">
              <a:off x="3814" y="1838"/>
              <a:ext cx="691" cy="691"/>
              <a:chOff x="1728" y="1152"/>
              <a:chExt cx="2764" cy="2764"/>
            </a:xfrm>
          </p:grpSpPr>
          <p:sp>
            <p:nvSpPr>
              <p:cNvPr id="60509" name="Line 77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10" name="Line 78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91" name="Group 79"/>
            <p:cNvGrpSpPr>
              <a:grpSpLocks/>
            </p:cNvGrpSpPr>
            <p:nvPr/>
          </p:nvGrpSpPr>
          <p:grpSpPr bwMode="auto">
            <a:xfrm rot="5400000">
              <a:off x="3985" y="2008"/>
              <a:ext cx="339" cy="339"/>
              <a:chOff x="2928" y="2352"/>
              <a:chExt cx="365" cy="365"/>
            </a:xfrm>
          </p:grpSpPr>
          <p:sp>
            <p:nvSpPr>
              <p:cNvPr id="60506" name="Rectangle 80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07" name="Rectangle 81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08" name="Rectangle 82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92" name="Group 83"/>
            <p:cNvGrpSpPr>
              <a:grpSpLocks/>
            </p:cNvGrpSpPr>
            <p:nvPr/>
          </p:nvGrpSpPr>
          <p:grpSpPr bwMode="auto">
            <a:xfrm>
              <a:off x="3125" y="1838"/>
              <a:ext cx="691" cy="691"/>
              <a:chOff x="1728" y="1152"/>
              <a:chExt cx="2764" cy="2764"/>
            </a:xfrm>
          </p:grpSpPr>
          <p:sp>
            <p:nvSpPr>
              <p:cNvPr id="60504" name="Line 84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05" name="Line 85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93" name="Group 86"/>
            <p:cNvGrpSpPr>
              <a:grpSpLocks/>
            </p:cNvGrpSpPr>
            <p:nvPr/>
          </p:nvGrpSpPr>
          <p:grpSpPr bwMode="auto">
            <a:xfrm>
              <a:off x="3296" y="2008"/>
              <a:ext cx="339" cy="339"/>
              <a:chOff x="2928" y="2352"/>
              <a:chExt cx="365" cy="365"/>
            </a:xfrm>
          </p:grpSpPr>
          <p:sp>
            <p:nvSpPr>
              <p:cNvPr id="60501" name="Rectangle 87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02" name="Rectangle 88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503" name="Rectangle 8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94" name="Group 90"/>
            <p:cNvGrpSpPr>
              <a:grpSpLocks/>
            </p:cNvGrpSpPr>
            <p:nvPr/>
          </p:nvGrpSpPr>
          <p:grpSpPr bwMode="auto">
            <a:xfrm rot="-5400000">
              <a:off x="3116" y="1149"/>
              <a:ext cx="691" cy="691"/>
              <a:chOff x="1728" y="1152"/>
              <a:chExt cx="2764" cy="2764"/>
            </a:xfrm>
          </p:grpSpPr>
          <p:sp>
            <p:nvSpPr>
              <p:cNvPr id="60499" name="Line 91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00" name="Line 92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95" name="Group 93"/>
            <p:cNvGrpSpPr>
              <a:grpSpLocks/>
            </p:cNvGrpSpPr>
            <p:nvPr/>
          </p:nvGrpSpPr>
          <p:grpSpPr bwMode="auto">
            <a:xfrm rot="-5400000">
              <a:off x="3287" y="1319"/>
              <a:ext cx="339" cy="339"/>
              <a:chOff x="2928" y="2352"/>
              <a:chExt cx="365" cy="365"/>
            </a:xfrm>
          </p:grpSpPr>
          <p:sp>
            <p:nvSpPr>
              <p:cNvPr id="60496" name="Rectangle 94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97" name="Rectangle 95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98" name="Rectangle 96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</p:grpSp>
      <p:grpSp>
        <p:nvGrpSpPr>
          <p:cNvPr id="60428" name="Group 97"/>
          <p:cNvGrpSpPr>
            <a:grpSpLocks/>
          </p:cNvGrpSpPr>
          <p:nvPr/>
        </p:nvGrpSpPr>
        <p:grpSpPr bwMode="auto">
          <a:xfrm rot="-5400000">
            <a:off x="1749425" y="1841500"/>
            <a:ext cx="2205038" cy="2198688"/>
            <a:chOff x="3116" y="1149"/>
            <a:chExt cx="1389" cy="1385"/>
          </a:xfrm>
        </p:grpSpPr>
        <p:grpSp>
          <p:nvGrpSpPr>
            <p:cNvPr id="60451" name="Group 98"/>
            <p:cNvGrpSpPr>
              <a:grpSpLocks/>
            </p:cNvGrpSpPr>
            <p:nvPr/>
          </p:nvGrpSpPr>
          <p:grpSpPr bwMode="auto">
            <a:xfrm>
              <a:off x="3120" y="1152"/>
              <a:ext cx="1382" cy="1382"/>
              <a:chOff x="1728" y="1152"/>
              <a:chExt cx="2764" cy="2764"/>
            </a:xfrm>
          </p:grpSpPr>
          <p:sp>
            <p:nvSpPr>
              <p:cNvPr id="60484" name="Line 99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5" name="Line 100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52" name="Group 101"/>
            <p:cNvGrpSpPr>
              <a:grpSpLocks/>
            </p:cNvGrpSpPr>
            <p:nvPr/>
          </p:nvGrpSpPr>
          <p:grpSpPr bwMode="auto">
            <a:xfrm>
              <a:off x="3648" y="1671"/>
              <a:ext cx="345" cy="345"/>
              <a:chOff x="2928" y="2352"/>
              <a:chExt cx="365" cy="365"/>
            </a:xfrm>
          </p:grpSpPr>
          <p:sp>
            <p:nvSpPr>
              <p:cNvPr id="60481" name="Rectangle 102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82" name="Rectangle 103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83" name="Rectangle 104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53" name="Group 105"/>
            <p:cNvGrpSpPr>
              <a:grpSpLocks/>
            </p:cNvGrpSpPr>
            <p:nvPr/>
          </p:nvGrpSpPr>
          <p:grpSpPr bwMode="auto">
            <a:xfrm>
              <a:off x="3803" y="1163"/>
              <a:ext cx="691" cy="691"/>
              <a:chOff x="1728" y="1152"/>
              <a:chExt cx="2764" cy="2764"/>
            </a:xfrm>
          </p:grpSpPr>
          <p:sp>
            <p:nvSpPr>
              <p:cNvPr id="60479" name="Line 106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0" name="Line 107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54" name="Group 108"/>
            <p:cNvGrpSpPr>
              <a:grpSpLocks/>
            </p:cNvGrpSpPr>
            <p:nvPr/>
          </p:nvGrpSpPr>
          <p:grpSpPr bwMode="auto">
            <a:xfrm>
              <a:off x="3974" y="1333"/>
              <a:ext cx="339" cy="339"/>
              <a:chOff x="2928" y="2352"/>
              <a:chExt cx="365" cy="365"/>
            </a:xfrm>
          </p:grpSpPr>
          <p:sp>
            <p:nvSpPr>
              <p:cNvPr id="60476" name="Rectangle 109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77" name="Rectangle 110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78" name="Rectangle 111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55" name="Group 112"/>
            <p:cNvGrpSpPr>
              <a:grpSpLocks/>
            </p:cNvGrpSpPr>
            <p:nvPr/>
          </p:nvGrpSpPr>
          <p:grpSpPr bwMode="auto">
            <a:xfrm rot="5400000">
              <a:off x="3814" y="1838"/>
              <a:ext cx="691" cy="691"/>
              <a:chOff x="1728" y="1152"/>
              <a:chExt cx="2764" cy="2764"/>
            </a:xfrm>
          </p:grpSpPr>
          <p:sp>
            <p:nvSpPr>
              <p:cNvPr id="60474" name="Line 113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75" name="Line 114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56" name="Group 115"/>
            <p:cNvGrpSpPr>
              <a:grpSpLocks/>
            </p:cNvGrpSpPr>
            <p:nvPr/>
          </p:nvGrpSpPr>
          <p:grpSpPr bwMode="auto">
            <a:xfrm rot="5400000">
              <a:off x="3985" y="2008"/>
              <a:ext cx="339" cy="339"/>
              <a:chOff x="2928" y="2352"/>
              <a:chExt cx="365" cy="365"/>
            </a:xfrm>
          </p:grpSpPr>
          <p:sp>
            <p:nvSpPr>
              <p:cNvPr id="60471" name="Rectangle 116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72" name="Rectangle 117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73" name="Rectangle 11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57" name="Group 119"/>
            <p:cNvGrpSpPr>
              <a:grpSpLocks/>
            </p:cNvGrpSpPr>
            <p:nvPr/>
          </p:nvGrpSpPr>
          <p:grpSpPr bwMode="auto">
            <a:xfrm>
              <a:off x="3125" y="1838"/>
              <a:ext cx="691" cy="691"/>
              <a:chOff x="1728" y="1152"/>
              <a:chExt cx="2764" cy="2764"/>
            </a:xfrm>
          </p:grpSpPr>
          <p:sp>
            <p:nvSpPr>
              <p:cNvPr id="60469" name="Line 120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70" name="Line 121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58" name="Group 122"/>
            <p:cNvGrpSpPr>
              <a:grpSpLocks/>
            </p:cNvGrpSpPr>
            <p:nvPr/>
          </p:nvGrpSpPr>
          <p:grpSpPr bwMode="auto">
            <a:xfrm>
              <a:off x="3296" y="2008"/>
              <a:ext cx="339" cy="339"/>
              <a:chOff x="2928" y="2352"/>
              <a:chExt cx="365" cy="365"/>
            </a:xfrm>
          </p:grpSpPr>
          <p:sp>
            <p:nvSpPr>
              <p:cNvPr id="60466" name="Rectangle 123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67" name="Rectangle 124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68" name="Rectangle 125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60459" name="Group 126"/>
            <p:cNvGrpSpPr>
              <a:grpSpLocks/>
            </p:cNvGrpSpPr>
            <p:nvPr/>
          </p:nvGrpSpPr>
          <p:grpSpPr bwMode="auto">
            <a:xfrm rot="-5400000">
              <a:off x="3116" y="1149"/>
              <a:ext cx="691" cy="691"/>
              <a:chOff x="1728" y="1152"/>
              <a:chExt cx="2764" cy="2764"/>
            </a:xfrm>
          </p:grpSpPr>
          <p:sp>
            <p:nvSpPr>
              <p:cNvPr id="60464" name="Line 127"/>
              <p:cNvSpPr>
                <a:spLocks noChangeShapeType="1"/>
              </p:cNvSpPr>
              <p:nvPr/>
            </p:nvSpPr>
            <p:spPr bwMode="auto">
              <a:xfrm>
                <a:off x="3109" y="1152"/>
                <a:ext cx="0" cy="27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65" name="Line 128"/>
              <p:cNvSpPr>
                <a:spLocks noChangeShapeType="1"/>
              </p:cNvSpPr>
              <p:nvPr/>
            </p:nvSpPr>
            <p:spPr bwMode="auto">
              <a:xfrm flipH="1">
                <a:off x="1728" y="2533"/>
                <a:ext cx="27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460" name="Group 129"/>
            <p:cNvGrpSpPr>
              <a:grpSpLocks/>
            </p:cNvGrpSpPr>
            <p:nvPr/>
          </p:nvGrpSpPr>
          <p:grpSpPr bwMode="auto">
            <a:xfrm rot="-5400000">
              <a:off x="3287" y="1319"/>
              <a:ext cx="339" cy="339"/>
              <a:chOff x="2928" y="2352"/>
              <a:chExt cx="365" cy="365"/>
            </a:xfrm>
          </p:grpSpPr>
          <p:sp>
            <p:nvSpPr>
              <p:cNvPr id="60461" name="Rectangle 130"/>
              <p:cNvSpPr>
                <a:spLocks noChangeArrowheads="1"/>
              </p:cNvSpPr>
              <p:nvPr/>
            </p:nvSpPr>
            <p:spPr bwMode="auto">
              <a:xfrm>
                <a:off x="3120" y="2544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62" name="Rectangle 131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  <p:sp>
            <p:nvSpPr>
              <p:cNvPr id="60463" name="Rectangle 132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73" cy="17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FF"/>
                  </a:solidFill>
                  <a:latin typeface="Garamond" pitchFamily="18" charset="0"/>
                </a:endParaRPr>
              </a:p>
            </p:txBody>
          </p:sp>
        </p:grpSp>
      </p:grpSp>
      <p:grpSp>
        <p:nvGrpSpPr>
          <p:cNvPr id="60429" name="Group 133"/>
          <p:cNvGrpSpPr>
            <a:grpSpLocks/>
          </p:cNvGrpSpPr>
          <p:nvPr/>
        </p:nvGrpSpPr>
        <p:grpSpPr bwMode="auto">
          <a:xfrm rot="10800000">
            <a:off x="2855913" y="4029075"/>
            <a:ext cx="1096962" cy="1096963"/>
            <a:chOff x="1728" y="1152"/>
            <a:chExt cx="2764" cy="2764"/>
          </a:xfrm>
        </p:grpSpPr>
        <p:sp>
          <p:nvSpPr>
            <p:cNvPr id="60449" name="Line 134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0" name="Line 135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30" name="Group 136"/>
          <p:cNvGrpSpPr>
            <a:grpSpLocks/>
          </p:cNvGrpSpPr>
          <p:nvPr/>
        </p:nvGrpSpPr>
        <p:grpSpPr bwMode="auto">
          <a:xfrm>
            <a:off x="3141663" y="4311650"/>
            <a:ext cx="538162" cy="538163"/>
            <a:chOff x="2928" y="2352"/>
            <a:chExt cx="365" cy="365"/>
          </a:xfrm>
        </p:grpSpPr>
        <p:sp>
          <p:nvSpPr>
            <p:cNvPr id="60446" name="Rectangle 137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47" name="Rectangle 138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48" name="Rectangle 139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0431" name="Group 140"/>
          <p:cNvGrpSpPr>
            <a:grpSpLocks/>
          </p:cNvGrpSpPr>
          <p:nvPr/>
        </p:nvGrpSpPr>
        <p:grpSpPr bwMode="auto">
          <a:xfrm rot="5400000">
            <a:off x="1765300" y="4032250"/>
            <a:ext cx="1096963" cy="1096963"/>
            <a:chOff x="1728" y="1152"/>
            <a:chExt cx="2764" cy="2764"/>
          </a:xfrm>
        </p:grpSpPr>
        <p:sp>
          <p:nvSpPr>
            <p:cNvPr id="60444" name="Line 141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5" name="Line 142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32" name="Group 143"/>
          <p:cNvGrpSpPr>
            <a:grpSpLocks/>
          </p:cNvGrpSpPr>
          <p:nvPr/>
        </p:nvGrpSpPr>
        <p:grpSpPr bwMode="auto">
          <a:xfrm rot="-5400000">
            <a:off x="2051050" y="4314825"/>
            <a:ext cx="538163" cy="538163"/>
            <a:chOff x="2928" y="2352"/>
            <a:chExt cx="365" cy="365"/>
          </a:xfrm>
        </p:grpSpPr>
        <p:sp>
          <p:nvSpPr>
            <p:cNvPr id="60441" name="Rectangle 144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42" name="Rectangle 145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43" name="Rectangle 146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grpSp>
        <p:nvGrpSpPr>
          <p:cNvPr id="60433" name="Group 147"/>
          <p:cNvGrpSpPr>
            <a:grpSpLocks/>
          </p:cNvGrpSpPr>
          <p:nvPr/>
        </p:nvGrpSpPr>
        <p:grpSpPr bwMode="auto">
          <a:xfrm>
            <a:off x="1768475" y="5116513"/>
            <a:ext cx="1096963" cy="1096962"/>
            <a:chOff x="1728" y="1152"/>
            <a:chExt cx="2764" cy="2764"/>
          </a:xfrm>
        </p:grpSpPr>
        <p:sp>
          <p:nvSpPr>
            <p:cNvPr id="60439" name="Line 148"/>
            <p:cNvSpPr>
              <a:spLocks noChangeShapeType="1"/>
            </p:cNvSpPr>
            <p:nvPr/>
          </p:nvSpPr>
          <p:spPr bwMode="auto">
            <a:xfrm>
              <a:off x="3109" y="1152"/>
              <a:ext cx="0" cy="2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Line 149"/>
            <p:cNvSpPr>
              <a:spLocks noChangeShapeType="1"/>
            </p:cNvSpPr>
            <p:nvPr/>
          </p:nvSpPr>
          <p:spPr bwMode="auto">
            <a:xfrm flipH="1">
              <a:off x="1728" y="2533"/>
              <a:ext cx="27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34" name="Group 150"/>
          <p:cNvGrpSpPr>
            <a:grpSpLocks/>
          </p:cNvGrpSpPr>
          <p:nvPr/>
        </p:nvGrpSpPr>
        <p:grpSpPr bwMode="auto">
          <a:xfrm rot="10800000">
            <a:off x="2054225" y="5399088"/>
            <a:ext cx="538163" cy="538162"/>
            <a:chOff x="2928" y="2352"/>
            <a:chExt cx="365" cy="365"/>
          </a:xfrm>
        </p:grpSpPr>
        <p:sp>
          <p:nvSpPr>
            <p:cNvPr id="60436" name="Rectangle 151"/>
            <p:cNvSpPr>
              <a:spLocks noChangeArrowheads="1"/>
            </p:cNvSpPr>
            <p:nvPr/>
          </p:nvSpPr>
          <p:spPr bwMode="auto">
            <a:xfrm>
              <a:off x="3120" y="2544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37" name="Rectangle 152"/>
            <p:cNvSpPr>
              <a:spLocks noChangeArrowheads="1"/>
            </p:cNvSpPr>
            <p:nvPr/>
          </p:nvSpPr>
          <p:spPr bwMode="auto">
            <a:xfrm>
              <a:off x="3120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  <p:sp>
          <p:nvSpPr>
            <p:cNvPr id="60438" name="Rectangle 153"/>
            <p:cNvSpPr>
              <a:spLocks noChangeArrowheads="1"/>
            </p:cNvSpPr>
            <p:nvPr/>
          </p:nvSpPr>
          <p:spPr bwMode="auto">
            <a:xfrm>
              <a:off x="2928" y="2352"/>
              <a:ext cx="173" cy="17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Garamond" pitchFamily="18" charset="0"/>
              </a:endParaRPr>
            </a:p>
          </p:txBody>
        </p:sp>
      </p:grpSp>
      <p:sp>
        <p:nvSpPr>
          <p:cNvPr id="37018" name="Rectangle 15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</a:t>
            </a:r>
            <a:r>
              <a:rPr lang="en-US" sz="4000" smtClean="0"/>
              <a:t> cool example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838200"/>
          </a:xfrm>
        </p:spPr>
        <p:txBody>
          <a:bodyPr/>
          <a:lstStyle/>
          <a:p>
            <a:pPr eaLnBrk="1" hangingPunct="1"/>
            <a:r>
              <a:rPr lang="en-US" smtClean="0"/>
              <a:t>5.2.Strong Mathematical Induction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96263" cy="26670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If</a:t>
            </a:r>
          </a:p>
          <a:p>
            <a:pPr marL="457200" indent="-457200" eaLnBrk="1" hangingPunct="1"/>
            <a:r>
              <a:rPr lang="en-US" sz="2800" smtClean="0">
                <a:sym typeface="Symbol" pitchFamily="18" charset="2"/>
              </a:rPr>
              <a:t>P(0) and</a:t>
            </a:r>
          </a:p>
          <a:p>
            <a:pPr marL="457200" indent="-457200" eaLnBrk="1" hangingPunct="1"/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i="1" smtClean="0">
                <a:sym typeface="Symbol" pitchFamily="18" charset="2"/>
              </a:rPr>
              <a:t>n </a:t>
            </a:r>
            <a:r>
              <a:rPr lang="en-US" sz="2800" smtClean="0">
                <a:sym typeface="Symbol" pitchFamily="18" charset="2"/>
              </a:rPr>
              <a:t> 0 (P(0)  P(1)  …  P(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))  P(</a:t>
            </a:r>
            <a:r>
              <a:rPr lang="en-US" sz="2800" i="1" smtClean="0">
                <a:sym typeface="Symbol" pitchFamily="18" charset="2"/>
              </a:rPr>
              <a:t>n </a:t>
            </a:r>
            <a:r>
              <a:rPr lang="en-US" sz="2800" smtClean="0">
                <a:sym typeface="Symbol" pitchFamily="18" charset="2"/>
              </a:rPr>
              <a:t>+1)</a:t>
            </a:r>
          </a:p>
          <a:p>
            <a:pPr marL="457200" indent="-457200"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Then</a:t>
            </a:r>
          </a:p>
          <a:p>
            <a:pPr marL="457200" indent="-457200" eaLnBrk="1" hangingPunct="1"/>
            <a:r>
              <a:rPr lang="en-US" sz="2800" smtClean="0">
                <a:sym typeface="Symbol" pitchFamily="18" charset="2"/>
              </a:rPr>
              <a:t></a:t>
            </a:r>
            <a:r>
              <a:rPr lang="en-US" sz="2800" i="1" smtClean="0">
                <a:sym typeface="Symbol" pitchFamily="18" charset="2"/>
              </a:rPr>
              <a:t>n </a:t>
            </a:r>
            <a:r>
              <a:rPr lang="en-US" sz="2800" smtClean="0">
                <a:sym typeface="Symbol" pitchFamily="18" charset="2"/>
              </a:rPr>
              <a:t> 0 P(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)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676400" y="41910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114800"/>
            <a:ext cx="6172200" cy="2533650"/>
            <a:chOff x="286" y="3168"/>
            <a:chExt cx="4428" cy="768"/>
          </a:xfrm>
        </p:grpSpPr>
        <p:sp>
          <p:nvSpPr>
            <p:cNvPr id="61447" name="Oval 6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Text Box 7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 algn="ctr" eaLnBrk="0" hangingPunct="0"/>
              <a:r>
                <a:rPr lang="en-US" sz="24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In our proofs, to show P(k+1), our inductive hypothesis assures that ALL of P(0), P(1), … P(k) are true, so we can use ANY of them to make the inference</a:t>
              </a:r>
              <a:r>
                <a:rPr lang="en-US" sz="2400">
                  <a:solidFill>
                    <a:schemeClr val="bg2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6144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5267E3-F374-416B-BE00-15FDB3E24EED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5.2.Strong Mathematical Induction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72463" cy="28194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Theorem . Every integer </a:t>
            </a:r>
            <a:r>
              <a:rPr lang="en-US" sz="2800" b="1" i="1" dirty="0" smtClean="0"/>
              <a:t>n &gt; 1 is a product of primes.</a:t>
            </a:r>
          </a:p>
          <a:p>
            <a:pPr>
              <a:buFontTx/>
              <a:buNone/>
              <a:defRPr/>
            </a:pPr>
            <a:r>
              <a:rPr lang="en-US" sz="2800" i="1" dirty="0" smtClean="0"/>
              <a:t>Proof. </a:t>
            </a:r>
            <a:r>
              <a:rPr lang="en-US" sz="2800" dirty="0" smtClean="0"/>
              <a:t>Let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denote the statement of the theorem. Then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is clearly true.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   If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, . . . 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are all true, consider the integer k + 1. If k + 1 is a </a:t>
            </a:r>
            <a:r>
              <a:rPr lang="en-US" sz="2800" dirty="0" err="1" smtClean="0"/>
              <a:t>prime,there</a:t>
            </a:r>
            <a:r>
              <a:rPr lang="en-US" sz="2800" dirty="0" smtClean="0"/>
              <a:t> is nothing to prove. Otherwise, k + 1 = </a:t>
            </a:r>
            <a:r>
              <a:rPr lang="en-US" sz="2800" dirty="0" err="1" smtClean="0"/>
              <a:t>ab</a:t>
            </a:r>
            <a:r>
              <a:rPr lang="en-US" sz="2800" dirty="0" smtClean="0"/>
              <a:t>, where 2  </a:t>
            </a:r>
            <a:r>
              <a:rPr lang="en-US" sz="2800" dirty="0" smtClean="0">
                <a:sym typeface="Symbol"/>
              </a:rPr>
              <a:t> </a:t>
            </a:r>
            <a:r>
              <a:rPr lang="en-US" sz="2800" dirty="0" smtClean="0"/>
              <a:t>a, b </a:t>
            </a:r>
            <a:r>
              <a:rPr lang="en-US" sz="2800" dirty="0" smtClean="0">
                <a:sym typeface="Symbol"/>
              </a:rPr>
              <a:t></a:t>
            </a:r>
            <a:r>
              <a:rPr lang="en-US" sz="2800" dirty="0" smtClean="0"/>
              <a:t>  k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 But then each of a and b are products of primes because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p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and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 are both true by the (strong) induction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assumption. Hence </a:t>
            </a:r>
            <a:r>
              <a:rPr lang="en-US" sz="2800" dirty="0" err="1" smtClean="0"/>
              <a:t>ab</a:t>
            </a:r>
            <a:r>
              <a:rPr lang="en-US" sz="2800" dirty="0" smtClean="0"/>
              <a:t> = k + 1 is also a product of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primes, as required.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2468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088D1-80EB-459F-8D79-9D1DCF332306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59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mtClean="0"/>
              <a:t>5.3. Inductive Definitions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4582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We completely understand the function  </a:t>
            </a:r>
            <a:r>
              <a:rPr lang="en-US" sz="2800" i="1" smtClean="0"/>
              <a:t>f</a:t>
            </a:r>
            <a:r>
              <a:rPr lang="en-US" sz="2800" smtClean="0"/>
              <a:t>(</a:t>
            </a:r>
            <a:r>
              <a:rPr lang="en-US" sz="2800" i="1" smtClean="0"/>
              <a:t>n</a:t>
            </a:r>
            <a:r>
              <a:rPr lang="en-US" sz="2800" smtClean="0"/>
              <a:t>) = </a:t>
            </a:r>
            <a:r>
              <a:rPr lang="en-US" sz="2800" i="1" smtClean="0"/>
              <a:t>n </a:t>
            </a:r>
            <a:r>
              <a:rPr lang="en-US" sz="2800" smtClean="0"/>
              <a:t>!,</a:t>
            </a:r>
            <a:r>
              <a:rPr lang="en-US" sz="2800" smtClean="0">
                <a:latin typeface="Comic Sans MS" pitchFamily="66" charset="0"/>
              </a:rPr>
              <a:t> right?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04800" y="40386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5791200"/>
            <a:ext cx="5181600" cy="762000"/>
            <a:chOff x="286" y="3168"/>
            <a:chExt cx="4428" cy="768"/>
          </a:xfrm>
        </p:grpSpPr>
        <p:sp>
          <p:nvSpPr>
            <p:cNvPr id="8208" name="Oval 6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7"/>
            <p:cNvSpPr txBox="1">
              <a:spLocks noChangeArrowheads="1"/>
            </p:cNvSpPr>
            <p:nvPr/>
          </p:nvSpPr>
          <p:spPr bwMode="auto">
            <a:xfrm>
              <a:off x="286" y="3264"/>
              <a:ext cx="4387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Inductive (Recursive) Definition</a:t>
              </a:r>
            </a:p>
          </p:txBody>
        </p:sp>
      </p:grp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457200" y="3581400"/>
            <a:ext cx="720407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>
                <a:latin typeface="Comic Sans MS" pitchFamily="66" charset="0"/>
                <a:cs typeface="Arial" charset="0"/>
              </a:rPr>
              <a:t>But equivalently, we could define it like this:</a:t>
            </a:r>
          </a:p>
          <a:p>
            <a:pPr algn="ctr" eaLnBrk="0" hangingPunct="0"/>
            <a:endParaRPr lang="en-US" sz="2400">
              <a:latin typeface="Comic Sans MS" pitchFamily="66" charset="0"/>
              <a:cs typeface="Arial" charset="0"/>
            </a:endParaRPr>
          </a:p>
          <a:p>
            <a:pPr eaLnBrk="0" hangingPunct="0"/>
            <a:endParaRPr lang="en-US" sz="2400">
              <a:latin typeface="Comic Sans MS" pitchFamily="66" charset="0"/>
              <a:cs typeface="Arial" charset="0"/>
            </a:endParaRP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533400" y="4267200"/>
          <a:ext cx="3733800" cy="1079500"/>
        </p:xfrm>
        <a:graphic>
          <a:graphicData uri="http://schemas.openxmlformats.org/presentationml/2006/ole">
            <p:oleObj spid="_x0000_s8194" name="Equation" r:id="rId3" imgW="1498600" imgH="431800" progId="Equation.3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4191000"/>
            <a:ext cx="2209800" cy="504825"/>
            <a:chOff x="286" y="3168"/>
            <a:chExt cx="4428" cy="768"/>
          </a:xfrm>
        </p:grpSpPr>
        <p:sp>
          <p:nvSpPr>
            <p:cNvPr id="8206" name="Oval 1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2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Recursive Case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00600" y="4800600"/>
            <a:ext cx="2209800" cy="504825"/>
            <a:chOff x="286" y="3168"/>
            <a:chExt cx="4428" cy="768"/>
          </a:xfrm>
        </p:grpSpPr>
        <p:sp>
          <p:nvSpPr>
            <p:cNvPr id="8204" name="Oval 14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Base Case</a:t>
              </a:r>
            </a:p>
          </p:txBody>
        </p:sp>
      </p:grp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762000" y="2362200"/>
            <a:ext cx="65532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pitchFamily="34" charset="0"/>
              </a:rPr>
              <a:t>As a reminder, here’s the definition: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pitchFamily="34" charset="0"/>
              </a:rPr>
              <a:t>	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!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= 1 · 2 · 3 · … · (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–1) ·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,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  <a:sym typeface="Symbol" pitchFamily="18" charset="2"/>
              </a:rPr>
              <a:t>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pitchFamily="34" charset="0"/>
                <a:sym typeface="Symbol" pitchFamily="18" charset="2"/>
              </a:rPr>
              <a:t> 1</a:t>
            </a:r>
          </a:p>
        </p:txBody>
      </p:sp>
      <p:sp>
        <p:nvSpPr>
          <p:cNvPr id="8203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DCF32-0603-44C6-A069-828DD97E4862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build="p" autoUpdateAnimBg="0"/>
      <p:bldP spid="102404" grpId="0" autoUpdateAnimBg="0"/>
      <p:bldP spid="102408" grpId="0" autoUpdateAnimBg="0"/>
      <p:bldP spid="10241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26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Another VERY common example: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hlink"/>
                </a:solidFill>
                <a:latin typeface="Comic Sans MS" pitchFamily="66" charset="0"/>
              </a:rPr>
              <a:t>Fibonacci Numbers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04800" y="40386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77000" y="3657600"/>
            <a:ext cx="2209800" cy="504825"/>
            <a:chOff x="286" y="3168"/>
            <a:chExt cx="4428" cy="768"/>
          </a:xfrm>
        </p:grpSpPr>
        <p:sp>
          <p:nvSpPr>
            <p:cNvPr id="9229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6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Recursive Case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477000" y="2819400"/>
            <a:ext cx="2209800" cy="504825"/>
            <a:chOff x="286" y="3168"/>
            <a:chExt cx="4428" cy="768"/>
          </a:xfrm>
        </p:grpSpPr>
        <p:sp>
          <p:nvSpPr>
            <p:cNvPr id="9227" name="Oval 8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Text Box 9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Base Cases</a:t>
              </a:r>
            </a:p>
          </p:txBody>
        </p:sp>
      </p:grp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685800" y="2667000"/>
          <a:ext cx="5486400" cy="1462088"/>
        </p:xfrm>
        <a:graphic>
          <a:graphicData uri="http://schemas.openxmlformats.org/presentationml/2006/ole">
            <p:oleObj spid="_x0000_s9218" name="Equation" r:id="rId3" imgW="2273300" imgH="660400" progId="Equation.3">
              <p:embed/>
            </p:oleObj>
          </a:graphicData>
        </a:graphic>
      </p:graphicFrame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457200" y="4419600"/>
            <a:ext cx="8080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  <a:cs typeface="Arial" charset="0"/>
                <a:sym typeface="Symbol" pitchFamily="18" charset="2"/>
              </a:rPr>
              <a:t>Is there a non-recursive definition for the Fibonacci Numbers?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2209800" y="5562600"/>
          <a:ext cx="4343400" cy="1062038"/>
        </p:xfrm>
        <a:graphic>
          <a:graphicData uri="http://schemas.openxmlformats.org/presentationml/2006/ole">
            <p:oleObj spid="_x0000_s9219" name="Equation" r:id="rId4" imgW="2159000" imgH="558800" progId="Equation.3">
              <p:embed/>
            </p:oleObj>
          </a:graphicData>
        </a:graphic>
      </p:graphicFrame>
      <p:sp>
        <p:nvSpPr>
          <p:cNvPr id="103437" name="Rectangle 1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5.4. Inductive Definitions</a:t>
            </a:r>
          </a:p>
        </p:txBody>
      </p:sp>
      <p:sp>
        <p:nvSpPr>
          <p:cNvPr id="922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80603-CAC8-4959-8605-3E8B403911D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/>
      <p:bldP spid="103435" grpId="0"/>
      <p:bldP spid="1034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264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Our examples so far have been inductively defined functions.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mic Sans MS" pitchFamily="66" charset="0"/>
              </a:rPr>
              <a:t>Sets can be defined inductively, too.</a:t>
            </a:r>
          </a:p>
          <a:p>
            <a:pPr eaLnBrk="1" hangingPunct="1">
              <a:buFontTx/>
              <a:buNone/>
            </a:pPr>
            <a:endParaRPr lang="en-US" sz="2800" smtClean="0">
              <a:latin typeface="Comic Sans MS" pitchFamily="66" charset="0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304800" y="4038600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Comic Sans MS" pitchFamily="66" charset="0"/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1600" y="4495800"/>
            <a:ext cx="2209800" cy="504825"/>
            <a:chOff x="286" y="3168"/>
            <a:chExt cx="4428" cy="768"/>
          </a:xfrm>
        </p:grpSpPr>
        <p:sp>
          <p:nvSpPr>
            <p:cNvPr id="63502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Text Box 6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Recursive Cases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05200"/>
            <a:ext cx="2209800" cy="504825"/>
            <a:chOff x="286" y="3168"/>
            <a:chExt cx="4428" cy="768"/>
          </a:xfrm>
        </p:grpSpPr>
        <p:sp>
          <p:nvSpPr>
            <p:cNvPr id="63500" name="Oval 8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Text Box 9"/>
            <p:cNvSpPr txBox="1">
              <a:spLocks noChangeArrowheads="1"/>
            </p:cNvSpPr>
            <p:nvPr/>
          </p:nvSpPr>
          <p:spPr bwMode="auto">
            <a:xfrm>
              <a:off x="286" y="3265"/>
              <a:ext cx="4387" cy="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Base Case</a:t>
              </a:r>
            </a:p>
          </p:txBody>
        </p:sp>
      </p:grp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04800" y="3048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>
                <a:latin typeface="Comic Sans MS" pitchFamily="66" charset="0"/>
                <a:cs typeface="Arial" charset="0"/>
              </a:rPr>
              <a:t>Give an inductive definition of </a:t>
            </a:r>
            <a:r>
              <a:rPr lang="en-US" sz="2800" i="1">
                <a:cs typeface="Arial" charset="0"/>
              </a:rPr>
              <a:t>S</a:t>
            </a:r>
            <a:r>
              <a:rPr lang="en-US" sz="2800">
                <a:cs typeface="Arial" charset="0"/>
              </a:rPr>
              <a:t> = {</a:t>
            </a:r>
            <a:r>
              <a:rPr lang="en-US" sz="2800" i="1">
                <a:cs typeface="Arial" charset="0"/>
              </a:rPr>
              <a:t>x: x</a:t>
            </a:r>
            <a:r>
              <a:rPr lang="en-US" sz="2800">
                <a:cs typeface="Arial" charset="0"/>
              </a:rPr>
              <a:t> is a multiple of 3}</a:t>
            </a:r>
          </a:p>
          <a:p>
            <a:pPr eaLnBrk="0" hangingPunct="0"/>
            <a:endParaRPr lang="en-US" sz="2400">
              <a:latin typeface="Comic Sans MS" pitchFamily="66" charset="0"/>
              <a:cs typeface="Arial" charset="0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838200" y="4267200"/>
            <a:ext cx="365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buFont typeface="Times" pitchFamily="18" charset="0"/>
              <a:buNone/>
            </a:pPr>
            <a:r>
              <a:rPr lang="en-US" sz="2800" i="1">
                <a:cs typeface="Arial" charset="0"/>
                <a:sym typeface="Symbol" pitchFamily="18" charset="2"/>
              </a:rPr>
              <a:t>x, y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S   x + y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S </a:t>
            </a:r>
          </a:p>
          <a:p>
            <a:pPr marL="457200" indent="-457200" eaLnBrk="0" hangingPunct="0">
              <a:buFont typeface="Times" pitchFamily="18" charset="0"/>
              <a:buNone/>
            </a:pPr>
            <a:r>
              <a:rPr lang="en-US" sz="2800" i="1">
                <a:cs typeface="Arial" charset="0"/>
                <a:sym typeface="Symbol" pitchFamily="18" charset="2"/>
              </a:rPr>
              <a:t>x, y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S   x – y  </a:t>
            </a:r>
            <a:r>
              <a:rPr lang="en-US" sz="2800">
                <a:cs typeface="Arial" charset="0"/>
                <a:sym typeface="Symbol" pitchFamily="18" charset="2"/>
              </a:rPr>
              <a:t></a:t>
            </a:r>
            <a:r>
              <a:rPr lang="en-US" sz="2800" i="1">
                <a:cs typeface="Arial" charset="0"/>
                <a:sym typeface="Symbol" pitchFamily="18" charset="2"/>
              </a:rPr>
              <a:t> S</a:t>
            </a:r>
            <a:endParaRPr lang="en-US" sz="2800">
              <a:cs typeface="Arial" charset="0"/>
              <a:sym typeface="Symbol" pitchFamily="18" charset="2"/>
            </a:endParaRPr>
          </a:p>
          <a:p>
            <a:pPr marL="457200" indent="-457200" eaLnBrk="0" hangingPunct="0">
              <a:buFont typeface="Times" pitchFamily="18" charset="0"/>
              <a:buNone/>
            </a:pPr>
            <a:endParaRPr lang="en-US" sz="2800">
              <a:cs typeface="Arial" charset="0"/>
            </a:endParaRPr>
          </a:p>
          <a:p>
            <a:pPr marL="457200" indent="-457200" eaLnBrk="0" hangingPunct="0"/>
            <a:endParaRPr lang="en-US" sz="2800">
              <a:cs typeface="Arial" charset="0"/>
            </a:endParaRPr>
          </a:p>
        </p:txBody>
      </p:sp>
      <p:sp>
        <p:nvSpPr>
          <p:cNvPr id="104460" name="Rectangle 1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5.4. Inductive Definitions</a:t>
            </a: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990600" y="3519488"/>
            <a:ext cx="97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cs typeface="Arial" charset="0"/>
              </a:rPr>
              <a:t>3 </a:t>
            </a:r>
            <a:r>
              <a:rPr lang="en-US" sz="2800">
                <a:cs typeface="Arial" charset="0"/>
                <a:sym typeface="Symbol" pitchFamily="18" charset="2"/>
              </a:rPr>
              <a:t>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85800" y="5638800"/>
            <a:ext cx="399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cs typeface="Arial" charset="0"/>
                <a:sym typeface="Symbol" pitchFamily="18" charset="2"/>
              </a:rPr>
              <a:t>No other numbers are in </a:t>
            </a:r>
            <a:r>
              <a:rPr lang="en-US" sz="2800" i="1">
                <a:cs typeface="Arial" charset="0"/>
                <a:sym typeface="Symbol" pitchFamily="18" charset="2"/>
              </a:rPr>
              <a:t>S</a:t>
            </a:r>
            <a:r>
              <a:rPr lang="en-US" sz="2800">
                <a:cs typeface="Arial" charset="0"/>
                <a:sym typeface="Symbol" pitchFamily="18" charset="2"/>
              </a:rPr>
              <a:t>.</a:t>
            </a:r>
          </a:p>
        </p:txBody>
      </p:sp>
      <p:sp>
        <p:nvSpPr>
          <p:cNvPr id="63499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430813-F9FD-41EC-ABF5-035393A72A0E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 bldLvl="2" autoUpdateAnimBg="0"/>
      <p:bldP spid="104451" grpId="0" autoUpdateAnimBg="0"/>
      <p:bldP spid="104458" grpId="0" autoUpdateAnimBg="0"/>
      <p:bldP spid="104459" grpId="0" build="p" autoUpdateAnimBg="0"/>
      <p:bldP spid="104460" grpId="0" autoUpdateAnimBg="0"/>
      <p:bldP spid="104461" grpId="0" autoUpdateAnimBg="0"/>
      <p:bldP spid="1044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391400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mtClean="0"/>
              <a:t>Let </a:t>
            </a:r>
            <a:r>
              <a:rPr lang="en-US" smtClean="0">
                <a:sym typeface="Symbol" pitchFamily="18" charset="2"/>
              </a:rPr>
              <a:t> be a finite set called an alphabet.  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mtClean="0">
                <a:sym typeface="Symbol" pitchFamily="18" charset="2"/>
              </a:rPr>
              <a:t>The set of strings on , denoted * is defined as: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3200" smtClean="0">
                <a:sym typeface="Symbol" pitchFamily="18" charset="2"/>
              </a:rPr>
              <a:t>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</a:t>
            </a:r>
            <a:r>
              <a:rPr lang="en-US" sz="3200" smtClean="0"/>
              <a:t>*, where </a:t>
            </a:r>
            <a:r>
              <a:rPr lang="en-US" sz="3200" smtClean="0">
                <a:sym typeface="Symbol" pitchFamily="18" charset="2"/>
              </a:rPr>
              <a:t></a:t>
            </a:r>
            <a:r>
              <a:rPr lang="en-US" sz="3200" smtClean="0"/>
              <a:t> denotes the null or empty string.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z="3200" smtClean="0"/>
              <a:t>If </a:t>
            </a:r>
            <a:r>
              <a:rPr lang="en-US" sz="3200" i="1" smtClean="0"/>
              <a:t>x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</a:t>
            </a:r>
            <a:r>
              <a:rPr lang="en-US" sz="3200" smtClean="0"/>
              <a:t>, and </a:t>
            </a:r>
            <a:r>
              <a:rPr lang="en-US" sz="3200" i="1" smtClean="0"/>
              <a:t>w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</a:t>
            </a:r>
            <a:r>
              <a:rPr lang="en-US" sz="3200" smtClean="0"/>
              <a:t>*, then </a:t>
            </a:r>
            <a:r>
              <a:rPr lang="en-US" sz="3200" i="1" smtClean="0"/>
              <a:t>wx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</a:t>
            </a:r>
            <a:r>
              <a:rPr lang="en-US" sz="3200" smtClean="0"/>
              <a:t>*, where </a:t>
            </a:r>
            <a:r>
              <a:rPr lang="en-US" sz="3200" i="1" smtClean="0"/>
              <a:t>wx</a:t>
            </a:r>
            <a:r>
              <a:rPr lang="en-US" sz="3200" smtClean="0"/>
              <a:t> is the concatenation of string </a:t>
            </a:r>
            <a:r>
              <a:rPr lang="en-US" sz="3200" i="1" smtClean="0"/>
              <a:t>w</a:t>
            </a:r>
            <a:r>
              <a:rPr lang="en-US" sz="3200" smtClean="0"/>
              <a:t> with symbol </a:t>
            </a:r>
            <a:r>
              <a:rPr lang="en-US" sz="3200" i="1" smtClean="0"/>
              <a:t>x</a:t>
            </a:r>
            <a:r>
              <a:rPr lang="en-US" sz="3200" smtClean="0"/>
              <a:t>.</a:t>
            </a:r>
            <a:endParaRPr lang="en-US" sz="3200" smtClean="0">
              <a:sym typeface="Symbol" pitchFamily="18" charset="2"/>
            </a:endParaRP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5.5. Inductive Definitions of Strings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0DB80-996F-498E-A7B8-19668C79E68A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bldLvl="3" autoUpdateAnimBg="0"/>
      <p:bldP spid="1054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Tích Descartes:</a:t>
            </a:r>
          </a:p>
          <a:p>
            <a:pPr eaLnBrk="1" hangingPunct="1">
              <a:buFontTx/>
              <a:buNone/>
            </a:pPr>
            <a:r>
              <a:rPr lang="en-US" smtClean="0"/>
              <a:t>A</a:t>
            </a:r>
            <a:r>
              <a:rPr lang="en-US" smtClean="0">
                <a:sym typeface="Symbol" pitchFamily="18" charset="2"/>
              </a:rPr>
              <a:t> B = {(a,b) </a:t>
            </a:r>
            <a:r>
              <a:rPr lang="en-US" smtClean="0">
                <a:cs typeface="Tahoma" pitchFamily="34" charset="0"/>
                <a:sym typeface="Symbol" pitchFamily="18" charset="2"/>
              </a:rPr>
              <a:t>aA,b B}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ahoma" pitchFamily="34" charset="0"/>
                <a:sym typeface="Symbol" pitchFamily="18" charset="2"/>
              </a:rPr>
              <a:t>A</a:t>
            </a:r>
            <a:r>
              <a:rPr lang="en-US" baseline="-25000" smtClean="0">
                <a:cs typeface="Tahoma" pitchFamily="34" charset="0"/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A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…A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= 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{(a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,a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,…,a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) </a:t>
            </a:r>
            <a:r>
              <a:rPr lang="en-US" smtClean="0">
                <a:cs typeface="Tahoma" pitchFamily="34" charset="0"/>
                <a:sym typeface="Symbol" pitchFamily="18" charset="2"/>
              </a:rPr>
              <a:t>a</a:t>
            </a:r>
            <a:r>
              <a:rPr lang="en-US" baseline="-25000" smtClean="0">
                <a:cs typeface="Tahoma" pitchFamily="34" charset="0"/>
                <a:sym typeface="Symbol" pitchFamily="18" charset="2"/>
              </a:rPr>
              <a:t>i</a:t>
            </a:r>
            <a:r>
              <a:rPr lang="en-US" smtClean="0">
                <a:cs typeface="Tahoma" pitchFamily="34" charset="0"/>
                <a:sym typeface="Symbol" pitchFamily="18" charset="2"/>
              </a:rPr>
              <a:t>A </a:t>
            </a:r>
            <a:r>
              <a:rPr lang="en-US" baseline="-25000" smtClean="0">
                <a:cs typeface="Tahoma" pitchFamily="34" charset="0"/>
                <a:sym typeface="Symbol" pitchFamily="18" charset="2"/>
              </a:rPr>
              <a:t>i  </a:t>
            </a:r>
            <a:r>
              <a:rPr lang="en-US" smtClean="0">
                <a:cs typeface="Tahoma" pitchFamily="34" charset="0"/>
                <a:sym typeface="Symbol" pitchFamily="18" charset="2"/>
              </a:rPr>
              <a:t>, i = 1,2,…,n}</a:t>
            </a:r>
          </a:p>
          <a:p>
            <a:pPr eaLnBrk="1" hangingPunct="1">
              <a:buFontTx/>
              <a:buNone/>
            </a:pPr>
            <a:endParaRPr lang="en-US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mtClean="0">
              <a:cs typeface="Tahoma" pitchFamily="34" charset="0"/>
              <a:sym typeface="Symbol" pitchFamily="18" charset="2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6F3AD8-E456-475F-9D71-C06ECC46BC5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5.5. Inductive Definitions of Strings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1066800"/>
          </a:xfrm>
        </p:spPr>
        <p:txBody>
          <a:bodyPr/>
          <a:lstStyle/>
          <a:p>
            <a:pPr marL="457200" indent="-457200" eaLnBrk="1" hangingPunct="1">
              <a:buFont typeface="Times" pitchFamily="18" charset="0"/>
              <a:buNone/>
            </a:pPr>
            <a:r>
              <a:rPr lang="en-US" sz="2800" smtClean="0"/>
              <a:t>If </a:t>
            </a:r>
            <a:r>
              <a:rPr lang="en-US" sz="2800" i="1" smtClean="0"/>
              <a:t>x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smtClean="0"/>
              <a:t>, and </a:t>
            </a:r>
            <a:r>
              <a:rPr lang="en-US" sz="2800" i="1" smtClean="0"/>
              <a:t>w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smtClean="0"/>
              <a:t>*, then </a:t>
            </a:r>
            <a:r>
              <a:rPr lang="en-US" sz="2800" i="1" smtClean="0"/>
              <a:t>wx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smtClean="0"/>
              <a:t>*, where </a:t>
            </a:r>
            <a:r>
              <a:rPr lang="en-US" sz="2800" i="1" smtClean="0"/>
              <a:t>wx</a:t>
            </a:r>
            <a:r>
              <a:rPr lang="en-US" sz="2800" smtClean="0"/>
              <a:t> is the concatenation of string </a:t>
            </a:r>
            <a:r>
              <a:rPr lang="en-US" sz="2800" i="1" smtClean="0"/>
              <a:t>w</a:t>
            </a:r>
            <a:r>
              <a:rPr lang="en-US" sz="2800" smtClean="0"/>
              <a:t> with symbol </a:t>
            </a:r>
            <a:r>
              <a:rPr lang="en-US" sz="2800" i="1" smtClean="0"/>
              <a:t>x</a:t>
            </a:r>
            <a:r>
              <a:rPr lang="en-US" sz="2800" smtClean="0"/>
              <a:t>.</a:t>
            </a:r>
          </a:p>
          <a:p>
            <a:pPr marL="1257300" lvl="2" indent="-342900" eaLnBrk="1" hangingPunct="1"/>
            <a:endParaRPr lang="en-US" sz="2800" smtClean="0">
              <a:sym typeface="Symbol" pitchFamily="18" charset="2"/>
            </a:endParaRPr>
          </a:p>
          <a:p>
            <a:pPr marL="457200" indent="-457200" eaLnBrk="1" hangingPunct="1">
              <a:buFont typeface="Times" pitchFamily="18" charset="0"/>
              <a:buNone/>
            </a:pPr>
            <a:endParaRPr lang="en-US" sz="2800" smtClean="0"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3810000"/>
            <a:ext cx="2819400" cy="609600"/>
            <a:chOff x="286" y="3168"/>
            <a:chExt cx="4428" cy="768"/>
          </a:xfrm>
        </p:grpSpPr>
        <p:sp>
          <p:nvSpPr>
            <p:cNvPr id="65552" name="Oval 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Text Box 6"/>
            <p:cNvSpPr txBox="1">
              <a:spLocks noChangeArrowheads="1"/>
            </p:cNvSpPr>
            <p:nvPr/>
          </p:nvSpPr>
          <p:spPr bwMode="auto">
            <a:xfrm>
              <a:off x="286" y="3266"/>
              <a:ext cx="4388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Infinite</a:t>
              </a:r>
            </a:p>
          </p:txBody>
        </p:sp>
      </p:grp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304800" y="25908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800" b="1">
                <a:solidFill>
                  <a:schemeClr val="hlink"/>
                </a:solidFill>
                <a:cs typeface="Arial" charset="0"/>
              </a:rPr>
              <a:t>Example:</a:t>
            </a:r>
            <a:r>
              <a:rPr lang="en-US" sz="2800">
                <a:cs typeface="Arial" charset="0"/>
              </a:rPr>
              <a:t> Let </a:t>
            </a:r>
            <a:r>
              <a:rPr lang="en-US" sz="2800">
                <a:cs typeface="Arial" charset="0"/>
                <a:sym typeface="Symbol" pitchFamily="18" charset="2"/>
              </a:rPr>
              <a:t> = {a, b, c}. Then </a:t>
            </a:r>
          </a:p>
          <a:p>
            <a:pPr eaLnBrk="0" hangingPunct="0"/>
            <a:r>
              <a:rPr lang="en-US" sz="2800">
                <a:cs typeface="Arial" charset="0"/>
                <a:sym typeface="Symbol" pitchFamily="18" charset="2"/>
              </a:rPr>
              <a:t>* = {, a, b, c, aa, ab, ac, ba, bb, bc, ca, cb, cc, aaa, aab,…}</a:t>
            </a:r>
            <a:endParaRPr lang="en-US" sz="2800">
              <a:cs typeface="Arial" charset="0"/>
            </a:endParaRP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609600" y="38100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/>
            <a:r>
              <a:rPr lang="en-US" sz="2800">
                <a:cs typeface="Arial" charset="0"/>
              </a:rPr>
              <a:t>How big is </a:t>
            </a:r>
            <a:r>
              <a:rPr lang="en-US" sz="2800">
                <a:cs typeface="Arial" charset="0"/>
                <a:sym typeface="Symbol" pitchFamily="18" charset="2"/>
              </a:rPr>
              <a:t>*?</a:t>
            </a:r>
            <a:r>
              <a:rPr lang="en-US" sz="2800">
                <a:cs typeface="Arial" charset="0"/>
              </a:rPr>
              <a:t> 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609600" y="46482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/>
            <a:r>
              <a:rPr lang="en-US" sz="2800">
                <a:cs typeface="Arial" charset="0"/>
              </a:rPr>
              <a:t>Are there any infinite strings in </a:t>
            </a:r>
            <a:r>
              <a:rPr lang="en-US" sz="2800">
                <a:cs typeface="Arial" charset="0"/>
                <a:sym typeface="Symbol" pitchFamily="18" charset="2"/>
              </a:rPr>
              <a:t>*?</a:t>
            </a:r>
            <a:r>
              <a:rPr lang="en-US" sz="2800">
                <a:cs typeface="Arial" charset="0"/>
              </a:rPr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34200" y="4495800"/>
            <a:ext cx="1143000" cy="609600"/>
            <a:chOff x="286" y="3168"/>
            <a:chExt cx="4428" cy="768"/>
          </a:xfrm>
        </p:grpSpPr>
        <p:sp>
          <p:nvSpPr>
            <p:cNvPr id="65550" name="Oval 11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Text Box 12"/>
            <p:cNvSpPr txBox="1">
              <a:spLocks noChangeArrowheads="1"/>
            </p:cNvSpPr>
            <p:nvPr/>
          </p:nvSpPr>
          <p:spPr bwMode="auto">
            <a:xfrm>
              <a:off x="286" y="3266"/>
              <a:ext cx="438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No</a:t>
              </a:r>
              <a:r>
                <a:rPr lang="en-US" sz="2800"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85800" y="5486400"/>
            <a:ext cx="495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/>
            <a:r>
              <a:rPr lang="en-US" sz="2800">
                <a:cs typeface="Arial" charset="0"/>
              </a:rPr>
              <a:t>Is there a largest string in </a:t>
            </a:r>
            <a:r>
              <a:rPr lang="en-US" sz="2800">
                <a:cs typeface="Arial" charset="0"/>
                <a:sym typeface="Symbol" pitchFamily="18" charset="2"/>
              </a:rPr>
              <a:t>*?</a:t>
            </a:r>
            <a:r>
              <a:rPr lang="en-US" sz="2800">
                <a:cs typeface="Arial" charset="0"/>
              </a:rPr>
              <a:t>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15000" y="5410200"/>
            <a:ext cx="1143000" cy="609600"/>
            <a:chOff x="286" y="3168"/>
            <a:chExt cx="4428" cy="768"/>
          </a:xfrm>
        </p:grpSpPr>
        <p:sp>
          <p:nvSpPr>
            <p:cNvPr id="65548" name="Oval 15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Text Box 16"/>
            <p:cNvSpPr txBox="1">
              <a:spLocks noChangeArrowheads="1"/>
            </p:cNvSpPr>
            <p:nvPr/>
          </p:nvSpPr>
          <p:spPr bwMode="auto">
            <a:xfrm>
              <a:off x="286" y="3266"/>
              <a:ext cx="438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chemeClr val="bg1"/>
                  </a:solidFill>
                  <a:cs typeface="Arial" charset="0"/>
                  <a:sym typeface="Symbol" pitchFamily="18" charset="2"/>
                </a:rPr>
                <a:t>No.</a:t>
              </a:r>
            </a:p>
          </p:txBody>
        </p:sp>
      </p:grpSp>
      <p:sp>
        <p:nvSpPr>
          <p:cNvPr id="65547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9918F-2EFF-4216-A568-C1EB95E43EC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build="p" autoUpdateAnimBg="0" advAuto="0"/>
      <p:bldP spid="106503" grpId="0" autoUpdateAnimBg="0"/>
      <p:bldP spid="106504" grpId="0" autoUpdateAnimBg="0"/>
      <p:bldP spid="106505" grpId="0" autoUpdateAnimBg="0"/>
      <p:bldP spid="10650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05800" cy="2514600"/>
          </a:xfrm>
        </p:spPr>
        <p:txBody>
          <a:bodyPr/>
          <a:lstStyle/>
          <a:p>
            <a:pPr marL="457200" indent="-457200" eaLnBrk="1" hangingPunct="1">
              <a:buFont typeface="Times" pitchFamily="18" charset="0"/>
              <a:buNone/>
            </a:pPr>
            <a:r>
              <a:rPr lang="en-US" smtClean="0"/>
              <a:t>Inductive definition of the </a:t>
            </a:r>
            <a:r>
              <a:rPr lang="en-US" b="1" i="1" smtClean="0">
                <a:solidFill>
                  <a:schemeClr val="hlink"/>
                </a:solidFill>
              </a:rPr>
              <a:t>length</a:t>
            </a:r>
            <a:r>
              <a:rPr lang="en-US" smtClean="0"/>
              <a:t> of strings (the length of string </a:t>
            </a:r>
            <a:r>
              <a:rPr lang="en-US" i="1" smtClean="0"/>
              <a:t>w</a:t>
            </a:r>
            <a:r>
              <a:rPr lang="en-US" smtClean="0"/>
              <a:t> is denoted by |</a:t>
            </a:r>
            <a:r>
              <a:rPr lang="en-US" i="1" smtClean="0"/>
              <a:t>w</a:t>
            </a:r>
            <a:r>
              <a:rPr lang="en-US" smtClean="0"/>
              <a:t>|.):</a:t>
            </a:r>
            <a:endParaRPr lang="en-US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smtClean="0">
                <a:sym typeface="Symbol" pitchFamily="18" charset="2"/>
              </a:rPr>
              <a:t>|| = 0</a:t>
            </a:r>
            <a:r>
              <a:rPr lang="en-US" smtClean="0"/>
              <a:t> </a:t>
            </a:r>
          </a:p>
          <a:p>
            <a:pPr marL="457200" indent="-457200" eaLnBrk="1" hangingPunct="1"/>
            <a:r>
              <a:rPr lang="en-US" smtClean="0"/>
              <a:t>If </a:t>
            </a:r>
            <a:r>
              <a:rPr lang="en-US" i="1" smtClean="0"/>
              <a:t>x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smtClean="0"/>
              <a:t>, and </a:t>
            </a:r>
            <a:r>
              <a:rPr lang="en-US" i="1" smtClean="0"/>
              <a:t>w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smtClean="0"/>
              <a:t>*, then |</a:t>
            </a:r>
            <a:r>
              <a:rPr lang="en-US" i="1" smtClean="0"/>
              <a:t>wx</a:t>
            </a:r>
            <a:r>
              <a:rPr lang="en-US" smtClean="0"/>
              <a:t>| = |</a:t>
            </a:r>
            <a:r>
              <a:rPr lang="en-US" i="1" smtClean="0"/>
              <a:t>w</a:t>
            </a:r>
            <a:r>
              <a:rPr lang="en-US" smtClean="0"/>
              <a:t>| + 1</a:t>
            </a:r>
            <a:endParaRPr lang="en-US" smtClean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3810000"/>
            <a:ext cx="5181600" cy="2541588"/>
            <a:chOff x="286" y="3168"/>
            <a:chExt cx="4428" cy="768"/>
          </a:xfrm>
        </p:grpSpPr>
        <p:sp>
          <p:nvSpPr>
            <p:cNvPr id="66566" name="Oval 4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>
              <a:off x="286" y="3266"/>
              <a:ext cx="4389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FF3399"/>
                  </a:solidFill>
                  <a:latin typeface="Comic Sans MS" pitchFamily="66" charset="0"/>
                  <a:cs typeface="Arial" charset="0"/>
                  <a:sym typeface="Symbol" pitchFamily="18" charset="2"/>
                </a:rPr>
                <a:t>I point this out because            the length of strings is something we might like to use for an inductive argument</a:t>
              </a:r>
              <a:r>
                <a:rPr lang="en-US" sz="2400">
                  <a:latin typeface="Comic Sans MS" pitchFamily="66" charset="0"/>
                  <a:cs typeface="Arial" charset="0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1075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5.5. Inductive Definitions of Strings</a:t>
            </a:r>
          </a:p>
        </p:txBody>
      </p:sp>
      <p:sp>
        <p:nvSpPr>
          <p:cNvPr id="6656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47729-4799-41EB-BF8F-E0CED7102377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 bldLvl="2" autoUpdateAnimBg="0"/>
      <p:bldP spid="1075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467600" cy="2363788"/>
          </a:xfrm>
        </p:spPr>
        <p:txBody>
          <a:bodyPr/>
          <a:lstStyle/>
          <a:p>
            <a:pPr marL="457200" indent="-457200" eaLnBrk="1" hangingPunct="1">
              <a:buFont typeface="Times" pitchFamily="18" charset="0"/>
              <a:buNone/>
            </a:pPr>
            <a:r>
              <a:rPr lang="en-US" sz="2800" smtClean="0"/>
              <a:t>Inductive definition of the </a:t>
            </a:r>
            <a:r>
              <a:rPr lang="en-US" sz="2800" b="1" i="1" smtClean="0">
                <a:solidFill>
                  <a:schemeClr val="hlink"/>
                </a:solidFill>
              </a:rPr>
              <a:t>reversal</a:t>
            </a:r>
            <a:r>
              <a:rPr lang="en-US" sz="2800" smtClean="0"/>
              <a:t> of a string (the reversal of string w is denoted by </a:t>
            </a:r>
            <a:r>
              <a:rPr lang="en-US" sz="2800" i="1" smtClean="0"/>
              <a:t>w</a:t>
            </a:r>
            <a:r>
              <a:rPr lang="en-US" sz="2800" baseline="30000" smtClean="0"/>
              <a:t>R</a:t>
            </a:r>
            <a:r>
              <a:rPr lang="en-US" sz="2800" smtClean="0"/>
              <a:t>.):</a:t>
            </a:r>
            <a:endParaRPr lang="en-US" sz="280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sz="2800" smtClean="0">
                <a:sym typeface="Symbol" pitchFamily="18" charset="2"/>
              </a:rPr>
              <a:t></a:t>
            </a:r>
            <a:r>
              <a:rPr lang="en-US" sz="2800" baseline="30000" smtClean="0">
                <a:sym typeface="Symbol" pitchFamily="18" charset="2"/>
              </a:rPr>
              <a:t>R</a:t>
            </a:r>
            <a:r>
              <a:rPr lang="en-US" sz="2800" smtClean="0">
                <a:sym typeface="Symbol" pitchFamily="18" charset="2"/>
              </a:rPr>
              <a:t> = </a:t>
            </a:r>
            <a:r>
              <a:rPr lang="en-US" sz="2800" smtClean="0"/>
              <a:t> </a:t>
            </a:r>
          </a:p>
          <a:p>
            <a:pPr marL="457200" indent="-457200" eaLnBrk="1" hangingPunct="1"/>
            <a:r>
              <a:rPr lang="en-US" sz="2800" smtClean="0"/>
              <a:t>If </a:t>
            </a:r>
            <a:r>
              <a:rPr lang="en-US" sz="2800" i="1" smtClean="0"/>
              <a:t>x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smtClean="0"/>
              <a:t>, and </a:t>
            </a:r>
            <a:r>
              <a:rPr lang="en-US" sz="2800" i="1" smtClean="0"/>
              <a:t>w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smtClean="0"/>
              <a:t>*, then (</a:t>
            </a:r>
            <a:r>
              <a:rPr lang="en-US" sz="2800" i="1" smtClean="0"/>
              <a:t>wx</a:t>
            </a:r>
            <a:r>
              <a:rPr lang="en-US" sz="2800" smtClean="0"/>
              <a:t>)</a:t>
            </a:r>
            <a:r>
              <a:rPr lang="en-US" sz="2800" baseline="30000" smtClean="0">
                <a:sym typeface="Symbol" pitchFamily="18" charset="2"/>
              </a:rPr>
              <a:t>R</a:t>
            </a:r>
            <a:r>
              <a:rPr lang="en-US" sz="2800" smtClean="0"/>
              <a:t> = </a:t>
            </a:r>
            <a:r>
              <a:rPr lang="en-US" sz="2800" smtClean="0">
                <a:solidFill>
                  <a:schemeClr val="hlink"/>
                </a:solidFill>
              </a:rPr>
              <a:t>?</a:t>
            </a:r>
            <a:endParaRPr lang="en-US" sz="2800" smtClean="0">
              <a:solidFill>
                <a:schemeClr val="hlink"/>
              </a:solidFill>
              <a:sym typeface="Symbol" pitchFamily="18" charset="2"/>
            </a:endParaRPr>
          </a:p>
          <a:p>
            <a:pPr marL="457200" indent="-457200" eaLnBrk="1" hangingPunct="1">
              <a:buFont typeface="Times" pitchFamily="18" charset="0"/>
              <a:buNone/>
            </a:pPr>
            <a:endParaRPr lang="en-US" sz="2800" smtClean="0">
              <a:sym typeface="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352800"/>
            <a:ext cx="4114800" cy="685800"/>
            <a:chOff x="286" y="3168"/>
            <a:chExt cx="4428" cy="768"/>
          </a:xfrm>
        </p:grpSpPr>
        <p:sp>
          <p:nvSpPr>
            <p:cNvPr id="67597" name="Oval 4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Text Box 5"/>
            <p:cNvSpPr txBox="1">
              <a:spLocks noChangeArrowheads="1"/>
            </p:cNvSpPr>
            <p:nvPr/>
          </p:nvSpPr>
          <p:spPr bwMode="auto">
            <a:xfrm>
              <a:off x="286" y="3266"/>
              <a:ext cx="4389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For example (abc)</a:t>
              </a:r>
              <a:r>
                <a:rPr lang="en-US" sz="2800" baseline="300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R</a:t>
              </a:r>
              <a:r>
                <a:rPr lang="en-US" sz="28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 = cba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62800" y="2667000"/>
            <a:ext cx="1371600" cy="685800"/>
            <a:chOff x="286" y="3168"/>
            <a:chExt cx="4428" cy="768"/>
          </a:xfrm>
        </p:grpSpPr>
        <p:sp>
          <p:nvSpPr>
            <p:cNvPr id="67595" name="Oval 7"/>
            <p:cNvSpPr>
              <a:spLocks noChangeArrowheads="1"/>
            </p:cNvSpPr>
            <p:nvPr/>
          </p:nvSpPr>
          <p:spPr bwMode="auto">
            <a:xfrm>
              <a:off x="286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Text Box 8"/>
            <p:cNvSpPr txBox="1">
              <a:spLocks noChangeArrowheads="1"/>
            </p:cNvSpPr>
            <p:nvPr/>
          </p:nvSpPr>
          <p:spPr bwMode="auto">
            <a:xfrm>
              <a:off x="286" y="3266"/>
              <a:ext cx="439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i="1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x</a:t>
              </a:r>
              <a:r>
                <a:rPr lang="en-US" sz="28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(</a:t>
              </a:r>
              <a:r>
                <a:rPr lang="en-US" sz="2800" i="1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w</a:t>
              </a:r>
              <a:r>
                <a:rPr lang="en-US" sz="28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)</a:t>
              </a:r>
              <a:r>
                <a:rPr lang="en-US" sz="2800" baseline="30000">
                  <a:solidFill>
                    <a:srgbClr val="FF3399"/>
                  </a:solidFill>
                  <a:cs typeface="Arial" charset="0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685800" y="43434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buFont typeface="Times" pitchFamily="18" charset="0"/>
              <a:buNone/>
            </a:pPr>
            <a:r>
              <a:rPr lang="en-US" sz="2800">
                <a:cs typeface="Arial" charset="0"/>
              </a:rPr>
              <a:t>because (abc)</a:t>
            </a:r>
            <a:r>
              <a:rPr lang="en-US" sz="2800" baseline="30000">
                <a:cs typeface="Arial" charset="0"/>
              </a:rPr>
              <a:t>R</a:t>
            </a:r>
            <a:r>
              <a:rPr lang="en-US" sz="2800">
                <a:cs typeface="Arial" charset="0"/>
              </a:rPr>
              <a:t> = c(ab)</a:t>
            </a:r>
            <a:r>
              <a:rPr lang="en-US" sz="2800" baseline="30000">
                <a:cs typeface="Arial" charset="0"/>
              </a:rPr>
              <a:t>R</a:t>
            </a:r>
            <a:endParaRPr lang="en-US" sz="2800">
              <a:cs typeface="Arial" charset="0"/>
              <a:sym typeface="Symbol" pitchFamily="18" charset="2"/>
            </a:endParaRPr>
          </a:p>
          <a:p>
            <a:pPr marL="457200" indent="-457200" eaLnBrk="0" hangingPunct="0">
              <a:buFont typeface="Times" pitchFamily="18" charset="0"/>
              <a:buNone/>
            </a:pP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2819400" y="4800600"/>
            <a:ext cx="1828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buFont typeface="Times" pitchFamily="18" charset="0"/>
              <a:buNone/>
            </a:pPr>
            <a:r>
              <a:rPr lang="en-US" sz="2800">
                <a:cs typeface="Arial" charset="0"/>
              </a:rPr>
              <a:t>= cb(a)</a:t>
            </a:r>
            <a:r>
              <a:rPr lang="en-US" sz="2800" baseline="30000">
                <a:cs typeface="Arial" charset="0"/>
              </a:rPr>
              <a:t>R</a:t>
            </a:r>
            <a:endParaRPr lang="en-US" sz="2800">
              <a:cs typeface="Arial" charset="0"/>
              <a:sym typeface="Symbol" pitchFamily="18" charset="2"/>
            </a:endParaRPr>
          </a:p>
          <a:p>
            <a:pPr marL="457200" indent="-457200" eaLnBrk="0" hangingPunct="0">
              <a:buFont typeface="Times" pitchFamily="18" charset="0"/>
              <a:buNone/>
            </a:pP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2819400" y="5410200"/>
            <a:ext cx="19812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buFont typeface="Times" pitchFamily="18" charset="0"/>
              <a:buNone/>
            </a:pPr>
            <a:r>
              <a:rPr lang="en-US" sz="2800">
                <a:cs typeface="Arial" charset="0"/>
              </a:rPr>
              <a:t>= cba(</a:t>
            </a:r>
            <a:r>
              <a:rPr lang="en-US" sz="2800">
                <a:cs typeface="Arial" charset="0"/>
                <a:sym typeface="Symbol" pitchFamily="18" charset="2"/>
              </a:rPr>
              <a:t></a:t>
            </a:r>
            <a:r>
              <a:rPr lang="en-US" sz="2800">
                <a:cs typeface="Arial" charset="0"/>
              </a:rPr>
              <a:t>)</a:t>
            </a:r>
            <a:r>
              <a:rPr lang="en-US" sz="2800" baseline="30000">
                <a:cs typeface="Arial" charset="0"/>
              </a:rPr>
              <a:t>R</a:t>
            </a:r>
            <a:endParaRPr lang="en-US" sz="2800">
              <a:cs typeface="Arial" charset="0"/>
              <a:sym typeface="Symbol" pitchFamily="18" charset="2"/>
            </a:endParaRPr>
          </a:p>
          <a:p>
            <a:pPr marL="457200" indent="-457200" eaLnBrk="0" hangingPunct="0">
              <a:buFont typeface="Times" pitchFamily="18" charset="0"/>
              <a:buNone/>
            </a:pP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2819400" y="6019800"/>
            <a:ext cx="2590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buFont typeface="Times" pitchFamily="18" charset="0"/>
              <a:buNone/>
            </a:pPr>
            <a:r>
              <a:rPr lang="en-US" sz="2800">
                <a:cs typeface="Arial" charset="0"/>
              </a:rPr>
              <a:t>= cba</a:t>
            </a:r>
            <a:r>
              <a:rPr lang="en-US" sz="2800">
                <a:cs typeface="Arial" charset="0"/>
                <a:sym typeface="Symbol" pitchFamily="18" charset="2"/>
              </a:rPr>
              <a:t> </a:t>
            </a:r>
            <a:r>
              <a:rPr lang="en-US" sz="2800">
                <a:cs typeface="Arial" charset="0"/>
              </a:rPr>
              <a:t>= cba</a:t>
            </a:r>
            <a:endParaRPr lang="en-US" sz="2800">
              <a:cs typeface="Arial" charset="0"/>
              <a:sym typeface="Symbol" pitchFamily="18" charset="2"/>
            </a:endParaRPr>
          </a:p>
          <a:p>
            <a:pPr marL="457200" indent="-457200" eaLnBrk="0" hangingPunct="0">
              <a:buFont typeface="Times" pitchFamily="18" charset="0"/>
              <a:buNone/>
            </a:pPr>
            <a:endParaRPr lang="en-US" sz="2800">
              <a:cs typeface="Arial" charset="0"/>
              <a:sym typeface="Symbol" pitchFamily="18" charset="2"/>
            </a:endParaRPr>
          </a:p>
        </p:txBody>
      </p:sp>
      <p:sp>
        <p:nvSpPr>
          <p:cNvPr id="108557" name="Rectangle 13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5.5. Inductive Definitions of Strings</a:t>
            </a:r>
          </a:p>
        </p:txBody>
      </p:sp>
      <p:sp>
        <p:nvSpPr>
          <p:cNvPr id="6759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25FC4-7E66-4BAC-B45B-247AA1A17F89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entr" presetSubtype="2057864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entr" presetSubtype="20582275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entr" presetSubtype="2057989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3" autoUpdateAnimBg="0"/>
      <p:bldP spid="108553" grpId="0" autoUpdateAnimBg="0"/>
      <p:bldP spid="108554" grpId="0" autoUpdateAnimBg="0"/>
      <p:bldP spid="108555" grpId="0" autoUpdateAnimBg="0"/>
      <p:bldP spid="108556" grpId="0" autoUpdateAnimBg="0"/>
      <p:bldP spid="10855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-838200" y="1981200"/>
            <a:ext cx="10896600" cy="3124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 </a:t>
            </a:r>
          </a:p>
        </p:txBody>
      </p:sp>
      <p:pic>
        <p:nvPicPr>
          <p:cNvPr id="68611" name="Picture 3" descr="peace_dove_olive_branch_hg_wh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57400"/>
            <a:ext cx="4191000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D63AE-B9A9-41A4-A5B9-A4540A9C6161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1. Nguyên lý cộng và nguyên lý nhân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1.1. Nguyên lý cộng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Nếu có </a:t>
            </a:r>
            <a:r>
              <a:rPr lang="en-US" sz="2800" i="1" smtClean="0"/>
              <a:t>m</a:t>
            </a:r>
            <a:r>
              <a:rPr lang="en-US" sz="2800" smtClean="0"/>
              <a:t> cách chọn </a:t>
            </a:r>
            <a:r>
              <a:rPr lang="en-US" sz="2800" i="1" smtClean="0"/>
              <a:t>x</a:t>
            </a:r>
            <a:r>
              <a:rPr lang="en-US" sz="2800" smtClean="0"/>
              <a:t>, </a:t>
            </a:r>
            <a:r>
              <a:rPr lang="en-US" sz="2800" i="1" smtClean="0"/>
              <a:t>n</a:t>
            </a:r>
            <a:r>
              <a:rPr lang="en-US" sz="2800" smtClean="0"/>
              <a:t> cách chọn đối tượng </a:t>
            </a:r>
            <a:r>
              <a:rPr lang="en-US" sz="2800" i="1" smtClean="0"/>
              <a:t>y</a:t>
            </a:r>
            <a:r>
              <a:rPr lang="en-US" sz="2800" smtClean="0"/>
              <a:t> và nếu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cách chọn đối tượng </a:t>
            </a:r>
            <a:r>
              <a:rPr lang="en-US" sz="2800" i="1" smtClean="0"/>
              <a:t>x</a:t>
            </a:r>
            <a:r>
              <a:rPr lang="en-US" sz="2800" smtClean="0"/>
              <a:t> không trùng với bất kỳ cách chọn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đối tượng </a:t>
            </a:r>
            <a:r>
              <a:rPr lang="en-US" sz="2800" i="1" smtClean="0"/>
              <a:t>y</a:t>
            </a:r>
            <a:r>
              <a:rPr lang="en-US" sz="2800" smtClean="0"/>
              <a:t> nào, thì có </a:t>
            </a:r>
            <a:r>
              <a:rPr lang="en-US" sz="2800" i="1" smtClean="0"/>
              <a:t>m+n</a:t>
            </a:r>
            <a:r>
              <a:rPr lang="en-US" sz="2800" smtClean="0"/>
              <a:t> cách chọn 1 trong các đối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tượng đã cho.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1.2. Nguyên lý nhân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Nếu có </a:t>
            </a:r>
            <a:r>
              <a:rPr lang="en-US" sz="2800" i="1" smtClean="0"/>
              <a:t>m</a:t>
            </a:r>
            <a:r>
              <a:rPr lang="en-US" sz="2800" smtClean="0"/>
              <a:t> cách chọn đối tượng </a:t>
            </a:r>
            <a:r>
              <a:rPr lang="en-US" sz="2800" i="1" smtClean="0"/>
              <a:t>x</a:t>
            </a:r>
            <a:r>
              <a:rPr lang="en-US" sz="2800" smtClean="0"/>
              <a:t> và cứ mỗi cách chọn </a:t>
            </a:r>
            <a:r>
              <a:rPr lang="en-US" sz="2800" i="1" smtClean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luôn luôn có </a:t>
            </a:r>
            <a:r>
              <a:rPr lang="en-US" sz="2800" i="1" smtClean="0"/>
              <a:t>n</a:t>
            </a:r>
            <a:r>
              <a:rPr lang="en-US" sz="2800" smtClean="0"/>
              <a:t> cách chọn đối tượng </a:t>
            </a:r>
            <a:r>
              <a:rPr lang="en-US" sz="2800" i="1" smtClean="0"/>
              <a:t>y</a:t>
            </a:r>
            <a:r>
              <a:rPr lang="en-US" sz="2800" smtClean="0"/>
              <a:t> thì có </a:t>
            </a:r>
            <a:r>
              <a:rPr lang="en-US" sz="2800" i="1" smtClean="0"/>
              <a:t>m.n</a:t>
            </a:r>
            <a:r>
              <a:rPr lang="en-US" sz="2800" smtClean="0"/>
              <a:t> cách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chọn cặp đối tượng </a:t>
            </a:r>
            <a:r>
              <a:rPr lang="en-US" sz="2800" i="1" smtClean="0"/>
              <a:t>(x, y).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582D9-7688-499C-B936-B13B539C21E7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Ví dụ.</a:t>
            </a:r>
          </a:p>
          <a:p>
            <a:pPr eaLnBrk="1" hangingPunct="1">
              <a:buFontTx/>
              <a:buNone/>
            </a:pPr>
            <a:r>
              <a:rPr lang="en-US" smtClean="0"/>
              <a:t>Cho A và B là hai tập hợp.Tập hợp các ánh xạ </a:t>
            </a:r>
          </a:p>
          <a:p>
            <a:pPr eaLnBrk="1" hangingPunct="1">
              <a:buFontTx/>
              <a:buNone/>
            </a:pPr>
            <a:r>
              <a:rPr lang="en-US" smtClean="0"/>
              <a:t>từ A vào B được ký hiệu bởi B</a:t>
            </a:r>
            <a:r>
              <a:rPr lang="en-US" baseline="30000" smtClean="0"/>
              <a:t>A</a:t>
            </a:r>
            <a:r>
              <a:rPr lang="en-US" smtClean="0"/>
              <a:t>.Giả sử </a:t>
            </a:r>
            <a:r>
              <a:rPr lang="en-US" smtClean="0">
                <a:sym typeface="Symbol" pitchFamily="18" charset="2"/>
              </a:rPr>
              <a:t>A=m ,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B= n thì B</a:t>
            </a:r>
            <a:r>
              <a:rPr lang="en-US" baseline="30000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= n</a:t>
            </a:r>
            <a:r>
              <a:rPr lang="en-US" baseline="30000" smtClean="0"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.Thật vậy, mỗi phần tử a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thuộc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A có n cách chọn ảnh f(a </a:t>
            </a:r>
            <a:r>
              <a:rPr lang="en-US" baseline="-25000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) của nó trong tập B.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Theo qui tắc nhân  ta có n.n. …n = n</a:t>
            </a:r>
            <a:r>
              <a:rPr lang="en-US" baseline="30000" smtClean="0">
                <a:sym typeface="Symbol" pitchFamily="18" charset="2"/>
              </a:rPr>
              <a:t>m </a:t>
            </a:r>
            <a:r>
              <a:rPr lang="en-US" smtClean="0">
                <a:sym typeface="Symbol" pitchFamily="18" charset="2"/>
              </a:rPr>
              <a:t>cách  chọn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bộ (f(a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), f(a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), …, f(a</a:t>
            </a:r>
            <a:r>
              <a:rPr lang="en-US" baseline="-25000" smtClean="0"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)).Tức là ta có n</a:t>
            </a:r>
            <a:r>
              <a:rPr lang="en-US" baseline="30000" smtClean="0">
                <a:sym typeface="Symbol" pitchFamily="18" charset="2"/>
              </a:rPr>
              <a:t>m </a:t>
            </a:r>
            <a:r>
              <a:rPr lang="en-US" smtClean="0">
                <a:sym typeface="Symbol" pitchFamily="18" charset="2"/>
              </a:rPr>
              <a:t> ánh xạf.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E9055D-8CA5-4F71-8674-335ECA135E74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2. Hoán vị.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a) Định nghĩa.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Cho tập hợp A gồm n phần tử. Mỗi cách sắp đặt </a:t>
            </a:r>
            <a:r>
              <a:rPr lang="en-US" sz="2800" smtClean="0"/>
              <a:t>có </a:t>
            </a:r>
            <a:r>
              <a:rPr lang="en-US" smtClean="0"/>
              <a:t>thứ tự</a:t>
            </a:r>
            <a:r>
              <a:rPr lang="en-US" sz="2800" smtClean="0"/>
              <a:t> </a:t>
            </a:r>
            <a:r>
              <a:rPr lang="en-US" smtClean="0"/>
              <a:t>n phầntử của A được gọi là một </a:t>
            </a:r>
            <a:r>
              <a:rPr lang="en-US" b="1" i="1" smtClean="0"/>
              <a:t>hoán vị của n</a:t>
            </a:r>
            <a:r>
              <a:rPr lang="en-US" smtClean="0"/>
              <a:t> phần tử. Số các hoán vị của n phần tử ký hiệu là P</a:t>
            </a:r>
            <a:r>
              <a:rPr lang="en-US" baseline="-25000" smtClean="0"/>
              <a:t>n </a:t>
            </a:r>
            <a:endParaRPr lang="en-US" baseline="30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b) P</a:t>
            </a:r>
            <a:r>
              <a:rPr lang="en-US" baseline="-25000" smtClean="0"/>
              <a:t>n</a:t>
            </a:r>
            <a:r>
              <a:rPr lang="en-US" smtClean="0"/>
              <a:t> = n!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c) Ví dụ:Nếu A là tập hợp n phần tử thì số song ánh từ A vào A là n!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22C62-ACD6-4477-B5B2-3F6D98B8C5E4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3. Chỉnh hợp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a) Định nghĩa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Cho A là tập hợp gồm n phần tử. Mỗi bộ gồm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phần tử (1</a:t>
            </a:r>
            <a:r>
              <a:rPr lang="en-US" smtClean="0">
                <a:sym typeface="Symbol" pitchFamily="18" charset="2"/>
              </a:rPr>
              <a:t> k n)sắp thứ tự của tập hợp A được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gọi là một </a:t>
            </a:r>
            <a:r>
              <a:rPr lang="en-US" b="1" i="1" smtClean="0">
                <a:sym typeface="Symbol" pitchFamily="18" charset="2"/>
              </a:rPr>
              <a:t>chỉnh hợp chập k của n</a:t>
            </a:r>
            <a:r>
              <a:rPr lang="en-US" smtClean="0">
                <a:sym typeface="Symbol" pitchFamily="18" charset="2"/>
              </a:rPr>
              <a:t> phần tử. Số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các chỉnh hợp chập k của n ký hiệu là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b)Công thức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858000" y="4114800"/>
          <a:ext cx="762000" cy="884238"/>
        </p:xfrm>
        <a:graphic>
          <a:graphicData uri="http://schemas.openxmlformats.org/presentationml/2006/ole">
            <p:oleObj spid="_x0000_s10242" name="Equation" r:id="rId3" imgW="241195" imgH="279279" progId="Equation.DSMT4">
              <p:embed/>
            </p:oleObj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819400" y="5105400"/>
            <a:ext cx="2438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99"/>
              </a:solidFill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819400" y="5029200"/>
          <a:ext cx="2095500" cy="1085850"/>
        </p:xfrm>
        <a:graphic>
          <a:graphicData uri="http://schemas.openxmlformats.org/presentationml/2006/ole">
            <p:oleObj spid="_x0000_s10243" name="Equation" r:id="rId4" imgW="1028254" imgH="533169" progId="Equation.DSMT4">
              <p:embed/>
            </p:oleObj>
          </a:graphicData>
        </a:graphic>
      </p:graphicFrame>
      <p:sp>
        <p:nvSpPr>
          <p:cNvPr id="10249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5401B-E8E8-40D2-82E6-FD8EEF0D2EE6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10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4.Tổ hợp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a) Định nghĩa.</a:t>
            </a:r>
          </a:p>
          <a:p>
            <a:pPr eaLnBrk="1" hangingPunct="1">
              <a:buFontTx/>
              <a:buNone/>
            </a:pPr>
            <a:r>
              <a:rPr lang="en-US" smtClean="0"/>
              <a:t>   Cho tập hợp A gồm </a:t>
            </a:r>
            <a:r>
              <a:rPr lang="en-US" i="1" smtClean="0"/>
              <a:t>n</a:t>
            </a:r>
            <a:r>
              <a:rPr lang="en-US" smtClean="0"/>
              <a:t> phần tử. Mỗi tập con gồm </a:t>
            </a:r>
            <a:r>
              <a:rPr lang="en-US" i="1" smtClean="0"/>
              <a:t>k</a:t>
            </a:r>
            <a:r>
              <a:rPr lang="en-US" smtClean="0"/>
              <a:t> phần tử của A được gọi là một </a:t>
            </a:r>
            <a:r>
              <a:rPr lang="en-US" b="1" i="1" smtClean="0"/>
              <a:t>tổ hợp chập k của n phần tử. </a:t>
            </a:r>
            <a:r>
              <a:rPr lang="en-US" smtClean="0"/>
              <a:t>Số các tổ hợp chập </a:t>
            </a:r>
            <a:r>
              <a:rPr lang="en-US" i="1" smtClean="0"/>
              <a:t>k</a:t>
            </a:r>
            <a:r>
              <a:rPr lang="en-US" smtClean="0"/>
              <a:t> của </a:t>
            </a:r>
            <a:r>
              <a:rPr lang="en-US" i="1" smtClean="0"/>
              <a:t>n</a:t>
            </a:r>
            <a:r>
              <a:rPr lang="en-US" smtClean="0"/>
              <a:t> phần tử đựơc ký hiệu là</a:t>
            </a:r>
          </a:p>
          <a:p>
            <a:pPr eaLnBrk="1" hangingPunct="1">
              <a:buFontTx/>
              <a:buNone/>
            </a:pPr>
            <a:r>
              <a:rPr lang="en-US" smtClean="0"/>
              <a:t>                        hay 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55813" y="4572000"/>
          <a:ext cx="763587" cy="885825"/>
        </p:xfrm>
        <a:graphic>
          <a:graphicData uri="http://schemas.openxmlformats.org/presentationml/2006/ole">
            <p:oleObj spid="_x0000_s11266" name="Equation" r:id="rId3" imgW="241195" imgH="279279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886200" y="4648200"/>
          <a:ext cx="681038" cy="1168400"/>
        </p:xfrm>
        <a:graphic>
          <a:graphicData uri="http://schemas.openxmlformats.org/presentationml/2006/ole">
            <p:oleObj spid="_x0000_s11267" name="Equation" r:id="rId4" imgW="266400" imgH="457200" progId="Equation.3">
              <p:embed/>
            </p:oleObj>
          </a:graphicData>
        </a:graphic>
      </p:graphicFrame>
      <p:sp>
        <p:nvSpPr>
          <p:cNvPr id="1127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5B65C-6E44-4DA1-A967-F570D02DBD62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2895600" y="1447800"/>
            <a:ext cx="3048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b) Công thức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c) Tính chất  </a:t>
            </a:r>
          </a:p>
          <a:p>
            <a:pPr algn="just" eaLnBrk="1" hangingPunct="1">
              <a:buFontTx/>
              <a:buNone/>
            </a:pPr>
            <a:r>
              <a:rPr lang="en-US" smtClean="0"/>
              <a:t>          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71800" y="1676400"/>
          <a:ext cx="2809875" cy="1238250"/>
        </p:xfrm>
        <a:graphic>
          <a:graphicData uri="http://schemas.openxmlformats.org/presentationml/2006/ole">
            <p:oleObj spid="_x0000_s12290" name="Equation" r:id="rId3" imgW="1205977" imgH="533169" progId="Equation.DSMT4">
              <p:embed/>
            </p:oleObj>
          </a:graphicData>
        </a:graphic>
      </p:graphicFrame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828800" y="3429000"/>
          <a:ext cx="1914525" cy="685800"/>
        </p:xfrm>
        <a:graphic>
          <a:graphicData uri="http://schemas.openxmlformats.org/presentationml/2006/ole">
            <p:oleObj spid="_x0000_s12291" name="Equation" r:id="rId4" imgW="774364" imgH="279279" progId="Equation.DSMT4">
              <p:embed/>
            </p:oleObj>
          </a:graphicData>
        </a:graphic>
      </p:graphicFrame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066800" y="4006850"/>
          <a:ext cx="3048000" cy="684213"/>
        </p:xfrm>
        <a:graphic>
          <a:graphicData uri="http://schemas.openxmlformats.org/presentationml/2006/ole">
            <p:oleObj spid="_x0000_s12292" name="Equation" r:id="rId5" imgW="1231366" imgH="279279" progId="Equation.DSMT4">
              <p:embed/>
            </p:oleObj>
          </a:graphicData>
        </a:graphic>
      </p:graphicFrame>
      <p:sp>
        <p:nvSpPr>
          <p:cNvPr id="12299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468B4-55D1-4025-8D3D-5EF1708928EB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38200" y="2209800"/>
          <a:ext cx="6629400" cy="1135063"/>
        </p:xfrm>
        <a:graphic>
          <a:graphicData uri="http://schemas.openxmlformats.org/presentationml/2006/ole">
            <p:oleObj spid="_x0000_s2050" name="Equation" r:id="rId3" imgW="2057400" imgH="355600" progId="Equation.DSMT4">
              <p:embed/>
            </p:oleObj>
          </a:graphicData>
        </a:graphic>
      </p:graphicFrame>
      <p:sp>
        <p:nvSpPr>
          <p:cNvPr id="20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0A94D3-8794-49EE-8FD4-8799CBBB6CF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mph" presetSubtype="0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5. Hoán vị lặp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a) Định nghĩa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Cho</a:t>
            </a:r>
            <a:r>
              <a:rPr lang="en-US" sz="2800" i="1" smtClean="0"/>
              <a:t> n </a:t>
            </a:r>
            <a:r>
              <a:rPr lang="en-US" sz="2800" smtClean="0"/>
              <a:t>đối tượng trong đó có </a:t>
            </a:r>
            <a:r>
              <a:rPr lang="en-US" sz="2800" i="1" smtClean="0"/>
              <a:t>n</a:t>
            </a:r>
            <a:r>
              <a:rPr lang="en-US" sz="2800" baseline="-25000" smtClean="0"/>
              <a:t>i</a:t>
            </a:r>
            <a:r>
              <a:rPr lang="en-US" sz="2800" smtClean="0"/>
              <a:t> đối tượng loại </a:t>
            </a:r>
            <a:r>
              <a:rPr lang="en-US" sz="2800" i="1" smtClean="0"/>
              <a:t>i</a:t>
            </a:r>
            <a:r>
              <a:rPr lang="en-US" sz="2800" smtClean="0"/>
              <a:t> giống   hệt nhau (</a:t>
            </a:r>
            <a:r>
              <a:rPr lang="en-US" sz="2800" i="1" smtClean="0"/>
              <a:t>i =1,2,…,k ; n</a:t>
            </a:r>
            <a:r>
              <a:rPr lang="en-US" sz="2800" i="1" baseline="-25000" smtClean="0"/>
              <a:t>1</a:t>
            </a:r>
            <a:r>
              <a:rPr lang="en-US" sz="2800" i="1" smtClean="0"/>
              <a:t>+ n</a:t>
            </a:r>
            <a:r>
              <a:rPr lang="en-US" sz="2800" i="1" baseline="-25000" smtClean="0"/>
              <a:t>2</a:t>
            </a:r>
            <a:r>
              <a:rPr lang="en-US" sz="2800" i="1" smtClean="0"/>
              <a:t>+…+ n</a:t>
            </a:r>
            <a:r>
              <a:rPr lang="en-US" sz="2800" i="1" baseline="-25000" smtClean="0"/>
              <a:t>k</a:t>
            </a:r>
            <a:r>
              <a:rPr lang="en-US" sz="2800" i="1" smtClean="0"/>
              <a:t>= n</a:t>
            </a:r>
            <a:r>
              <a:rPr lang="en-US" sz="2800" smtClean="0"/>
              <a:t>).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Mỗi cách sắp xếp có thứ tự </a:t>
            </a:r>
            <a:r>
              <a:rPr lang="en-US" sz="2800" i="1" smtClean="0"/>
              <a:t>n</a:t>
            </a:r>
            <a:r>
              <a:rPr lang="en-US" sz="2800" smtClean="0"/>
              <a:t> đối tượng đã cho gọi là một </a:t>
            </a:r>
            <a:r>
              <a:rPr lang="en-US" sz="2800" b="1" i="1" smtClean="0"/>
              <a:t>hoán vị lặp</a:t>
            </a:r>
            <a:r>
              <a:rPr lang="en-US" sz="2800" smtClean="0"/>
              <a:t> của </a:t>
            </a:r>
            <a:r>
              <a:rPr lang="en-US" sz="2800" i="1" smtClean="0"/>
              <a:t>n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0CA1A-C10C-419C-8CFE-FD6AC35C5B29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86200" y="3733800"/>
            <a:ext cx="2590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</a:t>
            </a:r>
            <a:r>
              <a:rPr lang="en-US" smtClean="0">
                <a:cs typeface="Times New Roman" pitchFamily="18" charset="0"/>
              </a:rPr>
              <a:t>)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Số hoán vị của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đối tượng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trong đó có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đối tượng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giống nhau thuộc loại1,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baseline="-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đối tượng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giống nhau thuộc loại 2,…,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en-US" baseline="-30000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đối tượng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giống nhau thuộc loại </a:t>
            </a:r>
            <a:r>
              <a:rPr lang="en-US" i="1" smtClean="0">
                <a:solidFill>
                  <a:srgbClr val="000000"/>
                </a:solidFill>
                <a:cs typeface="Times New Roman" pitchFamily="18" charset="0"/>
              </a:rPr>
              <a:t>k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, là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962400" y="3614738"/>
          <a:ext cx="2286000" cy="1366837"/>
        </p:xfrm>
        <a:graphic>
          <a:graphicData uri="http://schemas.openxmlformats.org/presentationml/2006/ole">
            <p:oleObj spid="_x0000_s13314" name="Equation" r:id="rId3" imgW="876300" imgH="520700" progId="Equation.DSMT4">
              <p:embed/>
            </p:oleObj>
          </a:graphicData>
        </a:graphic>
      </p:graphicFrame>
      <p:sp>
        <p:nvSpPr>
          <p:cNvPr id="1331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E7A7A7-F060-4586-B85C-BD90BCB1C260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1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b="1" smtClean="0">
                <a:solidFill>
                  <a:srgbClr val="000000"/>
                </a:solidFill>
                <a:cs typeface="Times New Roman" pitchFamily="18" charset="0"/>
              </a:rPr>
              <a:t>Ví dụ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:  Có bao nhiêu chuỗi kí tự khác nhau bằng cách sắp xếp các chữ cái của từ SUCCESS?</a:t>
            </a:r>
            <a:endParaRPr lang="en-US" sz="2800" b="1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n-US" sz="2800" b="1" smtClean="0">
                <a:solidFill>
                  <a:srgbClr val="000000"/>
                </a:solidFill>
                <a:cs typeface="Times New Roman" pitchFamily="18" charset="0"/>
              </a:rPr>
              <a:t>Giải.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Trong từ SUCCESS có 3 chữ S, 1 chữ U, 2 chữ  C và 1 chữ  E. Do đó  số chuỗi có được là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057400" y="3962400"/>
          <a:ext cx="2362200" cy="998538"/>
        </p:xfrm>
        <a:graphic>
          <a:graphicData uri="http://schemas.openxmlformats.org/presentationml/2006/ole">
            <p:oleObj spid="_x0000_s14338" name="Equation" r:id="rId3" imgW="1104900" imgH="469900" progId="Equation.DSMT4">
              <p:embed/>
            </p:oleObj>
          </a:graphicData>
        </a:graphic>
      </p:graphicFrame>
      <p:sp>
        <p:nvSpPr>
          <p:cNvPr id="143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3C1FE7-87B8-4742-86CC-ECA8EA9F7B51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6.Tổ hợp lặp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a) Định nghĩa.</a:t>
            </a:r>
          </a:p>
          <a:p>
            <a:pPr eaLnBrk="1" hangingPunct="1">
              <a:buFontTx/>
              <a:buNone/>
            </a:pPr>
            <a:r>
              <a:rPr lang="en-US" smtClean="0"/>
              <a:t>Mỗi cách chọn ra </a:t>
            </a:r>
            <a:r>
              <a:rPr lang="en-US" i="1" smtClean="0"/>
              <a:t>k</a:t>
            </a:r>
            <a:r>
              <a:rPr lang="en-US" smtClean="0"/>
              <a:t> vật từ </a:t>
            </a:r>
            <a:r>
              <a:rPr lang="en-US" i="1" smtClean="0"/>
              <a:t>n</a:t>
            </a:r>
            <a:r>
              <a:rPr lang="en-US" smtClean="0"/>
              <a:t> loại vật khác nhau</a:t>
            </a:r>
          </a:p>
          <a:p>
            <a:pPr eaLnBrk="1" hangingPunct="1">
              <a:buFontTx/>
              <a:buNone/>
            </a:pPr>
            <a:r>
              <a:rPr lang="en-US" smtClean="0"/>
              <a:t>(trong đó mỗi loại vật có thể được chọn lại nhiều</a:t>
            </a:r>
          </a:p>
          <a:p>
            <a:pPr eaLnBrk="1" hangingPunct="1">
              <a:buFontTx/>
              <a:buNone/>
            </a:pPr>
            <a:r>
              <a:rPr lang="en-US" smtClean="0"/>
              <a:t>lần) được gọi là </a:t>
            </a:r>
            <a:r>
              <a:rPr lang="en-US" b="1" i="1" smtClean="0"/>
              <a:t>tổ hợp lặp chập k của n. </a:t>
            </a:r>
            <a:r>
              <a:rPr lang="en-US" smtClean="0"/>
              <a:t>Số các</a:t>
            </a:r>
          </a:p>
          <a:p>
            <a:pPr eaLnBrk="1" hangingPunct="1">
              <a:buFontTx/>
              <a:buNone/>
            </a:pPr>
            <a:r>
              <a:rPr lang="en-US" smtClean="0"/>
              <a:t>tổ hợp lặp chập </a:t>
            </a:r>
            <a:r>
              <a:rPr lang="en-US" i="1" smtClean="0"/>
              <a:t>k</a:t>
            </a:r>
            <a:r>
              <a:rPr lang="en-US" smtClean="0"/>
              <a:t> của </a:t>
            </a:r>
            <a:r>
              <a:rPr lang="en-US" i="1" smtClean="0"/>
              <a:t>n</a:t>
            </a:r>
            <a:r>
              <a:rPr lang="en-US" smtClean="0"/>
              <a:t> được ký hiệu là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495800" y="4981575"/>
          <a:ext cx="782638" cy="809625"/>
        </p:xfrm>
        <a:graphic>
          <a:graphicData uri="http://schemas.openxmlformats.org/presentationml/2006/ole">
            <p:oleObj spid="_x0000_s15362" name="Equation" r:id="rId3" imgW="266584" imgH="279279" progId="Equation.DSMT4">
              <p:embed/>
            </p:oleObj>
          </a:graphicData>
        </a:graphic>
      </p:graphicFrame>
      <p:sp>
        <p:nvSpPr>
          <p:cNvPr id="1536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8F20D-BED9-44B3-BE36-C089574B8EE7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048000" y="1371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6783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>
                <a:latin typeface="+mj-lt"/>
              </a:rPr>
              <a:t>b) </a:t>
            </a:r>
            <a:r>
              <a:rPr lang="en-US" sz="2800" dirty="0" err="1" smtClean="0">
                <a:latin typeface="+mj-lt"/>
              </a:rPr>
              <a:t>Công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thức</a:t>
            </a:r>
            <a:endParaRPr lang="en-US" sz="28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endParaRPr lang="en-US" sz="2800" dirty="0" smtClean="0">
              <a:latin typeface="+mj-lt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latin typeface="+mj-lt"/>
              </a:rPr>
              <a:t>c)</a:t>
            </a:r>
            <a:r>
              <a:rPr lang="en-US" sz="2800" dirty="0" err="1" smtClean="0">
                <a:latin typeface="+mj-lt"/>
              </a:rPr>
              <a:t>Hệ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quả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nghiệm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âm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="1" i="1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,x</a:t>
            </a:r>
            <a:r>
              <a:rPr lang="en-US" sz="2800" b="1" i="1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,…,</a:t>
            </a:r>
            <a:r>
              <a:rPr lang="en-US" sz="2800" b="1" i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="1" i="1" baseline="-30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) (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mỗi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="1" i="1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đều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âm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)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phương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trình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="1" i="1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 x</a:t>
            </a:r>
            <a:r>
              <a:rPr lang="en-US" sz="2800" b="1" i="1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+…+ </a:t>
            </a:r>
            <a:r>
              <a:rPr lang="en-US" sz="2800" b="1" i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="1" i="1" baseline="-30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800" b="1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= k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200400" y="1473200"/>
          <a:ext cx="2971800" cy="927100"/>
        </p:xfrm>
        <a:graphic>
          <a:graphicData uri="http://schemas.openxmlformats.org/presentationml/2006/ole">
            <p:oleObj spid="_x0000_s16386" name="Equation" r:id="rId3" imgW="889000" imgH="279400" progId="Equation.DSMT4">
              <p:embed/>
            </p:oleObj>
          </a:graphicData>
        </a:graphic>
      </p:graphicFrame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743200" y="4267200"/>
            <a:ext cx="35052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714625" y="4959350"/>
          <a:ext cx="3457575" cy="1060450"/>
        </p:xfrm>
        <a:graphic>
          <a:graphicData uri="http://schemas.openxmlformats.org/presentationml/2006/ole">
            <p:oleObj spid="_x0000_s16387" name="Equation" r:id="rId4" imgW="889000" imgH="279400" progId="Equation.DSMT4">
              <p:embed/>
            </p:oleObj>
          </a:graphicData>
        </a:graphic>
      </p:graphicFrame>
      <p:sp>
        <p:nvSpPr>
          <p:cNvPr id="1639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838D4-2645-4D65-B9B4-8262BBF50519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15" grpId="0" build="p"/>
      <p:bldP spid="389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 Số cách chia </a:t>
            </a:r>
            <a:r>
              <a:rPr lang="en-US" i="1" smtClean="0"/>
              <a:t>k</a:t>
            </a:r>
            <a:r>
              <a:rPr lang="en-US" smtClean="0"/>
              <a:t> vật đồng chất nhau vào </a:t>
            </a:r>
            <a:r>
              <a:rPr lang="en-US" i="1" smtClean="0"/>
              <a:t>n</a:t>
            </a:r>
            <a:r>
              <a:rPr lang="en-US" smtClean="0"/>
              <a:t> hộp  phân biệt  cũng chính bằng số tổ hợp lặp chập </a:t>
            </a:r>
            <a:r>
              <a:rPr lang="en-US" i="1" smtClean="0"/>
              <a:t>k</a:t>
            </a:r>
            <a:r>
              <a:rPr lang="en-US" smtClean="0"/>
              <a:t> của </a:t>
            </a:r>
            <a:r>
              <a:rPr lang="en-US" i="1" smtClean="0"/>
              <a:t>n</a:t>
            </a:r>
            <a:r>
              <a:rPr lang="en-US" smtClean="0"/>
              <a:t> 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0" y="3048000"/>
            <a:ext cx="38100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33625" y="3340100"/>
          <a:ext cx="3609975" cy="1108075"/>
        </p:xfrm>
        <a:graphic>
          <a:graphicData uri="http://schemas.openxmlformats.org/presentationml/2006/ole">
            <p:oleObj spid="_x0000_s17410" name="Equation" r:id="rId3" imgW="889000" imgH="279400" progId="Equation.DSMT4">
              <p:embed/>
            </p:oleObj>
          </a:graphicData>
        </a:graphic>
      </p:graphicFrame>
      <p:sp>
        <p:nvSpPr>
          <p:cNvPr id="1741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0E193-0847-4DC3-87F8-381253191ECA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Ví dụ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:  Tìm số nghiệm nguyên không âm của phương trình  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+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+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+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4 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= 20				 (1)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thỏa 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3;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2;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&gt; 4 (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). </a:t>
            </a:r>
            <a:endParaRPr lang="en-US" sz="2400" b="1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Giải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Ta viết điều kiện đã cho thành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3;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2;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5.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Xét các điều kiện sau: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2;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5 	 	 (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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4;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2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2; x</a:t>
            </a:r>
            <a:r>
              <a:rPr lang="en-US" sz="2400" baseline="-30000" smtClean="0">
                <a:solidFill>
                  <a:srgbClr val="000000"/>
                </a:solidFill>
                <a:cs typeface="Times New Roman" pitchFamily="18" charset="0"/>
              </a:rPr>
              <a:t>3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5 	(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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Gọi p, q, r lần lượt là số nghiệm nguyên không âm của phương trình (1) thỏa các điều kiện 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 (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  <a:sym typeface="Symbol" pitchFamily="18" charset="2"/>
              </a:rPr>
              <a:t>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), (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  <a:sym typeface="Symbol" pitchFamily="18" charset="2"/>
              </a:rPr>
              <a:t>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), (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  <a:sym typeface="Symbol" pitchFamily="18" charset="2"/>
              </a:rPr>
              <a:t>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).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Ta có</a:t>
            </a:r>
            <a:r>
              <a:rPr lang="en-US" sz="240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: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1C1DD-D26E-44ED-8E95-6E47C7EBC38C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 = q – r.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Trước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hết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q.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Đặt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 =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;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 =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– 2;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 =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- 5;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 =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</a:t>
            </a:r>
            <a:endParaRPr lang="en-US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Phương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trình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(1)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trở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thành</a:t>
            </a:r>
            <a:endParaRPr lang="en-US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’+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 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’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= 13				 (2)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nghiệm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âm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(1)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thỏa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)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bằng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endParaRPr lang="en-US" sz="28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nghiệm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âm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(2)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A56600-AD26-4BD4-996E-E962CD71BCFE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nghiệm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                      .       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Vậy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              . 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luận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        .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Suy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Vậy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nghiệm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nguyên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âm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phương</a:t>
            </a: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(1)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thỏa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kiện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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340</a:t>
            </a:r>
            <a:r>
              <a:rPr lang="en-US" dirty="0" smtClean="0">
                <a:latin typeface="+mj-lt"/>
              </a:rPr>
              <a:t> 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810000" y="1616075"/>
          <a:ext cx="3305175" cy="650875"/>
        </p:xfrm>
        <a:graphic>
          <a:graphicData uri="http://schemas.openxmlformats.org/presentationml/2006/ole">
            <p:oleObj spid="_x0000_s18434" name="Equation" r:id="rId3" imgW="1397000" imgH="279400" progId="Equation.DSMT4">
              <p:embed/>
            </p:oleObj>
          </a:graphicData>
        </a:graphic>
      </p:graphicFrame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905000" y="2044700"/>
          <a:ext cx="1600200" cy="774700"/>
        </p:xfrm>
        <a:graphic>
          <a:graphicData uri="http://schemas.openxmlformats.org/presentationml/2006/ole">
            <p:oleObj spid="_x0000_s18435" name="Equation" r:id="rId4" imgW="571252" imgH="279279" progId="Equation.DSMT4">
              <p:embed/>
            </p:oleObj>
          </a:graphicData>
        </a:graphic>
      </p:graphicFrame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4572000" y="2709863"/>
          <a:ext cx="3657600" cy="642937"/>
        </p:xfrm>
        <a:graphic>
          <a:graphicData uri="http://schemas.openxmlformats.org/presentationml/2006/ole">
            <p:oleObj spid="_x0000_s18436" name="Equation" r:id="rId5" imgW="1574800" imgH="279400" progId="Equation.DSMT4">
              <p:embed/>
            </p:oleObj>
          </a:graphicData>
        </a:graphic>
      </p:graphicFrame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1981200" y="3352800"/>
          <a:ext cx="6629400" cy="606425"/>
        </p:xfrm>
        <a:graphic>
          <a:graphicData uri="http://schemas.openxmlformats.org/presentationml/2006/ole">
            <p:oleObj spid="_x0000_s18437" name="Equation" r:id="rId6" imgW="2997200" imgH="279400" progId="Equation.DSMT4">
              <p:embed/>
            </p:oleObj>
          </a:graphicData>
        </a:graphic>
      </p:graphicFrame>
      <p:sp>
        <p:nvSpPr>
          <p:cNvPr id="1844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EA1A5-6F18-4C9C-ADD7-81D66A92843F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Ví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dụ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: 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30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giống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khác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bi,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biết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rằng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chứa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quá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6 bi.</a:t>
            </a:r>
            <a:endParaRPr lang="en-US" sz="28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Giải</a:t>
            </a:r>
            <a:r>
              <a:rPr lang="en-US" sz="28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</a:t>
            </a:r>
          </a:p>
          <a:p>
            <a:pPr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Trước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hết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30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giống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khác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bi.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Nhận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xét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rằng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cần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lấy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để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trước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1, do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còn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lại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chỉ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25.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Suy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ra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trường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hợp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này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bằng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25 bi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mà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điều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kiển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gì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thêm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endParaRPr lang="en-US" sz="2800" dirty="0" smtClean="0">
              <a:latin typeface="+mj-lt"/>
            </a:endParaRP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A7810D-F2B6-48D4-89B5-8C94E6F2E4A5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u="sng" smtClean="0"/>
              <a:t>2.Tính chất của phép toán trên tập hợp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2.1) Tính luỹ đẳng: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A = A và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A =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2.2) Tính giao hoán: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B = B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A và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B = B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2.3) Tính kết hợp: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(A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B)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C = A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(B </a:t>
            </a:r>
            <a:r>
              <a:rPr lang="en-US" smtClean="0">
                <a:sym typeface="Symbol" pitchFamily="18" charset="2"/>
              </a:rPr>
              <a:t></a:t>
            </a:r>
            <a:r>
              <a:rPr lang="en-US" smtClean="0"/>
              <a:t>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và (A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B)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C = A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(B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C)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AF97-C65F-4DE8-89B1-5BD6AC45E34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1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Tương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30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giống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chứa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</a:t>
            </a:r>
          </a:p>
          <a:p>
            <a:pPr algn="just"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chứa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7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endParaRPr lang="en-US" dirty="0" smtClean="0">
              <a:latin typeface="+mj-lt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143000" y="1371600"/>
          <a:ext cx="5562600" cy="711200"/>
        </p:xfrm>
        <a:graphic>
          <a:graphicData uri="http://schemas.openxmlformats.org/presentationml/2006/ole">
            <p:oleObj spid="_x0000_s19458" name="Equation" r:id="rId3" imgW="2159000" imgH="279400" progId="Equation.DSMT4">
              <p:embed/>
            </p:oleObj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219200" y="4810125"/>
          <a:ext cx="3810000" cy="752475"/>
        </p:xfrm>
        <a:graphic>
          <a:graphicData uri="http://schemas.openxmlformats.org/presentationml/2006/ole">
            <p:oleObj spid="_x0000_s19459" name="Equation" r:id="rId4" imgW="1397000" imgH="279400" progId="Equation.DSMT4">
              <p:embed/>
            </p:oleObj>
          </a:graphicData>
        </a:graphic>
      </p:graphicFrame>
      <p:sp>
        <p:nvSpPr>
          <p:cNvPr id="1946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6E001D-BED4-4669-BDEE-9CF75F1C6DA3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- Số cách xếp 30 viên bi giống nhau vào 5 hộp khác nhau sao cho hộp 1 chứa ít nhất 5 bi, hộp 3 chứa ít nhất 7 bi là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23813" y="2946400"/>
            <a:ext cx="5921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60363"/>
            <a:r>
              <a:rPr lang="en-US" sz="1100">
                <a:latin typeface="VNI-Centur" pitchFamily="2" charset="0"/>
                <a:cs typeface="Times New Roman" pitchFamily="18" charset="0"/>
              </a:rPr>
              <a:t>-</a:t>
            </a:r>
            <a:endParaRPr lang="en-US" sz="1800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409825" y="3524250"/>
          <a:ext cx="3381375" cy="666750"/>
        </p:xfrm>
        <a:graphic>
          <a:graphicData uri="http://schemas.openxmlformats.org/presentationml/2006/ole">
            <p:oleObj spid="_x0000_s20482" name="Equation" r:id="rId3" imgW="1397000" imgH="279400" progId="Equation.DSMT4">
              <p:embed/>
            </p:oleObj>
          </a:graphicData>
        </a:graphic>
      </p:graphicFrame>
      <p:sp>
        <p:nvSpPr>
          <p:cNvPr id="2048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E4564-45A6-435C-95BC-C84005E614C6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Số cách xếp 30 viên bi giống nhau vào 5 hộp khác nhau sao cho hộp 1 chứa ít nhất 5 bi, mỗi hộp 2 và 3 chứa ít nhất 7 bi là</a:t>
            </a:r>
            <a:r>
              <a:rPr lang="en-US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:</a:t>
            </a:r>
            <a:r>
              <a:rPr lang="en-US" smtClean="0"/>
              <a:t>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971675" y="4006850"/>
          <a:ext cx="4352925" cy="869950"/>
        </p:xfrm>
        <a:graphic>
          <a:graphicData uri="http://schemas.openxmlformats.org/presentationml/2006/ole">
            <p:oleObj spid="_x0000_s21506" name="Equation" r:id="rId3" imgW="1384300" imgH="279400" progId="Equation.DSMT4">
              <p:embed/>
            </p:oleObj>
          </a:graphicData>
        </a:graphic>
      </p:graphicFrame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0D7B0-8766-434A-82F7-5D7028B73F87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thức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Ta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suy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30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giống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chứa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bi,</a:t>
            </a:r>
          </a:p>
          <a:p>
            <a:pPr eaLnBrk="1" hangingPunct="1">
              <a:buFontTx/>
              <a:buNone/>
              <a:defRPr/>
            </a:pP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đồng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 hay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chứa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7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endParaRPr lang="en-US" dirty="0" smtClean="0">
              <a:latin typeface="+mj-lt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495800" y="1774825"/>
          <a:ext cx="4038600" cy="434975"/>
        </p:xfrm>
        <a:graphic>
          <a:graphicData uri="http://schemas.openxmlformats.org/presentationml/2006/ole">
            <p:oleObj spid="_x0000_s22530" name="Equation" r:id="rId3" imgW="2209800" imgH="241300" progId="Equation.DSMT4">
              <p:embed/>
            </p:oleObj>
          </a:graphicData>
        </a:graphic>
      </p:graphicFrame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533400" y="4449763"/>
          <a:ext cx="8610600" cy="830262"/>
        </p:xfrm>
        <a:graphic>
          <a:graphicData uri="http://schemas.openxmlformats.org/presentationml/2006/ole">
            <p:oleObj spid="_x0000_s22531" name="Equation" r:id="rId4" imgW="3187700" imgH="279400" progId="Equation.DSMT4">
              <p:embed/>
            </p:oleObj>
          </a:graphicData>
        </a:graphic>
      </p:graphicFrame>
      <p:sp>
        <p:nvSpPr>
          <p:cNvPr id="2253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DF591-6A2A-4ABD-BD54-94BC1C55708E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Theo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cầu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bài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30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viên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thì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1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phải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5 bi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còn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mỗi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hộp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 phải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6 bi. Do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này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hiệu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cách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xếp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(1)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(2),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tức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bằng</a:t>
            </a:r>
            <a:endParaRPr lang="en-US" dirty="0" smtClean="0">
              <a:latin typeface="+mj-lt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905125" y="4905375"/>
          <a:ext cx="4714875" cy="519113"/>
        </p:xfrm>
        <a:graphic>
          <a:graphicData uri="http://schemas.openxmlformats.org/presentationml/2006/ole">
            <p:oleObj spid="_x0000_s23554" name="Equation" r:id="rId3" imgW="1816100" imgH="203200" progId="Equation.DSMT4">
              <p:embed/>
            </p:oleObj>
          </a:graphicData>
        </a:graphic>
      </p:graphicFrame>
      <p:sp>
        <p:nvSpPr>
          <p:cNvPr id="235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D6AD3-5D35-411F-A877-CFB158C95A11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 eaLnBrk="1" hangingPunct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7. NGUYÊN LÝ DIRICHLET </a:t>
            </a:r>
          </a:p>
          <a:p>
            <a:pPr algn="just" eaLnBrk="1" hangingPunct="1"/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Giả sử có n vật cần đặt vào k hộp. Khi đó tồn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tại ít nhất một hộp chứa từ             vật trở lên.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Trong đó              là số nguyên dương nhỏ nhất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không bé hơn n/k 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endParaRPr lang="en-US" smtClean="0">
              <a:cs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029200" y="2438400"/>
          <a:ext cx="1143000" cy="685800"/>
        </p:xfrm>
        <a:graphic>
          <a:graphicData uri="http://schemas.openxmlformats.org/presentationml/2006/ole">
            <p:oleObj spid="_x0000_s24578" name="Equation" r:id="rId3" imgW="520474" imgH="279279" progId="Equation.DSMT4">
              <p:embed/>
            </p:oleObj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209800" y="2971800"/>
          <a:ext cx="1219200" cy="655638"/>
        </p:xfrm>
        <a:graphic>
          <a:graphicData uri="http://schemas.openxmlformats.org/presentationml/2006/ole">
            <p:oleObj spid="_x0000_s24579" name="Equation" r:id="rId4" imgW="520474" imgH="279279" progId="Equation.DSMT4">
              <p:embed/>
            </p:oleObj>
          </a:graphicData>
        </a:graphic>
      </p:graphicFrame>
      <p:sp>
        <p:nvSpPr>
          <p:cNvPr id="2458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370FB-DB6B-4ECB-B1CF-81B3FCD18163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Ví dụ.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Trong số 100 người luôn luôn có ít nhất là                 người có sinh nhật trong cùng một tháng.</a:t>
            </a:r>
            <a:endParaRPr lang="en-US" b="1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/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Ví dụ. 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Cần tạo ít nhất bao nhiêu mã vùng để đảm bảo cho 84 triệu máy điện thoại mỗi máy một số thuê bao biết rằng  mỗi số thuê bao gồm 7 chữ số, trong đó chữ số đầu khác 0?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95400" y="2133600"/>
          <a:ext cx="1524000" cy="609600"/>
        </p:xfrm>
        <a:graphic>
          <a:graphicData uri="http://schemas.openxmlformats.org/presentationml/2006/ole">
            <p:oleObj spid="_x0000_s25602" name="Equation" r:id="rId3" imgW="1040948" imgH="279279" progId="Equation.DSMT4">
              <p:embed/>
            </p:oleObj>
          </a:graphicData>
        </a:graphic>
      </p:graphicFrame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FB4E0-6359-449D-994A-1BE4340BB33B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Phép đếm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Gi</a:t>
            </a:r>
            <a:r>
              <a:rPr lang="vi-VN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ả</a:t>
            </a:r>
            <a:r>
              <a:rPr lang="en-US" b="1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Theo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Nguy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ê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 l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ý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nhân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c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9 tri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ệ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u s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thu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ê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bao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kh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ác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nhau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c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đú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7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ữ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s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ố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ch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ữ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 đầu khác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0. 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Theo nguyên lý Dirichlet, trong số 84 triệu máy điện thoại có ít nhất là </a:t>
            </a: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máy có cùng một số thuê bao. Do đó để đảm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bảo mỗi máy một số thuê bao cần tạo ra ít nhất là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10 mã vùng.</a:t>
            </a:r>
            <a:endParaRPr lang="en-US" dirty="0" smtClean="0">
              <a:latin typeface="+mj-lt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133600" y="3505200"/>
          <a:ext cx="2171700" cy="661988"/>
        </p:xfrm>
        <a:graphic>
          <a:graphicData uri="http://schemas.openxmlformats.org/presentationml/2006/ole">
            <p:oleObj spid="_x0000_s26626" name="Equation" r:id="rId3" imgW="952087" imgH="279279" progId="Equation.DSMT4">
              <p:embed/>
            </p:oleObj>
          </a:graphicData>
        </a:graphic>
      </p:graphicFrame>
      <p:sp>
        <p:nvSpPr>
          <p:cNvPr id="266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F15DE-9919-4E51-ADBF-905D92773AFE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7764" name="Picture 4" descr="Isaac New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2725" y="1752600"/>
            <a:ext cx="40544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62000" y="4754563"/>
            <a:ext cx="2362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Isaac Newton (1643-1727)</a:t>
            </a:r>
          </a:p>
        </p:txBody>
      </p:sp>
      <p:sp>
        <p:nvSpPr>
          <p:cNvPr id="768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A9252-04E3-4A4D-A9BA-8FD5885684D8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Khai triển nhị thức Newton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V</a:t>
            </a:r>
            <a:r>
              <a:rPr lang="vi-VN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ới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x, y </a:t>
            </a:r>
            <a:r>
              <a:rPr lang="en-US" dirty="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dirty="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Euclid Math Two" pitchFamily="18" charset="2"/>
                <a:cs typeface="Times New Roman" pitchFamily="18" charset="0"/>
              </a:rPr>
              <a:t>R</a:t>
            </a:r>
            <a:r>
              <a:rPr lang="en-US" b="1" dirty="0" smtClean="0">
                <a:solidFill>
                  <a:srgbClr val="000000"/>
                </a:solidFill>
                <a:latin typeface="VNI-Centur" pitchFamily="2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0000"/>
                </a:solidFill>
                <a:cs typeface="Times New Roman" pitchFamily="18" charset="0"/>
              </a:rPr>
              <a:t>và n là số nguyên dương ta có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828800" y="3200400"/>
            <a:ext cx="53340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981200" y="3276600"/>
          <a:ext cx="4800600" cy="1828800"/>
        </p:xfrm>
        <a:graphic>
          <a:graphicData uri="http://schemas.openxmlformats.org/presentationml/2006/ole">
            <p:oleObj spid="_x0000_s27650" name="Equation" r:id="rId3" imgW="1752600" imgH="520700" progId="Equation.DSMT4">
              <p:embed/>
            </p:oleObj>
          </a:graphicData>
        </a:graphic>
      </p:graphicFrame>
      <p:sp>
        <p:nvSpPr>
          <p:cNvPr id="2765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425508-C2B6-4C79-9B65-7813121E6362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2.4) Tính phân phối: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(B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C) = (A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B)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(A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và A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(B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C) = (A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B)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(A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2.5) Công thức De Morgan: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Suy ra: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 \ (B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C) = (A \ B)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(A \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và A \ (B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C) = (A \ B)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(A \ C).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189038" y="3563938"/>
          <a:ext cx="5440362" cy="650875"/>
        </p:xfrm>
        <a:graphic>
          <a:graphicData uri="http://schemas.openxmlformats.org/presentationml/2006/ole">
            <p:oleObj spid="_x0000_s3074" name="Equation" r:id="rId3" imgW="2019240" imgH="241200" progId="Equation.DSMT4">
              <p:embed/>
            </p:oleObj>
          </a:graphicData>
        </a:graphic>
      </p:graphicFrame>
      <p:sp>
        <p:nvSpPr>
          <p:cNvPr id="307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2BC182-464B-47DF-9301-9BE9F585F3C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Mở rộngKhai triển nhị thức Newton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r>
              <a:rPr lang="en-US" smtClean="0"/>
              <a:t>Với các số nguyên không âm n</a:t>
            </a:r>
            <a:r>
              <a:rPr lang="en-US" baseline="-25000" smtClean="0"/>
              <a:t>1</a:t>
            </a:r>
            <a:r>
              <a:rPr lang="en-US" smtClean="0"/>
              <a:t>,n</a:t>
            </a:r>
            <a:r>
              <a:rPr lang="en-US" baseline="-25000" smtClean="0"/>
              <a:t>2</a:t>
            </a:r>
            <a:r>
              <a:rPr lang="en-US" smtClean="0"/>
              <a:t>,…,n</a:t>
            </a:r>
            <a:r>
              <a:rPr lang="en-US" baseline="-25000" smtClean="0"/>
              <a:t>k  </a:t>
            </a:r>
            <a:r>
              <a:rPr lang="en-US" smtClean="0"/>
              <a:t>thoả n</a:t>
            </a:r>
            <a:r>
              <a:rPr lang="en-US" baseline="-25000" smtClean="0"/>
              <a:t>1</a:t>
            </a:r>
            <a:r>
              <a:rPr lang="en-US" smtClean="0"/>
              <a:t>+n</a:t>
            </a:r>
            <a:r>
              <a:rPr lang="en-US" baseline="-25000" smtClean="0"/>
              <a:t>2</a:t>
            </a:r>
            <a:r>
              <a:rPr lang="en-US" smtClean="0"/>
              <a:t>+…+n</a:t>
            </a:r>
            <a:r>
              <a:rPr lang="en-US" baseline="-25000" smtClean="0"/>
              <a:t>k </a:t>
            </a:r>
            <a:r>
              <a:rPr lang="en-US" smtClean="0"/>
              <a:t>= n,</a:t>
            </a:r>
            <a:r>
              <a:rPr lang="en-US" baseline="-25000" smtClean="0"/>
              <a:t> </a:t>
            </a:r>
            <a:r>
              <a:rPr lang="en-US" smtClean="0"/>
              <a:t>ký hiệu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819400" y="3352800"/>
          <a:ext cx="4724400" cy="1524000"/>
        </p:xfrm>
        <a:graphic>
          <a:graphicData uri="http://schemas.openxmlformats.org/presentationml/2006/ole">
            <p:oleObj spid="_x0000_s28674" name="Equation" r:id="rId3" imgW="1638000" imgH="482400" progId="Equation.3">
              <p:embed/>
            </p:oleObj>
          </a:graphicData>
        </a:graphic>
      </p:graphicFrame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FA00A1-F012-4925-B7EB-AE3FB365A6F2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Mở rộng Khai triển nhị thức Newton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33400" y="1143000"/>
            <a:ext cx="8153400" cy="525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7924800" cy="3276600"/>
        </p:xfrm>
        <a:graphic>
          <a:graphicData uri="http://schemas.openxmlformats.org/presentationml/2006/ole">
            <p:oleObj spid="_x0000_s29698" name="Equation" r:id="rId3" imgW="2057400" imgH="736560" progId="Equation.3">
              <p:embed/>
            </p:oleObj>
          </a:graphicData>
        </a:graphic>
      </p:graphicFrame>
      <p:sp>
        <p:nvSpPr>
          <p:cNvPr id="297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F2B745-AB51-40FD-8AA6-1815F5A0BDC0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3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cs typeface="Times New Roman" pitchFamily="18" charset="0"/>
              </a:rPr>
              <a:t>1.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  Cho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tập hơ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p X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v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à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A, B, C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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X. Ch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ứ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ng minh r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ằ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ng: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a)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B) \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C) = B \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C);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b)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B) \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C) = 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(B \ C);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c)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B) \ C = (A \ C)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(B \ C);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d) (A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B) \ C = (A \ C)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(B \ C);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e) (A \ B) \ C = A \ (B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C) = (A \ C) \ (B \ C).</a:t>
            </a:r>
            <a:endParaRPr lang="en-US" sz="2800" b="1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cs typeface="Times New Roman" pitchFamily="18" charset="0"/>
              </a:rPr>
              <a:t>2.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 Cho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các tập hợp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X, Y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v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à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A, B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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X; C, D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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Y.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Chứng minh rằng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EC33A-32EE-4ED9-AE15-0280BEA07928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a) 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D) =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b) (C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D)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  = (C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(D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c) 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D) =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d) (C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D)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 = (C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 </a:t>
            </a:r>
            <a:r>
              <a:rPr lang="en-US" sz="2800" smtClean="0">
                <a:sym typeface="Symbol" pitchFamily="18" charset="2"/>
              </a:rPr>
              <a:t></a:t>
            </a:r>
            <a:r>
              <a:rPr lang="en-US" sz="2800" smtClean="0"/>
              <a:t> (D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e) 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\ D) =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\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f) (C \ D)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 = (C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 \ (D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A);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g)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\ (B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 = [(A \ B)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C]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[A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\ D)];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h)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(B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 </a:t>
            </a:r>
            <a:r>
              <a:rPr lang="en-US" sz="2800" smtClean="0">
                <a:sym typeface="Symbol" pitchFamily="18" charset="2"/>
              </a:rPr>
              <a:t></a:t>
            </a:r>
            <a:r>
              <a:rPr lang="en-US" sz="2800" smtClean="0"/>
              <a:t> (A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B)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smtClean="0"/>
              <a:t> 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i) (A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C) \ (B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D) </a:t>
            </a:r>
            <a:r>
              <a:rPr lang="en-US" sz="2800" smtClean="0">
                <a:sym typeface="Symbol" pitchFamily="18" charset="2"/>
              </a:rPr>
              <a:t></a:t>
            </a:r>
            <a:r>
              <a:rPr lang="en-US" sz="2800" smtClean="0"/>
              <a:t> (A \ B) </a:t>
            </a:r>
            <a:r>
              <a:rPr lang="en-US" sz="2800" smtClean="0">
                <a:sym typeface="Symbol" pitchFamily="18" charset="2"/>
              </a:rPr>
              <a:t></a:t>
            </a:r>
            <a:r>
              <a:rPr lang="en-US" sz="2800" smtClean="0"/>
              <a:t> (C \ D )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854B7-030F-4322-9C25-C887B3FE8731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3.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Trong các trường hợp sau hãy xem xét xem ánh xạ nào là đơn ánh, toàn ánh, song ánh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Tìm ánh xạ ngược cho các song ánh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a) f : (0,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R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ln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 – 2lnx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b) f : (0,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[2,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ln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 – 2lnx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c) f : (e,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R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ln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 – 2lnx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d) f : (e,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(2,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ln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x – 2lnx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e) f : </a:t>
            </a: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+ 2e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f) f : </a:t>
            </a:r>
            <a:r>
              <a:rPr lang="en-US" sz="2400" b="1" smtClean="0">
                <a:solidFill>
                  <a:srgbClr val="000000"/>
                </a:solidFill>
                <a:cs typeface="Times New Roman" pitchFamily="18" charset="0"/>
              </a:rPr>
              <a:t>R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(3,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+ 2e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g) f : (0,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(3, +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vi-VN" sz="24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f(x) = 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2x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+ 2e</a:t>
            </a:r>
            <a:r>
              <a:rPr lang="en-US" sz="2400" baseline="300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 + 3;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0000"/>
                </a:solidFill>
                <a:cs typeface="Times New Roman" pitchFamily="18" charset="0"/>
              </a:rPr>
              <a:t>	</a:t>
            </a:r>
            <a:endParaRPr lang="en-US" sz="2400" smtClean="0">
              <a:cs typeface="Times New Roman" pitchFamily="18" charset="0"/>
            </a:endParaRP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27F21-1B2A-48D3-8822-0160D575DF6E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4.   Cho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ánh xạ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f : [ln2, +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[9/2, +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định bởi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f(x) = 2e</a:t>
            </a:r>
            <a:r>
              <a:rPr lang="en-US" sz="2800" baseline="300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– e</a:t>
            </a:r>
            <a:r>
              <a:rPr lang="en-US" sz="2800" baseline="30000" smtClean="0">
                <a:solidFill>
                  <a:srgbClr val="000000"/>
                </a:solidFill>
                <a:cs typeface="Times New Roman" pitchFamily="18" charset="0"/>
              </a:rPr>
              <a:t>–x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+ 1.</a:t>
            </a:r>
          </a:p>
          <a:p>
            <a:pPr algn="just" eaLnBrk="1" hangingPunct="1"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a)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Chứng minh rằng f là song ánh và t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ìm f</a:t>
            </a:r>
            <a:r>
              <a:rPr lang="en-US" sz="2800" baseline="30000" smtClean="0">
                <a:solidFill>
                  <a:srgbClr val="000000"/>
                </a:solidFill>
                <a:cs typeface="Times New Roman" pitchFamily="18" charset="0"/>
              </a:rPr>
              <a:t>–1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b) Tìm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ánh xạ h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thỏa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f 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h 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f = f </a:t>
            </a:r>
            <a:r>
              <a:rPr lang="en-US" sz="1600" smtClean="0">
                <a:solidFill>
                  <a:srgbClr val="000000"/>
                </a:solidFill>
                <a:cs typeface="Times New Roman" pitchFamily="18" charset="0"/>
              </a:rPr>
              <a:t>o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g trong 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đó</a:t>
            </a:r>
          </a:p>
          <a:p>
            <a:pPr algn="just" eaLnBrk="1" hangingPunct="1">
              <a:buFontTx/>
              <a:buNone/>
            </a:pP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g : [ln2, +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)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 [ln2, +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</a:t>
            </a:r>
            <a:r>
              <a:rPr lang="vi-VN" sz="2800" smtClean="0">
                <a:solidFill>
                  <a:srgbClr val="000000"/>
                </a:solidFill>
                <a:cs typeface="Times New Roman" pitchFamily="18" charset="0"/>
              </a:rPr>
              <a:t> định bởi 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g(x) = e</a:t>
            </a:r>
            <a:r>
              <a:rPr lang="en-US" sz="2800" baseline="3000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280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4237E-F712-4E14-BC91-0F550A2073B6}" type="slidenum">
              <a:rPr lang="en-US" smtClean="0"/>
              <a:pPr/>
              <a:t>75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5)</a:t>
            </a: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636588" y="2303463"/>
            <a:ext cx="78216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>
              <a:defRPr/>
            </a:pPr>
            <a:r>
              <a:rPr lang="vi-VN" dirty="0">
                <a:latin typeface="+mj-lt"/>
                <a:cs typeface="Times New Roman" pitchFamily="18" charset="0"/>
              </a:rPr>
              <a:t>Tìm số nghiệm nguyên không âm của phương trình </a:t>
            </a:r>
            <a:r>
              <a:rPr lang="en-US" dirty="0">
                <a:latin typeface="+mj-lt"/>
                <a:cs typeface="Times New Roman" pitchFamily="18" charset="0"/>
              </a:rPr>
              <a:t>x</a:t>
            </a:r>
            <a:r>
              <a:rPr lang="en-US" baseline="-30000" dirty="0">
                <a:latin typeface="+mj-lt"/>
                <a:cs typeface="Times New Roman" pitchFamily="18" charset="0"/>
              </a:rPr>
              <a:t>1</a:t>
            </a:r>
            <a:r>
              <a:rPr lang="en-US" dirty="0">
                <a:latin typeface="+mj-lt"/>
                <a:cs typeface="Times New Roman" pitchFamily="18" charset="0"/>
              </a:rPr>
              <a:t> + x</a:t>
            </a:r>
            <a:r>
              <a:rPr lang="en-US" baseline="-30000" dirty="0">
                <a:latin typeface="+mj-lt"/>
                <a:cs typeface="Times New Roman" pitchFamily="18" charset="0"/>
              </a:rPr>
              <a:t>2</a:t>
            </a:r>
            <a:r>
              <a:rPr lang="en-US" dirty="0">
                <a:latin typeface="+mj-lt"/>
                <a:cs typeface="Times New Roman" pitchFamily="18" charset="0"/>
              </a:rPr>
              <a:t> + x</a:t>
            </a:r>
            <a:r>
              <a:rPr lang="en-US" baseline="-30000" dirty="0">
                <a:latin typeface="+mj-lt"/>
                <a:cs typeface="Times New Roman" pitchFamily="18" charset="0"/>
              </a:rPr>
              <a:t>3</a:t>
            </a:r>
            <a:r>
              <a:rPr lang="en-US" dirty="0">
                <a:latin typeface="+mj-lt"/>
                <a:cs typeface="Times New Roman" pitchFamily="18" charset="0"/>
              </a:rPr>
              <a:t> + x</a:t>
            </a:r>
            <a:r>
              <a:rPr lang="en-US" baseline="-30000" dirty="0">
                <a:latin typeface="+mj-lt"/>
                <a:cs typeface="Times New Roman" pitchFamily="18" charset="0"/>
              </a:rPr>
              <a:t>4</a:t>
            </a:r>
            <a:r>
              <a:rPr lang="en-US" dirty="0">
                <a:latin typeface="+mj-lt"/>
                <a:cs typeface="Times New Roman" pitchFamily="18" charset="0"/>
              </a:rPr>
              <a:t> = 40</a:t>
            </a:r>
            <a:endParaRPr lang="en-US" dirty="0">
              <a:latin typeface="+mj-lt"/>
            </a:endParaRPr>
          </a:p>
          <a:p>
            <a:pPr marL="342900" indent="-342900" algn="just" eaLnBrk="0" hangingPunct="0">
              <a:defRPr/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err="1">
                <a:latin typeface="+mj-lt"/>
                <a:cs typeface="Times New Roman" pitchFamily="18" charset="0"/>
              </a:rPr>
              <a:t>trong</a:t>
            </a:r>
            <a:r>
              <a:rPr lang="en-US" dirty="0">
                <a:latin typeface="+mj-lt"/>
                <a:cs typeface="Times New Roman" pitchFamily="18" charset="0"/>
              </a:rPr>
              <a:t> m</a:t>
            </a:r>
            <a:r>
              <a:rPr lang="vi-VN" dirty="0">
                <a:latin typeface="+mj-lt"/>
                <a:cs typeface="Times New Roman" pitchFamily="18" charset="0"/>
              </a:rPr>
              <a:t>ỗ</a:t>
            </a:r>
            <a:r>
              <a:rPr lang="en-US" dirty="0" err="1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tr</a:t>
            </a:r>
            <a:r>
              <a:rPr lang="vi-VN" dirty="0">
                <a:latin typeface="+mj-lt"/>
                <a:cs typeface="Times New Roman" pitchFamily="18" charset="0"/>
              </a:rPr>
              <a:t>ườ</a:t>
            </a:r>
            <a:r>
              <a:rPr lang="en-US" dirty="0" err="1">
                <a:latin typeface="+mj-lt"/>
                <a:cs typeface="Times New Roman" pitchFamily="18" charset="0"/>
              </a:rPr>
              <a:t>ng</a:t>
            </a:r>
            <a:r>
              <a:rPr lang="en-US" dirty="0">
                <a:latin typeface="+mj-lt"/>
                <a:cs typeface="Times New Roman" pitchFamily="18" charset="0"/>
              </a:rPr>
              <a:t> h</a:t>
            </a:r>
            <a:r>
              <a:rPr lang="vi-VN" dirty="0">
                <a:latin typeface="+mj-lt"/>
                <a:cs typeface="Times New Roman" pitchFamily="18" charset="0"/>
              </a:rPr>
              <a:t>ợ</a:t>
            </a:r>
            <a:r>
              <a:rPr lang="en-US" dirty="0">
                <a:latin typeface="+mj-lt"/>
                <a:cs typeface="Times New Roman" pitchFamily="18" charset="0"/>
              </a:rPr>
              <a:t>p </a:t>
            </a:r>
            <a:r>
              <a:rPr lang="en-US" dirty="0" err="1">
                <a:latin typeface="+mj-lt"/>
                <a:cs typeface="Times New Roman" pitchFamily="18" charset="0"/>
              </a:rPr>
              <a:t>sau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  <a:p>
            <a:pPr marL="342900" indent="-342900" algn="just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a)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3,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4.</a:t>
            </a:r>
          </a:p>
          <a:p>
            <a:pPr marL="342900" indent="-342900" algn="just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b)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&gt; 3,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&lt; 4.</a:t>
            </a:r>
          </a:p>
          <a:p>
            <a:pPr marL="342900" indent="-342900" algn="just" eaLnBrk="0" hangingPunct="0"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c) 2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8,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  <a:sym typeface="Symbol" pitchFamily="18" charset="2"/>
              </a:rPr>
              <a:t>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4,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&gt; 3, x</a:t>
            </a:r>
            <a:r>
              <a:rPr lang="en-US" baseline="-30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&lt; 6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defRPr/>
            </a:pPr>
            <a:endParaRPr lang="en-US" dirty="0">
              <a:latin typeface="VNI-Centur" pitchFamily="2" charset="0"/>
              <a:cs typeface="Times New Roman" pitchFamily="18" charset="0"/>
            </a:endParaRPr>
          </a:p>
          <a:p>
            <a:pPr marL="342900" indent="-342900" algn="just" eaLnBrk="0" hangingPunct="0">
              <a:defRPr/>
            </a:pPr>
            <a:endParaRPr lang="en-US" dirty="0">
              <a:latin typeface="VNI-Centur" pitchFamily="2" charset="0"/>
              <a:cs typeface="Times New Roman" pitchFamily="18" charset="0"/>
            </a:endParaRPr>
          </a:p>
        </p:txBody>
      </p:sp>
      <p:sp>
        <p:nvSpPr>
          <p:cNvPr id="819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BBEC0-60F2-48F8-BD2D-4902750743D3}" type="slidenum">
              <a:rPr lang="en-US" smtClean="0"/>
              <a:pPr/>
              <a:t>76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6.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a)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Tìm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số nghiệm nguyên không âm của bất phương trình</a:t>
            </a:r>
            <a:endParaRPr lang="en-US" sz="2800" i="1" dirty="0" smtClean="0">
              <a:solidFill>
                <a:srgbClr val="000000"/>
              </a:solidFill>
              <a:latin typeface="+mj-lt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x</a:t>
            </a:r>
            <a:r>
              <a:rPr lang="en-US" sz="2800" i="1" baseline="-30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 + x</a:t>
            </a:r>
            <a:r>
              <a:rPr lang="en-US" sz="2800" i="1" baseline="-30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 + x</a:t>
            </a:r>
            <a:r>
              <a:rPr lang="en-US" sz="2800" i="1" baseline="-30000" dirty="0" smtClean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sym typeface="Symbol" pitchFamily="18" charset="2"/>
              </a:rPr>
              <a:t>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</a:rPr>
              <a:t> 11</a:t>
            </a:r>
            <a:endParaRPr lang="en-US" sz="2800" b="1" dirty="0" smtClean="0">
              <a:solidFill>
                <a:srgbClr val="000000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b) (B</a:t>
            </a:r>
            <a:r>
              <a:rPr lang="vi-VN" sz="2800" dirty="0" smtClean="0">
                <a:solidFill>
                  <a:srgbClr val="000000"/>
                </a:solidFill>
                <a:latin typeface="+mj-lt"/>
              </a:rPr>
              <a:t>ài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 2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Đề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thi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2007)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vi-VN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Có bao nhiêu bộ ba số nguyên không âm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)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</a:t>
            </a:r>
            <a:r>
              <a:rPr lang="vi-VN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ỏa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endParaRPr lang="en-US" sz="2800" i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+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≤ 15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đó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&gt; 2,  </a:t>
            </a:r>
            <a:r>
              <a:rPr lang="en-US" sz="2800" i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x</a:t>
            </a:r>
            <a:r>
              <a:rPr lang="en-US" sz="2800" baseline="-30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 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&lt;4</a:t>
            </a:r>
            <a:r>
              <a:rPr lang="en-US" sz="2800" dirty="0" smtClean="0">
                <a:latin typeface="+mj-lt"/>
              </a:rPr>
              <a:t> 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56431E-C38F-42DB-80AF-CC42670F0313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8.</a:t>
            </a:r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914400" y="3295650"/>
          <a:ext cx="5672138" cy="946150"/>
        </p:xfrm>
        <a:graphic>
          <a:graphicData uri="http://schemas.openxmlformats.org/presentationml/2006/ole">
            <p:oleObj spid="_x0000_s30722" name="Equation" r:id="rId3" imgW="2286000" imgH="381000" progId="Equation.DSMT4">
              <p:embed/>
            </p:oleObj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838200" y="4721225"/>
          <a:ext cx="7467600" cy="833438"/>
        </p:xfrm>
        <a:graphic>
          <a:graphicData uri="http://schemas.openxmlformats.org/presentationml/2006/ole">
            <p:oleObj spid="_x0000_s30723" name="Equation" r:id="rId4" imgW="3416300" imgH="381000" progId="Equation.DSMT4">
              <p:embed/>
            </p:oleObj>
          </a:graphicData>
        </a:graphic>
      </p:graphicFrame>
      <p:sp>
        <p:nvSpPr>
          <p:cNvPr id="30726" name="Rectangle 10"/>
          <p:cNvSpPr>
            <a:spLocks noChangeArrowheads="1"/>
          </p:cNvSpPr>
          <p:nvPr/>
        </p:nvSpPr>
        <p:spPr bwMode="auto">
          <a:xfrm>
            <a:off x="1219200" y="1866900"/>
            <a:ext cx="6400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1100">
                <a:latin typeface="VNI-Times" pitchFamily="2" charset="0"/>
                <a:cs typeface="Times New Roman" pitchFamily="18" charset="0"/>
              </a:rPr>
              <a:t>  </a:t>
            </a:r>
            <a:r>
              <a:rPr lang="en-US" sz="2800">
                <a:latin typeface="VNI-Times" pitchFamily="2" charset="0"/>
                <a:cs typeface="Times New Roman" pitchFamily="18" charset="0"/>
              </a:rPr>
              <a:t>Chöùng minh raèng vôùi moïi soá nguyeân döông n ta coù:</a:t>
            </a:r>
            <a:endParaRPr lang="en-US" sz="2800"/>
          </a:p>
          <a:p>
            <a:pPr algn="just" eaLnBrk="0" hangingPunct="0"/>
            <a:r>
              <a:rPr lang="en-US" sz="2800">
                <a:latin typeface="VNI-Times" pitchFamily="2" charset="0"/>
                <a:cs typeface="Times New Roman" pitchFamily="18" charset="0"/>
              </a:rPr>
              <a:t> </a:t>
            </a:r>
            <a:endParaRPr lang="en-US" sz="2800"/>
          </a:p>
        </p:txBody>
      </p:sp>
      <p:sp>
        <p:nvSpPr>
          <p:cNvPr id="3072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15D5B-6AD7-47E9-BC99-2EBA507F88DE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Mở rộng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66800" y="2098675"/>
          <a:ext cx="3962400" cy="796925"/>
        </p:xfrm>
        <a:graphic>
          <a:graphicData uri="http://schemas.openxmlformats.org/presentationml/2006/ole">
            <p:oleObj spid="_x0000_s4098" name="Equation" r:id="rId3" imgW="1701800" imgH="342900" progId="Equation.DSMT4">
              <p:embed/>
            </p:oleObj>
          </a:graphicData>
        </a:graphic>
      </p:graphicFrame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295400" y="3829050"/>
          <a:ext cx="3505200" cy="1047750"/>
        </p:xfrm>
        <a:graphic>
          <a:graphicData uri="http://schemas.openxmlformats.org/presentationml/2006/ole">
            <p:oleObj spid="_x0000_s4099" name="Equation" r:id="rId4" imgW="914400" imgH="381000" progId="Equation.DSMT4">
              <p:embed/>
            </p:oleObj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371600" y="4883150"/>
          <a:ext cx="2819400" cy="1212850"/>
        </p:xfrm>
        <a:graphic>
          <a:graphicData uri="http://schemas.openxmlformats.org/presentationml/2006/ole">
            <p:oleObj spid="_x0000_s4100" name="Equation" r:id="rId5" imgW="888614" imgH="380835" progId="Equation.DSMT4">
              <p:embed/>
            </p:oleObj>
          </a:graphicData>
        </a:graphic>
      </p:graphicFrame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219200" y="2959100"/>
          <a:ext cx="3810000" cy="774700"/>
        </p:xfrm>
        <a:graphic>
          <a:graphicData uri="http://schemas.openxmlformats.org/presentationml/2006/ole">
            <p:oleObj spid="_x0000_s4101" name="Equation" r:id="rId6" imgW="1688367" imgH="342751" progId="Equation.DSMT4">
              <p:embed/>
            </p:oleObj>
          </a:graphicData>
        </a:graphic>
      </p:graphicFrame>
      <p:sp>
        <p:nvSpPr>
          <p:cNvPr id="410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5C2196-994B-46C2-8337-6086E7FE720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Tập hợp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u="sng" smtClean="0"/>
              <a:t>3.Số phần tử của tập hợp hữu hạn.</a:t>
            </a:r>
          </a:p>
          <a:p>
            <a:pPr marL="609600" indent="-609600" eaLnBrk="1" hangingPunct="1">
              <a:buFontTx/>
              <a:buNone/>
            </a:pPr>
            <a:r>
              <a:rPr lang="en-US" smtClean="0"/>
              <a:t>Cho A là tập hợp hữu hạn.Số phần tử của tập A ký hiệu là </a:t>
            </a:r>
            <a:r>
              <a:rPr lang="en-US" smtClean="0">
                <a:sym typeface="Symbol" pitchFamily="18" charset="2"/>
              </a:rPr>
              <a:t>A.Ta có: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mtClean="0">
                <a:sym typeface="Symbol" pitchFamily="18" charset="2"/>
              </a:rPr>
              <a:t>AB = A+ B -  AB .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2) AB = A B </a:t>
            </a:r>
            <a:endParaRPr lang="en-US" smtClean="0">
              <a:latin typeface="VNI-Linus" pitchFamily="34" charset="0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3) </a:t>
            </a:r>
            <a:r>
              <a:rPr lang="en-US" smtClean="0">
                <a:latin typeface="French Script MT" pitchFamily="66" charset="0"/>
                <a:sym typeface="Symbol" pitchFamily="18" charset="2"/>
              </a:rPr>
              <a:t>P</a:t>
            </a:r>
            <a:r>
              <a:rPr lang="en-US" smtClean="0">
                <a:latin typeface="VNI-Linus" pitchFamily="34" charset="0"/>
                <a:sym typeface="Symbol" pitchFamily="18" charset="2"/>
              </a:rPr>
              <a:t> (</a:t>
            </a:r>
            <a:r>
              <a:rPr lang="en-US" smtClean="0">
                <a:sym typeface="Symbol" pitchFamily="18" charset="2"/>
              </a:rPr>
              <a:t>A) = 2 </a:t>
            </a:r>
            <a:r>
              <a:rPr lang="en-US" baseline="30000" smtClean="0">
                <a:sym typeface="Symbol" pitchFamily="18" charset="2"/>
              </a:rPr>
              <a:t>A</a:t>
            </a:r>
            <a:r>
              <a:rPr lang="en-US" smtClean="0">
                <a:sym typeface="Symbol" pitchFamily="18" charset="2"/>
              </a:rPr>
              <a:t>  ,</a:t>
            </a:r>
            <a:r>
              <a:rPr lang="en-US" smtClean="0">
                <a:latin typeface="French Script MT" pitchFamily="66" charset="0"/>
                <a:sym typeface="Symbol" pitchFamily="18" charset="2"/>
              </a:rPr>
              <a:t>P</a:t>
            </a:r>
            <a:r>
              <a:rPr lang="en-US" smtClean="0">
                <a:latin typeface="VNI-Linus" pitchFamily="34" charset="0"/>
                <a:sym typeface="Symbol" pitchFamily="18" charset="2"/>
              </a:rPr>
              <a:t> (</a:t>
            </a:r>
            <a:r>
              <a:rPr lang="en-US" smtClean="0">
                <a:sym typeface="Symbol" pitchFamily="18" charset="2"/>
              </a:rPr>
              <a:t>A) là tập các tập con của A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127AFA-8FD4-4448-BBAD-C6CF79BD67E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eam">
  <a:themeElements>
    <a:clrScheme name="Stream 10">
      <a:dk1>
        <a:srgbClr val="000514"/>
      </a:dk1>
      <a:lt1>
        <a:srgbClr val="FFFFFF"/>
      </a:lt1>
      <a:dk2>
        <a:srgbClr val="003399"/>
      </a:dk2>
      <a:lt2>
        <a:srgbClr val="FECE00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10">
        <a:dk1>
          <a:srgbClr val="000514"/>
        </a:dk1>
        <a:lt1>
          <a:srgbClr val="FFFFFF"/>
        </a:lt1>
        <a:dk2>
          <a:srgbClr val="003399"/>
        </a:dk2>
        <a:lt2>
          <a:srgbClr val="FECE00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5208</Words>
  <Application>Microsoft Office PowerPoint</Application>
  <PresentationFormat>On-screen Show (4:3)</PresentationFormat>
  <Paragraphs>551</Paragraphs>
  <Slides>78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78</vt:i4>
      </vt:variant>
    </vt:vector>
  </HeadingPairs>
  <TitlesOfParts>
    <vt:vector size="101" baseType="lpstr">
      <vt:lpstr>Times New Roman</vt:lpstr>
      <vt:lpstr>Arial</vt:lpstr>
      <vt:lpstr>Calibri</vt:lpstr>
      <vt:lpstr>Wingdings</vt:lpstr>
      <vt:lpstr>Garamond</vt:lpstr>
      <vt:lpstr>Symbol</vt:lpstr>
      <vt:lpstr>Arial Unicode MS</vt:lpstr>
      <vt:lpstr>Tahoma</vt:lpstr>
      <vt:lpstr>VNI-Linus</vt:lpstr>
      <vt:lpstr>French Script MT</vt:lpstr>
      <vt:lpstr>ESSTIXFifteen</vt:lpstr>
      <vt:lpstr>.VnLinusH</vt:lpstr>
      <vt:lpstr>Comic Sans MS</vt:lpstr>
      <vt:lpstr>Times</vt:lpstr>
      <vt:lpstr>VNI-Centur</vt:lpstr>
      <vt:lpstr>Euclid Math Two</vt:lpstr>
      <vt:lpstr>VNI-Times</vt:lpstr>
      <vt:lpstr>Default Design</vt:lpstr>
      <vt:lpstr>Stream</vt:lpstr>
      <vt:lpstr>MathType 5.0 Equation</vt:lpstr>
      <vt:lpstr>MathType 6.0 Equation</vt:lpstr>
      <vt:lpstr>Microsoft Equation</vt:lpstr>
      <vt:lpstr>Microsoft Equation 3.0</vt:lpstr>
      <vt:lpstr>Phần III. Tập hợp, ánh xạ, phép đếm</vt:lpstr>
      <vt:lpstr>Tài liệu tham khảo</vt:lpstr>
      <vt:lpstr>Tập hợp</vt:lpstr>
      <vt:lpstr>Tập hợp</vt:lpstr>
      <vt:lpstr>Tập hợp</vt:lpstr>
      <vt:lpstr>Tập hợp</vt:lpstr>
      <vt:lpstr>Tập hợp</vt:lpstr>
      <vt:lpstr>Tập hợp</vt:lpstr>
      <vt:lpstr>Tập hợp</vt:lpstr>
      <vt:lpstr>Ánh xạ</vt:lpstr>
      <vt:lpstr>Ánh xạ 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Ánh xạ</vt:lpstr>
      <vt:lpstr>Mathematical Induction(Qui nạpTH)  5.1.  Mathematical Induction</vt:lpstr>
      <vt:lpstr>5.1.Mathematical Induction</vt:lpstr>
      <vt:lpstr>5.1.Mathematical Induction</vt:lpstr>
      <vt:lpstr>A cool example</vt:lpstr>
      <vt:lpstr>A cool example</vt:lpstr>
      <vt:lpstr>A cool example</vt:lpstr>
      <vt:lpstr>A cool example</vt:lpstr>
      <vt:lpstr>A cool example</vt:lpstr>
      <vt:lpstr>A cool example</vt:lpstr>
      <vt:lpstr>A cool example</vt:lpstr>
      <vt:lpstr>5.2.Strong Mathematical Induction</vt:lpstr>
      <vt:lpstr>5.2.Strong Mathematical Induction</vt:lpstr>
      <vt:lpstr>5.3. Inductive Definitions</vt:lpstr>
      <vt:lpstr>5.4. Inductive Definitions</vt:lpstr>
      <vt:lpstr>5.4. Inductive Definitions</vt:lpstr>
      <vt:lpstr>5.5. Inductive Definitions of Strings</vt:lpstr>
      <vt:lpstr>5.5. Inductive Definitions of Strings</vt:lpstr>
      <vt:lpstr>5.5. Inductive Definitions of Strings</vt:lpstr>
      <vt:lpstr>5.5. Inductive Definitions of Strings</vt:lpstr>
      <vt:lpstr>Slide 43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Phép đếm</vt:lpstr>
      <vt:lpstr>Slide 68</vt:lpstr>
      <vt:lpstr>Khai triển nhị thức Newton</vt:lpstr>
      <vt:lpstr>Mở rộngKhai triển nhị thức Newton</vt:lpstr>
      <vt:lpstr>Mở rộng Khai triển nhị thức Newton</vt:lpstr>
      <vt:lpstr>Bài tập</vt:lpstr>
      <vt:lpstr>Bài tập</vt:lpstr>
      <vt:lpstr>Bài tập</vt:lpstr>
      <vt:lpstr>Bài tập</vt:lpstr>
      <vt:lpstr>Bài tập</vt:lpstr>
      <vt:lpstr>Bài tập </vt:lpstr>
      <vt:lpstr>Bài tập</vt:lpstr>
    </vt:vector>
  </TitlesOfParts>
  <Company>Future2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hợp, ánh xạ, phép đếm</dc:title>
  <dc:creator>Nguyen Viet Dong</dc:creator>
  <cp:lastModifiedBy>Hung Nguyen</cp:lastModifiedBy>
  <cp:revision>68</cp:revision>
  <dcterms:created xsi:type="dcterms:W3CDTF">2007-08-06T04:13:04Z</dcterms:created>
  <dcterms:modified xsi:type="dcterms:W3CDTF">2011-10-24T09:37:28Z</dcterms:modified>
</cp:coreProperties>
</file>