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handoutMasterIdLst>
    <p:handoutMasterId r:id="rId9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46" r:id="rId83"/>
    <p:sldId id="345" r:id="rId84"/>
    <p:sldId id="347" r:id="rId85"/>
    <p:sldId id="338" r:id="rId86"/>
    <p:sldId id="339" r:id="rId87"/>
    <p:sldId id="340" r:id="rId88"/>
    <p:sldId id="341" r:id="rId89"/>
    <p:sldId id="342" r:id="rId90"/>
    <p:sldId id="343" r:id="rId91"/>
    <p:sldId id="344" r:id="rId92"/>
    <p:sldId id="348" r:id="rId9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exTIyc+gS2Hoq4DWe1lhcw" hashData="oNC0O0f3HoBVCo28L3Q70Hw8TxI"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628"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4.wmf"/><Relationship Id="rId1" Type="http://schemas.openxmlformats.org/officeDocument/2006/relationships/image" Target="../media/image7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itchFamily="34"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pitchFamily="34" charset="0"/>
              </a:defRPr>
            </a:lvl1pPr>
          </a:lstStyle>
          <a:p>
            <a:pPr>
              <a:defRPr/>
            </a:pPr>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atin typeface="Arial" pitchFamily="34" charset="0"/>
              </a:defRPr>
            </a:lvl1pPr>
          </a:lstStyle>
          <a:p>
            <a:pPr>
              <a:defRPr/>
            </a:pPr>
            <a:fld id="{46BAA1B2-5510-4ECC-8CF0-A026CB6D767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pitchFamily="34" charset="0"/>
              </a:defRPr>
            </a:lvl1pPr>
          </a:lstStyle>
          <a:p>
            <a:pPr>
              <a:defRPr/>
            </a:pPr>
            <a:fld id="{260112D3-BCC6-4F60-B2A1-640260B57781}" type="datetimeFigureOut">
              <a:rPr lang="en-US"/>
              <a:pPr>
                <a:defRPr/>
              </a:pPr>
              <a:t>10/24/2011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pitchFamily="34" charset="0"/>
              </a:defRPr>
            </a:lvl1pPr>
          </a:lstStyle>
          <a:p>
            <a:pPr>
              <a:defRPr/>
            </a:pPr>
            <a:fld id="{B3BF0E62-0176-4F2A-BECB-52402B27D55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4572000"/>
            <a:ext cx="5257800" cy="685800"/>
          </a:xfrm>
        </p:spPr>
        <p:txBody>
          <a:bodyPr/>
          <a:lstStyle>
            <a:lvl1pPr algn="l">
              <a:defRPr sz="5400" b="1"/>
            </a:lvl1pPr>
          </a:lstStyle>
          <a:p>
            <a:r>
              <a:rPr lang="en-US"/>
              <a:t>Master style</a:t>
            </a:r>
          </a:p>
        </p:txBody>
      </p:sp>
      <p:sp>
        <p:nvSpPr>
          <p:cNvPr id="3075" name="Rectangle 3"/>
          <p:cNvSpPr>
            <a:spLocks noGrp="1" noChangeArrowheads="1"/>
          </p:cNvSpPr>
          <p:nvPr>
            <p:ph type="subTitle" idx="1"/>
          </p:nvPr>
        </p:nvSpPr>
        <p:spPr>
          <a:xfrm>
            <a:off x="304800" y="5257800"/>
            <a:ext cx="6400800" cy="1752600"/>
          </a:xfrm>
        </p:spPr>
        <p:txBody>
          <a:bodyPr/>
          <a:lstStyle>
            <a:lvl1pPr marL="0" indent="0">
              <a:defRPr b="1"/>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596063"/>
            <a:ext cx="3276600" cy="457200"/>
          </a:xfrm>
        </p:spPr>
        <p:txBody>
          <a:bodyPr/>
          <a:lstStyle>
            <a:lvl1pPr>
              <a:defRPr/>
            </a:lvl1pPr>
          </a:lstStyle>
          <a:p>
            <a:pPr>
              <a:defRPr/>
            </a:pPr>
            <a:r>
              <a:rPr lang="en-US"/>
              <a:t>Edited by Hưng Nguyễn- Hệ thức đệ quy</a:t>
            </a:r>
          </a:p>
        </p:txBody>
      </p:sp>
      <p:sp>
        <p:nvSpPr>
          <p:cNvPr id="6" name="Rectangle 6"/>
          <p:cNvSpPr>
            <a:spLocks noGrp="1" noChangeArrowheads="1"/>
          </p:cNvSpPr>
          <p:nvPr>
            <p:ph type="sldNum" sz="quarter" idx="12"/>
          </p:nvPr>
        </p:nvSpPr>
        <p:spPr/>
        <p:txBody>
          <a:bodyPr/>
          <a:lstStyle>
            <a:lvl1pPr>
              <a:defRPr/>
            </a:lvl1pPr>
          </a:lstStyle>
          <a:p>
            <a:pPr>
              <a:defRPr/>
            </a:pPr>
            <a:fld id="{68E43C7A-C09D-4C03-9E6C-1D6D45C90C6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6" name="Rectangle 6"/>
          <p:cNvSpPr>
            <a:spLocks noGrp="1" noChangeArrowheads="1"/>
          </p:cNvSpPr>
          <p:nvPr>
            <p:ph type="sldNum" sz="quarter" idx="12"/>
          </p:nvPr>
        </p:nvSpPr>
        <p:spPr>
          <a:ln/>
        </p:spPr>
        <p:txBody>
          <a:bodyPr/>
          <a:lstStyle>
            <a:lvl1pPr>
              <a:defRPr/>
            </a:lvl1pPr>
          </a:lstStyle>
          <a:p>
            <a:pPr>
              <a:defRPr/>
            </a:pPr>
            <a:fld id="{4C1C2C32-0FD3-48B5-9D7F-8B32AA29BE8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57200"/>
            <a:ext cx="56769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6" name="Rectangle 6"/>
          <p:cNvSpPr>
            <a:spLocks noGrp="1" noChangeArrowheads="1"/>
          </p:cNvSpPr>
          <p:nvPr>
            <p:ph type="sldNum" sz="quarter" idx="12"/>
          </p:nvPr>
        </p:nvSpPr>
        <p:spPr>
          <a:ln/>
        </p:spPr>
        <p:txBody>
          <a:bodyPr/>
          <a:lstStyle>
            <a:lvl1pPr>
              <a:defRPr/>
            </a:lvl1pPr>
          </a:lstStyle>
          <a:p>
            <a:pPr>
              <a:defRPr/>
            </a:pPr>
            <a:fld id="{E457A639-BACD-4276-ADF6-8D712684D18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457200"/>
            <a:ext cx="7772400" cy="563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5" name="Rectangle 6"/>
          <p:cNvSpPr>
            <a:spLocks noGrp="1" noChangeArrowheads="1"/>
          </p:cNvSpPr>
          <p:nvPr>
            <p:ph type="sldNum" sz="quarter" idx="12"/>
          </p:nvPr>
        </p:nvSpPr>
        <p:spPr>
          <a:ln/>
        </p:spPr>
        <p:txBody>
          <a:bodyPr/>
          <a:lstStyle>
            <a:lvl1pPr>
              <a:defRPr/>
            </a:lvl1pPr>
          </a:lstStyle>
          <a:p>
            <a:pPr>
              <a:defRPr/>
            </a:pPr>
            <a:fld id="{3D5C6171-0117-4241-A018-6BFD7E4813B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7" name="Rectangle 6"/>
          <p:cNvSpPr>
            <a:spLocks noGrp="1" noChangeArrowheads="1"/>
          </p:cNvSpPr>
          <p:nvPr>
            <p:ph type="sldNum" sz="quarter" idx="12"/>
          </p:nvPr>
        </p:nvSpPr>
        <p:spPr>
          <a:ln/>
        </p:spPr>
        <p:txBody>
          <a:bodyPr/>
          <a:lstStyle>
            <a:lvl1pPr>
              <a:defRPr/>
            </a:lvl1pPr>
          </a:lstStyle>
          <a:p>
            <a:pPr>
              <a:defRPr/>
            </a:pPr>
            <a:fld id="{9819D639-423D-4BE6-A2A8-D3E333A8E5C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76400"/>
            <a:ext cx="38100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76400"/>
            <a:ext cx="38100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62400"/>
            <a:ext cx="38100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8" name="Rectangle 6"/>
          <p:cNvSpPr>
            <a:spLocks noGrp="1" noChangeArrowheads="1"/>
          </p:cNvSpPr>
          <p:nvPr>
            <p:ph type="sldNum" sz="quarter" idx="12"/>
          </p:nvPr>
        </p:nvSpPr>
        <p:spPr>
          <a:ln/>
        </p:spPr>
        <p:txBody>
          <a:bodyPr/>
          <a:lstStyle>
            <a:lvl1pPr>
              <a:defRPr/>
            </a:lvl1pPr>
          </a:lstStyle>
          <a:p>
            <a:pPr>
              <a:defRPr/>
            </a:pPr>
            <a:fld id="{2B865379-5289-48DC-A8A0-1AFA156519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6" name="Rectangle 6"/>
          <p:cNvSpPr>
            <a:spLocks noGrp="1" noChangeArrowheads="1"/>
          </p:cNvSpPr>
          <p:nvPr>
            <p:ph type="sldNum" sz="quarter" idx="12"/>
          </p:nvPr>
        </p:nvSpPr>
        <p:spPr>
          <a:ln/>
        </p:spPr>
        <p:txBody>
          <a:bodyPr/>
          <a:lstStyle>
            <a:lvl1pPr>
              <a:defRPr/>
            </a:lvl1pPr>
          </a:lstStyle>
          <a:p>
            <a:pPr>
              <a:defRPr/>
            </a:pPr>
            <a:fld id="{430178E3-249F-4F10-B370-A74C6618736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6" name="Rectangle 6"/>
          <p:cNvSpPr>
            <a:spLocks noGrp="1" noChangeArrowheads="1"/>
          </p:cNvSpPr>
          <p:nvPr>
            <p:ph type="sldNum" sz="quarter" idx="12"/>
          </p:nvPr>
        </p:nvSpPr>
        <p:spPr>
          <a:ln/>
        </p:spPr>
        <p:txBody>
          <a:bodyPr/>
          <a:lstStyle>
            <a:lvl1pPr>
              <a:defRPr/>
            </a:lvl1pPr>
          </a:lstStyle>
          <a:p>
            <a:pPr>
              <a:defRPr/>
            </a:pPr>
            <a:fld id="{B1511857-F025-4F5B-8997-F05281C25C6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7" name="Rectangle 6"/>
          <p:cNvSpPr>
            <a:spLocks noGrp="1" noChangeArrowheads="1"/>
          </p:cNvSpPr>
          <p:nvPr>
            <p:ph type="sldNum" sz="quarter" idx="12"/>
          </p:nvPr>
        </p:nvSpPr>
        <p:spPr>
          <a:ln/>
        </p:spPr>
        <p:txBody>
          <a:bodyPr/>
          <a:lstStyle>
            <a:lvl1pPr>
              <a:defRPr/>
            </a:lvl1pPr>
          </a:lstStyle>
          <a:p>
            <a:pPr>
              <a:defRPr/>
            </a:pPr>
            <a:fld id="{6B4AFA45-0FB2-4635-953F-94DD156D232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9" name="Rectangle 6"/>
          <p:cNvSpPr>
            <a:spLocks noGrp="1" noChangeArrowheads="1"/>
          </p:cNvSpPr>
          <p:nvPr>
            <p:ph type="sldNum" sz="quarter" idx="12"/>
          </p:nvPr>
        </p:nvSpPr>
        <p:spPr>
          <a:ln/>
        </p:spPr>
        <p:txBody>
          <a:bodyPr/>
          <a:lstStyle>
            <a:lvl1pPr>
              <a:defRPr/>
            </a:lvl1pPr>
          </a:lstStyle>
          <a:p>
            <a:pPr>
              <a:defRPr/>
            </a:pPr>
            <a:fld id="{7522A8B7-97D5-4B1E-AE45-7BC2DC10BD0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5" name="Rectangle 6"/>
          <p:cNvSpPr>
            <a:spLocks noGrp="1" noChangeArrowheads="1"/>
          </p:cNvSpPr>
          <p:nvPr>
            <p:ph type="sldNum" sz="quarter" idx="12"/>
          </p:nvPr>
        </p:nvSpPr>
        <p:spPr>
          <a:ln/>
        </p:spPr>
        <p:txBody>
          <a:bodyPr/>
          <a:lstStyle>
            <a:lvl1pPr>
              <a:defRPr/>
            </a:lvl1pPr>
          </a:lstStyle>
          <a:p>
            <a:pPr>
              <a:defRPr/>
            </a:pPr>
            <a:fld id="{B417239E-AF76-4FCA-AB74-28F93A74530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4" name="Rectangle 6"/>
          <p:cNvSpPr>
            <a:spLocks noGrp="1" noChangeArrowheads="1"/>
          </p:cNvSpPr>
          <p:nvPr>
            <p:ph type="sldNum" sz="quarter" idx="12"/>
          </p:nvPr>
        </p:nvSpPr>
        <p:spPr>
          <a:ln/>
        </p:spPr>
        <p:txBody>
          <a:bodyPr/>
          <a:lstStyle>
            <a:lvl1pPr>
              <a:defRPr/>
            </a:lvl1pPr>
          </a:lstStyle>
          <a:p>
            <a:pPr>
              <a:defRPr/>
            </a:pPr>
            <a:fld id="{DCAC5459-CE69-4919-BB72-E3887B1E8B9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7" name="Rectangle 6"/>
          <p:cNvSpPr>
            <a:spLocks noGrp="1" noChangeArrowheads="1"/>
          </p:cNvSpPr>
          <p:nvPr>
            <p:ph type="sldNum" sz="quarter" idx="12"/>
          </p:nvPr>
        </p:nvSpPr>
        <p:spPr>
          <a:ln/>
        </p:spPr>
        <p:txBody>
          <a:bodyPr/>
          <a:lstStyle>
            <a:lvl1pPr>
              <a:defRPr/>
            </a:lvl1pPr>
          </a:lstStyle>
          <a:p>
            <a:pPr>
              <a:defRPr/>
            </a:pPr>
            <a:fld id="{70797352-8EBD-4B63-BC79-216EEDD597D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Edited by Hưng Nguyễn- Hệ thức đệ quy</a:t>
            </a:r>
          </a:p>
        </p:txBody>
      </p:sp>
      <p:sp>
        <p:nvSpPr>
          <p:cNvPr id="7" name="Rectangle 6"/>
          <p:cNvSpPr>
            <a:spLocks noGrp="1" noChangeArrowheads="1"/>
          </p:cNvSpPr>
          <p:nvPr>
            <p:ph type="sldNum" sz="quarter" idx="12"/>
          </p:nvPr>
        </p:nvSpPr>
        <p:spPr>
          <a:ln/>
        </p:spPr>
        <p:txBody>
          <a:bodyPr/>
          <a:lstStyle>
            <a:lvl1pPr>
              <a:defRPr/>
            </a:lvl1pPr>
          </a:lstStyle>
          <a:p>
            <a:pPr>
              <a:defRPr/>
            </a:pPr>
            <a:fld id="{31286856-C808-4C0F-B97B-B48CA6E7A17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63" name="Rectangle 3"/>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55955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400">
                <a:latin typeface="+mn-lt"/>
              </a:defRPr>
            </a:lvl1pPr>
          </a:lstStyle>
          <a:p>
            <a:pPr>
              <a:defRPr/>
            </a:pPr>
            <a:r>
              <a:rPr lang="en-US"/>
              <a:t>Edited by Hưng Nguyễn- Hệ thức đệ quy</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400">
                <a:latin typeface="+mn-lt"/>
              </a:defRPr>
            </a:lvl1pPr>
          </a:lstStyle>
          <a:p>
            <a:pPr>
              <a:defRPr/>
            </a:pPr>
            <a:fld id="{4C7458E5-6DBE-4F9E-9EC5-0B70C3C350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9"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just"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800">
          <a:solidFill>
            <a:schemeClr val="tx1"/>
          </a:solidFill>
          <a:latin typeface="+mn-lt"/>
        </a:defRPr>
      </a:lvl2pPr>
      <a:lvl3pPr marL="1143000" indent="-228600" algn="just" rtl="0" eaLnBrk="0" fontAlgn="base" hangingPunct="0">
        <a:spcBef>
          <a:spcPct val="20000"/>
        </a:spcBef>
        <a:spcAft>
          <a:spcPct val="0"/>
        </a:spcAft>
        <a:buChar char="•"/>
        <a:defRPr sz="2400">
          <a:solidFill>
            <a:schemeClr val="tx1"/>
          </a:solidFill>
          <a:latin typeface="+mn-lt"/>
        </a:defRPr>
      </a:lvl3pPr>
      <a:lvl4pPr marL="1600200" indent="-228600" algn="just" rtl="0" eaLnBrk="0" fontAlgn="base" hangingPunct="0">
        <a:spcBef>
          <a:spcPct val="20000"/>
        </a:spcBef>
        <a:spcAft>
          <a:spcPct val="0"/>
        </a:spcAft>
        <a:buChar char="–"/>
        <a:defRPr sz="2000">
          <a:solidFill>
            <a:schemeClr val="tx1"/>
          </a:solidFill>
          <a:latin typeface="+mn-lt"/>
        </a:defRPr>
      </a:lvl4pPr>
      <a:lvl5pPr marL="2057400" indent="-228600" algn="just" rtl="0" eaLnBrk="0" fontAlgn="base" hangingPunct="0">
        <a:spcBef>
          <a:spcPct val="20000"/>
        </a:spcBef>
        <a:spcAft>
          <a:spcPct val="0"/>
        </a:spcAft>
        <a:buChar char="»"/>
        <a:defRPr sz="2000">
          <a:solidFill>
            <a:schemeClr val="tx1"/>
          </a:solidFill>
          <a:latin typeface="+mn-lt"/>
        </a:defRPr>
      </a:lvl5pPr>
      <a:lvl6pPr marL="2514600" indent="-228600" algn="just" rtl="0" fontAlgn="base">
        <a:spcBef>
          <a:spcPct val="20000"/>
        </a:spcBef>
        <a:spcAft>
          <a:spcPct val="0"/>
        </a:spcAft>
        <a:buChar char="»"/>
        <a:defRPr sz="2000">
          <a:solidFill>
            <a:schemeClr val="tx1"/>
          </a:solidFill>
          <a:latin typeface="+mn-lt"/>
        </a:defRPr>
      </a:lvl6pPr>
      <a:lvl7pPr marL="2971800" indent="-228600" algn="just" rtl="0" fontAlgn="base">
        <a:spcBef>
          <a:spcPct val="20000"/>
        </a:spcBef>
        <a:spcAft>
          <a:spcPct val="0"/>
        </a:spcAft>
        <a:buChar char="»"/>
        <a:defRPr sz="2000">
          <a:solidFill>
            <a:schemeClr val="tx1"/>
          </a:solidFill>
          <a:latin typeface="+mn-lt"/>
        </a:defRPr>
      </a:lvl7pPr>
      <a:lvl8pPr marL="3429000" indent="-228600" algn="just" rtl="0" fontAlgn="base">
        <a:spcBef>
          <a:spcPct val="20000"/>
        </a:spcBef>
        <a:spcAft>
          <a:spcPct val="0"/>
        </a:spcAft>
        <a:buChar char="»"/>
        <a:defRPr sz="2000">
          <a:solidFill>
            <a:schemeClr val="tx1"/>
          </a:solidFill>
          <a:latin typeface="+mn-lt"/>
        </a:defRPr>
      </a:lvl8pPr>
      <a:lvl9pPr marL="3886200" indent="-228600" algn="just"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slide" Target="slide7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slide" Target="slide48.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slide" Target="slide30.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2.xml"/><Relationship Id="rId4" Type="http://schemas.openxmlformats.org/officeDocument/2006/relationships/slide" Target="slide4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36.xml"/></Relationships>
</file>

<file path=ppt/slides/_rels/slide41.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9.xml"/><Relationship Id="rId1" Type="http://schemas.openxmlformats.org/officeDocument/2006/relationships/slideLayout" Target="../slideLayouts/slideLayout2.xml"/><Relationship Id="rId4" Type="http://schemas.openxmlformats.org/officeDocument/2006/relationships/slide" Target="slide32.xml"/></Relationships>
</file>

<file path=ppt/slides/_rels/slide46.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slide" Target="slide45.xml"/><Relationship Id="rId3" Type="http://schemas.openxmlformats.org/officeDocument/2006/relationships/oleObject" Target="../embeddings/oleObject25.bin"/><Relationship Id="rId7" Type="http://schemas.openxmlformats.org/officeDocument/2006/relationships/oleObject" Target="../embeddings/oleObject29.bin"/><Relationship Id="rId12" Type="http://schemas.openxmlformats.org/officeDocument/2006/relationships/slide" Target="slide56.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8.bin"/><Relationship Id="rId11" Type="http://schemas.openxmlformats.org/officeDocument/2006/relationships/slide" Target="slide55.xml"/><Relationship Id="rId5" Type="http://schemas.openxmlformats.org/officeDocument/2006/relationships/oleObject" Target="../embeddings/oleObject27.bin"/><Relationship Id="rId10" Type="http://schemas.openxmlformats.org/officeDocument/2006/relationships/slide" Target="slide54.xml"/><Relationship Id="rId4" Type="http://schemas.openxmlformats.org/officeDocument/2006/relationships/oleObject" Target="../embeddings/oleObject26.bin"/><Relationship Id="rId9" Type="http://schemas.openxmlformats.org/officeDocument/2006/relationships/slide" Target="slide4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slide" Target="slide27.xml"/><Relationship Id="rId4" Type="http://schemas.openxmlformats.org/officeDocument/2006/relationships/oleObject" Target="../embeddings/oleObject31.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slide" Target="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slide" Target="slide28.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slide" Target="slide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41.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slide" Target="slide39.x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50.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1.bin"/><Relationship Id="rId7" Type="http://schemas.openxmlformats.org/officeDocument/2006/relationships/slide" Target="slide42.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4.xml"/><Relationship Id="rId1" Type="http://schemas.openxmlformats.org/officeDocument/2006/relationships/vmlDrawing" Target="../drawings/vmlDrawing32.v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4.xml"/><Relationship Id="rId1" Type="http://schemas.openxmlformats.org/officeDocument/2006/relationships/vmlDrawing" Target="../drawings/vmlDrawing33.vml"/><Relationship Id="rId4" Type="http://schemas.openxmlformats.org/officeDocument/2006/relationships/oleObject" Target="../embeddings/oleObject60.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3.xml"/><Relationship Id="rId1" Type="http://schemas.openxmlformats.org/officeDocument/2006/relationships/vmlDrawing" Target="../drawings/vmlDrawing34.v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35.v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3.xml"/><Relationship Id="rId1" Type="http://schemas.openxmlformats.org/officeDocument/2006/relationships/vmlDrawing" Target="../drawings/vmlDrawing36.v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828800"/>
            <a:ext cx="7543800" cy="2362200"/>
          </a:xfrm>
        </p:spPr>
        <p:txBody>
          <a:bodyPr/>
          <a:lstStyle/>
          <a:p>
            <a:pPr eaLnBrk="1" hangingPunct="1"/>
            <a:r>
              <a:rPr lang="en-US" sz="4800" smtClean="0"/>
              <a:t>Ph</a:t>
            </a:r>
            <a:r>
              <a:rPr lang="en-US" smtClean="0"/>
              <a:t>ần IV</a:t>
            </a:r>
            <a:br>
              <a:rPr lang="en-US" smtClean="0"/>
            </a:br>
            <a:r>
              <a:rPr lang="en-US" sz="4800" smtClean="0"/>
              <a:t>Hệ thức đệ quy</a:t>
            </a:r>
            <a:br>
              <a:rPr lang="en-US" sz="4800" smtClean="0"/>
            </a:br>
            <a:r>
              <a:rPr lang="en-US" sz="4800" smtClean="0"/>
              <a:t/>
            </a:r>
            <a:br>
              <a:rPr lang="en-US" sz="4800" smtClean="0"/>
            </a:br>
            <a:r>
              <a:rPr lang="en-US" sz="4800" smtClean="0"/>
              <a:t>Biên soạn:</a:t>
            </a:r>
            <a:br>
              <a:rPr lang="en-US" sz="4800" smtClean="0"/>
            </a:br>
            <a:r>
              <a:rPr lang="en-US" sz="4800" smtClean="0"/>
              <a:t>TS.Nguyễn Viết Đông</a:t>
            </a:r>
          </a:p>
        </p:txBody>
      </p:sp>
      <p:sp>
        <p:nvSpPr>
          <p:cNvPr id="43011" name="Rectangle 3"/>
          <p:cNvSpPr>
            <a:spLocks noGrp="1" noChangeArrowheads="1"/>
          </p:cNvSpPr>
          <p:nvPr>
            <p:ph type="subTitle" idx="1"/>
          </p:nvPr>
        </p:nvSpPr>
        <p:spPr/>
        <p:txBody>
          <a:bodyPr/>
          <a:lstStyle/>
          <a:p>
            <a:pPr eaLnBrk="1" hangingPunct="1">
              <a:buFontTx/>
              <a:buNone/>
            </a:pPr>
            <a:r>
              <a:rPr lang="en-US" smtClean="0"/>
              <a:t>	</a:t>
            </a:r>
          </a:p>
        </p:txBody>
      </p:sp>
      <p:sp>
        <p:nvSpPr>
          <p:cNvPr id="4" name="Slide Number Placeholder 3"/>
          <p:cNvSpPr>
            <a:spLocks noGrp="1"/>
          </p:cNvSpPr>
          <p:nvPr>
            <p:ph type="sldNum" sz="quarter" idx="12"/>
          </p:nvPr>
        </p:nvSpPr>
        <p:spPr/>
        <p:txBody>
          <a:bodyPr/>
          <a:lstStyle/>
          <a:p>
            <a:pPr>
              <a:defRPr/>
            </a:pPr>
            <a:fld id="{A5CAA957-8979-47AF-890D-2810E66C76E1}" type="slidenum">
              <a:rPr lang="en-US" smtClean="0"/>
              <a:pPr>
                <a:defRPr/>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2000" fill="hold"/>
                                        <p:tgtEl>
                                          <p:spTgt spid="4098"/>
                                        </p:tgtEl>
                                        <p:attrNameLst>
                                          <p:attrName>ppt_w</p:attrName>
                                        </p:attrNameLst>
                                      </p:cBhvr>
                                      <p:tavLst>
                                        <p:tav tm="0">
                                          <p:val>
                                            <p:strVal val="#ppt_w*0.05"/>
                                          </p:val>
                                        </p:tav>
                                        <p:tav tm="100000">
                                          <p:val>
                                            <p:strVal val="#ppt_w"/>
                                          </p:val>
                                        </p:tav>
                                      </p:tavLst>
                                    </p:anim>
                                    <p:anim calcmode="lin" valueType="num">
                                      <p:cBhvr>
                                        <p:cTn id="8" dur="2000" fill="hold"/>
                                        <p:tgtEl>
                                          <p:spTgt spid="4098"/>
                                        </p:tgtEl>
                                        <p:attrNameLst>
                                          <p:attrName>ppt_h</p:attrName>
                                        </p:attrNameLst>
                                      </p:cBhvr>
                                      <p:tavLst>
                                        <p:tav tm="0">
                                          <p:val>
                                            <p:strVal val="#ppt_h"/>
                                          </p:val>
                                        </p:tav>
                                        <p:tav tm="100000">
                                          <p:val>
                                            <p:strVal val="#ppt_h"/>
                                          </p:val>
                                        </p:tav>
                                      </p:tavLst>
                                    </p:anim>
                                    <p:anim calcmode="lin" valueType="num">
                                      <p:cBhvr>
                                        <p:cTn id="9" dur="2000" fill="hold"/>
                                        <p:tgtEl>
                                          <p:spTgt spid="4098"/>
                                        </p:tgtEl>
                                        <p:attrNameLst>
                                          <p:attrName>ppt_x</p:attrName>
                                        </p:attrNameLst>
                                      </p:cBhvr>
                                      <p:tavLst>
                                        <p:tav tm="0">
                                          <p:val>
                                            <p:strVal val="#ppt_x-.2"/>
                                          </p:val>
                                        </p:tav>
                                        <p:tav tm="100000">
                                          <p:val>
                                            <p:strVal val="#ppt_x"/>
                                          </p:val>
                                        </p:tav>
                                      </p:tavLst>
                                    </p:anim>
                                    <p:anim calcmode="lin" valueType="num">
                                      <p:cBhvr>
                                        <p:cTn id="10" dur="2000" fill="hold"/>
                                        <p:tgtEl>
                                          <p:spTgt spid="4098"/>
                                        </p:tgtEl>
                                        <p:attrNameLst>
                                          <p:attrName>ppt_y</p:attrName>
                                        </p:attrNameLst>
                                      </p:cBhvr>
                                      <p:tavLst>
                                        <p:tav tm="0">
                                          <p:val>
                                            <p:strVal val="#ppt_y"/>
                                          </p:val>
                                        </p:tav>
                                        <p:tav tm="100000">
                                          <p:val>
                                            <p:strVal val="#ppt_y"/>
                                          </p:val>
                                        </p:tav>
                                      </p:tavLst>
                                    </p:anim>
                                    <p:animEffect transition="in" filter="fade">
                                      <p:cBhvr>
                                        <p:cTn id="11" dur="20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1" nodeType="clickEffect">
                                  <p:stCondLst>
                                    <p:cond delay="0"/>
                                  </p:stCondLst>
                                  <p:childTnLst>
                                    <p:set>
                                      <p:cBhvr>
                                        <p:cTn id="15" dur="1" fill="hold">
                                          <p:stCondLst>
                                            <p:cond delay="0"/>
                                          </p:stCondLst>
                                        </p:cTn>
                                        <p:tgtEl>
                                          <p:spTgt spid="4098"/>
                                        </p:tgtEl>
                                        <p:attrNameLst>
                                          <p:attrName>style.visibility</p:attrName>
                                        </p:attrNameLst>
                                      </p:cBhvr>
                                      <p:to>
                                        <p:strVal val="visible"/>
                                      </p:to>
                                    </p:set>
                                    <p:anim calcmode="lin" valueType="num">
                                      <p:cBhvr>
                                        <p:cTn id="16" dur="500" fill="hold"/>
                                        <p:tgtEl>
                                          <p:spTgt spid="4098"/>
                                        </p:tgtEl>
                                        <p:attrNameLst>
                                          <p:attrName>ppt_w</p:attrName>
                                        </p:attrNameLst>
                                      </p:cBhvr>
                                      <p:tavLst>
                                        <p:tav tm="0">
                                          <p:val>
                                            <p:strVal val="#ppt_w*0.05"/>
                                          </p:val>
                                        </p:tav>
                                        <p:tav tm="100000">
                                          <p:val>
                                            <p:strVal val="#ppt_w"/>
                                          </p:val>
                                        </p:tav>
                                      </p:tavLst>
                                    </p:anim>
                                    <p:anim calcmode="lin" valueType="num">
                                      <p:cBhvr>
                                        <p:cTn id="17" dur="500" fill="hold"/>
                                        <p:tgtEl>
                                          <p:spTgt spid="4098"/>
                                        </p:tgtEl>
                                        <p:attrNameLst>
                                          <p:attrName>ppt_h</p:attrName>
                                        </p:attrNameLst>
                                      </p:cBhvr>
                                      <p:tavLst>
                                        <p:tav tm="0">
                                          <p:val>
                                            <p:strVal val="#ppt_h"/>
                                          </p:val>
                                        </p:tav>
                                        <p:tav tm="100000">
                                          <p:val>
                                            <p:strVal val="#ppt_h"/>
                                          </p:val>
                                        </p:tav>
                                      </p:tavLst>
                                    </p:anim>
                                    <p:anim calcmode="lin" valueType="num">
                                      <p:cBhvr>
                                        <p:cTn id="18" dur="500" fill="hold"/>
                                        <p:tgtEl>
                                          <p:spTgt spid="4098"/>
                                        </p:tgtEl>
                                        <p:attrNameLst>
                                          <p:attrName>ppt_x</p:attrName>
                                        </p:attrNameLst>
                                      </p:cBhvr>
                                      <p:tavLst>
                                        <p:tav tm="0">
                                          <p:val>
                                            <p:strVal val="#ppt_x-.2"/>
                                          </p:val>
                                        </p:tav>
                                        <p:tav tm="100000">
                                          <p:val>
                                            <p:strVal val="#ppt_x"/>
                                          </p:val>
                                        </p:tav>
                                      </p:tavLst>
                                    </p:anim>
                                    <p:anim calcmode="lin" valueType="num">
                                      <p:cBhvr>
                                        <p:cTn id="19" dur="500" fill="hold"/>
                                        <p:tgtEl>
                                          <p:spTgt spid="4098"/>
                                        </p:tgtEl>
                                        <p:attrNameLst>
                                          <p:attrName>ppt_y</p:attrName>
                                        </p:attrNameLst>
                                      </p:cBhvr>
                                      <p:tavLst>
                                        <p:tav tm="0">
                                          <p:val>
                                            <p:strVal val="#ppt_y"/>
                                          </p:val>
                                        </p:tav>
                                        <p:tav tm="100000">
                                          <p:val>
                                            <p:strVal val="#ppt_y"/>
                                          </p:val>
                                        </p:tav>
                                      </p:tavLst>
                                    </p:anim>
                                    <p:animEffect transition="in" filter="fade">
                                      <p:cBhvr>
                                        <p:cTn id="2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Một số ví dụ</a:t>
            </a:r>
          </a:p>
        </p:txBody>
      </p:sp>
      <p:sp>
        <p:nvSpPr>
          <p:cNvPr id="185347" name="Rectangle 3"/>
          <p:cNvSpPr>
            <a:spLocks noGrp="1" noChangeArrowheads="1"/>
          </p:cNvSpPr>
          <p:nvPr>
            <p:ph type="body" idx="1"/>
          </p:nvPr>
        </p:nvSpPr>
        <p:spPr/>
        <p:txBody>
          <a:bodyPr/>
          <a:lstStyle/>
          <a:p>
            <a:pPr eaLnBrk="1" hangingPunct="1">
              <a:lnSpc>
                <a:spcPct val="90000"/>
              </a:lnSpc>
              <a:buFontTx/>
              <a:buNone/>
            </a:pPr>
            <a:r>
              <a:rPr lang="en-US" sz="2800" smtClean="0"/>
              <a:t>Giải:</a:t>
            </a:r>
          </a:p>
          <a:p>
            <a:pPr algn="l" eaLnBrk="1" hangingPunct="1">
              <a:lnSpc>
                <a:spcPct val="90000"/>
              </a:lnSpc>
              <a:buFontTx/>
              <a:buNone/>
            </a:pPr>
            <a:r>
              <a:rPr lang="en-US" sz="2800" smtClean="0"/>
              <a:t>Tháng đầu tiên và tháng thứ 2 chỉ có mộtđôithỏ.Sang</a:t>
            </a:r>
          </a:p>
          <a:p>
            <a:pPr algn="l" eaLnBrk="1" hangingPunct="1">
              <a:lnSpc>
                <a:spcPct val="90000"/>
              </a:lnSpc>
              <a:buFontTx/>
              <a:buNone/>
            </a:pPr>
            <a:r>
              <a:rPr lang="en-US" sz="2800" smtClean="0"/>
              <a:t> tháng thứ 3 đôi thỏ này sẽ đẻ ra một đôi thỏ, vì thế</a:t>
            </a:r>
          </a:p>
          <a:p>
            <a:pPr algn="l" eaLnBrk="1" hangingPunct="1">
              <a:lnSpc>
                <a:spcPct val="90000"/>
              </a:lnSpc>
              <a:buFontTx/>
              <a:buNone/>
            </a:pPr>
            <a:r>
              <a:rPr lang="en-US" sz="2800" smtClean="0"/>
              <a:t> tháng này sẽ có hai đôi thỏ .Với n</a:t>
            </a:r>
            <a:r>
              <a:rPr lang="en-US" sz="2800" smtClean="0">
                <a:sym typeface="Symbol" pitchFamily="18" charset="2"/>
              </a:rPr>
              <a:t>3 ta có</a:t>
            </a:r>
          </a:p>
          <a:p>
            <a:pPr eaLnBrk="1" hangingPunct="1">
              <a:lnSpc>
                <a:spcPct val="90000"/>
              </a:lnSpc>
              <a:buFontTx/>
              <a:buNone/>
            </a:pPr>
            <a:r>
              <a:rPr lang="en-US" sz="2800" smtClean="0">
                <a:sym typeface="Symbol" pitchFamily="18" charset="2"/>
              </a:rPr>
              <a:t>F</a:t>
            </a:r>
            <a:r>
              <a:rPr lang="en-US" sz="2800" baseline="-25000" smtClean="0">
                <a:sym typeface="Symbol" pitchFamily="18" charset="2"/>
              </a:rPr>
              <a:t>n</a:t>
            </a:r>
            <a:r>
              <a:rPr lang="en-US" sz="2800" smtClean="0">
                <a:sym typeface="Symbol" pitchFamily="18" charset="2"/>
              </a:rPr>
              <a:t> = F</a:t>
            </a:r>
            <a:r>
              <a:rPr lang="en-US" sz="2800" baseline="-25000" smtClean="0">
                <a:sym typeface="Symbol" pitchFamily="18" charset="2"/>
              </a:rPr>
              <a:t>n-1</a:t>
            </a:r>
            <a:r>
              <a:rPr lang="en-US" sz="2800" smtClean="0">
                <a:sym typeface="Symbol" pitchFamily="18" charset="2"/>
              </a:rPr>
              <a:t>+Số đôi thỏ được sinh ra ở tháng thứ n.</a:t>
            </a:r>
          </a:p>
          <a:p>
            <a:pPr eaLnBrk="1" hangingPunct="1">
              <a:lnSpc>
                <a:spcPct val="90000"/>
              </a:lnSpc>
              <a:buFontTx/>
              <a:buNone/>
            </a:pPr>
            <a:r>
              <a:rPr lang="en-US" sz="2800" smtClean="0">
                <a:sym typeface="Symbol" pitchFamily="18" charset="2"/>
              </a:rPr>
              <a:t>Do các đôi thỏ được sinh ra ở tháng thứ n-1 chưa</a:t>
            </a:r>
          </a:p>
          <a:p>
            <a:pPr eaLnBrk="1" hangingPunct="1">
              <a:lnSpc>
                <a:spcPct val="90000"/>
              </a:lnSpc>
              <a:buFontTx/>
              <a:buNone/>
            </a:pPr>
            <a:r>
              <a:rPr lang="en-US" sz="2800" smtClean="0">
                <a:sym typeface="Symbol" pitchFamily="18" charset="2"/>
              </a:rPr>
              <a:t> đẻ con ở tháng thứ n  , và ở tháng này mỗi đôi thỏ</a:t>
            </a:r>
          </a:p>
          <a:p>
            <a:pPr eaLnBrk="1" hangingPunct="1">
              <a:lnSpc>
                <a:spcPct val="90000"/>
              </a:lnSpc>
              <a:buFontTx/>
              <a:buNone/>
            </a:pPr>
            <a:r>
              <a:rPr lang="en-US" sz="2800" smtClean="0">
                <a:sym typeface="Symbol" pitchFamily="18" charset="2"/>
              </a:rPr>
              <a:t> có ở tháng n-2 sẽ đẻ ra được một đôi thỏ con nên số</a:t>
            </a:r>
          </a:p>
          <a:p>
            <a:pPr eaLnBrk="1" hangingPunct="1">
              <a:lnSpc>
                <a:spcPct val="90000"/>
              </a:lnSpc>
              <a:buFontTx/>
              <a:buNone/>
            </a:pPr>
            <a:r>
              <a:rPr lang="en-US" sz="2800" smtClean="0">
                <a:sym typeface="Symbol" pitchFamily="18" charset="2"/>
              </a:rPr>
              <a:t> đội thỏ được sinh ra ở tháng thứ n chính bằng F</a:t>
            </a:r>
            <a:r>
              <a:rPr lang="en-US" sz="2800" baseline="-25000" smtClean="0">
                <a:sym typeface="Symbol" pitchFamily="18" charset="2"/>
              </a:rPr>
              <a:t>n-2</a:t>
            </a:r>
            <a:endParaRPr lang="en-US" sz="2800" smtClean="0">
              <a:sym typeface="Symbol" pitchFamily="18" charset="2"/>
            </a:endParaRPr>
          </a:p>
          <a:p>
            <a:pPr eaLnBrk="1" hangingPunct="1">
              <a:lnSpc>
                <a:spcPct val="90000"/>
              </a:lnSpc>
              <a:buFontTx/>
              <a:buNone/>
            </a:pPr>
            <a:endParaRPr lang="en-US" sz="2800" smtClean="0">
              <a:sym typeface="Symbol" pitchFamily="18" charset="2"/>
            </a:endParaRPr>
          </a:p>
        </p:txBody>
      </p:sp>
      <p:sp>
        <p:nvSpPr>
          <p:cNvPr id="4" name="Slide Number Placeholder 3"/>
          <p:cNvSpPr>
            <a:spLocks noGrp="1"/>
          </p:cNvSpPr>
          <p:nvPr>
            <p:ph type="sldNum" sz="quarter" idx="12"/>
          </p:nvPr>
        </p:nvSpPr>
        <p:spPr/>
        <p:txBody>
          <a:bodyPr/>
          <a:lstStyle/>
          <a:p>
            <a:pPr>
              <a:defRPr/>
            </a:pPr>
            <a:fld id="{20AAFBA0-0C5A-4920-9B17-0B8BFD11929D}"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left)">
                                      <p:cBhvr>
                                        <p:cTn id="7" dur="2000"/>
                                        <p:tgtEl>
                                          <p:spTgt spid="185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wipe(left)">
                                      <p:cBhvr>
                                        <p:cTn id="12" dur="2000"/>
                                        <p:tgtEl>
                                          <p:spTgt spid="185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7">
                                            <p:txEl>
                                              <p:pRg st="2" end="2"/>
                                            </p:txEl>
                                          </p:spTgt>
                                        </p:tgtEl>
                                        <p:attrNameLst>
                                          <p:attrName>style.visibility</p:attrName>
                                        </p:attrNameLst>
                                      </p:cBhvr>
                                      <p:to>
                                        <p:strVal val="visible"/>
                                      </p:to>
                                    </p:set>
                                    <p:animEffect transition="in" filter="wipe(left)">
                                      <p:cBhvr>
                                        <p:cTn id="17" dur="2000"/>
                                        <p:tgtEl>
                                          <p:spTgt spid="185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5347">
                                            <p:txEl>
                                              <p:pRg st="3" end="3"/>
                                            </p:txEl>
                                          </p:spTgt>
                                        </p:tgtEl>
                                        <p:attrNameLst>
                                          <p:attrName>style.visibility</p:attrName>
                                        </p:attrNameLst>
                                      </p:cBhvr>
                                      <p:to>
                                        <p:strVal val="visible"/>
                                      </p:to>
                                    </p:set>
                                    <p:animEffect transition="in" filter="wipe(left)">
                                      <p:cBhvr>
                                        <p:cTn id="22" dur="2000"/>
                                        <p:tgtEl>
                                          <p:spTgt spid="185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47">
                                            <p:txEl>
                                              <p:pRg st="4" end="4"/>
                                            </p:txEl>
                                          </p:spTgt>
                                        </p:tgtEl>
                                        <p:attrNameLst>
                                          <p:attrName>style.visibility</p:attrName>
                                        </p:attrNameLst>
                                      </p:cBhvr>
                                      <p:to>
                                        <p:strVal val="visible"/>
                                      </p:to>
                                    </p:set>
                                    <p:animEffect transition="in" filter="wipe(left)">
                                      <p:cBhvr>
                                        <p:cTn id="27" dur="2000"/>
                                        <p:tgtEl>
                                          <p:spTgt spid="1853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5347">
                                            <p:txEl>
                                              <p:pRg st="5" end="5"/>
                                            </p:txEl>
                                          </p:spTgt>
                                        </p:tgtEl>
                                        <p:attrNameLst>
                                          <p:attrName>style.visibility</p:attrName>
                                        </p:attrNameLst>
                                      </p:cBhvr>
                                      <p:to>
                                        <p:strVal val="visible"/>
                                      </p:to>
                                    </p:set>
                                    <p:animEffect transition="in" filter="wipe(left)">
                                      <p:cBhvr>
                                        <p:cTn id="32" dur="2000"/>
                                        <p:tgtEl>
                                          <p:spTgt spid="1853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5347">
                                            <p:txEl>
                                              <p:pRg st="6" end="6"/>
                                            </p:txEl>
                                          </p:spTgt>
                                        </p:tgtEl>
                                        <p:attrNameLst>
                                          <p:attrName>style.visibility</p:attrName>
                                        </p:attrNameLst>
                                      </p:cBhvr>
                                      <p:to>
                                        <p:strVal val="visible"/>
                                      </p:to>
                                    </p:set>
                                    <p:animEffect transition="in" filter="wipe(left)">
                                      <p:cBhvr>
                                        <p:cTn id="37" dur="2000"/>
                                        <p:tgtEl>
                                          <p:spTgt spid="1853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5347">
                                            <p:txEl>
                                              <p:pRg st="7" end="7"/>
                                            </p:txEl>
                                          </p:spTgt>
                                        </p:tgtEl>
                                        <p:attrNameLst>
                                          <p:attrName>style.visibility</p:attrName>
                                        </p:attrNameLst>
                                      </p:cBhvr>
                                      <p:to>
                                        <p:strVal val="visible"/>
                                      </p:to>
                                    </p:set>
                                    <p:animEffect transition="in" filter="wipe(left)">
                                      <p:cBhvr>
                                        <p:cTn id="42" dur="2000"/>
                                        <p:tgtEl>
                                          <p:spTgt spid="1853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5347">
                                            <p:txEl>
                                              <p:pRg st="8" end="8"/>
                                            </p:txEl>
                                          </p:spTgt>
                                        </p:tgtEl>
                                        <p:attrNameLst>
                                          <p:attrName>style.visibility</p:attrName>
                                        </p:attrNameLst>
                                      </p:cBhvr>
                                      <p:to>
                                        <p:strVal val="visible"/>
                                      </p:to>
                                    </p:set>
                                    <p:animEffect transition="in" filter="wipe(left)">
                                      <p:cBhvr>
                                        <p:cTn id="47" dur="2000"/>
                                        <p:tgtEl>
                                          <p:spTgt spid="1853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Một số ví dụ</a:t>
            </a:r>
          </a:p>
        </p:txBody>
      </p:sp>
      <p:sp>
        <p:nvSpPr>
          <p:cNvPr id="188419" name="Rectangle 3"/>
          <p:cNvSpPr>
            <a:spLocks noGrp="1" noChangeArrowheads="1"/>
          </p:cNvSpPr>
          <p:nvPr>
            <p:ph type="body" idx="1"/>
          </p:nvPr>
        </p:nvSpPr>
        <p:spPr/>
        <p:txBody>
          <a:bodyPr/>
          <a:lstStyle/>
          <a:p>
            <a:pPr eaLnBrk="1" hangingPunct="1">
              <a:buFontTx/>
              <a:buNone/>
            </a:pPr>
            <a:r>
              <a:rPr lang="en-US" smtClean="0"/>
              <a:t>Như vậy việc giải bài toán Fobonacci dẫn ta</a:t>
            </a:r>
          </a:p>
          <a:p>
            <a:pPr eaLnBrk="1" hangingPunct="1">
              <a:buFontTx/>
              <a:buNone/>
            </a:pPr>
            <a:r>
              <a:rPr lang="en-US" smtClean="0"/>
              <a:t>tới việc khảo sát dãy số (F</a:t>
            </a:r>
            <a:r>
              <a:rPr lang="en-US" baseline="-25000" smtClean="0"/>
              <a:t>n</a:t>
            </a:r>
            <a:r>
              <a:rPr lang="en-US" smtClean="0"/>
              <a:t>), xác định bởi</a:t>
            </a:r>
          </a:p>
          <a:p>
            <a:pPr eaLnBrk="1" hangingPunct="1">
              <a:buFontTx/>
              <a:buNone/>
            </a:pPr>
            <a:r>
              <a:rPr lang="en-US" smtClean="0"/>
              <a:t>F</a:t>
            </a:r>
            <a:r>
              <a:rPr lang="en-US" baseline="-25000" smtClean="0"/>
              <a:t>1</a:t>
            </a:r>
            <a:r>
              <a:rPr lang="en-US" smtClean="0"/>
              <a:t> = 1</a:t>
            </a:r>
          </a:p>
          <a:p>
            <a:pPr eaLnBrk="1" hangingPunct="1">
              <a:buFontTx/>
              <a:buNone/>
            </a:pPr>
            <a:r>
              <a:rPr lang="en-US" smtClean="0"/>
              <a:t>F</a:t>
            </a:r>
            <a:r>
              <a:rPr lang="en-US" baseline="-25000" smtClean="0"/>
              <a:t>2</a:t>
            </a:r>
            <a:r>
              <a:rPr lang="en-US" smtClean="0"/>
              <a:t> =1</a:t>
            </a:r>
          </a:p>
          <a:p>
            <a:pPr eaLnBrk="1" hangingPunct="1">
              <a:buFontTx/>
              <a:buNone/>
            </a:pPr>
            <a:r>
              <a:rPr lang="en-US" smtClean="0"/>
              <a:t>F</a:t>
            </a:r>
            <a:r>
              <a:rPr lang="en-US" baseline="-25000" smtClean="0"/>
              <a:t>n</a:t>
            </a:r>
            <a:r>
              <a:rPr lang="en-US" smtClean="0"/>
              <a:t> = F</a:t>
            </a:r>
            <a:r>
              <a:rPr lang="en-US" baseline="-25000" smtClean="0"/>
              <a:t>n-1</a:t>
            </a:r>
            <a:r>
              <a:rPr lang="en-US" smtClean="0"/>
              <a:t>+F</a:t>
            </a:r>
            <a:r>
              <a:rPr lang="en-US" baseline="-25000" smtClean="0"/>
              <a:t>n-2</a:t>
            </a:r>
            <a:r>
              <a:rPr lang="en-US" smtClean="0"/>
              <a:t> với n &gt;2.</a:t>
            </a:r>
          </a:p>
        </p:txBody>
      </p:sp>
      <p:sp>
        <p:nvSpPr>
          <p:cNvPr id="4" name="Slide Number Placeholder 3"/>
          <p:cNvSpPr>
            <a:spLocks noGrp="1"/>
          </p:cNvSpPr>
          <p:nvPr>
            <p:ph type="sldNum" sz="quarter" idx="12"/>
          </p:nvPr>
        </p:nvSpPr>
        <p:spPr/>
        <p:txBody>
          <a:bodyPr/>
          <a:lstStyle/>
          <a:p>
            <a:pPr>
              <a:defRPr/>
            </a:pPr>
            <a:fld id="{86410124-5794-43BF-BBFA-C37E8768ECD2}"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20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left)">
                                      <p:cBhvr>
                                        <p:cTn id="12" dur="2000"/>
                                        <p:tgtEl>
                                          <p:spTgt spid="188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19">
                                            <p:txEl>
                                              <p:pRg st="2" end="2"/>
                                            </p:txEl>
                                          </p:spTgt>
                                        </p:tgtEl>
                                        <p:attrNameLst>
                                          <p:attrName>style.visibility</p:attrName>
                                        </p:attrNameLst>
                                      </p:cBhvr>
                                      <p:to>
                                        <p:strVal val="visible"/>
                                      </p:to>
                                    </p:set>
                                    <p:animEffect transition="in" filter="wipe(left)">
                                      <p:cBhvr>
                                        <p:cTn id="17" dur="2000"/>
                                        <p:tgtEl>
                                          <p:spTgt spid="188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8419">
                                            <p:txEl>
                                              <p:pRg st="3" end="3"/>
                                            </p:txEl>
                                          </p:spTgt>
                                        </p:tgtEl>
                                        <p:attrNameLst>
                                          <p:attrName>style.visibility</p:attrName>
                                        </p:attrNameLst>
                                      </p:cBhvr>
                                      <p:to>
                                        <p:strVal val="visible"/>
                                      </p:to>
                                    </p:set>
                                    <p:animEffect transition="in" filter="wipe(left)">
                                      <p:cBhvr>
                                        <p:cTn id="22" dur="2000"/>
                                        <p:tgtEl>
                                          <p:spTgt spid="188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419">
                                            <p:txEl>
                                              <p:pRg st="4" end="4"/>
                                            </p:txEl>
                                          </p:spTgt>
                                        </p:tgtEl>
                                        <p:attrNameLst>
                                          <p:attrName>style.visibility</p:attrName>
                                        </p:attrNameLst>
                                      </p:cBhvr>
                                      <p:to>
                                        <p:strVal val="visible"/>
                                      </p:to>
                                    </p:set>
                                    <p:animEffect transition="in" filter="wipe(left)">
                                      <p:cBhvr>
                                        <p:cTn id="27" dur="2000"/>
                                        <p:tgtEl>
                                          <p:spTgt spid="188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Một số ví dụ</a:t>
            </a:r>
          </a:p>
        </p:txBody>
      </p:sp>
      <p:sp>
        <p:nvSpPr>
          <p:cNvPr id="54275" name="Rectangle 3"/>
          <p:cNvSpPr>
            <a:spLocks noGrp="1" noChangeArrowheads="1"/>
          </p:cNvSpPr>
          <p:nvPr>
            <p:ph type="body" idx="1"/>
          </p:nvPr>
        </p:nvSpPr>
        <p:spPr/>
        <p:txBody>
          <a:bodyPr/>
          <a:lstStyle/>
          <a:p>
            <a:pPr eaLnBrk="1" hangingPunct="1">
              <a:buFontTx/>
              <a:buNone/>
            </a:pPr>
            <a:r>
              <a:rPr lang="en-US" i="1" smtClean="0">
                <a:latin typeface="VNI-Times" pitchFamily="2" charset="0"/>
              </a:rPr>
              <a:t>Ví dụ2: </a:t>
            </a:r>
            <a:r>
              <a:rPr lang="en-US" smtClean="0">
                <a:latin typeface="VNI-Times" pitchFamily="2" charset="0"/>
              </a:rPr>
              <a:t>Moät caàu thang coù </a:t>
            </a:r>
            <a:r>
              <a:rPr lang="en-US" i="1" smtClean="0">
                <a:latin typeface="VNI-Times" pitchFamily="2" charset="0"/>
              </a:rPr>
              <a:t>n</a:t>
            </a:r>
            <a:r>
              <a:rPr lang="en-US" smtClean="0">
                <a:latin typeface="VNI-Times" pitchFamily="2" charset="0"/>
              </a:rPr>
              <a:t> baäc. Moãi böôùc ñi goàm 1 hoaëc 2 baäc. Goïi </a:t>
            </a:r>
            <a:r>
              <a:rPr lang="en-US" i="1" smtClean="0">
                <a:latin typeface="VNI-Times" pitchFamily="2" charset="0"/>
              </a:rPr>
              <a:t>x</a:t>
            </a:r>
            <a:r>
              <a:rPr lang="en-US" i="1" baseline="-25000" smtClean="0">
                <a:latin typeface="VNI-Times" pitchFamily="2" charset="0"/>
              </a:rPr>
              <a:t>n</a:t>
            </a:r>
            <a:r>
              <a:rPr lang="en-US" smtClean="0">
                <a:latin typeface="VNI-Times" pitchFamily="2" charset="0"/>
              </a:rPr>
              <a:t> laø soá caùch ñi heát caàu thang. Tìm moät heä thöùc ñeä qui cho x</a:t>
            </a:r>
            <a:r>
              <a:rPr lang="en-US" i="1" baseline="-25000" smtClean="0">
                <a:latin typeface="VNI-Times" pitchFamily="2" charset="0"/>
              </a:rPr>
              <a:t>n</a:t>
            </a:r>
            <a:r>
              <a:rPr lang="en-US" smtClean="0">
                <a:latin typeface="VNI-Times" pitchFamily="2" charset="0"/>
              </a:rPr>
              <a:t> </a:t>
            </a:r>
          </a:p>
        </p:txBody>
      </p:sp>
      <p:sp>
        <p:nvSpPr>
          <p:cNvPr id="4" name="Slide Number Placeholder 3"/>
          <p:cNvSpPr>
            <a:spLocks noGrp="1"/>
          </p:cNvSpPr>
          <p:nvPr>
            <p:ph type="sldNum" sz="quarter" idx="12"/>
          </p:nvPr>
        </p:nvSpPr>
        <p:spPr/>
        <p:txBody>
          <a:bodyPr/>
          <a:lstStyle/>
          <a:p>
            <a:pPr>
              <a:defRPr/>
            </a:pPr>
            <a:fld id="{2CA612A7-A2DD-40C5-8C1C-26E7CF6D57B3}"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914400" y="1676400"/>
            <a:ext cx="6324600" cy="457200"/>
          </a:xfrm>
          <a:prstGeom prst="rect">
            <a:avLst/>
          </a:prstGeom>
          <a:noFill/>
          <a:ln w="9525">
            <a:noFill/>
            <a:miter lim="800000"/>
            <a:headEnd/>
            <a:tailEnd/>
          </a:ln>
        </p:spPr>
        <p:txBody>
          <a:bodyPr>
            <a:spAutoFit/>
          </a:bodyPr>
          <a:lstStyle/>
          <a:p>
            <a:pPr>
              <a:spcBef>
                <a:spcPct val="50000"/>
              </a:spcBef>
            </a:pPr>
            <a:r>
              <a:rPr lang="en-US" sz="2400">
                <a:latin typeface="VNI-Times" pitchFamily="2" charset="0"/>
              </a:rPr>
              <a:t>Vôùi n = 1, ta coù  x</a:t>
            </a:r>
            <a:r>
              <a:rPr lang="en-US" sz="2400" baseline="-25000">
                <a:latin typeface="VNI-Times" pitchFamily="2" charset="0"/>
              </a:rPr>
              <a:t>1</a:t>
            </a:r>
            <a:r>
              <a:rPr lang="en-US" sz="2400">
                <a:latin typeface="VNI-Times" pitchFamily="2" charset="0"/>
              </a:rPr>
              <a:t> = 1.</a:t>
            </a:r>
          </a:p>
        </p:txBody>
      </p:sp>
      <p:sp>
        <p:nvSpPr>
          <p:cNvPr id="31749" name="Text Box 5"/>
          <p:cNvSpPr txBox="1">
            <a:spLocks noChangeArrowheads="1"/>
          </p:cNvSpPr>
          <p:nvPr/>
        </p:nvSpPr>
        <p:spPr bwMode="auto">
          <a:xfrm>
            <a:off x="914400" y="2514600"/>
            <a:ext cx="6324600" cy="457200"/>
          </a:xfrm>
          <a:prstGeom prst="rect">
            <a:avLst/>
          </a:prstGeom>
          <a:noFill/>
          <a:ln w="9525">
            <a:noFill/>
            <a:miter lim="800000"/>
            <a:headEnd/>
            <a:tailEnd/>
          </a:ln>
        </p:spPr>
        <p:txBody>
          <a:bodyPr>
            <a:spAutoFit/>
          </a:bodyPr>
          <a:lstStyle/>
          <a:p>
            <a:pPr>
              <a:spcBef>
                <a:spcPct val="50000"/>
              </a:spcBef>
            </a:pPr>
            <a:r>
              <a:rPr lang="en-US" sz="2400">
                <a:latin typeface="VNI-Times" pitchFamily="2" charset="0"/>
              </a:rPr>
              <a:t>Vôùi n = 2, ta coù  x</a:t>
            </a:r>
            <a:r>
              <a:rPr lang="en-US" sz="2400" baseline="-25000">
                <a:latin typeface="VNI-Times" pitchFamily="2" charset="0"/>
              </a:rPr>
              <a:t>2</a:t>
            </a:r>
            <a:r>
              <a:rPr lang="en-US" sz="2400">
                <a:latin typeface="VNI-Times" pitchFamily="2" charset="0"/>
              </a:rPr>
              <a:t> = 2 </a:t>
            </a:r>
          </a:p>
        </p:txBody>
      </p:sp>
      <p:sp>
        <p:nvSpPr>
          <p:cNvPr id="31751" name="Text Box 7"/>
          <p:cNvSpPr txBox="1">
            <a:spLocks noChangeArrowheads="1"/>
          </p:cNvSpPr>
          <p:nvPr/>
        </p:nvSpPr>
        <p:spPr bwMode="auto">
          <a:xfrm>
            <a:off x="914400" y="3276600"/>
            <a:ext cx="7848600" cy="1938338"/>
          </a:xfrm>
          <a:prstGeom prst="rect">
            <a:avLst/>
          </a:prstGeom>
          <a:noFill/>
          <a:ln w="9525">
            <a:noFill/>
            <a:miter lim="800000"/>
            <a:headEnd/>
            <a:tailEnd/>
          </a:ln>
        </p:spPr>
        <p:txBody>
          <a:bodyPr>
            <a:spAutoFit/>
          </a:bodyPr>
          <a:lstStyle/>
          <a:p>
            <a:r>
              <a:rPr lang="en-US" sz="2400">
                <a:latin typeface="VNI-Times" pitchFamily="2" charset="0"/>
              </a:rPr>
              <a:t>Vôùi n &gt; 2, ñeå  khaûo saùt x</a:t>
            </a:r>
            <a:r>
              <a:rPr lang="en-US" sz="2400" baseline="-25000">
                <a:latin typeface="VNI-Times" pitchFamily="2" charset="0"/>
              </a:rPr>
              <a:t>n</a:t>
            </a:r>
            <a:r>
              <a:rPr lang="en-US" sz="2400">
                <a:latin typeface="VNI-Times" pitchFamily="2" charset="0"/>
              </a:rPr>
              <a:t> ta  chia thaønh hai tröôøng hôïp loaïi tröø laãn nhau:</a:t>
            </a:r>
          </a:p>
          <a:p>
            <a:r>
              <a:rPr lang="en-US" sz="2400">
                <a:latin typeface="VNI-Times" pitchFamily="2" charset="0"/>
              </a:rPr>
              <a:t>Tröôøng hôïp 1: Böôùc ñaàu tieân goàm 1 baäc.</a:t>
            </a:r>
          </a:p>
          <a:p>
            <a:r>
              <a:rPr lang="en-US" sz="2400">
                <a:latin typeface="VNI-Times" pitchFamily="2" charset="0"/>
              </a:rPr>
              <a:t>Khi ñoù, caàu thang  coøn n-1 baäc neân soá caùch ñi heát caàu thang trong tröôøng hôïp naøy laø x</a:t>
            </a:r>
            <a:r>
              <a:rPr lang="en-US" sz="2400" baseline="-25000">
                <a:latin typeface="VNI-Times" pitchFamily="2" charset="0"/>
              </a:rPr>
              <a:t>n-1</a:t>
            </a:r>
            <a:r>
              <a:rPr lang="en-US" sz="2400">
                <a:latin typeface="VNI-Times" pitchFamily="2" charset="0"/>
              </a:rPr>
              <a:t>.</a:t>
            </a:r>
          </a:p>
        </p:txBody>
      </p:sp>
      <p:sp>
        <p:nvSpPr>
          <p:cNvPr id="55301" name="Rectangle 9"/>
          <p:cNvSpPr>
            <a:spLocks noGrp="1" noChangeArrowheads="1"/>
          </p:cNvSpPr>
          <p:nvPr>
            <p:ph type="title"/>
          </p:nvPr>
        </p:nvSpPr>
        <p:spPr>
          <a:noFill/>
        </p:spPr>
        <p:txBody>
          <a:bodyPr/>
          <a:lstStyle/>
          <a:p>
            <a:pPr eaLnBrk="1" hangingPunct="1"/>
            <a:r>
              <a:rPr lang="en-US" smtClean="0"/>
              <a:t>Một số ví dụ</a:t>
            </a:r>
          </a:p>
        </p:txBody>
      </p:sp>
      <p:sp>
        <p:nvSpPr>
          <p:cNvPr id="6" name="Slide Number Placeholder 5"/>
          <p:cNvSpPr>
            <a:spLocks noGrp="1"/>
          </p:cNvSpPr>
          <p:nvPr>
            <p:ph type="sldNum" sz="quarter" idx="12"/>
          </p:nvPr>
        </p:nvSpPr>
        <p:spPr/>
        <p:txBody>
          <a:bodyPr/>
          <a:lstStyle/>
          <a:p>
            <a:pPr>
              <a:defRPr/>
            </a:pPr>
            <a:fld id="{C088537F-73AE-4C94-B0D9-4D00D46C6866}"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to="" calcmode="lin" valueType="num">
                                      <p:cBhvr>
                                        <p:cTn id="7" dur="1" fill="hold"/>
                                        <p:tgtEl>
                                          <p:spTgt spid="3174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 to="" calcmode="lin" valueType="num">
                                      <p:cBhvr>
                                        <p:cTn id="12" dur="1" fill="hold"/>
                                        <p:tgtEl>
                                          <p:spTgt spid="3174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1751"/>
                                        </p:tgtEl>
                                        <p:attrNameLst>
                                          <p:attrName>style.visibility</p:attrName>
                                        </p:attrNameLst>
                                      </p:cBhvr>
                                      <p:to>
                                        <p:strVal val="visible"/>
                                      </p:to>
                                    </p:set>
                                    <p:anim to="" calcmode="lin" valueType="num">
                                      <p:cBhvr>
                                        <p:cTn id="17" dur="1" fill="hold"/>
                                        <p:tgtEl>
                                          <p:spTgt spid="3175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P spid="317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Ví dụ</a:t>
            </a:r>
          </a:p>
        </p:txBody>
      </p:sp>
      <p:sp>
        <p:nvSpPr>
          <p:cNvPr id="32771" name="Rectangle 3"/>
          <p:cNvSpPr>
            <a:spLocks noGrp="1" noChangeArrowheads="1"/>
          </p:cNvSpPr>
          <p:nvPr>
            <p:ph type="body" idx="1"/>
          </p:nvPr>
        </p:nvSpPr>
        <p:spPr/>
        <p:txBody>
          <a:bodyPr/>
          <a:lstStyle/>
          <a:p>
            <a:pPr eaLnBrk="1" hangingPunct="1">
              <a:buFontTx/>
              <a:buNone/>
            </a:pPr>
            <a:r>
              <a:rPr lang="en-US" sz="2800" smtClean="0">
                <a:latin typeface="VNI-Times" pitchFamily="2" charset="0"/>
              </a:rPr>
              <a:t>Tröôøng hôïp 2: Böôùc ñaàu tieân goàm 2 baäc.</a:t>
            </a:r>
          </a:p>
          <a:p>
            <a:pPr eaLnBrk="1" hangingPunct="1">
              <a:buFontTx/>
              <a:buNone/>
            </a:pPr>
            <a:r>
              <a:rPr lang="en-US" sz="2800" smtClean="0">
                <a:latin typeface="VNI-Times" pitchFamily="2" charset="0"/>
              </a:rPr>
              <a:t>Khi ñoù, caàu thang  coøn n-2 baäc neân soá caùch ñi heát caàu thang trong tröôøng hôïp naøy laø x</a:t>
            </a:r>
            <a:r>
              <a:rPr lang="en-US" sz="2800" baseline="-25000" smtClean="0">
                <a:latin typeface="VNI-Times" pitchFamily="2" charset="0"/>
              </a:rPr>
              <a:t>n-2</a:t>
            </a:r>
            <a:r>
              <a:rPr lang="en-US" sz="2800" smtClean="0">
                <a:latin typeface="VNI-Times" pitchFamily="2" charset="0"/>
              </a:rPr>
              <a:t>.</a:t>
            </a:r>
          </a:p>
          <a:p>
            <a:pPr eaLnBrk="1" hangingPunct="1">
              <a:buFontTx/>
              <a:buNone/>
            </a:pPr>
            <a:r>
              <a:rPr lang="en-US" sz="2800" smtClean="0">
                <a:latin typeface="VNI-Times" pitchFamily="2" charset="0"/>
              </a:rPr>
              <a:t>Theo nguyeân lyù coäng, soá caùch ñi heát caàu thang laø   x</a:t>
            </a:r>
            <a:r>
              <a:rPr lang="en-US" sz="2800" baseline="-25000" smtClean="0">
                <a:latin typeface="VNI-Times" pitchFamily="2" charset="0"/>
              </a:rPr>
              <a:t>n-1</a:t>
            </a:r>
            <a:r>
              <a:rPr lang="en-US" sz="2800" smtClean="0">
                <a:latin typeface="VNI-Times" pitchFamily="2" charset="0"/>
              </a:rPr>
              <a:t> + x</a:t>
            </a:r>
            <a:r>
              <a:rPr lang="en-US" sz="2800" baseline="-25000" smtClean="0">
                <a:latin typeface="VNI-Times" pitchFamily="2" charset="0"/>
              </a:rPr>
              <a:t>n-2</a:t>
            </a:r>
            <a:r>
              <a:rPr lang="en-US" sz="2800" smtClean="0">
                <a:latin typeface="VNI-Times" pitchFamily="2" charset="0"/>
              </a:rPr>
              <a:t> . Do ñoù ta coù:</a:t>
            </a:r>
          </a:p>
          <a:p>
            <a:pPr eaLnBrk="1" hangingPunct="1">
              <a:buFontTx/>
              <a:buNone/>
            </a:pPr>
            <a:r>
              <a:rPr lang="en-US" sz="2800" smtClean="0">
                <a:latin typeface="VNI-Times" pitchFamily="2" charset="0"/>
              </a:rPr>
              <a:t>			x</a:t>
            </a:r>
            <a:r>
              <a:rPr lang="en-US" sz="2800" baseline="-25000" smtClean="0">
                <a:latin typeface="VNI-Times" pitchFamily="2" charset="0"/>
              </a:rPr>
              <a:t>n</a:t>
            </a:r>
            <a:r>
              <a:rPr lang="en-US" sz="2800" smtClean="0">
                <a:latin typeface="VNI-Times" pitchFamily="2" charset="0"/>
              </a:rPr>
              <a:t>  =  x</a:t>
            </a:r>
            <a:r>
              <a:rPr lang="en-US" sz="2800" baseline="-25000" smtClean="0">
                <a:latin typeface="VNI-Times" pitchFamily="2" charset="0"/>
              </a:rPr>
              <a:t>n-1</a:t>
            </a:r>
            <a:r>
              <a:rPr lang="en-US" sz="2800" smtClean="0">
                <a:latin typeface="VNI-Times" pitchFamily="2" charset="0"/>
              </a:rPr>
              <a:t> + x</a:t>
            </a:r>
            <a:r>
              <a:rPr lang="en-US" sz="2800" baseline="-25000" smtClean="0">
                <a:latin typeface="VNI-Times" pitchFamily="2" charset="0"/>
              </a:rPr>
              <a:t>n-2</a:t>
            </a:r>
          </a:p>
          <a:p>
            <a:pPr eaLnBrk="1" hangingPunct="1">
              <a:buFontTx/>
              <a:buNone/>
            </a:pPr>
            <a:r>
              <a:rPr lang="en-US" sz="2800" smtClean="0">
                <a:latin typeface="VNI-Times" pitchFamily="2" charset="0"/>
              </a:rPr>
              <a:t>	</a:t>
            </a:r>
          </a:p>
          <a:p>
            <a:pPr eaLnBrk="1" hangingPunct="1">
              <a:buFontTx/>
              <a:buNone/>
            </a:pPr>
            <a:r>
              <a:rPr lang="en-US" sz="2800" smtClean="0">
                <a:latin typeface="VNI-Times" pitchFamily="2" charset="0"/>
              </a:rPr>
              <a:t>			</a:t>
            </a:r>
          </a:p>
        </p:txBody>
      </p:sp>
      <p:sp>
        <p:nvSpPr>
          <p:cNvPr id="4" name="Slide Number Placeholder 3"/>
          <p:cNvSpPr>
            <a:spLocks noGrp="1"/>
          </p:cNvSpPr>
          <p:nvPr>
            <p:ph type="sldNum" sz="quarter" idx="12"/>
          </p:nvPr>
        </p:nvSpPr>
        <p:spPr/>
        <p:txBody>
          <a:bodyPr/>
          <a:lstStyle/>
          <a:p>
            <a:pPr>
              <a:defRPr/>
            </a:pPr>
            <a:fld id="{7D983BF6-2210-406B-810F-325BE5F79E17}"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to="" calcmode="lin" valueType="num">
                                      <p:cBhvr>
                                        <p:cTn id="7" dur="1" fill="hold"/>
                                        <p:tgtEl>
                                          <p:spTgt spid="32771">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 to="" calcmode="lin" valueType="num">
                                      <p:cBhvr>
                                        <p:cTn id="12" dur="1" fill="hold"/>
                                        <p:tgtEl>
                                          <p:spTgt spid="32771">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 to="" calcmode="lin" valueType="num">
                                      <p:cBhvr>
                                        <p:cTn id="17" dur="1" fill="hold"/>
                                        <p:tgtEl>
                                          <p:spTgt spid="32771">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 to="" calcmode="lin" valueType="num">
                                      <p:cBhvr>
                                        <p:cTn id="22" dur="1" fill="hold"/>
                                        <p:tgtEl>
                                          <p:spTgt spid="32771">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 to="" calcmode="lin" valueType="num">
                                      <p:cBhvr>
                                        <p:cTn id="27" dur="1" fill="hold"/>
                                        <p:tgtEl>
                                          <p:spTgt spid="32771">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 to="" calcmode="lin" valueType="num">
                                      <p:cBhvr>
                                        <p:cTn id="32" dur="1" fill="hold"/>
                                        <p:tgtEl>
                                          <p:spTgt spid="32771">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5800" y="1676400"/>
            <a:ext cx="7772400" cy="1295400"/>
          </a:xfrm>
        </p:spPr>
        <p:txBody>
          <a:bodyPr/>
          <a:lstStyle/>
          <a:p>
            <a:pPr eaLnBrk="1" hangingPunct="1">
              <a:buFontTx/>
              <a:buNone/>
            </a:pPr>
            <a:r>
              <a:rPr lang="en-US" smtClean="0">
                <a:latin typeface="VNI-Times" pitchFamily="2" charset="0"/>
              </a:rPr>
              <a:t>Vaäy ta coù heä thöùc ñeä qui tuyeán tính thuaàn nhaát caáp 2:</a:t>
            </a:r>
          </a:p>
        </p:txBody>
      </p:sp>
      <p:sp>
        <p:nvSpPr>
          <p:cNvPr id="1028" name="Rectangle 5"/>
          <p:cNvSpPr>
            <a:spLocks noChangeArrowheads="1"/>
          </p:cNvSpPr>
          <p:nvPr/>
        </p:nvSpPr>
        <p:spPr bwMode="auto">
          <a:xfrm>
            <a:off x="0" y="302418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33796" name="Object 2"/>
          <p:cNvGraphicFramePr>
            <a:graphicFrameLocks noChangeAspect="1"/>
          </p:cNvGraphicFramePr>
          <p:nvPr/>
        </p:nvGraphicFramePr>
        <p:xfrm>
          <a:off x="2598738" y="3200400"/>
          <a:ext cx="3182937" cy="2065338"/>
        </p:xfrm>
        <a:graphic>
          <a:graphicData uri="http://schemas.openxmlformats.org/presentationml/2006/ole">
            <p:oleObj spid="_x0000_s1026" name="Equation" r:id="rId3" imgW="1244520" imgH="812520" progId="Equation.DSMT4">
              <p:embed/>
            </p:oleObj>
          </a:graphicData>
        </a:graphic>
      </p:graphicFrame>
      <p:sp>
        <p:nvSpPr>
          <p:cNvPr id="1029" name="Rectangle 7"/>
          <p:cNvSpPr>
            <a:spLocks noGrp="1" noChangeArrowheads="1"/>
          </p:cNvSpPr>
          <p:nvPr>
            <p:ph type="title"/>
          </p:nvPr>
        </p:nvSpPr>
        <p:spPr>
          <a:noFill/>
        </p:spPr>
        <p:txBody>
          <a:bodyPr/>
          <a:lstStyle/>
          <a:p>
            <a:pPr eaLnBrk="1" hangingPunct="1"/>
            <a:r>
              <a:rPr lang="en-US" smtClean="0"/>
              <a:t>Một số ví dụ</a:t>
            </a:r>
          </a:p>
        </p:txBody>
      </p:sp>
      <p:sp>
        <p:nvSpPr>
          <p:cNvPr id="33800" name="Rectangle 8"/>
          <p:cNvSpPr>
            <a:spLocks noChangeArrowheads="1"/>
          </p:cNvSpPr>
          <p:nvPr/>
        </p:nvSpPr>
        <p:spPr bwMode="auto">
          <a:xfrm>
            <a:off x="1981200" y="3124200"/>
            <a:ext cx="4800600" cy="1676400"/>
          </a:xfrm>
          <a:prstGeom prst="rect">
            <a:avLst/>
          </a:prstGeom>
          <a:noFill/>
          <a:ln w="57150">
            <a:solidFill>
              <a:srgbClr val="FF00FF"/>
            </a:solidFill>
            <a:miter lim="800000"/>
            <a:headEnd/>
            <a:tailEnd/>
          </a:ln>
        </p:spPr>
        <p:txBody>
          <a:bodyPr wrap="none" anchor="ctr"/>
          <a:lstStyle/>
          <a:p>
            <a:endParaRPr lang="en-US">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CBB1877B-1BA8-48F6-8EA6-E9E4D4C0CD0D}"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to="" calcmode="lin" valueType="num">
                                      <p:cBhvr>
                                        <p:cTn id="7" dur="1" fill="hold"/>
                                        <p:tgtEl>
                                          <p:spTgt spid="33795">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3796"/>
                                        </p:tgtEl>
                                        <p:attrNameLst>
                                          <p:attrName>style.visibility</p:attrName>
                                        </p:attrNameLst>
                                      </p:cBhvr>
                                      <p:to>
                                        <p:strVal val="visible"/>
                                      </p:to>
                                    </p:set>
                                    <p:anim to="" calcmode="lin" valueType="num">
                                      <p:cBhvr>
                                        <p:cTn id="12" dur="1" fill="hold"/>
                                        <p:tgtEl>
                                          <p:spTgt spid="3379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3800"/>
                                        </p:tgtEl>
                                        <p:attrNameLst>
                                          <p:attrName>style.visibility</p:attrName>
                                        </p:attrNameLst>
                                      </p:cBhvr>
                                      <p:to>
                                        <p:strVal val="visible"/>
                                      </p:to>
                                    </p:set>
                                    <p:animEffect transition="in" filter="barn(inHorizontal)">
                                      <p:cBhvr>
                                        <p:cTn id="17"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800"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381000" y="304800"/>
            <a:ext cx="8382000" cy="946150"/>
          </a:xfrm>
          <a:prstGeom prst="rect">
            <a:avLst/>
          </a:prstGeom>
          <a:noFill/>
          <a:ln w="9525">
            <a:noFill/>
            <a:miter lim="800000"/>
            <a:headEnd/>
            <a:tailEnd/>
          </a:ln>
          <a:effectLst/>
        </p:spPr>
        <p:txBody>
          <a:bodyPr>
            <a:spAutoFit/>
          </a:bodyPr>
          <a:lstStyle/>
          <a:p>
            <a:pPr eaLnBrk="0" fontAlgn="auto" hangingPunct="0">
              <a:spcBef>
                <a:spcPct val="50000"/>
              </a:spcBef>
              <a:spcAft>
                <a:spcPts val="0"/>
              </a:spcAft>
              <a:buClr>
                <a:schemeClr val="hlink"/>
              </a:buClr>
              <a:buSzPct val="70000"/>
              <a:buFont typeface="Wingdings" pitchFamily="2" charset="2"/>
              <a:buNone/>
              <a:defRPr/>
            </a:pPr>
            <a:r>
              <a:rPr lang="en-US" sz="2800" b="1">
                <a:effectLst>
                  <a:outerShdw blurRad="38100" dist="38100" dir="2700000" algn="tl">
                    <a:srgbClr val="C0C0C0"/>
                  </a:outerShdw>
                </a:effectLst>
                <a:latin typeface="+mn-lt"/>
                <a:cs typeface="Arial" charset="0"/>
                <a:sym typeface="Symbol" pitchFamily="18" charset="2"/>
              </a:rPr>
              <a:t>Example3:</a:t>
            </a:r>
            <a:r>
              <a:rPr lang="en-US" sz="2800">
                <a:effectLst>
                  <a:outerShdw blurRad="38100" dist="38100" dir="2700000" algn="tl">
                    <a:srgbClr val="C0C0C0"/>
                  </a:outerShdw>
                </a:effectLst>
                <a:latin typeface="+mn-lt"/>
                <a:cs typeface="Arial" charset="0"/>
                <a:sym typeface="Symbol" pitchFamily="18" charset="2"/>
              </a:rPr>
              <a:t> The tower of Hanoi puzzle consists of three pegs mounted on a board and disks with different sizes.</a:t>
            </a:r>
          </a:p>
        </p:txBody>
      </p:sp>
      <p:sp>
        <p:nvSpPr>
          <p:cNvPr id="160771" name="AutoShape 3"/>
          <p:cNvSpPr>
            <a:spLocks noChangeArrowheads="1"/>
          </p:cNvSpPr>
          <p:nvPr/>
        </p:nvSpPr>
        <p:spPr bwMode="auto">
          <a:xfrm>
            <a:off x="5562600" y="144780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0772" name="AutoShape 4"/>
          <p:cNvSpPr>
            <a:spLocks noChangeArrowheads="1"/>
          </p:cNvSpPr>
          <p:nvPr/>
        </p:nvSpPr>
        <p:spPr bwMode="auto">
          <a:xfrm>
            <a:off x="7543800" y="144780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0773" name="AutoShape 5"/>
          <p:cNvSpPr>
            <a:spLocks noChangeArrowheads="1"/>
          </p:cNvSpPr>
          <p:nvPr/>
        </p:nvSpPr>
        <p:spPr bwMode="auto">
          <a:xfrm>
            <a:off x="2590800" y="1447800"/>
            <a:ext cx="304800" cy="1371600"/>
          </a:xfrm>
          <a:prstGeom prst="can">
            <a:avLst>
              <a:gd name="adj" fmla="val 19271"/>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0774" name="Rectangle 6"/>
          <p:cNvSpPr>
            <a:spLocks noChangeArrowheads="1"/>
          </p:cNvSpPr>
          <p:nvPr/>
        </p:nvSpPr>
        <p:spPr bwMode="auto">
          <a:xfrm>
            <a:off x="152400" y="5638800"/>
            <a:ext cx="8991600" cy="946150"/>
          </a:xfrm>
          <a:prstGeom prst="rect">
            <a:avLst/>
          </a:prstGeom>
          <a:noFill/>
          <a:ln w="9525">
            <a:noFill/>
            <a:miter lim="800000"/>
            <a:headEnd/>
            <a:tailEnd/>
          </a:ln>
          <a:effectLst/>
        </p:spPr>
        <p:txBody>
          <a:bodyPr>
            <a:spAutoFit/>
          </a:bodyPr>
          <a:lstStyle/>
          <a:p>
            <a:pPr eaLnBrk="0" fontAlgn="auto" hangingPunct="0">
              <a:spcBef>
                <a:spcPct val="50000"/>
              </a:spcBef>
              <a:spcAft>
                <a:spcPts val="0"/>
              </a:spcAft>
              <a:buClr>
                <a:schemeClr val="hlink"/>
              </a:buClr>
              <a:buSzPct val="70000"/>
              <a:buFont typeface="Wingdings" pitchFamily="2" charset="2"/>
              <a:buNone/>
              <a:defRPr/>
            </a:pPr>
            <a:r>
              <a:rPr lang="en-US" sz="2800">
                <a:effectLst>
                  <a:outerShdw blurRad="38100" dist="38100" dir="2700000" algn="tl">
                    <a:srgbClr val="C0C0C0"/>
                  </a:outerShdw>
                </a:effectLst>
                <a:latin typeface="+mn-lt"/>
                <a:cs typeface="Arial" charset="0"/>
                <a:sym typeface="Symbol" pitchFamily="18" charset="2"/>
              </a:rPr>
              <a:t>How can we move the disks to the 2nd peg, following the rule: </a:t>
            </a:r>
            <a:r>
              <a:rPr lang="en-US" sz="2800" b="1">
                <a:effectLst>
                  <a:outerShdw blurRad="38100" dist="38100" dir="2700000" algn="tl">
                    <a:srgbClr val="C0C0C0"/>
                  </a:outerShdw>
                </a:effectLst>
                <a:latin typeface="+mn-lt"/>
                <a:cs typeface="Arial" charset="0"/>
                <a:sym typeface="Symbol" pitchFamily="18" charset="2"/>
              </a:rPr>
              <a:t>larger disks are never placed on top of smaller ones</a:t>
            </a:r>
            <a:r>
              <a:rPr lang="en-US" sz="2800">
                <a:effectLst>
                  <a:outerShdw blurRad="38100" dist="38100" dir="2700000" algn="tl">
                    <a:srgbClr val="C0C0C0"/>
                  </a:outerShdw>
                </a:effectLst>
                <a:latin typeface="+mn-lt"/>
                <a:cs typeface="Arial" charset="0"/>
                <a:sym typeface="Symbol" pitchFamily="18" charset="2"/>
              </a:rPr>
              <a:t>?</a:t>
            </a:r>
          </a:p>
        </p:txBody>
      </p:sp>
      <p:grpSp>
        <p:nvGrpSpPr>
          <p:cNvPr id="2" name="Group 7"/>
          <p:cNvGrpSpPr>
            <a:grpSpLocks/>
          </p:cNvGrpSpPr>
          <p:nvPr/>
        </p:nvGrpSpPr>
        <p:grpSpPr bwMode="auto">
          <a:xfrm>
            <a:off x="990600" y="2743200"/>
            <a:ext cx="3657600" cy="2743200"/>
            <a:chOff x="624" y="1728"/>
            <a:chExt cx="2304" cy="1728"/>
          </a:xfrm>
        </p:grpSpPr>
        <p:sp>
          <p:nvSpPr>
            <p:cNvPr id="57353" name="AutoShape 8"/>
            <p:cNvSpPr>
              <a:spLocks noChangeArrowheads="1"/>
            </p:cNvSpPr>
            <p:nvPr/>
          </p:nvSpPr>
          <p:spPr bwMode="auto">
            <a:xfrm>
              <a:off x="624" y="2640"/>
              <a:ext cx="2304" cy="816"/>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7354" name="AutoShape 9"/>
            <p:cNvSpPr>
              <a:spLocks noChangeArrowheads="1"/>
            </p:cNvSpPr>
            <p:nvPr/>
          </p:nvSpPr>
          <p:spPr bwMode="auto">
            <a:xfrm>
              <a:off x="864" y="2400"/>
              <a:ext cx="1776" cy="52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7355" name="AutoShape 10"/>
            <p:cNvSpPr>
              <a:spLocks noChangeArrowheads="1"/>
            </p:cNvSpPr>
            <p:nvPr/>
          </p:nvSpPr>
          <p:spPr bwMode="auto">
            <a:xfrm>
              <a:off x="1008" y="2160"/>
              <a:ext cx="1440" cy="38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7356" name="AutoShape 11"/>
            <p:cNvSpPr>
              <a:spLocks noChangeArrowheads="1"/>
            </p:cNvSpPr>
            <p:nvPr/>
          </p:nvSpPr>
          <p:spPr bwMode="auto">
            <a:xfrm>
              <a:off x="1152" y="1968"/>
              <a:ext cx="1152" cy="28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7357" name="AutoShape 12"/>
            <p:cNvSpPr>
              <a:spLocks noChangeArrowheads="1"/>
            </p:cNvSpPr>
            <p:nvPr/>
          </p:nvSpPr>
          <p:spPr bwMode="auto">
            <a:xfrm>
              <a:off x="1248" y="1872"/>
              <a:ext cx="912" cy="192"/>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7358" name="AutoShape 13"/>
            <p:cNvSpPr>
              <a:spLocks noChangeArrowheads="1"/>
            </p:cNvSpPr>
            <p:nvPr/>
          </p:nvSpPr>
          <p:spPr bwMode="auto">
            <a:xfrm>
              <a:off x="1392" y="1776"/>
              <a:ext cx="672" cy="14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7359" name="AutoShape 14"/>
            <p:cNvSpPr>
              <a:spLocks noChangeArrowheads="1"/>
            </p:cNvSpPr>
            <p:nvPr/>
          </p:nvSpPr>
          <p:spPr bwMode="auto">
            <a:xfrm>
              <a:off x="1488" y="1728"/>
              <a:ext cx="480" cy="96"/>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grpSp>
      <p:sp>
        <p:nvSpPr>
          <p:cNvPr id="15" name="Slide Number Placeholder 14"/>
          <p:cNvSpPr>
            <a:spLocks noGrp="1"/>
          </p:cNvSpPr>
          <p:nvPr>
            <p:ph type="sldNum" sz="quarter" idx="12"/>
          </p:nvPr>
        </p:nvSpPr>
        <p:spPr/>
        <p:txBody>
          <a:bodyPr/>
          <a:lstStyle/>
          <a:p>
            <a:pPr>
              <a:defRPr/>
            </a:pPr>
            <a:fld id="{CBF6BD0C-551B-4C63-ABE6-5581949F8207}"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additive="base">
                                        <p:cTn id="7" dur="500" fill="hold"/>
                                        <p:tgtEl>
                                          <p:spTgt spid="160770"/>
                                        </p:tgtEl>
                                        <p:attrNameLst>
                                          <p:attrName>ppt_x</p:attrName>
                                        </p:attrNameLst>
                                      </p:cBhvr>
                                      <p:tavLst>
                                        <p:tav tm="0">
                                          <p:val>
                                            <p:strVal val="0-#ppt_w/2"/>
                                          </p:val>
                                        </p:tav>
                                        <p:tav tm="100000">
                                          <p:val>
                                            <p:strVal val="#ppt_x"/>
                                          </p:val>
                                        </p:tav>
                                      </p:tavLst>
                                    </p:anim>
                                    <p:anim calcmode="lin" valueType="num">
                                      <p:cBhvr additive="base">
                                        <p:cTn id="8" dur="500" fill="hold"/>
                                        <p:tgtEl>
                                          <p:spTgt spid="160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60773"/>
                                        </p:tgtEl>
                                        <p:attrNameLst>
                                          <p:attrName>style.visibility</p:attrName>
                                        </p:attrNameLst>
                                      </p:cBhvr>
                                      <p:to>
                                        <p:strVal val="visible"/>
                                      </p:to>
                                    </p:set>
                                    <p:animEffect transition="in" filter="wipe(up)">
                                      <p:cBhvr>
                                        <p:cTn id="17" dur="500"/>
                                        <p:tgtEl>
                                          <p:spTgt spid="160773"/>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160771"/>
                                        </p:tgtEl>
                                        <p:attrNameLst>
                                          <p:attrName>style.visibility</p:attrName>
                                        </p:attrNameLst>
                                      </p:cBhvr>
                                      <p:to>
                                        <p:strVal val="visible"/>
                                      </p:to>
                                    </p:set>
                                    <p:animEffect transition="in" filter="wipe(down)">
                                      <p:cBhvr>
                                        <p:cTn id="21" dur="500"/>
                                        <p:tgtEl>
                                          <p:spTgt spid="160771"/>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160772"/>
                                        </p:tgtEl>
                                        <p:attrNameLst>
                                          <p:attrName>style.visibility</p:attrName>
                                        </p:attrNameLst>
                                      </p:cBhvr>
                                      <p:to>
                                        <p:strVal val="visible"/>
                                      </p:to>
                                    </p:set>
                                    <p:animEffect transition="in" filter="wipe(down)">
                                      <p:cBhvr>
                                        <p:cTn id="25" dur="500"/>
                                        <p:tgtEl>
                                          <p:spTgt spid="16077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0774"/>
                                        </p:tgtEl>
                                        <p:attrNameLst>
                                          <p:attrName>style.visibility</p:attrName>
                                        </p:attrNameLst>
                                      </p:cBhvr>
                                      <p:to>
                                        <p:strVal val="visible"/>
                                      </p:to>
                                    </p:set>
                                    <p:anim calcmode="lin" valueType="num">
                                      <p:cBhvr additive="base">
                                        <p:cTn id="30" dur="500" fill="hold"/>
                                        <p:tgtEl>
                                          <p:spTgt spid="160774"/>
                                        </p:tgtEl>
                                        <p:attrNameLst>
                                          <p:attrName>ppt_x</p:attrName>
                                        </p:attrNameLst>
                                      </p:cBhvr>
                                      <p:tavLst>
                                        <p:tav tm="0">
                                          <p:val>
                                            <p:strVal val="0-#ppt_w/2"/>
                                          </p:val>
                                        </p:tav>
                                        <p:tav tm="100000">
                                          <p:val>
                                            <p:strVal val="#ppt_x"/>
                                          </p:val>
                                        </p:tav>
                                      </p:tavLst>
                                    </p:anim>
                                    <p:anim calcmode="lin" valueType="num">
                                      <p:cBhvr additive="base">
                                        <p:cTn id="31" dur="500" fill="hold"/>
                                        <p:tgtEl>
                                          <p:spTgt spid="1607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nimBg="1"/>
      <p:bldP spid="160772" grpId="0" animBg="1"/>
      <p:bldP spid="160773" grpId="0" animBg="1"/>
      <p:bldP spid="16077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AutoShape 2"/>
          <p:cNvSpPr>
            <a:spLocks noChangeArrowheads="1"/>
          </p:cNvSpPr>
          <p:nvPr/>
        </p:nvSpPr>
        <p:spPr bwMode="auto">
          <a:xfrm>
            <a:off x="5491163" y="241935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1795" name="AutoShape 3"/>
          <p:cNvSpPr>
            <a:spLocks noChangeArrowheads="1"/>
          </p:cNvSpPr>
          <p:nvPr/>
        </p:nvSpPr>
        <p:spPr bwMode="auto">
          <a:xfrm>
            <a:off x="7472363" y="241935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1796" name="AutoShape 4"/>
          <p:cNvSpPr>
            <a:spLocks noChangeArrowheads="1"/>
          </p:cNvSpPr>
          <p:nvPr/>
        </p:nvSpPr>
        <p:spPr bwMode="auto">
          <a:xfrm>
            <a:off x="2519363" y="241935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1797" name="Rectangle 5"/>
          <p:cNvSpPr>
            <a:spLocks noChangeArrowheads="1"/>
          </p:cNvSpPr>
          <p:nvPr/>
        </p:nvSpPr>
        <p:spPr bwMode="auto">
          <a:xfrm>
            <a:off x="323850" y="225425"/>
            <a:ext cx="8370888" cy="1373188"/>
          </a:xfrm>
          <a:prstGeom prst="rect">
            <a:avLst/>
          </a:prstGeom>
          <a:noFill/>
          <a:ln w="9525">
            <a:noFill/>
            <a:miter lim="800000"/>
            <a:headEnd/>
            <a:tailEnd/>
          </a:ln>
          <a:effectLst/>
        </p:spPr>
        <p:txBody>
          <a:bodyPr>
            <a:spAutoFit/>
          </a:bodyPr>
          <a:lstStyle/>
          <a:p>
            <a:pPr eaLnBrk="0" fontAlgn="auto" hangingPunct="0">
              <a:spcBef>
                <a:spcPct val="50000"/>
              </a:spcBef>
              <a:spcAft>
                <a:spcPts val="0"/>
              </a:spcAft>
              <a:buClr>
                <a:schemeClr val="hlink"/>
              </a:buClr>
              <a:buSzPct val="70000"/>
              <a:buFont typeface="Wingdings" pitchFamily="2" charset="2"/>
              <a:buNone/>
              <a:defRPr/>
            </a:pPr>
            <a:r>
              <a:rPr lang="en-US" sz="2800">
                <a:effectLst>
                  <a:outerShdw blurRad="38100" dist="38100" dir="2700000" algn="tl">
                    <a:srgbClr val="C0C0C0"/>
                  </a:outerShdw>
                </a:effectLst>
                <a:latin typeface="+mn-lt"/>
                <a:cs typeface="Arial" charset="0"/>
                <a:sym typeface="Symbol" pitchFamily="18" charset="2"/>
              </a:rPr>
              <a:t>How can we move the disks to the 2</a:t>
            </a:r>
            <a:r>
              <a:rPr lang="en-US" sz="2800" baseline="30000">
                <a:effectLst>
                  <a:outerShdw blurRad="38100" dist="38100" dir="2700000" algn="tl">
                    <a:srgbClr val="C0C0C0"/>
                  </a:outerShdw>
                </a:effectLst>
                <a:latin typeface="+mn-lt"/>
                <a:cs typeface="Arial" charset="0"/>
                <a:sym typeface="Symbol" pitchFamily="18" charset="2"/>
              </a:rPr>
              <a:t>nd</a:t>
            </a:r>
            <a:r>
              <a:rPr lang="en-US" sz="2800">
                <a:effectLst>
                  <a:outerShdw blurRad="38100" dist="38100" dir="2700000" algn="tl">
                    <a:srgbClr val="C0C0C0"/>
                  </a:outerShdw>
                </a:effectLst>
                <a:latin typeface="+mn-lt"/>
                <a:cs typeface="Arial" charset="0"/>
                <a:sym typeface="Symbol" pitchFamily="18" charset="2"/>
              </a:rPr>
              <a:t> peg, one in a time,following the rule: </a:t>
            </a:r>
            <a:r>
              <a:rPr lang="en-US" sz="2800" b="1">
                <a:effectLst>
                  <a:outerShdw blurRad="38100" dist="38100" dir="2700000" algn="tl">
                    <a:srgbClr val="C0C0C0"/>
                  </a:outerShdw>
                </a:effectLst>
                <a:latin typeface="+mn-lt"/>
                <a:cs typeface="Arial" charset="0"/>
                <a:sym typeface="Symbol" pitchFamily="18" charset="2"/>
              </a:rPr>
              <a:t>larger disks are never placed on top of smaller ones?</a:t>
            </a:r>
            <a:endParaRPr lang="en-US" sz="2800">
              <a:effectLst>
                <a:outerShdw blurRad="38100" dist="38100" dir="2700000" algn="tl">
                  <a:srgbClr val="C0C0C0"/>
                </a:outerShdw>
              </a:effectLst>
              <a:latin typeface="+mn-lt"/>
              <a:cs typeface="Arial" charset="0"/>
              <a:sym typeface="Symbol" pitchFamily="18" charset="2"/>
            </a:endParaRPr>
          </a:p>
        </p:txBody>
      </p:sp>
      <p:sp>
        <p:nvSpPr>
          <p:cNvPr id="161798" name="AutoShape 6"/>
          <p:cNvSpPr>
            <a:spLocks noChangeArrowheads="1"/>
          </p:cNvSpPr>
          <p:nvPr/>
        </p:nvSpPr>
        <p:spPr bwMode="auto">
          <a:xfrm>
            <a:off x="919163" y="5162550"/>
            <a:ext cx="3657600" cy="12954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61799" name="AutoShape 7"/>
          <p:cNvSpPr>
            <a:spLocks noChangeArrowheads="1"/>
          </p:cNvSpPr>
          <p:nvPr/>
        </p:nvSpPr>
        <p:spPr bwMode="auto">
          <a:xfrm>
            <a:off x="1300163" y="4781550"/>
            <a:ext cx="2819400" cy="8382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61800" name="AutoShape 8"/>
          <p:cNvSpPr>
            <a:spLocks noChangeArrowheads="1"/>
          </p:cNvSpPr>
          <p:nvPr/>
        </p:nvSpPr>
        <p:spPr bwMode="auto">
          <a:xfrm>
            <a:off x="1528763" y="4400550"/>
            <a:ext cx="2286000" cy="6096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61801" name="AutoShape 9"/>
          <p:cNvSpPr>
            <a:spLocks noChangeArrowheads="1"/>
          </p:cNvSpPr>
          <p:nvPr/>
        </p:nvSpPr>
        <p:spPr bwMode="auto">
          <a:xfrm>
            <a:off x="1757363" y="4095750"/>
            <a:ext cx="1828800" cy="4572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61802" name="AutoShape 10"/>
          <p:cNvSpPr>
            <a:spLocks noChangeArrowheads="1"/>
          </p:cNvSpPr>
          <p:nvPr/>
        </p:nvSpPr>
        <p:spPr bwMode="auto">
          <a:xfrm>
            <a:off x="1909763" y="3943350"/>
            <a:ext cx="1447800" cy="3048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61803" name="AutoShape 11"/>
          <p:cNvSpPr>
            <a:spLocks noChangeArrowheads="1"/>
          </p:cNvSpPr>
          <p:nvPr/>
        </p:nvSpPr>
        <p:spPr bwMode="auto">
          <a:xfrm>
            <a:off x="2138363" y="3790950"/>
            <a:ext cx="1066800" cy="2286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61804" name="AutoShape 12"/>
          <p:cNvSpPr>
            <a:spLocks noChangeArrowheads="1"/>
          </p:cNvSpPr>
          <p:nvPr/>
        </p:nvSpPr>
        <p:spPr bwMode="auto">
          <a:xfrm>
            <a:off x="2290763" y="3714750"/>
            <a:ext cx="762000" cy="1524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3" name="Slide Number Placeholder 12"/>
          <p:cNvSpPr>
            <a:spLocks noGrp="1"/>
          </p:cNvSpPr>
          <p:nvPr>
            <p:ph type="sldNum" sz="quarter" idx="12"/>
          </p:nvPr>
        </p:nvSpPr>
        <p:spPr/>
        <p:txBody>
          <a:bodyPr/>
          <a:lstStyle/>
          <a:p>
            <a:pPr>
              <a:defRPr/>
            </a:pPr>
            <a:fld id="{676C84B8-2DEA-4E2B-AA1D-C48412A44D57}"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1797"/>
                                        </p:tgtEl>
                                        <p:attrNameLst>
                                          <p:attrName>style.visibility</p:attrName>
                                        </p:attrNameLst>
                                      </p:cBhvr>
                                      <p:to>
                                        <p:strVal val="visible"/>
                                      </p:to>
                                    </p:set>
                                    <p:anim calcmode="lin" valueType="num">
                                      <p:cBhvr additive="base">
                                        <p:cTn id="7" dur="500" fill="hold"/>
                                        <p:tgtEl>
                                          <p:spTgt spid="161797"/>
                                        </p:tgtEl>
                                        <p:attrNameLst>
                                          <p:attrName>ppt_x</p:attrName>
                                        </p:attrNameLst>
                                      </p:cBhvr>
                                      <p:tavLst>
                                        <p:tav tm="0">
                                          <p:val>
                                            <p:strVal val="0-#ppt_w/2"/>
                                          </p:val>
                                        </p:tav>
                                        <p:tav tm="100000">
                                          <p:val>
                                            <p:strVal val="#ppt_x"/>
                                          </p:val>
                                        </p:tav>
                                      </p:tavLst>
                                    </p:anim>
                                    <p:anim calcmode="lin" valueType="num">
                                      <p:cBhvr additive="base">
                                        <p:cTn id="8" dur="500" fill="hold"/>
                                        <p:tgtEl>
                                          <p:spTgt spid="1617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1794"/>
                                        </p:tgtEl>
                                        <p:attrNameLst>
                                          <p:attrName>style.visibility</p:attrName>
                                        </p:attrNameLst>
                                      </p:cBhvr>
                                      <p:to>
                                        <p:strVal val="visible"/>
                                      </p:to>
                                    </p:set>
                                    <p:animEffect transition="in" filter="wipe(up)">
                                      <p:cBhvr>
                                        <p:cTn id="13" dur="500"/>
                                        <p:tgtEl>
                                          <p:spTgt spid="161794"/>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61795"/>
                                        </p:tgtEl>
                                        <p:attrNameLst>
                                          <p:attrName>style.visibility</p:attrName>
                                        </p:attrNameLst>
                                      </p:cBhvr>
                                      <p:to>
                                        <p:strVal val="visible"/>
                                      </p:to>
                                    </p:set>
                                    <p:animEffect transition="in" filter="wipe(up)">
                                      <p:cBhvr>
                                        <p:cTn id="17" dur="500"/>
                                        <p:tgtEl>
                                          <p:spTgt spid="161795"/>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61796"/>
                                        </p:tgtEl>
                                        <p:attrNameLst>
                                          <p:attrName>style.visibility</p:attrName>
                                        </p:attrNameLst>
                                      </p:cBhvr>
                                      <p:to>
                                        <p:strVal val="visible"/>
                                      </p:to>
                                    </p:set>
                                    <p:animEffect transition="in" filter="wipe(up)">
                                      <p:cBhvr>
                                        <p:cTn id="21" dur="500"/>
                                        <p:tgtEl>
                                          <p:spTgt spid="161796"/>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61798"/>
                                        </p:tgtEl>
                                        <p:attrNameLst>
                                          <p:attrName>style.visibility</p:attrName>
                                        </p:attrNameLst>
                                      </p:cBhvr>
                                      <p:to>
                                        <p:strVal val="visible"/>
                                      </p:to>
                                    </p:set>
                                    <p:animEffect transition="in" filter="wipe(up)">
                                      <p:cBhvr>
                                        <p:cTn id="25" dur="500"/>
                                        <p:tgtEl>
                                          <p:spTgt spid="161798"/>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61799"/>
                                        </p:tgtEl>
                                        <p:attrNameLst>
                                          <p:attrName>style.visibility</p:attrName>
                                        </p:attrNameLst>
                                      </p:cBhvr>
                                      <p:to>
                                        <p:strVal val="visible"/>
                                      </p:to>
                                    </p:set>
                                    <p:animEffect transition="in" filter="wipe(up)">
                                      <p:cBhvr>
                                        <p:cTn id="29" dur="500"/>
                                        <p:tgtEl>
                                          <p:spTgt spid="161799"/>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61800"/>
                                        </p:tgtEl>
                                        <p:attrNameLst>
                                          <p:attrName>style.visibility</p:attrName>
                                        </p:attrNameLst>
                                      </p:cBhvr>
                                      <p:to>
                                        <p:strVal val="visible"/>
                                      </p:to>
                                    </p:set>
                                    <p:animEffect transition="in" filter="wipe(up)">
                                      <p:cBhvr>
                                        <p:cTn id="33" dur="500"/>
                                        <p:tgtEl>
                                          <p:spTgt spid="161800"/>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161801"/>
                                        </p:tgtEl>
                                        <p:attrNameLst>
                                          <p:attrName>style.visibility</p:attrName>
                                        </p:attrNameLst>
                                      </p:cBhvr>
                                      <p:to>
                                        <p:strVal val="visible"/>
                                      </p:to>
                                    </p:set>
                                    <p:animEffect transition="in" filter="wipe(up)">
                                      <p:cBhvr>
                                        <p:cTn id="37" dur="500"/>
                                        <p:tgtEl>
                                          <p:spTgt spid="161801"/>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61802"/>
                                        </p:tgtEl>
                                        <p:attrNameLst>
                                          <p:attrName>style.visibility</p:attrName>
                                        </p:attrNameLst>
                                      </p:cBhvr>
                                      <p:to>
                                        <p:strVal val="visible"/>
                                      </p:to>
                                    </p:set>
                                    <p:animEffect transition="in" filter="wipe(up)">
                                      <p:cBhvr>
                                        <p:cTn id="41" dur="500"/>
                                        <p:tgtEl>
                                          <p:spTgt spid="161802"/>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161803"/>
                                        </p:tgtEl>
                                        <p:attrNameLst>
                                          <p:attrName>style.visibility</p:attrName>
                                        </p:attrNameLst>
                                      </p:cBhvr>
                                      <p:to>
                                        <p:strVal val="visible"/>
                                      </p:to>
                                    </p:set>
                                    <p:animEffect transition="in" filter="wipe(up)">
                                      <p:cBhvr>
                                        <p:cTn id="45" dur="500"/>
                                        <p:tgtEl>
                                          <p:spTgt spid="161803"/>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161804"/>
                                        </p:tgtEl>
                                        <p:attrNameLst>
                                          <p:attrName>style.visibility</p:attrName>
                                        </p:attrNameLst>
                                      </p:cBhvr>
                                      <p:to>
                                        <p:strVal val="visible"/>
                                      </p:to>
                                    </p:set>
                                    <p:animEffect transition="in" filter="wipe(up)">
                                      <p:cBhvr>
                                        <p:cTn id="49" dur="500"/>
                                        <p:tgtEl>
                                          <p:spTgt spid="161804"/>
                                        </p:tgtEl>
                                      </p:cBhvr>
                                    </p:animEffect>
                                  </p:childTnLst>
                                </p:cTn>
                              </p:par>
                            </p:childTnLst>
                          </p:cTn>
                        </p:par>
                      </p:childTnLst>
                    </p:cTn>
                  </p:par>
                  <p:par>
                    <p:cTn id="50" fill="hold">
                      <p:stCondLst>
                        <p:cond delay="indefinite"/>
                      </p:stCondLst>
                      <p:childTnLst>
                        <p:par>
                          <p:cTn id="51" fill="hold">
                            <p:stCondLst>
                              <p:cond delay="0"/>
                            </p:stCondLst>
                            <p:childTnLst>
                              <p:par>
                                <p:cTn id="52" presetID="49" presetClass="path" presetSubtype="0" accel="50000" decel="50000" fill="hold" grpId="1" nodeType="clickEffect">
                                  <p:stCondLst>
                                    <p:cond delay="0"/>
                                  </p:stCondLst>
                                  <p:childTnLst>
                                    <p:animMotion origin="layout" path="M 2.5E-6 1.27168E-6 L 0.54253 0.30381 " pathEditMode="relative" rAng="0" ptsTypes="AA">
                                      <p:cBhvr>
                                        <p:cTn id="53" dur="1000" fill="hold"/>
                                        <p:tgtEl>
                                          <p:spTgt spid="161804"/>
                                        </p:tgtEl>
                                        <p:attrNameLst>
                                          <p:attrName>ppt_x</p:attrName>
                                          <p:attrName>ppt_y</p:attrName>
                                        </p:attrNameLst>
                                      </p:cBhvr>
                                      <p:rCtr x="271" y="152"/>
                                    </p:animMotion>
                                  </p:childTnLst>
                                </p:cTn>
                              </p:par>
                            </p:childTnLst>
                          </p:cTn>
                        </p:par>
                      </p:childTnLst>
                    </p:cTn>
                  </p:par>
                  <p:par>
                    <p:cTn id="54" fill="hold">
                      <p:stCondLst>
                        <p:cond delay="indefinite"/>
                      </p:stCondLst>
                      <p:childTnLst>
                        <p:par>
                          <p:cTn id="55" fill="hold">
                            <p:stCondLst>
                              <p:cond delay="0"/>
                            </p:stCondLst>
                            <p:childTnLst>
                              <p:par>
                                <p:cTn id="56" presetID="49" presetClass="path" presetSubtype="0" accel="50000" decel="50000" fill="hold" grpId="1" nodeType="clickEffect">
                                  <p:stCondLst>
                                    <p:cond delay="0"/>
                                  </p:stCondLst>
                                  <p:childTnLst>
                                    <p:animMotion origin="layout" path="M 2.5E-6 3.87283E-6 L 0.32587 0.28716 " pathEditMode="relative" rAng="0" ptsTypes="AA">
                                      <p:cBhvr>
                                        <p:cTn id="57" dur="1000" fill="hold"/>
                                        <p:tgtEl>
                                          <p:spTgt spid="161803"/>
                                        </p:tgtEl>
                                        <p:attrNameLst>
                                          <p:attrName>ppt_x</p:attrName>
                                          <p:attrName>ppt_y</p:attrName>
                                        </p:attrNameLst>
                                      </p:cBhvr>
                                      <p:rCtr x="163" y="144"/>
                                    </p:animMotion>
                                  </p:childTnLst>
                                </p:cTn>
                              </p:par>
                            </p:childTnLst>
                          </p:cTn>
                        </p:par>
                      </p:childTnLst>
                    </p:cTn>
                  </p:par>
                  <p:par>
                    <p:cTn id="58" fill="hold">
                      <p:stCondLst>
                        <p:cond delay="indefinite"/>
                      </p:stCondLst>
                      <p:childTnLst>
                        <p:par>
                          <p:cTn id="59" fill="hold">
                            <p:stCondLst>
                              <p:cond delay="0"/>
                            </p:stCondLst>
                            <p:childTnLst>
                              <p:par>
                                <p:cTn id="60" presetID="35" presetClass="path" presetSubtype="0" accel="50000" decel="50000" fill="hold" grpId="2" nodeType="clickEffect">
                                  <p:stCondLst>
                                    <p:cond delay="0"/>
                                  </p:stCondLst>
                                  <p:childTnLst>
                                    <p:animMotion origin="layout" path="M 0.54253 0.30381 L 0.32587 0.283 " pathEditMode="relative" rAng="0" ptsTypes="AA">
                                      <p:cBhvr>
                                        <p:cTn id="61" dur="1000" fill="hold"/>
                                        <p:tgtEl>
                                          <p:spTgt spid="161804"/>
                                        </p:tgtEl>
                                        <p:attrNameLst>
                                          <p:attrName>ppt_x</p:attrName>
                                          <p:attrName>ppt_y</p:attrName>
                                        </p:attrNameLst>
                                      </p:cBhvr>
                                      <p:rCtr x="-108" y="-10"/>
                                    </p:animMotion>
                                  </p:childTnLst>
                                </p:cTn>
                              </p:par>
                            </p:childTnLst>
                          </p:cTn>
                        </p:par>
                      </p:childTnLst>
                    </p:cTn>
                  </p:par>
                  <p:par>
                    <p:cTn id="62" fill="hold">
                      <p:stCondLst>
                        <p:cond delay="indefinite"/>
                      </p:stCondLst>
                      <p:childTnLst>
                        <p:par>
                          <p:cTn id="63" fill="hold">
                            <p:stCondLst>
                              <p:cond delay="0"/>
                            </p:stCondLst>
                            <p:childTnLst>
                              <p:par>
                                <p:cTn id="64" presetID="49" presetClass="path" presetSubtype="0" accel="50000" decel="50000" fill="hold" grpId="1" nodeType="clickEffect">
                                  <p:stCondLst>
                                    <p:cond delay="0"/>
                                  </p:stCondLst>
                                  <p:childTnLst>
                                    <p:animMotion origin="layout" path="M -8.33333E-7 -0.00532 L 0.5467 0.25942 " pathEditMode="relative" rAng="0" ptsTypes="AA">
                                      <p:cBhvr>
                                        <p:cTn id="65" dur="1000" fill="hold"/>
                                        <p:tgtEl>
                                          <p:spTgt spid="161802"/>
                                        </p:tgtEl>
                                        <p:attrNameLst>
                                          <p:attrName>ppt_x</p:attrName>
                                          <p:attrName>ppt_y</p:attrName>
                                        </p:attrNameLst>
                                      </p:cBhvr>
                                      <p:rCtr x="273" y="132"/>
                                    </p:animMotion>
                                  </p:childTnLst>
                                </p:cTn>
                              </p:par>
                            </p:childTnLst>
                          </p:cTn>
                        </p:par>
                      </p:childTnLst>
                    </p:cTn>
                  </p:par>
                  <p:par>
                    <p:cTn id="66" fill="hold">
                      <p:stCondLst>
                        <p:cond delay="indefinite"/>
                      </p:stCondLst>
                      <p:childTnLst>
                        <p:par>
                          <p:cTn id="67" fill="hold">
                            <p:stCondLst>
                              <p:cond delay="0"/>
                            </p:stCondLst>
                            <p:childTnLst>
                              <p:par>
                                <p:cTn id="68" presetID="35" presetClass="path" presetSubtype="0" accel="50000" decel="50000" fill="hold" grpId="3" nodeType="clickEffect">
                                  <p:stCondLst>
                                    <p:cond delay="0"/>
                                  </p:stCondLst>
                                  <p:childTnLst>
                                    <p:animMotion origin="layout" path="M 0.32587 0.30381 L -0.00087 0.05225 " pathEditMode="relative" rAng="0" ptsTypes="AA">
                                      <p:cBhvr>
                                        <p:cTn id="69" dur="1000" fill="hold"/>
                                        <p:tgtEl>
                                          <p:spTgt spid="161804"/>
                                        </p:tgtEl>
                                        <p:attrNameLst>
                                          <p:attrName>ppt_x</p:attrName>
                                          <p:attrName>ppt_y</p:attrName>
                                        </p:attrNameLst>
                                      </p:cBhvr>
                                      <p:rCtr x="-163" y="-126"/>
                                    </p:animMotion>
                                  </p:childTnLst>
                                </p:cTn>
                              </p:par>
                            </p:childTnLst>
                          </p:cTn>
                        </p:par>
                      </p:childTnLst>
                    </p:cTn>
                  </p:par>
                  <p:par>
                    <p:cTn id="70" fill="hold">
                      <p:stCondLst>
                        <p:cond delay="indefinite"/>
                      </p:stCondLst>
                      <p:childTnLst>
                        <p:par>
                          <p:cTn id="71" fill="hold">
                            <p:stCondLst>
                              <p:cond delay="0"/>
                            </p:stCondLst>
                            <p:childTnLst>
                              <p:par>
                                <p:cTn id="72" presetID="63" presetClass="path" presetSubtype="0" accel="50000" decel="50000" fill="hold" grpId="2" nodeType="clickEffect">
                                  <p:stCondLst>
                                    <p:cond delay="0"/>
                                  </p:stCondLst>
                                  <p:childTnLst>
                                    <p:animMotion origin="layout" path="M 0.32587 0.28716 L 0.54114 0.26358 " pathEditMode="relative" rAng="0" ptsTypes="AA">
                                      <p:cBhvr>
                                        <p:cTn id="73" dur="1000" fill="hold"/>
                                        <p:tgtEl>
                                          <p:spTgt spid="161803"/>
                                        </p:tgtEl>
                                        <p:attrNameLst>
                                          <p:attrName>ppt_x</p:attrName>
                                          <p:attrName>ppt_y</p:attrName>
                                        </p:attrNameLst>
                                      </p:cBhvr>
                                      <p:rCtr x="108" y="-12"/>
                                    </p:animMotion>
                                  </p:childTnLst>
                                </p:cTn>
                              </p:par>
                            </p:childTnLst>
                          </p:cTn>
                        </p:par>
                      </p:childTnLst>
                    </p:cTn>
                  </p:par>
                  <p:par>
                    <p:cTn id="74" fill="hold">
                      <p:stCondLst>
                        <p:cond delay="indefinite"/>
                      </p:stCondLst>
                      <p:childTnLst>
                        <p:par>
                          <p:cTn id="75" fill="hold">
                            <p:stCondLst>
                              <p:cond delay="0"/>
                            </p:stCondLst>
                            <p:childTnLst>
                              <p:par>
                                <p:cTn id="76" presetID="49" presetClass="path" presetSubtype="0" accel="50000" decel="50000" fill="hold" grpId="4" nodeType="clickEffect">
                                  <p:stCondLst>
                                    <p:cond delay="0"/>
                                  </p:stCondLst>
                                  <p:childTnLst>
                                    <p:animMotion origin="layout" path="M -0.00087 0.05225 L 0.54114 0.26913 " pathEditMode="relative" rAng="0" ptsTypes="AA">
                                      <p:cBhvr>
                                        <p:cTn id="77" dur="1000" fill="hold"/>
                                        <p:tgtEl>
                                          <p:spTgt spid="161804"/>
                                        </p:tgtEl>
                                        <p:attrNameLst>
                                          <p:attrName>ppt_x</p:attrName>
                                          <p:attrName>ppt_y</p:attrName>
                                        </p:attrNameLst>
                                      </p:cBhvr>
                                      <p:rCtr x="271" y="108"/>
                                    </p:animMotion>
                                  </p:childTnLst>
                                </p:cTn>
                              </p:par>
                            </p:childTnLst>
                          </p:cTn>
                        </p:par>
                      </p:childTnLst>
                    </p:cTn>
                  </p:par>
                  <p:par>
                    <p:cTn id="78" fill="hold">
                      <p:stCondLst>
                        <p:cond delay="indefinite"/>
                      </p:stCondLst>
                      <p:childTnLst>
                        <p:par>
                          <p:cTn id="79" fill="hold">
                            <p:stCondLst>
                              <p:cond delay="0"/>
                            </p:stCondLst>
                            <p:childTnLst>
                              <p:par>
                                <p:cTn id="80" presetID="49" presetClass="path" presetSubtype="0" accel="50000" decel="50000" fill="hold" grpId="1" nodeType="clickEffect">
                                  <p:stCondLst>
                                    <p:cond delay="0"/>
                                  </p:stCondLst>
                                  <p:childTnLst>
                                    <p:animMotion origin="layout" path="M -0.00087 -0.02543 L 0.325 0.20601 " pathEditMode="relative" rAng="0" ptsTypes="AA">
                                      <p:cBhvr>
                                        <p:cTn id="81" dur="2000" fill="hold"/>
                                        <p:tgtEl>
                                          <p:spTgt spid="161801"/>
                                        </p:tgtEl>
                                        <p:attrNameLst>
                                          <p:attrName>ppt_x</p:attrName>
                                          <p:attrName>ppt_y</p:attrName>
                                        </p:attrNameLst>
                                      </p:cBhvr>
                                      <p:rCtr x="163"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nimBg="1"/>
      <p:bldP spid="161795" grpId="0" animBg="1"/>
      <p:bldP spid="161796" grpId="0" animBg="1"/>
      <p:bldP spid="161797" grpId="0"/>
      <p:bldP spid="161798" grpId="0" animBg="1"/>
      <p:bldP spid="161799" grpId="0" animBg="1"/>
      <p:bldP spid="161800" grpId="0" animBg="1"/>
      <p:bldP spid="161801" grpId="0" animBg="1"/>
      <p:bldP spid="161801" grpId="1" animBg="1"/>
      <p:bldP spid="161802" grpId="0" animBg="1"/>
      <p:bldP spid="161802" grpId="1" animBg="1"/>
      <p:bldP spid="161803" grpId="0" animBg="1"/>
      <p:bldP spid="161803" grpId="1" animBg="1"/>
      <p:bldP spid="161803" grpId="2" animBg="1"/>
      <p:bldP spid="161804" grpId="0" animBg="1"/>
      <p:bldP spid="161804" grpId="1" animBg="1"/>
      <p:bldP spid="161804" grpId="2" animBg="1"/>
      <p:bldP spid="161804" grpId="3" animBg="1"/>
      <p:bldP spid="161804" grpId="4"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AutoShape 2"/>
          <p:cNvSpPr>
            <a:spLocks noChangeArrowheads="1"/>
          </p:cNvSpPr>
          <p:nvPr/>
        </p:nvSpPr>
        <p:spPr bwMode="auto">
          <a:xfrm>
            <a:off x="4953000" y="228600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2819" name="AutoShape 3"/>
          <p:cNvSpPr>
            <a:spLocks noChangeArrowheads="1"/>
          </p:cNvSpPr>
          <p:nvPr/>
        </p:nvSpPr>
        <p:spPr bwMode="auto">
          <a:xfrm>
            <a:off x="6934200" y="228600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2820" name="AutoShape 4"/>
          <p:cNvSpPr>
            <a:spLocks noChangeArrowheads="1"/>
          </p:cNvSpPr>
          <p:nvPr/>
        </p:nvSpPr>
        <p:spPr bwMode="auto">
          <a:xfrm>
            <a:off x="381000" y="5029200"/>
            <a:ext cx="3657600" cy="12954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grpSp>
        <p:nvGrpSpPr>
          <p:cNvPr id="2" name="Group 5"/>
          <p:cNvGrpSpPr>
            <a:grpSpLocks/>
          </p:cNvGrpSpPr>
          <p:nvPr/>
        </p:nvGrpSpPr>
        <p:grpSpPr bwMode="auto">
          <a:xfrm>
            <a:off x="5715000" y="4343400"/>
            <a:ext cx="2819400" cy="1905000"/>
            <a:chOff x="3600" y="2736"/>
            <a:chExt cx="1776" cy="1200"/>
          </a:xfrm>
        </p:grpSpPr>
        <p:sp>
          <p:nvSpPr>
            <p:cNvPr id="59408" name="AutoShape 6"/>
            <p:cNvSpPr>
              <a:spLocks noChangeArrowheads="1"/>
            </p:cNvSpPr>
            <p:nvPr/>
          </p:nvSpPr>
          <p:spPr bwMode="auto">
            <a:xfrm>
              <a:off x="3600" y="3408"/>
              <a:ext cx="1776" cy="52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09" name="AutoShape 7"/>
            <p:cNvSpPr>
              <a:spLocks noChangeArrowheads="1"/>
            </p:cNvSpPr>
            <p:nvPr/>
          </p:nvSpPr>
          <p:spPr bwMode="auto">
            <a:xfrm>
              <a:off x="3744" y="3168"/>
              <a:ext cx="1440" cy="38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10" name="AutoShape 8"/>
            <p:cNvSpPr>
              <a:spLocks noChangeArrowheads="1"/>
            </p:cNvSpPr>
            <p:nvPr/>
          </p:nvSpPr>
          <p:spPr bwMode="auto">
            <a:xfrm>
              <a:off x="3888" y="2976"/>
              <a:ext cx="1152" cy="28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11" name="AutoShape 9"/>
            <p:cNvSpPr>
              <a:spLocks noChangeArrowheads="1"/>
            </p:cNvSpPr>
            <p:nvPr/>
          </p:nvSpPr>
          <p:spPr bwMode="auto">
            <a:xfrm>
              <a:off x="3984" y="2880"/>
              <a:ext cx="912" cy="192"/>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12" name="AutoShape 10"/>
            <p:cNvSpPr>
              <a:spLocks noChangeArrowheads="1"/>
            </p:cNvSpPr>
            <p:nvPr/>
          </p:nvSpPr>
          <p:spPr bwMode="auto">
            <a:xfrm>
              <a:off x="4128" y="2784"/>
              <a:ext cx="672" cy="14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13" name="AutoShape 11"/>
            <p:cNvSpPr>
              <a:spLocks noChangeArrowheads="1"/>
            </p:cNvSpPr>
            <p:nvPr/>
          </p:nvSpPr>
          <p:spPr bwMode="auto">
            <a:xfrm>
              <a:off x="4224" y="2736"/>
              <a:ext cx="480" cy="96"/>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grpSp>
      <p:sp>
        <p:nvSpPr>
          <p:cNvPr id="162828" name="Rectangle 12"/>
          <p:cNvSpPr>
            <a:spLocks noChangeArrowheads="1"/>
          </p:cNvSpPr>
          <p:nvPr/>
        </p:nvSpPr>
        <p:spPr bwMode="auto">
          <a:xfrm>
            <a:off x="152400" y="304800"/>
            <a:ext cx="8763000" cy="1373188"/>
          </a:xfrm>
          <a:prstGeom prst="rect">
            <a:avLst/>
          </a:prstGeom>
          <a:noFill/>
          <a:ln w="9525">
            <a:noFill/>
            <a:miter lim="800000"/>
            <a:headEnd/>
            <a:tailEnd/>
          </a:ln>
          <a:effectLst/>
        </p:spPr>
        <p:txBody>
          <a:bodyPr>
            <a:spAutoFit/>
          </a:bodyPr>
          <a:lstStyle/>
          <a:p>
            <a:pPr eaLnBrk="0" fontAlgn="auto" hangingPunct="0">
              <a:spcBef>
                <a:spcPct val="50000"/>
              </a:spcBef>
              <a:spcAft>
                <a:spcPts val="0"/>
              </a:spcAft>
              <a:buClr>
                <a:schemeClr val="hlink"/>
              </a:buClr>
              <a:buSzPct val="70000"/>
              <a:buFont typeface="Wingdings" pitchFamily="2" charset="2"/>
              <a:buChar char="n"/>
              <a:defRPr/>
            </a:pPr>
            <a:r>
              <a:rPr lang="en-US" sz="2800">
                <a:effectLst>
                  <a:outerShdw blurRad="38100" dist="38100" dir="2700000" algn="tl">
                    <a:srgbClr val="C0C0C0"/>
                  </a:outerShdw>
                </a:effectLst>
                <a:latin typeface="Garamond" pitchFamily="18" charset="0"/>
                <a:cs typeface="Arial" charset="0"/>
                <a:sym typeface="Symbol" pitchFamily="18" charset="2"/>
              </a:rPr>
              <a:t> Let </a:t>
            </a:r>
            <a:r>
              <a:rPr lang="en-US" sz="2800" i="1">
                <a:effectLst>
                  <a:outerShdw blurRad="38100" dist="38100" dir="2700000" algn="tl">
                    <a:srgbClr val="C0C0C0"/>
                  </a:outerShdw>
                </a:effectLst>
                <a:latin typeface="Garamond" pitchFamily="18" charset="0"/>
                <a:cs typeface="Arial" charset="0"/>
                <a:sym typeface="Symbol" pitchFamily="18" charset="2"/>
              </a:rPr>
              <a:t>H</a:t>
            </a:r>
            <a:r>
              <a:rPr lang="en-US" sz="2800" i="1" baseline="-25000">
                <a:effectLst>
                  <a:outerShdw blurRad="38100" dist="38100" dir="2700000" algn="tl">
                    <a:srgbClr val="C0C0C0"/>
                  </a:outerShdw>
                </a:effectLst>
                <a:latin typeface="Garamond" pitchFamily="18" charset="0"/>
                <a:cs typeface="Arial" charset="0"/>
                <a:sym typeface="Symbol" pitchFamily="18" charset="2"/>
              </a:rPr>
              <a:t>n</a:t>
            </a:r>
            <a:r>
              <a:rPr lang="en-US" sz="2800">
                <a:effectLst>
                  <a:outerShdw blurRad="38100" dist="38100" dir="2700000" algn="tl">
                    <a:srgbClr val="C0C0C0"/>
                  </a:outerShdw>
                </a:effectLst>
                <a:latin typeface="Garamond" pitchFamily="18" charset="0"/>
                <a:cs typeface="Arial" charset="0"/>
                <a:sym typeface="Symbol" pitchFamily="18" charset="2"/>
              </a:rPr>
              <a:t> be the minimum number of moves to complete the puzzle. First we must move the top (</a:t>
            </a:r>
            <a:r>
              <a:rPr lang="en-US" sz="2800" i="1">
                <a:effectLst>
                  <a:outerShdw blurRad="38100" dist="38100" dir="2700000" algn="tl">
                    <a:srgbClr val="C0C0C0"/>
                  </a:outerShdw>
                </a:effectLst>
                <a:latin typeface="Garamond" pitchFamily="18" charset="0"/>
                <a:cs typeface="Arial" charset="0"/>
                <a:sym typeface="Symbol" pitchFamily="18" charset="2"/>
              </a:rPr>
              <a:t>n</a:t>
            </a:r>
            <a:r>
              <a:rPr lang="en-US" sz="2800">
                <a:effectLst>
                  <a:outerShdw blurRad="38100" dist="38100" dir="2700000" algn="tl">
                    <a:srgbClr val="C0C0C0"/>
                  </a:outerShdw>
                </a:effectLst>
                <a:latin typeface="Garamond" pitchFamily="18" charset="0"/>
                <a:cs typeface="Arial" charset="0"/>
                <a:sym typeface="Symbol" pitchFamily="18" charset="2"/>
              </a:rPr>
              <a:t> – 1) disks to the 3</a:t>
            </a:r>
            <a:r>
              <a:rPr lang="en-US" sz="2800" baseline="30000">
                <a:effectLst>
                  <a:outerShdw blurRad="38100" dist="38100" dir="2700000" algn="tl">
                    <a:srgbClr val="C0C0C0"/>
                  </a:outerShdw>
                </a:effectLst>
                <a:latin typeface="Garamond" pitchFamily="18" charset="0"/>
                <a:cs typeface="Arial" charset="0"/>
                <a:sym typeface="Symbol" pitchFamily="18" charset="2"/>
              </a:rPr>
              <a:t>rd</a:t>
            </a:r>
            <a:r>
              <a:rPr lang="en-US" sz="2800">
                <a:effectLst>
                  <a:outerShdw blurRad="38100" dist="38100" dir="2700000" algn="tl">
                    <a:srgbClr val="C0C0C0"/>
                  </a:outerShdw>
                </a:effectLst>
                <a:latin typeface="Garamond" pitchFamily="18" charset="0"/>
                <a:cs typeface="Arial" charset="0"/>
                <a:sym typeface="Symbol" pitchFamily="18" charset="2"/>
              </a:rPr>
              <a:t> peg, using at least </a:t>
            </a:r>
            <a:r>
              <a:rPr lang="en-US" sz="2800" i="1">
                <a:effectLst>
                  <a:outerShdw blurRad="38100" dist="38100" dir="2700000" algn="tl">
                    <a:srgbClr val="C0C0C0"/>
                  </a:outerShdw>
                </a:effectLst>
                <a:latin typeface="Garamond" pitchFamily="18" charset="0"/>
                <a:cs typeface="Arial" charset="0"/>
                <a:sym typeface="Symbol" pitchFamily="18" charset="2"/>
              </a:rPr>
              <a:t>H</a:t>
            </a:r>
            <a:r>
              <a:rPr lang="en-US" sz="2800" i="1" baseline="-25000">
                <a:effectLst>
                  <a:outerShdw blurRad="38100" dist="38100" dir="2700000" algn="tl">
                    <a:srgbClr val="C0C0C0"/>
                  </a:outerShdw>
                </a:effectLst>
                <a:latin typeface="Garamond" pitchFamily="18" charset="0"/>
                <a:cs typeface="Arial" charset="0"/>
                <a:sym typeface="Symbol" pitchFamily="18" charset="2"/>
              </a:rPr>
              <a:t>n</a:t>
            </a:r>
            <a:r>
              <a:rPr lang="en-US" sz="2800" baseline="-25000">
                <a:effectLst>
                  <a:outerShdw blurRad="38100" dist="38100" dir="2700000" algn="tl">
                    <a:srgbClr val="C0C0C0"/>
                  </a:outerShdw>
                </a:effectLst>
                <a:latin typeface="Garamond" pitchFamily="18" charset="0"/>
                <a:cs typeface="Arial" charset="0"/>
                <a:sym typeface="Symbol" pitchFamily="18" charset="2"/>
              </a:rPr>
              <a:t> – 1 </a:t>
            </a:r>
            <a:r>
              <a:rPr lang="en-US" sz="2800">
                <a:effectLst>
                  <a:outerShdw blurRad="38100" dist="38100" dir="2700000" algn="tl">
                    <a:srgbClr val="C0C0C0"/>
                  </a:outerShdw>
                </a:effectLst>
                <a:latin typeface="Garamond" pitchFamily="18" charset="0"/>
                <a:cs typeface="Arial" charset="0"/>
                <a:sym typeface="Symbol" pitchFamily="18" charset="2"/>
              </a:rPr>
              <a:t> moves </a:t>
            </a:r>
          </a:p>
        </p:txBody>
      </p:sp>
      <p:sp>
        <p:nvSpPr>
          <p:cNvPr id="162829" name="AutoShape 13"/>
          <p:cNvSpPr>
            <a:spLocks noChangeArrowheads="1"/>
          </p:cNvSpPr>
          <p:nvPr/>
        </p:nvSpPr>
        <p:spPr bwMode="auto">
          <a:xfrm>
            <a:off x="1981200" y="2286000"/>
            <a:ext cx="304800" cy="3048000"/>
          </a:xfrm>
          <a:prstGeom prst="can">
            <a:avLst>
              <a:gd name="adj" fmla="val 42824"/>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grpSp>
        <p:nvGrpSpPr>
          <p:cNvPr id="3" name="Group 14"/>
          <p:cNvGrpSpPr>
            <a:grpSpLocks/>
          </p:cNvGrpSpPr>
          <p:nvPr/>
        </p:nvGrpSpPr>
        <p:grpSpPr bwMode="auto">
          <a:xfrm>
            <a:off x="762000" y="3581400"/>
            <a:ext cx="2819400" cy="1905000"/>
            <a:chOff x="3600" y="2736"/>
            <a:chExt cx="1776" cy="1200"/>
          </a:xfrm>
        </p:grpSpPr>
        <p:sp>
          <p:nvSpPr>
            <p:cNvPr id="59402" name="AutoShape 15"/>
            <p:cNvSpPr>
              <a:spLocks noChangeArrowheads="1"/>
            </p:cNvSpPr>
            <p:nvPr/>
          </p:nvSpPr>
          <p:spPr bwMode="auto">
            <a:xfrm>
              <a:off x="3600" y="3408"/>
              <a:ext cx="1776" cy="52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03" name="AutoShape 16"/>
            <p:cNvSpPr>
              <a:spLocks noChangeArrowheads="1"/>
            </p:cNvSpPr>
            <p:nvPr/>
          </p:nvSpPr>
          <p:spPr bwMode="auto">
            <a:xfrm>
              <a:off x="3744" y="3168"/>
              <a:ext cx="1440" cy="38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04" name="AutoShape 17"/>
            <p:cNvSpPr>
              <a:spLocks noChangeArrowheads="1"/>
            </p:cNvSpPr>
            <p:nvPr/>
          </p:nvSpPr>
          <p:spPr bwMode="auto">
            <a:xfrm>
              <a:off x="3888" y="2976"/>
              <a:ext cx="1152" cy="28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05" name="AutoShape 18"/>
            <p:cNvSpPr>
              <a:spLocks noChangeArrowheads="1"/>
            </p:cNvSpPr>
            <p:nvPr/>
          </p:nvSpPr>
          <p:spPr bwMode="auto">
            <a:xfrm>
              <a:off x="3984" y="2880"/>
              <a:ext cx="912" cy="192"/>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06" name="AutoShape 19"/>
            <p:cNvSpPr>
              <a:spLocks noChangeArrowheads="1"/>
            </p:cNvSpPr>
            <p:nvPr/>
          </p:nvSpPr>
          <p:spPr bwMode="auto">
            <a:xfrm>
              <a:off x="4128" y="2784"/>
              <a:ext cx="672" cy="14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9407" name="AutoShape 20"/>
            <p:cNvSpPr>
              <a:spLocks noChangeArrowheads="1"/>
            </p:cNvSpPr>
            <p:nvPr/>
          </p:nvSpPr>
          <p:spPr bwMode="auto">
            <a:xfrm>
              <a:off x="4224" y="2736"/>
              <a:ext cx="480" cy="96"/>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grpSp>
      <p:sp>
        <p:nvSpPr>
          <p:cNvPr id="21" name="Slide Number Placeholder 20"/>
          <p:cNvSpPr>
            <a:spLocks noGrp="1"/>
          </p:cNvSpPr>
          <p:nvPr>
            <p:ph type="sldNum" sz="quarter" idx="12"/>
          </p:nvPr>
        </p:nvSpPr>
        <p:spPr/>
        <p:txBody>
          <a:bodyPr/>
          <a:lstStyle/>
          <a:p>
            <a:pPr>
              <a:defRPr/>
            </a:pPr>
            <a:fld id="{765351DA-6449-43BE-B1A4-BBEC394CC54F}"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828"/>
                                        </p:tgtEl>
                                        <p:attrNameLst>
                                          <p:attrName>style.visibility</p:attrName>
                                        </p:attrNameLst>
                                      </p:cBhvr>
                                      <p:to>
                                        <p:strVal val="visible"/>
                                      </p:to>
                                    </p:set>
                                    <p:anim calcmode="lin" valueType="num">
                                      <p:cBhvr additive="base">
                                        <p:cTn id="7" dur="500" fill="hold"/>
                                        <p:tgtEl>
                                          <p:spTgt spid="162828"/>
                                        </p:tgtEl>
                                        <p:attrNameLst>
                                          <p:attrName>ppt_x</p:attrName>
                                        </p:attrNameLst>
                                      </p:cBhvr>
                                      <p:tavLst>
                                        <p:tav tm="0">
                                          <p:val>
                                            <p:strVal val="0-#ppt_w/2"/>
                                          </p:val>
                                        </p:tav>
                                        <p:tav tm="100000">
                                          <p:val>
                                            <p:strVal val="#ppt_x"/>
                                          </p:val>
                                        </p:tav>
                                      </p:tavLst>
                                    </p:anim>
                                    <p:anim calcmode="lin" valueType="num">
                                      <p:cBhvr additive="base">
                                        <p:cTn id="8" dur="500" fill="hold"/>
                                        <p:tgtEl>
                                          <p:spTgt spid="1628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2820"/>
                                        </p:tgtEl>
                                        <p:attrNameLst>
                                          <p:attrName>style.visibility</p:attrName>
                                        </p:attrNameLst>
                                      </p:cBhvr>
                                      <p:to>
                                        <p:strVal val="visible"/>
                                      </p:to>
                                    </p:set>
                                    <p:animEffect transition="in" filter="wipe(down)">
                                      <p:cBhvr>
                                        <p:cTn id="13" dur="500"/>
                                        <p:tgtEl>
                                          <p:spTgt spid="162820"/>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62829"/>
                                        </p:tgtEl>
                                        <p:attrNameLst>
                                          <p:attrName>style.visibility</p:attrName>
                                        </p:attrNameLst>
                                      </p:cBhvr>
                                      <p:to>
                                        <p:strVal val="visible"/>
                                      </p:to>
                                    </p:set>
                                    <p:animEffect transition="in" filter="wipe(up)">
                                      <p:cBhvr>
                                        <p:cTn id="21" dur="500"/>
                                        <p:tgtEl>
                                          <p:spTgt spid="162829"/>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62818"/>
                                        </p:tgtEl>
                                        <p:attrNameLst>
                                          <p:attrName>style.visibility</p:attrName>
                                        </p:attrNameLst>
                                      </p:cBhvr>
                                      <p:to>
                                        <p:strVal val="visible"/>
                                      </p:to>
                                    </p:set>
                                    <p:animEffect transition="in" filter="wipe(up)">
                                      <p:cBhvr>
                                        <p:cTn id="25" dur="500"/>
                                        <p:tgtEl>
                                          <p:spTgt spid="162818"/>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62819"/>
                                        </p:tgtEl>
                                        <p:attrNameLst>
                                          <p:attrName>style.visibility</p:attrName>
                                        </p:attrNameLst>
                                      </p:cBhvr>
                                      <p:to>
                                        <p:strVal val="visible"/>
                                      </p:to>
                                    </p:set>
                                    <p:animEffect transition="in" filter="wipe(up)">
                                      <p:cBhvr>
                                        <p:cTn id="29" dur="500"/>
                                        <p:tgtEl>
                                          <p:spTgt spid="16281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nodeType="clickEffect">
                                  <p:stCondLst>
                                    <p:cond delay="0"/>
                                  </p:stCondLst>
                                  <p:childTnLst>
                                    <p:animEffect transition="out" filter="dissolve">
                                      <p:cBhvr>
                                        <p:cTn id="33" dur="1000"/>
                                        <p:tgtEl>
                                          <p:spTgt spid="3"/>
                                        </p:tgtEl>
                                      </p:cBhvr>
                                    </p:animEffect>
                                    <p:set>
                                      <p:cBhvr>
                                        <p:cTn id="34" dur="1" fill="hold">
                                          <p:stCondLst>
                                            <p:cond delay="999"/>
                                          </p:stCondLst>
                                        </p:cTn>
                                        <p:tgtEl>
                                          <p:spTgt spid="3"/>
                                        </p:tgtEl>
                                        <p:attrNameLst>
                                          <p:attrName>style.visibility</p:attrName>
                                        </p:attrNameLst>
                                      </p:cBhvr>
                                      <p:to>
                                        <p:strVal val="hidden"/>
                                      </p:to>
                                    </p:se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animBg="1"/>
      <p:bldP spid="162819" grpId="0" animBg="1"/>
      <p:bldP spid="162820" grpId="0" animBg="1"/>
      <p:bldP spid="162828" grpId="0"/>
      <p:bldP spid="16282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AutoShape 2"/>
          <p:cNvSpPr>
            <a:spLocks noChangeArrowheads="1"/>
          </p:cNvSpPr>
          <p:nvPr/>
        </p:nvSpPr>
        <p:spPr bwMode="auto">
          <a:xfrm>
            <a:off x="7010400" y="228600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sp>
        <p:nvSpPr>
          <p:cNvPr id="163843" name="AutoShape 3"/>
          <p:cNvSpPr>
            <a:spLocks noChangeArrowheads="1"/>
          </p:cNvSpPr>
          <p:nvPr/>
        </p:nvSpPr>
        <p:spPr bwMode="auto">
          <a:xfrm>
            <a:off x="304800" y="5105400"/>
            <a:ext cx="3657600" cy="12954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63844" name="Rectangle 4"/>
          <p:cNvSpPr>
            <a:spLocks noChangeArrowheads="1"/>
          </p:cNvSpPr>
          <p:nvPr/>
        </p:nvSpPr>
        <p:spPr bwMode="auto">
          <a:xfrm>
            <a:off x="152400" y="304800"/>
            <a:ext cx="8763000" cy="519113"/>
          </a:xfrm>
          <a:prstGeom prst="rect">
            <a:avLst/>
          </a:prstGeom>
          <a:noFill/>
          <a:ln w="9525">
            <a:noFill/>
            <a:miter lim="800000"/>
            <a:headEnd/>
            <a:tailEnd/>
          </a:ln>
          <a:effectLst/>
        </p:spPr>
        <p:txBody>
          <a:bodyPr>
            <a:spAutoFit/>
          </a:bodyPr>
          <a:lstStyle/>
          <a:p>
            <a:pPr eaLnBrk="0" fontAlgn="auto" hangingPunct="0">
              <a:spcBef>
                <a:spcPct val="50000"/>
              </a:spcBef>
              <a:spcAft>
                <a:spcPts val="0"/>
              </a:spcAft>
              <a:buClr>
                <a:schemeClr val="hlink"/>
              </a:buClr>
              <a:buSzPct val="120000"/>
              <a:buFont typeface="Wingdings" pitchFamily="2" charset="2"/>
              <a:buChar char="§"/>
              <a:defRPr/>
            </a:pPr>
            <a:r>
              <a:rPr lang="en-US" sz="2800">
                <a:effectLst>
                  <a:outerShdw blurRad="38100" dist="38100" dir="2700000" algn="tl">
                    <a:srgbClr val="C0C0C0"/>
                  </a:outerShdw>
                </a:effectLst>
                <a:latin typeface="Garamond" pitchFamily="18" charset="0"/>
                <a:cs typeface="Arial" charset="0"/>
                <a:sym typeface="Symbol" pitchFamily="18" charset="2"/>
              </a:rPr>
              <a:t> </a:t>
            </a:r>
            <a:r>
              <a:rPr lang="en-US" sz="2800">
                <a:latin typeface="Garamond" pitchFamily="18" charset="0"/>
                <a:cs typeface="Arial" charset="0"/>
                <a:sym typeface="Symbol" pitchFamily="18" charset="2"/>
              </a:rPr>
              <a:t>We need one more move to take the largest disk to   peg 2</a:t>
            </a:r>
            <a:endParaRPr lang="en-US" sz="2800">
              <a:effectLst>
                <a:outerShdw blurRad="38100" dist="38100" dir="2700000" algn="tl">
                  <a:srgbClr val="C0C0C0"/>
                </a:outerShdw>
              </a:effectLst>
              <a:latin typeface="Garamond" pitchFamily="18" charset="0"/>
              <a:cs typeface="Arial" charset="0"/>
              <a:sym typeface="Symbol" pitchFamily="18" charset="2"/>
            </a:endParaRPr>
          </a:p>
        </p:txBody>
      </p:sp>
      <p:sp>
        <p:nvSpPr>
          <p:cNvPr id="163845" name="AutoShape 5"/>
          <p:cNvSpPr>
            <a:spLocks noChangeArrowheads="1"/>
          </p:cNvSpPr>
          <p:nvPr/>
        </p:nvSpPr>
        <p:spPr bwMode="auto">
          <a:xfrm>
            <a:off x="1981200" y="2286000"/>
            <a:ext cx="304800" cy="3048000"/>
          </a:xfrm>
          <a:prstGeom prst="can">
            <a:avLst>
              <a:gd name="adj" fmla="val 42824"/>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grpSp>
        <p:nvGrpSpPr>
          <p:cNvPr id="2" name="Group 6"/>
          <p:cNvGrpSpPr>
            <a:grpSpLocks/>
          </p:cNvGrpSpPr>
          <p:nvPr/>
        </p:nvGrpSpPr>
        <p:grpSpPr bwMode="auto">
          <a:xfrm>
            <a:off x="5791200" y="4343400"/>
            <a:ext cx="2819400" cy="1905000"/>
            <a:chOff x="3600" y="2736"/>
            <a:chExt cx="1776" cy="1200"/>
          </a:xfrm>
        </p:grpSpPr>
        <p:sp>
          <p:nvSpPr>
            <p:cNvPr id="60434" name="AutoShape 7"/>
            <p:cNvSpPr>
              <a:spLocks noChangeArrowheads="1"/>
            </p:cNvSpPr>
            <p:nvPr/>
          </p:nvSpPr>
          <p:spPr bwMode="auto">
            <a:xfrm>
              <a:off x="3600" y="3408"/>
              <a:ext cx="1776" cy="52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5" name="AutoShape 8"/>
            <p:cNvSpPr>
              <a:spLocks noChangeArrowheads="1"/>
            </p:cNvSpPr>
            <p:nvPr/>
          </p:nvSpPr>
          <p:spPr bwMode="auto">
            <a:xfrm>
              <a:off x="3744" y="3168"/>
              <a:ext cx="1440" cy="38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6" name="AutoShape 9"/>
            <p:cNvSpPr>
              <a:spLocks noChangeArrowheads="1"/>
            </p:cNvSpPr>
            <p:nvPr/>
          </p:nvSpPr>
          <p:spPr bwMode="auto">
            <a:xfrm>
              <a:off x="3888" y="2976"/>
              <a:ext cx="1152" cy="28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7" name="AutoShape 10"/>
            <p:cNvSpPr>
              <a:spLocks noChangeArrowheads="1"/>
            </p:cNvSpPr>
            <p:nvPr/>
          </p:nvSpPr>
          <p:spPr bwMode="auto">
            <a:xfrm>
              <a:off x="3984" y="2880"/>
              <a:ext cx="912" cy="192"/>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8" name="AutoShape 11"/>
            <p:cNvSpPr>
              <a:spLocks noChangeArrowheads="1"/>
            </p:cNvSpPr>
            <p:nvPr/>
          </p:nvSpPr>
          <p:spPr bwMode="auto">
            <a:xfrm>
              <a:off x="4128" y="2784"/>
              <a:ext cx="672" cy="14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9" name="AutoShape 12"/>
            <p:cNvSpPr>
              <a:spLocks noChangeArrowheads="1"/>
            </p:cNvSpPr>
            <p:nvPr/>
          </p:nvSpPr>
          <p:spPr bwMode="auto">
            <a:xfrm>
              <a:off x="4224" y="2736"/>
              <a:ext cx="480" cy="96"/>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grpSp>
      <p:sp>
        <p:nvSpPr>
          <p:cNvPr id="163853" name="AutoShape 13"/>
          <p:cNvSpPr>
            <a:spLocks noChangeArrowheads="1"/>
          </p:cNvSpPr>
          <p:nvPr/>
        </p:nvSpPr>
        <p:spPr bwMode="auto">
          <a:xfrm>
            <a:off x="2514600" y="5334000"/>
            <a:ext cx="3657600" cy="1295400"/>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63854" name="Rectangle 14"/>
          <p:cNvSpPr>
            <a:spLocks noChangeArrowheads="1"/>
          </p:cNvSpPr>
          <p:nvPr/>
        </p:nvSpPr>
        <p:spPr bwMode="auto">
          <a:xfrm>
            <a:off x="304800" y="914400"/>
            <a:ext cx="8610600" cy="946150"/>
          </a:xfrm>
          <a:prstGeom prst="rect">
            <a:avLst/>
          </a:prstGeom>
          <a:noFill/>
          <a:ln w="9525">
            <a:noFill/>
            <a:miter lim="800000"/>
            <a:headEnd/>
            <a:tailEnd/>
          </a:ln>
          <a:effectLst/>
        </p:spPr>
        <p:txBody>
          <a:bodyPr>
            <a:spAutoFit/>
          </a:bodyPr>
          <a:lstStyle/>
          <a:p>
            <a:pPr fontAlgn="auto">
              <a:spcBef>
                <a:spcPts val="0"/>
              </a:spcBef>
              <a:spcAft>
                <a:spcPts val="0"/>
              </a:spcAft>
              <a:buClr>
                <a:schemeClr val="hlink"/>
              </a:buClr>
              <a:buSzPct val="120000"/>
              <a:buFont typeface="Wingdings" pitchFamily="2" charset="2"/>
              <a:buChar char="§"/>
              <a:defRPr/>
            </a:pPr>
            <a:r>
              <a:rPr lang="en-US" sz="2800">
                <a:latin typeface="Garamond" pitchFamily="18" charset="0"/>
                <a:cs typeface="Arial" charset="0"/>
                <a:sym typeface="Symbol" pitchFamily="18" charset="2"/>
              </a:rPr>
              <a:t> Then carry </a:t>
            </a:r>
            <a:r>
              <a:rPr lang="en-US" sz="2800">
                <a:effectLst>
                  <a:outerShdw blurRad="38100" dist="38100" dir="2700000" algn="tl">
                    <a:srgbClr val="C0C0C0"/>
                  </a:outerShdw>
                </a:effectLst>
                <a:latin typeface="Garamond" pitchFamily="18" charset="0"/>
                <a:cs typeface="Arial" charset="0"/>
                <a:sym typeface="Symbol" pitchFamily="18" charset="2"/>
              </a:rPr>
              <a:t>(</a:t>
            </a:r>
            <a:r>
              <a:rPr lang="en-US" sz="2800" i="1">
                <a:effectLst>
                  <a:outerShdw blurRad="38100" dist="38100" dir="2700000" algn="tl">
                    <a:srgbClr val="C0C0C0"/>
                  </a:outerShdw>
                </a:effectLst>
                <a:latin typeface="Garamond" pitchFamily="18" charset="0"/>
                <a:cs typeface="Arial" charset="0"/>
                <a:sym typeface="Symbol" pitchFamily="18" charset="2"/>
              </a:rPr>
              <a:t>n</a:t>
            </a:r>
            <a:r>
              <a:rPr lang="en-US" sz="2800">
                <a:effectLst>
                  <a:outerShdw blurRad="38100" dist="38100" dir="2700000" algn="tl">
                    <a:srgbClr val="C0C0C0"/>
                  </a:outerShdw>
                </a:effectLst>
                <a:latin typeface="Garamond" pitchFamily="18" charset="0"/>
                <a:cs typeface="Arial" charset="0"/>
                <a:sym typeface="Symbol" pitchFamily="18" charset="2"/>
              </a:rPr>
              <a:t> – 1) smaller disks from 3</a:t>
            </a:r>
            <a:r>
              <a:rPr lang="en-US" sz="2800" baseline="30000">
                <a:effectLst>
                  <a:outerShdw blurRad="38100" dist="38100" dir="2700000" algn="tl">
                    <a:srgbClr val="C0C0C0"/>
                  </a:outerShdw>
                </a:effectLst>
                <a:latin typeface="Garamond" pitchFamily="18" charset="0"/>
                <a:cs typeface="Arial" charset="0"/>
                <a:sym typeface="Symbol" pitchFamily="18" charset="2"/>
              </a:rPr>
              <a:t>rd</a:t>
            </a:r>
            <a:r>
              <a:rPr lang="en-US" sz="2800">
                <a:effectLst>
                  <a:outerShdw blurRad="38100" dist="38100" dir="2700000" algn="tl">
                    <a:srgbClr val="C0C0C0"/>
                  </a:outerShdw>
                </a:effectLst>
                <a:latin typeface="Garamond" pitchFamily="18" charset="0"/>
                <a:cs typeface="Arial" charset="0"/>
                <a:sym typeface="Symbol" pitchFamily="18" charset="2"/>
              </a:rPr>
              <a:t> peg to the 2</a:t>
            </a:r>
            <a:r>
              <a:rPr lang="en-US" sz="2800" baseline="30000">
                <a:effectLst>
                  <a:outerShdw blurRad="38100" dist="38100" dir="2700000" algn="tl">
                    <a:srgbClr val="C0C0C0"/>
                  </a:outerShdw>
                </a:effectLst>
                <a:latin typeface="Garamond" pitchFamily="18" charset="0"/>
                <a:cs typeface="Arial" charset="0"/>
                <a:sym typeface="Symbol" pitchFamily="18" charset="2"/>
              </a:rPr>
              <a:t>nd</a:t>
            </a:r>
            <a:r>
              <a:rPr lang="en-US" sz="2800">
                <a:effectLst>
                  <a:outerShdw blurRad="38100" dist="38100" dir="2700000" algn="tl">
                    <a:srgbClr val="C0C0C0"/>
                  </a:outerShdw>
                </a:effectLst>
                <a:latin typeface="Garamond" pitchFamily="18" charset="0"/>
                <a:cs typeface="Arial" charset="0"/>
                <a:sym typeface="Symbol" pitchFamily="18" charset="2"/>
              </a:rPr>
              <a:t> peg, using at least </a:t>
            </a:r>
            <a:r>
              <a:rPr lang="en-US" sz="2800" i="1">
                <a:effectLst>
                  <a:outerShdw blurRad="38100" dist="38100" dir="2700000" algn="tl">
                    <a:srgbClr val="C0C0C0"/>
                  </a:outerShdw>
                </a:effectLst>
                <a:latin typeface="Garamond" pitchFamily="18" charset="0"/>
                <a:cs typeface="Arial" charset="0"/>
                <a:sym typeface="Symbol" pitchFamily="18" charset="2"/>
              </a:rPr>
              <a:t>H</a:t>
            </a:r>
            <a:r>
              <a:rPr lang="en-US" sz="2800" i="1" baseline="-25000">
                <a:effectLst>
                  <a:outerShdw blurRad="38100" dist="38100" dir="2700000" algn="tl">
                    <a:srgbClr val="C0C0C0"/>
                  </a:outerShdw>
                </a:effectLst>
                <a:latin typeface="Garamond" pitchFamily="18" charset="0"/>
                <a:cs typeface="Arial" charset="0"/>
                <a:sym typeface="Symbol" pitchFamily="18" charset="2"/>
              </a:rPr>
              <a:t>n</a:t>
            </a:r>
            <a:r>
              <a:rPr lang="en-US" sz="2800" baseline="-25000">
                <a:effectLst>
                  <a:outerShdw blurRad="38100" dist="38100" dir="2700000" algn="tl">
                    <a:srgbClr val="C0C0C0"/>
                  </a:outerShdw>
                </a:effectLst>
                <a:latin typeface="Garamond" pitchFamily="18" charset="0"/>
                <a:cs typeface="Arial" charset="0"/>
                <a:sym typeface="Symbol" pitchFamily="18" charset="2"/>
              </a:rPr>
              <a:t> – 1 </a:t>
            </a:r>
            <a:r>
              <a:rPr lang="en-US" sz="2800">
                <a:effectLst>
                  <a:outerShdw blurRad="38100" dist="38100" dir="2700000" algn="tl">
                    <a:srgbClr val="C0C0C0"/>
                  </a:outerShdw>
                </a:effectLst>
                <a:latin typeface="Garamond" pitchFamily="18" charset="0"/>
                <a:cs typeface="Arial" charset="0"/>
                <a:sym typeface="Symbol" pitchFamily="18" charset="2"/>
              </a:rPr>
              <a:t> moves . </a:t>
            </a:r>
          </a:p>
        </p:txBody>
      </p:sp>
      <p:sp>
        <p:nvSpPr>
          <p:cNvPr id="163855" name="AutoShape 15"/>
          <p:cNvSpPr>
            <a:spLocks noChangeArrowheads="1"/>
          </p:cNvSpPr>
          <p:nvPr/>
        </p:nvSpPr>
        <p:spPr bwMode="auto">
          <a:xfrm>
            <a:off x="4114800" y="2209800"/>
            <a:ext cx="304800" cy="3505200"/>
          </a:xfrm>
          <a:prstGeom prst="can">
            <a:avLst>
              <a:gd name="adj" fmla="val 49248"/>
            </a:avLst>
          </a:prstGeom>
          <a:solidFill>
            <a:schemeClr val="tx1"/>
          </a:solidFill>
          <a:ln w="9525">
            <a:solidFill>
              <a:schemeClr val="accent1"/>
            </a:solidFill>
            <a:miter lim="800000"/>
            <a:headEnd/>
            <a:tailEnd/>
          </a:ln>
        </p:spPr>
        <p:txBody>
          <a:bodyPr wrap="none" anchor="ctr"/>
          <a:lstStyle/>
          <a:p>
            <a:endParaRPr lang="en-US">
              <a:latin typeface="Times New Roman" pitchFamily="18" charset="0"/>
            </a:endParaRPr>
          </a:p>
        </p:txBody>
      </p:sp>
      <p:grpSp>
        <p:nvGrpSpPr>
          <p:cNvPr id="3" name="Group 16"/>
          <p:cNvGrpSpPr>
            <a:grpSpLocks/>
          </p:cNvGrpSpPr>
          <p:nvPr/>
        </p:nvGrpSpPr>
        <p:grpSpPr bwMode="auto">
          <a:xfrm>
            <a:off x="2895600" y="3810000"/>
            <a:ext cx="2819400" cy="1905000"/>
            <a:chOff x="3600" y="2736"/>
            <a:chExt cx="1776" cy="1200"/>
          </a:xfrm>
        </p:grpSpPr>
        <p:sp>
          <p:nvSpPr>
            <p:cNvPr id="60428" name="AutoShape 17"/>
            <p:cNvSpPr>
              <a:spLocks noChangeArrowheads="1"/>
            </p:cNvSpPr>
            <p:nvPr/>
          </p:nvSpPr>
          <p:spPr bwMode="auto">
            <a:xfrm>
              <a:off x="3600" y="3408"/>
              <a:ext cx="1776" cy="52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29" name="AutoShape 18"/>
            <p:cNvSpPr>
              <a:spLocks noChangeArrowheads="1"/>
            </p:cNvSpPr>
            <p:nvPr/>
          </p:nvSpPr>
          <p:spPr bwMode="auto">
            <a:xfrm>
              <a:off x="3744" y="3168"/>
              <a:ext cx="1440" cy="38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0" name="AutoShape 19"/>
            <p:cNvSpPr>
              <a:spLocks noChangeArrowheads="1"/>
            </p:cNvSpPr>
            <p:nvPr/>
          </p:nvSpPr>
          <p:spPr bwMode="auto">
            <a:xfrm>
              <a:off x="3888" y="2976"/>
              <a:ext cx="1152" cy="288"/>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1" name="AutoShape 20"/>
            <p:cNvSpPr>
              <a:spLocks noChangeArrowheads="1"/>
            </p:cNvSpPr>
            <p:nvPr/>
          </p:nvSpPr>
          <p:spPr bwMode="auto">
            <a:xfrm>
              <a:off x="3984" y="2880"/>
              <a:ext cx="912" cy="192"/>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2" name="AutoShape 21"/>
            <p:cNvSpPr>
              <a:spLocks noChangeArrowheads="1"/>
            </p:cNvSpPr>
            <p:nvPr/>
          </p:nvSpPr>
          <p:spPr bwMode="auto">
            <a:xfrm>
              <a:off x="4128" y="2784"/>
              <a:ext cx="672" cy="144"/>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0433" name="AutoShape 22"/>
            <p:cNvSpPr>
              <a:spLocks noChangeArrowheads="1"/>
            </p:cNvSpPr>
            <p:nvPr/>
          </p:nvSpPr>
          <p:spPr bwMode="auto">
            <a:xfrm>
              <a:off x="4224" y="2736"/>
              <a:ext cx="480" cy="96"/>
            </a:xfrm>
            <a:prstGeom prst="can">
              <a:avLst>
                <a:gd name="adj" fmla="val 50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grpSp>
      <p:sp>
        <p:nvSpPr>
          <p:cNvPr id="23" name="Slide Number Placeholder 22"/>
          <p:cNvSpPr>
            <a:spLocks noGrp="1"/>
          </p:cNvSpPr>
          <p:nvPr>
            <p:ph type="sldNum" sz="quarter" idx="12"/>
          </p:nvPr>
        </p:nvSpPr>
        <p:spPr/>
        <p:txBody>
          <a:bodyPr/>
          <a:lstStyle/>
          <a:p>
            <a:pPr>
              <a:defRPr/>
            </a:pPr>
            <a:fld id="{89E961F0-6641-45F6-AAB9-3F759BABF558}"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63843"/>
                                        </p:tgtEl>
                                        <p:attrNameLst>
                                          <p:attrName>style.visibility</p:attrName>
                                        </p:attrNameLst>
                                      </p:cBhvr>
                                      <p:to>
                                        <p:strVal val="visible"/>
                                      </p:to>
                                    </p:set>
                                    <p:animEffect transition="in" filter="wipe(down)">
                                      <p:cBhvr>
                                        <p:cTn id="7" dur="500"/>
                                        <p:tgtEl>
                                          <p:spTgt spid="1638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3845"/>
                                        </p:tgtEl>
                                        <p:attrNameLst>
                                          <p:attrName>style.visibility</p:attrName>
                                        </p:attrNameLst>
                                      </p:cBhvr>
                                      <p:to>
                                        <p:strVal val="visible"/>
                                      </p:to>
                                    </p:set>
                                    <p:animEffect transition="in" filter="wipe(up)">
                                      <p:cBhvr>
                                        <p:cTn id="15" dur="500"/>
                                        <p:tgtEl>
                                          <p:spTgt spid="16384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3842"/>
                                        </p:tgtEl>
                                        <p:attrNameLst>
                                          <p:attrName>style.visibility</p:attrName>
                                        </p:attrNameLst>
                                      </p:cBhvr>
                                      <p:to>
                                        <p:strVal val="visible"/>
                                      </p:to>
                                    </p:set>
                                    <p:animEffect transition="in" filter="wipe(up)">
                                      <p:cBhvr>
                                        <p:cTn id="19" dur="500"/>
                                        <p:tgtEl>
                                          <p:spTgt spid="16384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63855"/>
                                        </p:tgtEl>
                                        <p:attrNameLst>
                                          <p:attrName>style.visibility</p:attrName>
                                        </p:attrNameLst>
                                      </p:cBhvr>
                                      <p:to>
                                        <p:strVal val="visible"/>
                                      </p:to>
                                    </p:set>
                                    <p:animEffect transition="in" filter="wipe(up)">
                                      <p:cBhvr>
                                        <p:cTn id="23" dur="500"/>
                                        <p:tgtEl>
                                          <p:spTgt spid="16385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63844"/>
                                        </p:tgtEl>
                                        <p:attrNameLst>
                                          <p:attrName>style.visibility</p:attrName>
                                        </p:attrNameLst>
                                      </p:cBhvr>
                                      <p:to>
                                        <p:strVal val="visible"/>
                                      </p:to>
                                    </p:set>
                                    <p:anim calcmode="lin" valueType="num">
                                      <p:cBhvr additive="base">
                                        <p:cTn id="28" dur="500" fill="hold"/>
                                        <p:tgtEl>
                                          <p:spTgt spid="163844"/>
                                        </p:tgtEl>
                                        <p:attrNameLst>
                                          <p:attrName>ppt_x</p:attrName>
                                        </p:attrNameLst>
                                      </p:cBhvr>
                                      <p:tavLst>
                                        <p:tav tm="0">
                                          <p:val>
                                            <p:strVal val="0-#ppt_w/2"/>
                                          </p:val>
                                        </p:tav>
                                        <p:tav tm="100000">
                                          <p:val>
                                            <p:strVal val="#ppt_x"/>
                                          </p:val>
                                        </p:tav>
                                      </p:tavLst>
                                    </p:anim>
                                    <p:anim calcmode="lin" valueType="num">
                                      <p:cBhvr additive="base">
                                        <p:cTn id="29" dur="500" fill="hold"/>
                                        <p:tgtEl>
                                          <p:spTgt spid="16384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63843"/>
                                        </p:tgtEl>
                                      </p:cBhvr>
                                    </p:animEffect>
                                    <p:set>
                                      <p:cBhvr>
                                        <p:cTn id="34" dur="1" fill="hold">
                                          <p:stCondLst>
                                            <p:cond delay="499"/>
                                          </p:stCondLst>
                                        </p:cTn>
                                        <p:tgtEl>
                                          <p:spTgt spid="163843"/>
                                        </p:tgtEl>
                                        <p:attrNameLst>
                                          <p:attrName>style.visibility</p:attrName>
                                        </p:attrNameLst>
                                      </p:cBhvr>
                                      <p:to>
                                        <p:strVal val="hidden"/>
                                      </p:to>
                                    </p:se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163853"/>
                                        </p:tgtEl>
                                        <p:attrNameLst>
                                          <p:attrName>style.visibility</p:attrName>
                                        </p:attrNameLst>
                                      </p:cBhvr>
                                      <p:to>
                                        <p:strVal val="visible"/>
                                      </p:to>
                                    </p:set>
                                    <p:animEffect transition="in" filter="wipe(down)">
                                      <p:cBhvr>
                                        <p:cTn id="38" dur="500"/>
                                        <p:tgtEl>
                                          <p:spTgt spid="16385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3854"/>
                                        </p:tgtEl>
                                        <p:attrNameLst>
                                          <p:attrName>style.visibility</p:attrName>
                                        </p:attrNameLst>
                                      </p:cBhvr>
                                      <p:to>
                                        <p:strVal val="visible"/>
                                      </p:to>
                                    </p:set>
                                    <p:anim calcmode="lin" valueType="num">
                                      <p:cBhvr additive="base">
                                        <p:cTn id="43" dur="500" fill="hold"/>
                                        <p:tgtEl>
                                          <p:spTgt spid="163854"/>
                                        </p:tgtEl>
                                        <p:attrNameLst>
                                          <p:attrName>ppt_x</p:attrName>
                                        </p:attrNameLst>
                                      </p:cBhvr>
                                      <p:tavLst>
                                        <p:tav tm="0">
                                          <p:val>
                                            <p:strVal val="0-#ppt_w/2"/>
                                          </p:val>
                                        </p:tav>
                                        <p:tav tm="100000">
                                          <p:val>
                                            <p:strVal val="#ppt_x"/>
                                          </p:val>
                                        </p:tav>
                                      </p:tavLst>
                                    </p:anim>
                                    <p:anim calcmode="lin" valueType="num">
                                      <p:cBhvr additive="base">
                                        <p:cTn id="44" dur="500" fill="hold"/>
                                        <p:tgtEl>
                                          <p:spTgt spid="16385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nodeType="clickEffect">
                                  <p:stCondLst>
                                    <p:cond delay="0"/>
                                  </p:stCondLst>
                                  <p:childTnLst>
                                    <p:animEffect transition="out" filter="dissolve">
                                      <p:cBhvr>
                                        <p:cTn id="48" dur="500"/>
                                        <p:tgtEl>
                                          <p:spTgt spid="2"/>
                                        </p:tgtEl>
                                      </p:cBhvr>
                                    </p:animEffect>
                                    <p:set>
                                      <p:cBhvr>
                                        <p:cTn id="49" dur="1" fill="hold">
                                          <p:stCondLst>
                                            <p:cond delay="499"/>
                                          </p:stCondLst>
                                        </p:cTn>
                                        <p:tgtEl>
                                          <p:spTgt spid="2"/>
                                        </p:tgtEl>
                                        <p:attrNameLst>
                                          <p:attrName>style.visibility</p:attrName>
                                        </p:attrNameLst>
                                      </p:cBhvr>
                                      <p:to>
                                        <p:strVal val="hidden"/>
                                      </p:to>
                                    </p:se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down)">
                                      <p:cBhvr>
                                        <p:cTn id="53"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nimBg="1"/>
      <p:bldP spid="163843" grpId="0" animBg="1"/>
      <p:bldP spid="163843" grpId="1" animBg="1"/>
      <p:bldP spid="163844" grpId="0"/>
      <p:bldP spid="163845" grpId="0" animBg="1"/>
      <p:bldP spid="163853" grpId="0" animBg="1"/>
      <p:bldP spid="163854" grpId="0"/>
      <p:bldP spid="16385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Tài liệu tham khảo</a:t>
            </a:r>
          </a:p>
        </p:txBody>
      </p:sp>
      <p:sp>
        <p:nvSpPr>
          <p:cNvPr id="44035" name="Rectangle 3"/>
          <p:cNvSpPr>
            <a:spLocks noGrp="1" noChangeArrowheads="1"/>
          </p:cNvSpPr>
          <p:nvPr>
            <p:ph type="body" idx="1"/>
          </p:nvPr>
        </p:nvSpPr>
        <p:spPr/>
        <p:txBody>
          <a:bodyPr/>
          <a:lstStyle/>
          <a:p>
            <a:pPr eaLnBrk="1" hangingPunct="1">
              <a:buFontTx/>
              <a:buNone/>
            </a:pPr>
            <a:r>
              <a:rPr lang="en-US" smtClean="0"/>
              <a:t>[1] TS.  Trần Ngọc Hội, Toán rời rạc</a:t>
            </a:r>
          </a:p>
          <a:p>
            <a:pPr eaLnBrk="1" hangingPunct="1">
              <a:buFontTx/>
              <a:buNone/>
            </a:pPr>
            <a:r>
              <a:rPr lang="en-US" smtClean="0"/>
              <a:t>[2] GS.TS. Nguyễn Hữu Anh, Toán rời rạc, Nhà xuất bản giáo dục.</a:t>
            </a:r>
          </a:p>
          <a:p>
            <a:pPr eaLnBrk="1" hangingPunct="1">
              <a:buFontTx/>
              <a:buNone/>
            </a:pPr>
            <a:r>
              <a:rPr lang="en-US" smtClean="0"/>
              <a:t>[3] Nguyễn Viết Hưng’s Slides</a:t>
            </a:r>
          </a:p>
        </p:txBody>
      </p:sp>
      <p:pic>
        <p:nvPicPr>
          <p:cNvPr id="44036" name="Picture 4" descr="peace_dove"/>
          <p:cNvPicPr>
            <a:picLocks noChangeAspect="1" noChangeArrowheads="1"/>
          </p:cNvPicPr>
          <p:nvPr/>
        </p:nvPicPr>
        <p:blipFill>
          <a:blip r:embed="rId2"/>
          <a:srcRect/>
          <a:stretch>
            <a:fillRect/>
          </a:stretch>
        </p:blipFill>
        <p:spPr bwMode="auto">
          <a:xfrm>
            <a:off x="6629400" y="0"/>
            <a:ext cx="2514600" cy="2514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AB8CE3E5-F042-42CD-A4E5-FFCC31BC870A}"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381000" y="3200400"/>
            <a:ext cx="8153400" cy="2971800"/>
          </a:xfrm>
          <a:prstGeom prst="rect">
            <a:avLst/>
          </a:prstGeom>
          <a:noFill/>
          <a:ln w="9525">
            <a:noFill/>
            <a:miter lim="800000"/>
            <a:headEnd/>
            <a:tailEnd/>
          </a:ln>
          <a:effectLst/>
        </p:spPr>
        <p:txBody>
          <a:bodyPr/>
          <a:lstStyle/>
          <a:p>
            <a:pPr eaLnBrk="0" fontAlgn="auto" hangingPunct="0">
              <a:lnSpc>
                <a:spcPct val="90000"/>
              </a:lnSpc>
              <a:spcBef>
                <a:spcPct val="30000"/>
              </a:spcBef>
              <a:spcAft>
                <a:spcPts val="0"/>
              </a:spcAft>
              <a:buClr>
                <a:schemeClr val="hlink"/>
              </a:buClr>
              <a:buSzPct val="70000"/>
              <a:buFont typeface="Wingdings" pitchFamily="2" charset="2"/>
              <a:buChar char="n"/>
              <a:defRPr/>
            </a:pPr>
            <a:r>
              <a:rPr lang="en-US" sz="2800">
                <a:latin typeface="+mn-lt"/>
                <a:cs typeface="Arial" charset="0"/>
                <a:sym typeface="Symbol" pitchFamily="18" charset="2"/>
              </a:rPr>
              <a:t> one more move to take the largest disk to   peg 2 </a:t>
            </a:r>
          </a:p>
          <a:p>
            <a:pPr eaLnBrk="0" fontAlgn="auto" hangingPunct="0">
              <a:lnSpc>
                <a:spcPct val="90000"/>
              </a:lnSpc>
              <a:spcBef>
                <a:spcPct val="30000"/>
              </a:spcBef>
              <a:spcAft>
                <a:spcPts val="0"/>
              </a:spcAft>
              <a:buClr>
                <a:schemeClr val="hlink"/>
              </a:buClr>
              <a:buSzPct val="70000"/>
              <a:buFont typeface="Wingdings" pitchFamily="2" charset="2"/>
              <a:buChar char="n"/>
              <a:defRPr/>
            </a:pPr>
            <a:r>
              <a:rPr lang="en-US" sz="2800">
                <a:latin typeface="+mn-lt"/>
                <a:cs typeface="Arial" charset="0"/>
                <a:sym typeface="Symbol" pitchFamily="18" charset="2"/>
              </a:rPr>
              <a:t> carry </a:t>
            </a:r>
            <a:r>
              <a:rPr lang="en-US" sz="2800">
                <a:effectLst>
                  <a:outerShdw blurRad="38100" dist="38100" dir="2700000" algn="tl">
                    <a:srgbClr val="C0C0C0"/>
                  </a:outerShdw>
                </a:effectLst>
                <a:latin typeface="+mn-lt"/>
                <a:cs typeface="Arial" charset="0"/>
                <a:sym typeface="Symbol" pitchFamily="18" charset="2"/>
              </a:rPr>
              <a:t>(</a:t>
            </a:r>
            <a:r>
              <a:rPr lang="en-US" sz="2800" i="1">
                <a:effectLst>
                  <a:outerShdw blurRad="38100" dist="38100" dir="2700000" algn="tl">
                    <a:srgbClr val="C0C0C0"/>
                  </a:outerShdw>
                </a:effectLst>
                <a:latin typeface="+mn-lt"/>
                <a:cs typeface="Arial" charset="0"/>
                <a:sym typeface="Symbol" pitchFamily="18" charset="2"/>
              </a:rPr>
              <a:t>n</a:t>
            </a:r>
            <a:r>
              <a:rPr lang="en-US" sz="2800">
                <a:effectLst>
                  <a:outerShdw blurRad="38100" dist="38100" dir="2700000" algn="tl">
                    <a:srgbClr val="C0C0C0"/>
                  </a:outerShdw>
                </a:effectLst>
                <a:latin typeface="+mn-lt"/>
                <a:cs typeface="Arial" charset="0"/>
                <a:sym typeface="Symbol" pitchFamily="18" charset="2"/>
              </a:rPr>
              <a:t> – 1) smaller disks from 3</a:t>
            </a:r>
            <a:r>
              <a:rPr lang="en-US" sz="2800" baseline="30000">
                <a:effectLst>
                  <a:outerShdw blurRad="38100" dist="38100" dir="2700000" algn="tl">
                    <a:srgbClr val="C0C0C0"/>
                  </a:outerShdw>
                </a:effectLst>
                <a:latin typeface="+mn-lt"/>
                <a:cs typeface="Arial" charset="0"/>
                <a:sym typeface="Symbol" pitchFamily="18" charset="2"/>
              </a:rPr>
              <a:t>rd</a:t>
            </a:r>
            <a:r>
              <a:rPr lang="en-US" sz="2800">
                <a:effectLst>
                  <a:outerShdw blurRad="38100" dist="38100" dir="2700000" algn="tl">
                    <a:srgbClr val="C0C0C0"/>
                  </a:outerShdw>
                </a:effectLst>
                <a:latin typeface="+mn-lt"/>
                <a:cs typeface="Arial" charset="0"/>
                <a:sym typeface="Symbol" pitchFamily="18" charset="2"/>
              </a:rPr>
              <a:t> peg to the 2</a:t>
            </a:r>
            <a:r>
              <a:rPr lang="en-US" sz="2800" baseline="30000">
                <a:effectLst>
                  <a:outerShdw blurRad="38100" dist="38100" dir="2700000" algn="tl">
                    <a:srgbClr val="C0C0C0"/>
                  </a:outerShdw>
                </a:effectLst>
                <a:latin typeface="+mn-lt"/>
                <a:cs typeface="Arial" charset="0"/>
                <a:sym typeface="Symbol" pitchFamily="18" charset="2"/>
              </a:rPr>
              <a:t>nd</a:t>
            </a:r>
            <a:r>
              <a:rPr lang="en-US" sz="2800">
                <a:effectLst>
                  <a:outerShdw blurRad="38100" dist="38100" dir="2700000" algn="tl">
                    <a:srgbClr val="C0C0C0"/>
                  </a:outerShdw>
                </a:effectLst>
                <a:latin typeface="+mn-lt"/>
                <a:cs typeface="Arial" charset="0"/>
                <a:sym typeface="Symbol" pitchFamily="18" charset="2"/>
              </a:rPr>
              <a:t> peg, using at least </a:t>
            </a:r>
            <a:r>
              <a:rPr lang="en-US" sz="2800" i="1">
                <a:effectLst>
                  <a:outerShdw blurRad="38100" dist="38100" dir="2700000" algn="tl">
                    <a:srgbClr val="C0C0C0"/>
                  </a:outerShdw>
                </a:effectLst>
                <a:latin typeface="+mn-lt"/>
                <a:cs typeface="Arial" charset="0"/>
                <a:sym typeface="Symbol" pitchFamily="18" charset="2"/>
              </a:rPr>
              <a:t>H</a:t>
            </a:r>
            <a:r>
              <a:rPr lang="en-US" sz="2800" i="1" baseline="-25000">
                <a:effectLst>
                  <a:outerShdw blurRad="38100" dist="38100" dir="2700000" algn="tl">
                    <a:srgbClr val="C0C0C0"/>
                  </a:outerShdw>
                </a:effectLst>
                <a:latin typeface="+mn-lt"/>
                <a:cs typeface="Arial" charset="0"/>
                <a:sym typeface="Symbol" pitchFamily="18" charset="2"/>
              </a:rPr>
              <a:t>n</a:t>
            </a:r>
            <a:r>
              <a:rPr lang="en-US" sz="2800" baseline="-25000">
                <a:effectLst>
                  <a:outerShdw blurRad="38100" dist="38100" dir="2700000" algn="tl">
                    <a:srgbClr val="C0C0C0"/>
                  </a:outerShdw>
                </a:effectLst>
                <a:latin typeface="+mn-lt"/>
                <a:cs typeface="Arial" charset="0"/>
                <a:sym typeface="Symbol" pitchFamily="18" charset="2"/>
              </a:rPr>
              <a:t> – 1 </a:t>
            </a:r>
            <a:r>
              <a:rPr lang="en-US" sz="2800">
                <a:effectLst>
                  <a:outerShdw blurRad="38100" dist="38100" dir="2700000" algn="tl">
                    <a:srgbClr val="C0C0C0"/>
                  </a:outerShdw>
                </a:effectLst>
                <a:latin typeface="+mn-lt"/>
                <a:cs typeface="Arial" charset="0"/>
                <a:sym typeface="Symbol" pitchFamily="18" charset="2"/>
              </a:rPr>
              <a:t> moves . </a:t>
            </a:r>
          </a:p>
          <a:p>
            <a:pPr eaLnBrk="0" fontAlgn="auto" hangingPunct="0">
              <a:lnSpc>
                <a:spcPct val="90000"/>
              </a:lnSpc>
              <a:spcBef>
                <a:spcPct val="30000"/>
              </a:spcBef>
              <a:spcAft>
                <a:spcPts val="0"/>
              </a:spcAft>
              <a:buClr>
                <a:schemeClr val="hlink"/>
              </a:buClr>
              <a:buSzPct val="70000"/>
              <a:buFont typeface="Wingdings" pitchFamily="2" charset="2"/>
              <a:buNone/>
              <a:defRPr/>
            </a:pPr>
            <a:r>
              <a:rPr lang="en-US" sz="2800">
                <a:effectLst>
                  <a:outerShdw blurRad="38100" dist="38100" dir="2700000" algn="tl">
                    <a:srgbClr val="C0C0C0"/>
                  </a:outerShdw>
                </a:effectLst>
                <a:latin typeface="+mn-lt"/>
                <a:cs typeface="Arial" charset="0"/>
                <a:sym typeface="Symbol" pitchFamily="18" charset="2"/>
              </a:rPr>
              <a:t>Thus			</a:t>
            </a:r>
            <a:r>
              <a:rPr lang="en-US" sz="2800" i="1">
                <a:effectLst>
                  <a:outerShdw blurRad="38100" dist="38100" dir="2700000" algn="tl">
                    <a:srgbClr val="C0C0C0"/>
                  </a:outerShdw>
                </a:effectLst>
                <a:latin typeface="+mn-lt"/>
                <a:cs typeface="Arial" charset="0"/>
                <a:sym typeface="Symbol" pitchFamily="18" charset="2"/>
              </a:rPr>
              <a:t>H</a:t>
            </a:r>
            <a:r>
              <a:rPr lang="en-US" sz="2800" i="1" baseline="-25000">
                <a:effectLst>
                  <a:outerShdw blurRad="38100" dist="38100" dir="2700000" algn="tl">
                    <a:srgbClr val="C0C0C0"/>
                  </a:outerShdw>
                </a:effectLst>
                <a:latin typeface="+mn-lt"/>
                <a:cs typeface="Arial" charset="0"/>
                <a:sym typeface="Symbol" pitchFamily="18" charset="2"/>
              </a:rPr>
              <a:t>n</a:t>
            </a:r>
            <a:r>
              <a:rPr lang="en-US" sz="2800" baseline="-25000">
                <a:effectLst>
                  <a:outerShdw blurRad="38100" dist="38100" dir="2700000" algn="tl">
                    <a:srgbClr val="C0C0C0"/>
                  </a:outerShdw>
                </a:effectLst>
                <a:latin typeface="+mn-lt"/>
                <a:cs typeface="Arial" charset="0"/>
                <a:sym typeface="Symbol" pitchFamily="18" charset="2"/>
              </a:rPr>
              <a:t>  </a:t>
            </a:r>
            <a:r>
              <a:rPr lang="en-US" sz="2800">
                <a:effectLst>
                  <a:outerShdw blurRad="38100" dist="38100" dir="2700000" algn="tl">
                    <a:srgbClr val="C0C0C0"/>
                  </a:outerShdw>
                </a:effectLst>
                <a:latin typeface="+mn-lt"/>
                <a:cs typeface="Arial" charset="0"/>
                <a:sym typeface="Symbol" pitchFamily="18" charset="2"/>
              </a:rPr>
              <a:t>= 2</a:t>
            </a:r>
            <a:r>
              <a:rPr lang="en-US" sz="2800" i="1">
                <a:effectLst>
                  <a:outerShdw blurRad="38100" dist="38100" dir="2700000" algn="tl">
                    <a:srgbClr val="C0C0C0"/>
                  </a:outerShdw>
                </a:effectLst>
                <a:latin typeface="+mn-lt"/>
                <a:cs typeface="Arial" charset="0"/>
                <a:sym typeface="Symbol" pitchFamily="18" charset="2"/>
              </a:rPr>
              <a:t>H</a:t>
            </a:r>
            <a:r>
              <a:rPr lang="en-US" sz="2800" i="1" baseline="-25000">
                <a:effectLst>
                  <a:outerShdw blurRad="38100" dist="38100" dir="2700000" algn="tl">
                    <a:srgbClr val="C0C0C0"/>
                  </a:outerShdw>
                </a:effectLst>
                <a:latin typeface="+mn-lt"/>
                <a:cs typeface="Arial" charset="0"/>
                <a:sym typeface="Symbol" pitchFamily="18" charset="2"/>
              </a:rPr>
              <a:t>n</a:t>
            </a:r>
            <a:r>
              <a:rPr lang="en-US" sz="2800" baseline="-25000">
                <a:effectLst>
                  <a:outerShdw blurRad="38100" dist="38100" dir="2700000" algn="tl">
                    <a:srgbClr val="C0C0C0"/>
                  </a:outerShdw>
                </a:effectLst>
                <a:latin typeface="+mn-lt"/>
                <a:cs typeface="Arial" charset="0"/>
                <a:sym typeface="Symbol" pitchFamily="18" charset="2"/>
              </a:rPr>
              <a:t> – 1 </a:t>
            </a:r>
            <a:r>
              <a:rPr lang="en-US" sz="2800">
                <a:effectLst>
                  <a:outerShdw blurRad="38100" dist="38100" dir="2700000" algn="tl">
                    <a:srgbClr val="C0C0C0"/>
                  </a:outerShdw>
                </a:effectLst>
                <a:latin typeface="+mn-lt"/>
                <a:cs typeface="Arial" charset="0"/>
                <a:sym typeface="Symbol" pitchFamily="18" charset="2"/>
              </a:rPr>
              <a:t> + 1</a:t>
            </a:r>
          </a:p>
          <a:p>
            <a:pPr eaLnBrk="0" fontAlgn="auto" hangingPunct="0">
              <a:lnSpc>
                <a:spcPct val="90000"/>
              </a:lnSpc>
              <a:spcBef>
                <a:spcPct val="30000"/>
              </a:spcBef>
              <a:spcAft>
                <a:spcPts val="0"/>
              </a:spcAft>
              <a:buClr>
                <a:schemeClr val="hlink"/>
              </a:buClr>
              <a:buSzPct val="70000"/>
              <a:buFont typeface="Wingdings" pitchFamily="2" charset="2"/>
              <a:buChar char="n"/>
              <a:defRPr/>
            </a:pPr>
            <a:r>
              <a:rPr lang="en-US" sz="2800">
                <a:effectLst>
                  <a:outerShdw blurRad="38100" dist="38100" dir="2700000" algn="tl">
                    <a:srgbClr val="C0C0C0"/>
                  </a:outerShdw>
                </a:effectLst>
                <a:latin typeface="+mn-lt"/>
                <a:cs typeface="Arial" charset="0"/>
                <a:sym typeface="Symbol" pitchFamily="18" charset="2"/>
              </a:rPr>
              <a:t> In fact we can prove by induction that </a:t>
            </a:r>
          </a:p>
          <a:p>
            <a:pPr algn="ctr" eaLnBrk="0" fontAlgn="auto" hangingPunct="0">
              <a:lnSpc>
                <a:spcPct val="90000"/>
              </a:lnSpc>
              <a:spcBef>
                <a:spcPct val="30000"/>
              </a:spcBef>
              <a:spcAft>
                <a:spcPts val="0"/>
              </a:spcAft>
              <a:buClr>
                <a:schemeClr val="hlink"/>
              </a:buClr>
              <a:buSzPct val="70000"/>
              <a:buFont typeface="Wingdings" pitchFamily="2" charset="2"/>
              <a:buNone/>
              <a:defRPr/>
            </a:pPr>
            <a:r>
              <a:rPr lang="en-US" sz="2800" b="1" i="1">
                <a:effectLst>
                  <a:outerShdw blurRad="38100" dist="38100" dir="2700000" algn="tl">
                    <a:srgbClr val="C0C0C0"/>
                  </a:outerShdw>
                </a:effectLst>
                <a:latin typeface="+mn-lt"/>
                <a:cs typeface="Arial" charset="0"/>
                <a:sym typeface="Symbol" pitchFamily="18" charset="2"/>
              </a:rPr>
              <a:t>H</a:t>
            </a:r>
            <a:r>
              <a:rPr lang="en-US" sz="2800" b="1" i="1" baseline="-25000">
                <a:effectLst>
                  <a:outerShdw blurRad="38100" dist="38100" dir="2700000" algn="tl">
                    <a:srgbClr val="C0C0C0"/>
                  </a:outerShdw>
                </a:effectLst>
                <a:latin typeface="+mn-lt"/>
                <a:cs typeface="Arial" charset="0"/>
                <a:sym typeface="Symbol" pitchFamily="18" charset="2"/>
              </a:rPr>
              <a:t>n</a:t>
            </a:r>
            <a:r>
              <a:rPr lang="en-US" sz="2800" b="1" baseline="-25000">
                <a:effectLst>
                  <a:outerShdw blurRad="38100" dist="38100" dir="2700000" algn="tl">
                    <a:srgbClr val="C0C0C0"/>
                  </a:outerShdw>
                </a:effectLst>
                <a:latin typeface="+mn-lt"/>
                <a:cs typeface="Arial" charset="0"/>
                <a:sym typeface="Symbol" pitchFamily="18" charset="2"/>
              </a:rPr>
              <a:t>  </a:t>
            </a:r>
            <a:r>
              <a:rPr lang="en-US" sz="2800" b="1">
                <a:effectLst>
                  <a:outerShdw blurRad="38100" dist="38100" dir="2700000" algn="tl">
                    <a:srgbClr val="C0C0C0"/>
                  </a:outerShdw>
                </a:effectLst>
                <a:latin typeface="+mn-lt"/>
                <a:cs typeface="Arial" charset="0"/>
                <a:sym typeface="Symbol" pitchFamily="18" charset="2"/>
              </a:rPr>
              <a:t>= 2 </a:t>
            </a:r>
            <a:r>
              <a:rPr lang="en-US" sz="2800" b="1" i="1">
                <a:effectLst>
                  <a:outerShdw blurRad="38100" dist="38100" dir="2700000" algn="tl">
                    <a:srgbClr val="C0C0C0"/>
                  </a:outerShdw>
                </a:effectLst>
                <a:latin typeface="+mn-lt"/>
                <a:cs typeface="Arial" charset="0"/>
                <a:sym typeface="Symbol" pitchFamily="18" charset="2"/>
              </a:rPr>
              <a:t>H</a:t>
            </a:r>
            <a:r>
              <a:rPr lang="en-US" sz="2800" b="1" i="1" baseline="-25000">
                <a:effectLst>
                  <a:outerShdw blurRad="38100" dist="38100" dir="2700000" algn="tl">
                    <a:srgbClr val="C0C0C0"/>
                  </a:outerShdw>
                </a:effectLst>
                <a:latin typeface="+mn-lt"/>
                <a:cs typeface="Arial" charset="0"/>
                <a:sym typeface="Symbol" pitchFamily="18" charset="2"/>
              </a:rPr>
              <a:t>n</a:t>
            </a:r>
            <a:r>
              <a:rPr lang="en-US" sz="2800" b="1" baseline="-25000">
                <a:effectLst>
                  <a:outerShdw blurRad="38100" dist="38100" dir="2700000" algn="tl">
                    <a:srgbClr val="C0C0C0"/>
                  </a:outerShdw>
                </a:effectLst>
                <a:latin typeface="+mn-lt"/>
                <a:cs typeface="Arial" charset="0"/>
                <a:sym typeface="Symbol" pitchFamily="18" charset="2"/>
              </a:rPr>
              <a:t> – 1 </a:t>
            </a:r>
            <a:r>
              <a:rPr lang="en-US" sz="2800" b="1">
                <a:effectLst>
                  <a:outerShdw blurRad="38100" dist="38100" dir="2700000" algn="tl">
                    <a:srgbClr val="C0C0C0"/>
                  </a:outerShdw>
                </a:effectLst>
                <a:latin typeface="+mn-lt"/>
                <a:cs typeface="Arial" charset="0"/>
                <a:sym typeface="Symbol" pitchFamily="18" charset="2"/>
              </a:rPr>
              <a:t> + 1</a:t>
            </a:r>
          </a:p>
        </p:txBody>
      </p:sp>
      <p:sp>
        <p:nvSpPr>
          <p:cNvPr id="164867" name="Rectangle 3"/>
          <p:cNvSpPr>
            <a:spLocks noChangeArrowheads="1"/>
          </p:cNvSpPr>
          <p:nvPr/>
        </p:nvSpPr>
        <p:spPr bwMode="auto">
          <a:xfrm>
            <a:off x="304800" y="1828800"/>
            <a:ext cx="8534400" cy="946150"/>
          </a:xfrm>
          <a:prstGeom prst="rect">
            <a:avLst/>
          </a:prstGeom>
          <a:noFill/>
          <a:ln w="9525">
            <a:noFill/>
            <a:miter lim="800000"/>
            <a:headEnd/>
            <a:tailEnd/>
          </a:ln>
          <a:effectLst/>
        </p:spPr>
        <p:txBody>
          <a:bodyPr>
            <a:spAutoFit/>
          </a:bodyPr>
          <a:lstStyle/>
          <a:p>
            <a:pPr eaLnBrk="0" fontAlgn="auto" hangingPunct="0">
              <a:spcBef>
                <a:spcPct val="50000"/>
              </a:spcBef>
              <a:spcAft>
                <a:spcPts val="0"/>
              </a:spcAft>
              <a:buClr>
                <a:schemeClr val="hlink"/>
              </a:buClr>
              <a:buSzPct val="70000"/>
              <a:buFont typeface="Wingdings" pitchFamily="2" charset="2"/>
              <a:buChar char="n"/>
              <a:defRPr/>
            </a:pPr>
            <a:r>
              <a:rPr lang="en-US" sz="2800">
                <a:effectLst>
                  <a:outerShdw blurRad="38100" dist="38100" dir="2700000" algn="tl">
                    <a:srgbClr val="C0C0C0"/>
                  </a:outerShdw>
                </a:effectLst>
                <a:latin typeface="+mn-lt"/>
                <a:cs typeface="Arial" charset="0"/>
                <a:sym typeface="Symbol" pitchFamily="18" charset="2"/>
              </a:rPr>
              <a:t> First, move the top (</a:t>
            </a:r>
            <a:r>
              <a:rPr lang="en-US" sz="2800" i="1">
                <a:effectLst>
                  <a:outerShdw blurRad="38100" dist="38100" dir="2700000" algn="tl">
                    <a:srgbClr val="C0C0C0"/>
                  </a:outerShdw>
                </a:effectLst>
                <a:latin typeface="+mn-lt"/>
                <a:cs typeface="Arial" charset="0"/>
                <a:sym typeface="Symbol" pitchFamily="18" charset="2"/>
              </a:rPr>
              <a:t>n</a:t>
            </a:r>
            <a:r>
              <a:rPr lang="en-US" sz="2800">
                <a:effectLst>
                  <a:outerShdw blurRad="38100" dist="38100" dir="2700000" algn="tl">
                    <a:srgbClr val="C0C0C0"/>
                  </a:outerShdw>
                </a:effectLst>
                <a:latin typeface="+mn-lt"/>
                <a:cs typeface="Arial" charset="0"/>
                <a:sym typeface="Symbol" pitchFamily="18" charset="2"/>
              </a:rPr>
              <a:t> – 1) disks to the 3</a:t>
            </a:r>
            <a:r>
              <a:rPr lang="en-US" sz="2800" baseline="30000">
                <a:effectLst>
                  <a:outerShdw blurRad="38100" dist="38100" dir="2700000" algn="tl">
                    <a:srgbClr val="C0C0C0"/>
                  </a:outerShdw>
                </a:effectLst>
                <a:latin typeface="+mn-lt"/>
                <a:cs typeface="Arial" charset="0"/>
                <a:sym typeface="Symbol" pitchFamily="18" charset="2"/>
              </a:rPr>
              <a:t>rd</a:t>
            </a:r>
            <a:r>
              <a:rPr lang="en-US" sz="2800">
                <a:effectLst>
                  <a:outerShdw blurRad="38100" dist="38100" dir="2700000" algn="tl">
                    <a:srgbClr val="C0C0C0"/>
                  </a:outerShdw>
                </a:effectLst>
                <a:latin typeface="+mn-lt"/>
                <a:cs typeface="Arial" charset="0"/>
                <a:sym typeface="Symbol" pitchFamily="18" charset="2"/>
              </a:rPr>
              <a:t> peg, using at least </a:t>
            </a:r>
            <a:r>
              <a:rPr lang="en-US" sz="2800" i="1">
                <a:effectLst>
                  <a:outerShdw blurRad="38100" dist="38100" dir="2700000" algn="tl">
                    <a:srgbClr val="C0C0C0"/>
                  </a:outerShdw>
                </a:effectLst>
                <a:latin typeface="+mn-lt"/>
                <a:cs typeface="Arial" charset="0"/>
                <a:sym typeface="Symbol" pitchFamily="18" charset="2"/>
              </a:rPr>
              <a:t>H</a:t>
            </a:r>
            <a:r>
              <a:rPr lang="en-US" sz="2800" i="1" baseline="-25000">
                <a:effectLst>
                  <a:outerShdw blurRad="38100" dist="38100" dir="2700000" algn="tl">
                    <a:srgbClr val="C0C0C0"/>
                  </a:outerShdw>
                </a:effectLst>
                <a:latin typeface="+mn-lt"/>
                <a:cs typeface="Arial" charset="0"/>
                <a:sym typeface="Symbol" pitchFamily="18" charset="2"/>
              </a:rPr>
              <a:t>n</a:t>
            </a:r>
            <a:r>
              <a:rPr lang="en-US" sz="2800" baseline="-25000">
                <a:effectLst>
                  <a:outerShdw blurRad="38100" dist="38100" dir="2700000" algn="tl">
                    <a:srgbClr val="C0C0C0"/>
                  </a:outerShdw>
                </a:effectLst>
                <a:latin typeface="+mn-lt"/>
                <a:cs typeface="Arial" charset="0"/>
                <a:sym typeface="Symbol" pitchFamily="18" charset="2"/>
              </a:rPr>
              <a:t> – 1 </a:t>
            </a:r>
            <a:r>
              <a:rPr lang="en-US" sz="2800">
                <a:effectLst>
                  <a:outerShdw blurRad="38100" dist="38100" dir="2700000" algn="tl">
                    <a:srgbClr val="C0C0C0"/>
                  </a:outerShdw>
                </a:effectLst>
                <a:latin typeface="+mn-lt"/>
                <a:cs typeface="Arial" charset="0"/>
                <a:sym typeface="Symbol" pitchFamily="18" charset="2"/>
              </a:rPr>
              <a:t> moves </a:t>
            </a:r>
          </a:p>
        </p:txBody>
      </p:sp>
      <p:sp>
        <p:nvSpPr>
          <p:cNvPr id="164868" name="Rectangle 4"/>
          <p:cNvSpPr>
            <a:spLocks noGrp="1" noRot="1" noChangeArrowheads="1"/>
          </p:cNvSpPr>
          <p:nvPr>
            <p:ph type="title"/>
          </p:nvPr>
        </p:nvSpPr>
        <p:spPr>
          <a:xfrm>
            <a:off x="609600" y="381000"/>
            <a:ext cx="7772400" cy="1066800"/>
          </a:xfrm>
          <a:noFill/>
        </p:spPr>
        <p:txBody>
          <a:bodyPr/>
          <a:lstStyle/>
          <a:p>
            <a:pPr algn="l" eaLnBrk="1" hangingPunct="1"/>
            <a:r>
              <a:rPr lang="en-US" smtClean="0"/>
              <a:t> Modeling with Recurrence Relations</a:t>
            </a:r>
            <a:endParaRPr lang="en-CA" smtClean="0"/>
          </a:p>
        </p:txBody>
      </p:sp>
      <p:sp>
        <p:nvSpPr>
          <p:cNvPr id="5" name="Slide Number Placeholder 4"/>
          <p:cNvSpPr>
            <a:spLocks noGrp="1"/>
          </p:cNvSpPr>
          <p:nvPr>
            <p:ph type="sldNum" sz="quarter" idx="12"/>
          </p:nvPr>
        </p:nvSpPr>
        <p:spPr/>
        <p:txBody>
          <a:bodyPr/>
          <a:lstStyle/>
          <a:p>
            <a:pPr>
              <a:defRPr/>
            </a:pPr>
            <a:fld id="{61676B04-39E7-414A-A45D-0BB7794EC726}"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0-#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67"/>
                                        </p:tgtEl>
                                        <p:attrNameLst>
                                          <p:attrName>style.visibility</p:attrName>
                                        </p:attrNameLst>
                                      </p:cBhvr>
                                      <p:to>
                                        <p:strVal val="visible"/>
                                      </p:to>
                                    </p:set>
                                    <p:anim calcmode="lin" valueType="num">
                                      <p:cBhvr additive="base">
                                        <p:cTn id="13" dur="500" fill="hold"/>
                                        <p:tgtEl>
                                          <p:spTgt spid="164867"/>
                                        </p:tgtEl>
                                        <p:attrNameLst>
                                          <p:attrName>ppt_x</p:attrName>
                                        </p:attrNameLst>
                                      </p:cBhvr>
                                      <p:tavLst>
                                        <p:tav tm="0">
                                          <p:val>
                                            <p:strVal val="0-#ppt_w/2"/>
                                          </p:val>
                                        </p:tav>
                                        <p:tav tm="100000">
                                          <p:val>
                                            <p:strVal val="#ppt_x"/>
                                          </p:val>
                                        </p:tav>
                                      </p:tavLst>
                                    </p:anim>
                                    <p:anim calcmode="lin" valueType="num">
                                      <p:cBhvr additive="base">
                                        <p:cTn id="14" dur="500" fill="hold"/>
                                        <p:tgtEl>
                                          <p:spTgt spid="1648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4866">
                                            <p:txEl>
                                              <p:pRg st="0" end="0"/>
                                            </p:txEl>
                                          </p:spTgt>
                                        </p:tgtEl>
                                        <p:attrNameLst>
                                          <p:attrName>style.visibility</p:attrName>
                                        </p:attrNameLst>
                                      </p:cBhvr>
                                      <p:to>
                                        <p:strVal val="visible"/>
                                      </p:to>
                                    </p:set>
                                    <p:anim calcmode="lin" valueType="num">
                                      <p:cBhvr additive="base">
                                        <p:cTn id="19" dur="500" fill="hold"/>
                                        <p:tgtEl>
                                          <p:spTgt spid="16486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4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4866">
                                            <p:txEl>
                                              <p:pRg st="1" end="1"/>
                                            </p:txEl>
                                          </p:spTgt>
                                        </p:tgtEl>
                                        <p:attrNameLst>
                                          <p:attrName>style.visibility</p:attrName>
                                        </p:attrNameLst>
                                      </p:cBhvr>
                                      <p:to>
                                        <p:strVal val="visible"/>
                                      </p:to>
                                    </p:set>
                                    <p:anim calcmode="lin" valueType="num">
                                      <p:cBhvr additive="base">
                                        <p:cTn id="25" dur="500" fill="hold"/>
                                        <p:tgtEl>
                                          <p:spTgt spid="16486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4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64866">
                                            <p:txEl>
                                              <p:pRg st="2" end="2"/>
                                            </p:txEl>
                                          </p:spTgt>
                                        </p:tgtEl>
                                        <p:attrNameLst>
                                          <p:attrName>style.visibility</p:attrName>
                                        </p:attrNameLst>
                                      </p:cBhvr>
                                      <p:to>
                                        <p:strVal val="visible"/>
                                      </p:to>
                                    </p:set>
                                    <p:anim calcmode="lin" valueType="num">
                                      <p:cBhvr additive="base">
                                        <p:cTn id="31" dur="500" fill="hold"/>
                                        <p:tgtEl>
                                          <p:spTgt spid="16486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48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64866">
                                            <p:txEl>
                                              <p:pRg st="3" end="3"/>
                                            </p:txEl>
                                          </p:spTgt>
                                        </p:tgtEl>
                                        <p:attrNameLst>
                                          <p:attrName>style.visibility</p:attrName>
                                        </p:attrNameLst>
                                      </p:cBhvr>
                                      <p:to>
                                        <p:strVal val="visible"/>
                                      </p:to>
                                    </p:set>
                                    <p:anim calcmode="lin" valueType="num">
                                      <p:cBhvr additive="base">
                                        <p:cTn id="37" dur="500" fill="hold"/>
                                        <p:tgtEl>
                                          <p:spTgt spid="164866">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48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64866">
                                            <p:txEl>
                                              <p:pRg st="4" end="4"/>
                                            </p:txEl>
                                          </p:spTgt>
                                        </p:tgtEl>
                                        <p:attrNameLst>
                                          <p:attrName>style.visibility</p:attrName>
                                        </p:attrNameLst>
                                      </p:cBhvr>
                                      <p:to>
                                        <p:strVal val="visible"/>
                                      </p:to>
                                    </p:set>
                                    <p:anim calcmode="lin" valueType="num">
                                      <p:cBhvr additive="base">
                                        <p:cTn id="43" dur="500" fill="hold"/>
                                        <p:tgtEl>
                                          <p:spTgt spid="164866">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486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P spid="16486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2895600" y="1143000"/>
            <a:ext cx="3276600" cy="609600"/>
          </a:xfrm>
          <a:prstGeom prst="rect">
            <a:avLst/>
          </a:prstGeom>
          <a:noFill/>
          <a:ln w="9525">
            <a:noFill/>
            <a:miter lim="800000"/>
            <a:headEnd/>
            <a:tailEnd/>
          </a:ln>
        </p:spPr>
        <p:txBody>
          <a:bodyPr/>
          <a:lstStyle/>
          <a:p>
            <a:pPr eaLnBrk="0" hangingPunct="0">
              <a:lnSpc>
                <a:spcPct val="90000"/>
              </a:lnSpc>
              <a:spcBef>
                <a:spcPct val="30000"/>
              </a:spcBef>
              <a:buClr>
                <a:schemeClr val="hlink"/>
              </a:buClr>
              <a:buSzPct val="70000"/>
              <a:buFont typeface="Wingdings" pitchFamily="2" charset="2"/>
              <a:buNone/>
            </a:pPr>
            <a:r>
              <a:rPr lang="en-US" sz="2800" i="1">
                <a:latin typeface="Times New Roman" pitchFamily="18" charset="0"/>
                <a:cs typeface="Arial" charset="0"/>
                <a:sym typeface="Symbol" pitchFamily="18" charset="2"/>
              </a:rPr>
              <a:t>H</a:t>
            </a:r>
            <a:r>
              <a:rPr lang="en-US" sz="2800" i="1" baseline="-25000">
                <a:latin typeface="Times New Roman" pitchFamily="18" charset="0"/>
                <a:cs typeface="Arial" charset="0"/>
                <a:sym typeface="Symbol" pitchFamily="18" charset="2"/>
              </a:rPr>
              <a:t>n</a:t>
            </a:r>
            <a:r>
              <a:rPr lang="en-US" sz="2800" baseline="-25000">
                <a:latin typeface="Times New Roman" pitchFamily="18" charset="0"/>
                <a:cs typeface="Arial" charset="0"/>
                <a:sym typeface="Symbol" pitchFamily="18" charset="2"/>
              </a:rPr>
              <a:t>  </a:t>
            </a:r>
            <a:r>
              <a:rPr lang="en-US" sz="2800">
                <a:latin typeface="Times New Roman" pitchFamily="18" charset="0"/>
                <a:cs typeface="Arial" charset="0"/>
                <a:sym typeface="Symbol" pitchFamily="18" charset="2"/>
              </a:rPr>
              <a:t>= 2 </a:t>
            </a:r>
            <a:r>
              <a:rPr lang="en-US" sz="2800" i="1">
                <a:latin typeface="Times New Roman" pitchFamily="18" charset="0"/>
                <a:cs typeface="Arial" charset="0"/>
                <a:sym typeface="Symbol" pitchFamily="18" charset="2"/>
              </a:rPr>
              <a:t>H</a:t>
            </a:r>
            <a:r>
              <a:rPr lang="en-US" sz="2800" i="1" baseline="-25000">
                <a:latin typeface="Times New Roman" pitchFamily="18" charset="0"/>
                <a:cs typeface="Arial" charset="0"/>
                <a:sym typeface="Symbol" pitchFamily="18" charset="2"/>
              </a:rPr>
              <a:t>n</a:t>
            </a:r>
            <a:r>
              <a:rPr lang="en-US" sz="2800" baseline="-25000">
                <a:latin typeface="Times New Roman" pitchFamily="18" charset="0"/>
                <a:cs typeface="Arial" charset="0"/>
                <a:sym typeface="Symbol" pitchFamily="18" charset="2"/>
              </a:rPr>
              <a:t> – 1 </a:t>
            </a:r>
            <a:r>
              <a:rPr lang="en-US" sz="2800">
                <a:latin typeface="Times New Roman" pitchFamily="18" charset="0"/>
                <a:cs typeface="Arial" charset="0"/>
                <a:sym typeface="Symbol" pitchFamily="18" charset="2"/>
              </a:rPr>
              <a:t> + 1</a:t>
            </a:r>
          </a:p>
        </p:txBody>
      </p:sp>
      <p:sp>
        <p:nvSpPr>
          <p:cNvPr id="165891" name="Rectangle 3"/>
          <p:cNvSpPr>
            <a:spLocks noChangeArrowheads="1"/>
          </p:cNvSpPr>
          <p:nvPr/>
        </p:nvSpPr>
        <p:spPr bwMode="auto">
          <a:xfrm>
            <a:off x="381000" y="533400"/>
            <a:ext cx="8534400" cy="519113"/>
          </a:xfrm>
          <a:prstGeom prst="rect">
            <a:avLst/>
          </a:prstGeom>
          <a:noFill/>
          <a:ln w="9525">
            <a:noFill/>
            <a:miter lim="800000"/>
            <a:headEnd/>
            <a:tailEnd/>
          </a:ln>
        </p:spPr>
        <p:txBody>
          <a:bodyPr>
            <a:spAutoFit/>
          </a:bodyPr>
          <a:lstStyle/>
          <a:p>
            <a:pPr eaLnBrk="0" hangingPunct="0">
              <a:spcBef>
                <a:spcPct val="50000"/>
              </a:spcBef>
              <a:buClr>
                <a:schemeClr val="hlink"/>
              </a:buClr>
              <a:buSzPct val="70000"/>
              <a:buFont typeface="Wingdings" pitchFamily="2" charset="2"/>
              <a:buChar char="n"/>
            </a:pPr>
            <a:r>
              <a:rPr lang="en-US" sz="2800">
                <a:latin typeface="Times New Roman" pitchFamily="18" charset="0"/>
                <a:cs typeface="Arial" charset="0"/>
                <a:sym typeface="Symbol" pitchFamily="18" charset="2"/>
              </a:rPr>
              <a:t> We can prove by induction that </a:t>
            </a:r>
          </a:p>
        </p:txBody>
      </p:sp>
      <p:sp>
        <p:nvSpPr>
          <p:cNvPr id="165892" name="Rectangle 4"/>
          <p:cNvSpPr>
            <a:spLocks noChangeArrowheads="1"/>
          </p:cNvSpPr>
          <p:nvPr/>
        </p:nvSpPr>
        <p:spPr bwMode="auto">
          <a:xfrm>
            <a:off x="381000" y="1905000"/>
            <a:ext cx="8229600" cy="4267200"/>
          </a:xfrm>
          <a:prstGeom prst="rect">
            <a:avLst/>
          </a:prstGeom>
          <a:noFill/>
          <a:ln w="9525">
            <a:noFill/>
            <a:miter lim="800000"/>
            <a:headEnd/>
            <a:tailEnd/>
          </a:ln>
        </p:spPr>
        <p:txBody>
          <a:bodyPr/>
          <a:lstStyle/>
          <a:p>
            <a:pPr eaLnBrk="0" hangingPunct="0">
              <a:lnSpc>
                <a:spcPct val="90000"/>
              </a:lnSpc>
              <a:spcBef>
                <a:spcPct val="30000"/>
              </a:spcBef>
              <a:buClr>
                <a:schemeClr val="hlink"/>
              </a:buClr>
              <a:buSzPct val="70000"/>
              <a:buFont typeface="Wingdings" pitchFamily="2" charset="2"/>
              <a:buChar char="n"/>
            </a:pPr>
            <a:r>
              <a:rPr lang="en-US" sz="2800">
                <a:latin typeface="Times New Roman" pitchFamily="18" charset="0"/>
                <a:cs typeface="Arial" charset="0"/>
                <a:sym typeface="Symbol" pitchFamily="18" charset="2"/>
              </a:rPr>
              <a:t> To solve this recurrence relation, we write </a:t>
            </a:r>
          </a:p>
          <a:p>
            <a:pPr algn="ctr" eaLnBrk="0" hangingPunct="0">
              <a:lnSpc>
                <a:spcPct val="90000"/>
              </a:lnSpc>
              <a:spcBef>
                <a:spcPct val="30000"/>
              </a:spcBef>
              <a:buClr>
                <a:schemeClr val="hlink"/>
              </a:buClr>
              <a:buSzPct val="70000"/>
              <a:buFont typeface="Wingdings" pitchFamily="2" charset="2"/>
              <a:buNone/>
            </a:pPr>
            <a:r>
              <a:rPr lang="en-US" sz="2800" i="1">
                <a:latin typeface="Times New Roman" pitchFamily="18" charset="0"/>
                <a:cs typeface="Arial" charset="0"/>
                <a:sym typeface="Symbol" pitchFamily="18" charset="2"/>
              </a:rPr>
              <a:t>H</a:t>
            </a:r>
            <a:r>
              <a:rPr lang="en-US" sz="2800" i="1" baseline="-25000">
                <a:latin typeface="Times New Roman" pitchFamily="18" charset="0"/>
                <a:cs typeface="Arial" charset="0"/>
                <a:sym typeface="Symbol" pitchFamily="18" charset="2"/>
              </a:rPr>
              <a:t>n</a:t>
            </a:r>
            <a:r>
              <a:rPr lang="en-US" sz="2800" baseline="-25000">
                <a:latin typeface="Times New Roman" pitchFamily="18" charset="0"/>
                <a:cs typeface="Arial" charset="0"/>
                <a:sym typeface="Symbol" pitchFamily="18" charset="2"/>
              </a:rPr>
              <a:t>  </a:t>
            </a:r>
            <a:r>
              <a:rPr lang="en-US" sz="2800">
                <a:latin typeface="Times New Roman" pitchFamily="18" charset="0"/>
                <a:cs typeface="Arial" charset="0"/>
                <a:sym typeface="Symbol" pitchFamily="18" charset="2"/>
              </a:rPr>
              <a:t>+ 1 = 2 </a:t>
            </a:r>
            <a:r>
              <a:rPr lang="en-US" sz="2800" i="1">
                <a:latin typeface="Times New Roman" pitchFamily="18" charset="0"/>
                <a:cs typeface="Arial" charset="0"/>
                <a:sym typeface="Symbol" pitchFamily="18" charset="2"/>
              </a:rPr>
              <a:t>H</a:t>
            </a:r>
            <a:r>
              <a:rPr lang="en-US" sz="2800" i="1" baseline="-25000">
                <a:latin typeface="Times New Roman" pitchFamily="18" charset="0"/>
                <a:cs typeface="Arial" charset="0"/>
                <a:sym typeface="Symbol" pitchFamily="18" charset="2"/>
              </a:rPr>
              <a:t>n</a:t>
            </a:r>
            <a:r>
              <a:rPr lang="en-US" sz="2800" baseline="-25000">
                <a:latin typeface="Times New Roman" pitchFamily="18" charset="0"/>
                <a:cs typeface="Arial" charset="0"/>
                <a:sym typeface="Symbol" pitchFamily="18" charset="2"/>
              </a:rPr>
              <a:t> – 1 </a:t>
            </a:r>
            <a:r>
              <a:rPr lang="en-US" sz="2800">
                <a:latin typeface="Times New Roman" pitchFamily="18" charset="0"/>
                <a:cs typeface="Arial" charset="0"/>
                <a:sym typeface="Symbol" pitchFamily="18" charset="2"/>
              </a:rPr>
              <a:t> + 2 = 2(</a:t>
            </a:r>
            <a:r>
              <a:rPr lang="en-US" sz="2800" i="1">
                <a:latin typeface="Times New Roman" pitchFamily="18" charset="0"/>
                <a:cs typeface="Arial" charset="0"/>
                <a:sym typeface="Symbol" pitchFamily="18" charset="2"/>
              </a:rPr>
              <a:t>H</a:t>
            </a:r>
            <a:r>
              <a:rPr lang="en-US" sz="2800" i="1" baseline="-25000">
                <a:latin typeface="Times New Roman" pitchFamily="18" charset="0"/>
                <a:cs typeface="Arial" charset="0"/>
                <a:sym typeface="Symbol" pitchFamily="18" charset="2"/>
              </a:rPr>
              <a:t>n –</a:t>
            </a:r>
            <a:r>
              <a:rPr lang="en-US" sz="2800" i="1">
                <a:latin typeface="Times New Roman" pitchFamily="18" charset="0"/>
                <a:cs typeface="Arial" charset="0"/>
                <a:sym typeface="Symbol" pitchFamily="18" charset="2"/>
              </a:rPr>
              <a:t> </a:t>
            </a:r>
            <a:r>
              <a:rPr lang="en-US" sz="2800" i="1" baseline="-25000">
                <a:latin typeface="Times New Roman" pitchFamily="18" charset="0"/>
                <a:cs typeface="Arial" charset="0"/>
                <a:sym typeface="Symbol" pitchFamily="18" charset="2"/>
              </a:rPr>
              <a:t>1</a:t>
            </a:r>
            <a:r>
              <a:rPr lang="en-US" sz="2800" i="1">
                <a:latin typeface="Times New Roman" pitchFamily="18" charset="0"/>
                <a:cs typeface="Arial" charset="0"/>
                <a:sym typeface="Symbol" pitchFamily="18" charset="2"/>
              </a:rPr>
              <a:t>+ 1)</a:t>
            </a:r>
            <a:endParaRPr lang="en-US" sz="2800">
              <a:latin typeface="Times New Roman" pitchFamily="18" charset="0"/>
              <a:cs typeface="Arial" charset="0"/>
              <a:sym typeface="Symbol" pitchFamily="18" charset="2"/>
            </a:endParaRPr>
          </a:p>
          <a:p>
            <a:pPr eaLnBrk="0" hangingPunct="0">
              <a:lnSpc>
                <a:spcPct val="90000"/>
              </a:lnSpc>
              <a:spcBef>
                <a:spcPct val="30000"/>
              </a:spcBef>
              <a:buClr>
                <a:schemeClr val="hlink"/>
              </a:buClr>
              <a:buSzPct val="70000"/>
              <a:buFont typeface="Wingdings" pitchFamily="2" charset="2"/>
              <a:buChar char="n"/>
            </a:pPr>
            <a:r>
              <a:rPr lang="en-US" sz="2800">
                <a:latin typeface="Times New Roman" pitchFamily="18" charset="0"/>
                <a:cs typeface="Arial" charset="0"/>
                <a:sym typeface="Symbol" pitchFamily="18" charset="2"/>
              </a:rPr>
              <a:t> This is a geometric progression, so the solution is:</a:t>
            </a:r>
          </a:p>
          <a:p>
            <a:pPr algn="ctr" eaLnBrk="0" hangingPunct="0">
              <a:lnSpc>
                <a:spcPct val="90000"/>
              </a:lnSpc>
              <a:spcBef>
                <a:spcPct val="30000"/>
              </a:spcBef>
              <a:buClr>
                <a:schemeClr val="hlink"/>
              </a:buClr>
              <a:buSzPct val="70000"/>
              <a:buFont typeface="Wingdings" pitchFamily="2" charset="2"/>
              <a:buNone/>
            </a:pPr>
            <a:r>
              <a:rPr lang="en-US" sz="2800" i="1">
                <a:latin typeface="Times New Roman" pitchFamily="18" charset="0"/>
                <a:cs typeface="Arial" charset="0"/>
                <a:sym typeface="Symbol" pitchFamily="18" charset="2"/>
              </a:rPr>
              <a:t>H</a:t>
            </a:r>
            <a:r>
              <a:rPr lang="en-US" sz="2800" i="1" baseline="-25000">
                <a:latin typeface="Times New Roman" pitchFamily="18" charset="0"/>
                <a:cs typeface="Arial" charset="0"/>
                <a:sym typeface="Symbol" pitchFamily="18" charset="2"/>
              </a:rPr>
              <a:t>n</a:t>
            </a:r>
            <a:r>
              <a:rPr lang="en-US" sz="2800" baseline="-25000">
                <a:latin typeface="Times New Roman" pitchFamily="18" charset="0"/>
                <a:cs typeface="Arial" charset="0"/>
                <a:sym typeface="Symbol" pitchFamily="18" charset="2"/>
              </a:rPr>
              <a:t>  </a:t>
            </a:r>
            <a:r>
              <a:rPr lang="en-US" sz="2800">
                <a:latin typeface="Times New Roman" pitchFamily="18" charset="0"/>
                <a:cs typeface="Arial" charset="0"/>
                <a:sym typeface="Symbol" pitchFamily="18" charset="2"/>
              </a:rPr>
              <a:t>+ 1 = </a:t>
            </a:r>
            <a:r>
              <a:rPr lang="en-US" sz="2800" i="1">
                <a:latin typeface="Times New Roman" pitchFamily="18" charset="0"/>
                <a:cs typeface="Arial" charset="0"/>
                <a:sym typeface="Symbol" pitchFamily="18" charset="2"/>
              </a:rPr>
              <a:t>C</a:t>
            </a:r>
            <a:r>
              <a:rPr lang="en-US" sz="2800">
                <a:latin typeface="Times New Roman" pitchFamily="18" charset="0"/>
                <a:cs typeface="Arial" charset="0"/>
                <a:sym typeface="Symbol" pitchFamily="18" charset="2"/>
              </a:rPr>
              <a:t> 2</a:t>
            </a:r>
            <a:r>
              <a:rPr lang="en-US" sz="2800" i="1" baseline="30000">
                <a:latin typeface="Times New Roman" pitchFamily="18" charset="0"/>
                <a:cs typeface="Arial" charset="0"/>
                <a:sym typeface="Symbol" pitchFamily="18" charset="2"/>
              </a:rPr>
              <a:t>n</a:t>
            </a:r>
            <a:endParaRPr lang="en-US" sz="2800">
              <a:latin typeface="Times New Roman" pitchFamily="18" charset="0"/>
              <a:cs typeface="Arial" charset="0"/>
              <a:sym typeface="Symbol" pitchFamily="18" charset="2"/>
            </a:endParaRPr>
          </a:p>
          <a:p>
            <a:pPr eaLnBrk="0" hangingPunct="0">
              <a:lnSpc>
                <a:spcPct val="90000"/>
              </a:lnSpc>
              <a:spcBef>
                <a:spcPct val="30000"/>
              </a:spcBef>
              <a:buClr>
                <a:schemeClr val="hlink"/>
              </a:buClr>
              <a:buSzPct val="70000"/>
              <a:buFont typeface="Wingdings" pitchFamily="2" charset="2"/>
              <a:buNone/>
            </a:pPr>
            <a:r>
              <a:rPr lang="en-US" sz="2800">
                <a:latin typeface="Times New Roman" pitchFamily="18" charset="0"/>
                <a:cs typeface="Arial" charset="0"/>
                <a:sym typeface="Symbol" pitchFamily="18" charset="2"/>
              </a:rPr>
              <a:t>Since </a:t>
            </a:r>
            <a:r>
              <a:rPr lang="en-US" sz="2800" i="1">
                <a:latin typeface="Times New Roman" pitchFamily="18" charset="0"/>
                <a:cs typeface="Arial" charset="0"/>
                <a:sym typeface="Symbol" pitchFamily="18" charset="2"/>
              </a:rPr>
              <a:t>H</a:t>
            </a:r>
            <a:r>
              <a:rPr lang="en-US" sz="2800" baseline="-25000">
                <a:latin typeface="Times New Roman" pitchFamily="18" charset="0"/>
                <a:cs typeface="Arial" charset="0"/>
                <a:sym typeface="Symbol" pitchFamily="18" charset="2"/>
              </a:rPr>
              <a:t>1</a:t>
            </a:r>
            <a:r>
              <a:rPr lang="en-US" sz="2800">
                <a:latin typeface="Times New Roman" pitchFamily="18" charset="0"/>
                <a:cs typeface="Arial" charset="0"/>
                <a:sym typeface="Symbol" pitchFamily="18" charset="2"/>
              </a:rPr>
              <a:t> = 1, we have </a:t>
            </a:r>
            <a:r>
              <a:rPr lang="en-US" sz="2800" i="1">
                <a:latin typeface="Times New Roman" pitchFamily="18" charset="0"/>
                <a:cs typeface="Arial" charset="0"/>
                <a:sym typeface="Symbol" pitchFamily="18" charset="2"/>
              </a:rPr>
              <a:t>C</a:t>
            </a:r>
            <a:r>
              <a:rPr lang="en-US" sz="2800">
                <a:latin typeface="Times New Roman" pitchFamily="18" charset="0"/>
                <a:cs typeface="Arial" charset="0"/>
                <a:sym typeface="Symbol" pitchFamily="18" charset="2"/>
              </a:rPr>
              <a:t> = 1 and </a:t>
            </a:r>
          </a:p>
          <a:p>
            <a:pPr algn="ctr" eaLnBrk="0" hangingPunct="0">
              <a:lnSpc>
                <a:spcPct val="90000"/>
              </a:lnSpc>
              <a:spcBef>
                <a:spcPct val="30000"/>
              </a:spcBef>
              <a:buClr>
                <a:schemeClr val="hlink"/>
              </a:buClr>
              <a:buSzPct val="70000"/>
              <a:buFont typeface="Wingdings" pitchFamily="2" charset="2"/>
              <a:buNone/>
            </a:pPr>
            <a:r>
              <a:rPr lang="en-US" sz="2800" b="1" i="1">
                <a:latin typeface="Times New Roman" pitchFamily="18" charset="0"/>
                <a:cs typeface="Arial" charset="0"/>
                <a:sym typeface="Symbol" pitchFamily="18" charset="2"/>
              </a:rPr>
              <a:t>H</a:t>
            </a:r>
            <a:r>
              <a:rPr lang="en-US" sz="2800" b="1" i="1" baseline="-25000">
                <a:latin typeface="Times New Roman" pitchFamily="18" charset="0"/>
                <a:cs typeface="Arial" charset="0"/>
                <a:sym typeface="Symbol" pitchFamily="18" charset="2"/>
              </a:rPr>
              <a:t>n</a:t>
            </a:r>
            <a:r>
              <a:rPr lang="en-US" sz="2800" b="1" baseline="-25000">
                <a:latin typeface="Times New Roman" pitchFamily="18" charset="0"/>
                <a:cs typeface="Arial" charset="0"/>
                <a:sym typeface="Symbol" pitchFamily="18" charset="2"/>
              </a:rPr>
              <a:t>  </a:t>
            </a:r>
            <a:r>
              <a:rPr lang="en-US" sz="2800" b="1">
                <a:latin typeface="Times New Roman" pitchFamily="18" charset="0"/>
                <a:cs typeface="Arial" charset="0"/>
                <a:sym typeface="Symbol" pitchFamily="18" charset="2"/>
              </a:rPr>
              <a:t>= 2</a:t>
            </a:r>
            <a:r>
              <a:rPr lang="en-US" sz="2800" b="1" i="1" baseline="30000">
                <a:latin typeface="Times New Roman" pitchFamily="18" charset="0"/>
                <a:cs typeface="Arial" charset="0"/>
                <a:sym typeface="Symbol" pitchFamily="18" charset="2"/>
              </a:rPr>
              <a:t>n</a:t>
            </a:r>
            <a:r>
              <a:rPr lang="en-US" sz="2800" b="1">
                <a:latin typeface="Times New Roman" pitchFamily="18" charset="0"/>
                <a:cs typeface="Arial" charset="0"/>
                <a:sym typeface="Symbol" pitchFamily="18" charset="2"/>
              </a:rPr>
              <a:t> – 1</a:t>
            </a:r>
            <a:r>
              <a:rPr lang="en-US" sz="2800">
                <a:latin typeface="Times New Roman" pitchFamily="18" charset="0"/>
                <a:cs typeface="Arial" charset="0"/>
                <a:sym typeface="Symbol" pitchFamily="18" charset="2"/>
              </a:rPr>
              <a:t> </a:t>
            </a:r>
          </a:p>
          <a:p>
            <a:pPr eaLnBrk="0" hangingPunct="0">
              <a:lnSpc>
                <a:spcPct val="90000"/>
              </a:lnSpc>
              <a:spcBef>
                <a:spcPct val="30000"/>
              </a:spcBef>
              <a:buClr>
                <a:schemeClr val="hlink"/>
              </a:buClr>
              <a:buSzPct val="70000"/>
              <a:buFont typeface="Wingdings" pitchFamily="2" charset="2"/>
              <a:buNone/>
            </a:pPr>
            <a:r>
              <a:rPr lang="en-US" sz="2800">
                <a:latin typeface="Times New Roman" pitchFamily="18" charset="0"/>
                <a:cs typeface="Arial" charset="0"/>
                <a:sym typeface="Symbol" pitchFamily="18" charset="2"/>
              </a:rPr>
              <a:t>E.g.  </a:t>
            </a:r>
            <a:r>
              <a:rPr lang="en-US" sz="2800" i="1">
                <a:latin typeface="Times New Roman" pitchFamily="18" charset="0"/>
                <a:cs typeface="Arial" charset="0"/>
                <a:sym typeface="Symbol" pitchFamily="18" charset="2"/>
              </a:rPr>
              <a:t>H</a:t>
            </a:r>
            <a:r>
              <a:rPr lang="en-US" sz="2800" baseline="-25000">
                <a:latin typeface="Times New Roman" pitchFamily="18" charset="0"/>
                <a:cs typeface="Arial" charset="0"/>
                <a:sym typeface="Symbol" pitchFamily="18" charset="2"/>
              </a:rPr>
              <a:t>64</a:t>
            </a:r>
            <a:r>
              <a:rPr lang="en-US" sz="2800">
                <a:latin typeface="Times New Roman" pitchFamily="18" charset="0"/>
                <a:cs typeface="Arial" charset="0"/>
                <a:sym typeface="Symbol" pitchFamily="18" charset="2"/>
              </a:rPr>
              <a:t> = 18,446,744,073,709,551,615: </a:t>
            </a:r>
          </a:p>
          <a:p>
            <a:pPr eaLnBrk="0" hangingPunct="0">
              <a:lnSpc>
                <a:spcPct val="90000"/>
              </a:lnSpc>
              <a:spcBef>
                <a:spcPct val="30000"/>
              </a:spcBef>
              <a:buClr>
                <a:schemeClr val="hlink"/>
              </a:buClr>
              <a:buSzPct val="70000"/>
              <a:buFont typeface="Wingdings" pitchFamily="2" charset="2"/>
              <a:buNone/>
            </a:pPr>
            <a:r>
              <a:rPr lang="en-US" sz="2800">
                <a:latin typeface="Times New Roman" pitchFamily="18" charset="0"/>
                <a:cs typeface="Arial" charset="0"/>
                <a:sym typeface="Symbol" pitchFamily="18" charset="2"/>
              </a:rPr>
              <a:t>It takes 500 billion years to solve the puzzle !!</a:t>
            </a:r>
          </a:p>
        </p:txBody>
      </p:sp>
      <p:sp>
        <p:nvSpPr>
          <p:cNvPr id="5" name="Slide Number Placeholder 4"/>
          <p:cNvSpPr>
            <a:spLocks noGrp="1"/>
          </p:cNvSpPr>
          <p:nvPr>
            <p:ph type="sldNum" sz="quarter" idx="12"/>
          </p:nvPr>
        </p:nvSpPr>
        <p:spPr/>
        <p:txBody>
          <a:bodyPr/>
          <a:lstStyle/>
          <a:p>
            <a:pPr>
              <a:defRPr/>
            </a:pPr>
            <a:fld id="{A9895509-4D74-4C73-85DF-91F82D0688A4}"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0-#ppt_w/2"/>
                                          </p:val>
                                        </p:tav>
                                        <p:tav tm="100000">
                                          <p:val>
                                            <p:strVal val="#ppt_x"/>
                                          </p:val>
                                        </p:tav>
                                      </p:tavLst>
                                    </p:anim>
                                    <p:anim calcmode="lin" valueType="num">
                                      <p:cBhvr additive="base">
                                        <p:cTn id="8" dur="500" fill="hold"/>
                                        <p:tgtEl>
                                          <p:spTgt spid="1658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589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5892">
                                            <p:txEl>
                                              <p:pRg st="0" end="0"/>
                                            </p:txEl>
                                          </p:spTgt>
                                        </p:tgtEl>
                                        <p:attrNameLst>
                                          <p:attrName>style.visibility</p:attrName>
                                        </p:attrNameLst>
                                      </p:cBhvr>
                                      <p:to>
                                        <p:strVal val="visible"/>
                                      </p:to>
                                    </p:set>
                                    <p:anim calcmode="lin" valueType="num">
                                      <p:cBhvr additive="base">
                                        <p:cTn id="17" dur="500" fill="hold"/>
                                        <p:tgtEl>
                                          <p:spTgt spid="165892">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58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65892">
                                            <p:txEl>
                                              <p:pRg st="1" end="1"/>
                                            </p:txEl>
                                          </p:spTgt>
                                        </p:tgtEl>
                                        <p:attrNameLst>
                                          <p:attrName>style.visibility</p:attrName>
                                        </p:attrNameLst>
                                      </p:cBhvr>
                                      <p:to>
                                        <p:strVal val="visible"/>
                                      </p:to>
                                    </p:set>
                                    <p:anim calcmode="lin" valueType="num">
                                      <p:cBhvr additive="base">
                                        <p:cTn id="23" dur="500" fill="hold"/>
                                        <p:tgtEl>
                                          <p:spTgt spid="165892">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58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65892">
                                            <p:txEl>
                                              <p:pRg st="2" end="2"/>
                                            </p:txEl>
                                          </p:spTgt>
                                        </p:tgtEl>
                                        <p:attrNameLst>
                                          <p:attrName>style.visibility</p:attrName>
                                        </p:attrNameLst>
                                      </p:cBhvr>
                                      <p:to>
                                        <p:strVal val="visible"/>
                                      </p:to>
                                    </p:set>
                                    <p:anim calcmode="lin" valueType="num">
                                      <p:cBhvr additive="base">
                                        <p:cTn id="29" dur="500" fill="hold"/>
                                        <p:tgtEl>
                                          <p:spTgt spid="165892">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58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65892">
                                            <p:txEl>
                                              <p:pRg st="3" end="3"/>
                                            </p:txEl>
                                          </p:spTgt>
                                        </p:tgtEl>
                                        <p:attrNameLst>
                                          <p:attrName>style.visibility</p:attrName>
                                        </p:attrNameLst>
                                      </p:cBhvr>
                                      <p:to>
                                        <p:strVal val="visible"/>
                                      </p:to>
                                    </p:set>
                                    <p:anim calcmode="lin" valueType="num">
                                      <p:cBhvr additive="base">
                                        <p:cTn id="35" dur="500" fill="hold"/>
                                        <p:tgtEl>
                                          <p:spTgt spid="165892">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58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65892">
                                            <p:txEl>
                                              <p:pRg st="4" end="4"/>
                                            </p:txEl>
                                          </p:spTgt>
                                        </p:tgtEl>
                                        <p:attrNameLst>
                                          <p:attrName>style.visibility</p:attrName>
                                        </p:attrNameLst>
                                      </p:cBhvr>
                                      <p:to>
                                        <p:strVal val="visible"/>
                                      </p:to>
                                    </p:set>
                                    <p:anim calcmode="lin" valueType="num">
                                      <p:cBhvr additive="base">
                                        <p:cTn id="41" dur="500" fill="hold"/>
                                        <p:tgtEl>
                                          <p:spTgt spid="165892">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58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65892">
                                            <p:txEl>
                                              <p:pRg st="5" end="5"/>
                                            </p:txEl>
                                          </p:spTgt>
                                        </p:tgtEl>
                                        <p:attrNameLst>
                                          <p:attrName>style.visibility</p:attrName>
                                        </p:attrNameLst>
                                      </p:cBhvr>
                                      <p:to>
                                        <p:strVal val="visible"/>
                                      </p:to>
                                    </p:set>
                                    <p:anim calcmode="lin" valueType="num">
                                      <p:cBhvr additive="base">
                                        <p:cTn id="47" dur="500" fill="hold"/>
                                        <p:tgtEl>
                                          <p:spTgt spid="165892">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6589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65892">
                                            <p:txEl>
                                              <p:pRg st="6" end="6"/>
                                            </p:txEl>
                                          </p:spTgt>
                                        </p:tgtEl>
                                        <p:attrNameLst>
                                          <p:attrName>style.visibility</p:attrName>
                                        </p:attrNameLst>
                                      </p:cBhvr>
                                      <p:to>
                                        <p:strVal val="visible"/>
                                      </p:to>
                                    </p:set>
                                    <p:anim calcmode="lin" valueType="num">
                                      <p:cBhvr additive="base">
                                        <p:cTn id="53" dur="500" fill="hold"/>
                                        <p:tgtEl>
                                          <p:spTgt spid="165892">
                                            <p:txEl>
                                              <p:pRg st="6" end="6"/>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6589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65892">
                                            <p:txEl>
                                              <p:pRg st="7" end="7"/>
                                            </p:txEl>
                                          </p:spTgt>
                                        </p:tgtEl>
                                        <p:attrNameLst>
                                          <p:attrName>style.visibility</p:attrName>
                                        </p:attrNameLst>
                                      </p:cBhvr>
                                      <p:to>
                                        <p:strVal val="visible"/>
                                      </p:to>
                                    </p:set>
                                    <p:anim calcmode="lin" valueType="num">
                                      <p:cBhvr additive="base">
                                        <p:cTn id="59" dur="500" fill="hold"/>
                                        <p:tgtEl>
                                          <p:spTgt spid="165892">
                                            <p:txEl>
                                              <p:pRg st="7" end="7"/>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6589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autoUpdateAnimBg="0"/>
      <p:bldP spid="1658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685800" y="1676400"/>
            <a:ext cx="8001000" cy="1828800"/>
          </a:xfrm>
        </p:spPr>
        <p:txBody>
          <a:bodyPr/>
          <a:lstStyle/>
          <a:p>
            <a:pPr eaLnBrk="1" hangingPunct="1">
              <a:buFontTx/>
              <a:buNone/>
            </a:pPr>
            <a:r>
              <a:rPr lang="en-US" smtClean="0">
                <a:latin typeface="VNI-Times" pitchFamily="2" charset="0"/>
              </a:rPr>
              <a:t>Xeùt heä thöùc ñeä qui tuyeán tính thuaàn nhaát</a:t>
            </a:r>
          </a:p>
          <a:p>
            <a:pPr eaLnBrk="1" hangingPunct="1">
              <a:buFontTx/>
              <a:buNone/>
            </a:pPr>
            <a:r>
              <a:rPr lang="en-US" sz="4400" smtClean="0">
                <a:latin typeface="VNI-Times" pitchFamily="2" charset="0"/>
              </a:rPr>
              <a:t>	</a:t>
            </a:r>
            <a:r>
              <a:rPr lang="en-US" sz="4000" smtClean="0">
                <a:latin typeface="VNI-Times" pitchFamily="2" charset="0"/>
              </a:rPr>
              <a:t>x</a:t>
            </a:r>
            <a:r>
              <a:rPr lang="en-US" sz="4000" baseline="-25000" smtClean="0">
                <a:latin typeface="VNI-Times" pitchFamily="2" charset="0"/>
              </a:rPr>
              <a:t>n</a:t>
            </a:r>
            <a:r>
              <a:rPr lang="en-US" sz="4000" smtClean="0">
                <a:latin typeface="VNI-Times" pitchFamily="2" charset="0"/>
              </a:rPr>
              <a:t> = a</a:t>
            </a:r>
            <a:r>
              <a:rPr lang="en-US" sz="4000" baseline="-25000" smtClean="0">
                <a:latin typeface="VNI-Times" pitchFamily="2" charset="0"/>
              </a:rPr>
              <a:t>1</a:t>
            </a:r>
            <a:r>
              <a:rPr lang="en-US" sz="4000" smtClean="0">
                <a:latin typeface="VNI-Times" pitchFamily="2" charset="0"/>
              </a:rPr>
              <a:t>x</a:t>
            </a:r>
            <a:r>
              <a:rPr lang="en-US" sz="4000" baseline="-25000" smtClean="0">
                <a:latin typeface="VNI-Times" pitchFamily="2" charset="0"/>
              </a:rPr>
              <a:t>n-1</a:t>
            </a:r>
            <a:r>
              <a:rPr lang="en-US" sz="4000" smtClean="0">
                <a:latin typeface="VNI-Times" pitchFamily="2" charset="0"/>
              </a:rPr>
              <a:t> +… + a</a:t>
            </a:r>
            <a:r>
              <a:rPr lang="en-US" sz="4000" baseline="-25000" smtClean="0">
                <a:latin typeface="VNI-Times" pitchFamily="2" charset="0"/>
              </a:rPr>
              <a:t>k</a:t>
            </a:r>
            <a:r>
              <a:rPr lang="en-US" sz="4000" smtClean="0">
                <a:latin typeface="VNI-Times" pitchFamily="2" charset="0"/>
              </a:rPr>
              <a:t>x</a:t>
            </a:r>
            <a:r>
              <a:rPr lang="en-US" sz="4000" baseline="-25000" smtClean="0">
                <a:latin typeface="VNI-Times" pitchFamily="2" charset="0"/>
              </a:rPr>
              <a:t>n-k</a:t>
            </a:r>
            <a:r>
              <a:rPr lang="en-US" sz="4000" smtClean="0">
                <a:latin typeface="VNI-Times" pitchFamily="2" charset="0"/>
              </a:rPr>
              <a:t> </a:t>
            </a:r>
            <a:r>
              <a:rPr lang="en-US" sz="2800" smtClean="0">
                <a:latin typeface="VNI-Times" pitchFamily="2" charset="0"/>
              </a:rPr>
              <a:t>	</a:t>
            </a:r>
            <a:r>
              <a:rPr lang="en-US" smtClean="0">
                <a:latin typeface="VNI-Times" pitchFamily="2" charset="0"/>
              </a:rPr>
              <a:t>(2)</a:t>
            </a:r>
          </a:p>
        </p:txBody>
      </p:sp>
      <p:sp>
        <p:nvSpPr>
          <p:cNvPr id="63491" name="Rectangle 3"/>
          <p:cNvSpPr>
            <a:spLocks noGrp="1" noChangeArrowheads="1"/>
          </p:cNvSpPr>
          <p:nvPr>
            <p:ph type="title"/>
          </p:nvPr>
        </p:nvSpPr>
        <p:spPr>
          <a:noFill/>
        </p:spPr>
        <p:txBody>
          <a:bodyPr/>
          <a:lstStyle/>
          <a:p>
            <a:pPr eaLnBrk="1" hangingPunct="1"/>
            <a:r>
              <a:rPr lang="en-US" sz="4000" smtClean="0"/>
              <a:t>Hệ thức đệ qui tuyến tính thuần nhất</a:t>
            </a:r>
          </a:p>
        </p:txBody>
      </p:sp>
      <p:sp>
        <p:nvSpPr>
          <p:cNvPr id="36868" name="Rectangle 4"/>
          <p:cNvSpPr>
            <a:spLocks noChangeArrowheads="1"/>
          </p:cNvSpPr>
          <p:nvPr/>
        </p:nvSpPr>
        <p:spPr bwMode="auto">
          <a:xfrm>
            <a:off x="1066800" y="2362200"/>
            <a:ext cx="6400800" cy="838200"/>
          </a:xfrm>
          <a:prstGeom prst="rect">
            <a:avLst/>
          </a:prstGeom>
          <a:noFill/>
          <a:ln w="57150">
            <a:solidFill>
              <a:srgbClr val="FF00FF"/>
            </a:solidFill>
            <a:miter lim="800000"/>
            <a:headEnd/>
            <a:tailEnd/>
          </a:ln>
        </p:spPr>
        <p:txBody>
          <a:bodyPr wrap="none" anchor="ctr"/>
          <a:lstStyle/>
          <a:p>
            <a:endParaRPr lang="en-US">
              <a:latin typeface="Times New Roman" pitchFamily="18" charset="0"/>
            </a:endParaRPr>
          </a:p>
        </p:txBody>
      </p:sp>
      <p:sp>
        <p:nvSpPr>
          <p:cNvPr id="36869" name="Text Box 5"/>
          <p:cNvSpPr txBox="1">
            <a:spLocks noChangeArrowheads="1"/>
          </p:cNvSpPr>
          <p:nvPr/>
        </p:nvSpPr>
        <p:spPr bwMode="auto">
          <a:xfrm>
            <a:off x="685800" y="3886200"/>
            <a:ext cx="8458200" cy="1676400"/>
          </a:xfrm>
          <a:prstGeom prst="rect">
            <a:avLst/>
          </a:prstGeom>
          <a:noFill/>
          <a:ln w="9525">
            <a:noFill/>
            <a:miter lim="800000"/>
            <a:headEnd/>
            <a:tailEnd/>
          </a:ln>
        </p:spPr>
        <p:txBody>
          <a:bodyPr>
            <a:spAutoFit/>
          </a:bodyPr>
          <a:lstStyle/>
          <a:p>
            <a:r>
              <a:rPr lang="en-US" sz="3200">
                <a:latin typeface="VNI-Times" pitchFamily="2" charset="0"/>
              </a:rPr>
              <a:t>Phöông trình ñaëc tröng cuûa (2) laø phöông trình baäc k ñònh bôûi:</a:t>
            </a:r>
            <a:endParaRPr lang="en-US" sz="3200" b="1">
              <a:latin typeface="VNI-Times" pitchFamily="2" charset="0"/>
            </a:endParaRPr>
          </a:p>
          <a:p>
            <a:r>
              <a:rPr lang="en-US" sz="4000">
                <a:latin typeface="VNI-Times" pitchFamily="2" charset="0"/>
              </a:rPr>
              <a:t>	</a:t>
            </a:r>
            <a:r>
              <a:rPr lang="en-US" sz="4000">
                <a:latin typeface="VNI-Times" pitchFamily="2" charset="0"/>
                <a:sym typeface="Symbol" pitchFamily="18" charset="2"/>
              </a:rPr>
              <a:t></a:t>
            </a:r>
            <a:r>
              <a:rPr lang="en-US" sz="4000" baseline="30000">
                <a:latin typeface="VNI-Times" pitchFamily="2" charset="0"/>
              </a:rPr>
              <a:t>k</a:t>
            </a:r>
            <a:r>
              <a:rPr lang="en-US" sz="4000">
                <a:latin typeface="VNI-Times" pitchFamily="2" charset="0"/>
              </a:rPr>
              <a:t> - a</a:t>
            </a:r>
            <a:r>
              <a:rPr lang="en-US" sz="4000" baseline="-25000">
                <a:latin typeface="VNI-Times" pitchFamily="2" charset="0"/>
              </a:rPr>
              <a:t>1</a:t>
            </a:r>
            <a:r>
              <a:rPr lang="en-US" sz="4000">
                <a:latin typeface="VNI-Times" pitchFamily="2" charset="0"/>
                <a:sym typeface="Symbol" pitchFamily="18" charset="2"/>
              </a:rPr>
              <a:t></a:t>
            </a:r>
            <a:r>
              <a:rPr lang="en-US" sz="4000" baseline="30000">
                <a:latin typeface="VNI-Times" pitchFamily="2" charset="0"/>
              </a:rPr>
              <a:t>k-1</a:t>
            </a:r>
            <a:r>
              <a:rPr lang="en-US" sz="4000">
                <a:latin typeface="VNI-Times" pitchFamily="2" charset="0"/>
              </a:rPr>
              <a:t> -… - a</a:t>
            </a:r>
            <a:r>
              <a:rPr lang="en-US" sz="4000" baseline="-25000">
                <a:latin typeface="VNI-Times" pitchFamily="2" charset="0"/>
              </a:rPr>
              <a:t>k</a:t>
            </a:r>
            <a:r>
              <a:rPr lang="en-US" sz="4000">
                <a:latin typeface="VNI-Times" pitchFamily="2" charset="0"/>
              </a:rPr>
              <a:t> =  0</a:t>
            </a:r>
            <a:r>
              <a:rPr lang="en-US" sz="3200">
                <a:latin typeface="VNI-Times" pitchFamily="2" charset="0"/>
              </a:rPr>
              <a:t>		(*)</a:t>
            </a:r>
          </a:p>
        </p:txBody>
      </p:sp>
      <p:sp>
        <p:nvSpPr>
          <p:cNvPr id="36870" name="Rectangle 6"/>
          <p:cNvSpPr>
            <a:spLocks noChangeArrowheads="1"/>
          </p:cNvSpPr>
          <p:nvPr/>
        </p:nvSpPr>
        <p:spPr bwMode="auto">
          <a:xfrm>
            <a:off x="1238250" y="4914900"/>
            <a:ext cx="6400800" cy="838200"/>
          </a:xfrm>
          <a:prstGeom prst="rect">
            <a:avLst/>
          </a:prstGeom>
          <a:noFill/>
          <a:ln w="57150">
            <a:solidFill>
              <a:srgbClr val="FF00FF"/>
            </a:solidFill>
            <a:miter lim="800000"/>
            <a:headEnd/>
            <a:tailEnd/>
          </a:ln>
        </p:spPr>
        <p:txBody>
          <a:bodyPr wrap="none" anchor="ctr"/>
          <a:lstStyle/>
          <a:p>
            <a:endParaRPr lang="en-US">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4A32405A-C803-4756-9AE5-1F248DCBAFC1}"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to="" calcmode="lin" valueType="num">
                                      <p:cBhvr>
                                        <p:cTn id="7" dur="1" fill="hold"/>
                                        <p:tgtEl>
                                          <p:spTgt spid="36866">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 to="" calcmode="lin" valueType="num">
                                      <p:cBhvr>
                                        <p:cTn id="12" dur="1" fill="hold"/>
                                        <p:tgtEl>
                                          <p:spTgt spid="36866">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6868"/>
                                        </p:tgtEl>
                                        <p:attrNameLst>
                                          <p:attrName>style.visibility</p:attrName>
                                        </p:attrNameLst>
                                      </p:cBhvr>
                                      <p:to>
                                        <p:strVal val="visible"/>
                                      </p:to>
                                    </p:set>
                                    <p:anim to="" calcmode="lin" valueType="num">
                                      <p:cBhvr>
                                        <p:cTn id="17" dur="1" fill="hold"/>
                                        <p:tgtEl>
                                          <p:spTgt spid="3686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6869"/>
                                        </p:tgtEl>
                                        <p:attrNameLst>
                                          <p:attrName>style.visibility</p:attrName>
                                        </p:attrNameLst>
                                      </p:cBhvr>
                                      <p:to>
                                        <p:strVal val="visible"/>
                                      </p:to>
                                    </p:set>
                                    <p:anim to="" calcmode="lin" valueType="num">
                                      <p:cBhvr>
                                        <p:cTn id="22" dur="1" fill="hold"/>
                                        <p:tgtEl>
                                          <p:spTgt spid="3686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6870"/>
                                        </p:tgtEl>
                                        <p:attrNameLst>
                                          <p:attrName>style.visibility</p:attrName>
                                        </p:attrNameLst>
                                      </p:cBhvr>
                                      <p:to>
                                        <p:strVal val="visible"/>
                                      </p:to>
                                    </p:set>
                                    <p:anim to="" calcmode="lin" valueType="num">
                                      <p:cBhvr>
                                        <p:cTn id="27" dur="1" fill="hold"/>
                                        <p:tgtEl>
                                          <p:spTgt spid="3687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6868" grpId="0" animBg="1"/>
      <p:bldP spid="36869" grpId="0"/>
      <p:bldP spid="368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title"/>
          </p:nvPr>
        </p:nvSpPr>
        <p:spPr>
          <a:noFill/>
        </p:spPr>
        <p:txBody>
          <a:bodyPr/>
          <a:lstStyle/>
          <a:p>
            <a:pPr eaLnBrk="1" hangingPunct="1"/>
            <a:r>
              <a:rPr lang="en-US" sz="4000" smtClean="0"/>
              <a:t>Hệ thức đệ qui tuyến tính thuần nhất</a:t>
            </a:r>
          </a:p>
        </p:txBody>
      </p:sp>
      <p:sp>
        <p:nvSpPr>
          <p:cNvPr id="45064" name="Text Box 8"/>
          <p:cNvSpPr txBox="1">
            <a:spLocks noChangeArrowheads="1"/>
          </p:cNvSpPr>
          <p:nvPr/>
        </p:nvSpPr>
        <p:spPr bwMode="auto">
          <a:xfrm>
            <a:off x="381000" y="1676400"/>
            <a:ext cx="33528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Tröôøng hôïp k = 1 </a:t>
            </a:r>
          </a:p>
        </p:txBody>
      </p:sp>
      <p:sp>
        <p:nvSpPr>
          <p:cNvPr id="45065" name="Text Box 9"/>
          <p:cNvSpPr txBox="1">
            <a:spLocks noChangeArrowheads="1"/>
          </p:cNvSpPr>
          <p:nvPr/>
        </p:nvSpPr>
        <p:spPr bwMode="auto">
          <a:xfrm>
            <a:off x="914400" y="2362200"/>
            <a:ext cx="8229600" cy="277495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Phöông trình ñaëc tröng (*) trôû thaønh  </a:t>
            </a:r>
          </a:p>
          <a:p>
            <a:pPr>
              <a:spcBef>
                <a:spcPct val="50000"/>
              </a:spcBef>
            </a:pPr>
            <a:r>
              <a:rPr lang="en-US" sz="3200">
                <a:latin typeface="VNI-Times" pitchFamily="2" charset="0"/>
              </a:rPr>
              <a:t>		</a:t>
            </a:r>
            <a:r>
              <a:rPr lang="en-US" sz="3200">
                <a:latin typeface="VNI-Times" pitchFamily="2" charset="0"/>
                <a:sym typeface="Symbol" pitchFamily="18" charset="2"/>
              </a:rPr>
              <a:t></a:t>
            </a:r>
            <a:r>
              <a:rPr lang="en-US" sz="3200">
                <a:latin typeface="VNI-Times" pitchFamily="2" charset="0"/>
              </a:rPr>
              <a:t> - a</a:t>
            </a:r>
            <a:r>
              <a:rPr lang="en-US" sz="3200" baseline="-25000">
                <a:latin typeface="VNI-Times" pitchFamily="2" charset="0"/>
              </a:rPr>
              <a:t>1</a:t>
            </a:r>
            <a:r>
              <a:rPr lang="en-US" sz="3200">
                <a:latin typeface="VNI-Times" pitchFamily="2" charset="0"/>
              </a:rPr>
              <a:t> =  0 </a:t>
            </a:r>
          </a:p>
          <a:p>
            <a:pPr>
              <a:spcBef>
                <a:spcPct val="50000"/>
              </a:spcBef>
            </a:pPr>
            <a:r>
              <a:rPr lang="en-US" sz="3200">
                <a:latin typeface="VNI-Times" pitchFamily="2" charset="0"/>
              </a:rPr>
              <a:t>neân coù nghieäm laø </a:t>
            </a:r>
            <a:r>
              <a:rPr lang="en-US" sz="3200">
                <a:latin typeface="VNI-Times" pitchFamily="2" charset="0"/>
                <a:sym typeface="Symbol" pitchFamily="18" charset="2"/>
              </a:rPr>
              <a:t></a:t>
            </a:r>
            <a:r>
              <a:rPr lang="en-US" sz="3200" baseline="-25000">
                <a:latin typeface="VNI-Times" pitchFamily="2" charset="0"/>
              </a:rPr>
              <a:t>0</a:t>
            </a:r>
            <a:r>
              <a:rPr lang="en-US" sz="3200">
                <a:latin typeface="VNI-Times" pitchFamily="2" charset="0"/>
              </a:rPr>
              <a:t> =  a</a:t>
            </a:r>
            <a:r>
              <a:rPr lang="en-US" sz="3200" baseline="-25000">
                <a:latin typeface="VNI-Times" pitchFamily="2" charset="0"/>
              </a:rPr>
              <a:t>1</a:t>
            </a:r>
            <a:endParaRPr lang="en-US" sz="3200">
              <a:latin typeface="VNI-Times" pitchFamily="2" charset="0"/>
            </a:endParaRPr>
          </a:p>
          <a:p>
            <a:pPr>
              <a:spcBef>
                <a:spcPct val="50000"/>
              </a:spcBef>
            </a:pPr>
            <a:r>
              <a:rPr lang="en-US" sz="3200">
                <a:latin typeface="VNI-Times" pitchFamily="2" charset="0"/>
              </a:rPr>
              <a:t>Khi ñoù, (2) coù nghieäm toång quaùt laø:</a:t>
            </a:r>
          </a:p>
        </p:txBody>
      </p:sp>
      <p:graphicFrame>
        <p:nvGraphicFramePr>
          <p:cNvPr id="45067" name="Object 2"/>
          <p:cNvGraphicFramePr>
            <a:graphicFrameLocks noChangeAspect="1"/>
          </p:cNvGraphicFramePr>
          <p:nvPr/>
        </p:nvGraphicFramePr>
        <p:xfrm>
          <a:off x="2743200" y="5257800"/>
          <a:ext cx="2590800" cy="1003300"/>
        </p:xfrm>
        <a:graphic>
          <a:graphicData uri="http://schemas.openxmlformats.org/presentationml/2006/ole">
            <p:oleObj spid="_x0000_s2050" name="Equation" r:id="rId3" imgW="710891" imgH="279279" progId="Equation.DSMT4">
              <p:embed/>
            </p:oleObj>
          </a:graphicData>
        </a:graphic>
      </p:graphicFrame>
      <p:sp>
        <p:nvSpPr>
          <p:cNvPr id="45069" name="Rectangle 13"/>
          <p:cNvSpPr>
            <a:spLocks noChangeArrowheads="1"/>
          </p:cNvSpPr>
          <p:nvPr/>
        </p:nvSpPr>
        <p:spPr bwMode="auto">
          <a:xfrm>
            <a:off x="2514600" y="5334000"/>
            <a:ext cx="3352800" cy="990600"/>
          </a:xfrm>
          <a:prstGeom prst="rect">
            <a:avLst/>
          </a:prstGeom>
          <a:noFill/>
          <a:ln w="38100">
            <a:solidFill>
              <a:srgbClr val="008000"/>
            </a:solidFill>
            <a:miter lim="800000"/>
            <a:headEnd/>
            <a:tailEnd/>
          </a:ln>
        </p:spPr>
        <p:txBody>
          <a:bodyPr wrap="none" anchor="ctr"/>
          <a:lstStyle/>
          <a:p>
            <a:endParaRPr lang="en-US">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7B125880-B2B8-4EB9-8224-BD1C5D1363D9}"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5064"/>
                                        </p:tgtEl>
                                        <p:attrNameLst>
                                          <p:attrName>style.visibility</p:attrName>
                                        </p:attrNameLst>
                                      </p:cBhvr>
                                      <p:to>
                                        <p:strVal val="visible"/>
                                      </p:to>
                                    </p:set>
                                    <p:anim to="" calcmode="lin" valueType="num">
                                      <p:cBhvr>
                                        <p:cTn id="7" dur="1" fill="hold"/>
                                        <p:tgtEl>
                                          <p:spTgt spid="4506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5065"/>
                                        </p:tgtEl>
                                        <p:attrNameLst>
                                          <p:attrName>style.visibility</p:attrName>
                                        </p:attrNameLst>
                                      </p:cBhvr>
                                      <p:to>
                                        <p:strVal val="visible"/>
                                      </p:to>
                                    </p:set>
                                    <p:anim to="" calcmode="lin" valueType="num">
                                      <p:cBhvr>
                                        <p:cTn id="12" dur="1" fill="hold"/>
                                        <p:tgtEl>
                                          <p:spTgt spid="4506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5067"/>
                                        </p:tgtEl>
                                        <p:attrNameLst>
                                          <p:attrName>style.visibility</p:attrName>
                                        </p:attrNameLst>
                                      </p:cBhvr>
                                      <p:to>
                                        <p:strVal val="visible"/>
                                      </p:to>
                                    </p:set>
                                    <p:anim to="" calcmode="lin" valueType="num">
                                      <p:cBhvr>
                                        <p:cTn id="17" dur="1" fill="hold"/>
                                        <p:tgtEl>
                                          <p:spTgt spid="4506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5069"/>
                                        </p:tgtEl>
                                        <p:attrNameLst>
                                          <p:attrName>style.visibility</p:attrName>
                                        </p:attrNameLst>
                                      </p:cBhvr>
                                      <p:to>
                                        <p:strVal val="visible"/>
                                      </p:to>
                                    </p:set>
                                    <p:anim to="" calcmode="lin" valueType="num">
                                      <p:cBhvr>
                                        <p:cTn id="22" dur="1" fill="hold"/>
                                        <p:tgtEl>
                                          <p:spTgt spid="4506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 grpId="0"/>
      <p:bldP spid="45065" grpId="0"/>
      <p:bldP spid="4506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noFill/>
        </p:spPr>
        <p:txBody>
          <a:bodyPr/>
          <a:lstStyle/>
          <a:p>
            <a:pPr eaLnBrk="1" hangingPunct="1"/>
            <a:r>
              <a:rPr lang="en-US" sz="4000" smtClean="0"/>
              <a:t>Hệ thức đệ qui tuyến tính thuần nhất</a:t>
            </a:r>
          </a:p>
        </p:txBody>
      </p:sp>
      <p:sp>
        <p:nvSpPr>
          <p:cNvPr id="46083" name="Text Box 3"/>
          <p:cNvSpPr txBox="1">
            <a:spLocks noChangeArrowheads="1"/>
          </p:cNvSpPr>
          <p:nvPr/>
        </p:nvSpPr>
        <p:spPr bwMode="auto">
          <a:xfrm>
            <a:off x="457200" y="1752600"/>
            <a:ext cx="38862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Ví dụ: Hệ thức đệ qui</a:t>
            </a:r>
          </a:p>
        </p:txBody>
      </p:sp>
      <p:graphicFrame>
        <p:nvGraphicFramePr>
          <p:cNvPr id="46084" name="Object 2"/>
          <p:cNvGraphicFramePr>
            <a:graphicFrameLocks noChangeAspect="1"/>
          </p:cNvGraphicFramePr>
          <p:nvPr/>
        </p:nvGraphicFramePr>
        <p:xfrm>
          <a:off x="3048000" y="2590800"/>
          <a:ext cx="2514600" cy="1096963"/>
        </p:xfrm>
        <a:graphic>
          <a:graphicData uri="http://schemas.openxmlformats.org/presentationml/2006/ole">
            <p:oleObj spid="_x0000_s3074" name="Equation" r:id="rId3" imgW="1269449" imgH="571252" progId="Equation.DSMT4">
              <p:embed/>
            </p:oleObj>
          </a:graphicData>
        </a:graphic>
      </p:graphicFrame>
      <p:sp>
        <p:nvSpPr>
          <p:cNvPr id="46086" name="Text Box 6"/>
          <p:cNvSpPr txBox="1">
            <a:spLocks noChangeArrowheads="1"/>
          </p:cNvSpPr>
          <p:nvPr/>
        </p:nvSpPr>
        <p:spPr bwMode="auto">
          <a:xfrm>
            <a:off x="990600" y="4038600"/>
            <a:ext cx="8153400" cy="519113"/>
          </a:xfrm>
          <a:prstGeom prst="rect">
            <a:avLst/>
          </a:prstGeom>
          <a:noFill/>
          <a:ln w="9525">
            <a:noFill/>
            <a:miter lim="800000"/>
            <a:headEnd/>
            <a:tailEnd/>
          </a:ln>
        </p:spPr>
        <p:txBody>
          <a:bodyPr>
            <a:spAutoFit/>
          </a:bodyPr>
          <a:lstStyle/>
          <a:p>
            <a:pPr>
              <a:spcBef>
                <a:spcPct val="50000"/>
              </a:spcBef>
            </a:pPr>
            <a:r>
              <a:rPr lang="en-US" sz="2800">
                <a:latin typeface="VNI-Times" pitchFamily="2" charset="0"/>
              </a:rPr>
              <a:t>laø moät heä thöùc ñeä qui tuyeán tính thuaàn nhaát caáp 1 </a:t>
            </a:r>
          </a:p>
        </p:txBody>
      </p:sp>
      <p:sp>
        <p:nvSpPr>
          <p:cNvPr id="6" name="Slide Number Placeholder 5"/>
          <p:cNvSpPr>
            <a:spLocks noGrp="1"/>
          </p:cNvSpPr>
          <p:nvPr>
            <p:ph type="sldNum" sz="quarter" idx="12"/>
          </p:nvPr>
        </p:nvSpPr>
        <p:spPr/>
        <p:txBody>
          <a:bodyPr/>
          <a:lstStyle/>
          <a:p>
            <a:pPr>
              <a:defRPr/>
            </a:pPr>
            <a:fld id="{F35D1484-21CF-4D5F-B24D-A9FB464E952C}"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 to="" calcmode="lin" valueType="num">
                                      <p:cBhvr>
                                        <p:cTn id="7" dur="1" fill="hold"/>
                                        <p:tgtEl>
                                          <p:spTgt spid="4608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6084"/>
                                        </p:tgtEl>
                                        <p:attrNameLst>
                                          <p:attrName>style.visibility</p:attrName>
                                        </p:attrNameLst>
                                      </p:cBhvr>
                                      <p:to>
                                        <p:strVal val="visible"/>
                                      </p:to>
                                    </p:set>
                                    <p:anim to="" calcmode="lin" valueType="num">
                                      <p:cBhvr>
                                        <p:cTn id="12" dur="1" fill="hold"/>
                                        <p:tgtEl>
                                          <p:spTgt spid="4608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6086"/>
                                        </p:tgtEl>
                                        <p:attrNameLst>
                                          <p:attrName>style.visibility</p:attrName>
                                        </p:attrNameLst>
                                      </p:cBhvr>
                                      <p:to>
                                        <p:strVal val="visible"/>
                                      </p:to>
                                    </p:set>
                                    <p:anim to="" calcmode="lin" valueType="num">
                                      <p:cBhvr>
                                        <p:cTn id="17" dur="1" fill="hold"/>
                                        <p:tgtEl>
                                          <p:spTgt spid="4608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noFill/>
        </p:spPr>
        <p:txBody>
          <a:bodyPr/>
          <a:lstStyle/>
          <a:p>
            <a:pPr eaLnBrk="1" hangingPunct="1"/>
            <a:r>
              <a:rPr lang="en-US" sz="4000" smtClean="0"/>
              <a:t>Hệ thức đệ qui tuyến tính thuần nhất</a:t>
            </a:r>
          </a:p>
        </p:txBody>
      </p:sp>
      <p:sp>
        <p:nvSpPr>
          <p:cNvPr id="47107" name="Text Box 3"/>
          <p:cNvSpPr txBox="1">
            <a:spLocks noChangeArrowheads="1"/>
          </p:cNvSpPr>
          <p:nvPr/>
        </p:nvSpPr>
        <p:spPr bwMode="auto">
          <a:xfrm>
            <a:off x="457200" y="1981200"/>
            <a:ext cx="8229600" cy="10668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Phöông trình ñaëc tröng:   2</a:t>
            </a:r>
            <a:r>
              <a:rPr lang="en-US" sz="3200">
                <a:latin typeface="VNI-Times" pitchFamily="2" charset="0"/>
                <a:sym typeface="Symbol" pitchFamily="18" charset="2"/>
              </a:rPr>
              <a:t></a:t>
            </a:r>
            <a:r>
              <a:rPr lang="en-US" sz="3200">
                <a:latin typeface="VNI-Times" pitchFamily="2" charset="0"/>
              </a:rPr>
              <a:t> - 3 = 0 coù nghieäm laø    </a:t>
            </a:r>
            <a:r>
              <a:rPr lang="en-US" sz="3200">
                <a:latin typeface="VNI-Times" pitchFamily="2" charset="0"/>
                <a:sym typeface="Symbol" pitchFamily="18" charset="2"/>
              </a:rPr>
              <a:t></a:t>
            </a:r>
            <a:r>
              <a:rPr lang="en-US" sz="3200" baseline="-25000">
                <a:latin typeface="VNI-Times" pitchFamily="2" charset="0"/>
              </a:rPr>
              <a:t>0</a:t>
            </a:r>
            <a:r>
              <a:rPr lang="en-US" sz="3200">
                <a:latin typeface="VNI-Times" pitchFamily="2" charset="0"/>
              </a:rPr>
              <a:t> = 3/2 </a:t>
            </a:r>
          </a:p>
        </p:txBody>
      </p:sp>
      <p:sp>
        <p:nvSpPr>
          <p:cNvPr id="47108" name="Text Box 4"/>
          <p:cNvSpPr txBox="1">
            <a:spLocks noChangeArrowheads="1"/>
          </p:cNvSpPr>
          <p:nvPr/>
        </p:nvSpPr>
        <p:spPr bwMode="auto">
          <a:xfrm>
            <a:off x="609600" y="3505200"/>
            <a:ext cx="78486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Do ñoù nghieäm toång quaùt laø:</a:t>
            </a:r>
          </a:p>
        </p:txBody>
      </p:sp>
      <p:sp>
        <p:nvSpPr>
          <p:cNvPr id="4102" name="Rectangle 6"/>
          <p:cNvSpPr>
            <a:spLocks noChangeArrowheads="1"/>
          </p:cNvSpPr>
          <p:nvPr/>
        </p:nvSpPr>
        <p:spPr bwMode="auto">
          <a:xfrm>
            <a:off x="4672013" y="52879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47109" name="Object 2"/>
          <p:cNvGraphicFramePr>
            <a:graphicFrameLocks noChangeAspect="1"/>
          </p:cNvGraphicFramePr>
          <p:nvPr/>
        </p:nvGraphicFramePr>
        <p:xfrm>
          <a:off x="3352800" y="4343400"/>
          <a:ext cx="2209800" cy="1344613"/>
        </p:xfrm>
        <a:graphic>
          <a:graphicData uri="http://schemas.openxmlformats.org/presentationml/2006/ole">
            <p:oleObj spid="_x0000_s4098" name="Equation" r:id="rId3" imgW="927100" imgH="558800" progId="Equation.DSMT4">
              <p:embed/>
            </p:oleObj>
          </a:graphicData>
        </a:graphic>
      </p:graphicFrame>
      <p:sp>
        <p:nvSpPr>
          <p:cNvPr id="7" name="Slide Number Placeholder 6"/>
          <p:cNvSpPr>
            <a:spLocks noGrp="1"/>
          </p:cNvSpPr>
          <p:nvPr>
            <p:ph type="sldNum" sz="quarter" idx="12"/>
          </p:nvPr>
        </p:nvSpPr>
        <p:spPr/>
        <p:txBody>
          <a:bodyPr/>
          <a:lstStyle/>
          <a:p>
            <a:pPr>
              <a:defRPr/>
            </a:pPr>
            <a:fld id="{5CDC08ED-967E-4BE8-A869-8B9AAD31F176}"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to="" calcmode="lin" valueType="num">
                                      <p:cBhvr>
                                        <p:cTn id="7" dur="1" fill="hold"/>
                                        <p:tgtEl>
                                          <p:spTgt spid="4710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7108"/>
                                        </p:tgtEl>
                                        <p:attrNameLst>
                                          <p:attrName>style.visibility</p:attrName>
                                        </p:attrNameLst>
                                      </p:cBhvr>
                                      <p:to>
                                        <p:strVal val="visible"/>
                                      </p:to>
                                    </p:set>
                                    <p:anim to="" calcmode="lin" valueType="num">
                                      <p:cBhvr>
                                        <p:cTn id="12" dur="1" fill="hold"/>
                                        <p:tgtEl>
                                          <p:spTgt spid="4710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7109"/>
                                        </p:tgtEl>
                                        <p:attrNameLst>
                                          <p:attrName>style.visibility</p:attrName>
                                        </p:attrNameLst>
                                      </p:cBhvr>
                                      <p:to>
                                        <p:strVal val="visible"/>
                                      </p:to>
                                    </p:set>
                                    <p:anim to="" calcmode="lin" valueType="num">
                                      <p:cBhvr>
                                        <p:cTn id="17" dur="1" fill="hold"/>
                                        <p:tgtEl>
                                          <p:spTgt spid="4710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noFill/>
        </p:spPr>
        <p:txBody>
          <a:bodyPr/>
          <a:lstStyle/>
          <a:p>
            <a:pPr eaLnBrk="1" hangingPunct="1"/>
            <a:r>
              <a:rPr lang="en-US" sz="4000" smtClean="0"/>
              <a:t>Hệ thức đệ qui tuyến tính thuần nhất</a:t>
            </a:r>
          </a:p>
        </p:txBody>
      </p:sp>
      <p:sp>
        <p:nvSpPr>
          <p:cNvPr id="48131" name="Text Box 3"/>
          <p:cNvSpPr txBox="1">
            <a:spLocks noChangeArrowheads="1"/>
          </p:cNvSpPr>
          <p:nvPr/>
        </p:nvSpPr>
        <p:spPr bwMode="auto">
          <a:xfrm>
            <a:off x="914400" y="1789113"/>
            <a:ext cx="6477000" cy="579437"/>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Töø ñieàu kieän ban ñaàu  x</a:t>
            </a:r>
            <a:r>
              <a:rPr lang="en-US" sz="3200" baseline="-25000">
                <a:latin typeface="VNI-Times" pitchFamily="2" charset="0"/>
              </a:rPr>
              <a:t>1</a:t>
            </a:r>
            <a:r>
              <a:rPr lang="en-US" sz="3200">
                <a:latin typeface="VNI-Times" pitchFamily="2" charset="0"/>
              </a:rPr>
              <a:t> = 1, ta coù :</a:t>
            </a:r>
          </a:p>
        </p:txBody>
      </p:sp>
      <p:sp>
        <p:nvSpPr>
          <p:cNvPr id="5127" name="Rectangle 5"/>
          <p:cNvSpPr>
            <a:spLocks noChangeArrowheads="1"/>
          </p:cNvSpPr>
          <p:nvPr/>
        </p:nvSpPr>
        <p:spPr bwMode="auto">
          <a:xfrm>
            <a:off x="3260725" y="34194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48132" name="Object 2"/>
          <p:cNvGraphicFramePr>
            <a:graphicFrameLocks noChangeAspect="1"/>
          </p:cNvGraphicFramePr>
          <p:nvPr/>
        </p:nvGraphicFramePr>
        <p:xfrm>
          <a:off x="3657600" y="2590800"/>
          <a:ext cx="1371600" cy="933450"/>
        </p:xfrm>
        <a:graphic>
          <a:graphicData uri="http://schemas.openxmlformats.org/presentationml/2006/ole">
            <p:oleObj spid="_x0000_s5122" name="Equation" r:id="rId3" imgW="685800" imgH="469900" progId="Equation.DSMT4">
              <p:embed/>
            </p:oleObj>
          </a:graphicData>
        </a:graphic>
      </p:graphicFrame>
      <p:sp>
        <p:nvSpPr>
          <p:cNvPr id="48134" name="Text Box 6"/>
          <p:cNvSpPr txBox="1">
            <a:spLocks noChangeArrowheads="1"/>
          </p:cNvSpPr>
          <p:nvPr/>
        </p:nvSpPr>
        <p:spPr bwMode="auto">
          <a:xfrm>
            <a:off x="1143000" y="3260725"/>
            <a:ext cx="10668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Suy ra: </a:t>
            </a:r>
          </a:p>
        </p:txBody>
      </p:sp>
      <p:sp>
        <p:nvSpPr>
          <p:cNvPr id="5129" name="Rectangle 8"/>
          <p:cNvSpPr>
            <a:spLocks noChangeArrowheads="1"/>
          </p:cNvSpPr>
          <p:nvPr/>
        </p:nvSpPr>
        <p:spPr bwMode="auto">
          <a:xfrm>
            <a:off x="3636963" y="41148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48135" name="Object 3"/>
          <p:cNvGraphicFramePr>
            <a:graphicFrameLocks noChangeAspect="1"/>
          </p:cNvGraphicFramePr>
          <p:nvPr/>
        </p:nvGraphicFramePr>
        <p:xfrm>
          <a:off x="3630613" y="3575050"/>
          <a:ext cx="1011237" cy="971550"/>
        </p:xfrm>
        <a:graphic>
          <a:graphicData uri="http://schemas.openxmlformats.org/presentationml/2006/ole">
            <p:oleObj spid="_x0000_s5123" name="Equation" r:id="rId4" imgW="482391" imgH="469696" progId="Equation.DSMT4">
              <p:embed/>
            </p:oleObj>
          </a:graphicData>
        </a:graphic>
      </p:graphicFrame>
      <p:sp>
        <p:nvSpPr>
          <p:cNvPr id="48137" name="Text Box 9"/>
          <p:cNvSpPr txBox="1">
            <a:spLocks noChangeArrowheads="1"/>
          </p:cNvSpPr>
          <p:nvPr/>
        </p:nvSpPr>
        <p:spPr bwMode="auto">
          <a:xfrm>
            <a:off x="609600" y="4572000"/>
            <a:ext cx="81534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Do ñoù nghieäm cuûa heä thöùc ñeä qui ñaõ cho laø:</a:t>
            </a:r>
            <a:r>
              <a:rPr lang="en-US">
                <a:latin typeface="VNI-Times" pitchFamily="2" charset="0"/>
              </a:rPr>
              <a:t> </a:t>
            </a:r>
          </a:p>
        </p:txBody>
      </p:sp>
      <p:sp>
        <p:nvSpPr>
          <p:cNvPr id="5131" name="Rectangle 11"/>
          <p:cNvSpPr>
            <a:spLocks noChangeArrowheads="1"/>
          </p:cNvSpPr>
          <p:nvPr/>
        </p:nvSpPr>
        <p:spPr bwMode="auto">
          <a:xfrm>
            <a:off x="4313238" y="57054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48138" name="Object 4"/>
          <p:cNvGraphicFramePr>
            <a:graphicFrameLocks noChangeAspect="1"/>
          </p:cNvGraphicFramePr>
          <p:nvPr/>
        </p:nvGraphicFramePr>
        <p:xfrm>
          <a:off x="3581400" y="5257800"/>
          <a:ext cx="1905000" cy="1222375"/>
        </p:xfrm>
        <a:graphic>
          <a:graphicData uri="http://schemas.openxmlformats.org/presentationml/2006/ole">
            <p:oleObj spid="_x0000_s5124" name="Equation" r:id="rId5" imgW="876300" imgH="558800" progId="Equation.DSMT4">
              <p:embed/>
            </p:oleObj>
          </a:graphicData>
        </a:graphic>
      </p:graphicFrame>
      <p:sp>
        <p:nvSpPr>
          <p:cNvPr id="12" name="Slide Number Placeholder 11"/>
          <p:cNvSpPr>
            <a:spLocks noGrp="1"/>
          </p:cNvSpPr>
          <p:nvPr>
            <p:ph type="sldNum" sz="quarter" idx="12"/>
          </p:nvPr>
        </p:nvSpPr>
        <p:spPr/>
        <p:txBody>
          <a:bodyPr/>
          <a:lstStyle/>
          <a:p>
            <a:pPr>
              <a:defRPr/>
            </a:pPr>
            <a:fld id="{904C4734-4264-4D52-B453-4E63A465A547}"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to="" calcmode="lin" valueType="num">
                                      <p:cBhvr>
                                        <p:cTn id="7" dur="1" fill="hold"/>
                                        <p:tgtEl>
                                          <p:spTgt spid="4813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 to="" calcmode="lin" valueType="num">
                                      <p:cBhvr>
                                        <p:cTn id="12" dur="1" fill="hold"/>
                                        <p:tgtEl>
                                          <p:spTgt spid="4813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8134"/>
                                        </p:tgtEl>
                                        <p:attrNameLst>
                                          <p:attrName>style.visibility</p:attrName>
                                        </p:attrNameLst>
                                      </p:cBhvr>
                                      <p:to>
                                        <p:strVal val="visible"/>
                                      </p:to>
                                    </p:set>
                                    <p:anim to="" calcmode="lin" valueType="num">
                                      <p:cBhvr>
                                        <p:cTn id="17" dur="1" fill="hold"/>
                                        <p:tgtEl>
                                          <p:spTgt spid="4813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8135"/>
                                        </p:tgtEl>
                                        <p:attrNameLst>
                                          <p:attrName>style.visibility</p:attrName>
                                        </p:attrNameLst>
                                      </p:cBhvr>
                                      <p:to>
                                        <p:strVal val="visible"/>
                                      </p:to>
                                    </p:set>
                                    <p:anim to="" calcmode="lin" valueType="num">
                                      <p:cBhvr>
                                        <p:cTn id="22" dur="1" fill="hold"/>
                                        <p:tgtEl>
                                          <p:spTgt spid="48135"/>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8137"/>
                                        </p:tgtEl>
                                        <p:attrNameLst>
                                          <p:attrName>style.visibility</p:attrName>
                                        </p:attrNameLst>
                                      </p:cBhvr>
                                      <p:to>
                                        <p:strVal val="visible"/>
                                      </p:to>
                                    </p:set>
                                    <p:anim to="" calcmode="lin" valueType="num">
                                      <p:cBhvr>
                                        <p:cTn id="27" dur="1" fill="hold"/>
                                        <p:tgtEl>
                                          <p:spTgt spid="48137"/>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8138"/>
                                        </p:tgtEl>
                                        <p:attrNameLst>
                                          <p:attrName>style.visibility</p:attrName>
                                        </p:attrNameLst>
                                      </p:cBhvr>
                                      <p:to>
                                        <p:strVal val="visible"/>
                                      </p:to>
                                    </p:set>
                                    <p:anim to="" calcmode="lin" valueType="num">
                                      <p:cBhvr>
                                        <p:cTn id="32" dur="1" fill="hold"/>
                                        <p:tgtEl>
                                          <p:spTgt spid="481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4" grpId="0"/>
      <p:bldP spid="481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noFill/>
        </p:spPr>
        <p:txBody>
          <a:bodyPr/>
          <a:lstStyle/>
          <a:p>
            <a:pPr eaLnBrk="1" hangingPunct="1"/>
            <a:r>
              <a:rPr lang="en-US" sz="4000" smtClean="0"/>
              <a:t>Hệ thức đệ qui tuyến tính thuần nhất</a:t>
            </a:r>
          </a:p>
        </p:txBody>
      </p:sp>
      <p:sp>
        <p:nvSpPr>
          <p:cNvPr id="49155" name="Text Box 3"/>
          <p:cNvSpPr txBox="1">
            <a:spLocks noChangeArrowheads="1"/>
          </p:cNvSpPr>
          <p:nvPr/>
        </p:nvSpPr>
        <p:spPr bwMode="auto">
          <a:xfrm>
            <a:off x="609600" y="1447800"/>
            <a:ext cx="8001000" cy="2041525"/>
          </a:xfrm>
          <a:prstGeom prst="rect">
            <a:avLst/>
          </a:prstGeom>
          <a:noFill/>
          <a:ln w="9525">
            <a:noFill/>
            <a:miter lim="800000"/>
            <a:headEnd/>
            <a:tailEnd/>
          </a:ln>
        </p:spPr>
        <p:txBody>
          <a:bodyPr>
            <a:spAutoFit/>
          </a:bodyPr>
          <a:lstStyle/>
          <a:p>
            <a:pPr marL="457200" indent="-457200"/>
            <a:r>
              <a:rPr lang="en-US" sz="3200">
                <a:latin typeface="VNI-Times" pitchFamily="2" charset="0"/>
              </a:rPr>
              <a:t>Tröôøng hôïp k = 2: </a:t>
            </a:r>
          </a:p>
          <a:p>
            <a:pPr marL="457200" indent="-457200"/>
            <a:r>
              <a:rPr lang="en-US" sz="3200">
                <a:latin typeface="VNI-Times" pitchFamily="2" charset="0"/>
              </a:rPr>
              <a:t>	Phöông trình ñaëc tröng (*) trôû thaønh:</a:t>
            </a:r>
          </a:p>
          <a:p>
            <a:pPr marL="457200" indent="-457200"/>
            <a:r>
              <a:rPr lang="en-US" sz="3200">
                <a:latin typeface="VNI-Times" pitchFamily="2" charset="0"/>
              </a:rPr>
              <a:t>  </a:t>
            </a:r>
          </a:p>
          <a:p>
            <a:pPr marL="457200" indent="-457200"/>
            <a:r>
              <a:rPr lang="en-US" sz="3200">
                <a:latin typeface="VNI-Times" pitchFamily="2" charset="0"/>
              </a:rPr>
              <a:t>		 </a:t>
            </a:r>
            <a:r>
              <a:rPr lang="en-US" sz="3200">
                <a:latin typeface="VNI-Times" pitchFamily="2" charset="0"/>
                <a:sym typeface="Symbol" pitchFamily="18" charset="2"/>
              </a:rPr>
              <a:t></a:t>
            </a:r>
            <a:r>
              <a:rPr lang="en-US" sz="3200" baseline="30000">
                <a:latin typeface="VNI-Times" pitchFamily="2" charset="0"/>
                <a:sym typeface="Symbol" pitchFamily="18" charset="2"/>
              </a:rPr>
              <a:t>2 </a:t>
            </a:r>
            <a:r>
              <a:rPr lang="en-US" sz="3200">
                <a:latin typeface="VNI-Times" pitchFamily="2" charset="0"/>
              </a:rPr>
              <a:t> - a</a:t>
            </a:r>
            <a:r>
              <a:rPr lang="en-US" sz="3200" baseline="-25000">
                <a:latin typeface="VNI-Times" pitchFamily="2" charset="0"/>
              </a:rPr>
              <a:t>1</a:t>
            </a:r>
            <a:r>
              <a:rPr lang="en-US" sz="3200">
                <a:latin typeface="VNI-Times" pitchFamily="2" charset="0"/>
                <a:sym typeface="Symbol" pitchFamily="18" charset="2"/>
              </a:rPr>
              <a:t></a:t>
            </a:r>
            <a:r>
              <a:rPr lang="en-US" sz="3200">
                <a:latin typeface="VNI-Times" pitchFamily="2" charset="0"/>
              </a:rPr>
              <a:t> - a</a:t>
            </a:r>
            <a:r>
              <a:rPr lang="en-US" sz="3200" baseline="-25000">
                <a:latin typeface="VNI-Times" pitchFamily="2" charset="0"/>
              </a:rPr>
              <a:t>2</a:t>
            </a:r>
            <a:r>
              <a:rPr lang="en-US" sz="3200">
                <a:latin typeface="VNI-Times" pitchFamily="2" charset="0"/>
              </a:rPr>
              <a:t> =  0 			(*)</a:t>
            </a:r>
          </a:p>
        </p:txBody>
      </p:sp>
      <p:sp>
        <p:nvSpPr>
          <p:cNvPr id="49157" name="Rectangle 5"/>
          <p:cNvSpPr>
            <a:spLocks noChangeArrowheads="1"/>
          </p:cNvSpPr>
          <p:nvPr/>
        </p:nvSpPr>
        <p:spPr bwMode="auto">
          <a:xfrm>
            <a:off x="1524000" y="2895600"/>
            <a:ext cx="3581400" cy="762000"/>
          </a:xfrm>
          <a:prstGeom prst="rect">
            <a:avLst/>
          </a:prstGeom>
          <a:noFill/>
          <a:ln w="38100">
            <a:solidFill>
              <a:srgbClr val="008000"/>
            </a:solidFill>
            <a:miter lim="800000"/>
            <a:headEnd/>
            <a:tailEnd/>
          </a:ln>
        </p:spPr>
        <p:txBody>
          <a:bodyPr wrap="none" anchor="ctr"/>
          <a:lstStyle/>
          <a:p>
            <a:endParaRPr lang="en-US">
              <a:latin typeface="Times New Roman" pitchFamily="18" charset="0"/>
            </a:endParaRPr>
          </a:p>
        </p:txBody>
      </p:sp>
      <p:sp>
        <p:nvSpPr>
          <p:cNvPr id="49158" name="Text Box 6"/>
          <p:cNvSpPr txBox="1">
            <a:spLocks noChangeArrowheads="1"/>
          </p:cNvSpPr>
          <p:nvPr/>
        </p:nvSpPr>
        <p:spPr bwMode="auto">
          <a:xfrm>
            <a:off x="990600" y="3962400"/>
            <a:ext cx="8153400" cy="10668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a) Neáu (*) coù hai nghieäm thöïc phaân bieät </a:t>
            </a:r>
            <a:r>
              <a:rPr lang="en-US" sz="3200">
                <a:latin typeface="VNI-Times" pitchFamily="2" charset="0"/>
                <a:sym typeface="Symbol" pitchFamily="18" charset="2"/>
              </a:rPr>
              <a:t></a:t>
            </a:r>
            <a:r>
              <a:rPr lang="en-US" sz="3200" baseline="-25000">
                <a:latin typeface="VNI-Times" pitchFamily="2" charset="0"/>
              </a:rPr>
              <a:t>1</a:t>
            </a:r>
            <a:r>
              <a:rPr lang="en-US" sz="3200">
                <a:latin typeface="VNI-Times" pitchFamily="2" charset="0"/>
              </a:rPr>
              <a:t> vaø </a:t>
            </a:r>
            <a:r>
              <a:rPr lang="en-US" sz="3200">
                <a:latin typeface="VNI-Times" pitchFamily="2" charset="0"/>
                <a:sym typeface="Symbol" pitchFamily="18" charset="2"/>
              </a:rPr>
              <a:t></a:t>
            </a:r>
            <a:r>
              <a:rPr lang="en-US" sz="3200" baseline="-25000">
                <a:latin typeface="VNI-Times" pitchFamily="2" charset="0"/>
              </a:rPr>
              <a:t>2 </a:t>
            </a:r>
            <a:r>
              <a:rPr lang="en-US" sz="3200">
                <a:latin typeface="VNI-Times" pitchFamily="2" charset="0"/>
              </a:rPr>
              <a:t>thì  (2) coù nghieäm toång quaùt laø: </a:t>
            </a:r>
          </a:p>
        </p:txBody>
      </p:sp>
      <p:graphicFrame>
        <p:nvGraphicFramePr>
          <p:cNvPr id="49159" name="Object 2"/>
          <p:cNvGraphicFramePr>
            <a:graphicFrameLocks noChangeAspect="1"/>
          </p:cNvGraphicFramePr>
          <p:nvPr/>
        </p:nvGraphicFramePr>
        <p:xfrm>
          <a:off x="2717800" y="5334000"/>
          <a:ext cx="3022600" cy="693738"/>
        </p:xfrm>
        <a:graphic>
          <a:graphicData uri="http://schemas.openxmlformats.org/presentationml/2006/ole">
            <p:oleObj spid="_x0000_s6146" name="Equation" r:id="rId3" imgW="1206360" imgH="279360" progId="Equation.DSMT4">
              <p:embed/>
            </p:oleObj>
          </a:graphicData>
        </a:graphic>
      </p:graphicFrame>
      <p:sp>
        <p:nvSpPr>
          <p:cNvPr id="49161" name="Rectangle 9"/>
          <p:cNvSpPr>
            <a:spLocks noChangeArrowheads="1"/>
          </p:cNvSpPr>
          <p:nvPr/>
        </p:nvSpPr>
        <p:spPr bwMode="auto">
          <a:xfrm>
            <a:off x="2514600" y="5257800"/>
            <a:ext cx="3733800" cy="838200"/>
          </a:xfrm>
          <a:prstGeom prst="rect">
            <a:avLst/>
          </a:prstGeom>
          <a:noFill/>
          <a:ln w="38100">
            <a:solidFill>
              <a:srgbClr val="008000"/>
            </a:solidFill>
            <a:miter lim="800000"/>
            <a:headEnd/>
            <a:tailEnd/>
          </a:ln>
        </p:spPr>
        <p:txBody>
          <a:bodyPr wrap="none" anchor="ctr"/>
          <a:lstStyle/>
          <a:p>
            <a:endParaRPr lang="en-US">
              <a:latin typeface="Times New Roman" pitchFamily="18" charset="0"/>
            </a:endParaRPr>
          </a:p>
        </p:txBody>
      </p:sp>
      <p:sp>
        <p:nvSpPr>
          <p:cNvPr id="49162" name="AutoShape 10">
            <a:hlinkClick r:id="rId4" action="ppaction://hlinksldjump" highlightClick="1"/>
          </p:cNvPr>
          <p:cNvSpPr>
            <a:spLocks noChangeArrowheads="1"/>
          </p:cNvSpPr>
          <p:nvPr/>
        </p:nvSpPr>
        <p:spPr bwMode="auto">
          <a:xfrm>
            <a:off x="8458200" y="6477000"/>
            <a:ext cx="685800" cy="381000"/>
          </a:xfrm>
          <a:prstGeom prst="actionButtonForwardNext">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9" name="Slide Number Placeholder 8"/>
          <p:cNvSpPr>
            <a:spLocks noGrp="1"/>
          </p:cNvSpPr>
          <p:nvPr>
            <p:ph type="sldNum" sz="quarter" idx="12"/>
          </p:nvPr>
        </p:nvSpPr>
        <p:spPr/>
        <p:txBody>
          <a:bodyPr/>
          <a:lstStyle/>
          <a:p>
            <a:pPr>
              <a:defRPr/>
            </a:pPr>
            <a:fld id="{FC9912C2-00DC-4AA4-BDED-CE8254CA6F8F}"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to="" calcmode="lin" valueType="num">
                                      <p:cBhvr>
                                        <p:cTn id="7" dur="1" fill="hold"/>
                                        <p:tgtEl>
                                          <p:spTgt spid="4915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9157"/>
                                        </p:tgtEl>
                                        <p:attrNameLst>
                                          <p:attrName>style.visibility</p:attrName>
                                        </p:attrNameLst>
                                      </p:cBhvr>
                                      <p:to>
                                        <p:strVal val="visible"/>
                                      </p:to>
                                    </p:set>
                                    <p:anim to="" calcmode="lin" valueType="num">
                                      <p:cBhvr>
                                        <p:cTn id="12" dur="1" fill="hold"/>
                                        <p:tgtEl>
                                          <p:spTgt spid="4915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9158"/>
                                        </p:tgtEl>
                                        <p:attrNameLst>
                                          <p:attrName>style.visibility</p:attrName>
                                        </p:attrNameLst>
                                      </p:cBhvr>
                                      <p:to>
                                        <p:strVal val="visible"/>
                                      </p:to>
                                    </p:set>
                                    <p:anim to="" calcmode="lin" valueType="num">
                                      <p:cBhvr>
                                        <p:cTn id="17" dur="1" fill="hold"/>
                                        <p:tgtEl>
                                          <p:spTgt spid="4915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9159"/>
                                        </p:tgtEl>
                                        <p:attrNameLst>
                                          <p:attrName>style.visibility</p:attrName>
                                        </p:attrNameLst>
                                      </p:cBhvr>
                                      <p:to>
                                        <p:strVal val="visible"/>
                                      </p:to>
                                    </p:set>
                                    <p:anim to="" calcmode="lin" valueType="num">
                                      <p:cBhvr>
                                        <p:cTn id="22" dur="1" fill="hold"/>
                                        <p:tgtEl>
                                          <p:spTgt spid="4915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9161"/>
                                        </p:tgtEl>
                                        <p:attrNameLst>
                                          <p:attrName>style.visibility</p:attrName>
                                        </p:attrNameLst>
                                      </p:cBhvr>
                                      <p:to>
                                        <p:strVal val="visible"/>
                                      </p:to>
                                    </p:set>
                                    <p:anim to="" calcmode="lin" valueType="num">
                                      <p:cBhvr>
                                        <p:cTn id="27" dur="1" fill="hold"/>
                                        <p:tgtEl>
                                          <p:spTgt spid="49161"/>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7" grpId="0" animBg="1"/>
      <p:bldP spid="49158" grpId="0"/>
      <p:bldP spid="49161" grpId="0" animBg="1"/>
      <p:bldP spid="491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a:lstStyle/>
          <a:p>
            <a:pPr eaLnBrk="1" hangingPunct="1"/>
            <a:r>
              <a:rPr lang="en-US" sz="4000" smtClean="0"/>
              <a:t>Hệ thức đệ qui tuyến tính thuần nhất</a:t>
            </a:r>
          </a:p>
        </p:txBody>
      </p:sp>
      <p:sp>
        <p:nvSpPr>
          <p:cNvPr id="50179" name="Text Box 3"/>
          <p:cNvSpPr txBox="1">
            <a:spLocks noChangeArrowheads="1"/>
          </p:cNvSpPr>
          <p:nvPr/>
        </p:nvSpPr>
        <p:spPr bwMode="auto">
          <a:xfrm>
            <a:off x="457200" y="2362200"/>
            <a:ext cx="8153400" cy="10668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b) Neáu (*) coù nghieäm keùp thöïc </a:t>
            </a:r>
            <a:r>
              <a:rPr lang="en-US" sz="3200">
                <a:latin typeface="VNI-Times" pitchFamily="2" charset="0"/>
                <a:sym typeface="Symbol" pitchFamily="18" charset="2"/>
              </a:rPr>
              <a:t></a:t>
            </a:r>
            <a:r>
              <a:rPr lang="en-US" sz="3200" baseline="-25000">
                <a:latin typeface="VNI-Times" pitchFamily="2" charset="0"/>
              </a:rPr>
              <a:t>0</a:t>
            </a:r>
            <a:r>
              <a:rPr lang="en-US" sz="3200">
                <a:latin typeface="VNI-Times" pitchFamily="2" charset="0"/>
              </a:rPr>
              <a:t> thì  (2) coù nghieäm toång quaùt laø: </a:t>
            </a:r>
          </a:p>
        </p:txBody>
      </p:sp>
      <p:graphicFrame>
        <p:nvGraphicFramePr>
          <p:cNvPr id="50180" name="Object 2"/>
          <p:cNvGraphicFramePr>
            <a:graphicFrameLocks noChangeAspect="1"/>
          </p:cNvGraphicFramePr>
          <p:nvPr/>
        </p:nvGraphicFramePr>
        <p:xfrm>
          <a:off x="2844800" y="4191000"/>
          <a:ext cx="3148013" cy="706438"/>
        </p:xfrm>
        <a:graphic>
          <a:graphicData uri="http://schemas.openxmlformats.org/presentationml/2006/ole">
            <p:oleObj spid="_x0000_s7170" name="Equation" r:id="rId3" imgW="1231560" imgH="279360" progId="Equation.DSMT4">
              <p:embed/>
            </p:oleObj>
          </a:graphicData>
        </a:graphic>
      </p:graphicFrame>
      <p:sp>
        <p:nvSpPr>
          <p:cNvPr id="50182" name="Rectangle 6"/>
          <p:cNvSpPr>
            <a:spLocks noChangeArrowheads="1"/>
          </p:cNvSpPr>
          <p:nvPr/>
        </p:nvSpPr>
        <p:spPr bwMode="auto">
          <a:xfrm>
            <a:off x="2590800" y="4114800"/>
            <a:ext cx="3657600" cy="914400"/>
          </a:xfrm>
          <a:prstGeom prst="rect">
            <a:avLst/>
          </a:prstGeom>
          <a:noFill/>
          <a:ln w="38100">
            <a:solidFill>
              <a:srgbClr val="008000"/>
            </a:solidFill>
            <a:miter lim="800000"/>
            <a:headEnd/>
            <a:tailEnd/>
          </a:ln>
        </p:spPr>
        <p:txBody>
          <a:bodyPr wrap="none" anchor="ctr"/>
          <a:lstStyle/>
          <a:p>
            <a:endParaRPr lang="en-US">
              <a:latin typeface="Times New Roman" pitchFamily="18" charset="0"/>
            </a:endParaRPr>
          </a:p>
        </p:txBody>
      </p:sp>
      <p:sp>
        <p:nvSpPr>
          <p:cNvPr id="50184" name="AutoShape 8">
            <a:hlinkClick r:id="rId4" action="ppaction://hlinksldjump" highlightClick="1"/>
          </p:cNvPr>
          <p:cNvSpPr>
            <a:spLocks noChangeArrowheads="1"/>
          </p:cNvSpPr>
          <p:nvPr/>
        </p:nvSpPr>
        <p:spPr bwMode="auto">
          <a:xfrm>
            <a:off x="8458200" y="6477000"/>
            <a:ext cx="685800" cy="381000"/>
          </a:xfrm>
          <a:prstGeom prst="actionButtonForwardNext">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E83D3BBF-1F09-4B79-A875-031C4512C59A}" type="slidenum">
              <a:rPr lang="en-US" smtClean="0"/>
              <a:pPr>
                <a:defRPr/>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to="" calcmode="lin" valueType="num">
                                      <p:cBhvr>
                                        <p:cTn id="7" dur="1" fill="hold"/>
                                        <p:tgtEl>
                                          <p:spTgt spid="5017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0180"/>
                                        </p:tgtEl>
                                        <p:attrNameLst>
                                          <p:attrName>style.visibility</p:attrName>
                                        </p:attrNameLst>
                                      </p:cBhvr>
                                      <p:to>
                                        <p:strVal val="visible"/>
                                      </p:to>
                                    </p:set>
                                    <p:anim to="" calcmode="lin" valueType="num">
                                      <p:cBhvr>
                                        <p:cTn id="12" dur="1" fill="hold"/>
                                        <p:tgtEl>
                                          <p:spTgt spid="5018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0182"/>
                                        </p:tgtEl>
                                        <p:attrNameLst>
                                          <p:attrName>style.visibility</p:attrName>
                                        </p:attrNameLst>
                                      </p:cBhvr>
                                      <p:to>
                                        <p:strVal val="visible"/>
                                      </p:to>
                                    </p:set>
                                    <p:anim to="" calcmode="lin" valueType="num">
                                      <p:cBhvr>
                                        <p:cTn id="17" dur="1" fill="hold"/>
                                        <p:tgtEl>
                                          <p:spTgt spid="50182"/>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0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2" grpId="0" animBg="1"/>
      <p:bldP spid="5018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noFill/>
        </p:spPr>
        <p:txBody>
          <a:bodyPr/>
          <a:lstStyle/>
          <a:p>
            <a:pPr eaLnBrk="1" hangingPunct="1"/>
            <a:r>
              <a:rPr lang="en-US" sz="4000" smtClean="0"/>
              <a:t>Hệ thức đệ qui tuyến tính thuần nhất</a:t>
            </a:r>
          </a:p>
        </p:txBody>
      </p:sp>
      <p:sp>
        <p:nvSpPr>
          <p:cNvPr id="51203" name="Text Box 3"/>
          <p:cNvSpPr txBox="1">
            <a:spLocks noChangeArrowheads="1"/>
          </p:cNvSpPr>
          <p:nvPr/>
        </p:nvSpPr>
        <p:spPr bwMode="auto">
          <a:xfrm>
            <a:off x="685800" y="1600200"/>
            <a:ext cx="7848600" cy="10668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c) Neáu (*) coù hai nghieäm phöùc lieân hôïp ñöôïc vieát döôùi daïng löôïng giaùc :</a:t>
            </a:r>
          </a:p>
        </p:txBody>
      </p:sp>
      <p:sp>
        <p:nvSpPr>
          <p:cNvPr id="8198" name="Rectangle 5"/>
          <p:cNvSpPr>
            <a:spLocks noChangeArrowheads="1"/>
          </p:cNvSpPr>
          <p:nvPr/>
        </p:nvSpPr>
        <p:spPr bwMode="auto">
          <a:xfrm>
            <a:off x="4830763" y="330041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51204" name="Object 2"/>
          <p:cNvGraphicFramePr>
            <a:graphicFrameLocks noChangeAspect="1"/>
          </p:cNvGraphicFramePr>
          <p:nvPr/>
        </p:nvGraphicFramePr>
        <p:xfrm>
          <a:off x="2514600" y="2895600"/>
          <a:ext cx="3886200" cy="592138"/>
        </p:xfrm>
        <a:graphic>
          <a:graphicData uri="http://schemas.openxmlformats.org/presentationml/2006/ole">
            <p:oleObj spid="_x0000_s8194" name="Equation" r:id="rId3" imgW="1562100" imgH="241300" progId="Equation.DSMT4">
              <p:embed/>
            </p:oleObj>
          </a:graphicData>
        </a:graphic>
      </p:graphicFrame>
      <p:sp>
        <p:nvSpPr>
          <p:cNvPr id="51206" name="Text Box 6"/>
          <p:cNvSpPr txBox="1">
            <a:spLocks noChangeArrowheads="1"/>
          </p:cNvSpPr>
          <p:nvPr/>
        </p:nvSpPr>
        <p:spPr bwMode="auto">
          <a:xfrm>
            <a:off x="1752600" y="3733800"/>
            <a:ext cx="65532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thì  (2) coù nghieäm toång quaùt laø: </a:t>
            </a:r>
          </a:p>
        </p:txBody>
      </p:sp>
      <p:sp>
        <p:nvSpPr>
          <p:cNvPr id="8200" name="Rectangle 8"/>
          <p:cNvSpPr>
            <a:spLocks noChangeArrowheads="1"/>
          </p:cNvSpPr>
          <p:nvPr/>
        </p:nvSpPr>
        <p:spPr bwMode="auto">
          <a:xfrm>
            <a:off x="3300413" y="51085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51207" name="Object 3"/>
          <p:cNvGraphicFramePr>
            <a:graphicFrameLocks noChangeAspect="1"/>
          </p:cNvGraphicFramePr>
          <p:nvPr/>
        </p:nvGraphicFramePr>
        <p:xfrm>
          <a:off x="2220913" y="4724400"/>
          <a:ext cx="5464175" cy="711200"/>
        </p:xfrm>
        <a:graphic>
          <a:graphicData uri="http://schemas.openxmlformats.org/presentationml/2006/ole">
            <p:oleObj spid="_x0000_s8195" name="Equation" r:id="rId4" imgW="2120760" imgH="279360" progId="Equation.DSMT4">
              <p:embed/>
            </p:oleObj>
          </a:graphicData>
        </a:graphic>
      </p:graphicFrame>
      <p:sp>
        <p:nvSpPr>
          <p:cNvPr id="51209" name="Rectangle 9"/>
          <p:cNvSpPr>
            <a:spLocks noChangeArrowheads="1"/>
          </p:cNvSpPr>
          <p:nvPr/>
        </p:nvSpPr>
        <p:spPr bwMode="auto">
          <a:xfrm>
            <a:off x="1828800" y="4572000"/>
            <a:ext cx="6248400" cy="1066800"/>
          </a:xfrm>
          <a:prstGeom prst="rect">
            <a:avLst/>
          </a:prstGeom>
          <a:noFill/>
          <a:ln w="38100">
            <a:solidFill>
              <a:srgbClr val="008000"/>
            </a:solidFill>
            <a:miter lim="800000"/>
            <a:headEnd/>
            <a:tailEnd/>
          </a:ln>
        </p:spPr>
        <p:txBody>
          <a:bodyPr wrap="none" anchor="ctr"/>
          <a:lstStyle/>
          <a:p>
            <a:endParaRPr lang="en-US">
              <a:latin typeface="Times New Roman" pitchFamily="18" charset="0"/>
            </a:endParaRPr>
          </a:p>
        </p:txBody>
      </p:sp>
      <p:sp>
        <p:nvSpPr>
          <p:cNvPr id="10" name="Slide Number Placeholder 9"/>
          <p:cNvSpPr>
            <a:spLocks noGrp="1"/>
          </p:cNvSpPr>
          <p:nvPr>
            <p:ph type="sldNum" sz="quarter" idx="12"/>
          </p:nvPr>
        </p:nvSpPr>
        <p:spPr/>
        <p:txBody>
          <a:bodyPr/>
          <a:lstStyle/>
          <a:p>
            <a:pPr>
              <a:defRPr/>
            </a:pPr>
            <a:fld id="{ED2F7C9A-7863-428B-B5BE-01BAAC51FABD}"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to="" calcmode="lin" valueType="num">
                                      <p:cBhvr>
                                        <p:cTn id="7" dur="1" fill="hold"/>
                                        <p:tgtEl>
                                          <p:spTgt spid="5120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 to="" calcmode="lin" valueType="num">
                                      <p:cBhvr>
                                        <p:cTn id="12" dur="1" fill="hold"/>
                                        <p:tgtEl>
                                          <p:spTgt spid="5120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1206"/>
                                        </p:tgtEl>
                                        <p:attrNameLst>
                                          <p:attrName>style.visibility</p:attrName>
                                        </p:attrNameLst>
                                      </p:cBhvr>
                                      <p:to>
                                        <p:strVal val="visible"/>
                                      </p:to>
                                    </p:set>
                                    <p:anim to="" calcmode="lin" valueType="num">
                                      <p:cBhvr>
                                        <p:cTn id="17" dur="1" fill="hold"/>
                                        <p:tgtEl>
                                          <p:spTgt spid="5120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51207"/>
                                        </p:tgtEl>
                                        <p:attrNameLst>
                                          <p:attrName>style.visibility</p:attrName>
                                        </p:attrNameLst>
                                      </p:cBhvr>
                                      <p:to>
                                        <p:strVal val="visible"/>
                                      </p:to>
                                    </p:set>
                                    <p:anim to="" calcmode="lin" valueType="num">
                                      <p:cBhvr>
                                        <p:cTn id="22" dur="1" fill="hold"/>
                                        <p:tgtEl>
                                          <p:spTgt spid="51207"/>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1209"/>
                                        </p:tgtEl>
                                        <p:attrNameLst>
                                          <p:attrName>style.visibility</p:attrName>
                                        </p:attrNameLst>
                                      </p:cBhvr>
                                      <p:to>
                                        <p:strVal val="visible"/>
                                      </p:to>
                                    </p:set>
                                    <p:anim to="" calcmode="lin" valueType="num">
                                      <p:cBhvr>
                                        <p:cTn id="27" dur="1" fill="hold"/>
                                        <p:tgtEl>
                                          <p:spTgt spid="5120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6" grpId="0"/>
      <p:bldP spid="5120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Định nghĩa</a:t>
            </a:r>
          </a:p>
        </p:txBody>
      </p:sp>
      <p:sp>
        <p:nvSpPr>
          <p:cNvPr id="45059" name="Rectangle 3"/>
          <p:cNvSpPr>
            <a:spLocks noGrp="1" noChangeArrowheads="1"/>
          </p:cNvSpPr>
          <p:nvPr>
            <p:ph type="body" idx="1"/>
          </p:nvPr>
        </p:nvSpPr>
        <p:spPr/>
        <p:txBody>
          <a:bodyPr/>
          <a:lstStyle/>
          <a:p>
            <a:pPr lvl="1" eaLnBrk="1" hangingPunct="1">
              <a:buFontTx/>
              <a:buNone/>
            </a:pPr>
            <a:r>
              <a:rPr lang="en-US" smtClean="0">
                <a:latin typeface="VNI-Times" pitchFamily="2" charset="0"/>
              </a:rPr>
              <a:t>Moät heä thöùc ñeä qui tuyeán tính caáp k laø moät</a:t>
            </a:r>
          </a:p>
          <a:p>
            <a:pPr lvl="1" eaLnBrk="1" hangingPunct="1">
              <a:buFontTx/>
              <a:buNone/>
            </a:pPr>
            <a:r>
              <a:rPr lang="en-US" smtClean="0">
                <a:latin typeface="VNI-Times" pitchFamily="2" charset="0"/>
              </a:rPr>
              <a:t>heä thöùc coù daïng:</a:t>
            </a:r>
          </a:p>
          <a:p>
            <a:pPr lvl="1" eaLnBrk="1" hangingPunct="1">
              <a:buFontTx/>
              <a:buNone/>
            </a:pPr>
            <a:r>
              <a:rPr lang="en-US" smtClean="0">
                <a:latin typeface="VNI-Times" pitchFamily="2" charset="0"/>
              </a:rPr>
              <a:t>	</a:t>
            </a:r>
            <a:r>
              <a:rPr lang="en-US" b="1" smtClean="0">
                <a:solidFill>
                  <a:srgbClr val="FF3300"/>
                </a:solidFill>
                <a:latin typeface="VNI-Times" pitchFamily="2" charset="0"/>
              </a:rPr>
              <a:t>	x</a:t>
            </a:r>
            <a:r>
              <a:rPr lang="en-US" b="1" baseline="-25000" smtClean="0">
                <a:solidFill>
                  <a:srgbClr val="FF3300"/>
                </a:solidFill>
                <a:latin typeface="VNI-Times" pitchFamily="2" charset="0"/>
              </a:rPr>
              <a:t>n</a:t>
            </a:r>
            <a:r>
              <a:rPr lang="en-US" b="1" smtClean="0">
                <a:solidFill>
                  <a:srgbClr val="FF3300"/>
                </a:solidFill>
                <a:latin typeface="VNI-Times" pitchFamily="2" charset="0"/>
              </a:rPr>
              <a:t> = a</a:t>
            </a:r>
            <a:r>
              <a:rPr lang="en-US" b="1" baseline="-25000" smtClean="0">
                <a:solidFill>
                  <a:srgbClr val="FF3300"/>
                </a:solidFill>
                <a:latin typeface="VNI-Times" pitchFamily="2" charset="0"/>
              </a:rPr>
              <a:t>1</a:t>
            </a:r>
            <a:r>
              <a:rPr lang="en-US" b="1" smtClean="0">
                <a:solidFill>
                  <a:srgbClr val="FF3300"/>
                </a:solidFill>
                <a:latin typeface="VNI-Times" pitchFamily="2" charset="0"/>
              </a:rPr>
              <a:t>x</a:t>
            </a:r>
            <a:r>
              <a:rPr lang="en-US" b="1" baseline="-25000" smtClean="0">
                <a:solidFill>
                  <a:srgbClr val="FF3300"/>
                </a:solidFill>
                <a:latin typeface="VNI-Times" pitchFamily="2" charset="0"/>
              </a:rPr>
              <a:t>n-1</a:t>
            </a:r>
            <a:r>
              <a:rPr lang="en-US" b="1" smtClean="0">
                <a:solidFill>
                  <a:srgbClr val="FF3300"/>
                </a:solidFill>
                <a:latin typeface="VNI-Times" pitchFamily="2" charset="0"/>
              </a:rPr>
              <a:t> +… + a</a:t>
            </a:r>
            <a:r>
              <a:rPr lang="en-US" b="1" baseline="-25000" smtClean="0">
                <a:solidFill>
                  <a:srgbClr val="FF3300"/>
                </a:solidFill>
                <a:latin typeface="VNI-Times" pitchFamily="2" charset="0"/>
              </a:rPr>
              <a:t>k</a:t>
            </a:r>
            <a:r>
              <a:rPr lang="en-US" b="1" smtClean="0">
                <a:solidFill>
                  <a:srgbClr val="FF3300"/>
                </a:solidFill>
                <a:latin typeface="VNI-Times" pitchFamily="2" charset="0"/>
              </a:rPr>
              <a:t>x</a:t>
            </a:r>
            <a:r>
              <a:rPr lang="en-US" b="1" baseline="-25000" smtClean="0">
                <a:solidFill>
                  <a:srgbClr val="FF3300"/>
                </a:solidFill>
                <a:latin typeface="VNI-Times" pitchFamily="2" charset="0"/>
              </a:rPr>
              <a:t>n-k</a:t>
            </a:r>
            <a:r>
              <a:rPr lang="en-US" b="1" smtClean="0">
                <a:solidFill>
                  <a:srgbClr val="FF3300"/>
                </a:solidFill>
                <a:latin typeface="VNI-Times" pitchFamily="2" charset="0"/>
              </a:rPr>
              <a:t> + f</a:t>
            </a:r>
            <a:r>
              <a:rPr lang="en-US" b="1" baseline="-25000" smtClean="0">
                <a:solidFill>
                  <a:srgbClr val="FF3300"/>
                </a:solidFill>
                <a:latin typeface="VNI-Times" pitchFamily="2" charset="0"/>
              </a:rPr>
              <a:t>n</a:t>
            </a:r>
            <a:r>
              <a:rPr lang="en-US" b="1" smtClean="0">
                <a:solidFill>
                  <a:srgbClr val="FF3300"/>
                </a:solidFill>
                <a:latin typeface="VNI-Times" pitchFamily="2" charset="0"/>
              </a:rPr>
              <a:t>		(1)</a:t>
            </a:r>
          </a:p>
          <a:p>
            <a:pPr lvl="1" eaLnBrk="1" hangingPunct="1">
              <a:buFontTx/>
              <a:buNone/>
            </a:pPr>
            <a:endParaRPr lang="en-US" smtClean="0">
              <a:latin typeface="VNI-Times" pitchFamily="2" charset="0"/>
            </a:endParaRPr>
          </a:p>
          <a:p>
            <a:pPr lvl="1" eaLnBrk="1" hangingPunct="1">
              <a:buFontTx/>
              <a:buNone/>
            </a:pPr>
            <a:r>
              <a:rPr lang="en-US" smtClean="0">
                <a:latin typeface="VNI-Times" pitchFamily="2" charset="0"/>
              </a:rPr>
              <a:t>trong ñoù :</a:t>
            </a:r>
          </a:p>
          <a:p>
            <a:pPr lvl="2" eaLnBrk="1" hangingPunct="1"/>
            <a:r>
              <a:rPr lang="en-US" smtClean="0">
                <a:latin typeface="VNI-Times" pitchFamily="2" charset="0"/>
              </a:rPr>
              <a:t>	 a</a:t>
            </a:r>
            <a:r>
              <a:rPr lang="en-US" baseline="-25000" smtClean="0">
                <a:latin typeface="VNI-Times" pitchFamily="2" charset="0"/>
              </a:rPr>
              <a:t>k</a:t>
            </a:r>
            <a:r>
              <a:rPr lang="en-US" smtClean="0">
                <a:latin typeface="VNI-Times" pitchFamily="2" charset="0"/>
              </a:rPr>
              <a:t> </a:t>
            </a:r>
            <a:r>
              <a:rPr lang="en-US" smtClean="0">
                <a:latin typeface="VNI-Times" pitchFamily="2" charset="0"/>
                <a:sym typeface="Symbol" pitchFamily="18" charset="2"/>
              </a:rPr>
              <a:t></a:t>
            </a:r>
            <a:r>
              <a:rPr lang="en-US" smtClean="0">
                <a:latin typeface="VNI-Times" pitchFamily="2" charset="0"/>
              </a:rPr>
              <a:t> 0, a</a:t>
            </a:r>
            <a:r>
              <a:rPr lang="en-US" baseline="-25000" smtClean="0">
                <a:latin typeface="VNI-Times" pitchFamily="2" charset="0"/>
              </a:rPr>
              <a:t>1</a:t>
            </a:r>
            <a:r>
              <a:rPr lang="en-US" smtClean="0">
                <a:latin typeface="VNI-Times" pitchFamily="2" charset="0"/>
              </a:rPr>
              <a:t>,…, a</a:t>
            </a:r>
            <a:r>
              <a:rPr lang="en-US" baseline="-25000" smtClean="0">
                <a:latin typeface="VNI-Times" pitchFamily="2" charset="0"/>
              </a:rPr>
              <a:t>k-1</a:t>
            </a:r>
            <a:r>
              <a:rPr lang="en-US" smtClean="0">
                <a:latin typeface="VNI-Times" pitchFamily="2" charset="0"/>
              </a:rPr>
              <a:t>  laø caùc heä soá thöïc</a:t>
            </a:r>
          </a:p>
          <a:p>
            <a:pPr lvl="2" eaLnBrk="1" hangingPunct="1"/>
            <a:r>
              <a:rPr lang="en-US" smtClean="0">
                <a:latin typeface="VNI-Times" pitchFamily="2" charset="0"/>
              </a:rPr>
              <a:t>	{f</a:t>
            </a:r>
            <a:r>
              <a:rPr lang="en-US" baseline="-25000" smtClean="0">
                <a:latin typeface="VNI-Times" pitchFamily="2" charset="0"/>
              </a:rPr>
              <a:t>n</a:t>
            </a:r>
            <a:r>
              <a:rPr lang="en-US" smtClean="0">
                <a:latin typeface="VNI-Times" pitchFamily="2" charset="0"/>
              </a:rPr>
              <a:t>} laø moät daõy soá thöïc  cho tröôùc </a:t>
            </a:r>
          </a:p>
          <a:p>
            <a:pPr lvl="2" eaLnBrk="1" hangingPunct="1"/>
            <a:r>
              <a:rPr lang="en-US" smtClean="0">
                <a:latin typeface="VNI-Times" pitchFamily="2" charset="0"/>
              </a:rPr>
              <a:t>	{x</a:t>
            </a:r>
            <a:r>
              <a:rPr lang="en-US" baseline="-25000" smtClean="0">
                <a:latin typeface="VNI-Times" pitchFamily="2" charset="0"/>
              </a:rPr>
              <a:t>n</a:t>
            </a:r>
            <a:r>
              <a:rPr lang="en-US" smtClean="0">
                <a:latin typeface="VNI-Times" pitchFamily="2" charset="0"/>
              </a:rPr>
              <a:t>} laø daõy aån nhaän caùc giaù trò thöïc. </a:t>
            </a:r>
          </a:p>
        </p:txBody>
      </p:sp>
      <p:pic>
        <p:nvPicPr>
          <p:cNvPr id="45060" name="Picture 4" descr="peace_dove"/>
          <p:cNvPicPr>
            <a:picLocks noChangeAspect="1" noChangeArrowheads="1"/>
          </p:cNvPicPr>
          <p:nvPr/>
        </p:nvPicPr>
        <p:blipFill>
          <a:blip r:embed="rId2"/>
          <a:srcRect/>
          <a:stretch>
            <a:fillRect/>
          </a:stretch>
        </p:blipFill>
        <p:spPr bwMode="auto">
          <a:xfrm>
            <a:off x="6629400" y="0"/>
            <a:ext cx="2514600" cy="2514600"/>
          </a:xfrm>
          <a:prstGeom prst="rect">
            <a:avLst/>
          </a:prstGeom>
          <a:noFill/>
          <a:ln w="9525">
            <a:noFill/>
            <a:miter lim="800000"/>
            <a:headEnd/>
            <a:tailEnd/>
          </a:ln>
        </p:spPr>
      </p:pic>
      <p:sp>
        <p:nvSpPr>
          <p:cNvPr id="45061" name="Rectangle 5"/>
          <p:cNvSpPr>
            <a:spLocks noChangeArrowheads="1"/>
          </p:cNvSpPr>
          <p:nvPr/>
        </p:nvSpPr>
        <p:spPr bwMode="auto">
          <a:xfrm>
            <a:off x="1524000" y="2743200"/>
            <a:ext cx="4572000" cy="533400"/>
          </a:xfrm>
          <a:prstGeom prst="rect">
            <a:avLst/>
          </a:prstGeom>
          <a:noFill/>
          <a:ln w="38100">
            <a:solidFill>
              <a:srgbClr val="008000"/>
            </a:solidFill>
            <a:miter lim="800000"/>
            <a:headEnd/>
            <a:tailEnd/>
          </a:ln>
        </p:spPr>
        <p:txBody>
          <a:bodyPr wrap="none" anchor="ctr"/>
          <a:lstStyle/>
          <a:p>
            <a:endParaRPr lang="en-US">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284B50FD-060C-4FD6-87E6-0E1D8A060594}"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noFill/>
        </p:spPr>
        <p:txBody>
          <a:bodyPr/>
          <a:lstStyle/>
          <a:p>
            <a:pPr eaLnBrk="1" hangingPunct="1"/>
            <a:r>
              <a:rPr lang="en-US" u="sng" smtClean="0"/>
              <a:t>Ví dụ:</a:t>
            </a:r>
          </a:p>
        </p:txBody>
      </p:sp>
      <p:sp>
        <p:nvSpPr>
          <p:cNvPr id="9222" name="Text Box 3"/>
          <p:cNvSpPr txBox="1">
            <a:spLocks noChangeArrowheads="1"/>
          </p:cNvSpPr>
          <p:nvPr/>
        </p:nvSpPr>
        <p:spPr bwMode="auto">
          <a:xfrm>
            <a:off x="1281113" y="2538413"/>
            <a:ext cx="1614487" cy="641350"/>
          </a:xfrm>
          <a:prstGeom prst="rect">
            <a:avLst/>
          </a:prstGeom>
          <a:noFill/>
          <a:ln w="9525">
            <a:noFill/>
            <a:miter lim="800000"/>
            <a:headEnd/>
            <a:tailEnd/>
          </a:ln>
        </p:spPr>
        <p:txBody>
          <a:bodyPr>
            <a:spAutoFit/>
          </a:bodyPr>
          <a:lstStyle/>
          <a:p>
            <a:pPr>
              <a:spcBef>
                <a:spcPct val="50000"/>
              </a:spcBef>
            </a:pPr>
            <a:r>
              <a:rPr lang="en-US" sz="3600">
                <a:solidFill>
                  <a:srgbClr val="0000CC"/>
                </a:solidFill>
                <a:latin typeface="Times New Roman" pitchFamily="18" charset="0"/>
              </a:rPr>
              <a:t>Ví dụ 1</a:t>
            </a:r>
          </a:p>
        </p:txBody>
      </p:sp>
      <p:sp>
        <p:nvSpPr>
          <p:cNvPr id="9223" name="Text Box 4"/>
          <p:cNvSpPr txBox="1">
            <a:spLocks noChangeArrowheads="1"/>
          </p:cNvSpPr>
          <p:nvPr/>
        </p:nvSpPr>
        <p:spPr bwMode="auto">
          <a:xfrm>
            <a:off x="1295400" y="3748088"/>
            <a:ext cx="1981200" cy="641350"/>
          </a:xfrm>
          <a:prstGeom prst="rect">
            <a:avLst/>
          </a:prstGeom>
          <a:noFill/>
          <a:ln w="9525">
            <a:noFill/>
            <a:miter lim="800000"/>
            <a:headEnd/>
            <a:tailEnd/>
          </a:ln>
        </p:spPr>
        <p:txBody>
          <a:bodyPr>
            <a:spAutoFit/>
          </a:bodyPr>
          <a:lstStyle/>
          <a:p>
            <a:pPr>
              <a:spcBef>
                <a:spcPct val="50000"/>
              </a:spcBef>
            </a:pPr>
            <a:r>
              <a:rPr lang="en-US" sz="3600">
                <a:solidFill>
                  <a:srgbClr val="FF3300"/>
                </a:solidFill>
                <a:latin typeface="Times New Roman" pitchFamily="18" charset="0"/>
              </a:rPr>
              <a:t>Ví dụ 2</a:t>
            </a:r>
          </a:p>
        </p:txBody>
      </p:sp>
      <p:sp>
        <p:nvSpPr>
          <p:cNvPr id="9224" name="Text Box 5"/>
          <p:cNvSpPr txBox="1">
            <a:spLocks noChangeArrowheads="1"/>
          </p:cNvSpPr>
          <p:nvPr/>
        </p:nvSpPr>
        <p:spPr bwMode="auto">
          <a:xfrm>
            <a:off x="1316038" y="5516563"/>
            <a:ext cx="1884362" cy="641350"/>
          </a:xfrm>
          <a:prstGeom prst="rect">
            <a:avLst/>
          </a:prstGeom>
          <a:noFill/>
          <a:ln w="9525">
            <a:noFill/>
            <a:miter lim="800000"/>
            <a:headEnd/>
            <a:tailEnd/>
          </a:ln>
        </p:spPr>
        <p:txBody>
          <a:bodyPr>
            <a:spAutoFit/>
          </a:bodyPr>
          <a:lstStyle/>
          <a:p>
            <a:pPr>
              <a:spcBef>
                <a:spcPct val="50000"/>
              </a:spcBef>
            </a:pPr>
            <a:r>
              <a:rPr lang="en-US" sz="3600">
                <a:latin typeface="Times New Roman" pitchFamily="18" charset="0"/>
              </a:rPr>
              <a:t>Ví dụ 3</a:t>
            </a:r>
          </a:p>
        </p:txBody>
      </p:sp>
      <p:sp>
        <p:nvSpPr>
          <p:cNvPr id="9225" name="Rectangle 7"/>
          <p:cNvSpPr>
            <a:spLocks noChangeArrowheads="1"/>
          </p:cNvSpPr>
          <p:nvPr/>
        </p:nvSpPr>
        <p:spPr bwMode="auto">
          <a:xfrm>
            <a:off x="4054475" y="22256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9218" name="Object 2"/>
          <p:cNvGraphicFramePr>
            <a:graphicFrameLocks noChangeAspect="1"/>
          </p:cNvGraphicFramePr>
          <p:nvPr/>
        </p:nvGraphicFramePr>
        <p:xfrm>
          <a:off x="3352800" y="2520950"/>
          <a:ext cx="3810000" cy="593725"/>
        </p:xfrm>
        <a:graphic>
          <a:graphicData uri="http://schemas.openxmlformats.org/presentationml/2006/ole">
            <p:oleObj spid="_x0000_s9218" name="Equation" r:id="rId3" imgW="1587240" imgH="253800" progId="Equation.DSMT4">
              <p:embed/>
            </p:oleObj>
          </a:graphicData>
        </a:graphic>
      </p:graphicFrame>
      <p:sp>
        <p:nvSpPr>
          <p:cNvPr id="9226" name="Text Box 8"/>
          <p:cNvSpPr txBox="1">
            <a:spLocks noChangeArrowheads="1"/>
          </p:cNvSpPr>
          <p:nvPr/>
        </p:nvSpPr>
        <p:spPr bwMode="auto">
          <a:xfrm>
            <a:off x="1193800" y="1544638"/>
            <a:ext cx="6477000" cy="579437"/>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Giaûi caùc heä thöùc ñeä qui sau: </a:t>
            </a:r>
          </a:p>
        </p:txBody>
      </p:sp>
      <p:sp>
        <p:nvSpPr>
          <p:cNvPr id="9227" name="Rectangle 10"/>
          <p:cNvSpPr>
            <a:spLocks noChangeArrowheads="1"/>
          </p:cNvSpPr>
          <p:nvPr/>
        </p:nvSpPr>
        <p:spPr bwMode="auto">
          <a:xfrm>
            <a:off x="4194175" y="353853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9219" name="Object 3"/>
          <p:cNvGraphicFramePr>
            <a:graphicFrameLocks noChangeAspect="1"/>
          </p:cNvGraphicFramePr>
          <p:nvPr/>
        </p:nvGraphicFramePr>
        <p:xfrm>
          <a:off x="3276600" y="3498850"/>
          <a:ext cx="4800600" cy="1398588"/>
        </p:xfrm>
        <a:graphic>
          <a:graphicData uri="http://schemas.openxmlformats.org/presentationml/2006/ole">
            <p:oleObj spid="_x0000_s9219" name="Equation" r:id="rId4" imgW="1892300" imgH="571500" progId="Equation.DSMT4">
              <p:embed/>
            </p:oleObj>
          </a:graphicData>
        </a:graphic>
      </p:graphicFrame>
      <p:sp>
        <p:nvSpPr>
          <p:cNvPr id="9228" name="Rectangle 12"/>
          <p:cNvSpPr>
            <a:spLocks noChangeArrowheads="1"/>
          </p:cNvSpPr>
          <p:nvPr/>
        </p:nvSpPr>
        <p:spPr bwMode="auto">
          <a:xfrm>
            <a:off x="4114800" y="554672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9220" name="Object 4"/>
          <p:cNvGraphicFramePr>
            <a:graphicFrameLocks noChangeAspect="1"/>
          </p:cNvGraphicFramePr>
          <p:nvPr/>
        </p:nvGraphicFramePr>
        <p:xfrm>
          <a:off x="3325813" y="5146675"/>
          <a:ext cx="4419600" cy="1393825"/>
        </p:xfrm>
        <a:graphic>
          <a:graphicData uri="http://schemas.openxmlformats.org/presentationml/2006/ole">
            <p:oleObj spid="_x0000_s9220" name="Equation" r:id="rId5" imgW="1752600" imgH="571500" progId="Equation.DSMT4">
              <p:embed/>
            </p:oleObj>
          </a:graphicData>
        </a:graphic>
      </p:graphicFrame>
      <p:sp>
        <p:nvSpPr>
          <p:cNvPr id="13" name="Slide Number Placeholder 12"/>
          <p:cNvSpPr>
            <a:spLocks noGrp="1"/>
          </p:cNvSpPr>
          <p:nvPr>
            <p:ph type="sldNum" sz="quarter" idx="12"/>
          </p:nvPr>
        </p:nvSpPr>
        <p:spPr/>
        <p:txBody>
          <a:bodyPr/>
          <a:lstStyle/>
          <a:p>
            <a:pPr>
              <a:defRPr/>
            </a:pPr>
            <a:fld id="{3BC881B5-3F4F-4302-AD7C-F06F3AE4958D}"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noFill/>
        </p:spPr>
        <p:txBody>
          <a:bodyPr/>
          <a:lstStyle/>
          <a:p>
            <a:pPr eaLnBrk="1" hangingPunct="1"/>
            <a:r>
              <a:rPr lang="en-US" smtClean="0"/>
              <a:t>Một số ví dụ</a:t>
            </a:r>
          </a:p>
        </p:txBody>
      </p:sp>
      <p:sp>
        <p:nvSpPr>
          <p:cNvPr id="10244" name="Rectangle 5"/>
          <p:cNvSpPr>
            <a:spLocks noChangeArrowheads="1"/>
          </p:cNvSpPr>
          <p:nvPr/>
        </p:nvSpPr>
        <p:spPr bwMode="auto">
          <a:xfrm>
            <a:off x="2087563" y="19685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37892" name="Object 2"/>
          <p:cNvGraphicFramePr>
            <a:graphicFrameLocks noChangeAspect="1"/>
          </p:cNvGraphicFramePr>
          <p:nvPr/>
        </p:nvGraphicFramePr>
        <p:xfrm>
          <a:off x="838200" y="1752600"/>
          <a:ext cx="6850063" cy="692150"/>
        </p:xfrm>
        <a:graphic>
          <a:graphicData uri="http://schemas.openxmlformats.org/presentationml/2006/ole">
            <p:oleObj spid="_x0000_s10242" name="Equation" r:id="rId3" imgW="2692080" imgH="279360" progId="Equation.DSMT4">
              <p:embed/>
            </p:oleObj>
          </a:graphicData>
        </a:graphic>
      </p:graphicFrame>
      <p:sp>
        <p:nvSpPr>
          <p:cNvPr id="37895" name="Text Box 7"/>
          <p:cNvSpPr txBox="1">
            <a:spLocks noChangeArrowheads="1"/>
          </p:cNvSpPr>
          <p:nvPr/>
        </p:nvSpPr>
        <p:spPr bwMode="auto">
          <a:xfrm>
            <a:off x="762000" y="2557463"/>
            <a:ext cx="6096000" cy="579437"/>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Phöông trình ñaëc tröng cuûa (1) laø:</a:t>
            </a:r>
          </a:p>
        </p:txBody>
      </p:sp>
      <p:sp>
        <p:nvSpPr>
          <p:cNvPr id="37896" name="Text Box 8"/>
          <p:cNvSpPr txBox="1">
            <a:spLocks noChangeArrowheads="1"/>
          </p:cNvSpPr>
          <p:nvPr/>
        </p:nvSpPr>
        <p:spPr bwMode="auto">
          <a:xfrm>
            <a:off x="2133600" y="3276600"/>
            <a:ext cx="62484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2</a:t>
            </a:r>
            <a:r>
              <a:rPr lang="en-US" sz="3200">
                <a:latin typeface="Times New Roman" pitchFamily="18" charset="0"/>
                <a:sym typeface="Symbol" pitchFamily="18" charset="2"/>
              </a:rPr>
              <a:t></a:t>
            </a:r>
            <a:r>
              <a:rPr lang="en-US" sz="3200" baseline="30000">
                <a:latin typeface="Times New Roman" pitchFamily="18" charset="0"/>
              </a:rPr>
              <a:t>2</a:t>
            </a:r>
            <a:r>
              <a:rPr lang="en-US" sz="3200">
                <a:latin typeface="Times New Roman" pitchFamily="18" charset="0"/>
              </a:rPr>
              <a:t> - 3</a:t>
            </a:r>
            <a:r>
              <a:rPr lang="en-US" sz="3200">
                <a:latin typeface="Times New Roman" pitchFamily="18" charset="0"/>
                <a:sym typeface="Symbol" pitchFamily="18" charset="2"/>
              </a:rPr>
              <a:t></a:t>
            </a:r>
            <a:r>
              <a:rPr lang="en-US" sz="3200">
                <a:latin typeface="Times New Roman" pitchFamily="18" charset="0"/>
              </a:rPr>
              <a:t> + 1 =  0  		    (*)</a:t>
            </a:r>
          </a:p>
        </p:txBody>
      </p:sp>
      <p:sp>
        <p:nvSpPr>
          <p:cNvPr id="37897" name="Text Box 9"/>
          <p:cNvSpPr txBox="1">
            <a:spLocks noChangeArrowheads="1"/>
          </p:cNvSpPr>
          <p:nvPr/>
        </p:nvSpPr>
        <p:spPr bwMode="auto">
          <a:xfrm>
            <a:off x="685800" y="3962400"/>
            <a:ext cx="7696200" cy="1311275"/>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coù hai nghieäm thöïc laø   </a:t>
            </a:r>
            <a:r>
              <a:rPr lang="en-US" sz="3200">
                <a:latin typeface="VNI-Times" pitchFamily="2" charset="0"/>
                <a:sym typeface="Symbol" pitchFamily="18" charset="2"/>
              </a:rPr>
              <a:t></a:t>
            </a:r>
            <a:r>
              <a:rPr lang="en-US" sz="3200" baseline="-25000">
                <a:latin typeface="VNI-Times" pitchFamily="2" charset="0"/>
              </a:rPr>
              <a:t>1 </a:t>
            </a:r>
            <a:r>
              <a:rPr lang="en-US" sz="3200">
                <a:latin typeface="VNI-Times" pitchFamily="2" charset="0"/>
              </a:rPr>
              <a:t>= 1 vaø </a:t>
            </a:r>
            <a:r>
              <a:rPr lang="en-US" sz="3200">
                <a:latin typeface="VNI-Times" pitchFamily="2" charset="0"/>
                <a:sym typeface="Symbol" pitchFamily="18" charset="2"/>
              </a:rPr>
              <a:t></a:t>
            </a:r>
            <a:r>
              <a:rPr lang="en-US" sz="3200" baseline="-25000">
                <a:latin typeface="VNI-Times" pitchFamily="2" charset="0"/>
              </a:rPr>
              <a:t>2 </a:t>
            </a:r>
            <a:r>
              <a:rPr lang="en-US" sz="3200">
                <a:latin typeface="VNI-Times" pitchFamily="2" charset="0"/>
              </a:rPr>
              <a:t>= 1/2. </a:t>
            </a:r>
          </a:p>
          <a:p>
            <a:pPr>
              <a:spcBef>
                <a:spcPct val="50000"/>
              </a:spcBef>
            </a:pPr>
            <a:r>
              <a:rPr lang="en-US" sz="3200">
                <a:latin typeface="VNI-Times" pitchFamily="2" charset="0"/>
              </a:rPr>
              <a:t>Do ñoù nghieäm toång quaùt cuûa (1) laø:</a:t>
            </a:r>
          </a:p>
        </p:txBody>
      </p:sp>
      <p:sp>
        <p:nvSpPr>
          <p:cNvPr id="37898" name="Text Box 10"/>
          <p:cNvSpPr txBox="1">
            <a:spLocks noChangeArrowheads="1"/>
          </p:cNvSpPr>
          <p:nvPr/>
        </p:nvSpPr>
        <p:spPr bwMode="auto">
          <a:xfrm>
            <a:off x="2514600" y="5486400"/>
            <a:ext cx="37338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x</a:t>
            </a:r>
            <a:r>
              <a:rPr lang="en-US" sz="3200" baseline="-25000">
                <a:latin typeface="Times New Roman" pitchFamily="18" charset="0"/>
              </a:rPr>
              <a:t>n </a:t>
            </a:r>
            <a:r>
              <a:rPr lang="en-US" sz="3200">
                <a:latin typeface="Times New Roman" pitchFamily="18" charset="0"/>
              </a:rPr>
              <a:t>= A</a:t>
            </a:r>
            <a:r>
              <a:rPr lang="en-US" sz="3200" baseline="-25000">
                <a:latin typeface="Times New Roman" pitchFamily="18" charset="0"/>
              </a:rPr>
              <a:t> </a:t>
            </a:r>
            <a:r>
              <a:rPr lang="en-US" sz="3200">
                <a:latin typeface="Times New Roman" pitchFamily="18" charset="0"/>
              </a:rPr>
              <a:t>+  B(1/2)</a:t>
            </a:r>
            <a:r>
              <a:rPr lang="en-US" sz="3200" baseline="30000">
                <a:latin typeface="Times New Roman" pitchFamily="18" charset="0"/>
              </a:rPr>
              <a:t>n </a:t>
            </a:r>
          </a:p>
        </p:txBody>
      </p:sp>
      <p:sp>
        <p:nvSpPr>
          <p:cNvPr id="37899" name="Rectangle 11"/>
          <p:cNvSpPr>
            <a:spLocks noChangeArrowheads="1"/>
          </p:cNvSpPr>
          <p:nvPr/>
        </p:nvSpPr>
        <p:spPr bwMode="auto">
          <a:xfrm>
            <a:off x="2057400" y="5410200"/>
            <a:ext cx="4114800" cy="914400"/>
          </a:xfrm>
          <a:prstGeom prst="rect">
            <a:avLst/>
          </a:prstGeom>
          <a:noFill/>
          <a:ln w="76200" cap="rnd" cmpd="tri">
            <a:solidFill>
              <a:srgbClr val="FF00FF"/>
            </a:solidFill>
            <a:prstDash val="sysDot"/>
            <a:miter lim="800000"/>
            <a:headEnd/>
            <a:tailEnd/>
          </a:ln>
        </p:spPr>
        <p:txBody>
          <a:bodyPr wrap="none" anchor="ctr"/>
          <a:lstStyle/>
          <a:p>
            <a:endParaRPr lang="en-US">
              <a:latin typeface="Times New Roman" pitchFamily="18" charset="0"/>
            </a:endParaRPr>
          </a:p>
        </p:txBody>
      </p:sp>
      <p:sp>
        <p:nvSpPr>
          <p:cNvPr id="37900" name="AutoShape 12">
            <a:hlinkClick r:id="rId4" action="ppaction://hlinksldjump"/>
          </p:cNvPr>
          <p:cNvSpPr>
            <a:spLocks noChangeArrowheads="1"/>
          </p:cNvSpPr>
          <p:nvPr/>
        </p:nvSpPr>
        <p:spPr bwMode="auto">
          <a:xfrm>
            <a:off x="7772400" y="57912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1" name="Slide Number Placeholder 10"/>
          <p:cNvSpPr>
            <a:spLocks noGrp="1"/>
          </p:cNvSpPr>
          <p:nvPr>
            <p:ph type="sldNum" sz="quarter" idx="12"/>
          </p:nvPr>
        </p:nvSpPr>
        <p:spPr/>
        <p:txBody>
          <a:bodyPr/>
          <a:lstStyle/>
          <a:p>
            <a:pPr>
              <a:defRPr/>
            </a:pPr>
            <a:fld id="{73493DA8-5F7F-4306-9326-19DC5AC62818}" type="slidenum">
              <a:rPr lang="en-US" smtClean="0"/>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 to="" calcmode="lin" valueType="num">
                                      <p:cBhvr>
                                        <p:cTn id="7" dur="1" fill="hold"/>
                                        <p:tgtEl>
                                          <p:spTgt spid="3789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7895"/>
                                        </p:tgtEl>
                                        <p:attrNameLst>
                                          <p:attrName>style.visibility</p:attrName>
                                        </p:attrNameLst>
                                      </p:cBhvr>
                                      <p:to>
                                        <p:strVal val="visible"/>
                                      </p:to>
                                    </p:set>
                                    <p:anim to="" calcmode="lin" valueType="num">
                                      <p:cBhvr>
                                        <p:cTn id="12" dur="1" fill="hold"/>
                                        <p:tgtEl>
                                          <p:spTgt spid="3789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7896"/>
                                        </p:tgtEl>
                                        <p:attrNameLst>
                                          <p:attrName>style.visibility</p:attrName>
                                        </p:attrNameLst>
                                      </p:cBhvr>
                                      <p:to>
                                        <p:strVal val="visible"/>
                                      </p:to>
                                    </p:set>
                                    <p:anim to="" calcmode="lin" valueType="num">
                                      <p:cBhvr>
                                        <p:cTn id="17" dur="1" fill="hold"/>
                                        <p:tgtEl>
                                          <p:spTgt spid="37896"/>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7897"/>
                                        </p:tgtEl>
                                        <p:attrNameLst>
                                          <p:attrName>style.visibility</p:attrName>
                                        </p:attrNameLst>
                                      </p:cBhvr>
                                      <p:to>
                                        <p:strVal val="visible"/>
                                      </p:to>
                                    </p:set>
                                    <p:anim to="" calcmode="lin" valueType="num">
                                      <p:cBhvr>
                                        <p:cTn id="22" dur="1" fill="hold"/>
                                        <p:tgtEl>
                                          <p:spTgt spid="37897"/>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7898"/>
                                        </p:tgtEl>
                                        <p:attrNameLst>
                                          <p:attrName>style.visibility</p:attrName>
                                        </p:attrNameLst>
                                      </p:cBhvr>
                                      <p:to>
                                        <p:strVal val="visible"/>
                                      </p:to>
                                    </p:set>
                                    <p:anim to="" calcmode="lin" valueType="num">
                                      <p:cBhvr>
                                        <p:cTn id="27" dur="1" fill="hold"/>
                                        <p:tgtEl>
                                          <p:spTgt spid="37898"/>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7899"/>
                                        </p:tgtEl>
                                        <p:attrNameLst>
                                          <p:attrName>style.visibility</p:attrName>
                                        </p:attrNameLst>
                                      </p:cBhvr>
                                      <p:to>
                                        <p:strVal val="visible"/>
                                      </p:to>
                                    </p:set>
                                    <p:anim to="" calcmode="lin" valueType="num">
                                      <p:cBhvr>
                                        <p:cTn id="32" dur="1" fill="hold"/>
                                        <p:tgtEl>
                                          <p:spTgt spid="37899"/>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7900"/>
                                        </p:tgtEl>
                                        <p:attrNameLst>
                                          <p:attrName>style.visibility</p:attrName>
                                        </p:attrNameLst>
                                      </p:cBhvr>
                                      <p:to>
                                        <p:strVal val="visible"/>
                                      </p:to>
                                    </p:set>
                                    <p:anim to="" calcmode="lin" valueType="num">
                                      <p:cBhvr>
                                        <p:cTn id="37" dur="1" fill="hold"/>
                                        <p:tgtEl>
                                          <p:spTgt spid="379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37896" grpId="0"/>
      <p:bldP spid="37897" grpId="0"/>
      <p:bldP spid="37898" grpId="0"/>
      <p:bldP spid="37899" grpId="0" animBg="1"/>
      <p:bldP spid="3790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noFill/>
        </p:spPr>
        <p:txBody>
          <a:bodyPr/>
          <a:lstStyle/>
          <a:p>
            <a:pPr eaLnBrk="1" hangingPunct="1"/>
            <a:r>
              <a:rPr lang="en-US" smtClean="0"/>
              <a:t>Một số ví dụ</a:t>
            </a:r>
          </a:p>
        </p:txBody>
      </p:sp>
      <p:sp>
        <p:nvSpPr>
          <p:cNvPr id="11268" name="Rectangle 5"/>
          <p:cNvSpPr>
            <a:spLocks noChangeArrowheads="1"/>
          </p:cNvSpPr>
          <p:nvPr/>
        </p:nvSpPr>
        <p:spPr bwMode="auto">
          <a:xfrm>
            <a:off x="2465388" y="276383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38916" name="Object 2"/>
          <p:cNvGraphicFramePr>
            <a:graphicFrameLocks noChangeAspect="1"/>
          </p:cNvGraphicFramePr>
          <p:nvPr/>
        </p:nvGraphicFramePr>
        <p:xfrm>
          <a:off x="1165225" y="1752600"/>
          <a:ext cx="6088063" cy="1066800"/>
        </p:xfrm>
        <a:graphic>
          <a:graphicData uri="http://schemas.openxmlformats.org/presentationml/2006/ole">
            <p:oleObj spid="_x0000_s11266" name="Equation" r:id="rId3" imgW="3149280" imgH="571320" progId="Equation.DSMT4">
              <p:embed/>
            </p:oleObj>
          </a:graphicData>
        </a:graphic>
      </p:graphicFrame>
      <p:sp>
        <p:nvSpPr>
          <p:cNvPr id="38918" name="Text Box 6"/>
          <p:cNvSpPr txBox="1">
            <a:spLocks noChangeArrowheads="1"/>
          </p:cNvSpPr>
          <p:nvPr/>
        </p:nvSpPr>
        <p:spPr bwMode="auto">
          <a:xfrm>
            <a:off x="1143000" y="2819400"/>
            <a:ext cx="62484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Phöông trình ñaëc tröng cuûa (2) laø:</a:t>
            </a:r>
          </a:p>
        </p:txBody>
      </p:sp>
      <p:sp>
        <p:nvSpPr>
          <p:cNvPr id="38919" name="Text Box 7"/>
          <p:cNvSpPr txBox="1">
            <a:spLocks noChangeArrowheads="1"/>
          </p:cNvSpPr>
          <p:nvPr/>
        </p:nvSpPr>
        <p:spPr bwMode="auto">
          <a:xfrm>
            <a:off x="2514600" y="3505200"/>
            <a:ext cx="39624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4</a:t>
            </a:r>
            <a:r>
              <a:rPr lang="en-US" sz="3200">
                <a:latin typeface="Times New Roman" pitchFamily="18" charset="0"/>
                <a:sym typeface="Symbol" pitchFamily="18" charset="2"/>
              </a:rPr>
              <a:t></a:t>
            </a:r>
            <a:r>
              <a:rPr lang="en-US" sz="3200" baseline="30000">
                <a:latin typeface="Times New Roman" pitchFamily="18" charset="0"/>
              </a:rPr>
              <a:t>2</a:t>
            </a:r>
            <a:r>
              <a:rPr lang="en-US" sz="3200">
                <a:latin typeface="Times New Roman" pitchFamily="18" charset="0"/>
              </a:rPr>
              <a:t> - 12</a:t>
            </a:r>
            <a:r>
              <a:rPr lang="en-US" sz="3200">
                <a:latin typeface="Times New Roman" pitchFamily="18" charset="0"/>
                <a:sym typeface="Symbol" pitchFamily="18" charset="2"/>
              </a:rPr>
              <a:t></a:t>
            </a:r>
            <a:r>
              <a:rPr lang="en-US" sz="3200">
                <a:latin typeface="Times New Roman" pitchFamily="18" charset="0"/>
              </a:rPr>
              <a:t> + 9 =  0	 </a:t>
            </a:r>
          </a:p>
        </p:txBody>
      </p:sp>
      <p:sp>
        <p:nvSpPr>
          <p:cNvPr id="38920" name="Text Box 8"/>
          <p:cNvSpPr txBox="1">
            <a:spLocks noChangeArrowheads="1"/>
          </p:cNvSpPr>
          <p:nvPr/>
        </p:nvSpPr>
        <p:spPr bwMode="auto">
          <a:xfrm>
            <a:off x="838200" y="4191000"/>
            <a:ext cx="7924800" cy="10668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coù nghieäm thöïc keùp laø   </a:t>
            </a:r>
            <a:r>
              <a:rPr lang="en-US" sz="3200">
                <a:latin typeface="VNI-Times" pitchFamily="2" charset="0"/>
                <a:sym typeface="Symbol" pitchFamily="18" charset="2"/>
              </a:rPr>
              <a:t></a:t>
            </a:r>
            <a:r>
              <a:rPr lang="en-US" sz="3200" baseline="-25000">
                <a:latin typeface="VNI-Times" pitchFamily="2" charset="0"/>
              </a:rPr>
              <a:t>0</a:t>
            </a:r>
            <a:r>
              <a:rPr lang="en-US" sz="3200">
                <a:latin typeface="VNI-Times" pitchFamily="2" charset="0"/>
              </a:rPr>
              <a:t> = 3/2. Do ñoù nghieäm toång quaùt cuûa (2) laø:</a:t>
            </a:r>
          </a:p>
        </p:txBody>
      </p:sp>
      <p:sp>
        <p:nvSpPr>
          <p:cNvPr id="38921" name="Text Box 9"/>
          <p:cNvSpPr txBox="1">
            <a:spLocks noChangeArrowheads="1"/>
          </p:cNvSpPr>
          <p:nvPr/>
        </p:nvSpPr>
        <p:spPr bwMode="auto">
          <a:xfrm>
            <a:off x="2209800" y="5334000"/>
            <a:ext cx="4419600" cy="369888"/>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(A +  nB)(3/2)</a:t>
            </a:r>
            <a:r>
              <a:rPr lang="en-US" baseline="30000">
                <a:latin typeface="Times New Roman" pitchFamily="18" charset="0"/>
              </a:rPr>
              <a:t>n </a:t>
            </a:r>
          </a:p>
        </p:txBody>
      </p:sp>
      <p:sp>
        <p:nvSpPr>
          <p:cNvPr id="9" name="Slide Number Placeholder 8"/>
          <p:cNvSpPr>
            <a:spLocks noGrp="1"/>
          </p:cNvSpPr>
          <p:nvPr>
            <p:ph type="sldNum" sz="quarter" idx="12"/>
          </p:nvPr>
        </p:nvSpPr>
        <p:spPr/>
        <p:txBody>
          <a:bodyPr/>
          <a:lstStyle/>
          <a:p>
            <a:pPr>
              <a:defRPr/>
            </a:pPr>
            <a:fld id="{ED583518-BA47-4159-9CA0-9DBD6D991839}" type="slidenum">
              <a:rPr lang="en-US" smtClean="0"/>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to="" calcmode="lin" valueType="num">
                                      <p:cBhvr>
                                        <p:cTn id="7" dur="1" fill="hold"/>
                                        <p:tgtEl>
                                          <p:spTgt spid="3891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8918"/>
                                        </p:tgtEl>
                                        <p:attrNameLst>
                                          <p:attrName>style.visibility</p:attrName>
                                        </p:attrNameLst>
                                      </p:cBhvr>
                                      <p:to>
                                        <p:strVal val="visible"/>
                                      </p:to>
                                    </p:set>
                                    <p:anim to="" calcmode="lin" valueType="num">
                                      <p:cBhvr>
                                        <p:cTn id="12" dur="1" fill="hold"/>
                                        <p:tgtEl>
                                          <p:spTgt spid="3891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8919"/>
                                        </p:tgtEl>
                                        <p:attrNameLst>
                                          <p:attrName>style.visibility</p:attrName>
                                        </p:attrNameLst>
                                      </p:cBhvr>
                                      <p:to>
                                        <p:strVal val="visible"/>
                                      </p:to>
                                    </p:set>
                                    <p:anim to="" calcmode="lin" valueType="num">
                                      <p:cBhvr>
                                        <p:cTn id="17" dur="1" fill="hold"/>
                                        <p:tgtEl>
                                          <p:spTgt spid="3891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8920"/>
                                        </p:tgtEl>
                                        <p:attrNameLst>
                                          <p:attrName>style.visibility</p:attrName>
                                        </p:attrNameLst>
                                      </p:cBhvr>
                                      <p:to>
                                        <p:strVal val="visible"/>
                                      </p:to>
                                    </p:set>
                                    <p:anim to="" calcmode="lin" valueType="num">
                                      <p:cBhvr>
                                        <p:cTn id="22" dur="1" fill="hold"/>
                                        <p:tgtEl>
                                          <p:spTgt spid="38920"/>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8921"/>
                                        </p:tgtEl>
                                        <p:attrNameLst>
                                          <p:attrName>style.visibility</p:attrName>
                                        </p:attrNameLst>
                                      </p:cBhvr>
                                      <p:to>
                                        <p:strVal val="visible"/>
                                      </p:to>
                                    </p:set>
                                    <p:anim to="" calcmode="lin" valueType="num">
                                      <p:cBhvr>
                                        <p:cTn id="27" dur="1" fill="hold"/>
                                        <p:tgtEl>
                                          <p:spTgt spid="3892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38919" grpId="0"/>
      <p:bldP spid="38920" grpId="0"/>
      <p:bldP spid="389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p:spPr>
        <p:txBody>
          <a:bodyPr/>
          <a:lstStyle/>
          <a:p>
            <a:pPr eaLnBrk="1" hangingPunct="1"/>
            <a:r>
              <a:rPr lang="en-US" smtClean="0"/>
              <a:t>Một số ví dụ</a:t>
            </a:r>
          </a:p>
        </p:txBody>
      </p:sp>
      <p:sp>
        <p:nvSpPr>
          <p:cNvPr id="39940" name="Text Box 4"/>
          <p:cNvSpPr txBox="1">
            <a:spLocks noChangeArrowheads="1"/>
          </p:cNvSpPr>
          <p:nvPr/>
        </p:nvSpPr>
        <p:spPr bwMode="auto">
          <a:xfrm>
            <a:off x="990600" y="1600200"/>
            <a:ext cx="79248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Töø ñieàu kieän ban ñaàu x</a:t>
            </a:r>
            <a:r>
              <a:rPr lang="en-US" sz="3200" baseline="-25000">
                <a:latin typeface="VNI-Times" pitchFamily="2" charset="0"/>
              </a:rPr>
              <a:t>0</a:t>
            </a:r>
            <a:r>
              <a:rPr lang="en-US" sz="3200">
                <a:latin typeface="VNI-Times" pitchFamily="2" charset="0"/>
              </a:rPr>
              <a:t> = 2; x</a:t>
            </a:r>
            <a:r>
              <a:rPr lang="en-US" sz="3200" baseline="-25000">
                <a:latin typeface="VNI-Times" pitchFamily="2" charset="0"/>
              </a:rPr>
              <a:t>1 </a:t>
            </a:r>
            <a:r>
              <a:rPr lang="en-US" sz="3200">
                <a:latin typeface="VNI-Times" pitchFamily="2" charset="0"/>
              </a:rPr>
              <a:t>= 4 ta suy ra:</a:t>
            </a:r>
          </a:p>
        </p:txBody>
      </p:sp>
      <p:sp>
        <p:nvSpPr>
          <p:cNvPr id="12293" name="Rectangle 6"/>
          <p:cNvSpPr>
            <a:spLocks noChangeArrowheads="1"/>
          </p:cNvSpPr>
          <p:nvPr/>
        </p:nvSpPr>
        <p:spPr bwMode="auto">
          <a:xfrm>
            <a:off x="2843213" y="302101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39941" name="Object 2"/>
          <p:cNvGraphicFramePr>
            <a:graphicFrameLocks noChangeAspect="1"/>
          </p:cNvGraphicFramePr>
          <p:nvPr/>
        </p:nvGraphicFramePr>
        <p:xfrm>
          <a:off x="3241675" y="2438400"/>
          <a:ext cx="2097088" cy="1414463"/>
        </p:xfrm>
        <a:graphic>
          <a:graphicData uri="http://schemas.openxmlformats.org/presentationml/2006/ole">
            <p:oleObj spid="_x0000_s12290" name="Equation" r:id="rId3" imgW="1130040" imgH="787320" progId="Equation.DSMT4">
              <p:embed/>
            </p:oleObj>
          </a:graphicData>
        </a:graphic>
      </p:graphicFrame>
      <p:sp>
        <p:nvSpPr>
          <p:cNvPr id="39943" name="Text Box 7"/>
          <p:cNvSpPr txBox="1">
            <a:spLocks noChangeArrowheads="1"/>
          </p:cNvSpPr>
          <p:nvPr/>
        </p:nvSpPr>
        <p:spPr bwMode="auto">
          <a:xfrm>
            <a:off x="1219200" y="3810000"/>
            <a:ext cx="61722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Suy raA = 2 vaø B</a:t>
            </a:r>
            <a:r>
              <a:rPr lang="en-US" sz="3200" baseline="-25000">
                <a:latin typeface="VNI-Times" pitchFamily="2" charset="0"/>
              </a:rPr>
              <a:t> </a:t>
            </a:r>
            <a:r>
              <a:rPr lang="en-US" sz="3200">
                <a:latin typeface="VNI-Times" pitchFamily="2" charset="0"/>
              </a:rPr>
              <a:t>= 2/3 </a:t>
            </a:r>
          </a:p>
        </p:txBody>
      </p:sp>
      <p:sp>
        <p:nvSpPr>
          <p:cNvPr id="39944" name="Text Box 8"/>
          <p:cNvSpPr txBox="1">
            <a:spLocks noChangeArrowheads="1"/>
          </p:cNvSpPr>
          <p:nvPr/>
        </p:nvSpPr>
        <p:spPr bwMode="auto">
          <a:xfrm>
            <a:off x="1295400" y="4572000"/>
            <a:ext cx="41148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Vaäy nghieäm cuûa (2) laø:</a:t>
            </a:r>
          </a:p>
        </p:txBody>
      </p:sp>
      <p:sp>
        <p:nvSpPr>
          <p:cNvPr id="39945" name="Text Box 9"/>
          <p:cNvSpPr txBox="1">
            <a:spLocks noChangeArrowheads="1"/>
          </p:cNvSpPr>
          <p:nvPr/>
        </p:nvSpPr>
        <p:spPr bwMode="auto">
          <a:xfrm>
            <a:off x="2590800" y="5486400"/>
            <a:ext cx="44958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x</a:t>
            </a:r>
            <a:r>
              <a:rPr lang="en-US" sz="3200" baseline="-25000">
                <a:latin typeface="Times New Roman" pitchFamily="18" charset="0"/>
              </a:rPr>
              <a:t>n</a:t>
            </a:r>
            <a:r>
              <a:rPr lang="en-US" sz="3200">
                <a:latin typeface="Times New Roman" pitchFamily="18" charset="0"/>
              </a:rPr>
              <a:t> = (3 +  n)(3/2)</a:t>
            </a:r>
            <a:r>
              <a:rPr lang="en-US" sz="3200" baseline="30000">
                <a:latin typeface="Times New Roman" pitchFamily="18" charset="0"/>
              </a:rPr>
              <a:t>n-1</a:t>
            </a:r>
            <a:r>
              <a:rPr lang="en-US" sz="3200">
                <a:latin typeface="Times New Roman" pitchFamily="18" charset="0"/>
              </a:rPr>
              <a:t> </a:t>
            </a:r>
          </a:p>
        </p:txBody>
      </p:sp>
      <p:sp>
        <p:nvSpPr>
          <p:cNvPr id="39946" name="Rectangle 10"/>
          <p:cNvSpPr>
            <a:spLocks noChangeArrowheads="1"/>
          </p:cNvSpPr>
          <p:nvPr/>
        </p:nvSpPr>
        <p:spPr bwMode="auto">
          <a:xfrm>
            <a:off x="2362200" y="5410200"/>
            <a:ext cx="3886200" cy="914400"/>
          </a:xfrm>
          <a:prstGeom prst="rect">
            <a:avLst/>
          </a:prstGeom>
          <a:noFill/>
          <a:ln w="76200" cmpd="tri">
            <a:solidFill>
              <a:srgbClr val="800080"/>
            </a:solidFill>
            <a:prstDash val="sysDot"/>
            <a:miter lim="800000"/>
            <a:headEnd/>
            <a:tailEnd/>
          </a:ln>
        </p:spPr>
        <p:txBody>
          <a:bodyPr wrap="none" anchor="ctr"/>
          <a:lstStyle/>
          <a:p>
            <a:endParaRPr lang="en-US">
              <a:latin typeface="Times New Roman" pitchFamily="18" charset="0"/>
            </a:endParaRPr>
          </a:p>
        </p:txBody>
      </p:sp>
      <p:sp>
        <p:nvSpPr>
          <p:cNvPr id="39947" name="AutoShape 11">
            <a:hlinkClick r:id="rId4" action="ppaction://hlinksldjump"/>
          </p:cNvPr>
          <p:cNvSpPr>
            <a:spLocks noChangeArrowheads="1"/>
          </p:cNvSpPr>
          <p:nvPr/>
        </p:nvSpPr>
        <p:spPr bwMode="auto">
          <a:xfrm>
            <a:off x="7772400" y="57912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1" name="Slide Number Placeholder 10"/>
          <p:cNvSpPr>
            <a:spLocks noGrp="1"/>
          </p:cNvSpPr>
          <p:nvPr>
            <p:ph type="sldNum" sz="quarter" idx="12"/>
          </p:nvPr>
        </p:nvSpPr>
        <p:spPr/>
        <p:txBody>
          <a:bodyPr/>
          <a:lstStyle/>
          <a:p>
            <a:pPr>
              <a:defRPr/>
            </a:pPr>
            <a:fld id="{9BD14210-84A7-4CCF-806C-CE708A8FF565}" type="slidenum">
              <a:rPr lang="en-US" smtClean="0"/>
              <a:pPr>
                <a:defRPr/>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 to="" calcmode="lin" valueType="num">
                                      <p:cBhvr>
                                        <p:cTn id="7" dur="1" fill="hold"/>
                                        <p:tgtEl>
                                          <p:spTgt spid="3994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9941"/>
                                        </p:tgtEl>
                                        <p:attrNameLst>
                                          <p:attrName>style.visibility</p:attrName>
                                        </p:attrNameLst>
                                      </p:cBhvr>
                                      <p:to>
                                        <p:strVal val="visible"/>
                                      </p:to>
                                    </p:set>
                                    <p:anim to="" calcmode="lin" valueType="num">
                                      <p:cBhvr>
                                        <p:cTn id="12" dur="1" fill="hold"/>
                                        <p:tgtEl>
                                          <p:spTgt spid="3994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anim to="" calcmode="lin" valueType="num">
                                      <p:cBhvr>
                                        <p:cTn id="17" dur="1" fill="hold"/>
                                        <p:tgtEl>
                                          <p:spTgt spid="3994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9944"/>
                                        </p:tgtEl>
                                        <p:attrNameLst>
                                          <p:attrName>style.visibility</p:attrName>
                                        </p:attrNameLst>
                                      </p:cBhvr>
                                      <p:to>
                                        <p:strVal val="visible"/>
                                      </p:to>
                                    </p:set>
                                    <p:anim to="" calcmode="lin" valueType="num">
                                      <p:cBhvr>
                                        <p:cTn id="22" dur="1" fill="hold"/>
                                        <p:tgtEl>
                                          <p:spTgt spid="39944"/>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9945"/>
                                        </p:tgtEl>
                                        <p:attrNameLst>
                                          <p:attrName>style.visibility</p:attrName>
                                        </p:attrNameLst>
                                      </p:cBhvr>
                                      <p:to>
                                        <p:strVal val="visible"/>
                                      </p:to>
                                    </p:set>
                                    <p:anim to="" calcmode="lin" valueType="num">
                                      <p:cBhvr>
                                        <p:cTn id="27" dur="1" fill="hold"/>
                                        <p:tgtEl>
                                          <p:spTgt spid="3994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9946"/>
                                        </p:tgtEl>
                                        <p:attrNameLst>
                                          <p:attrName>style.visibility</p:attrName>
                                        </p:attrNameLst>
                                      </p:cBhvr>
                                      <p:to>
                                        <p:strVal val="visible"/>
                                      </p:to>
                                    </p:set>
                                    <p:anim to="" calcmode="lin" valueType="num">
                                      <p:cBhvr>
                                        <p:cTn id="32" dur="1" fill="hold"/>
                                        <p:tgtEl>
                                          <p:spTgt spid="39946"/>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9947"/>
                                        </p:tgtEl>
                                        <p:attrNameLst>
                                          <p:attrName>style.visibility</p:attrName>
                                        </p:attrNameLst>
                                      </p:cBhvr>
                                      <p:to>
                                        <p:strVal val="visible"/>
                                      </p:to>
                                    </p:set>
                                    <p:anim to="" calcmode="lin" valueType="num">
                                      <p:cBhvr>
                                        <p:cTn id="37" dur="1" fill="hold"/>
                                        <p:tgtEl>
                                          <p:spTgt spid="3994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P spid="39943" grpId="0"/>
      <p:bldP spid="39944" grpId="0"/>
      <p:bldP spid="39945" grpId="0"/>
      <p:bldP spid="39946" grpId="0" animBg="1"/>
      <p:bldP spid="3994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type="title"/>
          </p:nvPr>
        </p:nvSpPr>
        <p:spPr>
          <a:noFill/>
        </p:spPr>
        <p:txBody>
          <a:bodyPr/>
          <a:lstStyle/>
          <a:p>
            <a:pPr eaLnBrk="1" hangingPunct="1"/>
            <a:r>
              <a:rPr lang="en-US" smtClean="0"/>
              <a:t>Một số ví dụ</a:t>
            </a:r>
          </a:p>
        </p:txBody>
      </p:sp>
      <p:graphicFrame>
        <p:nvGraphicFramePr>
          <p:cNvPr id="40964" name="Object 2"/>
          <p:cNvGraphicFramePr>
            <a:graphicFrameLocks noChangeAspect="1"/>
          </p:cNvGraphicFramePr>
          <p:nvPr/>
        </p:nvGraphicFramePr>
        <p:xfrm>
          <a:off x="838200" y="1524000"/>
          <a:ext cx="7694613" cy="1211263"/>
        </p:xfrm>
        <a:graphic>
          <a:graphicData uri="http://schemas.openxmlformats.org/presentationml/2006/ole">
            <p:oleObj spid="_x0000_s13314" name="Equation" r:id="rId3" imgW="3517560" imgH="571320" progId="Equation.DSMT4">
              <p:embed/>
            </p:oleObj>
          </a:graphicData>
        </a:graphic>
      </p:graphicFrame>
      <p:sp>
        <p:nvSpPr>
          <p:cNvPr id="40966" name="Text Box 6"/>
          <p:cNvSpPr txBox="1">
            <a:spLocks noChangeArrowheads="1"/>
          </p:cNvSpPr>
          <p:nvPr/>
        </p:nvSpPr>
        <p:spPr bwMode="auto">
          <a:xfrm>
            <a:off x="1157288" y="2689225"/>
            <a:ext cx="67818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Phöông trình ñaëc tröng cuûa (3) laø:</a:t>
            </a:r>
          </a:p>
        </p:txBody>
      </p:sp>
      <p:sp>
        <p:nvSpPr>
          <p:cNvPr id="40967" name="Text Box 7"/>
          <p:cNvSpPr txBox="1">
            <a:spLocks noChangeArrowheads="1"/>
          </p:cNvSpPr>
          <p:nvPr/>
        </p:nvSpPr>
        <p:spPr bwMode="auto">
          <a:xfrm>
            <a:off x="1895475" y="3367088"/>
            <a:ext cx="7010400" cy="579437"/>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sym typeface="Symbol" pitchFamily="18" charset="2"/>
              </a:rPr>
              <a:t></a:t>
            </a:r>
            <a:r>
              <a:rPr lang="en-US" sz="3200" baseline="30000">
                <a:latin typeface="Times New Roman" pitchFamily="18" charset="0"/>
              </a:rPr>
              <a:t>2 </a:t>
            </a:r>
            <a:r>
              <a:rPr lang="en-US" sz="3200">
                <a:latin typeface="Times New Roman" pitchFamily="18" charset="0"/>
              </a:rPr>
              <a:t>- 2</a:t>
            </a:r>
            <a:r>
              <a:rPr lang="en-US" sz="3200">
                <a:latin typeface="Times New Roman" pitchFamily="18" charset="0"/>
                <a:sym typeface="Symbol" pitchFamily="18" charset="2"/>
              </a:rPr>
              <a:t></a:t>
            </a:r>
            <a:r>
              <a:rPr lang="en-US" sz="3200">
                <a:latin typeface="Times New Roman" pitchFamily="18" charset="0"/>
              </a:rPr>
              <a:t> + 4 =  0				(*)</a:t>
            </a:r>
          </a:p>
        </p:txBody>
      </p:sp>
      <p:sp>
        <p:nvSpPr>
          <p:cNvPr id="40968" name="Text Box 8"/>
          <p:cNvSpPr txBox="1">
            <a:spLocks noChangeArrowheads="1"/>
          </p:cNvSpPr>
          <p:nvPr/>
        </p:nvSpPr>
        <p:spPr bwMode="auto">
          <a:xfrm>
            <a:off x="609600" y="4114800"/>
            <a:ext cx="55626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coù hai nghieäm phöùc lieân hôïp laø</a:t>
            </a:r>
            <a:r>
              <a:rPr lang="en-US">
                <a:latin typeface="VNI-Times" pitchFamily="2" charset="0"/>
              </a:rPr>
              <a:t> </a:t>
            </a:r>
          </a:p>
        </p:txBody>
      </p:sp>
      <p:sp>
        <p:nvSpPr>
          <p:cNvPr id="13321" name="Rectangle 10"/>
          <p:cNvSpPr>
            <a:spLocks noChangeArrowheads="1"/>
          </p:cNvSpPr>
          <p:nvPr/>
        </p:nvSpPr>
        <p:spPr bwMode="auto">
          <a:xfrm>
            <a:off x="6718300" y="45116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40969" name="Object 3"/>
          <p:cNvGraphicFramePr>
            <a:graphicFrameLocks noChangeAspect="1"/>
          </p:cNvGraphicFramePr>
          <p:nvPr/>
        </p:nvGraphicFramePr>
        <p:xfrm>
          <a:off x="6019800" y="3968750"/>
          <a:ext cx="2438400" cy="750888"/>
        </p:xfrm>
        <a:graphic>
          <a:graphicData uri="http://schemas.openxmlformats.org/presentationml/2006/ole">
            <p:oleObj spid="_x0000_s13315" name="Equation" r:id="rId4" imgW="863225" imgH="266584" progId="Equation.DSMT4">
              <p:embed/>
            </p:oleObj>
          </a:graphicData>
        </a:graphic>
      </p:graphicFrame>
      <p:sp>
        <p:nvSpPr>
          <p:cNvPr id="40971" name="Text Box 11"/>
          <p:cNvSpPr txBox="1">
            <a:spLocks noChangeArrowheads="1"/>
          </p:cNvSpPr>
          <p:nvPr/>
        </p:nvSpPr>
        <p:spPr bwMode="auto">
          <a:xfrm>
            <a:off x="590550" y="4732338"/>
            <a:ext cx="8305800" cy="579437"/>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Ta vieát hai nghieäm treân döôùi daïng löôïng giaùc: </a:t>
            </a:r>
          </a:p>
        </p:txBody>
      </p:sp>
      <p:sp>
        <p:nvSpPr>
          <p:cNvPr id="13323" name="Rectangle 13"/>
          <p:cNvSpPr>
            <a:spLocks noChangeArrowheads="1"/>
          </p:cNvSpPr>
          <p:nvPr/>
        </p:nvSpPr>
        <p:spPr bwMode="auto">
          <a:xfrm>
            <a:off x="3856038" y="590391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40972" name="Object 4"/>
          <p:cNvGraphicFramePr>
            <a:graphicFrameLocks noChangeAspect="1"/>
          </p:cNvGraphicFramePr>
          <p:nvPr/>
        </p:nvGraphicFramePr>
        <p:xfrm>
          <a:off x="2743200" y="5334000"/>
          <a:ext cx="4038600" cy="1152525"/>
        </p:xfrm>
        <a:graphic>
          <a:graphicData uri="http://schemas.openxmlformats.org/presentationml/2006/ole">
            <p:oleObj spid="_x0000_s13316" name="Equation" r:id="rId5" imgW="1638300" imgH="469900" progId="Equation.DSMT4">
              <p:embed/>
            </p:oleObj>
          </a:graphicData>
        </a:graphic>
      </p:graphicFrame>
      <p:sp>
        <p:nvSpPr>
          <p:cNvPr id="12" name="Slide Number Placeholder 11"/>
          <p:cNvSpPr>
            <a:spLocks noGrp="1"/>
          </p:cNvSpPr>
          <p:nvPr>
            <p:ph type="sldNum" sz="quarter" idx="12"/>
          </p:nvPr>
        </p:nvSpPr>
        <p:spPr/>
        <p:txBody>
          <a:bodyPr/>
          <a:lstStyle/>
          <a:p>
            <a:pPr>
              <a:defRPr/>
            </a:pPr>
            <a:fld id="{1476FF8A-463D-4226-8216-40C4C8D80D23}" type="slidenum">
              <a:rPr lang="en-US" smtClean="0"/>
              <a:pPr>
                <a:defRPr/>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 to="" calcmode="lin" valueType="num">
                                      <p:cBhvr>
                                        <p:cTn id="7" dur="1" fill="hold"/>
                                        <p:tgtEl>
                                          <p:spTgt spid="4096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40966"/>
                                        </p:tgtEl>
                                        <p:attrNameLst>
                                          <p:attrName>style.visibility</p:attrName>
                                        </p:attrNameLst>
                                      </p:cBhvr>
                                      <p:to>
                                        <p:strVal val="visible"/>
                                      </p:to>
                                    </p:set>
                                    <p:anim to="" calcmode="lin" valueType="num">
                                      <p:cBhvr>
                                        <p:cTn id="12" dur="1" fill="hold"/>
                                        <p:tgtEl>
                                          <p:spTgt spid="4096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0967"/>
                                        </p:tgtEl>
                                        <p:attrNameLst>
                                          <p:attrName>style.visibility</p:attrName>
                                        </p:attrNameLst>
                                      </p:cBhvr>
                                      <p:to>
                                        <p:strVal val="visible"/>
                                      </p:to>
                                    </p:set>
                                    <p:anim to="" calcmode="lin" valueType="num">
                                      <p:cBhvr>
                                        <p:cTn id="17" dur="1" fill="hold"/>
                                        <p:tgtEl>
                                          <p:spTgt spid="4096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40968"/>
                                        </p:tgtEl>
                                        <p:attrNameLst>
                                          <p:attrName>style.visibility</p:attrName>
                                        </p:attrNameLst>
                                      </p:cBhvr>
                                      <p:to>
                                        <p:strVal val="visible"/>
                                      </p:to>
                                    </p:set>
                                    <p:anim to="" calcmode="lin" valueType="num">
                                      <p:cBhvr>
                                        <p:cTn id="22" dur="1" fill="hold"/>
                                        <p:tgtEl>
                                          <p:spTgt spid="4096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0969"/>
                                        </p:tgtEl>
                                        <p:attrNameLst>
                                          <p:attrName>style.visibility</p:attrName>
                                        </p:attrNameLst>
                                      </p:cBhvr>
                                      <p:to>
                                        <p:strVal val="visible"/>
                                      </p:to>
                                    </p:set>
                                    <p:anim to="" calcmode="lin" valueType="num">
                                      <p:cBhvr>
                                        <p:cTn id="27" dur="1" fill="hold"/>
                                        <p:tgtEl>
                                          <p:spTgt spid="40969"/>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0969"/>
                                        </p:tgtEl>
                                        <p:attrNameLst>
                                          <p:attrName>style.visibility</p:attrName>
                                        </p:attrNameLst>
                                      </p:cBhvr>
                                      <p:to>
                                        <p:strVal val="visible"/>
                                      </p:to>
                                    </p:set>
                                    <p:anim to="" calcmode="lin" valueType="num">
                                      <p:cBhvr>
                                        <p:cTn id="32" dur="1" fill="hold"/>
                                        <p:tgtEl>
                                          <p:spTgt spid="40969"/>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40971"/>
                                        </p:tgtEl>
                                        <p:attrNameLst>
                                          <p:attrName>style.visibility</p:attrName>
                                        </p:attrNameLst>
                                      </p:cBhvr>
                                      <p:to>
                                        <p:strVal val="visible"/>
                                      </p:to>
                                    </p:set>
                                    <p:anim to="" calcmode="lin" valueType="num">
                                      <p:cBhvr>
                                        <p:cTn id="37" dur="1" fill="hold"/>
                                        <p:tgtEl>
                                          <p:spTgt spid="40971"/>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40972"/>
                                        </p:tgtEl>
                                        <p:attrNameLst>
                                          <p:attrName>style.visibility</p:attrName>
                                        </p:attrNameLst>
                                      </p:cBhvr>
                                      <p:to>
                                        <p:strVal val="visible"/>
                                      </p:to>
                                    </p:set>
                                    <p:anim to="" calcmode="lin" valueType="num">
                                      <p:cBhvr>
                                        <p:cTn id="42" dur="1" fill="hold"/>
                                        <p:tgtEl>
                                          <p:spTgt spid="4097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p:bldP spid="40967" grpId="0"/>
      <p:bldP spid="40968" grpId="0"/>
      <p:bldP spid="4097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762000" y="457200"/>
            <a:ext cx="70866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Do ñoù nghieäm toång quaùt cuûa (3) laø </a:t>
            </a:r>
          </a:p>
        </p:txBody>
      </p:sp>
      <p:sp>
        <p:nvSpPr>
          <p:cNvPr id="14343" name="Rectangle 6"/>
          <p:cNvSpPr>
            <a:spLocks noChangeArrowheads="1"/>
          </p:cNvSpPr>
          <p:nvPr/>
        </p:nvSpPr>
        <p:spPr bwMode="auto">
          <a:xfrm>
            <a:off x="3816350" y="246538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41989" name="Object 2"/>
          <p:cNvGraphicFramePr>
            <a:graphicFrameLocks noChangeAspect="1"/>
          </p:cNvGraphicFramePr>
          <p:nvPr/>
        </p:nvGraphicFramePr>
        <p:xfrm>
          <a:off x="1676400" y="1143000"/>
          <a:ext cx="4419600" cy="887413"/>
        </p:xfrm>
        <a:graphic>
          <a:graphicData uri="http://schemas.openxmlformats.org/presentationml/2006/ole">
            <p:oleObj spid="_x0000_s14338" name="Equation" r:id="rId3" imgW="2324100" imgH="469900" progId="Equation.DSMT4">
              <p:embed/>
            </p:oleObj>
          </a:graphicData>
        </a:graphic>
      </p:graphicFrame>
      <p:sp>
        <p:nvSpPr>
          <p:cNvPr id="41991" name="Text Box 7"/>
          <p:cNvSpPr txBox="1">
            <a:spLocks noChangeArrowheads="1"/>
          </p:cNvSpPr>
          <p:nvPr/>
        </p:nvSpPr>
        <p:spPr bwMode="auto">
          <a:xfrm>
            <a:off x="990600" y="1981200"/>
            <a:ext cx="6248400" cy="457200"/>
          </a:xfrm>
          <a:prstGeom prst="rect">
            <a:avLst/>
          </a:prstGeom>
          <a:noFill/>
          <a:ln w="9525">
            <a:noFill/>
            <a:miter lim="800000"/>
            <a:headEnd/>
            <a:tailEnd/>
          </a:ln>
        </p:spPr>
        <p:txBody>
          <a:bodyPr>
            <a:spAutoFit/>
          </a:bodyPr>
          <a:lstStyle/>
          <a:p>
            <a:pPr>
              <a:spcBef>
                <a:spcPct val="50000"/>
              </a:spcBef>
            </a:pPr>
            <a:r>
              <a:rPr lang="en-US">
                <a:latin typeface="VNI-Times" pitchFamily="2" charset="0"/>
              </a:rPr>
              <a:t>Töø ñieàu kieän ban ñaàu x</a:t>
            </a:r>
            <a:r>
              <a:rPr lang="en-US" baseline="-25000">
                <a:latin typeface="VNI-Times" pitchFamily="2" charset="0"/>
              </a:rPr>
              <a:t>1</a:t>
            </a:r>
            <a:r>
              <a:rPr lang="en-US">
                <a:latin typeface="VNI-Times" pitchFamily="2" charset="0"/>
              </a:rPr>
              <a:t> = 4; x</a:t>
            </a:r>
            <a:r>
              <a:rPr lang="en-US" baseline="-25000">
                <a:latin typeface="VNI-Times" pitchFamily="2" charset="0"/>
              </a:rPr>
              <a:t>2 </a:t>
            </a:r>
            <a:r>
              <a:rPr lang="en-US">
                <a:latin typeface="VNI-Times" pitchFamily="2" charset="0"/>
              </a:rPr>
              <a:t>= 4 ta suy ra:</a:t>
            </a:r>
          </a:p>
        </p:txBody>
      </p:sp>
      <p:graphicFrame>
        <p:nvGraphicFramePr>
          <p:cNvPr id="41992" name="Object 3"/>
          <p:cNvGraphicFramePr>
            <a:graphicFrameLocks noChangeAspect="1"/>
          </p:cNvGraphicFramePr>
          <p:nvPr/>
        </p:nvGraphicFramePr>
        <p:xfrm>
          <a:off x="1066800" y="2590800"/>
          <a:ext cx="3124200" cy="1868488"/>
        </p:xfrm>
        <a:graphic>
          <a:graphicData uri="http://schemas.openxmlformats.org/presentationml/2006/ole">
            <p:oleObj spid="_x0000_s14339" name="Equation" r:id="rId4" imgW="1752600" imgH="1092200" progId="Equation.DSMT4">
              <p:embed/>
            </p:oleObj>
          </a:graphicData>
        </a:graphic>
      </p:graphicFrame>
      <p:sp>
        <p:nvSpPr>
          <p:cNvPr id="41995" name="Text Box 11"/>
          <p:cNvSpPr txBox="1">
            <a:spLocks noChangeArrowheads="1"/>
          </p:cNvSpPr>
          <p:nvPr/>
        </p:nvSpPr>
        <p:spPr bwMode="auto">
          <a:xfrm>
            <a:off x="4343400" y="3200400"/>
            <a:ext cx="10668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Suy ra: </a:t>
            </a:r>
          </a:p>
        </p:txBody>
      </p:sp>
      <p:sp>
        <p:nvSpPr>
          <p:cNvPr id="14346" name="Rectangle 13"/>
          <p:cNvSpPr>
            <a:spLocks noChangeArrowheads="1"/>
          </p:cNvSpPr>
          <p:nvPr/>
        </p:nvSpPr>
        <p:spPr bwMode="auto">
          <a:xfrm>
            <a:off x="7156450" y="51085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41996" name="Object 4"/>
          <p:cNvGraphicFramePr>
            <a:graphicFrameLocks noChangeAspect="1"/>
          </p:cNvGraphicFramePr>
          <p:nvPr/>
        </p:nvGraphicFramePr>
        <p:xfrm>
          <a:off x="5507038" y="3109913"/>
          <a:ext cx="2432050" cy="614362"/>
        </p:xfrm>
        <a:graphic>
          <a:graphicData uri="http://schemas.openxmlformats.org/presentationml/2006/ole">
            <p:oleObj spid="_x0000_s14340" name="Equation" r:id="rId5" imgW="1155600" imgH="291960" progId="Equation.DSMT4">
              <p:embed/>
            </p:oleObj>
          </a:graphicData>
        </a:graphic>
      </p:graphicFrame>
      <p:sp>
        <p:nvSpPr>
          <p:cNvPr id="41999" name="Text Box 15"/>
          <p:cNvSpPr txBox="1">
            <a:spLocks noChangeArrowheads="1"/>
          </p:cNvSpPr>
          <p:nvPr/>
        </p:nvSpPr>
        <p:spPr bwMode="auto">
          <a:xfrm>
            <a:off x="685800" y="5029200"/>
            <a:ext cx="41148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Vậy nghiệm của  (3) là :</a:t>
            </a:r>
          </a:p>
        </p:txBody>
      </p:sp>
      <p:graphicFrame>
        <p:nvGraphicFramePr>
          <p:cNvPr id="42000" name="Object 5"/>
          <p:cNvGraphicFramePr>
            <a:graphicFrameLocks noChangeAspect="1"/>
          </p:cNvGraphicFramePr>
          <p:nvPr>
            <p:ph/>
          </p:nvPr>
        </p:nvGraphicFramePr>
        <p:xfrm>
          <a:off x="3886200" y="4724400"/>
          <a:ext cx="4648200" cy="1017588"/>
        </p:xfrm>
        <a:graphic>
          <a:graphicData uri="http://schemas.openxmlformats.org/presentationml/2006/ole">
            <p:oleObj spid="_x0000_s14341" name="Equation" r:id="rId6" imgW="2146300" imgH="469900" progId="Equation.DSMT4">
              <p:embed/>
            </p:oleObj>
          </a:graphicData>
        </a:graphic>
      </p:graphicFrame>
      <p:sp>
        <p:nvSpPr>
          <p:cNvPr id="12" name="Slide Number Placeholder 11"/>
          <p:cNvSpPr>
            <a:spLocks noGrp="1"/>
          </p:cNvSpPr>
          <p:nvPr>
            <p:ph type="sldNum" sz="quarter" idx="12"/>
          </p:nvPr>
        </p:nvSpPr>
        <p:spPr/>
        <p:txBody>
          <a:bodyPr/>
          <a:lstStyle/>
          <a:p>
            <a:pPr>
              <a:defRPr/>
            </a:pPr>
            <a:fld id="{F1E0C41F-458C-490B-B3E2-8312E5EC988A}" type="slidenum">
              <a:rPr lang="en-US" smtClean="0"/>
              <a:pPr>
                <a:defRPr/>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 to="" calcmode="lin" valueType="num">
                                      <p:cBhvr>
                                        <p:cTn id="7" dur="1" fill="hold"/>
                                        <p:tgtEl>
                                          <p:spTgt spid="4198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1989"/>
                                        </p:tgtEl>
                                        <p:attrNameLst>
                                          <p:attrName>style.visibility</p:attrName>
                                        </p:attrNameLst>
                                      </p:cBhvr>
                                      <p:to>
                                        <p:strVal val="visible"/>
                                      </p:to>
                                    </p:set>
                                    <p:anim to="" calcmode="lin" valueType="num">
                                      <p:cBhvr>
                                        <p:cTn id="12" dur="1" fill="hold"/>
                                        <p:tgtEl>
                                          <p:spTgt spid="4198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41991"/>
                                        </p:tgtEl>
                                        <p:attrNameLst>
                                          <p:attrName>style.visibility</p:attrName>
                                        </p:attrNameLst>
                                      </p:cBhvr>
                                      <p:to>
                                        <p:strVal val="visible"/>
                                      </p:to>
                                    </p:set>
                                    <p:anim to="" calcmode="lin" valueType="num">
                                      <p:cBhvr>
                                        <p:cTn id="17" dur="1" fill="hold"/>
                                        <p:tgtEl>
                                          <p:spTgt spid="4199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 to="" calcmode="lin" valueType="num">
                                      <p:cBhvr>
                                        <p:cTn id="22" dur="1" fill="hold"/>
                                        <p:tgtEl>
                                          <p:spTgt spid="4199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1995"/>
                                        </p:tgtEl>
                                        <p:attrNameLst>
                                          <p:attrName>style.visibility</p:attrName>
                                        </p:attrNameLst>
                                      </p:cBhvr>
                                      <p:to>
                                        <p:strVal val="visible"/>
                                      </p:to>
                                    </p:set>
                                    <p:anim to="" calcmode="lin" valueType="num">
                                      <p:cBhvr>
                                        <p:cTn id="27" dur="1" fill="hold"/>
                                        <p:tgtEl>
                                          <p:spTgt spid="4199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1996"/>
                                        </p:tgtEl>
                                        <p:attrNameLst>
                                          <p:attrName>style.visibility</p:attrName>
                                        </p:attrNameLst>
                                      </p:cBhvr>
                                      <p:to>
                                        <p:strVal val="visible"/>
                                      </p:to>
                                    </p:set>
                                    <p:anim to="" calcmode="lin" valueType="num">
                                      <p:cBhvr>
                                        <p:cTn id="32" dur="1" fill="hold"/>
                                        <p:tgtEl>
                                          <p:spTgt spid="41996"/>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41999"/>
                                        </p:tgtEl>
                                        <p:attrNameLst>
                                          <p:attrName>style.visibility</p:attrName>
                                        </p:attrNameLst>
                                      </p:cBhvr>
                                      <p:to>
                                        <p:strVal val="visible"/>
                                      </p:to>
                                    </p:set>
                                    <p:anim to="" calcmode="lin" valueType="num">
                                      <p:cBhvr>
                                        <p:cTn id="37" dur="1" fill="hold"/>
                                        <p:tgtEl>
                                          <p:spTgt spid="41999"/>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42000"/>
                                        </p:tgtEl>
                                        <p:attrNameLst>
                                          <p:attrName>style.visibility</p:attrName>
                                        </p:attrNameLst>
                                      </p:cBhvr>
                                      <p:to>
                                        <p:strVal val="visible"/>
                                      </p:to>
                                    </p:set>
                                    <p:anim to="" calcmode="lin" valueType="num">
                                      <p:cBhvr>
                                        <p:cTn id="42" dur="1" fill="hold"/>
                                        <p:tgtEl>
                                          <p:spTgt spid="420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91" grpId="0"/>
      <p:bldP spid="41995" grpId="0"/>
      <p:bldP spid="4199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838200" y="1981200"/>
            <a:ext cx="10896600" cy="3124200"/>
          </a:xfrm>
          <a:prstGeom prst="rect">
            <a:avLst/>
          </a:prstGeom>
          <a:solidFill>
            <a:srgbClr val="FFFFFF"/>
          </a:solidFill>
          <a:ln w="9525">
            <a:solidFill>
              <a:schemeClr val="tx1"/>
            </a:solidFill>
            <a:miter lim="800000"/>
            <a:headEnd/>
            <a:tailEnd/>
          </a:ln>
        </p:spPr>
        <p:txBody>
          <a:bodyPr wrap="none" anchor="ctr"/>
          <a:lstStyle/>
          <a:p>
            <a:pPr algn="ctr"/>
            <a:r>
              <a:rPr lang="en-US">
                <a:latin typeface="Times New Roman" pitchFamily="18" charset="0"/>
              </a:rPr>
              <a:t> </a:t>
            </a:r>
          </a:p>
        </p:txBody>
      </p:sp>
      <p:pic>
        <p:nvPicPr>
          <p:cNvPr id="64515" name="Picture 3" descr="peace_dove_olive_branch_hg_wht"/>
          <p:cNvPicPr>
            <a:picLocks noChangeAspect="1" noChangeArrowheads="1" noCrop="1"/>
          </p:cNvPicPr>
          <p:nvPr/>
        </p:nvPicPr>
        <p:blipFill>
          <a:blip r:embed="rId2"/>
          <a:srcRect/>
          <a:stretch>
            <a:fillRect/>
          </a:stretch>
        </p:blipFill>
        <p:spPr bwMode="auto">
          <a:xfrm>
            <a:off x="2362200" y="2057400"/>
            <a:ext cx="4191000" cy="29940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BCACAE16-78CE-4B42-B255-316BA9C6496B}"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65539"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67588" name="Text Box 4"/>
          <p:cNvSpPr txBox="1">
            <a:spLocks noChangeArrowheads="1"/>
          </p:cNvSpPr>
          <p:nvPr/>
        </p:nvSpPr>
        <p:spPr bwMode="auto">
          <a:xfrm>
            <a:off x="304800" y="1905000"/>
            <a:ext cx="82296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Xeùt heä thöùc ñeä qui tuyeán tính khoâng thuaàn nhaát</a:t>
            </a:r>
          </a:p>
        </p:txBody>
      </p:sp>
      <p:sp>
        <p:nvSpPr>
          <p:cNvPr id="67589" name="Text Box 5"/>
          <p:cNvSpPr txBox="1">
            <a:spLocks noChangeArrowheads="1"/>
          </p:cNvSpPr>
          <p:nvPr/>
        </p:nvSpPr>
        <p:spPr bwMode="auto">
          <a:xfrm>
            <a:off x="1219200" y="2667000"/>
            <a:ext cx="76962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x</a:t>
            </a:r>
            <a:r>
              <a:rPr lang="en-US" sz="3200" baseline="-25000">
                <a:latin typeface="Times New Roman" pitchFamily="18" charset="0"/>
              </a:rPr>
              <a:t>n </a:t>
            </a:r>
            <a:r>
              <a:rPr lang="en-US" sz="3200">
                <a:latin typeface="Times New Roman" pitchFamily="18" charset="0"/>
              </a:rPr>
              <a:t>= a</a:t>
            </a:r>
            <a:r>
              <a:rPr lang="en-US" sz="3200" baseline="-25000">
                <a:latin typeface="Times New Roman" pitchFamily="18" charset="0"/>
              </a:rPr>
              <a:t>1</a:t>
            </a:r>
            <a:r>
              <a:rPr lang="en-US" sz="3200">
                <a:latin typeface="Times New Roman" pitchFamily="18" charset="0"/>
              </a:rPr>
              <a:t>x</a:t>
            </a:r>
            <a:r>
              <a:rPr lang="en-US" sz="3200" baseline="-25000">
                <a:latin typeface="Times New Roman" pitchFamily="18" charset="0"/>
              </a:rPr>
              <a:t>n-1</a:t>
            </a:r>
            <a:r>
              <a:rPr lang="en-US" sz="3200">
                <a:latin typeface="Times New Roman" pitchFamily="18" charset="0"/>
              </a:rPr>
              <a:t> +… + a</a:t>
            </a:r>
            <a:r>
              <a:rPr lang="en-US" sz="3200" baseline="-25000">
                <a:latin typeface="Times New Roman" pitchFamily="18" charset="0"/>
              </a:rPr>
              <a:t>k</a:t>
            </a:r>
            <a:r>
              <a:rPr lang="en-US" sz="3200">
                <a:latin typeface="Times New Roman" pitchFamily="18" charset="0"/>
              </a:rPr>
              <a:t>x</a:t>
            </a:r>
            <a:r>
              <a:rPr lang="en-US" sz="3200" baseline="-25000">
                <a:latin typeface="Times New Roman" pitchFamily="18" charset="0"/>
              </a:rPr>
              <a:t>n-k</a:t>
            </a:r>
            <a:r>
              <a:rPr lang="en-US" sz="3200">
                <a:latin typeface="Times New Roman" pitchFamily="18" charset="0"/>
              </a:rPr>
              <a:t> +  f</a:t>
            </a:r>
            <a:r>
              <a:rPr lang="en-US" sz="3200" baseline="-25000">
                <a:latin typeface="Times New Roman" pitchFamily="18" charset="0"/>
              </a:rPr>
              <a:t>n</a:t>
            </a:r>
            <a:r>
              <a:rPr lang="en-US" sz="3200">
                <a:latin typeface="Times New Roman" pitchFamily="18" charset="0"/>
              </a:rPr>
              <a:t>	(1)</a:t>
            </a:r>
          </a:p>
        </p:txBody>
      </p:sp>
      <p:sp>
        <p:nvSpPr>
          <p:cNvPr id="67590" name="Text Box 6"/>
          <p:cNvSpPr txBox="1">
            <a:spLocks noChangeArrowheads="1"/>
          </p:cNvSpPr>
          <p:nvPr/>
        </p:nvSpPr>
        <p:spPr bwMode="auto">
          <a:xfrm>
            <a:off x="323850" y="3429000"/>
            <a:ext cx="86868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Heä thöùc ñeä qui tuyeán tính thuaàn nhaát töông öùng laø:</a:t>
            </a:r>
          </a:p>
        </p:txBody>
      </p:sp>
      <p:sp>
        <p:nvSpPr>
          <p:cNvPr id="67591" name="Text Box 7"/>
          <p:cNvSpPr txBox="1">
            <a:spLocks noChangeArrowheads="1"/>
          </p:cNvSpPr>
          <p:nvPr/>
        </p:nvSpPr>
        <p:spPr bwMode="auto">
          <a:xfrm>
            <a:off x="1371600" y="4114800"/>
            <a:ext cx="68580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x</a:t>
            </a:r>
            <a:r>
              <a:rPr lang="en-US" sz="3200" baseline="-25000">
                <a:latin typeface="Times New Roman" pitchFamily="18" charset="0"/>
              </a:rPr>
              <a:t>n</a:t>
            </a:r>
            <a:r>
              <a:rPr lang="en-US" sz="3200">
                <a:latin typeface="Times New Roman" pitchFamily="18" charset="0"/>
              </a:rPr>
              <a:t> = a</a:t>
            </a:r>
            <a:r>
              <a:rPr lang="en-US" sz="3200" baseline="-25000">
                <a:latin typeface="Times New Roman" pitchFamily="18" charset="0"/>
              </a:rPr>
              <a:t>1</a:t>
            </a:r>
            <a:r>
              <a:rPr lang="en-US" sz="3200">
                <a:latin typeface="Times New Roman" pitchFamily="18" charset="0"/>
              </a:rPr>
              <a:t>x</a:t>
            </a:r>
            <a:r>
              <a:rPr lang="en-US" sz="3200" baseline="-25000">
                <a:latin typeface="Times New Roman" pitchFamily="18" charset="0"/>
              </a:rPr>
              <a:t>n-1</a:t>
            </a:r>
            <a:r>
              <a:rPr lang="en-US" sz="3200">
                <a:latin typeface="Times New Roman" pitchFamily="18" charset="0"/>
              </a:rPr>
              <a:t> +… + a</a:t>
            </a:r>
            <a:r>
              <a:rPr lang="en-US" sz="3200" baseline="-25000">
                <a:latin typeface="Times New Roman" pitchFamily="18" charset="0"/>
              </a:rPr>
              <a:t>k</a:t>
            </a:r>
            <a:r>
              <a:rPr lang="en-US" sz="3200">
                <a:latin typeface="Times New Roman" pitchFamily="18" charset="0"/>
              </a:rPr>
              <a:t>x</a:t>
            </a:r>
            <a:r>
              <a:rPr lang="en-US" sz="3200" baseline="-25000">
                <a:latin typeface="Times New Roman" pitchFamily="18" charset="0"/>
              </a:rPr>
              <a:t>n-k</a:t>
            </a:r>
            <a:r>
              <a:rPr lang="en-US" sz="3200">
                <a:latin typeface="Times New Roman" pitchFamily="18" charset="0"/>
              </a:rPr>
              <a:t>	(2)</a:t>
            </a:r>
          </a:p>
        </p:txBody>
      </p:sp>
      <p:sp>
        <p:nvSpPr>
          <p:cNvPr id="67592" name="Text Box 8"/>
          <p:cNvSpPr txBox="1">
            <a:spLocks noChangeArrowheads="1"/>
          </p:cNvSpPr>
          <p:nvPr/>
        </p:nvSpPr>
        <p:spPr bwMode="auto">
          <a:xfrm>
            <a:off x="457200" y="4953000"/>
            <a:ext cx="74676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Phöông trình ñaëc tröng cuûa (2) laø: </a:t>
            </a:r>
          </a:p>
        </p:txBody>
      </p:sp>
      <p:sp>
        <p:nvSpPr>
          <p:cNvPr id="67593" name="Text Box 9"/>
          <p:cNvSpPr txBox="1">
            <a:spLocks noChangeArrowheads="1"/>
          </p:cNvSpPr>
          <p:nvPr/>
        </p:nvSpPr>
        <p:spPr bwMode="auto">
          <a:xfrm>
            <a:off x="1447800" y="5791200"/>
            <a:ext cx="70104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sym typeface="Symbol" pitchFamily="18" charset="2"/>
              </a:rPr>
              <a:t></a:t>
            </a:r>
            <a:r>
              <a:rPr lang="en-US" sz="3200" baseline="30000">
                <a:latin typeface="Times New Roman" pitchFamily="18" charset="0"/>
              </a:rPr>
              <a:t>k</a:t>
            </a:r>
            <a:r>
              <a:rPr lang="en-US" sz="3200">
                <a:latin typeface="Times New Roman" pitchFamily="18" charset="0"/>
              </a:rPr>
              <a:t> - a</a:t>
            </a:r>
            <a:r>
              <a:rPr lang="en-US" sz="3200" baseline="-25000">
                <a:latin typeface="Times New Roman" pitchFamily="18" charset="0"/>
              </a:rPr>
              <a:t>1</a:t>
            </a:r>
            <a:r>
              <a:rPr lang="en-US" sz="3200">
                <a:latin typeface="Times New Roman" pitchFamily="18" charset="0"/>
                <a:sym typeface="Symbol" pitchFamily="18" charset="2"/>
              </a:rPr>
              <a:t></a:t>
            </a:r>
            <a:r>
              <a:rPr lang="en-US" sz="3200" baseline="30000">
                <a:latin typeface="Times New Roman" pitchFamily="18" charset="0"/>
              </a:rPr>
              <a:t>k-1</a:t>
            </a:r>
            <a:r>
              <a:rPr lang="en-US" sz="3200">
                <a:latin typeface="Times New Roman" pitchFamily="18" charset="0"/>
              </a:rPr>
              <a:t> -… - a</a:t>
            </a:r>
            <a:r>
              <a:rPr lang="en-US" sz="3200" baseline="-25000">
                <a:latin typeface="Times New Roman" pitchFamily="18" charset="0"/>
              </a:rPr>
              <a:t>k</a:t>
            </a:r>
            <a:r>
              <a:rPr lang="en-US" sz="3200">
                <a:latin typeface="Times New Roman" pitchFamily="18" charset="0"/>
              </a:rPr>
              <a:t> =  0	(*)</a:t>
            </a:r>
          </a:p>
        </p:txBody>
      </p:sp>
      <p:sp>
        <p:nvSpPr>
          <p:cNvPr id="10" name="Slide Number Placeholder 9"/>
          <p:cNvSpPr>
            <a:spLocks noGrp="1"/>
          </p:cNvSpPr>
          <p:nvPr>
            <p:ph type="sldNum" sz="quarter" idx="12"/>
          </p:nvPr>
        </p:nvSpPr>
        <p:spPr/>
        <p:txBody>
          <a:bodyPr/>
          <a:lstStyle/>
          <a:p>
            <a:pPr>
              <a:defRPr/>
            </a:pPr>
            <a:fld id="{870FE789-6D7D-4937-A647-972E5B21B909}" type="slidenum">
              <a:rPr lang="en-US" smtClean="0"/>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 to="" calcmode="lin" valueType="num">
                                      <p:cBhvr>
                                        <p:cTn id="7" dur="1" fill="hold"/>
                                        <p:tgtEl>
                                          <p:spTgt spid="6758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 to="" calcmode="lin" valueType="num">
                                      <p:cBhvr>
                                        <p:cTn id="12" dur="1" fill="hold"/>
                                        <p:tgtEl>
                                          <p:spTgt spid="6758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7590"/>
                                        </p:tgtEl>
                                        <p:attrNameLst>
                                          <p:attrName>style.visibility</p:attrName>
                                        </p:attrNameLst>
                                      </p:cBhvr>
                                      <p:to>
                                        <p:strVal val="visible"/>
                                      </p:to>
                                    </p:set>
                                    <p:anim to="" calcmode="lin" valueType="num">
                                      <p:cBhvr>
                                        <p:cTn id="17" dur="1" fill="hold"/>
                                        <p:tgtEl>
                                          <p:spTgt spid="6759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7591"/>
                                        </p:tgtEl>
                                        <p:attrNameLst>
                                          <p:attrName>style.visibility</p:attrName>
                                        </p:attrNameLst>
                                      </p:cBhvr>
                                      <p:to>
                                        <p:strVal val="visible"/>
                                      </p:to>
                                    </p:set>
                                    <p:anim to="" calcmode="lin" valueType="num">
                                      <p:cBhvr>
                                        <p:cTn id="22" dur="1" fill="hold"/>
                                        <p:tgtEl>
                                          <p:spTgt spid="6759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67592"/>
                                        </p:tgtEl>
                                        <p:attrNameLst>
                                          <p:attrName>style.visibility</p:attrName>
                                        </p:attrNameLst>
                                      </p:cBhvr>
                                      <p:to>
                                        <p:strVal val="visible"/>
                                      </p:to>
                                    </p:set>
                                    <p:anim to="" calcmode="lin" valueType="num">
                                      <p:cBhvr>
                                        <p:cTn id="27" dur="1" fill="hold"/>
                                        <p:tgtEl>
                                          <p:spTgt spid="67592"/>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67593"/>
                                        </p:tgtEl>
                                        <p:attrNameLst>
                                          <p:attrName>style.visibility</p:attrName>
                                        </p:attrNameLst>
                                      </p:cBhvr>
                                      <p:to>
                                        <p:strVal val="visible"/>
                                      </p:to>
                                    </p:set>
                                    <p:anim to="" calcmode="lin" valueType="num">
                                      <p:cBhvr>
                                        <p:cTn id="32" dur="1" fill="hold"/>
                                        <p:tgtEl>
                                          <p:spTgt spid="6759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89" grpId="0"/>
      <p:bldP spid="67590" grpId="0"/>
      <p:bldP spid="67591" grpId="0"/>
      <p:bldP spid="67592" grpId="0"/>
      <p:bldP spid="675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66563" name="Rectangle 7"/>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53256" name="Text Box 8"/>
          <p:cNvSpPr txBox="1">
            <a:spLocks noChangeArrowheads="1"/>
          </p:cNvSpPr>
          <p:nvPr/>
        </p:nvSpPr>
        <p:spPr bwMode="auto">
          <a:xfrm>
            <a:off x="0" y="3048000"/>
            <a:ext cx="5257800" cy="1066800"/>
          </a:xfrm>
          <a:prstGeom prst="rect">
            <a:avLst/>
          </a:prstGeom>
          <a:noFill/>
          <a:ln w="9525">
            <a:noFill/>
            <a:miter lim="800000"/>
            <a:headEnd/>
            <a:tailEnd/>
          </a:ln>
        </p:spPr>
        <p:txBody>
          <a:bodyPr>
            <a:spAutoFit/>
          </a:bodyPr>
          <a:lstStyle/>
          <a:p>
            <a:pPr marL="457200" indent="-457200"/>
            <a:r>
              <a:rPr lang="en-US" sz="3200">
                <a:latin typeface="VNI-Times" pitchFamily="2" charset="0"/>
              </a:rPr>
              <a:t>Nghieäm toång quaùt cuûa (1) =</a:t>
            </a:r>
          </a:p>
          <a:p>
            <a:pPr marL="457200" indent="-457200"/>
            <a:endParaRPr lang="en-US" sz="3200">
              <a:latin typeface="VNI-Times" pitchFamily="2" charset="0"/>
            </a:endParaRPr>
          </a:p>
        </p:txBody>
      </p:sp>
      <p:sp>
        <p:nvSpPr>
          <p:cNvPr id="53257" name="Text Box 9"/>
          <p:cNvSpPr txBox="1">
            <a:spLocks noChangeArrowheads="1"/>
          </p:cNvSpPr>
          <p:nvPr/>
        </p:nvSpPr>
        <p:spPr bwMode="auto">
          <a:xfrm>
            <a:off x="5543550" y="2133600"/>
            <a:ext cx="2971800" cy="10668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Nghieäm toång quaùt cuûa (2)</a:t>
            </a:r>
            <a:endParaRPr lang="en-US">
              <a:latin typeface="Times New Roman" pitchFamily="18" charset="0"/>
            </a:endParaRPr>
          </a:p>
        </p:txBody>
      </p:sp>
      <p:sp>
        <p:nvSpPr>
          <p:cNvPr id="53258" name="Text Box 10"/>
          <p:cNvSpPr txBox="1">
            <a:spLocks noChangeArrowheads="1"/>
          </p:cNvSpPr>
          <p:nvPr/>
        </p:nvSpPr>
        <p:spPr bwMode="auto">
          <a:xfrm>
            <a:off x="5467350" y="3752850"/>
            <a:ext cx="2667000" cy="17986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Moät nghieäm rieâng cuûa (1)</a:t>
            </a:r>
          </a:p>
          <a:p>
            <a:pPr>
              <a:spcBef>
                <a:spcPct val="50000"/>
              </a:spcBef>
            </a:pPr>
            <a:endParaRPr lang="en-US" sz="3200">
              <a:latin typeface="VNI-Times" pitchFamily="2" charset="0"/>
            </a:endParaRPr>
          </a:p>
        </p:txBody>
      </p:sp>
      <p:sp>
        <p:nvSpPr>
          <p:cNvPr id="53259" name="Text Box 11"/>
          <p:cNvSpPr txBox="1">
            <a:spLocks noChangeArrowheads="1"/>
          </p:cNvSpPr>
          <p:nvPr/>
        </p:nvSpPr>
        <p:spPr bwMode="auto">
          <a:xfrm>
            <a:off x="4743450" y="2914650"/>
            <a:ext cx="685800" cy="914400"/>
          </a:xfrm>
          <a:prstGeom prst="rect">
            <a:avLst/>
          </a:prstGeom>
          <a:noFill/>
          <a:ln w="9525">
            <a:noFill/>
            <a:miter lim="800000"/>
            <a:headEnd/>
            <a:tailEnd/>
          </a:ln>
        </p:spPr>
        <p:txBody>
          <a:bodyPr>
            <a:spAutoFit/>
          </a:bodyPr>
          <a:lstStyle/>
          <a:p>
            <a:pPr>
              <a:spcBef>
                <a:spcPct val="50000"/>
              </a:spcBef>
            </a:pPr>
            <a:r>
              <a:rPr lang="en-US" sz="5400" b="1">
                <a:latin typeface="Times New Roman" pitchFamily="18" charset="0"/>
              </a:rPr>
              <a:t>+</a:t>
            </a:r>
          </a:p>
        </p:txBody>
      </p:sp>
      <p:sp>
        <p:nvSpPr>
          <p:cNvPr id="53261" name="Rectangle 13"/>
          <p:cNvSpPr>
            <a:spLocks noChangeArrowheads="1"/>
          </p:cNvSpPr>
          <p:nvPr/>
        </p:nvSpPr>
        <p:spPr bwMode="auto">
          <a:xfrm>
            <a:off x="0" y="2743200"/>
            <a:ext cx="4419600" cy="1143000"/>
          </a:xfrm>
          <a:prstGeom prst="rect">
            <a:avLst/>
          </a:prstGeom>
          <a:noFill/>
          <a:ln w="38100">
            <a:solidFill>
              <a:srgbClr val="FF0000"/>
            </a:solidFill>
            <a:miter lim="800000"/>
            <a:headEnd/>
            <a:tailEnd/>
          </a:ln>
        </p:spPr>
        <p:txBody>
          <a:bodyPr wrap="none" anchor="ctr"/>
          <a:lstStyle/>
          <a:p>
            <a:endParaRPr lang="en-US">
              <a:latin typeface="Times New Roman" pitchFamily="18" charset="0"/>
            </a:endParaRPr>
          </a:p>
        </p:txBody>
      </p:sp>
      <p:sp>
        <p:nvSpPr>
          <p:cNvPr id="53262" name="Rectangle 14"/>
          <p:cNvSpPr>
            <a:spLocks noChangeArrowheads="1"/>
          </p:cNvSpPr>
          <p:nvPr/>
        </p:nvSpPr>
        <p:spPr bwMode="auto">
          <a:xfrm>
            <a:off x="5314950" y="1981200"/>
            <a:ext cx="2895600" cy="1295400"/>
          </a:xfrm>
          <a:prstGeom prst="rect">
            <a:avLst/>
          </a:prstGeom>
          <a:noFill/>
          <a:ln w="76200" cmpd="tri">
            <a:solidFill>
              <a:srgbClr val="0000FF"/>
            </a:solidFill>
            <a:miter lim="800000"/>
            <a:headEnd/>
            <a:tailEnd/>
          </a:ln>
        </p:spPr>
        <p:txBody>
          <a:bodyPr wrap="none" anchor="ctr"/>
          <a:lstStyle/>
          <a:p>
            <a:endParaRPr lang="en-US">
              <a:latin typeface="Times New Roman" pitchFamily="18" charset="0"/>
            </a:endParaRPr>
          </a:p>
        </p:txBody>
      </p:sp>
      <p:sp>
        <p:nvSpPr>
          <p:cNvPr id="53263" name="Rectangle 15"/>
          <p:cNvSpPr>
            <a:spLocks noChangeArrowheads="1"/>
          </p:cNvSpPr>
          <p:nvPr/>
        </p:nvSpPr>
        <p:spPr bwMode="auto">
          <a:xfrm>
            <a:off x="5257800" y="3657600"/>
            <a:ext cx="2971800" cy="1219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1" name="Slide Number Placeholder 10"/>
          <p:cNvSpPr>
            <a:spLocks noGrp="1"/>
          </p:cNvSpPr>
          <p:nvPr>
            <p:ph type="sldNum" sz="quarter" idx="12"/>
          </p:nvPr>
        </p:nvSpPr>
        <p:spPr/>
        <p:txBody>
          <a:bodyPr/>
          <a:lstStyle/>
          <a:p>
            <a:pPr>
              <a:defRPr/>
            </a:pPr>
            <a:fld id="{F6D523AA-B964-4B54-AFE5-2FF9EDC34AA7}" type="slidenum">
              <a:rPr lang="en-US" smtClean="0"/>
              <a:pPr>
                <a:defRPr/>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3256"/>
                                        </p:tgtEl>
                                        <p:attrNameLst>
                                          <p:attrName>style.visibility</p:attrName>
                                        </p:attrNameLst>
                                      </p:cBhvr>
                                      <p:to>
                                        <p:strVal val="visible"/>
                                      </p:to>
                                    </p:set>
                                    <p:anim to="" calcmode="lin" valueType="num">
                                      <p:cBhvr>
                                        <p:cTn id="7" dur="1" fill="hold"/>
                                        <p:tgtEl>
                                          <p:spTgt spid="5325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3257"/>
                                        </p:tgtEl>
                                        <p:attrNameLst>
                                          <p:attrName>style.visibility</p:attrName>
                                        </p:attrNameLst>
                                      </p:cBhvr>
                                      <p:to>
                                        <p:strVal val="visible"/>
                                      </p:to>
                                    </p:set>
                                    <p:anim to="" calcmode="lin" valueType="num">
                                      <p:cBhvr>
                                        <p:cTn id="12" dur="1" fill="hold"/>
                                        <p:tgtEl>
                                          <p:spTgt spid="5325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3258"/>
                                        </p:tgtEl>
                                        <p:attrNameLst>
                                          <p:attrName>style.visibility</p:attrName>
                                        </p:attrNameLst>
                                      </p:cBhvr>
                                      <p:to>
                                        <p:strVal val="visible"/>
                                      </p:to>
                                    </p:set>
                                    <p:anim to="" calcmode="lin" valueType="num">
                                      <p:cBhvr>
                                        <p:cTn id="17" dur="1" fill="hold"/>
                                        <p:tgtEl>
                                          <p:spTgt spid="5325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3259"/>
                                        </p:tgtEl>
                                        <p:attrNameLst>
                                          <p:attrName>style.visibility</p:attrName>
                                        </p:attrNameLst>
                                      </p:cBhvr>
                                      <p:to>
                                        <p:strVal val="visible"/>
                                      </p:to>
                                    </p:set>
                                    <p:anim to="" calcmode="lin" valueType="num">
                                      <p:cBhvr>
                                        <p:cTn id="22" dur="1" fill="hold"/>
                                        <p:tgtEl>
                                          <p:spTgt spid="5325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3261"/>
                                        </p:tgtEl>
                                        <p:attrNameLst>
                                          <p:attrName>style.visibility</p:attrName>
                                        </p:attrNameLst>
                                      </p:cBhvr>
                                      <p:to>
                                        <p:strVal val="visible"/>
                                      </p:to>
                                    </p:set>
                                    <p:anim to="" calcmode="lin" valueType="num">
                                      <p:cBhvr>
                                        <p:cTn id="27" dur="1" fill="hold"/>
                                        <p:tgtEl>
                                          <p:spTgt spid="53261"/>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53262"/>
                                        </p:tgtEl>
                                        <p:attrNameLst>
                                          <p:attrName>style.visibility</p:attrName>
                                        </p:attrNameLst>
                                      </p:cBhvr>
                                      <p:to>
                                        <p:strVal val="visible"/>
                                      </p:to>
                                    </p:set>
                                    <p:anim to="" calcmode="lin" valueType="num">
                                      <p:cBhvr>
                                        <p:cTn id="32" dur="1" fill="hold"/>
                                        <p:tgtEl>
                                          <p:spTgt spid="53262"/>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53263"/>
                                        </p:tgtEl>
                                        <p:attrNameLst>
                                          <p:attrName>style.visibility</p:attrName>
                                        </p:attrNameLst>
                                      </p:cBhvr>
                                      <p:to>
                                        <p:strVal val="visible"/>
                                      </p:to>
                                    </p:set>
                                    <p:anim to="" calcmode="lin" valueType="num">
                                      <p:cBhvr>
                                        <p:cTn id="37" dur="1" fill="hold"/>
                                        <p:tgtEl>
                                          <p:spTgt spid="5326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p:bldP spid="53257" grpId="0"/>
      <p:bldP spid="53258" grpId="0"/>
      <p:bldP spid="53259" grpId="0"/>
      <p:bldP spid="53261" grpId="0" animBg="1"/>
      <p:bldP spid="53262" grpId="0" animBg="1"/>
      <p:bldP spid="5326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67587"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55300" name="Text Box 4"/>
          <p:cNvSpPr txBox="1">
            <a:spLocks noChangeArrowheads="1"/>
          </p:cNvSpPr>
          <p:nvPr/>
        </p:nvSpPr>
        <p:spPr bwMode="auto">
          <a:xfrm>
            <a:off x="609600" y="1752600"/>
            <a:ext cx="8077200" cy="10668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Caùch tìm moät nghieäm rieâng cuûa (1) khi veá  phaûi f</a:t>
            </a:r>
            <a:r>
              <a:rPr lang="en-US" sz="3200" baseline="-25000">
                <a:latin typeface="VNI-Times" pitchFamily="2" charset="0"/>
              </a:rPr>
              <a:t>n</a:t>
            </a:r>
            <a:r>
              <a:rPr lang="en-US" sz="3200">
                <a:latin typeface="VNI-Times" pitchFamily="2" charset="0"/>
              </a:rPr>
              <a:t> cuûa (1) coù </a:t>
            </a:r>
            <a:r>
              <a:rPr lang="en-US" sz="3200" i="1">
                <a:latin typeface="VNI-Times" pitchFamily="2" charset="0"/>
              </a:rPr>
              <a:t>daïng ñaëc bieät </a:t>
            </a:r>
            <a:r>
              <a:rPr lang="en-US" sz="3200">
                <a:latin typeface="VNI-Times" pitchFamily="2" charset="0"/>
              </a:rPr>
              <a:t>nhö sau: </a:t>
            </a:r>
          </a:p>
        </p:txBody>
      </p:sp>
      <p:sp>
        <p:nvSpPr>
          <p:cNvPr id="55301" name="Text Box 5"/>
          <p:cNvSpPr txBox="1">
            <a:spLocks noChangeArrowheads="1"/>
          </p:cNvSpPr>
          <p:nvPr/>
        </p:nvSpPr>
        <p:spPr bwMode="auto">
          <a:xfrm>
            <a:off x="1371600" y="3200400"/>
            <a:ext cx="7162800" cy="946150"/>
          </a:xfrm>
          <a:prstGeom prst="rect">
            <a:avLst/>
          </a:prstGeom>
          <a:noFill/>
          <a:ln w="9525">
            <a:noFill/>
            <a:miter lim="800000"/>
            <a:headEnd/>
            <a:tailEnd/>
          </a:ln>
        </p:spPr>
        <p:txBody>
          <a:bodyPr>
            <a:spAutoFit/>
          </a:bodyPr>
          <a:lstStyle/>
          <a:p>
            <a:pPr>
              <a:spcBef>
                <a:spcPct val="50000"/>
              </a:spcBef>
              <a:buFontTx/>
              <a:buChar char="•"/>
            </a:pPr>
            <a:r>
              <a:rPr lang="en-US" sz="2800">
                <a:latin typeface="VNI-Times" pitchFamily="2" charset="0"/>
              </a:rPr>
              <a:t> Dạng 1:  f</a:t>
            </a:r>
            <a:r>
              <a:rPr lang="en-US" sz="2800" baseline="-25000">
                <a:latin typeface="VNI-Times" pitchFamily="2" charset="0"/>
              </a:rPr>
              <a:t>n</a:t>
            </a:r>
            <a:r>
              <a:rPr lang="en-US" sz="2800">
                <a:latin typeface="VNI-Times" pitchFamily="2" charset="0"/>
              </a:rPr>
              <a:t> = </a:t>
            </a:r>
            <a:r>
              <a:rPr lang="en-US" sz="2800">
                <a:latin typeface="VNI-Times" pitchFamily="2" charset="0"/>
                <a:sym typeface="Symbol" pitchFamily="18" charset="2"/>
              </a:rPr>
              <a:t></a:t>
            </a:r>
            <a:r>
              <a:rPr lang="en-US" sz="2800" baseline="30000">
                <a:latin typeface="VNI-Times" pitchFamily="2" charset="0"/>
              </a:rPr>
              <a:t>n</a:t>
            </a:r>
            <a:r>
              <a:rPr lang="en-US" sz="2800">
                <a:latin typeface="VNI-Times" pitchFamily="2" charset="0"/>
              </a:rPr>
              <a:t>P</a:t>
            </a:r>
            <a:r>
              <a:rPr lang="en-US" sz="2800" baseline="-25000">
                <a:latin typeface="VNI-Times" pitchFamily="2" charset="0"/>
              </a:rPr>
              <a:t>r</a:t>
            </a:r>
            <a:r>
              <a:rPr lang="en-US" sz="2800">
                <a:latin typeface="VNI-Times" pitchFamily="2" charset="0"/>
              </a:rPr>
              <a:t>(n), trong ñoù P</a:t>
            </a:r>
            <a:r>
              <a:rPr lang="en-US" sz="2800" baseline="-25000">
                <a:latin typeface="VNI-Times" pitchFamily="2" charset="0"/>
              </a:rPr>
              <a:t>r</a:t>
            </a:r>
            <a:r>
              <a:rPr lang="en-US" sz="2800">
                <a:latin typeface="VNI-Times" pitchFamily="2" charset="0"/>
              </a:rPr>
              <a:t>(n) laø moät ña thöùc baäc r theo n; </a:t>
            </a:r>
            <a:r>
              <a:rPr lang="en-US" sz="2800">
                <a:latin typeface="VNI-Times" pitchFamily="2" charset="0"/>
                <a:sym typeface="Symbol" pitchFamily="18" charset="2"/>
              </a:rPr>
              <a:t></a:t>
            </a:r>
            <a:r>
              <a:rPr lang="en-US" sz="2800">
                <a:latin typeface="VNI-Times" pitchFamily="2" charset="0"/>
              </a:rPr>
              <a:t> laø moät haèng soá </a:t>
            </a:r>
          </a:p>
        </p:txBody>
      </p:sp>
      <p:sp>
        <p:nvSpPr>
          <p:cNvPr id="67590" name="Text Box 6"/>
          <p:cNvSpPr txBox="1">
            <a:spLocks noChangeArrowheads="1"/>
          </p:cNvSpPr>
          <p:nvPr/>
        </p:nvSpPr>
        <p:spPr bwMode="auto">
          <a:xfrm>
            <a:off x="1447800" y="4495800"/>
            <a:ext cx="67056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55303" name="Text Box 7"/>
          <p:cNvSpPr txBox="1">
            <a:spLocks noChangeArrowheads="1"/>
          </p:cNvSpPr>
          <p:nvPr/>
        </p:nvSpPr>
        <p:spPr bwMode="auto">
          <a:xfrm>
            <a:off x="1428750" y="4133850"/>
            <a:ext cx="7239000" cy="1373188"/>
          </a:xfrm>
          <a:prstGeom prst="rect">
            <a:avLst/>
          </a:prstGeom>
          <a:noFill/>
          <a:ln w="9525">
            <a:noFill/>
            <a:miter lim="800000"/>
            <a:headEnd/>
            <a:tailEnd/>
          </a:ln>
        </p:spPr>
        <p:txBody>
          <a:bodyPr>
            <a:spAutoFit/>
          </a:bodyPr>
          <a:lstStyle/>
          <a:p>
            <a:pPr>
              <a:spcBef>
                <a:spcPct val="50000"/>
              </a:spcBef>
              <a:buFontTx/>
              <a:buChar char="•"/>
            </a:pPr>
            <a:r>
              <a:rPr lang="en-US" sz="2800">
                <a:latin typeface="VNI-Times" pitchFamily="2" charset="0"/>
              </a:rPr>
              <a:t> Dạng 2:  f</a:t>
            </a:r>
            <a:r>
              <a:rPr lang="en-US" sz="2800" baseline="-25000">
                <a:latin typeface="VNI-Times" pitchFamily="2" charset="0"/>
              </a:rPr>
              <a:t>n</a:t>
            </a:r>
            <a:r>
              <a:rPr lang="en-US" sz="2800">
                <a:latin typeface="VNI-Times" pitchFamily="2" charset="0"/>
              </a:rPr>
              <a:t> = P</a:t>
            </a:r>
            <a:r>
              <a:rPr lang="en-US" sz="2800" baseline="-25000">
                <a:latin typeface="VNI-Times" pitchFamily="2" charset="0"/>
              </a:rPr>
              <a:t>m</a:t>
            </a:r>
            <a:r>
              <a:rPr lang="en-US" sz="2800">
                <a:latin typeface="VNI-Times" pitchFamily="2" charset="0"/>
              </a:rPr>
              <a:t>(n)cosn</a:t>
            </a:r>
            <a:r>
              <a:rPr lang="en-US" sz="2800">
                <a:latin typeface="VNI-Times" pitchFamily="2" charset="0"/>
                <a:sym typeface="Symbol" pitchFamily="18" charset="2"/>
              </a:rPr>
              <a:t></a:t>
            </a:r>
            <a:r>
              <a:rPr lang="en-US" sz="2800">
                <a:latin typeface="VNI-Times" pitchFamily="2" charset="0"/>
              </a:rPr>
              <a:t> + Q</a:t>
            </a:r>
            <a:r>
              <a:rPr lang="en-US" sz="2800" baseline="-25000">
                <a:latin typeface="VNI-Times" pitchFamily="2" charset="0"/>
              </a:rPr>
              <a:t>l</a:t>
            </a:r>
            <a:r>
              <a:rPr lang="en-US" sz="2800">
                <a:latin typeface="VNI-Times" pitchFamily="2" charset="0"/>
              </a:rPr>
              <a:t>(n)sinn</a:t>
            </a:r>
            <a:r>
              <a:rPr lang="en-US" sz="2800">
                <a:latin typeface="VNI-Times" pitchFamily="2" charset="0"/>
                <a:sym typeface="Symbol" pitchFamily="18" charset="2"/>
              </a:rPr>
              <a:t></a:t>
            </a:r>
            <a:r>
              <a:rPr lang="en-US" sz="2800">
                <a:latin typeface="VNI-Times" pitchFamily="2" charset="0"/>
              </a:rPr>
              <a:t>, trong ñoù P</a:t>
            </a:r>
            <a:r>
              <a:rPr lang="en-US" sz="2800" baseline="-25000">
                <a:latin typeface="VNI-Times" pitchFamily="2" charset="0"/>
              </a:rPr>
              <a:t>m</a:t>
            </a:r>
            <a:r>
              <a:rPr lang="en-US" sz="2800">
                <a:latin typeface="VNI-Times" pitchFamily="2" charset="0"/>
              </a:rPr>
              <a:t>(n), Q</a:t>
            </a:r>
            <a:r>
              <a:rPr lang="en-US" sz="2800" baseline="-25000">
                <a:latin typeface="VNI-Times" pitchFamily="2" charset="0"/>
              </a:rPr>
              <a:t>l</a:t>
            </a:r>
            <a:r>
              <a:rPr lang="en-US" sz="2800">
                <a:latin typeface="VNI-Times" pitchFamily="2" charset="0"/>
              </a:rPr>
              <a:t>(n) laàn löôït laø caùc </a:t>
            </a:r>
            <a:r>
              <a:rPr lang="en-US" sz="2400">
                <a:latin typeface="Times New Roman" pitchFamily="18" charset="0"/>
              </a:rPr>
              <a:t>đa thức</a:t>
            </a:r>
            <a:r>
              <a:rPr lang="en-US" sz="2400">
                <a:latin typeface="VNI-Times" pitchFamily="2" charset="0"/>
              </a:rPr>
              <a:t> </a:t>
            </a:r>
            <a:r>
              <a:rPr lang="en-US" sz="2800">
                <a:latin typeface="VNI-Times" pitchFamily="2" charset="0"/>
              </a:rPr>
              <a:t>baäc m, l theo n; </a:t>
            </a:r>
            <a:r>
              <a:rPr lang="en-US" sz="2800">
                <a:latin typeface="VNI-Times" pitchFamily="2" charset="0"/>
                <a:sym typeface="Symbol" pitchFamily="18" charset="2"/>
              </a:rPr>
              <a:t></a:t>
            </a:r>
            <a:r>
              <a:rPr lang="en-US" sz="2800">
                <a:latin typeface="VNI-Times" pitchFamily="2" charset="0"/>
              </a:rPr>
              <a:t> laø haèng soá         (</a:t>
            </a:r>
            <a:r>
              <a:rPr lang="en-US" sz="2800">
                <a:latin typeface="VNI-Times" pitchFamily="2" charset="0"/>
                <a:sym typeface="Symbol" pitchFamily="18" charset="2"/>
              </a:rPr>
              <a:t></a:t>
            </a:r>
            <a:r>
              <a:rPr lang="en-US" sz="2800">
                <a:latin typeface="VNI-Times" pitchFamily="2" charset="0"/>
              </a:rPr>
              <a:t> </a:t>
            </a:r>
            <a:r>
              <a:rPr lang="en-US" sz="2800">
                <a:latin typeface="VNI-Times" pitchFamily="2" charset="0"/>
                <a:sym typeface="Symbol" pitchFamily="18" charset="2"/>
              </a:rPr>
              <a:t></a:t>
            </a:r>
            <a:r>
              <a:rPr lang="en-US" sz="2800">
                <a:latin typeface="VNI-Times" pitchFamily="2" charset="0"/>
              </a:rPr>
              <a:t> k</a:t>
            </a:r>
            <a:r>
              <a:rPr lang="en-US" sz="2800">
                <a:latin typeface="VNI-Times" pitchFamily="2" charset="0"/>
                <a:sym typeface="Symbol" pitchFamily="18" charset="2"/>
              </a:rPr>
              <a:t></a:t>
            </a:r>
            <a:r>
              <a:rPr lang="en-US" sz="2800">
                <a:latin typeface="VNI-Times" pitchFamily="2" charset="0"/>
              </a:rPr>
              <a:t>). </a:t>
            </a:r>
          </a:p>
        </p:txBody>
      </p:sp>
      <p:sp>
        <p:nvSpPr>
          <p:cNvPr id="55304" name="Text Box 8"/>
          <p:cNvSpPr txBox="1">
            <a:spLocks noChangeArrowheads="1"/>
          </p:cNvSpPr>
          <p:nvPr/>
        </p:nvSpPr>
        <p:spPr bwMode="auto">
          <a:xfrm>
            <a:off x="1438275" y="5715000"/>
            <a:ext cx="6781800" cy="946150"/>
          </a:xfrm>
          <a:prstGeom prst="rect">
            <a:avLst/>
          </a:prstGeom>
          <a:noFill/>
          <a:ln w="9525">
            <a:noFill/>
            <a:miter lim="800000"/>
            <a:headEnd/>
            <a:tailEnd/>
          </a:ln>
        </p:spPr>
        <p:txBody>
          <a:bodyPr>
            <a:spAutoFit/>
          </a:bodyPr>
          <a:lstStyle/>
          <a:p>
            <a:pPr>
              <a:spcBef>
                <a:spcPct val="50000"/>
              </a:spcBef>
              <a:buFontTx/>
              <a:buChar char="•"/>
            </a:pPr>
            <a:r>
              <a:rPr lang="en-US" sz="2800">
                <a:latin typeface="VNI-Times" pitchFamily="2" charset="0"/>
              </a:rPr>
              <a:t> Dạng 3 :  f</a:t>
            </a:r>
            <a:r>
              <a:rPr lang="en-US" sz="2800" baseline="-25000">
                <a:latin typeface="VNI-Times" pitchFamily="2" charset="0"/>
              </a:rPr>
              <a:t>n</a:t>
            </a:r>
            <a:r>
              <a:rPr lang="en-US" sz="2800">
                <a:latin typeface="VNI-Times" pitchFamily="2" charset="0"/>
              </a:rPr>
              <a:t> = f</a:t>
            </a:r>
            <a:r>
              <a:rPr lang="en-US" sz="2800" baseline="-25000">
                <a:latin typeface="VNI-Times" pitchFamily="2" charset="0"/>
              </a:rPr>
              <a:t>n1</a:t>
            </a:r>
            <a:r>
              <a:rPr lang="en-US" sz="2800">
                <a:latin typeface="VNI-Times" pitchFamily="2" charset="0"/>
              </a:rPr>
              <a:t> + f</a:t>
            </a:r>
            <a:r>
              <a:rPr lang="en-US" sz="2800" baseline="-25000">
                <a:latin typeface="VNI-Times" pitchFamily="2" charset="0"/>
              </a:rPr>
              <a:t>n2</a:t>
            </a:r>
            <a:r>
              <a:rPr lang="en-US" sz="2800">
                <a:latin typeface="VNI-Times" pitchFamily="2" charset="0"/>
              </a:rPr>
              <a:t> +…+ f</a:t>
            </a:r>
            <a:r>
              <a:rPr lang="en-US" sz="2800" baseline="-25000">
                <a:latin typeface="VNI-Times" pitchFamily="2" charset="0"/>
              </a:rPr>
              <a:t>ns</a:t>
            </a:r>
            <a:r>
              <a:rPr lang="en-US" sz="2800">
                <a:latin typeface="VNI-Times" pitchFamily="2" charset="0"/>
              </a:rPr>
              <a:t> , trong ñoù  caùc f</a:t>
            </a:r>
            <a:r>
              <a:rPr lang="en-US" sz="2800" baseline="-25000">
                <a:latin typeface="VNI-Times" pitchFamily="2" charset="0"/>
              </a:rPr>
              <a:t>n1</a:t>
            </a:r>
            <a:r>
              <a:rPr lang="en-US" sz="2800">
                <a:latin typeface="VNI-Times" pitchFamily="2" charset="0"/>
              </a:rPr>
              <a:t>, f</a:t>
            </a:r>
            <a:r>
              <a:rPr lang="en-US" sz="2800" baseline="-25000">
                <a:latin typeface="VNI-Times" pitchFamily="2" charset="0"/>
              </a:rPr>
              <a:t>n2</a:t>
            </a:r>
            <a:r>
              <a:rPr lang="en-US" sz="2800">
                <a:latin typeface="VNI-Times" pitchFamily="2" charset="0"/>
              </a:rPr>
              <a:t>,…, f</a:t>
            </a:r>
            <a:r>
              <a:rPr lang="en-US" sz="2800" baseline="-25000">
                <a:latin typeface="VNI-Times" pitchFamily="2" charset="0"/>
              </a:rPr>
              <a:t>ns</a:t>
            </a:r>
            <a:r>
              <a:rPr lang="en-US" sz="2800">
                <a:latin typeface="VNI-Times" pitchFamily="2" charset="0"/>
              </a:rPr>
              <a:t>  thuoäc 2 daïng ñaõ xeùt ôû treân </a:t>
            </a:r>
          </a:p>
        </p:txBody>
      </p:sp>
      <p:sp>
        <p:nvSpPr>
          <p:cNvPr id="55305" name="AutoShape 9">
            <a:hlinkClick r:id="rId2" action="ppaction://hlinksldjump"/>
          </p:cNvPr>
          <p:cNvSpPr>
            <a:spLocks noChangeArrowheads="1"/>
          </p:cNvSpPr>
          <p:nvPr/>
        </p:nvSpPr>
        <p:spPr bwMode="auto">
          <a:xfrm>
            <a:off x="609600" y="32766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55306" name="AutoShape 10">
            <a:hlinkClick r:id="rId3" action="ppaction://hlinksldjump"/>
          </p:cNvPr>
          <p:cNvSpPr>
            <a:spLocks noChangeArrowheads="1"/>
          </p:cNvSpPr>
          <p:nvPr/>
        </p:nvSpPr>
        <p:spPr bwMode="auto">
          <a:xfrm>
            <a:off x="609600" y="42291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55307" name="AutoShape 11">
            <a:hlinkClick r:id="rId4" action="ppaction://hlinksldjump"/>
          </p:cNvPr>
          <p:cNvSpPr>
            <a:spLocks noChangeArrowheads="1"/>
          </p:cNvSpPr>
          <p:nvPr/>
        </p:nvSpPr>
        <p:spPr bwMode="auto">
          <a:xfrm>
            <a:off x="685800" y="5791200"/>
            <a:ext cx="6096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2" name="Slide Number Placeholder 11"/>
          <p:cNvSpPr>
            <a:spLocks noGrp="1"/>
          </p:cNvSpPr>
          <p:nvPr>
            <p:ph type="sldNum" sz="quarter" idx="12"/>
          </p:nvPr>
        </p:nvSpPr>
        <p:spPr/>
        <p:txBody>
          <a:bodyPr/>
          <a:lstStyle/>
          <a:p>
            <a:pPr>
              <a:defRPr/>
            </a:pPr>
            <a:fld id="{AC8BF3D4-D873-4A04-9190-2ABC88DCBDD4}" type="slidenum">
              <a:rPr lang="en-US"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to="" calcmode="lin" valueType="num">
                                      <p:cBhvr>
                                        <p:cTn id="7" dur="1" fill="hold"/>
                                        <p:tgtEl>
                                          <p:spTgt spid="5530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 to="" calcmode="lin" valueType="num">
                                      <p:cBhvr>
                                        <p:cTn id="12" dur="1" fill="hold"/>
                                        <p:tgtEl>
                                          <p:spTgt spid="5530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5303"/>
                                        </p:tgtEl>
                                        <p:attrNameLst>
                                          <p:attrName>style.visibility</p:attrName>
                                        </p:attrNameLst>
                                      </p:cBhvr>
                                      <p:to>
                                        <p:strVal val="visible"/>
                                      </p:to>
                                    </p:set>
                                    <p:anim to="" calcmode="lin" valueType="num">
                                      <p:cBhvr>
                                        <p:cTn id="17" dur="1" fill="hold"/>
                                        <p:tgtEl>
                                          <p:spTgt spid="5530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5304"/>
                                        </p:tgtEl>
                                        <p:attrNameLst>
                                          <p:attrName>style.visibility</p:attrName>
                                        </p:attrNameLst>
                                      </p:cBhvr>
                                      <p:to>
                                        <p:strVal val="visible"/>
                                      </p:to>
                                    </p:set>
                                    <p:anim to="" calcmode="lin" valueType="num">
                                      <p:cBhvr>
                                        <p:cTn id="22" dur="1" fill="hold"/>
                                        <p:tgtEl>
                                          <p:spTgt spid="55304"/>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5305"/>
                                        </p:tgtEl>
                                        <p:attrNameLst>
                                          <p:attrName>style.visibility</p:attrName>
                                        </p:attrNameLst>
                                      </p:cBhvr>
                                      <p:to>
                                        <p:strVal val="visible"/>
                                      </p:to>
                                    </p:set>
                                    <p:anim to="" calcmode="lin" valueType="num">
                                      <p:cBhvr>
                                        <p:cTn id="27" dur="1" fill="hold"/>
                                        <p:tgtEl>
                                          <p:spTgt spid="5530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55306"/>
                                        </p:tgtEl>
                                        <p:attrNameLst>
                                          <p:attrName>style.visibility</p:attrName>
                                        </p:attrNameLst>
                                      </p:cBhvr>
                                      <p:to>
                                        <p:strVal val="visible"/>
                                      </p:to>
                                    </p:set>
                                    <p:anim to="" calcmode="lin" valueType="num">
                                      <p:cBhvr>
                                        <p:cTn id="32" dur="1" fill="hold"/>
                                        <p:tgtEl>
                                          <p:spTgt spid="55306"/>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55307"/>
                                        </p:tgtEl>
                                        <p:attrNameLst>
                                          <p:attrName>style.visibility</p:attrName>
                                        </p:attrNameLst>
                                      </p:cBhvr>
                                      <p:to>
                                        <p:strVal val="visible"/>
                                      </p:to>
                                    </p:set>
                                    <p:anim to="" calcmode="lin" valueType="num">
                                      <p:cBhvr>
                                        <p:cTn id="37" dur="1" fill="hold"/>
                                        <p:tgtEl>
                                          <p:spTgt spid="55307"/>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1" nodeType="clickEffect">
                                  <p:stCondLst>
                                    <p:cond delay="0"/>
                                  </p:stCondLst>
                                  <p:childTnLst>
                                    <p:set>
                                      <p:cBhvr>
                                        <p:cTn id="41" dur="1" fill="hold">
                                          <p:stCondLst>
                                            <p:cond delay="0"/>
                                          </p:stCondLst>
                                        </p:cTn>
                                        <p:tgtEl>
                                          <p:spTgt spid="55304"/>
                                        </p:tgtEl>
                                        <p:attrNameLst>
                                          <p:attrName>style.visibility</p:attrName>
                                        </p:attrNameLst>
                                      </p:cBhvr>
                                      <p:to>
                                        <p:strVal val="visible"/>
                                      </p:to>
                                    </p:set>
                                    <p:animEffect transition="in" filter="checkerboard(across)">
                                      <p:cBhvr>
                                        <p:cTn id="42"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p:bldP spid="55303" grpId="0"/>
      <p:bldP spid="55304" grpId="0"/>
      <p:bldP spid="55304" grpId="1"/>
      <p:bldP spid="55305" grpId="0" animBg="1"/>
      <p:bldP spid="55306" grpId="0" animBg="1"/>
      <p:bldP spid="5530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Định nghĩa</a:t>
            </a:r>
          </a:p>
        </p:txBody>
      </p:sp>
      <p:sp>
        <p:nvSpPr>
          <p:cNvPr id="46083" name="Rectangle 3"/>
          <p:cNvSpPr>
            <a:spLocks noGrp="1" noChangeArrowheads="1"/>
          </p:cNvSpPr>
          <p:nvPr>
            <p:ph type="body" idx="1"/>
          </p:nvPr>
        </p:nvSpPr>
        <p:spPr/>
        <p:txBody>
          <a:bodyPr/>
          <a:lstStyle/>
          <a:p>
            <a:pPr eaLnBrk="1" hangingPunct="1">
              <a:buFont typeface="Wingdings" pitchFamily="2" charset="2"/>
              <a:buNone/>
            </a:pPr>
            <a:r>
              <a:rPr lang="en-US" smtClean="0">
                <a:latin typeface="VNI-Times" pitchFamily="2" charset="0"/>
              </a:rPr>
              <a:t> Tröôøng hôïp  daõy f</a:t>
            </a:r>
            <a:r>
              <a:rPr lang="en-US" baseline="-25000" smtClean="0">
                <a:latin typeface="VNI-Times" pitchFamily="2" charset="0"/>
              </a:rPr>
              <a:t>n</a:t>
            </a:r>
            <a:r>
              <a:rPr lang="en-US" smtClean="0">
                <a:latin typeface="VNI-Times" pitchFamily="2" charset="0"/>
              </a:rPr>
              <a:t>= 0 vôùi moïi n thì (1) trôû</a:t>
            </a:r>
          </a:p>
          <a:p>
            <a:pPr eaLnBrk="1" hangingPunct="1">
              <a:buFont typeface="Wingdings" pitchFamily="2" charset="2"/>
              <a:buNone/>
            </a:pPr>
            <a:r>
              <a:rPr lang="en-US" smtClean="0">
                <a:latin typeface="VNI-Times" pitchFamily="2" charset="0"/>
              </a:rPr>
              <a:t>thaønh:</a:t>
            </a:r>
          </a:p>
          <a:p>
            <a:pPr eaLnBrk="1" hangingPunct="1">
              <a:buFontTx/>
              <a:buNone/>
            </a:pPr>
            <a:r>
              <a:rPr lang="en-US" smtClean="0">
                <a:latin typeface="VNI-Times" pitchFamily="2" charset="0"/>
              </a:rPr>
              <a:t>		</a:t>
            </a:r>
            <a:r>
              <a:rPr lang="en-US" smtClean="0">
                <a:solidFill>
                  <a:srgbClr val="FF3300"/>
                </a:solidFill>
                <a:latin typeface="VNI-Times" pitchFamily="2" charset="0"/>
              </a:rPr>
              <a:t>x</a:t>
            </a:r>
            <a:r>
              <a:rPr lang="en-US" baseline="-25000" smtClean="0">
                <a:solidFill>
                  <a:srgbClr val="FF3300"/>
                </a:solidFill>
                <a:latin typeface="VNI-Times" pitchFamily="2" charset="0"/>
              </a:rPr>
              <a:t>n</a:t>
            </a:r>
            <a:r>
              <a:rPr lang="en-US" smtClean="0">
                <a:solidFill>
                  <a:srgbClr val="FF3300"/>
                </a:solidFill>
                <a:latin typeface="VNI-Times" pitchFamily="2" charset="0"/>
              </a:rPr>
              <a:t> = a</a:t>
            </a:r>
            <a:r>
              <a:rPr lang="en-US" baseline="-25000" smtClean="0">
                <a:solidFill>
                  <a:srgbClr val="FF3300"/>
                </a:solidFill>
                <a:latin typeface="VNI-Times" pitchFamily="2" charset="0"/>
              </a:rPr>
              <a:t>1</a:t>
            </a:r>
            <a:r>
              <a:rPr lang="en-US" smtClean="0">
                <a:solidFill>
                  <a:srgbClr val="FF3300"/>
                </a:solidFill>
                <a:latin typeface="VNI-Times" pitchFamily="2" charset="0"/>
              </a:rPr>
              <a:t>x</a:t>
            </a:r>
            <a:r>
              <a:rPr lang="en-US" baseline="-25000" smtClean="0">
                <a:solidFill>
                  <a:srgbClr val="FF3300"/>
                </a:solidFill>
                <a:latin typeface="VNI-Times" pitchFamily="2" charset="0"/>
              </a:rPr>
              <a:t>n-1</a:t>
            </a:r>
            <a:r>
              <a:rPr lang="en-US" smtClean="0">
                <a:solidFill>
                  <a:srgbClr val="FF3300"/>
                </a:solidFill>
                <a:latin typeface="VNI-Times" pitchFamily="2" charset="0"/>
              </a:rPr>
              <a:t> +… +a</a:t>
            </a:r>
            <a:r>
              <a:rPr lang="en-US" baseline="-25000" smtClean="0">
                <a:solidFill>
                  <a:srgbClr val="FF3300"/>
                </a:solidFill>
                <a:latin typeface="VNI-Times" pitchFamily="2" charset="0"/>
              </a:rPr>
              <a:t>k</a:t>
            </a:r>
            <a:r>
              <a:rPr lang="en-US" smtClean="0">
                <a:solidFill>
                  <a:srgbClr val="FF3300"/>
                </a:solidFill>
                <a:latin typeface="VNI-Times" pitchFamily="2" charset="0"/>
              </a:rPr>
              <a:t>x</a:t>
            </a:r>
            <a:r>
              <a:rPr lang="en-US" baseline="-25000" smtClean="0">
                <a:solidFill>
                  <a:srgbClr val="FF3300"/>
                </a:solidFill>
                <a:latin typeface="VNI-Times" pitchFamily="2" charset="0"/>
              </a:rPr>
              <a:t>n-k</a:t>
            </a:r>
            <a:r>
              <a:rPr lang="en-US" smtClean="0">
                <a:solidFill>
                  <a:srgbClr val="FF3300"/>
                </a:solidFill>
                <a:latin typeface="VNI-Times" pitchFamily="2" charset="0"/>
              </a:rPr>
              <a:t> 	(2)</a:t>
            </a:r>
          </a:p>
          <a:p>
            <a:pPr eaLnBrk="1" hangingPunct="1">
              <a:buFontTx/>
              <a:buNone/>
            </a:pPr>
            <a:endParaRPr lang="en-US" smtClean="0">
              <a:solidFill>
                <a:srgbClr val="FF3300"/>
              </a:solidFill>
              <a:latin typeface="VNI-Times" pitchFamily="2" charset="0"/>
            </a:endParaRPr>
          </a:p>
          <a:p>
            <a:pPr eaLnBrk="1" hangingPunct="1">
              <a:buFontTx/>
              <a:buNone/>
            </a:pPr>
            <a:r>
              <a:rPr lang="en-US" smtClean="0">
                <a:latin typeface="VNI-Times" pitchFamily="2" charset="0"/>
              </a:rPr>
              <a:t>Ta noùi (2) laø moät heä thöùc ñeä qui tuyeán tính</a:t>
            </a:r>
          </a:p>
          <a:p>
            <a:pPr eaLnBrk="1" hangingPunct="1">
              <a:buFontTx/>
              <a:buNone/>
            </a:pPr>
            <a:r>
              <a:rPr lang="en-US" smtClean="0">
                <a:latin typeface="VNI-Times" pitchFamily="2" charset="0"/>
              </a:rPr>
              <a:t>thuaàn nhaát caáp k </a:t>
            </a:r>
          </a:p>
        </p:txBody>
      </p:sp>
      <p:pic>
        <p:nvPicPr>
          <p:cNvPr id="46084" name="Picture 4" descr="peace_dove"/>
          <p:cNvPicPr>
            <a:picLocks noChangeAspect="1" noChangeArrowheads="1"/>
          </p:cNvPicPr>
          <p:nvPr/>
        </p:nvPicPr>
        <p:blipFill>
          <a:blip r:embed="rId2"/>
          <a:srcRect/>
          <a:stretch>
            <a:fillRect/>
          </a:stretch>
        </p:blipFill>
        <p:spPr bwMode="auto">
          <a:xfrm>
            <a:off x="6629400" y="0"/>
            <a:ext cx="2514600" cy="2514600"/>
          </a:xfrm>
          <a:prstGeom prst="rect">
            <a:avLst/>
          </a:prstGeom>
          <a:noFill/>
          <a:ln w="9525">
            <a:noFill/>
            <a:miter lim="800000"/>
            <a:headEnd/>
            <a:tailEnd/>
          </a:ln>
        </p:spPr>
      </p:pic>
      <p:sp>
        <p:nvSpPr>
          <p:cNvPr id="10245" name="Rectangle 5"/>
          <p:cNvSpPr>
            <a:spLocks noChangeArrowheads="1"/>
          </p:cNvSpPr>
          <p:nvPr/>
        </p:nvSpPr>
        <p:spPr bwMode="auto">
          <a:xfrm>
            <a:off x="1524000" y="2895600"/>
            <a:ext cx="5486400" cy="609600"/>
          </a:xfrm>
          <a:prstGeom prst="rect">
            <a:avLst/>
          </a:prstGeom>
          <a:noFill/>
          <a:ln w="57150">
            <a:solidFill>
              <a:srgbClr val="FF00FF"/>
            </a:solidFill>
            <a:miter lim="800000"/>
            <a:headEnd/>
            <a:tailEnd/>
          </a:ln>
        </p:spPr>
        <p:txBody>
          <a:bodyPr wrap="none" anchor="ctr"/>
          <a:lstStyle/>
          <a:p>
            <a:endParaRPr lang="en-US">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E919B579-BB1B-4FA2-93DF-CE6F62FB11C9}"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245"/>
                                        </p:tgtEl>
                                        <p:attrNameLst>
                                          <p:attrName>style.visibility</p:attrName>
                                        </p:attrNameLst>
                                      </p:cBhvr>
                                      <p:to>
                                        <p:strVal val="visible"/>
                                      </p:to>
                                    </p:set>
                                    <p:anim to="" calcmode="lin" valueType="num">
                                      <p:cBhvr>
                                        <p:cTn id="7" dur="1" fill="hold"/>
                                        <p:tgtEl>
                                          <p:spTgt spid="1024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68611" name="Text Box 4"/>
          <p:cNvSpPr txBox="1">
            <a:spLocks noChangeArrowheads="1"/>
          </p:cNvSpPr>
          <p:nvPr/>
        </p:nvSpPr>
        <p:spPr bwMode="auto">
          <a:xfrm>
            <a:off x="762000" y="2590800"/>
            <a:ext cx="7924800" cy="584200"/>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Khi ñoù ta xeùt  3 tröôøng hôïp nhoû:</a:t>
            </a:r>
          </a:p>
        </p:txBody>
      </p:sp>
      <p:sp>
        <p:nvSpPr>
          <p:cNvPr id="56326" name="Text Box 6"/>
          <p:cNvSpPr txBox="1">
            <a:spLocks noChangeArrowheads="1"/>
          </p:cNvSpPr>
          <p:nvPr/>
        </p:nvSpPr>
        <p:spPr bwMode="auto">
          <a:xfrm>
            <a:off x="1143000" y="3429000"/>
            <a:ext cx="6858000" cy="830263"/>
          </a:xfrm>
          <a:prstGeom prst="rect">
            <a:avLst/>
          </a:prstGeom>
          <a:solidFill>
            <a:srgbClr val="FF0000"/>
          </a:solidFill>
          <a:ln w="9525">
            <a:noFill/>
            <a:miter lim="800000"/>
            <a:headEnd/>
            <a:tailEnd/>
          </a:ln>
        </p:spPr>
        <p:txBody>
          <a:bodyPr>
            <a:spAutoFit/>
          </a:bodyPr>
          <a:lstStyle/>
          <a:p>
            <a:pPr>
              <a:spcBef>
                <a:spcPct val="50000"/>
              </a:spcBef>
            </a:pPr>
            <a:r>
              <a:rPr lang="en-US" sz="2400" b="1">
                <a:latin typeface="Times New Roman" pitchFamily="18" charset="0"/>
                <a:hlinkClick r:id="rId2" action="ppaction://hlinksldjump"/>
              </a:rPr>
              <a:t>Trường hợp 1</a:t>
            </a:r>
            <a:r>
              <a:rPr lang="en-US" sz="2400">
                <a:latin typeface="VNI-Times" pitchFamily="2" charset="0"/>
                <a:sym typeface="Symbol" pitchFamily="18" charset="2"/>
              </a:rPr>
              <a:t> </a:t>
            </a:r>
            <a:r>
              <a:rPr lang="en-US" sz="2400">
                <a:latin typeface="VNI-Times" pitchFamily="2" charset="0"/>
              </a:rPr>
              <a:t> khoâng laø nghieäm cuûa phöông trình ñaëc tröng </a:t>
            </a:r>
            <a:endParaRPr lang="en-US" sz="2400" b="1">
              <a:latin typeface="Times New Roman" pitchFamily="18" charset="0"/>
            </a:endParaRPr>
          </a:p>
        </p:txBody>
      </p:sp>
      <p:sp>
        <p:nvSpPr>
          <p:cNvPr id="56327" name="Text Box 7"/>
          <p:cNvSpPr txBox="1">
            <a:spLocks noChangeArrowheads="1"/>
          </p:cNvSpPr>
          <p:nvPr/>
        </p:nvSpPr>
        <p:spPr bwMode="auto">
          <a:xfrm>
            <a:off x="1085850" y="4419600"/>
            <a:ext cx="6457950" cy="830263"/>
          </a:xfrm>
          <a:prstGeom prst="rect">
            <a:avLst/>
          </a:prstGeom>
          <a:solidFill>
            <a:srgbClr val="FF0000"/>
          </a:solidFill>
          <a:ln w="9525">
            <a:noFill/>
            <a:miter lim="800000"/>
            <a:headEnd/>
            <a:tailEnd/>
          </a:ln>
        </p:spPr>
        <p:txBody>
          <a:bodyPr>
            <a:spAutoFit/>
          </a:bodyPr>
          <a:lstStyle/>
          <a:p>
            <a:pPr>
              <a:spcBef>
                <a:spcPct val="50000"/>
              </a:spcBef>
              <a:defRPr/>
            </a:pPr>
            <a:r>
              <a:rPr lang="en-US" sz="2400" dirty="0" err="1">
                <a:latin typeface="Times New Roman" pitchFamily="18" charset="0"/>
                <a:hlinkClick r:id="rId3" action="ppaction://hlinksldjump"/>
              </a:rPr>
              <a:t>Trường</a:t>
            </a:r>
            <a:r>
              <a:rPr lang="en-US" sz="2400" dirty="0">
                <a:latin typeface="Times New Roman" pitchFamily="18" charset="0"/>
                <a:hlinkClick r:id="rId3" action="ppaction://hlinksldjump"/>
              </a:rPr>
              <a:t> </a:t>
            </a:r>
            <a:r>
              <a:rPr lang="en-US" sz="2400" dirty="0" err="1">
                <a:latin typeface="Times New Roman" pitchFamily="18" charset="0"/>
                <a:hlinkClick r:id="rId3" action="ppaction://hlinksldjump"/>
              </a:rPr>
              <a:t>hợp</a:t>
            </a:r>
            <a:r>
              <a:rPr lang="en-US" sz="2400" dirty="0">
                <a:latin typeface="Times New Roman" pitchFamily="18" charset="0"/>
                <a:hlinkClick r:id="rId3" action="ppaction://hlinksldjump"/>
              </a:rPr>
              <a:t> 2</a:t>
            </a:r>
            <a:r>
              <a:rPr lang="en-US" sz="2400" dirty="0">
                <a:latin typeface="VNI-Times" pitchFamily="2" charset="0"/>
                <a:sym typeface="Symbol" pitchFamily="18" charset="2"/>
              </a:rPr>
              <a:t> </a:t>
            </a:r>
            <a:r>
              <a:rPr lang="en-US" sz="2400" dirty="0">
                <a:latin typeface="VNI-Times" pitchFamily="2" charset="0"/>
              </a:rPr>
              <a:t> </a:t>
            </a:r>
            <a:r>
              <a:rPr lang="en-US" sz="2400" dirty="0" err="1">
                <a:latin typeface="VNI-Times" pitchFamily="2" charset="0"/>
              </a:rPr>
              <a:t>laø</a:t>
            </a:r>
            <a:r>
              <a:rPr lang="en-US" sz="2400" dirty="0">
                <a:latin typeface="VNI-Times" pitchFamily="2" charset="0"/>
              </a:rPr>
              <a:t> </a:t>
            </a:r>
            <a:r>
              <a:rPr lang="en-US" sz="2400" dirty="0" err="1">
                <a:latin typeface="VNI-Times" pitchFamily="2" charset="0"/>
              </a:rPr>
              <a:t>nghieäm</a:t>
            </a:r>
            <a:r>
              <a:rPr lang="en-US" sz="2400" dirty="0">
                <a:latin typeface="+mj-lt"/>
              </a:rPr>
              <a:t> </a:t>
            </a:r>
            <a:r>
              <a:rPr lang="en-US" sz="2400" dirty="0" err="1">
                <a:latin typeface="+mj-lt"/>
              </a:rPr>
              <a:t>đơn</a:t>
            </a:r>
            <a:r>
              <a:rPr lang="en-US" sz="2400" dirty="0">
                <a:latin typeface="+mj-lt"/>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phöông</a:t>
            </a:r>
            <a:r>
              <a:rPr lang="en-US" sz="2400" dirty="0">
                <a:latin typeface="VNI-Times" pitchFamily="2" charset="0"/>
              </a:rPr>
              <a:t> </a:t>
            </a:r>
            <a:r>
              <a:rPr lang="en-US" sz="2400" dirty="0" err="1">
                <a:latin typeface="VNI-Times" pitchFamily="2" charset="0"/>
              </a:rPr>
              <a:t>trình</a:t>
            </a:r>
            <a:r>
              <a:rPr lang="en-US" sz="2400" dirty="0">
                <a:latin typeface="VNI-Times" pitchFamily="2" charset="0"/>
              </a:rPr>
              <a:t> </a:t>
            </a:r>
            <a:r>
              <a:rPr lang="en-US" sz="2400" dirty="0" err="1">
                <a:latin typeface="VNI-Times" pitchFamily="2" charset="0"/>
              </a:rPr>
              <a:t>ñaëc</a:t>
            </a:r>
            <a:r>
              <a:rPr lang="en-US" sz="2400" dirty="0">
                <a:latin typeface="VNI-Times" pitchFamily="2" charset="0"/>
              </a:rPr>
              <a:t> </a:t>
            </a:r>
            <a:r>
              <a:rPr lang="en-US" sz="2400" dirty="0" err="1">
                <a:latin typeface="VNI-Times" pitchFamily="2" charset="0"/>
              </a:rPr>
              <a:t>tröng</a:t>
            </a:r>
            <a:r>
              <a:rPr lang="en-US" sz="2400" dirty="0">
                <a:latin typeface="VNI-Times" pitchFamily="2" charset="0"/>
              </a:rPr>
              <a:t> </a:t>
            </a:r>
            <a:endParaRPr lang="en-US" sz="2400" dirty="0">
              <a:latin typeface="Times New Roman" pitchFamily="18" charset="0"/>
            </a:endParaRPr>
          </a:p>
        </p:txBody>
      </p:sp>
      <p:sp>
        <p:nvSpPr>
          <p:cNvPr id="56328" name="Text Box 8"/>
          <p:cNvSpPr txBox="1">
            <a:spLocks noChangeArrowheads="1"/>
          </p:cNvSpPr>
          <p:nvPr/>
        </p:nvSpPr>
        <p:spPr bwMode="auto">
          <a:xfrm>
            <a:off x="1066800" y="5562600"/>
            <a:ext cx="6858000" cy="830263"/>
          </a:xfrm>
          <a:prstGeom prst="rect">
            <a:avLst/>
          </a:prstGeom>
          <a:solidFill>
            <a:srgbClr val="FF0000"/>
          </a:solidFill>
          <a:ln w="9525">
            <a:noFill/>
            <a:miter lim="800000"/>
            <a:headEnd/>
            <a:tailEnd/>
          </a:ln>
        </p:spPr>
        <p:txBody>
          <a:bodyPr>
            <a:spAutoFit/>
          </a:bodyPr>
          <a:lstStyle/>
          <a:p>
            <a:pPr>
              <a:spcBef>
                <a:spcPct val="50000"/>
              </a:spcBef>
              <a:defRPr/>
            </a:pPr>
            <a:r>
              <a:rPr lang="en-US" sz="2400" dirty="0" err="1">
                <a:latin typeface="Times New Roman" pitchFamily="18" charset="0"/>
                <a:hlinkClick r:id="rId4" action="ppaction://hlinksldjump"/>
              </a:rPr>
              <a:t>Trường</a:t>
            </a:r>
            <a:r>
              <a:rPr lang="en-US" sz="2400" dirty="0">
                <a:latin typeface="Times New Roman" pitchFamily="18" charset="0"/>
                <a:hlinkClick r:id="rId4" action="ppaction://hlinksldjump"/>
              </a:rPr>
              <a:t> </a:t>
            </a:r>
            <a:r>
              <a:rPr lang="en-US" sz="2400" dirty="0" err="1">
                <a:latin typeface="Times New Roman" pitchFamily="18" charset="0"/>
                <a:hlinkClick r:id="rId4" action="ppaction://hlinksldjump"/>
              </a:rPr>
              <a:t>hợp</a:t>
            </a:r>
            <a:r>
              <a:rPr lang="en-US" sz="2400" dirty="0">
                <a:latin typeface="Times New Roman" pitchFamily="18" charset="0"/>
                <a:hlinkClick r:id="rId4" action="ppaction://hlinksldjump"/>
              </a:rPr>
              <a:t> 3</a:t>
            </a:r>
            <a:r>
              <a:rPr lang="en-US" sz="2400" dirty="0">
                <a:latin typeface="VNI-Times" pitchFamily="2" charset="0"/>
                <a:sym typeface="Symbol" pitchFamily="18" charset="2"/>
              </a:rPr>
              <a:t> </a:t>
            </a:r>
            <a:r>
              <a:rPr lang="en-US" sz="2400" dirty="0">
                <a:latin typeface="VNI-Times" pitchFamily="2" charset="0"/>
              </a:rPr>
              <a:t>  </a:t>
            </a:r>
            <a:r>
              <a:rPr lang="en-US" sz="2400" dirty="0" err="1">
                <a:latin typeface="VNI-Times" pitchFamily="2" charset="0"/>
              </a:rPr>
              <a:t>laø</a:t>
            </a:r>
            <a:r>
              <a:rPr lang="en-US" sz="2400" dirty="0">
                <a:latin typeface="VNI-Times" pitchFamily="2" charset="0"/>
              </a:rPr>
              <a:t> </a:t>
            </a:r>
            <a:r>
              <a:rPr lang="en-US" sz="2400" dirty="0" err="1">
                <a:latin typeface="VNI-Times" pitchFamily="2" charset="0"/>
              </a:rPr>
              <a:t>nghieäm</a:t>
            </a:r>
            <a:r>
              <a:rPr lang="en-US" sz="2400" dirty="0">
                <a:latin typeface="VNI-Times" pitchFamily="2" charset="0"/>
              </a:rPr>
              <a:t> </a:t>
            </a:r>
            <a:r>
              <a:rPr lang="en-US" sz="2400" dirty="0" err="1">
                <a:latin typeface="+mj-lt"/>
              </a:rPr>
              <a:t>ké</a:t>
            </a:r>
            <a:r>
              <a:rPr lang="en-US" sz="2400" dirty="0" err="1">
                <a:latin typeface="VNI-Times" pitchFamily="2" charset="0"/>
              </a:rPr>
              <a:t>p</a:t>
            </a:r>
            <a:r>
              <a:rPr lang="en-US" sz="2400" dirty="0">
                <a:latin typeface="VNI-Times" pitchFamily="2" charset="0"/>
              </a:rPr>
              <a:t> </a:t>
            </a:r>
            <a:r>
              <a:rPr lang="en-US" sz="2400" dirty="0" err="1">
                <a:latin typeface="VNI-Times" pitchFamily="2" charset="0"/>
              </a:rPr>
              <a:t>cuûa</a:t>
            </a:r>
            <a:r>
              <a:rPr lang="en-US" sz="2400" dirty="0">
                <a:latin typeface="VNI-Times" pitchFamily="2" charset="0"/>
              </a:rPr>
              <a:t> </a:t>
            </a:r>
            <a:r>
              <a:rPr lang="en-US" sz="2400" dirty="0" err="1">
                <a:latin typeface="VNI-Times" pitchFamily="2" charset="0"/>
              </a:rPr>
              <a:t>phöông</a:t>
            </a:r>
            <a:r>
              <a:rPr lang="en-US" sz="2400" dirty="0">
                <a:latin typeface="VNI-Times" pitchFamily="2" charset="0"/>
              </a:rPr>
              <a:t> </a:t>
            </a:r>
            <a:r>
              <a:rPr lang="en-US" sz="2400" dirty="0" err="1">
                <a:latin typeface="VNI-Times" pitchFamily="2" charset="0"/>
              </a:rPr>
              <a:t>trình</a:t>
            </a:r>
            <a:r>
              <a:rPr lang="en-US" sz="2400" dirty="0">
                <a:latin typeface="VNI-Times" pitchFamily="2" charset="0"/>
              </a:rPr>
              <a:t> </a:t>
            </a:r>
            <a:r>
              <a:rPr lang="en-US" sz="2400" dirty="0" err="1">
                <a:latin typeface="VNI-Times" pitchFamily="2" charset="0"/>
              </a:rPr>
              <a:t>ñaëc</a:t>
            </a:r>
            <a:r>
              <a:rPr lang="en-US" sz="2400" dirty="0">
                <a:latin typeface="VNI-Times" pitchFamily="2" charset="0"/>
              </a:rPr>
              <a:t> </a:t>
            </a:r>
            <a:r>
              <a:rPr lang="en-US" sz="2400" dirty="0" err="1">
                <a:latin typeface="VNI-Times" pitchFamily="2" charset="0"/>
              </a:rPr>
              <a:t>tröng</a:t>
            </a:r>
            <a:r>
              <a:rPr lang="en-US" sz="2400" dirty="0">
                <a:latin typeface="VNI-Times" pitchFamily="2" charset="0"/>
              </a:rPr>
              <a:t> </a:t>
            </a:r>
            <a:endParaRPr lang="en-US" sz="2400" dirty="0">
              <a:latin typeface="Times New Roman" pitchFamily="18" charset="0"/>
            </a:endParaRPr>
          </a:p>
        </p:txBody>
      </p:sp>
      <p:sp>
        <p:nvSpPr>
          <p:cNvPr id="56329" name="AutoShape 9">
            <a:hlinkClick r:id="rId5" action="ppaction://hlinksldjump"/>
          </p:cNvPr>
          <p:cNvSpPr>
            <a:spLocks noChangeArrowheads="1"/>
          </p:cNvSpPr>
          <p:nvPr/>
        </p:nvSpPr>
        <p:spPr bwMode="auto">
          <a:xfrm>
            <a:off x="7772400" y="57912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8" name="Slide Number Placeholder 7"/>
          <p:cNvSpPr>
            <a:spLocks noGrp="1"/>
          </p:cNvSpPr>
          <p:nvPr>
            <p:ph type="sldNum" sz="quarter" idx="12"/>
          </p:nvPr>
        </p:nvSpPr>
        <p:spPr/>
        <p:txBody>
          <a:bodyPr/>
          <a:lstStyle/>
          <a:p>
            <a:pPr>
              <a:defRPr/>
            </a:pPr>
            <a:fld id="{B924BEA0-75AB-488E-A0F4-1A6AAEEEC35E}" type="slidenum">
              <a:rPr lang="en-US" smtClean="0"/>
              <a:pPr>
                <a:defRPr/>
              </a:pPr>
              <a:t>40</a:t>
            </a:fld>
            <a:endParaRPr lang="en-US"/>
          </a:p>
        </p:txBody>
      </p:sp>
      <p:sp>
        <p:nvSpPr>
          <p:cNvPr id="68617" name="TextBox 9"/>
          <p:cNvSpPr txBox="1">
            <a:spLocks noChangeArrowheads="1"/>
          </p:cNvSpPr>
          <p:nvPr/>
        </p:nvSpPr>
        <p:spPr bwMode="auto">
          <a:xfrm>
            <a:off x="914400" y="1905000"/>
            <a:ext cx="4267200" cy="523875"/>
          </a:xfrm>
          <a:prstGeom prst="rect">
            <a:avLst/>
          </a:prstGeom>
          <a:noFill/>
          <a:ln w="9525">
            <a:noFill/>
            <a:miter lim="800000"/>
            <a:headEnd/>
            <a:tailEnd/>
          </a:ln>
        </p:spPr>
        <p:txBody>
          <a:bodyPr>
            <a:spAutoFit/>
          </a:bodyPr>
          <a:lstStyle/>
          <a:p>
            <a:r>
              <a:rPr lang="en-US" sz="2800">
                <a:latin typeface="VNI-Times" pitchFamily="2" charset="0"/>
              </a:rPr>
              <a:t>Dạng 1:  f</a:t>
            </a:r>
            <a:r>
              <a:rPr lang="en-US" sz="2800" baseline="-25000">
                <a:latin typeface="VNI-Times" pitchFamily="2" charset="0"/>
              </a:rPr>
              <a:t>n</a:t>
            </a:r>
            <a:r>
              <a:rPr lang="en-US" sz="2800">
                <a:latin typeface="VNI-Times" pitchFamily="2" charset="0"/>
              </a:rPr>
              <a:t> = </a:t>
            </a:r>
            <a:r>
              <a:rPr lang="en-US" sz="2800">
                <a:latin typeface="VNI-Times" pitchFamily="2" charset="0"/>
                <a:sym typeface="Symbol" pitchFamily="18" charset="2"/>
              </a:rPr>
              <a:t></a:t>
            </a:r>
            <a:r>
              <a:rPr lang="en-US" sz="2800" baseline="30000">
                <a:latin typeface="VNI-Times" pitchFamily="2" charset="0"/>
              </a:rPr>
              <a:t>n</a:t>
            </a:r>
            <a:r>
              <a:rPr lang="en-US" sz="2800">
                <a:latin typeface="VNI-Times" pitchFamily="2" charset="0"/>
              </a:rPr>
              <a:t>P</a:t>
            </a:r>
            <a:r>
              <a:rPr lang="en-US" sz="2800" baseline="-25000">
                <a:latin typeface="VNI-Times" pitchFamily="2" charset="0"/>
              </a:rPr>
              <a:t>r</a:t>
            </a:r>
            <a:r>
              <a:rPr lang="en-US" sz="2800">
                <a:latin typeface="VNI-Times" pitchFamily="2" charset="0"/>
              </a:rPr>
              <a:t>(n),</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 to="" calcmode="lin" valueType="num">
                                      <p:cBhvr>
                                        <p:cTn id="7" dur="1" fill="hold"/>
                                        <p:tgtEl>
                                          <p:spTgt spid="5632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6327"/>
                                        </p:tgtEl>
                                        <p:attrNameLst>
                                          <p:attrName>style.visibility</p:attrName>
                                        </p:attrNameLst>
                                      </p:cBhvr>
                                      <p:to>
                                        <p:strVal val="visible"/>
                                      </p:to>
                                    </p:set>
                                    <p:anim to="" calcmode="lin" valueType="num">
                                      <p:cBhvr>
                                        <p:cTn id="12" dur="1" fill="hold"/>
                                        <p:tgtEl>
                                          <p:spTgt spid="5632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6328"/>
                                        </p:tgtEl>
                                        <p:attrNameLst>
                                          <p:attrName>style.visibility</p:attrName>
                                        </p:attrNameLst>
                                      </p:cBhvr>
                                      <p:to>
                                        <p:strVal val="visible"/>
                                      </p:to>
                                    </p:set>
                                    <p:anim to="" calcmode="lin" valueType="num">
                                      <p:cBhvr>
                                        <p:cTn id="17" dur="1" fill="hold"/>
                                        <p:tgtEl>
                                          <p:spTgt spid="5632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6329"/>
                                        </p:tgtEl>
                                        <p:attrNameLst>
                                          <p:attrName>style.visibility</p:attrName>
                                        </p:attrNameLst>
                                      </p:cBhvr>
                                      <p:to>
                                        <p:strVal val="visible"/>
                                      </p:to>
                                    </p:set>
                                    <p:anim to="" calcmode="lin" valueType="num">
                                      <p:cBhvr>
                                        <p:cTn id="22" dur="1" fill="hold"/>
                                        <p:tgtEl>
                                          <p:spTgt spid="5632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P spid="56327" grpId="0" animBg="1"/>
      <p:bldP spid="56328" grpId="0" animBg="1"/>
      <p:bldP spid="5632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69635"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57348" name="Text Box 4"/>
          <p:cNvSpPr txBox="1">
            <a:spLocks noChangeArrowheads="1"/>
          </p:cNvSpPr>
          <p:nvPr/>
        </p:nvSpPr>
        <p:spPr bwMode="auto">
          <a:xfrm>
            <a:off x="533400" y="2392363"/>
            <a:ext cx="8077200" cy="1077912"/>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Neáu  </a:t>
            </a:r>
            <a:r>
              <a:rPr lang="en-US" sz="3200">
                <a:latin typeface="VNI-Times" pitchFamily="2" charset="0"/>
                <a:sym typeface="Symbol" pitchFamily="18" charset="2"/>
              </a:rPr>
              <a:t></a:t>
            </a:r>
            <a:r>
              <a:rPr lang="en-US" sz="3200">
                <a:latin typeface="VNI-Times" pitchFamily="2" charset="0"/>
              </a:rPr>
              <a:t> </a:t>
            </a:r>
            <a:r>
              <a:rPr lang="en-US" sz="3200" i="1">
                <a:latin typeface="VNI-Times" pitchFamily="2" charset="0"/>
              </a:rPr>
              <a:t>khoâng laø nghieäm</a:t>
            </a:r>
            <a:r>
              <a:rPr lang="en-US" sz="3200">
                <a:latin typeface="VNI-Times" pitchFamily="2" charset="0"/>
              </a:rPr>
              <a:t> cuûa phöông trình ñaëc tröng (*) thì (1) coù moät nghieäm rieâng  daïng:</a:t>
            </a:r>
          </a:p>
        </p:txBody>
      </p:sp>
      <p:sp>
        <p:nvSpPr>
          <p:cNvPr id="57349" name="Text Box 5"/>
          <p:cNvSpPr txBox="1">
            <a:spLocks noChangeArrowheads="1"/>
          </p:cNvSpPr>
          <p:nvPr/>
        </p:nvSpPr>
        <p:spPr bwMode="auto">
          <a:xfrm>
            <a:off x="2209800" y="4114800"/>
            <a:ext cx="4419600" cy="914400"/>
          </a:xfrm>
          <a:prstGeom prst="rect">
            <a:avLst/>
          </a:prstGeom>
          <a:noFill/>
          <a:ln w="9525">
            <a:noFill/>
            <a:miter lim="800000"/>
            <a:headEnd/>
            <a:tailEnd/>
          </a:ln>
        </p:spPr>
        <p:txBody>
          <a:bodyPr>
            <a:spAutoFit/>
          </a:bodyPr>
          <a:lstStyle/>
          <a:p>
            <a:pPr>
              <a:spcBef>
                <a:spcPct val="50000"/>
              </a:spcBef>
            </a:pPr>
            <a:r>
              <a:rPr lang="en-US" sz="5400">
                <a:latin typeface="Times New Roman" pitchFamily="18" charset="0"/>
              </a:rPr>
              <a:t>x</a:t>
            </a:r>
            <a:r>
              <a:rPr lang="en-US" sz="5400" baseline="-25000">
                <a:latin typeface="Times New Roman" pitchFamily="18" charset="0"/>
              </a:rPr>
              <a:t>n</a:t>
            </a:r>
            <a:r>
              <a:rPr lang="en-US" sz="5400">
                <a:latin typeface="Times New Roman" pitchFamily="18" charset="0"/>
              </a:rPr>
              <a:t> = </a:t>
            </a:r>
            <a:r>
              <a:rPr lang="en-US" sz="5400">
                <a:latin typeface="Times New Roman" pitchFamily="18" charset="0"/>
                <a:sym typeface="Symbol" pitchFamily="18" charset="2"/>
              </a:rPr>
              <a:t></a:t>
            </a:r>
            <a:r>
              <a:rPr lang="en-US" sz="5400" baseline="30000">
                <a:latin typeface="Times New Roman" pitchFamily="18" charset="0"/>
              </a:rPr>
              <a:t>n</a:t>
            </a:r>
            <a:r>
              <a:rPr lang="en-US" sz="5400">
                <a:latin typeface="Times New Roman" pitchFamily="18" charset="0"/>
              </a:rPr>
              <a:t>Q</a:t>
            </a:r>
            <a:r>
              <a:rPr lang="en-US" sz="5400" baseline="-25000">
                <a:latin typeface="Times New Roman" pitchFamily="18" charset="0"/>
              </a:rPr>
              <a:t>r</a:t>
            </a:r>
            <a:r>
              <a:rPr lang="en-US" sz="5400">
                <a:latin typeface="Times New Roman" pitchFamily="18" charset="0"/>
              </a:rPr>
              <a:t>(n)</a:t>
            </a:r>
          </a:p>
        </p:txBody>
      </p:sp>
      <p:sp>
        <p:nvSpPr>
          <p:cNvPr id="57350" name="Rectangle 6"/>
          <p:cNvSpPr>
            <a:spLocks noChangeArrowheads="1"/>
          </p:cNvSpPr>
          <p:nvPr/>
        </p:nvSpPr>
        <p:spPr bwMode="auto">
          <a:xfrm>
            <a:off x="1981200" y="4114800"/>
            <a:ext cx="4267200" cy="1219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57352" name="AutoShape 8">
            <a:hlinkClick r:id="rId2" action="ppaction://hlinksldjump"/>
          </p:cNvPr>
          <p:cNvSpPr>
            <a:spLocks noChangeArrowheads="1"/>
          </p:cNvSpPr>
          <p:nvPr/>
        </p:nvSpPr>
        <p:spPr bwMode="auto">
          <a:xfrm>
            <a:off x="7772400" y="57912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7353" name="AutoShape 9">
            <a:hlinkClick r:id="rId3" action="ppaction://hlinksldjump" highlightClick="1"/>
          </p:cNvPr>
          <p:cNvSpPr>
            <a:spLocks noChangeArrowheads="1"/>
          </p:cNvSpPr>
          <p:nvPr/>
        </p:nvSpPr>
        <p:spPr bwMode="auto">
          <a:xfrm>
            <a:off x="8534400" y="6553200"/>
            <a:ext cx="609600" cy="304800"/>
          </a:xfrm>
          <a:prstGeom prst="actionButtonForwardNext">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9" name="Slide Number Placeholder 8"/>
          <p:cNvSpPr>
            <a:spLocks noGrp="1"/>
          </p:cNvSpPr>
          <p:nvPr>
            <p:ph type="sldNum" sz="quarter" idx="12"/>
          </p:nvPr>
        </p:nvSpPr>
        <p:spPr/>
        <p:txBody>
          <a:bodyPr/>
          <a:lstStyle/>
          <a:p>
            <a:pPr>
              <a:defRPr/>
            </a:pPr>
            <a:fld id="{C1A10C21-4786-4F46-9C31-041BC46D42EC}" type="slidenum">
              <a:rPr lang="en-US" smtClean="0"/>
              <a:pPr>
                <a:defRPr/>
              </a:pPr>
              <a:t>41</a:t>
            </a:fld>
            <a:endParaRPr lang="en-US"/>
          </a:p>
        </p:txBody>
      </p:sp>
      <p:sp>
        <p:nvSpPr>
          <p:cNvPr id="69642" name="TextBox 9"/>
          <p:cNvSpPr txBox="1">
            <a:spLocks noChangeArrowheads="1"/>
          </p:cNvSpPr>
          <p:nvPr/>
        </p:nvSpPr>
        <p:spPr bwMode="auto">
          <a:xfrm>
            <a:off x="685800" y="1981200"/>
            <a:ext cx="2667000" cy="523875"/>
          </a:xfrm>
          <a:prstGeom prst="rect">
            <a:avLst/>
          </a:prstGeom>
          <a:noFill/>
          <a:ln w="9525">
            <a:noFill/>
            <a:miter lim="800000"/>
            <a:headEnd/>
            <a:tailEnd/>
          </a:ln>
        </p:spPr>
        <p:txBody>
          <a:bodyPr>
            <a:spAutoFit/>
          </a:bodyPr>
          <a:lstStyle/>
          <a:p>
            <a:r>
              <a:rPr lang="en-US" sz="2800"/>
              <a:t>Trường hợp 1</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 to="" calcmode="lin" valueType="num">
                                      <p:cBhvr>
                                        <p:cTn id="7" dur="1" fill="hold"/>
                                        <p:tgtEl>
                                          <p:spTgt spid="5734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7349"/>
                                        </p:tgtEl>
                                        <p:attrNameLst>
                                          <p:attrName>style.visibility</p:attrName>
                                        </p:attrNameLst>
                                      </p:cBhvr>
                                      <p:to>
                                        <p:strVal val="visible"/>
                                      </p:to>
                                    </p:set>
                                    <p:anim to="" calcmode="lin" valueType="num">
                                      <p:cBhvr>
                                        <p:cTn id="12" dur="1" fill="hold"/>
                                        <p:tgtEl>
                                          <p:spTgt spid="5734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7350"/>
                                        </p:tgtEl>
                                        <p:attrNameLst>
                                          <p:attrName>style.visibility</p:attrName>
                                        </p:attrNameLst>
                                      </p:cBhvr>
                                      <p:to>
                                        <p:strVal val="visible"/>
                                      </p:to>
                                    </p:set>
                                    <p:anim to="" calcmode="lin" valueType="num">
                                      <p:cBhvr>
                                        <p:cTn id="17" dur="1" fill="hold"/>
                                        <p:tgtEl>
                                          <p:spTgt spid="5735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7352"/>
                                        </p:tgtEl>
                                        <p:attrNameLst>
                                          <p:attrName>style.visibility</p:attrName>
                                        </p:attrNameLst>
                                      </p:cBhvr>
                                      <p:to>
                                        <p:strVal val="visible"/>
                                      </p:to>
                                    </p:set>
                                    <p:anim to="" calcmode="lin" valueType="num">
                                      <p:cBhvr>
                                        <p:cTn id="22" dur="1" fill="hold"/>
                                        <p:tgtEl>
                                          <p:spTgt spid="5735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7353"/>
                                        </p:tgtEl>
                                        <p:attrNameLst>
                                          <p:attrName>style.visibility</p:attrName>
                                        </p:attrNameLst>
                                      </p:cBhvr>
                                      <p:to>
                                        <p:strVal val="visible"/>
                                      </p:to>
                                    </p:set>
                                    <p:anim to="" calcmode="lin" valueType="num">
                                      <p:cBhvr>
                                        <p:cTn id="27" dur="1" fill="hold"/>
                                        <p:tgtEl>
                                          <p:spTgt spid="573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p:bldP spid="57350" grpId="0" animBg="1"/>
      <p:bldP spid="57352" grpId="0" animBg="1"/>
      <p:bldP spid="573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70659"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58372" name="Text Box 4"/>
          <p:cNvSpPr txBox="1">
            <a:spLocks noChangeArrowheads="1"/>
          </p:cNvSpPr>
          <p:nvPr/>
        </p:nvSpPr>
        <p:spPr bwMode="auto">
          <a:xfrm>
            <a:off x="457200" y="2484438"/>
            <a:ext cx="8153400" cy="1077912"/>
          </a:xfrm>
          <a:prstGeom prst="rect">
            <a:avLst/>
          </a:prstGeom>
          <a:noFill/>
          <a:ln w="9525">
            <a:noFill/>
            <a:miter lim="800000"/>
            <a:headEnd/>
            <a:tailEnd/>
          </a:ln>
        </p:spPr>
        <p:txBody>
          <a:bodyPr>
            <a:spAutoFit/>
          </a:bodyPr>
          <a:lstStyle/>
          <a:p>
            <a:pPr algn="just">
              <a:spcBef>
                <a:spcPct val="50000"/>
              </a:spcBef>
            </a:pPr>
            <a:r>
              <a:rPr lang="en-US" sz="3200">
                <a:latin typeface="VNI-Times" pitchFamily="2" charset="0"/>
              </a:rPr>
              <a:t>Neáu   </a:t>
            </a:r>
            <a:r>
              <a:rPr lang="en-US" sz="3200">
                <a:latin typeface="VNI-Times" pitchFamily="2" charset="0"/>
                <a:sym typeface="Symbol" pitchFamily="18" charset="2"/>
              </a:rPr>
              <a:t></a:t>
            </a:r>
            <a:r>
              <a:rPr lang="en-US" sz="3200">
                <a:latin typeface="VNI-Times" pitchFamily="2" charset="0"/>
              </a:rPr>
              <a:t> laø </a:t>
            </a:r>
            <a:r>
              <a:rPr lang="en-US" sz="3200" i="1">
                <a:latin typeface="VNI-Times" pitchFamily="2" charset="0"/>
              </a:rPr>
              <a:t>nghieäm ñôn </a:t>
            </a:r>
            <a:r>
              <a:rPr lang="en-US" sz="3200">
                <a:latin typeface="VNI-Times" pitchFamily="2" charset="0"/>
              </a:rPr>
              <a:t>cuûa phöông trình ñaëc tröng (*) thì (1) coù moät nghieäm rieâng  daïng:</a:t>
            </a:r>
          </a:p>
        </p:txBody>
      </p:sp>
      <p:sp>
        <p:nvSpPr>
          <p:cNvPr id="58373" name="Text Box 5"/>
          <p:cNvSpPr txBox="1">
            <a:spLocks noChangeArrowheads="1"/>
          </p:cNvSpPr>
          <p:nvPr/>
        </p:nvSpPr>
        <p:spPr bwMode="auto">
          <a:xfrm>
            <a:off x="914400" y="4038600"/>
            <a:ext cx="7391400" cy="914400"/>
          </a:xfrm>
          <a:prstGeom prst="rect">
            <a:avLst/>
          </a:prstGeom>
          <a:noFill/>
          <a:ln w="9525">
            <a:noFill/>
            <a:miter lim="800000"/>
            <a:headEnd/>
            <a:tailEnd/>
          </a:ln>
        </p:spPr>
        <p:txBody>
          <a:bodyPr>
            <a:spAutoFit/>
          </a:bodyPr>
          <a:lstStyle/>
          <a:p>
            <a:pPr algn="ctr">
              <a:spcBef>
                <a:spcPct val="50000"/>
              </a:spcBef>
            </a:pPr>
            <a:r>
              <a:rPr lang="en-US" sz="5400">
                <a:latin typeface="Times New Roman" pitchFamily="18" charset="0"/>
              </a:rPr>
              <a:t>x</a:t>
            </a:r>
            <a:r>
              <a:rPr lang="en-US" sz="5400" baseline="-25000">
                <a:latin typeface="Times New Roman" pitchFamily="18" charset="0"/>
              </a:rPr>
              <a:t>n</a:t>
            </a:r>
            <a:r>
              <a:rPr lang="en-US" sz="5400">
                <a:latin typeface="Times New Roman" pitchFamily="18" charset="0"/>
              </a:rPr>
              <a:t> = n</a:t>
            </a:r>
            <a:r>
              <a:rPr lang="en-US" sz="5400">
                <a:latin typeface="Times New Roman" pitchFamily="18" charset="0"/>
                <a:sym typeface="Symbol" pitchFamily="18" charset="2"/>
              </a:rPr>
              <a:t></a:t>
            </a:r>
            <a:r>
              <a:rPr lang="en-US" sz="5400" baseline="30000">
                <a:latin typeface="Times New Roman" pitchFamily="18" charset="0"/>
              </a:rPr>
              <a:t>n</a:t>
            </a:r>
            <a:r>
              <a:rPr lang="en-US" sz="5400">
                <a:latin typeface="Times New Roman" pitchFamily="18" charset="0"/>
              </a:rPr>
              <a:t>Q</a:t>
            </a:r>
            <a:r>
              <a:rPr lang="en-US" sz="5400" baseline="-25000">
                <a:latin typeface="Times New Roman" pitchFamily="18" charset="0"/>
              </a:rPr>
              <a:t>r</a:t>
            </a:r>
            <a:r>
              <a:rPr lang="en-US" sz="5400">
                <a:latin typeface="Times New Roman" pitchFamily="18" charset="0"/>
              </a:rPr>
              <a:t>(n)</a:t>
            </a:r>
          </a:p>
        </p:txBody>
      </p:sp>
      <p:sp>
        <p:nvSpPr>
          <p:cNvPr id="58375" name="Rectangle 7"/>
          <p:cNvSpPr>
            <a:spLocks noChangeArrowheads="1"/>
          </p:cNvSpPr>
          <p:nvPr/>
        </p:nvSpPr>
        <p:spPr bwMode="auto">
          <a:xfrm>
            <a:off x="1981200" y="4191000"/>
            <a:ext cx="4953000" cy="1219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58376" name="AutoShape 8">
            <a:hlinkClick r:id="rId2" action="ppaction://hlinksldjump"/>
          </p:cNvPr>
          <p:cNvSpPr>
            <a:spLocks noChangeArrowheads="1"/>
          </p:cNvSpPr>
          <p:nvPr/>
        </p:nvSpPr>
        <p:spPr bwMode="auto">
          <a:xfrm>
            <a:off x="7772400" y="57912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8377" name="AutoShape 9">
            <a:hlinkClick r:id="rId3" action="ppaction://hlinksldjump" highlightClick="1"/>
          </p:cNvPr>
          <p:cNvSpPr>
            <a:spLocks noChangeArrowheads="1"/>
          </p:cNvSpPr>
          <p:nvPr/>
        </p:nvSpPr>
        <p:spPr bwMode="auto">
          <a:xfrm>
            <a:off x="8534400" y="6553200"/>
            <a:ext cx="609600" cy="304800"/>
          </a:xfrm>
          <a:prstGeom prst="actionButtonForwardNext">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9" name="Slide Number Placeholder 8"/>
          <p:cNvSpPr>
            <a:spLocks noGrp="1"/>
          </p:cNvSpPr>
          <p:nvPr>
            <p:ph type="sldNum" sz="quarter" idx="12"/>
          </p:nvPr>
        </p:nvSpPr>
        <p:spPr/>
        <p:txBody>
          <a:bodyPr/>
          <a:lstStyle/>
          <a:p>
            <a:pPr>
              <a:defRPr/>
            </a:pPr>
            <a:fld id="{9AD8905C-B359-4A96-A730-F1E3A89B7FA5}" type="slidenum">
              <a:rPr lang="en-US" smtClean="0"/>
              <a:pPr>
                <a:defRPr/>
              </a:pPr>
              <a:t>42</a:t>
            </a:fld>
            <a:endParaRPr lang="en-US"/>
          </a:p>
        </p:txBody>
      </p:sp>
      <p:sp>
        <p:nvSpPr>
          <p:cNvPr id="70666" name="TextBox 9"/>
          <p:cNvSpPr txBox="1">
            <a:spLocks noChangeArrowheads="1"/>
          </p:cNvSpPr>
          <p:nvPr/>
        </p:nvSpPr>
        <p:spPr bwMode="auto">
          <a:xfrm>
            <a:off x="533400" y="2057400"/>
            <a:ext cx="3048000" cy="523875"/>
          </a:xfrm>
          <a:prstGeom prst="rect">
            <a:avLst/>
          </a:prstGeom>
          <a:noFill/>
          <a:ln w="9525">
            <a:noFill/>
            <a:miter lim="800000"/>
            <a:headEnd/>
            <a:tailEnd/>
          </a:ln>
        </p:spPr>
        <p:txBody>
          <a:bodyPr>
            <a:spAutoFit/>
          </a:bodyPr>
          <a:lstStyle/>
          <a:p>
            <a:r>
              <a:rPr lang="en-US" sz="2800"/>
              <a:t>Trường hợp 2</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 to="" calcmode="lin" valueType="num">
                                      <p:cBhvr>
                                        <p:cTn id="7" dur="1" fill="hold"/>
                                        <p:tgtEl>
                                          <p:spTgt spid="5837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8373"/>
                                        </p:tgtEl>
                                        <p:attrNameLst>
                                          <p:attrName>style.visibility</p:attrName>
                                        </p:attrNameLst>
                                      </p:cBhvr>
                                      <p:to>
                                        <p:strVal val="visible"/>
                                      </p:to>
                                    </p:set>
                                    <p:anim to="" calcmode="lin" valueType="num">
                                      <p:cBhvr>
                                        <p:cTn id="12" dur="1" fill="hold"/>
                                        <p:tgtEl>
                                          <p:spTgt spid="5837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8375"/>
                                        </p:tgtEl>
                                        <p:attrNameLst>
                                          <p:attrName>style.visibility</p:attrName>
                                        </p:attrNameLst>
                                      </p:cBhvr>
                                      <p:to>
                                        <p:strVal val="visible"/>
                                      </p:to>
                                    </p:set>
                                    <p:anim to="" calcmode="lin" valueType="num">
                                      <p:cBhvr>
                                        <p:cTn id="17" dur="1" fill="hold"/>
                                        <p:tgtEl>
                                          <p:spTgt spid="5837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8376"/>
                                        </p:tgtEl>
                                        <p:attrNameLst>
                                          <p:attrName>style.visibility</p:attrName>
                                        </p:attrNameLst>
                                      </p:cBhvr>
                                      <p:to>
                                        <p:strVal val="visible"/>
                                      </p:to>
                                    </p:set>
                                    <p:anim to="" calcmode="lin" valueType="num">
                                      <p:cBhvr>
                                        <p:cTn id="22" dur="1" fill="hold"/>
                                        <p:tgtEl>
                                          <p:spTgt spid="5837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8377"/>
                                        </p:tgtEl>
                                        <p:attrNameLst>
                                          <p:attrName>style.visibility</p:attrName>
                                        </p:attrNameLst>
                                      </p:cBhvr>
                                      <p:to>
                                        <p:strVal val="visible"/>
                                      </p:to>
                                    </p:set>
                                    <p:anim to="" calcmode="lin" valueType="num">
                                      <p:cBhvr>
                                        <p:cTn id="27" dur="1" fill="hold"/>
                                        <p:tgtEl>
                                          <p:spTgt spid="5837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58373" grpId="0"/>
      <p:bldP spid="58375" grpId="0" animBg="1"/>
      <p:bldP spid="58376" grpId="0" animBg="1"/>
      <p:bldP spid="5837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71683"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59396" name="Text Box 4"/>
          <p:cNvSpPr txBox="1">
            <a:spLocks noChangeArrowheads="1"/>
          </p:cNvSpPr>
          <p:nvPr/>
        </p:nvSpPr>
        <p:spPr bwMode="auto">
          <a:xfrm>
            <a:off x="533400" y="2620963"/>
            <a:ext cx="8077200" cy="1077912"/>
          </a:xfrm>
          <a:prstGeom prst="rect">
            <a:avLst/>
          </a:prstGeom>
          <a:noFill/>
          <a:ln w="9525">
            <a:noFill/>
            <a:miter lim="800000"/>
            <a:headEnd/>
            <a:tailEnd/>
          </a:ln>
        </p:spPr>
        <p:txBody>
          <a:bodyPr>
            <a:spAutoFit/>
          </a:bodyPr>
          <a:lstStyle/>
          <a:p>
            <a:pPr algn="just">
              <a:spcBef>
                <a:spcPct val="50000"/>
              </a:spcBef>
            </a:pPr>
            <a:r>
              <a:rPr lang="en-US" sz="3200">
                <a:latin typeface="VNI-Times" pitchFamily="2" charset="0"/>
              </a:rPr>
              <a:t>Neáu   </a:t>
            </a:r>
            <a:r>
              <a:rPr lang="en-US" sz="3200">
                <a:latin typeface="VNI-Times" pitchFamily="2" charset="0"/>
                <a:sym typeface="Symbol" pitchFamily="18" charset="2"/>
              </a:rPr>
              <a:t></a:t>
            </a:r>
            <a:r>
              <a:rPr lang="en-US" sz="3200">
                <a:latin typeface="VNI-Times" pitchFamily="2" charset="0"/>
              </a:rPr>
              <a:t> laø </a:t>
            </a:r>
            <a:r>
              <a:rPr lang="en-US" sz="3200" i="1">
                <a:latin typeface="VNI-Times" pitchFamily="2" charset="0"/>
              </a:rPr>
              <a:t>nghieäm keùp </a:t>
            </a:r>
            <a:r>
              <a:rPr lang="en-US" sz="3200">
                <a:latin typeface="VNI-Times" pitchFamily="2" charset="0"/>
              </a:rPr>
              <a:t>cuûa phöông trình ñaëc tröng (*) thì (1) coù moät nghieäm rieâng  daïng: </a:t>
            </a:r>
          </a:p>
        </p:txBody>
      </p:sp>
      <p:sp>
        <p:nvSpPr>
          <p:cNvPr id="59397" name="Text Box 5"/>
          <p:cNvSpPr txBox="1">
            <a:spLocks noChangeArrowheads="1"/>
          </p:cNvSpPr>
          <p:nvPr/>
        </p:nvSpPr>
        <p:spPr bwMode="auto">
          <a:xfrm>
            <a:off x="1066800" y="4114800"/>
            <a:ext cx="7239000" cy="914400"/>
          </a:xfrm>
          <a:prstGeom prst="rect">
            <a:avLst/>
          </a:prstGeom>
          <a:noFill/>
          <a:ln w="9525">
            <a:noFill/>
            <a:miter lim="800000"/>
            <a:headEnd/>
            <a:tailEnd/>
          </a:ln>
        </p:spPr>
        <p:txBody>
          <a:bodyPr>
            <a:spAutoFit/>
          </a:bodyPr>
          <a:lstStyle/>
          <a:p>
            <a:pPr algn="ctr">
              <a:spcBef>
                <a:spcPct val="50000"/>
              </a:spcBef>
            </a:pPr>
            <a:r>
              <a:rPr lang="en-US" sz="5400">
                <a:latin typeface="Times New Roman" pitchFamily="18" charset="0"/>
              </a:rPr>
              <a:t>x</a:t>
            </a:r>
            <a:r>
              <a:rPr lang="en-US" sz="5400" baseline="-25000">
                <a:latin typeface="Times New Roman" pitchFamily="18" charset="0"/>
              </a:rPr>
              <a:t>n</a:t>
            </a:r>
            <a:r>
              <a:rPr lang="en-US" sz="5400">
                <a:latin typeface="Times New Roman" pitchFamily="18" charset="0"/>
              </a:rPr>
              <a:t> = n</a:t>
            </a:r>
            <a:r>
              <a:rPr lang="en-US" sz="5400" baseline="30000">
                <a:latin typeface="Times New Roman" pitchFamily="18" charset="0"/>
              </a:rPr>
              <a:t>2</a:t>
            </a:r>
            <a:r>
              <a:rPr lang="en-US" sz="5400">
                <a:latin typeface="Times New Roman" pitchFamily="18" charset="0"/>
                <a:sym typeface="Symbol" pitchFamily="18" charset="2"/>
              </a:rPr>
              <a:t></a:t>
            </a:r>
            <a:r>
              <a:rPr lang="en-US" sz="5400" baseline="30000">
                <a:latin typeface="Times New Roman" pitchFamily="18" charset="0"/>
              </a:rPr>
              <a:t>n</a:t>
            </a:r>
            <a:r>
              <a:rPr lang="en-US" sz="5400">
                <a:latin typeface="Times New Roman" pitchFamily="18" charset="0"/>
              </a:rPr>
              <a:t>Q</a:t>
            </a:r>
            <a:r>
              <a:rPr lang="en-US" sz="5400" baseline="-25000">
                <a:latin typeface="Times New Roman" pitchFamily="18" charset="0"/>
              </a:rPr>
              <a:t>r</a:t>
            </a:r>
            <a:r>
              <a:rPr lang="en-US" sz="5400">
                <a:latin typeface="Times New Roman" pitchFamily="18" charset="0"/>
              </a:rPr>
              <a:t>(n)</a:t>
            </a:r>
          </a:p>
        </p:txBody>
      </p:sp>
      <p:sp>
        <p:nvSpPr>
          <p:cNvPr id="59398" name="Rectangle 6"/>
          <p:cNvSpPr>
            <a:spLocks noChangeArrowheads="1"/>
          </p:cNvSpPr>
          <p:nvPr/>
        </p:nvSpPr>
        <p:spPr bwMode="auto">
          <a:xfrm>
            <a:off x="2590800" y="4038600"/>
            <a:ext cx="4191000" cy="1219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59400" name="AutoShape 8">
            <a:hlinkClick r:id="rId2" action="ppaction://hlinksldjump" highlightClick="1"/>
          </p:cNvPr>
          <p:cNvSpPr>
            <a:spLocks noChangeArrowheads="1"/>
          </p:cNvSpPr>
          <p:nvPr/>
        </p:nvSpPr>
        <p:spPr bwMode="auto">
          <a:xfrm>
            <a:off x="8534400" y="6553200"/>
            <a:ext cx="609600" cy="304800"/>
          </a:xfrm>
          <a:prstGeom prst="actionButtonForwardNext">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8" name="Slide Number Placeholder 7"/>
          <p:cNvSpPr>
            <a:spLocks noGrp="1"/>
          </p:cNvSpPr>
          <p:nvPr>
            <p:ph type="sldNum" sz="quarter" idx="12"/>
          </p:nvPr>
        </p:nvSpPr>
        <p:spPr/>
        <p:txBody>
          <a:bodyPr/>
          <a:lstStyle/>
          <a:p>
            <a:pPr>
              <a:defRPr/>
            </a:pPr>
            <a:fld id="{63EADA33-A8D7-4165-935A-D3351FF16150}" type="slidenum">
              <a:rPr lang="en-US" smtClean="0"/>
              <a:pPr>
                <a:defRPr/>
              </a:pPr>
              <a:t>43</a:t>
            </a:fld>
            <a:endParaRPr lang="en-US"/>
          </a:p>
        </p:txBody>
      </p:sp>
      <p:sp>
        <p:nvSpPr>
          <p:cNvPr id="71689" name="TextBox 8"/>
          <p:cNvSpPr txBox="1">
            <a:spLocks noChangeArrowheads="1"/>
          </p:cNvSpPr>
          <p:nvPr/>
        </p:nvSpPr>
        <p:spPr bwMode="auto">
          <a:xfrm>
            <a:off x="609600" y="2133600"/>
            <a:ext cx="2438400" cy="461963"/>
          </a:xfrm>
          <a:prstGeom prst="rect">
            <a:avLst/>
          </a:prstGeom>
          <a:noFill/>
          <a:ln w="9525">
            <a:noFill/>
            <a:miter lim="800000"/>
            <a:headEnd/>
            <a:tailEnd/>
          </a:ln>
        </p:spPr>
        <p:txBody>
          <a:bodyPr>
            <a:spAutoFit/>
          </a:bodyPr>
          <a:lstStyle/>
          <a:p>
            <a:r>
              <a:rPr lang="en-US" sz="2400"/>
              <a:t>Trường hợp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to="" calcmode="lin" valueType="num">
                                      <p:cBhvr>
                                        <p:cTn id="7" dur="1" fill="hold"/>
                                        <p:tgtEl>
                                          <p:spTgt spid="5939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9397"/>
                                        </p:tgtEl>
                                        <p:attrNameLst>
                                          <p:attrName>style.visibility</p:attrName>
                                        </p:attrNameLst>
                                      </p:cBhvr>
                                      <p:to>
                                        <p:strVal val="visible"/>
                                      </p:to>
                                    </p:set>
                                    <p:anim to="" calcmode="lin" valueType="num">
                                      <p:cBhvr>
                                        <p:cTn id="12" dur="1" fill="hold"/>
                                        <p:tgtEl>
                                          <p:spTgt spid="5939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9398"/>
                                        </p:tgtEl>
                                        <p:attrNameLst>
                                          <p:attrName>style.visibility</p:attrName>
                                        </p:attrNameLst>
                                      </p:cBhvr>
                                      <p:to>
                                        <p:strVal val="visible"/>
                                      </p:to>
                                    </p:set>
                                    <p:anim to="" calcmode="lin" valueType="num">
                                      <p:cBhvr>
                                        <p:cTn id="17" dur="1" fill="hold"/>
                                        <p:tgtEl>
                                          <p:spTgt spid="5939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9400"/>
                                        </p:tgtEl>
                                        <p:attrNameLst>
                                          <p:attrName>style.visibility</p:attrName>
                                        </p:attrNameLst>
                                      </p:cBhvr>
                                      <p:to>
                                        <p:strVal val="visible"/>
                                      </p:to>
                                    </p:set>
                                    <p:anim to="" calcmode="lin" valueType="num">
                                      <p:cBhvr>
                                        <p:cTn id="22" dur="1" fill="hold"/>
                                        <p:tgtEl>
                                          <p:spTgt spid="5940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7" grpId="0"/>
      <p:bldP spid="59398" grpId="0" animBg="1"/>
      <p:bldP spid="5940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72707"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60420" name="Text Box 4"/>
          <p:cNvSpPr txBox="1">
            <a:spLocks noChangeArrowheads="1"/>
          </p:cNvSpPr>
          <p:nvPr/>
        </p:nvSpPr>
        <p:spPr bwMode="auto">
          <a:xfrm>
            <a:off x="457200" y="1828800"/>
            <a:ext cx="1676400" cy="579438"/>
          </a:xfrm>
          <a:prstGeom prst="rect">
            <a:avLst/>
          </a:prstGeom>
          <a:noFill/>
          <a:ln w="9525">
            <a:noFill/>
            <a:miter lim="800000"/>
            <a:headEnd/>
            <a:tailEnd/>
          </a:ln>
        </p:spPr>
        <p:txBody>
          <a:bodyPr>
            <a:spAutoFit/>
          </a:bodyPr>
          <a:lstStyle/>
          <a:p>
            <a:pPr>
              <a:spcBef>
                <a:spcPct val="50000"/>
              </a:spcBef>
            </a:pPr>
            <a:r>
              <a:rPr lang="en-US" sz="3200" i="1" u="sng">
                <a:latin typeface="Times New Roman" pitchFamily="18" charset="0"/>
              </a:rPr>
              <a:t>Chú </a:t>
            </a:r>
            <a:r>
              <a:rPr lang="en-US" sz="2800" i="1" u="sng">
                <a:latin typeface="Times New Roman" pitchFamily="18" charset="0"/>
              </a:rPr>
              <a:t>ý</a:t>
            </a:r>
            <a:r>
              <a:rPr lang="en-US" sz="3200" i="1" u="sng">
                <a:latin typeface="Times New Roman" pitchFamily="18" charset="0"/>
              </a:rPr>
              <a:t>:</a:t>
            </a:r>
          </a:p>
        </p:txBody>
      </p:sp>
      <p:sp>
        <p:nvSpPr>
          <p:cNvPr id="60421" name="Text Box 5"/>
          <p:cNvSpPr txBox="1">
            <a:spLocks noChangeArrowheads="1"/>
          </p:cNvSpPr>
          <p:nvPr/>
        </p:nvSpPr>
        <p:spPr bwMode="auto">
          <a:xfrm>
            <a:off x="838200" y="2514600"/>
            <a:ext cx="7696200" cy="1373188"/>
          </a:xfrm>
          <a:prstGeom prst="rect">
            <a:avLst/>
          </a:prstGeom>
          <a:noFill/>
          <a:ln w="9525">
            <a:noFill/>
            <a:miter lim="800000"/>
            <a:headEnd/>
            <a:tailEnd/>
          </a:ln>
        </p:spPr>
        <p:txBody>
          <a:bodyPr>
            <a:spAutoFit/>
          </a:bodyPr>
          <a:lstStyle/>
          <a:p>
            <a:pPr algn="just">
              <a:spcBef>
                <a:spcPct val="50000"/>
              </a:spcBef>
            </a:pPr>
            <a:r>
              <a:rPr lang="en-US" sz="2800">
                <a:latin typeface="VNI-Times" pitchFamily="2" charset="0"/>
              </a:rPr>
              <a:t> Q</a:t>
            </a:r>
            <a:r>
              <a:rPr lang="en-US" sz="3200" baseline="-25000">
                <a:latin typeface="VNI-Times" pitchFamily="2" charset="0"/>
              </a:rPr>
              <a:t>r</a:t>
            </a:r>
            <a:r>
              <a:rPr lang="en-US" sz="2800">
                <a:latin typeface="VNI-Times" pitchFamily="2" charset="0"/>
              </a:rPr>
              <a:t>(n) = A</a:t>
            </a:r>
            <a:r>
              <a:rPr lang="en-US" sz="2800" baseline="-25000">
                <a:latin typeface="VNI-Times" pitchFamily="2" charset="0"/>
              </a:rPr>
              <a:t>r</a:t>
            </a:r>
            <a:r>
              <a:rPr lang="en-US" sz="2800">
                <a:latin typeface="VNI-Times" pitchFamily="2" charset="0"/>
              </a:rPr>
              <a:t>n</a:t>
            </a:r>
            <a:r>
              <a:rPr lang="en-US" sz="2800" baseline="30000">
                <a:latin typeface="VNI-Times" pitchFamily="2" charset="0"/>
              </a:rPr>
              <a:t>r</a:t>
            </a:r>
            <a:r>
              <a:rPr lang="en-US" sz="2800">
                <a:latin typeface="VNI-Times" pitchFamily="2" charset="0"/>
              </a:rPr>
              <a:t> + A</a:t>
            </a:r>
            <a:r>
              <a:rPr lang="en-US" sz="2800" baseline="-25000">
                <a:latin typeface="VNI-Times" pitchFamily="2" charset="0"/>
              </a:rPr>
              <a:t>r-1</a:t>
            </a:r>
            <a:r>
              <a:rPr lang="en-US" sz="2800">
                <a:latin typeface="VNI-Times" pitchFamily="2" charset="0"/>
              </a:rPr>
              <a:t>n</a:t>
            </a:r>
            <a:r>
              <a:rPr lang="en-US" sz="2800" baseline="30000">
                <a:latin typeface="VNI-Times" pitchFamily="2" charset="0"/>
              </a:rPr>
              <a:t>r-1</a:t>
            </a:r>
            <a:r>
              <a:rPr lang="en-US" sz="2800">
                <a:latin typeface="VNI-Times" pitchFamily="2" charset="0"/>
              </a:rPr>
              <a:t> +…+ A</a:t>
            </a:r>
            <a:r>
              <a:rPr lang="en-US" sz="2800" baseline="-25000">
                <a:latin typeface="VNI-Times" pitchFamily="2" charset="0"/>
              </a:rPr>
              <a:t>0</a:t>
            </a:r>
            <a:r>
              <a:rPr lang="en-US" sz="2800">
                <a:latin typeface="VNI-Times" pitchFamily="2" charset="0"/>
              </a:rPr>
              <a:t> laø ña thöùc toång quaùt coù cuøng baäc r vôùi  P</a:t>
            </a:r>
            <a:r>
              <a:rPr lang="en-US" sz="2800" baseline="-25000">
                <a:latin typeface="VNI-Times" pitchFamily="2" charset="0"/>
              </a:rPr>
              <a:t>r</a:t>
            </a:r>
            <a:r>
              <a:rPr lang="en-US" sz="2800">
                <a:latin typeface="VNI-Times" pitchFamily="2" charset="0"/>
              </a:rPr>
              <a:t>(n), trong ñoù A</a:t>
            </a:r>
            <a:r>
              <a:rPr lang="en-US" sz="2800" baseline="-25000">
                <a:latin typeface="VNI-Times" pitchFamily="2" charset="0"/>
              </a:rPr>
              <a:t>r</a:t>
            </a:r>
            <a:r>
              <a:rPr lang="en-US" sz="2800">
                <a:latin typeface="VNI-Times" pitchFamily="2" charset="0"/>
              </a:rPr>
              <a:t>, A</a:t>
            </a:r>
            <a:r>
              <a:rPr lang="en-US" sz="2800" baseline="-25000">
                <a:latin typeface="VNI-Times" pitchFamily="2" charset="0"/>
              </a:rPr>
              <a:t>r-1</a:t>
            </a:r>
            <a:r>
              <a:rPr lang="en-US" sz="2800">
                <a:latin typeface="VNI-Times" pitchFamily="2" charset="0"/>
              </a:rPr>
              <a:t>,…, A</a:t>
            </a:r>
            <a:r>
              <a:rPr lang="en-US" sz="2800" baseline="-25000">
                <a:latin typeface="VNI-Times" pitchFamily="2" charset="0"/>
              </a:rPr>
              <a:t>0</a:t>
            </a:r>
            <a:r>
              <a:rPr lang="en-US" sz="2800">
                <a:latin typeface="VNI-Times" pitchFamily="2" charset="0"/>
              </a:rPr>
              <a:t> laø r+1 heä soá caàn xaùc ñònh. </a:t>
            </a:r>
          </a:p>
        </p:txBody>
      </p:sp>
      <p:sp>
        <p:nvSpPr>
          <p:cNvPr id="72710" name="Text Box 6"/>
          <p:cNvSpPr txBox="1">
            <a:spLocks noChangeArrowheads="1"/>
          </p:cNvSpPr>
          <p:nvPr/>
        </p:nvSpPr>
        <p:spPr bwMode="auto">
          <a:xfrm>
            <a:off x="609600" y="3962400"/>
            <a:ext cx="17526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60423" name="Text Box 7"/>
          <p:cNvSpPr txBox="1">
            <a:spLocks noChangeArrowheads="1"/>
          </p:cNvSpPr>
          <p:nvPr/>
        </p:nvSpPr>
        <p:spPr bwMode="auto">
          <a:xfrm>
            <a:off x="685800" y="4038600"/>
            <a:ext cx="1828800" cy="118745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Các hệ số xác định như thế nào ?</a:t>
            </a:r>
          </a:p>
        </p:txBody>
      </p:sp>
      <p:sp>
        <p:nvSpPr>
          <p:cNvPr id="72712" name="Text Box 8"/>
          <p:cNvSpPr txBox="1">
            <a:spLocks noChangeArrowheads="1"/>
          </p:cNvSpPr>
          <p:nvPr/>
        </p:nvSpPr>
        <p:spPr bwMode="auto">
          <a:xfrm>
            <a:off x="2743200" y="4114800"/>
            <a:ext cx="57150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60425" name="Text Box 9"/>
          <p:cNvSpPr txBox="1">
            <a:spLocks noChangeArrowheads="1"/>
          </p:cNvSpPr>
          <p:nvPr/>
        </p:nvSpPr>
        <p:spPr bwMode="auto">
          <a:xfrm>
            <a:off x="2819400" y="4114800"/>
            <a:ext cx="5638800" cy="2344738"/>
          </a:xfrm>
          <a:prstGeom prst="rect">
            <a:avLst/>
          </a:prstGeom>
          <a:noFill/>
          <a:ln w="9525">
            <a:noFill/>
            <a:miter lim="800000"/>
            <a:headEnd/>
            <a:tailEnd/>
          </a:ln>
        </p:spPr>
        <p:txBody>
          <a:bodyPr>
            <a:spAutoFit/>
          </a:bodyPr>
          <a:lstStyle/>
          <a:p>
            <a:pPr algn="just">
              <a:spcBef>
                <a:spcPct val="50000"/>
              </a:spcBef>
            </a:pPr>
            <a:r>
              <a:rPr lang="en-US">
                <a:latin typeface="VNI-Times" pitchFamily="2" charset="0"/>
              </a:rPr>
              <a:t>Ñeå xaùc ñònh caùc heä soá treân ta caàn theá x</a:t>
            </a:r>
            <a:r>
              <a:rPr lang="en-US" baseline="-25000">
                <a:latin typeface="VNI-Times" pitchFamily="2" charset="0"/>
              </a:rPr>
              <a:t>n</a:t>
            </a:r>
            <a:r>
              <a:rPr lang="en-US">
                <a:latin typeface="VNI-Times" pitchFamily="2" charset="0"/>
              </a:rPr>
              <a:t>, x</a:t>
            </a:r>
            <a:r>
              <a:rPr lang="en-US" baseline="-25000">
                <a:latin typeface="VNI-Times" pitchFamily="2" charset="0"/>
              </a:rPr>
              <a:t>n-1</a:t>
            </a:r>
            <a:r>
              <a:rPr lang="en-US">
                <a:latin typeface="VNI-Times" pitchFamily="2" charset="0"/>
              </a:rPr>
              <a:t>,…, x</a:t>
            </a:r>
            <a:r>
              <a:rPr lang="en-US" baseline="-25000">
                <a:latin typeface="VNI-Times" pitchFamily="2" charset="0"/>
              </a:rPr>
              <a:t>n-k</a:t>
            </a:r>
            <a:r>
              <a:rPr lang="en-US">
                <a:latin typeface="VNI-Times" pitchFamily="2" charset="0"/>
              </a:rPr>
              <a:t> vaøo </a:t>
            </a:r>
            <a:r>
              <a:rPr lang="en-US" sz="2800" b="1">
                <a:latin typeface="VNI-Times" pitchFamily="2" charset="0"/>
              </a:rPr>
              <a:t>(1)</a:t>
            </a:r>
            <a:r>
              <a:rPr lang="en-US">
                <a:latin typeface="VNI-Times" pitchFamily="2" charset="0"/>
              </a:rPr>
              <a:t> vaø cho n nhaän r + 1 giaù trò nguyeân  naøo ñoù hoaëc  ñoàng nhaát caùc  heä soá töông öùng ôû hai veá ñeå  ñöôïc moät heä phöông trình. Caùc heä soá treân laø nghieäm cuûa heä phöông trình naøy </a:t>
            </a:r>
          </a:p>
        </p:txBody>
      </p:sp>
      <p:sp>
        <p:nvSpPr>
          <p:cNvPr id="60426" name="AutoShape 10">
            <a:hlinkClick r:id="rId2" action="ppaction://hlinksldjump"/>
          </p:cNvPr>
          <p:cNvSpPr>
            <a:spLocks noChangeArrowheads="1"/>
          </p:cNvSpPr>
          <p:nvPr/>
        </p:nvSpPr>
        <p:spPr bwMode="auto">
          <a:xfrm>
            <a:off x="8229600" y="6248400"/>
            <a:ext cx="533400" cy="609600"/>
          </a:xfrm>
          <a:prstGeom prst="lef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11" name="Slide Number Placeholder 10"/>
          <p:cNvSpPr>
            <a:spLocks noGrp="1"/>
          </p:cNvSpPr>
          <p:nvPr>
            <p:ph type="sldNum" sz="quarter" idx="12"/>
          </p:nvPr>
        </p:nvSpPr>
        <p:spPr/>
        <p:txBody>
          <a:bodyPr/>
          <a:lstStyle/>
          <a:p>
            <a:pPr>
              <a:defRPr/>
            </a:pPr>
            <a:fld id="{539E4663-D452-4615-8E75-127B0C492369}" type="slidenum">
              <a:rPr lang="en-US" smtClean="0"/>
              <a:pPr>
                <a:defRPr/>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 to="" calcmode="lin" valueType="num">
                                      <p:cBhvr>
                                        <p:cTn id="7" dur="1" fill="hold"/>
                                        <p:tgtEl>
                                          <p:spTgt spid="6042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0421"/>
                                        </p:tgtEl>
                                        <p:attrNameLst>
                                          <p:attrName>style.visibility</p:attrName>
                                        </p:attrNameLst>
                                      </p:cBhvr>
                                      <p:to>
                                        <p:strVal val="visible"/>
                                      </p:to>
                                    </p:set>
                                    <p:anim to="" calcmode="lin" valueType="num">
                                      <p:cBhvr>
                                        <p:cTn id="12" dur="1" fill="hold"/>
                                        <p:tgtEl>
                                          <p:spTgt spid="6042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0423"/>
                                        </p:tgtEl>
                                        <p:attrNameLst>
                                          <p:attrName>style.visibility</p:attrName>
                                        </p:attrNameLst>
                                      </p:cBhvr>
                                      <p:to>
                                        <p:strVal val="visible"/>
                                      </p:to>
                                    </p:set>
                                    <p:anim to="" calcmode="lin" valueType="num">
                                      <p:cBhvr>
                                        <p:cTn id="17" dur="1" fill="hold"/>
                                        <p:tgtEl>
                                          <p:spTgt spid="6042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60423"/>
                                        </p:tgtEl>
                                        <p:attrNameLst>
                                          <p:attrName>ppt_x</p:attrName>
                                        </p:attrNameLst>
                                      </p:cBhvr>
                                      <p:tavLst>
                                        <p:tav tm="0">
                                          <p:val>
                                            <p:strVal val="ppt_x"/>
                                          </p:val>
                                        </p:tav>
                                        <p:tav tm="100000">
                                          <p:val>
                                            <p:strVal val="ppt_x"/>
                                          </p:val>
                                        </p:tav>
                                      </p:tavLst>
                                    </p:anim>
                                    <p:anim calcmode="lin" valueType="num">
                                      <p:cBhvr additive="base">
                                        <p:cTn id="22" dur="500"/>
                                        <p:tgtEl>
                                          <p:spTgt spid="60423"/>
                                        </p:tgtEl>
                                        <p:attrNameLst>
                                          <p:attrName>ppt_y</p:attrName>
                                        </p:attrNameLst>
                                      </p:cBhvr>
                                      <p:tavLst>
                                        <p:tav tm="0">
                                          <p:val>
                                            <p:strVal val="ppt_y"/>
                                          </p:val>
                                        </p:tav>
                                        <p:tav tm="100000">
                                          <p:val>
                                            <p:strVal val="1+ppt_h/2"/>
                                          </p:val>
                                        </p:tav>
                                      </p:tavLst>
                                    </p:anim>
                                    <p:set>
                                      <p:cBhvr>
                                        <p:cTn id="23" dur="1" fill="hold">
                                          <p:stCondLst>
                                            <p:cond delay="499"/>
                                          </p:stCondLst>
                                        </p:cTn>
                                        <p:tgtEl>
                                          <p:spTgt spid="6042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60425"/>
                                        </p:tgtEl>
                                        <p:attrNameLst>
                                          <p:attrName>style.visibility</p:attrName>
                                        </p:attrNameLst>
                                      </p:cBhvr>
                                      <p:to>
                                        <p:strVal val="visible"/>
                                      </p:to>
                                    </p:set>
                                    <p:anim to="" calcmode="lin" valueType="num">
                                      <p:cBhvr>
                                        <p:cTn id="28" dur="1" fill="hold"/>
                                        <p:tgtEl>
                                          <p:spTgt spid="60425"/>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anim to="" calcmode="lin" valueType="num">
                                      <p:cBhvr>
                                        <p:cTn id="33" dur="1" fill="hold"/>
                                        <p:tgtEl>
                                          <p:spTgt spid="6042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0421" grpId="0"/>
      <p:bldP spid="60423" grpId="0"/>
      <p:bldP spid="60423" grpId="1"/>
      <p:bldP spid="60425" grpId="0"/>
      <p:bldP spid="604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73731"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61444" name="Text Box 4"/>
          <p:cNvSpPr txBox="1">
            <a:spLocks noChangeArrowheads="1"/>
          </p:cNvSpPr>
          <p:nvPr/>
        </p:nvSpPr>
        <p:spPr bwMode="auto">
          <a:xfrm>
            <a:off x="457200" y="1981200"/>
            <a:ext cx="8153400" cy="1816100"/>
          </a:xfrm>
          <a:prstGeom prst="rect">
            <a:avLst/>
          </a:prstGeom>
          <a:noFill/>
          <a:ln w="9525">
            <a:noFill/>
            <a:miter lim="800000"/>
            <a:headEnd/>
            <a:tailEnd/>
          </a:ln>
        </p:spPr>
        <p:txBody>
          <a:bodyPr>
            <a:spAutoFit/>
          </a:bodyPr>
          <a:lstStyle/>
          <a:p>
            <a:pPr algn="just">
              <a:spcBef>
                <a:spcPct val="50000"/>
              </a:spcBef>
            </a:pPr>
            <a:r>
              <a:rPr lang="en-US" sz="3200">
                <a:latin typeface="VNI-Times" pitchFamily="2" charset="0"/>
              </a:rPr>
              <a:t>Dạng 2:  f</a:t>
            </a:r>
            <a:r>
              <a:rPr lang="en-US" sz="3200" baseline="-25000">
                <a:latin typeface="VNI-Times" pitchFamily="2" charset="0"/>
              </a:rPr>
              <a:t>n</a:t>
            </a:r>
            <a:r>
              <a:rPr lang="en-US" sz="3200">
                <a:latin typeface="VNI-Times" pitchFamily="2" charset="0"/>
              </a:rPr>
              <a:t> = P</a:t>
            </a:r>
            <a:r>
              <a:rPr lang="en-US" sz="3200" baseline="-25000">
                <a:latin typeface="VNI-Times" pitchFamily="2" charset="0"/>
              </a:rPr>
              <a:t>m</a:t>
            </a:r>
            <a:r>
              <a:rPr lang="en-US" sz="3200">
                <a:latin typeface="VNI-Times" pitchFamily="2" charset="0"/>
              </a:rPr>
              <a:t>(n)cosn</a:t>
            </a:r>
            <a:r>
              <a:rPr lang="en-US" sz="3200">
                <a:latin typeface="VNI-Times" pitchFamily="2" charset="0"/>
                <a:sym typeface="Symbol" pitchFamily="18" charset="2"/>
              </a:rPr>
              <a:t></a:t>
            </a:r>
            <a:r>
              <a:rPr lang="en-US" sz="3200">
                <a:latin typeface="VNI-Times" pitchFamily="2" charset="0"/>
              </a:rPr>
              <a:t> + Q</a:t>
            </a:r>
            <a:r>
              <a:rPr lang="en-US" sz="3200" baseline="-25000">
                <a:latin typeface="VNI-Times" pitchFamily="2" charset="0"/>
              </a:rPr>
              <a:t>l</a:t>
            </a:r>
            <a:r>
              <a:rPr lang="en-US" sz="3200">
                <a:latin typeface="VNI-Times" pitchFamily="2" charset="0"/>
              </a:rPr>
              <a:t>(n)sinn</a:t>
            </a:r>
            <a:r>
              <a:rPr lang="en-US" sz="3200">
                <a:latin typeface="VNI-Times" pitchFamily="2" charset="0"/>
                <a:sym typeface="Symbol" pitchFamily="18" charset="2"/>
              </a:rPr>
              <a:t> </a:t>
            </a:r>
          </a:p>
          <a:p>
            <a:pPr algn="just">
              <a:spcBef>
                <a:spcPct val="50000"/>
              </a:spcBef>
            </a:pPr>
            <a:r>
              <a:rPr lang="en-US" sz="3200">
                <a:latin typeface="VNI-Times" pitchFamily="2" charset="0"/>
              </a:rPr>
              <a:t>Khi ñoù ta xeùt </a:t>
            </a:r>
            <a:r>
              <a:rPr lang="en-US" sz="3200">
                <a:latin typeface="VNI-Times" pitchFamily="2" charset="0"/>
                <a:sym typeface="Symbol" pitchFamily="18" charset="2"/>
              </a:rPr>
              <a:t></a:t>
            </a:r>
            <a:r>
              <a:rPr lang="en-US" sz="3200" baseline="-25000">
                <a:latin typeface="VNI-Times" pitchFamily="2" charset="0"/>
              </a:rPr>
              <a:t>0</a:t>
            </a:r>
            <a:r>
              <a:rPr lang="en-US" sz="3200">
                <a:latin typeface="VNI-Times" pitchFamily="2" charset="0"/>
              </a:rPr>
              <a:t> = cos</a:t>
            </a:r>
            <a:r>
              <a:rPr lang="en-US" sz="3200">
                <a:latin typeface="VNI-Times" pitchFamily="2" charset="0"/>
                <a:sym typeface="Symbol" pitchFamily="18" charset="2"/>
              </a:rPr>
              <a:t></a:t>
            </a:r>
            <a:r>
              <a:rPr lang="en-US" sz="3200">
                <a:latin typeface="VNI-Times" pitchFamily="2" charset="0"/>
              </a:rPr>
              <a:t> isin</a:t>
            </a:r>
            <a:r>
              <a:rPr lang="en-US" sz="3200">
                <a:latin typeface="VNI-Times" pitchFamily="2" charset="0"/>
                <a:sym typeface="Symbol" pitchFamily="18" charset="2"/>
              </a:rPr>
              <a:t></a:t>
            </a:r>
            <a:r>
              <a:rPr lang="en-US" sz="3200">
                <a:latin typeface="VNI-Times" pitchFamily="2" charset="0"/>
              </a:rPr>
              <a:t>. Coù 2 tröôøng hôïp nhoû:</a:t>
            </a:r>
          </a:p>
        </p:txBody>
      </p:sp>
      <p:sp>
        <p:nvSpPr>
          <p:cNvPr id="61445" name="Text Box 5"/>
          <p:cNvSpPr txBox="1">
            <a:spLocks noChangeArrowheads="1"/>
          </p:cNvSpPr>
          <p:nvPr/>
        </p:nvSpPr>
        <p:spPr bwMode="auto">
          <a:xfrm>
            <a:off x="1066800" y="4343400"/>
            <a:ext cx="6781800" cy="954088"/>
          </a:xfrm>
          <a:prstGeom prst="rect">
            <a:avLst/>
          </a:prstGeom>
          <a:solidFill>
            <a:srgbClr val="FF0000"/>
          </a:solidFill>
          <a:ln w="9525">
            <a:noFill/>
            <a:miter lim="800000"/>
            <a:headEnd/>
            <a:tailEnd/>
          </a:ln>
        </p:spPr>
        <p:txBody>
          <a:bodyPr>
            <a:spAutoFit/>
          </a:bodyPr>
          <a:lstStyle/>
          <a:p>
            <a:pPr>
              <a:spcBef>
                <a:spcPct val="50000"/>
              </a:spcBef>
            </a:pPr>
            <a:r>
              <a:rPr lang="en-US" sz="2800" b="1">
                <a:latin typeface="Times New Roman" pitchFamily="18" charset="0"/>
                <a:hlinkClick r:id="rId2" action="ppaction://hlinksldjump"/>
              </a:rPr>
              <a:t>Trường hợp 1</a:t>
            </a:r>
            <a:r>
              <a:rPr lang="en-US" sz="2800">
                <a:latin typeface="VNI-Times" pitchFamily="2" charset="0"/>
                <a:sym typeface="Symbol" pitchFamily="18" charset="2"/>
              </a:rPr>
              <a:t> </a:t>
            </a:r>
            <a:r>
              <a:rPr lang="en-US" sz="2800" baseline="-25000">
                <a:latin typeface="VNI-Times" pitchFamily="2" charset="0"/>
              </a:rPr>
              <a:t>0</a:t>
            </a:r>
            <a:r>
              <a:rPr lang="en-US" sz="2800">
                <a:latin typeface="VNI-Times" pitchFamily="2" charset="0"/>
              </a:rPr>
              <a:t> = cos</a:t>
            </a:r>
            <a:r>
              <a:rPr lang="en-US" sz="2800">
                <a:latin typeface="VNI-Times" pitchFamily="2" charset="0"/>
                <a:sym typeface="Symbol" pitchFamily="18" charset="2"/>
              </a:rPr>
              <a:t></a:t>
            </a:r>
            <a:r>
              <a:rPr lang="en-US" sz="2800">
                <a:latin typeface="VNI-Times" pitchFamily="2" charset="0"/>
              </a:rPr>
              <a:t> </a:t>
            </a:r>
            <a:r>
              <a:rPr lang="en-US" sz="2800">
                <a:latin typeface="VNI-Times" pitchFamily="2" charset="0"/>
                <a:sym typeface="Symbol" pitchFamily="18" charset="2"/>
              </a:rPr>
              <a:t></a:t>
            </a:r>
            <a:r>
              <a:rPr lang="en-US" sz="2800">
                <a:latin typeface="VNI-Times" pitchFamily="2" charset="0"/>
              </a:rPr>
              <a:t> isin</a:t>
            </a:r>
            <a:r>
              <a:rPr lang="en-US" sz="2800">
                <a:latin typeface="VNI-Times" pitchFamily="2" charset="0"/>
                <a:sym typeface="Symbol" pitchFamily="18" charset="2"/>
              </a:rPr>
              <a:t></a:t>
            </a:r>
            <a:r>
              <a:rPr lang="en-US" sz="2800">
                <a:latin typeface="VNI-Times" pitchFamily="2" charset="0"/>
              </a:rPr>
              <a:t> khoâng laø nghieäm cuûa phöông trình ñaëc tröng</a:t>
            </a:r>
            <a:endParaRPr lang="en-US" sz="2800" b="1">
              <a:latin typeface="Times New Roman" pitchFamily="18" charset="0"/>
            </a:endParaRPr>
          </a:p>
        </p:txBody>
      </p:sp>
      <p:sp>
        <p:nvSpPr>
          <p:cNvPr id="61446" name="Text Box 6"/>
          <p:cNvSpPr txBox="1">
            <a:spLocks noChangeArrowheads="1"/>
          </p:cNvSpPr>
          <p:nvPr/>
        </p:nvSpPr>
        <p:spPr bwMode="auto">
          <a:xfrm>
            <a:off x="1162050" y="5424488"/>
            <a:ext cx="6686550" cy="954087"/>
          </a:xfrm>
          <a:prstGeom prst="rect">
            <a:avLst/>
          </a:prstGeom>
          <a:solidFill>
            <a:srgbClr val="FF0000"/>
          </a:solidFill>
          <a:ln w="9525">
            <a:noFill/>
            <a:miter lim="800000"/>
            <a:headEnd/>
            <a:tailEnd/>
          </a:ln>
        </p:spPr>
        <p:txBody>
          <a:bodyPr>
            <a:spAutoFit/>
          </a:bodyPr>
          <a:lstStyle/>
          <a:p>
            <a:pPr>
              <a:spcBef>
                <a:spcPct val="50000"/>
              </a:spcBef>
            </a:pPr>
            <a:r>
              <a:rPr lang="en-US" sz="2800" b="1">
                <a:latin typeface="Times New Roman" pitchFamily="18" charset="0"/>
                <a:hlinkClick r:id="rId3" action="ppaction://hlinksldjump"/>
              </a:rPr>
              <a:t>Trường hợp 2</a:t>
            </a:r>
            <a:r>
              <a:rPr lang="en-US" sz="2800">
                <a:latin typeface="VNI-Times" pitchFamily="2" charset="0"/>
                <a:sym typeface="Symbol" pitchFamily="18" charset="2"/>
              </a:rPr>
              <a:t> </a:t>
            </a:r>
            <a:r>
              <a:rPr lang="en-US" sz="2800" baseline="-25000">
                <a:latin typeface="VNI-Times" pitchFamily="2" charset="0"/>
              </a:rPr>
              <a:t>0</a:t>
            </a:r>
            <a:r>
              <a:rPr lang="en-US" sz="2800">
                <a:latin typeface="VNI-Times" pitchFamily="2" charset="0"/>
              </a:rPr>
              <a:t> = cos</a:t>
            </a:r>
            <a:r>
              <a:rPr lang="en-US" sz="2800">
                <a:latin typeface="VNI-Times" pitchFamily="2" charset="0"/>
                <a:sym typeface="Symbol" pitchFamily="18" charset="2"/>
              </a:rPr>
              <a:t></a:t>
            </a:r>
            <a:r>
              <a:rPr lang="en-US" sz="2800">
                <a:latin typeface="VNI-Times" pitchFamily="2" charset="0"/>
              </a:rPr>
              <a:t> </a:t>
            </a:r>
            <a:r>
              <a:rPr lang="en-US" sz="2800">
                <a:latin typeface="VNI-Times" pitchFamily="2" charset="0"/>
                <a:sym typeface="Symbol" pitchFamily="18" charset="2"/>
              </a:rPr>
              <a:t></a:t>
            </a:r>
            <a:r>
              <a:rPr lang="en-US" sz="2800">
                <a:latin typeface="VNI-Times" pitchFamily="2" charset="0"/>
              </a:rPr>
              <a:t> isin</a:t>
            </a:r>
            <a:r>
              <a:rPr lang="en-US" sz="2800">
                <a:latin typeface="VNI-Times" pitchFamily="2" charset="0"/>
                <a:sym typeface="Symbol" pitchFamily="18" charset="2"/>
              </a:rPr>
              <a:t></a:t>
            </a:r>
            <a:r>
              <a:rPr lang="en-US" sz="2800">
                <a:latin typeface="VNI-Times" pitchFamily="2" charset="0"/>
              </a:rPr>
              <a:t>  laø nghieäm cuûa phöông trình ñaëc tröng </a:t>
            </a:r>
            <a:endParaRPr lang="en-US" sz="2800" b="1">
              <a:latin typeface="Times New Roman" pitchFamily="18" charset="0"/>
            </a:endParaRPr>
          </a:p>
        </p:txBody>
      </p:sp>
      <p:sp>
        <p:nvSpPr>
          <p:cNvPr id="61447" name="AutoShape 7">
            <a:hlinkClick r:id="rId4" action="ppaction://hlinksldjump"/>
          </p:cNvPr>
          <p:cNvSpPr>
            <a:spLocks noChangeArrowheads="1"/>
          </p:cNvSpPr>
          <p:nvPr/>
        </p:nvSpPr>
        <p:spPr bwMode="auto">
          <a:xfrm>
            <a:off x="7772400" y="57912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8" name="Slide Number Placeholder 7"/>
          <p:cNvSpPr>
            <a:spLocks noGrp="1"/>
          </p:cNvSpPr>
          <p:nvPr>
            <p:ph type="sldNum" sz="quarter" idx="12"/>
          </p:nvPr>
        </p:nvSpPr>
        <p:spPr/>
        <p:txBody>
          <a:bodyPr/>
          <a:lstStyle/>
          <a:p>
            <a:pPr>
              <a:defRPr/>
            </a:pPr>
            <a:fld id="{F36ED88E-0B78-4EC2-ADB9-1CC2D6D4A8BB}" type="slidenum">
              <a:rPr lang="en-US" smtClean="0"/>
              <a:pPr>
                <a:defRPr/>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anim to="" calcmode="lin" valueType="num">
                                      <p:cBhvr>
                                        <p:cTn id="7" dur="1" fill="hold"/>
                                        <p:tgtEl>
                                          <p:spTgt spid="6144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1444"/>
                                        </p:tgtEl>
                                        <p:attrNameLst>
                                          <p:attrName>style.visibility</p:attrName>
                                        </p:attrNameLst>
                                      </p:cBhvr>
                                      <p:to>
                                        <p:strVal val="visible"/>
                                      </p:to>
                                    </p:set>
                                    <p:anim to="" calcmode="lin" valueType="num">
                                      <p:cBhvr>
                                        <p:cTn id="12" dur="1" fill="hold"/>
                                        <p:tgtEl>
                                          <p:spTgt spid="6144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 to="" calcmode="lin" valueType="num">
                                      <p:cBhvr>
                                        <p:cTn id="17" dur="1" fill="hold"/>
                                        <p:tgtEl>
                                          <p:spTgt spid="6144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1446"/>
                                        </p:tgtEl>
                                        <p:attrNameLst>
                                          <p:attrName>style.visibility</p:attrName>
                                        </p:attrNameLst>
                                      </p:cBhvr>
                                      <p:to>
                                        <p:strVal val="visible"/>
                                      </p:to>
                                    </p:set>
                                    <p:anim to="" calcmode="lin" valueType="num">
                                      <p:cBhvr>
                                        <p:cTn id="22" dur="1" fill="hold"/>
                                        <p:tgtEl>
                                          <p:spTgt spid="6144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1" nodeType="clickEffect">
                                  <p:stCondLst>
                                    <p:cond delay="0"/>
                                  </p:stCondLst>
                                  <p:childTnLst>
                                    <p:set>
                                      <p:cBhvr>
                                        <p:cTn id="26" dur="1" fill="hold">
                                          <p:stCondLst>
                                            <p:cond delay="0"/>
                                          </p:stCondLst>
                                        </p:cTn>
                                        <p:tgtEl>
                                          <p:spTgt spid="61447"/>
                                        </p:tgtEl>
                                        <p:attrNameLst>
                                          <p:attrName>style.visibility</p:attrName>
                                        </p:attrNameLst>
                                      </p:cBhvr>
                                      <p:to>
                                        <p:strVal val="visible"/>
                                      </p:to>
                                    </p:set>
                                    <p:anim to="" calcmode="lin" valueType="num">
                                      <p:cBhvr>
                                        <p:cTn id="27" dur="1" fill="hold"/>
                                        <p:tgtEl>
                                          <p:spTgt spid="6144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animBg="1"/>
      <p:bldP spid="61446" grpId="0" animBg="1"/>
      <p:bldP spid="61447" grpId="0" animBg="1"/>
      <p:bldP spid="6144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62468" name="AutoShape 4">
            <a:hlinkClick r:id="rId2" action="ppaction://hlinksldjump"/>
          </p:cNvPr>
          <p:cNvSpPr>
            <a:spLocks noChangeArrowheads="1"/>
          </p:cNvSpPr>
          <p:nvPr/>
        </p:nvSpPr>
        <p:spPr bwMode="auto">
          <a:xfrm>
            <a:off x="7467600" y="57150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2469" name="Text Box 5"/>
          <p:cNvSpPr txBox="1">
            <a:spLocks noChangeArrowheads="1"/>
          </p:cNvSpPr>
          <p:nvPr/>
        </p:nvSpPr>
        <p:spPr bwMode="auto">
          <a:xfrm>
            <a:off x="381000" y="2620963"/>
            <a:ext cx="8229600" cy="1570037"/>
          </a:xfrm>
          <a:prstGeom prst="rect">
            <a:avLst/>
          </a:prstGeom>
          <a:noFill/>
          <a:ln w="9525">
            <a:noFill/>
            <a:miter lim="800000"/>
            <a:headEnd/>
            <a:tailEnd/>
          </a:ln>
        </p:spPr>
        <p:txBody>
          <a:bodyPr>
            <a:spAutoFit/>
          </a:bodyPr>
          <a:lstStyle/>
          <a:p>
            <a:pPr algn="just">
              <a:spcBef>
                <a:spcPct val="50000"/>
              </a:spcBef>
            </a:pPr>
            <a:r>
              <a:rPr lang="en-US" sz="3200">
                <a:latin typeface="VNI-Times" pitchFamily="2" charset="0"/>
              </a:rPr>
              <a:t>Neáu  </a:t>
            </a:r>
            <a:r>
              <a:rPr lang="en-US" sz="3200">
                <a:latin typeface="VNI-Times" pitchFamily="2" charset="0"/>
                <a:sym typeface="Symbol" pitchFamily="18" charset="2"/>
              </a:rPr>
              <a:t></a:t>
            </a:r>
            <a:r>
              <a:rPr lang="en-US" sz="3200" baseline="-25000">
                <a:latin typeface="VNI-Times" pitchFamily="2" charset="0"/>
              </a:rPr>
              <a:t>0</a:t>
            </a:r>
            <a:r>
              <a:rPr lang="en-US" sz="3200">
                <a:latin typeface="VNI-Times" pitchFamily="2" charset="0"/>
              </a:rPr>
              <a:t> = cos</a:t>
            </a:r>
            <a:r>
              <a:rPr lang="en-US" sz="3200">
                <a:latin typeface="VNI-Times" pitchFamily="2" charset="0"/>
                <a:sym typeface="Symbol" pitchFamily="18" charset="2"/>
              </a:rPr>
              <a:t></a:t>
            </a:r>
            <a:r>
              <a:rPr lang="en-US" sz="3200">
                <a:latin typeface="VNI-Times" pitchFamily="2" charset="0"/>
              </a:rPr>
              <a:t> </a:t>
            </a:r>
            <a:r>
              <a:rPr lang="en-US" sz="3200">
                <a:latin typeface="VNI-Times" pitchFamily="2" charset="0"/>
                <a:sym typeface="Symbol" pitchFamily="18" charset="2"/>
              </a:rPr>
              <a:t></a:t>
            </a:r>
            <a:r>
              <a:rPr lang="en-US" sz="3200">
                <a:latin typeface="VNI-Times" pitchFamily="2" charset="0"/>
              </a:rPr>
              <a:t> isin</a:t>
            </a:r>
            <a:r>
              <a:rPr lang="en-US" sz="3200">
                <a:latin typeface="VNI-Times" pitchFamily="2" charset="0"/>
                <a:sym typeface="Symbol" pitchFamily="18" charset="2"/>
              </a:rPr>
              <a:t></a:t>
            </a:r>
            <a:r>
              <a:rPr lang="en-US" sz="3200">
                <a:latin typeface="VNI-Times" pitchFamily="2" charset="0"/>
              </a:rPr>
              <a:t> </a:t>
            </a:r>
            <a:r>
              <a:rPr lang="en-US" sz="3200" i="1">
                <a:latin typeface="VNI-Times" pitchFamily="2" charset="0"/>
              </a:rPr>
              <a:t>khoâng laø nghieäm </a:t>
            </a:r>
            <a:r>
              <a:rPr lang="en-US" sz="3200">
                <a:latin typeface="VNI-Times" pitchFamily="2" charset="0"/>
              </a:rPr>
              <a:t>cuûa phöông trình ñaëc tröng (*) thì (1) coù moät nghieäm rieâng  daïng:</a:t>
            </a:r>
          </a:p>
        </p:txBody>
      </p:sp>
      <p:sp>
        <p:nvSpPr>
          <p:cNvPr id="62470" name="Text Box 6"/>
          <p:cNvSpPr txBox="1">
            <a:spLocks noChangeArrowheads="1"/>
          </p:cNvSpPr>
          <p:nvPr/>
        </p:nvSpPr>
        <p:spPr bwMode="auto">
          <a:xfrm>
            <a:off x="1219200" y="4159250"/>
            <a:ext cx="6934200" cy="641350"/>
          </a:xfrm>
          <a:prstGeom prst="rect">
            <a:avLst/>
          </a:prstGeom>
          <a:noFill/>
          <a:ln w="9525">
            <a:noFill/>
            <a:miter lim="800000"/>
            <a:headEnd/>
            <a:tailEnd/>
          </a:ln>
        </p:spPr>
        <p:txBody>
          <a:bodyPr>
            <a:spAutoFit/>
          </a:bodyPr>
          <a:lstStyle/>
          <a:p>
            <a:pPr algn="ctr">
              <a:spcBef>
                <a:spcPct val="50000"/>
              </a:spcBef>
            </a:pPr>
            <a:r>
              <a:rPr lang="en-US" sz="3600">
                <a:latin typeface="Times New Roman" pitchFamily="18" charset="0"/>
              </a:rPr>
              <a:t>x</a:t>
            </a:r>
            <a:r>
              <a:rPr lang="en-US" sz="3600" baseline="-25000">
                <a:latin typeface="Times New Roman" pitchFamily="18" charset="0"/>
              </a:rPr>
              <a:t>n</a:t>
            </a:r>
            <a:r>
              <a:rPr lang="en-US" sz="3600">
                <a:latin typeface="Times New Roman" pitchFamily="18" charset="0"/>
              </a:rPr>
              <a:t> = R</a:t>
            </a:r>
            <a:r>
              <a:rPr lang="en-US" sz="3600" baseline="-25000">
                <a:latin typeface="Times New Roman" pitchFamily="18" charset="0"/>
              </a:rPr>
              <a:t>k</a:t>
            </a:r>
            <a:r>
              <a:rPr lang="en-US" sz="3600">
                <a:latin typeface="Times New Roman" pitchFamily="18" charset="0"/>
              </a:rPr>
              <a:t>(n)cosn</a:t>
            </a:r>
            <a:r>
              <a:rPr lang="en-US" sz="3600">
                <a:latin typeface="Times New Roman" pitchFamily="18" charset="0"/>
                <a:sym typeface="Symbol" pitchFamily="18" charset="2"/>
              </a:rPr>
              <a:t></a:t>
            </a:r>
            <a:r>
              <a:rPr lang="en-US" sz="3600">
                <a:latin typeface="Times New Roman" pitchFamily="18" charset="0"/>
              </a:rPr>
              <a:t> + S</a:t>
            </a:r>
            <a:r>
              <a:rPr lang="en-US" sz="3600" baseline="-25000">
                <a:latin typeface="Times New Roman" pitchFamily="18" charset="0"/>
              </a:rPr>
              <a:t>k</a:t>
            </a:r>
            <a:r>
              <a:rPr lang="en-US" sz="3600">
                <a:latin typeface="Times New Roman" pitchFamily="18" charset="0"/>
              </a:rPr>
              <a:t>(n)sinn</a:t>
            </a:r>
            <a:r>
              <a:rPr lang="en-US" sz="3600">
                <a:latin typeface="Times New Roman" pitchFamily="18" charset="0"/>
                <a:sym typeface="Symbol" pitchFamily="18" charset="2"/>
              </a:rPr>
              <a:t></a:t>
            </a:r>
          </a:p>
        </p:txBody>
      </p:sp>
      <p:sp>
        <p:nvSpPr>
          <p:cNvPr id="62471" name="Rectangle 7"/>
          <p:cNvSpPr>
            <a:spLocks noChangeArrowheads="1"/>
          </p:cNvSpPr>
          <p:nvPr/>
        </p:nvSpPr>
        <p:spPr bwMode="auto">
          <a:xfrm>
            <a:off x="1676400" y="4191000"/>
            <a:ext cx="5867400" cy="1219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62472" name="AutoShape 8">
            <a:hlinkClick r:id="rId3" action="ppaction://hlinksldjump" highlightClick="1"/>
          </p:cNvPr>
          <p:cNvSpPr>
            <a:spLocks noChangeArrowheads="1"/>
          </p:cNvSpPr>
          <p:nvPr/>
        </p:nvSpPr>
        <p:spPr bwMode="auto">
          <a:xfrm>
            <a:off x="8534400" y="6553200"/>
            <a:ext cx="609600" cy="304800"/>
          </a:xfrm>
          <a:prstGeom prst="actionButtonForwardNext">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8" name="Slide Number Placeholder 7"/>
          <p:cNvSpPr>
            <a:spLocks noGrp="1"/>
          </p:cNvSpPr>
          <p:nvPr>
            <p:ph type="sldNum" sz="quarter" idx="12"/>
          </p:nvPr>
        </p:nvSpPr>
        <p:spPr/>
        <p:txBody>
          <a:bodyPr/>
          <a:lstStyle/>
          <a:p>
            <a:pPr>
              <a:defRPr/>
            </a:pPr>
            <a:fld id="{7B44693D-176D-46E4-A513-D504B800E506}" type="slidenum">
              <a:rPr lang="en-US" smtClean="0"/>
              <a:pPr>
                <a:defRPr/>
              </a:pPr>
              <a:t>46</a:t>
            </a:fld>
            <a:endParaRPr lang="en-US"/>
          </a:p>
        </p:txBody>
      </p:sp>
      <p:sp>
        <p:nvSpPr>
          <p:cNvPr id="74761" name="TextBox 8"/>
          <p:cNvSpPr txBox="1">
            <a:spLocks noChangeArrowheads="1"/>
          </p:cNvSpPr>
          <p:nvPr/>
        </p:nvSpPr>
        <p:spPr bwMode="auto">
          <a:xfrm>
            <a:off x="685800" y="2209800"/>
            <a:ext cx="3200400" cy="523875"/>
          </a:xfrm>
          <a:prstGeom prst="rect">
            <a:avLst/>
          </a:prstGeom>
          <a:noFill/>
          <a:ln w="9525">
            <a:noFill/>
            <a:miter lim="800000"/>
            <a:headEnd/>
            <a:tailEnd/>
          </a:ln>
        </p:spPr>
        <p:txBody>
          <a:bodyPr>
            <a:spAutoFit/>
          </a:bodyPr>
          <a:lstStyle/>
          <a:p>
            <a:r>
              <a:rPr lang="en-US" sz="2800"/>
              <a:t>Trường hợp 1</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to="" calcmode="lin" valueType="num">
                                      <p:cBhvr>
                                        <p:cTn id="7" dur="1" fill="hold"/>
                                        <p:tgtEl>
                                          <p:spTgt spid="6246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2470"/>
                                        </p:tgtEl>
                                        <p:attrNameLst>
                                          <p:attrName>style.visibility</p:attrName>
                                        </p:attrNameLst>
                                      </p:cBhvr>
                                      <p:to>
                                        <p:strVal val="visible"/>
                                      </p:to>
                                    </p:set>
                                    <p:anim to="" calcmode="lin" valueType="num">
                                      <p:cBhvr>
                                        <p:cTn id="12" dur="1" fill="hold"/>
                                        <p:tgtEl>
                                          <p:spTgt spid="6247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2471"/>
                                        </p:tgtEl>
                                        <p:attrNameLst>
                                          <p:attrName>style.visibility</p:attrName>
                                        </p:attrNameLst>
                                      </p:cBhvr>
                                      <p:to>
                                        <p:strVal val="visible"/>
                                      </p:to>
                                    </p:set>
                                    <p:anim to="" calcmode="lin" valueType="num">
                                      <p:cBhvr>
                                        <p:cTn id="17" dur="1" fill="hold"/>
                                        <p:tgtEl>
                                          <p:spTgt spid="6247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2468"/>
                                        </p:tgtEl>
                                        <p:attrNameLst>
                                          <p:attrName>style.visibility</p:attrName>
                                        </p:attrNameLst>
                                      </p:cBhvr>
                                      <p:to>
                                        <p:strVal val="visible"/>
                                      </p:to>
                                    </p:set>
                                    <p:anim to="" calcmode="lin" valueType="num">
                                      <p:cBhvr>
                                        <p:cTn id="22" dur="1" fill="hold"/>
                                        <p:tgtEl>
                                          <p:spTgt spid="6246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62472"/>
                                        </p:tgtEl>
                                        <p:attrNameLst>
                                          <p:attrName>style.visibility</p:attrName>
                                        </p:attrNameLst>
                                      </p:cBhvr>
                                      <p:to>
                                        <p:strVal val="visible"/>
                                      </p:to>
                                    </p:set>
                                    <p:anim to="" calcmode="lin" valueType="num">
                                      <p:cBhvr>
                                        <p:cTn id="27" dur="1" fill="hold"/>
                                        <p:tgtEl>
                                          <p:spTgt spid="6247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p:bldP spid="62469" grpId="0"/>
      <p:bldP spid="62470" grpId="0"/>
      <p:bldP spid="62471" grpId="0" animBg="1"/>
      <p:bldP spid="6247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75779"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63493" name="Text Box 5"/>
          <p:cNvSpPr txBox="1">
            <a:spLocks noChangeArrowheads="1"/>
          </p:cNvSpPr>
          <p:nvPr/>
        </p:nvSpPr>
        <p:spPr bwMode="auto">
          <a:xfrm>
            <a:off x="381000" y="2544763"/>
            <a:ext cx="8229600" cy="1570037"/>
          </a:xfrm>
          <a:prstGeom prst="rect">
            <a:avLst/>
          </a:prstGeom>
          <a:noFill/>
          <a:ln w="9525">
            <a:noFill/>
            <a:miter lim="800000"/>
            <a:headEnd/>
            <a:tailEnd/>
          </a:ln>
        </p:spPr>
        <p:txBody>
          <a:bodyPr>
            <a:spAutoFit/>
          </a:bodyPr>
          <a:lstStyle/>
          <a:p>
            <a:pPr algn="just">
              <a:spcBef>
                <a:spcPct val="50000"/>
              </a:spcBef>
            </a:pPr>
            <a:r>
              <a:rPr lang="en-US" sz="3200">
                <a:latin typeface="VNI-Times" pitchFamily="2" charset="0"/>
              </a:rPr>
              <a:t>Neáu  </a:t>
            </a:r>
            <a:r>
              <a:rPr lang="en-US" sz="3200">
                <a:latin typeface="VNI-Times" pitchFamily="2" charset="0"/>
                <a:sym typeface="Symbol" pitchFamily="18" charset="2"/>
              </a:rPr>
              <a:t></a:t>
            </a:r>
            <a:r>
              <a:rPr lang="en-US" sz="3200" baseline="-25000">
                <a:latin typeface="VNI-Times" pitchFamily="2" charset="0"/>
              </a:rPr>
              <a:t>0</a:t>
            </a:r>
            <a:r>
              <a:rPr lang="en-US" sz="3200">
                <a:latin typeface="VNI-Times" pitchFamily="2" charset="0"/>
              </a:rPr>
              <a:t> = cos</a:t>
            </a:r>
            <a:r>
              <a:rPr lang="en-US" sz="3200">
                <a:latin typeface="VNI-Times" pitchFamily="2" charset="0"/>
                <a:sym typeface="Symbol" pitchFamily="18" charset="2"/>
              </a:rPr>
              <a:t></a:t>
            </a:r>
            <a:r>
              <a:rPr lang="en-US" sz="3200">
                <a:latin typeface="VNI-Times" pitchFamily="2" charset="0"/>
              </a:rPr>
              <a:t> </a:t>
            </a:r>
            <a:r>
              <a:rPr lang="en-US" sz="3200">
                <a:latin typeface="VNI-Times" pitchFamily="2" charset="0"/>
                <a:sym typeface="Symbol" pitchFamily="18" charset="2"/>
              </a:rPr>
              <a:t></a:t>
            </a:r>
            <a:r>
              <a:rPr lang="en-US" sz="3200">
                <a:latin typeface="VNI-Times" pitchFamily="2" charset="0"/>
              </a:rPr>
              <a:t> isin</a:t>
            </a:r>
            <a:r>
              <a:rPr lang="en-US" sz="3200">
                <a:latin typeface="VNI-Times" pitchFamily="2" charset="0"/>
                <a:sym typeface="Symbol" pitchFamily="18" charset="2"/>
              </a:rPr>
              <a:t></a:t>
            </a:r>
            <a:r>
              <a:rPr lang="en-US" sz="3200">
                <a:latin typeface="VNI-Times" pitchFamily="2" charset="0"/>
              </a:rPr>
              <a:t>  </a:t>
            </a:r>
            <a:r>
              <a:rPr lang="en-US" sz="3200" i="1">
                <a:latin typeface="VNI-Times" pitchFamily="2" charset="0"/>
              </a:rPr>
              <a:t>laø nghieäm </a:t>
            </a:r>
            <a:r>
              <a:rPr lang="en-US" sz="3200">
                <a:latin typeface="VNI-Times" pitchFamily="2" charset="0"/>
              </a:rPr>
              <a:t>cuûa phöông trình ñaëc tröng (*) thì (1) coù moät nghieäm rieâng  daïng:</a:t>
            </a:r>
          </a:p>
        </p:txBody>
      </p:sp>
      <p:sp>
        <p:nvSpPr>
          <p:cNvPr id="63494" name="Text Box 6"/>
          <p:cNvSpPr txBox="1">
            <a:spLocks noChangeArrowheads="1"/>
          </p:cNvSpPr>
          <p:nvPr/>
        </p:nvSpPr>
        <p:spPr bwMode="auto">
          <a:xfrm>
            <a:off x="762000" y="4311650"/>
            <a:ext cx="7086600" cy="641350"/>
          </a:xfrm>
          <a:prstGeom prst="rect">
            <a:avLst/>
          </a:prstGeom>
          <a:noFill/>
          <a:ln w="9525">
            <a:noFill/>
            <a:miter lim="800000"/>
            <a:headEnd/>
            <a:tailEnd/>
          </a:ln>
        </p:spPr>
        <p:txBody>
          <a:bodyPr>
            <a:spAutoFit/>
          </a:bodyPr>
          <a:lstStyle/>
          <a:p>
            <a:pPr algn="ctr">
              <a:spcBef>
                <a:spcPct val="50000"/>
              </a:spcBef>
            </a:pPr>
            <a:r>
              <a:rPr lang="en-US" sz="3600">
                <a:latin typeface="Times New Roman" pitchFamily="18" charset="0"/>
              </a:rPr>
              <a:t>x</a:t>
            </a:r>
            <a:r>
              <a:rPr lang="en-US" sz="3600" baseline="-25000">
                <a:latin typeface="Times New Roman" pitchFamily="18" charset="0"/>
              </a:rPr>
              <a:t>n</a:t>
            </a:r>
            <a:r>
              <a:rPr lang="en-US" sz="3600">
                <a:latin typeface="Times New Roman" pitchFamily="18" charset="0"/>
              </a:rPr>
              <a:t> = n(R</a:t>
            </a:r>
            <a:r>
              <a:rPr lang="en-US" sz="3600" baseline="-25000">
                <a:latin typeface="Times New Roman" pitchFamily="18" charset="0"/>
              </a:rPr>
              <a:t>k</a:t>
            </a:r>
            <a:r>
              <a:rPr lang="en-US" sz="3600">
                <a:latin typeface="Times New Roman" pitchFamily="18" charset="0"/>
              </a:rPr>
              <a:t>(n)cosn</a:t>
            </a:r>
            <a:r>
              <a:rPr lang="en-US" sz="3600">
                <a:latin typeface="Times New Roman" pitchFamily="18" charset="0"/>
                <a:sym typeface="Symbol" pitchFamily="18" charset="2"/>
              </a:rPr>
              <a:t></a:t>
            </a:r>
            <a:r>
              <a:rPr lang="en-US" sz="3600">
                <a:latin typeface="Times New Roman" pitchFamily="18" charset="0"/>
              </a:rPr>
              <a:t> + S</a:t>
            </a:r>
            <a:r>
              <a:rPr lang="en-US" sz="3600" baseline="-25000">
                <a:latin typeface="Times New Roman" pitchFamily="18" charset="0"/>
              </a:rPr>
              <a:t>k</a:t>
            </a:r>
            <a:r>
              <a:rPr lang="en-US" sz="3600">
                <a:latin typeface="Times New Roman" pitchFamily="18" charset="0"/>
              </a:rPr>
              <a:t>(n)sinn</a:t>
            </a:r>
            <a:r>
              <a:rPr lang="en-US" sz="3600">
                <a:latin typeface="Times New Roman" pitchFamily="18" charset="0"/>
                <a:sym typeface="Symbol" pitchFamily="18" charset="2"/>
              </a:rPr>
              <a:t></a:t>
            </a:r>
            <a:r>
              <a:rPr lang="en-US" sz="3600">
                <a:latin typeface="Times New Roman" pitchFamily="18" charset="0"/>
              </a:rPr>
              <a:t>)</a:t>
            </a:r>
          </a:p>
        </p:txBody>
      </p:sp>
      <p:sp>
        <p:nvSpPr>
          <p:cNvPr id="63501" name="Rectangle 13"/>
          <p:cNvSpPr>
            <a:spLocks noChangeArrowheads="1"/>
          </p:cNvSpPr>
          <p:nvPr/>
        </p:nvSpPr>
        <p:spPr bwMode="auto">
          <a:xfrm>
            <a:off x="1066800" y="4191000"/>
            <a:ext cx="6324600" cy="1219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40818AFD-66DB-46B7-A876-AB7FED99DBB7}" type="slidenum">
              <a:rPr lang="en-US" smtClean="0"/>
              <a:pPr>
                <a:defRPr/>
              </a:pPr>
              <a:t>47</a:t>
            </a:fld>
            <a:endParaRPr lang="en-US" dirty="0"/>
          </a:p>
        </p:txBody>
      </p:sp>
      <p:sp>
        <p:nvSpPr>
          <p:cNvPr id="75784" name="TextBox 7"/>
          <p:cNvSpPr txBox="1">
            <a:spLocks noChangeArrowheads="1"/>
          </p:cNvSpPr>
          <p:nvPr/>
        </p:nvSpPr>
        <p:spPr bwMode="auto">
          <a:xfrm>
            <a:off x="762000" y="2057400"/>
            <a:ext cx="3276600" cy="523875"/>
          </a:xfrm>
          <a:prstGeom prst="rect">
            <a:avLst/>
          </a:prstGeom>
          <a:noFill/>
          <a:ln w="9525">
            <a:noFill/>
            <a:miter lim="800000"/>
            <a:headEnd/>
            <a:tailEnd/>
          </a:ln>
        </p:spPr>
        <p:txBody>
          <a:bodyPr>
            <a:spAutoFit/>
          </a:bodyPr>
          <a:lstStyle/>
          <a:p>
            <a:r>
              <a:rPr lang="en-US" sz="2800"/>
              <a:t>Trường hợp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 to="" calcmode="lin" valueType="num">
                                      <p:cBhvr>
                                        <p:cTn id="7" dur="1" fill="hold"/>
                                        <p:tgtEl>
                                          <p:spTgt spid="6349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3494"/>
                                        </p:tgtEl>
                                        <p:attrNameLst>
                                          <p:attrName>style.visibility</p:attrName>
                                        </p:attrNameLst>
                                      </p:cBhvr>
                                      <p:to>
                                        <p:strVal val="visible"/>
                                      </p:to>
                                    </p:set>
                                    <p:anim to="" calcmode="lin" valueType="num">
                                      <p:cBhvr>
                                        <p:cTn id="12" dur="1" fill="hold"/>
                                        <p:tgtEl>
                                          <p:spTgt spid="6349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3501"/>
                                        </p:tgtEl>
                                        <p:attrNameLst>
                                          <p:attrName>style.visibility</p:attrName>
                                        </p:attrNameLst>
                                      </p:cBhvr>
                                      <p:to>
                                        <p:strVal val="visible"/>
                                      </p:to>
                                    </p:set>
                                    <p:anim to="" calcmode="lin" valueType="num">
                                      <p:cBhvr>
                                        <p:cTn id="17" dur="1" fill="hold"/>
                                        <p:tgtEl>
                                          <p:spTgt spid="6350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494" grpId="0"/>
      <p:bldP spid="6350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76803"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64516" name="AutoShape 4">
            <a:hlinkClick r:id="rId2" action="ppaction://hlinksldjump"/>
          </p:cNvPr>
          <p:cNvSpPr>
            <a:spLocks noChangeArrowheads="1"/>
          </p:cNvSpPr>
          <p:nvPr/>
        </p:nvSpPr>
        <p:spPr bwMode="auto">
          <a:xfrm>
            <a:off x="7543800" y="57150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64517" name="Text Box 5"/>
          <p:cNvSpPr txBox="1">
            <a:spLocks noChangeArrowheads="1"/>
          </p:cNvSpPr>
          <p:nvPr/>
        </p:nvSpPr>
        <p:spPr bwMode="auto">
          <a:xfrm>
            <a:off x="533400" y="1905000"/>
            <a:ext cx="2819400" cy="579438"/>
          </a:xfrm>
          <a:prstGeom prst="rect">
            <a:avLst/>
          </a:prstGeom>
          <a:noFill/>
          <a:ln w="9525">
            <a:noFill/>
            <a:miter lim="800000"/>
            <a:headEnd/>
            <a:tailEnd/>
          </a:ln>
        </p:spPr>
        <p:txBody>
          <a:bodyPr>
            <a:spAutoFit/>
          </a:bodyPr>
          <a:lstStyle/>
          <a:p>
            <a:pPr>
              <a:spcBef>
                <a:spcPct val="50000"/>
              </a:spcBef>
            </a:pPr>
            <a:r>
              <a:rPr lang="en-US" sz="3200" b="1" u="sng">
                <a:latin typeface="Times New Roman" pitchFamily="18" charset="0"/>
              </a:rPr>
              <a:t>Ghi chú:</a:t>
            </a:r>
          </a:p>
        </p:txBody>
      </p:sp>
      <p:sp>
        <p:nvSpPr>
          <p:cNvPr id="64518" name="Text Box 6"/>
          <p:cNvSpPr txBox="1">
            <a:spLocks noChangeArrowheads="1"/>
          </p:cNvSpPr>
          <p:nvPr/>
        </p:nvSpPr>
        <p:spPr bwMode="auto">
          <a:xfrm>
            <a:off x="762000" y="2667000"/>
            <a:ext cx="7924800" cy="1006475"/>
          </a:xfrm>
          <a:prstGeom prst="rect">
            <a:avLst/>
          </a:prstGeom>
          <a:noFill/>
          <a:ln w="9525">
            <a:noFill/>
            <a:miter lim="800000"/>
            <a:headEnd/>
            <a:tailEnd/>
          </a:ln>
        </p:spPr>
        <p:txBody>
          <a:bodyPr>
            <a:spAutoFit/>
          </a:bodyPr>
          <a:lstStyle/>
          <a:p>
            <a:pPr algn="just">
              <a:spcBef>
                <a:spcPct val="50000"/>
              </a:spcBef>
            </a:pPr>
            <a:r>
              <a:rPr lang="en-US" sz="3000">
                <a:latin typeface="VNI-Times" pitchFamily="2" charset="0"/>
              </a:rPr>
              <a:t>R</a:t>
            </a:r>
            <a:r>
              <a:rPr lang="en-US" sz="3000" baseline="-25000">
                <a:latin typeface="VNI-Times" pitchFamily="2" charset="0"/>
              </a:rPr>
              <a:t>k</a:t>
            </a:r>
            <a:r>
              <a:rPr lang="en-US" sz="3000">
                <a:latin typeface="VNI-Times" pitchFamily="2" charset="0"/>
              </a:rPr>
              <a:t>(n), S</a:t>
            </a:r>
            <a:r>
              <a:rPr lang="en-US" sz="3000" baseline="-25000">
                <a:latin typeface="VNI-Times" pitchFamily="2" charset="0"/>
              </a:rPr>
              <a:t>k</a:t>
            </a:r>
            <a:r>
              <a:rPr lang="en-US" sz="3000">
                <a:latin typeface="VNI-Times" pitchFamily="2" charset="0"/>
              </a:rPr>
              <a:t>(n) laø caùc ña thöùc toång quaùt theo n coù baäc k = max{m,l} vôùi  2k+2 heä soá caàn xaùc ñònh: </a:t>
            </a:r>
          </a:p>
        </p:txBody>
      </p:sp>
      <p:sp>
        <p:nvSpPr>
          <p:cNvPr id="64519" name="Text Box 7"/>
          <p:cNvSpPr txBox="1">
            <a:spLocks noChangeArrowheads="1"/>
          </p:cNvSpPr>
          <p:nvPr/>
        </p:nvSpPr>
        <p:spPr bwMode="auto">
          <a:xfrm>
            <a:off x="1371600" y="3962400"/>
            <a:ext cx="7162800" cy="641350"/>
          </a:xfrm>
          <a:prstGeom prst="rect">
            <a:avLst/>
          </a:prstGeom>
          <a:noFill/>
          <a:ln w="9525">
            <a:noFill/>
            <a:miter lim="800000"/>
            <a:headEnd/>
            <a:tailEnd/>
          </a:ln>
        </p:spPr>
        <p:txBody>
          <a:bodyPr>
            <a:spAutoFit/>
          </a:bodyPr>
          <a:lstStyle/>
          <a:p>
            <a:pPr>
              <a:spcBef>
                <a:spcPct val="50000"/>
              </a:spcBef>
            </a:pPr>
            <a:r>
              <a:rPr lang="en-US" sz="3600">
                <a:latin typeface="Times New Roman" pitchFamily="18" charset="0"/>
              </a:rPr>
              <a:t>R</a:t>
            </a:r>
            <a:r>
              <a:rPr lang="en-US" sz="3600" baseline="-25000">
                <a:latin typeface="Times New Roman" pitchFamily="18" charset="0"/>
              </a:rPr>
              <a:t>k</a:t>
            </a:r>
            <a:r>
              <a:rPr lang="en-US" sz="3600">
                <a:latin typeface="Times New Roman" pitchFamily="18" charset="0"/>
              </a:rPr>
              <a:t>(n) = A</a:t>
            </a:r>
            <a:r>
              <a:rPr lang="en-US" sz="3600" baseline="-25000">
                <a:latin typeface="Times New Roman" pitchFamily="18" charset="0"/>
              </a:rPr>
              <a:t>k</a:t>
            </a:r>
            <a:r>
              <a:rPr lang="en-US" sz="3600">
                <a:latin typeface="Times New Roman" pitchFamily="18" charset="0"/>
              </a:rPr>
              <a:t>n</a:t>
            </a:r>
            <a:r>
              <a:rPr lang="en-US" sz="3600" baseline="30000">
                <a:latin typeface="Times New Roman" pitchFamily="18" charset="0"/>
              </a:rPr>
              <a:t>k</a:t>
            </a:r>
            <a:r>
              <a:rPr lang="en-US" sz="3600">
                <a:latin typeface="Times New Roman" pitchFamily="18" charset="0"/>
              </a:rPr>
              <a:t> + A</a:t>
            </a:r>
            <a:r>
              <a:rPr lang="en-US" sz="3600" baseline="-25000">
                <a:latin typeface="Times New Roman" pitchFamily="18" charset="0"/>
              </a:rPr>
              <a:t>k-1</a:t>
            </a:r>
            <a:r>
              <a:rPr lang="en-US" sz="3600">
                <a:latin typeface="Times New Roman" pitchFamily="18" charset="0"/>
              </a:rPr>
              <a:t>n</a:t>
            </a:r>
            <a:r>
              <a:rPr lang="en-US" sz="3600" baseline="30000">
                <a:latin typeface="Times New Roman" pitchFamily="18" charset="0"/>
              </a:rPr>
              <a:t>k-1</a:t>
            </a:r>
            <a:r>
              <a:rPr lang="en-US" sz="3600">
                <a:latin typeface="Times New Roman" pitchFamily="18" charset="0"/>
              </a:rPr>
              <a:t> +…+ A</a:t>
            </a:r>
            <a:r>
              <a:rPr lang="en-US" sz="3600" baseline="-25000">
                <a:latin typeface="Times New Roman" pitchFamily="18" charset="0"/>
              </a:rPr>
              <a:t>0</a:t>
            </a:r>
            <a:r>
              <a:rPr lang="en-US" sz="3600">
                <a:latin typeface="Times New Roman" pitchFamily="18" charset="0"/>
              </a:rPr>
              <a:t> </a:t>
            </a:r>
          </a:p>
        </p:txBody>
      </p:sp>
      <p:sp>
        <p:nvSpPr>
          <p:cNvPr id="64520" name="Text Box 8"/>
          <p:cNvSpPr txBox="1">
            <a:spLocks noChangeArrowheads="1"/>
          </p:cNvSpPr>
          <p:nvPr/>
        </p:nvSpPr>
        <p:spPr bwMode="auto">
          <a:xfrm>
            <a:off x="1371600" y="4724400"/>
            <a:ext cx="6781800" cy="641350"/>
          </a:xfrm>
          <a:prstGeom prst="rect">
            <a:avLst/>
          </a:prstGeom>
          <a:noFill/>
          <a:ln w="9525">
            <a:noFill/>
            <a:miter lim="800000"/>
            <a:headEnd/>
            <a:tailEnd/>
          </a:ln>
        </p:spPr>
        <p:txBody>
          <a:bodyPr>
            <a:spAutoFit/>
          </a:bodyPr>
          <a:lstStyle/>
          <a:p>
            <a:pPr>
              <a:spcBef>
                <a:spcPct val="50000"/>
              </a:spcBef>
            </a:pPr>
            <a:r>
              <a:rPr lang="en-US" sz="3600">
                <a:latin typeface="Times New Roman" pitchFamily="18" charset="0"/>
              </a:rPr>
              <a:t>S</a:t>
            </a:r>
            <a:r>
              <a:rPr lang="en-US" sz="3600" baseline="-25000">
                <a:latin typeface="Times New Roman" pitchFamily="18" charset="0"/>
              </a:rPr>
              <a:t>k</a:t>
            </a:r>
            <a:r>
              <a:rPr lang="en-US" sz="3600">
                <a:latin typeface="Times New Roman" pitchFamily="18" charset="0"/>
              </a:rPr>
              <a:t>(n) = B</a:t>
            </a:r>
            <a:r>
              <a:rPr lang="en-US" sz="3600" baseline="-25000">
                <a:latin typeface="Times New Roman" pitchFamily="18" charset="0"/>
              </a:rPr>
              <a:t>k</a:t>
            </a:r>
            <a:r>
              <a:rPr lang="en-US" sz="3600">
                <a:latin typeface="Times New Roman" pitchFamily="18" charset="0"/>
              </a:rPr>
              <a:t>n</a:t>
            </a:r>
            <a:r>
              <a:rPr lang="en-US" sz="3600" baseline="30000">
                <a:latin typeface="Times New Roman" pitchFamily="18" charset="0"/>
              </a:rPr>
              <a:t>k</a:t>
            </a:r>
            <a:r>
              <a:rPr lang="en-US" sz="3600">
                <a:latin typeface="Times New Roman" pitchFamily="18" charset="0"/>
              </a:rPr>
              <a:t> + B</a:t>
            </a:r>
            <a:r>
              <a:rPr lang="en-US" sz="3600" baseline="-25000">
                <a:latin typeface="Times New Roman" pitchFamily="18" charset="0"/>
              </a:rPr>
              <a:t>k-1</a:t>
            </a:r>
            <a:r>
              <a:rPr lang="en-US" sz="3600">
                <a:latin typeface="Times New Roman" pitchFamily="18" charset="0"/>
              </a:rPr>
              <a:t>n</a:t>
            </a:r>
            <a:r>
              <a:rPr lang="en-US" sz="3600" baseline="30000">
                <a:latin typeface="Times New Roman" pitchFamily="18" charset="0"/>
              </a:rPr>
              <a:t>k-1</a:t>
            </a:r>
            <a:r>
              <a:rPr lang="en-US" sz="3600">
                <a:latin typeface="Times New Roman" pitchFamily="18" charset="0"/>
              </a:rPr>
              <a:t> +…+ B</a:t>
            </a:r>
            <a:r>
              <a:rPr lang="en-US" sz="3600" baseline="-25000">
                <a:latin typeface="Times New Roman" pitchFamily="18" charset="0"/>
              </a:rPr>
              <a:t>0 </a:t>
            </a:r>
          </a:p>
        </p:txBody>
      </p:sp>
      <p:sp>
        <p:nvSpPr>
          <p:cNvPr id="9" name="Slide Number Placeholder 8"/>
          <p:cNvSpPr>
            <a:spLocks noGrp="1"/>
          </p:cNvSpPr>
          <p:nvPr>
            <p:ph type="sldNum" sz="quarter" idx="12"/>
          </p:nvPr>
        </p:nvSpPr>
        <p:spPr/>
        <p:txBody>
          <a:bodyPr/>
          <a:lstStyle/>
          <a:p>
            <a:pPr>
              <a:defRPr/>
            </a:pPr>
            <a:fld id="{A40E42C8-6F4A-4B7B-8043-7B5CCC8F403C}" type="slidenum">
              <a:rPr lang="en-US" smtClean="0"/>
              <a:pPr>
                <a:defRPr/>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4517"/>
                                        </p:tgtEl>
                                        <p:attrNameLst>
                                          <p:attrName>style.visibility</p:attrName>
                                        </p:attrNameLst>
                                      </p:cBhvr>
                                      <p:to>
                                        <p:strVal val="visible"/>
                                      </p:to>
                                    </p:set>
                                    <p:anim to="" calcmode="lin" valueType="num">
                                      <p:cBhvr>
                                        <p:cTn id="7" dur="1" fill="hold"/>
                                        <p:tgtEl>
                                          <p:spTgt spid="6451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4518"/>
                                        </p:tgtEl>
                                        <p:attrNameLst>
                                          <p:attrName>style.visibility</p:attrName>
                                        </p:attrNameLst>
                                      </p:cBhvr>
                                      <p:to>
                                        <p:strVal val="visible"/>
                                      </p:to>
                                    </p:set>
                                    <p:anim to="" calcmode="lin" valueType="num">
                                      <p:cBhvr>
                                        <p:cTn id="12" dur="1" fill="hold"/>
                                        <p:tgtEl>
                                          <p:spTgt spid="6451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4519"/>
                                        </p:tgtEl>
                                        <p:attrNameLst>
                                          <p:attrName>style.visibility</p:attrName>
                                        </p:attrNameLst>
                                      </p:cBhvr>
                                      <p:to>
                                        <p:strVal val="visible"/>
                                      </p:to>
                                    </p:set>
                                    <p:anim to="" calcmode="lin" valueType="num">
                                      <p:cBhvr>
                                        <p:cTn id="17" dur="1" fill="hold"/>
                                        <p:tgtEl>
                                          <p:spTgt spid="6451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4520"/>
                                        </p:tgtEl>
                                        <p:attrNameLst>
                                          <p:attrName>style.visibility</p:attrName>
                                        </p:attrNameLst>
                                      </p:cBhvr>
                                      <p:to>
                                        <p:strVal val="visible"/>
                                      </p:to>
                                    </p:set>
                                    <p:anim to="" calcmode="lin" valueType="num">
                                      <p:cBhvr>
                                        <p:cTn id="22" dur="1" fill="hold"/>
                                        <p:tgtEl>
                                          <p:spTgt spid="64520"/>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64516"/>
                                        </p:tgtEl>
                                        <p:attrNameLst>
                                          <p:attrName>style.visibility</p:attrName>
                                        </p:attrNameLst>
                                      </p:cBhvr>
                                      <p:to>
                                        <p:strVal val="visible"/>
                                      </p:to>
                                    </p:set>
                                    <p:anim to="" calcmode="lin" valueType="num">
                                      <p:cBhvr>
                                        <p:cTn id="27" dur="1" fill="hold"/>
                                        <p:tgtEl>
                                          <p:spTgt spid="645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17" grpId="0"/>
      <p:bldP spid="64518" grpId="0"/>
      <p:bldP spid="64519" grpId="0"/>
      <p:bldP spid="645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p:spPr>
        <p:txBody>
          <a:bodyPr/>
          <a:lstStyle/>
          <a:p>
            <a:pPr eaLnBrk="1" hangingPunct="1"/>
            <a:r>
              <a:rPr lang="en-US" sz="4000" smtClean="0"/>
              <a:t>Hệ thức đệ qui tuyến tính không thuần nhất</a:t>
            </a:r>
          </a:p>
        </p:txBody>
      </p:sp>
      <p:sp>
        <p:nvSpPr>
          <p:cNvPr id="77827"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65540" name="Text Box 4"/>
          <p:cNvSpPr txBox="1">
            <a:spLocks noChangeArrowheads="1"/>
          </p:cNvSpPr>
          <p:nvPr/>
        </p:nvSpPr>
        <p:spPr bwMode="auto">
          <a:xfrm>
            <a:off x="381000" y="1905000"/>
            <a:ext cx="8229600" cy="1816100"/>
          </a:xfrm>
          <a:prstGeom prst="rect">
            <a:avLst/>
          </a:prstGeom>
          <a:noFill/>
          <a:ln w="9525">
            <a:noFill/>
            <a:miter lim="800000"/>
            <a:headEnd/>
            <a:tailEnd/>
          </a:ln>
        </p:spPr>
        <p:txBody>
          <a:bodyPr>
            <a:spAutoFit/>
          </a:bodyPr>
          <a:lstStyle/>
          <a:p>
            <a:pPr algn="just">
              <a:spcBef>
                <a:spcPct val="50000"/>
              </a:spcBef>
            </a:pPr>
            <a:r>
              <a:rPr lang="en-US" sz="3200">
                <a:latin typeface="VNI-Times" pitchFamily="2" charset="0"/>
              </a:rPr>
              <a:t> Dạng 3 :  f</a:t>
            </a:r>
            <a:r>
              <a:rPr lang="en-US" sz="3200" baseline="-25000">
                <a:latin typeface="VNI-Times" pitchFamily="2" charset="0"/>
              </a:rPr>
              <a:t>n</a:t>
            </a:r>
            <a:r>
              <a:rPr lang="en-US" sz="3200">
                <a:latin typeface="VNI-Times" pitchFamily="2" charset="0"/>
              </a:rPr>
              <a:t> = f</a:t>
            </a:r>
            <a:r>
              <a:rPr lang="en-US" sz="3200" baseline="-25000">
                <a:latin typeface="VNI-Times" pitchFamily="2" charset="0"/>
              </a:rPr>
              <a:t>n1</a:t>
            </a:r>
            <a:r>
              <a:rPr lang="en-US" sz="3200">
                <a:latin typeface="VNI-Times" pitchFamily="2" charset="0"/>
              </a:rPr>
              <a:t> + f</a:t>
            </a:r>
            <a:r>
              <a:rPr lang="en-US" sz="3200" baseline="-25000">
                <a:latin typeface="VNI-Times" pitchFamily="2" charset="0"/>
              </a:rPr>
              <a:t>n2</a:t>
            </a:r>
            <a:r>
              <a:rPr lang="en-US" sz="3200">
                <a:latin typeface="VNI-Times" pitchFamily="2" charset="0"/>
              </a:rPr>
              <a:t> +…+ f</a:t>
            </a:r>
            <a:r>
              <a:rPr lang="en-US" sz="3200" baseline="-25000">
                <a:latin typeface="VNI-Times" pitchFamily="2" charset="0"/>
              </a:rPr>
              <a:t>ns</a:t>
            </a:r>
            <a:r>
              <a:rPr lang="en-US" sz="3200">
                <a:latin typeface="VNI-Times" pitchFamily="2" charset="0"/>
              </a:rPr>
              <a:t> </a:t>
            </a:r>
          </a:p>
          <a:p>
            <a:pPr algn="just">
              <a:spcBef>
                <a:spcPct val="50000"/>
              </a:spcBef>
            </a:pPr>
            <a:r>
              <a:rPr lang="en-US" sz="3200">
                <a:latin typeface="VNI-Times" pitchFamily="2" charset="0"/>
              </a:rPr>
              <a:t>Baèng caùch nhö treân ta tìm ñöôïc nghieäm rieâng x</a:t>
            </a:r>
            <a:r>
              <a:rPr lang="en-US" sz="3200" baseline="-25000">
                <a:latin typeface="VNI-Times" pitchFamily="2" charset="0"/>
              </a:rPr>
              <a:t>ni</a:t>
            </a:r>
            <a:r>
              <a:rPr lang="en-US" sz="3200">
                <a:latin typeface="VNI-Times" pitchFamily="2" charset="0"/>
              </a:rPr>
              <a:t> (1</a:t>
            </a:r>
            <a:r>
              <a:rPr lang="en-US" sz="3200">
                <a:latin typeface="VNI-Times" pitchFamily="2" charset="0"/>
                <a:sym typeface="Symbol" pitchFamily="18" charset="2"/>
              </a:rPr>
              <a:t></a:t>
            </a:r>
            <a:r>
              <a:rPr lang="en-US" sz="3200">
                <a:latin typeface="VNI-Times" pitchFamily="2" charset="0"/>
              </a:rPr>
              <a:t> i </a:t>
            </a:r>
            <a:r>
              <a:rPr lang="en-US" sz="3200">
                <a:latin typeface="VNI-Times" pitchFamily="2" charset="0"/>
                <a:sym typeface="Symbol" pitchFamily="18" charset="2"/>
              </a:rPr>
              <a:t></a:t>
            </a:r>
            <a:r>
              <a:rPr lang="en-US" sz="3200">
                <a:latin typeface="VNI-Times" pitchFamily="2" charset="0"/>
              </a:rPr>
              <a:t> s) cuûa heä  thöùc ñeä qui:</a:t>
            </a:r>
          </a:p>
        </p:txBody>
      </p:sp>
      <p:sp>
        <p:nvSpPr>
          <p:cNvPr id="65541" name="Text Box 5"/>
          <p:cNvSpPr txBox="1">
            <a:spLocks noChangeArrowheads="1"/>
          </p:cNvSpPr>
          <p:nvPr/>
        </p:nvSpPr>
        <p:spPr bwMode="auto">
          <a:xfrm>
            <a:off x="1066800" y="4022725"/>
            <a:ext cx="8077200" cy="701675"/>
          </a:xfrm>
          <a:prstGeom prst="rect">
            <a:avLst/>
          </a:prstGeom>
          <a:noFill/>
          <a:ln w="9525">
            <a:noFill/>
            <a:miter lim="800000"/>
            <a:headEnd/>
            <a:tailEnd/>
          </a:ln>
        </p:spPr>
        <p:txBody>
          <a:bodyPr>
            <a:spAutoFit/>
          </a:bodyPr>
          <a:lstStyle/>
          <a:p>
            <a:pPr>
              <a:spcBef>
                <a:spcPct val="50000"/>
              </a:spcBef>
            </a:pPr>
            <a:r>
              <a:rPr lang="en-US" sz="4000">
                <a:latin typeface="Times New Roman" pitchFamily="18" charset="0"/>
              </a:rPr>
              <a:t>a</a:t>
            </a:r>
            <a:r>
              <a:rPr lang="en-US" sz="4000" baseline="-25000">
                <a:latin typeface="Times New Roman" pitchFamily="18" charset="0"/>
              </a:rPr>
              <a:t>0</a:t>
            </a:r>
            <a:r>
              <a:rPr lang="en-US" sz="4000">
                <a:latin typeface="Times New Roman" pitchFamily="18" charset="0"/>
              </a:rPr>
              <a:t>x</a:t>
            </a:r>
            <a:r>
              <a:rPr lang="en-US" sz="4000" baseline="-25000">
                <a:latin typeface="Times New Roman" pitchFamily="18" charset="0"/>
              </a:rPr>
              <a:t>n</a:t>
            </a:r>
            <a:r>
              <a:rPr lang="en-US" sz="4000">
                <a:latin typeface="Times New Roman" pitchFamily="18" charset="0"/>
              </a:rPr>
              <a:t> + a</a:t>
            </a:r>
            <a:r>
              <a:rPr lang="en-US" sz="4000" baseline="-25000">
                <a:latin typeface="Times New Roman" pitchFamily="18" charset="0"/>
              </a:rPr>
              <a:t>1</a:t>
            </a:r>
            <a:r>
              <a:rPr lang="en-US" sz="4000">
                <a:latin typeface="Times New Roman" pitchFamily="18" charset="0"/>
              </a:rPr>
              <a:t>x</a:t>
            </a:r>
            <a:r>
              <a:rPr lang="en-US" sz="4000" baseline="-25000">
                <a:latin typeface="Times New Roman" pitchFamily="18" charset="0"/>
              </a:rPr>
              <a:t>n-1</a:t>
            </a:r>
            <a:r>
              <a:rPr lang="en-US" sz="4000">
                <a:latin typeface="Times New Roman" pitchFamily="18" charset="0"/>
              </a:rPr>
              <a:t> +… + a</a:t>
            </a:r>
            <a:r>
              <a:rPr lang="en-US" sz="4000" baseline="-25000">
                <a:latin typeface="Times New Roman" pitchFamily="18" charset="0"/>
              </a:rPr>
              <a:t>k</a:t>
            </a:r>
            <a:r>
              <a:rPr lang="en-US" sz="4000">
                <a:latin typeface="Times New Roman" pitchFamily="18" charset="0"/>
              </a:rPr>
              <a:t>x</a:t>
            </a:r>
            <a:r>
              <a:rPr lang="en-US" sz="4000" baseline="-25000">
                <a:latin typeface="Times New Roman" pitchFamily="18" charset="0"/>
              </a:rPr>
              <a:t>n-k</a:t>
            </a:r>
            <a:r>
              <a:rPr lang="en-US" sz="4000">
                <a:latin typeface="Times New Roman" pitchFamily="18" charset="0"/>
              </a:rPr>
              <a:t> =  f</a:t>
            </a:r>
            <a:r>
              <a:rPr lang="en-US" sz="4000" baseline="-25000">
                <a:latin typeface="Times New Roman" pitchFamily="18" charset="0"/>
              </a:rPr>
              <a:t>ni</a:t>
            </a:r>
          </a:p>
        </p:txBody>
      </p:sp>
      <p:sp>
        <p:nvSpPr>
          <p:cNvPr id="65542" name="Rectangle 6"/>
          <p:cNvSpPr>
            <a:spLocks noChangeArrowheads="1"/>
          </p:cNvSpPr>
          <p:nvPr/>
        </p:nvSpPr>
        <p:spPr bwMode="auto">
          <a:xfrm>
            <a:off x="990600" y="3886200"/>
            <a:ext cx="6553200" cy="1219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65543" name="Text Box 7"/>
          <p:cNvSpPr txBox="1">
            <a:spLocks noChangeArrowheads="1"/>
          </p:cNvSpPr>
          <p:nvPr/>
        </p:nvSpPr>
        <p:spPr bwMode="auto">
          <a:xfrm>
            <a:off x="342900" y="5181600"/>
            <a:ext cx="8610600" cy="519113"/>
          </a:xfrm>
          <a:prstGeom prst="rect">
            <a:avLst/>
          </a:prstGeom>
          <a:noFill/>
          <a:ln w="9525">
            <a:noFill/>
            <a:miter lim="800000"/>
            <a:headEnd/>
            <a:tailEnd/>
          </a:ln>
        </p:spPr>
        <p:txBody>
          <a:bodyPr>
            <a:spAutoFit/>
          </a:bodyPr>
          <a:lstStyle/>
          <a:p>
            <a:pPr>
              <a:spcBef>
                <a:spcPct val="50000"/>
              </a:spcBef>
            </a:pPr>
            <a:r>
              <a:rPr lang="en-US" sz="2800">
                <a:latin typeface="VNI-Times" pitchFamily="2" charset="0"/>
              </a:rPr>
              <a:t>Khi ñoù x</a:t>
            </a:r>
            <a:r>
              <a:rPr lang="en-US" sz="2800" baseline="-25000">
                <a:latin typeface="VNI-Times" pitchFamily="2" charset="0"/>
              </a:rPr>
              <a:t>n</a:t>
            </a:r>
            <a:r>
              <a:rPr lang="en-US" sz="2800">
                <a:latin typeface="VNI-Times" pitchFamily="2" charset="0"/>
              </a:rPr>
              <a:t> = x</a:t>
            </a:r>
            <a:r>
              <a:rPr lang="en-US" sz="2800" baseline="-25000">
                <a:latin typeface="VNI-Times" pitchFamily="2" charset="0"/>
              </a:rPr>
              <a:t>n1</a:t>
            </a:r>
            <a:r>
              <a:rPr lang="en-US" sz="2800">
                <a:latin typeface="VNI-Times" pitchFamily="2" charset="0"/>
              </a:rPr>
              <a:t> + x</a:t>
            </a:r>
            <a:r>
              <a:rPr lang="en-US" sz="2800" baseline="-25000">
                <a:latin typeface="VNI-Times" pitchFamily="2" charset="0"/>
              </a:rPr>
              <a:t>n2</a:t>
            </a:r>
            <a:r>
              <a:rPr lang="en-US" sz="2800">
                <a:latin typeface="VNI-Times" pitchFamily="2" charset="0"/>
              </a:rPr>
              <a:t>+…+ x</a:t>
            </a:r>
            <a:r>
              <a:rPr lang="en-US" sz="2800" baseline="-25000">
                <a:latin typeface="VNI-Times" pitchFamily="2" charset="0"/>
              </a:rPr>
              <a:t>ns</a:t>
            </a:r>
            <a:r>
              <a:rPr lang="en-US" sz="2800">
                <a:latin typeface="VNI-Times" pitchFamily="2" charset="0"/>
              </a:rPr>
              <a:t> laø moät nghieäm rieâng cuûa (1) </a:t>
            </a:r>
          </a:p>
        </p:txBody>
      </p:sp>
      <p:sp>
        <p:nvSpPr>
          <p:cNvPr id="65544" name="AutoShape 8">
            <a:hlinkClick r:id="rId2" action="ppaction://hlinksldjump" highlightClick="1"/>
          </p:cNvPr>
          <p:cNvSpPr>
            <a:spLocks noChangeArrowheads="1"/>
          </p:cNvSpPr>
          <p:nvPr/>
        </p:nvSpPr>
        <p:spPr bwMode="auto">
          <a:xfrm>
            <a:off x="8534400" y="6553200"/>
            <a:ext cx="609600" cy="304800"/>
          </a:xfrm>
          <a:prstGeom prst="actionButtonForwardNext">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9" name="Slide Number Placeholder 8"/>
          <p:cNvSpPr>
            <a:spLocks noGrp="1"/>
          </p:cNvSpPr>
          <p:nvPr>
            <p:ph type="sldNum" sz="quarter" idx="12"/>
          </p:nvPr>
        </p:nvSpPr>
        <p:spPr/>
        <p:txBody>
          <a:bodyPr/>
          <a:lstStyle/>
          <a:p>
            <a:pPr>
              <a:defRPr/>
            </a:pPr>
            <a:fld id="{BB8C0446-D5D4-44C7-85EB-5C5179004A6F}" type="slidenum">
              <a:rPr lang="en-US" smtClean="0"/>
              <a:pPr>
                <a:defRPr/>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 to="" calcmode="lin" valueType="num">
                                      <p:cBhvr>
                                        <p:cTn id="7" dur="1" fill="hold"/>
                                        <p:tgtEl>
                                          <p:spTgt spid="6554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5541"/>
                                        </p:tgtEl>
                                        <p:attrNameLst>
                                          <p:attrName>style.visibility</p:attrName>
                                        </p:attrNameLst>
                                      </p:cBhvr>
                                      <p:to>
                                        <p:strVal val="visible"/>
                                      </p:to>
                                    </p:set>
                                    <p:anim to="" calcmode="lin" valueType="num">
                                      <p:cBhvr>
                                        <p:cTn id="12" dur="1" fill="hold"/>
                                        <p:tgtEl>
                                          <p:spTgt spid="6554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65542"/>
                                        </p:tgtEl>
                                        <p:attrNameLst>
                                          <p:attrName>style.visibility</p:attrName>
                                        </p:attrNameLst>
                                      </p:cBhvr>
                                      <p:to>
                                        <p:strVal val="visible"/>
                                      </p:to>
                                    </p:set>
                                    <p:anim to="" calcmode="lin" valueType="num">
                                      <p:cBhvr>
                                        <p:cTn id="17" dur="1" fill="hold"/>
                                        <p:tgtEl>
                                          <p:spTgt spid="65542"/>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65543"/>
                                        </p:tgtEl>
                                        <p:attrNameLst>
                                          <p:attrName>style.visibility</p:attrName>
                                        </p:attrNameLst>
                                      </p:cBhvr>
                                      <p:to>
                                        <p:strVal val="visible"/>
                                      </p:to>
                                    </p:set>
                                    <p:anim to="" calcmode="lin" valueType="num">
                                      <p:cBhvr>
                                        <p:cTn id="22" dur="1" fill="hold"/>
                                        <p:tgtEl>
                                          <p:spTgt spid="65543"/>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65544"/>
                                        </p:tgtEl>
                                        <p:attrNameLst>
                                          <p:attrName>style.visibility</p:attrName>
                                        </p:attrNameLst>
                                      </p:cBhvr>
                                      <p:to>
                                        <p:strVal val="visible"/>
                                      </p:to>
                                    </p:set>
                                    <p:anim to="" calcmode="lin" valueType="num">
                                      <p:cBhvr>
                                        <p:cTn id="27" dur="1" fill="hold"/>
                                        <p:tgtEl>
                                          <p:spTgt spid="655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p:bldP spid="65542" grpId="0" animBg="1"/>
      <p:bldP spid="65543" grpId="0"/>
      <p:bldP spid="655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Nghiệm tổng quát</a:t>
            </a:r>
          </a:p>
        </p:txBody>
      </p:sp>
      <p:sp>
        <p:nvSpPr>
          <p:cNvPr id="47107" name="Rectangle 3"/>
          <p:cNvSpPr>
            <a:spLocks noGrp="1" noChangeArrowheads="1"/>
          </p:cNvSpPr>
          <p:nvPr>
            <p:ph type="body" idx="1"/>
          </p:nvPr>
        </p:nvSpPr>
        <p:spPr/>
        <p:txBody>
          <a:bodyPr/>
          <a:lstStyle/>
          <a:p>
            <a:pPr eaLnBrk="1" hangingPunct="1">
              <a:lnSpc>
                <a:spcPct val="90000"/>
              </a:lnSpc>
              <a:buFont typeface="Wingdings" pitchFamily="2" charset="2"/>
              <a:buChar char="Ø"/>
            </a:pPr>
            <a:r>
              <a:rPr lang="en-US" smtClean="0">
                <a:latin typeface="VNI-Times" pitchFamily="2" charset="0"/>
              </a:rPr>
              <a:t>Moãi daõy {x</a:t>
            </a:r>
            <a:r>
              <a:rPr lang="en-US" baseline="-25000" smtClean="0">
                <a:latin typeface="VNI-Times" pitchFamily="2" charset="0"/>
              </a:rPr>
              <a:t>n</a:t>
            </a:r>
            <a:r>
              <a:rPr lang="en-US" smtClean="0">
                <a:latin typeface="VNI-Times" pitchFamily="2" charset="0"/>
              </a:rPr>
              <a:t>} thoûa (1) ñöôïc goïi laø moät nghieäm cuûa (1). </a:t>
            </a:r>
          </a:p>
          <a:p>
            <a:pPr lvl="1" eaLnBrk="1" hangingPunct="1">
              <a:lnSpc>
                <a:spcPct val="90000"/>
              </a:lnSpc>
              <a:buFontTx/>
              <a:buChar char="•"/>
            </a:pPr>
            <a:r>
              <a:rPr lang="en-US" smtClean="0">
                <a:latin typeface="VNI-Times" pitchFamily="2" charset="0"/>
              </a:rPr>
              <a:t>Nhaän xeùt raèng moãi nghieäm {x</a:t>
            </a:r>
            <a:r>
              <a:rPr lang="en-US" baseline="-25000" smtClean="0">
                <a:latin typeface="VNI-Times" pitchFamily="2" charset="0"/>
              </a:rPr>
              <a:t>n</a:t>
            </a:r>
            <a:r>
              <a:rPr lang="en-US" smtClean="0">
                <a:latin typeface="VNI-Times" pitchFamily="2" charset="0"/>
              </a:rPr>
              <a:t>} cuûa (1) ñöôïc hoaøn toaøn  xaùc ñònh bôûi k giaù trò ban ñaàu x</a:t>
            </a:r>
            <a:r>
              <a:rPr lang="en-US" baseline="-25000" smtClean="0">
                <a:latin typeface="VNI-Times" pitchFamily="2" charset="0"/>
              </a:rPr>
              <a:t>0</a:t>
            </a:r>
            <a:r>
              <a:rPr lang="en-US" smtClean="0">
                <a:latin typeface="VNI-Times" pitchFamily="2" charset="0"/>
              </a:rPr>
              <a:t>, x</a:t>
            </a:r>
            <a:r>
              <a:rPr lang="en-US" baseline="-25000" smtClean="0">
                <a:latin typeface="VNI-Times" pitchFamily="2" charset="0"/>
              </a:rPr>
              <a:t>1</a:t>
            </a:r>
            <a:r>
              <a:rPr lang="en-US" smtClean="0">
                <a:latin typeface="VNI-Times" pitchFamily="2" charset="0"/>
              </a:rPr>
              <a:t>,…, x</a:t>
            </a:r>
            <a:r>
              <a:rPr lang="en-US" baseline="-25000" smtClean="0">
                <a:latin typeface="VNI-Times" pitchFamily="2" charset="0"/>
              </a:rPr>
              <a:t>k-1</a:t>
            </a:r>
            <a:r>
              <a:rPr lang="en-US" smtClean="0">
                <a:latin typeface="VNI-Times" pitchFamily="2" charset="0"/>
              </a:rPr>
              <a:t>.</a:t>
            </a:r>
          </a:p>
          <a:p>
            <a:pPr eaLnBrk="1" hangingPunct="1">
              <a:lnSpc>
                <a:spcPct val="90000"/>
              </a:lnSpc>
              <a:buFont typeface="Wingdings" pitchFamily="2" charset="2"/>
              <a:buChar char="Ø"/>
            </a:pPr>
            <a:r>
              <a:rPr lang="en-US" smtClean="0">
                <a:latin typeface="VNI-Times" pitchFamily="2" charset="0"/>
              </a:rPr>
              <a:t>Hoï daõy soá  { x</a:t>
            </a:r>
            <a:r>
              <a:rPr lang="en-US" baseline="-25000" smtClean="0">
                <a:latin typeface="VNI-Times" pitchFamily="2" charset="0"/>
              </a:rPr>
              <a:t>n</a:t>
            </a:r>
            <a:r>
              <a:rPr lang="en-US" smtClean="0">
                <a:latin typeface="VNI-Times" pitchFamily="2" charset="0"/>
              </a:rPr>
              <a:t> = x</a:t>
            </a:r>
            <a:r>
              <a:rPr lang="en-US" baseline="-25000" smtClean="0">
                <a:latin typeface="VNI-Times" pitchFamily="2" charset="0"/>
              </a:rPr>
              <a:t>n</a:t>
            </a:r>
            <a:r>
              <a:rPr lang="en-US" smtClean="0">
                <a:latin typeface="VNI-Times" pitchFamily="2" charset="0"/>
              </a:rPr>
              <a:t>(C</a:t>
            </a:r>
            <a:r>
              <a:rPr lang="en-US" baseline="-25000" smtClean="0">
                <a:latin typeface="VNI-Times" pitchFamily="2" charset="0"/>
              </a:rPr>
              <a:t>1</a:t>
            </a:r>
            <a:r>
              <a:rPr lang="en-US" smtClean="0">
                <a:latin typeface="VNI-Times" pitchFamily="2" charset="0"/>
              </a:rPr>
              <a:t>, C</a:t>
            </a:r>
            <a:r>
              <a:rPr lang="en-US" baseline="-25000" smtClean="0">
                <a:latin typeface="VNI-Times" pitchFamily="2" charset="0"/>
              </a:rPr>
              <a:t>2</a:t>
            </a:r>
            <a:r>
              <a:rPr lang="en-US" smtClean="0">
                <a:latin typeface="VNI-Times" pitchFamily="2" charset="0"/>
              </a:rPr>
              <a:t>,…,C</a:t>
            </a:r>
            <a:r>
              <a:rPr lang="en-US" baseline="-25000" smtClean="0">
                <a:latin typeface="VNI-Times" pitchFamily="2" charset="0"/>
              </a:rPr>
              <a:t>k</a:t>
            </a:r>
            <a:r>
              <a:rPr lang="en-US" smtClean="0">
                <a:latin typeface="VNI-Times" pitchFamily="2" charset="0"/>
              </a:rPr>
              <a:t>)} phuï thuoäc vaøo k hoï tham  soá  C</a:t>
            </a:r>
            <a:r>
              <a:rPr lang="en-US" baseline="-25000" smtClean="0">
                <a:latin typeface="VNI-Times" pitchFamily="2" charset="0"/>
              </a:rPr>
              <a:t>1</a:t>
            </a:r>
            <a:r>
              <a:rPr lang="en-US" smtClean="0">
                <a:latin typeface="VNI-Times" pitchFamily="2" charset="0"/>
              </a:rPr>
              <a:t>, C</a:t>
            </a:r>
            <a:r>
              <a:rPr lang="en-US" baseline="-25000" smtClean="0">
                <a:latin typeface="VNI-Times" pitchFamily="2" charset="0"/>
              </a:rPr>
              <a:t>2</a:t>
            </a:r>
            <a:r>
              <a:rPr lang="en-US" smtClean="0">
                <a:latin typeface="VNI-Times" pitchFamily="2" charset="0"/>
              </a:rPr>
              <a:t>,…,C</a:t>
            </a:r>
            <a:r>
              <a:rPr lang="en-US" baseline="-25000" smtClean="0">
                <a:latin typeface="VNI-Times" pitchFamily="2" charset="0"/>
              </a:rPr>
              <a:t>k</a:t>
            </a:r>
            <a:r>
              <a:rPr lang="en-US" smtClean="0">
                <a:latin typeface="VNI-Times" pitchFamily="2" charset="0"/>
              </a:rPr>
              <a:t>  ñöôïc goïi laø nghieäm toång quaùt cuûa (1) neáu moïi daõy cuûa hoï naøy ñeàu laø nghieäm cuûa (1) </a:t>
            </a:r>
          </a:p>
        </p:txBody>
      </p:sp>
      <p:pic>
        <p:nvPicPr>
          <p:cNvPr id="47108" name="Picture 4" descr="peace_dove"/>
          <p:cNvPicPr>
            <a:picLocks noChangeAspect="1" noChangeArrowheads="1"/>
          </p:cNvPicPr>
          <p:nvPr/>
        </p:nvPicPr>
        <p:blipFill>
          <a:blip r:embed="rId2"/>
          <a:srcRect/>
          <a:stretch>
            <a:fillRect/>
          </a:stretch>
        </p:blipFill>
        <p:spPr bwMode="auto">
          <a:xfrm>
            <a:off x="6629400" y="0"/>
            <a:ext cx="2514600" cy="2514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08926722-F4E0-479A-9BD3-5196D6285416}"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3"/>
          <p:cNvSpPr>
            <a:spLocks noChangeArrowheads="1"/>
          </p:cNvSpPr>
          <p:nvPr/>
        </p:nvSpPr>
        <p:spPr bwMode="auto">
          <a:xfrm>
            <a:off x="4094163" y="34988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15368" name="Text Box 4"/>
          <p:cNvSpPr txBox="1">
            <a:spLocks noChangeArrowheads="1"/>
          </p:cNvSpPr>
          <p:nvPr/>
        </p:nvSpPr>
        <p:spPr bwMode="auto">
          <a:xfrm>
            <a:off x="762000" y="304800"/>
            <a:ext cx="1524000" cy="579438"/>
          </a:xfrm>
          <a:prstGeom prst="rect">
            <a:avLst/>
          </a:prstGeom>
          <a:noFill/>
          <a:ln w="9525">
            <a:noFill/>
            <a:miter lim="800000"/>
            <a:headEnd/>
            <a:tailEnd/>
          </a:ln>
        </p:spPr>
        <p:txBody>
          <a:bodyPr>
            <a:spAutoFit/>
          </a:bodyPr>
          <a:lstStyle/>
          <a:p>
            <a:pPr>
              <a:spcBef>
                <a:spcPct val="50000"/>
              </a:spcBef>
            </a:pPr>
            <a:r>
              <a:rPr lang="en-US" sz="3200" b="1" u="sng">
                <a:latin typeface="Times New Roman" pitchFamily="18" charset="0"/>
              </a:rPr>
              <a:t>Ví dụ:</a:t>
            </a:r>
          </a:p>
        </p:txBody>
      </p:sp>
      <p:sp>
        <p:nvSpPr>
          <p:cNvPr id="15369" name="Rectangle 6"/>
          <p:cNvSpPr>
            <a:spLocks noChangeArrowheads="1"/>
          </p:cNvSpPr>
          <p:nvPr/>
        </p:nvSpPr>
        <p:spPr bwMode="auto">
          <a:xfrm>
            <a:off x="2038350" y="32385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5362" name="Object 2"/>
          <p:cNvGraphicFramePr>
            <a:graphicFrameLocks noChangeAspect="1"/>
          </p:cNvGraphicFramePr>
          <p:nvPr/>
        </p:nvGraphicFramePr>
        <p:xfrm>
          <a:off x="2171700" y="1028700"/>
          <a:ext cx="4267200" cy="533400"/>
        </p:xfrm>
        <a:graphic>
          <a:graphicData uri="http://schemas.openxmlformats.org/presentationml/2006/ole">
            <p:oleObj spid="_x0000_s15362" name="Equation" r:id="rId3" imgW="1981200" imgH="254000" progId="Equation.DSMT4">
              <p:embed/>
            </p:oleObj>
          </a:graphicData>
        </a:graphic>
      </p:graphicFrame>
      <p:sp>
        <p:nvSpPr>
          <p:cNvPr id="15370" name="Rectangle 8"/>
          <p:cNvSpPr>
            <a:spLocks noChangeArrowheads="1"/>
          </p:cNvSpPr>
          <p:nvPr/>
        </p:nvSpPr>
        <p:spPr bwMode="auto">
          <a:xfrm>
            <a:off x="2476500" y="41148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5363" name="Object 3"/>
          <p:cNvGraphicFramePr>
            <a:graphicFrameLocks noChangeAspect="1"/>
          </p:cNvGraphicFramePr>
          <p:nvPr/>
        </p:nvGraphicFramePr>
        <p:xfrm>
          <a:off x="2114550" y="1524000"/>
          <a:ext cx="5562600" cy="1249363"/>
        </p:xfrm>
        <a:graphic>
          <a:graphicData uri="http://schemas.openxmlformats.org/presentationml/2006/ole">
            <p:oleObj spid="_x0000_s15363" name="Equation" r:id="rId4" imgW="2540000" imgH="596900" progId="Equation.DSMT4">
              <p:embed/>
            </p:oleObj>
          </a:graphicData>
        </a:graphic>
      </p:graphicFrame>
      <p:graphicFrame>
        <p:nvGraphicFramePr>
          <p:cNvPr id="15364" name="Object 4"/>
          <p:cNvGraphicFramePr>
            <a:graphicFrameLocks noChangeAspect="1"/>
          </p:cNvGraphicFramePr>
          <p:nvPr/>
        </p:nvGraphicFramePr>
        <p:xfrm>
          <a:off x="2152650" y="2895600"/>
          <a:ext cx="5943600" cy="1025525"/>
        </p:xfrm>
        <a:graphic>
          <a:graphicData uri="http://schemas.openxmlformats.org/presentationml/2006/ole">
            <p:oleObj spid="_x0000_s15364" name="Equation" r:id="rId5" imgW="3314700" imgH="596900" progId="Equation.DSMT4">
              <p:embed/>
            </p:oleObj>
          </a:graphicData>
        </a:graphic>
      </p:graphicFrame>
      <p:sp>
        <p:nvSpPr>
          <p:cNvPr id="15371" name="Rectangle 12"/>
          <p:cNvSpPr>
            <a:spLocks noChangeArrowheads="1"/>
          </p:cNvSpPr>
          <p:nvPr/>
        </p:nvSpPr>
        <p:spPr bwMode="auto">
          <a:xfrm>
            <a:off x="2057400" y="52387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5365" name="Object 5"/>
          <p:cNvGraphicFramePr>
            <a:graphicFrameLocks noChangeAspect="1"/>
          </p:cNvGraphicFramePr>
          <p:nvPr/>
        </p:nvGraphicFramePr>
        <p:xfrm>
          <a:off x="2152650" y="4057650"/>
          <a:ext cx="6477000" cy="887413"/>
        </p:xfrm>
        <a:graphic>
          <a:graphicData uri="http://schemas.openxmlformats.org/presentationml/2006/ole">
            <p:oleObj spid="_x0000_s15365" name="Equation" r:id="rId6" imgW="3403600" imgH="469900" progId="Equation.DSMT4">
              <p:embed/>
            </p:oleObj>
          </a:graphicData>
        </a:graphic>
      </p:graphicFrame>
      <p:sp>
        <p:nvSpPr>
          <p:cNvPr id="15372" name="Rectangle 14"/>
          <p:cNvSpPr>
            <a:spLocks noChangeArrowheads="1"/>
          </p:cNvSpPr>
          <p:nvPr/>
        </p:nvSpPr>
        <p:spPr bwMode="auto">
          <a:xfrm>
            <a:off x="2266950" y="60579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5366" name="Object 6"/>
          <p:cNvGraphicFramePr>
            <a:graphicFrameLocks noChangeAspect="1"/>
          </p:cNvGraphicFramePr>
          <p:nvPr/>
        </p:nvGraphicFramePr>
        <p:xfrm>
          <a:off x="2133600" y="5410200"/>
          <a:ext cx="6477000" cy="552450"/>
        </p:xfrm>
        <a:graphic>
          <a:graphicData uri="http://schemas.openxmlformats.org/presentationml/2006/ole">
            <p:oleObj spid="_x0000_s15366" name="Equation" r:id="rId7" imgW="3124200" imgH="279400" progId="Equation.DSMT4">
              <p:embed/>
            </p:oleObj>
          </a:graphicData>
        </a:graphic>
      </p:graphicFrame>
      <p:sp>
        <p:nvSpPr>
          <p:cNvPr id="15373" name="Text Box 15"/>
          <p:cNvSpPr txBox="1">
            <a:spLocks noChangeArrowheads="1"/>
          </p:cNvSpPr>
          <p:nvPr/>
        </p:nvSpPr>
        <p:spPr bwMode="auto">
          <a:xfrm>
            <a:off x="1143000" y="990600"/>
            <a:ext cx="9144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hlinkClick r:id="rId8" action="ppaction://hlinksldjump"/>
              </a:rPr>
              <a:t>a)</a:t>
            </a:r>
            <a:endParaRPr lang="en-US" sz="3200">
              <a:latin typeface="Times New Roman" pitchFamily="18" charset="0"/>
            </a:endParaRPr>
          </a:p>
        </p:txBody>
      </p:sp>
      <p:sp>
        <p:nvSpPr>
          <p:cNvPr id="15374" name="Text Box 16"/>
          <p:cNvSpPr txBox="1">
            <a:spLocks noChangeArrowheads="1"/>
          </p:cNvSpPr>
          <p:nvPr/>
        </p:nvSpPr>
        <p:spPr bwMode="auto">
          <a:xfrm>
            <a:off x="1143000" y="1809750"/>
            <a:ext cx="9144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hlinkClick r:id="rId9" action="ppaction://hlinksldjump"/>
              </a:rPr>
              <a:t>b)</a:t>
            </a:r>
            <a:endParaRPr lang="en-US" sz="3200">
              <a:latin typeface="Times New Roman" pitchFamily="18" charset="0"/>
            </a:endParaRPr>
          </a:p>
        </p:txBody>
      </p:sp>
      <p:sp>
        <p:nvSpPr>
          <p:cNvPr id="15375" name="Text Box 17"/>
          <p:cNvSpPr txBox="1">
            <a:spLocks noChangeArrowheads="1"/>
          </p:cNvSpPr>
          <p:nvPr/>
        </p:nvSpPr>
        <p:spPr bwMode="auto">
          <a:xfrm>
            <a:off x="1181100" y="3067050"/>
            <a:ext cx="9144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hlinkClick r:id="rId10" action="ppaction://hlinksldjump"/>
              </a:rPr>
              <a:t>c)</a:t>
            </a:r>
            <a:endParaRPr lang="en-US" sz="3200">
              <a:latin typeface="Times New Roman" pitchFamily="18" charset="0"/>
            </a:endParaRPr>
          </a:p>
        </p:txBody>
      </p:sp>
      <p:sp>
        <p:nvSpPr>
          <p:cNvPr id="15376" name="Text Box 18"/>
          <p:cNvSpPr txBox="1">
            <a:spLocks noChangeArrowheads="1"/>
          </p:cNvSpPr>
          <p:nvPr/>
        </p:nvSpPr>
        <p:spPr bwMode="auto">
          <a:xfrm>
            <a:off x="1200150" y="4267200"/>
            <a:ext cx="9144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hlinkClick r:id="rId11" action="ppaction://hlinksldjump"/>
              </a:rPr>
              <a:t>d)</a:t>
            </a:r>
            <a:endParaRPr lang="en-US" sz="3200">
              <a:latin typeface="Times New Roman" pitchFamily="18" charset="0"/>
            </a:endParaRPr>
          </a:p>
        </p:txBody>
      </p:sp>
      <p:sp>
        <p:nvSpPr>
          <p:cNvPr id="15377" name="Text Box 19"/>
          <p:cNvSpPr txBox="1">
            <a:spLocks noChangeArrowheads="1"/>
          </p:cNvSpPr>
          <p:nvPr/>
        </p:nvSpPr>
        <p:spPr bwMode="auto">
          <a:xfrm>
            <a:off x="1219200" y="5448300"/>
            <a:ext cx="9144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hlinkClick r:id="rId12" action="ppaction://hlinksldjump"/>
              </a:rPr>
              <a:t>e)</a:t>
            </a:r>
            <a:endParaRPr lang="en-US" sz="3200">
              <a:latin typeface="Times New Roman" pitchFamily="18" charset="0"/>
            </a:endParaRPr>
          </a:p>
        </p:txBody>
      </p:sp>
      <p:sp>
        <p:nvSpPr>
          <p:cNvPr id="18" name="Slide Number Placeholder 17"/>
          <p:cNvSpPr>
            <a:spLocks noGrp="1"/>
          </p:cNvSpPr>
          <p:nvPr>
            <p:ph type="sldNum" sz="quarter" idx="12"/>
          </p:nvPr>
        </p:nvSpPr>
        <p:spPr/>
        <p:txBody>
          <a:bodyPr/>
          <a:lstStyle/>
          <a:p>
            <a:pPr>
              <a:defRPr/>
            </a:pPr>
            <a:fld id="{A37DF1D3-AB2A-45C2-A204-78E1173D044D}"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ChangeArrowheads="1"/>
          </p:cNvSpPr>
          <p:nvPr/>
        </p:nvSpPr>
        <p:spPr bwMode="auto">
          <a:xfrm>
            <a:off x="1333500" y="8001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68612" name="Object 2"/>
          <p:cNvGraphicFramePr>
            <a:graphicFrameLocks noChangeAspect="1"/>
          </p:cNvGraphicFramePr>
          <p:nvPr/>
        </p:nvGraphicFramePr>
        <p:xfrm>
          <a:off x="1143000" y="533400"/>
          <a:ext cx="4000500" cy="512763"/>
        </p:xfrm>
        <a:graphic>
          <a:graphicData uri="http://schemas.openxmlformats.org/presentationml/2006/ole">
            <p:oleObj spid="_x0000_s16386" name="Equation" r:id="rId3" imgW="1930400" imgH="254000" progId="Equation.DSMT4">
              <p:embed/>
            </p:oleObj>
          </a:graphicData>
        </a:graphic>
      </p:graphicFrame>
      <p:sp>
        <p:nvSpPr>
          <p:cNvPr id="68614" name="Text Box 6"/>
          <p:cNvSpPr txBox="1">
            <a:spLocks noChangeArrowheads="1"/>
          </p:cNvSpPr>
          <p:nvPr/>
        </p:nvSpPr>
        <p:spPr bwMode="auto">
          <a:xfrm>
            <a:off x="7010400" y="457200"/>
            <a:ext cx="990600" cy="519113"/>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(1)</a:t>
            </a:r>
          </a:p>
        </p:txBody>
      </p:sp>
      <p:sp>
        <p:nvSpPr>
          <p:cNvPr id="68615" name="Text Box 7"/>
          <p:cNvSpPr txBox="1">
            <a:spLocks noChangeArrowheads="1"/>
          </p:cNvSpPr>
          <p:nvPr/>
        </p:nvSpPr>
        <p:spPr bwMode="auto">
          <a:xfrm>
            <a:off x="0" y="0"/>
            <a:ext cx="1752600"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b="1">
                <a:solidFill>
                  <a:srgbClr val="FF3300"/>
                </a:solidFill>
                <a:effectLst>
                  <a:outerShdw blurRad="38100" dist="38100" dir="2700000" algn="tl">
                    <a:srgbClr val="C0C0C0"/>
                  </a:outerShdw>
                </a:effectLst>
                <a:latin typeface="+mn-lt"/>
              </a:rPr>
              <a:t>Ví Dụ 1</a:t>
            </a:r>
          </a:p>
        </p:txBody>
      </p:sp>
      <p:sp>
        <p:nvSpPr>
          <p:cNvPr id="68616" name="Text Box 8"/>
          <p:cNvSpPr txBox="1">
            <a:spLocks noChangeArrowheads="1"/>
          </p:cNvSpPr>
          <p:nvPr/>
        </p:nvSpPr>
        <p:spPr bwMode="auto">
          <a:xfrm>
            <a:off x="762000" y="1295400"/>
            <a:ext cx="7696200" cy="579438"/>
          </a:xfrm>
          <a:prstGeom prst="rect">
            <a:avLst/>
          </a:prstGeom>
          <a:noFill/>
          <a:ln w="9525">
            <a:noFill/>
            <a:miter lim="800000"/>
            <a:headEnd/>
            <a:tailEnd/>
          </a:ln>
        </p:spPr>
        <p:txBody>
          <a:bodyPr>
            <a:spAutoFit/>
          </a:bodyPr>
          <a:lstStyle/>
          <a:p>
            <a:pPr>
              <a:spcBef>
                <a:spcPct val="50000"/>
              </a:spcBef>
            </a:pPr>
            <a:r>
              <a:rPr lang="en-US" sz="3200" i="1">
                <a:latin typeface="VNI-Times" pitchFamily="2" charset="0"/>
              </a:rPr>
              <a:t>Heä thöùc ñeä qui tuyeán tính thuaàn nhaát laø:</a:t>
            </a:r>
            <a:r>
              <a:rPr lang="en-US" sz="3200">
                <a:latin typeface="VNI-Times" pitchFamily="2" charset="0"/>
              </a:rPr>
              <a:t> </a:t>
            </a:r>
          </a:p>
        </p:txBody>
      </p:sp>
      <p:sp>
        <p:nvSpPr>
          <p:cNvPr id="16392" name="Rectangle 10"/>
          <p:cNvSpPr>
            <a:spLocks noChangeArrowheads="1"/>
          </p:cNvSpPr>
          <p:nvPr/>
        </p:nvSpPr>
        <p:spPr bwMode="auto">
          <a:xfrm>
            <a:off x="1714500" y="24384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68617" name="Object 3"/>
          <p:cNvGraphicFramePr>
            <a:graphicFrameLocks noChangeAspect="1"/>
          </p:cNvGraphicFramePr>
          <p:nvPr/>
        </p:nvGraphicFramePr>
        <p:xfrm>
          <a:off x="1676400" y="2133600"/>
          <a:ext cx="3657600" cy="569913"/>
        </p:xfrm>
        <a:graphic>
          <a:graphicData uri="http://schemas.openxmlformats.org/presentationml/2006/ole">
            <p:oleObj spid="_x0000_s16387" name="Equation" r:id="rId4" imgW="1586811" imgH="253890" progId="Equation.DSMT4">
              <p:embed/>
            </p:oleObj>
          </a:graphicData>
        </a:graphic>
      </p:graphicFrame>
      <p:sp>
        <p:nvSpPr>
          <p:cNvPr id="68619" name="Text Box 11"/>
          <p:cNvSpPr txBox="1">
            <a:spLocks noChangeArrowheads="1"/>
          </p:cNvSpPr>
          <p:nvPr/>
        </p:nvSpPr>
        <p:spPr bwMode="auto">
          <a:xfrm>
            <a:off x="6934200" y="2057400"/>
            <a:ext cx="990600" cy="519113"/>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(2)</a:t>
            </a:r>
          </a:p>
        </p:txBody>
      </p:sp>
      <p:sp>
        <p:nvSpPr>
          <p:cNvPr id="68620" name="Text Box 12"/>
          <p:cNvSpPr txBox="1">
            <a:spLocks noChangeArrowheads="1"/>
          </p:cNvSpPr>
          <p:nvPr/>
        </p:nvSpPr>
        <p:spPr bwMode="auto">
          <a:xfrm>
            <a:off x="762000" y="2971800"/>
            <a:ext cx="7772400" cy="579438"/>
          </a:xfrm>
          <a:prstGeom prst="rect">
            <a:avLst/>
          </a:prstGeom>
          <a:noFill/>
          <a:ln w="9525">
            <a:noFill/>
            <a:miter lim="800000"/>
            <a:headEnd/>
            <a:tailEnd/>
          </a:ln>
        </p:spPr>
        <p:txBody>
          <a:bodyPr>
            <a:spAutoFit/>
          </a:bodyPr>
          <a:lstStyle/>
          <a:p>
            <a:pPr>
              <a:spcBef>
                <a:spcPct val="50000"/>
              </a:spcBef>
            </a:pPr>
            <a:r>
              <a:rPr lang="en-US" sz="3200" i="1">
                <a:latin typeface="VNI-Times" pitchFamily="2" charset="0"/>
              </a:rPr>
              <a:t>Phöông trình ñaëc tröng cuûa (2) laø:</a:t>
            </a:r>
          </a:p>
        </p:txBody>
      </p:sp>
      <p:sp>
        <p:nvSpPr>
          <p:cNvPr id="68621" name="Text Box 13"/>
          <p:cNvSpPr txBox="1">
            <a:spLocks noChangeArrowheads="1"/>
          </p:cNvSpPr>
          <p:nvPr/>
        </p:nvSpPr>
        <p:spPr bwMode="auto">
          <a:xfrm>
            <a:off x="1447800" y="3886200"/>
            <a:ext cx="7239000" cy="579438"/>
          </a:xfrm>
          <a:prstGeom prst="rect">
            <a:avLst/>
          </a:prstGeom>
          <a:noFill/>
          <a:ln w="9525">
            <a:noFill/>
            <a:miter lim="800000"/>
            <a:headEnd/>
            <a:tailEnd/>
          </a:ln>
        </p:spPr>
        <p:txBody>
          <a:bodyPr>
            <a:spAutoFit/>
          </a:bodyPr>
          <a:lstStyle/>
          <a:p>
            <a:pPr>
              <a:spcBef>
                <a:spcPct val="50000"/>
              </a:spcBef>
            </a:pPr>
            <a:r>
              <a:rPr lang="en-US" sz="3200">
                <a:latin typeface="Times New Roman" pitchFamily="18" charset="0"/>
              </a:rPr>
              <a:t>2</a:t>
            </a:r>
            <a:r>
              <a:rPr lang="en-US" sz="3200">
                <a:latin typeface="Times New Roman" pitchFamily="18" charset="0"/>
                <a:sym typeface="Symbol" pitchFamily="18" charset="2"/>
              </a:rPr>
              <a:t></a:t>
            </a:r>
            <a:r>
              <a:rPr lang="en-US" sz="3200" baseline="30000">
                <a:latin typeface="Times New Roman" pitchFamily="18" charset="0"/>
              </a:rPr>
              <a:t>2</a:t>
            </a:r>
            <a:r>
              <a:rPr lang="en-US" sz="3200">
                <a:latin typeface="Times New Roman" pitchFamily="18" charset="0"/>
              </a:rPr>
              <a:t> - 3</a:t>
            </a:r>
            <a:r>
              <a:rPr lang="en-US" sz="3200">
                <a:latin typeface="Times New Roman" pitchFamily="18" charset="0"/>
                <a:sym typeface="Symbol" pitchFamily="18" charset="2"/>
              </a:rPr>
              <a:t></a:t>
            </a:r>
            <a:r>
              <a:rPr lang="en-US" sz="3200">
                <a:latin typeface="Times New Roman" pitchFamily="18" charset="0"/>
              </a:rPr>
              <a:t> + 1 =  0				(*)</a:t>
            </a:r>
          </a:p>
        </p:txBody>
      </p:sp>
      <p:sp>
        <p:nvSpPr>
          <p:cNvPr id="68622" name="Text Box 14"/>
          <p:cNvSpPr txBox="1">
            <a:spLocks noChangeArrowheads="1"/>
          </p:cNvSpPr>
          <p:nvPr/>
        </p:nvSpPr>
        <p:spPr bwMode="auto">
          <a:xfrm>
            <a:off x="838200" y="4572000"/>
            <a:ext cx="7696200" cy="579438"/>
          </a:xfrm>
          <a:prstGeom prst="rect">
            <a:avLst/>
          </a:prstGeom>
          <a:noFill/>
          <a:ln w="9525">
            <a:noFill/>
            <a:miter lim="800000"/>
            <a:headEnd/>
            <a:tailEnd/>
          </a:ln>
        </p:spPr>
        <p:txBody>
          <a:bodyPr>
            <a:spAutoFit/>
          </a:bodyPr>
          <a:lstStyle/>
          <a:p>
            <a:pPr>
              <a:spcBef>
                <a:spcPct val="50000"/>
              </a:spcBef>
            </a:pPr>
            <a:r>
              <a:rPr lang="en-US" sz="3200">
                <a:latin typeface="VNI-Times" pitchFamily="2" charset="0"/>
              </a:rPr>
              <a:t>coù hai nghieäm thöïc laø   </a:t>
            </a:r>
            <a:r>
              <a:rPr lang="en-US" sz="3200">
                <a:latin typeface="VNI-Times" pitchFamily="2" charset="0"/>
                <a:sym typeface="Symbol" pitchFamily="18" charset="2"/>
              </a:rPr>
              <a:t></a:t>
            </a:r>
            <a:r>
              <a:rPr lang="en-US" sz="3200" baseline="-25000">
                <a:latin typeface="VNI-Times" pitchFamily="2" charset="0"/>
              </a:rPr>
              <a:t>1</a:t>
            </a:r>
            <a:r>
              <a:rPr lang="en-US" sz="3200">
                <a:latin typeface="VNI-Times" pitchFamily="2" charset="0"/>
              </a:rPr>
              <a:t> = 1 vaø </a:t>
            </a:r>
            <a:r>
              <a:rPr lang="en-US" sz="3200">
                <a:latin typeface="VNI-Times" pitchFamily="2" charset="0"/>
                <a:sym typeface="Symbol" pitchFamily="18" charset="2"/>
              </a:rPr>
              <a:t></a:t>
            </a:r>
            <a:r>
              <a:rPr lang="en-US" sz="3200" baseline="-25000">
                <a:latin typeface="VNI-Times" pitchFamily="2" charset="0"/>
              </a:rPr>
              <a:t>2</a:t>
            </a:r>
            <a:r>
              <a:rPr lang="en-US" sz="3200">
                <a:latin typeface="VNI-Times" pitchFamily="2" charset="0"/>
              </a:rPr>
              <a:t> = 1/2 </a:t>
            </a:r>
          </a:p>
        </p:txBody>
      </p:sp>
      <p:sp>
        <p:nvSpPr>
          <p:cNvPr id="68623" name="Text Box 15"/>
          <p:cNvSpPr txBox="1">
            <a:spLocks noChangeArrowheads="1"/>
          </p:cNvSpPr>
          <p:nvPr/>
        </p:nvSpPr>
        <p:spPr bwMode="auto">
          <a:xfrm>
            <a:off x="914400" y="5334000"/>
            <a:ext cx="5867400" cy="519113"/>
          </a:xfrm>
          <a:prstGeom prst="rect">
            <a:avLst/>
          </a:prstGeom>
          <a:noFill/>
          <a:ln w="9525">
            <a:noFill/>
            <a:miter lim="800000"/>
            <a:headEnd/>
            <a:tailEnd/>
          </a:ln>
        </p:spPr>
        <p:txBody>
          <a:bodyPr>
            <a:spAutoFit/>
          </a:bodyPr>
          <a:lstStyle/>
          <a:p>
            <a:pPr>
              <a:spcBef>
                <a:spcPct val="50000"/>
              </a:spcBef>
            </a:pPr>
            <a:r>
              <a:rPr lang="en-US" sz="2800" i="1">
                <a:latin typeface="VNI-Times" pitchFamily="2" charset="0"/>
              </a:rPr>
              <a:t>Do ñoù nghieäm toång quaùt cuûa (2) laø:</a:t>
            </a:r>
          </a:p>
        </p:txBody>
      </p:sp>
      <p:sp>
        <p:nvSpPr>
          <p:cNvPr id="68624" name="Text Box 16"/>
          <p:cNvSpPr txBox="1">
            <a:spLocks noChangeArrowheads="1"/>
          </p:cNvSpPr>
          <p:nvPr/>
        </p:nvSpPr>
        <p:spPr bwMode="auto">
          <a:xfrm>
            <a:off x="2667000" y="5867400"/>
            <a:ext cx="5105400" cy="579438"/>
          </a:xfrm>
          <a:prstGeom prst="rect">
            <a:avLst/>
          </a:prstGeom>
          <a:noFill/>
          <a:ln w="9525">
            <a:noFill/>
            <a:miter lim="800000"/>
            <a:headEnd/>
            <a:tailEnd/>
          </a:ln>
        </p:spPr>
        <p:txBody>
          <a:bodyPr>
            <a:spAutoFit/>
          </a:bodyPr>
          <a:lstStyle/>
          <a:p>
            <a:pPr>
              <a:spcBef>
                <a:spcPct val="50000"/>
              </a:spcBef>
            </a:pPr>
            <a:r>
              <a:rPr lang="en-US" sz="3200" b="1">
                <a:latin typeface="Times New Roman" pitchFamily="18" charset="0"/>
              </a:rPr>
              <a:t>x</a:t>
            </a:r>
            <a:r>
              <a:rPr lang="en-US" sz="3200" b="1" baseline="-25000">
                <a:latin typeface="Times New Roman" pitchFamily="18" charset="0"/>
              </a:rPr>
              <a:t>n</a:t>
            </a:r>
            <a:r>
              <a:rPr lang="en-US" sz="3200" b="1">
                <a:latin typeface="Times New Roman" pitchFamily="18" charset="0"/>
              </a:rPr>
              <a:t> = C</a:t>
            </a:r>
            <a:r>
              <a:rPr lang="en-US" sz="3200" b="1" baseline="-25000">
                <a:latin typeface="Times New Roman" pitchFamily="18" charset="0"/>
              </a:rPr>
              <a:t>1</a:t>
            </a:r>
            <a:r>
              <a:rPr lang="en-US" sz="3200" b="1">
                <a:latin typeface="Times New Roman" pitchFamily="18" charset="0"/>
              </a:rPr>
              <a:t> +  C</a:t>
            </a:r>
            <a:r>
              <a:rPr lang="en-US" sz="3200" b="1" baseline="-25000">
                <a:latin typeface="Times New Roman" pitchFamily="18" charset="0"/>
              </a:rPr>
              <a:t>2</a:t>
            </a:r>
            <a:r>
              <a:rPr lang="en-US" sz="3200" b="1">
                <a:latin typeface="Times New Roman" pitchFamily="18" charset="0"/>
              </a:rPr>
              <a:t>(1/2)</a:t>
            </a:r>
            <a:r>
              <a:rPr lang="en-US" sz="3200" b="1" baseline="30000">
                <a:latin typeface="Times New Roman" pitchFamily="18" charset="0"/>
              </a:rPr>
              <a:t>n</a:t>
            </a:r>
            <a:r>
              <a:rPr lang="en-US" sz="3200" b="1">
                <a:latin typeface="Times New Roman" pitchFamily="18" charset="0"/>
              </a:rPr>
              <a:t> </a:t>
            </a:r>
          </a:p>
        </p:txBody>
      </p:sp>
      <p:sp>
        <p:nvSpPr>
          <p:cNvPr id="68626" name="Rectangle 18"/>
          <p:cNvSpPr>
            <a:spLocks noChangeArrowheads="1"/>
          </p:cNvSpPr>
          <p:nvPr/>
        </p:nvSpPr>
        <p:spPr bwMode="auto">
          <a:xfrm>
            <a:off x="2667000" y="5867400"/>
            <a:ext cx="3276600" cy="6858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68627" name="AutoShape 19">
            <a:hlinkClick r:id="rId5" action="ppaction://hlinksldjump" highlightClick="1"/>
          </p:cNvPr>
          <p:cNvSpPr>
            <a:spLocks noChangeArrowheads="1"/>
          </p:cNvSpPr>
          <p:nvPr/>
        </p:nvSpPr>
        <p:spPr bwMode="auto">
          <a:xfrm>
            <a:off x="8686800" y="4572000"/>
            <a:ext cx="457200" cy="533400"/>
          </a:xfrm>
          <a:prstGeom prst="actionButtonBackPrevious">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17" name="Slide Number Placeholder 16"/>
          <p:cNvSpPr>
            <a:spLocks noGrp="1"/>
          </p:cNvSpPr>
          <p:nvPr>
            <p:ph type="sldNum" sz="quarter" idx="12"/>
          </p:nvPr>
        </p:nvSpPr>
        <p:spPr/>
        <p:txBody>
          <a:bodyPr/>
          <a:lstStyle/>
          <a:p>
            <a:pPr>
              <a:defRPr/>
            </a:pPr>
            <a:fld id="{0316CC30-4E74-4F5C-924C-B1ACAB7F635D}" type="slidenum">
              <a:rPr lang="en-US" smtClean="0"/>
              <a:pPr>
                <a:defRPr/>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68614"/>
                                        </p:tgtEl>
                                        <p:attrNameLst>
                                          <p:attrName>style.visibility</p:attrName>
                                        </p:attrNameLst>
                                      </p:cBhvr>
                                      <p:to>
                                        <p:strVal val="visible"/>
                                      </p:to>
                                    </p:set>
                                    <p:anim to="" calcmode="lin" valueType="num">
                                      <p:cBhvr>
                                        <p:cTn id="11" dur="1" fill="hold"/>
                                        <p:tgtEl>
                                          <p:spTgt spid="68614"/>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8616"/>
                                        </p:tgtEl>
                                        <p:attrNameLst>
                                          <p:attrName>style.visibility</p:attrName>
                                        </p:attrNameLst>
                                      </p:cBhvr>
                                      <p:to>
                                        <p:strVal val="visible"/>
                                      </p:to>
                                    </p:set>
                                    <p:animEffect transition="in" filter="box(in)">
                                      <p:cBhvr>
                                        <p:cTn id="16" dur="500"/>
                                        <p:tgtEl>
                                          <p:spTgt spid="68616"/>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ntr" presetSubtype="4" fill="hold" nodeType="clickEffect">
                                  <p:stCondLst>
                                    <p:cond delay="0"/>
                                  </p:stCondLst>
                                  <p:childTnLst>
                                    <p:set>
                                      <p:cBhvr>
                                        <p:cTn id="20" dur="1" fill="hold">
                                          <p:stCondLst>
                                            <p:cond delay="0"/>
                                          </p:stCondLst>
                                        </p:cTn>
                                        <p:tgtEl>
                                          <p:spTgt spid="68617"/>
                                        </p:tgtEl>
                                        <p:attrNameLst>
                                          <p:attrName>style.visibility</p:attrName>
                                        </p:attrNameLst>
                                      </p:cBhvr>
                                      <p:to>
                                        <p:strVal val="visible"/>
                                      </p:to>
                                    </p:set>
                                    <p:anim calcmode="lin" valueType="num">
                                      <p:cBhvr additive="base">
                                        <p:cTn id="21" dur="5000" fill="hold"/>
                                        <p:tgtEl>
                                          <p:spTgt spid="68617"/>
                                        </p:tgtEl>
                                        <p:attrNameLst>
                                          <p:attrName>ppt_x</p:attrName>
                                        </p:attrNameLst>
                                      </p:cBhvr>
                                      <p:tavLst>
                                        <p:tav tm="0">
                                          <p:val>
                                            <p:strVal val="#ppt_x"/>
                                          </p:val>
                                        </p:tav>
                                        <p:tav tm="100000">
                                          <p:val>
                                            <p:strVal val="#ppt_x"/>
                                          </p:val>
                                        </p:tav>
                                      </p:tavLst>
                                    </p:anim>
                                    <p:anim calcmode="lin" valueType="num">
                                      <p:cBhvr additive="base">
                                        <p:cTn id="22" dur="5000" fill="hold"/>
                                        <p:tgtEl>
                                          <p:spTgt spid="686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grpId="0" nodeType="clickEffect">
                                  <p:stCondLst>
                                    <p:cond delay="0"/>
                                  </p:stCondLst>
                                  <p:childTnLst>
                                    <p:set>
                                      <p:cBhvr>
                                        <p:cTn id="26" dur="1" fill="hold">
                                          <p:stCondLst>
                                            <p:cond delay="0"/>
                                          </p:stCondLst>
                                        </p:cTn>
                                        <p:tgtEl>
                                          <p:spTgt spid="68619"/>
                                        </p:tgtEl>
                                        <p:attrNameLst>
                                          <p:attrName>style.visibility</p:attrName>
                                        </p:attrNameLst>
                                      </p:cBhvr>
                                      <p:to>
                                        <p:strVal val="visible"/>
                                      </p:to>
                                    </p:set>
                                    <p:anim calcmode="lin" valueType="num">
                                      <p:cBhvr>
                                        <p:cTn id="27" dur="1000" fill="hold"/>
                                        <p:tgtEl>
                                          <p:spTgt spid="68619"/>
                                        </p:tgtEl>
                                        <p:attrNameLst>
                                          <p:attrName>ppt_x</p:attrName>
                                        </p:attrNameLst>
                                      </p:cBhvr>
                                      <p:tavLst>
                                        <p:tav tm="0">
                                          <p:val>
                                            <p:strVal val="#ppt_x-.2"/>
                                          </p:val>
                                        </p:tav>
                                        <p:tav tm="100000">
                                          <p:val>
                                            <p:strVal val="#ppt_x"/>
                                          </p:val>
                                        </p:tav>
                                      </p:tavLst>
                                    </p:anim>
                                    <p:anim calcmode="lin" valueType="num">
                                      <p:cBhvr>
                                        <p:cTn id="28" dur="1000" fill="hold"/>
                                        <p:tgtEl>
                                          <p:spTgt spid="68619"/>
                                        </p:tgtEl>
                                        <p:attrNameLst>
                                          <p:attrName>ppt_y</p:attrName>
                                        </p:attrNameLst>
                                      </p:cBhvr>
                                      <p:tavLst>
                                        <p:tav tm="0">
                                          <p:val>
                                            <p:strVal val="#ppt_y"/>
                                          </p:val>
                                        </p:tav>
                                        <p:tav tm="100000">
                                          <p:val>
                                            <p:strVal val="#ppt_y"/>
                                          </p:val>
                                        </p:tav>
                                      </p:tavLst>
                                    </p:anim>
                                    <p:animEffect transition="in" filter="wipe(right)" prLst="gradientSize: 0.1">
                                      <p:cBhvr>
                                        <p:cTn id="29" dur="1000"/>
                                        <p:tgtEl>
                                          <p:spTgt spid="68619"/>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68620"/>
                                        </p:tgtEl>
                                        <p:attrNameLst>
                                          <p:attrName>style.visibility</p:attrName>
                                        </p:attrNameLst>
                                      </p:cBhvr>
                                      <p:to>
                                        <p:strVal val="visible"/>
                                      </p:to>
                                    </p:set>
                                    <p:animEffect transition="in" filter="strips(downLeft)">
                                      <p:cBhvr>
                                        <p:cTn id="34" dur="500"/>
                                        <p:tgtEl>
                                          <p:spTgt spid="6862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68621"/>
                                        </p:tgtEl>
                                        <p:attrNameLst>
                                          <p:attrName>style.visibility</p:attrName>
                                        </p:attrNameLst>
                                      </p:cBhvr>
                                      <p:to>
                                        <p:strVal val="visible"/>
                                      </p:to>
                                    </p:set>
                                    <p:animEffect transition="in" filter="dissolve">
                                      <p:cBhvr>
                                        <p:cTn id="39" dur="500"/>
                                        <p:tgtEl>
                                          <p:spTgt spid="68621"/>
                                        </p:tgtEl>
                                      </p:cBhvr>
                                    </p:animEffect>
                                  </p:childTnLst>
                                </p:cTn>
                              </p:par>
                            </p:childTnLst>
                          </p:cTn>
                        </p:par>
                      </p:childTnLst>
                    </p:cTn>
                  </p:par>
                  <p:par>
                    <p:cTn id="40" fill="hold">
                      <p:stCondLst>
                        <p:cond delay="indefinite"/>
                      </p:stCondLst>
                      <p:childTnLst>
                        <p:par>
                          <p:cTn id="41" fill="hold">
                            <p:stCondLst>
                              <p:cond delay="0"/>
                            </p:stCondLst>
                            <p:childTnLst>
                              <p:par>
                                <p:cTn id="42" presetID="7" presetClass="entr" presetSubtype="4" fill="hold" grpId="0" nodeType="clickEffect">
                                  <p:stCondLst>
                                    <p:cond delay="0"/>
                                  </p:stCondLst>
                                  <p:childTnLst>
                                    <p:set>
                                      <p:cBhvr>
                                        <p:cTn id="43" dur="1" fill="hold">
                                          <p:stCondLst>
                                            <p:cond delay="0"/>
                                          </p:stCondLst>
                                        </p:cTn>
                                        <p:tgtEl>
                                          <p:spTgt spid="68622"/>
                                        </p:tgtEl>
                                        <p:attrNameLst>
                                          <p:attrName>style.visibility</p:attrName>
                                        </p:attrNameLst>
                                      </p:cBhvr>
                                      <p:to>
                                        <p:strVal val="visible"/>
                                      </p:to>
                                    </p:set>
                                    <p:anim calcmode="lin" valueType="num">
                                      <p:cBhvr additive="base">
                                        <p:cTn id="44" dur="5000" fill="hold"/>
                                        <p:tgtEl>
                                          <p:spTgt spid="68622"/>
                                        </p:tgtEl>
                                        <p:attrNameLst>
                                          <p:attrName>ppt_x</p:attrName>
                                        </p:attrNameLst>
                                      </p:cBhvr>
                                      <p:tavLst>
                                        <p:tav tm="0">
                                          <p:val>
                                            <p:strVal val="#ppt_x"/>
                                          </p:val>
                                        </p:tav>
                                        <p:tav tm="100000">
                                          <p:val>
                                            <p:strVal val="#ppt_x"/>
                                          </p:val>
                                        </p:tav>
                                      </p:tavLst>
                                    </p:anim>
                                    <p:anim calcmode="lin" valueType="num">
                                      <p:cBhvr additive="base">
                                        <p:cTn id="45" dur="5000" fill="hold"/>
                                        <p:tgtEl>
                                          <p:spTgt spid="6862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68627"/>
                                        </p:tgtEl>
                                        <p:attrNameLst>
                                          <p:attrName>style.visibility</p:attrName>
                                        </p:attrNameLst>
                                      </p:cBhvr>
                                      <p:to>
                                        <p:strVal val="visible"/>
                                      </p:to>
                                    </p:set>
                                    <p:animEffect transition="in" filter="checkerboard(across)">
                                      <p:cBhvr>
                                        <p:cTn id="50" dur="500"/>
                                        <p:tgtEl>
                                          <p:spTgt spid="68627"/>
                                        </p:tgtEl>
                                      </p:cBhvr>
                                    </p:animEffec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68623"/>
                                        </p:tgtEl>
                                        <p:attrNameLst>
                                          <p:attrName>style.visibility</p:attrName>
                                        </p:attrNameLst>
                                      </p:cBhvr>
                                      <p:to>
                                        <p:strVal val="visible"/>
                                      </p:to>
                                    </p:set>
                                    <p:anim calcmode="lin" valueType="num">
                                      <p:cBhvr>
                                        <p:cTn id="55" dur="1000" fill="hold"/>
                                        <p:tgtEl>
                                          <p:spTgt spid="68623"/>
                                        </p:tgtEl>
                                        <p:attrNameLst>
                                          <p:attrName>ppt_x</p:attrName>
                                        </p:attrNameLst>
                                      </p:cBhvr>
                                      <p:tavLst>
                                        <p:tav tm="0">
                                          <p:val>
                                            <p:strVal val="#ppt_x-.2"/>
                                          </p:val>
                                        </p:tav>
                                        <p:tav tm="100000">
                                          <p:val>
                                            <p:strVal val="#ppt_x"/>
                                          </p:val>
                                        </p:tav>
                                      </p:tavLst>
                                    </p:anim>
                                    <p:anim calcmode="lin" valueType="num">
                                      <p:cBhvr>
                                        <p:cTn id="56" dur="1000" fill="hold"/>
                                        <p:tgtEl>
                                          <p:spTgt spid="68623"/>
                                        </p:tgtEl>
                                        <p:attrNameLst>
                                          <p:attrName>ppt_y</p:attrName>
                                        </p:attrNameLst>
                                      </p:cBhvr>
                                      <p:tavLst>
                                        <p:tav tm="0">
                                          <p:val>
                                            <p:strVal val="#ppt_y"/>
                                          </p:val>
                                        </p:tav>
                                        <p:tav tm="100000">
                                          <p:val>
                                            <p:strVal val="#ppt_y"/>
                                          </p:val>
                                        </p:tav>
                                      </p:tavLst>
                                    </p:anim>
                                    <p:animEffect transition="in" filter="wipe(right)" prLst="gradientSize: 0.1">
                                      <p:cBhvr>
                                        <p:cTn id="57" dur="1000"/>
                                        <p:tgtEl>
                                          <p:spTgt spid="68623"/>
                                        </p:tgtEl>
                                      </p:cBhvr>
                                    </p:animEffect>
                                  </p:childTnLst>
                                </p:cTn>
                              </p:par>
                            </p:childTnLst>
                          </p:cTn>
                        </p:par>
                      </p:childTnLst>
                    </p:cTn>
                  </p:par>
                  <p:par>
                    <p:cTn id="58" fill="hold">
                      <p:stCondLst>
                        <p:cond delay="indefinite"/>
                      </p:stCondLst>
                      <p:childTnLst>
                        <p:par>
                          <p:cTn id="59" fill="hold">
                            <p:stCondLst>
                              <p:cond delay="0"/>
                            </p:stCondLst>
                            <p:childTnLst>
                              <p:par>
                                <p:cTn id="60" presetID="29" presetClass="entr" presetSubtype="0" fill="hold" grpId="0" nodeType="clickEffect">
                                  <p:stCondLst>
                                    <p:cond delay="0"/>
                                  </p:stCondLst>
                                  <p:childTnLst>
                                    <p:set>
                                      <p:cBhvr>
                                        <p:cTn id="61" dur="1" fill="hold">
                                          <p:stCondLst>
                                            <p:cond delay="0"/>
                                          </p:stCondLst>
                                        </p:cTn>
                                        <p:tgtEl>
                                          <p:spTgt spid="68624"/>
                                        </p:tgtEl>
                                        <p:attrNameLst>
                                          <p:attrName>style.visibility</p:attrName>
                                        </p:attrNameLst>
                                      </p:cBhvr>
                                      <p:to>
                                        <p:strVal val="visible"/>
                                      </p:to>
                                    </p:set>
                                    <p:anim calcmode="lin" valueType="num">
                                      <p:cBhvr>
                                        <p:cTn id="62" dur="1000" fill="hold"/>
                                        <p:tgtEl>
                                          <p:spTgt spid="68624"/>
                                        </p:tgtEl>
                                        <p:attrNameLst>
                                          <p:attrName>ppt_x</p:attrName>
                                        </p:attrNameLst>
                                      </p:cBhvr>
                                      <p:tavLst>
                                        <p:tav tm="0">
                                          <p:val>
                                            <p:strVal val="#ppt_x-.2"/>
                                          </p:val>
                                        </p:tav>
                                        <p:tav tm="100000">
                                          <p:val>
                                            <p:strVal val="#ppt_x"/>
                                          </p:val>
                                        </p:tav>
                                      </p:tavLst>
                                    </p:anim>
                                    <p:anim calcmode="lin" valueType="num">
                                      <p:cBhvr>
                                        <p:cTn id="63" dur="1000" fill="hold"/>
                                        <p:tgtEl>
                                          <p:spTgt spid="68624"/>
                                        </p:tgtEl>
                                        <p:attrNameLst>
                                          <p:attrName>ppt_y</p:attrName>
                                        </p:attrNameLst>
                                      </p:cBhvr>
                                      <p:tavLst>
                                        <p:tav tm="0">
                                          <p:val>
                                            <p:strVal val="#ppt_y"/>
                                          </p:val>
                                        </p:tav>
                                        <p:tav tm="100000">
                                          <p:val>
                                            <p:strVal val="#ppt_y"/>
                                          </p:val>
                                        </p:tav>
                                      </p:tavLst>
                                    </p:anim>
                                    <p:animEffect transition="in" filter="wipe(right)" prLst="gradientSize: 0.1">
                                      <p:cBhvr>
                                        <p:cTn id="64" dur="1000"/>
                                        <p:tgtEl>
                                          <p:spTgt spid="68624"/>
                                        </p:tgtEl>
                                      </p:cBhvr>
                                    </p:animEffect>
                                  </p:childTnLst>
                                </p:cTn>
                              </p:par>
                            </p:childTnLst>
                          </p:cTn>
                        </p:par>
                      </p:childTnLst>
                    </p:cTn>
                  </p:par>
                  <p:par>
                    <p:cTn id="65" fill="hold">
                      <p:stCondLst>
                        <p:cond delay="indefinite"/>
                      </p:stCondLst>
                      <p:childTnLst>
                        <p:par>
                          <p:cTn id="66" fill="hold">
                            <p:stCondLst>
                              <p:cond delay="0"/>
                            </p:stCondLst>
                            <p:childTnLst>
                              <p:par>
                                <p:cTn id="67" presetID="50" presetClass="entr" presetSubtype="0" decel="100000" fill="hold" grpId="0" nodeType="clickEffect">
                                  <p:stCondLst>
                                    <p:cond delay="0"/>
                                  </p:stCondLst>
                                  <p:childTnLst>
                                    <p:set>
                                      <p:cBhvr>
                                        <p:cTn id="68" dur="1" fill="hold">
                                          <p:stCondLst>
                                            <p:cond delay="0"/>
                                          </p:stCondLst>
                                        </p:cTn>
                                        <p:tgtEl>
                                          <p:spTgt spid="68626"/>
                                        </p:tgtEl>
                                        <p:attrNameLst>
                                          <p:attrName>style.visibility</p:attrName>
                                        </p:attrNameLst>
                                      </p:cBhvr>
                                      <p:to>
                                        <p:strVal val="visible"/>
                                      </p:to>
                                    </p:set>
                                    <p:anim calcmode="lin" valueType="num">
                                      <p:cBhvr>
                                        <p:cTn id="69" dur="1000" fill="hold"/>
                                        <p:tgtEl>
                                          <p:spTgt spid="68626"/>
                                        </p:tgtEl>
                                        <p:attrNameLst>
                                          <p:attrName>ppt_w</p:attrName>
                                        </p:attrNameLst>
                                      </p:cBhvr>
                                      <p:tavLst>
                                        <p:tav tm="0">
                                          <p:val>
                                            <p:strVal val="#ppt_w+.3"/>
                                          </p:val>
                                        </p:tav>
                                        <p:tav tm="100000">
                                          <p:val>
                                            <p:strVal val="#ppt_w"/>
                                          </p:val>
                                        </p:tav>
                                      </p:tavLst>
                                    </p:anim>
                                    <p:anim calcmode="lin" valueType="num">
                                      <p:cBhvr>
                                        <p:cTn id="70" dur="1000" fill="hold"/>
                                        <p:tgtEl>
                                          <p:spTgt spid="68626"/>
                                        </p:tgtEl>
                                        <p:attrNameLst>
                                          <p:attrName>ppt_h</p:attrName>
                                        </p:attrNameLst>
                                      </p:cBhvr>
                                      <p:tavLst>
                                        <p:tav tm="0">
                                          <p:val>
                                            <p:strVal val="#ppt_h"/>
                                          </p:val>
                                        </p:tav>
                                        <p:tav tm="100000">
                                          <p:val>
                                            <p:strVal val="#ppt_h"/>
                                          </p:val>
                                        </p:tav>
                                      </p:tavLst>
                                    </p:anim>
                                    <p:animEffect transition="in" filter="fade">
                                      <p:cBhvr>
                                        <p:cTn id="71" dur="1000"/>
                                        <p:tgtEl>
                                          <p:spTgt spid="6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P spid="68616" grpId="0"/>
      <p:bldP spid="68619" grpId="0"/>
      <p:bldP spid="68620" grpId="0"/>
      <p:bldP spid="68621" grpId="0"/>
      <p:bldP spid="68622" grpId="0"/>
      <p:bldP spid="68623" grpId="0"/>
      <p:bldP spid="68624" grpId="0"/>
      <p:bldP spid="68626" grpId="0" animBg="1"/>
      <p:bldP spid="6862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p:cNvSpPr txBox="1">
            <a:spLocks noChangeArrowheads="1"/>
          </p:cNvSpPr>
          <p:nvPr/>
        </p:nvSpPr>
        <p:spPr bwMode="auto">
          <a:xfrm>
            <a:off x="762000" y="457200"/>
            <a:ext cx="6934200" cy="519113"/>
          </a:xfrm>
          <a:prstGeom prst="rect">
            <a:avLst/>
          </a:prstGeom>
          <a:noFill/>
          <a:ln w="9525">
            <a:noFill/>
            <a:miter lim="800000"/>
            <a:headEnd/>
            <a:tailEnd/>
          </a:ln>
        </p:spPr>
        <p:txBody>
          <a:bodyPr>
            <a:spAutoFit/>
          </a:bodyPr>
          <a:lstStyle/>
          <a:p>
            <a:pPr>
              <a:spcBef>
                <a:spcPct val="50000"/>
              </a:spcBef>
            </a:pPr>
            <a:r>
              <a:rPr lang="en-US" sz="2800" i="1">
                <a:latin typeface="VNI-Times" pitchFamily="2" charset="0"/>
              </a:rPr>
              <a:t>Baây giôø ta tìm moät nghieäm rieâng cuûa (1).</a:t>
            </a:r>
          </a:p>
        </p:txBody>
      </p:sp>
      <p:sp>
        <p:nvSpPr>
          <p:cNvPr id="128005" name="Text Box 5"/>
          <p:cNvSpPr txBox="1">
            <a:spLocks noChangeArrowheads="1"/>
          </p:cNvSpPr>
          <p:nvPr/>
        </p:nvSpPr>
        <p:spPr bwMode="auto">
          <a:xfrm>
            <a:off x="704850" y="1219200"/>
            <a:ext cx="8229600" cy="822325"/>
          </a:xfrm>
          <a:prstGeom prst="rect">
            <a:avLst/>
          </a:prstGeom>
          <a:noFill/>
          <a:ln w="9525">
            <a:noFill/>
            <a:miter lim="800000"/>
            <a:headEnd/>
            <a:tailEnd/>
          </a:ln>
        </p:spPr>
        <p:txBody>
          <a:bodyPr>
            <a:spAutoFit/>
          </a:bodyPr>
          <a:lstStyle/>
          <a:p>
            <a:pPr>
              <a:spcBef>
                <a:spcPct val="50000"/>
              </a:spcBef>
            </a:pPr>
            <a:r>
              <a:rPr lang="en-US" i="1">
                <a:latin typeface="VNI-Times" pitchFamily="2" charset="0"/>
              </a:rPr>
              <a:t>Veá phaûi của  (1)  la</a:t>
            </a:r>
            <a:r>
              <a:rPr lang="en-US">
                <a:latin typeface="VNI-Times" pitchFamily="2" charset="0"/>
              </a:rPr>
              <a:t>ø f</a:t>
            </a:r>
            <a:r>
              <a:rPr lang="en-US" sz="2800" baseline="-25000">
                <a:latin typeface="VNI-Times" pitchFamily="2" charset="0"/>
              </a:rPr>
              <a:t>n</a:t>
            </a:r>
            <a:r>
              <a:rPr lang="en-US">
                <a:latin typeface="VNI-Times" pitchFamily="2" charset="0"/>
              </a:rPr>
              <a:t> = 4n+1 coù daïng  P</a:t>
            </a:r>
            <a:r>
              <a:rPr lang="en-US" baseline="-25000">
                <a:latin typeface="VNI-Times" pitchFamily="2" charset="0"/>
              </a:rPr>
              <a:t>r</a:t>
            </a:r>
            <a:r>
              <a:rPr lang="en-US">
                <a:latin typeface="VNI-Times" pitchFamily="2" charset="0"/>
              </a:rPr>
              <a:t>(n) laø ña thöùc baäc r = 1 theo n.</a:t>
            </a:r>
          </a:p>
        </p:txBody>
      </p:sp>
      <p:sp>
        <p:nvSpPr>
          <p:cNvPr id="128007" name="Text Box 7"/>
          <p:cNvSpPr txBox="1">
            <a:spLocks noChangeArrowheads="1"/>
          </p:cNvSpPr>
          <p:nvPr/>
        </p:nvSpPr>
        <p:spPr bwMode="auto">
          <a:xfrm>
            <a:off x="679450" y="2133600"/>
            <a:ext cx="7315200" cy="646113"/>
          </a:xfrm>
          <a:prstGeom prst="rect">
            <a:avLst/>
          </a:prstGeom>
          <a:noFill/>
          <a:ln w="9525">
            <a:noFill/>
            <a:miter lim="800000"/>
            <a:headEnd/>
            <a:tailEnd/>
          </a:ln>
        </p:spPr>
        <p:txBody>
          <a:bodyPr>
            <a:spAutoFit/>
          </a:bodyPr>
          <a:lstStyle/>
          <a:p>
            <a:pPr algn="just">
              <a:spcBef>
                <a:spcPct val="50000"/>
              </a:spcBef>
            </a:pPr>
            <a:r>
              <a:rPr lang="en-US" i="1">
                <a:latin typeface="VNI-Times" pitchFamily="2" charset="0"/>
              </a:rPr>
              <a:t>Vì</a:t>
            </a:r>
            <a:r>
              <a:rPr lang="en-US">
                <a:latin typeface="VNI-Times" pitchFamily="2" charset="0"/>
              </a:rPr>
              <a:t>  </a:t>
            </a:r>
            <a:r>
              <a:rPr lang="en-US">
                <a:latin typeface="VNI-Times" pitchFamily="2" charset="0"/>
                <a:sym typeface="Symbol" pitchFamily="18" charset="2"/>
              </a:rPr>
              <a:t></a:t>
            </a:r>
            <a:r>
              <a:rPr lang="en-US">
                <a:latin typeface="VNI-Times" pitchFamily="2" charset="0"/>
              </a:rPr>
              <a:t> = 1 </a:t>
            </a:r>
            <a:r>
              <a:rPr lang="en-US" i="1">
                <a:latin typeface="VNI-Times" pitchFamily="2" charset="0"/>
              </a:rPr>
              <a:t>la</a:t>
            </a:r>
            <a:r>
              <a:rPr lang="en-US">
                <a:latin typeface="VNI-Times" pitchFamily="2" charset="0"/>
              </a:rPr>
              <a:t>ø nghieäm ñôn cuûa </a:t>
            </a:r>
            <a:r>
              <a:rPr lang="en-US" i="1">
                <a:latin typeface="VNI-Times" pitchFamily="2" charset="0"/>
              </a:rPr>
              <a:t>phöông trình ñaëc tröng (*) neân (1) coù moät nghieäm rieâng daïng:</a:t>
            </a:r>
          </a:p>
        </p:txBody>
      </p:sp>
      <p:sp>
        <p:nvSpPr>
          <p:cNvPr id="128008" name="Text Box 8"/>
          <p:cNvSpPr txBox="1">
            <a:spLocks noChangeArrowheads="1"/>
          </p:cNvSpPr>
          <p:nvPr/>
        </p:nvSpPr>
        <p:spPr bwMode="auto">
          <a:xfrm>
            <a:off x="2133600" y="3124200"/>
            <a:ext cx="5562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n(an + b)				(4)</a:t>
            </a:r>
          </a:p>
        </p:txBody>
      </p:sp>
      <p:sp>
        <p:nvSpPr>
          <p:cNvPr id="128009" name="Text Box 9"/>
          <p:cNvSpPr txBox="1">
            <a:spLocks noChangeArrowheads="1"/>
          </p:cNvSpPr>
          <p:nvPr/>
        </p:nvSpPr>
        <p:spPr bwMode="auto">
          <a:xfrm>
            <a:off x="838200" y="3657600"/>
            <a:ext cx="62484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Theá  (4) vaøo (1) ta ñöôïc:</a:t>
            </a:r>
          </a:p>
        </p:txBody>
      </p:sp>
      <p:sp>
        <p:nvSpPr>
          <p:cNvPr id="128010" name="Text Box 10"/>
          <p:cNvSpPr txBox="1">
            <a:spLocks noChangeArrowheads="1"/>
          </p:cNvSpPr>
          <p:nvPr/>
        </p:nvSpPr>
        <p:spPr bwMode="auto">
          <a:xfrm>
            <a:off x="1219200" y="4267200"/>
            <a:ext cx="7391400" cy="45720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2n(an+b) -3(n-1)[a(n-1)+b] + (n-2)[a(n-2) + b] = 4n + 1.</a:t>
            </a:r>
          </a:p>
        </p:txBody>
      </p:sp>
      <p:sp>
        <p:nvSpPr>
          <p:cNvPr id="128011" name="Text Box 11"/>
          <p:cNvSpPr txBox="1">
            <a:spLocks noChangeArrowheads="1"/>
          </p:cNvSpPr>
          <p:nvPr/>
        </p:nvSpPr>
        <p:spPr bwMode="auto">
          <a:xfrm>
            <a:off x="838200" y="4876800"/>
            <a:ext cx="73152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Cho n laàn löôït nhaän </a:t>
            </a:r>
            <a:r>
              <a:rPr lang="en-US">
                <a:latin typeface="VNI-Times" pitchFamily="2" charset="0"/>
              </a:rPr>
              <a:t>hai </a:t>
            </a:r>
            <a:r>
              <a:rPr lang="en-US" i="1">
                <a:latin typeface="VNI-Times" pitchFamily="2" charset="0"/>
              </a:rPr>
              <a:t>giaù trò</a:t>
            </a:r>
            <a:r>
              <a:rPr lang="en-US">
                <a:latin typeface="VNI-Times" pitchFamily="2" charset="0"/>
              </a:rPr>
              <a:t> n = 0; n = 1 </a:t>
            </a:r>
            <a:r>
              <a:rPr lang="en-US" i="1">
                <a:latin typeface="VNI-Times" pitchFamily="2" charset="0"/>
              </a:rPr>
              <a:t>ta ñöôïc heä:</a:t>
            </a:r>
          </a:p>
        </p:txBody>
      </p:sp>
      <p:sp>
        <p:nvSpPr>
          <p:cNvPr id="17418" name="Rectangle 13"/>
          <p:cNvSpPr>
            <a:spLocks noChangeArrowheads="1"/>
          </p:cNvSpPr>
          <p:nvPr/>
        </p:nvSpPr>
        <p:spPr bwMode="auto">
          <a:xfrm>
            <a:off x="3925888" y="57912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28012" name="Object 2"/>
          <p:cNvGraphicFramePr>
            <a:graphicFrameLocks noChangeAspect="1"/>
          </p:cNvGraphicFramePr>
          <p:nvPr/>
        </p:nvGraphicFramePr>
        <p:xfrm>
          <a:off x="3429000" y="5486400"/>
          <a:ext cx="1752600" cy="1041400"/>
        </p:xfrm>
        <a:graphic>
          <a:graphicData uri="http://schemas.openxmlformats.org/presentationml/2006/ole">
            <p:oleObj spid="_x0000_s17410" name="Equation" r:id="rId3" imgW="914400" imgH="558800" progId="Equation.DSMT4">
              <p:embed/>
            </p:oleObj>
          </a:graphicData>
        </a:graphic>
      </p:graphicFrame>
      <p:sp>
        <p:nvSpPr>
          <p:cNvPr id="128014" name="AutoShape 14">
            <a:hlinkClick r:id="rId4" action="ppaction://hlinksldjump" highlightClick="1"/>
          </p:cNvPr>
          <p:cNvSpPr>
            <a:spLocks noChangeArrowheads="1"/>
          </p:cNvSpPr>
          <p:nvPr/>
        </p:nvSpPr>
        <p:spPr bwMode="auto">
          <a:xfrm>
            <a:off x="8686800" y="2209800"/>
            <a:ext cx="457200" cy="533400"/>
          </a:xfrm>
          <a:prstGeom prst="actionButtonBackPrevious">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12" name="Slide Number Placeholder 11"/>
          <p:cNvSpPr>
            <a:spLocks noGrp="1"/>
          </p:cNvSpPr>
          <p:nvPr>
            <p:ph type="sldNum" sz="quarter" idx="12"/>
          </p:nvPr>
        </p:nvSpPr>
        <p:spPr/>
        <p:txBody>
          <a:bodyPr/>
          <a:lstStyle/>
          <a:p>
            <a:pPr>
              <a:defRPr/>
            </a:pPr>
            <a:fld id="{74D69D7D-82C4-44CE-88C3-E9C7E9ABADAE}" type="slidenum">
              <a:rPr lang="en-US" smtClean="0"/>
              <a:pPr>
                <a:defRPr/>
              </a:pPr>
              <a:t>52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28005"/>
                                        </p:tgtEl>
                                        <p:attrNameLst>
                                          <p:attrName>style.visibility</p:attrName>
                                        </p:attrNameLst>
                                      </p:cBhvr>
                                      <p:to>
                                        <p:strVal val="visible"/>
                                      </p:to>
                                    </p:set>
                                    <p:animEffect transition="in" filter="checkerboard(across)">
                                      <p:cBhvr>
                                        <p:cTn id="11" dur="500"/>
                                        <p:tgtEl>
                                          <p:spTgt spid="128005"/>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grpId="0" nodeType="clickEffect">
                                  <p:stCondLst>
                                    <p:cond delay="0"/>
                                  </p:stCondLst>
                                  <p:childTnLst>
                                    <p:set>
                                      <p:cBhvr>
                                        <p:cTn id="15" dur="1" fill="hold">
                                          <p:stCondLst>
                                            <p:cond delay="0"/>
                                          </p:stCondLst>
                                        </p:cTn>
                                        <p:tgtEl>
                                          <p:spTgt spid="128007"/>
                                        </p:tgtEl>
                                        <p:attrNameLst>
                                          <p:attrName>style.visibility</p:attrName>
                                        </p:attrNameLst>
                                      </p:cBhvr>
                                      <p:to>
                                        <p:strVal val="visible"/>
                                      </p:to>
                                    </p:set>
                                    <p:anim calcmode="lin" valueType="num">
                                      <p:cBhvr>
                                        <p:cTn id="16" dur="1000" fill="hold"/>
                                        <p:tgtEl>
                                          <p:spTgt spid="128007"/>
                                        </p:tgtEl>
                                        <p:attrNameLst>
                                          <p:attrName>ppt_x</p:attrName>
                                        </p:attrNameLst>
                                      </p:cBhvr>
                                      <p:tavLst>
                                        <p:tav tm="0">
                                          <p:val>
                                            <p:strVal val="#ppt_x-.2"/>
                                          </p:val>
                                        </p:tav>
                                        <p:tav tm="100000">
                                          <p:val>
                                            <p:strVal val="#ppt_x"/>
                                          </p:val>
                                        </p:tav>
                                      </p:tavLst>
                                    </p:anim>
                                    <p:anim calcmode="lin" valueType="num">
                                      <p:cBhvr>
                                        <p:cTn id="17" dur="1000" fill="hold"/>
                                        <p:tgtEl>
                                          <p:spTgt spid="128007"/>
                                        </p:tgtEl>
                                        <p:attrNameLst>
                                          <p:attrName>ppt_y</p:attrName>
                                        </p:attrNameLst>
                                      </p:cBhvr>
                                      <p:tavLst>
                                        <p:tav tm="0">
                                          <p:val>
                                            <p:strVal val="#ppt_y"/>
                                          </p:val>
                                        </p:tav>
                                        <p:tav tm="100000">
                                          <p:val>
                                            <p:strVal val="#ppt_y"/>
                                          </p:val>
                                        </p:tav>
                                      </p:tavLst>
                                    </p:anim>
                                    <p:animEffect transition="in" filter="wipe(right)" prLst="gradientSize: 0.1">
                                      <p:cBhvr>
                                        <p:cTn id="18" dur="1000"/>
                                        <p:tgtEl>
                                          <p:spTgt spid="128007"/>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28014"/>
                                        </p:tgtEl>
                                        <p:attrNameLst>
                                          <p:attrName>style.visibility</p:attrName>
                                        </p:attrNameLst>
                                      </p:cBhvr>
                                      <p:to>
                                        <p:strVal val="visible"/>
                                      </p:to>
                                    </p:set>
                                    <p:animEffect transition="in" filter="checkerboard(across)">
                                      <p:cBhvr>
                                        <p:cTn id="23" dur="500"/>
                                        <p:tgtEl>
                                          <p:spTgt spid="12801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28008"/>
                                        </p:tgtEl>
                                        <p:attrNameLst>
                                          <p:attrName>style.visibility</p:attrName>
                                        </p:attrNameLst>
                                      </p:cBhvr>
                                      <p:to>
                                        <p:strVal val="visible"/>
                                      </p:to>
                                    </p:set>
                                    <p:animEffect transition="in" filter="strips(downLeft)">
                                      <p:cBhvr>
                                        <p:cTn id="28" dur="500"/>
                                        <p:tgtEl>
                                          <p:spTgt spid="128008"/>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grpId="0" nodeType="clickEffect">
                                  <p:stCondLst>
                                    <p:cond delay="0"/>
                                  </p:stCondLst>
                                  <p:childTnLst>
                                    <p:set>
                                      <p:cBhvr>
                                        <p:cTn id="32" dur="1" fill="hold">
                                          <p:stCondLst>
                                            <p:cond delay="0"/>
                                          </p:stCondLst>
                                        </p:cTn>
                                        <p:tgtEl>
                                          <p:spTgt spid="128009"/>
                                        </p:tgtEl>
                                        <p:attrNameLst>
                                          <p:attrName>style.visibility</p:attrName>
                                        </p:attrNameLst>
                                      </p:cBhvr>
                                      <p:to>
                                        <p:strVal val="visible"/>
                                      </p:to>
                                    </p:set>
                                    <p:anim calcmode="lin" valueType="num">
                                      <p:cBhvr>
                                        <p:cTn id="33" dur="1000" fill="hold"/>
                                        <p:tgtEl>
                                          <p:spTgt spid="128009"/>
                                        </p:tgtEl>
                                        <p:attrNameLst>
                                          <p:attrName>ppt_x</p:attrName>
                                        </p:attrNameLst>
                                      </p:cBhvr>
                                      <p:tavLst>
                                        <p:tav tm="0">
                                          <p:val>
                                            <p:strVal val="#ppt_x-.2"/>
                                          </p:val>
                                        </p:tav>
                                        <p:tav tm="100000">
                                          <p:val>
                                            <p:strVal val="#ppt_x"/>
                                          </p:val>
                                        </p:tav>
                                      </p:tavLst>
                                    </p:anim>
                                    <p:anim calcmode="lin" valueType="num">
                                      <p:cBhvr>
                                        <p:cTn id="34" dur="1000" fill="hold"/>
                                        <p:tgtEl>
                                          <p:spTgt spid="128009"/>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8009"/>
                                        </p:tgtEl>
                                      </p:cBhvr>
                                    </p:animEffect>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128010"/>
                                        </p:tgtEl>
                                        <p:attrNameLst>
                                          <p:attrName>style.visibility</p:attrName>
                                        </p:attrNameLst>
                                      </p:cBhvr>
                                      <p:to>
                                        <p:strVal val="visible"/>
                                      </p:to>
                                    </p:set>
                                    <p:anim to="" calcmode="lin" valueType="num">
                                      <p:cBhvr>
                                        <p:cTn id="40" dur="1" fill="hold"/>
                                        <p:tgtEl>
                                          <p:spTgt spid="128010"/>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128011"/>
                                        </p:tgtEl>
                                        <p:attrNameLst>
                                          <p:attrName>style.visibility</p:attrName>
                                        </p:attrNameLst>
                                      </p:cBhvr>
                                      <p:to>
                                        <p:strVal val="visible"/>
                                      </p:to>
                                    </p:set>
                                    <p:anim to="" calcmode="lin" valueType="num">
                                      <p:cBhvr>
                                        <p:cTn id="45" dur="1" fill="hold"/>
                                        <p:tgtEl>
                                          <p:spTgt spid="128011"/>
                                        </p:tgtEl>
                                        <p:attrNameLst>
                                          <p:attrName/>
                                        </p:attrNameLst>
                                      </p:cBhvr>
                                    </p:anim>
                                  </p:childTnLst>
                                </p:cTn>
                              </p:par>
                            </p:childTnLst>
                          </p:cTn>
                        </p:par>
                      </p:childTnLst>
                    </p:cTn>
                  </p:par>
                  <p:par>
                    <p:cTn id="46" fill="hold">
                      <p:stCondLst>
                        <p:cond delay="indefinite"/>
                      </p:stCondLst>
                      <p:childTnLst>
                        <p:par>
                          <p:cTn id="47" fill="hold">
                            <p:stCondLst>
                              <p:cond delay="0"/>
                            </p:stCondLst>
                            <p:childTnLst>
                              <p:par>
                                <p:cTn id="48" presetID="24" presetClass="entr" presetSubtype="0" fill="hold" nodeType="clickEffect">
                                  <p:stCondLst>
                                    <p:cond delay="0"/>
                                  </p:stCondLst>
                                  <p:childTnLst>
                                    <p:set>
                                      <p:cBhvr>
                                        <p:cTn id="49" dur="1" fill="hold">
                                          <p:stCondLst>
                                            <p:cond delay="0"/>
                                          </p:stCondLst>
                                        </p:cTn>
                                        <p:tgtEl>
                                          <p:spTgt spid="128012"/>
                                        </p:tgtEl>
                                        <p:attrNameLst>
                                          <p:attrName>style.visibility</p:attrName>
                                        </p:attrNameLst>
                                      </p:cBhvr>
                                      <p:to>
                                        <p:strVal val="visible"/>
                                      </p:to>
                                    </p:set>
                                    <p:anim to="" calcmode="lin" valueType="num">
                                      <p:cBhvr>
                                        <p:cTn id="50" dur="1" fill="hold"/>
                                        <p:tgtEl>
                                          <p:spTgt spid="1280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128005" grpId="0"/>
      <p:bldP spid="128007" grpId="0"/>
      <p:bldP spid="128008" grpId="0"/>
      <p:bldP spid="128009" grpId="0"/>
      <p:bldP spid="128010" grpId="0"/>
      <p:bldP spid="128011" grpId="0"/>
      <p:bldP spid="1280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838200" y="914400"/>
            <a:ext cx="7010400" cy="822325"/>
          </a:xfrm>
          <a:prstGeom prst="rect">
            <a:avLst/>
          </a:prstGeom>
          <a:noFill/>
          <a:ln w="9525">
            <a:noFill/>
            <a:miter lim="800000"/>
            <a:headEnd/>
            <a:tailEnd/>
          </a:ln>
        </p:spPr>
        <p:txBody>
          <a:bodyPr>
            <a:spAutoFit/>
          </a:bodyPr>
          <a:lstStyle/>
          <a:p>
            <a:pPr>
              <a:spcBef>
                <a:spcPct val="50000"/>
              </a:spcBef>
            </a:pPr>
            <a:r>
              <a:rPr lang="en-US" i="1">
                <a:latin typeface="VNI-Times" pitchFamily="2" charset="0"/>
              </a:rPr>
              <a:t>Giaûi heä treân ta ñöôïc </a:t>
            </a:r>
            <a:r>
              <a:rPr lang="en-US">
                <a:latin typeface="VNI-Times" pitchFamily="2" charset="0"/>
              </a:rPr>
              <a:t>a = 2; b = -1. </a:t>
            </a:r>
            <a:r>
              <a:rPr lang="en-US" i="1">
                <a:latin typeface="VNI-Times" pitchFamily="2" charset="0"/>
              </a:rPr>
              <a:t>Theá vaøo (4) ta tìm ñöôïc moät nghieäm rieâng cuûa (1) laø:</a:t>
            </a:r>
          </a:p>
        </p:txBody>
      </p:sp>
      <p:sp>
        <p:nvSpPr>
          <p:cNvPr id="130051" name="Text Box 3"/>
          <p:cNvSpPr txBox="1">
            <a:spLocks noChangeArrowheads="1"/>
          </p:cNvSpPr>
          <p:nvPr/>
        </p:nvSpPr>
        <p:spPr bwMode="auto">
          <a:xfrm>
            <a:off x="1752600" y="2057400"/>
            <a:ext cx="5943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n(2n - 1)				(5)</a:t>
            </a:r>
          </a:p>
        </p:txBody>
      </p:sp>
      <p:sp>
        <p:nvSpPr>
          <p:cNvPr id="130052" name="Text Box 4"/>
          <p:cNvSpPr txBox="1">
            <a:spLocks noChangeArrowheads="1"/>
          </p:cNvSpPr>
          <p:nvPr/>
        </p:nvSpPr>
        <p:spPr bwMode="auto">
          <a:xfrm>
            <a:off x="1066800" y="2895600"/>
            <a:ext cx="66294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Töø (3) vaø (5) ta suy ra nghieäm toång quaùt cuûa (1) laø:</a:t>
            </a:r>
          </a:p>
        </p:txBody>
      </p:sp>
      <p:sp>
        <p:nvSpPr>
          <p:cNvPr id="130053" name="Text Box 5"/>
          <p:cNvSpPr txBox="1">
            <a:spLocks noChangeArrowheads="1"/>
          </p:cNvSpPr>
          <p:nvPr/>
        </p:nvSpPr>
        <p:spPr bwMode="auto">
          <a:xfrm>
            <a:off x="2057400" y="3657600"/>
            <a:ext cx="5105400" cy="519113"/>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x</a:t>
            </a:r>
            <a:r>
              <a:rPr lang="en-US" sz="2800" baseline="-25000">
                <a:latin typeface="Times New Roman" pitchFamily="18" charset="0"/>
              </a:rPr>
              <a:t>n</a:t>
            </a:r>
            <a:r>
              <a:rPr lang="en-US" sz="2800">
                <a:latin typeface="Times New Roman" pitchFamily="18" charset="0"/>
              </a:rPr>
              <a:t> = C</a:t>
            </a:r>
            <a:r>
              <a:rPr lang="en-US" sz="2800" baseline="-25000">
                <a:latin typeface="Times New Roman" pitchFamily="18" charset="0"/>
              </a:rPr>
              <a:t>1</a:t>
            </a:r>
            <a:r>
              <a:rPr lang="en-US" sz="2800">
                <a:latin typeface="Times New Roman" pitchFamily="18" charset="0"/>
              </a:rPr>
              <a:t> +  C</a:t>
            </a:r>
            <a:r>
              <a:rPr lang="en-US" sz="2800" baseline="-25000">
                <a:latin typeface="Times New Roman" pitchFamily="18" charset="0"/>
              </a:rPr>
              <a:t>2</a:t>
            </a:r>
            <a:r>
              <a:rPr lang="en-US" sz="2800">
                <a:latin typeface="Times New Roman" pitchFamily="18" charset="0"/>
              </a:rPr>
              <a:t>(1/2)</a:t>
            </a:r>
            <a:r>
              <a:rPr lang="en-US" sz="2800" baseline="30000">
                <a:latin typeface="Times New Roman" pitchFamily="18" charset="0"/>
              </a:rPr>
              <a:t>n</a:t>
            </a:r>
            <a:r>
              <a:rPr lang="en-US" sz="2800">
                <a:latin typeface="Times New Roman" pitchFamily="18" charset="0"/>
              </a:rPr>
              <a:t> +  n(2n - 1) </a:t>
            </a:r>
          </a:p>
        </p:txBody>
      </p:sp>
      <p:sp>
        <p:nvSpPr>
          <p:cNvPr id="130057" name="Rectangle 9"/>
          <p:cNvSpPr>
            <a:spLocks noChangeArrowheads="1"/>
          </p:cNvSpPr>
          <p:nvPr/>
        </p:nvSpPr>
        <p:spPr bwMode="auto">
          <a:xfrm>
            <a:off x="1524000" y="3505200"/>
            <a:ext cx="5486400" cy="9144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30058" name="Rectangle 10"/>
          <p:cNvSpPr>
            <a:spLocks noChangeArrowheads="1"/>
          </p:cNvSpPr>
          <p:nvPr/>
        </p:nvSpPr>
        <p:spPr bwMode="auto">
          <a:xfrm>
            <a:off x="1371600" y="1905000"/>
            <a:ext cx="2667000" cy="6858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8" name="Slide Number Placeholder 7"/>
          <p:cNvSpPr>
            <a:spLocks noGrp="1"/>
          </p:cNvSpPr>
          <p:nvPr>
            <p:ph type="sldNum" sz="quarter" idx="12"/>
          </p:nvPr>
        </p:nvSpPr>
        <p:spPr/>
        <p:txBody>
          <a:bodyPr/>
          <a:lstStyle/>
          <a:p>
            <a:pPr>
              <a:defRPr/>
            </a:pPr>
            <a:fld id="{B7042AFE-4D4D-48E6-9301-A777E94B4B7B}" type="slidenum">
              <a:rPr lang="en-US" smtClean="0"/>
              <a:pPr>
                <a:defRPr/>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to="" calcmode="lin" valueType="num">
                                      <p:cBhvr>
                                        <p:cTn id="7" dur="1" fill="hold"/>
                                        <p:tgtEl>
                                          <p:spTgt spid="13005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30051"/>
                                        </p:tgtEl>
                                        <p:attrNameLst>
                                          <p:attrName>style.visibility</p:attrName>
                                        </p:attrNameLst>
                                      </p:cBhvr>
                                      <p:to>
                                        <p:strVal val="visible"/>
                                      </p:to>
                                    </p:set>
                                    <p:anim to="" calcmode="lin" valueType="num">
                                      <p:cBhvr>
                                        <p:cTn id="12" dur="1" fill="hold"/>
                                        <p:tgtEl>
                                          <p:spTgt spid="13005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30058"/>
                                        </p:tgtEl>
                                        <p:attrNameLst>
                                          <p:attrName>style.visibility</p:attrName>
                                        </p:attrNameLst>
                                      </p:cBhvr>
                                      <p:to>
                                        <p:strVal val="visible"/>
                                      </p:to>
                                    </p:set>
                                    <p:anim to="" calcmode="lin" valueType="num">
                                      <p:cBhvr>
                                        <p:cTn id="17" dur="1" fill="hold"/>
                                        <p:tgtEl>
                                          <p:spTgt spid="13005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0052"/>
                                        </p:tgtEl>
                                        <p:attrNameLst>
                                          <p:attrName>style.visibility</p:attrName>
                                        </p:attrNameLst>
                                      </p:cBhvr>
                                      <p:to>
                                        <p:strVal val="visible"/>
                                      </p:to>
                                    </p:set>
                                    <p:animEffect transition="in" filter="box(in)">
                                      <p:cBhvr>
                                        <p:cTn id="22" dur="500"/>
                                        <p:tgtEl>
                                          <p:spTgt spid="130052"/>
                                        </p:tgtEl>
                                      </p:cBhvr>
                                    </p:animEffect>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30057"/>
                                        </p:tgtEl>
                                        <p:attrNameLst>
                                          <p:attrName>style.visibility</p:attrName>
                                        </p:attrNameLst>
                                      </p:cBhvr>
                                      <p:to>
                                        <p:strVal val="visible"/>
                                      </p:to>
                                    </p:set>
                                    <p:anim to="" calcmode="lin" valueType="num">
                                      <p:cBhvr>
                                        <p:cTn id="27" dur="1" fill="hold"/>
                                        <p:tgtEl>
                                          <p:spTgt spid="130057"/>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9" presetClass="entr" presetSubtype="0" fill="hold" grpId="0" nodeType="clickEffect">
                                  <p:stCondLst>
                                    <p:cond delay="0"/>
                                  </p:stCondLst>
                                  <p:childTnLst>
                                    <p:set>
                                      <p:cBhvr>
                                        <p:cTn id="31" dur="1" fill="hold">
                                          <p:stCondLst>
                                            <p:cond delay="0"/>
                                          </p:stCondLst>
                                        </p:cTn>
                                        <p:tgtEl>
                                          <p:spTgt spid="130053"/>
                                        </p:tgtEl>
                                        <p:attrNameLst>
                                          <p:attrName>style.visibility</p:attrName>
                                        </p:attrNameLst>
                                      </p:cBhvr>
                                      <p:to>
                                        <p:strVal val="visible"/>
                                      </p:to>
                                    </p:set>
                                    <p:anim calcmode="lin" valueType="num">
                                      <p:cBhvr>
                                        <p:cTn id="32" dur="1000" fill="hold"/>
                                        <p:tgtEl>
                                          <p:spTgt spid="130053"/>
                                        </p:tgtEl>
                                        <p:attrNameLst>
                                          <p:attrName>ppt_x</p:attrName>
                                        </p:attrNameLst>
                                      </p:cBhvr>
                                      <p:tavLst>
                                        <p:tav tm="0">
                                          <p:val>
                                            <p:strVal val="#ppt_x-.2"/>
                                          </p:val>
                                        </p:tav>
                                        <p:tav tm="100000">
                                          <p:val>
                                            <p:strVal val="#ppt_x"/>
                                          </p:val>
                                        </p:tav>
                                      </p:tavLst>
                                    </p:anim>
                                    <p:anim calcmode="lin" valueType="num">
                                      <p:cBhvr>
                                        <p:cTn id="33" dur="1000" fill="hold"/>
                                        <p:tgtEl>
                                          <p:spTgt spid="130053"/>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p:bldP spid="130052" grpId="0"/>
      <p:bldP spid="130053" grpId="0"/>
      <p:bldP spid="130057" grpId="0" animBg="1"/>
      <p:bldP spid="13005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838200" y="1981200"/>
            <a:ext cx="10896600" cy="3124200"/>
          </a:xfrm>
          <a:prstGeom prst="rect">
            <a:avLst/>
          </a:prstGeom>
          <a:solidFill>
            <a:srgbClr val="FFFFFF"/>
          </a:solidFill>
          <a:ln w="9525">
            <a:solidFill>
              <a:schemeClr val="tx1"/>
            </a:solidFill>
            <a:miter lim="800000"/>
            <a:headEnd/>
            <a:tailEnd/>
          </a:ln>
        </p:spPr>
        <p:txBody>
          <a:bodyPr wrap="none" anchor="ctr"/>
          <a:lstStyle/>
          <a:p>
            <a:pPr algn="ctr"/>
            <a:r>
              <a:rPr lang="en-US">
                <a:latin typeface="Times New Roman" pitchFamily="18" charset="0"/>
              </a:rPr>
              <a:t> </a:t>
            </a:r>
          </a:p>
        </p:txBody>
      </p:sp>
      <p:pic>
        <p:nvPicPr>
          <p:cNvPr id="79875" name="Picture 3" descr="peace_dove_olive_branch_hg_wht"/>
          <p:cNvPicPr>
            <a:picLocks noChangeAspect="1" noChangeArrowheads="1" noCrop="1"/>
          </p:cNvPicPr>
          <p:nvPr/>
        </p:nvPicPr>
        <p:blipFill>
          <a:blip r:embed="rId2"/>
          <a:srcRect/>
          <a:stretch>
            <a:fillRect/>
          </a:stretch>
        </p:blipFill>
        <p:spPr bwMode="auto">
          <a:xfrm>
            <a:off x="2362200" y="2057400"/>
            <a:ext cx="4191000" cy="2994025"/>
          </a:xfrm>
          <a:prstGeom prst="rect">
            <a:avLst/>
          </a:prstGeom>
          <a:noFill/>
          <a:ln w="9525">
            <a:noFill/>
            <a:miter lim="800000"/>
            <a:headEnd/>
            <a:tailEnd/>
          </a:ln>
        </p:spPr>
      </p:pic>
      <p:sp>
        <p:nvSpPr>
          <p:cNvPr id="96260" name="AutoShape 4">
            <a:hlinkClick r:id="rId3" action="ppaction://hlinksldjump"/>
          </p:cNvPr>
          <p:cNvSpPr>
            <a:spLocks noChangeArrowheads="1"/>
          </p:cNvSpPr>
          <p:nvPr/>
        </p:nvSpPr>
        <p:spPr bwMode="auto">
          <a:xfrm>
            <a:off x="8229600" y="6019800"/>
            <a:ext cx="914400" cy="838200"/>
          </a:xfrm>
          <a:prstGeom prst="leftArrow">
            <a:avLst>
              <a:gd name="adj1" fmla="val 50000"/>
              <a:gd name="adj2" fmla="val 27273"/>
            </a:avLst>
          </a:prstGeom>
          <a:solidFill>
            <a:schemeClr val="accent1"/>
          </a:solidFill>
          <a:ln w="9525">
            <a:solidFill>
              <a:schemeClr val="tx1"/>
            </a:solidFill>
            <a:miter lim="800000"/>
            <a:headEnd/>
            <a:tailEnd/>
          </a:ln>
        </p:spPr>
        <p:txBody>
          <a:bodyPr wrap="none" anchor="ctr"/>
          <a:lstStyle/>
          <a:p>
            <a:endParaRPr lang="en-US">
              <a:latin typeface="Times New Roman" pitchFamily="18" charset="0"/>
            </a:endParaRPr>
          </a:p>
        </p:txBody>
      </p:sp>
      <p:sp>
        <p:nvSpPr>
          <p:cNvPr id="5" name="Slide Number Placeholder 4"/>
          <p:cNvSpPr>
            <a:spLocks noGrp="1"/>
          </p:cNvSpPr>
          <p:nvPr>
            <p:ph type="sldNum" sz="quarter" idx="12"/>
          </p:nvPr>
        </p:nvSpPr>
        <p:spPr/>
        <p:txBody>
          <a:bodyPr/>
          <a:lstStyle/>
          <a:p>
            <a:pPr>
              <a:defRPr/>
            </a:pPr>
            <a:fld id="{0C3DD8C4-333F-4BEE-9C6C-DD8A9A9CCE12}" type="slidenum">
              <a:rPr lang="en-US" smtClean="0"/>
              <a:pPr>
                <a:defRPr/>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 to="" calcmode="lin" valueType="num">
                                      <p:cBhvr>
                                        <p:cTn id="7" dur="1" fill="hold"/>
                                        <p:tgtEl>
                                          <p:spTgt spid="962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0" y="314325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92162" name="Object 2"/>
          <p:cNvGraphicFramePr>
            <a:graphicFrameLocks noChangeAspect="1"/>
          </p:cNvGraphicFramePr>
          <p:nvPr/>
        </p:nvGraphicFramePr>
        <p:xfrm>
          <a:off x="1524000" y="381000"/>
          <a:ext cx="4724400" cy="1060450"/>
        </p:xfrm>
        <a:graphic>
          <a:graphicData uri="http://schemas.openxmlformats.org/presentationml/2006/ole">
            <p:oleObj spid="_x0000_s18434" name="Equation" r:id="rId3" imgW="2540000" imgH="596900" progId="Equation.DSMT4">
              <p:embed/>
            </p:oleObj>
          </a:graphicData>
        </a:graphic>
      </p:graphicFrame>
      <p:sp>
        <p:nvSpPr>
          <p:cNvPr id="92164" name="Text Box 4"/>
          <p:cNvSpPr txBox="1">
            <a:spLocks noChangeArrowheads="1"/>
          </p:cNvSpPr>
          <p:nvPr/>
        </p:nvSpPr>
        <p:spPr bwMode="auto">
          <a:xfrm>
            <a:off x="0" y="0"/>
            <a:ext cx="1752600"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b="1">
                <a:solidFill>
                  <a:srgbClr val="FF3300"/>
                </a:solidFill>
                <a:effectLst>
                  <a:outerShdw blurRad="38100" dist="38100" dir="2700000" algn="tl">
                    <a:srgbClr val="C0C0C0"/>
                  </a:outerShdw>
                </a:effectLst>
                <a:latin typeface="+mn-lt"/>
              </a:rPr>
              <a:t>Ví Dụ 2</a:t>
            </a:r>
          </a:p>
        </p:txBody>
      </p:sp>
      <p:pic>
        <p:nvPicPr>
          <p:cNvPr id="92165" name="Picture 5"/>
          <p:cNvPicPr>
            <a:picLocks noChangeAspect="1" noChangeArrowheads="1"/>
          </p:cNvPicPr>
          <p:nvPr/>
        </p:nvPicPr>
        <p:blipFill>
          <a:blip r:embed="rId4"/>
          <a:srcRect/>
          <a:stretch>
            <a:fillRect/>
          </a:stretch>
        </p:blipFill>
        <p:spPr bwMode="auto">
          <a:xfrm>
            <a:off x="381000" y="1543050"/>
            <a:ext cx="8229600" cy="4441825"/>
          </a:xfrm>
          <a:prstGeom prst="rect">
            <a:avLst/>
          </a:prstGeom>
          <a:noFill/>
          <a:ln w="9525">
            <a:noFill/>
            <a:miter lim="800000"/>
            <a:headEnd/>
            <a:tailEnd/>
          </a:ln>
        </p:spPr>
      </p:pic>
      <p:sp>
        <p:nvSpPr>
          <p:cNvPr id="92166" name="Rectangle 6"/>
          <p:cNvSpPr>
            <a:spLocks noChangeArrowheads="1"/>
          </p:cNvSpPr>
          <p:nvPr/>
        </p:nvSpPr>
        <p:spPr bwMode="auto">
          <a:xfrm>
            <a:off x="4419600" y="5410200"/>
            <a:ext cx="2590800" cy="6858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92167" name="AutoShape 7">
            <a:hlinkClick r:id="rId5" action="ppaction://hlinksldjump" highlightClick="1"/>
          </p:cNvPr>
          <p:cNvSpPr>
            <a:spLocks noChangeArrowheads="1"/>
          </p:cNvSpPr>
          <p:nvPr/>
        </p:nvSpPr>
        <p:spPr bwMode="auto">
          <a:xfrm>
            <a:off x="8686800" y="4800600"/>
            <a:ext cx="457200" cy="533400"/>
          </a:xfrm>
          <a:prstGeom prst="actionButtonBackPrevious">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8" name="Slide Number Placeholder 7"/>
          <p:cNvSpPr>
            <a:spLocks noGrp="1"/>
          </p:cNvSpPr>
          <p:nvPr>
            <p:ph type="sldNum" sz="quarter" idx="12"/>
          </p:nvPr>
        </p:nvSpPr>
        <p:spPr/>
        <p:txBody>
          <a:bodyPr/>
          <a:lstStyle/>
          <a:p>
            <a:pPr>
              <a:defRPr/>
            </a:pPr>
            <a:fld id="{46AB1AC1-3953-4D2C-9100-FAFB85C2336E}" type="slidenum">
              <a:rPr lang="en-US" smtClean="0"/>
              <a:pPr>
                <a:defRPr/>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p:cTn id="7" dur="1000" fill="hold"/>
                                        <p:tgtEl>
                                          <p:spTgt spid="92162"/>
                                        </p:tgtEl>
                                        <p:attrNameLst>
                                          <p:attrName>ppt_x</p:attrName>
                                        </p:attrNameLst>
                                      </p:cBhvr>
                                      <p:tavLst>
                                        <p:tav tm="0">
                                          <p:val>
                                            <p:strVal val="#ppt_x-.2"/>
                                          </p:val>
                                        </p:tav>
                                        <p:tav tm="100000">
                                          <p:val>
                                            <p:strVal val="#ppt_x"/>
                                          </p:val>
                                        </p:tav>
                                      </p:tavLst>
                                    </p:anim>
                                    <p:anim calcmode="lin" valueType="num">
                                      <p:cBhvr>
                                        <p:cTn id="8" dur="1000" fill="hold"/>
                                        <p:tgtEl>
                                          <p:spTgt spid="92162"/>
                                        </p:tgtEl>
                                        <p:attrNameLst>
                                          <p:attrName>ppt_y</p:attrName>
                                        </p:attrNameLst>
                                      </p:cBhvr>
                                      <p:tavLst>
                                        <p:tav tm="0">
                                          <p:val>
                                            <p:strVal val="#ppt_y"/>
                                          </p:val>
                                        </p:tav>
                                        <p:tav tm="100000">
                                          <p:val>
                                            <p:strVal val="#ppt_y"/>
                                          </p:val>
                                        </p:tav>
                                      </p:tavLst>
                                    </p:anim>
                                    <p:animEffect transition="in" filter="wipe(right)" prLst="gradientSize: 0.1">
                                      <p:cBhvr>
                                        <p:cTn id="9" dur="1000"/>
                                        <p:tgtEl>
                                          <p:spTgt spid="92162"/>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92167"/>
                                        </p:tgtEl>
                                        <p:attrNameLst>
                                          <p:attrName>style.visibility</p:attrName>
                                        </p:attrNameLst>
                                      </p:cBhvr>
                                      <p:to>
                                        <p:strVal val="visible"/>
                                      </p:to>
                                    </p:set>
                                    <p:animEffect transition="in" filter="checkerboard(across)">
                                      <p:cBhvr>
                                        <p:cTn id="14" dur="500"/>
                                        <p:tgtEl>
                                          <p:spTgt spid="92167"/>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92165"/>
                                        </p:tgtEl>
                                        <p:attrNameLst>
                                          <p:attrName>style.visibility</p:attrName>
                                        </p:attrNameLst>
                                      </p:cBhvr>
                                      <p:to>
                                        <p:strVal val="visible"/>
                                      </p:to>
                                    </p:set>
                                    <p:anim calcmode="lin" valueType="num">
                                      <p:cBhvr>
                                        <p:cTn id="19" dur="1000" fill="hold"/>
                                        <p:tgtEl>
                                          <p:spTgt spid="92165"/>
                                        </p:tgtEl>
                                        <p:attrNameLst>
                                          <p:attrName>ppt_w</p:attrName>
                                        </p:attrNameLst>
                                      </p:cBhvr>
                                      <p:tavLst>
                                        <p:tav tm="0">
                                          <p:val>
                                            <p:strVal val="#ppt_w+.3"/>
                                          </p:val>
                                        </p:tav>
                                        <p:tav tm="100000">
                                          <p:val>
                                            <p:strVal val="#ppt_w"/>
                                          </p:val>
                                        </p:tav>
                                      </p:tavLst>
                                    </p:anim>
                                    <p:anim calcmode="lin" valueType="num">
                                      <p:cBhvr>
                                        <p:cTn id="20" dur="1000" fill="hold"/>
                                        <p:tgtEl>
                                          <p:spTgt spid="92165"/>
                                        </p:tgtEl>
                                        <p:attrNameLst>
                                          <p:attrName>ppt_h</p:attrName>
                                        </p:attrNameLst>
                                      </p:cBhvr>
                                      <p:tavLst>
                                        <p:tav tm="0">
                                          <p:val>
                                            <p:strVal val="#ppt_h"/>
                                          </p:val>
                                        </p:tav>
                                        <p:tav tm="100000">
                                          <p:val>
                                            <p:strVal val="#ppt_h"/>
                                          </p:val>
                                        </p:tav>
                                      </p:tavLst>
                                    </p:anim>
                                    <p:animEffect transition="in" filter="fade">
                                      <p:cBhvr>
                                        <p:cTn id="21" dur="1000"/>
                                        <p:tgtEl>
                                          <p:spTgt spid="92165"/>
                                        </p:tgtEl>
                                      </p:cBhvr>
                                    </p:animEffect>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92166"/>
                                        </p:tgtEl>
                                        <p:attrNameLst>
                                          <p:attrName>style.visibility</p:attrName>
                                        </p:attrNameLst>
                                      </p:cBhvr>
                                      <p:to>
                                        <p:strVal val="visible"/>
                                      </p:to>
                                    </p:set>
                                    <p:anim to="" calcmode="lin" valueType="num">
                                      <p:cBhvr>
                                        <p:cTn id="26" dur="1" fill="hold"/>
                                        <p:tgtEl>
                                          <p:spTgt spid="9216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srcRect/>
          <a:stretch>
            <a:fillRect/>
          </a:stretch>
        </p:blipFill>
        <p:spPr bwMode="auto">
          <a:xfrm>
            <a:off x="0" y="0"/>
            <a:ext cx="9144000" cy="6629400"/>
          </a:xfrm>
          <a:prstGeom prst="rect">
            <a:avLst/>
          </a:prstGeom>
          <a:noFill/>
          <a:ln w="9525">
            <a:noFill/>
            <a:miter lim="800000"/>
            <a:headEnd/>
            <a:tailEnd/>
          </a:ln>
        </p:spPr>
      </p:pic>
      <p:sp>
        <p:nvSpPr>
          <p:cNvPr id="91139" name="AutoShape 3">
            <a:hlinkClick r:id="rId3" action="ppaction://hlinksldjump" highlightClick="1"/>
          </p:cNvPr>
          <p:cNvSpPr>
            <a:spLocks noChangeArrowheads="1"/>
          </p:cNvSpPr>
          <p:nvPr/>
        </p:nvSpPr>
        <p:spPr bwMode="auto">
          <a:xfrm>
            <a:off x="8686800" y="1219200"/>
            <a:ext cx="457200" cy="533400"/>
          </a:xfrm>
          <a:prstGeom prst="actionButtonBackPrevious">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CACE6B33-7D85-4793-9388-856A9CE49543}" type="slidenum">
              <a:rPr lang="en-US" smtClean="0"/>
              <a:pPr>
                <a:defRPr/>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dissolve">
                                      <p:cBhvr>
                                        <p:cTn id="7" dur="500"/>
                                        <p:tgtEl>
                                          <p:spTgt spid="9113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1139"/>
                                        </p:tgtEl>
                                        <p:attrNameLst>
                                          <p:attrName>style.visibility</p:attrName>
                                        </p:attrNameLst>
                                      </p:cBhvr>
                                      <p:to>
                                        <p:strVal val="visible"/>
                                      </p:to>
                                    </p:set>
                                    <p:animEffect transition="in" filter="checkerboard(across)">
                                      <p:cBhvr>
                                        <p:cTn id="12" dur="500"/>
                                        <p:tgtEl>
                                          <p:spTgt spid="9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spect="1" noChangeArrowheads="1"/>
          </p:cNvPicPr>
          <p:nvPr/>
        </p:nvPicPr>
        <p:blipFill>
          <a:blip r:embed="rId2"/>
          <a:srcRect/>
          <a:stretch>
            <a:fillRect/>
          </a:stretch>
        </p:blipFill>
        <p:spPr bwMode="auto">
          <a:xfrm>
            <a:off x="0" y="0"/>
            <a:ext cx="9144000" cy="6553200"/>
          </a:xfrm>
          <a:prstGeom prst="rect">
            <a:avLst/>
          </a:prstGeom>
          <a:noFill/>
          <a:ln w="9525">
            <a:noFill/>
            <a:miter lim="800000"/>
            <a:headEnd/>
            <a:tailEnd/>
          </a:ln>
        </p:spPr>
      </p:pic>
      <p:sp>
        <p:nvSpPr>
          <p:cNvPr id="90115" name="Rectangle 3"/>
          <p:cNvSpPr>
            <a:spLocks noChangeArrowheads="1"/>
          </p:cNvSpPr>
          <p:nvPr/>
        </p:nvSpPr>
        <p:spPr bwMode="auto">
          <a:xfrm>
            <a:off x="3733800" y="5943600"/>
            <a:ext cx="3048000" cy="6858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90116" name="Rectangle 4"/>
          <p:cNvSpPr>
            <a:spLocks noChangeArrowheads="1"/>
          </p:cNvSpPr>
          <p:nvPr/>
        </p:nvSpPr>
        <p:spPr bwMode="auto">
          <a:xfrm>
            <a:off x="3505200" y="914400"/>
            <a:ext cx="2438400" cy="5334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90117" name="Rectangle 5"/>
          <p:cNvSpPr>
            <a:spLocks noChangeArrowheads="1"/>
          </p:cNvSpPr>
          <p:nvPr/>
        </p:nvSpPr>
        <p:spPr bwMode="auto">
          <a:xfrm>
            <a:off x="4191000" y="1981200"/>
            <a:ext cx="3886200" cy="457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03446824-F309-4AEE-AEC0-D904B5E65751}" type="slidenum">
              <a:rPr lang="en-US" smtClean="0"/>
              <a:pPr>
                <a:defRPr/>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p:cTn id="7" dur="1000" fill="hold"/>
                                        <p:tgtEl>
                                          <p:spTgt spid="90114"/>
                                        </p:tgtEl>
                                        <p:attrNameLst>
                                          <p:attrName>ppt_w</p:attrName>
                                        </p:attrNameLst>
                                      </p:cBhvr>
                                      <p:tavLst>
                                        <p:tav tm="0">
                                          <p:val>
                                            <p:strVal val="#ppt_w+.3"/>
                                          </p:val>
                                        </p:tav>
                                        <p:tav tm="100000">
                                          <p:val>
                                            <p:strVal val="#ppt_w"/>
                                          </p:val>
                                        </p:tav>
                                      </p:tavLst>
                                    </p:anim>
                                    <p:anim calcmode="lin" valueType="num">
                                      <p:cBhvr>
                                        <p:cTn id="8" dur="1000" fill="hold"/>
                                        <p:tgtEl>
                                          <p:spTgt spid="90114"/>
                                        </p:tgtEl>
                                        <p:attrNameLst>
                                          <p:attrName>ppt_h</p:attrName>
                                        </p:attrNameLst>
                                      </p:cBhvr>
                                      <p:tavLst>
                                        <p:tav tm="0">
                                          <p:val>
                                            <p:strVal val="#ppt_h"/>
                                          </p:val>
                                        </p:tav>
                                        <p:tav tm="100000">
                                          <p:val>
                                            <p:strVal val="#ppt_h"/>
                                          </p:val>
                                        </p:tav>
                                      </p:tavLst>
                                    </p:anim>
                                    <p:animEffect transition="in" filter="fade">
                                      <p:cBhvr>
                                        <p:cTn id="9" dur="1000"/>
                                        <p:tgtEl>
                                          <p:spTgt spid="90114"/>
                                        </p:tgtEl>
                                      </p:cBhvr>
                                    </p:animEffect>
                                  </p:childTnLst>
                                </p:cTn>
                              </p:par>
                            </p:childTnLst>
                          </p:cTn>
                        </p:par>
                      </p:childTnLst>
                    </p:cTn>
                  </p:par>
                  <p:par>
                    <p:cTn id="10" fill="hold">
                      <p:stCondLst>
                        <p:cond delay="indefinite"/>
                      </p:stCondLst>
                      <p:childTnLst>
                        <p:par>
                          <p:cTn id="11" fill="hold">
                            <p:stCondLst>
                              <p:cond delay="0"/>
                            </p:stCondLst>
                            <p:childTnLst>
                              <p:par>
                                <p:cTn id="12" presetID="24" presetClass="entr" presetSubtype="0" fill="hold" grpId="0" nodeType="clickEffect">
                                  <p:stCondLst>
                                    <p:cond delay="0"/>
                                  </p:stCondLst>
                                  <p:childTnLst>
                                    <p:set>
                                      <p:cBhvr>
                                        <p:cTn id="13" dur="1" fill="hold">
                                          <p:stCondLst>
                                            <p:cond delay="0"/>
                                          </p:stCondLst>
                                        </p:cTn>
                                        <p:tgtEl>
                                          <p:spTgt spid="90116"/>
                                        </p:tgtEl>
                                        <p:attrNameLst>
                                          <p:attrName>style.visibility</p:attrName>
                                        </p:attrNameLst>
                                      </p:cBhvr>
                                      <p:to>
                                        <p:strVal val="visible"/>
                                      </p:to>
                                    </p:set>
                                    <p:anim to="" calcmode="lin" valueType="num">
                                      <p:cBhvr>
                                        <p:cTn id="14" dur="1" fill="hold"/>
                                        <p:tgtEl>
                                          <p:spTgt spid="90116"/>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90117"/>
                                        </p:tgtEl>
                                        <p:attrNameLst>
                                          <p:attrName>style.visibility</p:attrName>
                                        </p:attrNameLst>
                                      </p:cBhvr>
                                      <p:to>
                                        <p:strVal val="visible"/>
                                      </p:to>
                                    </p:set>
                                    <p:anim to="" calcmode="lin" valueType="num">
                                      <p:cBhvr>
                                        <p:cTn id="19" dur="1" fill="hold"/>
                                        <p:tgtEl>
                                          <p:spTgt spid="90117"/>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90115"/>
                                        </p:tgtEl>
                                        <p:attrNameLst>
                                          <p:attrName>style.visibility</p:attrName>
                                        </p:attrNameLst>
                                      </p:cBhvr>
                                      <p:to>
                                        <p:strVal val="visible"/>
                                      </p:to>
                                    </p:set>
                                    <p:anim to="" calcmode="lin" valueType="num">
                                      <p:cBhvr>
                                        <p:cTn id="24" dur="1" fill="hold"/>
                                        <p:tgtEl>
                                          <p:spTgt spid="901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animBg="1"/>
      <p:bldP spid="90116" grpId="0" animBg="1"/>
      <p:bldP spid="901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0" y="0"/>
            <a:ext cx="1752600"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b="1">
                <a:solidFill>
                  <a:srgbClr val="FF3300"/>
                </a:solidFill>
                <a:effectLst>
                  <a:outerShdw blurRad="38100" dist="38100" dir="2700000" algn="tl">
                    <a:srgbClr val="C0C0C0"/>
                  </a:outerShdw>
                </a:effectLst>
                <a:latin typeface="+mn-lt"/>
              </a:rPr>
              <a:t>Ví Dụ 3</a:t>
            </a:r>
          </a:p>
        </p:txBody>
      </p:sp>
      <p:sp>
        <p:nvSpPr>
          <p:cNvPr id="19462" name="Rectangle 6"/>
          <p:cNvSpPr>
            <a:spLocks noChangeArrowheads="1"/>
          </p:cNvSpPr>
          <p:nvPr/>
        </p:nvSpPr>
        <p:spPr bwMode="auto">
          <a:xfrm>
            <a:off x="3190875" y="14351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02405" name="Object 2"/>
          <p:cNvGraphicFramePr>
            <a:graphicFrameLocks noChangeAspect="1"/>
          </p:cNvGraphicFramePr>
          <p:nvPr/>
        </p:nvGraphicFramePr>
        <p:xfrm>
          <a:off x="2057400" y="328613"/>
          <a:ext cx="5562600" cy="969962"/>
        </p:xfrm>
        <a:graphic>
          <a:graphicData uri="http://schemas.openxmlformats.org/presentationml/2006/ole">
            <p:oleObj spid="_x0000_s19458" name="Equation" r:id="rId3" imgW="3276360" imgH="596880" progId="Equation.DSMT4">
              <p:embed/>
            </p:oleObj>
          </a:graphicData>
        </a:graphic>
      </p:graphicFrame>
      <p:sp>
        <p:nvSpPr>
          <p:cNvPr id="102407" name="Text Box 7"/>
          <p:cNvSpPr txBox="1">
            <a:spLocks noChangeArrowheads="1"/>
          </p:cNvSpPr>
          <p:nvPr/>
        </p:nvSpPr>
        <p:spPr bwMode="auto">
          <a:xfrm>
            <a:off x="457200" y="1371600"/>
            <a:ext cx="63246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Xeùt heä thöùc ñeä qui:</a:t>
            </a:r>
          </a:p>
        </p:txBody>
      </p:sp>
      <p:sp>
        <p:nvSpPr>
          <p:cNvPr id="19464" name="Rectangle 9"/>
          <p:cNvSpPr>
            <a:spLocks noChangeArrowheads="1"/>
          </p:cNvSpPr>
          <p:nvPr/>
        </p:nvSpPr>
        <p:spPr bwMode="auto">
          <a:xfrm>
            <a:off x="2959100" y="27606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02408" name="Object 3"/>
          <p:cNvGraphicFramePr>
            <a:graphicFrameLocks noChangeAspect="1"/>
          </p:cNvGraphicFramePr>
          <p:nvPr/>
        </p:nvGraphicFramePr>
        <p:xfrm>
          <a:off x="1535113" y="1922463"/>
          <a:ext cx="5959475" cy="427037"/>
        </p:xfrm>
        <a:graphic>
          <a:graphicData uri="http://schemas.openxmlformats.org/presentationml/2006/ole">
            <p:oleObj spid="_x0000_s19459" name="Equation" r:id="rId4" imgW="4038480" imgH="291960" progId="Equation.DSMT4">
              <p:embed/>
            </p:oleObj>
          </a:graphicData>
        </a:graphic>
      </p:graphicFrame>
      <p:sp>
        <p:nvSpPr>
          <p:cNvPr id="102410" name="Text Box 10"/>
          <p:cNvSpPr txBox="1">
            <a:spLocks noChangeArrowheads="1"/>
          </p:cNvSpPr>
          <p:nvPr/>
        </p:nvSpPr>
        <p:spPr bwMode="auto">
          <a:xfrm>
            <a:off x="914400" y="2438400"/>
            <a:ext cx="61722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Heä thöùc ñeä qui tuyeán tính thuaàn nhaát laø:</a:t>
            </a:r>
            <a:r>
              <a:rPr lang="en-US">
                <a:latin typeface="VNI-Times" pitchFamily="2" charset="0"/>
              </a:rPr>
              <a:t> </a:t>
            </a:r>
          </a:p>
        </p:txBody>
      </p:sp>
      <p:sp>
        <p:nvSpPr>
          <p:cNvPr id="19466" name="Rectangle 12"/>
          <p:cNvSpPr>
            <a:spLocks noChangeArrowheads="1"/>
          </p:cNvSpPr>
          <p:nvPr/>
        </p:nvSpPr>
        <p:spPr bwMode="auto">
          <a:xfrm>
            <a:off x="3084513" y="35861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02411" name="Object 4"/>
          <p:cNvGraphicFramePr>
            <a:graphicFrameLocks noChangeAspect="1"/>
          </p:cNvGraphicFramePr>
          <p:nvPr/>
        </p:nvGraphicFramePr>
        <p:xfrm>
          <a:off x="1341438" y="2971800"/>
          <a:ext cx="5999162" cy="493713"/>
        </p:xfrm>
        <a:graphic>
          <a:graphicData uri="http://schemas.openxmlformats.org/presentationml/2006/ole">
            <p:oleObj spid="_x0000_s19460" name="Equation" r:id="rId5" imgW="3314520" imgH="279360" progId="Equation.DSMT4">
              <p:embed/>
            </p:oleObj>
          </a:graphicData>
        </a:graphic>
      </p:graphicFrame>
      <p:sp>
        <p:nvSpPr>
          <p:cNvPr id="102413" name="Text Box 13"/>
          <p:cNvSpPr txBox="1">
            <a:spLocks noChangeArrowheads="1"/>
          </p:cNvSpPr>
          <p:nvPr/>
        </p:nvSpPr>
        <p:spPr bwMode="auto">
          <a:xfrm>
            <a:off x="892175" y="3511550"/>
            <a:ext cx="52578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Phöông trình ñaëc tröng cuûa (2) laø:</a:t>
            </a:r>
          </a:p>
        </p:txBody>
      </p:sp>
      <p:sp>
        <p:nvSpPr>
          <p:cNvPr id="102414" name="Text Box 14"/>
          <p:cNvSpPr txBox="1">
            <a:spLocks noChangeArrowheads="1"/>
          </p:cNvSpPr>
          <p:nvPr/>
        </p:nvSpPr>
        <p:spPr bwMode="auto">
          <a:xfrm>
            <a:off x="1447800" y="3997325"/>
            <a:ext cx="5867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4</a:t>
            </a:r>
            <a:r>
              <a:rPr lang="en-US">
                <a:latin typeface="Times New Roman" pitchFamily="18" charset="0"/>
                <a:sym typeface="Symbol" pitchFamily="18" charset="2"/>
              </a:rPr>
              <a:t></a:t>
            </a:r>
            <a:r>
              <a:rPr lang="en-US" baseline="30000">
                <a:latin typeface="Times New Roman" pitchFamily="18" charset="0"/>
              </a:rPr>
              <a:t>2</a:t>
            </a:r>
            <a:r>
              <a:rPr lang="en-US">
                <a:latin typeface="Times New Roman" pitchFamily="18" charset="0"/>
              </a:rPr>
              <a:t> - 12</a:t>
            </a:r>
            <a:r>
              <a:rPr lang="en-US">
                <a:latin typeface="Times New Roman" pitchFamily="18" charset="0"/>
                <a:sym typeface="Symbol" pitchFamily="18" charset="2"/>
              </a:rPr>
              <a:t></a:t>
            </a:r>
            <a:r>
              <a:rPr lang="en-US">
                <a:latin typeface="Times New Roman" pitchFamily="18" charset="0"/>
              </a:rPr>
              <a:t> + 9 =  0			(*)</a:t>
            </a:r>
          </a:p>
        </p:txBody>
      </p:sp>
      <p:sp>
        <p:nvSpPr>
          <p:cNvPr id="102415" name="Text Box 15"/>
          <p:cNvSpPr txBox="1">
            <a:spLocks noChangeArrowheads="1"/>
          </p:cNvSpPr>
          <p:nvPr/>
        </p:nvSpPr>
        <p:spPr bwMode="auto">
          <a:xfrm>
            <a:off x="1066800" y="4572000"/>
            <a:ext cx="5791200" cy="457200"/>
          </a:xfrm>
          <a:prstGeom prst="rect">
            <a:avLst/>
          </a:prstGeom>
          <a:noFill/>
          <a:ln w="9525">
            <a:noFill/>
            <a:miter lim="800000"/>
            <a:headEnd/>
            <a:tailEnd/>
          </a:ln>
        </p:spPr>
        <p:txBody>
          <a:bodyPr>
            <a:spAutoFit/>
          </a:bodyPr>
          <a:lstStyle/>
          <a:p>
            <a:pPr>
              <a:spcBef>
                <a:spcPct val="50000"/>
              </a:spcBef>
            </a:pPr>
            <a:r>
              <a:rPr lang="en-US">
                <a:latin typeface="VNI-Times" pitchFamily="2" charset="0"/>
              </a:rPr>
              <a:t>coù moät nghieäm thöïc keùp  laø   </a:t>
            </a:r>
            <a:r>
              <a:rPr lang="en-US">
                <a:latin typeface="VNI-Times" pitchFamily="2" charset="0"/>
                <a:sym typeface="Symbol" pitchFamily="18" charset="2"/>
              </a:rPr>
              <a:t></a:t>
            </a:r>
            <a:r>
              <a:rPr lang="en-US">
                <a:latin typeface="VNI-Times" pitchFamily="2" charset="0"/>
              </a:rPr>
              <a:t> = 3/2. </a:t>
            </a:r>
          </a:p>
        </p:txBody>
      </p:sp>
      <p:sp>
        <p:nvSpPr>
          <p:cNvPr id="102416" name="Text Box 16"/>
          <p:cNvSpPr txBox="1">
            <a:spLocks noChangeArrowheads="1"/>
          </p:cNvSpPr>
          <p:nvPr/>
        </p:nvSpPr>
        <p:spPr bwMode="auto">
          <a:xfrm>
            <a:off x="685800" y="5105400"/>
            <a:ext cx="46482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Do ñoù nghieäm toång quaùt cuûa (2) laø</a:t>
            </a:r>
            <a:r>
              <a:rPr lang="en-US">
                <a:latin typeface="VNI-Times" pitchFamily="2" charset="0"/>
              </a:rPr>
              <a:t> </a:t>
            </a:r>
          </a:p>
        </p:txBody>
      </p:sp>
      <p:sp>
        <p:nvSpPr>
          <p:cNvPr id="102417" name="Text Box 17"/>
          <p:cNvSpPr txBox="1">
            <a:spLocks noChangeArrowheads="1"/>
          </p:cNvSpPr>
          <p:nvPr/>
        </p:nvSpPr>
        <p:spPr bwMode="auto">
          <a:xfrm>
            <a:off x="2438400" y="5715000"/>
            <a:ext cx="5943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(C</a:t>
            </a:r>
            <a:r>
              <a:rPr lang="en-US" baseline="-25000">
                <a:latin typeface="Times New Roman" pitchFamily="18" charset="0"/>
              </a:rPr>
              <a:t>1</a:t>
            </a:r>
            <a:r>
              <a:rPr lang="en-US">
                <a:latin typeface="Times New Roman" pitchFamily="18" charset="0"/>
              </a:rPr>
              <a:t> +  nC</a:t>
            </a:r>
            <a:r>
              <a:rPr lang="en-US" baseline="-25000">
                <a:latin typeface="Times New Roman" pitchFamily="18" charset="0"/>
              </a:rPr>
              <a:t>2</a:t>
            </a:r>
            <a:r>
              <a:rPr lang="en-US">
                <a:latin typeface="Times New Roman" pitchFamily="18" charset="0"/>
              </a:rPr>
              <a:t>)(3/2)</a:t>
            </a:r>
            <a:r>
              <a:rPr lang="en-US" baseline="30000">
                <a:latin typeface="Times New Roman" pitchFamily="18" charset="0"/>
              </a:rPr>
              <a:t>n</a:t>
            </a:r>
            <a:r>
              <a:rPr lang="en-US">
                <a:latin typeface="Times New Roman" pitchFamily="18" charset="0"/>
              </a:rPr>
              <a:t>. 		(3)</a:t>
            </a:r>
          </a:p>
        </p:txBody>
      </p:sp>
      <p:sp>
        <p:nvSpPr>
          <p:cNvPr id="102418" name="Rectangle 18"/>
          <p:cNvSpPr>
            <a:spLocks noChangeArrowheads="1"/>
          </p:cNvSpPr>
          <p:nvPr/>
        </p:nvSpPr>
        <p:spPr bwMode="auto">
          <a:xfrm>
            <a:off x="2057400" y="5638800"/>
            <a:ext cx="4267200" cy="6096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7" name="Slide Number Placeholder 16"/>
          <p:cNvSpPr>
            <a:spLocks noGrp="1"/>
          </p:cNvSpPr>
          <p:nvPr>
            <p:ph type="sldNum" sz="quarter" idx="12"/>
          </p:nvPr>
        </p:nvSpPr>
        <p:spPr/>
        <p:txBody>
          <a:bodyPr/>
          <a:lstStyle/>
          <a:p>
            <a:pPr>
              <a:defRPr/>
            </a:pPr>
            <a:fld id="{830F1E56-D699-4E81-9C7D-E1DC38EFB483}" type="slidenum">
              <a:rPr lang="en-US" smtClean="0"/>
              <a:pPr>
                <a:defRPr/>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dissolve">
                                      <p:cBhvr>
                                        <p:cTn id="7" dur="500"/>
                                        <p:tgtEl>
                                          <p:spTgt spid="1024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24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102408"/>
                                        </p:tgtEl>
                                        <p:attrNameLst>
                                          <p:attrName>style.visibility</p:attrName>
                                        </p:attrNameLst>
                                      </p:cBhvr>
                                      <p:to>
                                        <p:strVal val="visible"/>
                                      </p:to>
                                    </p:set>
                                    <p:animEffect transition="in" filter="strips(downLeft)">
                                      <p:cBhvr>
                                        <p:cTn id="16" dur="500"/>
                                        <p:tgtEl>
                                          <p:spTgt spid="102408"/>
                                        </p:tgtEl>
                                      </p:cBhvr>
                                    </p:animEffect>
                                  </p:childTnLst>
                                </p:cTn>
                              </p:par>
                            </p:childTnLst>
                          </p:cTn>
                        </p:par>
                      </p:childTnLst>
                    </p:cTn>
                  </p:par>
                  <p:par>
                    <p:cTn id="17" fill="hold">
                      <p:stCondLst>
                        <p:cond delay="indefinite"/>
                      </p:stCondLst>
                      <p:childTnLst>
                        <p:par>
                          <p:cTn id="18" fill="hold">
                            <p:stCondLst>
                              <p:cond delay="0"/>
                            </p:stCondLst>
                            <p:childTnLst>
                              <p:par>
                                <p:cTn id="19" presetID="7" presetClass="entr" presetSubtype="4" fill="hold" grpId="0" nodeType="clickEffect">
                                  <p:stCondLst>
                                    <p:cond delay="0"/>
                                  </p:stCondLst>
                                  <p:childTnLst>
                                    <p:set>
                                      <p:cBhvr>
                                        <p:cTn id="20" dur="1" fill="hold">
                                          <p:stCondLst>
                                            <p:cond delay="0"/>
                                          </p:stCondLst>
                                        </p:cTn>
                                        <p:tgtEl>
                                          <p:spTgt spid="102410"/>
                                        </p:tgtEl>
                                        <p:attrNameLst>
                                          <p:attrName>style.visibility</p:attrName>
                                        </p:attrNameLst>
                                      </p:cBhvr>
                                      <p:to>
                                        <p:strVal val="visible"/>
                                      </p:to>
                                    </p:set>
                                    <p:anim calcmode="lin" valueType="num">
                                      <p:cBhvr additive="base">
                                        <p:cTn id="21" dur="5000" fill="hold"/>
                                        <p:tgtEl>
                                          <p:spTgt spid="102410"/>
                                        </p:tgtEl>
                                        <p:attrNameLst>
                                          <p:attrName>ppt_x</p:attrName>
                                        </p:attrNameLst>
                                      </p:cBhvr>
                                      <p:tavLst>
                                        <p:tav tm="0">
                                          <p:val>
                                            <p:strVal val="#ppt_x"/>
                                          </p:val>
                                        </p:tav>
                                        <p:tav tm="100000">
                                          <p:val>
                                            <p:strVal val="#ppt_x"/>
                                          </p:val>
                                        </p:tav>
                                      </p:tavLst>
                                    </p:anim>
                                    <p:anim calcmode="lin" valueType="num">
                                      <p:cBhvr additive="base">
                                        <p:cTn id="22" dur="5000" fill="hold"/>
                                        <p:tgtEl>
                                          <p:spTgt spid="1024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9" presetClass="entr" presetSubtype="0" fill="hold" nodeType="clickEffect">
                                  <p:stCondLst>
                                    <p:cond delay="0"/>
                                  </p:stCondLst>
                                  <p:childTnLst>
                                    <p:set>
                                      <p:cBhvr>
                                        <p:cTn id="26" dur="1" fill="hold">
                                          <p:stCondLst>
                                            <p:cond delay="0"/>
                                          </p:stCondLst>
                                        </p:cTn>
                                        <p:tgtEl>
                                          <p:spTgt spid="102411"/>
                                        </p:tgtEl>
                                        <p:attrNameLst>
                                          <p:attrName>style.visibility</p:attrName>
                                        </p:attrNameLst>
                                      </p:cBhvr>
                                      <p:to>
                                        <p:strVal val="visible"/>
                                      </p:to>
                                    </p:set>
                                    <p:anim calcmode="lin" valueType="num">
                                      <p:cBhvr>
                                        <p:cTn id="27" dur="1000" fill="hold"/>
                                        <p:tgtEl>
                                          <p:spTgt spid="102411"/>
                                        </p:tgtEl>
                                        <p:attrNameLst>
                                          <p:attrName>ppt_x</p:attrName>
                                        </p:attrNameLst>
                                      </p:cBhvr>
                                      <p:tavLst>
                                        <p:tav tm="0">
                                          <p:val>
                                            <p:strVal val="#ppt_x-.2"/>
                                          </p:val>
                                        </p:tav>
                                        <p:tav tm="100000">
                                          <p:val>
                                            <p:strVal val="#ppt_x"/>
                                          </p:val>
                                        </p:tav>
                                      </p:tavLst>
                                    </p:anim>
                                    <p:anim calcmode="lin" valueType="num">
                                      <p:cBhvr>
                                        <p:cTn id="28" dur="1000" fill="hold"/>
                                        <p:tgtEl>
                                          <p:spTgt spid="102411"/>
                                        </p:tgtEl>
                                        <p:attrNameLst>
                                          <p:attrName>ppt_y</p:attrName>
                                        </p:attrNameLst>
                                      </p:cBhvr>
                                      <p:tavLst>
                                        <p:tav tm="0">
                                          <p:val>
                                            <p:strVal val="#ppt_y"/>
                                          </p:val>
                                        </p:tav>
                                        <p:tav tm="100000">
                                          <p:val>
                                            <p:strVal val="#ppt_y"/>
                                          </p:val>
                                        </p:tav>
                                      </p:tavLst>
                                    </p:anim>
                                    <p:animEffect transition="in" filter="wipe(right)" prLst="gradientSize: 0.1">
                                      <p:cBhvr>
                                        <p:cTn id="29" dur="1000"/>
                                        <p:tgtEl>
                                          <p:spTgt spid="102411"/>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2413"/>
                                        </p:tgtEl>
                                        <p:attrNameLst>
                                          <p:attrName>style.visibility</p:attrName>
                                        </p:attrNameLst>
                                      </p:cBhvr>
                                      <p:to>
                                        <p:strVal val="visible"/>
                                      </p:to>
                                    </p:set>
                                    <p:animEffect transition="in" filter="checkerboard(across)">
                                      <p:cBhvr>
                                        <p:cTn id="34" dur="500"/>
                                        <p:tgtEl>
                                          <p:spTgt spid="10241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02414"/>
                                        </p:tgtEl>
                                        <p:attrNameLst>
                                          <p:attrName>style.visibility</p:attrName>
                                        </p:attrNameLst>
                                      </p:cBhvr>
                                      <p:to>
                                        <p:strVal val="visible"/>
                                      </p:to>
                                    </p:set>
                                    <p:animEffect transition="in" filter="checkerboard(across)">
                                      <p:cBhvr>
                                        <p:cTn id="39" dur="500"/>
                                        <p:tgtEl>
                                          <p:spTgt spid="10241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02415"/>
                                        </p:tgtEl>
                                        <p:attrNameLst>
                                          <p:attrName>style.visibility</p:attrName>
                                        </p:attrNameLst>
                                      </p:cBhvr>
                                      <p:to>
                                        <p:strVal val="visible"/>
                                      </p:to>
                                    </p:set>
                                    <p:animEffect transition="in" filter="checkerboard(across)">
                                      <p:cBhvr>
                                        <p:cTn id="44" dur="500"/>
                                        <p:tgtEl>
                                          <p:spTgt spid="102415"/>
                                        </p:tgtEl>
                                      </p:cBhvr>
                                    </p:animEffect>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grpId="0" nodeType="clickEffect">
                                  <p:stCondLst>
                                    <p:cond delay="0"/>
                                  </p:stCondLst>
                                  <p:childTnLst>
                                    <p:set>
                                      <p:cBhvr>
                                        <p:cTn id="48" dur="1" fill="hold">
                                          <p:stCondLst>
                                            <p:cond delay="0"/>
                                          </p:stCondLst>
                                        </p:cTn>
                                        <p:tgtEl>
                                          <p:spTgt spid="102416"/>
                                        </p:tgtEl>
                                        <p:attrNameLst>
                                          <p:attrName>style.visibility</p:attrName>
                                        </p:attrNameLst>
                                      </p:cBhvr>
                                      <p:to>
                                        <p:strVal val="visible"/>
                                      </p:to>
                                    </p:set>
                                    <p:anim to="" calcmode="lin" valueType="num">
                                      <p:cBhvr>
                                        <p:cTn id="49" dur="1" fill="hold"/>
                                        <p:tgtEl>
                                          <p:spTgt spid="102416"/>
                                        </p:tgtEl>
                                        <p:attrNameLst>
                                          <p:attrName/>
                                        </p:attrNameLst>
                                      </p:cBhvr>
                                    </p:anim>
                                  </p:childTnLst>
                                </p:cTn>
                              </p:par>
                            </p:childTnLst>
                          </p:cTn>
                        </p:par>
                      </p:childTnLst>
                    </p:cTn>
                  </p:par>
                  <p:par>
                    <p:cTn id="50" fill="hold">
                      <p:stCondLst>
                        <p:cond delay="indefinite"/>
                      </p:stCondLst>
                      <p:childTnLst>
                        <p:par>
                          <p:cTn id="51" fill="hold">
                            <p:stCondLst>
                              <p:cond delay="0"/>
                            </p:stCondLst>
                            <p:childTnLst>
                              <p:par>
                                <p:cTn id="52" presetID="24" presetClass="entr" presetSubtype="0" fill="hold" grpId="0" nodeType="clickEffect">
                                  <p:stCondLst>
                                    <p:cond delay="0"/>
                                  </p:stCondLst>
                                  <p:childTnLst>
                                    <p:set>
                                      <p:cBhvr>
                                        <p:cTn id="53" dur="1" fill="hold">
                                          <p:stCondLst>
                                            <p:cond delay="0"/>
                                          </p:stCondLst>
                                        </p:cTn>
                                        <p:tgtEl>
                                          <p:spTgt spid="102417"/>
                                        </p:tgtEl>
                                        <p:attrNameLst>
                                          <p:attrName>style.visibility</p:attrName>
                                        </p:attrNameLst>
                                      </p:cBhvr>
                                      <p:to>
                                        <p:strVal val="visible"/>
                                      </p:to>
                                    </p:set>
                                    <p:anim to="" calcmode="lin" valueType="num">
                                      <p:cBhvr>
                                        <p:cTn id="54" dur="1" fill="hold"/>
                                        <p:tgtEl>
                                          <p:spTgt spid="102417"/>
                                        </p:tgtEl>
                                        <p:attrNameLst>
                                          <p:attrName/>
                                        </p:attrNameLst>
                                      </p:cBhvr>
                                    </p:anim>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grpId="0" nodeType="clickEffect">
                                  <p:stCondLst>
                                    <p:cond delay="0"/>
                                  </p:stCondLst>
                                  <p:childTnLst>
                                    <p:set>
                                      <p:cBhvr>
                                        <p:cTn id="58" dur="1" fill="hold">
                                          <p:stCondLst>
                                            <p:cond delay="0"/>
                                          </p:stCondLst>
                                        </p:cTn>
                                        <p:tgtEl>
                                          <p:spTgt spid="102418"/>
                                        </p:tgtEl>
                                        <p:attrNameLst>
                                          <p:attrName>style.visibility</p:attrName>
                                        </p:attrNameLst>
                                      </p:cBhvr>
                                      <p:to>
                                        <p:strVal val="visible"/>
                                      </p:to>
                                    </p:set>
                                    <p:anim to="" calcmode="lin" valueType="num">
                                      <p:cBhvr>
                                        <p:cTn id="59" dur="1" fill="hold"/>
                                        <p:tgtEl>
                                          <p:spTgt spid="10241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p:bldP spid="102410" grpId="0"/>
      <p:bldP spid="102413" grpId="0"/>
      <p:bldP spid="102414" grpId="0"/>
      <p:bldP spid="102415" grpId="0"/>
      <p:bldP spid="102416" grpId="0"/>
      <p:bldP spid="102417" grpId="0"/>
      <p:bldP spid="1024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Text Box 4"/>
          <p:cNvSpPr txBox="1">
            <a:spLocks noChangeArrowheads="1"/>
          </p:cNvSpPr>
          <p:nvPr/>
        </p:nvSpPr>
        <p:spPr bwMode="auto">
          <a:xfrm>
            <a:off x="762000" y="304800"/>
            <a:ext cx="7086600" cy="822325"/>
          </a:xfrm>
          <a:prstGeom prst="rect">
            <a:avLst/>
          </a:prstGeom>
          <a:noFill/>
          <a:ln w="9525">
            <a:noFill/>
            <a:miter lim="800000"/>
            <a:headEnd/>
            <a:tailEnd/>
          </a:ln>
        </p:spPr>
        <p:txBody>
          <a:bodyPr>
            <a:spAutoFit/>
          </a:bodyPr>
          <a:lstStyle/>
          <a:p>
            <a:r>
              <a:rPr lang="en-US" i="1">
                <a:latin typeface="VNI-Times" pitchFamily="2" charset="0"/>
              </a:rPr>
              <a:t>Baây giôø ta tìm moät nghieäm rieâng cuûa (1).</a:t>
            </a:r>
          </a:p>
          <a:p>
            <a:r>
              <a:rPr lang="en-US" i="1">
                <a:latin typeface="VNI-Times" pitchFamily="2" charset="0"/>
              </a:rPr>
              <a:t>Veá phaûi của  (1)  la</a:t>
            </a:r>
            <a:r>
              <a:rPr lang="en-US">
                <a:latin typeface="VNI-Times" pitchFamily="2" charset="0"/>
              </a:rPr>
              <a:t>ø </a:t>
            </a:r>
          </a:p>
        </p:txBody>
      </p:sp>
      <p:sp>
        <p:nvSpPr>
          <p:cNvPr id="20484" name="Rectangle 7"/>
          <p:cNvSpPr>
            <a:spLocks noChangeArrowheads="1"/>
          </p:cNvSpPr>
          <p:nvPr/>
        </p:nvSpPr>
        <p:spPr bwMode="auto">
          <a:xfrm>
            <a:off x="2760663" y="168592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07526" name="Object 2"/>
          <p:cNvGraphicFramePr>
            <a:graphicFrameLocks noChangeAspect="1"/>
          </p:cNvGraphicFramePr>
          <p:nvPr/>
        </p:nvGraphicFramePr>
        <p:xfrm>
          <a:off x="2444750" y="1295400"/>
          <a:ext cx="3095625" cy="449263"/>
        </p:xfrm>
        <a:graphic>
          <a:graphicData uri="http://schemas.openxmlformats.org/presentationml/2006/ole">
            <p:oleObj spid="_x0000_s20482" name="Equation" r:id="rId3" imgW="1904760" imgH="279360" progId="Equation.DSMT4">
              <p:embed/>
            </p:oleObj>
          </a:graphicData>
        </a:graphic>
      </p:graphicFrame>
      <p:sp>
        <p:nvSpPr>
          <p:cNvPr id="107528" name="Text Box 8"/>
          <p:cNvSpPr txBox="1">
            <a:spLocks noChangeArrowheads="1"/>
          </p:cNvSpPr>
          <p:nvPr/>
        </p:nvSpPr>
        <p:spPr bwMode="auto">
          <a:xfrm>
            <a:off x="381000" y="1828800"/>
            <a:ext cx="8382000" cy="457200"/>
          </a:xfrm>
          <a:prstGeom prst="rect">
            <a:avLst/>
          </a:prstGeom>
          <a:noFill/>
          <a:ln w="9525">
            <a:noFill/>
            <a:miter lim="800000"/>
            <a:headEnd/>
            <a:tailEnd/>
          </a:ln>
        </p:spPr>
        <p:txBody>
          <a:bodyPr>
            <a:spAutoFit/>
          </a:bodyPr>
          <a:lstStyle/>
          <a:p>
            <a:pPr>
              <a:spcBef>
                <a:spcPct val="50000"/>
              </a:spcBef>
            </a:pPr>
            <a:r>
              <a:rPr lang="en-US">
                <a:latin typeface="VNI-Times" pitchFamily="2" charset="0"/>
              </a:rPr>
              <a:t>coù daïng  </a:t>
            </a:r>
            <a:r>
              <a:rPr lang="en-US">
                <a:latin typeface="VNI-Times" pitchFamily="2" charset="0"/>
                <a:sym typeface="Symbol" pitchFamily="18" charset="2"/>
              </a:rPr>
              <a:t></a:t>
            </a:r>
            <a:r>
              <a:rPr lang="en-US" baseline="30000">
                <a:latin typeface="VNI-Times" pitchFamily="2" charset="0"/>
              </a:rPr>
              <a:t>n</a:t>
            </a:r>
            <a:r>
              <a:rPr lang="en-US">
                <a:latin typeface="VNI-Times" pitchFamily="2" charset="0"/>
              </a:rPr>
              <a:t>P</a:t>
            </a:r>
            <a:r>
              <a:rPr lang="en-US" baseline="-25000">
                <a:latin typeface="VNI-Times" pitchFamily="2" charset="0"/>
              </a:rPr>
              <a:t>r</a:t>
            </a:r>
            <a:r>
              <a:rPr lang="en-US">
                <a:latin typeface="VNI-Times" pitchFamily="2" charset="0"/>
              </a:rPr>
              <a:t>(n) vôùi </a:t>
            </a:r>
            <a:r>
              <a:rPr lang="en-US">
                <a:latin typeface="VNI-Times" pitchFamily="2" charset="0"/>
                <a:sym typeface="Symbol" pitchFamily="18" charset="2"/>
              </a:rPr>
              <a:t></a:t>
            </a:r>
            <a:r>
              <a:rPr lang="en-US">
                <a:latin typeface="VNI-Times" pitchFamily="2" charset="0"/>
              </a:rPr>
              <a:t> = 2 vaø  P</a:t>
            </a:r>
            <a:r>
              <a:rPr lang="en-US" baseline="-25000">
                <a:latin typeface="VNI-Times" pitchFamily="2" charset="0"/>
              </a:rPr>
              <a:t>r</a:t>
            </a:r>
            <a:r>
              <a:rPr lang="en-US">
                <a:latin typeface="VNI-Times" pitchFamily="2" charset="0"/>
              </a:rPr>
              <a:t>(n)  laø ña thöùc baäc r = 2 theo n.</a:t>
            </a:r>
          </a:p>
        </p:txBody>
      </p:sp>
      <p:sp>
        <p:nvSpPr>
          <p:cNvPr id="107529" name="Text Box 9"/>
          <p:cNvSpPr txBox="1">
            <a:spLocks noChangeArrowheads="1"/>
          </p:cNvSpPr>
          <p:nvPr/>
        </p:nvSpPr>
        <p:spPr bwMode="auto">
          <a:xfrm>
            <a:off x="685800" y="2514600"/>
            <a:ext cx="7848600" cy="822325"/>
          </a:xfrm>
          <a:prstGeom prst="rect">
            <a:avLst/>
          </a:prstGeom>
          <a:noFill/>
          <a:ln w="9525">
            <a:noFill/>
            <a:miter lim="800000"/>
            <a:headEnd/>
            <a:tailEnd/>
          </a:ln>
        </p:spPr>
        <p:txBody>
          <a:bodyPr>
            <a:spAutoFit/>
          </a:bodyPr>
          <a:lstStyle/>
          <a:p>
            <a:pPr>
              <a:spcBef>
                <a:spcPct val="50000"/>
              </a:spcBef>
            </a:pPr>
            <a:r>
              <a:rPr lang="en-US" i="1">
                <a:latin typeface="VNI-Times" pitchFamily="2" charset="0"/>
              </a:rPr>
              <a:t>Vì</a:t>
            </a:r>
            <a:r>
              <a:rPr lang="en-US">
                <a:latin typeface="VNI-Times" pitchFamily="2" charset="0"/>
              </a:rPr>
              <a:t>    </a:t>
            </a:r>
            <a:r>
              <a:rPr lang="en-US">
                <a:latin typeface="VNI-Times" pitchFamily="2" charset="0"/>
                <a:sym typeface="Symbol" pitchFamily="18" charset="2"/>
              </a:rPr>
              <a:t></a:t>
            </a:r>
            <a:r>
              <a:rPr lang="en-US">
                <a:latin typeface="VNI-Times" pitchFamily="2" charset="0"/>
              </a:rPr>
              <a:t> = 2  khoâng </a:t>
            </a:r>
            <a:r>
              <a:rPr lang="en-US" i="1">
                <a:latin typeface="VNI-Times" pitchFamily="2" charset="0"/>
              </a:rPr>
              <a:t>la</a:t>
            </a:r>
            <a:r>
              <a:rPr lang="en-US">
                <a:latin typeface="VNI-Times" pitchFamily="2" charset="0"/>
              </a:rPr>
              <a:t>ø nghieäm cuûa </a:t>
            </a:r>
            <a:r>
              <a:rPr lang="en-US" i="1">
                <a:latin typeface="VNI-Times" pitchFamily="2" charset="0"/>
              </a:rPr>
              <a:t>phöông trình ñaëc tröng (*) neân (1) coù moät nghieäm rieâng daïng:</a:t>
            </a:r>
          </a:p>
        </p:txBody>
      </p:sp>
      <p:sp>
        <p:nvSpPr>
          <p:cNvPr id="107530" name="Text Box 10"/>
          <p:cNvSpPr txBox="1">
            <a:spLocks noChangeArrowheads="1"/>
          </p:cNvSpPr>
          <p:nvPr/>
        </p:nvSpPr>
        <p:spPr bwMode="auto">
          <a:xfrm>
            <a:off x="2514600" y="3505200"/>
            <a:ext cx="5486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(an</a:t>
            </a:r>
            <a:r>
              <a:rPr lang="en-US" baseline="30000">
                <a:latin typeface="Times New Roman" pitchFamily="18" charset="0"/>
              </a:rPr>
              <a:t>2</a:t>
            </a:r>
            <a:r>
              <a:rPr lang="en-US">
                <a:latin typeface="Times New Roman" pitchFamily="18" charset="0"/>
              </a:rPr>
              <a:t> + bn + c)2</a:t>
            </a:r>
            <a:r>
              <a:rPr lang="en-US" baseline="30000">
                <a:latin typeface="Times New Roman" pitchFamily="18" charset="0"/>
              </a:rPr>
              <a:t>n</a:t>
            </a:r>
            <a:r>
              <a:rPr lang="en-US">
                <a:latin typeface="Times New Roman" pitchFamily="18" charset="0"/>
              </a:rPr>
              <a:t>			(4)</a:t>
            </a:r>
          </a:p>
        </p:txBody>
      </p:sp>
      <p:sp>
        <p:nvSpPr>
          <p:cNvPr id="107531" name="Text Box 11"/>
          <p:cNvSpPr txBox="1">
            <a:spLocks noChangeArrowheads="1"/>
          </p:cNvSpPr>
          <p:nvPr/>
        </p:nvSpPr>
        <p:spPr bwMode="auto">
          <a:xfrm>
            <a:off x="914400" y="4038600"/>
            <a:ext cx="68580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Theá  (4) vaøo (1) ta ñöôïc</a:t>
            </a:r>
            <a:r>
              <a:rPr lang="en-US">
                <a:latin typeface="VNI-Times" pitchFamily="2" charset="0"/>
              </a:rPr>
              <a:t> :</a:t>
            </a:r>
          </a:p>
        </p:txBody>
      </p:sp>
      <p:sp>
        <p:nvSpPr>
          <p:cNvPr id="107532" name="Text Box 12"/>
          <p:cNvSpPr txBox="1">
            <a:spLocks noChangeArrowheads="1"/>
          </p:cNvSpPr>
          <p:nvPr/>
        </p:nvSpPr>
        <p:spPr bwMode="auto">
          <a:xfrm>
            <a:off x="762000" y="4876800"/>
            <a:ext cx="8001000" cy="822325"/>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 4[a(n+1)</a:t>
            </a:r>
            <a:r>
              <a:rPr lang="en-US" b="1" baseline="30000">
                <a:latin typeface="Times New Roman" pitchFamily="18" charset="0"/>
              </a:rPr>
              <a:t>2</a:t>
            </a:r>
            <a:r>
              <a:rPr lang="en-US" b="1">
                <a:latin typeface="Times New Roman" pitchFamily="18" charset="0"/>
              </a:rPr>
              <a:t> + b(n+1) + c)2</a:t>
            </a:r>
            <a:r>
              <a:rPr lang="en-US" b="1" baseline="30000">
                <a:latin typeface="Times New Roman" pitchFamily="18" charset="0"/>
              </a:rPr>
              <a:t>n+1</a:t>
            </a:r>
            <a:r>
              <a:rPr lang="en-US" b="1">
                <a:latin typeface="Times New Roman" pitchFamily="18" charset="0"/>
              </a:rPr>
              <a:t> -12[an</a:t>
            </a:r>
            <a:r>
              <a:rPr lang="en-US" b="1" baseline="30000">
                <a:latin typeface="Times New Roman" pitchFamily="18" charset="0"/>
              </a:rPr>
              <a:t>2</a:t>
            </a:r>
            <a:r>
              <a:rPr lang="en-US" b="1">
                <a:latin typeface="Times New Roman" pitchFamily="18" charset="0"/>
              </a:rPr>
              <a:t> + bn + c] 2</a:t>
            </a:r>
            <a:r>
              <a:rPr lang="en-US" b="1" baseline="30000">
                <a:latin typeface="Times New Roman" pitchFamily="18" charset="0"/>
              </a:rPr>
              <a:t>n</a:t>
            </a:r>
            <a:r>
              <a:rPr lang="en-US" b="1">
                <a:latin typeface="Times New Roman" pitchFamily="18" charset="0"/>
              </a:rPr>
              <a:t> +  9[a(n-1)</a:t>
            </a:r>
            <a:r>
              <a:rPr lang="en-US" b="1" baseline="30000">
                <a:latin typeface="Times New Roman" pitchFamily="18" charset="0"/>
              </a:rPr>
              <a:t>2</a:t>
            </a:r>
            <a:r>
              <a:rPr lang="en-US" b="1">
                <a:latin typeface="Times New Roman" pitchFamily="18" charset="0"/>
              </a:rPr>
              <a:t> + b(n-1) + c] 2</a:t>
            </a:r>
            <a:r>
              <a:rPr lang="en-US" b="1" baseline="30000">
                <a:latin typeface="Times New Roman" pitchFamily="18" charset="0"/>
              </a:rPr>
              <a:t>n-1</a:t>
            </a:r>
            <a:r>
              <a:rPr lang="en-US" b="1">
                <a:latin typeface="Times New Roman" pitchFamily="18" charset="0"/>
              </a:rPr>
              <a:t> = (2n</a:t>
            </a:r>
            <a:r>
              <a:rPr lang="en-US" b="1" baseline="30000">
                <a:latin typeface="Times New Roman" pitchFamily="18" charset="0"/>
              </a:rPr>
              <a:t>2 </a:t>
            </a:r>
            <a:r>
              <a:rPr lang="en-US" b="1">
                <a:latin typeface="Times New Roman" pitchFamily="18" charset="0"/>
              </a:rPr>
              <a:t>+ 29n +56)2</a:t>
            </a:r>
            <a:r>
              <a:rPr lang="en-US" b="1" baseline="30000">
                <a:latin typeface="Times New Roman" pitchFamily="18" charset="0"/>
              </a:rPr>
              <a:t>n-1</a:t>
            </a:r>
            <a:endParaRPr lang="en-US" b="1">
              <a:latin typeface="Times New Roman" pitchFamily="18" charset="0"/>
            </a:endParaRPr>
          </a:p>
        </p:txBody>
      </p:sp>
      <p:sp>
        <p:nvSpPr>
          <p:cNvPr id="107533" name="AutoShape 13">
            <a:hlinkClick r:id="rId4" action="ppaction://hlinksldjump" highlightClick="1"/>
          </p:cNvPr>
          <p:cNvSpPr>
            <a:spLocks noChangeArrowheads="1"/>
          </p:cNvSpPr>
          <p:nvPr/>
        </p:nvSpPr>
        <p:spPr bwMode="auto">
          <a:xfrm>
            <a:off x="8686800" y="2667000"/>
            <a:ext cx="457200" cy="533400"/>
          </a:xfrm>
          <a:prstGeom prst="actionButtonBackPrevious">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11" name="Slide Number Placeholder 10"/>
          <p:cNvSpPr>
            <a:spLocks noGrp="1"/>
          </p:cNvSpPr>
          <p:nvPr>
            <p:ph type="sldNum" sz="quarter" idx="12"/>
          </p:nvPr>
        </p:nvSpPr>
        <p:spPr/>
        <p:txBody>
          <a:bodyPr/>
          <a:lstStyle/>
          <a:p>
            <a:pPr>
              <a:defRPr/>
            </a:pPr>
            <a:fld id="{81E28FF1-F11E-4B76-9667-77BF721AE5A0}" type="slidenum">
              <a:rPr lang="en-US" smtClean="0"/>
              <a:pPr>
                <a:defRPr/>
              </a:pPr>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to="" calcmode="lin" valueType="num">
                                      <p:cBhvr>
                                        <p:cTn id="7" dur="1" fill="hold"/>
                                        <p:tgtEl>
                                          <p:spTgt spid="10752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7526"/>
                                        </p:tgtEl>
                                        <p:attrNameLst>
                                          <p:attrName>style.visibility</p:attrName>
                                        </p:attrNameLst>
                                      </p:cBhvr>
                                      <p:to>
                                        <p:strVal val="visible"/>
                                      </p:to>
                                    </p:set>
                                    <p:anim to="" calcmode="lin" valueType="num">
                                      <p:cBhvr>
                                        <p:cTn id="12" dur="1" fill="hold"/>
                                        <p:tgtEl>
                                          <p:spTgt spid="10752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7528"/>
                                        </p:tgtEl>
                                        <p:attrNameLst>
                                          <p:attrName>style.visibility</p:attrName>
                                        </p:attrNameLst>
                                      </p:cBhvr>
                                      <p:to>
                                        <p:strVal val="visible"/>
                                      </p:to>
                                    </p:set>
                                    <p:anim to="" calcmode="lin" valueType="num">
                                      <p:cBhvr>
                                        <p:cTn id="17" dur="1" fill="hold"/>
                                        <p:tgtEl>
                                          <p:spTgt spid="10752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07529"/>
                                        </p:tgtEl>
                                        <p:attrNameLst>
                                          <p:attrName>style.visibility</p:attrName>
                                        </p:attrNameLst>
                                      </p:cBhvr>
                                      <p:to>
                                        <p:strVal val="visible"/>
                                      </p:to>
                                    </p:set>
                                    <p:anim to="" calcmode="lin" valueType="num">
                                      <p:cBhvr>
                                        <p:cTn id="22" dur="1" fill="hold"/>
                                        <p:tgtEl>
                                          <p:spTgt spid="107529"/>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7533"/>
                                        </p:tgtEl>
                                        <p:attrNameLst>
                                          <p:attrName>style.visibility</p:attrName>
                                        </p:attrNameLst>
                                      </p:cBhvr>
                                      <p:to>
                                        <p:strVal val="visible"/>
                                      </p:to>
                                    </p:set>
                                    <p:animEffect transition="in" filter="checkerboard(across)">
                                      <p:cBhvr>
                                        <p:cTn id="27" dur="500"/>
                                        <p:tgtEl>
                                          <p:spTgt spid="107533"/>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07530"/>
                                        </p:tgtEl>
                                        <p:attrNameLst>
                                          <p:attrName>style.visibility</p:attrName>
                                        </p:attrNameLst>
                                      </p:cBhvr>
                                      <p:to>
                                        <p:strVal val="visible"/>
                                      </p:to>
                                    </p:set>
                                    <p:anim to="" calcmode="lin" valueType="num">
                                      <p:cBhvr>
                                        <p:cTn id="32" dur="1" fill="hold"/>
                                        <p:tgtEl>
                                          <p:spTgt spid="107530"/>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9" presetClass="entr" presetSubtype="0" fill="hold" grpId="0" nodeType="clickEffect">
                                  <p:stCondLst>
                                    <p:cond delay="0"/>
                                  </p:stCondLst>
                                  <p:childTnLst>
                                    <p:set>
                                      <p:cBhvr>
                                        <p:cTn id="36" dur="1" fill="hold">
                                          <p:stCondLst>
                                            <p:cond delay="0"/>
                                          </p:stCondLst>
                                        </p:cTn>
                                        <p:tgtEl>
                                          <p:spTgt spid="107531"/>
                                        </p:tgtEl>
                                        <p:attrNameLst>
                                          <p:attrName>style.visibility</p:attrName>
                                        </p:attrNameLst>
                                      </p:cBhvr>
                                      <p:to>
                                        <p:strVal val="visible"/>
                                      </p:to>
                                    </p:set>
                                    <p:anim calcmode="lin" valueType="num">
                                      <p:cBhvr>
                                        <p:cTn id="37" dur="1000" fill="hold"/>
                                        <p:tgtEl>
                                          <p:spTgt spid="107531"/>
                                        </p:tgtEl>
                                        <p:attrNameLst>
                                          <p:attrName>ppt_x</p:attrName>
                                        </p:attrNameLst>
                                      </p:cBhvr>
                                      <p:tavLst>
                                        <p:tav tm="0">
                                          <p:val>
                                            <p:strVal val="#ppt_x-.2"/>
                                          </p:val>
                                        </p:tav>
                                        <p:tav tm="100000">
                                          <p:val>
                                            <p:strVal val="#ppt_x"/>
                                          </p:val>
                                        </p:tav>
                                      </p:tavLst>
                                    </p:anim>
                                    <p:anim calcmode="lin" valueType="num">
                                      <p:cBhvr>
                                        <p:cTn id="38" dur="1000" fill="hold"/>
                                        <p:tgtEl>
                                          <p:spTgt spid="107531"/>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07531"/>
                                        </p:tgtEl>
                                      </p:cBhvr>
                                    </p:animEffect>
                                  </p:childTnLst>
                                </p:cTn>
                              </p:par>
                            </p:childTnLst>
                          </p:cTn>
                        </p:par>
                      </p:childTnLst>
                    </p:cTn>
                  </p:par>
                  <p:par>
                    <p:cTn id="40" fill="hold">
                      <p:stCondLst>
                        <p:cond delay="indefinite"/>
                      </p:stCondLst>
                      <p:childTnLst>
                        <p:par>
                          <p:cTn id="41" fill="hold">
                            <p:stCondLst>
                              <p:cond delay="0"/>
                            </p:stCondLst>
                            <p:childTnLst>
                              <p:par>
                                <p:cTn id="42" presetID="7" presetClass="entr" presetSubtype="4" fill="hold" grpId="0" nodeType="clickEffect">
                                  <p:stCondLst>
                                    <p:cond delay="0"/>
                                  </p:stCondLst>
                                  <p:childTnLst>
                                    <p:set>
                                      <p:cBhvr>
                                        <p:cTn id="43" dur="1" fill="hold">
                                          <p:stCondLst>
                                            <p:cond delay="0"/>
                                          </p:stCondLst>
                                        </p:cTn>
                                        <p:tgtEl>
                                          <p:spTgt spid="107532"/>
                                        </p:tgtEl>
                                        <p:attrNameLst>
                                          <p:attrName>style.visibility</p:attrName>
                                        </p:attrNameLst>
                                      </p:cBhvr>
                                      <p:to>
                                        <p:strVal val="visible"/>
                                      </p:to>
                                    </p:set>
                                    <p:anim calcmode="lin" valueType="num">
                                      <p:cBhvr additive="base">
                                        <p:cTn id="44" dur="5000" fill="hold"/>
                                        <p:tgtEl>
                                          <p:spTgt spid="107532"/>
                                        </p:tgtEl>
                                        <p:attrNameLst>
                                          <p:attrName>ppt_x</p:attrName>
                                        </p:attrNameLst>
                                      </p:cBhvr>
                                      <p:tavLst>
                                        <p:tav tm="0">
                                          <p:val>
                                            <p:strVal val="#ppt_x"/>
                                          </p:val>
                                        </p:tav>
                                        <p:tav tm="100000">
                                          <p:val>
                                            <p:strVal val="#ppt_x"/>
                                          </p:val>
                                        </p:tav>
                                      </p:tavLst>
                                    </p:anim>
                                    <p:anim calcmode="lin" valueType="num">
                                      <p:cBhvr additive="base">
                                        <p:cTn id="45" dur="5000" fill="hold"/>
                                        <p:tgtEl>
                                          <p:spTgt spid="107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P spid="107528" grpId="0"/>
      <p:bldP spid="107529" grpId="0"/>
      <p:bldP spid="107530" grpId="0"/>
      <p:bldP spid="107531" grpId="0"/>
      <p:bldP spid="107532" grpId="0"/>
      <p:bldP spid="1075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Nghiệm riêng</a:t>
            </a:r>
          </a:p>
        </p:txBody>
      </p:sp>
      <p:sp>
        <p:nvSpPr>
          <p:cNvPr id="48131" name="Rectangle 3"/>
          <p:cNvSpPr>
            <a:spLocks noGrp="1" noChangeArrowheads="1"/>
          </p:cNvSpPr>
          <p:nvPr>
            <p:ph type="body" idx="1"/>
          </p:nvPr>
        </p:nvSpPr>
        <p:spPr/>
        <p:txBody>
          <a:bodyPr/>
          <a:lstStyle/>
          <a:p>
            <a:pPr eaLnBrk="1" hangingPunct="1">
              <a:buFontTx/>
              <a:buNone/>
            </a:pPr>
            <a:r>
              <a:rPr lang="en-US" sz="2800" smtClean="0"/>
              <a:t>Cho {x</a:t>
            </a:r>
            <a:r>
              <a:rPr lang="en-US" sz="2800" baseline="-25000" smtClean="0"/>
              <a:t>n</a:t>
            </a:r>
            <a:r>
              <a:rPr lang="en-US" sz="2800" smtClean="0"/>
              <a:t>} là nghiệm tổng quát của (1) và </a:t>
            </a:r>
            <a:r>
              <a:rPr lang="en-US" sz="2800" smtClean="0">
                <a:latin typeface="VNI-Times" pitchFamily="2" charset="0"/>
              </a:rPr>
              <a:t>vôùi  moïi k</a:t>
            </a:r>
          </a:p>
          <a:p>
            <a:pPr eaLnBrk="1" hangingPunct="1">
              <a:buFontTx/>
              <a:buNone/>
            </a:pPr>
            <a:r>
              <a:rPr lang="en-US" sz="2800" smtClean="0">
                <a:latin typeface="VNI-Times" pitchFamily="2" charset="0"/>
              </a:rPr>
              <a:t>giaù trò ban ñaàu y</a:t>
            </a:r>
            <a:r>
              <a:rPr lang="en-US" sz="2800" baseline="-25000" smtClean="0">
                <a:latin typeface="VNI-Times" pitchFamily="2" charset="0"/>
              </a:rPr>
              <a:t>0</a:t>
            </a:r>
            <a:r>
              <a:rPr lang="en-US" sz="2800" smtClean="0">
                <a:latin typeface="VNI-Times" pitchFamily="2" charset="0"/>
              </a:rPr>
              <a:t>, y</a:t>
            </a:r>
            <a:r>
              <a:rPr lang="en-US" sz="2800" baseline="-25000" smtClean="0">
                <a:latin typeface="VNI-Times" pitchFamily="2" charset="0"/>
              </a:rPr>
              <a:t>1</a:t>
            </a:r>
            <a:r>
              <a:rPr lang="en-US" sz="2800" smtClean="0">
                <a:latin typeface="VNI-Times" pitchFamily="2" charset="0"/>
              </a:rPr>
              <a:t>,…, y</a:t>
            </a:r>
            <a:r>
              <a:rPr lang="en-US" sz="2800" baseline="-25000" smtClean="0">
                <a:latin typeface="VNI-Times" pitchFamily="2" charset="0"/>
              </a:rPr>
              <a:t>k-1</a:t>
            </a:r>
            <a:r>
              <a:rPr lang="en-US" sz="2800" smtClean="0">
                <a:latin typeface="VNI-Times" pitchFamily="2" charset="0"/>
              </a:rPr>
              <a:t>, toàn taïi duy nhaát caùc</a:t>
            </a:r>
          </a:p>
          <a:p>
            <a:pPr eaLnBrk="1" hangingPunct="1">
              <a:buFontTx/>
              <a:buNone/>
            </a:pPr>
            <a:r>
              <a:rPr lang="en-US" sz="2800" smtClean="0">
                <a:latin typeface="VNI-Times" pitchFamily="2" charset="0"/>
              </a:rPr>
              <a:t>giaù trò cuûa k tham soá C</a:t>
            </a:r>
            <a:r>
              <a:rPr lang="en-US" sz="2800" baseline="-25000" smtClean="0">
                <a:latin typeface="VNI-Times" pitchFamily="2" charset="0"/>
              </a:rPr>
              <a:t>1</a:t>
            </a:r>
            <a:r>
              <a:rPr lang="en-US" sz="2800" smtClean="0">
                <a:latin typeface="VNI-Times" pitchFamily="2" charset="0"/>
              </a:rPr>
              <a:t>, C</a:t>
            </a:r>
            <a:r>
              <a:rPr lang="en-US" sz="2800" baseline="-25000" smtClean="0">
                <a:latin typeface="VNI-Times" pitchFamily="2" charset="0"/>
              </a:rPr>
              <a:t>2</a:t>
            </a:r>
            <a:r>
              <a:rPr lang="en-US" sz="2800" smtClean="0">
                <a:latin typeface="VNI-Times" pitchFamily="2" charset="0"/>
              </a:rPr>
              <a:t>,…,C</a:t>
            </a:r>
            <a:r>
              <a:rPr lang="en-US" sz="2800" baseline="-25000" smtClean="0">
                <a:latin typeface="VNI-Times" pitchFamily="2" charset="0"/>
              </a:rPr>
              <a:t>k  </a:t>
            </a:r>
            <a:r>
              <a:rPr lang="en-US" sz="2800" smtClean="0">
                <a:latin typeface="VNI-Times" pitchFamily="2" charset="0"/>
              </a:rPr>
              <a:t>sao cho nghieäm</a:t>
            </a:r>
          </a:p>
          <a:p>
            <a:pPr eaLnBrk="1" hangingPunct="1">
              <a:buFontTx/>
              <a:buNone/>
            </a:pPr>
            <a:r>
              <a:rPr lang="en-US" sz="2800" smtClean="0">
                <a:latin typeface="VNI-Times" pitchFamily="2" charset="0"/>
              </a:rPr>
              <a:t>{x</a:t>
            </a:r>
            <a:r>
              <a:rPr lang="en-US" sz="2800" baseline="-25000" smtClean="0">
                <a:latin typeface="VNI-Times" pitchFamily="2" charset="0"/>
              </a:rPr>
              <a:t>n</a:t>
            </a:r>
            <a:r>
              <a:rPr lang="en-US" sz="2800" smtClean="0">
                <a:latin typeface="VNI-Times" pitchFamily="2" charset="0"/>
              </a:rPr>
              <a:t>} töông öùng thoûa:</a:t>
            </a:r>
          </a:p>
          <a:p>
            <a:pPr lvl="1" eaLnBrk="1" hangingPunct="1">
              <a:buFontTx/>
              <a:buNone/>
            </a:pPr>
            <a:r>
              <a:rPr lang="en-US" sz="2400" smtClean="0">
                <a:latin typeface="VNI-Times" pitchFamily="2" charset="0"/>
              </a:rPr>
              <a:t>		x</a:t>
            </a:r>
            <a:r>
              <a:rPr lang="en-US" sz="2400" baseline="-25000" smtClean="0">
                <a:latin typeface="VNI-Times" pitchFamily="2" charset="0"/>
              </a:rPr>
              <a:t>0 </a:t>
            </a:r>
            <a:r>
              <a:rPr lang="en-US" sz="2400" smtClean="0">
                <a:latin typeface="VNI-Times" pitchFamily="2" charset="0"/>
              </a:rPr>
              <a:t>= y</a:t>
            </a:r>
            <a:r>
              <a:rPr lang="en-US" sz="2400" baseline="-25000" smtClean="0">
                <a:latin typeface="VNI-Times" pitchFamily="2" charset="0"/>
              </a:rPr>
              <a:t>0</a:t>
            </a:r>
            <a:r>
              <a:rPr lang="en-US" sz="2400" smtClean="0">
                <a:latin typeface="VNI-Times" pitchFamily="2" charset="0"/>
              </a:rPr>
              <a:t>, x</a:t>
            </a:r>
            <a:r>
              <a:rPr lang="en-US" sz="2400" baseline="-25000" smtClean="0">
                <a:latin typeface="VNI-Times" pitchFamily="2" charset="0"/>
              </a:rPr>
              <a:t>1 </a:t>
            </a:r>
            <a:r>
              <a:rPr lang="en-US" sz="2400" smtClean="0">
                <a:latin typeface="VNI-Times" pitchFamily="2" charset="0"/>
              </a:rPr>
              <a:t>= y</a:t>
            </a:r>
            <a:r>
              <a:rPr lang="en-US" sz="2400" baseline="-25000" smtClean="0">
                <a:latin typeface="VNI-Times" pitchFamily="2" charset="0"/>
              </a:rPr>
              <a:t>1</a:t>
            </a:r>
            <a:r>
              <a:rPr lang="en-US" sz="2400" smtClean="0">
                <a:latin typeface="VNI-Times" pitchFamily="2" charset="0"/>
              </a:rPr>
              <a:t>,…, x</a:t>
            </a:r>
            <a:r>
              <a:rPr lang="en-US" sz="2400" baseline="-25000" smtClean="0">
                <a:latin typeface="VNI-Times" pitchFamily="2" charset="0"/>
              </a:rPr>
              <a:t>k-1 </a:t>
            </a:r>
            <a:r>
              <a:rPr lang="en-US" sz="2400" smtClean="0">
                <a:latin typeface="VNI-Times" pitchFamily="2" charset="0"/>
              </a:rPr>
              <a:t>=  y</a:t>
            </a:r>
            <a:r>
              <a:rPr lang="en-US" sz="2400" baseline="-25000" smtClean="0">
                <a:latin typeface="VNI-Times" pitchFamily="2" charset="0"/>
              </a:rPr>
              <a:t>k-1 </a:t>
            </a:r>
            <a:r>
              <a:rPr lang="en-US" sz="2400" smtClean="0">
                <a:latin typeface="VNI-Times" pitchFamily="2" charset="0"/>
              </a:rPr>
              <a:t>			(*)</a:t>
            </a:r>
          </a:p>
          <a:p>
            <a:pPr eaLnBrk="1" hangingPunct="1">
              <a:buFontTx/>
              <a:buNone/>
            </a:pPr>
            <a:r>
              <a:rPr lang="en-US" sz="2800" smtClean="0">
                <a:latin typeface="VNI-Times" pitchFamily="2" charset="0"/>
              </a:rPr>
              <a:t>Khi ñoù, nghieäm {x</a:t>
            </a:r>
            <a:r>
              <a:rPr lang="en-US" sz="2800" baseline="-25000" smtClean="0">
                <a:latin typeface="VNI-Times" pitchFamily="2" charset="0"/>
              </a:rPr>
              <a:t>n</a:t>
            </a:r>
            <a:r>
              <a:rPr lang="en-US" sz="2800" smtClean="0">
                <a:latin typeface="VNI-Times" pitchFamily="2" charset="0"/>
              </a:rPr>
              <a:t>} töông öùng ñöôïc goïi nghieäm</a:t>
            </a:r>
          </a:p>
          <a:p>
            <a:pPr eaLnBrk="1" hangingPunct="1">
              <a:buFontTx/>
              <a:buNone/>
            </a:pPr>
            <a:r>
              <a:rPr lang="en-US" sz="2800" smtClean="0">
                <a:latin typeface="VNI-Times" pitchFamily="2" charset="0"/>
              </a:rPr>
              <a:t>rieâng öùng vôùi ñieàu kieän ban ñaàu (*).</a:t>
            </a:r>
          </a:p>
        </p:txBody>
      </p:sp>
      <p:sp>
        <p:nvSpPr>
          <p:cNvPr id="4" name="Slide Number Placeholder 3"/>
          <p:cNvSpPr>
            <a:spLocks noGrp="1"/>
          </p:cNvSpPr>
          <p:nvPr>
            <p:ph type="sldNum" sz="quarter" idx="12"/>
          </p:nvPr>
        </p:nvSpPr>
        <p:spPr/>
        <p:txBody>
          <a:bodyPr/>
          <a:lstStyle/>
          <a:p>
            <a:pPr>
              <a:defRPr/>
            </a:pPr>
            <a:fld id="{50E0854B-5FAF-4248-8ECF-F1C3F9CCFA9F}"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914400" y="457200"/>
            <a:ext cx="7696200" cy="822325"/>
          </a:xfrm>
          <a:prstGeom prst="rect">
            <a:avLst/>
          </a:prstGeom>
          <a:noFill/>
          <a:ln w="9525">
            <a:noFill/>
            <a:miter lim="800000"/>
            <a:headEnd/>
            <a:tailEnd/>
          </a:ln>
        </p:spPr>
        <p:txBody>
          <a:bodyPr>
            <a:spAutoFit/>
          </a:bodyPr>
          <a:lstStyle/>
          <a:p>
            <a:pPr>
              <a:spcBef>
                <a:spcPct val="50000"/>
              </a:spcBef>
            </a:pPr>
            <a:r>
              <a:rPr lang="en-US" i="1">
                <a:latin typeface="VNI-Times" pitchFamily="2" charset="0"/>
              </a:rPr>
              <a:t>Cho n laàn löôït nhaän </a:t>
            </a:r>
            <a:r>
              <a:rPr lang="en-US">
                <a:latin typeface="VNI-Times" pitchFamily="2" charset="0"/>
              </a:rPr>
              <a:t>ba </a:t>
            </a:r>
            <a:r>
              <a:rPr lang="en-US" i="1">
                <a:latin typeface="VNI-Times" pitchFamily="2" charset="0"/>
              </a:rPr>
              <a:t>giaù trò</a:t>
            </a:r>
            <a:r>
              <a:rPr lang="en-US">
                <a:latin typeface="VNI-Times" pitchFamily="2" charset="0"/>
              </a:rPr>
              <a:t> n = -1; n = 0; n = 1 </a:t>
            </a:r>
            <a:r>
              <a:rPr lang="en-US" i="1">
                <a:latin typeface="VNI-Times" pitchFamily="2" charset="0"/>
              </a:rPr>
              <a:t>ta ñöôïc heä:</a:t>
            </a:r>
          </a:p>
        </p:txBody>
      </p:sp>
      <p:sp>
        <p:nvSpPr>
          <p:cNvPr id="21508" name="Rectangle 4"/>
          <p:cNvSpPr>
            <a:spLocks noChangeArrowheads="1"/>
          </p:cNvSpPr>
          <p:nvPr/>
        </p:nvSpPr>
        <p:spPr bwMode="auto">
          <a:xfrm>
            <a:off x="3657600" y="19716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12643" name="Object 2"/>
          <p:cNvGraphicFramePr>
            <a:graphicFrameLocks noChangeAspect="1"/>
          </p:cNvGraphicFramePr>
          <p:nvPr/>
        </p:nvGraphicFramePr>
        <p:xfrm>
          <a:off x="2819400" y="1219200"/>
          <a:ext cx="2514600" cy="2179638"/>
        </p:xfrm>
        <a:graphic>
          <a:graphicData uri="http://schemas.openxmlformats.org/presentationml/2006/ole">
            <p:oleObj spid="_x0000_s21506" name="Equation" r:id="rId3" imgW="1714500" imgH="1536700" progId="Equation.DSMT4">
              <p:embed/>
            </p:oleObj>
          </a:graphicData>
        </a:graphic>
      </p:graphicFrame>
      <p:sp>
        <p:nvSpPr>
          <p:cNvPr id="21509" name="Text Box 5"/>
          <p:cNvSpPr txBox="1">
            <a:spLocks noChangeArrowheads="1"/>
          </p:cNvSpPr>
          <p:nvPr/>
        </p:nvSpPr>
        <p:spPr bwMode="auto">
          <a:xfrm>
            <a:off x="1066800" y="3733800"/>
            <a:ext cx="52578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112646" name="Text Box 6"/>
          <p:cNvSpPr txBox="1">
            <a:spLocks noChangeArrowheads="1"/>
          </p:cNvSpPr>
          <p:nvPr/>
        </p:nvSpPr>
        <p:spPr bwMode="auto">
          <a:xfrm>
            <a:off x="990600" y="3810000"/>
            <a:ext cx="7620000" cy="822325"/>
          </a:xfrm>
          <a:prstGeom prst="rect">
            <a:avLst/>
          </a:prstGeom>
          <a:noFill/>
          <a:ln w="9525">
            <a:noFill/>
            <a:miter lim="800000"/>
            <a:headEnd/>
            <a:tailEnd/>
          </a:ln>
        </p:spPr>
        <p:txBody>
          <a:bodyPr>
            <a:spAutoFit/>
          </a:bodyPr>
          <a:lstStyle/>
          <a:p>
            <a:pPr>
              <a:spcBef>
                <a:spcPct val="50000"/>
              </a:spcBef>
            </a:pPr>
            <a:r>
              <a:rPr lang="en-US" i="1">
                <a:latin typeface="VNI-Times" pitchFamily="2" charset="0"/>
              </a:rPr>
              <a:t>Giaûi heä treân ta ñöôïc </a:t>
            </a:r>
            <a:r>
              <a:rPr lang="en-US">
                <a:latin typeface="VNI-Times" pitchFamily="2" charset="0"/>
              </a:rPr>
              <a:t>a = 2; b = 1; c = -1. </a:t>
            </a:r>
            <a:r>
              <a:rPr lang="en-US" i="1">
                <a:latin typeface="VNI-Times" pitchFamily="2" charset="0"/>
              </a:rPr>
              <a:t>Theá vaøo (4) ta tìm ñöôïc moät nghieäm rieâng cuûa (1) laø</a:t>
            </a:r>
            <a:r>
              <a:rPr lang="en-US">
                <a:latin typeface="VNI-Times" pitchFamily="2" charset="0"/>
              </a:rPr>
              <a:t> </a:t>
            </a:r>
          </a:p>
        </p:txBody>
      </p:sp>
      <p:sp>
        <p:nvSpPr>
          <p:cNvPr id="112647" name="Text Box 7"/>
          <p:cNvSpPr txBox="1">
            <a:spLocks noChangeArrowheads="1"/>
          </p:cNvSpPr>
          <p:nvPr/>
        </p:nvSpPr>
        <p:spPr bwMode="auto">
          <a:xfrm>
            <a:off x="1905000" y="5181600"/>
            <a:ext cx="6705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(2n</a:t>
            </a:r>
            <a:r>
              <a:rPr lang="en-US" baseline="30000">
                <a:latin typeface="Times New Roman" pitchFamily="18" charset="0"/>
              </a:rPr>
              <a:t>2</a:t>
            </a:r>
            <a:r>
              <a:rPr lang="en-US">
                <a:latin typeface="Times New Roman" pitchFamily="18" charset="0"/>
              </a:rPr>
              <a:t> + n - 1)2</a:t>
            </a:r>
            <a:r>
              <a:rPr lang="en-US" baseline="30000">
                <a:latin typeface="Times New Roman" pitchFamily="18" charset="0"/>
              </a:rPr>
              <a:t>n</a:t>
            </a:r>
            <a:r>
              <a:rPr lang="en-US">
                <a:latin typeface="Times New Roman" pitchFamily="18" charset="0"/>
              </a:rPr>
              <a:t>				(5)</a:t>
            </a:r>
          </a:p>
        </p:txBody>
      </p:sp>
      <p:sp>
        <p:nvSpPr>
          <p:cNvPr id="112648" name="Rectangle 8"/>
          <p:cNvSpPr>
            <a:spLocks noChangeArrowheads="1"/>
          </p:cNvSpPr>
          <p:nvPr/>
        </p:nvSpPr>
        <p:spPr bwMode="auto">
          <a:xfrm>
            <a:off x="1905000" y="5029200"/>
            <a:ext cx="2667000" cy="6858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9" name="Slide Number Placeholder 8"/>
          <p:cNvSpPr>
            <a:spLocks noGrp="1"/>
          </p:cNvSpPr>
          <p:nvPr>
            <p:ph type="sldNum" sz="quarter" idx="12"/>
          </p:nvPr>
        </p:nvSpPr>
        <p:spPr/>
        <p:txBody>
          <a:bodyPr/>
          <a:lstStyle/>
          <a:p>
            <a:pPr>
              <a:defRPr/>
            </a:pPr>
            <a:fld id="{CB66DF04-FA0E-4128-8540-58576970AD78}" type="slidenum">
              <a:rPr lang="en-US" smtClean="0"/>
              <a:pPr>
                <a:defRPr/>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box(in)">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 calcmode="lin" valueType="num">
                                      <p:cBhvr>
                                        <p:cTn id="12" dur="1000" fill="hold"/>
                                        <p:tgtEl>
                                          <p:spTgt spid="112643"/>
                                        </p:tgtEl>
                                        <p:attrNameLst>
                                          <p:attrName>ppt_w</p:attrName>
                                        </p:attrNameLst>
                                      </p:cBhvr>
                                      <p:tavLst>
                                        <p:tav tm="0">
                                          <p:val>
                                            <p:strVal val="#ppt_w+.3"/>
                                          </p:val>
                                        </p:tav>
                                        <p:tav tm="100000">
                                          <p:val>
                                            <p:strVal val="#ppt_w"/>
                                          </p:val>
                                        </p:tav>
                                      </p:tavLst>
                                    </p:anim>
                                    <p:anim calcmode="lin" valueType="num">
                                      <p:cBhvr>
                                        <p:cTn id="13" dur="1000" fill="hold"/>
                                        <p:tgtEl>
                                          <p:spTgt spid="112643"/>
                                        </p:tgtEl>
                                        <p:attrNameLst>
                                          <p:attrName>ppt_h</p:attrName>
                                        </p:attrNameLst>
                                      </p:cBhvr>
                                      <p:tavLst>
                                        <p:tav tm="0">
                                          <p:val>
                                            <p:strVal val="#ppt_h"/>
                                          </p:val>
                                        </p:tav>
                                        <p:tav tm="100000">
                                          <p:val>
                                            <p:strVal val="#ppt_h"/>
                                          </p:val>
                                        </p:tav>
                                      </p:tavLst>
                                    </p:anim>
                                    <p:animEffect transition="in" filter="fade">
                                      <p:cBhvr>
                                        <p:cTn id="14" dur="1000"/>
                                        <p:tgtEl>
                                          <p:spTgt spid="112643"/>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112646"/>
                                        </p:tgtEl>
                                        <p:attrNameLst>
                                          <p:attrName>style.visibility</p:attrName>
                                        </p:attrNameLst>
                                      </p:cBhvr>
                                      <p:to>
                                        <p:strVal val="visible"/>
                                      </p:to>
                                    </p:set>
                                    <p:animEffect transition="in" filter="strips(downLeft)">
                                      <p:cBhvr>
                                        <p:cTn id="19" dur="500"/>
                                        <p:tgtEl>
                                          <p:spTgt spid="112646"/>
                                        </p:tgtEl>
                                      </p:cBhvr>
                                    </p:animEffect>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112647"/>
                                        </p:tgtEl>
                                        <p:attrNameLst>
                                          <p:attrName>style.visibility</p:attrName>
                                        </p:attrNameLst>
                                      </p:cBhvr>
                                      <p:to>
                                        <p:strVal val="visible"/>
                                      </p:to>
                                    </p:set>
                                    <p:anim to="" calcmode="lin" valueType="num">
                                      <p:cBhvr>
                                        <p:cTn id="24" dur="1" fill="hold"/>
                                        <p:tgtEl>
                                          <p:spTgt spid="112647"/>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112648"/>
                                        </p:tgtEl>
                                        <p:attrNameLst>
                                          <p:attrName>style.visibility</p:attrName>
                                        </p:attrNameLst>
                                      </p:cBhvr>
                                      <p:to>
                                        <p:strVal val="visible"/>
                                      </p:to>
                                    </p:set>
                                    <p:anim to="" calcmode="lin" valueType="num">
                                      <p:cBhvr>
                                        <p:cTn id="29" dur="1" fill="hold"/>
                                        <p:tgtEl>
                                          <p:spTgt spid="11264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6" grpId="0"/>
      <p:bldP spid="112647" grpId="0"/>
      <p:bldP spid="11264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1066800" y="457200"/>
            <a:ext cx="70866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Töø (3) vaø (5) ta suy ra nghieäm toång quaùt cuûa (1) laø:</a:t>
            </a:r>
          </a:p>
        </p:txBody>
      </p:sp>
      <p:sp>
        <p:nvSpPr>
          <p:cNvPr id="111619" name="Text Box 3"/>
          <p:cNvSpPr txBox="1">
            <a:spLocks noChangeArrowheads="1"/>
          </p:cNvSpPr>
          <p:nvPr/>
        </p:nvSpPr>
        <p:spPr bwMode="auto">
          <a:xfrm>
            <a:off x="1600200" y="1143000"/>
            <a:ext cx="7239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(C</a:t>
            </a:r>
            <a:r>
              <a:rPr lang="en-US" baseline="-25000">
                <a:latin typeface="Times New Roman" pitchFamily="18" charset="0"/>
              </a:rPr>
              <a:t>1</a:t>
            </a:r>
            <a:r>
              <a:rPr lang="en-US">
                <a:latin typeface="Times New Roman" pitchFamily="18" charset="0"/>
              </a:rPr>
              <a:t> +  nC</a:t>
            </a:r>
            <a:r>
              <a:rPr lang="en-US" baseline="-25000">
                <a:latin typeface="Times New Roman" pitchFamily="18" charset="0"/>
              </a:rPr>
              <a:t>2</a:t>
            </a:r>
            <a:r>
              <a:rPr lang="en-US">
                <a:latin typeface="Times New Roman" pitchFamily="18" charset="0"/>
              </a:rPr>
              <a:t>)(3/2)</a:t>
            </a:r>
            <a:r>
              <a:rPr lang="en-US" baseline="30000">
                <a:latin typeface="Times New Roman" pitchFamily="18" charset="0"/>
              </a:rPr>
              <a:t>n</a:t>
            </a:r>
            <a:r>
              <a:rPr lang="en-US">
                <a:latin typeface="Times New Roman" pitchFamily="18" charset="0"/>
              </a:rPr>
              <a:t>  +  (2n</a:t>
            </a:r>
            <a:r>
              <a:rPr lang="en-US" baseline="30000">
                <a:latin typeface="Times New Roman" pitchFamily="18" charset="0"/>
              </a:rPr>
              <a:t>2</a:t>
            </a:r>
            <a:r>
              <a:rPr lang="en-US">
                <a:latin typeface="Times New Roman" pitchFamily="18" charset="0"/>
              </a:rPr>
              <a:t>+ n -1) 2</a:t>
            </a:r>
            <a:r>
              <a:rPr lang="en-US" baseline="30000">
                <a:latin typeface="Times New Roman" pitchFamily="18" charset="0"/>
              </a:rPr>
              <a:t>n</a:t>
            </a:r>
            <a:r>
              <a:rPr lang="en-US">
                <a:latin typeface="Times New Roman" pitchFamily="18" charset="0"/>
              </a:rPr>
              <a:t> 		(6) </a:t>
            </a:r>
          </a:p>
        </p:txBody>
      </p:sp>
      <p:sp>
        <p:nvSpPr>
          <p:cNvPr id="111620" name="Text Box 4"/>
          <p:cNvSpPr txBox="1">
            <a:spLocks noChangeArrowheads="1"/>
          </p:cNvSpPr>
          <p:nvPr/>
        </p:nvSpPr>
        <p:spPr bwMode="auto">
          <a:xfrm>
            <a:off x="1219200" y="1819275"/>
            <a:ext cx="5881688" cy="457200"/>
          </a:xfrm>
          <a:prstGeom prst="rect">
            <a:avLst/>
          </a:prstGeom>
          <a:noFill/>
          <a:ln w="9525">
            <a:noFill/>
            <a:miter lim="800000"/>
            <a:headEnd/>
            <a:tailEnd/>
          </a:ln>
        </p:spPr>
        <p:txBody>
          <a:bodyPr wrap="none">
            <a:spAutoFit/>
          </a:bodyPr>
          <a:lstStyle/>
          <a:p>
            <a:r>
              <a:rPr lang="en-US" i="1">
                <a:latin typeface="VNI-Times" pitchFamily="2" charset="0"/>
              </a:rPr>
              <a:t>Thay ñieàu kieän </a:t>
            </a:r>
            <a:r>
              <a:rPr lang="en-US">
                <a:latin typeface="VNI-Times" pitchFamily="2" charset="0"/>
              </a:rPr>
              <a:t>x</a:t>
            </a:r>
            <a:r>
              <a:rPr lang="en-US" baseline="-25000">
                <a:latin typeface="VNI-Times" pitchFamily="2" charset="0"/>
              </a:rPr>
              <a:t>0</a:t>
            </a:r>
            <a:r>
              <a:rPr lang="en-US">
                <a:latin typeface="VNI-Times" pitchFamily="2" charset="0"/>
              </a:rPr>
              <a:t> = 1; x</a:t>
            </a:r>
            <a:r>
              <a:rPr lang="en-US" baseline="-25000">
                <a:latin typeface="VNI-Times" pitchFamily="2" charset="0"/>
              </a:rPr>
              <a:t>1</a:t>
            </a:r>
            <a:r>
              <a:rPr lang="en-US">
                <a:latin typeface="VNI-Times" pitchFamily="2" charset="0"/>
              </a:rPr>
              <a:t> = -2</a:t>
            </a:r>
            <a:r>
              <a:rPr lang="en-US" i="1">
                <a:latin typeface="VNI-Times" pitchFamily="2" charset="0"/>
              </a:rPr>
              <a:t> vaøo (6) ta ñöôïc:</a:t>
            </a:r>
          </a:p>
        </p:txBody>
      </p:sp>
      <p:sp>
        <p:nvSpPr>
          <p:cNvPr id="22534" name="Rectangle 6"/>
          <p:cNvSpPr>
            <a:spLocks noChangeArrowheads="1"/>
          </p:cNvSpPr>
          <p:nvPr/>
        </p:nvSpPr>
        <p:spPr bwMode="auto">
          <a:xfrm>
            <a:off x="3549650" y="40163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11621" name="Object 2"/>
          <p:cNvGraphicFramePr>
            <a:graphicFrameLocks noChangeAspect="1"/>
          </p:cNvGraphicFramePr>
          <p:nvPr/>
        </p:nvGraphicFramePr>
        <p:xfrm>
          <a:off x="2819400" y="2590800"/>
          <a:ext cx="2895600" cy="1316038"/>
        </p:xfrm>
        <a:graphic>
          <a:graphicData uri="http://schemas.openxmlformats.org/presentationml/2006/ole">
            <p:oleObj spid="_x0000_s22530" name="Equation" r:id="rId3" imgW="1676160" imgH="787320" progId="Equation.DSMT4">
              <p:embed/>
            </p:oleObj>
          </a:graphicData>
        </a:graphic>
      </p:graphicFrame>
      <p:sp>
        <p:nvSpPr>
          <p:cNvPr id="111623" name="Text Box 7"/>
          <p:cNvSpPr txBox="1">
            <a:spLocks noChangeArrowheads="1"/>
          </p:cNvSpPr>
          <p:nvPr/>
        </p:nvSpPr>
        <p:spPr bwMode="auto">
          <a:xfrm>
            <a:off x="1295400" y="4191000"/>
            <a:ext cx="32004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Töø ñoù ta coù:</a:t>
            </a:r>
          </a:p>
        </p:txBody>
      </p:sp>
      <p:sp>
        <p:nvSpPr>
          <p:cNvPr id="111624" name="Text Box 8"/>
          <p:cNvSpPr txBox="1">
            <a:spLocks noChangeArrowheads="1"/>
          </p:cNvSpPr>
          <p:nvPr/>
        </p:nvSpPr>
        <p:spPr bwMode="auto">
          <a:xfrm>
            <a:off x="3581400" y="4191000"/>
            <a:ext cx="2171700" cy="457200"/>
          </a:xfrm>
          <a:prstGeom prst="rect">
            <a:avLst/>
          </a:prstGeom>
          <a:noFill/>
          <a:ln w="9525">
            <a:noFill/>
            <a:miter lim="800000"/>
            <a:headEnd/>
            <a:tailEnd/>
          </a:ln>
        </p:spPr>
        <p:txBody>
          <a:bodyPr wrap="none">
            <a:spAutoFit/>
          </a:bodyPr>
          <a:lstStyle/>
          <a:p>
            <a:r>
              <a:rPr lang="en-US" i="1">
                <a:latin typeface="Times New Roman" pitchFamily="18" charset="0"/>
              </a:rPr>
              <a:t>C</a:t>
            </a:r>
            <a:r>
              <a:rPr lang="en-US" i="1" baseline="-25000">
                <a:latin typeface="Times New Roman" pitchFamily="18" charset="0"/>
              </a:rPr>
              <a:t>1</a:t>
            </a:r>
            <a:r>
              <a:rPr lang="en-US" i="1">
                <a:latin typeface="Times New Roman" pitchFamily="18" charset="0"/>
              </a:rPr>
              <a:t>= 2; C</a:t>
            </a:r>
            <a:r>
              <a:rPr lang="en-US" i="1" baseline="-25000">
                <a:latin typeface="Times New Roman" pitchFamily="18" charset="0"/>
              </a:rPr>
              <a:t>2</a:t>
            </a:r>
            <a:r>
              <a:rPr lang="en-US" i="1">
                <a:latin typeface="Times New Roman" pitchFamily="18" charset="0"/>
              </a:rPr>
              <a:t> = - 6.</a:t>
            </a:r>
          </a:p>
        </p:txBody>
      </p:sp>
      <p:sp>
        <p:nvSpPr>
          <p:cNvPr id="111625" name="Text Box 9"/>
          <p:cNvSpPr txBox="1">
            <a:spLocks noChangeArrowheads="1"/>
          </p:cNvSpPr>
          <p:nvPr/>
        </p:nvSpPr>
        <p:spPr bwMode="auto">
          <a:xfrm>
            <a:off x="914400" y="4876800"/>
            <a:ext cx="75438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Theá vaøo (6) ta coù  nghieäm rieâng caàn tìm cuûa (1) laø:</a:t>
            </a:r>
          </a:p>
        </p:txBody>
      </p:sp>
      <p:sp>
        <p:nvSpPr>
          <p:cNvPr id="111626" name="Text Box 10"/>
          <p:cNvSpPr txBox="1">
            <a:spLocks noChangeArrowheads="1"/>
          </p:cNvSpPr>
          <p:nvPr/>
        </p:nvSpPr>
        <p:spPr bwMode="auto">
          <a:xfrm>
            <a:off x="2133600" y="5562600"/>
            <a:ext cx="52578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(2  - 6n)(3/2)</a:t>
            </a:r>
            <a:r>
              <a:rPr lang="en-US" baseline="30000">
                <a:latin typeface="Times New Roman" pitchFamily="18" charset="0"/>
              </a:rPr>
              <a:t>n</a:t>
            </a:r>
            <a:r>
              <a:rPr lang="en-US">
                <a:latin typeface="Times New Roman" pitchFamily="18" charset="0"/>
              </a:rPr>
              <a:t>  +  (2n</a:t>
            </a:r>
            <a:r>
              <a:rPr lang="en-US" baseline="30000">
                <a:latin typeface="Times New Roman" pitchFamily="18" charset="0"/>
              </a:rPr>
              <a:t>2</a:t>
            </a:r>
            <a:r>
              <a:rPr lang="en-US">
                <a:latin typeface="Times New Roman" pitchFamily="18" charset="0"/>
              </a:rPr>
              <a:t>+ n -1) 2</a:t>
            </a:r>
            <a:r>
              <a:rPr lang="en-US" baseline="30000">
                <a:latin typeface="Times New Roman" pitchFamily="18" charset="0"/>
              </a:rPr>
              <a:t>n</a:t>
            </a:r>
            <a:r>
              <a:rPr lang="en-US">
                <a:latin typeface="Times New Roman" pitchFamily="18" charset="0"/>
              </a:rPr>
              <a:t> </a:t>
            </a:r>
          </a:p>
        </p:txBody>
      </p:sp>
      <p:sp>
        <p:nvSpPr>
          <p:cNvPr id="111627" name="Rectangle 11"/>
          <p:cNvSpPr>
            <a:spLocks noChangeArrowheads="1"/>
          </p:cNvSpPr>
          <p:nvPr/>
        </p:nvSpPr>
        <p:spPr bwMode="auto">
          <a:xfrm>
            <a:off x="1447800" y="1066800"/>
            <a:ext cx="6019800" cy="6858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11628" name="Rectangle 12"/>
          <p:cNvSpPr>
            <a:spLocks noChangeArrowheads="1"/>
          </p:cNvSpPr>
          <p:nvPr/>
        </p:nvSpPr>
        <p:spPr bwMode="auto">
          <a:xfrm>
            <a:off x="1905000" y="5334000"/>
            <a:ext cx="5105400" cy="7620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3" name="Slide Number Placeholder 12"/>
          <p:cNvSpPr>
            <a:spLocks noGrp="1"/>
          </p:cNvSpPr>
          <p:nvPr>
            <p:ph type="sldNum" sz="quarter" idx="12"/>
          </p:nvPr>
        </p:nvSpPr>
        <p:spPr/>
        <p:txBody>
          <a:bodyPr/>
          <a:lstStyle/>
          <a:p>
            <a:pPr>
              <a:defRPr/>
            </a:pPr>
            <a:fld id="{0B3AD0FB-9C9A-403C-ABC0-C8A39A428460}" type="slidenum">
              <a:rPr lang="en-US" smtClean="0"/>
              <a:pPr>
                <a:defRPr/>
              </a:pPr>
              <a:t>61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 to="" calcmode="lin" valueType="num">
                                      <p:cBhvr>
                                        <p:cTn id="7" dur="1" fill="hold"/>
                                        <p:tgtEl>
                                          <p:spTgt spid="11161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 to="" calcmode="lin" valueType="num">
                                      <p:cBhvr>
                                        <p:cTn id="12" dur="1" fill="hold"/>
                                        <p:tgtEl>
                                          <p:spTgt spid="11161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1627"/>
                                        </p:tgtEl>
                                        <p:attrNameLst>
                                          <p:attrName>style.visibility</p:attrName>
                                        </p:attrNameLst>
                                      </p:cBhvr>
                                      <p:to>
                                        <p:strVal val="visible"/>
                                      </p:to>
                                    </p:set>
                                    <p:anim to="" calcmode="lin" valueType="num">
                                      <p:cBhvr>
                                        <p:cTn id="17" dur="1" fill="hold"/>
                                        <p:tgtEl>
                                          <p:spTgt spid="111627"/>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1620"/>
                                        </p:tgtEl>
                                        <p:attrNameLst>
                                          <p:attrName>style.visibility</p:attrName>
                                        </p:attrNameLst>
                                      </p:cBhvr>
                                      <p:to>
                                        <p:strVal val="visible"/>
                                      </p:to>
                                    </p:set>
                                    <p:anim to="" calcmode="lin" valueType="num">
                                      <p:cBhvr>
                                        <p:cTn id="22" dur="1" fill="hold"/>
                                        <p:tgtEl>
                                          <p:spTgt spid="111620"/>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11621"/>
                                        </p:tgtEl>
                                        <p:attrNameLst>
                                          <p:attrName>style.visibility</p:attrName>
                                        </p:attrNameLst>
                                      </p:cBhvr>
                                      <p:to>
                                        <p:strVal val="visible"/>
                                      </p:to>
                                    </p:set>
                                    <p:anim to="" calcmode="lin" valueType="num">
                                      <p:cBhvr>
                                        <p:cTn id="27" dur="1" fill="hold"/>
                                        <p:tgtEl>
                                          <p:spTgt spid="111621"/>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11623"/>
                                        </p:tgtEl>
                                        <p:attrNameLst>
                                          <p:attrName>style.visibility</p:attrName>
                                        </p:attrNameLst>
                                      </p:cBhvr>
                                      <p:to>
                                        <p:strVal val="visible"/>
                                      </p:to>
                                    </p:set>
                                    <p:anim to="" calcmode="lin" valueType="num">
                                      <p:cBhvr>
                                        <p:cTn id="32" dur="1" fill="hold"/>
                                        <p:tgtEl>
                                          <p:spTgt spid="111623"/>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1624"/>
                                        </p:tgtEl>
                                        <p:attrNameLst>
                                          <p:attrName>style.visibility</p:attrName>
                                        </p:attrNameLst>
                                      </p:cBhvr>
                                      <p:to>
                                        <p:strVal val="visible"/>
                                      </p:to>
                                    </p:set>
                                    <p:animEffect transition="in" filter="dissolve">
                                      <p:cBhvr>
                                        <p:cTn id="37" dur="500"/>
                                        <p:tgtEl>
                                          <p:spTgt spid="11162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162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7" presetClass="entr" presetSubtype="4" fill="hold" grpId="0" nodeType="clickEffect">
                                  <p:stCondLst>
                                    <p:cond delay="0"/>
                                  </p:stCondLst>
                                  <p:childTnLst>
                                    <p:set>
                                      <p:cBhvr>
                                        <p:cTn id="45" dur="1" fill="hold">
                                          <p:stCondLst>
                                            <p:cond delay="0"/>
                                          </p:stCondLst>
                                        </p:cTn>
                                        <p:tgtEl>
                                          <p:spTgt spid="111626"/>
                                        </p:tgtEl>
                                        <p:attrNameLst>
                                          <p:attrName>style.visibility</p:attrName>
                                        </p:attrNameLst>
                                      </p:cBhvr>
                                      <p:to>
                                        <p:strVal val="visible"/>
                                      </p:to>
                                    </p:set>
                                    <p:anim calcmode="lin" valueType="num">
                                      <p:cBhvr additive="base">
                                        <p:cTn id="46" dur="5000" fill="hold"/>
                                        <p:tgtEl>
                                          <p:spTgt spid="111626"/>
                                        </p:tgtEl>
                                        <p:attrNameLst>
                                          <p:attrName>ppt_x</p:attrName>
                                        </p:attrNameLst>
                                      </p:cBhvr>
                                      <p:tavLst>
                                        <p:tav tm="0">
                                          <p:val>
                                            <p:strVal val="#ppt_x"/>
                                          </p:val>
                                        </p:tav>
                                        <p:tav tm="100000">
                                          <p:val>
                                            <p:strVal val="#ppt_x"/>
                                          </p:val>
                                        </p:tav>
                                      </p:tavLst>
                                    </p:anim>
                                    <p:anim calcmode="lin" valueType="num">
                                      <p:cBhvr additive="base">
                                        <p:cTn id="47" dur="5000" fill="hold"/>
                                        <p:tgtEl>
                                          <p:spTgt spid="111626"/>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11628"/>
                                        </p:tgtEl>
                                        <p:attrNameLst>
                                          <p:attrName>style.visibility</p:attrName>
                                        </p:attrNameLst>
                                      </p:cBhvr>
                                      <p:to>
                                        <p:strVal val="visible"/>
                                      </p:to>
                                    </p:set>
                                    <p:anim to="" calcmode="lin" valueType="num">
                                      <p:cBhvr>
                                        <p:cTn id="52" dur="1" fill="hold"/>
                                        <p:tgtEl>
                                          <p:spTgt spid="11162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p:bldP spid="111620" grpId="0"/>
      <p:bldP spid="111623" grpId="0"/>
      <p:bldP spid="111624" grpId="0"/>
      <p:bldP spid="111625" grpId="0"/>
      <p:bldP spid="111626" grpId="0"/>
      <p:bldP spid="111627" grpId="0" animBg="1"/>
      <p:bldP spid="1116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0" y="0"/>
            <a:ext cx="1752600"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b="1">
                <a:solidFill>
                  <a:srgbClr val="FF3300"/>
                </a:solidFill>
                <a:effectLst>
                  <a:outerShdw blurRad="38100" dist="38100" dir="2700000" algn="tl">
                    <a:srgbClr val="C0C0C0"/>
                  </a:outerShdw>
                </a:effectLst>
                <a:latin typeface="+mn-lt"/>
              </a:rPr>
              <a:t>Ví Dụ 4</a:t>
            </a:r>
          </a:p>
        </p:txBody>
      </p:sp>
      <p:sp>
        <p:nvSpPr>
          <p:cNvPr id="23557" name="Rectangle 4"/>
          <p:cNvSpPr>
            <a:spLocks noChangeArrowheads="1"/>
          </p:cNvSpPr>
          <p:nvPr/>
        </p:nvSpPr>
        <p:spPr bwMode="auto">
          <a:xfrm>
            <a:off x="2905125" y="98583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03427" name="Object 2"/>
          <p:cNvGraphicFramePr>
            <a:graphicFrameLocks noChangeAspect="1"/>
          </p:cNvGraphicFramePr>
          <p:nvPr/>
        </p:nvGraphicFramePr>
        <p:xfrm>
          <a:off x="1371600" y="457200"/>
          <a:ext cx="7023100" cy="757238"/>
        </p:xfrm>
        <a:graphic>
          <a:graphicData uri="http://schemas.openxmlformats.org/presentationml/2006/ole">
            <p:oleObj spid="_x0000_s23554" name="Equation" r:id="rId3" imgW="4330440" imgH="469800" progId="Equation.DSMT4">
              <p:embed/>
            </p:oleObj>
          </a:graphicData>
        </a:graphic>
      </p:graphicFrame>
      <p:sp>
        <p:nvSpPr>
          <p:cNvPr id="103429" name="Text Box 5"/>
          <p:cNvSpPr txBox="1">
            <a:spLocks noChangeArrowheads="1"/>
          </p:cNvSpPr>
          <p:nvPr/>
        </p:nvSpPr>
        <p:spPr bwMode="auto">
          <a:xfrm>
            <a:off x="1447800" y="1371600"/>
            <a:ext cx="51816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Heä thöùc ñeä qui tuyeán tính thuaàn nhaát laø:</a:t>
            </a:r>
            <a:r>
              <a:rPr lang="en-US">
                <a:latin typeface="VNI-Times" pitchFamily="2" charset="0"/>
              </a:rPr>
              <a:t> </a:t>
            </a:r>
          </a:p>
        </p:txBody>
      </p:sp>
      <p:sp>
        <p:nvSpPr>
          <p:cNvPr id="23559" name="Rectangle 12"/>
          <p:cNvSpPr>
            <a:spLocks noChangeArrowheads="1"/>
          </p:cNvSpPr>
          <p:nvPr/>
        </p:nvSpPr>
        <p:spPr bwMode="auto">
          <a:xfrm>
            <a:off x="2832100" y="247491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03435" name="Object 3"/>
          <p:cNvGraphicFramePr>
            <a:graphicFrameLocks noChangeAspect="1"/>
          </p:cNvGraphicFramePr>
          <p:nvPr/>
        </p:nvGraphicFramePr>
        <p:xfrm>
          <a:off x="2438400" y="1981200"/>
          <a:ext cx="4762500" cy="487363"/>
        </p:xfrm>
        <a:graphic>
          <a:graphicData uri="http://schemas.openxmlformats.org/presentationml/2006/ole">
            <p:oleObj spid="_x0000_s23555" name="Equation" r:id="rId4" imgW="2755800" imgH="279360" progId="Equation.DSMT4">
              <p:embed/>
            </p:oleObj>
          </a:graphicData>
        </a:graphic>
      </p:graphicFrame>
      <p:sp>
        <p:nvSpPr>
          <p:cNvPr id="103437" name="Text Box 13"/>
          <p:cNvSpPr txBox="1">
            <a:spLocks noChangeArrowheads="1"/>
          </p:cNvSpPr>
          <p:nvPr/>
        </p:nvSpPr>
        <p:spPr bwMode="auto">
          <a:xfrm>
            <a:off x="1524000" y="2514600"/>
            <a:ext cx="59436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Phöông trình ñaëc tröng cuûa (2) laø:</a:t>
            </a:r>
          </a:p>
        </p:txBody>
      </p:sp>
      <p:sp>
        <p:nvSpPr>
          <p:cNvPr id="103438" name="Text Box 14"/>
          <p:cNvSpPr txBox="1">
            <a:spLocks noChangeArrowheads="1"/>
          </p:cNvSpPr>
          <p:nvPr/>
        </p:nvSpPr>
        <p:spPr bwMode="auto">
          <a:xfrm>
            <a:off x="2514600" y="3124200"/>
            <a:ext cx="5715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sym typeface="Symbol" pitchFamily="18" charset="2"/>
              </a:rPr>
              <a:t></a:t>
            </a:r>
            <a:r>
              <a:rPr lang="en-US" baseline="30000">
                <a:latin typeface="Times New Roman" pitchFamily="18" charset="0"/>
              </a:rPr>
              <a:t>2</a:t>
            </a:r>
            <a:r>
              <a:rPr lang="en-US">
                <a:latin typeface="Times New Roman" pitchFamily="18" charset="0"/>
              </a:rPr>
              <a:t> - 3</a:t>
            </a:r>
            <a:r>
              <a:rPr lang="en-US">
                <a:latin typeface="Times New Roman" pitchFamily="18" charset="0"/>
                <a:sym typeface="Symbol" pitchFamily="18" charset="2"/>
              </a:rPr>
              <a:t></a:t>
            </a:r>
            <a:r>
              <a:rPr lang="en-US">
                <a:latin typeface="Times New Roman" pitchFamily="18" charset="0"/>
              </a:rPr>
              <a:t> + 2 =  0			(*)</a:t>
            </a:r>
          </a:p>
        </p:txBody>
      </p:sp>
      <p:sp>
        <p:nvSpPr>
          <p:cNvPr id="103439" name="Text Box 15"/>
          <p:cNvSpPr txBox="1">
            <a:spLocks noChangeArrowheads="1"/>
          </p:cNvSpPr>
          <p:nvPr/>
        </p:nvSpPr>
        <p:spPr bwMode="auto">
          <a:xfrm>
            <a:off x="1447800" y="3657600"/>
            <a:ext cx="6858000" cy="457200"/>
          </a:xfrm>
          <a:prstGeom prst="rect">
            <a:avLst/>
          </a:prstGeom>
          <a:noFill/>
          <a:ln w="9525">
            <a:noFill/>
            <a:miter lim="800000"/>
            <a:headEnd/>
            <a:tailEnd/>
          </a:ln>
        </p:spPr>
        <p:txBody>
          <a:bodyPr>
            <a:spAutoFit/>
          </a:bodyPr>
          <a:lstStyle/>
          <a:p>
            <a:pPr>
              <a:spcBef>
                <a:spcPct val="50000"/>
              </a:spcBef>
            </a:pPr>
            <a:r>
              <a:rPr lang="en-US">
                <a:latin typeface="VNI-Times" pitchFamily="2" charset="0"/>
              </a:rPr>
              <a:t>coù hai nghieäm thöïc phaân bieät laø   </a:t>
            </a:r>
            <a:r>
              <a:rPr lang="en-US">
                <a:latin typeface="VNI-Times" pitchFamily="2" charset="0"/>
                <a:sym typeface="Symbol" pitchFamily="18" charset="2"/>
              </a:rPr>
              <a:t></a:t>
            </a:r>
            <a:r>
              <a:rPr lang="en-US" baseline="-25000">
                <a:latin typeface="VNI-Times" pitchFamily="2" charset="0"/>
              </a:rPr>
              <a:t>1</a:t>
            </a:r>
            <a:r>
              <a:rPr lang="en-US">
                <a:latin typeface="VNI-Times" pitchFamily="2" charset="0"/>
              </a:rPr>
              <a:t> = 1; </a:t>
            </a:r>
            <a:r>
              <a:rPr lang="en-US">
                <a:latin typeface="VNI-Times" pitchFamily="2" charset="0"/>
                <a:sym typeface="Symbol" pitchFamily="18" charset="2"/>
              </a:rPr>
              <a:t></a:t>
            </a:r>
            <a:r>
              <a:rPr lang="en-US" baseline="-25000">
                <a:latin typeface="VNI-Times" pitchFamily="2" charset="0"/>
              </a:rPr>
              <a:t>2</a:t>
            </a:r>
            <a:r>
              <a:rPr lang="en-US">
                <a:latin typeface="VNI-Times" pitchFamily="2" charset="0"/>
              </a:rPr>
              <a:t> = 2. </a:t>
            </a:r>
          </a:p>
        </p:txBody>
      </p:sp>
      <p:sp>
        <p:nvSpPr>
          <p:cNvPr id="103440" name="Text Box 16"/>
          <p:cNvSpPr txBox="1">
            <a:spLocks noChangeArrowheads="1"/>
          </p:cNvSpPr>
          <p:nvPr/>
        </p:nvSpPr>
        <p:spPr bwMode="auto">
          <a:xfrm>
            <a:off x="1600200" y="4267200"/>
            <a:ext cx="57150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Do ñoù nghieäm toång quaùt cuûa (2) laø:</a:t>
            </a:r>
          </a:p>
        </p:txBody>
      </p:sp>
      <p:sp>
        <p:nvSpPr>
          <p:cNvPr id="103441" name="Text Box 17"/>
          <p:cNvSpPr txBox="1">
            <a:spLocks noChangeArrowheads="1"/>
          </p:cNvSpPr>
          <p:nvPr/>
        </p:nvSpPr>
        <p:spPr bwMode="auto">
          <a:xfrm>
            <a:off x="2895600" y="5029200"/>
            <a:ext cx="48768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C</a:t>
            </a:r>
            <a:r>
              <a:rPr lang="en-US" baseline="-25000">
                <a:latin typeface="Times New Roman" pitchFamily="18" charset="0"/>
              </a:rPr>
              <a:t>1</a:t>
            </a:r>
            <a:r>
              <a:rPr lang="en-US">
                <a:latin typeface="Times New Roman" pitchFamily="18" charset="0"/>
              </a:rPr>
              <a:t> +  C</a:t>
            </a:r>
            <a:r>
              <a:rPr lang="en-US" baseline="-25000">
                <a:latin typeface="Times New Roman" pitchFamily="18" charset="0"/>
              </a:rPr>
              <a:t>2</a:t>
            </a:r>
            <a:r>
              <a:rPr lang="en-US">
                <a:latin typeface="Times New Roman" pitchFamily="18" charset="0"/>
              </a:rPr>
              <a:t>.2</a:t>
            </a:r>
            <a:r>
              <a:rPr lang="en-US" baseline="30000">
                <a:latin typeface="Times New Roman" pitchFamily="18" charset="0"/>
              </a:rPr>
              <a:t>n</a:t>
            </a:r>
            <a:r>
              <a:rPr lang="en-US">
                <a:latin typeface="Times New Roman" pitchFamily="18" charset="0"/>
              </a:rPr>
              <a:t>. 		(3)</a:t>
            </a:r>
          </a:p>
        </p:txBody>
      </p:sp>
      <p:sp>
        <p:nvSpPr>
          <p:cNvPr id="103442" name="Rectangle 18"/>
          <p:cNvSpPr>
            <a:spLocks noChangeArrowheads="1"/>
          </p:cNvSpPr>
          <p:nvPr/>
        </p:nvSpPr>
        <p:spPr bwMode="auto">
          <a:xfrm>
            <a:off x="2362200" y="4876800"/>
            <a:ext cx="3124200" cy="838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4" name="Slide Number Placeholder 13"/>
          <p:cNvSpPr>
            <a:spLocks noGrp="1"/>
          </p:cNvSpPr>
          <p:nvPr>
            <p:ph type="sldNum" sz="quarter" idx="12"/>
          </p:nvPr>
        </p:nvSpPr>
        <p:spPr/>
        <p:txBody>
          <a:bodyPr/>
          <a:lstStyle/>
          <a:p>
            <a:pPr>
              <a:defRPr/>
            </a:pPr>
            <a:fld id="{B7FFA702-F862-4D0D-82FA-337AE0162189}" type="slidenum">
              <a:rPr lang="en-US" smtClean="0"/>
              <a:pPr>
                <a:defRPr/>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dissolve">
                                      <p:cBhvr>
                                        <p:cTn id="7" dur="500"/>
                                        <p:tgtEl>
                                          <p:spTgt spid="103427"/>
                                        </p:tgtEl>
                                      </p:cBhvr>
                                    </p:animEffect>
                                  </p:childTnLst>
                                </p:cTn>
                              </p:par>
                            </p:childTnLst>
                          </p:cTn>
                        </p:par>
                      </p:childTnLst>
                    </p:cTn>
                  </p:par>
                  <p:par>
                    <p:cTn id="8" fill="hold">
                      <p:stCondLst>
                        <p:cond delay="indefinite"/>
                      </p:stCondLst>
                      <p:childTnLst>
                        <p:par>
                          <p:cTn id="9" fill="hold">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anim calcmode="lin" valueType="num">
                                      <p:cBhvr additive="base">
                                        <p:cTn id="12" dur="5000" fill="hold"/>
                                        <p:tgtEl>
                                          <p:spTgt spid="103429"/>
                                        </p:tgtEl>
                                        <p:attrNameLst>
                                          <p:attrName>ppt_x</p:attrName>
                                        </p:attrNameLst>
                                      </p:cBhvr>
                                      <p:tavLst>
                                        <p:tav tm="0">
                                          <p:val>
                                            <p:strVal val="#ppt_x"/>
                                          </p:val>
                                        </p:tav>
                                        <p:tav tm="100000">
                                          <p:val>
                                            <p:strVal val="#ppt_x"/>
                                          </p:val>
                                        </p:tav>
                                      </p:tavLst>
                                    </p:anim>
                                    <p:anim calcmode="lin" valueType="num">
                                      <p:cBhvr additive="base">
                                        <p:cTn id="13" dur="5000" fill="hold"/>
                                        <p:tgtEl>
                                          <p:spTgt spid="1034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03435"/>
                                        </p:tgtEl>
                                        <p:attrNameLst>
                                          <p:attrName>style.visibility</p:attrName>
                                        </p:attrNameLst>
                                      </p:cBhvr>
                                      <p:to>
                                        <p:strVal val="visible"/>
                                      </p:to>
                                    </p:set>
                                    <p:animEffect transition="in" filter="checkerboard(across)">
                                      <p:cBhvr>
                                        <p:cTn id="18" dur="500"/>
                                        <p:tgtEl>
                                          <p:spTgt spid="103435"/>
                                        </p:tgtEl>
                                      </p:cBhvr>
                                    </p:animEffect>
                                  </p:childTnLst>
                                </p:cTn>
                              </p:par>
                            </p:childTnLst>
                          </p:cTn>
                        </p:par>
                      </p:childTnLst>
                    </p:cTn>
                  </p:par>
                  <p:par>
                    <p:cTn id="19" fill="hold">
                      <p:stCondLst>
                        <p:cond delay="indefinite"/>
                      </p:stCondLst>
                      <p:childTnLst>
                        <p:par>
                          <p:cTn id="20" fill="hold">
                            <p:stCondLst>
                              <p:cond delay="0"/>
                            </p:stCondLst>
                            <p:childTnLst>
                              <p:par>
                                <p:cTn id="21" presetID="29" presetClass="entr" presetSubtype="0" fill="hold" grpId="0" nodeType="clickEffect">
                                  <p:stCondLst>
                                    <p:cond delay="0"/>
                                  </p:stCondLst>
                                  <p:childTnLst>
                                    <p:set>
                                      <p:cBhvr>
                                        <p:cTn id="22" dur="1" fill="hold">
                                          <p:stCondLst>
                                            <p:cond delay="0"/>
                                          </p:stCondLst>
                                        </p:cTn>
                                        <p:tgtEl>
                                          <p:spTgt spid="103437"/>
                                        </p:tgtEl>
                                        <p:attrNameLst>
                                          <p:attrName>style.visibility</p:attrName>
                                        </p:attrNameLst>
                                      </p:cBhvr>
                                      <p:to>
                                        <p:strVal val="visible"/>
                                      </p:to>
                                    </p:set>
                                    <p:anim calcmode="lin" valueType="num">
                                      <p:cBhvr>
                                        <p:cTn id="23" dur="1000" fill="hold"/>
                                        <p:tgtEl>
                                          <p:spTgt spid="103437"/>
                                        </p:tgtEl>
                                        <p:attrNameLst>
                                          <p:attrName>ppt_x</p:attrName>
                                        </p:attrNameLst>
                                      </p:cBhvr>
                                      <p:tavLst>
                                        <p:tav tm="0">
                                          <p:val>
                                            <p:strVal val="#ppt_x-.2"/>
                                          </p:val>
                                        </p:tav>
                                        <p:tav tm="100000">
                                          <p:val>
                                            <p:strVal val="#ppt_x"/>
                                          </p:val>
                                        </p:tav>
                                      </p:tavLst>
                                    </p:anim>
                                    <p:anim calcmode="lin" valueType="num">
                                      <p:cBhvr>
                                        <p:cTn id="24" dur="1000" fill="hold"/>
                                        <p:tgtEl>
                                          <p:spTgt spid="103437"/>
                                        </p:tgtEl>
                                        <p:attrNameLst>
                                          <p:attrName>ppt_y</p:attrName>
                                        </p:attrNameLst>
                                      </p:cBhvr>
                                      <p:tavLst>
                                        <p:tav tm="0">
                                          <p:val>
                                            <p:strVal val="#ppt_y"/>
                                          </p:val>
                                        </p:tav>
                                        <p:tav tm="100000">
                                          <p:val>
                                            <p:strVal val="#ppt_y"/>
                                          </p:val>
                                        </p:tav>
                                      </p:tavLst>
                                    </p:anim>
                                    <p:animEffect transition="in" filter="wipe(right)" prLst="gradientSize: 0.1">
                                      <p:cBhvr>
                                        <p:cTn id="25" dur="1000"/>
                                        <p:tgtEl>
                                          <p:spTgt spid="103437"/>
                                        </p:tgtEl>
                                      </p:cBhvr>
                                    </p:animEffect>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103438"/>
                                        </p:tgtEl>
                                        <p:attrNameLst>
                                          <p:attrName>style.visibility</p:attrName>
                                        </p:attrNameLst>
                                      </p:cBhvr>
                                      <p:to>
                                        <p:strVal val="visible"/>
                                      </p:to>
                                    </p:set>
                                    <p:anim to="" calcmode="lin" valueType="num">
                                      <p:cBhvr>
                                        <p:cTn id="30" dur="1" fill="hold"/>
                                        <p:tgtEl>
                                          <p:spTgt spid="103438"/>
                                        </p:tgtEl>
                                        <p:attrNameLst>
                                          <p:attrName/>
                                        </p:attrNameLst>
                                      </p:cBhvr>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3439"/>
                                        </p:tgtEl>
                                        <p:attrNameLst>
                                          <p:attrName>style.visibility</p:attrName>
                                        </p:attrNameLst>
                                      </p:cBhvr>
                                      <p:to>
                                        <p:strVal val="visible"/>
                                      </p:to>
                                    </p:set>
                                    <p:animEffect transition="in" filter="dissolve">
                                      <p:cBhvr>
                                        <p:cTn id="35" dur="500"/>
                                        <p:tgtEl>
                                          <p:spTgt spid="103439"/>
                                        </p:tgtEl>
                                      </p:cBhvr>
                                    </p:animEffect>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103440"/>
                                        </p:tgtEl>
                                        <p:attrNameLst>
                                          <p:attrName>style.visibility</p:attrName>
                                        </p:attrNameLst>
                                      </p:cBhvr>
                                      <p:to>
                                        <p:strVal val="visible"/>
                                      </p:to>
                                    </p:set>
                                    <p:anim to="" calcmode="lin" valueType="num">
                                      <p:cBhvr>
                                        <p:cTn id="40" dur="1" fill="hold"/>
                                        <p:tgtEl>
                                          <p:spTgt spid="103440"/>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103441"/>
                                        </p:tgtEl>
                                        <p:attrNameLst>
                                          <p:attrName>style.visibility</p:attrName>
                                        </p:attrNameLst>
                                      </p:cBhvr>
                                      <p:to>
                                        <p:strVal val="visible"/>
                                      </p:to>
                                    </p:set>
                                    <p:anim to="" calcmode="lin" valueType="num">
                                      <p:cBhvr>
                                        <p:cTn id="45" dur="1" fill="hold"/>
                                        <p:tgtEl>
                                          <p:spTgt spid="103441"/>
                                        </p:tgtEl>
                                        <p:attrNameLst>
                                          <p:attrName/>
                                        </p:attrNameLst>
                                      </p:cBhvr>
                                    </p:anim>
                                  </p:childTnLst>
                                </p:cTn>
                              </p:par>
                            </p:childTnLst>
                          </p:cTn>
                        </p:par>
                      </p:childTnLst>
                    </p:cTn>
                  </p:par>
                  <p:par>
                    <p:cTn id="46" fill="hold">
                      <p:stCondLst>
                        <p:cond delay="indefinite"/>
                      </p:stCondLst>
                      <p:childTnLst>
                        <p:par>
                          <p:cTn id="47" fill="hold">
                            <p:stCondLst>
                              <p:cond delay="0"/>
                            </p:stCondLst>
                            <p:childTnLst>
                              <p:par>
                                <p:cTn id="48" presetID="24" presetClass="entr" presetSubtype="0" fill="hold" grpId="0" nodeType="clickEffect">
                                  <p:stCondLst>
                                    <p:cond delay="0"/>
                                  </p:stCondLst>
                                  <p:childTnLst>
                                    <p:set>
                                      <p:cBhvr>
                                        <p:cTn id="49" dur="1" fill="hold">
                                          <p:stCondLst>
                                            <p:cond delay="0"/>
                                          </p:stCondLst>
                                        </p:cTn>
                                        <p:tgtEl>
                                          <p:spTgt spid="103442"/>
                                        </p:tgtEl>
                                        <p:attrNameLst>
                                          <p:attrName>style.visibility</p:attrName>
                                        </p:attrNameLst>
                                      </p:cBhvr>
                                      <p:to>
                                        <p:strVal val="visible"/>
                                      </p:to>
                                    </p:set>
                                    <p:anim to="" calcmode="lin" valueType="num">
                                      <p:cBhvr>
                                        <p:cTn id="50" dur="1" fill="hold"/>
                                        <p:tgtEl>
                                          <p:spTgt spid="1034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103437" grpId="0"/>
      <p:bldP spid="103438" grpId="0"/>
      <p:bldP spid="103439" grpId="0"/>
      <p:bldP spid="103440" grpId="0"/>
      <p:bldP spid="103441" grpId="0"/>
      <p:bldP spid="10344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990600" y="381000"/>
            <a:ext cx="57150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Baây giôø ta tìm moät nghieäm rieâng cuûa (1).</a:t>
            </a:r>
          </a:p>
        </p:txBody>
      </p:sp>
      <p:sp>
        <p:nvSpPr>
          <p:cNvPr id="113667" name="Text Box 3"/>
          <p:cNvSpPr txBox="1">
            <a:spLocks noChangeArrowheads="1"/>
          </p:cNvSpPr>
          <p:nvPr/>
        </p:nvSpPr>
        <p:spPr bwMode="auto">
          <a:xfrm>
            <a:off x="1600200" y="914400"/>
            <a:ext cx="40386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Veá phaûi của  (1)  la</a:t>
            </a:r>
            <a:r>
              <a:rPr lang="en-US">
                <a:latin typeface="VNI-Times" pitchFamily="2" charset="0"/>
              </a:rPr>
              <a:t>ø</a:t>
            </a:r>
          </a:p>
        </p:txBody>
      </p:sp>
      <p:sp>
        <p:nvSpPr>
          <p:cNvPr id="24583" name="Rectangle 5"/>
          <p:cNvSpPr>
            <a:spLocks noChangeArrowheads="1"/>
          </p:cNvSpPr>
          <p:nvPr/>
        </p:nvSpPr>
        <p:spPr bwMode="auto">
          <a:xfrm>
            <a:off x="3101975" y="21875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13668" name="Object 2"/>
          <p:cNvGraphicFramePr>
            <a:graphicFrameLocks noChangeAspect="1"/>
          </p:cNvGraphicFramePr>
          <p:nvPr/>
        </p:nvGraphicFramePr>
        <p:xfrm>
          <a:off x="2819400" y="1371600"/>
          <a:ext cx="4216400" cy="852488"/>
        </p:xfrm>
        <a:graphic>
          <a:graphicData uri="http://schemas.openxmlformats.org/presentationml/2006/ole">
            <p:oleObj spid="_x0000_s24578" name="Equation" r:id="rId3" imgW="2311200" imgH="469800" progId="Equation.DSMT4">
              <p:embed/>
            </p:oleObj>
          </a:graphicData>
        </a:graphic>
      </p:graphicFrame>
      <p:sp>
        <p:nvSpPr>
          <p:cNvPr id="113671" name="Text Box 7"/>
          <p:cNvSpPr txBox="1">
            <a:spLocks noChangeArrowheads="1"/>
          </p:cNvSpPr>
          <p:nvPr/>
        </p:nvSpPr>
        <p:spPr bwMode="auto">
          <a:xfrm>
            <a:off x="1143000" y="2438400"/>
            <a:ext cx="6248400" cy="457200"/>
          </a:xfrm>
          <a:prstGeom prst="rect">
            <a:avLst/>
          </a:prstGeom>
          <a:noFill/>
          <a:ln w="9525">
            <a:noFill/>
            <a:miter lim="800000"/>
            <a:headEnd/>
            <a:tailEnd/>
          </a:ln>
        </p:spPr>
        <p:txBody>
          <a:bodyPr>
            <a:spAutoFit/>
          </a:bodyPr>
          <a:lstStyle/>
          <a:p>
            <a:pPr>
              <a:spcBef>
                <a:spcPct val="50000"/>
              </a:spcBef>
            </a:pPr>
            <a:r>
              <a:rPr lang="en-US">
                <a:latin typeface="VNI-Times" pitchFamily="2" charset="0"/>
              </a:rPr>
              <a:t>coù daïng  </a:t>
            </a:r>
            <a:r>
              <a:rPr lang="en-US">
                <a:latin typeface="VNI-Times" pitchFamily="2" charset="0"/>
                <a:sym typeface="Symbol" pitchFamily="18" charset="2"/>
              </a:rPr>
              <a:t></a:t>
            </a:r>
            <a:r>
              <a:rPr lang="en-US">
                <a:latin typeface="VNI-Times" pitchFamily="2" charset="0"/>
              </a:rPr>
              <a:t>cosn</a:t>
            </a:r>
            <a:r>
              <a:rPr lang="en-US">
                <a:latin typeface="VNI-Times" pitchFamily="2" charset="0"/>
                <a:sym typeface="Symbol" pitchFamily="18" charset="2"/>
              </a:rPr>
              <a:t></a:t>
            </a:r>
            <a:r>
              <a:rPr lang="en-US">
                <a:latin typeface="VNI-Times" pitchFamily="2" charset="0"/>
              </a:rPr>
              <a:t> + </a:t>
            </a:r>
            <a:r>
              <a:rPr lang="en-US">
                <a:latin typeface="VNI-Times" pitchFamily="2" charset="0"/>
                <a:sym typeface="Symbol" pitchFamily="18" charset="2"/>
              </a:rPr>
              <a:t></a:t>
            </a:r>
            <a:r>
              <a:rPr lang="en-US">
                <a:latin typeface="VNI-Times" pitchFamily="2" charset="0"/>
              </a:rPr>
              <a:t>sinn</a:t>
            </a:r>
            <a:r>
              <a:rPr lang="en-US">
                <a:latin typeface="VNI-Times" pitchFamily="2" charset="0"/>
                <a:sym typeface="Symbol" pitchFamily="18" charset="2"/>
              </a:rPr>
              <a:t></a:t>
            </a:r>
            <a:r>
              <a:rPr lang="en-US">
                <a:latin typeface="VNI-Times" pitchFamily="2" charset="0"/>
              </a:rPr>
              <a:t>  vôùi </a:t>
            </a:r>
            <a:r>
              <a:rPr lang="en-US">
                <a:latin typeface="VNI-Times" pitchFamily="2" charset="0"/>
                <a:sym typeface="Symbol" pitchFamily="18" charset="2"/>
              </a:rPr>
              <a:t></a:t>
            </a:r>
            <a:r>
              <a:rPr lang="en-US">
                <a:latin typeface="VNI-Times" pitchFamily="2" charset="0"/>
              </a:rPr>
              <a:t> = </a:t>
            </a:r>
            <a:r>
              <a:rPr lang="en-US">
                <a:latin typeface="VNI-Times" pitchFamily="2" charset="0"/>
                <a:sym typeface="Symbol" pitchFamily="18" charset="2"/>
              </a:rPr>
              <a:t></a:t>
            </a:r>
            <a:r>
              <a:rPr lang="en-US">
                <a:latin typeface="VNI-Times" pitchFamily="2" charset="0"/>
              </a:rPr>
              <a:t>/4 </a:t>
            </a:r>
          </a:p>
        </p:txBody>
      </p:sp>
      <p:graphicFrame>
        <p:nvGraphicFramePr>
          <p:cNvPr id="113673" name="Object 3"/>
          <p:cNvGraphicFramePr>
            <a:graphicFrameLocks noChangeAspect="1"/>
          </p:cNvGraphicFramePr>
          <p:nvPr/>
        </p:nvGraphicFramePr>
        <p:xfrm>
          <a:off x="1981200" y="3124200"/>
          <a:ext cx="2667000" cy="846138"/>
        </p:xfrm>
        <a:graphic>
          <a:graphicData uri="http://schemas.openxmlformats.org/presentationml/2006/ole">
            <p:oleObj spid="_x0000_s24579" name="Equation" r:id="rId4" imgW="1473120" imgH="469800" progId="Equation.DSMT4">
              <p:embed/>
            </p:oleObj>
          </a:graphicData>
        </a:graphic>
      </p:graphicFrame>
      <p:sp>
        <p:nvSpPr>
          <p:cNvPr id="113675" name="Text Box 11"/>
          <p:cNvSpPr txBox="1">
            <a:spLocks noChangeArrowheads="1"/>
          </p:cNvSpPr>
          <p:nvPr/>
        </p:nvSpPr>
        <p:spPr bwMode="auto">
          <a:xfrm>
            <a:off x="1219200" y="2971800"/>
            <a:ext cx="990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Vì</a:t>
            </a:r>
          </a:p>
        </p:txBody>
      </p:sp>
      <p:sp>
        <p:nvSpPr>
          <p:cNvPr id="113676" name="Text Box 12"/>
          <p:cNvSpPr txBox="1">
            <a:spLocks noChangeArrowheads="1"/>
          </p:cNvSpPr>
          <p:nvPr/>
        </p:nvSpPr>
        <p:spPr bwMode="auto">
          <a:xfrm>
            <a:off x="1371600" y="4114800"/>
            <a:ext cx="7162800" cy="822325"/>
          </a:xfrm>
          <a:prstGeom prst="rect">
            <a:avLst/>
          </a:prstGeom>
          <a:noFill/>
          <a:ln w="9525">
            <a:noFill/>
            <a:miter lim="800000"/>
            <a:headEnd/>
            <a:tailEnd/>
          </a:ln>
        </p:spPr>
        <p:txBody>
          <a:bodyPr>
            <a:spAutoFit/>
          </a:bodyPr>
          <a:lstStyle/>
          <a:p>
            <a:pPr>
              <a:spcBef>
                <a:spcPct val="50000"/>
              </a:spcBef>
            </a:pPr>
            <a:r>
              <a:rPr lang="en-US">
                <a:latin typeface="VNI-Times" pitchFamily="2" charset="0"/>
              </a:rPr>
              <a:t>khoâng </a:t>
            </a:r>
            <a:r>
              <a:rPr lang="en-US" i="1">
                <a:latin typeface="VNI-Times" pitchFamily="2" charset="0"/>
              </a:rPr>
              <a:t>la</a:t>
            </a:r>
            <a:r>
              <a:rPr lang="en-US">
                <a:latin typeface="VNI-Times" pitchFamily="2" charset="0"/>
              </a:rPr>
              <a:t>ø nghieäm cuûa </a:t>
            </a:r>
            <a:r>
              <a:rPr lang="en-US" i="1">
                <a:latin typeface="VNI-Times" pitchFamily="2" charset="0"/>
              </a:rPr>
              <a:t>phöông trình ñaëc tröng (*) neân (1) coù moät nghieäm rieâng daïng:</a:t>
            </a:r>
            <a:r>
              <a:rPr lang="en-US">
                <a:latin typeface="VNI-Times" pitchFamily="2" charset="0"/>
              </a:rPr>
              <a:t> </a:t>
            </a:r>
          </a:p>
        </p:txBody>
      </p:sp>
      <p:sp>
        <p:nvSpPr>
          <p:cNvPr id="24587" name="Rectangle 14"/>
          <p:cNvSpPr>
            <a:spLocks noChangeArrowheads="1"/>
          </p:cNvSpPr>
          <p:nvPr/>
        </p:nvSpPr>
        <p:spPr bwMode="auto">
          <a:xfrm>
            <a:off x="3209925" y="54864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13677" name="Object 4"/>
          <p:cNvGraphicFramePr>
            <a:graphicFrameLocks noChangeAspect="1"/>
          </p:cNvGraphicFramePr>
          <p:nvPr/>
        </p:nvGraphicFramePr>
        <p:xfrm>
          <a:off x="2286000" y="5105400"/>
          <a:ext cx="4910138" cy="779463"/>
        </p:xfrm>
        <a:graphic>
          <a:graphicData uri="http://schemas.openxmlformats.org/presentationml/2006/ole">
            <p:oleObj spid="_x0000_s24580" name="Equation" r:id="rId5" imgW="2946240" imgH="469800" progId="Equation.DSMT4">
              <p:embed/>
            </p:oleObj>
          </a:graphicData>
        </a:graphic>
      </p:graphicFrame>
      <p:sp>
        <p:nvSpPr>
          <p:cNvPr id="113679" name="AutoShape 15">
            <a:hlinkClick r:id="rId6" action="ppaction://hlinksldjump" highlightClick="1"/>
          </p:cNvPr>
          <p:cNvSpPr>
            <a:spLocks noChangeArrowheads="1"/>
          </p:cNvSpPr>
          <p:nvPr/>
        </p:nvSpPr>
        <p:spPr bwMode="auto">
          <a:xfrm>
            <a:off x="8686800" y="2514600"/>
            <a:ext cx="457200" cy="533400"/>
          </a:xfrm>
          <a:prstGeom prst="actionButtonBackPrevious">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13" name="Slide Number Placeholder 12"/>
          <p:cNvSpPr>
            <a:spLocks noGrp="1"/>
          </p:cNvSpPr>
          <p:nvPr>
            <p:ph type="sldNum" sz="quarter" idx="12"/>
          </p:nvPr>
        </p:nvSpPr>
        <p:spPr/>
        <p:txBody>
          <a:bodyPr/>
          <a:lstStyle/>
          <a:p>
            <a:pPr>
              <a:defRPr/>
            </a:pPr>
            <a:fld id="{2023DAEB-1BA9-43A3-86E3-65CE8CD7D02A}" type="slidenum">
              <a:rPr lang="en-US" smtClean="0"/>
              <a:pPr>
                <a:defRPr/>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to="" calcmode="lin" valueType="num">
                                      <p:cBhvr>
                                        <p:cTn id="7" dur="1" fill="hold"/>
                                        <p:tgtEl>
                                          <p:spTgt spid="11366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 to="" calcmode="lin" valueType="num">
                                      <p:cBhvr>
                                        <p:cTn id="12" dur="1" fill="hold"/>
                                        <p:tgtEl>
                                          <p:spTgt spid="11366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13668"/>
                                        </p:tgtEl>
                                        <p:attrNameLst>
                                          <p:attrName>style.visibility</p:attrName>
                                        </p:attrNameLst>
                                      </p:cBhvr>
                                      <p:to>
                                        <p:strVal val="visible"/>
                                      </p:to>
                                    </p:set>
                                    <p:anim to="" calcmode="lin" valueType="num">
                                      <p:cBhvr>
                                        <p:cTn id="17" dur="1" fill="hold"/>
                                        <p:tgtEl>
                                          <p:spTgt spid="113668"/>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3671"/>
                                        </p:tgtEl>
                                        <p:attrNameLst>
                                          <p:attrName>style.visibility</p:attrName>
                                        </p:attrNameLst>
                                      </p:cBhvr>
                                      <p:to>
                                        <p:strVal val="visible"/>
                                      </p:to>
                                    </p:set>
                                    <p:anim to="" calcmode="lin" valueType="num">
                                      <p:cBhvr>
                                        <p:cTn id="22" dur="1" fill="hold"/>
                                        <p:tgtEl>
                                          <p:spTgt spid="11367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3679"/>
                                        </p:tgtEl>
                                        <p:attrNameLst>
                                          <p:attrName>style.visibility</p:attrName>
                                        </p:attrNameLst>
                                      </p:cBhvr>
                                      <p:to>
                                        <p:strVal val="visible"/>
                                      </p:to>
                                    </p:set>
                                    <p:animEffect transition="in" filter="checkerboard(across)">
                                      <p:cBhvr>
                                        <p:cTn id="27" dur="500"/>
                                        <p:tgtEl>
                                          <p:spTgt spid="11367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3675"/>
                                        </p:tgtEl>
                                        <p:attrNameLst>
                                          <p:attrName>style.visibility</p:attrName>
                                        </p:attrNameLst>
                                      </p:cBhvr>
                                      <p:to>
                                        <p:strVal val="visible"/>
                                      </p:to>
                                    </p:set>
                                    <p:animEffect transition="in" filter="dissolve">
                                      <p:cBhvr>
                                        <p:cTn id="32" dur="500"/>
                                        <p:tgtEl>
                                          <p:spTgt spid="113675"/>
                                        </p:tgtEl>
                                      </p:cBhvr>
                                    </p:animEffec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13673"/>
                                        </p:tgtEl>
                                        <p:attrNameLst>
                                          <p:attrName>style.visibility</p:attrName>
                                        </p:attrNameLst>
                                      </p:cBhvr>
                                      <p:to>
                                        <p:strVal val="visible"/>
                                      </p:to>
                                    </p:set>
                                    <p:anim to="" calcmode="lin" valueType="num">
                                      <p:cBhvr>
                                        <p:cTn id="37" dur="1" fill="hold"/>
                                        <p:tgtEl>
                                          <p:spTgt spid="113673"/>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113676"/>
                                        </p:tgtEl>
                                        <p:attrNameLst>
                                          <p:attrName>style.visibility</p:attrName>
                                        </p:attrNameLst>
                                      </p:cBhvr>
                                      <p:to>
                                        <p:strVal val="visible"/>
                                      </p:to>
                                    </p:set>
                                    <p:animEffect transition="in" filter="strips(downLeft)">
                                      <p:cBhvr>
                                        <p:cTn id="42" dur="500"/>
                                        <p:tgtEl>
                                          <p:spTgt spid="113676"/>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113677"/>
                                        </p:tgtEl>
                                        <p:attrNameLst>
                                          <p:attrName>style.visibility</p:attrName>
                                        </p:attrNameLst>
                                      </p:cBhvr>
                                      <p:to>
                                        <p:strVal val="visible"/>
                                      </p:to>
                                    </p:set>
                                    <p:anim calcmode="lin" valueType="num">
                                      <p:cBhvr>
                                        <p:cTn id="47" dur="1000" fill="hold"/>
                                        <p:tgtEl>
                                          <p:spTgt spid="113677"/>
                                        </p:tgtEl>
                                        <p:attrNameLst>
                                          <p:attrName>ppt_x</p:attrName>
                                        </p:attrNameLst>
                                      </p:cBhvr>
                                      <p:tavLst>
                                        <p:tav tm="0">
                                          <p:val>
                                            <p:strVal val="#ppt_x-.2"/>
                                          </p:val>
                                        </p:tav>
                                        <p:tav tm="100000">
                                          <p:val>
                                            <p:strVal val="#ppt_x"/>
                                          </p:val>
                                        </p:tav>
                                      </p:tavLst>
                                    </p:anim>
                                    <p:anim calcmode="lin" valueType="num">
                                      <p:cBhvr>
                                        <p:cTn id="48" dur="1000" fill="hold"/>
                                        <p:tgtEl>
                                          <p:spTgt spid="113677"/>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13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p:bldP spid="113671" grpId="0"/>
      <p:bldP spid="113675" grpId="0"/>
      <p:bldP spid="113676" grpId="0"/>
      <p:bldP spid="11367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990600" y="381000"/>
            <a:ext cx="43434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Theá  (4) vaøo (1) ta ñöôïc:</a:t>
            </a:r>
          </a:p>
        </p:txBody>
      </p:sp>
      <p:sp>
        <p:nvSpPr>
          <p:cNvPr id="25606" name="Rectangle 4"/>
          <p:cNvSpPr>
            <a:spLocks noChangeArrowheads="1"/>
          </p:cNvSpPr>
          <p:nvPr/>
        </p:nvSpPr>
        <p:spPr bwMode="auto">
          <a:xfrm>
            <a:off x="3065463" y="190023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20835" name="Object 2"/>
          <p:cNvGraphicFramePr>
            <a:graphicFrameLocks noChangeAspect="1"/>
          </p:cNvGraphicFramePr>
          <p:nvPr/>
        </p:nvGraphicFramePr>
        <p:xfrm>
          <a:off x="762000" y="1066800"/>
          <a:ext cx="7696200" cy="1400175"/>
        </p:xfrm>
        <a:graphic>
          <a:graphicData uri="http://schemas.openxmlformats.org/presentationml/2006/ole">
            <p:oleObj spid="_x0000_s25602" name="Equation" r:id="rId3" imgW="4787900" imgH="977900" progId="Equation.DSMT4">
              <p:embed/>
            </p:oleObj>
          </a:graphicData>
        </a:graphic>
      </p:graphicFrame>
      <p:sp>
        <p:nvSpPr>
          <p:cNvPr id="120837" name="Text Box 5"/>
          <p:cNvSpPr txBox="1">
            <a:spLocks noChangeArrowheads="1"/>
          </p:cNvSpPr>
          <p:nvPr/>
        </p:nvSpPr>
        <p:spPr bwMode="auto">
          <a:xfrm>
            <a:off x="914400" y="2586038"/>
            <a:ext cx="73914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Cho n laàn löôït nhaän hai</a:t>
            </a:r>
            <a:r>
              <a:rPr lang="en-US">
                <a:latin typeface="VNI-Times" pitchFamily="2" charset="0"/>
              </a:rPr>
              <a:t> </a:t>
            </a:r>
            <a:r>
              <a:rPr lang="en-US" i="1">
                <a:latin typeface="VNI-Times" pitchFamily="2" charset="0"/>
              </a:rPr>
              <a:t>giaù trò</a:t>
            </a:r>
            <a:r>
              <a:rPr lang="en-US">
                <a:latin typeface="VNI-Times" pitchFamily="2" charset="0"/>
              </a:rPr>
              <a:t> n = 0; n = -1; </a:t>
            </a:r>
            <a:r>
              <a:rPr lang="en-US" i="1">
                <a:latin typeface="VNI-Times" pitchFamily="2" charset="0"/>
              </a:rPr>
              <a:t>ta ñöôïc heä:</a:t>
            </a:r>
          </a:p>
        </p:txBody>
      </p:sp>
      <p:sp>
        <p:nvSpPr>
          <p:cNvPr id="25608" name="Rectangle 7"/>
          <p:cNvSpPr>
            <a:spLocks noChangeArrowheads="1"/>
          </p:cNvSpPr>
          <p:nvPr/>
        </p:nvSpPr>
        <p:spPr bwMode="auto">
          <a:xfrm>
            <a:off x="2851150" y="44100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20838" name="Object 3"/>
          <p:cNvGraphicFramePr>
            <a:graphicFrameLocks noChangeAspect="1"/>
          </p:cNvGraphicFramePr>
          <p:nvPr/>
        </p:nvGraphicFramePr>
        <p:xfrm>
          <a:off x="1981200" y="3195638"/>
          <a:ext cx="4114800" cy="1824037"/>
        </p:xfrm>
        <a:graphic>
          <a:graphicData uri="http://schemas.openxmlformats.org/presentationml/2006/ole">
            <p:oleObj spid="_x0000_s25603" name="Equation" r:id="rId4" imgW="2362200" imgH="1092200" progId="Equation.DSMT4">
              <p:embed/>
            </p:oleObj>
          </a:graphicData>
        </a:graphic>
      </p:graphicFrame>
      <p:sp>
        <p:nvSpPr>
          <p:cNvPr id="25609" name="Text Box 8"/>
          <p:cNvSpPr txBox="1">
            <a:spLocks noChangeArrowheads="1"/>
          </p:cNvSpPr>
          <p:nvPr/>
        </p:nvSpPr>
        <p:spPr bwMode="auto">
          <a:xfrm>
            <a:off x="1066800" y="5257800"/>
            <a:ext cx="57150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120841" name="Text Box 9"/>
          <p:cNvSpPr txBox="1">
            <a:spLocks noChangeArrowheads="1"/>
          </p:cNvSpPr>
          <p:nvPr/>
        </p:nvSpPr>
        <p:spPr bwMode="auto">
          <a:xfrm>
            <a:off x="962025" y="4943475"/>
            <a:ext cx="7543800" cy="822325"/>
          </a:xfrm>
          <a:prstGeom prst="rect">
            <a:avLst/>
          </a:prstGeom>
          <a:noFill/>
          <a:ln w="9525">
            <a:noFill/>
            <a:miter lim="800000"/>
            <a:headEnd/>
            <a:tailEnd/>
          </a:ln>
        </p:spPr>
        <p:txBody>
          <a:bodyPr>
            <a:spAutoFit/>
          </a:bodyPr>
          <a:lstStyle/>
          <a:p>
            <a:pPr>
              <a:spcBef>
                <a:spcPct val="50000"/>
              </a:spcBef>
            </a:pPr>
            <a:r>
              <a:rPr lang="en-US" i="1">
                <a:latin typeface="VNI-Times" pitchFamily="2" charset="0"/>
              </a:rPr>
              <a:t>Giaûi heä treân ta ñöôïc </a:t>
            </a:r>
            <a:r>
              <a:rPr lang="en-US">
                <a:latin typeface="VNI-Times" pitchFamily="2" charset="0"/>
              </a:rPr>
              <a:t>a = 1; b = -1. </a:t>
            </a:r>
            <a:r>
              <a:rPr lang="en-US" i="1">
                <a:latin typeface="VNI-Times" pitchFamily="2" charset="0"/>
              </a:rPr>
              <a:t>Theá vaøo (4) ta tìm ñöôïc moät nghieäm rieâng cuûa (1) laø</a:t>
            </a:r>
            <a:r>
              <a:rPr lang="en-US">
                <a:latin typeface="VNI-Times" pitchFamily="2" charset="0"/>
              </a:rPr>
              <a:t> </a:t>
            </a:r>
          </a:p>
        </p:txBody>
      </p:sp>
      <p:graphicFrame>
        <p:nvGraphicFramePr>
          <p:cNvPr id="120842" name="Object 4"/>
          <p:cNvGraphicFramePr>
            <a:graphicFrameLocks noChangeAspect="1"/>
          </p:cNvGraphicFramePr>
          <p:nvPr/>
        </p:nvGraphicFramePr>
        <p:xfrm>
          <a:off x="2590800" y="5791200"/>
          <a:ext cx="4114800" cy="654050"/>
        </p:xfrm>
        <a:graphic>
          <a:graphicData uri="http://schemas.openxmlformats.org/presentationml/2006/ole">
            <p:oleObj spid="_x0000_s25604" name="Equation" r:id="rId5" imgW="2933640" imgH="469800" progId="Equation.DSMT4">
              <p:embed/>
            </p:oleObj>
          </a:graphicData>
        </a:graphic>
      </p:graphicFrame>
      <p:sp>
        <p:nvSpPr>
          <p:cNvPr id="120844" name="Rectangle 12"/>
          <p:cNvSpPr>
            <a:spLocks noChangeArrowheads="1"/>
          </p:cNvSpPr>
          <p:nvPr/>
        </p:nvSpPr>
        <p:spPr bwMode="auto">
          <a:xfrm>
            <a:off x="2286000" y="5791200"/>
            <a:ext cx="3505200" cy="6858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2" name="Slide Number Placeholder 11"/>
          <p:cNvSpPr>
            <a:spLocks noGrp="1"/>
          </p:cNvSpPr>
          <p:nvPr>
            <p:ph type="sldNum" sz="quarter" idx="12"/>
          </p:nvPr>
        </p:nvSpPr>
        <p:spPr/>
        <p:txBody>
          <a:bodyPr/>
          <a:lstStyle/>
          <a:p>
            <a:pPr>
              <a:defRPr/>
            </a:pPr>
            <a:fld id="{4D3FA96C-8699-46F3-B98F-D488AAC266E5}" type="slidenum">
              <a:rPr lang="en-US" smtClean="0"/>
              <a:pPr>
                <a:defRPr/>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ntr" presetSubtype="4" fill="hold" nodeType="clickEffect">
                                  <p:stCondLst>
                                    <p:cond delay="0"/>
                                  </p:stCondLst>
                                  <p:childTnLst>
                                    <p:set>
                                      <p:cBhvr>
                                        <p:cTn id="10" dur="1" fill="hold">
                                          <p:stCondLst>
                                            <p:cond delay="0"/>
                                          </p:stCondLst>
                                        </p:cTn>
                                        <p:tgtEl>
                                          <p:spTgt spid="120835"/>
                                        </p:tgtEl>
                                        <p:attrNameLst>
                                          <p:attrName>style.visibility</p:attrName>
                                        </p:attrNameLst>
                                      </p:cBhvr>
                                      <p:to>
                                        <p:strVal val="visible"/>
                                      </p:to>
                                    </p:set>
                                    <p:anim calcmode="lin" valueType="num">
                                      <p:cBhvr additive="base">
                                        <p:cTn id="11" dur="5000" fill="hold"/>
                                        <p:tgtEl>
                                          <p:spTgt spid="120835"/>
                                        </p:tgtEl>
                                        <p:attrNameLst>
                                          <p:attrName>ppt_x</p:attrName>
                                        </p:attrNameLst>
                                      </p:cBhvr>
                                      <p:tavLst>
                                        <p:tav tm="0">
                                          <p:val>
                                            <p:strVal val="#ppt_x"/>
                                          </p:val>
                                        </p:tav>
                                        <p:tav tm="100000">
                                          <p:val>
                                            <p:strVal val="#ppt_x"/>
                                          </p:val>
                                        </p:tav>
                                      </p:tavLst>
                                    </p:anim>
                                    <p:anim calcmode="lin" valueType="num">
                                      <p:cBhvr additive="base">
                                        <p:cTn id="12" dur="5000" fill="hold"/>
                                        <p:tgtEl>
                                          <p:spTgt spid="1208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20837"/>
                                        </p:tgtEl>
                                        <p:attrNameLst>
                                          <p:attrName>style.visibility</p:attrName>
                                        </p:attrNameLst>
                                      </p:cBhvr>
                                      <p:to>
                                        <p:strVal val="visible"/>
                                      </p:to>
                                    </p:set>
                                    <p:animEffect transition="in" filter="strips(downLeft)">
                                      <p:cBhvr>
                                        <p:cTn id="17" dur="500"/>
                                        <p:tgtEl>
                                          <p:spTgt spid="120837"/>
                                        </p:tgtEl>
                                      </p:cBhvr>
                                    </p:animEffec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120838"/>
                                        </p:tgtEl>
                                        <p:attrNameLst>
                                          <p:attrName>style.visibility</p:attrName>
                                        </p:attrNameLst>
                                      </p:cBhvr>
                                      <p:to>
                                        <p:strVal val="visible"/>
                                      </p:to>
                                    </p:set>
                                    <p:anim to="" calcmode="lin" valueType="num">
                                      <p:cBhvr>
                                        <p:cTn id="22" dur="1" fill="hold"/>
                                        <p:tgtEl>
                                          <p:spTgt spid="120838"/>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20841"/>
                                        </p:tgtEl>
                                        <p:attrNameLst>
                                          <p:attrName>style.visibility</p:attrName>
                                        </p:attrNameLst>
                                      </p:cBhvr>
                                      <p:to>
                                        <p:strVal val="visible"/>
                                      </p:to>
                                    </p:set>
                                    <p:anim to="" calcmode="lin" valueType="num">
                                      <p:cBhvr>
                                        <p:cTn id="27" dur="1" fill="hold"/>
                                        <p:tgtEl>
                                          <p:spTgt spid="120841"/>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120842"/>
                                        </p:tgtEl>
                                        <p:attrNameLst>
                                          <p:attrName>style.visibility</p:attrName>
                                        </p:attrNameLst>
                                      </p:cBhvr>
                                      <p:to>
                                        <p:strVal val="visible"/>
                                      </p:to>
                                    </p:set>
                                    <p:anim to="" calcmode="lin" valueType="num">
                                      <p:cBhvr>
                                        <p:cTn id="32" dur="1" fill="hold"/>
                                        <p:tgtEl>
                                          <p:spTgt spid="120842"/>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20844"/>
                                        </p:tgtEl>
                                        <p:attrNameLst>
                                          <p:attrName>style.visibility</p:attrName>
                                        </p:attrNameLst>
                                      </p:cBhvr>
                                      <p:to>
                                        <p:strVal val="visible"/>
                                      </p:to>
                                    </p:set>
                                    <p:anim to="" calcmode="lin" valueType="num">
                                      <p:cBhvr>
                                        <p:cTn id="37" dur="1" fill="hold"/>
                                        <p:tgtEl>
                                          <p:spTgt spid="1208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7" grpId="0"/>
      <p:bldP spid="120841" grpId="0"/>
      <p:bldP spid="12084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914400" y="762000"/>
            <a:ext cx="73152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Töø (3) vaø (5) ta suy ra nghieäm toång quaùt cuûa (1) laø:</a:t>
            </a:r>
          </a:p>
        </p:txBody>
      </p:sp>
      <p:sp>
        <p:nvSpPr>
          <p:cNvPr id="26628" name="Rectangle 4"/>
          <p:cNvSpPr>
            <a:spLocks noChangeArrowheads="1"/>
          </p:cNvSpPr>
          <p:nvPr/>
        </p:nvSpPr>
        <p:spPr bwMode="auto">
          <a:xfrm>
            <a:off x="2814638" y="247491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19811" name="Object 2"/>
          <p:cNvGraphicFramePr>
            <a:graphicFrameLocks noChangeAspect="1"/>
          </p:cNvGraphicFramePr>
          <p:nvPr/>
        </p:nvGraphicFramePr>
        <p:xfrm>
          <a:off x="1600200" y="1600200"/>
          <a:ext cx="5562600" cy="1025525"/>
        </p:xfrm>
        <a:graphic>
          <a:graphicData uri="http://schemas.openxmlformats.org/presentationml/2006/ole">
            <p:oleObj spid="_x0000_s26626" name="Equation" r:id="rId3" imgW="2527200" imgH="469800" progId="Equation.DSMT4">
              <p:embed/>
            </p:oleObj>
          </a:graphicData>
        </a:graphic>
      </p:graphicFrame>
      <p:sp>
        <p:nvSpPr>
          <p:cNvPr id="119813" name="Rectangle 5"/>
          <p:cNvSpPr>
            <a:spLocks noChangeArrowheads="1"/>
          </p:cNvSpPr>
          <p:nvPr/>
        </p:nvSpPr>
        <p:spPr bwMode="auto">
          <a:xfrm>
            <a:off x="1219200" y="1524000"/>
            <a:ext cx="6553200" cy="1219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6A8BBB7D-C9AB-4CD4-9495-0E96D521902E}" type="slidenum">
              <a:rPr lang="en-US" smtClean="0"/>
              <a:pPr>
                <a:defRPr/>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 to="" calcmode="lin" valueType="num">
                                      <p:cBhvr>
                                        <p:cTn id="7" dur="1" fill="hold"/>
                                        <p:tgtEl>
                                          <p:spTgt spid="11981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 to="" calcmode="lin" valueType="num">
                                      <p:cBhvr>
                                        <p:cTn id="12" dur="1" fill="hold"/>
                                        <p:tgtEl>
                                          <p:spTgt spid="11981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9813"/>
                                        </p:tgtEl>
                                        <p:attrNameLst>
                                          <p:attrName>style.visibility</p:attrName>
                                        </p:attrNameLst>
                                      </p:cBhvr>
                                      <p:to>
                                        <p:strVal val="visible"/>
                                      </p:to>
                                    </p:set>
                                    <p:anim to="" calcmode="lin" valueType="num">
                                      <p:cBhvr>
                                        <p:cTn id="17" dur="1" fill="hold"/>
                                        <p:tgtEl>
                                          <p:spTgt spid="1198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0" y="0"/>
            <a:ext cx="1752600"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b="1">
                <a:solidFill>
                  <a:srgbClr val="FF3300"/>
                </a:solidFill>
                <a:effectLst>
                  <a:outerShdw blurRad="38100" dist="38100" dir="2700000" algn="tl">
                    <a:srgbClr val="C0C0C0"/>
                  </a:outerShdw>
                </a:effectLst>
                <a:latin typeface="+mn-lt"/>
              </a:rPr>
              <a:t>Ví Dụ 5</a:t>
            </a:r>
          </a:p>
        </p:txBody>
      </p:sp>
      <p:sp>
        <p:nvSpPr>
          <p:cNvPr id="27653" name="Rectangle 4"/>
          <p:cNvSpPr>
            <a:spLocks noChangeArrowheads="1"/>
          </p:cNvSpPr>
          <p:nvPr/>
        </p:nvSpPr>
        <p:spPr bwMode="auto">
          <a:xfrm>
            <a:off x="2706688" y="9144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04451" name="Object 2"/>
          <p:cNvGraphicFramePr>
            <a:graphicFrameLocks noChangeAspect="1"/>
          </p:cNvGraphicFramePr>
          <p:nvPr/>
        </p:nvGraphicFramePr>
        <p:xfrm>
          <a:off x="990600" y="685800"/>
          <a:ext cx="7543800" cy="600075"/>
        </p:xfrm>
        <a:graphic>
          <a:graphicData uri="http://schemas.openxmlformats.org/presentationml/2006/ole">
            <p:oleObj spid="_x0000_s27650" name="Equation" r:id="rId3" imgW="3504960" imgH="291960" progId="Equation.DSMT4">
              <p:embed/>
            </p:oleObj>
          </a:graphicData>
        </a:graphic>
      </p:graphicFrame>
      <p:sp>
        <p:nvSpPr>
          <p:cNvPr id="104453" name="Text Box 5"/>
          <p:cNvSpPr txBox="1">
            <a:spLocks noChangeArrowheads="1"/>
          </p:cNvSpPr>
          <p:nvPr/>
        </p:nvSpPr>
        <p:spPr bwMode="auto">
          <a:xfrm>
            <a:off x="1066800" y="1447800"/>
            <a:ext cx="65532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Heä thöùc ñeä qui tuyeán tính thuaàn nhaát laø:</a:t>
            </a:r>
            <a:r>
              <a:rPr lang="en-US">
                <a:latin typeface="VNI-Times" pitchFamily="2" charset="0"/>
              </a:rPr>
              <a:t> </a:t>
            </a:r>
          </a:p>
        </p:txBody>
      </p:sp>
      <p:sp>
        <p:nvSpPr>
          <p:cNvPr id="27655" name="Rectangle 7"/>
          <p:cNvSpPr>
            <a:spLocks noChangeArrowheads="1"/>
          </p:cNvSpPr>
          <p:nvPr/>
        </p:nvSpPr>
        <p:spPr bwMode="auto">
          <a:xfrm>
            <a:off x="2868613" y="25812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04454" name="Object 3"/>
          <p:cNvGraphicFramePr>
            <a:graphicFrameLocks noChangeAspect="1"/>
          </p:cNvGraphicFramePr>
          <p:nvPr/>
        </p:nvGraphicFramePr>
        <p:xfrm>
          <a:off x="2133600" y="2057400"/>
          <a:ext cx="4573588" cy="485775"/>
        </p:xfrm>
        <a:graphic>
          <a:graphicData uri="http://schemas.openxmlformats.org/presentationml/2006/ole">
            <p:oleObj spid="_x0000_s27651" name="Equation" r:id="rId4" imgW="2654280" imgH="279360" progId="Equation.DSMT4">
              <p:embed/>
            </p:oleObj>
          </a:graphicData>
        </a:graphic>
      </p:graphicFrame>
      <p:sp>
        <p:nvSpPr>
          <p:cNvPr id="104456" name="Text Box 8"/>
          <p:cNvSpPr txBox="1">
            <a:spLocks noChangeArrowheads="1"/>
          </p:cNvSpPr>
          <p:nvPr/>
        </p:nvSpPr>
        <p:spPr bwMode="auto">
          <a:xfrm>
            <a:off x="1143000" y="2667000"/>
            <a:ext cx="57912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Phöông trình ñaëc tröng cuûa (2) laø:</a:t>
            </a:r>
          </a:p>
        </p:txBody>
      </p:sp>
      <p:sp>
        <p:nvSpPr>
          <p:cNvPr id="104457" name="Text Box 9"/>
          <p:cNvSpPr txBox="1">
            <a:spLocks noChangeArrowheads="1"/>
          </p:cNvSpPr>
          <p:nvPr/>
        </p:nvSpPr>
        <p:spPr bwMode="auto">
          <a:xfrm>
            <a:off x="1676400" y="3429000"/>
            <a:ext cx="6629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sym typeface="Symbol" pitchFamily="18" charset="2"/>
              </a:rPr>
              <a:t></a:t>
            </a:r>
            <a:r>
              <a:rPr lang="en-US" baseline="30000">
                <a:latin typeface="Times New Roman" pitchFamily="18" charset="0"/>
              </a:rPr>
              <a:t>2</a:t>
            </a:r>
            <a:r>
              <a:rPr lang="en-US">
                <a:latin typeface="Times New Roman" pitchFamily="18" charset="0"/>
              </a:rPr>
              <a:t> - 4</a:t>
            </a:r>
            <a:r>
              <a:rPr lang="en-US">
                <a:latin typeface="Times New Roman" pitchFamily="18" charset="0"/>
                <a:sym typeface="Symbol" pitchFamily="18" charset="2"/>
              </a:rPr>
              <a:t></a:t>
            </a:r>
            <a:r>
              <a:rPr lang="en-US">
                <a:latin typeface="Times New Roman" pitchFamily="18" charset="0"/>
              </a:rPr>
              <a:t> + 3 =  0			(*)</a:t>
            </a:r>
          </a:p>
        </p:txBody>
      </p:sp>
      <p:sp>
        <p:nvSpPr>
          <p:cNvPr id="104458" name="Text Box 10"/>
          <p:cNvSpPr txBox="1">
            <a:spLocks noChangeArrowheads="1"/>
          </p:cNvSpPr>
          <p:nvPr/>
        </p:nvSpPr>
        <p:spPr bwMode="auto">
          <a:xfrm>
            <a:off x="1219200" y="4038600"/>
            <a:ext cx="6477000" cy="457200"/>
          </a:xfrm>
          <a:prstGeom prst="rect">
            <a:avLst/>
          </a:prstGeom>
          <a:noFill/>
          <a:ln w="9525">
            <a:noFill/>
            <a:miter lim="800000"/>
            <a:headEnd/>
            <a:tailEnd/>
          </a:ln>
        </p:spPr>
        <p:txBody>
          <a:bodyPr>
            <a:spAutoFit/>
          </a:bodyPr>
          <a:lstStyle/>
          <a:p>
            <a:pPr>
              <a:spcBef>
                <a:spcPct val="50000"/>
              </a:spcBef>
            </a:pPr>
            <a:r>
              <a:rPr lang="en-US">
                <a:latin typeface="VNI-Times" pitchFamily="2" charset="0"/>
              </a:rPr>
              <a:t>coù hai nghieäm thöïc phaân bieät laø   </a:t>
            </a:r>
            <a:r>
              <a:rPr lang="en-US">
                <a:latin typeface="VNI-Times" pitchFamily="2" charset="0"/>
                <a:sym typeface="Symbol" pitchFamily="18" charset="2"/>
              </a:rPr>
              <a:t></a:t>
            </a:r>
            <a:r>
              <a:rPr lang="en-US" baseline="-25000">
                <a:latin typeface="VNI-Times" pitchFamily="2" charset="0"/>
              </a:rPr>
              <a:t>1</a:t>
            </a:r>
            <a:r>
              <a:rPr lang="en-US">
                <a:latin typeface="VNI-Times" pitchFamily="2" charset="0"/>
              </a:rPr>
              <a:t> = 1; </a:t>
            </a:r>
            <a:r>
              <a:rPr lang="en-US">
                <a:latin typeface="VNI-Times" pitchFamily="2" charset="0"/>
                <a:sym typeface="Symbol" pitchFamily="18" charset="2"/>
              </a:rPr>
              <a:t></a:t>
            </a:r>
            <a:r>
              <a:rPr lang="en-US" baseline="-25000">
                <a:latin typeface="VNI-Times" pitchFamily="2" charset="0"/>
              </a:rPr>
              <a:t>2</a:t>
            </a:r>
            <a:r>
              <a:rPr lang="en-US">
                <a:latin typeface="VNI-Times" pitchFamily="2" charset="0"/>
              </a:rPr>
              <a:t> = 3. </a:t>
            </a:r>
          </a:p>
        </p:txBody>
      </p:sp>
      <p:sp>
        <p:nvSpPr>
          <p:cNvPr id="104459" name="Text Box 11"/>
          <p:cNvSpPr txBox="1">
            <a:spLocks noChangeArrowheads="1"/>
          </p:cNvSpPr>
          <p:nvPr/>
        </p:nvSpPr>
        <p:spPr bwMode="auto">
          <a:xfrm>
            <a:off x="1219200" y="4648200"/>
            <a:ext cx="60960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Do ñoù nghieäm toång quaùt cuûa (2) laø:</a:t>
            </a:r>
            <a:r>
              <a:rPr lang="en-US">
                <a:latin typeface="VNI-Times" pitchFamily="2" charset="0"/>
              </a:rPr>
              <a:t> </a:t>
            </a:r>
          </a:p>
        </p:txBody>
      </p:sp>
      <p:sp>
        <p:nvSpPr>
          <p:cNvPr id="27660" name="Text Box 12"/>
          <p:cNvSpPr txBox="1">
            <a:spLocks noChangeArrowheads="1"/>
          </p:cNvSpPr>
          <p:nvPr/>
        </p:nvSpPr>
        <p:spPr bwMode="auto">
          <a:xfrm>
            <a:off x="2514600" y="5334000"/>
            <a:ext cx="58674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104461" name="Text Box 13"/>
          <p:cNvSpPr txBox="1">
            <a:spLocks noChangeArrowheads="1"/>
          </p:cNvSpPr>
          <p:nvPr/>
        </p:nvSpPr>
        <p:spPr bwMode="auto">
          <a:xfrm>
            <a:off x="1752600" y="5410200"/>
            <a:ext cx="6858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x</a:t>
            </a:r>
            <a:r>
              <a:rPr lang="en-US" baseline="-25000">
                <a:latin typeface="Times New Roman" pitchFamily="18" charset="0"/>
              </a:rPr>
              <a:t>n</a:t>
            </a:r>
            <a:r>
              <a:rPr lang="en-US">
                <a:latin typeface="Times New Roman" pitchFamily="18" charset="0"/>
              </a:rPr>
              <a:t> = C</a:t>
            </a:r>
            <a:r>
              <a:rPr lang="en-US" baseline="-25000">
                <a:latin typeface="Times New Roman" pitchFamily="18" charset="0"/>
              </a:rPr>
              <a:t>1</a:t>
            </a:r>
            <a:r>
              <a:rPr lang="en-US">
                <a:latin typeface="Times New Roman" pitchFamily="18" charset="0"/>
              </a:rPr>
              <a:t> +  C</a:t>
            </a:r>
            <a:r>
              <a:rPr lang="en-US" baseline="-25000">
                <a:latin typeface="Times New Roman" pitchFamily="18" charset="0"/>
              </a:rPr>
              <a:t>2</a:t>
            </a:r>
            <a:r>
              <a:rPr lang="en-US">
                <a:latin typeface="Times New Roman" pitchFamily="18" charset="0"/>
              </a:rPr>
              <a:t>. 3</a:t>
            </a:r>
            <a:r>
              <a:rPr lang="en-US" baseline="30000">
                <a:latin typeface="Times New Roman" pitchFamily="18" charset="0"/>
              </a:rPr>
              <a:t>n</a:t>
            </a:r>
            <a:r>
              <a:rPr lang="en-US">
                <a:latin typeface="Times New Roman" pitchFamily="18" charset="0"/>
              </a:rPr>
              <a:t>. 				(3)</a:t>
            </a:r>
          </a:p>
        </p:txBody>
      </p:sp>
      <p:sp>
        <p:nvSpPr>
          <p:cNvPr id="104462" name="Rectangle 14"/>
          <p:cNvSpPr>
            <a:spLocks noChangeArrowheads="1"/>
          </p:cNvSpPr>
          <p:nvPr/>
        </p:nvSpPr>
        <p:spPr bwMode="auto">
          <a:xfrm>
            <a:off x="1447800" y="5257800"/>
            <a:ext cx="3048000" cy="838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5" name="Slide Number Placeholder 14"/>
          <p:cNvSpPr>
            <a:spLocks noGrp="1"/>
          </p:cNvSpPr>
          <p:nvPr>
            <p:ph type="sldNum" sz="quarter" idx="12"/>
          </p:nvPr>
        </p:nvSpPr>
        <p:spPr/>
        <p:txBody>
          <a:bodyPr/>
          <a:lstStyle/>
          <a:p>
            <a:pPr>
              <a:defRPr/>
            </a:pPr>
            <a:fld id="{934C2BE3-39E2-4869-828D-A843D8CC914C}" type="slidenum">
              <a:rPr lang="en-US" smtClean="0"/>
              <a:pPr>
                <a:defRPr/>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checkerboard(across)">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 calcmode="lin" valueType="num">
                                      <p:cBhvr>
                                        <p:cTn id="12" dur="1000" fill="hold"/>
                                        <p:tgtEl>
                                          <p:spTgt spid="104453"/>
                                        </p:tgtEl>
                                        <p:attrNameLst>
                                          <p:attrName>ppt_w</p:attrName>
                                        </p:attrNameLst>
                                      </p:cBhvr>
                                      <p:tavLst>
                                        <p:tav tm="0">
                                          <p:val>
                                            <p:strVal val="#ppt_w+.3"/>
                                          </p:val>
                                        </p:tav>
                                        <p:tav tm="100000">
                                          <p:val>
                                            <p:strVal val="#ppt_w"/>
                                          </p:val>
                                        </p:tav>
                                      </p:tavLst>
                                    </p:anim>
                                    <p:anim calcmode="lin" valueType="num">
                                      <p:cBhvr>
                                        <p:cTn id="13" dur="1000" fill="hold"/>
                                        <p:tgtEl>
                                          <p:spTgt spid="104453"/>
                                        </p:tgtEl>
                                        <p:attrNameLst>
                                          <p:attrName>ppt_h</p:attrName>
                                        </p:attrNameLst>
                                      </p:cBhvr>
                                      <p:tavLst>
                                        <p:tav tm="0">
                                          <p:val>
                                            <p:strVal val="#ppt_h"/>
                                          </p:val>
                                        </p:tav>
                                        <p:tav tm="100000">
                                          <p:val>
                                            <p:strVal val="#ppt_h"/>
                                          </p:val>
                                        </p:tav>
                                      </p:tavLst>
                                    </p:anim>
                                    <p:animEffect transition="in" filter="fade">
                                      <p:cBhvr>
                                        <p:cTn id="14" dur="1000"/>
                                        <p:tgtEl>
                                          <p:spTgt spid="104453"/>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04454"/>
                                        </p:tgtEl>
                                        <p:attrNameLst>
                                          <p:attrName>style.visibility</p:attrName>
                                        </p:attrNameLst>
                                      </p:cBhvr>
                                      <p:to>
                                        <p:strVal val="visible"/>
                                      </p:to>
                                    </p:set>
                                    <p:animEffect transition="in" filter="dissolve">
                                      <p:cBhvr>
                                        <p:cTn id="19" dur="500"/>
                                        <p:tgtEl>
                                          <p:spTgt spid="10445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445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04457"/>
                                        </p:tgtEl>
                                        <p:attrNameLst>
                                          <p:attrName>style.visibility</p:attrName>
                                        </p:attrNameLst>
                                      </p:cBhvr>
                                      <p:to>
                                        <p:strVal val="visible"/>
                                      </p:to>
                                    </p:set>
                                    <p:anim to="" calcmode="lin" valueType="num">
                                      <p:cBhvr>
                                        <p:cTn id="28" dur="1" fill="hold"/>
                                        <p:tgtEl>
                                          <p:spTgt spid="104457"/>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04458"/>
                                        </p:tgtEl>
                                        <p:attrNameLst>
                                          <p:attrName>style.visibility</p:attrName>
                                        </p:attrNameLst>
                                      </p:cBhvr>
                                      <p:to>
                                        <p:strVal val="visible"/>
                                      </p:to>
                                    </p:set>
                                    <p:anim to="" calcmode="lin" valueType="num">
                                      <p:cBhvr>
                                        <p:cTn id="33" dur="1" fill="hold"/>
                                        <p:tgtEl>
                                          <p:spTgt spid="104458"/>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grpId="0" nodeType="clickEffect">
                                  <p:stCondLst>
                                    <p:cond delay="0"/>
                                  </p:stCondLst>
                                  <p:childTnLst>
                                    <p:set>
                                      <p:cBhvr>
                                        <p:cTn id="37" dur="1" fill="hold">
                                          <p:stCondLst>
                                            <p:cond delay="0"/>
                                          </p:stCondLst>
                                        </p:cTn>
                                        <p:tgtEl>
                                          <p:spTgt spid="104459"/>
                                        </p:tgtEl>
                                        <p:attrNameLst>
                                          <p:attrName>style.visibility</p:attrName>
                                        </p:attrNameLst>
                                      </p:cBhvr>
                                      <p:to>
                                        <p:strVal val="visible"/>
                                      </p:to>
                                    </p:set>
                                    <p:anim to="" calcmode="lin" valueType="num">
                                      <p:cBhvr>
                                        <p:cTn id="38" dur="1" fill="hold"/>
                                        <p:tgtEl>
                                          <p:spTgt spid="104459"/>
                                        </p:tgtEl>
                                        <p:attrNameLst>
                                          <p:attrName/>
                                        </p:attrNameLst>
                                      </p:cBhvr>
                                    </p:anim>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grpId="0" nodeType="clickEffect">
                                  <p:stCondLst>
                                    <p:cond delay="0"/>
                                  </p:stCondLst>
                                  <p:childTnLst>
                                    <p:set>
                                      <p:cBhvr>
                                        <p:cTn id="42" dur="1" fill="hold">
                                          <p:stCondLst>
                                            <p:cond delay="0"/>
                                          </p:stCondLst>
                                        </p:cTn>
                                        <p:tgtEl>
                                          <p:spTgt spid="104461"/>
                                        </p:tgtEl>
                                        <p:attrNameLst>
                                          <p:attrName>style.visibility</p:attrName>
                                        </p:attrNameLst>
                                      </p:cBhvr>
                                      <p:to>
                                        <p:strVal val="visible"/>
                                      </p:to>
                                    </p:set>
                                    <p:anim to="" calcmode="lin" valueType="num">
                                      <p:cBhvr>
                                        <p:cTn id="43" dur="1" fill="hold"/>
                                        <p:tgtEl>
                                          <p:spTgt spid="104461"/>
                                        </p:tgtEl>
                                        <p:attrNameLst>
                                          <p:attrName/>
                                        </p:attrNameLst>
                                      </p:cBhvr>
                                    </p:anim>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grpId="0" nodeType="clickEffect">
                                  <p:stCondLst>
                                    <p:cond delay="0"/>
                                  </p:stCondLst>
                                  <p:childTnLst>
                                    <p:set>
                                      <p:cBhvr>
                                        <p:cTn id="47" dur="1" fill="hold">
                                          <p:stCondLst>
                                            <p:cond delay="0"/>
                                          </p:stCondLst>
                                        </p:cTn>
                                        <p:tgtEl>
                                          <p:spTgt spid="104462"/>
                                        </p:tgtEl>
                                        <p:attrNameLst>
                                          <p:attrName>style.visibility</p:attrName>
                                        </p:attrNameLst>
                                      </p:cBhvr>
                                      <p:to>
                                        <p:strVal val="visible"/>
                                      </p:to>
                                    </p:set>
                                    <p:anim to="" calcmode="lin" valueType="num">
                                      <p:cBhvr>
                                        <p:cTn id="48" dur="1" fill="hold"/>
                                        <p:tgtEl>
                                          <p:spTgt spid="10446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P spid="104456" grpId="0"/>
      <p:bldP spid="104457" grpId="0"/>
      <p:bldP spid="104458" grpId="0"/>
      <p:bldP spid="104459" grpId="0"/>
      <p:bldP spid="104461" grpId="0"/>
      <p:bldP spid="10446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838200" y="381000"/>
            <a:ext cx="68580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Baây giôø ta tìm moät nghieäm rieâng cuûa (1).</a:t>
            </a:r>
          </a:p>
        </p:txBody>
      </p:sp>
      <p:sp>
        <p:nvSpPr>
          <p:cNvPr id="121859" name="Text Box 3"/>
          <p:cNvSpPr txBox="1">
            <a:spLocks noChangeArrowheads="1"/>
          </p:cNvSpPr>
          <p:nvPr/>
        </p:nvSpPr>
        <p:spPr bwMode="auto">
          <a:xfrm>
            <a:off x="914400" y="990600"/>
            <a:ext cx="44958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Veá phaûi của  (1)  la</a:t>
            </a:r>
            <a:r>
              <a:rPr lang="en-US">
                <a:latin typeface="VNI-Times" pitchFamily="2" charset="0"/>
              </a:rPr>
              <a:t>ø</a:t>
            </a:r>
          </a:p>
        </p:txBody>
      </p:sp>
      <p:sp>
        <p:nvSpPr>
          <p:cNvPr id="28680" name="Rectangle 6"/>
          <p:cNvSpPr>
            <a:spLocks noChangeArrowheads="1"/>
          </p:cNvSpPr>
          <p:nvPr/>
        </p:nvSpPr>
        <p:spPr bwMode="auto">
          <a:xfrm>
            <a:off x="4751388" y="18462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21861" name="Object 2"/>
          <p:cNvGraphicFramePr>
            <a:graphicFrameLocks noChangeAspect="1"/>
          </p:cNvGraphicFramePr>
          <p:nvPr/>
        </p:nvGraphicFramePr>
        <p:xfrm>
          <a:off x="3200400" y="1676400"/>
          <a:ext cx="4114800" cy="536575"/>
        </p:xfrm>
        <a:graphic>
          <a:graphicData uri="http://schemas.openxmlformats.org/presentationml/2006/ole">
            <p:oleObj spid="_x0000_s28674" name="Equation" r:id="rId3" imgW="2044440" imgH="279360" progId="Equation.DSMT4">
              <p:embed/>
            </p:oleObj>
          </a:graphicData>
        </a:graphic>
      </p:graphicFrame>
      <p:sp>
        <p:nvSpPr>
          <p:cNvPr id="121863" name="Text Box 7"/>
          <p:cNvSpPr txBox="1">
            <a:spLocks noChangeArrowheads="1"/>
          </p:cNvSpPr>
          <p:nvPr/>
        </p:nvSpPr>
        <p:spPr bwMode="auto">
          <a:xfrm>
            <a:off x="1066800" y="2209800"/>
            <a:ext cx="35814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coù daïng ôû Tröôøng hôïp 4.</a:t>
            </a:r>
          </a:p>
        </p:txBody>
      </p:sp>
      <p:sp>
        <p:nvSpPr>
          <p:cNvPr id="121864" name="Text Box 8"/>
          <p:cNvSpPr txBox="1">
            <a:spLocks noChangeArrowheads="1"/>
          </p:cNvSpPr>
          <p:nvPr/>
        </p:nvSpPr>
        <p:spPr bwMode="auto">
          <a:xfrm>
            <a:off x="1066800" y="2819400"/>
            <a:ext cx="53340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Xeùt caùc heä thöùc ñeä qui:</a:t>
            </a:r>
          </a:p>
        </p:txBody>
      </p:sp>
      <p:sp>
        <p:nvSpPr>
          <p:cNvPr id="28683" name="Rectangle 10"/>
          <p:cNvSpPr>
            <a:spLocks noChangeArrowheads="1"/>
          </p:cNvSpPr>
          <p:nvPr/>
        </p:nvSpPr>
        <p:spPr bwMode="auto">
          <a:xfrm>
            <a:off x="2940050" y="369411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21865" name="Object 3"/>
          <p:cNvGraphicFramePr>
            <a:graphicFrameLocks noChangeAspect="1"/>
          </p:cNvGraphicFramePr>
          <p:nvPr/>
        </p:nvGraphicFramePr>
        <p:xfrm>
          <a:off x="1905000" y="3581400"/>
          <a:ext cx="6530975" cy="565150"/>
        </p:xfrm>
        <a:graphic>
          <a:graphicData uri="http://schemas.openxmlformats.org/presentationml/2006/ole">
            <p:oleObj spid="_x0000_s28675" name="Equation" r:id="rId4" imgW="3162240" imgH="279360" progId="Equation.DSMT4">
              <p:embed/>
            </p:oleObj>
          </a:graphicData>
        </a:graphic>
      </p:graphicFrame>
      <p:graphicFrame>
        <p:nvGraphicFramePr>
          <p:cNvPr id="121867" name="Object 4"/>
          <p:cNvGraphicFramePr>
            <a:graphicFrameLocks noChangeAspect="1"/>
          </p:cNvGraphicFramePr>
          <p:nvPr/>
        </p:nvGraphicFramePr>
        <p:xfrm>
          <a:off x="1800225" y="4267200"/>
          <a:ext cx="6686550" cy="620713"/>
        </p:xfrm>
        <a:graphic>
          <a:graphicData uri="http://schemas.openxmlformats.org/presentationml/2006/ole">
            <p:oleObj spid="_x0000_s28676" name="Equation" r:id="rId5" imgW="2984400" imgH="291960" progId="Equation.DSMT4">
              <p:embed/>
            </p:oleObj>
          </a:graphicData>
        </a:graphic>
      </p:graphicFrame>
      <p:graphicFrame>
        <p:nvGraphicFramePr>
          <p:cNvPr id="121869" name="Object 5"/>
          <p:cNvGraphicFramePr>
            <a:graphicFrameLocks noChangeAspect="1"/>
          </p:cNvGraphicFramePr>
          <p:nvPr/>
        </p:nvGraphicFramePr>
        <p:xfrm>
          <a:off x="1881188" y="5181600"/>
          <a:ext cx="6781800" cy="600075"/>
        </p:xfrm>
        <a:graphic>
          <a:graphicData uri="http://schemas.openxmlformats.org/presentationml/2006/ole">
            <p:oleObj spid="_x0000_s28677" name="Equation" r:id="rId6" imgW="3136680" imgH="291960" progId="Equation.DSMT4">
              <p:embed/>
            </p:oleObj>
          </a:graphicData>
        </a:graphic>
      </p:graphicFrame>
      <p:sp>
        <p:nvSpPr>
          <p:cNvPr id="121871" name="AutoShape 15">
            <a:hlinkClick r:id="rId7" action="ppaction://hlinksldjump" highlightClick="1"/>
          </p:cNvPr>
          <p:cNvSpPr>
            <a:spLocks noChangeArrowheads="1"/>
          </p:cNvSpPr>
          <p:nvPr/>
        </p:nvSpPr>
        <p:spPr bwMode="auto">
          <a:xfrm>
            <a:off x="8686800" y="2438400"/>
            <a:ext cx="457200" cy="533400"/>
          </a:xfrm>
          <a:prstGeom prst="actionButtonBackPrevious">
            <a:avLst/>
          </a:prstGeom>
          <a:solidFill>
            <a:schemeClr val="accent1"/>
          </a:solidFill>
          <a:ln w="9525">
            <a:noFill/>
            <a:miter lim="800000"/>
            <a:headEnd/>
            <a:tailEnd/>
          </a:ln>
        </p:spPr>
        <p:txBody>
          <a:bodyPr wrap="none" anchor="ctr"/>
          <a:lstStyle/>
          <a:p>
            <a:endParaRPr lang="en-US">
              <a:latin typeface="Times New Roman" pitchFamily="18" charset="0"/>
            </a:endParaRPr>
          </a:p>
        </p:txBody>
      </p:sp>
      <p:sp>
        <p:nvSpPr>
          <p:cNvPr id="13" name="Slide Number Placeholder 12"/>
          <p:cNvSpPr>
            <a:spLocks noGrp="1"/>
          </p:cNvSpPr>
          <p:nvPr>
            <p:ph type="sldNum" sz="quarter" idx="12"/>
          </p:nvPr>
        </p:nvSpPr>
        <p:spPr/>
        <p:txBody>
          <a:bodyPr/>
          <a:lstStyle/>
          <a:p>
            <a:pPr>
              <a:defRPr/>
            </a:pPr>
            <a:fld id="{1C04F076-7F0B-4B51-97A3-24C076D3D857}" type="slidenum">
              <a:rPr lang="en-US" smtClean="0"/>
              <a:pPr>
                <a:defRPr/>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 to="" calcmode="lin" valueType="num">
                                      <p:cBhvr>
                                        <p:cTn id="7" dur="1" fill="hold"/>
                                        <p:tgtEl>
                                          <p:spTgt spid="12185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1859"/>
                                        </p:tgtEl>
                                        <p:attrNameLst>
                                          <p:attrName>style.visibility</p:attrName>
                                        </p:attrNameLst>
                                      </p:cBhvr>
                                      <p:to>
                                        <p:strVal val="visible"/>
                                      </p:to>
                                    </p:set>
                                    <p:anim to="" calcmode="lin" valueType="num">
                                      <p:cBhvr>
                                        <p:cTn id="12" dur="1" fill="hold"/>
                                        <p:tgtEl>
                                          <p:spTgt spid="12185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121861"/>
                                        </p:tgtEl>
                                        <p:attrNameLst>
                                          <p:attrName>style.visibility</p:attrName>
                                        </p:attrNameLst>
                                      </p:cBhvr>
                                      <p:to>
                                        <p:strVal val="visible"/>
                                      </p:to>
                                    </p:set>
                                    <p:anim to="" calcmode="lin" valueType="num">
                                      <p:cBhvr>
                                        <p:cTn id="17" dur="1" fill="hold"/>
                                        <p:tgtEl>
                                          <p:spTgt spid="12186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21863"/>
                                        </p:tgtEl>
                                        <p:attrNameLst>
                                          <p:attrName>style.visibility</p:attrName>
                                        </p:attrNameLst>
                                      </p:cBhvr>
                                      <p:to>
                                        <p:strVal val="visible"/>
                                      </p:to>
                                    </p:set>
                                    <p:anim to="" calcmode="lin" valueType="num">
                                      <p:cBhvr>
                                        <p:cTn id="22" dur="1" fill="hold"/>
                                        <p:tgtEl>
                                          <p:spTgt spid="121863"/>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1871"/>
                                        </p:tgtEl>
                                        <p:attrNameLst>
                                          <p:attrName>style.visibility</p:attrName>
                                        </p:attrNameLst>
                                      </p:cBhvr>
                                      <p:to>
                                        <p:strVal val="visible"/>
                                      </p:to>
                                    </p:set>
                                    <p:animEffect transition="in" filter="checkerboard(across)">
                                      <p:cBhvr>
                                        <p:cTn id="27" dur="500"/>
                                        <p:tgtEl>
                                          <p:spTgt spid="121871"/>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21864"/>
                                        </p:tgtEl>
                                        <p:attrNameLst>
                                          <p:attrName>style.visibility</p:attrName>
                                        </p:attrNameLst>
                                      </p:cBhvr>
                                      <p:to>
                                        <p:strVal val="visible"/>
                                      </p:to>
                                    </p:set>
                                    <p:anim to="" calcmode="lin" valueType="num">
                                      <p:cBhvr>
                                        <p:cTn id="32" dur="1" fill="hold"/>
                                        <p:tgtEl>
                                          <p:spTgt spid="121864"/>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21865"/>
                                        </p:tgtEl>
                                        <p:attrNameLst>
                                          <p:attrName>style.visibility</p:attrName>
                                        </p:attrNameLst>
                                      </p:cBhvr>
                                      <p:to>
                                        <p:strVal val="visible"/>
                                      </p:to>
                                    </p:set>
                                    <p:anim to="" calcmode="lin" valueType="num">
                                      <p:cBhvr>
                                        <p:cTn id="37" dur="1" fill="hold"/>
                                        <p:tgtEl>
                                          <p:spTgt spid="121865"/>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121867"/>
                                        </p:tgtEl>
                                        <p:attrNameLst>
                                          <p:attrName>style.visibility</p:attrName>
                                        </p:attrNameLst>
                                      </p:cBhvr>
                                      <p:to>
                                        <p:strVal val="visible"/>
                                      </p:to>
                                    </p:set>
                                    <p:anim to="" calcmode="lin" valueType="num">
                                      <p:cBhvr>
                                        <p:cTn id="42" dur="1" fill="hold"/>
                                        <p:tgtEl>
                                          <p:spTgt spid="121867"/>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121869"/>
                                        </p:tgtEl>
                                        <p:attrNameLst>
                                          <p:attrName>style.visibility</p:attrName>
                                        </p:attrNameLst>
                                      </p:cBhvr>
                                      <p:to>
                                        <p:strVal val="visible"/>
                                      </p:to>
                                    </p:set>
                                    <p:anim to="" calcmode="lin" valueType="num">
                                      <p:cBhvr>
                                        <p:cTn id="47" dur="1" fill="hold"/>
                                        <p:tgtEl>
                                          <p:spTgt spid="12186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59" grpId="0"/>
      <p:bldP spid="121863" grpId="0"/>
      <p:bldP spid="121864" grpId="0"/>
      <p:bldP spid="12187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457200" y="609600"/>
            <a:ext cx="6858000" cy="519113"/>
          </a:xfrm>
          <a:prstGeom prst="rect">
            <a:avLst/>
          </a:prstGeom>
          <a:noFill/>
          <a:ln w="9525">
            <a:noFill/>
            <a:miter lim="800000"/>
            <a:headEnd/>
            <a:tailEnd/>
          </a:ln>
        </p:spPr>
        <p:txBody>
          <a:bodyPr>
            <a:spAutoFit/>
          </a:bodyPr>
          <a:lstStyle/>
          <a:p>
            <a:pPr>
              <a:spcBef>
                <a:spcPct val="50000"/>
              </a:spcBef>
            </a:pPr>
            <a:r>
              <a:rPr lang="en-US" sz="2800" i="1">
                <a:latin typeface="VNI-Times" pitchFamily="2" charset="0"/>
              </a:rPr>
              <a:t>Lyù luaän töơng töï nhö treân ta tìm ñöôïc:</a:t>
            </a:r>
          </a:p>
        </p:txBody>
      </p:sp>
      <p:sp>
        <p:nvSpPr>
          <p:cNvPr id="125956" name="Text Box 4"/>
          <p:cNvSpPr txBox="1">
            <a:spLocks noChangeArrowheads="1"/>
          </p:cNvSpPr>
          <p:nvPr/>
        </p:nvSpPr>
        <p:spPr bwMode="auto">
          <a:xfrm>
            <a:off x="873125" y="1447800"/>
            <a:ext cx="67818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Moät nghieäm rieâng cuûa (1’) laø  x</a:t>
            </a:r>
            <a:r>
              <a:rPr lang="en-US" i="1" baseline="-25000">
                <a:latin typeface="VNI-Times" pitchFamily="2" charset="0"/>
              </a:rPr>
              <a:t>n1</a:t>
            </a:r>
            <a:r>
              <a:rPr lang="en-US" i="1">
                <a:latin typeface="VNI-Times" pitchFamily="2" charset="0"/>
              </a:rPr>
              <a:t> = -10n</a:t>
            </a:r>
          </a:p>
        </p:txBody>
      </p:sp>
      <p:sp>
        <p:nvSpPr>
          <p:cNvPr id="125957" name="Text Box 5"/>
          <p:cNvSpPr txBox="1">
            <a:spLocks noChangeArrowheads="1"/>
          </p:cNvSpPr>
          <p:nvPr/>
        </p:nvSpPr>
        <p:spPr bwMode="auto">
          <a:xfrm>
            <a:off x="914400" y="2133600"/>
            <a:ext cx="68580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Moät nghieäm rieâng cuûa (1’’) laø  x</a:t>
            </a:r>
            <a:r>
              <a:rPr lang="en-US" i="1" baseline="-25000">
                <a:latin typeface="VNI-Times" pitchFamily="2" charset="0"/>
              </a:rPr>
              <a:t>n2</a:t>
            </a:r>
            <a:r>
              <a:rPr lang="en-US" i="1">
                <a:latin typeface="VNI-Times" pitchFamily="2" charset="0"/>
              </a:rPr>
              <a:t> = n2</a:t>
            </a:r>
            <a:r>
              <a:rPr lang="en-US" i="1" baseline="30000">
                <a:latin typeface="VNI-Times" pitchFamily="2" charset="0"/>
              </a:rPr>
              <a:t>n</a:t>
            </a:r>
            <a:r>
              <a:rPr lang="en-US" baseline="30000">
                <a:latin typeface="VNI-Times" pitchFamily="2" charset="0"/>
              </a:rPr>
              <a:t> </a:t>
            </a:r>
          </a:p>
        </p:txBody>
      </p:sp>
      <p:sp>
        <p:nvSpPr>
          <p:cNvPr id="125959" name="Text Box 7"/>
          <p:cNvSpPr txBox="1">
            <a:spLocks noChangeArrowheads="1"/>
          </p:cNvSpPr>
          <p:nvPr/>
        </p:nvSpPr>
        <p:spPr bwMode="auto">
          <a:xfrm>
            <a:off x="914400" y="2895600"/>
            <a:ext cx="67818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Moät nghieäm rieâng cuûa (1’’’) laø  x</a:t>
            </a:r>
            <a:r>
              <a:rPr lang="en-US" i="1" baseline="-25000">
                <a:latin typeface="VNI-Times" pitchFamily="2" charset="0"/>
              </a:rPr>
              <a:t>n3</a:t>
            </a:r>
            <a:r>
              <a:rPr lang="en-US" i="1">
                <a:latin typeface="VNI-Times" pitchFamily="2" charset="0"/>
              </a:rPr>
              <a:t> = 4</a:t>
            </a:r>
            <a:r>
              <a:rPr lang="en-US" i="1" baseline="30000">
                <a:latin typeface="VNI-Times" pitchFamily="2" charset="0"/>
              </a:rPr>
              <a:t>n+2</a:t>
            </a:r>
          </a:p>
        </p:txBody>
      </p:sp>
      <p:sp>
        <p:nvSpPr>
          <p:cNvPr id="125960" name="Text Box 8"/>
          <p:cNvSpPr txBox="1">
            <a:spLocks noChangeArrowheads="1"/>
          </p:cNvSpPr>
          <p:nvPr/>
        </p:nvSpPr>
        <p:spPr bwMode="auto">
          <a:xfrm>
            <a:off x="954088" y="3686175"/>
            <a:ext cx="47244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Suy ra moät nghieäm rieâng cuûa (1) laø:</a:t>
            </a:r>
          </a:p>
        </p:txBody>
      </p:sp>
      <p:sp>
        <p:nvSpPr>
          <p:cNvPr id="125961" name="Text Box 9"/>
          <p:cNvSpPr txBox="1">
            <a:spLocks noChangeArrowheads="1"/>
          </p:cNvSpPr>
          <p:nvPr/>
        </p:nvSpPr>
        <p:spPr bwMode="auto">
          <a:xfrm>
            <a:off x="1676400" y="4419600"/>
            <a:ext cx="6172200" cy="457200"/>
          </a:xfrm>
          <a:prstGeom prst="rect">
            <a:avLst/>
          </a:prstGeom>
          <a:noFill/>
          <a:ln w="9525">
            <a:noFill/>
            <a:miter lim="800000"/>
            <a:headEnd/>
            <a:tailEnd/>
          </a:ln>
        </p:spPr>
        <p:txBody>
          <a:bodyPr>
            <a:spAutoFit/>
          </a:bodyPr>
          <a:lstStyle/>
          <a:p>
            <a:pPr>
              <a:spcBef>
                <a:spcPct val="50000"/>
              </a:spcBef>
            </a:pPr>
            <a:r>
              <a:rPr lang="en-US" i="1">
                <a:latin typeface="Times New Roman" pitchFamily="18" charset="0"/>
              </a:rPr>
              <a:t>x</a:t>
            </a:r>
            <a:r>
              <a:rPr lang="en-US" i="1" baseline="-25000">
                <a:latin typeface="Times New Roman" pitchFamily="18" charset="0"/>
              </a:rPr>
              <a:t>n1</a:t>
            </a:r>
            <a:r>
              <a:rPr lang="en-US" i="1">
                <a:latin typeface="Times New Roman" pitchFamily="18" charset="0"/>
              </a:rPr>
              <a:t> = -10n + n2</a:t>
            </a:r>
            <a:r>
              <a:rPr lang="en-US" i="1" baseline="30000">
                <a:latin typeface="Times New Roman" pitchFamily="18" charset="0"/>
              </a:rPr>
              <a:t>n</a:t>
            </a:r>
            <a:r>
              <a:rPr lang="en-US" i="1">
                <a:latin typeface="Times New Roman" pitchFamily="18" charset="0"/>
              </a:rPr>
              <a:t>  +  4</a:t>
            </a:r>
            <a:r>
              <a:rPr lang="en-US" i="1" baseline="30000">
                <a:latin typeface="Times New Roman" pitchFamily="18" charset="0"/>
              </a:rPr>
              <a:t>n+2   </a:t>
            </a:r>
            <a:r>
              <a:rPr lang="en-US" i="1">
                <a:latin typeface="Times New Roman" pitchFamily="18" charset="0"/>
              </a:rPr>
              <a:t>			(4)</a:t>
            </a:r>
          </a:p>
        </p:txBody>
      </p:sp>
      <p:sp>
        <p:nvSpPr>
          <p:cNvPr id="125962" name="Text Box 10"/>
          <p:cNvSpPr txBox="1">
            <a:spLocks noChangeArrowheads="1"/>
          </p:cNvSpPr>
          <p:nvPr/>
        </p:nvSpPr>
        <p:spPr bwMode="auto">
          <a:xfrm>
            <a:off x="1143000" y="5029200"/>
            <a:ext cx="6858000" cy="457200"/>
          </a:xfrm>
          <a:prstGeom prst="rect">
            <a:avLst/>
          </a:prstGeom>
          <a:noFill/>
          <a:ln w="9525">
            <a:noFill/>
            <a:miter lim="800000"/>
            <a:headEnd/>
            <a:tailEnd/>
          </a:ln>
        </p:spPr>
        <p:txBody>
          <a:bodyPr>
            <a:spAutoFit/>
          </a:bodyPr>
          <a:lstStyle/>
          <a:p>
            <a:pPr>
              <a:spcBef>
                <a:spcPct val="50000"/>
              </a:spcBef>
            </a:pPr>
            <a:r>
              <a:rPr lang="en-US" i="1">
                <a:latin typeface="VNI-Times" pitchFamily="2" charset="0"/>
              </a:rPr>
              <a:t>Töø (3) vaø (4) ta suy ra nghieäm toång quaùt cuûa (1) laø:</a:t>
            </a:r>
          </a:p>
        </p:txBody>
      </p:sp>
      <p:sp>
        <p:nvSpPr>
          <p:cNvPr id="125964" name="Text Box 12"/>
          <p:cNvSpPr txBox="1">
            <a:spLocks noChangeArrowheads="1"/>
          </p:cNvSpPr>
          <p:nvPr/>
        </p:nvSpPr>
        <p:spPr bwMode="auto">
          <a:xfrm>
            <a:off x="1828800" y="5715000"/>
            <a:ext cx="5943600" cy="519113"/>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x</a:t>
            </a:r>
            <a:r>
              <a:rPr lang="en-US" sz="2800" baseline="-25000">
                <a:latin typeface="Times New Roman" pitchFamily="18" charset="0"/>
              </a:rPr>
              <a:t>n</a:t>
            </a:r>
            <a:r>
              <a:rPr lang="en-US" sz="2800">
                <a:latin typeface="Times New Roman" pitchFamily="18" charset="0"/>
              </a:rPr>
              <a:t> = C</a:t>
            </a:r>
            <a:r>
              <a:rPr lang="en-US" sz="2800" baseline="-25000">
                <a:latin typeface="Times New Roman" pitchFamily="18" charset="0"/>
              </a:rPr>
              <a:t>1</a:t>
            </a:r>
            <a:r>
              <a:rPr lang="en-US" sz="2800">
                <a:latin typeface="Times New Roman" pitchFamily="18" charset="0"/>
              </a:rPr>
              <a:t> +  C</a:t>
            </a:r>
            <a:r>
              <a:rPr lang="en-US" sz="2800" baseline="-25000">
                <a:latin typeface="Times New Roman" pitchFamily="18" charset="0"/>
              </a:rPr>
              <a:t>2</a:t>
            </a:r>
            <a:r>
              <a:rPr lang="en-US" sz="2800">
                <a:latin typeface="Times New Roman" pitchFamily="18" charset="0"/>
              </a:rPr>
              <a:t>.3</a:t>
            </a:r>
            <a:r>
              <a:rPr lang="en-US" sz="2800" baseline="30000">
                <a:latin typeface="Times New Roman" pitchFamily="18" charset="0"/>
              </a:rPr>
              <a:t>n</a:t>
            </a:r>
            <a:r>
              <a:rPr lang="en-US" sz="2800">
                <a:latin typeface="Times New Roman" pitchFamily="18" charset="0"/>
              </a:rPr>
              <a:t>  - 10</a:t>
            </a:r>
            <a:r>
              <a:rPr lang="en-US" sz="2800" i="1">
                <a:latin typeface="Times New Roman" pitchFamily="18" charset="0"/>
              </a:rPr>
              <a:t>n + n2</a:t>
            </a:r>
            <a:r>
              <a:rPr lang="en-US" sz="2800" i="1" baseline="30000">
                <a:latin typeface="Times New Roman" pitchFamily="18" charset="0"/>
              </a:rPr>
              <a:t>n</a:t>
            </a:r>
            <a:r>
              <a:rPr lang="en-US" sz="2800" i="1">
                <a:latin typeface="Times New Roman" pitchFamily="18" charset="0"/>
              </a:rPr>
              <a:t>  +  4</a:t>
            </a:r>
            <a:r>
              <a:rPr lang="en-US" sz="2800" i="1" baseline="30000">
                <a:latin typeface="Times New Roman" pitchFamily="18" charset="0"/>
              </a:rPr>
              <a:t>n+2</a:t>
            </a:r>
            <a:r>
              <a:rPr lang="en-US" sz="2800" baseline="30000">
                <a:latin typeface="Times New Roman" pitchFamily="18" charset="0"/>
              </a:rPr>
              <a:t> </a:t>
            </a:r>
          </a:p>
        </p:txBody>
      </p:sp>
      <p:sp>
        <p:nvSpPr>
          <p:cNvPr id="125967" name="Rectangle 15"/>
          <p:cNvSpPr>
            <a:spLocks noChangeArrowheads="1"/>
          </p:cNvSpPr>
          <p:nvPr/>
        </p:nvSpPr>
        <p:spPr bwMode="auto">
          <a:xfrm>
            <a:off x="1752600" y="5638800"/>
            <a:ext cx="5562600" cy="6858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25968" name="Rectangle 16"/>
          <p:cNvSpPr>
            <a:spLocks noChangeArrowheads="1"/>
          </p:cNvSpPr>
          <p:nvPr/>
        </p:nvSpPr>
        <p:spPr bwMode="auto">
          <a:xfrm>
            <a:off x="1447800" y="4419600"/>
            <a:ext cx="3962400" cy="5334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25969" name="Rectangle 17"/>
          <p:cNvSpPr>
            <a:spLocks noChangeArrowheads="1"/>
          </p:cNvSpPr>
          <p:nvPr/>
        </p:nvSpPr>
        <p:spPr bwMode="auto">
          <a:xfrm>
            <a:off x="3733800" y="1371600"/>
            <a:ext cx="1447800" cy="5334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25970" name="Rectangle 18"/>
          <p:cNvSpPr>
            <a:spLocks noChangeArrowheads="1"/>
          </p:cNvSpPr>
          <p:nvPr/>
        </p:nvSpPr>
        <p:spPr bwMode="auto">
          <a:xfrm>
            <a:off x="3886200" y="2133600"/>
            <a:ext cx="1371600" cy="457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25971" name="Rectangle 19"/>
          <p:cNvSpPr>
            <a:spLocks noChangeArrowheads="1"/>
          </p:cNvSpPr>
          <p:nvPr/>
        </p:nvSpPr>
        <p:spPr bwMode="auto">
          <a:xfrm>
            <a:off x="3962400" y="2895600"/>
            <a:ext cx="1447800" cy="457200"/>
          </a:xfrm>
          <a:prstGeom prst="rect">
            <a:avLst/>
          </a:prstGeom>
          <a:noFill/>
          <a:ln w="57150">
            <a:solidFill>
              <a:srgbClr val="800080"/>
            </a:solidFill>
            <a:miter lim="800000"/>
            <a:headEnd/>
            <a:tailEnd/>
          </a:ln>
        </p:spPr>
        <p:txBody>
          <a:bodyPr wrap="none" anchor="ctr"/>
          <a:lstStyle/>
          <a:p>
            <a:endParaRPr lang="en-US">
              <a:latin typeface="Times New Roman" pitchFamily="18" charset="0"/>
            </a:endParaRPr>
          </a:p>
        </p:txBody>
      </p:sp>
      <p:sp>
        <p:nvSpPr>
          <p:cNvPr id="15" name="Slide Number Placeholder 14"/>
          <p:cNvSpPr>
            <a:spLocks noGrp="1"/>
          </p:cNvSpPr>
          <p:nvPr>
            <p:ph type="sldNum" sz="quarter" idx="12"/>
          </p:nvPr>
        </p:nvSpPr>
        <p:spPr/>
        <p:txBody>
          <a:bodyPr/>
          <a:lstStyle/>
          <a:p>
            <a:pPr>
              <a:defRPr/>
            </a:pPr>
            <a:fld id="{B7826547-C6A7-46FE-9793-9B87DC0BA8E5}" type="slidenum">
              <a:rPr lang="en-US" smtClean="0"/>
              <a:pPr>
                <a:defRPr/>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 to="" calcmode="lin" valueType="num">
                                      <p:cBhvr>
                                        <p:cTn id="7" dur="1" fill="hold"/>
                                        <p:tgtEl>
                                          <p:spTgt spid="12595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 to="" calcmode="lin" valueType="num">
                                      <p:cBhvr>
                                        <p:cTn id="12" dur="1" fill="hold"/>
                                        <p:tgtEl>
                                          <p:spTgt spid="12595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25969"/>
                                        </p:tgtEl>
                                        <p:attrNameLst>
                                          <p:attrName>style.visibility</p:attrName>
                                        </p:attrNameLst>
                                      </p:cBhvr>
                                      <p:to>
                                        <p:strVal val="visible"/>
                                      </p:to>
                                    </p:set>
                                    <p:anim to="" calcmode="lin" valueType="num">
                                      <p:cBhvr>
                                        <p:cTn id="17" dur="1" fill="hold"/>
                                        <p:tgtEl>
                                          <p:spTgt spid="125969"/>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25957"/>
                                        </p:tgtEl>
                                        <p:attrNameLst>
                                          <p:attrName>style.visibility</p:attrName>
                                        </p:attrNameLst>
                                      </p:cBhvr>
                                      <p:to>
                                        <p:strVal val="visible"/>
                                      </p:to>
                                    </p:set>
                                    <p:anim to="" calcmode="lin" valueType="num">
                                      <p:cBhvr>
                                        <p:cTn id="22" dur="1" fill="hold"/>
                                        <p:tgtEl>
                                          <p:spTgt spid="125957"/>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25970"/>
                                        </p:tgtEl>
                                        <p:attrNameLst>
                                          <p:attrName>style.visibility</p:attrName>
                                        </p:attrNameLst>
                                      </p:cBhvr>
                                      <p:to>
                                        <p:strVal val="visible"/>
                                      </p:to>
                                    </p:set>
                                    <p:anim to="" calcmode="lin" valueType="num">
                                      <p:cBhvr>
                                        <p:cTn id="27" dur="1" fill="hold"/>
                                        <p:tgtEl>
                                          <p:spTgt spid="125970"/>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25959"/>
                                        </p:tgtEl>
                                        <p:attrNameLst>
                                          <p:attrName>style.visibility</p:attrName>
                                        </p:attrNameLst>
                                      </p:cBhvr>
                                      <p:to>
                                        <p:strVal val="visible"/>
                                      </p:to>
                                    </p:set>
                                    <p:anim to="" calcmode="lin" valueType="num">
                                      <p:cBhvr>
                                        <p:cTn id="32" dur="1" fill="hold"/>
                                        <p:tgtEl>
                                          <p:spTgt spid="125959"/>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25971"/>
                                        </p:tgtEl>
                                        <p:attrNameLst>
                                          <p:attrName>style.visibility</p:attrName>
                                        </p:attrNameLst>
                                      </p:cBhvr>
                                      <p:to>
                                        <p:strVal val="visible"/>
                                      </p:to>
                                    </p:set>
                                    <p:anim to="" calcmode="lin" valueType="num">
                                      <p:cBhvr>
                                        <p:cTn id="37" dur="1" fill="hold"/>
                                        <p:tgtEl>
                                          <p:spTgt spid="125971"/>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7" presetClass="entr" presetSubtype="4" fill="hold" grpId="0" nodeType="clickEffect">
                                  <p:stCondLst>
                                    <p:cond delay="0"/>
                                  </p:stCondLst>
                                  <p:childTnLst>
                                    <p:set>
                                      <p:cBhvr>
                                        <p:cTn id="41" dur="1" fill="hold">
                                          <p:stCondLst>
                                            <p:cond delay="0"/>
                                          </p:stCondLst>
                                        </p:cTn>
                                        <p:tgtEl>
                                          <p:spTgt spid="125960"/>
                                        </p:tgtEl>
                                        <p:attrNameLst>
                                          <p:attrName>style.visibility</p:attrName>
                                        </p:attrNameLst>
                                      </p:cBhvr>
                                      <p:to>
                                        <p:strVal val="visible"/>
                                      </p:to>
                                    </p:set>
                                    <p:anim calcmode="lin" valueType="num">
                                      <p:cBhvr additive="base">
                                        <p:cTn id="42" dur="5000" fill="hold"/>
                                        <p:tgtEl>
                                          <p:spTgt spid="125960"/>
                                        </p:tgtEl>
                                        <p:attrNameLst>
                                          <p:attrName>ppt_x</p:attrName>
                                        </p:attrNameLst>
                                      </p:cBhvr>
                                      <p:tavLst>
                                        <p:tav tm="0">
                                          <p:val>
                                            <p:strVal val="#ppt_x"/>
                                          </p:val>
                                        </p:tav>
                                        <p:tav tm="100000">
                                          <p:val>
                                            <p:strVal val="#ppt_x"/>
                                          </p:val>
                                        </p:tav>
                                      </p:tavLst>
                                    </p:anim>
                                    <p:anim calcmode="lin" valueType="num">
                                      <p:cBhvr additive="base">
                                        <p:cTn id="43" dur="5000" fill="hold"/>
                                        <p:tgtEl>
                                          <p:spTgt spid="12596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5961"/>
                                        </p:tgtEl>
                                        <p:attrNameLst>
                                          <p:attrName>style.visibility</p:attrName>
                                        </p:attrNameLst>
                                      </p:cBhvr>
                                      <p:to>
                                        <p:strVal val="visible"/>
                                      </p:to>
                                    </p:set>
                                    <p:animEffect transition="in" filter="dissolve">
                                      <p:cBhvr>
                                        <p:cTn id="48" dur="500"/>
                                        <p:tgtEl>
                                          <p:spTgt spid="125961"/>
                                        </p:tgtEl>
                                      </p:cBhvr>
                                    </p:animEffect>
                                  </p:childTnLst>
                                </p:cTn>
                              </p:par>
                            </p:childTnLst>
                          </p:cTn>
                        </p:par>
                      </p:childTnLst>
                    </p:cTn>
                  </p:par>
                  <p:par>
                    <p:cTn id="49" fill="hold">
                      <p:stCondLst>
                        <p:cond delay="indefinite"/>
                      </p:stCondLst>
                      <p:childTnLst>
                        <p:par>
                          <p:cTn id="50" fill="hold">
                            <p:stCondLst>
                              <p:cond delay="0"/>
                            </p:stCondLst>
                            <p:childTnLst>
                              <p:par>
                                <p:cTn id="51" presetID="24" presetClass="entr" presetSubtype="0" fill="hold" grpId="0" nodeType="clickEffect">
                                  <p:stCondLst>
                                    <p:cond delay="0"/>
                                  </p:stCondLst>
                                  <p:childTnLst>
                                    <p:set>
                                      <p:cBhvr>
                                        <p:cTn id="52" dur="1" fill="hold">
                                          <p:stCondLst>
                                            <p:cond delay="0"/>
                                          </p:stCondLst>
                                        </p:cTn>
                                        <p:tgtEl>
                                          <p:spTgt spid="125968"/>
                                        </p:tgtEl>
                                        <p:attrNameLst>
                                          <p:attrName>style.visibility</p:attrName>
                                        </p:attrNameLst>
                                      </p:cBhvr>
                                      <p:to>
                                        <p:strVal val="visible"/>
                                      </p:to>
                                    </p:set>
                                    <p:anim to="" calcmode="lin" valueType="num">
                                      <p:cBhvr>
                                        <p:cTn id="53" dur="1" fill="hold"/>
                                        <p:tgtEl>
                                          <p:spTgt spid="125968"/>
                                        </p:tgtEl>
                                        <p:attrNameLst>
                                          <p:attrName/>
                                        </p:attrNameLst>
                                      </p:cBhvr>
                                    </p:anim>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grpId="0" nodeType="clickEffect">
                                  <p:stCondLst>
                                    <p:cond delay="0"/>
                                  </p:stCondLst>
                                  <p:childTnLst>
                                    <p:set>
                                      <p:cBhvr>
                                        <p:cTn id="57" dur="1" fill="hold">
                                          <p:stCondLst>
                                            <p:cond delay="0"/>
                                          </p:stCondLst>
                                        </p:cTn>
                                        <p:tgtEl>
                                          <p:spTgt spid="125962"/>
                                        </p:tgtEl>
                                        <p:attrNameLst>
                                          <p:attrName>style.visibility</p:attrName>
                                        </p:attrNameLst>
                                      </p:cBhvr>
                                      <p:to>
                                        <p:strVal val="visible"/>
                                      </p:to>
                                    </p:set>
                                    <p:anim calcmode="lin" valueType="num">
                                      <p:cBhvr>
                                        <p:cTn id="58" dur="1000" fill="hold"/>
                                        <p:tgtEl>
                                          <p:spTgt spid="125962"/>
                                        </p:tgtEl>
                                        <p:attrNameLst>
                                          <p:attrName>ppt_x</p:attrName>
                                        </p:attrNameLst>
                                      </p:cBhvr>
                                      <p:tavLst>
                                        <p:tav tm="0">
                                          <p:val>
                                            <p:strVal val="#ppt_x-.2"/>
                                          </p:val>
                                        </p:tav>
                                        <p:tav tm="100000">
                                          <p:val>
                                            <p:strVal val="#ppt_x"/>
                                          </p:val>
                                        </p:tav>
                                      </p:tavLst>
                                    </p:anim>
                                    <p:anim calcmode="lin" valueType="num">
                                      <p:cBhvr>
                                        <p:cTn id="59" dur="1000" fill="hold"/>
                                        <p:tgtEl>
                                          <p:spTgt spid="125962"/>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25962"/>
                                        </p:tgtEl>
                                      </p:cBhvr>
                                    </p:animEffect>
                                  </p:childTnLst>
                                </p:cTn>
                              </p:par>
                            </p:childTnLst>
                          </p:cTn>
                        </p:par>
                      </p:childTnLst>
                    </p:cTn>
                  </p:par>
                  <p:par>
                    <p:cTn id="61" fill="hold">
                      <p:stCondLst>
                        <p:cond delay="indefinite"/>
                      </p:stCondLst>
                      <p:childTnLst>
                        <p:par>
                          <p:cTn id="62" fill="hold">
                            <p:stCondLst>
                              <p:cond delay="0"/>
                            </p:stCondLst>
                            <p:childTnLst>
                              <p:par>
                                <p:cTn id="63" presetID="24" presetClass="entr" presetSubtype="0" fill="hold" grpId="0" nodeType="clickEffect">
                                  <p:stCondLst>
                                    <p:cond delay="0"/>
                                  </p:stCondLst>
                                  <p:childTnLst>
                                    <p:set>
                                      <p:cBhvr>
                                        <p:cTn id="64" dur="1" fill="hold">
                                          <p:stCondLst>
                                            <p:cond delay="0"/>
                                          </p:stCondLst>
                                        </p:cTn>
                                        <p:tgtEl>
                                          <p:spTgt spid="125964"/>
                                        </p:tgtEl>
                                        <p:attrNameLst>
                                          <p:attrName>style.visibility</p:attrName>
                                        </p:attrNameLst>
                                      </p:cBhvr>
                                      <p:to>
                                        <p:strVal val="visible"/>
                                      </p:to>
                                    </p:set>
                                    <p:anim to="" calcmode="lin" valueType="num">
                                      <p:cBhvr>
                                        <p:cTn id="65" dur="1" fill="hold"/>
                                        <p:tgtEl>
                                          <p:spTgt spid="125964"/>
                                        </p:tgtEl>
                                        <p:attrNameLst>
                                          <p:attrName/>
                                        </p:attrNameLst>
                                      </p:cBhvr>
                                    </p:anim>
                                  </p:childTnLst>
                                </p:cTn>
                              </p:par>
                            </p:childTnLst>
                          </p:cTn>
                        </p:par>
                      </p:childTnLst>
                    </p:cTn>
                  </p:par>
                  <p:par>
                    <p:cTn id="66" fill="hold">
                      <p:stCondLst>
                        <p:cond delay="indefinite"/>
                      </p:stCondLst>
                      <p:childTnLst>
                        <p:par>
                          <p:cTn id="67" fill="hold">
                            <p:stCondLst>
                              <p:cond delay="0"/>
                            </p:stCondLst>
                            <p:childTnLst>
                              <p:par>
                                <p:cTn id="68" presetID="24" presetClass="entr" presetSubtype="0" fill="hold" grpId="0" nodeType="clickEffect">
                                  <p:stCondLst>
                                    <p:cond delay="0"/>
                                  </p:stCondLst>
                                  <p:childTnLst>
                                    <p:set>
                                      <p:cBhvr>
                                        <p:cTn id="69" dur="1" fill="hold">
                                          <p:stCondLst>
                                            <p:cond delay="0"/>
                                          </p:stCondLst>
                                        </p:cTn>
                                        <p:tgtEl>
                                          <p:spTgt spid="125967"/>
                                        </p:tgtEl>
                                        <p:attrNameLst>
                                          <p:attrName>style.visibility</p:attrName>
                                        </p:attrNameLst>
                                      </p:cBhvr>
                                      <p:to>
                                        <p:strVal val="visible"/>
                                      </p:to>
                                    </p:set>
                                    <p:anim to="" calcmode="lin" valueType="num">
                                      <p:cBhvr>
                                        <p:cTn id="70" dur="1" fill="hold"/>
                                        <p:tgtEl>
                                          <p:spTgt spid="12596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56" grpId="0"/>
      <p:bldP spid="125957" grpId="0"/>
      <p:bldP spid="125959" grpId="0"/>
      <p:bldP spid="125960" grpId="0"/>
      <p:bldP spid="125961" grpId="0"/>
      <p:bldP spid="125962" grpId="0"/>
      <p:bldP spid="125964" grpId="0"/>
      <p:bldP spid="125967" grpId="0" animBg="1"/>
      <p:bldP spid="125968" grpId="0" animBg="1"/>
      <p:bldP spid="125969" grpId="0" animBg="1"/>
      <p:bldP spid="125970" grpId="0" animBg="1"/>
      <p:bldP spid="12597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z="3200" smtClean="0"/>
              <a:t>Vídụ(</a:t>
            </a:r>
            <a:r>
              <a:rPr lang="en-US" sz="3200" b="1" smtClean="0"/>
              <a:t>Bài 4 </a:t>
            </a:r>
            <a:r>
              <a:rPr lang="en-US" sz="3200" smtClean="0"/>
              <a:t>Đề thi2007)</a:t>
            </a:r>
          </a:p>
        </p:txBody>
      </p:sp>
      <p:sp>
        <p:nvSpPr>
          <p:cNvPr id="83971" name="Rectangle 3"/>
          <p:cNvSpPr>
            <a:spLocks noGrp="1" noChangeArrowheads="1"/>
          </p:cNvSpPr>
          <p:nvPr>
            <p:ph type="body" idx="1"/>
          </p:nvPr>
        </p:nvSpPr>
        <p:spPr/>
        <p:txBody>
          <a:bodyPr/>
          <a:lstStyle/>
          <a:p>
            <a:pPr eaLnBrk="1" hangingPunct="1">
              <a:buFontTx/>
              <a:buNone/>
            </a:pPr>
            <a:r>
              <a:rPr lang="en-US" b="1" smtClean="0"/>
              <a:t>  </a:t>
            </a:r>
          </a:p>
          <a:p>
            <a:pPr eaLnBrk="1" hangingPunct="1">
              <a:buFontTx/>
              <a:buNone/>
            </a:pPr>
            <a:r>
              <a:rPr lang="en-US" smtClean="0"/>
              <a:t>   a) Tìm nghiệm tổng quát của hệ thức đệ qui:</a:t>
            </a:r>
            <a:endParaRPr lang="en-US" i="1" smtClean="0"/>
          </a:p>
          <a:p>
            <a:pPr eaLnBrk="1" hangingPunct="1">
              <a:buFontTx/>
              <a:buNone/>
            </a:pPr>
            <a:r>
              <a:rPr lang="en-US" i="1" smtClean="0"/>
              <a:t>a</a:t>
            </a:r>
            <a:r>
              <a:rPr lang="en-US" i="1" baseline="-25000" smtClean="0"/>
              <a:t>n</a:t>
            </a:r>
            <a:r>
              <a:rPr lang="en-US" smtClean="0"/>
              <a:t> = </a:t>
            </a:r>
            <a:r>
              <a:rPr lang="en-US" i="1" smtClean="0"/>
              <a:t>a</a:t>
            </a:r>
            <a:r>
              <a:rPr lang="en-US" i="1" baseline="-25000" smtClean="0"/>
              <a:t>n- 1</a:t>
            </a:r>
            <a:r>
              <a:rPr lang="en-US" smtClean="0"/>
              <a:t>  + 6</a:t>
            </a:r>
            <a:r>
              <a:rPr lang="en-US" i="1" smtClean="0"/>
              <a:t> a</a:t>
            </a:r>
            <a:r>
              <a:rPr lang="en-US" i="1" baseline="-25000" smtClean="0"/>
              <a:t>n-2</a:t>
            </a:r>
            <a:r>
              <a:rPr lang="en-US" smtClean="0"/>
              <a:t>  </a:t>
            </a:r>
          </a:p>
          <a:p>
            <a:pPr eaLnBrk="1" hangingPunct="1">
              <a:buFontTx/>
              <a:buNone/>
            </a:pPr>
            <a:r>
              <a:rPr lang="en-US" smtClean="0"/>
              <a:t>   b)</a:t>
            </a:r>
            <a:r>
              <a:rPr lang="en-US" i="1" smtClean="0"/>
              <a:t> </a:t>
            </a:r>
            <a:r>
              <a:rPr lang="en-US" smtClean="0"/>
              <a:t> Tìm nghiệm thỏa điều kiện đầu </a:t>
            </a:r>
            <a:r>
              <a:rPr lang="en-US" i="1" smtClean="0"/>
              <a:t>a</a:t>
            </a:r>
            <a:r>
              <a:rPr lang="en-US" smtClean="0"/>
              <a:t> </a:t>
            </a:r>
            <a:r>
              <a:rPr lang="en-US" baseline="-25000" smtClean="0"/>
              <a:t>0</a:t>
            </a:r>
            <a:r>
              <a:rPr lang="en-US" smtClean="0"/>
              <a:t>  = 1, </a:t>
            </a:r>
            <a:r>
              <a:rPr lang="en-US" i="1" smtClean="0"/>
              <a:t>a</a:t>
            </a:r>
            <a:r>
              <a:rPr lang="en-US" baseline="-25000" smtClean="0"/>
              <a:t>1</a:t>
            </a:r>
            <a:r>
              <a:rPr lang="en-US" smtClean="0"/>
              <a:t> = 5  của hệ thức đệ qui:</a:t>
            </a:r>
            <a:endParaRPr lang="en-US" i="1" smtClean="0"/>
          </a:p>
          <a:p>
            <a:pPr eaLnBrk="1" hangingPunct="1">
              <a:buFontTx/>
              <a:buNone/>
            </a:pPr>
            <a:r>
              <a:rPr lang="en-US" i="1" smtClean="0"/>
              <a:t>a</a:t>
            </a:r>
            <a:r>
              <a:rPr lang="en-US" i="1" baseline="-25000" smtClean="0"/>
              <a:t>n</a:t>
            </a:r>
            <a:r>
              <a:rPr lang="en-US" smtClean="0"/>
              <a:t> = </a:t>
            </a:r>
            <a:r>
              <a:rPr lang="en-US" i="1" smtClean="0"/>
              <a:t>a </a:t>
            </a:r>
            <a:r>
              <a:rPr lang="en-US" i="1" baseline="-25000" smtClean="0"/>
              <a:t>n</a:t>
            </a:r>
            <a:r>
              <a:rPr lang="en-US" baseline="-25000" smtClean="0"/>
              <a:t> – 1</a:t>
            </a:r>
            <a:r>
              <a:rPr lang="en-US" smtClean="0"/>
              <a:t>  + 6</a:t>
            </a:r>
            <a:r>
              <a:rPr lang="en-US" i="1" smtClean="0"/>
              <a:t> a </a:t>
            </a:r>
            <a:r>
              <a:rPr lang="en-US" i="1" baseline="-25000" smtClean="0"/>
              <a:t>n</a:t>
            </a:r>
            <a:r>
              <a:rPr lang="en-US" baseline="-25000" smtClean="0"/>
              <a:t> – 2</a:t>
            </a:r>
            <a:r>
              <a:rPr lang="en-US" smtClean="0"/>
              <a:t>  + 50</a:t>
            </a:r>
            <a:r>
              <a:rPr lang="en-US" i="1" smtClean="0"/>
              <a:t>n</a:t>
            </a:r>
            <a:r>
              <a:rPr lang="en-US" smtClean="0"/>
              <a:t> 3 </a:t>
            </a:r>
            <a:r>
              <a:rPr lang="en-US" i="1" baseline="30000" smtClean="0"/>
              <a:t>n</a:t>
            </a:r>
            <a:r>
              <a:rPr lang="en-US" baseline="30000" smtClean="0"/>
              <a:t> – 1</a:t>
            </a:r>
            <a:endParaRPr lang="en-US" b="1" baseline="30000" smtClean="0"/>
          </a:p>
          <a:p>
            <a:pPr eaLnBrk="1" hangingPunct="1">
              <a:buFontTx/>
              <a:buNone/>
            </a:pPr>
            <a:endParaRPr lang="en-US" smtClean="0"/>
          </a:p>
        </p:txBody>
      </p:sp>
      <p:sp>
        <p:nvSpPr>
          <p:cNvPr id="4" name="Slide Number Placeholder 3"/>
          <p:cNvSpPr>
            <a:spLocks noGrp="1"/>
          </p:cNvSpPr>
          <p:nvPr>
            <p:ph type="sldNum" sz="quarter" idx="12"/>
          </p:nvPr>
        </p:nvSpPr>
        <p:spPr/>
        <p:txBody>
          <a:bodyPr/>
          <a:lstStyle/>
          <a:p>
            <a:pPr>
              <a:defRPr/>
            </a:pPr>
            <a:fld id="{E1ABE633-AEDC-44FC-A1C7-DF4DC13ECB56}"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Mục đích giải hệ thức đệ qui</a:t>
            </a:r>
          </a:p>
        </p:txBody>
      </p:sp>
      <p:sp>
        <p:nvSpPr>
          <p:cNvPr id="49155" name="Rectangle 3"/>
          <p:cNvSpPr>
            <a:spLocks noGrp="1" noChangeArrowheads="1"/>
          </p:cNvSpPr>
          <p:nvPr>
            <p:ph type="body" idx="1"/>
          </p:nvPr>
        </p:nvSpPr>
        <p:spPr/>
        <p:txBody>
          <a:bodyPr/>
          <a:lstStyle/>
          <a:p>
            <a:pPr eaLnBrk="1" hangingPunct="1">
              <a:buFontTx/>
              <a:buNone/>
            </a:pPr>
            <a:r>
              <a:rPr lang="en-US" smtClean="0">
                <a:latin typeface="VNI-Times" pitchFamily="2" charset="0"/>
              </a:rPr>
              <a:t>	</a:t>
            </a:r>
          </a:p>
          <a:p>
            <a:pPr eaLnBrk="1" hangingPunct="1"/>
            <a:r>
              <a:rPr lang="en-US" smtClean="0">
                <a:latin typeface="VNI-Times" pitchFamily="2" charset="0"/>
              </a:rPr>
              <a:t>	</a:t>
            </a:r>
            <a:r>
              <a:rPr lang="en-US" i="1" smtClean="0">
                <a:latin typeface="VNI-Times" pitchFamily="2" charset="0"/>
              </a:rPr>
              <a:t>Giaûi moät heä thöùc ñeä qui </a:t>
            </a:r>
            <a:r>
              <a:rPr lang="en-US" smtClean="0">
                <a:latin typeface="VNI-Times" pitchFamily="2" charset="0"/>
              </a:rPr>
              <a:t>laø ñi tìm nghieäm toång quaùt cuûa noù.</a:t>
            </a:r>
          </a:p>
          <a:p>
            <a:pPr eaLnBrk="1" hangingPunct="1">
              <a:buFontTx/>
              <a:buNone/>
            </a:pPr>
            <a:endParaRPr lang="en-US" smtClean="0">
              <a:latin typeface="VNI-Times" pitchFamily="2" charset="0"/>
            </a:endParaRPr>
          </a:p>
          <a:p>
            <a:pPr eaLnBrk="1" hangingPunct="1"/>
            <a:r>
              <a:rPr lang="en-US" smtClean="0">
                <a:latin typeface="VNI-Times" pitchFamily="2" charset="0"/>
              </a:rPr>
              <a:t>	Neáu heä thöùc ñeä qui coù keøm theo ñieàu kieän ban ñaàu, ta phaûi tìm </a:t>
            </a:r>
            <a:r>
              <a:rPr lang="en-US" i="1" smtClean="0">
                <a:latin typeface="VNI-Times" pitchFamily="2" charset="0"/>
              </a:rPr>
              <a:t>nghieäm rieâng </a:t>
            </a:r>
            <a:r>
              <a:rPr lang="en-US" smtClean="0">
                <a:latin typeface="VNI-Times" pitchFamily="2" charset="0"/>
              </a:rPr>
              <a:t>thoûa ñieàu kieän ban ñaàu  ñoù.</a:t>
            </a:r>
          </a:p>
        </p:txBody>
      </p:sp>
      <p:sp>
        <p:nvSpPr>
          <p:cNvPr id="4" name="Slide Number Placeholder 3"/>
          <p:cNvSpPr>
            <a:spLocks noGrp="1"/>
          </p:cNvSpPr>
          <p:nvPr>
            <p:ph type="sldNum" sz="quarter" idx="12"/>
          </p:nvPr>
        </p:nvSpPr>
        <p:spPr/>
        <p:txBody>
          <a:bodyPr/>
          <a:lstStyle/>
          <a:p>
            <a:pPr>
              <a:defRPr/>
            </a:pPr>
            <a:fld id="{281DA990-7681-4D09-8F07-1316CFCB5008}"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85800" y="457200"/>
            <a:ext cx="7772400" cy="533400"/>
          </a:xfrm>
        </p:spPr>
        <p:txBody>
          <a:bodyPr/>
          <a:lstStyle/>
          <a:p>
            <a:pPr eaLnBrk="1" hangingPunct="1"/>
            <a:endParaRPr lang="en-US" sz="4000" smtClean="0"/>
          </a:p>
        </p:txBody>
      </p:sp>
      <p:sp>
        <p:nvSpPr>
          <p:cNvPr id="176131" name="Rectangle 3"/>
          <p:cNvSpPr>
            <a:spLocks noGrp="1" noChangeArrowheads="1"/>
          </p:cNvSpPr>
          <p:nvPr>
            <p:ph type="body" idx="1"/>
          </p:nvPr>
        </p:nvSpPr>
        <p:spPr>
          <a:xfrm>
            <a:off x="685800" y="609600"/>
            <a:ext cx="7772400" cy="5486400"/>
          </a:xfrm>
        </p:spPr>
        <p:txBody>
          <a:bodyPr/>
          <a:lstStyle/>
          <a:p>
            <a:pPr eaLnBrk="1" hangingPunct="1">
              <a:lnSpc>
                <a:spcPct val="90000"/>
              </a:lnSpc>
              <a:buFontTx/>
              <a:buNone/>
            </a:pPr>
            <a:r>
              <a:rPr lang="nb-NO" sz="2400" b="1" smtClean="0"/>
              <a:t>Đáp án: 1,5đ</a:t>
            </a:r>
            <a:endParaRPr lang="nb-NO" sz="2400" smtClean="0"/>
          </a:p>
          <a:p>
            <a:pPr eaLnBrk="1" hangingPunct="1">
              <a:lnSpc>
                <a:spcPct val="90000"/>
              </a:lnSpc>
              <a:buFontTx/>
              <a:buNone/>
            </a:pPr>
            <a:r>
              <a:rPr lang="nb-NO" sz="2400" smtClean="0"/>
              <a:t>a) Phương trình đặc trưng r </a:t>
            </a:r>
            <a:r>
              <a:rPr lang="nb-NO" sz="2400" baseline="30000" smtClean="0"/>
              <a:t>2</a:t>
            </a:r>
            <a:r>
              <a:rPr lang="nb-NO" sz="2400" smtClean="0"/>
              <a:t> – </a:t>
            </a:r>
            <a:r>
              <a:rPr lang="nb-NO" sz="2400" i="1" smtClean="0"/>
              <a:t>r</a:t>
            </a:r>
            <a:r>
              <a:rPr lang="nb-NO" sz="2400" smtClean="0"/>
              <a:t> – 6 = 0 có 2 nghiệm r </a:t>
            </a:r>
            <a:r>
              <a:rPr lang="nb-NO" sz="2400" baseline="-25000" smtClean="0"/>
              <a:t>1</a:t>
            </a:r>
            <a:r>
              <a:rPr lang="nb-NO" sz="2400" smtClean="0"/>
              <a:t> = 3, </a:t>
            </a:r>
            <a:r>
              <a:rPr lang="nb-NO" sz="2400" i="1" smtClean="0"/>
              <a:t>r</a:t>
            </a:r>
            <a:r>
              <a:rPr lang="nb-NO" sz="2400" i="1" baseline="-25000" smtClean="0"/>
              <a:t>2</a:t>
            </a:r>
            <a:r>
              <a:rPr lang="nb-NO" sz="2400" smtClean="0"/>
              <a:t> = –2  nên nghiệm tổng quát có dạng:  </a:t>
            </a:r>
            <a:r>
              <a:rPr lang="nb-NO" sz="2400" i="1" smtClean="0"/>
              <a:t>a</a:t>
            </a:r>
            <a:r>
              <a:rPr lang="nb-NO" sz="2400" i="1" baseline="-25000" smtClean="0"/>
              <a:t>n</a:t>
            </a:r>
            <a:r>
              <a:rPr lang="nb-NO" sz="2400" smtClean="0"/>
              <a:t> = </a:t>
            </a:r>
            <a:r>
              <a:rPr lang="nb-NO" sz="2400" i="1" smtClean="0"/>
              <a:t>c</a:t>
            </a:r>
            <a:r>
              <a:rPr lang="nb-NO" sz="2400" smtClean="0"/>
              <a:t> 3</a:t>
            </a:r>
            <a:r>
              <a:rPr lang="nb-NO" sz="2400" baseline="30000" smtClean="0"/>
              <a:t>n</a:t>
            </a:r>
            <a:r>
              <a:rPr lang="nb-NO" sz="2400" smtClean="0"/>
              <a:t> +</a:t>
            </a:r>
            <a:r>
              <a:rPr lang="nb-NO" sz="2400" i="1" smtClean="0"/>
              <a:t> d </a:t>
            </a:r>
            <a:r>
              <a:rPr lang="nb-NO" sz="2400" smtClean="0"/>
              <a:t>(–2)</a:t>
            </a:r>
            <a:r>
              <a:rPr lang="nb-NO" sz="2400" baseline="30000" smtClean="0"/>
              <a:t>n</a:t>
            </a:r>
            <a:r>
              <a:rPr lang="nb-NO" sz="2400" smtClean="0"/>
              <a:t>      (</a:t>
            </a:r>
            <a:r>
              <a:rPr lang="nb-NO" sz="2400" b="1" smtClean="0"/>
              <a:t>0,5đ</a:t>
            </a:r>
            <a:r>
              <a:rPr lang="nb-NO" sz="2400" smtClean="0"/>
              <a:t>)</a:t>
            </a:r>
          </a:p>
          <a:p>
            <a:pPr eaLnBrk="1" hangingPunct="1">
              <a:lnSpc>
                <a:spcPct val="90000"/>
              </a:lnSpc>
              <a:buFontTx/>
              <a:buNone/>
            </a:pPr>
            <a:r>
              <a:rPr lang="nb-NO" sz="2400" smtClean="0"/>
              <a:t>b)</a:t>
            </a:r>
            <a:r>
              <a:rPr lang="nb-NO" sz="2400" i="1" smtClean="0"/>
              <a:t> </a:t>
            </a:r>
            <a:r>
              <a:rPr lang="nb-NO" sz="2400" smtClean="0"/>
              <a:t> Ta tìm nghiệm đặc biệt có dạng </a:t>
            </a:r>
            <a:r>
              <a:rPr lang="nb-NO" sz="2400" i="1" smtClean="0"/>
              <a:t>n</a:t>
            </a:r>
            <a:r>
              <a:rPr lang="nb-NO" sz="2400" smtClean="0"/>
              <a:t>(</a:t>
            </a:r>
            <a:r>
              <a:rPr lang="nb-NO" sz="2400" i="1" smtClean="0"/>
              <a:t>An+B</a:t>
            </a:r>
            <a:r>
              <a:rPr lang="nb-NO" sz="2400" smtClean="0"/>
              <a:t>)3</a:t>
            </a:r>
            <a:r>
              <a:rPr lang="nb-NO" sz="2400" baseline="30000" smtClean="0"/>
              <a:t>n</a:t>
            </a:r>
            <a:r>
              <a:rPr lang="nb-NO" sz="2400" i="1" smtClean="0"/>
              <a:t> </a:t>
            </a:r>
            <a:r>
              <a:rPr lang="nb-NO" sz="2400" smtClean="0"/>
              <a:t>:</a:t>
            </a:r>
            <a:endParaRPr lang="en-US" sz="2400" smtClean="0"/>
          </a:p>
          <a:p>
            <a:pPr eaLnBrk="1" hangingPunct="1">
              <a:lnSpc>
                <a:spcPct val="90000"/>
              </a:lnSpc>
              <a:buFontTx/>
              <a:buNone/>
            </a:pPr>
            <a:r>
              <a:rPr lang="en-US" sz="2400" smtClean="0"/>
              <a:t>(</a:t>
            </a:r>
            <a:r>
              <a:rPr lang="en-US" sz="2400" i="1" smtClean="0"/>
              <a:t>An</a:t>
            </a:r>
            <a:r>
              <a:rPr lang="en-US" sz="2400" i="1" baseline="30000" smtClean="0"/>
              <a:t>2</a:t>
            </a:r>
            <a:r>
              <a:rPr lang="en-US" sz="2400" i="1" smtClean="0"/>
              <a:t> +Bn</a:t>
            </a:r>
            <a:r>
              <a:rPr lang="en-US" sz="2400" smtClean="0"/>
              <a:t>) 3</a:t>
            </a:r>
            <a:r>
              <a:rPr lang="en-US" sz="2400" baseline="30000" smtClean="0"/>
              <a:t>n</a:t>
            </a:r>
            <a:r>
              <a:rPr lang="en-US" sz="2400" i="1" smtClean="0"/>
              <a:t> </a:t>
            </a:r>
            <a:r>
              <a:rPr lang="en-US" sz="2400" smtClean="0"/>
              <a:t> = (</a:t>
            </a:r>
            <a:r>
              <a:rPr lang="en-US" sz="2400" i="1" smtClean="0"/>
              <a:t>A</a:t>
            </a:r>
            <a:r>
              <a:rPr lang="en-US" sz="2400" smtClean="0"/>
              <a:t>(</a:t>
            </a:r>
            <a:r>
              <a:rPr lang="en-US" sz="2400" i="1" smtClean="0"/>
              <a:t>n–</a:t>
            </a:r>
            <a:r>
              <a:rPr lang="en-US" sz="2400" smtClean="0"/>
              <a:t>1)</a:t>
            </a:r>
            <a:r>
              <a:rPr lang="en-US" sz="2400" baseline="30000" smtClean="0"/>
              <a:t>2</a:t>
            </a:r>
            <a:r>
              <a:rPr lang="en-US" sz="2400" i="1" smtClean="0"/>
              <a:t> </a:t>
            </a:r>
            <a:r>
              <a:rPr lang="en-US" sz="2400" smtClean="0"/>
              <a:t> + </a:t>
            </a:r>
            <a:r>
              <a:rPr lang="en-US" sz="2400" i="1" smtClean="0"/>
              <a:t>B</a:t>
            </a:r>
            <a:r>
              <a:rPr lang="en-US" sz="2400" smtClean="0"/>
              <a:t>(</a:t>
            </a:r>
            <a:r>
              <a:rPr lang="en-US" sz="2400" i="1" smtClean="0"/>
              <a:t>n–</a:t>
            </a:r>
            <a:r>
              <a:rPr lang="en-US" sz="2400" smtClean="0"/>
              <a:t>1))</a:t>
            </a:r>
            <a:r>
              <a:rPr lang="en-US" sz="2400" i="1" smtClean="0"/>
              <a:t> </a:t>
            </a:r>
            <a:r>
              <a:rPr lang="en-US" sz="2400" smtClean="0"/>
              <a:t>3</a:t>
            </a:r>
            <a:r>
              <a:rPr lang="en-US" sz="2400" baseline="30000" smtClean="0"/>
              <a:t>n</a:t>
            </a:r>
            <a:r>
              <a:rPr lang="en-US" sz="2400" smtClean="0"/>
              <a:t> </a:t>
            </a:r>
            <a:r>
              <a:rPr lang="en-US" sz="2400" baseline="30000" smtClean="0"/>
              <a:t>-1</a:t>
            </a:r>
            <a:r>
              <a:rPr lang="en-US" sz="2400" smtClean="0"/>
              <a:t> + 6 (</a:t>
            </a:r>
            <a:r>
              <a:rPr lang="en-US" sz="2400" i="1" smtClean="0"/>
              <a:t>A</a:t>
            </a:r>
            <a:r>
              <a:rPr lang="en-US" sz="2400" smtClean="0"/>
              <a:t>(</a:t>
            </a:r>
            <a:r>
              <a:rPr lang="en-US" sz="2400" i="1" smtClean="0"/>
              <a:t>n–</a:t>
            </a:r>
            <a:r>
              <a:rPr lang="en-US" sz="2400" smtClean="0"/>
              <a:t>2)</a:t>
            </a:r>
            <a:r>
              <a:rPr lang="en-US" sz="2400" baseline="30000" smtClean="0"/>
              <a:t>2</a:t>
            </a:r>
            <a:r>
              <a:rPr lang="en-US" sz="2400" i="1" smtClean="0"/>
              <a:t> </a:t>
            </a:r>
            <a:r>
              <a:rPr lang="en-US" sz="2400" smtClean="0"/>
              <a:t> + </a:t>
            </a:r>
            <a:r>
              <a:rPr lang="en-US" sz="2400" i="1" smtClean="0"/>
              <a:t>B</a:t>
            </a:r>
            <a:r>
              <a:rPr lang="en-US" sz="2400" smtClean="0"/>
              <a:t>(</a:t>
            </a:r>
            <a:r>
              <a:rPr lang="en-US" sz="2400" i="1" smtClean="0"/>
              <a:t>n–</a:t>
            </a:r>
            <a:r>
              <a:rPr lang="en-US" sz="2400" smtClean="0"/>
              <a:t>2))</a:t>
            </a:r>
            <a:r>
              <a:rPr lang="en-US" sz="2400" i="1" smtClean="0"/>
              <a:t> </a:t>
            </a:r>
            <a:r>
              <a:rPr lang="en-US" sz="2400" smtClean="0"/>
              <a:t>3</a:t>
            </a:r>
            <a:r>
              <a:rPr lang="en-US" sz="2400" baseline="30000" smtClean="0"/>
              <a:t>n - 2</a:t>
            </a:r>
            <a:r>
              <a:rPr lang="en-US" sz="2400" smtClean="0"/>
              <a:t> </a:t>
            </a:r>
            <a:r>
              <a:rPr lang="en-US" sz="2400" i="1" smtClean="0"/>
              <a:t> </a:t>
            </a:r>
            <a:r>
              <a:rPr lang="en-US" sz="2400" smtClean="0"/>
              <a:t>+ 50</a:t>
            </a:r>
            <a:r>
              <a:rPr lang="en-US" sz="2400" i="1" smtClean="0"/>
              <a:t>n</a:t>
            </a:r>
            <a:r>
              <a:rPr lang="en-US" sz="2400" smtClean="0"/>
              <a:t> 3</a:t>
            </a:r>
            <a:r>
              <a:rPr lang="en-US" sz="2400" baseline="30000" smtClean="0"/>
              <a:t>n-1</a:t>
            </a:r>
            <a:r>
              <a:rPr lang="en-US" sz="2400" smtClean="0"/>
              <a:t>  </a:t>
            </a:r>
          </a:p>
          <a:p>
            <a:pPr eaLnBrk="1" hangingPunct="1">
              <a:lnSpc>
                <a:spcPct val="90000"/>
              </a:lnSpc>
              <a:buFontTx/>
              <a:buNone/>
            </a:pPr>
            <a:r>
              <a:rPr lang="en-US" sz="2400" smtClean="0"/>
              <a:t>10</a:t>
            </a:r>
            <a:r>
              <a:rPr lang="en-US" sz="2400" i="1" smtClean="0"/>
              <a:t>An – </a:t>
            </a:r>
            <a:r>
              <a:rPr lang="en-US" sz="2400" smtClean="0"/>
              <a:t>50 </a:t>
            </a:r>
            <a:r>
              <a:rPr lang="en-US" sz="2400" i="1" smtClean="0"/>
              <a:t>n</a:t>
            </a:r>
            <a:r>
              <a:rPr lang="en-US" sz="2400" smtClean="0"/>
              <a:t>  </a:t>
            </a:r>
            <a:r>
              <a:rPr lang="en-US" sz="2400" i="1" smtClean="0"/>
              <a:t> </a:t>
            </a:r>
            <a:r>
              <a:rPr lang="en-US" sz="2400" smtClean="0"/>
              <a:t>+ 5</a:t>
            </a:r>
            <a:r>
              <a:rPr lang="en-US" sz="2400" i="1" smtClean="0"/>
              <a:t>B</a:t>
            </a:r>
            <a:r>
              <a:rPr lang="en-US" sz="2400" smtClean="0"/>
              <a:t> – 9</a:t>
            </a:r>
            <a:r>
              <a:rPr lang="en-US" sz="2400" i="1" smtClean="0"/>
              <a:t>A</a:t>
            </a:r>
            <a:r>
              <a:rPr lang="en-US" sz="2400" smtClean="0"/>
              <a:t> = 0  hay </a:t>
            </a:r>
            <a:r>
              <a:rPr lang="en-US" sz="2400" i="1" smtClean="0"/>
              <a:t>A</a:t>
            </a:r>
            <a:r>
              <a:rPr lang="en-US" sz="2400" smtClean="0"/>
              <a:t> = 5 , </a:t>
            </a:r>
            <a:r>
              <a:rPr lang="en-US" sz="2400" i="1" smtClean="0"/>
              <a:t>B</a:t>
            </a:r>
            <a:r>
              <a:rPr lang="en-US" sz="2400" smtClean="0"/>
              <a:t> = 9   (</a:t>
            </a:r>
            <a:r>
              <a:rPr lang="en-US" sz="2400" b="1" smtClean="0"/>
              <a:t>0,5đ</a:t>
            </a:r>
            <a:r>
              <a:rPr lang="en-US" sz="2400" smtClean="0"/>
              <a:t>)</a:t>
            </a:r>
          </a:p>
          <a:p>
            <a:pPr eaLnBrk="1" hangingPunct="1">
              <a:lnSpc>
                <a:spcPct val="90000"/>
              </a:lnSpc>
              <a:buFontTx/>
              <a:buNone/>
            </a:pPr>
            <a:r>
              <a:rPr lang="en-US" sz="2400" smtClean="0"/>
              <a:t>Do đó nghiệm tổng quát có dạng: a</a:t>
            </a:r>
            <a:r>
              <a:rPr lang="en-US" sz="2400" baseline="-25000" smtClean="0"/>
              <a:t>n</a:t>
            </a:r>
            <a:r>
              <a:rPr lang="en-US" sz="2400" smtClean="0"/>
              <a:t> = </a:t>
            </a:r>
            <a:r>
              <a:rPr lang="en-US" sz="2400" i="1" smtClean="0"/>
              <a:t>c</a:t>
            </a:r>
            <a:r>
              <a:rPr lang="en-US" sz="2400" smtClean="0"/>
              <a:t> 3</a:t>
            </a:r>
            <a:r>
              <a:rPr lang="en-US" sz="2400" baseline="30000" smtClean="0"/>
              <a:t>n</a:t>
            </a:r>
            <a:r>
              <a:rPr lang="en-US" sz="2400" smtClean="0"/>
              <a:t> +</a:t>
            </a:r>
            <a:r>
              <a:rPr lang="en-US" sz="2400" i="1" smtClean="0"/>
              <a:t> d </a:t>
            </a:r>
            <a:r>
              <a:rPr lang="en-US" sz="2400" smtClean="0"/>
              <a:t>(–2) </a:t>
            </a:r>
            <a:r>
              <a:rPr lang="en-US" sz="2400" baseline="30000" smtClean="0"/>
              <a:t>n</a:t>
            </a:r>
            <a:r>
              <a:rPr lang="en-US" sz="2400" smtClean="0"/>
              <a:t>  + (5</a:t>
            </a:r>
            <a:r>
              <a:rPr lang="en-US" sz="2400" i="1" smtClean="0"/>
              <a:t>n</a:t>
            </a:r>
            <a:r>
              <a:rPr lang="en-US" sz="2400" i="1" baseline="30000" smtClean="0"/>
              <a:t>2</a:t>
            </a:r>
            <a:r>
              <a:rPr lang="en-US" sz="2400" i="1" smtClean="0"/>
              <a:t> + </a:t>
            </a:r>
            <a:r>
              <a:rPr lang="en-US" sz="2400" smtClean="0"/>
              <a:t>9</a:t>
            </a:r>
            <a:r>
              <a:rPr lang="en-US" sz="2400" i="1" smtClean="0"/>
              <a:t>n</a:t>
            </a:r>
            <a:r>
              <a:rPr lang="en-US" sz="2400" smtClean="0"/>
              <a:t>) 3</a:t>
            </a:r>
            <a:r>
              <a:rPr lang="en-US" sz="2400" baseline="30000" smtClean="0"/>
              <a:t>n</a:t>
            </a:r>
            <a:r>
              <a:rPr lang="en-US" sz="2400" i="1" smtClean="0"/>
              <a:t>   </a:t>
            </a:r>
            <a:r>
              <a:rPr lang="en-US" sz="2400" smtClean="0"/>
              <a:t> </a:t>
            </a:r>
          </a:p>
          <a:p>
            <a:pPr eaLnBrk="1" hangingPunct="1">
              <a:lnSpc>
                <a:spcPct val="90000"/>
              </a:lnSpc>
              <a:buFontTx/>
              <a:buNone/>
            </a:pPr>
            <a:r>
              <a:rPr lang="en-US" sz="2400" smtClean="0"/>
              <a:t>  Các điều kiện ban đầu cho: </a:t>
            </a:r>
            <a:endParaRPr lang="en-US" sz="2400" i="1" smtClean="0"/>
          </a:p>
          <a:p>
            <a:pPr eaLnBrk="1" hangingPunct="1">
              <a:lnSpc>
                <a:spcPct val="90000"/>
              </a:lnSpc>
              <a:buFontTx/>
              <a:buNone/>
            </a:pPr>
            <a:r>
              <a:rPr lang="en-US" sz="2400" i="1" smtClean="0"/>
              <a:t>a</a:t>
            </a:r>
            <a:r>
              <a:rPr lang="en-US" sz="2400" smtClean="0"/>
              <a:t> </a:t>
            </a:r>
            <a:r>
              <a:rPr lang="en-US" sz="2400" baseline="-25000" smtClean="0"/>
              <a:t>0</a:t>
            </a:r>
            <a:r>
              <a:rPr lang="en-US" sz="2400" smtClean="0"/>
              <a:t>  = </a:t>
            </a:r>
            <a:r>
              <a:rPr lang="en-US" sz="2400" i="1" smtClean="0"/>
              <a:t>c </a:t>
            </a:r>
            <a:r>
              <a:rPr lang="en-US" sz="2400" smtClean="0"/>
              <a:t>+ </a:t>
            </a:r>
            <a:r>
              <a:rPr lang="en-US" sz="2400" i="1" smtClean="0"/>
              <a:t>d </a:t>
            </a:r>
            <a:r>
              <a:rPr lang="en-US" sz="2400" smtClean="0"/>
              <a:t> = 1, </a:t>
            </a:r>
            <a:endParaRPr lang="en-US" sz="2400" i="1" smtClean="0"/>
          </a:p>
          <a:p>
            <a:pPr eaLnBrk="1" hangingPunct="1">
              <a:lnSpc>
                <a:spcPct val="90000"/>
              </a:lnSpc>
              <a:buFontTx/>
              <a:buNone/>
            </a:pPr>
            <a:r>
              <a:rPr lang="en-US" sz="2400" i="1" smtClean="0"/>
              <a:t>a</a:t>
            </a:r>
            <a:r>
              <a:rPr lang="en-US" sz="2400" i="1" baseline="-25000" smtClean="0"/>
              <a:t>1</a:t>
            </a:r>
            <a:r>
              <a:rPr lang="en-US" sz="2400" smtClean="0"/>
              <a:t> = 3</a:t>
            </a:r>
            <a:r>
              <a:rPr lang="en-US" sz="2400" i="1" smtClean="0"/>
              <a:t>c</a:t>
            </a:r>
            <a:r>
              <a:rPr lang="en-US" sz="2400" smtClean="0"/>
              <a:t> – 2 </a:t>
            </a:r>
            <a:r>
              <a:rPr lang="en-US" sz="2400" i="1" smtClean="0"/>
              <a:t>d</a:t>
            </a:r>
            <a:r>
              <a:rPr lang="en-US" sz="2400" smtClean="0"/>
              <a:t> + 42 = 5  </a:t>
            </a:r>
          </a:p>
          <a:p>
            <a:pPr eaLnBrk="1" hangingPunct="1">
              <a:lnSpc>
                <a:spcPct val="90000"/>
              </a:lnSpc>
              <a:buFontTx/>
              <a:buNone/>
            </a:pPr>
            <a:r>
              <a:rPr lang="en-US" sz="2400" smtClean="0"/>
              <a:t>giải hệ phương trình trên ta được </a:t>
            </a:r>
            <a:r>
              <a:rPr lang="en-US" sz="2400" i="1" smtClean="0"/>
              <a:t>c</a:t>
            </a:r>
            <a:r>
              <a:rPr lang="en-US" sz="2400" smtClean="0"/>
              <a:t> = –7, </a:t>
            </a:r>
            <a:r>
              <a:rPr lang="en-US" sz="2400" i="1" smtClean="0"/>
              <a:t>d </a:t>
            </a:r>
            <a:r>
              <a:rPr lang="en-US" sz="2400" smtClean="0"/>
              <a:t>= 8 (</a:t>
            </a:r>
            <a:r>
              <a:rPr lang="en-US" sz="2400" b="1" smtClean="0"/>
              <a:t>0,5đ</a:t>
            </a:r>
            <a:r>
              <a:rPr lang="en-US" sz="2400" smtClean="0"/>
              <a:t>)</a:t>
            </a:r>
          </a:p>
        </p:txBody>
      </p:sp>
      <p:sp>
        <p:nvSpPr>
          <p:cNvPr id="4" name="Slide Number Placeholder 3"/>
          <p:cNvSpPr>
            <a:spLocks noGrp="1"/>
          </p:cNvSpPr>
          <p:nvPr>
            <p:ph type="sldNum" sz="quarter" idx="12"/>
          </p:nvPr>
        </p:nvSpPr>
        <p:spPr/>
        <p:txBody>
          <a:bodyPr/>
          <a:lstStyle/>
          <a:p>
            <a:pPr>
              <a:defRPr/>
            </a:pPr>
            <a:fld id="{52605955-26CF-41FD-AC78-94C7AF844DBC}" type="slidenum">
              <a:rPr lang="en-US" smtClean="0"/>
              <a:pPr>
                <a:defRPr/>
              </a:pPr>
              <a:t>70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2000" fill="hold"/>
                                        <p:tgtEl>
                                          <p:spTgt spid="17613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76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6131">
                                            <p:txEl>
                                              <p:pRg st="1" end="1"/>
                                            </p:txEl>
                                          </p:spTgt>
                                        </p:tgtEl>
                                        <p:attrNameLst>
                                          <p:attrName>style.visibility</p:attrName>
                                        </p:attrNameLst>
                                      </p:cBhvr>
                                      <p:to>
                                        <p:strVal val="visible"/>
                                      </p:to>
                                    </p:set>
                                    <p:anim calcmode="lin" valueType="num">
                                      <p:cBhvr additive="base">
                                        <p:cTn id="13" dur="2000" fill="hold"/>
                                        <p:tgtEl>
                                          <p:spTgt spid="17613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76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6131">
                                            <p:txEl>
                                              <p:pRg st="2" end="2"/>
                                            </p:txEl>
                                          </p:spTgt>
                                        </p:tgtEl>
                                        <p:attrNameLst>
                                          <p:attrName>style.visibility</p:attrName>
                                        </p:attrNameLst>
                                      </p:cBhvr>
                                      <p:to>
                                        <p:strVal val="visible"/>
                                      </p:to>
                                    </p:set>
                                    <p:anim calcmode="lin" valueType="num">
                                      <p:cBhvr additive="base">
                                        <p:cTn id="19" dur="2000" fill="hold"/>
                                        <p:tgtEl>
                                          <p:spTgt spid="17613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76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6131">
                                            <p:txEl>
                                              <p:pRg st="3" end="3"/>
                                            </p:txEl>
                                          </p:spTgt>
                                        </p:tgtEl>
                                        <p:attrNameLst>
                                          <p:attrName>style.visibility</p:attrName>
                                        </p:attrNameLst>
                                      </p:cBhvr>
                                      <p:to>
                                        <p:strVal val="visible"/>
                                      </p:to>
                                    </p:set>
                                    <p:anim calcmode="lin" valueType="num">
                                      <p:cBhvr additive="base">
                                        <p:cTn id="25" dur="2000" fill="hold"/>
                                        <p:tgtEl>
                                          <p:spTgt spid="17613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76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6131">
                                            <p:txEl>
                                              <p:pRg st="4" end="4"/>
                                            </p:txEl>
                                          </p:spTgt>
                                        </p:tgtEl>
                                        <p:attrNameLst>
                                          <p:attrName>style.visibility</p:attrName>
                                        </p:attrNameLst>
                                      </p:cBhvr>
                                      <p:to>
                                        <p:strVal val="visible"/>
                                      </p:to>
                                    </p:set>
                                    <p:anim calcmode="lin" valueType="num">
                                      <p:cBhvr additive="base">
                                        <p:cTn id="31" dur="2000" fill="hold"/>
                                        <p:tgtEl>
                                          <p:spTgt spid="17613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76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6131">
                                            <p:txEl>
                                              <p:pRg st="5" end="5"/>
                                            </p:txEl>
                                          </p:spTgt>
                                        </p:tgtEl>
                                        <p:attrNameLst>
                                          <p:attrName>style.visibility</p:attrName>
                                        </p:attrNameLst>
                                      </p:cBhvr>
                                      <p:to>
                                        <p:strVal val="visible"/>
                                      </p:to>
                                    </p:set>
                                    <p:anim calcmode="lin" valueType="num">
                                      <p:cBhvr additive="base">
                                        <p:cTn id="37" dur="2000" fill="hold"/>
                                        <p:tgtEl>
                                          <p:spTgt spid="176131">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76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6131">
                                            <p:txEl>
                                              <p:pRg st="6" end="6"/>
                                            </p:txEl>
                                          </p:spTgt>
                                        </p:tgtEl>
                                        <p:attrNameLst>
                                          <p:attrName>style.visibility</p:attrName>
                                        </p:attrNameLst>
                                      </p:cBhvr>
                                      <p:to>
                                        <p:strVal val="visible"/>
                                      </p:to>
                                    </p:set>
                                    <p:anim calcmode="lin" valueType="num">
                                      <p:cBhvr additive="base">
                                        <p:cTn id="43" dur="2000" fill="hold"/>
                                        <p:tgtEl>
                                          <p:spTgt spid="176131">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1761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76131">
                                            <p:txEl>
                                              <p:pRg st="7" end="7"/>
                                            </p:txEl>
                                          </p:spTgt>
                                        </p:tgtEl>
                                        <p:attrNameLst>
                                          <p:attrName>style.visibility</p:attrName>
                                        </p:attrNameLst>
                                      </p:cBhvr>
                                      <p:to>
                                        <p:strVal val="visible"/>
                                      </p:to>
                                    </p:set>
                                    <p:anim calcmode="lin" valueType="num">
                                      <p:cBhvr additive="base">
                                        <p:cTn id="49" dur="2000" fill="hold"/>
                                        <p:tgtEl>
                                          <p:spTgt spid="176131">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1761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6131">
                                            <p:txEl>
                                              <p:pRg st="8" end="8"/>
                                            </p:txEl>
                                          </p:spTgt>
                                        </p:tgtEl>
                                        <p:attrNameLst>
                                          <p:attrName>style.visibility</p:attrName>
                                        </p:attrNameLst>
                                      </p:cBhvr>
                                      <p:to>
                                        <p:strVal val="visible"/>
                                      </p:to>
                                    </p:set>
                                    <p:anim calcmode="lin" valueType="num">
                                      <p:cBhvr additive="base">
                                        <p:cTn id="55" dur="2000" fill="hold"/>
                                        <p:tgtEl>
                                          <p:spTgt spid="176131">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1761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6131">
                                            <p:txEl>
                                              <p:pRg st="9" end="9"/>
                                            </p:txEl>
                                          </p:spTgt>
                                        </p:tgtEl>
                                        <p:attrNameLst>
                                          <p:attrName>style.visibility</p:attrName>
                                        </p:attrNameLst>
                                      </p:cBhvr>
                                      <p:to>
                                        <p:strVal val="visible"/>
                                      </p:to>
                                    </p:set>
                                    <p:anim calcmode="lin" valueType="num">
                                      <p:cBhvr additive="base">
                                        <p:cTn id="61" dur="2000" fill="hold"/>
                                        <p:tgtEl>
                                          <p:spTgt spid="176131">
                                            <p:txEl>
                                              <p:pRg st="9" end="9"/>
                                            </p:txEl>
                                          </p:spTgt>
                                        </p:tgtEl>
                                        <p:attrNameLst>
                                          <p:attrName>ppt_x</p:attrName>
                                        </p:attrNameLst>
                                      </p:cBhvr>
                                      <p:tavLst>
                                        <p:tav tm="0">
                                          <p:val>
                                            <p:strVal val="#ppt_x"/>
                                          </p:val>
                                        </p:tav>
                                        <p:tav tm="100000">
                                          <p:val>
                                            <p:strVal val="#ppt_x"/>
                                          </p:val>
                                        </p:tav>
                                      </p:tavLst>
                                    </p:anim>
                                    <p:anim calcmode="lin" valueType="num">
                                      <p:cBhvr additive="base">
                                        <p:cTn id="62" dur="2000" fill="hold"/>
                                        <p:tgtEl>
                                          <p:spTgt spid="17613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609600" y="914400"/>
            <a:ext cx="7772400" cy="5181600"/>
          </a:xfrm>
        </p:spPr>
        <p:txBody>
          <a:bodyPr/>
          <a:lstStyle/>
          <a:p>
            <a:pPr marL="609600" indent="-609600" eaLnBrk="1" hangingPunct="1">
              <a:buFontTx/>
              <a:buNone/>
              <a:defRPr/>
            </a:pPr>
            <a:r>
              <a:rPr lang="en-US" altLang="zh-CN" sz="2800" b="1" u="sng" dirty="0" err="1" smtClean="0">
                <a:latin typeface="+mj-lt"/>
                <a:ea typeface="宋体"/>
                <a:cs typeface="宋体"/>
              </a:rPr>
              <a:t>Vídụ</a:t>
            </a:r>
            <a:r>
              <a:rPr lang="en-US" altLang="zh-CN" sz="2800" b="1" u="sng" dirty="0" smtClean="0">
                <a:latin typeface="+mj-lt"/>
                <a:ea typeface="宋体"/>
                <a:cs typeface="宋体"/>
              </a:rPr>
              <a:t>(Đềthi2006).</a:t>
            </a:r>
            <a:r>
              <a:rPr lang="en-US" altLang="zh-CN" sz="2800" dirty="0" smtClean="0">
                <a:latin typeface="+mj-lt"/>
                <a:ea typeface="宋体"/>
                <a:cs typeface="宋体"/>
              </a:rPr>
              <a:t> Cho X=          .   </a:t>
            </a:r>
            <a:r>
              <a:rPr lang="en-US" altLang="zh-CN" sz="2800" dirty="0" err="1" smtClean="0">
                <a:latin typeface="+mj-lt"/>
                <a:ea typeface="宋体"/>
                <a:cs typeface="宋体"/>
              </a:rPr>
              <a:t>Mỗi</a:t>
            </a:r>
            <a:r>
              <a:rPr lang="en-US" altLang="zh-CN" sz="2800" dirty="0" smtClean="0">
                <a:latin typeface="+mj-lt"/>
                <a:ea typeface="宋体"/>
                <a:cs typeface="宋体"/>
              </a:rPr>
              <a:t> </a:t>
            </a:r>
            <a:r>
              <a:rPr lang="en-US" altLang="zh-CN" sz="2800" dirty="0" err="1" smtClean="0">
                <a:latin typeface="+mj-lt"/>
                <a:ea typeface="宋体"/>
                <a:cs typeface="宋体"/>
              </a:rPr>
              <a:t>chuỗi</a:t>
            </a:r>
            <a:r>
              <a:rPr lang="en-US" altLang="zh-CN" sz="2800" dirty="0" smtClean="0">
                <a:latin typeface="+mj-lt"/>
                <a:ea typeface="宋体"/>
                <a:cs typeface="宋体"/>
              </a:rPr>
              <a:t> </a:t>
            </a:r>
            <a:r>
              <a:rPr lang="en-US" altLang="zh-CN" sz="2800" dirty="0" err="1" smtClean="0">
                <a:latin typeface="+mj-lt"/>
                <a:ea typeface="宋体"/>
                <a:cs typeface="宋体"/>
              </a:rPr>
              <a:t>ký</a:t>
            </a:r>
            <a:r>
              <a:rPr lang="en-US" altLang="zh-CN" sz="2800" dirty="0" smtClean="0">
                <a:latin typeface="+mj-lt"/>
                <a:ea typeface="宋体"/>
                <a:cs typeface="宋体"/>
              </a:rPr>
              <a:t> </a:t>
            </a:r>
            <a:r>
              <a:rPr lang="en-US" altLang="zh-CN" sz="2800" dirty="0" err="1" smtClean="0">
                <a:latin typeface="+mj-lt"/>
                <a:ea typeface="宋体"/>
                <a:cs typeface="宋体"/>
              </a:rPr>
              <a:t>tự</a:t>
            </a:r>
            <a:r>
              <a:rPr lang="en-US" altLang="zh-CN" sz="2800" dirty="0" smtClean="0">
                <a:latin typeface="+mj-lt"/>
                <a:ea typeface="宋体"/>
                <a:cs typeface="宋体"/>
              </a:rPr>
              <a:t> </a:t>
            </a:r>
            <a:r>
              <a:rPr lang="en-US" altLang="zh-CN" sz="2800" dirty="0" err="1" smtClean="0">
                <a:latin typeface="+mj-lt"/>
                <a:ea typeface="宋体"/>
                <a:cs typeface="宋体"/>
              </a:rPr>
              <a:t>có</a:t>
            </a:r>
            <a:r>
              <a:rPr lang="en-US" altLang="zh-CN" sz="2800" dirty="0" smtClean="0">
                <a:latin typeface="+mj-lt"/>
                <a:ea typeface="宋体"/>
                <a:cs typeface="宋体"/>
              </a:rPr>
              <a:t> </a:t>
            </a:r>
            <a:r>
              <a:rPr lang="en-US" altLang="zh-CN" sz="2800" dirty="0" err="1" smtClean="0">
                <a:latin typeface="+mj-lt"/>
                <a:ea typeface="宋体"/>
                <a:cs typeface="宋体"/>
              </a:rPr>
              <a:t>dạng</a:t>
            </a:r>
            <a:r>
              <a:rPr lang="en-US" altLang="zh-CN" sz="2800" dirty="0" smtClean="0">
                <a:latin typeface="+mj-lt"/>
                <a:ea typeface="宋体"/>
                <a:cs typeface="宋体"/>
              </a:rPr>
              <a:t> a</a:t>
            </a:r>
            <a:r>
              <a:rPr lang="en-US" altLang="zh-CN" sz="2800" baseline="-25000" dirty="0" smtClean="0">
                <a:latin typeface="+mj-lt"/>
                <a:ea typeface="宋体"/>
                <a:cs typeface="宋体"/>
              </a:rPr>
              <a:t>1</a:t>
            </a:r>
            <a:r>
              <a:rPr lang="en-US" altLang="zh-CN" sz="2800" dirty="0" smtClean="0">
                <a:latin typeface="+mj-lt"/>
                <a:ea typeface="宋体"/>
                <a:cs typeface="宋体"/>
              </a:rPr>
              <a:t>a</a:t>
            </a:r>
            <a:r>
              <a:rPr lang="en-US" altLang="zh-CN" sz="2800" baseline="-25000" dirty="0" smtClean="0">
                <a:latin typeface="+mj-lt"/>
                <a:ea typeface="宋体"/>
                <a:cs typeface="宋体"/>
              </a:rPr>
              <a:t>2</a:t>
            </a:r>
            <a:r>
              <a:rPr lang="en-US" altLang="zh-CN" sz="2800" dirty="0" smtClean="0">
                <a:latin typeface="+mj-lt"/>
                <a:ea typeface="宋体"/>
                <a:cs typeface="宋体"/>
              </a:rPr>
              <a:t>...a</a:t>
            </a:r>
            <a:r>
              <a:rPr lang="en-US" altLang="zh-CN" sz="2800" baseline="-25000" dirty="0" smtClean="0">
                <a:latin typeface="+mj-lt"/>
                <a:ea typeface="宋体"/>
                <a:cs typeface="宋体"/>
              </a:rPr>
              <a:t>n</a:t>
            </a:r>
            <a:r>
              <a:rPr lang="en-US" altLang="zh-CN" sz="2800" dirty="0" smtClean="0">
                <a:latin typeface="+mj-lt"/>
                <a:ea typeface="宋体"/>
                <a:cs typeface="宋体"/>
              </a:rPr>
              <a:t> </a:t>
            </a:r>
            <a:r>
              <a:rPr lang="en-US" altLang="zh-CN" sz="2800" dirty="0" err="1" smtClean="0">
                <a:latin typeface="+mj-lt"/>
                <a:ea typeface="宋体"/>
                <a:cs typeface="宋体"/>
              </a:rPr>
              <a:t>với</a:t>
            </a:r>
            <a:r>
              <a:rPr lang="en-US" altLang="zh-CN" sz="2800" dirty="0" smtClean="0">
                <a:latin typeface="+mj-lt"/>
                <a:ea typeface="宋体"/>
                <a:cs typeface="宋体"/>
              </a:rPr>
              <a:t> a</a:t>
            </a:r>
            <a:r>
              <a:rPr lang="en-US" altLang="zh-CN" sz="2800" baseline="-25000" dirty="0" smtClean="0">
                <a:latin typeface="+mj-lt"/>
                <a:ea typeface="宋体"/>
                <a:cs typeface="宋体"/>
              </a:rPr>
              <a:t>1</a:t>
            </a:r>
            <a:r>
              <a:rPr lang="en-US" altLang="zh-CN" sz="2800" dirty="0" smtClean="0">
                <a:latin typeface="+mj-lt"/>
                <a:ea typeface="宋体"/>
                <a:cs typeface="宋体"/>
              </a:rPr>
              <a:t>, a</a:t>
            </a:r>
            <a:r>
              <a:rPr lang="en-US" altLang="zh-CN" sz="2800" baseline="-25000" dirty="0" smtClean="0">
                <a:latin typeface="+mj-lt"/>
                <a:ea typeface="宋体"/>
                <a:cs typeface="宋体"/>
              </a:rPr>
              <a:t>2</a:t>
            </a:r>
            <a:r>
              <a:rPr lang="en-US" altLang="zh-CN" sz="2800" dirty="0" smtClean="0">
                <a:latin typeface="+mj-lt"/>
                <a:ea typeface="宋体"/>
                <a:cs typeface="宋体"/>
              </a:rPr>
              <a:t>,..,a</a:t>
            </a:r>
            <a:r>
              <a:rPr lang="en-US" altLang="zh-CN" sz="2800" baseline="-25000" dirty="0" smtClean="0">
                <a:latin typeface="+mj-lt"/>
                <a:ea typeface="宋体"/>
                <a:cs typeface="宋体"/>
              </a:rPr>
              <a:t>n</a:t>
            </a:r>
            <a:r>
              <a:rPr lang="en-US" altLang="zh-CN" sz="2800" dirty="0" smtClean="0">
                <a:latin typeface="+mj-lt"/>
                <a:ea typeface="宋体"/>
                <a:cs typeface="宋体"/>
              </a:rPr>
              <a:t> </a:t>
            </a:r>
            <a:r>
              <a:rPr lang="en-US" altLang="zh-CN" sz="2800" dirty="0" smtClean="0">
                <a:latin typeface="+mj-lt"/>
                <a:ea typeface="宋体"/>
                <a:cs typeface="宋体"/>
                <a:sym typeface="Symbol" pitchFamily="18" charset="2"/>
              </a:rPr>
              <a:t></a:t>
            </a:r>
            <a:r>
              <a:rPr lang="en-US" altLang="zh-CN" sz="2800" dirty="0" smtClean="0">
                <a:latin typeface="+mj-lt"/>
                <a:ea typeface="宋体"/>
                <a:cs typeface="宋体"/>
              </a:rPr>
              <a:t> X (n </a:t>
            </a:r>
            <a:r>
              <a:rPr lang="en-US" altLang="zh-CN" sz="2800" dirty="0" err="1" smtClean="0">
                <a:latin typeface="+mj-lt"/>
                <a:ea typeface="宋体"/>
                <a:cs typeface="宋体"/>
              </a:rPr>
              <a:t>nguyên</a:t>
            </a:r>
            <a:r>
              <a:rPr lang="en-US" altLang="zh-CN" sz="2800" dirty="0" smtClean="0">
                <a:latin typeface="+mj-lt"/>
                <a:ea typeface="宋体"/>
                <a:cs typeface="宋体"/>
              </a:rPr>
              <a:t> </a:t>
            </a:r>
            <a:r>
              <a:rPr lang="en-US" altLang="zh-CN" sz="2800" dirty="0" err="1" smtClean="0">
                <a:latin typeface="+mj-lt"/>
                <a:ea typeface="宋体"/>
                <a:cs typeface="宋体"/>
              </a:rPr>
              <a:t>dương</a:t>
            </a:r>
            <a:r>
              <a:rPr lang="en-US" altLang="zh-CN" sz="2800" dirty="0" smtClean="0">
                <a:latin typeface="+mj-lt"/>
                <a:ea typeface="宋体"/>
                <a:cs typeface="宋体"/>
              </a:rPr>
              <a:t>)</a:t>
            </a:r>
            <a:r>
              <a:rPr lang="en-US" altLang="zh-CN" sz="2800" dirty="0" err="1" smtClean="0">
                <a:latin typeface="+mj-lt"/>
                <a:ea typeface="宋体"/>
                <a:cs typeface="宋体"/>
              </a:rPr>
              <a:t>được</a:t>
            </a:r>
            <a:r>
              <a:rPr lang="en-US" altLang="zh-CN" sz="2800" dirty="0" smtClean="0">
                <a:latin typeface="+mj-lt"/>
                <a:ea typeface="宋体"/>
                <a:cs typeface="宋体"/>
              </a:rPr>
              <a:t> </a:t>
            </a:r>
            <a:r>
              <a:rPr lang="en-US" altLang="zh-CN" sz="2800" dirty="0" err="1" smtClean="0">
                <a:latin typeface="+mj-lt"/>
                <a:ea typeface="宋体"/>
                <a:cs typeface="宋体"/>
              </a:rPr>
              <a:t>gọi</a:t>
            </a:r>
            <a:r>
              <a:rPr lang="en-US" altLang="zh-CN" sz="2800" dirty="0" smtClean="0">
                <a:latin typeface="+mj-lt"/>
                <a:ea typeface="宋体"/>
                <a:cs typeface="宋体"/>
              </a:rPr>
              <a:t> </a:t>
            </a:r>
            <a:r>
              <a:rPr lang="en-US" altLang="zh-CN" sz="2800" dirty="0" err="1" smtClean="0">
                <a:latin typeface="+mj-lt"/>
                <a:ea typeface="宋体"/>
                <a:cs typeface="宋体"/>
              </a:rPr>
              <a:t>là</a:t>
            </a:r>
            <a:r>
              <a:rPr lang="en-US" altLang="zh-CN" sz="2800" dirty="0" smtClean="0">
                <a:latin typeface="+mj-lt"/>
                <a:ea typeface="宋体"/>
                <a:cs typeface="宋体"/>
              </a:rPr>
              <a:t> </a:t>
            </a:r>
            <a:r>
              <a:rPr lang="en-US" altLang="zh-CN" sz="2800" dirty="0" err="1" smtClean="0">
                <a:latin typeface="+mj-lt"/>
                <a:ea typeface="宋体"/>
                <a:cs typeface="宋体"/>
              </a:rPr>
              <a:t>một</a:t>
            </a:r>
            <a:r>
              <a:rPr lang="en-US" altLang="zh-CN" sz="2800" dirty="0" smtClean="0">
                <a:latin typeface="+mj-lt"/>
                <a:ea typeface="宋体"/>
                <a:cs typeface="宋体"/>
              </a:rPr>
              <a:t> </a:t>
            </a:r>
            <a:r>
              <a:rPr lang="en-US" altLang="zh-CN" sz="2800" dirty="0" err="1" smtClean="0">
                <a:latin typeface="+mj-lt"/>
                <a:ea typeface="宋体"/>
                <a:cs typeface="宋体"/>
              </a:rPr>
              <a:t>từ</a:t>
            </a:r>
            <a:r>
              <a:rPr lang="en-US" altLang="zh-CN" sz="2800" dirty="0" smtClean="0">
                <a:latin typeface="+mj-lt"/>
                <a:ea typeface="宋体"/>
                <a:cs typeface="宋体"/>
              </a:rPr>
              <a:t> </a:t>
            </a:r>
            <a:r>
              <a:rPr lang="en-US" altLang="zh-CN" sz="2800" dirty="0" err="1" smtClean="0">
                <a:latin typeface="+mj-lt"/>
                <a:ea typeface="宋体"/>
                <a:cs typeface="宋体"/>
              </a:rPr>
              <a:t>có</a:t>
            </a:r>
            <a:r>
              <a:rPr lang="en-US" altLang="zh-CN" sz="2800" dirty="0" smtClean="0">
                <a:latin typeface="+mj-lt"/>
                <a:ea typeface="宋体"/>
                <a:cs typeface="宋体"/>
              </a:rPr>
              <a:t> </a:t>
            </a:r>
            <a:r>
              <a:rPr lang="en-US" altLang="zh-CN" sz="2800" dirty="0" err="1" smtClean="0">
                <a:latin typeface="+mj-lt"/>
                <a:ea typeface="宋体"/>
                <a:cs typeface="宋体"/>
              </a:rPr>
              <a:t>chiều</a:t>
            </a:r>
            <a:r>
              <a:rPr lang="en-US" altLang="zh-CN" sz="2800" dirty="0" smtClean="0">
                <a:latin typeface="+mj-lt"/>
                <a:ea typeface="宋体"/>
                <a:cs typeface="宋体"/>
              </a:rPr>
              <a:t> </a:t>
            </a:r>
            <a:r>
              <a:rPr lang="en-US" altLang="zh-CN" sz="2800" dirty="0" err="1" smtClean="0">
                <a:latin typeface="+mj-lt"/>
                <a:ea typeface="宋体"/>
                <a:cs typeface="宋体"/>
              </a:rPr>
              <a:t>dài</a:t>
            </a:r>
            <a:r>
              <a:rPr lang="en-US" altLang="zh-CN" sz="2800" dirty="0" smtClean="0">
                <a:latin typeface="+mj-lt"/>
                <a:ea typeface="宋体"/>
                <a:cs typeface="宋体"/>
              </a:rPr>
              <a:t> n </a:t>
            </a:r>
            <a:r>
              <a:rPr lang="en-US" altLang="zh-CN" sz="2800" dirty="0" err="1" smtClean="0">
                <a:latin typeface="+mj-lt"/>
                <a:ea typeface="宋体"/>
                <a:cs typeface="宋体"/>
              </a:rPr>
              <a:t>trên</a:t>
            </a:r>
            <a:r>
              <a:rPr lang="en-US" altLang="zh-CN" sz="2800" dirty="0" smtClean="0">
                <a:latin typeface="+mj-lt"/>
                <a:ea typeface="宋体"/>
                <a:cs typeface="宋体"/>
              </a:rPr>
              <a:t> X. </a:t>
            </a:r>
            <a:r>
              <a:rPr lang="en-US" altLang="zh-CN" sz="2800" dirty="0" err="1" smtClean="0">
                <a:latin typeface="+mj-lt"/>
                <a:ea typeface="宋体"/>
                <a:cs typeface="宋体"/>
              </a:rPr>
              <a:t>Gọi</a:t>
            </a:r>
            <a:r>
              <a:rPr lang="en-US" altLang="zh-CN" sz="2800" dirty="0" smtClean="0">
                <a:latin typeface="+mj-lt"/>
                <a:ea typeface="宋体"/>
                <a:cs typeface="宋体"/>
              </a:rPr>
              <a:t> </a:t>
            </a:r>
            <a:r>
              <a:rPr lang="en-US" altLang="zh-CN" sz="2800" dirty="0" err="1" smtClean="0">
                <a:latin typeface="+mj-lt"/>
                <a:ea typeface="宋体"/>
                <a:cs typeface="宋体"/>
              </a:rPr>
              <a:t>L</a:t>
            </a:r>
            <a:r>
              <a:rPr lang="en-US" altLang="zh-CN" sz="2800" baseline="-25000" dirty="0" err="1" smtClean="0">
                <a:latin typeface="+mj-lt"/>
                <a:ea typeface="宋体"/>
                <a:cs typeface="宋体"/>
              </a:rPr>
              <a:t>n</a:t>
            </a:r>
            <a:r>
              <a:rPr lang="en-US" altLang="zh-CN" sz="2800" dirty="0" smtClean="0">
                <a:latin typeface="+mj-lt"/>
                <a:ea typeface="宋体"/>
                <a:cs typeface="宋体"/>
              </a:rPr>
              <a:t> </a:t>
            </a:r>
            <a:r>
              <a:rPr lang="en-US" altLang="zh-CN" sz="2800" dirty="0" err="1" smtClean="0">
                <a:latin typeface="+mj-lt"/>
                <a:ea typeface="宋体"/>
                <a:cs typeface="宋体"/>
              </a:rPr>
              <a:t>là</a:t>
            </a:r>
            <a:r>
              <a:rPr lang="en-US" altLang="zh-CN" sz="2800" dirty="0" smtClean="0">
                <a:latin typeface="+mj-lt"/>
                <a:ea typeface="宋体"/>
                <a:cs typeface="宋体"/>
              </a:rPr>
              <a:t> </a:t>
            </a:r>
            <a:r>
              <a:rPr lang="en-US" altLang="zh-CN" sz="2800" dirty="0" err="1" smtClean="0">
                <a:latin typeface="+mj-lt"/>
                <a:ea typeface="宋体"/>
                <a:cs typeface="宋体"/>
              </a:rPr>
              <a:t>số</a:t>
            </a:r>
            <a:r>
              <a:rPr lang="en-US" altLang="zh-CN" sz="2800" dirty="0" smtClean="0">
                <a:latin typeface="+mj-lt"/>
                <a:ea typeface="宋体"/>
                <a:cs typeface="宋体"/>
              </a:rPr>
              <a:t> </a:t>
            </a:r>
            <a:r>
              <a:rPr lang="en-US" altLang="zh-CN" sz="2800" dirty="0" err="1" smtClean="0">
                <a:latin typeface="+mj-lt"/>
                <a:ea typeface="宋体"/>
                <a:cs typeface="宋体"/>
              </a:rPr>
              <a:t>các</a:t>
            </a:r>
            <a:r>
              <a:rPr lang="en-US" altLang="zh-CN" sz="2800" dirty="0" smtClean="0">
                <a:latin typeface="+mj-lt"/>
                <a:ea typeface="宋体"/>
                <a:cs typeface="宋体"/>
              </a:rPr>
              <a:t> </a:t>
            </a:r>
            <a:r>
              <a:rPr lang="en-US" altLang="zh-CN" sz="2800" dirty="0" err="1" smtClean="0">
                <a:latin typeface="+mj-lt"/>
                <a:ea typeface="宋体"/>
                <a:cs typeface="宋体"/>
              </a:rPr>
              <a:t>từ</a:t>
            </a:r>
            <a:r>
              <a:rPr lang="en-US" altLang="zh-CN" sz="2800" dirty="0" smtClean="0">
                <a:latin typeface="+mj-lt"/>
                <a:ea typeface="宋体"/>
                <a:cs typeface="宋体"/>
              </a:rPr>
              <a:t> </a:t>
            </a:r>
            <a:r>
              <a:rPr lang="en-US" altLang="zh-CN" sz="2800" dirty="0" err="1" smtClean="0">
                <a:latin typeface="+mj-lt"/>
                <a:ea typeface="宋体"/>
                <a:cs typeface="宋体"/>
              </a:rPr>
              <a:t>có</a:t>
            </a:r>
            <a:r>
              <a:rPr lang="en-US" altLang="zh-CN" sz="2800" dirty="0" smtClean="0">
                <a:latin typeface="+mj-lt"/>
                <a:ea typeface="宋体"/>
                <a:cs typeface="宋体"/>
              </a:rPr>
              <a:t> </a:t>
            </a:r>
            <a:r>
              <a:rPr lang="en-US" altLang="zh-CN" sz="2800" dirty="0" err="1" smtClean="0">
                <a:latin typeface="+mj-lt"/>
                <a:ea typeface="宋体"/>
                <a:cs typeface="宋体"/>
              </a:rPr>
              <a:t>chiều</a:t>
            </a:r>
            <a:r>
              <a:rPr lang="en-US" altLang="zh-CN" sz="2800" dirty="0" smtClean="0">
                <a:latin typeface="+mj-lt"/>
                <a:ea typeface="宋体"/>
                <a:cs typeface="宋体"/>
              </a:rPr>
              <a:t> </a:t>
            </a:r>
            <a:r>
              <a:rPr lang="en-US" altLang="zh-CN" sz="2800" dirty="0" err="1" smtClean="0">
                <a:latin typeface="+mj-lt"/>
                <a:ea typeface="宋体"/>
                <a:cs typeface="宋体"/>
              </a:rPr>
              <a:t>dài</a:t>
            </a:r>
            <a:r>
              <a:rPr lang="en-US" altLang="zh-CN" sz="2800" dirty="0" smtClean="0">
                <a:latin typeface="+mj-lt"/>
                <a:ea typeface="宋体"/>
                <a:cs typeface="宋体"/>
              </a:rPr>
              <a:t> n </a:t>
            </a:r>
            <a:r>
              <a:rPr lang="en-US" altLang="zh-CN" sz="2800" dirty="0" err="1" smtClean="0">
                <a:latin typeface="+mj-lt"/>
                <a:ea typeface="宋体"/>
                <a:cs typeface="宋体"/>
              </a:rPr>
              <a:t>trên</a:t>
            </a:r>
            <a:r>
              <a:rPr lang="en-US" altLang="zh-CN" sz="2800" dirty="0" smtClean="0">
                <a:latin typeface="+mj-lt"/>
                <a:ea typeface="宋体"/>
                <a:cs typeface="宋体"/>
              </a:rPr>
              <a:t> X </a:t>
            </a:r>
            <a:r>
              <a:rPr lang="en-US" altLang="zh-CN" sz="2800" dirty="0" err="1" smtClean="0">
                <a:latin typeface="+mj-lt"/>
                <a:ea typeface="宋体"/>
                <a:cs typeface="宋体"/>
              </a:rPr>
              <a:t>không</a:t>
            </a:r>
            <a:r>
              <a:rPr lang="en-US" altLang="zh-CN" sz="2800" dirty="0" smtClean="0">
                <a:latin typeface="+mj-lt"/>
                <a:ea typeface="宋体"/>
                <a:cs typeface="宋体"/>
              </a:rPr>
              <a:t> </a:t>
            </a:r>
            <a:r>
              <a:rPr lang="en-US" altLang="zh-CN" sz="2800" dirty="0" err="1" smtClean="0">
                <a:latin typeface="+mj-lt"/>
                <a:ea typeface="宋体"/>
                <a:cs typeface="宋体"/>
              </a:rPr>
              <a:t>chứa</a:t>
            </a:r>
            <a:r>
              <a:rPr lang="en-US" altLang="zh-CN" sz="2800" dirty="0" smtClean="0">
                <a:latin typeface="+mj-lt"/>
                <a:ea typeface="宋体"/>
                <a:cs typeface="宋体"/>
              </a:rPr>
              <a:t> 2 </a:t>
            </a:r>
            <a:r>
              <a:rPr lang="en-US" altLang="zh-CN" sz="2800" dirty="0" err="1" smtClean="0">
                <a:latin typeface="+mj-lt"/>
                <a:ea typeface="宋体"/>
                <a:cs typeface="宋体"/>
              </a:rPr>
              <a:t>số</a:t>
            </a:r>
            <a:r>
              <a:rPr lang="en-US" altLang="zh-CN" sz="2800" dirty="0" smtClean="0">
                <a:latin typeface="+mj-lt"/>
                <a:ea typeface="宋体"/>
                <a:cs typeface="宋体"/>
              </a:rPr>
              <a:t> 2 </a:t>
            </a:r>
            <a:r>
              <a:rPr lang="en-US" altLang="zh-CN" sz="2800" dirty="0" err="1" smtClean="0">
                <a:latin typeface="+mj-lt"/>
                <a:ea typeface="宋体"/>
                <a:cs typeface="宋体"/>
              </a:rPr>
              <a:t>liên</a:t>
            </a:r>
            <a:r>
              <a:rPr lang="en-US" altLang="zh-CN" sz="2800" dirty="0" smtClean="0">
                <a:latin typeface="+mj-lt"/>
                <a:ea typeface="宋体"/>
                <a:cs typeface="宋体"/>
              </a:rPr>
              <a:t> </a:t>
            </a:r>
            <a:r>
              <a:rPr lang="en-US" altLang="zh-CN" sz="2800" dirty="0" err="1" smtClean="0">
                <a:latin typeface="+mj-lt"/>
                <a:ea typeface="宋体"/>
                <a:cs typeface="宋体"/>
              </a:rPr>
              <a:t>tiếp</a:t>
            </a:r>
            <a:r>
              <a:rPr lang="en-US" altLang="zh-CN" sz="2800" dirty="0" smtClean="0">
                <a:latin typeface="+mj-lt"/>
                <a:ea typeface="宋体"/>
                <a:cs typeface="宋体"/>
              </a:rPr>
              <a:t>.</a:t>
            </a:r>
          </a:p>
          <a:p>
            <a:pPr marL="609600" indent="-609600" eaLnBrk="1" hangingPunct="1">
              <a:buFontTx/>
              <a:buNone/>
              <a:defRPr/>
            </a:pPr>
            <a:r>
              <a:rPr lang="en-US" altLang="zh-CN" sz="2800" dirty="0" smtClean="0">
                <a:latin typeface="+mj-lt"/>
                <a:ea typeface="宋体"/>
                <a:cs typeface="宋体"/>
              </a:rPr>
              <a:t>a) </a:t>
            </a:r>
            <a:r>
              <a:rPr lang="en-US" altLang="zh-CN" sz="2800" dirty="0" err="1" smtClean="0">
                <a:latin typeface="+mj-lt"/>
                <a:ea typeface="宋体"/>
                <a:cs typeface="宋体"/>
              </a:rPr>
              <a:t>Tìm</a:t>
            </a:r>
            <a:r>
              <a:rPr lang="en-US" altLang="zh-CN" sz="2800" dirty="0" smtClean="0">
                <a:latin typeface="+mj-lt"/>
                <a:ea typeface="宋体"/>
                <a:cs typeface="宋体"/>
              </a:rPr>
              <a:t> </a:t>
            </a:r>
            <a:r>
              <a:rPr lang="en-US" altLang="zh-CN" sz="2800" dirty="0" err="1" smtClean="0">
                <a:latin typeface="+mj-lt"/>
                <a:ea typeface="宋体"/>
                <a:cs typeface="宋体"/>
              </a:rPr>
              <a:t>một</a:t>
            </a:r>
            <a:r>
              <a:rPr lang="en-US" altLang="zh-CN" sz="2800" dirty="0" smtClean="0">
                <a:latin typeface="+mj-lt"/>
                <a:ea typeface="宋体"/>
                <a:cs typeface="宋体"/>
              </a:rPr>
              <a:t> </a:t>
            </a:r>
            <a:r>
              <a:rPr lang="en-US" altLang="zh-CN" sz="2800" dirty="0" err="1" smtClean="0">
                <a:latin typeface="+mj-lt"/>
                <a:ea typeface="宋体"/>
                <a:cs typeface="宋体"/>
              </a:rPr>
              <a:t>công</a:t>
            </a:r>
            <a:r>
              <a:rPr lang="en-US" altLang="zh-CN" sz="2800" dirty="0" smtClean="0">
                <a:latin typeface="+mj-lt"/>
                <a:ea typeface="宋体"/>
                <a:cs typeface="宋体"/>
              </a:rPr>
              <a:t> </a:t>
            </a:r>
            <a:r>
              <a:rPr lang="en-US" altLang="zh-CN" sz="2800" dirty="0" err="1" smtClean="0">
                <a:latin typeface="+mj-lt"/>
                <a:ea typeface="宋体"/>
                <a:cs typeface="宋体"/>
              </a:rPr>
              <a:t>thức</a:t>
            </a:r>
            <a:r>
              <a:rPr lang="en-US" altLang="zh-CN" sz="2800" dirty="0" smtClean="0">
                <a:latin typeface="+mj-lt"/>
                <a:ea typeface="宋体"/>
                <a:cs typeface="宋体"/>
              </a:rPr>
              <a:t> </a:t>
            </a:r>
            <a:r>
              <a:rPr lang="en-US" altLang="zh-CN" sz="2800" dirty="0" err="1" smtClean="0">
                <a:latin typeface="+mj-lt"/>
                <a:ea typeface="宋体"/>
                <a:cs typeface="宋体"/>
              </a:rPr>
              <a:t>truy</a:t>
            </a:r>
            <a:r>
              <a:rPr lang="en-US" altLang="zh-CN" sz="2800" dirty="0" smtClean="0">
                <a:latin typeface="+mj-lt"/>
                <a:ea typeface="宋体"/>
                <a:cs typeface="宋体"/>
              </a:rPr>
              <a:t> </a:t>
            </a:r>
            <a:r>
              <a:rPr lang="en-US" altLang="zh-CN" sz="2800" dirty="0" err="1" smtClean="0">
                <a:latin typeface="+mj-lt"/>
                <a:ea typeface="宋体"/>
                <a:cs typeface="宋体"/>
              </a:rPr>
              <a:t>hồi</a:t>
            </a:r>
            <a:r>
              <a:rPr lang="en-US" altLang="zh-CN" sz="2800" dirty="0" smtClean="0">
                <a:latin typeface="+mj-lt"/>
                <a:ea typeface="宋体"/>
                <a:cs typeface="宋体"/>
              </a:rPr>
              <a:t> </a:t>
            </a:r>
            <a:r>
              <a:rPr lang="en-US" altLang="zh-CN" sz="2800" dirty="0" err="1" smtClean="0">
                <a:latin typeface="+mj-lt"/>
                <a:ea typeface="宋体"/>
                <a:cs typeface="宋体"/>
              </a:rPr>
              <a:t>cho</a:t>
            </a:r>
            <a:r>
              <a:rPr lang="en-US" altLang="zh-CN" sz="2800" dirty="0" smtClean="0">
                <a:latin typeface="+mj-lt"/>
                <a:ea typeface="宋体"/>
                <a:cs typeface="宋体"/>
              </a:rPr>
              <a:t> </a:t>
            </a:r>
            <a:r>
              <a:rPr lang="en-US" altLang="zh-CN" sz="2800" dirty="0" err="1" smtClean="0">
                <a:latin typeface="+mj-lt"/>
                <a:ea typeface="宋体"/>
                <a:cs typeface="宋体"/>
              </a:rPr>
              <a:t>L</a:t>
            </a:r>
            <a:r>
              <a:rPr lang="en-US" altLang="zh-CN" sz="2800" baseline="-25000" dirty="0" err="1" smtClean="0">
                <a:latin typeface="+mj-lt"/>
                <a:ea typeface="宋体"/>
                <a:cs typeface="宋体"/>
              </a:rPr>
              <a:t>n</a:t>
            </a:r>
            <a:r>
              <a:rPr lang="en-US" altLang="zh-CN" sz="2800" dirty="0" smtClean="0">
                <a:latin typeface="+mj-lt"/>
                <a:ea typeface="宋体"/>
                <a:cs typeface="宋体"/>
              </a:rPr>
              <a:t>.</a:t>
            </a:r>
          </a:p>
          <a:p>
            <a:pPr marL="609600" indent="-609600" eaLnBrk="1" hangingPunct="1">
              <a:buFontTx/>
              <a:buNone/>
              <a:defRPr/>
            </a:pPr>
            <a:r>
              <a:rPr lang="en-US" altLang="zh-CN" sz="2800" dirty="0" smtClean="0">
                <a:latin typeface="+mj-lt"/>
                <a:ea typeface="宋体"/>
                <a:cs typeface="宋体"/>
              </a:rPr>
              <a:t>b)</a:t>
            </a:r>
            <a:r>
              <a:rPr lang="en-US" altLang="zh-CN" sz="2800" dirty="0" err="1" smtClean="0">
                <a:latin typeface="+mj-lt"/>
                <a:ea typeface="宋体"/>
                <a:cs typeface="宋体"/>
              </a:rPr>
              <a:t>Tìm</a:t>
            </a:r>
            <a:r>
              <a:rPr lang="en-US" altLang="zh-CN" sz="2800" dirty="0" smtClean="0">
                <a:latin typeface="+mj-lt"/>
                <a:ea typeface="宋体"/>
                <a:cs typeface="宋体"/>
              </a:rPr>
              <a:t> </a:t>
            </a:r>
            <a:r>
              <a:rPr lang="en-US" altLang="zh-CN" sz="2800" dirty="0" err="1" smtClean="0">
                <a:latin typeface="+mj-lt"/>
                <a:ea typeface="宋体"/>
                <a:cs typeface="宋体"/>
              </a:rPr>
              <a:t>biểu</a:t>
            </a:r>
            <a:r>
              <a:rPr lang="en-US" altLang="zh-CN" sz="2800" dirty="0" smtClean="0">
                <a:latin typeface="+mj-lt"/>
                <a:ea typeface="宋体"/>
                <a:cs typeface="宋体"/>
              </a:rPr>
              <a:t> </a:t>
            </a:r>
            <a:r>
              <a:rPr lang="en-US" altLang="zh-CN" sz="2800" dirty="0" err="1" smtClean="0">
                <a:latin typeface="+mj-lt"/>
                <a:ea typeface="宋体"/>
                <a:cs typeface="宋体"/>
              </a:rPr>
              <a:t>thức</a:t>
            </a:r>
            <a:r>
              <a:rPr lang="en-US" altLang="zh-CN" sz="2800" dirty="0" smtClean="0">
                <a:latin typeface="+mj-lt"/>
                <a:ea typeface="宋体"/>
                <a:cs typeface="宋体"/>
              </a:rPr>
              <a:t> </a:t>
            </a:r>
            <a:r>
              <a:rPr lang="en-US" altLang="zh-CN" sz="2800" dirty="0" err="1" smtClean="0">
                <a:latin typeface="+mj-lt"/>
                <a:ea typeface="宋体"/>
                <a:cs typeface="宋体"/>
              </a:rPr>
              <a:t>của</a:t>
            </a:r>
            <a:r>
              <a:rPr lang="en-US" altLang="zh-CN" sz="2800" dirty="0" smtClean="0">
                <a:latin typeface="+mj-lt"/>
                <a:ea typeface="宋体"/>
                <a:cs typeface="宋体"/>
              </a:rPr>
              <a:t> </a:t>
            </a:r>
            <a:r>
              <a:rPr lang="en-US" altLang="zh-CN" sz="2800" dirty="0" err="1" smtClean="0">
                <a:latin typeface="+mj-lt"/>
                <a:ea typeface="宋体"/>
                <a:cs typeface="宋体"/>
              </a:rPr>
              <a:t>L</a:t>
            </a:r>
            <a:r>
              <a:rPr lang="en-US" altLang="zh-CN" sz="2800" baseline="-25000" dirty="0" err="1" smtClean="0">
                <a:latin typeface="+mj-lt"/>
                <a:ea typeface="宋体"/>
                <a:cs typeface="宋体"/>
              </a:rPr>
              <a:t>n</a:t>
            </a:r>
            <a:r>
              <a:rPr lang="en-US" altLang="zh-CN" sz="2800" dirty="0" smtClean="0">
                <a:latin typeface="+mj-lt"/>
                <a:ea typeface="宋体"/>
                <a:cs typeface="宋体"/>
              </a:rPr>
              <a:t> </a:t>
            </a:r>
            <a:r>
              <a:rPr lang="en-US" altLang="zh-CN" sz="2800" dirty="0" err="1" smtClean="0">
                <a:latin typeface="+mj-lt"/>
                <a:ea typeface="宋体"/>
                <a:cs typeface="宋体"/>
              </a:rPr>
              <a:t>theo</a:t>
            </a:r>
            <a:r>
              <a:rPr lang="en-US" altLang="zh-CN" sz="2800" dirty="0" smtClean="0">
                <a:latin typeface="+mj-lt"/>
                <a:ea typeface="宋体"/>
                <a:cs typeface="宋体"/>
              </a:rPr>
              <a:t> n.</a:t>
            </a:r>
            <a:endParaRPr lang="en-US" sz="2800" dirty="0" smtClean="0">
              <a:latin typeface="+mj-lt"/>
            </a:endParaRPr>
          </a:p>
        </p:txBody>
      </p:sp>
      <p:sp>
        <p:nvSpPr>
          <p:cNvPr id="2970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44388" name="Object 2"/>
          <p:cNvGraphicFramePr>
            <a:graphicFrameLocks noChangeAspect="1"/>
          </p:cNvGraphicFramePr>
          <p:nvPr/>
        </p:nvGraphicFramePr>
        <p:xfrm>
          <a:off x="4572000" y="901700"/>
          <a:ext cx="1143000" cy="698500"/>
        </p:xfrm>
        <a:graphic>
          <a:graphicData uri="http://schemas.openxmlformats.org/presentationml/2006/ole">
            <p:oleObj spid="_x0000_s29698" name="Equation" r:id="rId3" imgW="469696" imgH="253890" progId="Equation.DSMT4">
              <p:embed/>
            </p:oleObj>
          </a:graphicData>
        </a:graphic>
      </p:graphicFrame>
      <p:sp>
        <p:nvSpPr>
          <p:cNvPr id="5" name="Slide Number Placeholder 4"/>
          <p:cNvSpPr>
            <a:spLocks noGrp="1"/>
          </p:cNvSpPr>
          <p:nvPr>
            <p:ph type="sldNum" sz="quarter" idx="12"/>
          </p:nvPr>
        </p:nvSpPr>
        <p:spPr/>
        <p:txBody>
          <a:bodyPr/>
          <a:lstStyle/>
          <a:p>
            <a:pPr>
              <a:defRPr/>
            </a:pPr>
            <a:fld id="{69C4AFA3-21DA-4A80-9353-076DB175785B}" type="slidenum">
              <a:rPr lang="en-US" smtClean="0"/>
              <a:pPr>
                <a:defRPr/>
              </a:pPr>
              <a:t>71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4388"/>
                                        </p:tgtEl>
                                        <p:attrNameLst>
                                          <p:attrName>style.visibility</p:attrName>
                                        </p:attrNameLst>
                                      </p:cBhvr>
                                      <p:to>
                                        <p:strVal val="visible"/>
                                      </p:to>
                                    </p:set>
                                    <p:animEffect transition="in" filter="wipe(down)">
                                      <p:cBhvr>
                                        <p:cTn id="12" dur="500"/>
                                        <p:tgtEl>
                                          <p:spTgt spid="1443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4387">
                                            <p:txEl>
                                              <p:pRg st="1" end="1"/>
                                            </p:txEl>
                                          </p:spTgt>
                                        </p:tgtEl>
                                        <p:attrNameLst>
                                          <p:attrName>style.visibility</p:attrName>
                                        </p:attrNameLst>
                                      </p:cBhvr>
                                      <p:to>
                                        <p:strVal val="visible"/>
                                      </p:to>
                                    </p:set>
                                    <p:animEffect transition="in" filter="wipe(down)">
                                      <p:cBhvr>
                                        <p:cTn id="17" dur="500"/>
                                        <p:tgtEl>
                                          <p:spTgt spid="144387">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44387">
                                            <p:txEl>
                                              <p:pRg st="2" end="2"/>
                                            </p:txEl>
                                          </p:spTgt>
                                        </p:tgtEl>
                                        <p:attrNameLst>
                                          <p:attrName>style.visibility</p:attrName>
                                        </p:attrNameLst>
                                      </p:cBhvr>
                                      <p:to>
                                        <p:strVal val="visible"/>
                                      </p:to>
                                    </p:set>
                                    <p:animEffect transition="in" filter="wipe(down)">
                                      <p:cBhvr>
                                        <p:cTn id="20" dur="500"/>
                                        <p:tgtEl>
                                          <p:spTgt spid="144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endParaRPr lang="en-US" smtClean="0"/>
          </a:p>
        </p:txBody>
      </p:sp>
      <p:sp>
        <p:nvSpPr>
          <p:cNvPr id="142339" name="Rectangle 3"/>
          <p:cNvSpPr>
            <a:spLocks noGrp="1" noChangeArrowheads="1"/>
          </p:cNvSpPr>
          <p:nvPr>
            <p:ph type="body" idx="1"/>
          </p:nvPr>
        </p:nvSpPr>
        <p:spPr>
          <a:xfrm>
            <a:off x="685800" y="457200"/>
            <a:ext cx="7772400" cy="5638800"/>
          </a:xfrm>
        </p:spPr>
        <p:txBody>
          <a:bodyPr/>
          <a:lstStyle/>
          <a:p>
            <a:pPr marL="609600" indent="-609600" eaLnBrk="1" hangingPunct="1">
              <a:lnSpc>
                <a:spcPct val="90000"/>
              </a:lnSpc>
              <a:buFontTx/>
              <a:buNone/>
            </a:pPr>
            <a:r>
              <a:rPr lang="en-US" altLang="zh-CN" sz="2400" b="1" u="sng" smtClean="0">
                <a:ea typeface="宋体" pitchFamily="2" charset="-122"/>
              </a:rPr>
              <a:t>Đápán.</a:t>
            </a:r>
            <a:r>
              <a:rPr lang="en-US" altLang="zh-CN" sz="2400" smtClean="0">
                <a:ea typeface="宋体" pitchFamily="2" charset="-122"/>
              </a:rPr>
              <a:t> (2 điểm)</a:t>
            </a:r>
          </a:p>
          <a:p>
            <a:pPr marL="609600" indent="-609600" eaLnBrk="1" hangingPunct="1">
              <a:lnSpc>
                <a:spcPct val="90000"/>
              </a:lnSpc>
              <a:buFontTx/>
              <a:buNone/>
            </a:pPr>
            <a:r>
              <a:rPr lang="en-US" altLang="zh-CN" sz="2400" smtClean="0">
                <a:ea typeface="宋体" pitchFamily="2" charset="-122"/>
              </a:rPr>
              <a:t>a)1 điểm  </a:t>
            </a:r>
          </a:p>
          <a:p>
            <a:pPr marL="609600" indent="-609600" eaLnBrk="1" hangingPunct="1">
              <a:lnSpc>
                <a:spcPct val="90000"/>
              </a:lnSpc>
              <a:buFontTx/>
              <a:buNone/>
            </a:pPr>
            <a:r>
              <a:rPr lang="en-US" altLang="zh-CN" sz="2400" smtClean="0">
                <a:ea typeface="宋体" pitchFamily="2" charset="-122"/>
              </a:rPr>
              <a:t>_ Số các từ có chiều dài  n mà a</a:t>
            </a:r>
            <a:r>
              <a:rPr lang="en-US" altLang="zh-CN" sz="2400" baseline="-25000" smtClean="0">
                <a:ea typeface="宋体" pitchFamily="2" charset="-122"/>
              </a:rPr>
              <a:t>1</a:t>
            </a:r>
            <a:r>
              <a:rPr lang="en-US" altLang="zh-CN" sz="2400" smtClean="0">
                <a:ea typeface="宋体" pitchFamily="2" charset="-122"/>
              </a:rPr>
              <a:t> = 0 là L</a:t>
            </a:r>
            <a:r>
              <a:rPr lang="en-US" altLang="zh-CN" sz="2400" baseline="-25000" smtClean="0">
                <a:ea typeface="宋体" pitchFamily="2" charset="-122"/>
              </a:rPr>
              <a:t>n-1</a:t>
            </a:r>
            <a:endParaRPr lang="en-US" altLang="zh-CN" sz="2400" smtClean="0">
              <a:ea typeface="宋体" pitchFamily="2" charset="-122"/>
            </a:endParaRPr>
          </a:p>
          <a:p>
            <a:pPr marL="609600" indent="-609600" eaLnBrk="1" hangingPunct="1">
              <a:lnSpc>
                <a:spcPct val="90000"/>
              </a:lnSpc>
              <a:buFontTx/>
              <a:buNone/>
            </a:pPr>
            <a:r>
              <a:rPr lang="en-US" altLang="zh-CN" sz="2400" smtClean="0">
                <a:ea typeface="宋体" pitchFamily="2" charset="-122"/>
              </a:rPr>
              <a:t>_ Số các từ có chiều dài  n mà a</a:t>
            </a:r>
            <a:r>
              <a:rPr lang="en-US" altLang="zh-CN" sz="2400" baseline="-25000" smtClean="0">
                <a:ea typeface="宋体" pitchFamily="2" charset="-122"/>
              </a:rPr>
              <a:t>1</a:t>
            </a:r>
            <a:r>
              <a:rPr lang="en-US" altLang="zh-CN" sz="2400" smtClean="0">
                <a:ea typeface="宋体" pitchFamily="2" charset="-122"/>
              </a:rPr>
              <a:t> = 1 là L</a:t>
            </a:r>
            <a:r>
              <a:rPr lang="en-US" altLang="zh-CN" sz="2400" baseline="-25000" smtClean="0">
                <a:ea typeface="宋体" pitchFamily="2" charset="-122"/>
              </a:rPr>
              <a:t>n-1</a:t>
            </a:r>
            <a:endParaRPr lang="en-US" altLang="zh-CN" sz="2400" smtClean="0">
              <a:ea typeface="宋体" pitchFamily="2" charset="-122"/>
            </a:endParaRPr>
          </a:p>
          <a:p>
            <a:pPr marL="609600" indent="-609600" eaLnBrk="1" hangingPunct="1">
              <a:lnSpc>
                <a:spcPct val="90000"/>
              </a:lnSpc>
              <a:buFontTx/>
              <a:buNone/>
            </a:pPr>
            <a:r>
              <a:rPr lang="en-US" altLang="zh-CN" sz="2400" smtClean="0">
                <a:ea typeface="宋体" pitchFamily="2" charset="-122"/>
              </a:rPr>
              <a:t>_ Số các từ có chiều dài  n  mà a</a:t>
            </a:r>
            <a:r>
              <a:rPr lang="en-US" altLang="zh-CN" sz="2400" baseline="-25000" smtClean="0">
                <a:ea typeface="宋体" pitchFamily="2" charset="-122"/>
              </a:rPr>
              <a:t>1</a:t>
            </a:r>
            <a:r>
              <a:rPr lang="en-US" altLang="zh-CN" sz="2400" smtClean="0">
                <a:ea typeface="宋体" pitchFamily="2" charset="-122"/>
              </a:rPr>
              <a:t> = 2 :</a:t>
            </a:r>
          </a:p>
          <a:p>
            <a:pPr marL="609600" indent="-609600" eaLnBrk="1" hangingPunct="1">
              <a:lnSpc>
                <a:spcPct val="90000"/>
              </a:lnSpc>
              <a:buFontTx/>
              <a:buNone/>
            </a:pPr>
            <a:r>
              <a:rPr lang="en-US" altLang="zh-CN" sz="2400" smtClean="0">
                <a:ea typeface="宋体" pitchFamily="2" charset="-122"/>
              </a:rPr>
              <a:t>	+ Có  L</a:t>
            </a:r>
            <a:r>
              <a:rPr lang="en-US" altLang="zh-CN" sz="2400" baseline="-25000" smtClean="0">
                <a:ea typeface="宋体" pitchFamily="2" charset="-122"/>
              </a:rPr>
              <a:t>n-2</a:t>
            </a:r>
            <a:r>
              <a:rPr lang="en-US" altLang="zh-CN" sz="2400" smtClean="0">
                <a:ea typeface="宋体" pitchFamily="2" charset="-122"/>
              </a:rPr>
              <a:t>  từ mà a</a:t>
            </a:r>
            <a:r>
              <a:rPr lang="en-US" altLang="zh-CN" sz="2400" baseline="-25000" smtClean="0">
                <a:ea typeface="宋体" pitchFamily="2" charset="-122"/>
              </a:rPr>
              <a:t>2</a:t>
            </a:r>
            <a:r>
              <a:rPr lang="en-US" altLang="zh-CN" sz="2400" smtClean="0">
                <a:ea typeface="宋体" pitchFamily="2" charset="-122"/>
              </a:rPr>
              <a:t> = 0</a:t>
            </a:r>
          </a:p>
          <a:p>
            <a:pPr marL="609600" indent="-609600" eaLnBrk="1" hangingPunct="1">
              <a:lnSpc>
                <a:spcPct val="90000"/>
              </a:lnSpc>
              <a:buFontTx/>
              <a:buNone/>
            </a:pPr>
            <a:r>
              <a:rPr lang="en-US" altLang="zh-CN" sz="2400" smtClean="0">
                <a:ea typeface="宋体" pitchFamily="2" charset="-122"/>
              </a:rPr>
              <a:t>	+ Có  L</a:t>
            </a:r>
            <a:r>
              <a:rPr lang="en-US" altLang="zh-CN" sz="2400" baseline="-25000" smtClean="0">
                <a:ea typeface="宋体" pitchFamily="2" charset="-122"/>
              </a:rPr>
              <a:t>n-2</a:t>
            </a:r>
            <a:r>
              <a:rPr lang="en-US" altLang="zh-CN" sz="2400" smtClean="0">
                <a:ea typeface="宋体" pitchFamily="2" charset="-122"/>
              </a:rPr>
              <a:t>  từ mà a</a:t>
            </a:r>
            <a:r>
              <a:rPr lang="en-US" altLang="zh-CN" sz="2400" baseline="-25000" smtClean="0">
                <a:ea typeface="宋体" pitchFamily="2" charset="-122"/>
              </a:rPr>
              <a:t>2</a:t>
            </a:r>
            <a:r>
              <a:rPr lang="en-US" altLang="zh-CN" sz="2400" smtClean="0">
                <a:ea typeface="宋体" pitchFamily="2" charset="-122"/>
              </a:rPr>
              <a:t> = 1</a:t>
            </a:r>
          </a:p>
          <a:p>
            <a:pPr marL="609600" indent="-609600" eaLnBrk="1" hangingPunct="1">
              <a:lnSpc>
                <a:spcPct val="90000"/>
              </a:lnSpc>
              <a:buFontTx/>
              <a:buNone/>
            </a:pPr>
            <a:r>
              <a:rPr lang="en-US" altLang="zh-CN" sz="2400" smtClean="0">
                <a:ea typeface="宋体" pitchFamily="2" charset="-122"/>
              </a:rPr>
              <a:t> Vậy L</a:t>
            </a:r>
            <a:r>
              <a:rPr lang="en-US" altLang="zh-CN" sz="2400" baseline="-25000" smtClean="0">
                <a:ea typeface="宋体" pitchFamily="2" charset="-122"/>
              </a:rPr>
              <a:t>n</a:t>
            </a:r>
            <a:r>
              <a:rPr lang="en-US" altLang="zh-CN" sz="2400" smtClean="0">
                <a:ea typeface="宋体" pitchFamily="2" charset="-122"/>
              </a:rPr>
              <a:t> = 2L</a:t>
            </a:r>
            <a:r>
              <a:rPr lang="en-US" altLang="zh-CN" sz="2400" baseline="-25000" smtClean="0">
                <a:ea typeface="宋体" pitchFamily="2" charset="-122"/>
              </a:rPr>
              <a:t>n-1</a:t>
            </a:r>
            <a:r>
              <a:rPr lang="en-US" altLang="zh-CN" sz="2400" smtClean="0">
                <a:ea typeface="宋体" pitchFamily="2" charset="-122"/>
              </a:rPr>
              <a:t> + 2L</a:t>
            </a:r>
            <a:r>
              <a:rPr lang="en-US" altLang="zh-CN" sz="2400" baseline="-25000" smtClean="0">
                <a:ea typeface="宋体" pitchFamily="2" charset="-122"/>
              </a:rPr>
              <a:t>n-2</a:t>
            </a:r>
            <a:r>
              <a:rPr lang="en-US" altLang="zh-CN" sz="2400" smtClean="0">
                <a:ea typeface="宋体" pitchFamily="2" charset="-122"/>
              </a:rPr>
              <a:t> (n &gt; 3)</a:t>
            </a:r>
          </a:p>
          <a:p>
            <a:pPr marL="609600" indent="-609600" eaLnBrk="1" hangingPunct="1">
              <a:lnSpc>
                <a:spcPct val="90000"/>
              </a:lnSpc>
              <a:buFontTx/>
              <a:buNone/>
            </a:pPr>
            <a:r>
              <a:rPr lang="en-US" altLang="zh-CN" sz="2400" smtClean="0">
                <a:ea typeface="宋体" pitchFamily="2" charset="-122"/>
              </a:rPr>
              <a:t>b)1 điểm</a:t>
            </a:r>
          </a:p>
          <a:p>
            <a:pPr marL="609600" indent="-609600" eaLnBrk="1" hangingPunct="1">
              <a:lnSpc>
                <a:spcPct val="90000"/>
              </a:lnSpc>
              <a:buFontTx/>
              <a:buNone/>
            </a:pPr>
            <a:r>
              <a:rPr lang="en-US" altLang="zh-CN" sz="2400" smtClean="0">
                <a:ea typeface="宋体" pitchFamily="2" charset="-122"/>
              </a:rPr>
              <a:t>Các từ có chiều dài 1 là : 0,1,2.    L</a:t>
            </a:r>
            <a:r>
              <a:rPr lang="en-US" altLang="zh-CN" sz="2400" baseline="-25000" smtClean="0">
                <a:ea typeface="宋体" pitchFamily="2" charset="-122"/>
              </a:rPr>
              <a:t>1</a:t>
            </a:r>
            <a:r>
              <a:rPr lang="en-US" altLang="zh-CN" sz="2400" smtClean="0">
                <a:ea typeface="宋体" pitchFamily="2" charset="-122"/>
              </a:rPr>
              <a:t> = 3;</a:t>
            </a:r>
          </a:p>
          <a:p>
            <a:pPr marL="609600" indent="-609600" eaLnBrk="1" hangingPunct="1">
              <a:lnSpc>
                <a:spcPct val="90000"/>
              </a:lnSpc>
              <a:buFontTx/>
              <a:buNone/>
            </a:pPr>
            <a:r>
              <a:rPr lang="en-US" altLang="zh-CN" sz="2400" smtClean="0">
                <a:ea typeface="宋体" pitchFamily="2" charset="-122"/>
              </a:rPr>
              <a:t>Các từ có chiều dài 2 là : 00,01,02,10,11,12,20,21 .     L</a:t>
            </a:r>
            <a:r>
              <a:rPr lang="en-US" altLang="zh-CN" sz="2400" baseline="-25000" smtClean="0">
                <a:ea typeface="宋体" pitchFamily="2" charset="-122"/>
              </a:rPr>
              <a:t>2</a:t>
            </a:r>
            <a:r>
              <a:rPr lang="en-US" altLang="zh-CN" sz="2400" smtClean="0">
                <a:ea typeface="宋体" pitchFamily="2" charset="-122"/>
              </a:rPr>
              <a:t> = 8;</a:t>
            </a:r>
          </a:p>
          <a:p>
            <a:pPr marL="609600" indent="-609600" eaLnBrk="1" hangingPunct="1">
              <a:lnSpc>
                <a:spcPct val="90000"/>
              </a:lnSpc>
              <a:buFontTx/>
              <a:buNone/>
            </a:pPr>
            <a:r>
              <a:rPr lang="en-US" altLang="zh-CN" sz="2400" smtClean="0">
                <a:ea typeface="宋体" pitchFamily="2" charset="-122"/>
              </a:rPr>
              <a:t>Ta quy ước L</a:t>
            </a:r>
            <a:r>
              <a:rPr lang="en-US" altLang="zh-CN" sz="2400" baseline="-25000" smtClean="0">
                <a:ea typeface="宋体" pitchFamily="2" charset="-122"/>
              </a:rPr>
              <a:t>0</a:t>
            </a:r>
            <a:r>
              <a:rPr lang="en-US" altLang="zh-CN" sz="2400" smtClean="0">
                <a:ea typeface="宋体" pitchFamily="2" charset="-122"/>
              </a:rPr>
              <a:t> = 1 thì hệ thức đệ quy thoả với n &gt;1</a:t>
            </a:r>
          </a:p>
          <a:p>
            <a:pPr marL="609600" indent="-609600" eaLnBrk="1" hangingPunct="1">
              <a:lnSpc>
                <a:spcPct val="90000"/>
              </a:lnSpc>
              <a:buFontTx/>
              <a:buNone/>
            </a:pPr>
            <a:r>
              <a:rPr lang="en-US" altLang="zh-CN" sz="2400" smtClean="0">
                <a:ea typeface="宋体" pitchFamily="2" charset="-122"/>
              </a:rPr>
              <a:t>Phương trình đặc trưng</a:t>
            </a:r>
          </a:p>
          <a:p>
            <a:pPr marL="609600" indent="-609600" eaLnBrk="1" hangingPunct="1">
              <a:lnSpc>
                <a:spcPct val="90000"/>
              </a:lnSpc>
              <a:buFontTx/>
              <a:buNone/>
            </a:pPr>
            <a:endParaRPr lang="en-US" sz="2400" smtClean="0"/>
          </a:p>
        </p:txBody>
      </p:sp>
      <p:sp>
        <p:nvSpPr>
          <p:cNvPr id="3072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42340" name="Object 2"/>
          <p:cNvGraphicFramePr>
            <a:graphicFrameLocks noChangeAspect="1"/>
          </p:cNvGraphicFramePr>
          <p:nvPr/>
        </p:nvGraphicFramePr>
        <p:xfrm>
          <a:off x="3770313" y="5210175"/>
          <a:ext cx="3657600" cy="479425"/>
        </p:xfrm>
        <a:graphic>
          <a:graphicData uri="http://schemas.openxmlformats.org/presentationml/2006/ole">
            <p:oleObj spid="_x0000_s30722" name="Equation" r:id="rId3" imgW="1739900" imgH="228600" progId="Equation.DSMT4">
              <p:embed/>
            </p:oleObj>
          </a:graphicData>
        </a:graphic>
      </p:graphicFrame>
      <p:sp>
        <p:nvSpPr>
          <p:cNvPr id="30726" name="Text Box 6"/>
          <p:cNvSpPr txBox="1">
            <a:spLocks noChangeArrowheads="1"/>
          </p:cNvSpPr>
          <p:nvPr/>
        </p:nvSpPr>
        <p:spPr bwMode="auto">
          <a:xfrm>
            <a:off x="3733800" y="5257800"/>
            <a:ext cx="37338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7" name="Slide Number Placeholder 6"/>
          <p:cNvSpPr>
            <a:spLocks noGrp="1"/>
          </p:cNvSpPr>
          <p:nvPr>
            <p:ph type="sldNum" sz="quarter" idx="12"/>
          </p:nvPr>
        </p:nvSpPr>
        <p:spPr/>
        <p:txBody>
          <a:bodyPr/>
          <a:lstStyle/>
          <a:p>
            <a:pPr>
              <a:defRPr/>
            </a:pPr>
            <a:fld id="{2504682E-EF13-4071-83DC-7F013551CECF}" type="slidenum">
              <a:rPr lang="en-US" smtClean="0"/>
              <a:pPr>
                <a:defRPr/>
              </a:pPr>
              <a:t>72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fade">
                                      <p:cBhvr>
                                        <p:cTn id="7" dur="1000"/>
                                        <p:tgtEl>
                                          <p:spTgt spid="142339">
                                            <p:txEl>
                                              <p:pRg st="0" end="0"/>
                                            </p:txEl>
                                          </p:spTgt>
                                        </p:tgtEl>
                                      </p:cBhvr>
                                    </p:animEffect>
                                    <p:anim calcmode="lin" valueType="num">
                                      <p:cBhvr>
                                        <p:cTn id="8" dur="1000" fill="hold"/>
                                        <p:tgtEl>
                                          <p:spTgt spid="142339">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142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142339">
                                            <p:txEl>
                                              <p:pRg st="1" end="1"/>
                                            </p:txEl>
                                          </p:spTgt>
                                        </p:tgtEl>
                                        <p:attrNameLst>
                                          <p:attrName>style.visibility</p:attrName>
                                        </p:attrNameLst>
                                      </p:cBhvr>
                                      <p:to>
                                        <p:strVal val="visible"/>
                                      </p:to>
                                    </p:set>
                                    <p:animEffect transition="in" filter="fade">
                                      <p:cBhvr>
                                        <p:cTn id="14" dur="1000"/>
                                        <p:tgtEl>
                                          <p:spTgt spid="142339">
                                            <p:txEl>
                                              <p:pRg st="1" end="1"/>
                                            </p:txEl>
                                          </p:spTgt>
                                        </p:tgtEl>
                                      </p:cBhvr>
                                    </p:animEffect>
                                    <p:anim calcmode="lin" valueType="num">
                                      <p:cBhvr>
                                        <p:cTn id="15" dur="1000" fill="hold"/>
                                        <p:tgtEl>
                                          <p:spTgt spid="142339">
                                            <p:txEl>
                                              <p:pRg st="1" end="1"/>
                                            </p:txEl>
                                          </p:spTgt>
                                        </p:tgtEl>
                                        <p:attrNameLst>
                                          <p:attrName>ppt_x</p:attrName>
                                        </p:attrNameLst>
                                      </p:cBhvr>
                                      <p:tavLst>
                                        <p:tav tm="0">
                                          <p:val>
                                            <p:strVal val="#ppt_x-.1"/>
                                          </p:val>
                                        </p:tav>
                                        <p:tav tm="100000">
                                          <p:val>
                                            <p:strVal val="#ppt_x"/>
                                          </p:val>
                                        </p:tav>
                                      </p:tavLst>
                                    </p:anim>
                                    <p:anim calcmode="lin" valueType="num">
                                      <p:cBhvr>
                                        <p:cTn id="16" dur="1000" fill="hold"/>
                                        <p:tgtEl>
                                          <p:spTgt spid="142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142339">
                                            <p:txEl>
                                              <p:pRg st="2" end="2"/>
                                            </p:txEl>
                                          </p:spTgt>
                                        </p:tgtEl>
                                        <p:attrNameLst>
                                          <p:attrName>style.visibility</p:attrName>
                                        </p:attrNameLst>
                                      </p:cBhvr>
                                      <p:to>
                                        <p:strVal val="visible"/>
                                      </p:to>
                                    </p:set>
                                    <p:animEffect transition="in" filter="fade">
                                      <p:cBhvr>
                                        <p:cTn id="21" dur="1000"/>
                                        <p:tgtEl>
                                          <p:spTgt spid="142339">
                                            <p:txEl>
                                              <p:pRg st="2" end="2"/>
                                            </p:txEl>
                                          </p:spTgt>
                                        </p:tgtEl>
                                      </p:cBhvr>
                                    </p:animEffect>
                                    <p:anim calcmode="lin" valueType="num">
                                      <p:cBhvr>
                                        <p:cTn id="22" dur="1000" fill="hold"/>
                                        <p:tgtEl>
                                          <p:spTgt spid="142339">
                                            <p:txEl>
                                              <p:pRg st="2" end="2"/>
                                            </p:txEl>
                                          </p:spTgt>
                                        </p:tgtEl>
                                        <p:attrNameLst>
                                          <p:attrName>ppt_x</p:attrName>
                                        </p:attrNameLst>
                                      </p:cBhvr>
                                      <p:tavLst>
                                        <p:tav tm="0">
                                          <p:val>
                                            <p:strVal val="#ppt_x-.1"/>
                                          </p:val>
                                        </p:tav>
                                        <p:tav tm="100000">
                                          <p:val>
                                            <p:strVal val="#ppt_x"/>
                                          </p:val>
                                        </p:tav>
                                      </p:tavLst>
                                    </p:anim>
                                    <p:anim calcmode="lin" valueType="num">
                                      <p:cBhvr>
                                        <p:cTn id="23" dur="1000" fill="hold"/>
                                        <p:tgtEl>
                                          <p:spTgt spid="142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142339">
                                            <p:txEl>
                                              <p:pRg st="3" end="3"/>
                                            </p:txEl>
                                          </p:spTgt>
                                        </p:tgtEl>
                                        <p:attrNameLst>
                                          <p:attrName>style.visibility</p:attrName>
                                        </p:attrNameLst>
                                      </p:cBhvr>
                                      <p:to>
                                        <p:strVal val="visible"/>
                                      </p:to>
                                    </p:set>
                                    <p:animEffect transition="in" filter="fade">
                                      <p:cBhvr>
                                        <p:cTn id="28" dur="1000"/>
                                        <p:tgtEl>
                                          <p:spTgt spid="142339">
                                            <p:txEl>
                                              <p:pRg st="3" end="3"/>
                                            </p:txEl>
                                          </p:spTgt>
                                        </p:tgtEl>
                                      </p:cBhvr>
                                    </p:animEffect>
                                    <p:anim calcmode="lin" valueType="num">
                                      <p:cBhvr>
                                        <p:cTn id="29" dur="1000" fill="hold"/>
                                        <p:tgtEl>
                                          <p:spTgt spid="142339">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142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grpId="0" nodeType="clickEffect">
                                  <p:stCondLst>
                                    <p:cond delay="0"/>
                                  </p:stCondLst>
                                  <p:iterate type="lt">
                                    <p:tmPct val="10000"/>
                                  </p:iterate>
                                  <p:childTnLst>
                                    <p:set>
                                      <p:cBhvr>
                                        <p:cTn id="34" dur="1" fill="hold">
                                          <p:stCondLst>
                                            <p:cond delay="0"/>
                                          </p:stCondLst>
                                        </p:cTn>
                                        <p:tgtEl>
                                          <p:spTgt spid="142339">
                                            <p:txEl>
                                              <p:pRg st="4" end="4"/>
                                            </p:txEl>
                                          </p:spTgt>
                                        </p:tgtEl>
                                        <p:attrNameLst>
                                          <p:attrName>style.visibility</p:attrName>
                                        </p:attrNameLst>
                                      </p:cBhvr>
                                      <p:to>
                                        <p:strVal val="visible"/>
                                      </p:to>
                                    </p:set>
                                    <p:animEffect transition="in" filter="fade">
                                      <p:cBhvr>
                                        <p:cTn id="35" dur="1000"/>
                                        <p:tgtEl>
                                          <p:spTgt spid="142339">
                                            <p:txEl>
                                              <p:pRg st="4" end="4"/>
                                            </p:txEl>
                                          </p:spTgt>
                                        </p:tgtEl>
                                      </p:cBhvr>
                                    </p:animEffect>
                                    <p:anim calcmode="lin" valueType="num">
                                      <p:cBhvr>
                                        <p:cTn id="36" dur="1000" fill="hold"/>
                                        <p:tgtEl>
                                          <p:spTgt spid="142339">
                                            <p:txEl>
                                              <p:pRg st="4" end="4"/>
                                            </p:txEl>
                                          </p:spTgt>
                                        </p:tgtEl>
                                        <p:attrNameLst>
                                          <p:attrName>ppt_x</p:attrName>
                                        </p:attrNameLst>
                                      </p:cBhvr>
                                      <p:tavLst>
                                        <p:tav tm="0">
                                          <p:val>
                                            <p:strVal val="#ppt_x-.1"/>
                                          </p:val>
                                        </p:tav>
                                        <p:tav tm="100000">
                                          <p:val>
                                            <p:strVal val="#ppt_x"/>
                                          </p:val>
                                        </p:tav>
                                      </p:tavLst>
                                    </p:anim>
                                    <p:anim calcmode="lin" valueType="num">
                                      <p:cBhvr>
                                        <p:cTn id="37" dur="1000" fill="hold"/>
                                        <p:tgtEl>
                                          <p:spTgt spid="142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0" presetClass="entr" presetSubtype="0" fill="hold" grpId="0" nodeType="clickEffect">
                                  <p:stCondLst>
                                    <p:cond delay="0"/>
                                  </p:stCondLst>
                                  <p:iterate type="lt">
                                    <p:tmPct val="10000"/>
                                  </p:iterate>
                                  <p:childTnLst>
                                    <p:set>
                                      <p:cBhvr>
                                        <p:cTn id="41" dur="1" fill="hold">
                                          <p:stCondLst>
                                            <p:cond delay="0"/>
                                          </p:stCondLst>
                                        </p:cTn>
                                        <p:tgtEl>
                                          <p:spTgt spid="142339">
                                            <p:txEl>
                                              <p:pRg st="5" end="5"/>
                                            </p:txEl>
                                          </p:spTgt>
                                        </p:tgtEl>
                                        <p:attrNameLst>
                                          <p:attrName>style.visibility</p:attrName>
                                        </p:attrNameLst>
                                      </p:cBhvr>
                                      <p:to>
                                        <p:strVal val="visible"/>
                                      </p:to>
                                    </p:set>
                                    <p:animEffect transition="in" filter="fade">
                                      <p:cBhvr>
                                        <p:cTn id="42" dur="1000"/>
                                        <p:tgtEl>
                                          <p:spTgt spid="142339">
                                            <p:txEl>
                                              <p:pRg st="5" end="5"/>
                                            </p:txEl>
                                          </p:spTgt>
                                        </p:tgtEl>
                                      </p:cBhvr>
                                    </p:animEffect>
                                    <p:anim calcmode="lin" valueType="num">
                                      <p:cBhvr>
                                        <p:cTn id="43" dur="1000" fill="hold"/>
                                        <p:tgtEl>
                                          <p:spTgt spid="142339">
                                            <p:txEl>
                                              <p:pRg st="5" end="5"/>
                                            </p:txEl>
                                          </p:spTgt>
                                        </p:tgtEl>
                                        <p:attrNameLst>
                                          <p:attrName>ppt_x</p:attrName>
                                        </p:attrNameLst>
                                      </p:cBhvr>
                                      <p:tavLst>
                                        <p:tav tm="0">
                                          <p:val>
                                            <p:strVal val="#ppt_x-.1"/>
                                          </p:val>
                                        </p:tav>
                                        <p:tav tm="100000">
                                          <p:val>
                                            <p:strVal val="#ppt_x"/>
                                          </p:val>
                                        </p:tav>
                                      </p:tavLst>
                                    </p:anim>
                                    <p:anim calcmode="lin" valueType="num">
                                      <p:cBhvr>
                                        <p:cTn id="44" dur="1000" fill="hold"/>
                                        <p:tgtEl>
                                          <p:spTgt spid="1423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0" presetClass="entr" presetSubtype="0" fill="hold" grpId="0" nodeType="clickEffect">
                                  <p:stCondLst>
                                    <p:cond delay="0"/>
                                  </p:stCondLst>
                                  <p:iterate type="lt">
                                    <p:tmPct val="10000"/>
                                  </p:iterate>
                                  <p:childTnLst>
                                    <p:set>
                                      <p:cBhvr>
                                        <p:cTn id="48" dur="1" fill="hold">
                                          <p:stCondLst>
                                            <p:cond delay="0"/>
                                          </p:stCondLst>
                                        </p:cTn>
                                        <p:tgtEl>
                                          <p:spTgt spid="142339">
                                            <p:txEl>
                                              <p:pRg st="6" end="6"/>
                                            </p:txEl>
                                          </p:spTgt>
                                        </p:tgtEl>
                                        <p:attrNameLst>
                                          <p:attrName>style.visibility</p:attrName>
                                        </p:attrNameLst>
                                      </p:cBhvr>
                                      <p:to>
                                        <p:strVal val="visible"/>
                                      </p:to>
                                    </p:set>
                                    <p:animEffect transition="in" filter="fade">
                                      <p:cBhvr>
                                        <p:cTn id="49" dur="1000"/>
                                        <p:tgtEl>
                                          <p:spTgt spid="142339">
                                            <p:txEl>
                                              <p:pRg st="6" end="6"/>
                                            </p:txEl>
                                          </p:spTgt>
                                        </p:tgtEl>
                                      </p:cBhvr>
                                    </p:animEffect>
                                    <p:anim calcmode="lin" valueType="num">
                                      <p:cBhvr>
                                        <p:cTn id="50" dur="1000" fill="hold"/>
                                        <p:tgtEl>
                                          <p:spTgt spid="142339">
                                            <p:txEl>
                                              <p:pRg st="6" end="6"/>
                                            </p:txEl>
                                          </p:spTgt>
                                        </p:tgtEl>
                                        <p:attrNameLst>
                                          <p:attrName>ppt_x</p:attrName>
                                        </p:attrNameLst>
                                      </p:cBhvr>
                                      <p:tavLst>
                                        <p:tav tm="0">
                                          <p:val>
                                            <p:strVal val="#ppt_x-.1"/>
                                          </p:val>
                                        </p:tav>
                                        <p:tav tm="100000">
                                          <p:val>
                                            <p:strVal val="#ppt_x"/>
                                          </p:val>
                                        </p:tav>
                                      </p:tavLst>
                                    </p:anim>
                                    <p:anim calcmode="lin" valueType="num">
                                      <p:cBhvr>
                                        <p:cTn id="51" dur="1000" fill="hold"/>
                                        <p:tgtEl>
                                          <p:spTgt spid="142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0" presetClass="entr" presetSubtype="0" fill="hold" grpId="0" nodeType="clickEffect">
                                  <p:stCondLst>
                                    <p:cond delay="0"/>
                                  </p:stCondLst>
                                  <p:iterate type="lt">
                                    <p:tmPct val="10000"/>
                                  </p:iterate>
                                  <p:childTnLst>
                                    <p:set>
                                      <p:cBhvr>
                                        <p:cTn id="55" dur="1" fill="hold">
                                          <p:stCondLst>
                                            <p:cond delay="0"/>
                                          </p:stCondLst>
                                        </p:cTn>
                                        <p:tgtEl>
                                          <p:spTgt spid="142339">
                                            <p:txEl>
                                              <p:pRg st="7" end="7"/>
                                            </p:txEl>
                                          </p:spTgt>
                                        </p:tgtEl>
                                        <p:attrNameLst>
                                          <p:attrName>style.visibility</p:attrName>
                                        </p:attrNameLst>
                                      </p:cBhvr>
                                      <p:to>
                                        <p:strVal val="visible"/>
                                      </p:to>
                                    </p:set>
                                    <p:animEffect transition="in" filter="fade">
                                      <p:cBhvr>
                                        <p:cTn id="56" dur="1000"/>
                                        <p:tgtEl>
                                          <p:spTgt spid="142339">
                                            <p:txEl>
                                              <p:pRg st="7" end="7"/>
                                            </p:txEl>
                                          </p:spTgt>
                                        </p:tgtEl>
                                      </p:cBhvr>
                                    </p:animEffect>
                                    <p:anim calcmode="lin" valueType="num">
                                      <p:cBhvr>
                                        <p:cTn id="57" dur="1000" fill="hold"/>
                                        <p:tgtEl>
                                          <p:spTgt spid="142339">
                                            <p:txEl>
                                              <p:pRg st="7" end="7"/>
                                            </p:txEl>
                                          </p:spTgt>
                                        </p:tgtEl>
                                        <p:attrNameLst>
                                          <p:attrName>ppt_x</p:attrName>
                                        </p:attrNameLst>
                                      </p:cBhvr>
                                      <p:tavLst>
                                        <p:tav tm="0">
                                          <p:val>
                                            <p:strVal val="#ppt_x-.1"/>
                                          </p:val>
                                        </p:tav>
                                        <p:tav tm="100000">
                                          <p:val>
                                            <p:strVal val="#ppt_x"/>
                                          </p:val>
                                        </p:tav>
                                      </p:tavLst>
                                    </p:anim>
                                    <p:anim calcmode="lin" valueType="num">
                                      <p:cBhvr>
                                        <p:cTn id="58" dur="1000" fill="hold"/>
                                        <p:tgtEl>
                                          <p:spTgt spid="142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0" presetClass="entr" presetSubtype="0" fill="hold" grpId="0" nodeType="clickEffect">
                                  <p:stCondLst>
                                    <p:cond delay="0"/>
                                  </p:stCondLst>
                                  <p:iterate type="lt">
                                    <p:tmPct val="10000"/>
                                  </p:iterate>
                                  <p:childTnLst>
                                    <p:set>
                                      <p:cBhvr>
                                        <p:cTn id="62" dur="1" fill="hold">
                                          <p:stCondLst>
                                            <p:cond delay="0"/>
                                          </p:stCondLst>
                                        </p:cTn>
                                        <p:tgtEl>
                                          <p:spTgt spid="142339">
                                            <p:txEl>
                                              <p:pRg st="8" end="8"/>
                                            </p:txEl>
                                          </p:spTgt>
                                        </p:tgtEl>
                                        <p:attrNameLst>
                                          <p:attrName>style.visibility</p:attrName>
                                        </p:attrNameLst>
                                      </p:cBhvr>
                                      <p:to>
                                        <p:strVal val="visible"/>
                                      </p:to>
                                    </p:set>
                                    <p:animEffect transition="in" filter="fade">
                                      <p:cBhvr>
                                        <p:cTn id="63" dur="1000"/>
                                        <p:tgtEl>
                                          <p:spTgt spid="142339">
                                            <p:txEl>
                                              <p:pRg st="8" end="8"/>
                                            </p:txEl>
                                          </p:spTgt>
                                        </p:tgtEl>
                                      </p:cBhvr>
                                    </p:animEffect>
                                    <p:anim calcmode="lin" valueType="num">
                                      <p:cBhvr>
                                        <p:cTn id="64" dur="1000" fill="hold"/>
                                        <p:tgtEl>
                                          <p:spTgt spid="142339">
                                            <p:txEl>
                                              <p:pRg st="8" end="8"/>
                                            </p:txEl>
                                          </p:spTgt>
                                        </p:tgtEl>
                                        <p:attrNameLst>
                                          <p:attrName>ppt_x</p:attrName>
                                        </p:attrNameLst>
                                      </p:cBhvr>
                                      <p:tavLst>
                                        <p:tav tm="0">
                                          <p:val>
                                            <p:strVal val="#ppt_x-.1"/>
                                          </p:val>
                                        </p:tav>
                                        <p:tav tm="100000">
                                          <p:val>
                                            <p:strVal val="#ppt_x"/>
                                          </p:val>
                                        </p:tav>
                                      </p:tavLst>
                                    </p:anim>
                                    <p:anim calcmode="lin" valueType="num">
                                      <p:cBhvr>
                                        <p:cTn id="65" dur="1000" fill="hold"/>
                                        <p:tgtEl>
                                          <p:spTgt spid="14233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0" presetClass="entr" presetSubtype="0" fill="hold" grpId="0" nodeType="clickEffect">
                                  <p:stCondLst>
                                    <p:cond delay="0"/>
                                  </p:stCondLst>
                                  <p:iterate type="lt">
                                    <p:tmPct val="10000"/>
                                  </p:iterate>
                                  <p:childTnLst>
                                    <p:set>
                                      <p:cBhvr>
                                        <p:cTn id="69" dur="1" fill="hold">
                                          <p:stCondLst>
                                            <p:cond delay="0"/>
                                          </p:stCondLst>
                                        </p:cTn>
                                        <p:tgtEl>
                                          <p:spTgt spid="142339">
                                            <p:txEl>
                                              <p:pRg st="9" end="9"/>
                                            </p:txEl>
                                          </p:spTgt>
                                        </p:tgtEl>
                                        <p:attrNameLst>
                                          <p:attrName>style.visibility</p:attrName>
                                        </p:attrNameLst>
                                      </p:cBhvr>
                                      <p:to>
                                        <p:strVal val="visible"/>
                                      </p:to>
                                    </p:set>
                                    <p:animEffect transition="in" filter="fade">
                                      <p:cBhvr>
                                        <p:cTn id="70" dur="1000"/>
                                        <p:tgtEl>
                                          <p:spTgt spid="142339">
                                            <p:txEl>
                                              <p:pRg st="9" end="9"/>
                                            </p:txEl>
                                          </p:spTgt>
                                        </p:tgtEl>
                                      </p:cBhvr>
                                    </p:animEffect>
                                    <p:anim calcmode="lin" valueType="num">
                                      <p:cBhvr>
                                        <p:cTn id="71" dur="1000" fill="hold"/>
                                        <p:tgtEl>
                                          <p:spTgt spid="142339">
                                            <p:txEl>
                                              <p:pRg st="9" end="9"/>
                                            </p:txEl>
                                          </p:spTgt>
                                        </p:tgtEl>
                                        <p:attrNameLst>
                                          <p:attrName>ppt_x</p:attrName>
                                        </p:attrNameLst>
                                      </p:cBhvr>
                                      <p:tavLst>
                                        <p:tav tm="0">
                                          <p:val>
                                            <p:strVal val="#ppt_x-.1"/>
                                          </p:val>
                                        </p:tav>
                                        <p:tav tm="100000">
                                          <p:val>
                                            <p:strVal val="#ppt_x"/>
                                          </p:val>
                                        </p:tav>
                                      </p:tavLst>
                                    </p:anim>
                                    <p:anim calcmode="lin" valueType="num">
                                      <p:cBhvr>
                                        <p:cTn id="72" dur="1000" fill="hold"/>
                                        <p:tgtEl>
                                          <p:spTgt spid="14233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0" presetClass="entr" presetSubtype="0" fill="hold" grpId="0" nodeType="clickEffect">
                                  <p:stCondLst>
                                    <p:cond delay="0"/>
                                  </p:stCondLst>
                                  <p:iterate type="lt">
                                    <p:tmPct val="10000"/>
                                  </p:iterate>
                                  <p:childTnLst>
                                    <p:set>
                                      <p:cBhvr>
                                        <p:cTn id="76" dur="1" fill="hold">
                                          <p:stCondLst>
                                            <p:cond delay="0"/>
                                          </p:stCondLst>
                                        </p:cTn>
                                        <p:tgtEl>
                                          <p:spTgt spid="142339">
                                            <p:txEl>
                                              <p:pRg st="10" end="10"/>
                                            </p:txEl>
                                          </p:spTgt>
                                        </p:tgtEl>
                                        <p:attrNameLst>
                                          <p:attrName>style.visibility</p:attrName>
                                        </p:attrNameLst>
                                      </p:cBhvr>
                                      <p:to>
                                        <p:strVal val="visible"/>
                                      </p:to>
                                    </p:set>
                                    <p:animEffect transition="in" filter="fade">
                                      <p:cBhvr>
                                        <p:cTn id="77" dur="1000"/>
                                        <p:tgtEl>
                                          <p:spTgt spid="142339">
                                            <p:txEl>
                                              <p:pRg st="10" end="10"/>
                                            </p:txEl>
                                          </p:spTgt>
                                        </p:tgtEl>
                                      </p:cBhvr>
                                    </p:animEffect>
                                    <p:anim calcmode="lin" valueType="num">
                                      <p:cBhvr>
                                        <p:cTn id="78" dur="1000" fill="hold"/>
                                        <p:tgtEl>
                                          <p:spTgt spid="142339">
                                            <p:txEl>
                                              <p:pRg st="10" end="10"/>
                                            </p:txEl>
                                          </p:spTgt>
                                        </p:tgtEl>
                                        <p:attrNameLst>
                                          <p:attrName>ppt_x</p:attrName>
                                        </p:attrNameLst>
                                      </p:cBhvr>
                                      <p:tavLst>
                                        <p:tav tm="0">
                                          <p:val>
                                            <p:strVal val="#ppt_x-.1"/>
                                          </p:val>
                                        </p:tav>
                                        <p:tav tm="100000">
                                          <p:val>
                                            <p:strVal val="#ppt_x"/>
                                          </p:val>
                                        </p:tav>
                                      </p:tavLst>
                                    </p:anim>
                                    <p:anim calcmode="lin" valueType="num">
                                      <p:cBhvr>
                                        <p:cTn id="79" dur="1000" fill="hold"/>
                                        <p:tgtEl>
                                          <p:spTgt spid="142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0" presetClass="entr" presetSubtype="0" fill="hold" grpId="0" nodeType="clickEffect">
                                  <p:stCondLst>
                                    <p:cond delay="0"/>
                                  </p:stCondLst>
                                  <p:iterate type="lt">
                                    <p:tmPct val="10000"/>
                                  </p:iterate>
                                  <p:childTnLst>
                                    <p:set>
                                      <p:cBhvr>
                                        <p:cTn id="83" dur="1" fill="hold">
                                          <p:stCondLst>
                                            <p:cond delay="0"/>
                                          </p:stCondLst>
                                        </p:cTn>
                                        <p:tgtEl>
                                          <p:spTgt spid="142339">
                                            <p:txEl>
                                              <p:pRg st="11" end="11"/>
                                            </p:txEl>
                                          </p:spTgt>
                                        </p:tgtEl>
                                        <p:attrNameLst>
                                          <p:attrName>style.visibility</p:attrName>
                                        </p:attrNameLst>
                                      </p:cBhvr>
                                      <p:to>
                                        <p:strVal val="visible"/>
                                      </p:to>
                                    </p:set>
                                    <p:animEffect transition="in" filter="fade">
                                      <p:cBhvr>
                                        <p:cTn id="84" dur="1000"/>
                                        <p:tgtEl>
                                          <p:spTgt spid="142339">
                                            <p:txEl>
                                              <p:pRg st="11" end="11"/>
                                            </p:txEl>
                                          </p:spTgt>
                                        </p:tgtEl>
                                      </p:cBhvr>
                                    </p:animEffect>
                                    <p:anim calcmode="lin" valueType="num">
                                      <p:cBhvr>
                                        <p:cTn id="85" dur="1000" fill="hold"/>
                                        <p:tgtEl>
                                          <p:spTgt spid="142339">
                                            <p:txEl>
                                              <p:pRg st="11" end="11"/>
                                            </p:txEl>
                                          </p:spTgt>
                                        </p:tgtEl>
                                        <p:attrNameLst>
                                          <p:attrName>ppt_x</p:attrName>
                                        </p:attrNameLst>
                                      </p:cBhvr>
                                      <p:tavLst>
                                        <p:tav tm="0">
                                          <p:val>
                                            <p:strVal val="#ppt_x-.1"/>
                                          </p:val>
                                        </p:tav>
                                        <p:tav tm="100000">
                                          <p:val>
                                            <p:strVal val="#ppt_x"/>
                                          </p:val>
                                        </p:tav>
                                      </p:tavLst>
                                    </p:anim>
                                    <p:anim calcmode="lin" valueType="num">
                                      <p:cBhvr>
                                        <p:cTn id="86" dur="1000" fill="hold"/>
                                        <p:tgtEl>
                                          <p:spTgt spid="142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0" presetClass="entr" presetSubtype="0" fill="hold" grpId="0" nodeType="clickEffect">
                                  <p:stCondLst>
                                    <p:cond delay="0"/>
                                  </p:stCondLst>
                                  <p:iterate type="lt">
                                    <p:tmPct val="10000"/>
                                  </p:iterate>
                                  <p:childTnLst>
                                    <p:set>
                                      <p:cBhvr>
                                        <p:cTn id="90" dur="1" fill="hold">
                                          <p:stCondLst>
                                            <p:cond delay="0"/>
                                          </p:stCondLst>
                                        </p:cTn>
                                        <p:tgtEl>
                                          <p:spTgt spid="142339">
                                            <p:txEl>
                                              <p:pRg st="12" end="12"/>
                                            </p:txEl>
                                          </p:spTgt>
                                        </p:tgtEl>
                                        <p:attrNameLst>
                                          <p:attrName>style.visibility</p:attrName>
                                        </p:attrNameLst>
                                      </p:cBhvr>
                                      <p:to>
                                        <p:strVal val="visible"/>
                                      </p:to>
                                    </p:set>
                                    <p:animEffect transition="in" filter="fade">
                                      <p:cBhvr>
                                        <p:cTn id="91" dur="1000"/>
                                        <p:tgtEl>
                                          <p:spTgt spid="142339">
                                            <p:txEl>
                                              <p:pRg st="12" end="12"/>
                                            </p:txEl>
                                          </p:spTgt>
                                        </p:tgtEl>
                                      </p:cBhvr>
                                    </p:animEffect>
                                    <p:anim calcmode="lin" valueType="num">
                                      <p:cBhvr>
                                        <p:cTn id="92" dur="1000" fill="hold"/>
                                        <p:tgtEl>
                                          <p:spTgt spid="142339">
                                            <p:txEl>
                                              <p:pRg st="12" end="12"/>
                                            </p:txEl>
                                          </p:spTgt>
                                        </p:tgtEl>
                                        <p:attrNameLst>
                                          <p:attrName>ppt_x</p:attrName>
                                        </p:attrNameLst>
                                      </p:cBhvr>
                                      <p:tavLst>
                                        <p:tav tm="0">
                                          <p:val>
                                            <p:strVal val="#ppt_x-.1"/>
                                          </p:val>
                                        </p:tav>
                                        <p:tav tm="100000">
                                          <p:val>
                                            <p:strVal val="#ppt_x"/>
                                          </p:val>
                                        </p:tav>
                                      </p:tavLst>
                                    </p:anim>
                                    <p:anim calcmode="lin" valueType="num">
                                      <p:cBhvr>
                                        <p:cTn id="93" dur="1000" fill="hold"/>
                                        <p:tgtEl>
                                          <p:spTgt spid="14233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4" presetClass="entr" presetSubtype="0" accel="100000" fill="hold" nodeType="clickEffect">
                                  <p:stCondLst>
                                    <p:cond delay="0"/>
                                  </p:stCondLst>
                                  <p:childTnLst>
                                    <p:set>
                                      <p:cBhvr>
                                        <p:cTn id="97" dur="1" fill="hold">
                                          <p:stCondLst>
                                            <p:cond delay="0"/>
                                          </p:stCondLst>
                                        </p:cTn>
                                        <p:tgtEl>
                                          <p:spTgt spid="142340"/>
                                        </p:tgtEl>
                                        <p:attrNameLst>
                                          <p:attrName>style.visibility</p:attrName>
                                        </p:attrNameLst>
                                      </p:cBhvr>
                                      <p:to>
                                        <p:strVal val="visible"/>
                                      </p:to>
                                    </p:set>
                                    <p:anim calcmode="lin" valueType="num">
                                      <p:cBhvr>
                                        <p:cTn id="98" dur="2000" fill="hold"/>
                                        <p:tgtEl>
                                          <p:spTgt spid="142340"/>
                                        </p:tgtEl>
                                        <p:attrNameLst>
                                          <p:attrName>ppt_w</p:attrName>
                                        </p:attrNameLst>
                                      </p:cBhvr>
                                      <p:tavLst>
                                        <p:tav tm="0">
                                          <p:val>
                                            <p:strVal val="#ppt_w*0.05"/>
                                          </p:val>
                                        </p:tav>
                                        <p:tav tm="100000">
                                          <p:val>
                                            <p:strVal val="#ppt_w"/>
                                          </p:val>
                                        </p:tav>
                                      </p:tavLst>
                                    </p:anim>
                                    <p:anim calcmode="lin" valueType="num">
                                      <p:cBhvr>
                                        <p:cTn id="99" dur="2000" fill="hold"/>
                                        <p:tgtEl>
                                          <p:spTgt spid="142340"/>
                                        </p:tgtEl>
                                        <p:attrNameLst>
                                          <p:attrName>ppt_h</p:attrName>
                                        </p:attrNameLst>
                                      </p:cBhvr>
                                      <p:tavLst>
                                        <p:tav tm="0">
                                          <p:val>
                                            <p:strVal val="#ppt_h"/>
                                          </p:val>
                                        </p:tav>
                                        <p:tav tm="100000">
                                          <p:val>
                                            <p:strVal val="#ppt_h"/>
                                          </p:val>
                                        </p:tav>
                                      </p:tavLst>
                                    </p:anim>
                                    <p:anim calcmode="lin" valueType="num">
                                      <p:cBhvr>
                                        <p:cTn id="100" dur="2000" fill="hold"/>
                                        <p:tgtEl>
                                          <p:spTgt spid="142340"/>
                                        </p:tgtEl>
                                        <p:attrNameLst>
                                          <p:attrName>ppt_x</p:attrName>
                                        </p:attrNameLst>
                                      </p:cBhvr>
                                      <p:tavLst>
                                        <p:tav tm="0">
                                          <p:val>
                                            <p:strVal val="#ppt_x-.2"/>
                                          </p:val>
                                        </p:tav>
                                        <p:tav tm="100000">
                                          <p:val>
                                            <p:strVal val="#ppt_x"/>
                                          </p:val>
                                        </p:tav>
                                      </p:tavLst>
                                    </p:anim>
                                    <p:anim calcmode="lin" valueType="num">
                                      <p:cBhvr>
                                        <p:cTn id="101" dur="2000" fill="hold"/>
                                        <p:tgtEl>
                                          <p:spTgt spid="142340"/>
                                        </p:tgtEl>
                                        <p:attrNameLst>
                                          <p:attrName>ppt_y</p:attrName>
                                        </p:attrNameLst>
                                      </p:cBhvr>
                                      <p:tavLst>
                                        <p:tav tm="0">
                                          <p:val>
                                            <p:strVal val="#ppt_y"/>
                                          </p:val>
                                        </p:tav>
                                        <p:tav tm="100000">
                                          <p:val>
                                            <p:strVal val="#ppt_y"/>
                                          </p:val>
                                        </p:tav>
                                      </p:tavLst>
                                    </p:anim>
                                    <p:animEffect transition="in" filter="fade">
                                      <p:cBhvr>
                                        <p:cTn id="102" dur="2000"/>
                                        <p:tgtEl>
                                          <p:spTgt spid="142340"/>
                                        </p:tgtEl>
                                      </p:cBhvr>
                                    </p:animEffect>
                                  </p:childTnLst>
                                </p:cTn>
                              </p:par>
                            </p:childTnLst>
                          </p:cTn>
                        </p:par>
                      </p:childTnLst>
                    </p:cTn>
                  </p:par>
                  <p:par>
                    <p:cTn id="103" fill="hold">
                      <p:stCondLst>
                        <p:cond delay="indefinite"/>
                      </p:stCondLst>
                      <p:childTnLst>
                        <p:par>
                          <p:cTn id="104" fill="hold">
                            <p:stCondLst>
                              <p:cond delay="0"/>
                            </p:stCondLst>
                            <p:childTnLst>
                              <p:par>
                                <p:cTn id="105" presetID="8" presetClass="entr" presetSubtype="16" fill="hold" nodeType="clickEffect">
                                  <p:stCondLst>
                                    <p:cond delay="0"/>
                                  </p:stCondLst>
                                  <p:childTnLst>
                                    <p:set>
                                      <p:cBhvr>
                                        <p:cTn id="106" dur="1" fill="hold">
                                          <p:stCondLst>
                                            <p:cond delay="0"/>
                                          </p:stCondLst>
                                        </p:cTn>
                                        <p:tgtEl>
                                          <p:spTgt spid="142340"/>
                                        </p:tgtEl>
                                        <p:attrNameLst>
                                          <p:attrName>style.visibility</p:attrName>
                                        </p:attrNameLst>
                                      </p:cBhvr>
                                      <p:to>
                                        <p:strVal val="visible"/>
                                      </p:to>
                                    </p:set>
                                    <p:animEffect transition="in" filter="diamond(in)">
                                      <p:cBhvr>
                                        <p:cTn id="107" dur="20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endParaRPr lang="en-US" smtClean="0"/>
          </a:p>
        </p:txBody>
      </p:sp>
      <p:sp>
        <p:nvSpPr>
          <p:cNvPr id="31748" name="Rectangle 3"/>
          <p:cNvSpPr>
            <a:spLocks noGrp="1" noChangeArrowheads="1"/>
          </p:cNvSpPr>
          <p:nvPr>
            <p:ph type="body" idx="1"/>
          </p:nvPr>
        </p:nvSpPr>
        <p:spPr/>
        <p:txBody>
          <a:bodyPr/>
          <a:lstStyle/>
          <a:p>
            <a:pPr eaLnBrk="1" hangingPunct="1">
              <a:buFontTx/>
              <a:buNone/>
            </a:pPr>
            <a:r>
              <a:rPr lang="en-US" altLang="zh-CN" smtClean="0">
                <a:ea typeface="宋体" pitchFamily="2" charset="-122"/>
              </a:rPr>
              <a:t>Nghiệm tổng quát :</a:t>
            </a:r>
            <a:endParaRPr lang="en-US" smtClean="0"/>
          </a:p>
        </p:txBody>
      </p:sp>
      <p:sp>
        <p:nvSpPr>
          <p:cNvPr id="3174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43364" name="Object 2"/>
          <p:cNvGraphicFramePr>
            <a:graphicFrameLocks noChangeAspect="1"/>
          </p:cNvGraphicFramePr>
          <p:nvPr/>
        </p:nvGraphicFramePr>
        <p:xfrm>
          <a:off x="1219200" y="2286000"/>
          <a:ext cx="5638800" cy="3433763"/>
        </p:xfrm>
        <a:graphic>
          <a:graphicData uri="http://schemas.openxmlformats.org/presentationml/2006/ole">
            <p:oleObj spid="_x0000_s31746" name="Equation" r:id="rId3" imgW="2755900" imgH="1676400" progId="Equation.DSMT4">
              <p:embed/>
            </p:oleObj>
          </a:graphicData>
        </a:graphic>
      </p:graphicFrame>
      <p:sp>
        <p:nvSpPr>
          <p:cNvPr id="6" name="Slide Number Placeholder 5"/>
          <p:cNvSpPr>
            <a:spLocks noGrp="1"/>
          </p:cNvSpPr>
          <p:nvPr>
            <p:ph type="sldNum" sz="quarter" idx="12"/>
          </p:nvPr>
        </p:nvSpPr>
        <p:spPr/>
        <p:txBody>
          <a:bodyPr/>
          <a:lstStyle/>
          <a:p>
            <a:pPr>
              <a:defRPr/>
            </a:pPr>
            <a:fld id="{1237808E-B96E-4AD4-9F2C-4B8EADA9470F}" type="slidenum">
              <a:rPr lang="en-US" smtClean="0"/>
              <a:pPr>
                <a:defRPr/>
              </a:pPr>
              <a:t>73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 calcmode="lin" valueType="num">
                                      <p:cBhvr additive="base">
                                        <p:cTn id="7" dur="500" fill="hold"/>
                                        <p:tgtEl>
                                          <p:spTgt spid="143364"/>
                                        </p:tgtEl>
                                        <p:attrNameLst>
                                          <p:attrName>ppt_x</p:attrName>
                                        </p:attrNameLst>
                                      </p:cBhvr>
                                      <p:tavLst>
                                        <p:tav tm="0">
                                          <p:val>
                                            <p:strVal val="#ppt_x"/>
                                          </p:val>
                                        </p:tav>
                                        <p:tav tm="100000">
                                          <p:val>
                                            <p:strVal val="#ppt_x"/>
                                          </p:val>
                                        </p:tav>
                                      </p:tavLst>
                                    </p:anim>
                                    <p:anim calcmode="lin" valueType="num">
                                      <p:cBhvr additive="base">
                                        <p:cTn id="8" dur="500" fill="hold"/>
                                        <p:tgtEl>
                                          <p:spTgt spid="143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Đềthi2006</a:t>
            </a:r>
          </a:p>
        </p:txBody>
      </p:sp>
      <p:sp>
        <p:nvSpPr>
          <p:cNvPr id="147459" name="Rectangle 3"/>
          <p:cNvSpPr>
            <a:spLocks noGrp="1" noChangeArrowheads="1"/>
          </p:cNvSpPr>
          <p:nvPr>
            <p:ph type="body" idx="1"/>
          </p:nvPr>
        </p:nvSpPr>
        <p:spPr/>
        <p:txBody>
          <a:bodyPr/>
          <a:lstStyle/>
          <a:p>
            <a:pPr eaLnBrk="1" hangingPunct="1">
              <a:buFontTx/>
              <a:buNone/>
            </a:pPr>
            <a:r>
              <a:rPr lang="en-US" smtClean="0"/>
              <a:t>a)Tìm nghiệm tổng quát của hệ thức đệ qui :</a:t>
            </a:r>
          </a:p>
          <a:p>
            <a:pPr eaLnBrk="1" hangingPunct="1">
              <a:buFontTx/>
              <a:buNone/>
            </a:pPr>
            <a:r>
              <a:rPr lang="en-US" smtClean="0"/>
              <a:t>a</a:t>
            </a:r>
            <a:r>
              <a:rPr lang="en-US" baseline="-25000" smtClean="0"/>
              <a:t>n</a:t>
            </a:r>
            <a:r>
              <a:rPr lang="en-US" smtClean="0"/>
              <a:t>= 4a</a:t>
            </a:r>
            <a:r>
              <a:rPr lang="en-US" baseline="-25000" smtClean="0"/>
              <a:t>n-1</a:t>
            </a:r>
            <a:r>
              <a:rPr lang="en-US" smtClean="0"/>
              <a:t>- 4 a</a:t>
            </a:r>
            <a:r>
              <a:rPr lang="en-US" baseline="-25000" smtClean="0"/>
              <a:t>n-2</a:t>
            </a:r>
            <a:endParaRPr lang="en-US" smtClean="0"/>
          </a:p>
          <a:p>
            <a:pPr eaLnBrk="1" hangingPunct="1">
              <a:buFontTx/>
              <a:buNone/>
            </a:pPr>
            <a:r>
              <a:rPr lang="en-US" smtClean="0"/>
              <a:t>b)Tìm nghiệm của hệ thức đệ qui:</a:t>
            </a:r>
          </a:p>
          <a:p>
            <a:pPr eaLnBrk="1" hangingPunct="1">
              <a:buFontTx/>
              <a:buNone/>
            </a:pPr>
            <a:r>
              <a:rPr lang="en-US" smtClean="0"/>
              <a:t>a</a:t>
            </a:r>
            <a:r>
              <a:rPr lang="en-US" baseline="-25000" smtClean="0"/>
              <a:t>n</a:t>
            </a:r>
            <a:r>
              <a:rPr lang="en-US" smtClean="0"/>
              <a:t>= 4a</a:t>
            </a:r>
            <a:r>
              <a:rPr lang="en-US" baseline="-25000" smtClean="0"/>
              <a:t>n-1</a:t>
            </a:r>
            <a:r>
              <a:rPr lang="en-US" smtClean="0"/>
              <a:t>- 4 a</a:t>
            </a:r>
            <a:r>
              <a:rPr lang="en-US" baseline="-25000" smtClean="0"/>
              <a:t>n-2</a:t>
            </a:r>
            <a:r>
              <a:rPr lang="en-US" smtClean="0"/>
              <a:t>+3. 2</a:t>
            </a:r>
            <a:r>
              <a:rPr lang="en-US" baseline="30000" smtClean="0"/>
              <a:t>n+1</a:t>
            </a:r>
            <a:endParaRPr lang="en-US" smtClean="0"/>
          </a:p>
          <a:p>
            <a:pPr eaLnBrk="1" hangingPunct="1">
              <a:buFontTx/>
              <a:buNone/>
            </a:pPr>
            <a:r>
              <a:rPr lang="en-US" smtClean="0"/>
              <a:t>thoả điều kiện đầu:a</a:t>
            </a:r>
            <a:r>
              <a:rPr lang="en-US" baseline="-25000" smtClean="0"/>
              <a:t>0</a:t>
            </a:r>
            <a:r>
              <a:rPr lang="en-US" smtClean="0"/>
              <a:t>=4,a</a:t>
            </a:r>
            <a:r>
              <a:rPr lang="en-US" baseline="-25000" smtClean="0"/>
              <a:t>1</a:t>
            </a:r>
            <a:r>
              <a:rPr lang="en-US" smtClean="0"/>
              <a:t>=4</a:t>
            </a:r>
          </a:p>
          <a:p>
            <a:pPr eaLnBrk="1" hangingPunct="1">
              <a:buFontTx/>
              <a:buNone/>
            </a:pPr>
            <a:endParaRPr lang="en-US" smtClean="0"/>
          </a:p>
        </p:txBody>
      </p:sp>
      <p:sp>
        <p:nvSpPr>
          <p:cNvPr id="4" name="Slide Number Placeholder 3"/>
          <p:cNvSpPr>
            <a:spLocks noGrp="1"/>
          </p:cNvSpPr>
          <p:nvPr>
            <p:ph type="sldNum" sz="quarter" idx="12"/>
          </p:nvPr>
        </p:nvSpPr>
        <p:spPr/>
        <p:txBody>
          <a:bodyPr/>
          <a:lstStyle/>
          <a:p>
            <a:pPr>
              <a:defRPr/>
            </a:pPr>
            <a:fld id="{AFF1C080-78D1-476B-9162-1C8EBB8DFD31}" type="slidenum">
              <a:rPr lang="en-US" smtClean="0"/>
              <a:pPr>
                <a:defRPr/>
              </a:pPr>
              <a:t>74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20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20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47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7459">
                                            <p:txEl>
                                              <p:pRg st="2" end="2"/>
                                            </p:txEl>
                                          </p:spTgt>
                                        </p:tgtEl>
                                        <p:attrNameLst>
                                          <p:attrName>style.visibility</p:attrName>
                                        </p:attrNameLst>
                                      </p:cBhvr>
                                      <p:to>
                                        <p:strVal val="visible"/>
                                      </p:to>
                                    </p:set>
                                    <p:anim calcmode="lin" valueType="num">
                                      <p:cBhvr additive="base">
                                        <p:cTn id="19" dur="20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47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7459">
                                            <p:txEl>
                                              <p:pRg st="3" end="3"/>
                                            </p:txEl>
                                          </p:spTgt>
                                        </p:tgtEl>
                                        <p:attrNameLst>
                                          <p:attrName>style.visibility</p:attrName>
                                        </p:attrNameLst>
                                      </p:cBhvr>
                                      <p:to>
                                        <p:strVal val="visible"/>
                                      </p:to>
                                    </p:set>
                                    <p:anim calcmode="lin" valueType="num">
                                      <p:cBhvr additive="base">
                                        <p:cTn id="25" dur="20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47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7459">
                                            <p:txEl>
                                              <p:pRg st="4" end="4"/>
                                            </p:txEl>
                                          </p:spTgt>
                                        </p:tgtEl>
                                        <p:attrNameLst>
                                          <p:attrName>style.visibility</p:attrName>
                                        </p:attrNameLst>
                                      </p:cBhvr>
                                      <p:to>
                                        <p:strVal val="visible"/>
                                      </p:to>
                                    </p:set>
                                    <p:anim calcmode="lin" valueType="num">
                                      <p:cBhvr additive="base">
                                        <p:cTn id="31" dur="20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4745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title"/>
          </p:nvPr>
        </p:nvSpPr>
        <p:spPr/>
        <p:txBody>
          <a:bodyPr/>
          <a:lstStyle/>
          <a:p>
            <a:pPr eaLnBrk="1" hangingPunct="1"/>
            <a:r>
              <a:rPr lang="en-US" smtClean="0"/>
              <a:t>Đềthi2006</a:t>
            </a:r>
          </a:p>
        </p:txBody>
      </p:sp>
      <p:sp>
        <p:nvSpPr>
          <p:cNvPr id="149507" name="Rectangle 3"/>
          <p:cNvSpPr>
            <a:spLocks noGrp="1" noChangeArrowheads="1"/>
          </p:cNvSpPr>
          <p:nvPr>
            <p:ph type="body" sz="half" idx="1"/>
          </p:nvPr>
        </p:nvSpPr>
        <p:spPr>
          <a:xfrm>
            <a:off x="762000" y="1752600"/>
            <a:ext cx="7696200" cy="4419600"/>
          </a:xfrm>
        </p:spPr>
        <p:txBody>
          <a:bodyPr/>
          <a:lstStyle/>
          <a:p>
            <a:pPr marL="0" indent="0" eaLnBrk="1" hangingPunct="1">
              <a:buFontTx/>
              <a:buNone/>
            </a:pPr>
            <a:r>
              <a:rPr lang="en-US" sz="2800" smtClean="0"/>
              <a:t>Đáp án</a:t>
            </a:r>
          </a:p>
          <a:p>
            <a:pPr marL="0" indent="0" eaLnBrk="1" hangingPunct="1">
              <a:buFontTx/>
              <a:buNone/>
            </a:pPr>
            <a:r>
              <a:rPr lang="en-US" sz="2800" smtClean="0"/>
              <a:t>a) Phương trình đặc trưng x</a:t>
            </a:r>
            <a:r>
              <a:rPr lang="en-US" sz="2800" baseline="30000" smtClean="0"/>
              <a:t>2</a:t>
            </a:r>
            <a:r>
              <a:rPr lang="en-US" sz="2800" smtClean="0"/>
              <a:t>-4x+4 = 0 có nghiệm kép x = 2nên nghiệm tổng quát có dạng</a:t>
            </a:r>
          </a:p>
          <a:p>
            <a:pPr marL="0" indent="0" eaLnBrk="1" hangingPunct="1">
              <a:buFontTx/>
              <a:buNone/>
            </a:pPr>
            <a:r>
              <a:rPr lang="en-US" sz="2800" smtClean="0"/>
              <a:t> a</a:t>
            </a:r>
            <a:r>
              <a:rPr lang="en-US" sz="2800" baseline="-25000" smtClean="0"/>
              <a:t>n </a:t>
            </a:r>
            <a:r>
              <a:rPr lang="en-US" sz="2800" smtClean="0"/>
              <a:t>= (A+nB) 2</a:t>
            </a:r>
            <a:r>
              <a:rPr lang="en-US" sz="2800" baseline="30000" smtClean="0"/>
              <a:t>n</a:t>
            </a:r>
            <a:r>
              <a:rPr lang="en-US" sz="2800" smtClean="0"/>
              <a:t>  (0,5đ)</a:t>
            </a:r>
          </a:p>
          <a:p>
            <a:pPr marL="0" indent="0" eaLnBrk="1" hangingPunct="1">
              <a:buFontTx/>
              <a:buNone/>
            </a:pPr>
            <a:r>
              <a:rPr lang="en-US" sz="2800" smtClean="0"/>
              <a:t>b) Vì </a:t>
            </a:r>
            <a:r>
              <a:rPr lang="el-GR" sz="2800" smtClean="0">
                <a:cs typeface="Times New Roman" pitchFamily="18" charset="0"/>
              </a:rPr>
              <a:t>β</a:t>
            </a:r>
            <a:r>
              <a:rPr lang="en-US" sz="2800" smtClean="0">
                <a:cs typeface="Times New Roman" pitchFamily="18" charset="0"/>
              </a:rPr>
              <a:t>=2 l</a:t>
            </a:r>
            <a:r>
              <a:rPr lang="el-GR" sz="2800" smtClean="0"/>
              <a:t>à</a:t>
            </a:r>
            <a:r>
              <a:rPr lang="en-US" sz="2800" smtClean="0"/>
              <a:t> nghi</a:t>
            </a:r>
            <a:r>
              <a:rPr lang="el-GR" sz="2800" smtClean="0"/>
              <a:t>ệ</a:t>
            </a:r>
            <a:r>
              <a:rPr lang="en-US" sz="2800" smtClean="0"/>
              <a:t>m k</a:t>
            </a:r>
            <a:r>
              <a:rPr lang="el-GR" sz="2800" smtClean="0"/>
              <a:t>é</a:t>
            </a:r>
            <a:r>
              <a:rPr lang="en-US" sz="2800" smtClean="0"/>
              <a:t>p c</a:t>
            </a:r>
            <a:r>
              <a:rPr lang="el-GR" sz="2800" smtClean="0"/>
              <a:t>ủa</a:t>
            </a:r>
            <a:r>
              <a:rPr lang="en-US" sz="2800" smtClean="0"/>
              <a:t> ph</a:t>
            </a:r>
            <a:r>
              <a:rPr lang="el-GR" sz="2800" smtClean="0"/>
              <a:t>ươ</a:t>
            </a:r>
            <a:r>
              <a:rPr lang="en-US" sz="2800" smtClean="0"/>
              <a:t>ng tr</a:t>
            </a:r>
            <a:r>
              <a:rPr lang="el-GR" sz="2800" smtClean="0"/>
              <a:t>ì</a:t>
            </a:r>
            <a:r>
              <a:rPr lang="en-US" sz="2800" smtClean="0"/>
              <a:t>nh </a:t>
            </a:r>
            <a:r>
              <a:rPr lang="el-GR" sz="2800" smtClean="0"/>
              <a:t>đặ</a:t>
            </a:r>
            <a:r>
              <a:rPr lang="en-US" sz="2800" smtClean="0"/>
              <a:t>c tr</a:t>
            </a:r>
            <a:r>
              <a:rPr lang="el-GR" sz="2800" smtClean="0"/>
              <a:t>ư</a:t>
            </a:r>
            <a:r>
              <a:rPr lang="en-US" sz="2800" smtClean="0"/>
              <a:t>ng n</a:t>
            </a:r>
            <a:r>
              <a:rPr lang="el-GR" sz="2800" smtClean="0"/>
              <a:t>ê</a:t>
            </a:r>
            <a:r>
              <a:rPr lang="en-US" sz="2800" smtClean="0"/>
              <a:t>n ta t</a:t>
            </a:r>
            <a:r>
              <a:rPr lang="el-GR" sz="2800" smtClean="0"/>
              <a:t>ì</a:t>
            </a:r>
            <a:r>
              <a:rPr lang="en-US" sz="2800" smtClean="0"/>
              <a:t>m  nghi</a:t>
            </a:r>
            <a:r>
              <a:rPr lang="el-GR" sz="2800" smtClean="0"/>
              <a:t>ệ</a:t>
            </a:r>
            <a:r>
              <a:rPr lang="en-US" sz="2800" smtClean="0"/>
              <a:t>m ri</a:t>
            </a:r>
            <a:r>
              <a:rPr lang="el-GR" sz="2800" smtClean="0"/>
              <a:t>ê</a:t>
            </a:r>
            <a:r>
              <a:rPr lang="en-US" sz="2800" smtClean="0"/>
              <a:t>ng d</a:t>
            </a:r>
            <a:r>
              <a:rPr lang="el-GR" sz="2800" smtClean="0"/>
              <a:t>ướ</a:t>
            </a:r>
            <a:r>
              <a:rPr lang="en-US" sz="2800" smtClean="0"/>
              <a:t>i d</a:t>
            </a:r>
            <a:r>
              <a:rPr lang="el-GR" sz="2800" smtClean="0"/>
              <a:t>ạ</a:t>
            </a:r>
            <a:r>
              <a:rPr lang="en-US" sz="2800" smtClean="0"/>
              <a:t>ng Cn</a:t>
            </a:r>
            <a:r>
              <a:rPr lang="en-US" sz="2800" baseline="30000" smtClean="0"/>
              <a:t>2</a:t>
            </a:r>
            <a:r>
              <a:rPr lang="en-US" sz="2800" smtClean="0"/>
              <a:t>2</a:t>
            </a:r>
            <a:r>
              <a:rPr lang="en-US" sz="2800" baseline="30000" smtClean="0"/>
              <a:t>n</a:t>
            </a:r>
            <a:r>
              <a:rPr lang="en-US" sz="2800" smtClean="0"/>
              <a:t>.</a:t>
            </a:r>
          </a:p>
          <a:p>
            <a:pPr marL="0" indent="0" eaLnBrk="1" hangingPunct="1">
              <a:buFontTx/>
              <a:buNone/>
            </a:pPr>
            <a:r>
              <a:rPr lang="en-US" sz="2800" smtClean="0"/>
              <a:t>Ta c</a:t>
            </a:r>
            <a:r>
              <a:rPr lang="el-GR" sz="2800" smtClean="0"/>
              <a:t>ó</a:t>
            </a:r>
            <a:r>
              <a:rPr lang="en-US" sz="2800" smtClean="0"/>
              <a:t> Cn</a:t>
            </a:r>
            <a:r>
              <a:rPr lang="en-US" sz="2800" baseline="30000" smtClean="0"/>
              <a:t>2</a:t>
            </a:r>
            <a:r>
              <a:rPr lang="en-US" sz="2800" smtClean="0"/>
              <a:t>2</a:t>
            </a:r>
            <a:r>
              <a:rPr lang="en-US" sz="2800" baseline="30000" smtClean="0"/>
              <a:t>n </a:t>
            </a:r>
            <a:r>
              <a:rPr lang="en-US" sz="2800" smtClean="0"/>
              <a:t> =4C(n-1)</a:t>
            </a:r>
            <a:r>
              <a:rPr lang="en-US" sz="2800" baseline="30000" smtClean="0"/>
              <a:t>2</a:t>
            </a:r>
            <a:r>
              <a:rPr lang="en-US" sz="2800" smtClean="0"/>
              <a:t>2</a:t>
            </a:r>
            <a:r>
              <a:rPr lang="en-US" sz="2800" baseline="30000" smtClean="0"/>
              <a:t>n-1</a:t>
            </a:r>
            <a:r>
              <a:rPr lang="en-US" sz="2800" smtClean="0"/>
              <a:t>-4C(n-2)</a:t>
            </a:r>
            <a:r>
              <a:rPr lang="en-US" sz="2800" baseline="30000" smtClean="0"/>
              <a:t>2</a:t>
            </a:r>
            <a:r>
              <a:rPr lang="en-US" sz="2800" smtClean="0"/>
              <a:t>2</a:t>
            </a:r>
            <a:r>
              <a:rPr lang="en-US" sz="2800" baseline="30000" smtClean="0"/>
              <a:t>n-2</a:t>
            </a:r>
            <a:r>
              <a:rPr lang="en-US" sz="2800" smtClean="0"/>
              <a:t>+3.2</a:t>
            </a:r>
            <a:r>
              <a:rPr lang="en-US" sz="2800" baseline="30000" smtClean="0"/>
              <a:t>n+1</a:t>
            </a:r>
          </a:p>
          <a:p>
            <a:pPr marL="0" indent="0" eaLnBrk="1" hangingPunct="1">
              <a:buFontTx/>
              <a:buNone/>
            </a:pPr>
            <a:r>
              <a:rPr lang="en-US" sz="2800" smtClean="0"/>
              <a:t>       </a:t>
            </a:r>
            <a:r>
              <a:rPr lang="en-US" sz="2800" smtClean="0">
                <a:sym typeface="Symbol" pitchFamily="18" charset="2"/>
              </a:rPr>
              <a:t> C = 3 (0,5đ)</a:t>
            </a:r>
          </a:p>
          <a:p>
            <a:pPr marL="0" indent="0" eaLnBrk="1" hangingPunct="1">
              <a:buFontTx/>
              <a:buNone/>
            </a:pPr>
            <a:endParaRPr lang="en-US" sz="2800" baseline="-25000" smtClean="0">
              <a:sym typeface="Symbol" pitchFamily="18" charset="2"/>
            </a:endParaRPr>
          </a:p>
        </p:txBody>
      </p:sp>
      <p:sp>
        <p:nvSpPr>
          <p:cNvPr id="4" name="Slide Number Placeholder 3"/>
          <p:cNvSpPr>
            <a:spLocks noGrp="1"/>
          </p:cNvSpPr>
          <p:nvPr>
            <p:ph type="sldNum" sz="quarter" idx="12"/>
          </p:nvPr>
        </p:nvSpPr>
        <p:spPr/>
        <p:txBody>
          <a:bodyPr/>
          <a:lstStyle/>
          <a:p>
            <a:pPr>
              <a:defRPr/>
            </a:pPr>
            <a:fld id="{B05CB06C-6637-4240-B278-C6CF1D9E8E6C}" type="slidenum">
              <a:rPr lang="en-US" smtClean="0"/>
              <a:pPr>
                <a:defRPr/>
              </a:pPr>
              <a:t>75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20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49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9507">
                                            <p:txEl>
                                              <p:pRg st="1" end="1"/>
                                            </p:txEl>
                                          </p:spTgt>
                                        </p:tgtEl>
                                        <p:attrNameLst>
                                          <p:attrName>style.visibility</p:attrName>
                                        </p:attrNameLst>
                                      </p:cBhvr>
                                      <p:to>
                                        <p:strVal val="visible"/>
                                      </p:to>
                                    </p:set>
                                    <p:anim calcmode="lin" valueType="num">
                                      <p:cBhvr additive="base">
                                        <p:cTn id="13" dur="2000" fill="hold"/>
                                        <p:tgtEl>
                                          <p:spTgt spid="14950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49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507">
                                            <p:txEl>
                                              <p:pRg st="2" end="2"/>
                                            </p:txEl>
                                          </p:spTgt>
                                        </p:tgtEl>
                                        <p:attrNameLst>
                                          <p:attrName>style.visibility</p:attrName>
                                        </p:attrNameLst>
                                      </p:cBhvr>
                                      <p:to>
                                        <p:strVal val="visible"/>
                                      </p:to>
                                    </p:set>
                                    <p:anim calcmode="lin" valueType="num">
                                      <p:cBhvr additive="base">
                                        <p:cTn id="19" dur="2000" fill="hold"/>
                                        <p:tgtEl>
                                          <p:spTgt spid="14950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49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9507">
                                            <p:txEl>
                                              <p:pRg st="3" end="3"/>
                                            </p:txEl>
                                          </p:spTgt>
                                        </p:tgtEl>
                                        <p:attrNameLst>
                                          <p:attrName>style.visibility</p:attrName>
                                        </p:attrNameLst>
                                      </p:cBhvr>
                                      <p:to>
                                        <p:strVal val="visible"/>
                                      </p:to>
                                    </p:set>
                                    <p:anim calcmode="lin" valueType="num">
                                      <p:cBhvr additive="base">
                                        <p:cTn id="25" dur="2000" fill="hold"/>
                                        <p:tgtEl>
                                          <p:spTgt spid="14950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49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9507">
                                            <p:txEl>
                                              <p:pRg st="4" end="4"/>
                                            </p:txEl>
                                          </p:spTgt>
                                        </p:tgtEl>
                                        <p:attrNameLst>
                                          <p:attrName>style.visibility</p:attrName>
                                        </p:attrNameLst>
                                      </p:cBhvr>
                                      <p:to>
                                        <p:strVal val="visible"/>
                                      </p:to>
                                    </p:set>
                                    <p:anim calcmode="lin" valueType="num">
                                      <p:cBhvr additive="base">
                                        <p:cTn id="31" dur="2000" fill="hold"/>
                                        <p:tgtEl>
                                          <p:spTgt spid="149507">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49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9507">
                                            <p:txEl>
                                              <p:pRg st="5" end="5"/>
                                            </p:txEl>
                                          </p:spTgt>
                                        </p:tgtEl>
                                        <p:attrNameLst>
                                          <p:attrName>style.visibility</p:attrName>
                                        </p:attrNameLst>
                                      </p:cBhvr>
                                      <p:to>
                                        <p:strVal val="visible"/>
                                      </p:to>
                                    </p:set>
                                    <p:anim calcmode="lin" valueType="num">
                                      <p:cBhvr additive="base">
                                        <p:cTn id="37" dur="2000" fill="hold"/>
                                        <p:tgtEl>
                                          <p:spTgt spid="149507">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495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Đềthi2006</a:t>
            </a:r>
          </a:p>
        </p:txBody>
      </p:sp>
      <p:sp>
        <p:nvSpPr>
          <p:cNvPr id="151555" name="Rectangle 3"/>
          <p:cNvSpPr>
            <a:spLocks noGrp="1" noChangeArrowheads="1"/>
          </p:cNvSpPr>
          <p:nvPr>
            <p:ph type="body" idx="1"/>
          </p:nvPr>
        </p:nvSpPr>
        <p:spPr/>
        <p:txBody>
          <a:bodyPr/>
          <a:lstStyle/>
          <a:p>
            <a:pPr eaLnBrk="1" hangingPunct="1">
              <a:buFontTx/>
              <a:buNone/>
            </a:pPr>
            <a:r>
              <a:rPr lang="en-US" smtClean="0">
                <a:sym typeface="Symbol" pitchFamily="18" charset="2"/>
              </a:rPr>
              <a:t>Do đó nghiệm tổng quát có dạng </a:t>
            </a:r>
          </a:p>
          <a:p>
            <a:pPr eaLnBrk="1" hangingPunct="1">
              <a:buFontTx/>
              <a:buNone/>
            </a:pPr>
            <a:r>
              <a:rPr lang="en-US" smtClean="0">
                <a:sym typeface="Symbol" pitchFamily="18" charset="2"/>
              </a:rPr>
              <a:t> a</a:t>
            </a:r>
            <a:r>
              <a:rPr lang="en-US" baseline="-25000" smtClean="0">
                <a:sym typeface="Symbol" pitchFamily="18" charset="2"/>
              </a:rPr>
              <a:t>n </a:t>
            </a:r>
            <a:r>
              <a:rPr lang="en-US" smtClean="0">
                <a:sym typeface="Symbol" pitchFamily="18" charset="2"/>
              </a:rPr>
              <a:t> =A 2</a:t>
            </a:r>
            <a:r>
              <a:rPr lang="en-US" baseline="30000" smtClean="0">
                <a:sym typeface="Symbol" pitchFamily="18" charset="2"/>
              </a:rPr>
              <a:t>n</a:t>
            </a:r>
            <a:r>
              <a:rPr lang="en-US" smtClean="0">
                <a:sym typeface="Symbol" pitchFamily="18" charset="2"/>
              </a:rPr>
              <a:t> +Bn2</a:t>
            </a:r>
            <a:r>
              <a:rPr lang="en-US" baseline="30000" smtClean="0">
                <a:sym typeface="Symbol" pitchFamily="18" charset="2"/>
              </a:rPr>
              <a:t>n</a:t>
            </a:r>
            <a:r>
              <a:rPr lang="en-US" smtClean="0">
                <a:sym typeface="Symbol" pitchFamily="18" charset="2"/>
              </a:rPr>
              <a:t> +3n</a:t>
            </a:r>
            <a:r>
              <a:rPr lang="en-US" baseline="30000" smtClean="0">
                <a:sym typeface="Symbol" pitchFamily="18" charset="2"/>
              </a:rPr>
              <a:t>2</a:t>
            </a:r>
            <a:r>
              <a:rPr lang="en-US" smtClean="0">
                <a:sym typeface="Symbol" pitchFamily="18" charset="2"/>
              </a:rPr>
              <a:t>2</a:t>
            </a:r>
            <a:r>
              <a:rPr lang="en-US" baseline="30000" smtClean="0">
                <a:sym typeface="Symbol" pitchFamily="18" charset="2"/>
              </a:rPr>
              <a:t>n</a:t>
            </a:r>
          </a:p>
          <a:p>
            <a:pPr eaLnBrk="1" hangingPunct="1">
              <a:buFontTx/>
              <a:buNone/>
            </a:pPr>
            <a:r>
              <a:rPr lang="en-US" smtClean="0"/>
              <a:t>Sử dụng ĐKĐ</a:t>
            </a:r>
          </a:p>
          <a:p>
            <a:pPr eaLnBrk="1" hangingPunct="1">
              <a:buFontTx/>
              <a:buNone/>
            </a:pPr>
            <a:r>
              <a:rPr lang="en-US" smtClean="0"/>
              <a:t>a</a:t>
            </a:r>
            <a:r>
              <a:rPr lang="en-US" baseline="-25000" smtClean="0"/>
              <a:t>0</a:t>
            </a:r>
            <a:r>
              <a:rPr lang="en-US" smtClean="0"/>
              <a:t> = A = 4</a:t>
            </a:r>
          </a:p>
          <a:p>
            <a:pPr eaLnBrk="1" hangingPunct="1">
              <a:buFontTx/>
              <a:buNone/>
            </a:pPr>
            <a:r>
              <a:rPr lang="en-US" smtClean="0"/>
              <a:t>a</a:t>
            </a:r>
            <a:r>
              <a:rPr lang="en-US" baseline="-25000" smtClean="0"/>
              <a:t>1  </a:t>
            </a:r>
            <a:r>
              <a:rPr lang="en-US" smtClean="0"/>
              <a:t>=2A+2B +6 = 4 .Nên B = -5</a:t>
            </a:r>
          </a:p>
        </p:txBody>
      </p:sp>
      <p:sp>
        <p:nvSpPr>
          <p:cNvPr id="4" name="Slide Number Placeholder 3"/>
          <p:cNvSpPr>
            <a:spLocks noGrp="1"/>
          </p:cNvSpPr>
          <p:nvPr>
            <p:ph type="sldNum" sz="quarter" idx="12"/>
          </p:nvPr>
        </p:nvSpPr>
        <p:spPr/>
        <p:txBody>
          <a:bodyPr/>
          <a:lstStyle/>
          <a:p>
            <a:pPr>
              <a:defRPr/>
            </a:pPr>
            <a:fld id="{28F03D12-2911-4BD2-A7A3-7FB756024B49}" type="slidenum">
              <a:rPr lang="en-US" smtClean="0"/>
              <a:pPr>
                <a:defRPr/>
              </a:pPr>
              <a:t>76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20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51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20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51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20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51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1555">
                                            <p:txEl>
                                              <p:pRg st="3" end="3"/>
                                            </p:txEl>
                                          </p:spTgt>
                                        </p:tgtEl>
                                        <p:attrNameLst>
                                          <p:attrName>style.visibility</p:attrName>
                                        </p:attrNameLst>
                                      </p:cBhvr>
                                      <p:to>
                                        <p:strVal val="visible"/>
                                      </p:to>
                                    </p:set>
                                    <p:anim calcmode="lin" valueType="num">
                                      <p:cBhvr additive="base">
                                        <p:cTn id="25" dur="2000" fill="hold"/>
                                        <p:tgtEl>
                                          <p:spTgt spid="151555">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51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1555">
                                            <p:txEl>
                                              <p:pRg st="4" end="4"/>
                                            </p:txEl>
                                          </p:spTgt>
                                        </p:tgtEl>
                                        <p:attrNameLst>
                                          <p:attrName>style.visibility</p:attrName>
                                        </p:attrNameLst>
                                      </p:cBhvr>
                                      <p:to>
                                        <p:strVal val="visible"/>
                                      </p:to>
                                    </p:set>
                                    <p:anim calcmode="lin" valueType="num">
                                      <p:cBhvr additive="base">
                                        <p:cTn id="31" dur="2000" fill="hold"/>
                                        <p:tgtEl>
                                          <p:spTgt spid="151555">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51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z="4000" smtClean="0"/>
              <a:t/>
            </a:r>
            <a:br>
              <a:rPr lang="en-US" sz="4000" smtClean="0"/>
            </a:br>
            <a:r>
              <a:rPr lang="en-US" sz="4000" smtClean="0"/>
              <a:t>Đềthi 2006</a:t>
            </a:r>
          </a:p>
        </p:txBody>
      </p:sp>
      <p:sp>
        <p:nvSpPr>
          <p:cNvPr id="152579" name="Rectangle 3"/>
          <p:cNvSpPr>
            <a:spLocks noGrp="1" noChangeArrowheads="1"/>
          </p:cNvSpPr>
          <p:nvPr>
            <p:ph type="body" idx="1"/>
          </p:nvPr>
        </p:nvSpPr>
        <p:spPr/>
        <p:txBody>
          <a:bodyPr/>
          <a:lstStyle/>
          <a:p>
            <a:pPr marL="609600" indent="-609600" eaLnBrk="1" hangingPunct="1">
              <a:buFontTx/>
              <a:buNone/>
            </a:pPr>
            <a:r>
              <a:rPr lang="en-US" smtClean="0"/>
              <a:t> Cho X={0,1,2}.Gọi a</a:t>
            </a:r>
            <a:r>
              <a:rPr lang="en-US" baseline="-25000" smtClean="0"/>
              <a:t>n</a:t>
            </a:r>
            <a:r>
              <a:rPr lang="en-US" smtClean="0"/>
              <a:t> là số các từ có chiều dài n trên X trong đó số 1 không xuất hiện liên tiếp và số 2 không xuất hiện liên tiếp.</a:t>
            </a:r>
          </a:p>
          <a:p>
            <a:pPr marL="609600" indent="-609600" eaLnBrk="1" hangingPunct="1">
              <a:buFontTx/>
              <a:buAutoNum type="alphaLcParenR"/>
            </a:pPr>
            <a:r>
              <a:rPr lang="en-US" smtClean="0"/>
              <a:t>Chứng minh rằng a</a:t>
            </a:r>
            <a:r>
              <a:rPr lang="en-US" baseline="-25000" smtClean="0"/>
              <a:t>n</a:t>
            </a:r>
            <a:r>
              <a:rPr lang="en-US" smtClean="0"/>
              <a:t> thoả hệ thức đệ qui:</a:t>
            </a:r>
          </a:p>
          <a:p>
            <a:pPr marL="609600" indent="-609600" eaLnBrk="1" hangingPunct="1">
              <a:buFontTx/>
              <a:buNone/>
            </a:pPr>
            <a:r>
              <a:rPr lang="en-US" smtClean="0"/>
              <a:t>a</a:t>
            </a:r>
            <a:r>
              <a:rPr lang="en-US" baseline="-25000" smtClean="0"/>
              <a:t>n</a:t>
            </a:r>
            <a:r>
              <a:rPr lang="en-US" smtClean="0"/>
              <a:t>= 2a</a:t>
            </a:r>
            <a:r>
              <a:rPr lang="en-US" baseline="-25000" smtClean="0"/>
              <a:t>n-1</a:t>
            </a:r>
            <a:r>
              <a:rPr lang="en-US" smtClean="0"/>
              <a:t>+a</a:t>
            </a:r>
            <a:r>
              <a:rPr lang="en-US" baseline="-25000" smtClean="0"/>
              <a:t>n-2</a:t>
            </a:r>
            <a:r>
              <a:rPr lang="en-US" smtClean="0"/>
              <a:t> với n&gt;2.</a:t>
            </a:r>
          </a:p>
          <a:p>
            <a:pPr marL="609600" indent="-609600" eaLnBrk="1" hangingPunct="1">
              <a:buFontTx/>
              <a:buNone/>
            </a:pPr>
            <a:r>
              <a:rPr lang="en-US" smtClean="0"/>
              <a:t>b)Tìm biểu thức của a</a:t>
            </a:r>
            <a:r>
              <a:rPr lang="en-US" baseline="-25000" smtClean="0"/>
              <a:t>n</a:t>
            </a:r>
            <a:r>
              <a:rPr lang="en-US" smtClean="0"/>
              <a:t> theo n.</a:t>
            </a:r>
          </a:p>
        </p:txBody>
      </p:sp>
      <p:sp>
        <p:nvSpPr>
          <p:cNvPr id="4" name="Slide Number Placeholder 3"/>
          <p:cNvSpPr>
            <a:spLocks noGrp="1"/>
          </p:cNvSpPr>
          <p:nvPr>
            <p:ph type="sldNum" sz="quarter" idx="12"/>
          </p:nvPr>
        </p:nvSpPr>
        <p:spPr/>
        <p:txBody>
          <a:bodyPr/>
          <a:lstStyle/>
          <a:p>
            <a:pPr>
              <a:defRPr/>
            </a:pPr>
            <a:fld id="{46D5AF22-45B3-43B9-96F4-97DADDDF15F9}" type="slidenum">
              <a:rPr lang="en-US" smtClean="0"/>
              <a:pPr>
                <a:defRPr/>
              </a:pPr>
              <a:t>77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20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20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2579">
                                            <p:txEl>
                                              <p:pRg st="2" end="2"/>
                                            </p:txEl>
                                          </p:spTgt>
                                        </p:tgtEl>
                                        <p:attrNameLst>
                                          <p:attrName>style.visibility</p:attrName>
                                        </p:attrNameLst>
                                      </p:cBhvr>
                                      <p:to>
                                        <p:strVal val="visible"/>
                                      </p:to>
                                    </p:set>
                                    <p:anim calcmode="lin" valueType="num">
                                      <p:cBhvr additive="base">
                                        <p:cTn id="19" dur="20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2579">
                                            <p:txEl>
                                              <p:pRg st="3" end="3"/>
                                            </p:txEl>
                                          </p:spTgt>
                                        </p:tgtEl>
                                        <p:attrNameLst>
                                          <p:attrName>style.visibility</p:attrName>
                                        </p:attrNameLst>
                                      </p:cBhvr>
                                      <p:to>
                                        <p:strVal val="visible"/>
                                      </p:to>
                                    </p:set>
                                    <p:anim calcmode="lin" valueType="num">
                                      <p:cBhvr additive="base">
                                        <p:cTn id="25" dur="20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525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Đềthi 2006</a:t>
            </a:r>
          </a:p>
        </p:txBody>
      </p:sp>
      <p:sp>
        <p:nvSpPr>
          <p:cNvPr id="154627" name="Rectangle 3"/>
          <p:cNvSpPr>
            <a:spLocks noGrp="1" noChangeArrowheads="1"/>
          </p:cNvSpPr>
          <p:nvPr>
            <p:ph type="body" idx="1"/>
          </p:nvPr>
        </p:nvSpPr>
        <p:spPr/>
        <p:txBody>
          <a:bodyPr/>
          <a:lstStyle/>
          <a:p>
            <a:pPr eaLnBrk="1" hangingPunct="1">
              <a:lnSpc>
                <a:spcPct val="90000"/>
              </a:lnSpc>
              <a:buFontTx/>
              <a:buNone/>
            </a:pPr>
            <a:r>
              <a:rPr lang="en-US" sz="2800" smtClean="0"/>
              <a:t>Đáp án (2,5 điểm)</a:t>
            </a:r>
          </a:p>
          <a:p>
            <a:pPr eaLnBrk="1" hangingPunct="1">
              <a:lnSpc>
                <a:spcPct val="90000"/>
              </a:lnSpc>
              <a:buFontTx/>
              <a:buNone/>
            </a:pPr>
            <a:r>
              <a:rPr lang="en-US" sz="2800" smtClean="0"/>
              <a:t>a)1 điểm</a:t>
            </a:r>
          </a:p>
          <a:p>
            <a:pPr eaLnBrk="1" hangingPunct="1">
              <a:lnSpc>
                <a:spcPct val="90000"/>
              </a:lnSpc>
              <a:buFontTx/>
              <a:buNone/>
            </a:pPr>
            <a:r>
              <a:rPr lang="en-US" sz="2800" smtClean="0"/>
              <a:t>Gọi b</a:t>
            </a:r>
            <a:r>
              <a:rPr lang="en-US" sz="2800" baseline="-25000" smtClean="0"/>
              <a:t>n</a:t>
            </a:r>
            <a:r>
              <a:rPr lang="en-US" sz="2800" smtClean="0"/>
              <a:t>,c</a:t>
            </a:r>
            <a:r>
              <a:rPr lang="en-US" sz="2800" baseline="-25000" smtClean="0"/>
              <a:t>n</a:t>
            </a:r>
            <a:r>
              <a:rPr lang="en-US" sz="2800" smtClean="0"/>
              <a:t>,d</a:t>
            </a:r>
            <a:r>
              <a:rPr lang="en-US" sz="2800" baseline="-25000" smtClean="0"/>
              <a:t>n</a:t>
            </a:r>
            <a:r>
              <a:rPr lang="en-US" sz="2800" smtClean="0"/>
              <a:t> lần lượt là số từ x</a:t>
            </a:r>
            <a:r>
              <a:rPr lang="en-US" sz="2800" baseline="-25000" smtClean="0"/>
              <a:t>1</a:t>
            </a:r>
            <a:r>
              <a:rPr lang="en-US" sz="2800" smtClean="0"/>
              <a:t>x</a:t>
            </a:r>
            <a:r>
              <a:rPr lang="en-US" sz="2800" baseline="-25000" smtClean="0"/>
              <a:t>2</a:t>
            </a:r>
            <a:r>
              <a:rPr lang="en-US" sz="2800" smtClean="0"/>
              <a:t>…x</a:t>
            </a:r>
            <a:r>
              <a:rPr lang="en-US" sz="2800" baseline="-25000" smtClean="0"/>
              <a:t>n</a:t>
            </a:r>
            <a:r>
              <a:rPr lang="en-US" sz="2800" smtClean="0"/>
              <a:t> ứng với</a:t>
            </a:r>
          </a:p>
          <a:p>
            <a:pPr eaLnBrk="1" hangingPunct="1">
              <a:lnSpc>
                <a:spcPct val="90000"/>
              </a:lnSpc>
              <a:buFontTx/>
              <a:buNone/>
            </a:pPr>
            <a:r>
              <a:rPr lang="en-US" sz="2800" smtClean="0"/>
              <a:t> x</a:t>
            </a:r>
            <a:r>
              <a:rPr lang="en-US" sz="2800" baseline="-25000" smtClean="0"/>
              <a:t>1</a:t>
            </a:r>
            <a:r>
              <a:rPr lang="en-US" sz="2800" smtClean="0"/>
              <a:t>= 0, x</a:t>
            </a:r>
            <a:r>
              <a:rPr lang="en-US" sz="2800" baseline="-25000" smtClean="0"/>
              <a:t>1</a:t>
            </a:r>
            <a:r>
              <a:rPr lang="en-US" sz="2800" smtClean="0"/>
              <a:t>=1, x</a:t>
            </a:r>
            <a:r>
              <a:rPr lang="en-US" sz="2800" baseline="-25000" smtClean="0"/>
              <a:t>1</a:t>
            </a:r>
            <a:r>
              <a:rPr lang="en-US" sz="2800" smtClean="0"/>
              <a:t>= 2.</a:t>
            </a:r>
          </a:p>
          <a:p>
            <a:pPr eaLnBrk="1" hangingPunct="1">
              <a:lnSpc>
                <a:spcPct val="90000"/>
              </a:lnSpc>
              <a:buFontTx/>
              <a:buNone/>
            </a:pPr>
            <a:r>
              <a:rPr lang="en-US" sz="2800" smtClean="0"/>
              <a:t>Ta có b</a:t>
            </a:r>
            <a:r>
              <a:rPr lang="en-US" sz="2800" baseline="-25000" smtClean="0"/>
              <a:t>n </a:t>
            </a:r>
            <a:r>
              <a:rPr lang="en-US" sz="2800" smtClean="0"/>
              <a:t>= a</a:t>
            </a:r>
            <a:r>
              <a:rPr lang="en-US" sz="2800" baseline="-25000" smtClean="0"/>
              <a:t>n-1</a:t>
            </a:r>
            <a:r>
              <a:rPr lang="en-US" sz="2800" smtClean="0"/>
              <a:t> ; c</a:t>
            </a:r>
            <a:r>
              <a:rPr lang="en-US" sz="2800" baseline="-25000" smtClean="0"/>
              <a:t>n</a:t>
            </a:r>
            <a:r>
              <a:rPr lang="en-US" sz="2800" smtClean="0"/>
              <a:t> = b</a:t>
            </a:r>
            <a:r>
              <a:rPr lang="en-US" sz="2800" baseline="-25000" smtClean="0"/>
              <a:t>n-1</a:t>
            </a:r>
            <a:r>
              <a:rPr lang="en-US" sz="2800" smtClean="0"/>
              <a:t> +d</a:t>
            </a:r>
            <a:r>
              <a:rPr lang="en-US" sz="2800" baseline="-25000" smtClean="0"/>
              <a:t>n-1  </a:t>
            </a:r>
            <a:r>
              <a:rPr lang="en-US" sz="2800" smtClean="0"/>
              <a:t>;d</a:t>
            </a:r>
            <a:r>
              <a:rPr lang="en-US" sz="2800" baseline="-25000" smtClean="0"/>
              <a:t>n</a:t>
            </a:r>
            <a:r>
              <a:rPr lang="en-US" sz="2800" smtClean="0"/>
              <a:t>= b</a:t>
            </a:r>
            <a:r>
              <a:rPr lang="en-US" sz="2800" baseline="-25000" smtClean="0"/>
              <a:t>n-1</a:t>
            </a:r>
            <a:r>
              <a:rPr lang="en-US" sz="2800" smtClean="0"/>
              <a:t>+c</a:t>
            </a:r>
            <a:r>
              <a:rPr lang="en-US" sz="2800" baseline="-25000" smtClean="0"/>
              <a:t>n-1</a:t>
            </a:r>
          </a:p>
          <a:p>
            <a:pPr eaLnBrk="1" hangingPunct="1">
              <a:lnSpc>
                <a:spcPct val="90000"/>
              </a:lnSpc>
              <a:buFontTx/>
              <a:buNone/>
            </a:pPr>
            <a:r>
              <a:rPr lang="en-US" sz="2800" smtClean="0"/>
              <a:t>Do đó a</a:t>
            </a:r>
            <a:r>
              <a:rPr lang="en-US" sz="2800" baseline="-25000" smtClean="0"/>
              <a:t>n</a:t>
            </a:r>
            <a:r>
              <a:rPr lang="en-US" sz="2800" smtClean="0"/>
              <a:t> = b</a:t>
            </a:r>
            <a:r>
              <a:rPr lang="en-US" sz="2800" baseline="-25000" smtClean="0"/>
              <a:t>n</a:t>
            </a:r>
            <a:r>
              <a:rPr lang="en-US" sz="2800" smtClean="0"/>
              <a:t> + c</a:t>
            </a:r>
            <a:r>
              <a:rPr lang="en-US" sz="2800" baseline="-25000" smtClean="0"/>
              <a:t>n</a:t>
            </a:r>
            <a:r>
              <a:rPr lang="en-US" sz="2800" smtClean="0"/>
              <a:t> +d</a:t>
            </a:r>
            <a:r>
              <a:rPr lang="en-US" sz="2800" baseline="-25000" smtClean="0"/>
              <a:t>n </a:t>
            </a:r>
            <a:r>
              <a:rPr lang="en-US" sz="2800" smtClean="0"/>
              <a:t>= a</a:t>
            </a:r>
            <a:r>
              <a:rPr lang="en-US" sz="2800" baseline="-25000" smtClean="0"/>
              <a:t>n-1 </a:t>
            </a:r>
            <a:r>
              <a:rPr lang="en-US" sz="2800" smtClean="0"/>
              <a:t>+b</a:t>
            </a:r>
            <a:r>
              <a:rPr lang="en-US" sz="2800" baseline="-25000" smtClean="0"/>
              <a:t>n-1</a:t>
            </a:r>
            <a:r>
              <a:rPr lang="en-US" sz="2800" smtClean="0"/>
              <a:t>+d</a:t>
            </a:r>
            <a:r>
              <a:rPr lang="en-US" sz="2800" baseline="-25000" smtClean="0"/>
              <a:t>n-1</a:t>
            </a:r>
            <a:r>
              <a:rPr lang="en-US" sz="2800" smtClean="0"/>
              <a:t>+b</a:t>
            </a:r>
            <a:r>
              <a:rPr lang="en-US" sz="2800" baseline="-25000" smtClean="0"/>
              <a:t>n-1</a:t>
            </a:r>
            <a:r>
              <a:rPr lang="en-US" sz="2800" smtClean="0"/>
              <a:t>+c</a:t>
            </a:r>
            <a:r>
              <a:rPr lang="en-US" sz="2800" baseline="-25000" smtClean="0"/>
              <a:t>n-1 </a:t>
            </a:r>
            <a:endParaRPr lang="en-US" sz="2800" smtClean="0"/>
          </a:p>
          <a:p>
            <a:pPr eaLnBrk="1" hangingPunct="1">
              <a:lnSpc>
                <a:spcPct val="90000"/>
              </a:lnSpc>
              <a:buFontTx/>
              <a:buNone/>
            </a:pPr>
            <a:r>
              <a:rPr lang="en-US" sz="2800" smtClean="0"/>
              <a:t>=</a:t>
            </a:r>
            <a:r>
              <a:rPr lang="en-US" sz="2800" baseline="-25000" smtClean="0"/>
              <a:t>   </a:t>
            </a:r>
            <a:r>
              <a:rPr lang="en-US" sz="2800" smtClean="0"/>
              <a:t>a</a:t>
            </a:r>
            <a:r>
              <a:rPr lang="en-US" sz="2800" baseline="-25000" smtClean="0"/>
              <a:t>n-1</a:t>
            </a:r>
            <a:r>
              <a:rPr lang="en-US" sz="2800" smtClean="0"/>
              <a:t>+a</a:t>
            </a:r>
            <a:r>
              <a:rPr lang="en-US" sz="2800" baseline="-25000" smtClean="0"/>
              <a:t>n-2</a:t>
            </a:r>
            <a:r>
              <a:rPr lang="en-US" sz="2800" smtClean="0"/>
              <a:t>+(d</a:t>
            </a:r>
            <a:r>
              <a:rPr lang="en-US" sz="2800" baseline="-25000" smtClean="0"/>
              <a:t>n-1</a:t>
            </a:r>
            <a:r>
              <a:rPr lang="en-US" sz="2800" smtClean="0"/>
              <a:t>+b</a:t>
            </a:r>
            <a:r>
              <a:rPr lang="en-US" sz="2800" baseline="-25000" smtClean="0"/>
              <a:t>n-1</a:t>
            </a:r>
            <a:r>
              <a:rPr lang="en-US" sz="2800" smtClean="0"/>
              <a:t>+c</a:t>
            </a:r>
            <a:r>
              <a:rPr lang="en-US" sz="2800" baseline="-25000" smtClean="0"/>
              <a:t>n-1</a:t>
            </a:r>
            <a:r>
              <a:rPr lang="en-US" sz="2800" smtClean="0"/>
              <a:t>) = a</a:t>
            </a:r>
            <a:r>
              <a:rPr lang="en-US" sz="2800" baseline="-25000" smtClean="0"/>
              <a:t>n-1</a:t>
            </a:r>
            <a:r>
              <a:rPr lang="en-US" sz="2800" smtClean="0"/>
              <a:t>+a</a:t>
            </a:r>
            <a:r>
              <a:rPr lang="en-US" sz="2800" baseline="-25000" smtClean="0"/>
              <a:t>n-2</a:t>
            </a:r>
            <a:r>
              <a:rPr lang="en-US" sz="2800" smtClean="0"/>
              <a:t>+a</a:t>
            </a:r>
            <a:r>
              <a:rPr lang="en-US" sz="2800" baseline="-25000" smtClean="0"/>
              <a:t>n-1</a:t>
            </a:r>
          </a:p>
          <a:p>
            <a:pPr eaLnBrk="1" hangingPunct="1">
              <a:lnSpc>
                <a:spcPct val="90000"/>
              </a:lnSpc>
              <a:buFontTx/>
              <a:buNone/>
            </a:pPr>
            <a:r>
              <a:rPr lang="en-US" sz="2800" smtClean="0"/>
              <a:t>= 2a</a:t>
            </a:r>
            <a:r>
              <a:rPr lang="en-US" sz="2800" baseline="-25000" smtClean="0"/>
              <a:t>n-1</a:t>
            </a:r>
            <a:r>
              <a:rPr lang="en-US" sz="2800" smtClean="0"/>
              <a:t>+a</a:t>
            </a:r>
            <a:r>
              <a:rPr lang="en-US" sz="2800" baseline="-25000" smtClean="0"/>
              <a:t>n-2          </a:t>
            </a:r>
          </a:p>
          <a:p>
            <a:pPr eaLnBrk="1" hangingPunct="1">
              <a:lnSpc>
                <a:spcPct val="90000"/>
              </a:lnSpc>
              <a:buFontTx/>
              <a:buNone/>
            </a:pPr>
            <a:r>
              <a:rPr lang="en-US" sz="2800" baseline="-25000" smtClean="0"/>
              <a:t>               </a:t>
            </a:r>
          </a:p>
        </p:txBody>
      </p:sp>
      <p:sp>
        <p:nvSpPr>
          <p:cNvPr id="4" name="Slide Number Placeholder 3"/>
          <p:cNvSpPr>
            <a:spLocks noGrp="1"/>
          </p:cNvSpPr>
          <p:nvPr>
            <p:ph type="sldNum" sz="quarter" idx="12"/>
          </p:nvPr>
        </p:nvSpPr>
        <p:spPr/>
        <p:txBody>
          <a:bodyPr/>
          <a:lstStyle/>
          <a:p>
            <a:pPr>
              <a:defRPr/>
            </a:pPr>
            <a:fld id="{4ADC31BF-0D2C-4416-9FEF-E5285DC52489}" type="slidenum">
              <a:rPr lang="en-US" smtClean="0"/>
              <a:pPr>
                <a:defRPr/>
              </a:pPr>
              <a:t>78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20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2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2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20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 calcmode="lin" valueType="num">
                                      <p:cBhvr additive="base">
                                        <p:cTn id="31" dur="20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54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4627">
                                            <p:txEl>
                                              <p:pRg st="5" end="5"/>
                                            </p:txEl>
                                          </p:spTgt>
                                        </p:tgtEl>
                                        <p:attrNameLst>
                                          <p:attrName>style.visibility</p:attrName>
                                        </p:attrNameLst>
                                      </p:cBhvr>
                                      <p:to>
                                        <p:strVal val="visible"/>
                                      </p:to>
                                    </p:set>
                                    <p:anim calcmode="lin" valueType="num">
                                      <p:cBhvr additive="base">
                                        <p:cTn id="37" dur="20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54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4627">
                                            <p:txEl>
                                              <p:pRg st="6" end="6"/>
                                            </p:txEl>
                                          </p:spTgt>
                                        </p:tgtEl>
                                        <p:attrNameLst>
                                          <p:attrName>style.visibility</p:attrName>
                                        </p:attrNameLst>
                                      </p:cBhvr>
                                      <p:to>
                                        <p:strVal val="visible"/>
                                      </p:to>
                                    </p:set>
                                    <p:anim calcmode="lin" valueType="num">
                                      <p:cBhvr additive="base">
                                        <p:cTn id="43" dur="2000" fill="hold"/>
                                        <p:tgtEl>
                                          <p:spTgt spid="154627">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1546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4627">
                                            <p:txEl>
                                              <p:pRg st="7" end="7"/>
                                            </p:txEl>
                                          </p:spTgt>
                                        </p:tgtEl>
                                        <p:attrNameLst>
                                          <p:attrName>style.visibility</p:attrName>
                                        </p:attrNameLst>
                                      </p:cBhvr>
                                      <p:to>
                                        <p:strVal val="visible"/>
                                      </p:to>
                                    </p:set>
                                    <p:anim calcmode="lin" valueType="num">
                                      <p:cBhvr additive="base">
                                        <p:cTn id="49" dur="2000" fill="hold"/>
                                        <p:tgtEl>
                                          <p:spTgt spid="154627">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1546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4627">
                                            <p:txEl>
                                              <p:pRg st="8" end="8"/>
                                            </p:txEl>
                                          </p:spTgt>
                                        </p:tgtEl>
                                        <p:attrNameLst>
                                          <p:attrName>style.visibility</p:attrName>
                                        </p:attrNameLst>
                                      </p:cBhvr>
                                      <p:to>
                                        <p:strVal val="visible"/>
                                      </p:to>
                                    </p:set>
                                    <p:anim calcmode="lin" valueType="num">
                                      <p:cBhvr additive="base">
                                        <p:cTn id="55" dur="2000" fill="hold"/>
                                        <p:tgtEl>
                                          <p:spTgt spid="154627">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1546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smtClean="0"/>
              <a:t>Đềthi 2006</a:t>
            </a:r>
          </a:p>
        </p:txBody>
      </p:sp>
      <p:sp>
        <p:nvSpPr>
          <p:cNvPr id="166915" name="Rectangle 3"/>
          <p:cNvSpPr>
            <a:spLocks noGrp="1" noChangeArrowheads="1"/>
          </p:cNvSpPr>
          <p:nvPr>
            <p:ph type="body" sz="half" idx="1"/>
          </p:nvPr>
        </p:nvSpPr>
        <p:spPr>
          <a:xfrm>
            <a:off x="685800" y="1676400"/>
            <a:ext cx="7772400" cy="4419600"/>
          </a:xfrm>
        </p:spPr>
        <p:txBody>
          <a:bodyPr/>
          <a:lstStyle/>
          <a:p>
            <a:pPr marL="0" indent="0" eaLnBrk="1" hangingPunct="1">
              <a:buFontTx/>
              <a:buNone/>
            </a:pPr>
            <a:r>
              <a:rPr lang="en-US" sz="2800" smtClean="0"/>
              <a:t>b)1,5 điểm.</a:t>
            </a:r>
          </a:p>
          <a:p>
            <a:pPr marL="0" indent="0" eaLnBrk="1" hangingPunct="1">
              <a:buFontTx/>
              <a:buNone/>
            </a:pPr>
            <a:r>
              <a:rPr lang="en-US" sz="2800" smtClean="0"/>
              <a:t>Các từ có chiều dài 1 là 0,1,2 nên a</a:t>
            </a:r>
            <a:r>
              <a:rPr lang="en-US" sz="2800" baseline="-25000" smtClean="0"/>
              <a:t>1</a:t>
            </a:r>
            <a:r>
              <a:rPr lang="en-US" sz="2800" smtClean="0"/>
              <a:t> =3.</a:t>
            </a:r>
          </a:p>
          <a:p>
            <a:pPr marL="0" indent="0" eaLnBrk="1" hangingPunct="1">
              <a:buFontTx/>
              <a:buNone/>
            </a:pPr>
            <a:r>
              <a:rPr lang="en-US" sz="2800" smtClean="0"/>
              <a:t>Các từ có chiều dài 2 thoả yêu cầu là: 00,01,02,10,12,20,21 nên a</a:t>
            </a:r>
            <a:r>
              <a:rPr lang="en-US" sz="2800" baseline="-25000" smtClean="0"/>
              <a:t>2</a:t>
            </a:r>
            <a:r>
              <a:rPr lang="en-US" sz="2800" smtClean="0"/>
              <a:t> =7.Ta qui ước a</a:t>
            </a:r>
            <a:r>
              <a:rPr lang="en-US" sz="2800" baseline="-25000" smtClean="0"/>
              <a:t>0</a:t>
            </a:r>
            <a:r>
              <a:rPr lang="en-US" sz="2800" smtClean="0"/>
              <a:t>=1thì hệ thức đệ qui thoả với n &gt;1. Phương trình đặc trưng  x</a:t>
            </a:r>
            <a:r>
              <a:rPr lang="en-US" sz="2800" baseline="30000" smtClean="0"/>
              <a:t>2</a:t>
            </a:r>
            <a:r>
              <a:rPr lang="en-US" sz="2800" smtClean="0"/>
              <a:t> – 2x – 1 = 0 có hai nghiệm  là </a:t>
            </a:r>
          </a:p>
        </p:txBody>
      </p:sp>
      <p:graphicFrame>
        <p:nvGraphicFramePr>
          <p:cNvPr id="166918" name="Object 2"/>
          <p:cNvGraphicFramePr>
            <a:graphicFrameLocks noChangeAspect="1"/>
          </p:cNvGraphicFramePr>
          <p:nvPr>
            <p:ph sz="quarter" idx="3"/>
          </p:nvPr>
        </p:nvGraphicFramePr>
        <p:xfrm>
          <a:off x="3048000" y="4419600"/>
          <a:ext cx="2667000" cy="889000"/>
        </p:xfrm>
        <a:graphic>
          <a:graphicData uri="http://schemas.openxmlformats.org/presentationml/2006/ole">
            <p:oleObj spid="_x0000_s32770" name="Equation" r:id="rId3" imgW="647640" imgH="215640" progId="Equation.DSMT4">
              <p:embed/>
            </p:oleObj>
          </a:graphicData>
        </a:graphic>
      </p:graphicFrame>
      <p:sp>
        <p:nvSpPr>
          <p:cNvPr id="5" name="Slide Number Placeholder 4"/>
          <p:cNvSpPr>
            <a:spLocks noGrp="1"/>
          </p:cNvSpPr>
          <p:nvPr>
            <p:ph type="sldNum" sz="quarter" idx="12"/>
          </p:nvPr>
        </p:nvSpPr>
        <p:spPr/>
        <p:txBody>
          <a:bodyPr/>
          <a:lstStyle/>
          <a:p>
            <a:pPr>
              <a:defRPr/>
            </a:pPr>
            <a:fld id="{2E6EAC6D-F151-43D3-B6FE-820E00400492}" type="slidenum">
              <a:rPr lang="en-US" smtClean="0"/>
              <a:pPr>
                <a:defRPr/>
              </a:pPr>
              <a:t>79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wipe(left)">
                                      <p:cBhvr>
                                        <p:cTn id="7" dur="500"/>
                                        <p:tgtEl>
                                          <p:spTgt spid="166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wipe(left)">
                                      <p:cBhvr>
                                        <p:cTn id="12" dur="500"/>
                                        <p:tgtEl>
                                          <p:spTgt spid="166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wipe(left)">
                                      <p:cBhvr>
                                        <p:cTn id="17" dur="500"/>
                                        <p:tgtEl>
                                          <p:spTgt spid="166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21600000">
                                      <p:cBhvr>
                                        <p:cTn id="21" dur="2000" fill="hold"/>
                                        <p:tgtEl>
                                          <p:spTgt spid="1669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endParaRPr lang="en-US" smtClean="0"/>
          </a:p>
        </p:txBody>
      </p:sp>
      <p:sp>
        <p:nvSpPr>
          <p:cNvPr id="50179" name="Rectangle 3"/>
          <p:cNvSpPr>
            <a:spLocks noGrp="1" noChangeArrowheads="1"/>
          </p:cNvSpPr>
          <p:nvPr>
            <p:ph type="body" idx="1"/>
          </p:nvPr>
        </p:nvSpPr>
        <p:spPr>
          <a:xfrm>
            <a:off x="838200" y="1828800"/>
            <a:ext cx="7772400" cy="4419600"/>
          </a:xfrm>
        </p:spPr>
        <p:txBody>
          <a:bodyPr/>
          <a:lstStyle/>
          <a:p>
            <a:pPr eaLnBrk="1" hangingPunct="1">
              <a:buFontTx/>
              <a:buNone/>
            </a:pPr>
            <a:endParaRPr lang="en-US" smtClean="0"/>
          </a:p>
        </p:txBody>
      </p:sp>
      <p:pic>
        <p:nvPicPr>
          <p:cNvPr id="183300" name="Picture 4" descr="Fibonacci"/>
          <p:cNvPicPr>
            <a:picLocks noChangeAspect="1" noChangeArrowheads="1"/>
          </p:cNvPicPr>
          <p:nvPr/>
        </p:nvPicPr>
        <p:blipFill>
          <a:blip r:embed="rId2"/>
          <a:srcRect/>
          <a:stretch>
            <a:fillRect/>
          </a:stretch>
        </p:blipFill>
        <p:spPr bwMode="auto">
          <a:xfrm>
            <a:off x="2741613" y="1676400"/>
            <a:ext cx="3263900" cy="3962400"/>
          </a:xfrm>
          <a:prstGeom prst="rect">
            <a:avLst/>
          </a:prstGeom>
          <a:noFill/>
          <a:ln w="9525">
            <a:noFill/>
            <a:miter lim="800000"/>
            <a:headEnd/>
            <a:tailEnd/>
          </a:ln>
        </p:spPr>
      </p:pic>
      <p:sp>
        <p:nvSpPr>
          <p:cNvPr id="50181" name="Text Box 5"/>
          <p:cNvSpPr txBox="1">
            <a:spLocks noChangeArrowheads="1"/>
          </p:cNvSpPr>
          <p:nvPr/>
        </p:nvSpPr>
        <p:spPr bwMode="auto">
          <a:xfrm>
            <a:off x="1981200" y="5715000"/>
            <a:ext cx="36576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183302" name="Text Box 6"/>
          <p:cNvSpPr txBox="1">
            <a:spLocks noChangeArrowheads="1"/>
          </p:cNvSpPr>
          <p:nvPr/>
        </p:nvSpPr>
        <p:spPr bwMode="auto">
          <a:xfrm>
            <a:off x="2514600" y="5791200"/>
            <a:ext cx="32004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Fibonacci (1170-1250)</a:t>
            </a:r>
          </a:p>
        </p:txBody>
      </p:sp>
      <p:sp>
        <p:nvSpPr>
          <p:cNvPr id="7" name="Slide Number Placeholder 6"/>
          <p:cNvSpPr>
            <a:spLocks noGrp="1"/>
          </p:cNvSpPr>
          <p:nvPr>
            <p:ph type="sldNum" sz="quarter" idx="12"/>
          </p:nvPr>
        </p:nvSpPr>
        <p:spPr/>
        <p:txBody>
          <a:bodyPr/>
          <a:lstStyle/>
          <a:p>
            <a:pPr>
              <a:defRPr/>
            </a:pPr>
            <a:fld id="{BE663C33-D316-4C4A-9BF6-DEC0AF3B2177}"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ppt_x"/>
                                          </p:val>
                                        </p:tav>
                                        <p:tav tm="100000">
                                          <p:val>
                                            <p:strVal val="#ppt_x"/>
                                          </p:val>
                                        </p:tav>
                                      </p:tavLst>
                                    </p:anim>
                                    <p:anim calcmode="lin" valueType="num">
                                      <p:cBhvr additive="base">
                                        <p:cTn id="8"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83302">
                                            <p:txEl>
                                              <p:pRg st="0" end="0"/>
                                            </p:txEl>
                                          </p:spTgt>
                                        </p:tgtEl>
                                        <p:attrNameLst>
                                          <p:attrName>style.visibility</p:attrName>
                                        </p:attrNameLst>
                                      </p:cBhvr>
                                      <p:to>
                                        <p:strVal val="visible"/>
                                      </p:to>
                                    </p:set>
                                    <p:animEffect transition="in" filter="wipe(left)">
                                      <p:cBhvr>
                                        <p:cTn id="13" dur="3000"/>
                                        <p:tgtEl>
                                          <p:spTgt spid="1833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en-US" smtClean="0"/>
              <a:t>Đềthi 2006</a:t>
            </a:r>
          </a:p>
        </p:txBody>
      </p:sp>
      <p:sp>
        <p:nvSpPr>
          <p:cNvPr id="33797" name="Rectangle 3"/>
          <p:cNvSpPr>
            <a:spLocks noGrp="1" noChangeArrowheads="1"/>
          </p:cNvSpPr>
          <p:nvPr>
            <p:ph type="body" sz="half" idx="1"/>
          </p:nvPr>
        </p:nvSpPr>
        <p:spPr>
          <a:xfrm>
            <a:off x="685800" y="1524000"/>
            <a:ext cx="7543800" cy="4572000"/>
          </a:xfrm>
        </p:spPr>
        <p:txBody>
          <a:bodyPr/>
          <a:lstStyle/>
          <a:p>
            <a:pPr marL="0" indent="0" eaLnBrk="1" hangingPunct="1">
              <a:buFontTx/>
              <a:buNone/>
            </a:pPr>
            <a:endParaRPr lang="en-US" sz="2800" smtClean="0"/>
          </a:p>
          <a:p>
            <a:pPr marL="0" indent="0" eaLnBrk="1" hangingPunct="1">
              <a:buFontTx/>
              <a:buNone/>
            </a:pPr>
            <a:r>
              <a:rPr lang="en-US" sz="2800" smtClean="0"/>
              <a:t>Do đó nghiệm tổng quát là</a:t>
            </a:r>
          </a:p>
          <a:p>
            <a:pPr marL="0" indent="0" eaLnBrk="1" hangingPunct="1">
              <a:buFontTx/>
              <a:buNone/>
            </a:pPr>
            <a:endParaRPr lang="en-US" sz="2800" smtClean="0"/>
          </a:p>
        </p:txBody>
      </p:sp>
      <p:graphicFrame>
        <p:nvGraphicFramePr>
          <p:cNvPr id="33794" name="Object 2"/>
          <p:cNvGraphicFramePr>
            <a:graphicFrameLocks noChangeAspect="1"/>
          </p:cNvGraphicFramePr>
          <p:nvPr>
            <p:ph sz="quarter" idx="2"/>
          </p:nvPr>
        </p:nvGraphicFramePr>
        <p:xfrm>
          <a:off x="1219200" y="2889250"/>
          <a:ext cx="4038600" cy="568325"/>
        </p:xfrm>
        <a:graphic>
          <a:graphicData uri="http://schemas.openxmlformats.org/presentationml/2006/ole">
            <p:oleObj spid="_x0000_s33794" name="Equation" r:id="rId3" imgW="1803240" imgH="253800" progId="Equation.DSMT4">
              <p:embed/>
            </p:oleObj>
          </a:graphicData>
        </a:graphic>
      </p:graphicFrame>
      <p:sp>
        <p:nvSpPr>
          <p:cNvPr id="33798" name="Text Box 6"/>
          <p:cNvSpPr txBox="1">
            <a:spLocks noChangeArrowheads="1"/>
          </p:cNvSpPr>
          <p:nvPr/>
        </p:nvSpPr>
        <p:spPr bwMode="auto">
          <a:xfrm>
            <a:off x="914400" y="2819400"/>
            <a:ext cx="4419600" cy="457200"/>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
        <p:nvSpPr>
          <p:cNvPr id="33799" name="Text Box 7"/>
          <p:cNvSpPr txBox="1">
            <a:spLocks noChangeArrowheads="1"/>
          </p:cNvSpPr>
          <p:nvPr/>
        </p:nvSpPr>
        <p:spPr bwMode="auto">
          <a:xfrm>
            <a:off x="1219200" y="3792538"/>
            <a:ext cx="5181600" cy="1160462"/>
          </a:xfrm>
          <a:prstGeom prst="rect">
            <a:avLst/>
          </a:prstGeom>
          <a:noFill/>
          <a:ln w="9525">
            <a:noFill/>
            <a:miter lim="800000"/>
            <a:headEnd/>
            <a:tailEnd/>
          </a:ln>
        </p:spPr>
        <p:txBody>
          <a:bodyPr>
            <a:spAutoFit/>
          </a:bodyPr>
          <a:lstStyle/>
          <a:p>
            <a:pPr>
              <a:spcBef>
                <a:spcPct val="50000"/>
              </a:spcBef>
            </a:pPr>
            <a:r>
              <a:rPr lang="en-US" sz="2800">
                <a:latin typeface="Times New Roman" pitchFamily="18" charset="0"/>
              </a:rPr>
              <a:t>Trong đó A và B xác định bởi </a:t>
            </a:r>
          </a:p>
          <a:p>
            <a:pPr>
              <a:spcBef>
                <a:spcPct val="50000"/>
              </a:spcBef>
            </a:pPr>
            <a:r>
              <a:rPr lang="en-US" sz="2800">
                <a:latin typeface="Times New Roman" pitchFamily="18" charset="0"/>
              </a:rPr>
              <a:t> </a:t>
            </a:r>
          </a:p>
        </p:txBody>
      </p:sp>
      <p:graphicFrame>
        <p:nvGraphicFramePr>
          <p:cNvPr id="33795" name="Object 3"/>
          <p:cNvGraphicFramePr>
            <a:graphicFrameLocks noChangeAspect="1"/>
          </p:cNvGraphicFramePr>
          <p:nvPr>
            <p:ph sz="quarter" idx="3"/>
          </p:nvPr>
        </p:nvGraphicFramePr>
        <p:xfrm>
          <a:off x="1295400" y="4549775"/>
          <a:ext cx="3200400" cy="936625"/>
        </p:xfrm>
        <a:graphic>
          <a:graphicData uri="http://schemas.openxmlformats.org/presentationml/2006/ole">
            <p:oleObj spid="_x0000_s33795" name="Equation" r:id="rId4" imgW="1562040" imgH="457200" progId="Equation.DSMT4">
              <p:embed/>
            </p:oleObj>
          </a:graphicData>
        </a:graphic>
      </p:graphicFrame>
      <p:sp>
        <p:nvSpPr>
          <p:cNvPr id="8" name="Slide Number Placeholder 7"/>
          <p:cNvSpPr>
            <a:spLocks noGrp="1"/>
          </p:cNvSpPr>
          <p:nvPr>
            <p:ph type="sldNum" sz="quarter" idx="12"/>
          </p:nvPr>
        </p:nvSpPr>
        <p:spPr/>
        <p:txBody>
          <a:bodyPr/>
          <a:lstStyle/>
          <a:p>
            <a:pPr>
              <a:defRPr/>
            </a:pPr>
            <a:fld id="{10B67DA3-16C7-45D9-9507-94B5506F02E3}"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smtClean="0"/>
              <a:t>Đềthi 2006</a:t>
            </a:r>
          </a:p>
        </p:txBody>
      </p:sp>
      <p:sp>
        <p:nvSpPr>
          <p:cNvPr id="34820" name="Rectangle 3"/>
          <p:cNvSpPr>
            <a:spLocks noGrp="1" noChangeArrowheads="1"/>
          </p:cNvSpPr>
          <p:nvPr>
            <p:ph type="body" sz="half" idx="1"/>
          </p:nvPr>
        </p:nvSpPr>
        <p:spPr/>
        <p:txBody>
          <a:bodyPr/>
          <a:lstStyle/>
          <a:p>
            <a:pPr marL="0" indent="0" eaLnBrk="1" hangingPunct="1">
              <a:buFontTx/>
              <a:buNone/>
            </a:pPr>
            <a:r>
              <a:rPr lang="en-US" sz="2800" smtClean="0"/>
              <a:t>Suy ra </a:t>
            </a:r>
          </a:p>
          <a:p>
            <a:pPr marL="0" indent="0" eaLnBrk="1" hangingPunct="1">
              <a:buFontTx/>
              <a:buNone/>
            </a:pPr>
            <a:endParaRPr lang="en-US" sz="2800" smtClean="0"/>
          </a:p>
        </p:txBody>
      </p:sp>
      <p:graphicFrame>
        <p:nvGraphicFramePr>
          <p:cNvPr id="34818" name="Object 2"/>
          <p:cNvGraphicFramePr>
            <a:graphicFrameLocks noChangeAspect="1"/>
          </p:cNvGraphicFramePr>
          <p:nvPr>
            <p:ph sz="half" idx="2"/>
          </p:nvPr>
        </p:nvGraphicFramePr>
        <p:xfrm>
          <a:off x="1473200" y="2057400"/>
          <a:ext cx="4456113" cy="1909763"/>
        </p:xfrm>
        <a:graphic>
          <a:graphicData uri="http://schemas.openxmlformats.org/presentationml/2006/ole">
            <p:oleObj spid="_x0000_s34818" name="Equation" r:id="rId3" imgW="1955520" imgH="838080" progId="Equation.DSMT4">
              <p:embed/>
            </p:oleObj>
          </a:graphicData>
        </a:graphic>
      </p:graphicFrame>
      <p:sp>
        <p:nvSpPr>
          <p:cNvPr id="5" name="Slide Number Placeholder 4"/>
          <p:cNvSpPr>
            <a:spLocks noGrp="1"/>
          </p:cNvSpPr>
          <p:nvPr>
            <p:ph type="sldNum" sz="quarter" idx="12"/>
          </p:nvPr>
        </p:nvSpPr>
        <p:spPr/>
        <p:txBody>
          <a:bodyPr/>
          <a:lstStyle/>
          <a:p>
            <a:pPr>
              <a:defRPr/>
            </a:pPr>
            <a:fld id="{E313EF9B-6C49-45BB-AAB8-454F84A26133}"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r>
              <a:rPr lang="en-US" smtClean="0"/>
              <a:t>Đề thi 2008</a:t>
            </a:r>
          </a:p>
        </p:txBody>
      </p:sp>
      <p:sp>
        <p:nvSpPr>
          <p:cNvPr id="3" name="Text Placeholder 2"/>
          <p:cNvSpPr>
            <a:spLocks noGrp="1"/>
          </p:cNvSpPr>
          <p:nvPr>
            <p:ph type="body" sz="half" idx="1"/>
          </p:nvPr>
        </p:nvSpPr>
        <p:spPr>
          <a:xfrm>
            <a:off x="685800" y="1676400"/>
            <a:ext cx="7620000" cy="4419600"/>
          </a:xfrm>
        </p:spPr>
        <p:txBody>
          <a:bodyPr/>
          <a:lstStyle/>
          <a:p>
            <a:r>
              <a:rPr lang="en-US" sz="2800" smtClean="0"/>
              <a:t>Tìm số các chuỗi ký tự chiều dài n chứa chuỗi con 11 hay 22, trong đó các ký tự được chọn trong {0, 1, 2}.</a:t>
            </a:r>
          </a:p>
          <a:p>
            <a:r>
              <a:rPr lang="en-US" sz="2800" smtClean="0"/>
              <a:t>Cách giải 1.(Phương pháp đối lập).</a:t>
            </a:r>
          </a:p>
          <a:p>
            <a:pPr>
              <a:buFontTx/>
              <a:buNone/>
            </a:pPr>
            <a:r>
              <a:rPr lang="en-US" sz="2800" smtClean="0"/>
              <a:t> Gọi a</a:t>
            </a:r>
            <a:r>
              <a:rPr lang="en-US" sz="2800" baseline="-25000" smtClean="0"/>
              <a:t>n</a:t>
            </a:r>
            <a:r>
              <a:rPr lang="en-US" sz="2800" smtClean="0"/>
              <a:t> là số chuỗi không chứa chuỗi con 11 và 22. Giải như đề 2006  ta được </a:t>
            </a:r>
          </a:p>
          <a:p>
            <a:endParaRPr lang="en-US" sz="2800" smtClean="0"/>
          </a:p>
        </p:txBody>
      </p:sp>
      <p:sp>
        <p:nvSpPr>
          <p:cNvPr id="5" name="Slide Number Placeholder 4"/>
          <p:cNvSpPr>
            <a:spLocks noGrp="1"/>
          </p:cNvSpPr>
          <p:nvPr>
            <p:ph type="sldNum" sz="quarter" idx="12"/>
          </p:nvPr>
        </p:nvSpPr>
        <p:spPr/>
        <p:txBody>
          <a:bodyPr/>
          <a:lstStyle/>
          <a:p>
            <a:pPr>
              <a:defRPr/>
            </a:pPr>
            <a:fld id="{20D9ECB8-05C9-4C07-8F52-57545AEF77B1}" type="slidenum">
              <a:rPr lang="en-US" smtClean="0"/>
              <a:pPr>
                <a:defRPr/>
              </a:pPr>
              <a:t>82</a:t>
            </a:fld>
            <a:endParaRPr lang="en-US"/>
          </a:p>
        </p:txBody>
      </p:sp>
      <p:graphicFrame>
        <p:nvGraphicFramePr>
          <p:cNvPr id="109570" name="Object 2"/>
          <p:cNvGraphicFramePr>
            <a:graphicFrameLocks noChangeAspect="1"/>
          </p:cNvGraphicFramePr>
          <p:nvPr/>
        </p:nvGraphicFramePr>
        <p:xfrm>
          <a:off x="1473200" y="4116388"/>
          <a:ext cx="4456113" cy="1446212"/>
        </p:xfrm>
        <a:graphic>
          <a:graphicData uri="http://schemas.openxmlformats.org/presentationml/2006/ole">
            <p:oleObj spid="_x0000_s35842" name="Equation" r:id="rId3" imgW="1955520" imgH="6346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3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09570"/>
                                        </p:tgtEl>
                                        <p:attrNameLst>
                                          <p:attrName>style.visibility</p:attrName>
                                        </p:attrNameLst>
                                      </p:cBhvr>
                                      <p:to>
                                        <p:strVal val="visible"/>
                                      </p:to>
                                    </p:set>
                                    <p:anim calcmode="lin" valueType="num">
                                      <p:cBhvr additive="base">
                                        <p:cTn id="24" dur="2000" fill="hold"/>
                                        <p:tgtEl>
                                          <p:spTgt spid="109570"/>
                                        </p:tgtEl>
                                        <p:attrNameLst>
                                          <p:attrName>ppt_x</p:attrName>
                                        </p:attrNameLst>
                                      </p:cBhvr>
                                      <p:tavLst>
                                        <p:tav tm="0">
                                          <p:val>
                                            <p:strVal val="0-#ppt_w/2"/>
                                          </p:val>
                                        </p:tav>
                                        <p:tav tm="100000">
                                          <p:val>
                                            <p:strVal val="#ppt_x"/>
                                          </p:val>
                                        </p:tav>
                                      </p:tavLst>
                                    </p:anim>
                                    <p:anim calcmode="lin" valueType="num">
                                      <p:cBhvr additive="base">
                                        <p:cTn id="25" dur="2000" fill="hold"/>
                                        <p:tgtEl>
                                          <p:spTgt spid="1095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p:cNvSpPr>
          <p:nvPr>
            <p:ph type="title"/>
          </p:nvPr>
        </p:nvSpPr>
        <p:spPr/>
        <p:txBody>
          <a:bodyPr/>
          <a:lstStyle/>
          <a:p>
            <a:r>
              <a:rPr lang="en-US" smtClean="0"/>
              <a:t>Đề thi 2008</a:t>
            </a:r>
          </a:p>
        </p:txBody>
      </p:sp>
      <p:sp>
        <p:nvSpPr>
          <p:cNvPr id="3" name="Text Placeholder 2"/>
          <p:cNvSpPr>
            <a:spLocks noGrp="1"/>
          </p:cNvSpPr>
          <p:nvPr>
            <p:ph type="body" sz="half" idx="1"/>
          </p:nvPr>
        </p:nvSpPr>
        <p:spPr>
          <a:xfrm>
            <a:off x="685800" y="1676400"/>
            <a:ext cx="7696200" cy="4419600"/>
          </a:xfrm>
        </p:spPr>
        <p:txBody>
          <a:bodyPr/>
          <a:lstStyle/>
          <a:p>
            <a:pPr>
              <a:buFontTx/>
              <a:buNone/>
            </a:pPr>
            <a:r>
              <a:rPr lang="en-US" sz="2800" smtClean="0"/>
              <a:t>Như vậy số chuỗi chứa chuỗi con 11 hay 22 là </a:t>
            </a:r>
          </a:p>
          <a:p>
            <a:pPr>
              <a:buFontTx/>
              <a:buNone/>
            </a:pPr>
            <a:endParaRPr lang="en-US" sz="2800" smtClean="0"/>
          </a:p>
          <a:p>
            <a:pPr eaLnBrk="1" hangingPunct="1">
              <a:lnSpc>
                <a:spcPct val="90000"/>
              </a:lnSpc>
              <a:buFontTx/>
              <a:buNone/>
            </a:pPr>
            <a:r>
              <a:rPr lang="en-US" sz="2800" smtClean="0"/>
              <a:t>Cách giải 2 (Trực tiếp)</a:t>
            </a:r>
          </a:p>
          <a:p>
            <a:pPr eaLnBrk="1" hangingPunct="1">
              <a:lnSpc>
                <a:spcPct val="90000"/>
              </a:lnSpc>
              <a:buFontTx/>
              <a:buNone/>
            </a:pPr>
            <a:r>
              <a:rPr lang="en-US" sz="2800" smtClean="0"/>
              <a:t> Gọi b</a:t>
            </a:r>
            <a:r>
              <a:rPr lang="en-US" sz="2800" baseline="-25000" smtClean="0"/>
              <a:t>n</a:t>
            </a:r>
            <a:r>
              <a:rPr lang="en-US" sz="2800" smtClean="0"/>
              <a:t>,c</a:t>
            </a:r>
            <a:r>
              <a:rPr lang="en-US" sz="2800" baseline="-25000" smtClean="0"/>
              <a:t>n</a:t>
            </a:r>
            <a:r>
              <a:rPr lang="en-US" sz="2800" smtClean="0"/>
              <a:t>,d</a:t>
            </a:r>
            <a:r>
              <a:rPr lang="en-US" sz="2800" baseline="-25000" smtClean="0"/>
              <a:t>n</a:t>
            </a:r>
            <a:r>
              <a:rPr lang="en-US" sz="2800" smtClean="0"/>
              <a:t> lần lượt là số từ x</a:t>
            </a:r>
            <a:r>
              <a:rPr lang="en-US" sz="2800" baseline="-25000" smtClean="0"/>
              <a:t>1</a:t>
            </a:r>
            <a:r>
              <a:rPr lang="en-US" sz="2800" smtClean="0"/>
              <a:t>x</a:t>
            </a:r>
            <a:r>
              <a:rPr lang="en-US" sz="2800" baseline="-25000" smtClean="0"/>
              <a:t>2</a:t>
            </a:r>
            <a:r>
              <a:rPr lang="en-US" sz="2800" smtClean="0"/>
              <a:t>…x</a:t>
            </a:r>
            <a:r>
              <a:rPr lang="en-US" sz="2800" baseline="-25000" smtClean="0"/>
              <a:t>n</a:t>
            </a:r>
            <a:r>
              <a:rPr lang="en-US" sz="2800" smtClean="0"/>
              <a:t> ứng</a:t>
            </a:r>
          </a:p>
          <a:p>
            <a:pPr eaLnBrk="1" hangingPunct="1">
              <a:lnSpc>
                <a:spcPct val="90000"/>
              </a:lnSpc>
              <a:buFontTx/>
              <a:buNone/>
            </a:pPr>
            <a:r>
              <a:rPr lang="en-US" sz="2800" smtClean="0"/>
              <a:t>với x</a:t>
            </a:r>
            <a:r>
              <a:rPr lang="en-US" sz="2800" baseline="-25000" smtClean="0"/>
              <a:t>1</a:t>
            </a:r>
            <a:r>
              <a:rPr lang="en-US" sz="2800" smtClean="0"/>
              <a:t>= 0,x</a:t>
            </a:r>
            <a:r>
              <a:rPr lang="en-US" sz="2800" baseline="-25000" smtClean="0"/>
              <a:t>1</a:t>
            </a:r>
            <a:r>
              <a:rPr lang="en-US" sz="2800" smtClean="0"/>
              <a:t>=1,x</a:t>
            </a:r>
            <a:r>
              <a:rPr lang="en-US" sz="2800" baseline="-25000" smtClean="0"/>
              <a:t>1</a:t>
            </a:r>
            <a:r>
              <a:rPr lang="en-US" sz="2800" smtClean="0"/>
              <a:t>=2. Khi đó:</a:t>
            </a:r>
          </a:p>
          <a:p>
            <a:pPr eaLnBrk="1" hangingPunct="1">
              <a:lnSpc>
                <a:spcPct val="90000"/>
              </a:lnSpc>
              <a:buFontTx/>
              <a:buNone/>
            </a:pPr>
            <a:r>
              <a:rPr lang="en-US" sz="2800" smtClean="0"/>
              <a:t>a</a:t>
            </a:r>
            <a:r>
              <a:rPr lang="en-US" sz="2800" baseline="-25000" smtClean="0"/>
              <a:t>n</a:t>
            </a:r>
            <a:r>
              <a:rPr lang="en-US" sz="2800" smtClean="0"/>
              <a:t> = b</a:t>
            </a:r>
            <a:r>
              <a:rPr lang="en-US" sz="2800" baseline="-25000" smtClean="0"/>
              <a:t>n</a:t>
            </a:r>
            <a:r>
              <a:rPr lang="en-US" sz="2800" smtClean="0"/>
              <a:t> +c</a:t>
            </a:r>
            <a:r>
              <a:rPr lang="en-US" sz="2800" baseline="-25000" smtClean="0"/>
              <a:t>n</a:t>
            </a:r>
            <a:r>
              <a:rPr lang="en-US" sz="2800" smtClean="0"/>
              <a:t> +d</a:t>
            </a:r>
            <a:r>
              <a:rPr lang="en-US" sz="2800" baseline="-25000" smtClean="0"/>
              <a:t>n</a:t>
            </a:r>
            <a:r>
              <a:rPr lang="en-US" sz="2800" smtClean="0"/>
              <a:t> . </a:t>
            </a:r>
          </a:p>
          <a:p>
            <a:pPr eaLnBrk="1" hangingPunct="1">
              <a:lnSpc>
                <a:spcPct val="90000"/>
              </a:lnSpc>
              <a:buFontTx/>
              <a:buNone/>
            </a:pPr>
            <a:r>
              <a:rPr lang="en-US" sz="2800" smtClean="0"/>
              <a:t>b</a:t>
            </a:r>
            <a:r>
              <a:rPr lang="en-US" sz="2800" baseline="-25000" smtClean="0"/>
              <a:t>n</a:t>
            </a:r>
            <a:r>
              <a:rPr lang="en-US" sz="2800" smtClean="0"/>
              <a:t> = a</a:t>
            </a:r>
            <a:r>
              <a:rPr lang="en-US" sz="2800" baseline="-25000" smtClean="0"/>
              <a:t>n-1</a:t>
            </a:r>
            <a:r>
              <a:rPr lang="en-US" sz="2800" smtClean="0"/>
              <a:t> .</a:t>
            </a:r>
          </a:p>
          <a:p>
            <a:pPr eaLnBrk="1" hangingPunct="1">
              <a:lnSpc>
                <a:spcPct val="90000"/>
              </a:lnSpc>
              <a:buFontTx/>
              <a:buNone/>
            </a:pPr>
            <a:r>
              <a:rPr lang="en-US" sz="2800" smtClean="0"/>
              <a:t>c</a:t>
            </a:r>
            <a:r>
              <a:rPr lang="en-US" sz="2800" baseline="-25000" smtClean="0"/>
              <a:t>n</a:t>
            </a:r>
            <a:r>
              <a:rPr lang="en-US" sz="2800" smtClean="0"/>
              <a:t> = b</a:t>
            </a:r>
            <a:r>
              <a:rPr lang="en-US" sz="2800" baseline="-25000" smtClean="0"/>
              <a:t>n-1</a:t>
            </a:r>
            <a:r>
              <a:rPr lang="en-US" sz="2800" smtClean="0"/>
              <a:t> + 3</a:t>
            </a:r>
            <a:r>
              <a:rPr lang="en-US" sz="2800" baseline="30000" smtClean="0"/>
              <a:t>n-2</a:t>
            </a:r>
            <a:r>
              <a:rPr lang="en-US" sz="2800" smtClean="0"/>
              <a:t> +d</a:t>
            </a:r>
            <a:r>
              <a:rPr lang="en-US" sz="2800" baseline="-25000" smtClean="0"/>
              <a:t>n-1</a:t>
            </a:r>
            <a:r>
              <a:rPr lang="en-US" sz="2800" smtClean="0"/>
              <a:t>(vì khi ký tự thứ 2 là 1 thì</a:t>
            </a:r>
          </a:p>
          <a:p>
            <a:pPr eaLnBrk="1" hangingPunct="1">
              <a:lnSpc>
                <a:spcPct val="90000"/>
              </a:lnSpc>
              <a:buFontTx/>
              <a:buNone/>
            </a:pPr>
            <a:r>
              <a:rPr lang="en-US" sz="2800" smtClean="0"/>
              <a:t>kết hợp với mọi chuỗi n- 2 ký tự phía sau đều thỏa).</a:t>
            </a:r>
          </a:p>
        </p:txBody>
      </p:sp>
      <p:sp>
        <p:nvSpPr>
          <p:cNvPr id="5" name="Slide Number Placeholder 4"/>
          <p:cNvSpPr>
            <a:spLocks noGrp="1"/>
          </p:cNvSpPr>
          <p:nvPr>
            <p:ph type="sldNum" sz="quarter" idx="12"/>
          </p:nvPr>
        </p:nvSpPr>
        <p:spPr/>
        <p:txBody>
          <a:bodyPr/>
          <a:lstStyle/>
          <a:p>
            <a:pPr>
              <a:defRPr/>
            </a:pPr>
            <a:fld id="{053FEBDB-B267-4A99-9D7E-7FB394955D25}" type="slidenum">
              <a:rPr lang="en-US" smtClean="0"/>
              <a:pPr>
                <a:defRPr/>
              </a:pPr>
              <a:t>83</a:t>
            </a:fld>
            <a:endParaRPr lang="en-US"/>
          </a:p>
        </p:txBody>
      </p:sp>
      <p:graphicFrame>
        <p:nvGraphicFramePr>
          <p:cNvPr id="110594" name="Object 2"/>
          <p:cNvGraphicFramePr>
            <a:graphicFrameLocks noChangeAspect="1"/>
          </p:cNvGraphicFramePr>
          <p:nvPr/>
        </p:nvGraphicFramePr>
        <p:xfrm>
          <a:off x="865188" y="1981200"/>
          <a:ext cx="5672137" cy="896938"/>
        </p:xfrm>
        <a:graphic>
          <a:graphicData uri="http://schemas.openxmlformats.org/presentationml/2006/ole">
            <p:oleObj spid="_x0000_s36866" name="Equation" r:id="rId3" imgW="248904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0594"/>
                                        </p:tgtEl>
                                        <p:attrNameLst>
                                          <p:attrName>style.visibility</p:attrName>
                                        </p:attrNameLst>
                                      </p:cBhvr>
                                      <p:to>
                                        <p:strVal val="visible"/>
                                      </p:to>
                                    </p:set>
                                    <p:anim calcmode="lin" valueType="num">
                                      <p:cBhvr additive="base">
                                        <p:cTn id="13" dur="3000" fill="hold"/>
                                        <p:tgtEl>
                                          <p:spTgt spid="110594"/>
                                        </p:tgtEl>
                                        <p:attrNameLst>
                                          <p:attrName>ppt_x</p:attrName>
                                        </p:attrNameLst>
                                      </p:cBhvr>
                                      <p:tavLst>
                                        <p:tav tm="0">
                                          <p:val>
                                            <p:strVal val="0-#ppt_w/2"/>
                                          </p:val>
                                        </p:tav>
                                        <p:tav tm="100000">
                                          <p:val>
                                            <p:strVal val="#ppt_x"/>
                                          </p:val>
                                        </p:tav>
                                      </p:tavLst>
                                    </p:anim>
                                    <p:anim calcmode="lin" valueType="num">
                                      <p:cBhvr additive="base">
                                        <p:cTn id="14" dur="3000" fill="hold"/>
                                        <p:tgtEl>
                                          <p:spTgt spid="1105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strips(downRight)">
                                      <p:cBhvr>
                                        <p:cTn id="25" dur="3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3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3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left)">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left)">
                                      <p:cBhvr>
                                        <p:cTn id="45" dur="20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left)">
                                      <p:cBhvr>
                                        <p:cTn id="50" dur="3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t>Đề thi 2008</a:t>
            </a:r>
          </a:p>
        </p:txBody>
      </p:sp>
      <p:sp>
        <p:nvSpPr>
          <p:cNvPr id="3" name="Text Placeholder 2"/>
          <p:cNvSpPr>
            <a:spLocks noGrp="1"/>
          </p:cNvSpPr>
          <p:nvPr>
            <p:ph type="body" sz="half" idx="1"/>
          </p:nvPr>
        </p:nvSpPr>
        <p:spPr>
          <a:xfrm>
            <a:off x="685800" y="1447800"/>
            <a:ext cx="7772400" cy="4648200"/>
          </a:xfrm>
        </p:spPr>
        <p:txBody>
          <a:bodyPr/>
          <a:lstStyle/>
          <a:p>
            <a:pPr>
              <a:buFontTx/>
              <a:buNone/>
            </a:pPr>
            <a:r>
              <a:rPr lang="en-US" sz="2800" smtClean="0"/>
              <a:t>Tương tự :</a:t>
            </a:r>
          </a:p>
          <a:p>
            <a:pPr>
              <a:buFontTx/>
              <a:buNone/>
            </a:pPr>
            <a:r>
              <a:rPr lang="en-US" sz="2800" smtClean="0"/>
              <a:t>d</a:t>
            </a:r>
            <a:r>
              <a:rPr lang="en-US" sz="2800" baseline="-25000" smtClean="0"/>
              <a:t>n</a:t>
            </a:r>
            <a:r>
              <a:rPr lang="en-US" sz="2800" smtClean="0"/>
              <a:t> = b</a:t>
            </a:r>
            <a:r>
              <a:rPr lang="en-US" sz="2800" baseline="-25000" smtClean="0"/>
              <a:t>n-1</a:t>
            </a:r>
            <a:r>
              <a:rPr lang="en-US" sz="2800" smtClean="0"/>
              <a:t> +c</a:t>
            </a:r>
            <a:r>
              <a:rPr lang="en-US" sz="2800" baseline="-25000" smtClean="0"/>
              <a:t>n-1</a:t>
            </a:r>
            <a:r>
              <a:rPr lang="en-US" sz="2800" smtClean="0"/>
              <a:t>+3</a:t>
            </a:r>
            <a:r>
              <a:rPr lang="en-US" sz="2800" baseline="30000" smtClean="0"/>
              <a:t>n-2</a:t>
            </a:r>
            <a:r>
              <a:rPr lang="en-US" sz="2800" smtClean="0"/>
              <a:t> . Do đó:</a:t>
            </a:r>
          </a:p>
          <a:p>
            <a:pPr>
              <a:buFontTx/>
              <a:buNone/>
            </a:pPr>
            <a:r>
              <a:rPr lang="en-US" sz="2800" smtClean="0"/>
              <a:t>a</a:t>
            </a:r>
            <a:r>
              <a:rPr lang="en-US" sz="2800" baseline="-25000" smtClean="0"/>
              <a:t>n</a:t>
            </a:r>
            <a:r>
              <a:rPr lang="en-US" sz="2800" smtClean="0"/>
              <a:t> = a</a:t>
            </a:r>
            <a:r>
              <a:rPr lang="en-US" sz="2800" baseline="-25000" smtClean="0"/>
              <a:t>n-1</a:t>
            </a:r>
            <a:r>
              <a:rPr lang="en-US" sz="2800" smtClean="0"/>
              <a:t> +b</a:t>
            </a:r>
            <a:r>
              <a:rPr lang="en-US" sz="2800" baseline="-25000" smtClean="0"/>
              <a:t>n-1</a:t>
            </a:r>
            <a:r>
              <a:rPr lang="en-US" sz="2800" smtClean="0"/>
              <a:t> +3</a:t>
            </a:r>
            <a:r>
              <a:rPr lang="en-US" sz="2800" baseline="30000" smtClean="0"/>
              <a:t>n-2</a:t>
            </a:r>
            <a:r>
              <a:rPr lang="en-US" sz="2800" smtClean="0"/>
              <a:t> +d</a:t>
            </a:r>
            <a:r>
              <a:rPr lang="en-US" sz="2800" baseline="-25000" smtClean="0"/>
              <a:t>n-1</a:t>
            </a:r>
            <a:r>
              <a:rPr lang="en-US" sz="2800" smtClean="0"/>
              <a:t> + b</a:t>
            </a:r>
            <a:r>
              <a:rPr lang="en-US" sz="2800" baseline="-25000" smtClean="0"/>
              <a:t>n-1</a:t>
            </a:r>
            <a:r>
              <a:rPr lang="en-US" sz="2800" smtClean="0"/>
              <a:t> +c</a:t>
            </a:r>
            <a:r>
              <a:rPr lang="en-US" sz="2800" baseline="-25000" smtClean="0"/>
              <a:t>n-1</a:t>
            </a:r>
            <a:r>
              <a:rPr lang="en-US" sz="2800" smtClean="0"/>
              <a:t> +3</a:t>
            </a:r>
            <a:r>
              <a:rPr lang="en-US" sz="2800" baseline="30000" smtClean="0"/>
              <a:t>n-</a:t>
            </a:r>
            <a:r>
              <a:rPr lang="en-US" baseline="30000" smtClean="0"/>
              <a:t>2</a:t>
            </a:r>
          </a:p>
          <a:p>
            <a:pPr>
              <a:buFontTx/>
              <a:buNone/>
            </a:pPr>
            <a:r>
              <a:rPr lang="en-US" smtClean="0"/>
              <a:t>= a</a:t>
            </a:r>
            <a:r>
              <a:rPr lang="en-US" baseline="-25000" smtClean="0"/>
              <a:t>n-1</a:t>
            </a:r>
            <a:r>
              <a:rPr lang="en-US" smtClean="0"/>
              <a:t>+2.3</a:t>
            </a:r>
            <a:r>
              <a:rPr lang="en-US" baseline="30000" smtClean="0"/>
              <a:t>n-2</a:t>
            </a:r>
            <a:r>
              <a:rPr lang="en-US" smtClean="0"/>
              <a:t> +a</a:t>
            </a:r>
            <a:r>
              <a:rPr lang="en-US" baseline="-25000" smtClean="0"/>
              <a:t>n-1</a:t>
            </a:r>
            <a:r>
              <a:rPr lang="en-US" smtClean="0"/>
              <a:t> +a</a:t>
            </a:r>
            <a:r>
              <a:rPr lang="en-US" baseline="-25000" smtClean="0"/>
              <a:t>n-2</a:t>
            </a:r>
            <a:r>
              <a:rPr lang="en-US" smtClean="0"/>
              <a:t>= 2 .a</a:t>
            </a:r>
            <a:r>
              <a:rPr lang="en-US" baseline="-25000" smtClean="0"/>
              <a:t>n-1</a:t>
            </a:r>
            <a:r>
              <a:rPr lang="en-US" smtClean="0"/>
              <a:t>+a</a:t>
            </a:r>
            <a:r>
              <a:rPr lang="en-US" baseline="-25000" smtClean="0"/>
              <a:t>n-2</a:t>
            </a:r>
            <a:r>
              <a:rPr lang="en-US" smtClean="0"/>
              <a:t> +2.3</a:t>
            </a:r>
            <a:r>
              <a:rPr lang="en-US" baseline="30000" smtClean="0"/>
              <a:t>n-2</a:t>
            </a:r>
            <a:r>
              <a:rPr lang="en-US" smtClean="0"/>
              <a:t>.</a:t>
            </a:r>
          </a:p>
          <a:p>
            <a:pPr>
              <a:buFontTx/>
              <a:buNone/>
            </a:pPr>
            <a:r>
              <a:rPr lang="en-US" sz="2800" smtClean="0"/>
              <a:t> Vậy ta có hệ thức đệ qui tuyến tính không thuần</a:t>
            </a:r>
          </a:p>
          <a:p>
            <a:pPr>
              <a:buFontTx/>
              <a:buNone/>
            </a:pPr>
            <a:r>
              <a:rPr lang="en-US" sz="2800" smtClean="0"/>
              <a:t>nhất </a:t>
            </a:r>
          </a:p>
          <a:p>
            <a:pPr>
              <a:buFontTx/>
              <a:buNone/>
            </a:pPr>
            <a:r>
              <a:rPr lang="en-US" sz="2800" smtClean="0"/>
              <a:t>a</a:t>
            </a:r>
            <a:r>
              <a:rPr lang="en-US" sz="2800" baseline="-25000" smtClean="0"/>
              <a:t>n</a:t>
            </a:r>
            <a:r>
              <a:rPr lang="en-US" sz="2800" smtClean="0"/>
              <a:t> = 2.a</a:t>
            </a:r>
            <a:r>
              <a:rPr lang="en-US" sz="2800" baseline="-25000" smtClean="0"/>
              <a:t>n-1</a:t>
            </a:r>
            <a:r>
              <a:rPr lang="en-US" sz="2800" smtClean="0"/>
              <a:t> + a</a:t>
            </a:r>
            <a:r>
              <a:rPr lang="en-US" sz="2800" baseline="-25000" smtClean="0"/>
              <a:t>n-2</a:t>
            </a:r>
            <a:r>
              <a:rPr lang="en-US" sz="2800" smtClean="0"/>
              <a:t> + 2.3</a:t>
            </a:r>
            <a:r>
              <a:rPr lang="en-US" sz="2800" baseline="30000" smtClean="0"/>
              <a:t>n-2</a:t>
            </a:r>
            <a:r>
              <a:rPr lang="en-US" sz="2800" smtClean="0"/>
              <a:t>.</a:t>
            </a:r>
          </a:p>
          <a:p>
            <a:pPr>
              <a:buFontTx/>
              <a:buNone/>
            </a:pPr>
            <a:r>
              <a:rPr lang="en-US" sz="2800" smtClean="0"/>
              <a:t>với a</a:t>
            </a:r>
            <a:r>
              <a:rPr lang="en-US" sz="2800" baseline="-25000" smtClean="0"/>
              <a:t>0</a:t>
            </a:r>
            <a:r>
              <a:rPr lang="en-US" sz="2800" smtClean="0"/>
              <a:t> = 0 và a</a:t>
            </a:r>
            <a:r>
              <a:rPr lang="en-US" sz="2800" baseline="-25000" smtClean="0"/>
              <a:t>1</a:t>
            </a:r>
            <a:r>
              <a:rPr lang="en-US" sz="2800" smtClean="0"/>
              <a:t> = 0.Giải hệ thức đệ qui này ta có kết</a:t>
            </a:r>
          </a:p>
          <a:p>
            <a:pPr>
              <a:buFontTx/>
              <a:buNone/>
            </a:pPr>
            <a:r>
              <a:rPr lang="en-US" sz="2800" smtClean="0"/>
              <a:t>quả như cách 1.</a:t>
            </a:r>
          </a:p>
        </p:txBody>
      </p:sp>
      <p:sp>
        <p:nvSpPr>
          <p:cNvPr id="5" name="Slide Number Placeholder 4"/>
          <p:cNvSpPr>
            <a:spLocks noGrp="1"/>
          </p:cNvSpPr>
          <p:nvPr>
            <p:ph type="sldNum" sz="quarter" idx="12"/>
          </p:nvPr>
        </p:nvSpPr>
        <p:spPr/>
        <p:txBody>
          <a:bodyPr/>
          <a:lstStyle/>
          <a:p>
            <a:pPr>
              <a:defRPr/>
            </a:pPr>
            <a:fld id="{FFC84B09-F4E7-45C2-819B-CED12D4434C8}" type="slidenum">
              <a:rPr lang="en-US" smtClean="0"/>
              <a:pPr>
                <a:defRPr/>
              </a:pPr>
              <a:t>84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3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3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3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3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3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3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Đề thi 2005</a:t>
            </a:r>
          </a:p>
        </p:txBody>
      </p:sp>
      <p:sp>
        <p:nvSpPr>
          <p:cNvPr id="155651" name="Rectangle 3"/>
          <p:cNvSpPr>
            <a:spLocks noGrp="1" noChangeArrowheads="1"/>
          </p:cNvSpPr>
          <p:nvPr>
            <p:ph type="body" idx="1"/>
          </p:nvPr>
        </p:nvSpPr>
        <p:spPr/>
        <p:txBody>
          <a:bodyPr/>
          <a:lstStyle/>
          <a:p>
            <a:pPr marL="609600" indent="-609600" eaLnBrk="1" hangingPunct="1">
              <a:buFontTx/>
              <a:buAutoNum type="alphaLcParenR"/>
            </a:pPr>
            <a:r>
              <a:rPr lang="en-US" smtClean="0"/>
              <a:t>Tìm nghiệm tổng quát của hệ thức đệ qui:</a:t>
            </a:r>
          </a:p>
          <a:p>
            <a:pPr marL="609600" indent="-609600" eaLnBrk="1" hangingPunct="1">
              <a:buFontTx/>
              <a:buNone/>
            </a:pPr>
            <a:r>
              <a:rPr lang="en-US" smtClean="0"/>
              <a:t>a</a:t>
            </a:r>
            <a:r>
              <a:rPr lang="en-US" baseline="-25000" smtClean="0"/>
              <a:t>n</a:t>
            </a:r>
            <a:r>
              <a:rPr lang="en-US" smtClean="0"/>
              <a:t> = 6a</a:t>
            </a:r>
            <a:r>
              <a:rPr lang="en-US" baseline="-25000" smtClean="0"/>
              <a:t>n-1</a:t>
            </a:r>
            <a:r>
              <a:rPr lang="en-US" smtClean="0"/>
              <a:t> – 9a</a:t>
            </a:r>
            <a:r>
              <a:rPr lang="en-US" baseline="-25000" smtClean="0"/>
              <a:t>n-2</a:t>
            </a:r>
            <a:endParaRPr lang="en-US" smtClean="0"/>
          </a:p>
          <a:p>
            <a:pPr marL="609600" indent="-609600" eaLnBrk="1" hangingPunct="1">
              <a:buFontTx/>
              <a:buNone/>
            </a:pPr>
            <a:r>
              <a:rPr lang="en-US" smtClean="0"/>
              <a:t>b) Tìm nghiệm của hệ thức đệ qui:</a:t>
            </a:r>
          </a:p>
          <a:p>
            <a:pPr marL="609600" indent="-609600" eaLnBrk="1" hangingPunct="1">
              <a:buFontTx/>
              <a:buNone/>
            </a:pPr>
            <a:r>
              <a:rPr lang="en-US" smtClean="0"/>
              <a:t>a</a:t>
            </a:r>
            <a:r>
              <a:rPr lang="en-US" baseline="-25000" smtClean="0"/>
              <a:t>n</a:t>
            </a:r>
            <a:r>
              <a:rPr lang="en-US" smtClean="0"/>
              <a:t> = 6a</a:t>
            </a:r>
            <a:r>
              <a:rPr lang="en-US" baseline="-25000" smtClean="0"/>
              <a:t>n-1</a:t>
            </a:r>
            <a:r>
              <a:rPr lang="en-US" smtClean="0"/>
              <a:t> – 9a</a:t>
            </a:r>
            <a:r>
              <a:rPr lang="en-US" baseline="-25000" smtClean="0"/>
              <a:t>n-2</a:t>
            </a:r>
            <a:r>
              <a:rPr lang="en-US" smtClean="0"/>
              <a:t>+2. 4</a:t>
            </a:r>
            <a:r>
              <a:rPr lang="en-US" baseline="30000" smtClean="0"/>
              <a:t>n</a:t>
            </a:r>
            <a:endParaRPr lang="en-US" smtClean="0"/>
          </a:p>
          <a:p>
            <a:pPr marL="609600" indent="-609600" eaLnBrk="1" hangingPunct="1">
              <a:buFontTx/>
              <a:buNone/>
            </a:pPr>
            <a:r>
              <a:rPr lang="en-US" smtClean="0"/>
              <a:t>thoả điều kiện đầu a</a:t>
            </a:r>
            <a:r>
              <a:rPr lang="en-US" baseline="-25000" smtClean="0"/>
              <a:t>0</a:t>
            </a:r>
            <a:r>
              <a:rPr lang="en-US" smtClean="0"/>
              <a:t> =12, a</a:t>
            </a:r>
            <a:r>
              <a:rPr lang="en-US" baseline="-25000" smtClean="0"/>
              <a:t>1</a:t>
            </a:r>
            <a:r>
              <a:rPr lang="en-US" smtClean="0"/>
              <a:t>=8</a:t>
            </a:r>
          </a:p>
        </p:txBody>
      </p:sp>
      <p:sp>
        <p:nvSpPr>
          <p:cNvPr id="4" name="Slide Number Placeholder 3"/>
          <p:cNvSpPr>
            <a:spLocks noGrp="1"/>
          </p:cNvSpPr>
          <p:nvPr>
            <p:ph type="sldNum" sz="quarter" idx="12"/>
          </p:nvPr>
        </p:nvSpPr>
        <p:spPr/>
        <p:txBody>
          <a:bodyPr/>
          <a:lstStyle/>
          <a:p>
            <a:pPr>
              <a:defRPr/>
            </a:pPr>
            <a:fld id="{C01183E6-E14C-459A-9F2E-C288F391339A}" type="slidenum">
              <a:rPr lang="en-US" smtClean="0"/>
              <a:pPr>
                <a:defRPr/>
              </a:pPr>
              <a:t>85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30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5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1">
                                            <p:txEl>
                                              <p:pRg st="1" end="1"/>
                                            </p:txEl>
                                          </p:spTgt>
                                        </p:tgtEl>
                                        <p:attrNameLst>
                                          <p:attrName>style.visibility</p:attrName>
                                        </p:attrNameLst>
                                      </p:cBhvr>
                                      <p:to>
                                        <p:strVal val="visible"/>
                                      </p:to>
                                    </p:set>
                                    <p:anim calcmode="lin" valueType="num">
                                      <p:cBhvr additive="base">
                                        <p:cTn id="13" dur="3000" fill="hold"/>
                                        <p:tgtEl>
                                          <p:spTgt spid="155651">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55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5651">
                                            <p:txEl>
                                              <p:pRg st="2" end="2"/>
                                            </p:txEl>
                                          </p:spTgt>
                                        </p:tgtEl>
                                        <p:attrNameLst>
                                          <p:attrName>style.visibility</p:attrName>
                                        </p:attrNameLst>
                                      </p:cBhvr>
                                      <p:to>
                                        <p:strVal val="visible"/>
                                      </p:to>
                                    </p:set>
                                    <p:anim calcmode="lin" valueType="num">
                                      <p:cBhvr additive="base">
                                        <p:cTn id="19" dur="3000" fill="hold"/>
                                        <p:tgtEl>
                                          <p:spTgt spid="155651">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55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5651">
                                            <p:txEl>
                                              <p:pRg st="3" end="3"/>
                                            </p:txEl>
                                          </p:spTgt>
                                        </p:tgtEl>
                                        <p:attrNameLst>
                                          <p:attrName>style.visibility</p:attrName>
                                        </p:attrNameLst>
                                      </p:cBhvr>
                                      <p:to>
                                        <p:strVal val="visible"/>
                                      </p:to>
                                    </p:set>
                                    <p:anim calcmode="lin" valueType="num">
                                      <p:cBhvr additive="base">
                                        <p:cTn id="25" dur="3000" fill="hold"/>
                                        <p:tgtEl>
                                          <p:spTgt spid="155651">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55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5651">
                                            <p:txEl>
                                              <p:pRg st="4" end="4"/>
                                            </p:txEl>
                                          </p:spTgt>
                                        </p:tgtEl>
                                        <p:attrNameLst>
                                          <p:attrName>style.visibility</p:attrName>
                                        </p:attrNameLst>
                                      </p:cBhvr>
                                      <p:to>
                                        <p:strVal val="visible"/>
                                      </p:to>
                                    </p:set>
                                    <p:anim calcmode="lin" valueType="num">
                                      <p:cBhvr additive="base">
                                        <p:cTn id="31" dur="3000" fill="hold"/>
                                        <p:tgtEl>
                                          <p:spTgt spid="155651">
                                            <p:txEl>
                                              <p:pRg st="4" end="4"/>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55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Đề thi 2005</a:t>
            </a:r>
          </a:p>
        </p:txBody>
      </p:sp>
      <p:sp>
        <p:nvSpPr>
          <p:cNvPr id="156675" name="Rectangle 3"/>
          <p:cNvSpPr>
            <a:spLocks noGrp="1" noChangeArrowheads="1"/>
          </p:cNvSpPr>
          <p:nvPr>
            <p:ph type="body" idx="1"/>
          </p:nvPr>
        </p:nvSpPr>
        <p:spPr>
          <a:xfrm>
            <a:off x="304800" y="1676400"/>
            <a:ext cx="7772400" cy="4419600"/>
          </a:xfrm>
        </p:spPr>
        <p:txBody>
          <a:bodyPr/>
          <a:lstStyle/>
          <a:p>
            <a:pPr marL="609600" indent="-609600" eaLnBrk="1" hangingPunct="1">
              <a:lnSpc>
                <a:spcPct val="90000"/>
              </a:lnSpc>
              <a:buFontTx/>
              <a:buNone/>
            </a:pPr>
            <a:r>
              <a:rPr lang="en-US" sz="2800" smtClean="0"/>
              <a:t>Một người gửi 100 triệu đồng vào một quĩ đầu tư vào ngày đầu của một năm . Ngày cuối cùng của năm người đó được hưởng hai khoản tiền lãi. Khoản thứ nhất là 20% tổng số tiền có trong tài khoản cả năm, khoản lãi thứ hai là 45% của tổng số tiền có trong tài khoản của năm trước đó.Gọi P</a:t>
            </a:r>
            <a:r>
              <a:rPr lang="en-US" sz="2800" baseline="-25000" smtClean="0"/>
              <a:t>n</a:t>
            </a:r>
            <a:r>
              <a:rPr lang="en-US" sz="2800" smtClean="0"/>
              <a:t>là số tiền có trong tài khoản vào cuối năm thứ n.</a:t>
            </a:r>
          </a:p>
          <a:p>
            <a:pPr marL="609600" indent="-609600" eaLnBrk="1" hangingPunct="1">
              <a:lnSpc>
                <a:spcPct val="90000"/>
              </a:lnSpc>
              <a:buFontTx/>
              <a:buAutoNum type="alphaLcParenR"/>
            </a:pPr>
            <a:r>
              <a:rPr lang="en-US" sz="2800" smtClean="0"/>
              <a:t>Tìm công thức truy hồi cho P</a:t>
            </a:r>
            <a:r>
              <a:rPr lang="en-US" sz="2800" baseline="-25000" smtClean="0"/>
              <a:t>n</a:t>
            </a:r>
            <a:endParaRPr lang="en-US" sz="2800" smtClean="0"/>
          </a:p>
          <a:p>
            <a:pPr marL="609600" indent="-609600" eaLnBrk="1" hangingPunct="1">
              <a:lnSpc>
                <a:spcPct val="90000"/>
              </a:lnSpc>
              <a:buFontTx/>
              <a:buAutoNum type="alphaLcParenR"/>
            </a:pPr>
            <a:r>
              <a:rPr lang="en-US" sz="2800" smtClean="0"/>
              <a:t>Tìm biểu thức của P</a:t>
            </a:r>
            <a:r>
              <a:rPr lang="en-US" sz="2800" baseline="-25000" smtClean="0"/>
              <a:t>n</a:t>
            </a:r>
            <a:r>
              <a:rPr lang="en-US" sz="2800" smtClean="0"/>
              <a:t>theo n.</a:t>
            </a:r>
            <a:endParaRPr lang="en-US" sz="2800" baseline="-25000" smtClean="0"/>
          </a:p>
        </p:txBody>
      </p:sp>
      <p:sp>
        <p:nvSpPr>
          <p:cNvPr id="4" name="Slide Number Placeholder 3"/>
          <p:cNvSpPr>
            <a:spLocks noGrp="1"/>
          </p:cNvSpPr>
          <p:nvPr>
            <p:ph type="sldNum" sz="quarter" idx="12"/>
          </p:nvPr>
        </p:nvSpPr>
        <p:spPr/>
        <p:txBody>
          <a:bodyPr/>
          <a:lstStyle/>
          <a:p>
            <a:pPr>
              <a:defRPr/>
            </a:pPr>
            <a:fld id="{7D3AB256-F185-4802-B324-A4B08CA6197B}" type="slidenum">
              <a:rPr lang="en-US" smtClean="0"/>
              <a:pPr>
                <a:defRPr/>
              </a:pPr>
              <a:t>86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30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5">
                                            <p:txEl>
                                              <p:pRg st="1" end="1"/>
                                            </p:txEl>
                                          </p:spTgt>
                                        </p:tgtEl>
                                        <p:attrNameLst>
                                          <p:attrName>style.visibility</p:attrName>
                                        </p:attrNameLst>
                                      </p:cBhvr>
                                      <p:to>
                                        <p:strVal val="visible"/>
                                      </p:to>
                                    </p:set>
                                    <p:anim calcmode="lin" valueType="num">
                                      <p:cBhvr additive="base">
                                        <p:cTn id="13" dur="3000" fill="hold"/>
                                        <p:tgtEl>
                                          <p:spTgt spid="156675">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56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675">
                                            <p:txEl>
                                              <p:pRg st="2" end="2"/>
                                            </p:txEl>
                                          </p:spTgt>
                                        </p:tgtEl>
                                        <p:attrNameLst>
                                          <p:attrName>style.visibility</p:attrName>
                                        </p:attrNameLst>
                                      </p:cBhvr>
                                      <p:to>
                                        <p:strVal val="visible"/>
                                      </p:to>
                                    </p:set>
                                    <p:anim calcmode="lin" valueType="num">
                                      <p:cBhvr additive="base">
                                        <p:cTn id="19" dur="3000" fill="hold"/>
                                        <p:tgtEl>
                                          <p:spTgt spid="156675">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566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mtClean="0"/>
              <a:t>Đề thi 2004</a:t>
            </a:r>
          </a:p>
        </p:txBody>
      </p:sp>
      <p:sp>
        <p:nvSpPr>
          <p:cNvPr id="157699" name="Rectangle 3"/>
          <p:cNvSpPr>
            <a:spLocks noGrp="1" noChangeArrowheads="1"/>
          </p:cNvSpPr>
          <p:nvPr>
            <p:ph type="body" idx="1"/>
          </p:nvPr>
        </p:nvSpPr>
        <p:spPr/>
        <p:txBody>
          <a:bodyPr/>
          <a:lstStyle/>
          <a:p>
            <a:pPr eaLnBrk="1" hangingPunct="1">
              <a:buFontTx/>
              <a:buNone/>
            </a:pPr>
            <a:r>
              <a:rPr lang="en-US" smtClean="0"/>
              <a:t>Một bãi giữ xe được chia thành n lô cạnh nhau theo hàng ngang để xếp xe đạp và xe máy. Mỗi xe đạp chiếm một lô còn mỗi xe máy chiếm hai lô. Gọi L</a:t>
            </a:r>
            <a:r>
              <a:rPr lang="en-US" baseline="-25000" smtClean="0"/>
              <a:t>n</a:t>
            </a:r>
            <a:r>
              <a:rPr lang="en-US" smtClean="0"/>
              <a:t> là số cách xếp cho đầy n lô.</a:t>
            </a:r>
          </a:p>
          <a:p>
            <a:pPr eaLnBrk="1" hangingPunct="1">
              <a:buFontTx/>
              <a:buNone/>
            </a:pPr>
            <a:r>
              <a:rPr lang="en-US" smtClean="0"/>
              <a:t>a)Tìm một công thức đệ qui thoả bởi L</a:t>
            </a:r>
            <a:r>
              <a:rPr lang="en-US" baseline="-25000" smtClean="0"/>
              <a:t>n</a:t>
            </a:r>
          </a:p>
          <a:p>
            <a:pPr eaLnBrk="1" hangingPunct="1">
              <a:buFontTx/>
              <a:buNone/>
            </a:pPr>
            <a:r>
              <a:rPr lang="en-US" smtClean="0"/>
              <a:t>b) Tìm biểu thức của L</a:t>
            </a:r>
            <a:r>
              <a:rPr lang="en-US" baseline="-25000" smtClean="0"/>
              <a:t>n</a:t>
            </a:r>
            <a:r>
              <a:rPr lang="en-US" smtClean="0"/>
              <a:t> theo n.</a:t>
            </a:r>
          </a:p>
        </p:txBody>
      </p:sp>
      <p:sp>
        <p:nvSpPr>
          <p:cNvPr id="4" name="Slide Number Placeholder 3"/>
          <p:cNvSpPr>
            <a:spLocks noGrp="1"/>
          </p:cNvSpPr>
          <p:nvPr>
            <p:ph type="sldNum" sz="quarter" idx="12"/>
          </p:nvPr>
        </p:nvSpPr>
        <p:spPr/>
        <p:txBody>
          <a:bodyPr/>
          <a:lstStyle/>
          <a:p>
            <a:pPr>
              <a:defRPr/>
            </a:pPr>
            <a:fld id="{81507664-4738-46D2-969D-17AB8F61D8A5}" type="slidenum">
              <a:rPr lang="en-US" smtClean="0"/>
              <a:pPr>
                <a:defRPr/>
              </a:pPr>
              <a:t>87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20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20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5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20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Text Box 4"/>
          <p:cNvSpPr txBox="1">
            <a:spLocks noChangeArrowheads="1"/>
          </p:cNvSpPr>
          <p:nvPr/>
        </p:nvSpPr>
        <p:spPr bwMode="auto">
          <a:xfrm>
            <a:off x="1219200" y="609600"/>
            <a:ext cx="7010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rPr>
              <a:t>Bài tập</a:t>
            </a:r>
          </a:p>
        </p:txBody>
      </p:sp>
      <p:sp>
        <p:nvSpPr>
          <p:cNvPr id="131077" name="Text Box 5"/>
          <p:cNvSpPr txBox="1">
            <a:spLocks noChangeArrowheads="1"/>
          </p:cNvSpPr>
          <p:nvPr/>
        </p:nvSpPr>
        <p:spPr bwMode="auto">
          <a:xfrm>
            <a:off x="1219200" y="1600200"/>
            <a:ext cx="5562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Giải các hệ thức đệ qui sau:</a:t>
            </a:r>
          </a:p>
        </p:txBody>
      </p:sp>
      <p:sp>
        <p:nvSpPr>
          <p:cNvPr id="37895" name="Rectangle 7"/>
          <p:cNvSpPr>
            <a:spLocks noChangeArrowheads="1"/>
          </p:cNvSpPr>
          <p:nvPr/>
        </p:nvSpPr>
        <p:spPr bwMode="auto">
          <a:xfrm>
            <a:off x="2151063" y="28860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1078" name="Object 2"/>
          <p:cNvGraphicFramePr>
            <a:graphicFrameLocks noChangeAspect="1"/>
          </p:cNvGraphicFramePr>
          <p:nvPr/>
        </p:nvGraphicFramePr>
        <p:xfrm>
          <a:off x="1600200" y="2438400"/>
          <a:ext cx="4191000" cy="917575"/>
        </p:xfrm>
        <a:graphic>
          <a:graphicData uri="http://schemas.openxmlformats.org/presentationml/2006/ole">
            <p:oleObj spid="_x0000_s37890" name="Equation" r:id="rId3" imgW="2654300" imgH="596900" progId="Equation.DSMT4">
              <p:embed/>
            </p:oleObj>
          </a:graphicData>
        </a:graphic>
      </p:graphicFrame>
      <p:sp>
        <p:nvSpPr>
          <p:cNvPr id="37896" name="Rectangle 9"/>
          <p:cNvSpPr>
            <a:spLocks noChangeArrowheads="1"/>
          </p:cNvSpPr>
          <p:nvPr/>
        </p:nvSpPr>
        <p:spPr bwMode="auto">
          <a:xfrm>
            <a:off x="2008188" y="378301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1080" name="Object 3"/>
          <p:cNvGraphicFramePr>
            <a:graphicFrameLocks noChangeAspect="1"/>
          </p:cNvGraphicFramePr>
          <p:nvPr/>
        </p:nvGraphicFramePr>
        <p:xfrm>
          <a:off x="1600200" y="3657600"/>
          <a:ext cx="3962400" cy="1042988"/>
        </p:xfrm>
        <a:graphic>
          <a:graphicData uri="http://schemas.openxmlformats.org/presentationml/2006/ole">
            <p:oleObj spid="_x0000_s37891" name="Equation" r:id="rId4" imgW="2171700" imgH="571500" progId="Equation.DSMT4">
              <p:embed/>
            </p:oleObj>
          </a:graphicData>
        </a:graphic>
      </p:graphicFrame>
      <p:sp>
        <p:nvSpPr>
          <p:cNvPr id="37897" name="Rectangle 11"/>
          <p:cNvSpPr>
            <a:spLocks noChangeArrowheads="1"/>
          </p:cNvSpPr>
          <p:nvPr/>
        </p:nvSpPr>
        <p:spPr bwMode="auto">
          <a:xfrm>
            <a:off x="6149975" y="26717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7898" name="Rectangle 13"/>
          <p:cNvSpPr>
            <a:spLocks noChangeArrowheads="1"/>
          </p:cNvSpPr>
          <p:nvPr/>
        </p:nvSpPr>
        <p:spPr bwMode="auto">
          <a:xfrm>
            <a:off x="5970588" y="35861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1084" name="Object 4"/>
          <p:cNvGraphicFramePr>
            <a:graphicFrameLocks noChangeAspect="1"/>
          </p:cNvGraphicFramePr>
          <p:nvPr/>
        </p:nvGraphicFramePr>
        <p:xfrm>
          <a:off x="1589088" y="4953000"/>
          <a:ext cx="4267200" cy="927100"/>
        </p:xfrm>
        <a:graphic>
          <a:graphicData uri="http://schemas.openxmlformats.org/presentationml/2006/ole">
            <p:oleObj spid="_x0000_s37892" name="Equation" r:id="rId5" imgW="2679700" imgH="596900" progId="Equation.DSMT4">
              <p:embed/>
            </p:oleObj>
          </a:graphicData>
        </a:graphic>
      </p:graphicFrame>
      <p:sp>
        <p:nvSpPr>
          <p:cNvPr id="37899" name="Rectangle 15"/>
          <p:cNvSpPr>
            <a:spLocks noChangeArrowheads="1"/>
          </p:cNvSpPr>
          <p:nvPr/>
        </p:nvSpPr>
        <p:spPr bwMode="auto">
          <a:xfrm>
            <a:off x="6149975" y="394493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7900" name="Rectangle 17"/>
          <p:cNvSpPr>
            <a:spLocks noChangeArrowheads="1"/>
          </p:cNvSpPr>
          <p:nvPr/>
        </p:nvSpPr>
        <p:spPr bwMode="auto">
          <a:xfrm>
            <a:off x="5648325" y="53244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131090" name="Text Box 18"/>
          <p:cNvSpPr txBox="1">
            <a:spLocks noChangeArrowheads="1"/>
          </p:cNvSpPr>
          <p:nvPr/>
        </p:nvSpPr>
        <p:spPr bwMode="auto">
          <a:xfrm>
            <a:off x="685800" y="25908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1)</a:t>
            </a:r>
          </a:p>
        </p:txBody>
      </p:sp>
      <p:sp>
        <p:nvSpPr>
          <p:cNvPr id="131091" name="Text Box 19"/>
          <p:cNvSpPr txBox="1">
            <a:spLocks noChangeArrowheads="1"/>
          </p:cNvSpPr>
          <p:nvPr/>
        </p:nvSpPr>
        <p:spPr bwMode="auto">
          <a:xfrm>
            <a:off x="685800" y="38100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2)</a:t>
            </a:r>
          </a:p>
        </p:txBody>
      </p:sp>
      <p:sp>
        <p:nvSpPr>
          <p:cNvPr id="131092" name="Text Box 20"/>
          <p:cNvSpPr txBox="1">
            <a:spLocks noChangeArrowheads="1"/>
          </p:cNvSpPr>
          <p:nvPr/>
        </p:nvSpPr>
        <p:spPr bwMode="auto">
          <a:xfrm>
            <a:off x="762000" y="52578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3)</a:t>
            </a:r>
          </a:p>
        </p:txBody>
      </p:sp>
      <p:sp>
        <p:nvSpPr>
          <p:cNvPr id="16" name="Slide Number Placeholder 15"/>
          <p:cNvSpPr>
            <a:spLocks noGrp="1"/>
          </p:cNvSpPr>
          <p:nvPr>
            <p:ph type="sldNum" sz="quarter" idx="12"/>
          </p:nvPr>
        </p:nvSpPr>
        <p:spPr/>
        <p:txBody>
          <a:bodyPr/>
          <a:lstStyle/>
          <a:p>
            <a:pPr>
              <a:defRPr/>
            </a:pPr>
            <a:fld id="{C0376AB2-3F89-4180-8002-A1E82003FF6E}" type="slidenum">
              <a:rPr lang="en-US" smtClean="0"/>
              <a:pPr>
                <a:defRPr/>
              </a:pPr>
              <a:t>88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checkerboard(across)">
                                      <p:cBhvr>
                                        <p:cTn id="7" dur="500"/>
                                        <p:tgtEl>
                                          <p:spTgt spid="1310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13107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4" presetClass="exit" presetSubtype="0" fill="hold" grpId="0" nodeType="clickEffect">
                                  <p:stCondLst>
                                    <p:cond delay="0"/>
                                  </p:stCondLst>
                                  <p:childTnLst>
                                    <p:anim to="" calcmode="lin" valueType="num">
                                      <p:cBhvr>
                                        <p:cTn id="15" dur="1"/>
                                        <p:tgtEl>
                                          <p:spTgt spid="131077"/>
                                        </p:tgtEl>
                                        <p:attrNameLst>
                                          <p:attrName/>
                                        </p:attrNameLst>
                                      </p:cBhvr>
                                    </p:anim>
                                    <p:set>
                                      <p:cBhvr>
                                        <p:cTn id="16" dur="1" fill="hold">
                                          <p:stCondLst>
                                            <p:cond delay="0"/>
                                          </p:stCondLst>
                                        </p:cTn>
                                        <p:tgtEl>
                                          <p:spTgt spid="13107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131090"/>
                                        </p:tgtEl>
                                        <p:attrNameLst>
                                          <p:attrName>style.visibility</p:attrName>
                                        </p:attrNameLst>
                                      </p:cBhvr>
                                      <p:to>
                                        <p:strVal val="visible"/>
                                      </p:to>
                                    </p:set>
                                    <p:anim to="" calcmode="lin" valueType="num">
                                      <p:cBhvr>
                                        <p:cTn id="21" dur="1" fill="hold"/>
                                        <p:tgtEl>
                                          <p:spTgt spid="131090"/>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nodeType="clickEffect">
                                  <p:stCondLst>
                                    <p:cond delay="0"/>
                                  </p:stCondLst>
                                  <p:childTnLst>
                                    <p:set>
                                      <p:cBhvr>
                                        <p:cTn id="25" dur="1" fill="hold">
                                          <p:stCondLst>
                                            <p:cond delay="0"/>
                                          </p:stCondLst>
                                        </p:cTn>
                                        <p:tgtEl>
                                          <p:spTgt spid="131078"/>
                                        </p:tgtEl>
                                        <p:attrNameLst>
                                          <p:attrName>style.visibility</p:attrName>
                                        </p:attrNameLst>
                                      </p:cBhvr>
                                      <p:to>
                                        <p:strVal val="visible"/>
                                      </p:to>
                                    </p:set>
                                    <p:anim to="" calcmode="lin" valueType="num">
                                      <p:cBhvr>
                                        <p:cTn id="26" dur="1" fill="hold"/>
                                        <p:tgtEl>
                                          <p:spTgt spid="131078"/>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131091"/>
                                        </p:tgtEl>
                                        <p:attrNameLst>
                                          <p:attrName>style.visibility</p:attrName>
                                        </p:attrNameLst>
                                      </p:cBhvr>
                                      <p:to>
                                        <p:strVal val="visible"/>
                                      </p:to>
                                    </p:set>
                                    <p:anim to="" calcmode="lin" valueType="num">
                                      <p:cBhvr>
                                        <p:cTn id="31" dur="1" fill="hold"/>
                                        <p:tgtEl>
                                          <p:spTgt spid="131091"/>
                                        </p:tgtEl>
                                        <p:attrNameLst>
                                          <p:attrName/>
                                        </p:attrNameLst>
                                      </p:cBhvr>
                                    </p:anim>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nodeType="clickEffect">
                                  <p:stCondLst>
                                    <p:cond delay="0"/>
                                  </p:stCondLst>
                                  <p:childTnLst>
                                    <p:set>
                                      <p:cBhvr>
                                        <p:cTn id="35" dur="1" fill="hold">
                                          <p:stCondLst>
                                            <p:cond delay="0"/>
                                          </p:stCondLst>
                                        </p:cTn>
                                        <p:tgtEl>
                                          <p:spTgt spid="131080"/>
                                        </p:tgtEl>
                                        <p:attrNameLst>
                                          <p:attrName>style.visibility</p:attrName>
                                        </p:attrNameLst>
                                      </p:cBhvr>
                                      <p:to>
                                        <p:strVal val="visible"/>
                                      </p:to>
                                    </p:set>
                                    <p:anim to="" calcmode="lin" valueType="num">
                                      <p:cBhvr>
                                        <p:cTn id="36" dur="1" fill="hold"/>
                                        <p:tgtEl>
                                          <p:spTgt spid="131080"/>
                                        </p:tgtEl>
                                        <p:attrNameLst>
                                          <p:attrName/>
                                        </p:attrNameLst>
                                      </p:cBhvr>
                                    </p:anim>
                                  </p:childTnLst>
                                </p:cTn>
                              </p:par>
                            </p:childTnLst>
                          </p:cTn>
                        </p:par>
                      </p:childTnLst>
                    </p:cTn>
                  </p:par>
                  <p:par>
                    <p:cTn id="37" fill="hold">
                      <p:stCondLst>
                        <p:cond delay="indefinite"/>
                      </p:stCondLst>
                      <p:childTnLst>
                        <p:par>
                          <p:cTn id="38" fill="hold">
                            <p:stCondLst>
                              <p:cond delay="0"/>
                            </p:stCondLst>
                            <p:childTnLst>
                              <p:par>
                                <p:cTn id="39" presetID="24" presetClass="entr" presetSubtype="0" fill="hold" grpId="0" nodeType="clickEffect">
                                  <p:stCondLst>
                                    <p:cond delay="0"/>
                                  </p:stCondLst>
                                  <p:childTnLst>
                                    <p:set>
                                      <p:cBhvr>
                                        <p:cTn id="40" dur="1" fill="hold">
                                          <p:stCondLst>
                                            <p:cond delay="0"/>
                                          </p:stCondLst>
                                        </p:cTn>
                                        <p:tgtEl>
                                          <p:spTgt spid="131092"/>
                                        </p:tgtEl>
                                        <p:attrNameLst>
                                          <p:attrName>style.visibility</p:attrName>
                                        </p:attrNameLst>
                                      </p:cBhvr>
                                      <p:to>
                                        <p:strVal val="visible"/>
                                      </p:to>
                                    </p:set>
                                    <p:anim to="" calcmode="lin" valueType="num">
                                      <p:cBhvr>
                                        <p:cTn id="41" dur="1" fill="hold"/>
                                        <p:tgtEl>
                                          <p:spTgt spid="131092"/>
                                        </p:tgtEl>
                                        <p:attrNameLst>
                                          <p:attrName/>
                                        </p:attrNameLst>
                                      </p:cBhvr>
                                    </p:anim>
                                  </p:childTnLst>
                                </p:cTn>
                              </p:par>
                            </p:childTnLst>
                          </p:cTn>
                        </p:par>
                      </p:childTnLst>
                    </p:cTn>
                  </p:par>
                  <p:par>
                    <p:cTn id="42" fill="hold">
                      <p:stCondLst>
                        <p:cond delay="indefinite"/>
                      </p:stCondLst>
                      <p:childTnLst>
                        <p:par>
                          <p:cTn id="43" fill="hold">
                            <p:stCondLst>
                              <p:cond delay="0"/>
                            </p:stCondLst>
                            <p:childTnLst>
                              <p:par>
                                <p:cTn id="44" presetID="24" presetClass="entr" presetSubtype="0" fill="hold" nodeType="clickEffect">
                                  <p:stCondLst>
                                    <p:cond delay="0"/>
                                  </p:stCondLst>
                                  <p:childTnLst>
                                    <p:set>
                                      <p:cBhvr>
                                        <p:cTn id="45" dur="1" fill="hold">
                                          <p:stCondLst>
                                            <p:cond delay="0"/>
                                          </p:stCondLst>
                                        </p:cTn>
                                        <p:tgtEl>
                                          <p:spTgt spid="131084"/>
                                        </p:tgtEl>
                                        <p:attrNameLst>
                                          <p:attrName>style.visibility</p:attrName>
                                        </p:attrNameLst>
                                      </p:cBhvr>
                                      <p:to>
                                        <p:strVal val="visible"/>
                                      </p:to>
                                    </p:set>
                                    <p:anim to="" calcmode="lin" valueType="num">
                                      <p:cBhvr>
                                        <p:cTn id="46" dur="1" fill="hold"/>
                                        <p:tgtEl>
                                          <p:spTgt spid="13108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P spid="131077" grpId="0"/>
      <p:bldP spid="131077" grpId="1"/>
      <p:bldP spid="131090" grpId="0"/>
      <p:bldP spid="131091" grpId="0"/>
      <p:bldP spid="13109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219200" y="609600"/>
            <a:ext cx="7010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rPr>
              <a:t>Bài tập</a:t>
            </a:r>
          </a:p>
        </p:txBody>
      </p:sp>
      <p:sp>
        <p:nvSpPr>
          <p:cNvPr id="134147" name="Text Box 3"/>
          <p:cNvSpPr txBox="1">
            <a:spLocks noChangeArrowheads="1"/>
          </p:cNvSpPr>
          <p:nvPr/>
        </p:nvSpPr>
        <p:spPr bwMode="auto">
          <a:xfrm>
            <a:off x="1219200" y="1600200"/>
            <a:ext cx="5562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Giải các hệ thức đệ qui sau:</a:t>
            </a:r>
          </a:p>
        </p:txBody>
      </p:sp>
      <p:sp>
        <p:nvSpPr>
          <p:cNvPr id="38919" name="Rectangle 4"/>
          <p:cNvSpPr>
            <a:spLocks noChangeArrowheads="1"/>
          </p:cNvSpPr>
          <p:nvPr/>
        </p:nvSpPr>
        <p:spPr bwMode="auto">
          <a:xfrm>
            <a:off x="2151063" y="28860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8920" name="Rectangle 6"/>
          <p:cNvSpPr>
            <a:spLocks noChangeArrowheads="1"/>
          </p:cNvSpPr>
          <p:nvPr/>
        </p:nvSpPr>
        <p:spPr bwMode="auto">
          <a:xfrm>
            <a:off x="2008188" y="378301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8921" name="Rectangle 8"/>
          <p:cNvSpPr>
            <a:spLocks noChangeArrowheads="1"/>
          </p:cNvSpPr>
          <p:nvPr/>
        </p:nvSpPr>
        <p:spPr bwMode="auto">
          <a:xfrm>
            <a:off x="6149975" y="26717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4153" name="Object 2"/>
          <p:cNvGraphicFramePr>
            <a:graphicFrameLocks noChangeAspect="1"/>
          </p:cNvGraphicFramePr>
          <p:nvPr/>
        </p:nvGraphicFramePr>
        <p:xfrm>
          <a:off x="2438400" y="2362200"/>
          <a:ext cx="3352800" cy="1123950"/>
        </p:xfrm>
        <a:graphic>
          <a:graphicData uri="http://schemas.openxmlformats.org/presentationml/2006/ole">
            <p:oleObj spid="_x0000_s38914" name="Equation" r:id="rId3" imgW="1651000" imgH="571500" progId="Equation.DSMT4">
              <p:embed/>
            </p:oleObj>
          </a:graphicData>
        </a:graphic>
      </p:graphicFrame>
      <p:sp>
        <p:nvSpPr>
          <p:cNvPr id="38922" name="Rectangle 10"/>
          <p:cNvSpPr>
            <a:spLocks noChangeArrowheads="1"/>
          </p:cNvSpPr>
          <p:nvPr/>
        </p:nvSpPr>
        <p:spPr bwMode="auto">
          <a:xfrm>
            <a:off x="5970588" y="35861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8923" name="Rectangle 12"/>
          <p:cNvSpPr>
            <a:spLocks noChangeArrowheads="1"/>
          </p:cNvSpPr>
          <p:nvPr/>
        </p:nvSpPr>
        <p:spPr bwMode="auto">
          <a:xfrm>
            <a:off x="6149975" y="394493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4157" name="Object 3"/>
          <p:cNvGraphicFramePr>
            <a:graphicFrameLocks noChangeAspect="1"/>
          </p:cNvGraphicFramePr>
          <p:nvPr/>
        </p:nvGraphicFramePr>
        <p:xfrm>
          <a:off x="2438400" y="3810000"/>
          <a:ext cx="4343400" cy="1089025"/>
        </p:xfrm>
        <a:graphic>
          <a:graphicData uri="http://schemas.openxmlformats.org/presentationml/2006/ole">
            <p:oleObj spid="_x0000_s38915" name="Equation" r:id="rId4" imgW="2311400" imgH="596900" progId="Equation.DSMT4">
              <p:embed/>
            </p:oleObj>
          </a:graphicData>
        </a:graphic>
      </p:graphicFrame>
      <p:sp>
        <p:nvSpPr>
          <p:cNvPr id="38924" name="Rectangle 14"/>
          <p:cNvSpPr>
            <a:spLocks noChangeArrowheads="1"/>
          </p:cNvSpPr>
          <p:nvPr/>
        </p:nvSpPr>
        <p:spPr bwMode="auto">
          <a:xfrm>
            <a:off x="5648325" y="53244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4159" name="Object 4"/>
          <p:cNvGraphicFramePr>
            <a:graphicFrameLocks noChangeAspect="1"/>
          </p:cNvGraphicFramePr>
          <p:nvPr/>
        </p:nvGraphicFramePr>
        <p:xfrm>
          <a:off x="2362200" y="5029200"/>
          <a:ext cx="6248400" cy="1060450"/>
        </p:xfrm>
        <a:graphic>
          <a:graphicData uri="http://schemas.openxmlformats.org/presentationml/2006/ole">
            <p:oleObj spid="_x0000_s38916" name="Equation" r:id="rId5" imgW="3086100" imgH="520700" progId="Equation.DSMT4">
              <p:embed/>
            </p:oleObj>
          </a:graphicData>
        </a:graphic>
      </p:graphicFrame>
      <p:sp>
        <p:nvSpPr>
          <p:cNvPr id="134160" name="Text Box 16"/>
          <p:cNvSpPr txBox="1">
            <a:spLocks noChangeArrowheads="1"/>
          </p:cNvSpPr>
          <p:nvPr/>
        </p:nvSpPr>
        <p:spPr bwMode="auto">
          <a:xfrm>
            <a:off x="838200" y="27432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4)</a:t>
            </a:r>
          </a:p>
        </p:txBody>
      </p:sp>
      <p:sp>
        <p:nvSpPr>
          <p:cNvPr id="134161" name="Text Box 17"/>
          <p:cNvSpPr txBox="1">
            <a:spLocks noChangeArrowheads="1"/>
          </p:cNvSpPr>
          <p:nvPr/>
        </p:nvSpPr>
        <p:spPr bwMode="auto">
          <a:xfrm>
            <a:off x="838200" y="41148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5)</a:t>
            </a:r>
          </a:p>
        </p:txBody>
      </p:sp>
      <p:sp>
        <p:nvSpPr>
          <p:cNvPr id="134162" name="Text Box 18"/>
          <p:cNvSpPr txBox="1">
            <a:spLocks noChangeArrowheads="1"/>
          </p:cNvSpPr>
          <p:nvPr/>
        </p:nvSpPr>
        <p:spPr bwMode="auto">
          <a:xfrm>
            <a:off x="838200" y="54102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6)</a:t>
            </a:r>
          </a:p>
        </p:txBody>
      </p:sp>
      <p:sp>
        <p:nvSpPr>
          <p:cNvPr id="16" name="Slide Number Placeholder 15"/>
          <p:cNvSpPr>
            <a:spLocks noGrp="1"/>
          </p:cNvSpPr>
          <p:nvPr>
            <p:ph type="sldNum" sz="quarter" idx="12"/>
          </p:nvPr>
        </p:nvSpPr>
        <p:spPr/>
        <p:txBody>
          <a:bodyPr/>
          <a:lstStyle/>
          <a:p>
            <a:pPr>
              <a:defRPr/>
            </a:pPr>
            <a:fld id="{41E64345-F5CA-42CE-9D31-7CEAC473D664}" type="slidenum">
              <a:rPr lang="en-US" smtClean="0"/>
              <a:pPr>
                <a:defRPr/>
              </a:pPr>
              <a:t>89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checkerboard(across)">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 to="" calcmode="lin" valueType="num">
                                      <p:cBhvr>
                                        <p:cTn id="12" dur="1" fill="hold"/>
                                        <p:tgtEl>
                                          <p:spTgt spid="134147"/>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xit" presetSubtype="0" fill="hold" grpId="0" nodeType="clickEffect">
                                  <p:stCondLst>
                                    <p:cond delay="0"/>
                                  </p:stCondLst>
                                  <p:childTnLst>
                                    <p:anim to="" calcmode="lin" valueType="num">
                                      <p:cBhvr>
                                        <p:cTn id="16" dur="1"/>
                                        <p:tgtEl>
                                          <p:spTgt spid="134147"/>
                                        </p:tgtEl>
                                        <p:attrNameLst>
                                          <p:attrName/>
                                        </p:attrNameLst>
                                      </p:cBhvr>
                                    </p:anim>
                                    <p:set>
                                      <p:cBhvr>
                                        <p:cTn id="17" dur="1" fill="hold">
                                          <p:stCondLst>
                                            <p:cond delay="0"/>
                                          </p:stCondLst>
                                        </p:cTn>
                                        <p:tgtEl>
                                          <p:spTgt spid="13414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34160"/>
                                        </p:tgtEl>
                                        <p:attrNameLst>
                                          <p:attrName>style.visibility</p:attrName>
                                        </p:attrNameLst>
                                      </p:cBhvr>
                                      <p:to>
                                        <p:strVal val="visible"/>
                                      </p:to>
                                    </p:set>
                                    <p:anim to="" calcmode="lin" valueType="num">
                                      <p:cBhvr>
                                        <p:cTn id="22" dur="1" fill="hold"/>
                                        <p:tgtEl>
                                          <p:spTgt spid="134160"/>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34153"/>
                                        </p:tgtEl>
                                        <p:attrNameLst>
                                          <p:attrName>style.visibility</p:attrName>
                                        </p:attrNameLst>
                                      </p:cBhvr>
                                      <p:to>
                                        <p:strVal val="visible"/>
                                      </p:to>
                                    </p:set>
                                    <p:anim to="" calcmode="lin" valueType="num">
                                      <p:cBhvr>
                                        <p:cTn id="27" dur="1" fill="hold"/>
                                        <p:tgtEl>
                                          <p:spTgt spid="134153"/>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34161"/>
                                        </p:tgtEl>
                                        <p:attrNameLst>
                                          <p:attrName>style.visibility</p:attrName>
                                        </p:attrNameLst>
                                      </p:cBhvr>
                                      <p:to>
                                        <p:strVal val="visible"/>
                                      </p:to>
                                    </p:set>
                                    <p:anim to="" calcmode="lin" valueType="num">
                                      <p:cBhvr>
                                        <p:cTn id="32" dur="1" fill="hold"/>
                                        <p:tgtEl>
                                          <p:spTgt spid="134161"/>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134157"/>
                                        </p:tgtEl>
                                        <p:attrNameLst>
                                          <p:attrName>style.visibility</p:attrName>
                                        </p:attrNameLst>
                                      </p:cBhvr>
                                      <p:to>
                                        <p:strVal val="visible"/>
                                      </p:to>
                                    </p:set>
                                    <p:anim to="" calcmode="lin" valueType="num">
                                      <p:cBhvr>
                                        <p:cTn id="37" dur="1" fill="hold"/>
                                        <p:tgtEl>
                                          <p:spTgt spid="134157"/>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34162"/>
                                        </p:tgtEl>
                                        <p:attrNameLst>
                                          <p:attrName>style.visibility</p:attrName>
                                        </p:attrNameLst>
                                      </p:cBhvr>
                                      <p:to>
                                        <p:strVal val="visible"/>
                                      </p:to>
                                    </p:set>
                                    <p:anim to="" calcmode="lin" valueType="num">
                                      <p:cBhvr>
                                        <p:cTn id="42" dur="1" fill="hold"/>
                                        <p:tgtEl>
                                          <p:spTgt spid="134162"/>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134159"/>
                                        </p:tgtEl>
                                        <p:attrNameLst>
                                          <p:attrName>style.visibility</p:attrName>
                                        </p:attrNameLst>
                                      </p:cBhvr>
                                      <p:to>
                                        <p:strVal val="visible"/>
                                      </p:to>
                                    </p:set>
                                    <p:anim to="" calcmode="lin" valueType="num">
                                      <p:cBhvr>
                                        <p:cTn id="47" dur="1" fill="hold"/>
                                        <p:tgtEl>
                                          <p:spTgt spid="13415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P spid="134147" grpId="1"/>
      <p:bldP spid="134160" grpId="0"/>
      <p:bldP spid="134161" grpId="0"/>
      <p:bldP spid="1341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Một số ví dụ</a:t>
            </a:r>
          </a:p>
        </p:txBody>
      </p:sp>
      <p:sp>
        <p:nvSpPr>
          <p:cNvPr id="184323" name="Rectangle 3"/>
          <p:cNvSpPr>
            <a:spLocks noGrp="1" noChangeArrowheads="1"/>
          </p:cNvSpPr>
          <p:nvPr>
            <p:ph type="body" idx="1"/>
          </p:nvPr>
        </p:nvSpPr>
        <p:spPr/>
        <p:txBody>
          <a:bodyPr/>
          <a:lstStyle/>
          <a:p>
            <a:pPr eaLnBrk="1" hangingPunct="1">
              <a:buFontTx/>
              <a:buNone/>
            </a:pPr>
            <a:r>
              <a:rPr lang="en-US" smtClean="0"/>
              <a:t>Ví dụ 1(Dãy Fibonacci)</a:t>
            </a:r>
          </a:p>
          <a:p>
            <a:pPr eaLnBrk="1" hangingPunct="1">
              <a:buFontTx/>
              <a:buNone/>
            </a:pPr>
            <a:r>
              <a:rPr lang="en-US" smtClean="0"/>
              <a:t>Bài toán:Một đôi thỏ(gồm một thỏ đực và một thỏ cái)cứ mỗi tháng đẻ được một đôi thỏ con(cũng gồm một đực và một cái), mỗi đôi thỏ con, khi tròn hai tháng tuổi, lại mỗi tháng đẻ ra một đôi thỏ con và quá trình sinh nở cứ thế tiếp diễn.Tính F</a:t>
            </a:r>
            <a:r>
              <a:rPr lang="en-US" baseline="-25000" smtClean="0"/>
              <a:t>n</a:t>
            </a:r>
            <a:r>
              <a:rPr lang="en-US" smtClean="0"/>
              <a:t> là số đôi thỏ có ở tháng n?</a:t>
            </a:r>
          </a:p>
        </p:txBody>
      </p:sp>
      <p:sp>
        <p:nvSpPr>
          <p:cNvPr id="4" name="Slide Number Placeholder 3"/>
          <p:cNvSpPr>
            <a:spLocks noGrp="1"/>
          </p:cNvSpPr>
          <p:nvPr>
            <p:ph type="sldNum" sz="quarter" idx="12"/>
          </p:nvPr>
        </p:nvSpPr>
        <p:spPr/>
        <p:txBody>
          <a:bodyPr/>
          <a:lstStyle/>
          <a:p>
            <a:pPr>
              <a:defRPr/>
            </a:pPr>
            <a:fld id="{750E41A5-A0E1-4E86-BDAE-6AD43AF72907}"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2000"/>
                                        <p:tgtEl>
                                          <p:spTgt spid="184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3">
                                            <p:txEl>
                                              <p:pRg st="1" end="1"/>
                                            </p:txEl>
                                          </p:spTgt>
                                        </p:tgtEl>
                                        <p:attrNameLst>
                                          <p:attrName>style.visibility</p:attrName>
                                        </p:attrNameLst>
                                      </p:cBhvr>
                                      <p:to>
                                        <p:strVal val="visible"/>
                                      </p:to>
                                    </p:set>
                                    <p:animEffect transition="in" filter="wipe(left)">
                                      <p:cBhvr>
                                        <p:cTn id="12" dur="2000"/>
                                        <p:tgtEl>
                                          <p:spTgt spid="184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219200" y="609600"/>
            <a:ext cx="7010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rPr>
              <a:t>Bài tập</a:t>
            </a:r>
          </a:p>
        </p:txBody>
      </p:sp>
      <p:sp>
        <p:nvSpPr>
          <p:cNvPr id="135171" name="Text Box 3"/>
          <p:cNvSpPr txBox="1">
            <a:spLocks noChangeArrowheads="1"/>
          </p:cNvSpPr>
          <p:nvPr/>
        </p:nvSpPr>
        <p:spPr bwMode="auto">
          <a:xfrm>
            <a:off x="1219200" y="1600200"/>
            <a:ext cx="55626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Giải các hệ thức đệ qui sau:</a:t>
            </a:r>
          </a:p>
        </p:txBody>
      </p:sp>
      <p:sp>
        <p:nvSpPr>
          <p:cNvPr id="39943" name="Rectangle 8"/>
          <p:cNvSpPr>
            <a:spLocks noChangeArrowheads="1"/>
          </p:cNvSpPr>
          <p:nvPr/>
        </p:nvSpPr>
        <p:spPr bwMode="auto">
          <a:xfrm>
            <a:off x="6149975" y="26717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9944" name="Rectangle 10"/>
          <p:cNvSpPr>
            <a:spLocks noChangeArrowheads="1"/>
          </p:cNvSpPr>
          <p:nvPr/>
        </p:nvSpPr>
        <p:spPr bwMode="auto">
          <a:xfrm>
            <a:off x="5970588" y="3586163"/>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9945" name="Rectangle 12"/>
          <p:cNvSpPr>
            <a:spLocks noChangeArrowheads="1"/>
          </p:cNvSpPr>
          <p:nvPr/>
        </p:nvSpPr>
        <p:spPr bwMode="auto">
          <a:xfrm>
            <a:off x="6149975" y="3944938"/>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9946" name="Rectangle 14"/>
          <p:cNvSpPr>
            <a:spLocks noChangeArrowheads="1"/>
          </p:cNvSpPr>
          <p:nvPr/>
        </p:nvSpPr>
        <p:spPr bwMode="auto">
          <a:xfrm>
            <a:off x="5648325" y="53244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sp>
        <p:nvSpPr>
          <p:cNvPr id="39947" name="Rectangle 17"/>
          <p:cNvSpPr>
            <a:spLocks noChangeArrowheads="1"/>
          </p:cNvSpPr>
          <p:nvPr/>
        </p:nvSpPr>
        <p:spPr bwMode="auto">
          <a:xfrm>
            <a:off x="2312988" y="2959100"/>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5184" name="Object 2"/>
          <p:cNvGraphicFramePr>
            <a:graphicFrameLocks noChangeAspect="1"/>
          </p:cNvGraphicFramePr>
          <p:nvPr/>
        </p:nvGraphicFramePr>
        <p:xfrm>
          <a:off x="1828800" y="2286000"/>
          <a:ext cx="4495800" cy="1219200"/>
        </p:xfrm>
        <a:graphic>
          <a:graphicData uri="http://schemas.openxmlformats.org/presentationml/2006/ole">
            <p:oleObj spid="_x0000_s39938" name="Equation" r:id="rId3" imgW="2146300" imgH="596900" progId="Equation.DSMT4">
              <p:embed/>
            </p:oleObj>
          </a:graphicData>
        </a:graphic>
      </p:graphicFrame>
      <p:sp>
        <p:nvSpPr>
          <p:cNvPr id="39948" name="Rectangle 19"/>
          <p:cNvSpPr>
            <a:spLocks noChangeArrowheads="1"/>
          </p:cNvSpPr>
          <p:nvPr/>
        </p:nvSpPr>
        <p:spPr bwMode="auto">
          <a:xfrm>
            <a:off x="2868613" y="44100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5186" name="Object 3"/>
          <p:cNvGraphicFramePr>
            <a:graphicFrameLocks noChangeAspect="1"/>
          </p:cNvGraphicFramePr>
          <p:nvPr/>
        </p:nvGraphicFramePr>
        <p:xfrm>
          <a:off x="1981200" y="3810000"/>
          <a:ext cx="4495800" cy="1128713"/>
        </p:xfrm>
        <a:graphic>
          <a:graphicData uri="http://schemas.openxmlformats.org/presentationml/2006/ole">
            <p:oleObj spid="_x0000_s39939" name="Equation" r:id="rId4" imgW="2311400" imgH="596900" progId="Equation.DSMT4">
              <p:embed/>
            </p:oleObj>
          </a:graphicData>
        </a:graphic>
      </p:graphicFrame>
      <p:sp>
        <p:nvSpPr>
          <p:cNvPr id="39949" name="Rectangle 21"/>
          <p:cNvSpPr>
            <a:spLocks noChangeArrowheads="1"/>
          </p:cNvSpPr>
          <p:nvPr/>
        </p:nvSpPr>
        <p:spPr bwMode="auto">
          <a:xfrm>
            <a:off x="3370263" y="5540375"/>
            <a:ext cx="9144000" cy="0"/>
          </a:xfrm>
          <a:prstGeom prst="rect">
            <a:avLst/>
          </a:prstGeom>
          <a:noFill/>
          <a:ln w="9525">
            <a:noFill/>
            <a:miter lim="800000"/>
            <a:headEnd/>
            <a:tailEnd/>
          </a:ln>
        </p:spPr>
        <p:txBody>
          <a:bodyPr wrap="none" anchor="ctr">
            <a:spAutoFit/>
          </a:bodyPr>
          <a:lstStyle/>
          <a:p>
            <a:endParaRPr lang="en-US">
              <a:latin typeface="Times New Roman" pitchFamily="18" charset="0"/>
            </a:endParaRPr>
          </a:p>
        </p:txBody>
      </p:sp>
      <p:graphicFrame>
        <p:nvGraphicFramePr>
          <p:cNvPr id="135188" name="Object 4"/>
          <p:cNvGraphicFramePr>
            <a:graphicFrameLocks noChangeAspect="1"/>
          </p:cNvGraphicFramePr>
          <p:nvPr/>
        </p:nvGraphicFramePr>
        <p:xfrm>
          <a:off x="2057400" y="5257800"/>
          <a:ext cx="5791200" cy="595313"/>
        </p:xfrm>
        <a:graphic>
          <a:graphicData uri="http://schemas.openxmlformats.org/presentationml/2006/ole">
            <p:oleObj spid="_x0000_s39940" name="Equation" r:id="rId5" imgW="2590800" imgH="279400" progId="Equation.DSMT4">
              <p:embed/>
            </p:oleObj>
          </a:graphicData>
        </a:graphic>
      </p:graphicFrame>
      <p:sp>
        <p:nvSpPr>
          <p:cNvPr id="135190" name="Text Box 22"/>
          <p:cNvSpPr txBox="1">
            <a:spLocks noChangeArrowheads="1"/>
          </p:cNvSpPr>
          <p:nvPr/>
        </p:nvSpPr>
        <p:spPr bwMode="auto">
          <a:xfrm>
            <a:off x="914400" y="52578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9)</a:t>
            </a:r>
          </a:p>
        </p:txBody>
      </p:sp>
      <p:sp>
        <p:nvSpPr>
          <p:cNvPr id="135191" name="Text Box 23"/>
          <p:cNvSpPr txBox="1">
            <a:spLocks noChangeArrowheads="1"/>
          </p:cNvSpPr>
          <p:nvPr/>
        </p:nvSpPr>
        <p:spPr bwMode="auto">
          <a:xfrm>
            <a:off x="762000" y="25908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7)</a:t>
            </a:r>
          </a:p>
        </p:txBody>
      </p:sp>
      <p:sp>
        <p:nvSpPr>
          <p:cNvPr id="135192" name="Text Box 24"/>
          <p:cNvSpPr txBox="1">
            <a:spLocks noChangeArrowheads="1"/>
          </p:cNvSpPr>
          <p:nvPr/>
        </p:nvSpPr>
        <p:spPr bwMode="auto">
          <a:xfrm>
            <a:off x="838200" y="4114800"/>
            <a:ext cx="762000" cy="457200"/>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8)</a:t>
            </a:r>
          </a:p>
        </p:txBody>
      </p:sp>
      <p:sp>
        <p:nvSpPr>
          <p:cNvPr id="17" name="Slide Number Placeholder 16"/>
          <p:cNvSpPr>
            <a:spLocks noGrp="1"/>
          </p:cNvSpPr>
          <p:nvPr>
            <p:ph type="sldNum" sz="quarter" idx="12"/>
          </p:nvPr>
        </p:nvSpPr>
        <p:spPr/>
        <p:txBody>
          <a:bodyPr/>
          <a:lstStyle/>
          <a:p>
            <a:pPr>
              <a:defRPr/>
            </a:pPr>
            <a:fld id="{77334511-95BE-4DEC-8E50-A064E058FB10}" type="slidenum">
              <a:rPr lang="en-US" smtClean="0"/>
              <a:pPr>
                <a:defRPr/>
              </a:pPr>
              <a:t>90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checkerboard(across)">
                                      <p:cBhvr>
                                        <p:cTn id="7" dur="500"/>
                                        <p:tgtEl>
                                          <p:spTgt spid="135170"/>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1" nodeType="clickEffect">
                                  <p:stCondLst>
                                    <p:cond delay="0"/>
                                  </p:stCondLst>
                                  <p:childTnLst>
                                    <p:set>
                                      <p:cBhvr>
                                        <p:cTn id="11" dur="1" fill="hold">
                                          <p:stCondLst>
                                            <p:cond delay="0"/>
                                          </p:stCondLst>
                                        </p:cTn>
                                        <p:tgtEl>
                                          <p:spTgt spid="135171"/>
                                        </p:tgtEl>
                                        <p:attrNameLst>
                                          <p:attrName>style.visibility</p:attrName>
                                        </p:attrNameLst>
                                      </p:cBhvr>
                                      <p:to>
                                        <p:strVal val="visible"/>
                                      </p:to>
                                    </p:set>
                                    <p:anim to="" calcmode="lin" valueType="num">
                                      <p:cBhvr>
                                        <p:cTn id="12" dur="1" fill="hold"/>
                                        <p:tgtEl>
                                          <p:spTgt spid="135171"/>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xit" presetSubtype="0" fill="hold" grpId="0" nodeType="clickEffect">
                                  <p:stCondLst>
                                    <p:cond delay="0"/>
                                  </p:stCondLst>
                                  <p:childTnLst>
                                    <p:anim to="" calcmode="lin" valueType="num">
                                      <p:cBhvr>
                                        <p:cTn id="16" dur="1"/>
                                        <p:tgtEl>
                                          <p:spTgt spid="135171"/>
                                        </p:tgtEl>
                                        <p:attrNameLst>
                                          <p:attrName/>
                                        </p:attrNameLst>
                                      </p:cBhvr>
                                    </p:anim>
                                    <p:set>
                                      <p:cBhvr>
                                        <p:cTn id="17" dur="1" fill="hold">
                                          <p:stCondLst>
                                            <p:cond delay="0"/>
                                          </p:stCondLst>
                                        </p:cTn>
                                        <p:tgtEl>
                                          <p:spTgt spid="13517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7" presetClass="entr" presetSubtype="4" fill="hold" grpId="0" nodeType="clickEffect">
                                  <p:stCondLst>
                                    <p:cond delay="0"/>
                                  </p:stCondLst>
                                  <p:childTnLst>
                                    <p:set>
                                      <p:cBhvr>
                                        <p:cTn id="21" dur="1" fill="hold">
                                          <p:stCondLst>
                                            <p:cond delay="0"/>
                                          </p:stCondLst>
                                        </p:cTn>
                                        <p:tgtEl>
                                          <p:spTgt spid="135191"/>
                                        </p:tgtEl>
                                        <p:attrNameLst>
                                          <p:attrName>style.visibility</p:attrName>
                                        </p:attrNameLst>
                                      </p:cBhvr>
                                      <p:to>
                                        <p:strVal val="visible"/>
                                      </p:to>
                                    </p:set>
                                    <p:anim calcmode="lin" valueType="num">
                                      <p:cBhvr additive="base">
                                        <p:cTn id="22" dur="5000" fill="hold"/>
                                        <p:tgtEl>
                                          <p:spTgt spid="135191"/>
                                        </p:tgtEl>
                                        <p:attrNameLst>
                                          <p:attrName>ppt_x</p:attrName>
                                        </p:attrNameLst>
                                      </p:cBhvr>
                                      <p:tavLst>
                                        <p:tav tm="0">
                                          <p:val>
                                            <p:strVal val="#ppt_x"/>
                                          </p:val>
                                        </p:tav>
                                        <p:tav tm="100000">
                                          <p:val>
                                            <p:strVal val="#ppt_x"/>
                                          </p:val>
                                        </p:tav>
                                      </p:tavLst>
                                    </p:anim>
                                    <p:anim calcmode="lin" valueType="num">
                                      <p:cBhvr additive="base">
                                        <p:cTn id="23" dur="5000" fill="hold"/>
                                        <p:tgtEl>
                                          <p:spTgt spid="13519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135184"/>
                                        </p:tgtEl>
                                        <p:attrNameLst>
                                          <p:attrName>style.visibility</p:attrName>
                                        </p:attrNameLst>
                                      </p:cBhvr>
                                      <p:to>
                                        <p:strVal val="visible"/>
                                      </p:to>
                                    </p:set>
                                    <p:anim to="" calcmode="lin" valueType="num">
                                      <p:cBhvr>
                                        <p:cTn id="28" dur="1" fill="hold"/>
                                        <p:tgtEl>
                                          <p:spTgt spid="135184"/>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35192"/>
                                        </p:tgtEl>
                                        <p:attrNameLst>
                                          <p:attrName>style.visibility</p:attrName>
                                        </p:attrNameLst>
                                      </p:cBhvr>
                                      <p:to>
                                        <p:strVal val="visible"/>
                                      </p:to>
                                    </p:set>
                                    <p:anim to="" calcmode="lin" valueType="num">
                                      <p:cBhvr>
                                        <p:cTn id="33" dur="1" fill="hold"/>
                                        <p:tgtEl>
                                          <p:spTgt spid="135192"/>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nodeType="clickEffect">
                                  <p:stCondLst>
                                    <p:cond delay="0"/>
                                  </p:stCondLst>
                                  <p:childTnLst>
                                    <p:set>
                                      <p:cBhvr>
                                        <p:cTn id="37" dur="1" fill="hold">
                                          <p:stCondLst>
                                            <p:cond delay="0"/>
                                          </p:stCondLst>
                                        </p:cTn>
                                        <p:tgtEl>
                                          <p:spTgt spid="135186"/>
                                        </p:tgtEl>
                                        <p:attrNameLst>
                                          <p:attrName>style.visibility</p:attrName>
                                        </p:attrNameLst>
                                      </p:cBhvr>
                                      <p:to>
                                        <p:strVal val="visible"/>
                                      </p:to>
                                    </p:set>
                                    <p:anim to="" calcmode="lin" valueType="num">
                                      <p:cBhvr>
                                        <p:cTn id="38" dur="1" fill="hold"/>
                                        <p:tgtEl>
                                          <p:spTgt spid="135186"/>
                                        </p:tgtEl>
                                        <p:attrNameLst>
                                          <p:attrName/>
                                        </p:attrNameLst>
                                      </p:cBhvr>
                                    </p:anim>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grpId="0" nodeType="clickEffect">
                                  <p:stCondLst>
                                    <p:cond delay="0"/>
                                  </p:stCondLst>
                                  <p:childTnLst>
                                    <p:set>
                                      <p:cBhvr>
                                        <p:cTn id="42" dur="1" fill="hold">
                                          <p:stCondLst>
                                            <p:cond delay="0"/>
                                          </p:stCondLst>
                                        </p:cTn>
                                        <p:tgtEl>
                                          <p:spTgt spid="135190"/>
                                        </p:tgtEl>
                                        <p:attrNameLst>
                                          <p:attrName>style.visibility</p:attrName>
                                        </p:attrNameLst>
                                      </p:cBhvr>
                                      <p:to>
                                        <p:strVal val="visible"/>
                                      </p:to>
                                    </p:set>
                                    <p:anim to="" calcmode="lin" valueType="num">
                                      <p:cBhvr>
                                        <p:cTn id="43" dur="1" fill="hold"/>
                                        <p:tgtEl>
                                          <p:spTgt spid="135190"/>
                                        </p:tgtEl>
                                        <p:attrNameLst>
                                          <p:attrName/>
                                        </p:attrNameLst>
                                      </p:cBhvr>
                                    </p:anim>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nodeType="clickEffect">
                                  <p:stCondLst>
                                    <p:cond delay="0"/>
                                  </p:stCondLst>
                                  <p:childTnLst>
                                    <p:set>
                                      <p:cBhvr>
                                        <p:cTn id="47" dur="1" fill="hold">
                                          <p:stCondLst>
                                            <p:cond delay="0"/>
                                          </p:stCondLst>
                                        </p:cTn>
                                        <p:tgtEl>
                                          <p:spTgt spid="135188"/>
                                        </p:tgtEl>
                                        <p:attrNameLst>
                                          <p:attrName>style.visibility</p:attrName>
                                        </p:attrNameLst>
                                      </p:cBhvr>
                                      <p:to>
                                        <p:strVal val="visible"/>
                                      </p:to>
                                    </p:set>
                                    <p:anim to="" calcmode="lin" valueType="num">
                                      <p:cBhvr>
                                        <p:cTn id="48" dur="1" fill="hold"/>
                                        <p:tgtEl>
                                          <p:spTgt spid="13518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p:bldP spid="135171" grpId="1"/>
      <p:bldP spid="135190" grpId="0"/>
      <p:bldP spid="135191" grpId="0"/>
      <p:bldP spid="13519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38200" y="457200"/>
            <a:ext cx="7620000" cy="762000"/>
          </a:xfrm>
        </p:spPr>
        <p:txBody>
          <a:bodyPr/>
          <a:lstStyle/>
          <a:p>
            <a:pPr algn="l" eaLnBrk="1" hangingPunct="1"/>
            <a:r>
              <a:rPr lang="en-US" sz="3200" smtClean="0"/>
              <a:t>          Bài tập</a:t>
            </a:r>
          </a:p>
        </p:txBody>
      </p:sp>
      <p:sp>
        <p:nvSpPr>
          <p:cNvPr id="95235" name="Rectangle 3"/>
          <p:cNvSpPr>
            <a:spLocks noGrp="1" noChangeArrowheads="1"/>
          </p:cNvSpPr>
          <p:nvPr>
            <p:ph type="body" idx="1"/>
          </p:nvPr>
        </p:nvSpPr>
        <p:spPr>
          <a:xfrm>
            <a:off x="685800" y="1295400"/>
            <a:ext cx="7772400" cy="4800600"/>
          </a:xfrm>
        </p:spPr>
        <p:txBody>
          <a:bodyPr/>
          <a:lstStyle/>
          <a:p>
            <a:pPr eaLnBrk="1" hangingPunct="1">
              <a:spcBef>
                <a:spcPct val="0"/>
              </a:spcBef>
              <a:buFontTx/>
              <a:buNone/>
              <a:defRPr/>
            </a:pPr>
            <a:r>
              <a:rPr lang="en-US" sz="2800" dirty="0" smtClean="0">
                <a:cs typeface="Times New Roman" pitchFamily="18" charset="0"/>
              </a:rPr>
              <a:t>10</a:t>
            </a:r>
            <a:r>
              <a:rPr lang="en-US" sz="2800" dirty="0" smtClean="0">
                <a:latin typeface="+mj-lt"/>
                <a:cs typeface="Times New Roman" pitchFamily="18" charset="0"/>
              </a:rPr>
              <a:t>) </a:t>
            </a:r>
            <a:r>
              <a:rPr lang="en-US" sz="2800" dirty="0" err="1" smtClean="0">
                <a:latin typeface="+mj-lt"/>
                <a:cs typeface="Times New Roman" pitchFamily="18" charset="0"/>
              </a:rPr>
              <a:t>Tìm</a:t>
            </a:r>
            <a:r>
              <a:rPr lang="en-US" sz="2800" dirty="0" smtClean="0">
                <a:latin typeface="+mj-lt"/>
                <a:cs typeface="Times New Roman" pitchFamily="18" charset="0"/>
              </a:rPr>
              <a:t> </a:t>
            </a:r>
            <a:r>
              <a:rPr lang="en-US" sz="2800" dirty="0" err="1" smtClean="0">
                <a:latin typeface="+mj-lt"/>
                <a:cs typeface="Times New Roman" pitchFamily="18" charset="0"/>
              </a:rPr>
              <a:t>hệ</a:t>
            </a:r>
            <a:r>
              <a:rPr lang="en-US" sz="2800" dirty="0" smtClean="0">
                <a:latin typeface="+mj-lt"/>
                <a:cs typeface="Times New Roman" pitchFamily="18" charset="0"/>
              </a:rPr>
              <a:t> </a:t>
            </a:r>
            <a:r>
              <a:rPr lang="en-US" sz="2800" dirty="0" err="1" smtClean="0">
                <a:latin typeface="+mj-lt"/>
                <a:cs typeface="Times New Roman" pitchFamily="18" charset="0"/>
              </a:rPr>
              <a:t>thức</a:t>
            </a:r>
            <a:r>
              <a:rPr lang="en-US" sz="2800" dirty="0" smtClean="0">
                <a:latin typeface="+mj-lt"/>
                <a:cs typeface="Times New Roman" pitchFamily="18" charset="0"/>
              </a:rPr>
              <a:t> </a:t>
            </a:r>
            <a:r>
              <a:rPr lang="en-US" sz="2800" dirty="0" err="1" smtClean="0">
                <a:latin typeface="+mj-lt"/>
                <a:cs typeface="Times New Roman" pitchFamily="18" charset="0"/>
              </a:rPr>
              <a:t>đệ</a:t>
            </a:r>
            <a:r>
              <a:rPr lang="en-US" sz="2800" dirty="0" smtClean="0">
                <a:latin typeface="+mj-lt"/>
                <a:cs typeface="Times New Roman" pitchFamily="18" charset="0"/>
              </a:rPr>
              <a:t> qui </a:t>
            </a:r>
            <a:r>
              <a:rPr lang="en-US" sz="2800" dirty="0" err="1" smtClean="0">
                <a:latin typeface="+mj-lt"/>
                <a:cs typeface="Times New Roman" pitchFamily="18" charset="0"/>
              </a:rPr>
              <a:t>cho</a:t>
            </a:r>
            <a:r>
              <a:rPr lang="en-US" sz="2800" dirty="0" smtClean="0">
                <a:latin typeface="+mj-lt"/>
                <a:cs typeface="Times New Roman" pitchFamily="18" charset="0"/>
              </a:rPr>
              <a:t> </a:t>
            </a:r>
            <a:r>
              <a:rPr lang="en-US" sz="2800" dirty="0" err="1" smtClean="0">
                <a:latin typeface="+mj-lt"/>
                <a:cs typeface="Times New Roman" pitchFamily="18" charset="0"/>
              </a:rPr>
              <a:t>x</a:t>
            </a:r>
            <a:r>
              <a:rPr lang="en-US" sz="2800" baseline="-30000" dirty="0" err="1" smtClean="0">
                <a:latin typeface="+mj-lt"/>
                <a:cs typeface="Times New Roman" pitchFamily="18" charset="0"/>
              </a:rPr>
              <a:t>n</a:t>
            </a:r>
            <a:r>
              <a:rPr lang="en-US" sz="2800" dirty="0" smtClean="0">
                <a:latin typeface="+mj-lt"/>
                <a:cs typeface="Times New Roman" pitchFamily="18" charset="0"/>
              </a:rPr>
              <a:t>, </a:t>
            </a:r>
            <a:r>
              <a:rPr lang="en-US" sz="2800" dirty="0" err="1" smtClean="0">
                <a:latin typeface="+mj-lt"/>
                <a:cs typeface="Times New Roman" pitchFamily="18" charset="0"/>
              </a:rPr>
              <a:t>trong</a:t>
            </a:r>
            <a:r>
              <a:rPr lang="en-US" sz="2800" dirty="0" smtClean="0">
                <a:latin typeface="+mj-lt"/>
                <a:cs typeface="Times New Roman" pitchFamily="18" charset="0"/>
              </a:rPr>
              <a:t> </a:t>
            </a:r>
            <a:r>
              <a:rPr lang="en-US" sz="2800" dirty="0" err="1" smtClean="0">
                <a:latin typeface="+mj-lt"/>
                <a:cs typeface="Times New Roman" pitchFamily="18" charset="0"/>
              </a:rPr>
              <a:t>đó</a:t>
            </a:r>
            <a:r>
              <a:rPr lang="en-US" sz="2800" dirty="0" smtClean="0">
                <a:latin typeface="+mj-lt"/>
                <a:cs typeface="Times New Roman" pitchFamily="18" charset="0"/>
              </a:rPr>
              <a:t> </a:t>
            </a:r>
            <a:r>
              <a:rPr lang="en-US" sz="2800" dirty="0" err="1" smtClean="0">
                <a:latin typeface="+mj-lt"/>
                <a:cs typeface="Times New Roman" pitchFamily="18" charset="0"/>
              </a:rPr>
              <a:t>x</a:t>
            </a:r>
            <a:r>
              <a:rPr lang="en-US" sz="2800" baseline="-30000" dirty="0" err="1" smtClean="0">
                <a:latin typeface="+mj-lt"/>
                <a:cs typeface="Times New Roman" pitchFamily="18" charset="0"/>
              </a:rPr>
              <a:t>n</a:t>
            </a:r>
            <a:r>
              <a:rPr lang="en-US" sz="2800" dirty="0" smtClean="0">
                <a:latin typeface="+mj-lt"/>
                <a:cs typeface="Times New Roman" pitchFamily="18" charset="0"/>
              </a:rPr>
              <a:t> </a:t>
            </a:r>
          </a:p>
          <a:p>
            <a:pPr eaLnBrk="1" hangingPunct="1">
              <a:spcBef>
                <a:spcPct val="0"/>
              </a:spcBef>
              <a:buFontTx/>
              <a:buNone/>
              <a:defRPr/>
            </a:pPr>
            <a:r>
              <a:rPr lang="en-US" sz="2800" dirty="0" err="1" smtClean="0">
                <a:latin typeface="+mj-lt"/>
                <a:cs typeface="Times New Roman" pitchFamily="18" charset="0"/>
              </a:rPr>
              <a:t>là</a:t>
            </a:r>
            <a:r>
              <a:rPr lang="en-US" sz="2800" dirty="0" smtClean="0">
                <a:latin typeface="+mj-lt"/>
                <a:cs typeface="Times New Roman" pitchFamily="18" charset="0"/>
              </a:rPr>
              <a:t> </a:t>
            </a:r>
            <a:r>
              <a:rPr lang="en-US" sz="2800" dirty="0" err="1" smtClean="0">
                <a:latin typeface="+mj-lt"/>
                <a:cs typeface="Times New Roman" pitchFamily="18" charset="0"/>
              </a:rPr>
              <a:t>số</a:t>
            </a:r>
            <a:r>
              <a:rPr lang="en-US" sz="2800" dirty="0" smtClean="0">
                <a:latin typeface="+mj-lt"/>
                <a:cs typeface="Times New Roman" pitchFamily="18" charset="0"/>
              </a:rPr>
              <a:t> </a:t>
            </a:r>
            <a:r>
              <a:rPr lang="en-US" sz="2800" dirty="0" err="1" smtClean="0">
                <a:latin typeface="+mj-lt"/>
                <a:cs typeface="Times New Roman" pitchFamily="18" charset="0"/>
              </a:rPr>
              <a:t>miền</a:t>
            </a:r>
            <a:r>
              <a:rPr lang="en-US" sz="2800" dirty="0" smtClean="0">
                <a:latin typeface="+mj-lt"/>
                <a:cs typeface="Times New Roman" pitchFamily="18" charset="0"/>
              </a:rPr>
              <a:t> </a:t>
            </a:r>
            <a:r>
              <a:rPr lang="en-US" sz="2800" dirty="0" err="1" smtClean="0">
                <a:latin typeface="+mj-lt"/>
                <a:cs typeface="Times New Roman" pitchFamily="18" charset="0"/>
              </a:rPr>
              <a:t>của</a:t>
            </a:r>
            <a:r>
              <a:rPr lang="en-US" sz="2800" dirty="0" smtClean="0">
                <a:latin typeface="+mj-lt"/>
                <a:cs typeface="Times New Roman" pitchFamily="18" charset="0"/>
              </a:rPr>
              <a:t> </a:t>
            </a:r>
            <a:r>
              <a:rPr lang="en-US" sz="2800" dirty="0" err="1" smtClean="0">
                <a:latin typeface="+mj-lt"/>
                <a:cs typeface="Times New Roman" pitchFamily="18" charset="0"/>
              </a:rPr>
              <a:t>mặt</a:t>
            </a:r>
            <a:r>
              <a:rPr lang="en-US" sz="2800" dirty="0" smtClean="0">
                <a:latin typeface="+mj-lt"/>
                <a:cs typeface="Times New Roman" pitchFamily="18" charset="0"/>
              </a:rPr>
              <a:t> </a:t>
            </a:r>
            <a:r>
              <a:rPr lang="en-US" sz="2800" dirty="0" err="1" smtClean="0">
                <a:latin typeface="+mj-lt"/>
                <a:cs typeface="Times New Roman" pitchFamily="18" charset="0"/>
              </a:rPr>
              <a:t>phẳng</a:t>
            </a:r>
            <a:r>
              <a:rPr lang="en-US" sz="2800" dirty="0" smtClean="0">
                <a:latin typeface="+mj-lt"/>
                <a:cs typeface="Times New Roman" pitchFamily="18" charset="0"/>
              </a:rPr>
              <a:t> </a:t>
            </a:r>
            <a:r>
              <a:rPr lang="en-US" sz="2800" dirty="0" err="1" smtClean="0">
                <a:latin typeface="+mj-lt"/>
                <a:cs typeface="Times New Roman" pitchFamily="18" charset="0"/>
              </a:rPr>
              <a:t>bị</a:t>
            </a:r>
            <a:r>
              <a:rPr lang="en-US" sz="2800" dirty="0" smtClean="0">
                <a:latin typeface="+mj-lt"/>
                <a:cs typeface="Times New Roman" pitchFamily="18" charset="0"/>
              </a:rPr>
              <a:t> </a:t>
            </a:r>
            <a:r>
              <a:rPr lang="en-US" sz="2800" dirty="0" err="1" smtClean="0">
                <a:latin typeface="+mj-lt"/>
                <a:cs typeface="Times New Roman" pitchFamily="18" charset="0"/>
              </a:rPr>
              <a:t>phân</a:t>
            </a:r>
            <a:r>
              <a:rPr lang="en-US" sz="2800" dirty="0" smtClean="0">
                <a:latin typeface="+mj-lt"/>
                <a:cs typeface="Times New Roman" pitchFamily="18" charset="0"/>
              </a:rPr>
              <a:t> </a:t>
            </a:r>
            <a:r>
              <a:rPr lang="en-US" sz="2800" dirty="0" err="1" smtClean="0">
                <a:latin typeface="+mj-lt"/>
                <a:cs typeface="Times New Roman" pitchFamily="18" charset="0"/>
              </a:rPr>
              <a:t>chia</a:t>
            </a:r>
            <a:r>
              <a:rPr lang="en-US" sz="2800" dirty="0" smtClean="0">
                <a:latin typeface="+mj-lt"/>
                <a:cs typeface="Times New Roman" pitchFamily="18" charset="0"/>
              </a:rPr>
              <a:t> </a:t>
            </a:r>
            <a:r>
              <a:rPr lang="en-US" sz="2800" dirty="0" err="1" smtClean="0">
                <a:latin typeface="+mj-lt"/>
                <a:cs typeface="Times New Roman" pitchFamily="18" charset="0"/>
              </a:rPr>
              <a:t>bởi</a:t>
            </a:r>
            <a:endParaRPr lang="en-US" sz="2800" dirty="0" smtClean="0">
              <a:latin typeface="+mj-lt"/>
              <a:cs typeface="Times New Roman" pitchFamily="18" charset="0"/>
            </a:endParaRPr>
          </a:p>
          <a:p>
            <a:pPr eaLnBrk="1" hangingPunct="1">
              <a:spcBef>
                <a:spcPct val="0"/>
              </a:spcBef>
              <a:buFontTx/>
              <a:buNone/>
              <a:defRPr/>
            </a:pPr>
            <a:r>
              <a:rPr lang="en-US" sz="2800" dirty="0" smtClean="0">
                <a:latin typeface="+mj-lt"/>
                <a:cs typeface="Times New Roman" pitchFamily="18" charset="0"/>
              </a:rPr>
              <a:t>n  </a:t>
            </a:r>
            <a:r>
              <a:rPr lang="en-US" sz="2800" dirty="0" err="1" smtClean="0">
                <a:latin typeface="+mj-lt"/>
                <a:cs typeface="Times New Roman" pitchFamily="18" charset="0"/>
              </a:rPr>
              <a:t>đường</a:t>
            </a:r>
            <a:r>
              <a:rPr lang="en-US" sz="2800" dirty="0" smtClean="0">
                <a:latin typeface="+mj-lt"/>
                <a:cs typeface="Times New Roman" pitchFamily="18" charset="0"/>
              </a:rPr>
              <a:t> </a:t>
            </a:r>
            <a:r>
              <a:rPr lang="en-US" sz="2800" dirty="0" err="1" smtClean="0">
                <a:latin typeface="+mj-lt"/>
                <a:cs typeface="Times New Roman" pitchFamily="18" charset="0"/>
              </a:rPr>
              <a:t>thẳng</a:t>
            </a:r>
            <a:r>
              <a:rPr lang="en-US" sz="2800" dirty="0" smtClean="0">
                <a:latin typeface="+mj-lt"/>
                <a:cs typeface="Times New Roman" pitchFamily="18" charset="0"/>
              </a:rPr>
              <a:t> </a:t>
            </a:r>
            <a:r>
              <a:rPr lang="en-US" sz="2800" dirty="0" err="1" smtClean="0">
                <a:latin typeface="+mj-lt"/>
                <a:cs typeface="Times New Roman" pitchFamily="18" charset="0"/>
              </a:rPr>
              <a:t>trong</a:t>
            </a:r>
            <a:r>
              <a:rPr lang="en-US" sz="2800" dirty="0" smtClean="0">
                <a:latin typeface="+mj-lt"/>
                <a:cs typeface="Times New Roman" pitchFamily="18" charset="0"/>
              </a:rPr>
              <a:t> </a:t>
            </a:r>
            <a:r>
              <a:rPr lang="en-US" sz="2800" dirty="0" err="1" smtClean="0">
                <a:latin typeface="+mj-lt"/>
                <a:cs typeface="Times New Roman" pitchFamily="18" charset="0"/>
              </a:rPr>
              <a:t>đó</a:t>
            </a:r>
            <a:r>
              <a:rPr lang="en-US" sz="2800" dirty="0" smtClean="0">
                <a:latin typeface="+mj-lt"/>
                <a:cs typeface="Times New Roman" pitchFamily="18" charset="0"/>
              </a:rPr>
              <a:t> </a:t>
            </a:r>
            <a:r>
              <a:rPr lang="en-US" sz="2800" dirty="0" err="1" smtClean="0">
                <a:latin typeface="+mj-lt"/>
                <a:cs typeface="Times New Roman" pitchFamily="18" charset="0"/>
              </a:rPr>
              <a:t>không</a:t>
            </a:r>
            <a:r>
              <a:rPr lang="en-US" sz="2800" dirty="0" smtClean="0">
                <a:latin typeface="+mj-lt"/>
                <a:cs typeface="Times New Roman" pitchFamily="18" charset="0"/>
              </a:rPr>
              <a:t> </a:t>
            </a:r>
            <a:r>
              <a:rPr lang="en-US" sz="2800" dirty="0" err="1" smtClean="0">
                <a:latin typeface="+mj-lt"/>
                <a:cs typeface="Times New Roman" pitchFamily="18" charset="0"/>
              </a:rPr>
              <a:t>có</a:t>
            </a:r>
            <a:r>
              <a:rPr lang="en-US" sz="2800" dirty="0" smtClean="0">
                <a:latin typeface="+mj-lt"/>
                <a:cs typeface="Times New Roman" pitchFamily="18" charset="0"/>
              </a:rPr>
              <a:t> </a:t>
            </a:r>
            <a:r>
              <a:rPr lang="en-US" sz="2800" dirty="0" err="1" smtClean="0">
                <a:latin typeface="+mj-lt"/>
                <a:cs typeface="Times New Roman" pitchFamily="18" charset="0"/>
              </a:rPr>
              <a:t>hai</a:t>
            </a:r>
            <a:r>
              <a:rPr lang="en-US" sz="2800" dirty="0" smtClean="0">
                <a:latin typeface="+mj-lt"/>
                <a:cs typeface="Times New Roman" pitchFamily="18" charset="0"/>
              </a:rPr>
              <a:t> </a:t>
            </a:r>
            <a:r>
              <a:rPr lang="en-US" sz="2800" dirty="0" err="1" smtClean="0">
                <a:latin typeface="+mj-lt"/>
                <a:cs typeface="Times New Roman" pitchFamily="18" charset="0"/>
              </a:rPr>
              <a:t>đường</a:t>
            </a:r>
            <a:r>
              <a:rPr lang="en-US" sz="2800" dirty="0" smtClean="0">
                <a:latin typeface="+mj-lt"/>
                <a:cs typeface="Times New Roman" pitchFamily="18" charset="0"/>
              </a:rPr>
              <a:t> </a:t>
            </a:r>
            <a:r>
              <a:rPr lang="en-US" sz="2800" dirty="0" err="1" smtClean="0">
                <a:latin typeface="+mj-lt"/>
                <a:cs typeface="Times New Roman" pitchFamily="18" charset="0"/>
              </a:rPr>
              <a:t>nào</a:t>
            </a:r>
            <a:endParaRPr lang="en-US" sz="2800" dirty="0" smtClean="0">
              <a:latin typeface="+mj-lt"/>
              <a:cs typeface="Times New Roman" pitchFamily="18" charset="0"/>
            </a:endParaRPr>
          </a:p>
          <a:p>
            <a:pPr eaLnBrk="1" hangingPunct="1">
              <a:spcBef>
                <a:spcPct val="0"/>
              </a:spcBef>
              <a:buFontTx/>
              <a:buNone/>
              <a:defRPr/>
            </a:pPr>
            <a:r>
              <a:rPr lang="en-US" sz="2800" dirty="0" smtClean="0">
                <a:latin typeface="+mj-lt"/>
                <a:cs typeface="Times New Roman" pitchFamily="18" charset="0"/>
              </a:rPr>
              <a:t>song </a:t>
            </a:r>
            <a:r>
              <a:rPr lang="en-US" sz="2800" dirty="0" err="1" smtClean="0">
                <a:latin typeface="+mj-lt"/>
                <a:cs typeface="Times New Roman" pitchFamily="18" charset="0"/>
              </a:rPr>
              <a:t>song</a:t>
            </a:r>
            <a:r>
              <a:rPr lang="en-US" sz="2800" dirty="0" smtClean="0">
                <a:latin typeface="+mj-lt"/>
                <a:cs typeface="Times New Roman" pitchFamily="18" charset="0"/>
              </a:rPr>
              <a:t> </a:t>
            </a:r>
            <a:r>
              <a:rPr lang="en-US" sz="2800" dirty="0" err="1" smtClean="0">
                <a:latin typeface="+mj-lt"/>
                <a:cs typeface="Times New Roman" pitchFamily="18" charset="0"/>
              </a:rPr>
              <a:t>và</a:t>
            </a:r>
            <a:r>
              <a:rPr lang="en-US" sz="2800" dirty="0" smtClean="0">
                <a:latin typeface="+mj-lt"/>
                <a:cs typeface="Times New Roman" pitchFamily="18" charset="0"/>
              </a:rPr>
              <a:t> </a:t>
            </a:r>
            <a:r>
              <a:rPr lang="en-US" sz="2800" dirty="0" err="1" smtClean="0">
                <a:latin typeface="+mj-lt"/>
                <a:cs typeface="Times New Roman" pitchFamily="18" charset="0"/>
              </a:rPr>
              <a:t>không</a:t>
            </a:r>
            <a:r>
              <a:rPr lang="en-US" sz="2800" dirty="0" smtClean="0">
                <a:latin typeface="+mj-lt"/>
                <a:cs typeface="Times New Roman" pitchFamily="18" charset="0"/>
              </a:rPr>
              <a:t> </a:t>
            </a:r>
            <a:r>
              <a:rPr lang="en-US" sz="2800" dirty="0" err="1" smtClean="0">
                <a:latin typeface="+mj-lt"/>
                <a:cs typeface="Times New Roman" pitchFamily="18" charset="0"/>
              </a:rPr>
              <a:t>có</a:t>
            </a:r>
            <a:r>
              <a:rPr lang="en-US" sz="2800" dirty="0" smtClean="0">
                <a:latin typeface="+mj-lt"/>
                <a:cs typeface="Times New Roman" pitchFamily="18" charset="0"/>
              </a:rPr>
              <a:t> </a:t>
            </a:r>
            <a:r>
              <a:rPr lang="en-US" sz="2800" dirty="0" err="1" smtClean="0">
                <a:latin typeface="+mj-lt"/>
                <a:cs typeface="Times New Roman" pitchFamily="18" charset="0"/>
              </a:rPr>
              <a:t>ba</a:t>
            </a:r>
            <a:r>
              <a:rPr lang="en-US" sz="2800" dirty="0" smtClean="0">
                <a:latin typeface="+mj-lt"/>
                <a:cs typeface="Times New Roman" pitchFamily="18" charset="0"/>
              </a:rPr>
              <a:t> </a:t>
            </a:r>
            <a:r>
              <a:rPr lang="en-US" sz="2800" dirty="0" err="1" smtClean="0">
                <a:latin typeface="+mj-lt"/>
                <a:cs typeface="Times New Roman" pitchFamily="18" charset="0"/>
              </a:rPr>
              <a:t>đường</a:t>
            </a:r>
            <a:r>
              <a:rPr lang="en-US" sz="2800" dirty="0" smtClean="0">
                <a:latin typeface="+mj-lt"/>
                <a:cs typeface="Times New Roman" pitchFamily="18" charset="0"/>
              </a:rPr>
              <a:t> </a:t>
            </a:r>
            <a:r>
              <a:rPr lang="en-US" sz="2800" dirty="0" err="1" smtClean="0">
                <a:latin typeface="+mj-lt"/>
                <a:cs typeface="Times New Roman" pitchFamily="18" charset="0"/>
              </a:rPr>
              <a:t>nào</a:t>
            </a:r>
            <a:r>
              <a:rPr lang="en-US" sz="2800" dirty="0" smtClean="0">
                <a:latin typeface="+mj-lt"/>
                <a:cs typeface="Times New Roman" pitchFamily="18" charset="0"/>
              </a:rPr>
              <a:t> </a:t>
            </a:r>
            <a:r>
              <a:rPr lang="en-US" sz="2800" dirty="0" err="1" smtClean="0">
                <a:latin typeface="+mj-lt"/>
                <a:cs typeface="Times New Roman" pitchFamily="18" charset="0"/>
              </a:rPr>
              <a:t>đồng</a:t>
            </a:r>
            <a:r>
              <a:rPr lang="en-US" sz="2800" dirty="0" smtClean="0">
                <a:latin typeface="+mj-lt"/>
                <a:cs typeface="Times New Roman" pitchFamily="18" charset="0"/>
              </a:rPr>
              <a:t> qui. </a:t>
            </a:r>
            <a:r>
              <a:rPr lang="en-US" sz="2800" dirty="0" err="1" smtClean="0">
                <a:latin typeface="+mj-lt"/>
                <a:cs typeface="Times New Roman" pitchFamily="18" charset="0"/>
              </a:rPr>
              <a:t>Tìm</a:t>
            </a:r>
            <a:endParaRPr lang="en-US" sz="2800" dirty="0" smtClean="0">
              <a:latin typeface="+mj-lt"/>
              <a:cs typeface="Times New Roman" pitchFamily="18" charset="0"/>
            </a:endParaRPr>
          </a:p>
          <a:p>
            <a:pPr eaLnBrk="1" hangingPunct="1">
              <a:spcBef>
                <a:spcPct val="0"/>
              </a:spcBef>
              <a:buFontTx/>
              <a:buNone/>
              <a:defRPr/>
            </a:pPr>
            <a:r>
              <a:rPr lang="en-US" sz="2800" dirty="0" err="1" smtClean="0">
                <a:latin typeface="+mj-lt"/>
                <a:cs typeface="Times New Roman" pitchFamily="18" charset="0"/>
              </a:rPr>
              <a:t>x</a:t>
            </a:r>
            <a:r>
              <a:rPr lang="en-US" sz="2800" baseline="-30000" dirty="0" err="1" smtClean="0">
                <a:latin typeface="+mj-lt"/>
                <a:cs typeface="Times New Roman" pitchFamily="18" charset="0"/>
              </a:rPr>
              <a:t>n</a:t>
            </a:r>
            <a:r>
              <a:rPr lang="en-US" sz="2800" dirty="0" smtClean="0">
                <a:latin typeface="+mj-lt"/>
                <a:cs typeface="Times New Roman" pitchFamily="18" charset="0"/>
              </a:rPr>
              <a:t> .</a:t>
            </a:r>
          </a:p>
          <a:p>
            <a:pPr algn="l" eaLnBrk="1" hangingPunct="1">
              <a:spcBef>
                <a:spcPct val="0"/>
              </a:spcBef>
              <a:buFontTx/>
              <a:buNone/>
              <a:defRPr/>
            </a:pPr>
            <a:r>
              <a:rPr lang="en-US" sz="2800" dirty="0" smtClean="0">
                <a:cs typeface="Times New Roman" pitchFamily="18" charset="0"/>
              </a:rPr>
              <a:t>11) </a:t>
            </a:r>
            <a:r>
              <a:rPr lang="en-US" sz="2800" dirty="0" err="1" smtClean="0">
                <a:cs typeface="Times New Roman" pitchFamily="18" charset="0"/>
              </a:rPr>
              <a:t>Đề</a:t>
            </a:r>
            <a:r>
              <a:rPr lang="en-US" sz="2800" dirty="0" smtClean="0">
                <a:cs typeface="Times New Roman" pitchFamily="18" charset="0"/>
              </a:rPr>
              <a:t> </a:t>
            </a:r>
            <a:r>
              <a:rPr lang="en-US" sz="2800" dirty="0" err="1" smtClean="0">
                <a:cs typeface="Times New Roman" pitchFamily="18" charset="0"/>
              </a:rPr>
              <a:t>thi</a:t>
            </a:r>
            <a:r>
              <a:rPr lang="en-US" sz="2800" dirty="0" smtClean="0">
                <a:cs typeface="Times New Roman" pitchFamily="18" charset="0"/>
              </a:rPr>
              <a:t> 2009.</a:t>
            </a:r>
          </a:p>
          <a:p>
            <a:pPr marL="514350" indent="-514350" algn="l" eaLnBrk="1" hangingPunct="1">
              <a:spcBef>
                <a:spcPct val="0"/>
              </a:spcBef>
              <a:buFontTx/>
              <a:buAutoNum type="alphaLcParenR"/>
              <a:defRPr/>
            </a:pPr>
            <a:r>
              <a:rPr lang="en-US" sz="2800" dirty="0" err="1" smtClean="0">
                <a:cs typeface="Times New Roman" pitchFamily="18" charset="0"/>
              </a:rPr>
              <a:t>Tìm</a:t>
            </a:r>
            <a:r>
              <a:rPr lang="en-US" sz="2800" dirty="0" smtClean="0">
                <a:cs typeface="Times New Roman" pitchFamily="18" charset="0"/>
              </a:rPr>
              <a:t> </a:t>
            </a:r>
            <a:r>
              <a:rPr lang="en-US" sz="2800" dirty="0" err="1" smtClean="0">
                <a:cs typeface="Times New Roman" pitchFamily="18" charset="0"/>
              </a:rPr>
              <a:t>nghiệm</a:t>
            </a:r>
            <a:r>
              <a:rPr lang="en-US" sz="2800" dirty="0" smtClean="0">
                <a:cs typeface="Times New Roman" pitchFamily="18" charset="0"/>
              </a:rPr>
              <a:t> </a:t>
            </a:r>
            <a:r>
              <a:rPr lang="en-US" sz="2800" dirty="0" err="1" smtClean="0">
                <a:cs typeface="Times New Roman" pitchFamily="18" charset="0"/>
              </a:rPr>
              <a:t>tổng</a:t>
            </a:r>
            <a:r>
              <a:rPr lang="en-US" sz="2800" dirty="0" smtClean="0">
                <a:cs typeface="Times New Roman" pitchFamily="18" charset="0"/>
              </a:rPr>
              <a:t> </a:t>
            </a:r>
            <a:r>
              <a:rPr lang="en-US" sz="2800" dirty="0" err="1" smtClean="0">
                <a:cs typeface="Times New Roman" pitchFamily="18" charset="0"/>
              </a:rPr>
              <a:t>quát</a:t>
            </a:r>
            <a:r>
              <a:rPr lang="en-US" sz="2800" dirty="0" smtClean="0">
                <a:cs typeface="Times New Roman" pitchFamily="18" charset="0"/>
              </a:rPr>
              <a:t> </a:t>
            </a:r>
            <a:r>
              <a:rPr lang="en-US" sz="2800" dirty="0" err="1" smtClean="0">
                <a:cs typeface="Times New Roman" pitchFamily="18" charset="0"/>
              </a:rPr>
              <a:t>của</a:t>
            </a:r>
            <a:r>
              <a:rPr lang="en-US" sz="2800" dirty="0" smtClean="0">
                <a:cs typeface="Times New Roman" pitchFamily="18" charset="0"/>
              </a:rPr>
              <a:t> </a:t>
            </a:r>
            <a:r>
              <a:rPr lang="en-US" sz="2800" dirty="0" err="1" smtClean="0">
                <a:cs typeface="Times New Roman" pitchFamily="18" charset="0"/>
              </a:rPr>
              <a:t>hệ</a:t>
            </a:r>
            <a:r>
              <a:rPr lang="en-US" sz="2800" dirty="0" smtClean="0">
                <a:cs typeface="Times New Roman" pitchFamily="18" charset="0"/>
              </a:rPr>
              <a:t> </a:t>
            </a:r>
            <a:r>
              <a:rPr lang="en-US" sz="2800" dirty="0" err="1" smtClean="0">
                <a:cs typeface="Times New Roman" pitchFamily="18" charset="0"/>
              </a:rPr>
              <a:t>thức</a:t>
            </a:r>
            <a:r>
              <a:rPr lang="en-US" sz="2800" dirty="0" smtClean="0">
                <a:cs typeface="Times New Roman" pitchFamily="18" charset="0"/>
              </a:rPr>
              <a:t> </a:t>
            </a:r>
            <a:r>
              <a:rPr lang="en-US" sz="2800" dirty="0" err="1" smtClean="0">
                <a:cs typeface="Times New Roman" pitchFamily="18" charset="0"/>
              </a:rPr>
              <a:t>đệ</a:t>
            </a:r>
            <a:r>
              <a:rPr lang="en-US" sz="2800" dirty="0" smtClean="0">
                <a:cs typeface="Times New Roman" pitchFamily="18" charset="0"/>
              </a:rPr>
              <a:t> qui:</a:t>
            </a:r>
          </a:p>
          <a:p>
            <a:pPr marL="514350" indent="-514350" algn="l" eaLnBrk="1" hangingPunct="1">
              <a:spcBef>
                <a:spcPct val="0"/>
              </a:spcBef>
              <a:buFontTx/>
              <a:buNone/>
              <a:defRPr/>
            </a:pPr>
            <a:r>
              <a:rPr lang="en-US" sz="2800" dirty="0" smtClean="0">
                <a:cs typeface="Times New Roman" pitchFamily="18" charset="0"/>
              </a:rPr>
              <a:t>a</a:t>
            </a:r>
            <a:r>
              <a:rPr lang="en-US" sz="2800" baseline="-25000" dirty="0" smtClean="0">
                <a:cs typeface="Times New Roman" pitchFamily="18" charset="0"/>
              </a:rPr>
              <a:t>n</a:t>
            </a:r>
            <a:r>
              <a:rPr lang="en-US" sz="2800" dirty="0" smtClean="0">
                <a:cs typeface="Times New Roman" pitchFamily="18" charset="0"/>
              </a:rPr>
              <a:t> = 6a</a:t>
            </a:r>
            <a:r>
              <a:rPr lang="en-US" sz="2800" baseline="-25000" dirty="0" smtClean="0">
                <a:cs typeface="Times New Roman" pitchFamily="18" charset="0"/>
              </a:rPr>
              <a:t>n-2</a:t>
            </a:r>
            <a:r>
              <a:rPr lang="en-US" sz="2800" dirty="0" smtClean="0">
                <a:cs typeface="Times New Roman" pitchFamily="18" charset="0"/>
              </a:rPr>
              <a:t> – 9 a</a:t>
            </a:r>
            <a:r>
              <a:rPr lang="en-US" sz="2800" baseline="-25000" dirty="0" smtClean="0">
                <a:cs typeface="Times New Roman" pitchFamily="18" charset="0"/>
              </a:rPr>
              <a:t>n-1</a:t>
            </a:r>
            <a:r>
              <a:rPr lang="en-US" sz="2800" dirty="0" smtClean="0">
                <a:cs typeface="Times New Roman" pitchFamily="18" charset="0"/>
              </a:rPr>
              <a:t>.</a:t>
            </a:r>
          </a:p>
          <a:p>
            <a:pPr marL="514350" indent="-514350" algn="l" eaLnBrk="1" hangingPunct="1">
              <a:spcBef>
                <a:spcPct val="0"/>
              </a:spcBef>
              <a:buFontTx/>
              <a:buNone/>
              <a:defRPr/>
            </a:pPr>
            <a:r>
              <a:rPr lang="en-US" sz="2800" dirty="0" smtClean="0">
                <a:cs typeface="Times New Roman" pitchFamily="18" charset="0"/>
              </a:rPr>
              <a:t>b) </a:t>
            </a:r>
            <a:r>
              <a:rPr lang="en-US" sz="2800" dirty="0" err="1" smtClean="0">
                <a:cs typeface="Times New Roman" pitchFamily="18" charset="0"/>
              </a:rPr>
              <a:t>Tìm</a:t>
            </a:r>
            <a:r>
              <a:rPr lang="en-US" sz="2800" dirty="0" smtClean="0">
                <a:cs typeface="Times New Roman" pitchFamily="18" charset="0"/>
              </a:rPr>
              <a:t> </a:t>
            </a:r>
            <a:r>
              <a:rPr lang="en-US" sz="2800" dirty="0" err="1" smtClean="0">
                <a:cs typeface="Times New Roman" pitchFamily="18" charset="0"/>
              </a:rPr>
              <a:t>nghiệm</a:t>
            </a:r>
            <a:r>
              <a:rPr lang="en-US" sz="2800" dirty="0" smtClean="0">
                <a:cs typeface="Times New Roman" pitchFamily="18" charset="0"/>
              </a:rPr>
              <a:t> </a:t>
            </a:r>
            <a:r>
              <a:rPr lang="en-US" sz="2800" dirty="0" err="1" smtClean="0">
                <a:cs typeface="Times New Roman" pitchFamily="18" charset="0"/>
              </a:rPr>
              <a:t>thỏa</a:t>
            </a:r>
            <a:r>
              <a:rPr lang="en-US" sz="2800" dirty="0" smtClean="0">
                <a:cs typeface="Times New Roman" pitchFamily="18" charset="0"/>
              </a:rPr>
              <a:t> </a:t>
            </a:r>
            <a:r>
              <a:rPr lang="en-US" sz="2800" dirty="0" err="1" smtClean="0">
                <a:cs typeface="Times New Roman" pitchFamily="18" charset="0"/>
              </a:rPr>
              <a:t>điều</a:t>
            </a:r>
            <a:r>
              <a:rPr lang="en-US" sz="2800" dirty="0" smtClean="0">
                <a:cs typeface="Times New Roman" pitchFamily="18" charset="0"/>
              </a:rPr>
              <a:t> </a:t>
            </a:r>
            <a:r>
              <a:rPr lang="en-US" sz="2800" dirty="0" err="1" smtClean="0">
                <a:cs typeface="Times New Roman" pitchFamily="18" charset="0"/>
              </a:rPr>
              <a:t>kiện</a:t>
            </a:r>
            <a:r>
              <a:rPr lang="en-US" sz="2800" dirty="0" smtClean="0">
                <a:cs typeface="Times New Roman" pitchFamily="18" charset="0"/>
              </a:rPr>
              <a:t> </a:t>
            </a:r>
            <a:r>
              <a:rPr lang="en-US" sz="2800" dirty="0" err="1" smtClean="0">
                <a:cs typeface="Times New Roman" pitchFamily="18" charset="0"/>
              </a:rPr>
              <a:t>đầu</a:t>
            </a:r>
            <a:r>
              <a:rPr lang="en-US" sz="2800" dirty="0" smtClean="0">
                <a:cs typeface="Times New Roman" pitchFamily="18" charset="0"/>
              </a:rPr>
              <a:t> a</a:t>
            </a:r>
            <a:r>
              <a:rPr lang="en-US" sz="2800" baseline="-25000" dirty="0" smtClean="0">
                <a:cs typeface="Times New Roman" pitchFamily="18" charset="0"/>
              </a:rPr>
              <a:t>0</a:t>
            </a:r>
            <a:r>
              <a:rPr lang="en-US" sz="2800" dirty="0" smtClean="0">
                <a:cs typeface="Times New Roman" pitchFamily="18" charset="0"/>
              </a:rPr>
              <a:t> = 1, a</a:t>
            </a:r>
            <a:r>
              <a:rPr lang="en-US" sz="2800" baseline="-25000" dirty="0" smtClean="0"/>
              <a:t>1</a:t>
            </a:r>
            <a:r>
              <a:rPr lang="en-US" sz="2800" dirty="0" smtClean="0"/>
              <a:t> = 3 </a:t>
            </a:r>
            <a:r>
              <a:rPr lang="en-US" sz="2800" dirty="0" err="1" smtClean="0"/>
              <a:t>của</a:t>
            </a:r>
            <a:r>
              <a:rPr lang="en-US" sz="2800" dirty="0" smtClean="0"/>
              <a:t> </a:t>
            </a:r>
          </a:p>
          <a:p>
            <a:pPr marL="514350" indent="-514350" algn="l" eaLnBrk="1" hangingPunct="1">
              <a:spcBef>
                <a:spcPct val="0"/>
              </a:spcBef>
              <a:buFontTx/>
              <a:buNone/>
              <a:defRPr/>
            </a:pPr>
            <a:r>
              <a:rPr lang="en-US" sz="2800" dirty="0" err="1" smtClean="0">
                <a:cs typeface="Times New Roman" pitchFamily="18" charset="0"/>
              </a:rPr>
              <a:t>hệ</a:t>
            </a:r>
            <a:r>
              <a:rPr lang="en-US" sz="2800" dirty="0" smtClean="0">
                <a:cs typeface="Times New Roman" pitchFamily="18" charset="0"/>
              </a:rPr>
              <a:t> </a:t>
            </a:r>
            <a:r>
              <a:rPr lang="en-US" sz="2800" dirty="0" err="1" smtClean="0">
                <a:cs typeface="Times New Roman" pitchFamily="18" charset="0"/>
              </a:rPr>
              <a:t>thức</a:t>
            </a:r>
            <a:r>
              <a:rPr lang="en-US" sz="2800" dirty="0" smtClean="0">
                <a:cs typeface="Times New Roman" pitchFamily="18" charset="0"/>
              </a:rPr>
              <a:t> </a:t>
            </a:r>
            <a:r>
              <a:rPr lang="en-US" sz="2800" dirty="0" err="1" smtClean="0">
                <a:cs typeface="Times New Roman" pitchFamily="18" charset="0"/>
              </a:rPr>
              <a:t>đệ</a:t>
            </a:r>
            <a:r>
              <a:rPr lang="en-US" sz="2800" dirty="0" smtClean="0">
                <a:cs typeface="Times New Roman" pitchFamily="18" charset="0"/>
              </a:rPr>
              <a:t> qui:</a:t>
            </a:r>
          </a:p>
          <a:p>
            <a:pPr marL="514350" indent="-514350" algn="l" eaLnBrk="1" hangingPunct="1">
              <a:spcBef>
                <a:spcPct val="0"/>
              </a:spcBef>
              <a:buFontTx/>
              <a:buNone/>
              <a:defRPr/>
            </a:pPr>
            <a:r>
              <a:rPr lang="en-US" sz="2800" dirty="0" smtClean="0">
                <a:cs typeface="Times New Roman" pitchFamily="18" charset="0"/>
              </a:rPr>
              <a:t>a</a:t>
            </a:r>
            <a:r>
              <a:rPr lang="en-US" sz="2800" baseline="-25000" dirty="0" smtClean="0">
                <a:cs typeface="Times New Roman" pitchFamily="18" charset="0"/>
              </a:rPr>
              <a:t>n</a:t>
            </a:r>
            <a:r>
              <a:rPr lang="en-US" sz="2800" dirty="0" smtClean="0">
                <a:cs typeface="Times New Roman" pitchFamily="18" charset="0"/>
              </a:rPr>
              <a:t> = 6a</a:t>
            </a:r>
            <a:r>
              <a:rPr lang="en-US" sz="2800" baseline="-25000" dirty="0" smtClean="0">
                <a:cs typeface="Times New Roman" pitchFamily="18" charset="0"/>
              </a:rPr>
              <a:t>n-2</a:t>
            </a:r>
            <a:r>
              <a:rPr lang="en-US" sz="2800" dirty="0" smtClean="0">
                <a:cs typeface="Times New Roman" pitchFamily="18" charset="0"/>
              </a:rPr>
              <a:t> – 9a</a:t>
            </a:r>
            <a:r>
              <a:rPr lang="en-US" sz="2800" baseline="-25000" dirty="0" smtClean="0">
                <a:cs typeface="Times New Roman" pitchFamily="18" charset="0"/>
              </a:rPr>
              <a:t>n-1</a:t>
            </a:r>
            <a:r>
              <a:rPr lang="en-US" sz="2800" dirty="0" smtClean="0">
                <a:cs typeface="Times New Roman" pitchFamily="18" charset="0"/>
              </a:rPr>
              <a:t> + n.3</a:t>
            </a:r>
            <a:r>
              <a:rPr lang="en-US" sz="2800" baseline="30000" dirty="0" smtClean="0">
                <a:cs typeface="Times New Roman" pitchFamily="18" charset="0"/>
              </a:rPr>
              <a:t>n+1</a:t>
            </a:r>
          </a:p>
          <a:p>
            <a:pPr marL="514350" indent="-514350" algn="l" eaLnBrk="1" hangingPunct="1">
              <a:spcBef>
                <a:spcPct val="0"/>
              </a:spcBef>
              <a:buFontTx/>
              <a:buNone/>
              <a:defRPr/>
            </a:pPr>
            <a:endParaRPr lang="en-US" sz="2800" dirty="0" smtClean="0">
              <a:cs typeface="Times New Roman" pitchFamily="18" charset="0"/>
            </a:endParaRPr>
          </a:p>
        </p:txBody>
      </p:sp>
      <p:sp>
        <p:nvSpPr>
          <p:cNvPr id="4" name="Slide Number Placeholder 3"/>
          <p:cNvSpPr>
            <a:spLocks noGrp="1"/>
          </p:cNvSpPr>
          <p:nvPr>
            <p:ph type="sldNum" sz="quarter" idx="12"/>
          </p:nvPr>
        </p:nvSpPr>
        <p:spPr/>
        <p:txBody>
          <a:bodyPr/>
          <a:lstStyle/>
          <a:p>
            <a:pPr>
              <a:defRPr/>
            </a:pPr>
            <a:fld id="{2DC8CFDA-B7D1-43C5-A6EE-D5B4A497F4B9}"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mtClean="0"/>
              <a:t>Bài tập </a:t>
            </a:r>
            <a:br>
              <a:rPr lang="en-US" smtClean="0"/>
            </a:br>
            <a:endParaRPr lang="en-US" smtClean="0"/>
          </a:p>
        </p:txBody>
      </p:sp>
      <p:sp>
        <p:nvSpPr>
          <p:cNvPr id="3" name="Content Placeholder 2"/>
          <p:cNvSpPr>
            <a:spLocks noGrp="1"/>
          </p:cNvSpPr>
          <p:nvPr>
            <p:ph idx="1"/>
          </p:nvPr>
        </p:nvSpPr>
        <p:spPr/>
        <p:txBody>
          <a:bodyPr/>
          <a:lstStyle/>
          <a:p>
            <a:pPr algn="l" eaLnBrk="1" hangingPunct="1">
              <a:spcBef>
                <a:spcPct val="0"/>
              </a:spcBef>
              <a:buFontTx/>
              <a:buNone/>
              <a:defRPr/>
            </a:pPr>
            <a:r>
              <a:rPr lang="en-US" dirty="0" smtClean="0">
                <a:cs typeface="Times New Roman" pitchFamily="18" charset="0"/>
              </a:rPr>
              <a:t>12) </a:t>
            </a:r>
            <a:r>
              <a:rPr lang="en-US" dirty="0" err="1" smtClean="0">
                <a:cs typeface="Times New Roman" pitchFamily="18" charset="0"/>
              </a:rPr>
              <a:t>Đề</a:t>
            </a:r>
            <a:r>
              <a:rPr lang="en-US" dirty="0" smtClean="0">
                <a:cs typeface="Times New Roman" pitchFamily="18" charset="0"/>
              </a:rPr>
              <a:t> </a:t>
            </a:r>
            <a:r>
              <a:rPr lang="en-US" dirty="0" err="1" smtClean="0">
                <a:cs typeface="Times New Roman" pitchFamily="18" charset="0"/>
              </a:rPr>
              <a:t>thi</a:t>
            </a:r>
            <a:r>
              <a:rPr lang="en-US" dirty="0" smtClean="0">
                <a:cs typeface="Times New Roman" pitchFamily="18" charset="0"/>
              </a:rPr>
              <a:t> 2010.</a:t>
            </a:r>
          </a:p>
          <a:p>
            <a:pPr marL="514350" indent="-514350" algn="l" eaLnBrk="1" hangingPunct="1">
              <a:spcBef>
                <a:spcPct val="0"/>
              </a:spcBef>
              <a:buFontTx/>
              <a:buAutoNum type="alphaLcParenR"/>
              <a:defRPr/>
            </a:pPr>
            <a:r>
              <a:rPr lang="en-US" dirty="0" err="1" smtClean="0">
                <a:cs typeface="Times New Roman" pitchFamily="18" charset="0"/>
              </a:rPr>
              <a:t>Tìm</a:t>
            </a:r>
            <a:r>
              <a:rPr lang="en-US" dirty="0" smtClean="0">
                <a:cs typeface="Times New Roman" pitchFamily="18" charset="0"/>
              </a:rPr>
              <a:t> </a:t>
            </a:r>
            <a:r>
              <a:rPr lang="en-US" dirty="0" err="1" smtClean="0">
                <a:cs typeface="Times New Roman" pitchFamily="18" charset="0"/>
              </a:rPr>
              <a:t>nghiệm</a:t>
            </a:r>
            <a:r>
              <a:rPr lang="en-US" dirty="0" smtClean="0">
                <a:cs typeface="Times New Roman" pitchFamily="18" charset="0"/>
              </a:rPr>
              <a:t> </a:t>
            </a:r>
            <a:r>
              <a:rPr lang="en-US" dirty="0" err="1" smtClean="0">
                <a:cs typeface="Times New Roman" pitchFamily="18" charset="0"/>
              </a:rPr>
              <a:t>tổng</a:t>
            </a:r>
            <a:r>
              <a:rPr lang="en-US" dirty="0" smtClean="0">
                <a:cs typeface="Times New Roman" pitchFamily="18" charset="0"/>
              </a:rPr>
              <a:t> </a:t>
            </a:r>
            <a:r>
              <a:rPr lang="en-US" dirty="0" err="1" smtClean="0">
                <a:cs typeface="Times New Roman" pitchFamily="18" charset="0"/>
              </a:rPr>
              <a:t>quát</a:t>
            </a:r>
            <a:r>
              <a:rPr lang="en-US" dirty="0" smtClean="0">
                <a:cs typeface="Times New Roman" pitchFamily="18" charset="0"/>
              </a:rPr>
              <a:t> </a:t>
            </a:r>
            <a:r>
              <a:rPr lang="en-US" dirty="0" err="1" smtClean="0">
                <a:cs typeface="Times New Roman" pitchFamily="18" charset="0"/>
              </a:rPr>
              <a:t>của</a:t>
            </a:r>
            <a:r>
              <a:rPr lang="en-US" dirty="0" smtClean="0">
                <a:cs typeface="Times New Roman" pitchFamily="18" charset="0"/>
              </a:rPr>
              <a:t> </a:t>
            </a:r>
            <a:r>
              <a:rPr lang="en-US" dirty="0" err="1" smtClean="0">
                <a:cs typeface="Times New Roman" pitchFamily="18" charset="0"/>
              </a:rPr>
              <a:t>hệ</a:t>
            </a:r>
            <a:r>
              <a:rPr lang="en-US" dirty="0" smtClean="0">
                <a:cs typeface="Times New Roman" pitchFamily="18" charset="0"/>
              </a:rPr>
              <a:t> </a:t>
            </a:r>
            <a:r>
              <a:rPr lang="en-US" dirty="0" err="1" smtClean="0">
                <a:cs typeface="Times New Roman" pitchFamily="18" charset="0"/>
              </a:rPr>
              <a:t>thức</a:t>
            </a:r>
            <a:r>
              <a:rPr lang="en-US" dirty="0" smtClean="0">
                <a:cs typeface="Times New Roman" pitchFamily="18" charset="0"/>
              </a:rPr>
              <a:t> </a:t>
            </a:r>
            <a:r>
              <a:rPr lang="en-US" dirty="0" err="1" smtClean="0">
                <a:cs typeface="Times New Roman" pitchFamily="18" charset="0"/>
              </a:rPr>
              <a:t>đệ</a:t>
            </a:r>
            <a:r>
              <a:rPr lang="en-US" dirty="0" smtClean="0">
                <a:cs typeface="Times New Roman" pitchFamily="18" charset="0"/>
              </a:rPr>
              <a:t> qui:</a:t>
            </a:r>
          </a:p>
          <a:p>
            <a:pPr marL="514350" indent="-514350" algn="l" eaLnBrk="1" hangingPunct="1">
              <a:spcBef>
                <a:spcPct val="0"/>
              </a:spcBef>
              <a:buFontTx/>
              <a:buNone/>
              <a:defRPr/>
            </a:pPr>
            <a:r>
              <a:rPr lang="en-US" dirty="0" smtClean="0">
                <a:cs typeface="Times New Roman" pitchFamily="18" charset="0"/>
              </a:rPr>
              <a:t>a</a:t>
            </a:r>
            <a:r>
              <a:rPr lang="en-US" baseline="-25000" dirty="0" smtClean="0">
                <a:cs typeface="Times New Roman" pitchFamily="18" charset="0"/>
              </a:rPr>
              <a:t>n</a:t>
            </a:r>
            <a:r>
              <a:rPr lang="en-US" dirty="0" smtClean="0">
                <a:cs typeface="Times New Roman" pitchFamily="18" charset="0"/>
              </a:rPr>
              <a:t> = 6a</a:t>
            </a:r>
            <a:r>
              <a:rPr lang="en-US" baseline="-25000" dirty="0" smtClean="0">
                <a:cs typeface="Times New Roman" pitchFamily="18" charset="0"/>
              </a:rPr>
              <a:t>n-2</a:t>
            </a:r>
            <a:r>
              <a:rPr lang="en-US" dirty="0" smtClean="0">
                <a:cs typeface="Times New Roman" pitchFamily="18" charset="0"/>
              </a:rPr>
              <a:t> + a</a:t>
            </a:r>
            <a:r>
              <a:rPr lang="en-US" baseline="-25000" dirty="0" smtClean="0">
                <a:cs typeface="Times New Roman" pitchFamily="18" charset="0"/>
              </a:rPr>
              <a:t>n-1</a:t>
            </a:r>
            <a:r>
              <a:rPr lang="en-US" dirty="0" smtClean="0">
                <a:cs typeface="Times New Roman" pitchFamily="18" charset="0"/>
              </a:rPr>
              <a:t>.</a:t>
            </a:r>
          </a:p>
          <a:p>
            <a:pPr marL="514350" indent="-514350" algn="l" eaLnBrk="1" hangingPunct="1">
              <a:spcBef>
                <a:spcPct val="0"/>
              </a:spcBef>
              <a:buFontTx/>
              <a:buNone/>
              <a:defRPr/>
            </a:pPr>
            <a:r>
              <a:rPr lang="en-US" dirty="0" smtClean="0">
                <a:cs typeface="Times New Roman" pitchFamily="18" charset="0"/>
              </a:rPr>
              <a:t>b) </a:t>
            </a:r>
            <a:r>
              <a:rPr lang="en-US" dirty="0" err="1" smtClean="0">
                <a:cs typeface="Times New Roman" pitchFamily="18" charset="0"/>
              </a:rPr>
              <a:t>Tìm</a:t>
            </a:r>
            <a:r>
              <a:rPr lang="en-US" dirty="0" smtClean="0">
                <a:cs typeface="Times New Roman" pitchFamily="18" charset="0"/>
              </a:rPr>
              <a:t> </a:t>
            </a:r>
            <a:r>
              <a:rPr lang="en-US" dirty="0" err="1" smtClean="0">
                <a:cs typeface="Times New Roman" pitchFamily="18" charset="0"/>
              </a:rPr>
              <a:t>nghiệm</a:t>
            </a:r>
            <a:r>
              <a:rPr lang="en-US" dirty="0" smtClean="0">
                <a:cs typeface="Times New Roman" pitchFamily="18" charset="0"/>
              </a:rPr>
              <a:t> </a:t>
            </a:r>
            <a:r>
              <a:rPr lang="en-US" dirty="0" err="1" smtClean="0">
                <a:cs typeface="Times New Roman" pitchFamily="18" charset="0"/>
              </a:rPr>
              <a:t>thỏa</a:t>
            </a:r>
            <a:r>
              <a:rPr lang="en-US" dirty="0" smtClean="0">
                <a:cs typeface="Times New Roman" pitchFamily="18" charset="0"/>
              </a:rPr>
              <a:t> </a:t>
            </a:r>
            <a:r>
              <a:rPr lang="en-US" dirty="0" err="1" smtClean="0">
                <a:cs typeface="Times New Roman" pitchFamily="18" charset="0"/>
              </a:rPr>
              <a:t>điều</a:t>
            </a:r>
            <a:r>
              <a:rPr lang="en-US" dirty="0" smtClean="0">
                <a:cs typeface="Times New Roman" pitchFamily="18" charset="0"/>
              </a:rPr>
              <a:t> </a:t>
            </a:r>
            <a:r>
              <a:rPr lang="en-US" dirty="0" err="1" smtClean="0">
                <a:cs typeface="Times New Roman" pitchFamily="18" charset="0"/>
              </a:rPr>
              <a:t>kiện</a:t>
            </a:r>
            <a:r>
              <a:rPr lang="en-US" dirty="0" smtClean="0">
                <a:cs typeface="Times New Roman" pitchFamily="18" charset="0"/>
              </a:rPr>
              <a:t> </a:t>
            </a:r>
            <a:r>
              <a:rPr lang="en-US" dirty="0" err="1" smtClean="0">
                <a:cs typeface="Times New Roman" pitchFamily="18" charset="0"/>
              </a:rPr>
              <a:t>đầu</a:t>
            </a:r>
            <a:r>
              <a:rPr lang="en-US" dirty="0" smtClean="0">
                <a:cs typeface="Times New Roman" pitchFamily="18" charset="0"/>
              </a:rPr>
              <a:t> a</a:t>
            </a:r>
            <a:r>
              <a:rPr lang="en-US" baseline="-25000" dirty="0" smtClean="0">
                <a:cs typeface="Times New Roman" pitchFamily="18" charset="0"/>
              </a:rPr>
              <a:t>0</a:t>
            </a:r>
            <a:r>
              <a:rPr lang="en-US" dirty="0" smtClean="0">
                <a:cs typeface="Times New Roman" pitchFamily="18" charset="0"/>
              </a:rPr>
              <a:t> = 8, </a:t>
            </a:r>
          </a:p>
          <a:p>
            <a:pPr marL="514350" indent="-514350" algn="l" eaLnBrk="1" hangingPunct="1">
              <a:spcBef>
                <a:spcPct val="0"/>
              </a:spcBef>
              <a:buFontTx/>
              <a:buNone/>
              <a:defRPr/>
            </a:pPr>
            <a:r>
              <a:rPr lang="en-US" dirty="0" smtClean="0">
                <a:cs typeface="Times New Roman" pitchFamily="18" charset="0"/>
              </a:rPr>
              <a:t>a</a:t>
            </a:r>
            <a:r>
              <a:rPr lang="en-US" baseline="-25000" dirty="0" smtClean="0"/>
              <a:t>1</a:t>
            </a:r>
            <a:r>
              <a:rPr lang="en-US" dirty="0" smtClean="0"/>
              <a:t> = 3 </a:t>
            </a:r>
            <a:r>
              <a:rPr lang="en-US" dirty="0" err="1" smtClean="0"/>
              <a:t>của</a:t>
            </a:r>
            <a:r>
              <a:rPr lang="en-US" dirty="0" smtClean="0"/>
              <a:t>  </a:t>
            </a:r>
            <a:r>
              <a:rPr lang="en-US" dirty="0" err="1" smtClean="0">
                <a:cs typeface="Times New Roman" pitchFamily="18" charset="0"/>
              </a:rPr>
              <a:t>hệ</a:t>
            </a:r>
            <a:r>
              <a:rPr lang="en-US" dirty="0" smtClean="0">
                <a:cs typeface="Times New Roman" pitchFamily="18" charset="0"/>
              </a:rPr>
              <a:t> </a:t>
            </a:r>
            <a:r>
              <a:rPr lang="en-US" dirty="0" err="1" smtClean="0">
                <a:cs typeface="Times New Roman" pitchFamily="18" charset="0"/>
              </a:rPr>
              <a:t>thức</a:t>
            </a:r>
            <a:r>
              <a:rPr lang="en-US" dirty="0" smtClean="0">
                <a:cs typeface="Times New Roman" pitchFamily="18" charset="0"/>
              </a:rPr>
              <a:t> </a:t>
            </a:r>
            <a:r>
              <a:rPr lang="en-US" dirty="0" err="1" smtClean="0">
                <a:cs typeface="Times New Roman" pitchFamily="18" charset="0"/>
              </a:rPr>
              <a:t>đệ</a:t>
            </a:r>
            <a:r>
              <a:rPr lang="en-US" dirty="0" smtClean="0">
                <a:cs typeface="Times New Roman" pitchFamily="18" charset="0"/>
              </a:rPr>
              <a:t> qui:</a:t>
            </a:r>
          </a:p>
          <a:p>
            <a:pPr marL="514350" indent="-514350" algn="l" eaLnBrk="1" hangingPunct="1">
              <a:spcBef>
                <a:spcPct val="0"/>
              </a:spcBef>
              <a:buFontTx/>
              <a:buNone/>
              <a:defRPr/>
            </a:pPr>
            <a:r>
              <a:rPr lang="en-US" dirty="0" smtClean="0">
                <a:cs typeface="Times New Roman" pitchFamily="18" charset="0"/>
              </a:rPr>
              <a:t>a</a:t>
            </a:r>
            <a:r>
              <a:rPr lang="en-US" baseline="-25000" dirty="0" smtClean="0">
                <a:cs typeface="Times New Roman" pitchFamily="18" charset="0"/>
              </a:rPr>
              <a:t>n</a:t>
            </a:r>
            <a:r>
              <a:rPr lang="en-US" dirty="0" smtClean="0">
                <a:cs typeface="Times New Roman" pitchFamily="18" charset="0"/>
              </a:rPr>
              <a:t> = 6a</a:t>
            </a:r>
            <a:r>
              <a:rPr lang="en-US" baseline="-25000" dirty="0" smtClean="0">
                <a:cs typeface="Times New Roman" pitchFamily="18" charset="0"/>
              </a:rPr>
              <a:t>n-2</a:t>
            </a:r>
            <a:r>
              <a:rPr lang="en-US" dirty="0" smtClean="0">
                <a:cs typeface="Times New Roman" pitchFamily="18" charset="0"/>
              </a:rPr>
              <a:t> + a</a:t>
            </a:r>
            <a:r>
              <a:rPr lang="en-US" baseline="-25000" dirty="0" smtClean="0">
                <a:cs typeface="Times New Roman" pitchFamily="18" charset="0"/>
              </a:rPr>
              <a:t>n-1</a:t>
            </a:r>
            <a:r>
              <a:rPr lang="en-US" dirty="0" smtClean="0">
                <a:cs typeface="Times New Roman" pitchFamily="18" charset="0"/>
              </a:rPr>
              <a:t> + 10n(- 2</a:t>
            </a:r>
            <a:r>
              <a:rPr lang="en-US" smtClean="0">
                <a:cs typeface="Times New Roman" pitchFamily="18" charset="0"/>
              </a:rPr>
              <a:t>) </a:t>
            </a:r>
            <a:r>
              <a:rPr lang="en-US" baseline="30000" smtClean="0">
                <a:cs typeface="Times New Roman" pitchFamily="18" charset="0"/>
              </a:rPr>
              <a:t>n </a:t>
            </a:r>
            <a:r>
              <a:rPr lang="en-US" smtClean="0">
                <a:cs typeface="Times New Roman" pitchFamily="18" charset="0"/>
              </a:rPr>
              <a:t> </a:t>
            </a:r>
            <a:r>
              <a:rPr lang="en-US" smtClean="0"/>
              <a:t>- </a:t>
            </a:r>
            <a:r>
              <a:rPr lang="en-US" dirty="0" smtClean="0"/>
              <a:t>3 ( - </a:t>
            </a:r>
            <a:r>
              <a:rPr lang="en-US" smtClean="0"/>
              <a:t>2)</a:t>
            </a:r>
            <a:r>
              <a:rPr lang="en-US" baseline="30000" smtClean="0">
                <a:cs typeface="Times New Roman" pitchFamily="18" charset="0"/>
              </a:rPr>
              <a:t> n- 1</a:t>
            </a:r>
            <a:endParaRPr lang="en-US" dirty="0"/>
          </a:p>
        </p:txBody>
      </p:sp>
      <p:sp>
        <p:nvSpPr>
          <p:cNvPr id="4" name="Slide Number Placeholder 3"/>
          <p:cNvSpPr>
            <a:spLocks noGrp="1"/>
          </p:cNvSpPr>
          <p:nvPr>
            <p:ph type="sldNum" sz="quarter" idx="12"/>
          </p:nvPr>
        </p:nvSpPr>
        <p:spPr/>
        <p:txBody>
          <a:bodyPr/>
          <a:lstStyle/>
          <a:p>
            <a:pPr>
              <a:defRPr/>
            </a:pPr>
            <a:fld id="{7E5EFA74-3F0C-446B-98AE-49A99F41B5B8}" type="slidenum">
              <a:rPr lang="en-US" smtClean="0"/>
              <a:pPr>
                <a:defRPr/>
              </a:pPr>
              <a:t>92</a:t>
            </a:fld>
            <a:endParaRPr lang="en-US"/>
          </a:p>
        </p:txBody>
      </p:sp>
    </p:spTree>
  </p:cSld>
  <p:clrMapOvr>
    <a:masterClrMapping/>
  </p:clrMapOvr>
</p:sld>
</file>

<file path=ppt/theme/theme1.xml><?xml version="1.0" encoding="utf-8"?>
<a:theme xmlns:a="http://schemas.openxmlformats.org/drawingml/2006/main" name="pray_for_peace">
  <a:themeElements>
    <a:clrScheme name="pray_for_pea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ay_for_peac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ay_for_peac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ay_for_peac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ay_for_peac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ay_for_peac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ay_for_pea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ay_for_pea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ay_for_pea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4804</Words>
  <Application>Microsoft Office PowerPoint</Application>
  <PresentationFormat>On-screen Show (4:3)</PresentationFormat>
  <Paragraphs>555</Paragraphs>
  <Slides>92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02" baseType="lpstr">
      <vt:lpstr>Arial</vt:lpstr>
      <vt:lpstr>Times New Roman</vt:lpstr>
      <vt:lpstr>Calibri</vt:lpstr>
      <vt:lpstr>VNI-Times</vt:lpstr>
      <vt:lpstr>Symbol</vt:lpstr>
      <vt:lpstr>Wingdings</vt:lpstr>
      <vt:lpstr>Garamond</vt:lpstr>
      <vt:lpstr>宋体</vt:lpstr>
      <vt:lpstr>pray_for_peace</vt:lpstr>
      <vt:lpstr>MathType 5.0 Equation</vt:lpstr>
      <vt:lpstr>Phần IV Hệ thức đệ quy  Biên soạn: TS.Nguyễn Viết Đông</vt:lpstr>
      <vt:lpstr>Tài liệu tham khảo</vt:lpstr>
      <vt:lpstr>Định nghĩa</vt:lpstr>
      <vt:lpstr>Định nghĩa</vt:lpstr>
      <vt:lpstr>Nghiệm tổng quát</vt:lpstr>
      <vt:lpstr>Nghiệm riêng</vt:lpstr>
      <vt:lpstr>Mục đích giải hệ thức đệ qui</vt:lpstr>
      <vt:lpstr>Slide 8</vt:lpstr>
      <vt:lpstr>Một số ví dụ</vt:lpstr>
      <vt:lpstr>Một số ví dụ</vt:lpstr>
      <vt:lpstr>Một số ví dụ</vt:lpstr>
      <vt:lpstr>Một số ví dụ</vt:lpstr>
      <vt:lpstr>Một số ví dụ</vt:lpstr>
      <vt:lpstr>Ví dụ</vt:lpstr>
      <vt:lpstr>Một số ví dụ</vt:lpstr>
      <vt:lpstr>Slide 16</vt:lpstr>
      <vt:lpstr>Slide 17</vt:lpstr>
      <vt:lpstr>Slide 18</vt:lpstr>
      <vt:lpstr>Slide 19</vt:lpstr>
      <vt:lpstr> Modeling with Recurrence Relations</vt:lpstr>
      <vt:lpstr>Slide 21</vt:lpstr>
      <vt:lpstr>Hệ thức đệ qui tuyến tính thuần nhất</vt:lpstr>
      <vt:lpstr>Hệ thức đệ qui tuyến tính thuần nhất</vt:lpstr>
      <vt:lpstr>Hệ thức đệ qui tuyến tính thuần nhất</vt:lpstr>
      <vt:lpstr>Hệ thức đệ qui tuyến tính thuần nhất</vt:lpstr>
      <vt:lpstr>Hệ thức đệ qui tuyến tính thuần nhất</vt:lpstr>
      <vt:lpstr>Hệ thức đệ qui tuyến tính thuần nhất</vt:lpstr>
      <vt:lpstr>Hệ thức đệ qui tuyến tính thuần nhất</vt:lpstr>
      <vt:lpstr>Hệ thức đệ qui tuyến tính thuần nhất</vt:lpstr>
      <vt:lpstr>Ví dụ:</vt:lpstr>
      <vt:lpstr>Một số ví dụ</vt:lpstr>
      <vt:lpstr>Một số ví dụ</vt:lpstr>
      <vt:lpstr>Một số ví dụ</vt:lpstr>
      <vt:lpstr>Một số ví dụ</vt:lpstr>
      <vt:lpstr>Slide 35</vt:lpstr>
      <vt:lpstr>Slide 36</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Hệ thức đệ qui tuyến tính không thuần nhất</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Vídụ(Bài 4 Đề thi2007)</vt:lpstr>
      <vt:lpstr>Slide 70</vt:lpstr>
      <vt:lpstr>Slide 71</vt:lpstr>
      <vt:lpstr>Slide 72</vt:lpstr>
      <vt:lpstr>Slide 73</vt:lpstr>
      <vt:lpstr>Đềthi2006</vt:lpstr>
      <vt:lpstr>Đềthi2006</vt:lpstr>
      <vt:lpstr>Đềthi2006</vt:lpstr>
      <vt:lpstr> Đềthi 2006</vt:lpstr>
      <vt:lpstr>Đềthi 2006</vt:lpstr>
      <vt:lpstr>Đềthi 2006</vt:lpstr>
      <vt:lpstr>Đềthi 2006</vt:lpstr>
      <vt:lpstr>Đềthi 2006</vt:lpstr>
      <vt:lpstr>Đề thi 2008</vt:lpstr>
      <vt:lpstr>Đề thi 2008</vt:lpstr>
      <vt:lpstr>Đề thi 2008</vt:lpstr>
      <vt:lpstr>Đề thi 2005</vt:lpstr>
      <vt:lpstr>Đề thi 2005</vt:lpstr>
      <vt:lpstr>Đề thi 2004</vt:lpstr>
      <vt:lpstr>Slide 88</vt:lpstr>
      <vt:lpstr>Slide 89</vt:lpstr>
      <vt:lpstr>Slide 90</vt:lpstr>
      <vt:lpstr>          Bài tập</vt:lpstr>
      <vt:lpstr>Bài tập  </vt:lpstr>
    </vt:vector>
  </TitlesOfParts>
  <Company>Future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Viet Dong</dc:creator>
  <cp:lastModifiedBy>Hung Nguyen</cp:lastModifiedBy>
  <cp:revision>38</cp:revision>
  <dcterms:created xsi:type="dcterms:W3CDTF">2008-08-30T08:59:55Z</dcterms:created>
  <dcterms:modified xsi:type="dcterms:W3CDTF">2011-10-24T09:38:19Z</dcterms:modified>
</cp:coreProperties>
</file>