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media/audio1.bin" ContentType="audio/unknown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0"/>
  </p:notesMasterIdLst>
  <p:handoutMasterIdLst>
    <p:handoutMasterId r:id="rId71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4" r:id="rId65"/>
    <p:sldId id="325" r:id="rId66"/>
    <p:sldId id="326" r:id="rId67"/>
    <p:sldId id="327" r:id="rId68"/>
    <p:sldId id="328" r:id="rId6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modifyVerifier cryptProviderType="rsaFull" cryptAlgorithmClass="hash" cryptAlgorithmType="typeAny" cryptAlgorithmSid="4" spinCount="50000" saltData="54oCWIKhLCOFW3GyI80zTQ" hashData="9Ma9df9iyBdQsWcc32kkPGUC1ik" cryptProvider="" algIdExt="0" algIdExtSource="" cryptProviderTypeExt="0" cryptProviderTypeExtSource="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4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4963" y="0"/>
            <a:ext cx="3170237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3F270A29-5216-4EF3-B13A-C20046A0EF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BD4D4CC8-2B2E-46DE-A628-2C8C43D22E3C}" type="datetimeFigureOut">
              <a:rPr lang="en-US"/>
              <a:pPr>
                <a:defRPr/>
              </a:pPr>
              <a:t>10/24/2011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84F64F5-1130-4EAE-89D7-5D8E88762C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7988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9884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820A3-4DC0-42F3-A672-0D019EFAD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8DCA8-CC5C-4C82-A336-D9F6141D2E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BA98D-81AC-4B31-ABCA-E00C20A72A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895E-4598-4CB7-9D81-C5617AD501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6C84E7-5998-422C-8435-36144D31DC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F72F0E-2724-4763-ABD9-C30B07525A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BC1EB-226D-49F2-B2E1-3576E1AC49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9DA5F-73B7-4F29-863F-144788F42B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5BDA1-4EED-4440-938B-3B98F9BD75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E11EC-729C-48A6-9B5F-A67B21150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E0310-3A04-4A43-AF6B-CB53C7FAC3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79164-7997-4288-A130-F9E45911B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0DA1952-4B5D-417D-B5E8-FA8A4399AD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7416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78854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78855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78856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78857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78858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sp>
          <p:nvSpPr>
            <p:cNvPr id="78859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8860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78861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886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6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93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8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9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31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34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36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4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46.bin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609600"/>
            <a:ext cx="77724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Phần V</a:t>
            </a: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1828800" y="2743200"/>
            <a:ext cx="5715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rPr>
              <a:t>Quan h</a:t>
            </a:r>
            <a:r>
              <a:rPr lang="en-US"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rPr>
              <a:t>ệ</a:t>
            </a:r>
            <a:r>
              <a:rPr lang="en-US" sz="7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rPr>
              <a:t>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9F89F4-DDC6-413C-8659-C79D0CAF950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/>
              <a:t>2. Properties of Relations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077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Định</a:t>
            </a:r>
            <a:r>
              <a:rPr lang="en-US" sz="2800" b="1" dirty="0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b="1" dirty="0" err="1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nghĩa</a:t>
            </a:r>
            <a:r>
              <a:rPr lang="en-US" sz="2800" b="1" dirty="0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.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Quan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hệ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trên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có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tính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b="1" i="1" dirty="0" err="1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bắc</a:t>
            </a:r>
            <a:r>
              <a:rPr lang="en-US" sz="2800" b="1" i="1" dirty="0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b="1" i="1" dirty="0" err="1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US" sz="2800" b="1" i="1" dirty="0" err="1" smtClean="0">
                <a:solidFill>
                  <a:schemeClr val="hlink"/>
                </a:solidFill>
                <a:sym typeface="Symbol" pitchFamily="18" charset="2"/>
              </a:rPr>
              <a:t>ầ</a:t>
            </a:r>
            <a:r>
              <a:rPr lang="en-US" sz="2800" b="1" i="1" dirty="0" err="1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u</a:t>
            </a:r>
            <a:r>
              <a:rPr lang="en-US" sz="2800" b="1" i="1" dirty="0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( </a:t>
            </a:r>
            <a:r>
              <a:rPr lang="en-US" sz="2800" b="1" i="1" dirty="0" err="1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truy</a:t>
            </a:r>
            <a:r>
              <a:rPr lang="en-US" sz="2800" b="1" i="1" dirty="0" err="1" smtClean="0">
                <a:solidFill>
                  <a:schemeClr val="hlink"/>
                </a:solidFill>
                <a:sym typeface="Symbol" pitchFamily="18" charset="2"/>
              </a:rPr>
              <a:t>ề</a:t>
            </a:r>
            <a:r>
              <a:rPr lang="en-US" sz="2800" b="1" i="1" dirty="0" err="1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800" b="1" i="1" dirty="0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) </a:t>
            </a:r>
            <a:r>
              <a:rPr lang="en-US" sz="2800" dirty="0" err="1" smtClean="0">
                <a:effectLst/>
                <a:latin typeface="Times New Roman" pitchFamily="18" charset="0"/>
                <a:sym typeface="Symbol" pitchFamily="18" charset="2"/>
              </a:rPr>
              <a:t>nếu</a:t>
            </a:r>
            <a:endParaRPr lang="en-US" sz="2800" dirty="0" smtClean="0">
              <a:effectLst/>
              <a:latin typeface="Times New Roman" pitchFamily="18" charset="0"/>
              <a:sym typeface="Symbol" pitchFamily="18" charset="2"/>
            </a:endParaRPr>
          </a:p>
          <a:p>
            <a:pPr algn="ctr" eaLnBrk="1" hangingPunct="1">
              <a:lnSpc>
                <a:spcPct val="90000"/>
              </a:lnSpc>
              <a:buFont typeface="Symbol" pitchFamily="18" charset="2"/>
              <a:buNone/>
              <a:defRPr/>
            </a:pP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 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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 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A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 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A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a R b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)  (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b R c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)  (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a R c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algn="ctr" eaLnBrk="1" hangingPunct="1">
              <a:lnSpc>
                <a:spcPct val="90000"/>
              </a:lnSpc>
              <a:buFont typeface="Symbol" pitchFamily="18" charset="2"/>
              <a:buNone/>
              <a:defRPr/>
            </a:pPr>
            <a:endParaRPr lang="en-US" sz="2800" dirty="0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Ví</a:t>
            </a:r>
            <a:r>
              <a:rPr lang="en-US" sz="2800" b="1" dirty="0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b="1" dirty="0" err="1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dụ</a:t>
            </a:r>
            <a:r>
              <a:rPr lang="en-US" sz="2800" b="1" dirty="0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. </a:t>
            </a:r>
            <a:endParaRPr lang="en-US" sz="2800" dirty="0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Quan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hệ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R =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{(1,1), (1,2), (2,1), (2, 2), (1, 3),  (2, 3)}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trên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tập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= {1, 2, 3, 4} 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có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tính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bắc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cầu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.</a:t>
            </a:r>
            <a:endParaRPr lang="en-US" sz="2800" i="1" dirty="0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Quan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hệ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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và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“|”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trên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sz="2800" b="1" i="1" dirty="0" smtClean="0">
                <a:latin typeface="Euclid Math Two" pitchFamily="18" charset="2"/>
                <a:sym typeface="Symbol" pitchFamily="18" charset="2"/>
              </a:rPr>
              <a:t>Z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có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tính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bắc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cầu</a:t>
            </a:r>
            <a:endParaRPr lang="en-US" sz="2800" dirty="0" smtClean="0">
              <a:latin typeface="Times New Roman" pitchFamily="18" charset="0"/>
              <a:sym typeface="Symbol" pitchFamily="18" charset="2"/>
            </a:endParaRP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a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 b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)  (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b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 c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)  (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a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 c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a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|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 b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)  (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b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|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 c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)  (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a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|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 c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28600" y="46482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latin typeface="Times" pitchFamily="18" charset="0"/>
              <a:cs typeface="Arial" charset="0"/>
            </a:endParaRP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676400" y="41910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latin typeface="Times" pitchFamily="18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647E47-BA2F-4F8E-BDEC-29DD6E5CC67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990600" y="2300288"/>
            <a:ext cx="6781800" cy="238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26941" tIns="152352" rIns="0" bIns="38088" anchor="ctr">
            <a:spAutoFit/>
          </a:bodyPr>
          <a:lstStyle/>
          <a:p>
            <a:pPr marL="457200" indent="-457200">
              <a:tabLst>
                <a:tab pos="455613" algn="l"/>
              </a:tabLst>
            </a:pPr>
            <a:r>
              <a:rPr lang="en-US" sz="3600">
                <a:latin typeface="Times New Roman" pitchFamily="18" charset="0"/>
                <a:cs typeface="Times New Roman" pitchFamily="18" charset="0"/>
              </a:rPr>
              <a:t> Introduction</a:t>
            </a:r>
          </a:p>
          <a:p>
            <a:pPr marL="457200" indent="-457200">
              <a:tabLst>
                <a:tab pos="455613" algn="l"/>
              </a:tabLst>
            </a:pPr>
            <a:r>
              <a:rPr lang="en-US" sz="3600">
                <a:latin typeface="Times New Roman" pitchFamily="18" charset="0"/>
                <a:cs typeface="Times New Roman" pitchFamily="18" charset="0"/>
              </a:rPr>
              <a:t> Matrices </a:t>
            </a:r>
          </a:p>
          <a:p>
            <a:pPr marL="457200" indent="-457200">
              <a:tabLst>
                <a:tab pos="455613" algn="l"/>
              </a:tabLst>
            </a:pPr>
            <a:r>
              <a:rPr lang="en-US" sz="3600">
                <a:latin typeface="Times New Roman" pitchFamily="18" charset="0"/>
                <a:cs typeface="Times New Roman" pitchFamily="18" charset="0"/>
              </a:rPr>
              <a:t> Representing Relations</a:t>
            </a:r>
          </a:p>
          <a:p>
            <a:pPr marL="457200" indent="-457200">
              <a:tabLst>
                <a:tab pos="455613" algn="l"/>
              </a:tabLst>
            </a:pP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92163" name="Rectangle 3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3. Representing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4328DB3-74AB-42B8-9821-522A7B2D3A2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2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924800" cy="15240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Times" pitchFamily="18" charset="0"/>
              <a:buNone/>
              <a:defRPr/>
            </a:pP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ho</a:t>
            </a:r>
            <a:r>
              <a:rPr lang="en-US" sz="2800" i="1" dirty="0" err="1" smtClean="0"/>
              <a:t>R</a:t>
            </a:r>
            <a:r>
              <a:rPr lang="en-US" sz="2800" dirty="0" smtClean="0"/>
              <a:t> 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quan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i="1" dirty="0" smtClean="0"/>
              <a:t>A </a:t>
            </a:r>
            <a:r>
              <a:rPr lang="en-US" sz="2800" dirty="0" smtClean="0"/>
              <a:t>= {1,2,3,4} </a:t>
            </a:r>
            <a:r>
              <a:rPr lang="en-US" sz="2800" dirty="0" err="1" smtClean="0"/>
              <a:t>đến</a:t>
            </a:r>
            <a:r>
              <a:rPr lang="en-US" sz="2800" dirty="0" smtClean="0"/>
              <a:t> </a:t>
            </a:r>
            <a:r>
              <a:rPr lang="en-US" sz="2800" i="1" dirty="0" smtClean="0"/>
              <a:t>B </a:t>
            </a:r>
            <a:r>
              <a:rPr lang="en-US" sz="2800" dirty="0" smtClean="0"/>
              <a:t>= {</a:t>
            </a:r>
            <a:r>
              <a:rPr lang="en-US" sz="2800" dirty="0" err="1" smtClean="0"/>
              <a:t>u,v,w</a:t>
            </a:r>
            <a:r>
              <a:rPr lang="en-US" sz="2800" dirty="0" smtClean="0"/>
              <a:t>}:</a:t>
            </a:r>
          </a:p>
          <a:p>
            <a:pPr marL="457200" indent="-457200" algn="ctr" eaLnBrk="1" hangingPunct="1">
              <a:lnSpc>
                <a:spcPct val="90000"/>
              </a:lnSpc>
              <a:buFont typeface="Times" pitchFamily="18" charset="0"/>
              <a:buNone/>
              <a:defRPr/>
            </a:pPr>
            <a:r>
              <a:rPr lang="en-US" sz="2800" i="1" dirty="0" smtClean="0"/>
              <a:t>R </a:t>
            </a:r>
            <a:r>
              <a:rPr lang="en-US" sz="2800" dirty="0" smtClean="0"/>
              <a:t>= {(1,u),(1,v),(2,w),(3,w),(4,u)}.</a:t>
            </a:r>
          </a:p>
          <a:p>
            <a:pPr marL="457200" indent="-457200" eaLnBrk="1" hangingPunct="1">
              <a:lnSpc>
                <a:spcPct val="90000"/>
              </a:lnSpc>
              <a:buFont typeface="Times" pitchFamily="18" charset="0"/>
              <a:buNone/>
              <a:defRPr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biễu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410200" y="2590800"/>
            <a:ext cx="2895600" cy="3116263"/>
            <a:chOff x="3456" y="3504"/>
            <a:chExt cx="1440" cy="816"/>
          </a:xfrm>
        </p:grpSpPr>
        <p:sp>
          <p:nvSpPr>
            <p:cNvPr id="30750" name="Oval 4"/>
            <p:cNvSpPr>
              <a:spLocks noChangeArrowheads="1"/>
            </p:cNvSpPr>
            <p:nvPr/>
          </p:nvSpPr>
          <p:spPr bwMode="auto">
            <a:xfrm>
              <a:off x="3456" y="3504"/>
              <a:ext cx="1440" cy="81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30751" name="Text Box 5"/>
            <p:cNvSpPr txBox="1">
              <a:spLocks noChangeArrowheads="1"/>
            </p:cNvSpPr>
            <p:nvPr/>
          </p:nvSpPr>
          <p:spPr bwMode="auto">
            <a:xfrm>
              <a:off x="3650" y="3554"/>
              <a:ext cx="1056" cy="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  <a:cs typeface="Arial" charset="0"/>
                </a:rPr>
                <a:t>Dòng và cột </a:t>
              </a:r>
            </a:p>
            <a:p>
              <a:pPr algn="ctr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  <a:cs typeface="Arial" charset="0"/>
                </a:rPr>
                <a:t>tiêu đề có</a:t>
              </a:r>
            </a:p>
            <a:p>
              <a:pPr algn="ctr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  <a:cs typeface="Arial" charset="0"/>
                </a:rPr>
                <a:t>thể bỏ qua nếu</a:t>
              </a:r>
            </a:p>
            <a:p>
              <a:pPr algn="ctr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  <a:cs typeface="Arial" charset="0"/>
                </a:rPr>
                <a:t>không  gây hiểu nhầm.</a:t>
              </a:r>
            </a:p>
          </p:txBody>
        </p:sp>
      </p:grp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152400" y="5867400"/>
            <a:ext cx="8991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buFont typeface="Times" pitchFamily="18" charset="0"/>
              <a:buNone/>
            </a:pP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Đây là matrận cấp 4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×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3  biễu diễn cho quan hệ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R</a:t>
            </a:r>
          </a:p>
        </p:txBody>
      </p:sp>
      <p:graphicFrame>
        <p:nvGraphicFramePr>
          <p:cNvPr id="93191" name="Group 7"/>
          <p:cNvGraphicFramePr>
            <a:graphicFrameLocks noGrp="1"/>
          </p:cNvGraphicFramePr>
          <p:nvPr/>
        </p:nvGraphicFramePr>
        <p:xfrm>
          <a:off x="2362200" y="2971800"/>
          <a:ext cx="2286000" cy="2590800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71500"/>
                <a:gridCol w="571500"/>
              </a:tblGrid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v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w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228" name="Rectangle 44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DD1594-AEB6-47F9-8510-E528ED017F4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828800"/>
            <a:ext cx="8153400" cy="1144588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 b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800" b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 {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 {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Matrận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matrận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×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[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2800" i="1" baseline="-25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ij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định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bở</a:t>
            </a:r>
            <a:r>
              <a:rPr lang="en-US" sz="2800" dirty="0" err="1" smtClean="0">
                <a:sym typeface="Symbol" pitchFamily="18" charset="2"/>
              </a:rPr>
              <a:t>i</a:t>
            </a:r>
            <a:endParaRPr lang="en-US" sz="2800" dirty="0" smtClean="0">
              <a:sym typeface="Symbol" pitchFamily="18" charset="2"/>
            </a:endParaRP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2209800" y="3505200"/>
            <a:ext cx="86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m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ij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=</a:t>
            </a:r>
            <a:endParaRPr lang="en-US" sz="2800" i="1" baseline="-25000">
              <a:latin typeface="Times New Roman" pitchFamily="18" charset="0"/>
              <a:cs typeface="Arial" charset="0"/>
              <a:sym typeface="Symbol" pitchFamily="18" charset="2"/>
            </a:endParaRPr>
          </a:p>
        </p:txBody>
      </p:sp>
      <p:sp>
        <p:nvSpPr>
          <p:cNvPr id="94212" name="AutoShape 4"/>
          <p:cNvSpPr>
            <a:spLocks/>
          </p:cNvSpPr>
          <p:nvPr/>
        </p:nvSpPr>
        <p:spPr bwMode="auto">
          <a:xfrm>
            <a:off x="3276600" y="3352800"/>
            <a:ext cx="76200" cy="990600"/>
          </a:xfrm>
          <a:prstGeom prst="leftBrace">
            <a:avLst>
              <a:gd name="adj1" fmla="val 108333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aramond" pitchFamily="18" charset="0"/>
            </a:endParaRP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3429000" y="3276600"/>
            <a:ext cx="2968625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0   nếu (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i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,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b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j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) 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R</a:t>
            </a:r>
            <a:endParaRPr lang="en-US" sz="2800">
              <a:latin typeface="Times New Roman" pitchFamily="18" charset="0"/>
              <a:cs typeface="Arial" charset="0"/>
              <a:sym typeface="Symbol" pitchFamily="18" charset="2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1	nếu  (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i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,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b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j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) 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R</a:t>
            </a:r>
            <a:endParaRPr lang="en-US" sz="2800">
              <a:latin typeface="Times New Roman" pitchFamily="18" charset="0"/>
              <a:cs typeface="Arial" charset="0"/>
              <a:sym typeface="Symbol" pitchFamily="18" charset="2"/>
            </a:endParaRPr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457200" y="4953000"/>
            <a:ext cx="5562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b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Ví</a:t>
            </a:r>
            <a:r>
              <a:rPr lang="en-US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dụ</a:t>
            </a:r>
            <a:r>
              <a:rPr lang="en-US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.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   A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= {1, 2, 3}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= {1, 2}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sao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a R b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7200" indent="-4572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ma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trận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là</a:t>
            </a: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381000" y="1676400"/>
            <a:ext cx="85344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aramond" pitchFamily="18" charset="0"/>
            </a:endParaRPr>
          </a:p>
        </p:txBody>
      </p:sp>
      <p:sp>
        <p:nvSpPr>
          <p:cNvPr id="94216" name="Rectangle 8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/>
              <a:t> Representing Relations</a:t>
            </a:r>
          </a:p>
        </p:txBody>
      </p:sp>
      <p:graphicFrame>
        <p:nvGraphicFramePr>
          <p:cNvPr id="94217" name="Group 9"/>
          <p:cNvGraphicFramePr>
            <a:graphicFrameLocks noGrp="1"/>
          </p:cNvGraphicFramePr>
          <p:nvPr/>
        </p:nvGraphicFramePr>
        <p:xfrm>
          <a:off x="6400800" y="4572000"/>
          <a:ext cx="1714500" cy="2073275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71500"/>
              </a:tblGrid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2C5486-6964-4C08-ACED-CC6978596CD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4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4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4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4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4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4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4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4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/>
      <p:bldP spid="94212" grpId="0" animBg="1"/>
      <p:bldP spid="942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228600" y="5334000"/>
            <a:ext cx="8686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 typeface="Times" pitchFamily="18" charset="0"/>
              <a:buNone/>
              <a:defRPr/>
            </a:pPr>
            <a:r>
              <a:rPr lang="en-US" sz="2800" dirty="0" err="1">
                <a:latin typeface="Times New Roman" pitchFamily="18" charset="0"/>
                <a:cs typeface="Arial" charset="0"/>
                <a:sym typeface="Symbol" pitchFamily="18" charset="2"/>
              </a:rPr>
              <a:t>Khi</a:t>
            </a:r>
            <a:r>
              <a:rPr lang="en-US" sz="2800" dirty="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dirty="0" err="1">
                <a:latin typeface="Times New Roman" pitchFamily="18" charset="0"/>
                <a:cs typeface="Arial" charset="0"/>
                <a:sym typeface="Symbol" pitchFamily="18" charset="2"/>
              </a:rPr>
              <a:t>đó</a:t>
            </a:r>
            <a:r>
              <a:rPr lang="en-US" sz="2800" dirty="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i="1" dirty="0">
                <a:latin typeface="Times New Roman" pitchFamily="18" charset="0"/>
                <a:cs typeface="Arial" charset="0"/>
                <a:sym typeface="Symbol" pitchFamily="18" charset="2"/>
              </a:rPr>
              <a:t>R</a:t>
            </a:r>
            <a:r>
              <a:rPr lang="en-US" sz="2800" dirty="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dirty="0" err="1">
                <a:latin typeface="Times New Roman" pitchFamily="18" charset="0"/>
                <a:cs typeface="Arial" charset="0"/>
                <a:sym typeface="Symbol" pitchFamily="18" charset="2"/>
              </a:rPr>
              <a:t>gồm</a:t>
            </a:r>
            <a:r>
              <a:rPr lang="en-US" sz="2800" dirty="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dirty="0" err="1">
                <a:latin typeface="Times New Roman" pitchFamily="18" charset="0"/>
                <a:cs typeface="Arial" charset="0"/>
                <a:sym typeface="Symbol" pitchFamily="18" charset="2"/>
              </a:rPr>
              <a:t>các</a:t>
            </a:r>
            <a:r>
              <a:rPr lang="en-US" sz="2800" dirty="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dirty="0" err="1">
                <a:latin typeface="Times New Roman" pitchFamily="18" charset="0"/>
                <a:cs typeface="Arial" charset="0"/>
                <a:sym typeface="Symbol" pitchFamily="18" charset="2"/>
              </a:rPr>
              <a:t>cặp</a:t>
            </a:r>
            <a:r>
              <a:rPr lang="en-US" sz="2800" dirty="0">
                <a:latin typeface="Times New Roman" pitchFamily="18" charset="0"/>
                <a:cs typeface="Arial" charset="0"/>
                <a:sym typeface="Symbol" pitchFamily="18" charset="2"/>
              </a:rPr>
              <a:t>: </a:t>
            </a:r>
          </a:p>
          <a:p>
            <a:pPr marL="457200" indent="-457200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 typeface="Times" pitchFamily="18" charset="0"/>
              <a:buNone/>
              <a:defRPr/>
            </a:pPr>
            <a:r>
              <a:rPr lang="en-US" sz="2800" dirty="0">
                <a:latin typeface="Times New Roman" pitchFamily="18" charset="0"/>
                <a:cs typeface="Arial" charset="0"/>
                <a:sym typeface="Symbol" pitchFamily="18" charset="2"/>
              </a:rPr>
              <a:t>{(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a</a:t>
            </a:r>
            <a:r>
              <a:rPr lang="en-US" sz="28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1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,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b</a:t>
            </a:r>
            <a:r>
              <a:rPr lang="en-US" sz="28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2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), </a:t>
            </a:r>
            <a:r>
              <a:rPr lang="en-US" sz="2800" dirty="0">
                <a:latin typeface="Times New Roman" pitchFamily="18" charset="0"/>
                <a:cs typeface="Arial" charset="0"/>
                <a:sym typeface="Symbol" pitchFamily="18" charset="2"/>
              </a:rPr>
              <a:t>(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a</a:t>
            </a:r>
            <a:r>
              <a:rPr lang="en-US" sz="28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2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,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b</a:t>
            </a:r>
            <a:r>
              <a:rPr lang="en-US" sz="28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1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), </a:t>
            </a:r>
            <a:r>
              <a:rPr lang="en-US" sz="2800" dirty="0">
                <a:latin typeface="Times New Roman" pitchFamily="18" charset="0"/>
                <a:cs typeface="Arial" charset="0"/>
                <a:sym typeface="Symbol" pitchFamily="18" charset="2"/>
              </a:rPr>
              <a:t>(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a</a:t>
            </a:r>
            <a:r>
              <a:rPr lang="en-US" sz="28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2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,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b</a:t>
            </a:r>
            <a:r>
              <a:rPr lang="en-US" sz="28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3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), </a:t>
            </a:r>
            <a:r>
              <a:rPr lang="en-US" sz="2800" dirty="0">
                <a:latin typeface="Times New Roman" pitchFamily="18" charset="0"/>
                <a:cs typeface="Arial" charset="0"/>
                <a:sym typeface="Symbol" pitchFamily="18" charset="2"/>
              </a:rPr>
              <a:t>(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a</a:t>
            </a:r>
            <a:r>
              <a:rPr lang="en-US" sz="28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2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,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b</a:t>
            </a:r>
            <a:r>
              <a:rPr lang="en-US" sz="28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), </a:t>
            </a:r>
            <a:r>
              <a:rPr lang="en-US" sz="2800" dirty="0">
                <a:latin typeface="Times New Roman" pitchFamily="18" charset="0"/>
                <a:cs typeface="Arial" charset="0"/>
                <a:sym typeface="Symbol" pitchFamily="18" charset="2"/>
              </a:rPr>
              <a:t>(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a</a:t>
            </a:r>
            <a:r>
              <a:rPr lang="en-US" sz="28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3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,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b</a:t>
            </a:r>
            <a:r>
              <a:rPr lang="en-US" sz="28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1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), </a:t>
            </a:r>
            <a:r>
              <a:rPr lang="en-US" sz="2800" dirty="0">
                <a:latin typeface="Times New Roman" pitchFamily="18" charset="0"/>
                <a:cs typeface="Arial" charset="0"/>
                <a:sym typeface="Symbol" pitchFamily="18" charset="2"/>
              </a:rPr>
              <a:t>(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a</a:t>
            </a:r>
            <a:r>
              <a:rPr lang="en-US" sz="28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3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,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b</a:t>
            </a:r>
            <a:r>
              <a:rPr lang="en-US" sz="28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3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), </a:t>
            </a:r>
            <a:r>
              <a:rPr lang="en-US" sz="2800" dirty="0">
                <a:latin typeface="Times New Roman" pitchFamily="18" charset="0"/>
                <a:cs typeface="Arial" charset="0"/>
                <a:sym typeface="Symbol" pitchFamily="18" charset="2"/>
              </a:rPr>
              <a:t>(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a</a:t>
            </a:r>
            <a:r>
              <a:rPr lang="en-US" sz="28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3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,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b</a:t>
            </a:r>
            <a:r>
              <a:rPr lang="en-US" sz="28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5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)}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0" y="609600"/>
            <a:ext cx="3857625" cy="1160463"/>
            <a:chOff x="1440" y="864"/>
            <a:chExt cx="2430" cy="731"/>
          </a:xfrm>
        </p:grpSpPr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440" y="1008"/>
              <a:ext cx="5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pitchFamily="18" charset="0"/>
                  <a:cs typeface="Arial" charset="0"/>
                  <a:sym typeface="Symbol" pitchFamily="18" charset="2"/>
                </a:rPr>
                <a:t>m</a:t>
              </a:r>
              <a:r>
                <a:rPr lang="en-US" sz="2800" i="1" baseline="-25000">
                  <a:latin typeface="Times New Roman" pitchFamily="18" charset="0"/>
                  <a:cs typeface="Arial" charset="0"/>
                  <a:sym typeface="Symbol" pitchFamily="18" charset="2"/>
                </a:rPr>
                <a:t>ij</a:t>
              </a:r>
              <a:r>
                <a:rPr lang="en-US" sz="2800">
                  <a:latin typeface="Times New Roman" pitchFamily="18" charset="0"/>
                  <a:cs typeface="Arial" charset="0"/>
                  <a:sym typeface="Symbol" pitchFamily="18" charset="2"/>
                </a:rPr>
                <a:t> =</a:t>
              </a:r>
              <a:endParaRPr lang="en-US" sz="2800" i="1" baseline="-25000">
                <a:latin typeface="Times New Roman" pitchFamily="18" charset="0"/>
                <a:cs typeface="Arial" charset="0"/>
                <a:sym typeface="Symbol" pitchFamily="18" charset="2"/>
              </a:endParaRPr>
            </a:p>
          </p:txBody>
        </p:sp>
        <p:sp>
          <p:nvSpPr>
            <p:cNvPr id="1034" name="AutoShape 5"/>
            <p:cNvSpPr>
              <a:spLocks/>
            </p:cNvSpPr>
            <p:nvPr/>
          </p:nvSpPr>
          <p:spPr bwMode="auto">
            <a:xfrm>
              <a:off x="2112" y="912"/>
              <a:ext cx="48" cy="624"/>
            </a:xfrm>
            <a:prstGeom prst="leftBrace">
              <a:avLst>
                <a:gd name="adj1" fmla="val 108333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1035" name="Rectangle 6"/>
            <p:cNvSpPr>
              <a:spLocks noChangeArrowheads="1"/>
            </p:cNvSpPr>
            <p:nvPr/>
          </p:nvSpPr>
          <p:spPr bwMode="auto">
            <a:xfrm>
              <a:off x="2256" y="864"/>
              <a:ext cx="1614" cy="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>
                <a:spcBef>
                  <a:spcPct val="50000"/>
                </a:spcBef>
                <a:buFontTx/>
                <a:buAutoNum type="arabicPlain"/>
              </a:pPr>
              <a:r>
                <a:rPr lang="en-US" sz="2800">
                  <a:latin typeface="Times New Roman" pitchFamily="18" charset="0"/>
                  <a:cs typeface="Arial" charset="0"/>
                  <a:sym typeface="Symbol" pitchFamily="18" charset="2"/>
                </a:rPr>
                <a:t>if (</a:t>
              </a:r>
              <a:r>
                <a:rPr lang="en-US" sz="2800" i="1">
                  <a:latin typeface="Times New Roman" pitchFamily="18" charset="0"/>
                  <a:cs typeface="Arial" charset="0"/>
                  <a:sym typeface="Symbol" pitchFamily="18" charset="2"/>
                </a:rPr>
                <a:t>a</a:t>
              </a:r>
              <a:r>
                <a:rPr lang="en-US" sz="2800" i="1" baseline="-25000">
                  <a:latin typeface="Times New Roman" pitchFamily="18" charset="0"/>
                  <a:cs typeface="Arial" charset="0"/>
                  <a:sym typeface="Symbol" pitchFamily="18" charset="2"/>
                </a:rPr>
                <a:t>i </a:t>
              </a:r>
              <a:r>
                <a:rPr lang="en-US" sz="2800">
                  <a:latin typeface="Times New Roman" pitchFamily="18" charset="0"/>
                  <a:cs typeface="Arial" charset="0"/>
                  <a:sym typeface="Symbol" pitchFamily="18" charset="2"/>
                </a:rPr>
                <a:t>, </a:t>
              </a:r>
              <a:r>
                <a:rPr lang="en-US" sz="2800" i="1">
                  <a:latin typeface="Times New Roman" pitchFamily="18" charset="0"/>
                  <a:cs typeface="Arial" charset="0"/>
                  <a:sym typeface="Symbol" pitchFamily="18" charset="2"/>
                </a:rPr>
                <a:t>b</a:t>
              </a:r>
              <a:r>
                <a:rPr lang="en-US" sz="2800" i="1" baseline="-25000">
                  <a:latin typeface="Times New Roman" pitchFamily="18" charset="0"/>
                  <a:cs typeface="Arial" charset="0"/>
                  <a:sym typeface="Symbol" pitchFamily="18" charset="2"/>
                </a:rPr>
                <a:t>j</a:t>
              </a:r>
              <a:r>
                <a:rPr lang="en-US" sz="2800">
                  <a:latin typeface="Times New Roman" pitchFamily="18" charset="0"/>
                  <a:cs typeface="Arial" charset="0"/>
                  <a:sym typeface="Symbol" pitchFamily="18" charset="2"/>
                </a:rPr>
                <a:t>)  </a:t>
              </a:r>
              <a:r>
                <a:rPr lang="en-US" sz="2800" i="1">
                  <a:latin typeface="Times New Roman" pitchFamily="18" charset="0"/>
                  <a:cs typeface="Arial" charset="0"/>
                  <a:sym typeface="Symbol" pitchFamily="18" charset="2"/>
                </a:rPr>
                <a:t>R</a:t>
              </a:r>
              <a:endParaRPr lang="en-US" sz="2800">
                <a:latin typeface="Times New Roman" pitchFamily="18" charset="0"/>
                <a:cs typeface="Arial" charset="0"/>
                <a:sym typeface="Symbol" pitchFamily="18" charset="2"/>
              </a:endParaRPr>
            </a:p>
            <a:p>
              <a:pPr marL="457200" indent="-457200">
                <a:spcBef>
                  <a:spcPct val="50000"/>
                </a:spcBef>
              </a:pPr>
              <a:r>
                <a:rPr lang="en-US" sz="2800">
                  <a:latin typeface="Times New Roman" pitchFamily="18" charset="0"/>
                  <a:cs typeface="Arial" charset="0"/>
                  <a:sym typeface="Symbol" pitchFamily="18" charset="2"/>
                </a:rPr>
                <a:t>0	if (</a:t>
              </a:r>
              <a:r>
                <a:rPr lang="en-US" sz="2800" i="1">
                  <a:latin typeface="Times New Roman" pitchFamily="18" charset="0"/>
                  <a:cs typeface="Arial" charset="0"/>
                  <a:sym typeface="Symbol" pitchFamily="18" charset="2"/>
                </a:rPr>
                <a:t>a</a:t>
              </a:r>
              <a:r>
                <a:rPr lang="en-US" sz="2800" i="1" baseline="-25000">
                  <a:latin typeface="Times New Roman" pitchFamily="18" charset="0"/>
                  <a:cs typeface="Arial" charset="0"/>
                  <a:sym typeface="Symbol" pitchFamily="18" charset="2"/>
                </a:rPr>
                <a:t>i </a:t>
              </a:r>
              <a:r>
                <a:rPr lang="en-US" sz="2800">
                  <a:latin typeface="Times New Roman" pitchFamily="18" charset="0"/>
                  <a:cs typeface="Arial" charset="0"/>
                  <a:sym typeface="Symbol" pitchFamily="18" charset="2"/>
                </a:rPr>
                <a:t>, </a:t>
              </a:r>
              <a:r>
                <a:rPr lang="en-US" sz="2800" i="1">
                  <a:latin typeface="Times New Roman" pitchFamily="18" charset="0"/>
                  <a:cs typeface="Arial" charset="0"/>
                  <a:sym typeface="Symbol" pitchFamily="18" charset="2"/>
                </a:rPr>
                <a:t>b</a:t>
              </a:r>
              <a:r>
                <a:rPr lang="en-US" sz="2800" i="1" baseline="-25000">
                  <a:latin typeface="Times New Roman" pitchFamily="18" charset="0"/>
                  <a:cs typeface="Arial" charset="0"/>
                  <a:sym typeface="Symbol" pitchFamily="18" charset="2"/>
                </a:rPr>
                <a:t>j</a:t>
              </a:r>
              <a:r>
                <a:rPr lang="en-US" sz="2800">
                  <a:latin typeface="Times New Roman" pitchFamily="18" charset="0"/>
                  <a:cs typeface="Arial" charset="0"/>
                  <a:sym typeface="Symbol" pitchFamily="18" charset="2"/>
                </a:rPr>
                <a:t>)  </a:t>
              </a:r>
              <a:r>
                <a:rPr lang="en-US" sz="2800" i="1">
                  <a:latin typeface="Times New Roman" pitchFamily="18" charset="0"/>
                  <a:cs typeface="Arial" charset="0"/>
                  <a:sym typeface="Symbol" pitchFamily="18" charset="2"/>
                </a:rPr>
                <a:t>R</a:t>
              </a:r>
              <a:endParaRPr lang="en-US" sz="2800">
                <a:latin typeface="Times New Roman" pitchFamily="18" charset="0"/>
                <a:cs typeface="Arial" charset="0"/>
                <a:sym typeface="Symbol" pitchFamily="18" charset="2"/>
              </a:endParaRPr>
            </a:p>
          </p:txBody>
        </p:sp>
      </p:grp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457200" y="2133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9213" indent="-49213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b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Ví</a:t>
            </a:r>
            <a:r>
              <a:rPr lang="en-US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dụ</a:t>
            </a:r>
            <a:r>
              <a:rPr lang="en-US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.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= {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</a:t>
            </a:r>
          </a:p>
          <a:p>
            <a:pPr marL="49213" indent="-49213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= {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biễu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matrận</a:t>
            </a: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95240" name="Object 8"/>
          <p:cNvGraphicFramePr>
            <a:graphicFrameLocks noChangeAspect="1"/>
          </p:cNvGraphicFramePr>
          <p:nvPr>
            <p:ph sz="half" idx="4294967295"/>
          </p:nvPr>
        </p:nvGraphicFramePr>
        <p:xfrm>
          <a:off x="2971800" y="3657600"/>
          <a:ext cx="3048000" cy="1441450"/>
        </p:xfrm>
        <a:graphic>
          <a:graphicData uri="http://schemas.openxmlformats.org/presentationml/2006/ole">
            <p:oleObj spid="_x0000_s1026" name="Equation" r:id="rId3" imgW="1498320" imgH="711000" progId="Equation.3">
              <p:embed/>
            </p:oleObj>
          </a:graphicData>
        </a:graphic>
      </p:graphicFrame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3733800" y="3048000"/>
            <a:ext cx="238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b</a:t>
            </a:r>
            <a:r>
              <a:rPr lang="en-US" sz="2800" baseline="-25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1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  </a:t>
            </a:r>
            <a:r>
              <a:rPr 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b</a:t>
            </a:r>
            <a:r>
              <a:rPr lang="en-US" sz="2800" baseline="-25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2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  </a:t>
            </a:r>
            <a:r>
              <a:rPr 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b</a:t>
            </a:r>
            <a:r>
              <a:rPr lang="en-US" sz="2800" baseline="-25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3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  </a:t>
            </a:r>
            <a:r>
              <a:rPr 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b</a:t>
            </a:r>
            <a:r>
              <a:rPr lang="en-US" sz="2800" baseline="-25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4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  </a:t>
            </a:r>
            <a:r>
              <a:rPr 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b</a:t>
            </a:r>
            <a:r>
              <a:rPr lang="en-US" sz="2800" baseline="-25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5</a:t>
            </a:r>
          </a:p>
        </p:txBody>
      </p:sp>
      <p:sp>
        <p:nvSpPr>
          <p:cNvPr id="95242" name="Rectangle 10"/>
          <p:cNvSpPr>
            <a:spLocks noChangeArrowheads="1"/>
          </p:cNvSpPr>
          <p:nvPr/>
        </p:nvSpPr>
        <p:spPr bwMode="auto">
          <a:xfrm>
            <a:off x="6324600" y="3581400"/>
            <a:ext cx="4826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a</a:t>
            </a:r>
            <a:r>
              <a:rPr lang="en-US" sz="2800" baseline="-25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1</a:t>
            </a:r>
            <a:endParaRPr lang="en-US" sz="28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Arial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a</a:t>
            </a:r>
            <a:r>
              <a:rPr lang="en-US" sz="2800" baseline="-25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2</a:t>
            </a:r>
            <a:endParaRPr lang="en-US" sz="28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Arial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a</a:t>
            </a:r>
            <a:r>
              <a:rPr lang="en-US" sz="2800" baseline="-25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3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C7DEC5-7D32-4E3B-9E2E-481A1CF264B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9" grpId="0"/>
      <p:bldP spid="95241" grpId="0"/>
      <p:bldP spid="952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598613"/>
            <a:ext cx="8686800" cy="1754187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SzPct val="125000"/>
              <a:buFont typeface="Wingdings" pitchFamily="2" charset="2"/>
              <a:buChar char="§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Cho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matrận</a:t>
            </a:r>
            <a:r>
              <a:rPr lang="en-US" sz="2800" b="1" i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vuông</a:t>
            </a:r>
            <a:r>
              <a:rPr lang="en-US" sz="2800" b="1" i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eaLnBrk="1" hangingPunct="1">
              <a:lnSpc>
                <a:spcPct val="90000"/>
              </a:lnSpc>
              <a:buSzPct val="125000"/>
              <a:buFont typeface="Wingdings" pitchFamily="2" charset="2"/>
              <a:buChar char="§"/>
              <a:defRPr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phản</a:t>
            </a:r>
            <a:r>
              <a:rPr lang="en-US" sz="2800" b="1" i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xạ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iff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800" b="1" i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chéo</a:t>
            </a:r>
            <a:r>
              <a:rPr lang="en-US" sz="2800" b="1" i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đều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bằng1: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2800" i="1" baseline="-25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6259" name="Group 3"/>
          <p:cNvGraphicFramePr>
            <a:graphicFrameLocks noGrp="1"/>
          </p:cNvGraphicFramePr>
          <p:nvPr/>
        </p:nvGraphicFramePr>
        <p:xfrm>
          <a:off x="3429000" y="3733800"/>
          <a:ext cx="2286000" cy="2073275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71500"/>
                <a:gridCol w="571500"/>
              </a:tblGrid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v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w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u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v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w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6291" name="Rectangle 3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/>
              <a:t> Representing Relations</a:t>
            </a:r>
          </a:p>
        </p:txBody>
      </p:sp>
      <p:sp>
        <p:nvSpPr>
          <p:cNvPr id="96292" name="Oval 36"/>
          <p:cNvSpPr>
            <a:spLocks noChangeArrowheads="1"/>
          </p:cNvSpPr>
          <p:nvPr/>
        </p:nvSpPr>
        <p:spPr bwMode="auto">
          <a:xfrm rot="2657903">
            <a:off x="3775075" y="4822825"/>
            <a:ext cx="2233613" cy="533400"/>
          </a:xfrm>
          <a:prstGeom prst="ellips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aramond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5321E54-D84E-4D07-BFBB-0F73BAE5931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6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6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9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598613"/>
            <a:ext cx="8686800" cy="2135187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SzPct val="125000"/>
              <a:buFont typeface="Wingdings" pitchFamily="2" charset="2"/>
              <a:buNone/>
              <a:defRPr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xứng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iff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800" b="1" i="1" dirty="0" err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800" b="1" i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xứng</a:t>
            </a:r>
            <a:r>
              <a:rPr lang="en-US" sz="2800" dirty="0" smtClean="0"/>
              <a:t> </a:t>
            </a:r>
          </a:p>
        </p:txBody>
      </p:sp>
      <p:graphicFrame>
        <p:nvGraphicFramePr>
          <p:cNvPr id="97283" name="Group 3"/>
          <p:cNvGraphicFramePr>
            <a:graphicFrameLocks noGrp="1"/>
          </p:cNvGraphicFramePr>
          <p:nvPr/>
        </p:nvGraphicFramePr>
        <p:xfrm>
          <a:off x="2819400" y="4114800"/>
          <a:ext cx="2286000" cy="2073275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71500"/>
                <a:gridCol w="571500"/>
              </a:tblGrid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v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w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u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v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w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7315" name="Rectangle 3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/>
              <a:t> Representing Relations</a:t>
            </a:r>
          </a:p>
        </p:txBody>
      </p:sp>
      <p:sp>
        <p:nvSpPr>
          <p:cNvPr id="97316" name="Rectangle 36"/>
          <p:cNvSpPr>
            <a:spLocks noChangeArrowheads="1"/>
          </p:cNvSpPr>
          <p:nvPr/>
        </p:nvSpPr>
        <p:spPr bwMode="auto">
          <a:xfrm>
            <a:off x="2209800" y="2514600"/>
            <a:ext cx="36147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m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ij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=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m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ji	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với mọi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i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,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 j</a:t>
            </a:r>
            <a:endParaRPr lang="en-US" sz="2800" i="1" baseline="-25000">
              <a:latin typeface="Times New Roman" pitchFamily="18" charset="0"/>
              <a:cs typeface="Arial" charset="0"/>
              <a:sym typeface="Symbol" pitchFamily="18" charset="2"/>
            </a:endParaRPr>
          </a:p>
        </p:txBody>
      </p:sp>
      <p:sp>
        <p:nvSpPr>
          <p:cNvPr id="97317" name="Line 37"/>
          <p:cNvSpPr>
            <a:spLocks noChangeShapeType="1"/>
          </p:cNvSpPr>
          <p:nvPr/>
        </p:nvSpPr>
        <p:spPr bwMode="auto">
          <a:xfrm flipV="1">
            <a:off x="3810000" y="5029200"/>
            <a:ext cx="381000" cy="3810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7318" name="Line 38"/>
          <p:cNvSpPr>
            <a:spLocks noChangeShapeType="1"/>
          </p:cNvSpPr>
          <p:nvPr/>
        </p:nvSpPr>
        <p:spPr bwMode="auto">
          <a:xfrm flipV="1">
            <a:off x="3810000" y="5029200"/>
            <a:ext cx="838200" cy="838200"/>
          </a:xfrm>
          <a:prstGeom prst="line">
            <a:avLst/>
          </a:prstGeom>
          <a:noFill/>
          <a:ln w="9525">
            <a:solidFill>
              <a:schemeClr val="hlink"/>
            </a:solidFill>
            <a:prstDash val="lg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7319" name="Line 39"/>
          <p:cNvSpPr>
            <a:spLocks noChangeShapeType="1"/>
          </p:cNvSpPr>
          <p:nvPr/>
        </p:nvSpPr>
        <p:spPr bwMode="auto">
          <a:xfrm flipV="1">
            <a:off x="4343400" y="5562600"/>
            <a:ext cx="304800" cy="304800"/>
          </a:xfrm>
          <a:prstGeom prst="line">
            <a:avLst/>
          </a:prstGeom>
          <a:noFill/>
          <a:ln w="9525">
            <a:solidFill>
              <a:schemeClr val="hlink"/>
            </a:solidFill>
            <a:prstDash val="lg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52D4D1A-232D-4A3E-9DD2-20254636DA8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7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7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7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7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7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7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16" grpId="0"/>
      <p:bldP spid="97317" grpId="0" animBg="1"/>
      <p:bldP spid="97318" grpId="0" animBg="1"/>
      <p:bldP spid="973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598613"/>
            <a:ext cx="8686800" cy="2211387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SzPct val="125000"/>
              <a:buFont typeface="Wingdings" pitchFamily="2" charset="2"/>
              <a:buNone/>
              <a:defRPr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800" b="1" i="1" dirty="0" err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phản</a:t>
            </a:r>
            <a:r>
              <a:rPr lang="en-US" sz="2800" b="1" i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xứng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iff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thỏa</a:t>
            </a:r>
            <a:r>
              <a:rPr lang="en-US" sz="2800" dirty="0" smtClean="0"/>
              <a:t>: </a:t>
            </a:r>
          </a:p>
        </p:txBody>
      </p:sp>
      <p:graphicFrame>
        <p:nvGraphicFramePr>
          <p:cNvPr id="98307" name="Group 3"/>
          <p:cNvGraphicFramePr>
            <a:graphicFrameLocks noGrp="1"/>
          </p:cNvGraphicFramePr>
          <p:nvPr/>
        </p:nvGraphicFramePr>
        <p:xfrm>
          <a:off x="2819400" y="4114800"/>
          <a:ext cx="2286000" cy="2073275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71500"/>
                <a:gridCol w="571500"/>
              </a:tblGrid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v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w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u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v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w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8339" name="Rectangle 3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/>
              <a:t> Representing Relations</a:t>
            </a:r>
          </a:p>
        </p:txBody>
      </p:sp>
      <p:sp>
        <p:nvSpPr>
          <p:cNvPr id="98340" name="Rectangle 36"/>
          <p:cNvSpPr>
            <a:spLocks noChangeArrowheads="1"/>
          </p:cNvSpPr>
          <p:nvPr/>
        </p:nvSpPr>
        <p:spPr bwMode="auto">
          <a:xfrm>
            <a:off x="2057400" y="3048000"/>
            <a:ext cx="40195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m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ij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=  0 or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m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ji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= 0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	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if 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i   j</a:t>
            </a:r>
            <a:endParaRPr lang="en-US" sz="2800" i="1" baseline="-25000">
              <a:latin typeface="Times New Roman" pitchFamily="18" charset="0"/>
              <a:cs typeface="Arial" charset="0"/>
              <a:sym typeface="Symbol" pitchFamily="18" charset="2"/>
            </a:endParaRPr>
          </a:p>
        </p:txBody>
      </p:sp>
      <p:sp>
        <p:nvSpPr>
          <p:cNvPr id="98341" name="Line 37"/>
          <p:cNvSpPr>
            <a:spLocks noChangeShapeType="1"/>
          </p:cNvSpPr>
          <p:nvPr/>
        </p:nvSpPr>
        <p:spPr bwMode="auto">
          <a:xfrm flipV="1">
            <a:off x="3810000" y="5029200"/>
            <a:ext cx="381000" cy="3810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8342" name="Line 38"/>
          <p:cNvSpPr>
            <a:spLocks noChangeShapeType="1"/>
          </p:cNvSpPr>
          <p:nvPr/>
        </p:nvSpPr>
        <p:spPr bwMode="auto">
          <a:xfrm flipV="1">
            <a:off x="3810000" y="5029200"/>
            <a:ext cx="838200" cy="838200"/>
          </a:xfrm>
          <a:prstGeom prst="line">
            <a:avLst/>
          </a:prstGeom>
          <a:noFill/>
          <a:ln w="9525">
            <a:solidFill>
              <a:schemeClr val="hlink"/>
            </a:solidFill>
            <a:prstDash val="lg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8343" name="Line 39"/>
          <p:cNvSpPr>
            <a:spLocks noChangeShapeType="1"/>
          </p:cNvSpPr>
          <p:nvPr/>
        </p:nvSpPr>
        <p:spPr bwMode="auto">
          <a:xfrm flipV="1">
            <a:off x="4343400" y="5562600"/>
            <a:ext cx="304800" cy="304800"/>
          </a:xfrm>
          <a:prstGeom prst="line">
            <a:avLst/>
          </a:prstGeom>
          <a:noFill/>
          <a:ln w="9525">
            <a:solidFill>
              <a:schemeClr val="hlink"/>
            </a:solidFill>
            <a:prstDash val="lg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A8765A-DA4B-4B04-AD6C-6886DA18185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8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8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8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8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8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8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40" grpId="0"/>
      <p:bldP spid="98341" grpId="0" animBg="1"/>
      <p:bldP spid="98342" grpId="0" animBg="1"/>
      <p:bldP spid="983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838200" y="2149475"/>
            <a:ext cx="6096000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26941" tIns="152352" rIns="0" bIns="38088" anchor="ctr">
            <a:spAutoFit/>
          </a:bodyPr>
          <a:lstStyle/>
          <a:p>
            <a:pPr marL="457200" indent="-457200">
              <a:tabLst>
                <a:tab pos="455613" algn="l"/>
              </a:tabLst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 Introduction</a:t>
            </a:r>
          </a:p>
          <a:p>
            <a:pPr marL="457200" indent="-457200">
              <a:tabLst>
                <a:tab pos="455613" algn="l"/>
              </a:tabLst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 Equivalence Relations </a:t>
            </a:r>
          </a:p>
          <a:p>
            <a:pPr marL="457200" indent="-457200">
              <a:tabLst>
                <a:tab pos="455613" algn="l"/>
              </a:tabLst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 Representation of Integers</a:t>
            </a:r>
          </a:p>
          <a:p>
            <a:pPr marL="457200" indent="-457200">
              <a:tabLst>
                <a:tab pos="455613" algn="l"/>
              </a:tabLst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 Equivalence Classes</a:t>
            </a:r>
          </a:p>
          <a:p>
            <a:pPr marL="457200" indent="-457200">
              <a:tabLst>
                <a:tab pos="455613" algn="l"/>
              </a:tabLst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 Linear Congruences. </a:t>
            </a:r>
          </a:p>
        </p:txBody>
      </p:sp>
      <p:sp>
        <p:nvSpPr>
          <p:cNvPr id="99331" name="Rectangle 3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 4.Equivalence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2FF8BB-552E-4E6D-A6F7-886C6D8975D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9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9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9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9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5791200" cy="868362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4800" dirty="0" smtClean="0"/>
              <a:t> </a:t>
            </a:r>
            <a:r>
              <a:rPr lang="en-US" sz="4800" dirty="0" err="1" smtClean="0"/>
              <a:t>Định</a:t>
            </a:r>
            <a:r>
              <a:rPr lang="en-US" sz="4800" dirty="0" smtClean="0"/>
              <a:t> </a:t>
            </a:r>
            <a:r>
              <a:rPr lang="en-US" sz="4800" dirty="0" err="1" smtClean="0"/>
              <a:t>nghĩa</a:t>
            </a:r>
            <a:endParaRPr lang="en-US" sz="4800" dirty="0" smtClean="0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676400" y="41910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latin typeface="Times" pitchFamily="18" charset="0"/>
              <a:cs typeface="Arial" charset="0"/>
            </a:endParaRPr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63525" y="1598613"/>
            <a:ext cx="7356475" cy="2592387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defRPr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Cho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sinh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lớp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gọi</a:t>
            </a:r>
            <a:endParaRPr lang="en-US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{(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a,b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):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họ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b}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Hỏi</a:t>
            </a:r>
            <a:endParaRPr lang="en-US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28600" y="46482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latin typeface="Times" pitchFamily="18" charset="0"/>
              <a:cs typeface="Arial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429000" y="4343400"/>
            <a:ext cx="1295400" cy="514350"/>
            <a:chOff x="3456" y="3504"/>
            <a:chExt cx="1440" cy="816"/>
          </a:xfrm>
        </p:grpSpPr>
        <p:sp>
          <p:nvSpPr>
            <p:cNvPr id="36884" name="Oval 7"/>
            <p:cNvSpPr>
              <a:spLocks noChangeArrowheads="1"/>
            </p:cNvSpPr>
            <p:nvPr/>
          </p:nvSpPr>
          <p:spPr bwMode="auto">
            <a:xfrm>
              <a:off x="3456" y="3504"/>
              <a:ext cx="1440" cy="81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36885" name="Text Box 8"/>
            <p:cNvSpPr txBox="1">
              <a:spLocks noChangeArrowheads="1"/>
            </p:cNvSpPr>
            <p:nvPr/>
          </p:nvSpPr>
          <p:spPr bwMode="auto">
            <a:xfrm>
              <a:off x="3648" y="3554"/>
              <a:ext cx="1056" cy="6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latin typeface="Comic Sans MS" pitchFamily="66" charset="0"/>
                  <a:cs typeface="Arial" charset="0"/>
                  <a:sym typeface="Symbol" pitchFamily="18" charset="2"/>
                </a:rPr>
                <a:t>Yes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505200" y="5029200"/>
            <a:ext cx="1295400" cy="514350"/>
            <a:chOff x="3456" y="3504"/>
            <a:chExt cx="1440" cy="816"/>
          </a:xfrm>
        </p:grpSpPr>
        <p:sp>
          <p:nvSpPr>
            <p:cNvPr id="36882" name="Oval 10"/>
            <p:cNvSpPr>
              <a:spLocks noChangeArrowheads="1"/>
            </p:cNvSpPr>
            <p:nvPr/>
          </p:nvSpPr>
          <p:spPr bwMode="auto">
            <a:xfrm>
              <a:off x="3456" y="3504"/>
              <a:ext cx="1440" cy="81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36883" name="Text Box 11"/>
            <p:cNvSpPr txBox="1">
              <a:spLocks noChangeArrowheads="1"/>
            </p:cNvSpPr>
            <p:nvPr/>
          </p:nvSpPr>
          <p:spPr bwMode="auto">
            <a:xfrm>
              <a:off x="3648" y="3554"/>
              <a:ext cx="1056" cy="6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latin typeface="Comic Sans MS" pitchFamily="66" charset="0"/>
                  <a:cs typeface="Arial" charset="0"/>
                  <a:sym typeface="Symbol" pitchFamily="18" charset="2"/>
                </a:rPr>
                <a:t>Yes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505200" y="5638800"/>
            <a:ext cx="1295400" cy="514350"/>
            <a:chOff x="3456" y="3504"/>
            <a:chExt cx="1440" cy="816"/>
          </a:xfrm>
        </p:grpSpPr>
        <p:sp>
          <p:nvSpPr>
            <p:cNvPr id="36880" name="Oval 13"/>
            <p:cNvSpPr>
              <a:spLocks noChangeArrowheads="1"/>
            </p:cNvSpPr>
            <p:nvPr/>
          </p:nvSpPr>
          <p:spPr bwMode="auto">
            <a:xfrm>
              <a:off x="3456" y="3504"/>
              <a:ext cx="1440" cy="81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36881" name="Text Box 14"/>
            <p:cNvSpPr txBox="1">
              <a:spLocks noChangeArrowheads="1"/>
            </p:cNvSpPr>
            <p:nvPr/>
          </p:nvSpPr>
          <p:spPr bwMode="auto">
            <a:xfrm>
              <a:off x="3648" y="3554"/>
              <a:ext cx="1056" cy="6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latin typeface="Comic Sans MS" pitchFamily="66" charset="0"/>
                  <a:cs typeface="Arial" charset="0"/>
                  <a:sym typeface="Symbol" pitchFamily="18" charset="2"/>
                </a:rPr>
                <a:t>Yes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486400" y="4191000"/>
            <a:ext cx="3276600" cy="2362200"/>
            <a:chOff x="3456" y="3504"/>
            <a:chExt cx="1440" cy="816"/>
          </a:xfrm>
        </p:grpSpPr>
        <p:sp>
          <p:nvSpPr>
            <p:cNvPr id="36878" name="Oval 16"/>
            <p:cNvSpPr>
              <a:spLocks noChangeArrowheads="1"/>
            </p:cNvSpPr>
            <p:nvPr/>
          </p:nvSpPr>
          <p:spPr bwMode="auto">
            <a:xfrm>
              <a:off x="3456" y="3504"/>
              <a:ext cx="1440" cy="81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36879" name="Text Box 17"/>
            <p:cNvSpPr txBox="1">
              <a:spLocks noChangeArrowheads="1"/>
            </p:cNvSpPr>
            <p:nvPr/>
          </p:nvSpPr>
          <p:spPr bwMode="auto">
            <a:xfrm>
              <a:off x="3649" y="3554"/>
              <a:ext cx="1055" cy="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Mọi sinh viên</a:t>
              </a:r>
            </a:p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có cùng họ </a:t>
              </a:r>
            </a:p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thuộc cùng một nhóm</a:t>
              </a:r>
              <a:r>
                <a:rPr lang="en-US" sz="2000">
                  <a:solidFill>
                    <a:schemeClr val="bg2"/>
                  </a:solidFill>
                  <a:latin typeface="Comic Sans MS" pitchFamily="66" charset="0"/>
                  <a:cs typeface="Arial" charset="0"/>
                  <a:sym typeface="Symbol" pitchFamily="18" charset="2"/>
                </a:rPr>
                <a:t>.</a:t>
              </a:r>
            </a:p>
          </p:txBody>
        </p:sp>
      </p:grpSp>
      <p:sp>
        <p:nvSpPr>
          <p:cNvPr id="100370" name="Rectangle 18"/>
          <p:cNvSpPr>
            <a:spLocks noChangeArrowheads="1"/>
          </p:cNvSpPr>
          <p:nvPr/>
        </p:nvSpPr>
        <p:spPr bwMode="auto">
          <a:xfrm>
            <a:off x="381000" y="4343400"/>
            <a:ext cx="2743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R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phản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xạ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?</a:t>
            </a:r>
          </a:p>
        </p:txBody>
      </p:sp>
      <p:sp>
        <p:nvSpPr>
          <p:cNvPr id="100371" name="Rectangle 19"/>
          <p:cNvSpPr>
            <a:spLocks noChangeArrowheads="1"/>
          </p:cNvSpPr>
          <p:nvPr/>
        </p:nvSpPr>
        <p:spPr bwMode="auto">
          <a:xfrm>
            <a:off x="381000" y="4953000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R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đối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xứng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?</a:t>
            </a:r>
          </a:p>
        </p:txBody>
      </p:sp>
      <p:sp>
        <p:nvSpPr>
          <p:cNvPr id="100372" name="Rectangle 20"/>
          <p:cNvSpPr>
            <a:spLocks noChangeArrowheads="1"/>
          </p:cNvSpPr>
          <p:nvPr/>
        </p:nvSpPr>
        <p:spPr bwMode="auto">
          <a:xfrm>
            <a:off x="457200" y="5638800"/>
            <a:ext cx="1825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R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bắc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cầu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?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70E303-60F6-45EC-BB06-BE7DB1F49B7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0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0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0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/>
      <p:bldP spid="100370" grpId="0"/>
      <p:bldP spid="100371" grpId="0"/>
      <p:bldP spid="10037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838200" y="2147888"/>
            <a:ext cx="7215188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26941" tIns="152352" rIns="0" bIns="38088" anchor="ctr">
            <a:spAutoFit/>
          </a:bodyPr>
          <a:lstStyle/>
          <a:p>
            <a:pPr marL="457200" indent="-457200">
              <a:tabLst>
                <a:tab pos="455613" algn="l"/>
              </a:tabLst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1. Định nghĩa và tính chất</a:t>
            </a:r>
          </a:p>
          <a:p>
            <a:pPr marL="457200" indent="-457200">
              <a:tabLst>
                <a:tab pos="455613" algn="l"/>
              </a:tabLst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2.Biểu diễn quan hệ</a:t>
            </a:r>
          </a:p>
          <a:p>
            <a:pPr marL="457200" indent="-457200">
              <a:tabLst>
                <a:tab pos="455613" algn="l"/>
              </a:tabLst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3.Quan hệ tương đương. Đồng dư. Phép toán số học trên </a:t>
            </a:r>
            <a:r>
              <a:rPr lang="en-US" sz="3200" b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3200" i="1" baseline="-30000">
                <a:latin typeface="Times New Roman" pitchFamily="18" charset="0"/>
                <a:cs typeface="Times New Roman" pitchFamily="18" charset="0"/>
              </a:rPr>
              <a:t>n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tabLst>
                <a:tab pos="455613" algn="l"/>
              </a:tabLst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4.Quan hệ thứ tự.  Hasse Diagram </a:t>
            </a:r>
          </a:p>
        </p:txBody>
      </p:sp>
      <p:sp>
        <p:nvSpPr>
          <p:cNvPr id="81923" name="Rectangle 3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BB93A9-3798-4F8F-B035-3BA0616FC62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019175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err="1" smtClean="0"/>
              <a:t>Quan</a:t>
            </a:r>
            <a:r>
              <a:rPr lang="en-US" sz="4000" dirty="0" smtClean="0"/>
              <a:t> </a:t>
            </a:r>
            <a:r>
              <a:rPr lang="en-US" sz="4000" dirty="0" err="1" smtClean="0"/>
              <a:t>hệ</a:t>
            </a:r>
            <a:r>
              <a:rPr lang="en-US" sz="4000" dirty="0" smtClean="0"/>
              <a:t> </a:t>
            </a:r>
            <a:r>
              <a:rPr lang="en-US" sz="4000" dirty="0" err="1" smtClean="0"/>
              <a:t>tương</a:t>
            </a:r>
            <a:r>
              <a:rPr lang="en-US" sz="4000" dirty="0" smtClean="0"/>
              <a:t> </a:t>
            </a:r>
            <a:r>
              <a:rPr lang="en-US" sz="4000" dirty="0" err="1" smtClean="0"/>
              <a:t>đương</a:t>
            </a:r>
            <a:endParaRPr lang="en-US" sz="4000" dirty="0" smtClean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830388"/>
            <a:ext cx="8150225" cy="11493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Định</a:t>
            </a:r>
            <a:r>
              <a:rPr lang="en-US" sz="2800" b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b="1" dirty="0" err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nghĩa</a:t>
            </a:r>
            <a:r>
              <a:rPr lang="en-US" sz="2800" b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Quan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hệ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trên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tập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được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gọi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b="1" i="1" dirty="0" err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tương</a:t>
            </a:r>
            <a:r>
              <a:rPr lang="en-US" sz="2800" b="1" i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b="1" i="1" dirty="0" err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đương</a:t>
            </a:r>
            <a:r>
              <a:rPr lang="en-US" sz="2800" b="1" i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nếu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tính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chất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phản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đối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xứng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bắc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cầu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:</a:t>
            </a:r>
            <a:endParaRPr lang="en-US" sz="2800" i="1" dirty="0" smtClean="0">
              <a:sym typeface="Symbol" pitchFamily="18" charset="2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676400" y="41910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latin typeface="Times" pitchFamily="18" charset="0"/>
              <a:cs typeface="Arial" charset="0"/>
            </a:endParaRPr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457200" y="3124200"/>
            <a:ext cx="8229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 b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Ví dụ.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Quan hệ </a:t>
            </a:r>
            <a:r>
              <a:rPr lang="en-US" sz="28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trên các chuỗi ký tự xác định bởi  </a:t>
            </a:r>
            <a:r>
              <a:rPr lang="en-US" sz="28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aRb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iff   </a:t>
            </a:r>
            <a:r>
              <a:rPr lang="en-US" sz="28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và </a:t>
            </a:r>
            <a:r>
              <a:rPr lang="en-US" sz="28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có cùng độ dài. Khi đó </a:t>
            </a:r>
            <a:r>
              <a:rPr lang="en-US" sz="28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là quan hệ tương đương.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en-US" sz="2800" b="1">
              <a:solidFill>
                <a:schemeClr val="hlink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 b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Ví dụ.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Cho </a:t>
            </a:r>
            <a:r>
              <a:rPr lang="en-US" sz="28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là quan hệ trên </a:t>
            </a:r>
            <a:r>
              <a:rPr lang="en-US" sz="2800" b="1">
                <a:latin typeface="Euclid Math Two" pitchFamily="18" charset="2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sao cho  </a:t>
            </a:r>
            <a:r>
              <a:rPr lang="en-US" sz="28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aRb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iff  </a:t>
            </a:r>
            <a:r>
              <a:rPr lang="en-US" sz="28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– </a:t>
            </a:r>
            <a:r>
              <a:rPr lang="en-US" sz="28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nguyên. Khi đó </a:t>
            </a:r>
            <a:r>
              <a:rPr lang="en-US" sz="28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là quan hệ tương đương</a:t>
            </a:r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228600" y="1600200"/>
            <a:ext cx="83058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aramond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3CB1EA-024D-4E5B-9868-5ED6FA08FDF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1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1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8" grpId="0"/>
      <p:bldP spid="101379" grpId="0" build="p"/>
      <p:bldP spid="10138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74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 b="1">
                <a:solidFill>
                  <a:schemeClr val="hlink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Example.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Let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m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be a positive integer and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R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the relation on </a:t>
            </a:r>
            <a:r>
              <a:rPr lang="en-US" sz="2800" b="1">
                <a:latin typeface="Euclid Math Two" pitchFamily="18" charset="2"/>
                <a:cs typeface="Arial" charset="0"/>
                <a:sym typeface="Symbol" pitchFamily="18" charset="2"/>
              </a:rPr>
              <a:t>Z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such that 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aRb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if and only if 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–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b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is divisible by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m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, then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R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is an equivalence relation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The relation is clearly reflexive and symmetric.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Let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,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b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,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c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be integers such that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–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b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and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b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–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c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are both divisible by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m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, then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–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c =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–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b + b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–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c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is also divisible by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m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. Therefore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R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is transitive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This relation is called the </a:t>
            </a:r>
            <a:r>
              <a:rPr lang="en-US" sz="2800" b="1" i="1">
                <a:solidFill>
                  <a:schemeClr val="hlink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congruence modulo m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and we write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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b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(mod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m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)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instead of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aRb</a:t>
            </a: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457200" y="152400"/>
            <a:ext cx="8382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Recall that if 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and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b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are integers, then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is said to be </a:t>
            </a:r>
            <a:r>
              <a:rPr lang="en-US" sz="2800" i="1">
                <a:solidFill>
                  <a:schemeClr val="hlink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divisible</a:t>
            </a:r>
            <a:r>
              <a:rPr lang="en-US" sz="2800">
                <a:solidFill>
                  <a:schemeClr val="hlink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 by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b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, or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is a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i="1">
                <a:solidFill>
                  <a:schemeClr val="hlink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multiple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of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b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, or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b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is a </a:t>
            </a:r>
            <a:r>
              <a:rPr lang="en-US" sz="2800" i="1">
                <a:solidFill>
                  <a:schemeClr val="hlink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divisor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of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a,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or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b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i="1">
                <a:solidFill>
                  <a:srgbClr val="FFFF00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divides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if there exists an integer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k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such that </a:t>
            </a:r>
          </a:p>
          <a:p>
            <a:r>
              <a:rPr lang="en-US" sz="2800" b="1" i="1">
                <a:solidFill>
                  <a:schemeClr val="hlink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a = kb</a:t>
            </a:r>
            <a:endParaRPr lang="en-US" sz="2800" b="1">
              <a:solidFill>
                <a:schemeClr val="hlink"/>
              </a:solidFill>
              <a:latin typeface="Times New Roman" pitchFamily="18" charset="0"/>
              <a:cs typeface="Arial" charset="0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A45C9A-ADB7-470F-BE3D-D308FC43467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942975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4000" dirty="0" smtClean="0"/>
              <a:t>      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đương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228600" y="46482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latin typeface="Times" pitchFamily="18" charset="0"/>
              <a:cs typeface="Arial" charset="0"/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676400" y="41910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latin typeface="Times" pitchFamily="18" charset="0"/>
              <a:cs typeface="Arial" charset="0"/>
            </a:endParaRPr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0" y="2514600"/>
            <a:ext cx="8534400" cy="173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 b="1">
                <a:solidFill>
                  <a:schemeClr val="hlink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Định nghĩa.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Cho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R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là quan hệ tương đương trên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và phần tử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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. </a:t>
            </a:r>
            <a:r>
              <a:rPr lang="en-US" sz="2800" b="1" i="1">
                <a:solidFill>
                  <a:schemeClr val="hlink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Lớp tương đương chứa  a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được ký hiệu  bởi 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R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hoặc 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  là tập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Symbol" pitchFamily="18" charset="2"/>
              <a:buNone/>
            </a:pP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R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= {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b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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A|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b R a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}</a:t>
            </a:r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0" y="2133600"/>
            <a:ext cx="861060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aramond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DA1C33-F4F3-476D-A0EF-73AC4382A34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/>
      <p:bldP spid="1034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304800" y="13716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buClr>
                <a:srgbClr val="00FF99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Ví dụ. </a:t>
            </a:r>
            <a:r>
              <a:rPr lang="en-US" sz="2800">
                <a:latin typeface="Times New Roman" pitchFamily="18" charset="0"/>
                <a:cs typeface="Arial" charset="0"/>
              </a:rPr>
              <a:t>Tìm  các lớp tương đương modulo 8 chứa 0 và  1? </a:t>
            </a: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381000" y="2514600"/>
            <a:ext cx="8305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b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Lớp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tương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đương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modulo 8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chứa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0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gồm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tất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cả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các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số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nguyên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chia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hết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cho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8. Do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đó</a:t>
            </a: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57200" indent="-457200" algn="ctr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[0]</a:t>
            </a:r>
            <a:r>
              <a:rPr lang="en-US" sz="28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={ …, – 16, – 8, 0, 8, 16, … }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pPr marL="457200" indent="-4572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 algn="ctr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[1]</a:t>
            </a:r>
            <a:r>
              <a:rPr lang="en-US" sz="28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{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|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chia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8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1} </a:t>
            </a:r>
          </a:p>
          <a:p>
            <a:pPr marL="457200" indent="-457200" algn="ctr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{ …, – 15, – 7, 1, 9, 17, … }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104452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942975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đương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4BBA34E-6D11-4608-94DB-01C183BDBD8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304800"/>
            <a:ext cx="83820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Chú</a:t>
            </a:r>
            <a:r>
              <a:rPr lang="en-US" sz="2800" b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ý.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Trong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dụ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cuối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lớp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tương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đương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[0]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8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[1]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8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rời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nhau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Tổng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quát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chúng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có</a:t>
            </a:r>
            <a:endParaRPr lang="en-US" sz="28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533400" y="2362200"/>
            <a:ext cx="8153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sym typeface="Symbol" pitchFamily="18" charset="2"/>
              </a:rPr>
              <a:t>Theorem.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sym typeface="Symbol" pitchFamily="18" charset="2"/>
              </a:rPr>
              <a:t>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Cho 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là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quan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hệ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tương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đương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trên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tập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và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Khi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đó</a:t>
            </a: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(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 R b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iff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[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</a:t>
            </a:r>
            <a:r>
              <a:rPr lang="en-US" sz="2800" i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[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</a:t>
            </a:r>
            <a:r>
              <a:rPr lang="en-US" sz="2800" i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(ii) [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</a:t>
            </a:r>
            <a:r>
              <a:rPr lang="en-US" sz="2800" i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 [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</a:t>
            </a:r>
            <a:r>
              <a:rPr lang="en-US" sz="2800" i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iff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[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</a:t>
            </a:r>
            <a:r>
              <a:rPr lang="en-US" sz="2800" i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 [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</a:t>
            </a:r>
            <a:r>
              <a:rPr lang="en-US" sz="2800" i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</a:t>
            </a: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533400" y="2286000"/>
            <a:ext cx="80010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aramond" pitchFamily="18" charset="0"/>
            </a:endParaRP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533400" y="4876800"/>
            <a:ext cx="8153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b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Chú</a:t>
            </a:r>
            <a:r>
              <a:rPr lang="en-US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ý.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Các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lóp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tương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đương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theo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một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quan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hệ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tương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đương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trên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tạo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nên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một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phân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họach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trên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A,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nghĩa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là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chúng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chia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tập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thành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các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tập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con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rời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nhau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14C13B-88F0-4330-9B69-4EE49F46AA7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5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5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676400" y="41910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latin typeface="Times New Roman" pitchFamily="18" charset="0"/>
              <a:cs typeface="Arial" charset="0"/>
            </a:endParaRP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381000" y="2438400"/>
            <a:ext cx="8534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Thật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vậy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với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mỗi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ta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đặt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 R b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iff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có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tập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con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800" i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sao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cho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800" i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.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Dễ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dàng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chứng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minh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rằng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là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quan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hệ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tương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đương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trên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và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[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</a:t>
            </a:r>
            <a:r>
              <a:rPr lang="en-US" sz="2800" i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800" i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iff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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800" i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457200" y="533400"/>
            <a:ext cx="8458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sym typeface="Symbol" pitchFamily="18" charset="2"/>
              </a:rPr>
              <a:t>Note</a:t>
            </a:r>
            <a:r>
              <a:rPr lang="en-US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Cho {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8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8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… }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là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phân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họach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thành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các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tập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con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không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rỗng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rời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nhau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.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Khi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đó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có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duy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nhất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quan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hệ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tương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đương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trên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sao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cho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mỗi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800" i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là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một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lớp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tương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đương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362200" y="4953000"/>
            <a:ext cx="3581400" cy="1447800"/>
            <a:chOff x="1488" y="3120"/>
            <a:chExt cx="2256" cy="912"/>
          </a:xfrm>
        </p:grpSpPr>
        <p:sp>
          <p:nvSpPr>
            <p:cNvPr id="43019" name="Oval 6"/>
            <p:cNvSpPr>
              <a:spLocks noChangeArrowheads="1"/>
            </p:cNvSpPr>
            <p:nvPr/>
          </p:nvSpPr>
          <p:spPr bwMode="auto">
            <a:xfrm>
              <a:off x="1488" y="3120"/>
              <a:ext cx="2256" cy="9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43020" name="Arc 7"/>
            <p:cNvSpPr>
              <a:spLocks/>
            </p:cNvSpPr>
            <p:nvPr/>
          </p:nvSpPr>
          <p:spPr bwMode="auto">
            <a:xfrm flipV="1">
              <a:off x="1536" y="3120"/>
              <a:ext cx="816" cy="5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1" name="Arc 8"/>
            <p:cNvSpPr>
              <a:spLocks/>
            </p:cNvSpPr>
            <p:nvPr/>
          </p:nvSpPr>
          <p:spPr bwMode="auto">
            <a:xfrm flipH="1" flipV="1">
              <a:off x="2784" y="3120"/>
              <a:ext cx="576" cy="816"/>
            </a:xfrm>
            <a:custGeom>
              <a:avLst/>
              <a:gdLst>
                <a:gd name="T0" fmla="*/ 0 w 21600"/>
                <a:gd name="T1" fmla="*/ 0 h 22124"/>
                <a:gd name="T2" fmla="*/ 0 w 21600"/>
                <a:gd name="T3" fmla="*/ 0 h 22124"/>
                <a:gd name="T4" fmla="*/ 0 w 21600"/>
                <a:gd name="T5" fmla="*/ 0 h 2212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124"/>
                <a:gd name="T11" fmla="*/ 21600 w 21600"/>
                <a:gd name="T12" fmla="*/ 22124 h 221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124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774"/>
                    <a:pt x="21597" y="21949"/>
                    <a:pt x="21593" y="22123"/>
                  </a:cubicBezTo>
                </a:path>
                <a:path w="21600" h="22124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774"/>
                    <a:pt x="21597" y="21949"/>
                    <a:pt x="21593" y="2212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2" name="Arc 9"/>
            <p:cNvSpPr>
              <a:spLocks/>
            </p:cNvSpPr>
            <p:nvPr/>
          </p:nvSpPr>
          <p:spPr bwMode="auto">
            <a:xfrm>
              <a:off x="2112" y="3552"/>
              <a:ext cx="384" cy="468"/>
            </a:xfrm>
            <a:custGeom>
              <a:avLst/>
              <a:gdLst>
                <a:gd name="T0" fmla="*/ 0 w 21600"/>
                <a:gd name="T1" fmla="*/ 0 h 23397"/>
                <a:gd name="T2" fmla="*/ 0 w 21600"/>
                <a:gd name="T3" fmla="*/ 0 h 23397"/>
                <a:gd name="T4" fmla="*/ 0 w 21600"/>
                <a:gd name="T5" fmla="*/ 0 h 2339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3397"/>
                <a:gd name="T11" fmla="*/ 21600 w 21600"/>
                <a:gd name="T12" fmla="*/ 23397 h 233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3397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199"/>
                    <a:pt x="21575" y="22799"/>
                    <a:pt x="21525" y="23397"/>
                  </a:cubicBezTo>
                </a:path>
                <a:path w="21600" h="23397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199"/>
                    <a:pt x="21575" y="22799"/>
                    <a:pt x="21525" y="2339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3" name="Arc 10"/>
            <p:cNvSpPr>
              <a:spLocks/>
            </p:cNvSpPr>
            <p:nvPr/>
          </p:nvSpPr>
          <p:spPr bwMode="auto">
            <a:xfrm flipV="1">
              <a:off x="2373" y="3323"/>
              <a:ext cx="411" cy="325"/>
            </a:xfrm>
            <a:custGeom>
              <a:avLst/>
              <a:gdLst>
                <a:gd name="T0" fmla="*/ 0 w 23123"/>
                <a:gd name="T1" fmla="*/ 0 h 24352"/>
                <a:gd name="T2" fmla="*/ 0 w 23123"/>
                <a:gd name="T3" fmla="*/ 0 h 24352"/>
                <a:gd name="T4" fmla="*/ 0 w 23123"/>
                <a:gd name="T5" fmla="*/ 0 h 24352"/>
                <a:gd name="T6" fmla="*/ 0 60000 65536"/>
                <a:gd name="T7" fmla="*/ 0 60000 65536"/>
                <a:gd name="T8" fmla="*/ 0 60000 65536"/>
                <a:gd name="T9" fmla="*/ 0 w 23123"/>
                <a:gd name="T10" fmla="*/ 0 h 24352"/>
                <a:gd name="T11" fmla="*/ 23123 w 23123"/>
                <a:gd name="T12" fmla="*/ 24352 h 24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123" h="24352" fill="none" extrusionOk="0">
                  <a:moveTo>
                    <a:pt x="-1" y="53"/>
                  </a:moveTo>
                  <a:cubicBezTo>
                    <a:pt x="506" y="17"/>
                    <a:pt x="1014" y="-1"/>
                    <a:pt x="1523" y="0"/>
                  </a:cubicBezTo>
                  <a:cubicBezTo>
                    <a:pt x="13452" y="0"/>
                    <a:pt x="23123" y="9670"/>
                    <a:pt x="23123" y="21600"/>
                  </a:cubicBezTo>
                  <a:cubicBezTo>
                    <a:pt x="23123" y="22520"/>
                    <a:pt x="23064" y="23439"/>
                    <a:pt x="22946" y="24351"/>
                  </a:cubicBezTo>
                </a:path>
                <a:path w="23123" h="24352" stroke="0" extrusionOk="0">
                  <a:moveTo>
                    <a:pt x="-1" y="53"/>
                  </a:moveTo>
                  <a:cubicBezTo>
                    <a:pt x="506" y="17"/>
                    <a:pt x="1014" y="-1"/>
                    <a:pt x="1523" y="0"/>
                  </a:cubicBezTo>
                  <a:cubicBezTo>
                    <a:pt x="13452" y="0"/>
                    <a:pt x="23123" y="9670"/>
                    <a:pt x="23123" y="21600"/>
                  </a:cubicBezTo>
                  <a:cubicBezTo>
                    <a:pt x="23123" y="22520"/>
                    <a:pt x="23064" y="23439"/>
                    <a:pt x="22946" y="24351"/>
                  </a:cubicBezTo>
                  <a:lnTo>
                    <a:pt x="1523" y="21600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4" name="Rectangle 11"/>
            <p:cNvSpPr>
              <a:spLocks noChangeArrowheads="1"/>
            </p:cNvSpPr>
            <p:nvPr/>
          </p:nvSpPr>
          <p:spPr bwMode="auto">
            <a:xfrm>
              <a:off x="1680" y="3264"/>
              <a:ext cx="32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pitchFamily="18" charset="0"/>
                  <a:cs typeface="Arial" charset="0"/>
                  <a:sym typeface="Symbol" pitchFamily="18" charset="2"/>
                </a:rPr>
                <a:t>A</a:t>
              </a:r>
              <a:r>
                <a:rPr lang="en-US" sz="2800" baseline="-25000">
                  <a:latin typeface="Times New Roman" pitchFamily="18" charset="0"/>
                  <a:cs typeface="Arial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43025" name="Rectangle 12"/>
            <p:cNvSpPr>
              <a:spLocks noChangeArrowheads="1"/>
            </p:cNvSpPr>
            <p:nvPr/>
          </p:nvSpPr>
          <p:spPr bwMode="auto">
            <a:xfrm>
              <a:off x="2352" y="3216"/>
              <a:ext cx="32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pitchFamily="18" charset="0"/>
                  <a:cs typeface="Arial" charset="0"/>
                  <a:sym typeface="Symbol" pitchFamily="18" charset="2"/>
                </a:rPr>
                <a:t>A</a:t>
              </a:r>
              <a:r>
                <a:rPr lang="en-US" sz="2800" baseline="-25000">
                  <a:latin typeface="Times New Roman" pitchFamily="18" charset="0"/>
                  <a:cs typeface="Arial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43026" name="Rectangle 13"/>
            <p:cNvSpPr>
              <a:spLocks noChangeArrowheads="1"/>
            </p:cNvSpPr>
            <p:nvPr/>
          </p:nvSpPr>
          <p:spPr bwMode="auto">
            <a:xfrm>
              <a:off x="3024" y="3312"/>
              <a:ext cx="32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pitchFamily="18" charset="0"/>
                  <a:cs typeface="Arial" charset="0"/>
                  <a:sym typeface="Symbol" pitchFamily="18" charset="2"/>
                </a:rPr>
                <a:t>A</a:t>
              </a:r>
              <a:r>
                <a:rPr lang="en-US" sz="2800" baseline="-25000">
                  <a:latin typeface="Times New Roman" pitchFamily="18" charset="0"/>
                  <a:cs typeface="Arial" charset="0"/>
                  <a:sym typeface="Symbol" pitchFamily="18" charset="2"/>
                </a:rPr>
                <a:t>3</a:t>
              </a:r>
            </a:p>
          </p:txBody>
        </p:sp>
        <p:sp>
          <p:nvSpPr>
            <p:cNvPr id="43027" name="Rectangle 14"/>
            <p:cNvSpPr>
              <a:spLocks noChangeArrowheads="1"/>
            </p:cNvSpPr>
            <p:nvPr/>
          </p:nvSpPr>
          <p:spPr bwMode="auto">
            <a:xfrm>
              <a:off x="1968" y="3600"/>
              <a:ext cx="32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pitchFamily="18" charset="0"/>
                  <a:cs typeface="Arial" charset="0"/>
                  <a:sym typeface="Symbol" pitchFamily="18" charset="2"/>
                </a:rPr>
                <a:t>A</a:t>
              </a:r>
              <a:r>
                <a:rPr lang="en-US" sz="2800" baseline="-25000">
                  <a:latin typeface="Times New Roman" pitchFamily="18" charset="0"/>
                  <a:cs typeface="Arial" charset="0"/>
                  <a:sym typeface="Symbol" pitchFamily="18" charset="2"/>
                </a:rPr>
                <a:t>4</a:t>
              </a:r>
            </a:p>
          </p:txBody>
        </p:sp>
        <p:sp>
          <p:nvSpPr>
            <p:cNvPr id="43028" name="Rectangle 15"/>
            <p:cNvSpPr>
              <a:spLocks noChangeArrowheads="1"/>
            </p:cNvSpPr>
            <p:nvPr/>
          </p:nvSpPr>
          <p:spPr bwMode="auto">
            <a:xfrm>
              <a:off x="2592" y="3648"/>
              <a:ext cx="32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pitchFamily="18" charset="0"/>
                  <a:cs typeface="Arial" charset="0"/>
                  <a:sym typeface="Symbol" pitchFamily="18" charset="2"/>
                </a:rPr>
                <a:t>A</a:t>
              </a:r>
              <a:r>
                <a:rPr lang="en-US" sz="2800" baseline="-25000">
                  <a:latin typeface="Times New Roman" pitchFamily="18" charset="0"/>
                  <a:cs typeface="Arial" charset="0"/>
                  <a:sym typeface="Symbol" pitchFamily="18" charset="2"/>
                </a:rPr>
                <a:t>5</a:t>
              </a:r>
            </a:p>
          </p:txBody>
        </p:sp>
      </p:grpSp>
      <p:sp>
        <p:nvSpPr>
          <p:cNvPr id="106512" name="Oval 16"/>
          <p:cNvSpPr>
            <a:spLocks noChangeArrowheads="1"/>
          </p:cNvSpPr>
          <p:nvPr/>
        </p:nvSpPr>
        <p:spPr bwMode="auto">
          <a:xfrm>
            <a:off x="5257800" y="53340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aramond" pitchFamily="18" charset="0"/>
            </a:endParaRPr>
          </a:p>
        </p:txBody>
      </p:sp>
      <p:sp>
        <p:nvSpPr>
          <p:cNvPr id="106513" name="Oval 17"/>
          <p:cNvSpPr>
            <a:spLocks noChangeArrowheads="1"/>
          </p:cNvSpPr>
          <p:nvPr/>
        </p:nvSpPr>
        <p:spPr bwMode="auto">
          <a:xfrm>
            <a:off x="5562600" y="56388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aramond" pitchFamily="18" charset="0"/>
            </a:endParaRPr>
          </a:p>
        </p:txBody>
      </p:sp>
      <p:sp>
        <p:nvSpPr>
          <p:cNvPr id="106514" name="Rectangle 18"/>
          <p:cNvSpPr>
            <a:spLocks noChangeArrowheads="1"/>
          </p:cNvSpPr>
          <p:nvPr/>
        </p:nvSpPr>
        <p:spPr bwMode="auto">
          <a:xfrm>
            <a:off x="4876800" y="4953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  <a:cs typeface="Arial" charset="0"/>
                <a:sym typeface="Symbol" pitchFamily="18" charset="2"/>
              </a:rPr>
              <a:t>a</a:t>
            </a:r>
          </a:p>
        </p:txBody>
      </p:sp>
      <p:sp>
        <p:nvSpPr>
          <p:cNvPr id="106515" name="Rectangle 19"/>
          <p:cNvSpPr>
            <a:spLocks noChangeArrowheads="1"/>
          </p:cNvSpPr>
          <p:nvPr/>
        </p:nvSpPr>
        <p:spPr bwMode="auto">
          <a:xfrm>
            <a:off x="5410200" y="5715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i="1">
                <a:latin typeface="Times New Roman" pitchFamily="18" charset="0"/>
                <a:cs typeface="Arial" charset="0"/>
                <a:sym typeface="Symbol" pitchFamily="18" charset="2"/>
              </a:rPr>
              <a:t>b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17B8738-176C-4870-9037-10E1A4050D6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12" grpId="0" animBg="1"/>
      <p:bldP spid="106513" grpId="0" animBg="1"/>
      <p:bldP spid="106514" grpId="0"/>
      <p:bldP spid="1065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381000" y="304800"/>
            <a:ext cx="8382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Example.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Cho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là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số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nguyên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dương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khi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đó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có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lớp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đồng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dư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modulo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là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[0]</a:t>
            </a:r>
            <a:r>
              <a:rPr lang="en-US" sz="2800" i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[1]</a:t>
            </a:r>
            <a:r>
              <a:rPr lang="en-US" sz="2800" i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…, [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– 1]</a:t>
            </a:r>
            <a:r>
              <a:rPr lang="en-US" sz="2800" i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.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228600" y="46482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latin typeface="Times New Roman" pitchFamily="18" charset="0"/>
              <a:cs typeface="Arial" charset="0"/>
            </a:endParaRP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676400" y="41910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latin typeface="Times New Roman" pitchFamily="18" charset="0"/>
              <a:cs typeface="Arial" charset="0"/>
            </a:endParaRP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762000" y="1295400"/>
            <a:ext cx="7848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Chúng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lập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thành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phân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họach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của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Euclid Math Two" pitchFamily="18" charset="2"/>
                <a:cs typeface="Times New Roman" pitchFamily="18" charset="0"/>
                <a:sym typeface="Symbol" pitchFamily="18" charset="2"/>
              </a:rPr>
              <a:t>Z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thành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các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tập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con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rời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nhau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defRPr/>
            </a:pP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Chú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ý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rằng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[0]</a:t>
            </a:r>
            <a:r>
              <a:rPr lang="en-US" sz="2400" i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[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</a:t>
            </a:r>
            <a:r>
              <a:rPr lang="en-US" sz="2400" i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[2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</a:t>
            </a:r>
            <a:r>
              <a:rPr lang="en-US" sz="2400" i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…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[1]</a:t>
            </a:r>
            <a:r>
              <a:rPr lang="en-US" sz="2400" i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[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+ 1]</a:t>
            </a:r>
            <a:r>
              <a:rPr lang="en-US" sz="2400" i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[2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+1]</a:t>
            </a:r>
            <a:r>
              <a:rPr lang="en-US" sz="2400" i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…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…………………………………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[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– 1]</a:t>
            </a:r>
            <a:r>
              <a:rPr lang="en-US" sz="2400" i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[2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– 1]</a:t>
            </a:r>
            <a:r>
              <a:rPr lang="en-US" sz="2400" i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[3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– 1]</a:t>
            </a:r>
            <a:r>
              <a:rPr lang="en-US" sz="2400" i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…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Mỗi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lớp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tương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đương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này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được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gọi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là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b="1" i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số</a:t>
            </a:r>
            <a:r>
              <a:rPr lang="en-US" sz="24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b="1" i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nguyên</a:t>
            </a:r>
            <a:r>
              <a:rPr lang="en-US" sz="24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modulo m</a:t>
            </a:r>
            <a:endParaRPr lang="en-US" sz="2400" i="1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defRPr/>
            </a:pP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Tập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hợp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các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số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nguyên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modulo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được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ký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hiệu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bởi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Euclid Math Two" pitchFamily="18" charset="2"/>
                <a:cs typeface="Times New Roman" pitchFamily="18" charset="0"/>
                <a:sym typeface="Symbol" pitchFamily="18" charset="2"/>
              </a:rPr>
              <a:t>Z</a:t>
            </a:r>
            <a:r>
              <a:rPr lang="en-US" sz="2400" i="1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endParaRPr lang="en-US" sz="2400" i="1" baseline="-250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Euclid Math Two" pitchFamily="18" charset="2"/>
                <a:cs typeface="Times New Roman" pitchFamily="18" charset="0"/>
                <a:sym typeface="Symbol" pitchFamily="18" charset="2"/>
              </a:rPr>
              <a:t>Z</a:t>
            </a:r>
            <a:r>
              <a:rPr lang="en-US" sz="2400" i="1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{[0]</a:t>
            </a:r>
            <a:r>
              <a:rPr lang="en-US" sz="2400" i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, [1]</a:t>
            </a:r>
            <a:r>
              <a:rPr lang="en-US" sz="2400" i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, …, [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– 1]</a:t>
            </a:r>
            <a:r>
              <a:rPr lang="en-US" sz="2400" i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  <a:endParaRPr lang="en-US" sz="2400" i="1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B76C5B-D838-48F7-81C9-165AD133A23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7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7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7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7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75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75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75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75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75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75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75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75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75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75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75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75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676400" y="41910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latin typeface="Times" pitchFamily="18" charset="0"/>
              <a:cs typeface="Arial" charset="0"/>
            </a:endParaRP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609600" y="1143000"/>
            <a:ext cx="7924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Example.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Cho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là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số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nguyên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dương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ta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định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nghĩa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hai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phép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tóan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“ + ”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và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“ × “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trên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Euclid Math Two" pitchFamily="18" charset="2"/>
                <a:cs typeface="Times New Roman" pitchFamily="18" charset="0"/>
                <a:sym typeface="Symbol" pitchFamily="18" charset="2"/>
              </a:rPr>
              <a:t>Z</a:t>
            </a:r>
            <a:r>
              <a:rPr lang="en-US" sz="2800" i="1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như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sau</a:t>
            </a: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533400" y="3505200"/>
            <a:ext cx="8305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Theorem.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Các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phép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tóan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nói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trên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được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định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nghĩa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tốt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i.e. 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Nếu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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(mod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và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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(mod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),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thì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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(mod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và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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(mod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Symbol" pitchFamily="18" charset="2"/>
              <a:buNone/>
              <a:defRPr/>
            </a:pP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  <a:sym typeface="Symbol" pitchFamily="18" charset="2"/>
            </a:endParaRPr>
          </a:p>
        </p:txBody>
      </p:sp>
      <p:sp>
        <p:nvSpPr>
          <p:cNvPr id="108549" name="Rectangle 5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mtClean="0"/>
              <a:t>5 Linear Congruences</a:t>
            </a:r>
          </a:p>
        </p:txBody>
      </p:sp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381000" y="3429000"/>
            <a:ext cx="82296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aramond" pitchFamily="18" charset="0"/>
            </a:endParaRPr>
          </a:p>
        </p:txBody>
      </p:sp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1828800" y="2133600"/>
            <a:ext cx="45720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m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+ 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b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m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= 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+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b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m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m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b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m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= 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 b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m</a:t>
            </a:r>
          </a:p>
        </p:txBody>
      </p:sp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533400" y="5029200"/>
            <a:ext cx="7924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sym typeface="Symbol" pitchFamily="18" charset="2"/>
              </a:rPr>
              <a:t>Example.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sym typeface="Symbol" pitchFamily="18" charset="2"/>
              </a:rPr>
              <a:t>7  2 (mod 5) và11  1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sym typeface="Symbol" pitchFamily="18" charset="2"/>
              </a:rPr>
              <a:t>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sym typeface="Symbol" pitchFamily="18" charset="2"/>
              </a:rPr>
              <a:t>(mod 5) .Ta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sym typeface="Symbol" pitchFamily="18" charset="2"/>
              </a:rPr>
              <a:t>có</a:t>
            </a:r>
            <a:r>
              <a:rPr lang="en-US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sym typeface="Symbol" pitchFamily="18" charset="2"/>
              </a:rPr>
              <a:t>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sym typeface="Symbol" pitchFamily="18" charset="2"/>
              </a:rPr>
              <a:t>			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sym typeface="Symbol" pitchFamily="18" charset="2"/>
              </a:rPr>
              <a:t>7 + 11  2 + 1 = 3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sym typeface="Symbol" pitchFamily="18" charset="2"/>
              </a:rPr>
              <a:t>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sym typeface="Symbol" pitchFamily="18" charset="2"/>
              </a:rPr>
              <a:t>(mod 5)</a:t>
            </a:r>
            <a:endParaRPr lang="en-US" sz="2800" b="1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  <a:sym typeface="Symbol" pitchFamily="18" charset="2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sym typeface="Symbol" pitchFamily="18" charset="2"/>
              </a:rPr>
              <a:t>			7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Times New Roman" pitchFamily="18" charset="0"/>
                <a:sym typeface="Symbol" pitchFamily="18" charset="2"/>
              </a:rPr>
              <a:t>×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sym typeface="Symbol" pitchFamily="18" charset="2"/>
              </a:rPr>
              <a:t> 11  2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Times New Roman" pitchFamily="18" charset="0"/>
                <a:sym typeface="Symbol" pitchFamily="18" charset="2"/>
              </a:rPr>
              <a:t>×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sym typeface="Symbol" pitchFamily="18" charset="2"/>
              </a:rPr>
              <a:t> 1 = 2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sym typeface="Symbol" pitchFamily="18" charset="2"/>
              </a:rPr>
              <a:t>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sym typeface="Symbol" pitchFamily="18" charset="2"/>
              </a:rPr>
              <a:t>(mod 5)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313320-8E60-436B-B503-EC54F5C0E74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8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8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8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8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8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8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8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/>
      <p:bldP spid="10855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1676400" y="41910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latin typeface="Times" pitchFamily="18" charset="0"/>
              <a:cs typeface="Arial" charset="0"/>
            </a:endParaRPr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685800" y="457200"/>
            <a:ext cx="7924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Note.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Các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phép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tóan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“ + ”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và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“ × “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trên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Euclid Math Two" pitchFamily="18" charset="2"/>
                <a:cs typeface="Times New Roman" pitchFamily="18" charset="0"/>
                <a:sym typeface="Symbol" pitchFamily="18" charset="2"/>
              </a:rPr>
              <a:t>Z</a:t>
            </a:r>
            <a:r>
              <a:rPr lang="en-US" sz="2800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có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các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tính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chất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như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các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phép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tóan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trên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Euclid Math Two" pitchFamily="18" charset="2"/>
                <a:cs typeface="Times New Roman" pitchFamily="18" charset="0"/>
                <a:sym typeface="Symbol" pitchFamily="18" charset="2"/>
              </a:rPr>
              <a:t>Z</a:t>
            </a: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Euclid Math Two" pitchFamily="18" charset="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762000" y="1524000"/>
            <a:ext cx="8001000" cy="257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		    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m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+ 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b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m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= 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b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m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+ 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m		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m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+ ([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b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m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+ 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c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m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) = ([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m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+ 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b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m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) +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c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m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		    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m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+ [0]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m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= 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m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	        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m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+ 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m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–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m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= [0]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m 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,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Ta viết	   – 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m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= 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m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–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m </a:t>
            </a: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1066800" y="4267200"/>
            <a:ext cx="6629400" cy="15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	 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m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b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m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= 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b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m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m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        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m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([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b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m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c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m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) = ([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m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b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m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)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c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m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		    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m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[1]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m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= 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m</a:t>
            </a:r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1981200" y="5943600"/>
            <a:ext cx="597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m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([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b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m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+ 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c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m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) = 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m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b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m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+ 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m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c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601F4E-12D8-49D9-A73E-DD2A559FE39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9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9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9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9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9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9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9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9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9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9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95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95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676400" y="41910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latin typeface="Times" pitchFamily="18" charset="0"/>
              <a:cs typeface="Arial" charset="0"/>
            </a:endParaRPr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533400" y="304800"/>
            <a:ext cx="7924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sym typeface="Symbol" pitchFamily="18" charset="2"/>
              </a:rPr>
              <a:t>Example.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sym typeface="Symbol" pitchFamily="18" charset="2"/>
              </a:rPr>
              <a:t>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“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Phương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trình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bậc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nhất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”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trên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Euclid Math Two" pitchFamily="18" charset="2"/>
                <a:cs typeface="Times New Roman" pitchFamily="18" charset="0"/>
                <a:sym typeface="Symbol" pitchFamily="18" charset="2"/>
              </a:rPr>
              <a:t>Z</a:t>
            </a:r>
            <a:r>
              <a:rPr lang="en-US" sz="2800" i="1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Times New Roman" pitchFamily="18" charset="0"/>
                <a:sym typeface="Symbol" pitchFamily="18" charset="2"/>
              </a:rPr>
              <a:t>m</a:t>
            </a: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  <a:sym typeface="Symbol" pitchFamily="18" charset="2"/>
            </a:endParaRP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685800" y="990600"/>
            <a:ext cx="8001000" cy="15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		    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x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m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+ 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m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= 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b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m 		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với 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m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và 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b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m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cho trước, có nghiệm duy nhất: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			 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x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m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= 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b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m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– 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m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= 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b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–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m </a:t>
            </a: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609600" y="2895600"/>
            <a:ext cx="83058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Cho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m 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= 26 ,phương trình 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x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+ [3]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 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= 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b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có nghiệm duy nhất  với mọi 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b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trong </a:t>
            </a:r>
            <a:r>
              <a:rPr lang="en-US" sz="2800" b="1">
                <a:latin typeface="Euclid Math Two" pitchFamily="18" charset="2"/>
                <a:cs typeface="Arial" charset="0"/>
                <a:sym typeface="Symbol" pitchFamily="18" charset="2"/>
              </a:rPr>
              <a:t>Z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. </a:t>
            </a:r>
          </a:p>
          <a:p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Do đó 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x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 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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x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+ 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[3]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là song ánh từ </a:t>
            </a:r>
            <a:r>
              <a:rPr lang="en-US" sz="2800" b="1">
                <a:latin typeface="Euclid Math Two" pitchFamily="18" charset="2"/>
                <a:cs typeface="Arial" charset="0"/>
                <a:sym typeface="Symbol" pitchFamily="18" charset="2"/>
              </a:rPr>
              <a:t>Z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vào chính nó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. </a:t>
            </a:r>
          </a:p>
          <a:p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Sử dụng song ánh này chúng ta thu được mã hóa Caesar: Mỗi chữ cái tiếng Anh được thay bởi một phần tử </a:t>
            </a:r>
          </a:p>
          <a:p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của </a:t>
            </a:r>
            <a:r>
              <a:rPr lang="en-US" sz="2800" b="1">
                <a:latin typeface="Euclid Math Two" pitchFamily="18" charset="2"/>
                <a:cs typeface="Arial" charset="0"/>
                <a:sym typeface="Symbol" pitchFamily="18" charset="2"/>
              </a:rPr>
              <a:t>Z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: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 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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[0]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,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B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 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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[1]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, …,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Z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 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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[25]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</a:p>
          <a:p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Ta sẽ viết đơn giản: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 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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0,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B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 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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1, …,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Z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 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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25</a:t>
            </a:r>
            <a:endParaRPr lang="en-US" sz="2800" baseline="-25000">
              <a:latin typeface="Times New Roman" pitchFamily="18" charset="0"/>
              <a:cs typeface="Arial" charset="0"/>
              <a:sym typeface="Symbol" pitchFamily="18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F5FF32-748D-4038-87F9-F82260AA5D5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0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0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0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0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0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0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0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0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05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05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05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05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4800" smtClean="0"/>
              <a:t>1. Definitions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63000" cy="182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Definition.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A </a:t>
            </a:r>
            <a:r>
              <a:rPr lang="en-US" sz="2800" i="1" dirty="0" err="1" smtClean="0">
                <a:latin typeface="Times New Roman" pitchFamily="18" charset="0"/>
                <a:sym typeface="Symbol" pitchFamily="18" charset="2"/>
              </a:rPr>
              <a:t>quan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i="1" dirty="0" err="1" smtClean="0">
                <a:latin typeface="Times New Roman" pitchFamily="18" charset="0"/>
                <a:sym typeface="Symbol" pitchFamily="18" charset="2"/>
              </a:rPr>
              <a:t>hệ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i="1" dirty="0" err="1" smtClean="0">
                <a:latin typeface="Times New Roman" pitchFamily="18" charset="0"/>
                <a:sym typeface="Symbol" pitchFamily="18" charset="2"/>
              </a:rPr>
              <a:t>hai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i="1" dirty="0" err="1" smtClean="0">
                <a:latin typeface="Times New Roman" pitchFamily="18" charset="0"/>
                <a:sym typeface="Symbol" pitchFamily="18" charset="2"/>
              </a:rPr>
              <a:t>ngôi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từ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tập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A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đến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tập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là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tập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con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của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tích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Descartess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R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 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A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x 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Chúng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ta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sẽ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viết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thay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cho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(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)  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R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Quan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hệ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từ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đến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chính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nó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được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gọi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là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quan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hệ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trên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A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676400" y="41910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latin typeface="Times" pitchFamily="18" charset="0"/>
              <a:cs typeface="Arial" charset="0"/>
            </a:endParaRPr>
          </a:p>
        </p:txBody>
      </p:sp>
      <p:pic>
        <p:nvPicPr>
          <p:cNvPr id="839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3581400"/>
            <a:ext cx="3581400" cy="226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1828800" y="6019800"/>
            <a:ext cx="4694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R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= { (</a:t>
            </a:r>
            <a:r>
              <a:rPr lang="en-US" sz="28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lang="en-US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1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, </a:t>
            </a:r>
            <a:r>
              <a:rPr lang="en-US" sz="28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b</a:t>
            </a:r>
            <a:r>
              <a:rPr lang="en-US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1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), (</a:t>
            </a:r>
            <a:r>
              <a:rPr lang="en-US" sz="28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lang="en-US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1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, </a:t>
            </a:r>
            <a:r>
              <a:rPr lang="en-US" sz="28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b</a:t>
            </a:r>
            <a:r>
              <a:rPr lang="en-US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3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), (</a:t>
            </a:r>
            <a:r>
              <a:rPr lang="en-US" sz="28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lang="en-US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3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, </a:t>
            </a:r>
            <a:r>
              <a:rPr lang="en-US" sz="28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b</a:t>
            </a:r>
            <a:r>
              <a:rPr lang="en-US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3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) 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11049E-3811-437F-A837-B22824C9502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1676400" y="41910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latin typeface="Times" pitchFamily="18" charset="0"/>
              <a:cs typeface="Arial" charset="0"/>
            </a:endParaRPr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609600" y="381000"/>
            <a:ext cx="83058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SzPct val="120000"/>
            </a:pP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Mỗi chữ cái sẽ được mã hóa bằng cách cộng thêm 3  . Chẳng hạn A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i="1">
                <a:solidFill>
                  <a:schemeClr val="hlink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được mã hóa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bởi chữ cái tương ứng với [0]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+ [3]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=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[3]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,  nghĩa là bởi D. </a:t>
            </a:r>
            <a:endParaRPr lang="en-US" sz="2800" baseline="-25000">
              <a:latin typeface="Times New Roman" pitchFamily="18" charset="0"/>
              <a:cs typeface="Arial" charset="0"/>
              <a:sym typeface="Symbol" pitchFamily="18" charset="2"/>
            </a:endParaRP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609600" y="1752600"/>
            <a:ext cx="83058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SzPct val="120000"/>
            </a:pP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Tương tự B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 được mã hóa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bởi chữ cái tương ứng với [1]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+ [3]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=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[4]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, nghĩa là bởi E, … cuối cùng Z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 đựơc mã hóa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bởi  chữ cái tương ứng với [25]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+ [3]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=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[2]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nghĩa là bởi C. </a:t>
            </a:r>
          </a:p>
          <a:p>
            <a:pPr>
              <a:buClr>
                <a:schemeClr val="hlink"/>
              </a:buClr>
              <a:buSzPct val="120000"/>
            </a:pP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Bức thư “MEET YOU IN THE PARK” được mã như sau   </a:t>
            </a: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685800" y="4267200"/>
            <a:ext cx="80454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M E E T	  Y O U 	I N 	  T H E 	P A R K</a:t>
            </a:r>
          </a:p>
          <a:p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12 4  4 19	24 14 20	8 13	19  7 4        15 0 17 10 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2590800" y="5334000"/>
            <a:ext cx="6127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1 17  23     11 16	22 10 7       18 3 20 13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90600" y="5105400"/>
            <a:ext cx="1066800" cy="381000"/>
            <a:chOff x="624" y="3216"/>
            <a:chExt cx="672" cy="240"/>
          </a:xfrm>
        </p:grpSpPr>
        <p:sp>
          <p:nvSpPr>
            <p:cNvPr id="48139" name="Line 8"/>
            <p:cNvSpPr>
              <a:spLocks noChangeShapeType="1"/>
            </p:cNvSpPr>
            <p:nvPr/>
          </p:nvSpPr>
          <p:spPr bwMode="auto">
            <a:xfrm>
              <a:off x="624" y="3216"/>
              <a:ext cx="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40" name="Line 9"/>
            <p:cNvSpPr>
              <a:spLocks noChangeShapeType="1"/>
            </p:cNvSpPr>
            <p:nvPr/>
          </p:nvSpPr>
          <p:spPr bwMode="auto">
            <a:xfrm>
              <a:off x="816" y="3216"/>
              <a:ext cx="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41" name="Line 10"/>
            <p:cNvSpPr>
              <a:spLocks noChangeShapeType="1"/>
            </p:cNvSpPr>
            <p:nvPr/>
          </p:nvSpPr>
          <p:spPr bwMode="auto">
            <a:xfrm>
              <a:off x="1056" y="3216"/>
              <a:ext cx="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42" name="Line 11"/>
            <p:cNvSpPr>
              <a:spLocks noChangeShapeType="1"/>
            </p:cNvSpPr>
            <p:nvPr/>
          </p:nvSpPr>
          <p:spPr bwMode="auto">
            <a:xfrm>
              <a:off x="1296" y="3216"/>
              <a:ext cx="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1628" name="Rectangle 12"/>
          <p:cNvSpPr>
            <a:spLocks noChangeArrowheads="1"/>
          </p:cNvSpPr>
          <p:nvPr/>
        </p:nvSpPr>
        <p:spPr bwMode="auto">
          <a:xfrm>
            <a:off x="685800" y="6019800"/>
            <a:ext cx="79994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P  H H W	 B  R  X	L  Q	 W K H	S D  U  N</a:t>
            </a:r>
          </a:p>
        </p:txBody>
      </p:sp>
      <p:sp>
        <p:nvSpPr>
          <p:cNvPr id="111629" name="Rectangle 13"/>
          <p:cNvSpPr>
            <a:spLocks noChangeArrowheads="1"/>
          </p:cNvSpPr>
          <p:nvPr/>
        </p:nvSpPr>
        <p:spPr bwMode="auto">
          <a:xfrm>
            <a:off x="685800" y="5410200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15 7  7 22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D373E4-F712-4B01-AB84-144E12373F3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1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1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1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1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/>
      <p:bldP spid="111622" grpId="0"/>
      <p:bldP spid="111628" grpId="0"/>
      <p:bldP spid="11162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676400" y="41910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latin typeface="Times" pitchFamily="18" charset="0"/>
              <a:cs typeface="Arial" charset="0"/>
            </a:endParaRPr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609600" y="609600"/>
            <a:ext cx="8305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SzPct val="150000"/>
            </a:pP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Để giải mã, ta dùng ánh xạ ngược: </a:t>
            </a:r>
          </a:p>
          <a:p>
            <a:pPr algn="ctr"/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x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 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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x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– 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[3]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= 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x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– 3]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457200" y="4267200"/>
            <a:ext cx="86868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Mã hóa như trên còn quá đơn giản,dễ dàng bị bẻ khóa. Chúng ta có thể tổng quát mã Caesar bằng cách sử dụng ánh xạ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  f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: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x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 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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ax + b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trong đó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và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b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là các hằng số được chọn sao cho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f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là song ánh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867400" y="2286000"/>
            <a:ext cx="1066800" cy="381000"/>
            <a:chOff x="624" y="3216"/>
            <a:chExt cx="672" cy="240"/>
          </a:xfrm>
        </p:grpSpPr>
        <p:sp>
          <p:nvSpPr>
            <p:cNvPr id="49165" name="Line 6"/>
            <p:cNvSpPr>
              <a:spLocks noChangeShapeType="1"/>
            </p:cNvSpPr>
            <p:nvPr/>
          </p:nvSpPr>
          <p:spPr bwMode="auto">
            <a:xfrm>
              <a:off x="624" y="3216"/>
              <a:ext cx="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66" name="Line 7"/>
            <p:cNvSpPr>
              <a:spLocks noChangeShapeType="1"/>
            </p:cNvSpPr>
            <p:nvPr/>
          </p:nvSpPr>
          <p:spPr bwMode="auto">
            <a:xfrm>
              <a:off x="816" y="3216"/>
              <a:ext cx="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67" name="Line 8"/>
            <p:cNvSpPr>
              <a:spLocks noChangeShapeType="1"/>
            </p:cNvSpPr>
            <p:nvPr/>
          </p:nvSpPr>
          <p:spPr bwMode="auto">
            <a:xfrm>
              <a:off x="1056" y="3216"/>
              <a:ext cx="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68" name="Line 9"/>
            <p:cNvSpPr>
              <a:spLocks noChangeShapeType="1"/>
            </p:cNvSpPr>
            <p:nvPr/>
          </p:nvSpPr>
          <p:spPr bwMode="auto">
            <a:xfrm>
              <a:off x="1296" y="3216"/>
              <a:ext cx="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2650" name="Rectangle 10"/>
          <p:cNvSpPr>
            <a:spLocks noChangeArrowheads="1"/>
          </p:cNvSpPr>
          <p:nvPr/>
        </p:nvSpPr>
        <p:spPr bwMode="auto">
          <a:xfrm>
            <a:off x="762000" y="1676400"/>
            <a:ext cx="411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P  H H W tương ứng với</a:t>
            </a:r>
          </a:p>
        </p:txBody>
      </p:sp>
      <p:sp>
        <p:nvSpPr>
          <p:cNvPr id="112651" name="Rectangle 11"/>
          <p:cNvSpPr>
            <a:spLocks noChangeArrowheads="1"/>
          </p:cNvSpPr>
          <p:nvPr/>
        </p:nvSpPr>
        <p:spPr bwMode="auto">
          <a:xfrm>
            <a:off x="5486400" y="1752600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15 7  7 22</a:t>
            </a:r>
          </a:p>
        </p:txBody>
      </p:sp>
      <p:sp>
        <p:nvSpPr>
          <p:cNvPr id="112652" name="Rectangle 12"/>
          <p:cNvSpPr>
            <a:spLocks noChangeArrowheads="1"/>
          </p:cNvSpPr>
          <p:nvPr/>
        </p:nvSpPr>
        <p:spPr bwMode="auto">
          <a:xfrm>
            <a:off x="5562600" y="2743200"/>
            <a:ext cx="1606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12 4  4 19</a:t>
            </a:r>
          </a:p>
        </p:txBody>
      </p:sp>
      <p:sp>
        <p:nvSpPr>
          <p:cNvPr id="112653" name="Rectangle 13"/>
          <p:cNvSpPr>
            <a:spLocks noChangeArrowheads="1"/>
          </p:cNvSpPr>
          <p:nvPr/>
        </p:nvSpPr>
        <p:spPr bwMode="auto">
          <a:xfrm>
            <a:off x="838200" y="2743200"/>
            <a:ext cx="4267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Lấy  ảnh qua ánh xạ ngược:</a:t>
            </a:r>
          </a:p>
        </p:txBody>
      </p:sp>
      <p:sp>
        <p:nvSpPr>
          <p:cNvPr id="112654" name="Rectangle 14"/>
          <p:cNvSpPr>
            <a:spLocks noChangeArrowheads="1"/>
          </p:cNvSpPr>
          <p:nvPr/>
        </p:nvSpPr>
        <p:spPr bwMode="auto">
          <a:xfrm>
            <a:off x="5638800" y="3581400"/>
            <a:ext cx="1419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M E E T</a:t>
            </a:r>
          </a:p>
        </p:txBody>
      </p:sp>
      <p:sp>
        <p:nvSpPr>
          <p:cNvPr id="112655" name="Rectangle 15"/>
          <p:cNvSpPr>
            <a:spLocks noChangeArrowheads="1"/>
          </p:cNvSpPr>
          <p:nvPr/>
        </p:nvSpPr>
        <p:spPr bwMode="auto">
          <a:xfrm>
            <a:off x="838200" y="3276600"/>
            <a:ext cx="43434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Ta thu đươc chữ đã đươc mã là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E9FF80-99B3-4FFF-947A-6FA07F6F0EF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2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2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0" grpId="0"/>
      <p:bldP spid="112651" grpId="0"/>
      <p:bldP spid="112652" grpId="0"/>
      <p:bldP spid="112653" grpId="0"/>
      <p:bldP spid="112654" grpId="0"/>
      <p:bldP spid="11265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676400" y="41910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latin typeface="Times" pitchFamily="18" charset="0"/>
              <a:cs typeface="Arial" charset="0"/>
            </a:endParaRP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457200" y="304800"/>
            <a:ext cx="83058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Trước hết chúng ta chọn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khả nghịch trong </a:t>
            </a:r>
            <a:r>
              <a:rPr lang="en-US" sz="2800" b="1">
                <a:latin typeface="Euclid Math Two" pitchFamily="18" charset="2"/>
                <a:cs typeface="Arial" charset="0"/>
                <a:sym typeface="Symbol" pitchFamily="18" charset="2"/>
              </a:rPr>
              <a:t>Z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 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i.e. tồn tại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a’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trong </a:t>
            </a:r>
            <a:r>
              <a:rPr lang="en-US" sz="2800" b="1">
                <a:latin typeface="Euclid Math Two" pitchFamily="18" charset="2"/>
                <a:cs typeface="Arial" charset="0"/>
                <a:sym typeface="Symbol" pitchFamily="18" charset="2"/>
              </a:rPr>
              <a:t>Z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 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sao cho </a:t>
            </a:r>
            <a:endParaRPr lang="en-US" sz="2800" i="1" baseline="-25000">
              <a:latin typeface="Times New Roman" pitchFamily="18" charset="0"/>
              <a:cs typeface="Arial" charset="0"/>
              <a:sym typeface="Symbol" pitchFamily="18" charset="2"/>
            </a:endParaRP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533400" y="1828800"/>
            <a:ext cx="61722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Chúng ta viết 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a’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]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= 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</a:t>
            </a:r>
            <a:r>
              <a:rPr lang="en-US" sz="2800" baseline="30000">
                <a:latin typeface="Times New Roman" pitchFamily="18" charset="0"/>
                <a:cs typeface="Arial" charset="0"/>
                <a:sym typeface="Symbol" pitchFamily="18" charset="2"/>
              </a:rPr>
              <a:t>–1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nếu tồn tại .</a:t>
            </a:r>
          </a:p>
          <a:p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Nghiệm của phương trình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2971800" y="1219200"/>
            <a:ext cx="434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a’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]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= 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 a’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]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= [1]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</a:t>
            </a:r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2667000" y="2819400"/>
            <a:ext cx="2524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x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= 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c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</a:t>
            </a:r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609600" y="3581400"/>
            <a:ext cx="807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là	 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x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= 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</a:t>
            </a:r>
            <a:r>
              <a:rPr lang="en-US" sz="2800" baseline="30000">
                <a:latin typeface="Times New Roman" pitchFamily="18" charset="0"/>
                <a:cs typeface="Arial" charset="0"/>
                <a:sym typeface="Symbol" pitchFamily="18" charset="2"/>
              </a:rPr>
              <a:t>–1 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c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= 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a’c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 </a:t>
            </a:r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685800" y="4191000"/>
            <a:ext cx="8001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Chúng ta cũng nói nghiệm của phương trình </a:t>
            </a:r>
            <a:endParaRPr lang="en-US" sz="2800" baseline="-25000">
              <a:latin typeface="Times New Roman" pitchFamily="18" charset="0"/>
              <a:cs typeface="Arial" charset="0"/>
              <a:sym typeface="Symbol" pitchFamily="18" charset="2"/>
            </a:endParaRPr>
          </a:p>
        </p:txBody>
      </p:sp>
      <p:sp>
        <p:nvSpPr>
          <p:cNvPr id="113673" name="Rectangle 9"/>
          <p:cNvSpPr>
            <a:spLocks noChangeArrowheads="1"/>
          </p:cNvSpPr>
          <p:nvPr/>
        </p:nvSpPr>
        <p:spPr bwMode="auto">
          <a:xfrm>
            <a:off x="2743200" y="4724400"/>
            <a:ext cx="2541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 x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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c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(mod 26)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>
            <a:off x="762000" y="5410200"/>
            <a:ext cx="4756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là		   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x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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’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c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(mod 26)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EF05B0-014B-4CD0-A303-962A8C8E1710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3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3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/>
      <p:bldP spid="113669" grpId="0"/>
      <p:bldP spid="113670" grpId="0"/>
      <p:bldP spid="113671" grpId="0"/>
      <p:bldP spid="113672" grpId="0"/>
      <p:bldP spid="113673" grpId="0"/>
      <p:bldP spid="11367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676400" y="41910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latin typeface="Times" pitchFamily="18" charset="0"/>
              <a:cs typeface="Arial" charset="0"/>
            </a:endParaRPr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381000" y="1905000"/>
            <a:ext cx="8458200" cy="418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sz="2800" b="1">
                <a:solidFill>
                  <a:schemeClr val="hlink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Example.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Cho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= 7 và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b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= 3, khi đó nghịch đảo của [7]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là [15]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vì [7]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[15]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= [105]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= [1]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</a:t>
            </a:r>
            <a:endParaRPr lang="en-US" sz="2800">
              <a:latin typeface="Times New Roman" pitchFamily="18" charset="0"/>
              <a:cs typeface="Arial" charset="0"/>
              <a:sym typeface="Symbol" pitchFamily="18" charset="2"/>
            </a:endParaRPr>
          </a:p>
          <a:p>
            <a:pPr>
              <a:spcBef>
                <a:spcPct val="30000"/>
              </a:spcBef>
            </a:pP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Bây giờ  M  được mã hóa như sau</a:t>
            </a:r>
          </a:p>
          <a:p>
            <a:pPr algn="ctr">
              <a:spcBef>
                <a:spcPct val="30000"/>
              </a:spcBef>
            </a:pP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[12]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 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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[7 12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 +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3]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= [87]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= [9]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</a:t>
            </a:r>
          </a:p>
          <a:p>
            <a:pPr>
              <a:spcBef>
                <a:spcPct val="30000"/>
              </a:spcBef>
            </a:pP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nghĩa là được mã hóa bởi I.  Ngược lại I được giải mã như sau</a:t>
            </a:r>
          </a:p>
          <a:p>
            <a:pPr algn="ctr">
              <a:spcBef>
                <a:spcPct val="30000"/>
              </a:spcBef>
            </a:pP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[9]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 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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[15  (9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–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3) ]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= [90]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= [12]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</a:t>
            </a:r>
          </a:p>
          <a:p>
            <a:pPr>
              <a:spcBef>
                <a:spcPct val="30000"/>
              </a:spcBef>
            </a:pP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nghĩa là tương ứng với M.</a:t>
            </a: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685800" y="381000"/>
            <a:ext cx="777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Ánh xạ ngược của 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f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 xác định bởi</a:t>
            </a: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2971800" y="1066800"/>
            <a:ext cx="3146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x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]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 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</a:t>
            </a:r>
            <a:r>
              <a:rPr lang="en-US" sz="2800" i="1" baseline="-2500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[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’(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x  – b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)]</a:t>
            </a:r>
            <a:r>
              <a:rPr lang="en-US" sz="2800" baseline="-25000">
                <a:latin typeface="Times New Roman" pitchFamily="18" charset="0"/>
                <a:cs typeface="Arial" charset="0"/>
                <a:sym typeface="Symbol" pitchFamily="18" charset="2"/>
              </a:rPr>
              <a:t>26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CEA243-1121-4767-BE46-39A41380D12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/>
      <p:bldP spid="11469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6. Partial Orderings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1143000" y="2286000"/>
            <a:ext cx="6858000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 Introduction</a:t>
            </a:r>
          </a:p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 Lexicographic Order </a:t>
            </a:r>
          </a:p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 Hasse Diagrams</a:t>
            </a:r>
          </a:p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 Maximal and Minimal Elements</a:t>
            </a:r>
          </a:p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 Upper Bounds and Lower Bounds</a:t>
            </a:r>
          </a:p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 Topological Sorting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4D429D-068D-45DD-A5F8-6312A0E1DA4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5105400" cy="868362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endParaRPr lang="en-US" dirty="0" smtClean="0"/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2209800" y="38100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latin typeface="Times" pitchFamily="18" charset="0"/>
              <a:cs typeface="Arial" charset="0"/>
            </a:endParaRPr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7848600" cy="2211388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chemeClr val="hlink"/>
                </a:solidFill>
                <a:sym typeface="Symbol" pitchFamily="18" charset="2"/>
              </a:rPr>
              <a:t>Example. </a:t>
            </a:r>
            <a:r>
              <a:rPr lang="en-US" dirty="0" smtClean="0">
                <a:sym typeface="Symbol" pitchFamily="18" charset="2"/>
              </a:rPr>
              <a:t>Cho</a:t>
            </a:r>
            <a:r>
              <a:rPr lang="en-US" dirty="0" smtClean="0"/>
              <a:t> </a:t>
            </a:r>
            <a:r>
              <a:rPr lang="en-US" i="1" dirty="0" smtClean="0"/>
              <a:t>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sym typeface="Symbol" pitchFamily="18" charset="2"/>
              </a:rPr>
              <a:t>:</a:t>
            </a:r>
          </a:p>
          <a:p>
            <a:pPr marL="457200" indent="-457200"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 smtClean="0">
                <a:sym typeface="Symbol" pitchFamily="18" charset="2"/>
              </a:rPr>
              <a:t> </a:t>
            </a:r>
            <a:r>
              <a:rPr lang="en-US" i="1" dirty="0" smtClean="0">
                <a:latin typeface="Times New Roman" pitchFamily="18" charset="0"/>
                <a:sym typeface="Symbol" pitchFamily="18" charset="2"/>
              </a:rPr>
              <a:t>a R b  </a:t>
            </a:r>
            <a:r>
              <a:rPr lang="en-US" dirty="0" err="1" smtClean="0">
                <a:latin typeface="Times New Roman" pitchFamily="18" charset="0"/>
                <a:sym typeface="Symbol" pitchFamily="18" charset="2"/>
              </a:rPr>
              <a:t>iff</a:t>
            </a:r>
            <a:r>
              <a:rPr lang="en-US" i="1" dirty="0" smtClean="0">
                <a:latin typeface="Times New Roman" pitchFamily="18" charset="0"/>
                <a:sym typeface="Symbol" pitchFamily="18" charset="2"/>
              </a:rPr>
              <a:t>  a 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i="1" dirty="0" smtClean="0">
                <a:latin typeface="Times New Roman" pitchFamily="18" charset="0"/>
                <a:sym typeface="Symbol" pitchFamily="18" charset="2"/>
              </a:rPr>
              <a:t> b</a:t>
            </a:r>
            <a:endParaRPr lang="en-US" dirty="0" smtClean="0">
              <a:latin typeface="Times New Roman" pitchFamily="18" charset="0"/>
              <a:sym typeface="Symbol" pitchFamily="18" charset="2"/>
            </a:endParaRP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Hỏi</a:t>
            </a:r>
            <a:r>
              <a:rPr lang="en-US" dirty="0" smtClean="0">
                <a:sym typeface="Symbol" pitchFamily="18" charset="2"/>
              </a:rPr>
              <a:t>: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228600" y="46482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latin typeface="Times" pitchFamily="18" charset="0"/>
              <a:cs typeface="Arial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962400" y="3810000"/>
            <a:ext cx="1295400" cy="514350"/>
            <a:chOff x="3456" y="3504"/>
            <a:chExt cx="1440" cy="816"/>
          </a:xfrm>
        </p:grpSpPr>
        <p:sp>
          <p:nvSpPr>
            <p:cNvPr id="53269" name="Oval 7"/>
            <p:cNvSpPr>
              <a:spLocks noChangeArrowheads="1"/>
            </p:cNvSpPr>
            <p:nvPr/>
          </p:nvSpPr>
          <p:spPr bwMode="auto">
            <a:xfrm>
              <a:off x="3456" y="3504"/>
              <a:ext cx="1440" cy="81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53270" name="Text Box 8"/>
            <p:cNvSpPr txBox="1">
              <a:spLocks noChangeArrowheads="1"/>
            </p:cNvSpPr>
            <p:nvPr/>
          </p:nvSpPr>
          <p:spPr bwMode="auto">
            <a:xfrm>
              <a:off x="3648" y="3554"/>
              <a:ext cx="1056" cy="6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  <a:cs typeface="Arial" charset="0"/>
                  <a:sym typeface="Symbol" pitchFamily="18" charset="2"/>
                </a:rPr>
                <a:t>Yes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038600" y="4495800"/>
            <a:ext cx="1295400" cy="514350"/>
            <a:chOff x="3456" y="3504"/>
            <a:chExt cx="1440" cy="816"/>
          </a:xfrm>
        </p:grpSpPr>
        <p:sp>
          <p:nvSpPr>
            <p:cNvPr id="53267" name="Oval 10"/>
            <p:cNvSpPr>
              <a:spLocks noChangeArrowheads="1"/>
            </p:cNvSpPr>
            <p:nvPr/>
          </p:nvSpPr>
          <p:spPr bwMode="auto">
            <a:xfrm>
              <a:off x="3456" y="3504"/>
              <a:ext cx="1440" cy="81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53268" name="Text Box 11"/>
            <p:cNvSpPr txBox="1">
              <a:spLocks noChangeArrowheads="1"/>
            </p:cNvSpPr>
            <p:nvPr/>
          </p:nvSpPr>
          <p:spPr bwMode="auto">
            <a:xfrm>
              <a:off x="3648" y="3554"/>
              <a:ext cx="1056" cy="6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  <a:cs typeface="Arial" charset="0"/>
                  <a:sym typeface="Symbol" pitchFamily="18" charset="2"/>
                </a:rPr>
                <a:t>Yes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038600" y="5181600"/>
            <a:ext cx="1295400" cy="514350"/>
            <a:chOff x="3456" y="3504"/>
            <a:chExt cx="1440" cy="816"/>
          </a:xfrm>
        </p:grpSpPr>
        <p:sp>
          <p:nvSpPr>
            <p:cNvPr id="53265" name="Oval 13"/>
            <p:cNvSpPr>
              <a:spLocks noChangeArrowheads="1"/>
            </p:cNvSpPr>
            <p:nvPr/>
          </p:nvSpPr>
          <p:spPr bwMode="auto">
            <a:xfrm>
              <a:off x="3456" y="3504"/>
              <a:ext cx="1440" cy="81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53266" name="Text Box 14"/>
            <p:cNvSpPr txBox="1">
              <a:spLocks noChangeArrowheads="1"/>
            </p:cNvSpPr>
            <p:nvPr/>
          </p:nvSpPr>
          <p:spPr bwMode="auto">
            <a:xfrm>
              <a:off x="3648" y="3554"/>
              <a:ext cx="1056" cy="6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  <a:cs typeface="Arial" charset="0"/>
                  <a:sym typeface="Symbol" pitchFamily="18" charset="2"/>
                </a:rPr>
                <a:t>No</a:t>
              </a:r>
            </a:p>
          </p:txBody>
        </p:sp>
      </p:grpSp>
      <p:sp>
        <p:nvSpPr>
          <p:cNvPr id="116751" name="Rectangle 15"/>
          <p:cNvSpPr>
            <a:spLocks noChangeArrowheads="1"/>
          </p:cNvSpPr>
          <p:nvPr/>
        </p:nvSpPr>
        <p:spPr bwMode="auto">
          <a:xfrm>
            <a:off x="914400" y="3886200"/>
            <a:ext cx="274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Is </a:t>
            </a:r>
            <a:r>
              <a:rPr lang="en-US" sz="28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R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reflexive?</a:t>
            </a:r>
          </a:p>
        </p:txBody>
      </p:sp>
      <p:sp>
        <p:nvSpPr>
          <p:cNvPr id="116752" name="Rectangle 16"/>
          <p:cNvSpPr>
            <a:spLocks noChangeArrowheads="1"/>
          </p:cNvSpPr>
          <p:nvPr/>
        </p:nvSpPr>
        <p:spPr bwMode="auto">
          <a:xfrm>
            <a:off x="914400" y="5181600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Is </a:t>
            </a:r>
            <a:r>
              <a:rPr lang="en-US" sz="28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R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symmetric?</a:t>
            </a:r>
          </a:p>
        </p:txBody>
      </p:sp>
      <p:sp>
        <p:nvSpPr>
          <p:cNvPr id="116753" name="Rectangle 17"/>
          <p:cNvSpPr>
            <a:spLocks noChangeArrowheads="1"/>
          </p:cNvSpPr>
          <p:nvPr/>
        </p:nvSpPr>
        <p:spPr bwMode="auto">
          <a:xfrm>
            <a:off x="914400" y="4572000"/>
            <a:ext cx="25034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Is </a:t>
            </a:r>
            <a:r>
              <a:rPr lang="en-US" sz="28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R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transitive?</a:t>
            </a:r>
          </a:p>
        </p:txBody>
      </p:sp>
      <p:sp>
        <p:nvSpPr>
          <p:cNvPr id="116754" name="Rectangle 18"/>
          <p:cNvSpPr>
            <a:spLocks noChangeArrowheads="1"/>
          </p:cNvSpPr>
          <p:nvPr/>
        </p:nvSpPr>
        <p:spPr bwMode="auto">
          <a:xfrm>
            <a:off x="914400" y="5867400"/>
            <a:ext cx="350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Is </a:t>
            </a:r>
            <a:r>
              <a:rPr lang="en-US" sz="28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R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antisymmetric?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343400" y="5867400"/>
            <a:ext cx="1295400" cy="514350"/>
            <a:chOff x="3456" y="3504"/>
            <a:chExt cx="1440" cy="816"/>
          </a:xfrm>
        </p:grpSpPr>
        <p:sp>
          <p:nvSpPr>
            <p:cNvPr id="53263" name="Oval 20"/>
            <p:cNvSpPr>
              <a:spLocks noChangeArrowheads="1"/>
            </p:cNvSpPr>
            <p:nvPr/>
          </p:nvSpPr>
          <p:spPr bwMode="auto">
            <a:xfrm>
              <a:off x="3456" y="3504"/>
              <a:ext cx="1440" cy="81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53264" name="Text Box 21"/>
            <p:cNvSpPr txBox="1">
              <a:spLocks noChangeArrowheads="1"/>
            </p:cNvSpPr>
            <p:nvPr/>
          </p:nvSpPr>
          <p:spPr bwMode="auto">
            <a:xfrm>
              <a:off x="3648" y="3554"/>
              <a:ext cx="1056" cy="6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  <a:cs typeface="Arial" charset="0"/>
                  <a:sym typeface="Symbol" pitchFamily="18" charset="2"/>
                </a:rPr>
                <a:t>Yes</a:t>
              </a:r>
            </a:p>
          </p:txBody>
        </p:sp>
      </p:grpSp>
      <p:sp>
        <p:nvSpPr>
          <p:cNvPr id="22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DA7A7E-30EB-4393-A05D-4EF7D9D9D2F9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6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6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/>
      <p:bldP spid="116751" grpId="0"/>
      <p:bldP spid="116752" grpId="0"/>
      <p:bldP spid="116753" grpId="0"/>
      <p:bldP spid="11675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4953000" cy="1019175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endParaRPr lang="en-US" dirty="0" smtClean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914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Definition.</a:t>
            </a:r>
            <a:r>
              <a:rPr lang="en-US" sz="2400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Quan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hệ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sz="2400" i="1" dirty="0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trên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tập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là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b="1" i="1" dirty="0" err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quan</a:t>
            </a:r>
            <a:r>
              <a:rPr lang="en-US" sz="2400" b="1" i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b="1" i="1" dirty="0" err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hệ</a:t>
            </a:r>
            <a:r>
              <a:rPr lang="en-US" sz="2400" b="1" i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b="1" i="1" dirty="0" err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thứ</a:t>
            </a:r>
            <a:r>
              <a:rPr lang="en-US" sz="2400" b="1" i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b="1" i="1" dirty="0" err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tự</a:t>
            </a:r>
            <a:r>
              <a:rPr lang="en-US" sz="2400" b="1" i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 </a:t>
            </a:r>
            <a:r>
              <a:rPr lang="en-US" sz="2400" b="1" i="1" dirty="0" err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thứ</a:t>
            </a:r>
            <a:r>
              <a:rPr lang="en-US" sz="2400" b="1" i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b="1" i="1" dirty="0" err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tự</a:t>
            </a:r>
            <a:r>
              <a:rPr lang="en-US" sz="2400" b="1" i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nếu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nó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có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tính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chất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phản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xạ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phản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xứng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và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bắc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cầu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. 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0" y="1600200"/>
            <a:ext cx="8534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aramond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4800" y="3200400"/>
            <a:ext cx="8350250" cy="522288"/>
            <a:chOff x="182" y="1997"/>
            <a:chExt cx="5260" cy="291"/>
          </a:xfrm>
        </p:grpSpPr>
        <p:graphicFrame>
          <p:nvGraphicFramePr>
            <p:cNvPr id="2057" name="Object 6"/>
            <p:cNvGraphicFramePr>
              <a:graphicFrameLocks noChangeAspect="1"/>
            </p:cNvGraphicFramePr>
            <p:nvPr/>
          </p:nvGraphicFramePr>
          <p:xfrm>
            <a:off x="1344" y="2064"/>
            <a:ext cx="188" cy="188"/>
          </p:xfrm>
          <a:graphic>
            <a:graphicData uri="http://schemas.openxmlformats.org/presentationml/2006/ole">
              <p:oleObj spid="_x0000_s2057" name="Equation" r:id="rId3" imgW="139680" imgH="139680" progId="Equation.3">
                <p:embed/>
              </p:oleObj>
            </a:graphicData>
          </a:graphic>
        </p:graphicFrame>
        <p:sp>
          <p:nvSpPr>
            <p:cNvPr id="117767" name="Rectangle 7"/>
            <p:cNvSpPr>
              <a:spLocks noChangeArrowheads="1"/>
            </p:cNvSpPr>
            <p:nvPr/>
          </p:nvSpPr>
          <p:spPr bwMode="auto">
            <a:xfrm>
              <a:off x="182" y="1997"/>
              <a:ext cx="526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      </a:t>
              </a:r>
              <a:r>
                <a:rPr lang="en-US" sz="28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Cặp</a:t>
              </a:r>
              <a:r>
                <a:rPr 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  (</a:t>
              </a:r>
              <a:r>
                <a:rPr lang="en-US" sz="28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A,    </a:t>
              </a:r>
              <a:r>
                <a:rPr 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) </a:t>
              </a:r>
              <a:r>
                <a:rPr lang="en-US" sz="28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đựợc</a:t>
              </a:r>
              <a:r>
                <a:rPr 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 </a:t>
              </a:r>
              <a:r>
                <a:rPr lang="en-US" sz="28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gọi</a:t>
              </a:r>
              <a:r>
                <a:rPr 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 </a:t>
              </a:r>
              <a:r>
                <a:rPr lang="en-US" sz="28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là</a:t>
              </a:r>
              <a:r>
                <a:rPr 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 </a:t>
              </a:r>
              <a:r>
                <a:rPr lang="en-US" sz="2400" b="1" i="1" dirty="0" err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tập</a:t>
              </a:r>
              <a:r>
                <a:rPr lang="en-US" sz="2400" b="1" i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sz="2400" b="1" i="1" dirty="0" err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sắp</a:t>
              </a:r>
              <a:r>
                <a:rPr lang="en-US" sz="2400" b="1" i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sz="2400" b="1" i="1" dirty="0" err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thứ</a:t>
              </a:r>
              <a:r>
                <a:rPr lang="en-US" sz="2400" b="1" i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sz="2400" b="1" i="1" dirty="0" err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tự</a:t>
              </a:r>
              <a:r>
                <a:rPr lang="en-US" sz="2400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hay </a:t>
              </a:r>
              <a:r>
                <a:rPr lang="en-US" sz="2400" b="1" i="1" dirty="0" err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poset</a:t>
              </a:r>
              <a:endParaRPr lang="en-US" sz="24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914400" y="2209800"/>
            <a:ext cx="7010400" cy="954088"/>
            <a:chOff x="816" y="1536"/>
            <a:chExt cx="3600" cy="518"/>
          </a:xfrm>
        </p:grpSpPr>
        <p:sp>
          <p:nvSpPr>
            <p:cNvPr id="117769" name="Rectangle 9"/>
            <p:cNvSpPr>
              <a:spLocks noChangeArrowheads="1"/>
            </p:cNvSpPr>
            <p:nvPr/>
          </p:nvSpPr>
          <p:spPr bwMode="auto">
            <a:xfrm>
              <a:off x="816" y="1536"/>
              <a:ext cx="360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Người</a:t>
              </a:r>
              <a:r>
                <a:rPr 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 </a:t>
              </a:r>
              <a:r>
                <a:rPr lang="en-US" sz="28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ta</a:t>
              </a:r>
              <a:r>
                <a:rPr 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 </a:t>
              </a:r>
              <a:r>
                <a:rPr lang="en-US" sz="28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thường</a:t>
              </a:r>
              <a:r>
                <a:rPr 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 </a:t>
              </a:r>
              <a:r>
                <a:rPr lang="en-US" sz="28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ký</a:t>
              </a:r>
              <a:r>
                <a:rPr 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 </a:t>
              </a:r>
              <a:r>
                <a:rPr lang="en-US" sz="28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hiệu</a:t>
              </a:r>
              <a:r>
                <a:rPr 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 </a:t>
              </a:r>
              <a:r>
                <a:rPr lang="en-US" sz="28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quan</a:t>
              </a:r>
              <a:r>
                <a:rPr 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 </a:t>
              </a:r>
              <a:r>
                <a:rPr lang="en-US" sz="28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hệ</a:t>
              </a:r>
              <a:r>
                <a:rPr 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  </a:t>
              </a:r>
              <a:r>
                <a:rPr lang="en-US" sz="28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thứ</a:t>
              </a:r>
              <a:r>
                <a:rPr 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 </a:t>
              </a:r>
              <a:r>
                <a:rPr lang="en-US" sz="28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tự</a:t>
              </a:r>
              <a:r>
                <a:rPr 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 </a:t>
              </a:r>
              <a:r>
                <a:rPr lang="en-US" sz="28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bởi</a:t>
              </a:r>
              <a:endParaRPr lang="en-US" sz="28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endParaRPr>
            </a:p>
          </p:txBody>
        </p:sp>
        <p:graphicFrame>
          <p:nvGraphicFramePr>
            <p:cNvPr id="2056" name="Object 10"/>
            <p:cNvGraphicFramePr>
              <a:graphicFrameLocks noChangeAspect="1"/>
            </p:cNvGraphicFramePr>
            <p:nvPr/>
          </p:nvGraphicFramePr>
          <p:xfrm>
            <a:off x="4189" y="1845"/>
            <a:ext cx="188" cy="188"/>
          </p:xfrm>
          <a:graphic>
            <a:graphicData uri="http://schemas.openxmlformats.org/presentationml/2006/ole">
              <p:oleObj spid="_x0000_s2056" name="Equation" r:id="rId4" imgW="139680" imgH="139680" progId="Equation.3">
                <p:embed/>
              </p:oleObj>
            </a:graphicData>
          </a:graphic>
        </p:graphicFrame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81000" y="4267200"/>
            <a:ext cx="3276600" cy="533400"/>
            <a:chOff x="240" y="2688"/>
            <a:chExt cx="1776" cy="336"/>
          </a:xfrm>
        </p:grpSpPr>
        <p:sp>
          <p:nvSpPr>
            <p:cNvPr id="2069" name="Rectangle 12"/>
            <p:cNvSpPr>
              <a:spLocks noChangeArrowheads="1"/>
            </p:cNvSpPr>
            <p:nvPr/>
          </p:nvSpPr>
          <p:spPr bwMode="auto">
            <a:xfrm>
              <a:off x="240" y="2688"/>
              <a:ext cx="177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457200" indent="-457200">
                <a:lnSpc>
                  <a:spcPct val="90000"/>
                </a:lnSpc>
                <a:buFont typeface="Times" pitchFamily="18" charset="0"/>
                <a:buNone/>
              </a:pPr>
              <a:r>
                <a:rPr lang="en-US" sz="2800" b="1">
                  <a:solidFill>
                    <a:schemeClr val="hlink"/>
                  </a:solidFill>
                  <a:latin typeface="Times New Roman" pitchFamily="18" charset="0"/>
                  <a:cs typeface="Arial" charset="0"/>
                </a:rPr>
                <a:t>Reflexive: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   </a:t>
              </a:r>
              <a:r>
                <a:rPr lang="en-US" sz="2800" i="1">
                  <a:latin typeface="Times New Roman" pitchFamily="18" charset="0"/>
                  <a:cs typeface="Arial" charset="0"/>
                </a:rPr>
                <a:t>a         a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 </a:t>
              </a:r>
              <a:endParaRPr lang="en-US" sz="2800">
                <a:latin typeface="Times New Roman" pitchFamily="18" charset="0"/>
                <a:cs typeface="Arial" charset="0"/>
                <a:sym typeface="Symbol" pitchFamily="18" charset="2"/>
              </a:endParaRPr>
            </a:p>
          </p:txBody>
        </p:sp>
        <p:graphicFrame>
          <p:nvGraphicFramePr>
            <p:cNvPr id="2055" name="Object 13"/>
            <p:cNvGraphicFramePr>
              <a:graphicFrameLocks noChangeAspect="1"/>
            </p:cNvGraphicFramePr>
            <p:nvPr/>
          </p:nvGraphicFramePr>
          <p:xfrm>
            <a:off x="1488" y="2736"/>
            <a:ext cx="188" cy="188"/>
          </p:xfrm>
          <a:graphic>
            <a:graphicData uri="http://schemas.openxmlformats.org/presentationml/2006/ole">
              <p:oleObj spid="_x0000_s2055" name="Equation" r:id="rId5" imgW="139680" imgH="139680" progId="Equation.3">
                <p:embed/>
              </p:oleObj>
            </a:graphicData>
          </a:graphic>
        </p:graphicFrame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304800" y="4953000"/>
            <a:ext cx="7391400" cy="519113"/>
            <a:chOff x="192" y="3120"/>
            <a:chExt cx="4656" cy="327"/>
          </a:xfrm>
        </p:grpSpPr>
        <p:sp>
          <p:nvSpPr>
            <p:cNvPr id="2068" name="Rectangle 15"/>
            <p:cNvSpPr>
              <a:spLocks noChangeArrowheads="1"/>
            </p:cNvSpPr>
            <p:nvPr/>
          </p:nvSpPr>
          <p:spPr bwMode="auto">
            <a:xfrm>
              <a:off x="192" y="3120"/>
              <a:ext cx="46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b="1">
                  <a:solidFill>
                    <a:schemeClr val="hlink"/>
                  </a:solidFill>
                  <a:latin typeface="Times New Roman" pitchFamily="18" charset="0"/>
                  <a:cs typeface="Arial" charset="0"/>
                  <a:sym typeface="Symbol" pitchFamily="18" charset="2"/>
                </a:rPr>
                <a:t>Antisymmetric:</a:t>
              </a:r>
              <a:r>
                <a:rPr lang="en-US" sz="2800">
                  <a:latin typeface="Times New Roman" pitchFamily="18" charset="0"/>
                  <a:cs typeface="Arial" charset="0"/>
                  <a:sym typeface="Symbol" pitchFamily="18" charset="2"/>
                </a:rPr>
                <a:t>  (</a:t>
              </a:r>
              <a:r>
                <a:rPr lang="en-US" sz="2800" i="1">
                  <a:latin typeface="Times New Roman" pitchFamily="18" charset="0"/>
                  <a:cs typeface="Arial" charset="0"/>
                  <a:sym typeface="Symbol" pitchFamily="18" charset="2"/>
                </a:rPr>
                <a:t>a      b</a:t>
              </a:r>
              <a:r>
                <a:rPr lang="en-US" sz="2800">
                  <a:latin typeface="Times New Roman" pitchFamily="18" charset="0"/>
                  <a:cs typeface="Arial" charset="0"/>
                  <a:sym typeface="Symbol" pitchFamily="18" charset="2"/>
                </a:rPr>
                <a:t>)   (</a:t>
              </a:r>
              <a:r>
                <a:rPr lang="en-US" sz="2800" i="1">
                  <a:latin typeface="Times New Roman" pitchFamily="18" charset="0"/>
                  <a:cs typeface="Arial" charset="0"/>
                  <a:sym typeface="Symbol" pitchFamily="18" charset="2"/>
                </a:rPr>
                <a:t>b</a:t>
              </a:r>
              <a:r>
                <a:rPr lang="en-US" sz="2800">
                  <a:latin typeface="Times New Roman" pitchFamily="18" charset="0"/>
                  <a:cs typeface="Arial" charset="0"/>
                  <a:sym typeface="Symbol" pitchFamily="18" charset="2"/>
                </a:rPr>
                <a:t>      </a:t>
              </a:r>
              <a:r>
                <a:rPr lang="en-US" sz="2800" i="1">
                  <a:latin typeface="Times New Roman" pitchFamily="18" charset="0"/>
                  <a:cs typeface="Arial" charset="0"/>
                  <a:sym typeface="Symbol" pitchFamily="18" charset="2"/>
                </a:rPr>
                <a:t>a</a:t>
              </a:r>
              <a:r>
                <a:rPr lang="en-US" sz="2800">
                  <a:latin typeface="Times New Roman" pitchFamily="18" charset="0"/>
                  <a:cs typeface="Arial" charset="0"/>
                  <a:sym typeface="Symbol" pitchFamily="18" charset="2"/>
                </a:rPr>
                <a:t>)  (</a:t>
              </a:r>
              <a:r>
                <a:rPr lang="en-US" sz="2800" i="1">
                  <a:latin typeface="Times New Roman" pitchFamily="18" charset="0"/>
                  <a:cs typeface="Arial" charset="0"/>
                  <a:sym typeface="Symbol" pitchFamily="18" charset="2"/>
                </a:rPr>
                <a:t>a</a:t>
              </a:r>
              <a:r>
                <a:rPr lang="en-US" sz="2800">
                  <a:latin typeface="Times New Roman" pitchFamily="18" charset="0"/>
                  <a:cs typeface="Arial" charset="0"/>
                  <a:sym typeface="Symbol" pitchFamily="18" charset="2"/>
                </a:rPr>
                <a:t>  =  </a:t>
              </a:r>
              <a:r>
                <a:rPr lang="en-US" sz="2800" i="1">
                  <a:latin typeface="Times New Roman" pitchFamily="18" charset="0"/>
                  <a:cs typeface="Arial" charset="0"/>
                  <a:sym typeface="Symbol" pitchFamily="18" charset="2"/>
                </a:rPr>
                <a:t>b</a:t>
              </a:r>
              <a:r>
                <a:rPr lang="en-US" sz="2800">
                  <a:latin typeface="Times New Roman" pitchFamily="18" charset="0"/>
                  <a:cs typeface="Arial" charset="0"/>
                  <a:sym typeface="Symbol" pitchFamily="18" charset="2"/>
                </a:rPr>
                <a:t>)</a:t>
              </a:r>
            </a:p>
          </p:txBody>
        </p:sp>
        <p:graphicFrame>
          <p:nvGraphicFramePr>
            <p:cNvPr id="2053" name="Object 16"/>
            <p:cNvGraphicFramePr>
              <a:graphicFrameLocks noChangeAspect="1"/>
            </p:cNvGraphicFramePr>
            <p:nvPr/>
          </p:nvGraphicFramePr>
          <p:xfrm>
            <a:off x="3120" y="3216"/>
            <a:ext cx="188" cy="188"/>
          </p:xfrm>
          <a:graphic>
            <a:graphicData uri="http://schemas.openxmlformats.org/presentationml/2006/ole">
              <p:oleObj spid="_x0000_s2053" name="Equation" r:id="rId6" imgW="139680" imgH="139680" progId="Equation.3">
                <p:embed/>
              </p:oleObj>
            </a:graphicData>
          </a:graphic>
        </p:graphicFrame>
        <p:graphicFrame>
          <p:nvGraphicFramePr>
            <p:cNvPr id="2054" name="Object 17"/>
            <p:cNvGraphicFramePr>
              <a:graphicFrameLocks noChangeAspect="1"/>
            </p:cNvGraphicFramePr>
            <p:nvPr/>
          </p:nvGraphicFramePr>
          <p:xfrm>
            <a:off x="2112" y="3216"/>
            <a:ext cx="188" cy="188"/>
          </p:xfrm>
          <a:graphic>
            <a:graphicData uri="http://schemas.openxmlformats.org/presentationml/2006/ole">
              <p:oleObj spid="_x0000_s2054" name="Equation" r:id="rId7" imgW="139680" imgH="139680" progId="Equation.3">
                <p:embed/>
              </p:oleObj>
            </a:graphicData>
          </a:graphic>
        </p:graphicFrame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304800" y="5791200"/>
            <a:ext cx="7391400" cy="519113"/>
            <a:chOff x="192" y="3648"/>
            <a:chExt cx="4656" cy="327"/>
          </a:xfrm>
        </p:grpSpPr>
        <p:graphicFrame>
          <p:nvGraphicFramePr>
            <p:cNvPr id="2050" name="Object 19"/>
            <p:cNvGraphicFramePr>
              <a:graphicFrameLocks noChangeAspect="1"/>
            </p:cNvGraphicFramePr>
            <p:nvPr/>
          </p:nvGraphicFramePr>
          <p:xfrm>
            <a:off x="3744" y="3744"/>
            <a:ext cx="188" cy="188"/>
          </p:xfrm>
          <a:graphic>
            <a:graphicData uri="http://schemas.openxmlformats.org/presentationml/2006/ole">
              <p:oleObj spid="_x0000_s2050" name="Equation" r:id="rId8" imgW="139680" imgH="139680" progId="Equation.3">
                <p:embed/>
              </p:oleObj>
            </a:graphicData>
          </a:graphic>
        </p:graphicFrame>
        <p:sp>
          <p:nvSpPr>
            <p:cNvPr id="2067" name="Rectangle 20"/>
            <p:cNvSpPr>
              <a:spLocks noChangeArrowheads="1"/>
            </p:cNvSpPr>
            <p:nvPr/>
          </p:nvSpPr>
          <p:spPr bwMode="auto">
            <a:xfrm>
              <a:off x="192" y="3648"/>
              <a:ext cx="46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b="1">
                  <a:solidFill>
                    <a:schemeClr val="hlink"/>
                  </a:solidFill>
                  <a:latin typeface="Times New Roman" pitchFamily="18" charset="0"/>
                  <a:cs typeface="Arial" charset="0"/>
                  <a:sym typeface="Symbol" pitchFamily="18" charset="2"/>
                </a:rPr>
                <a:t>Transitive:</a:t>
              </a:r>
              <a:r>
                <a:rPr lang="en-US" sz="2800">
                  <a:latin typeface="Times New Roman" pitchFamily="18" charset="0"/>
                  <a:cs typeface="Arial" charset="0"/>
                  <a:sym typeface="Symbol" pitchFamily="18" charset="2"/>
                </a:rPr>
                <a:t>   (</a:t>
              </a:r>
              <a:r>
                <a:rPr lang="en-US" sz="2800" i="1">
                  <a:latin typeface="Times New Roman" pitchFamily="18" charset="0"/>
                  <a:cs typeface="Arial" charset="0"/>
                  <a:sym typeface="Symbol" pitchFamily="18" charset="2"/>
                </a:rPr>
                <a:t>a      b</a:t>
              </a:r>
              <a:r>
                <a:rPr lang="en-US" sz="2800">
                  <a:latin typeface="Times New Roman" pitchFamily="18" charset="0"/>
                  <a:cs typeface="Arial" charset="0"/>
                  <a:sym typeface="Symbol" pitchFamily="18" charset="2"/>
                </a:rPr>
                <a:t>)  (</a:t>
              </a:r>
              <a:r>
                <a:rPr lang="en-US" sz="2800" i="1">
                  <a:latin typeface="Times New Roman" pitchFamily="18" charset="0"/>
                  <a:cs typeface="Arial" charset="0"/>
                  <a:sym typeface="Symbol" pitchFamily="18" charset="2"/>
                </a:rPr>
                <a:t>b</a:t>
              </a:r>
              <a:r>
                <a:rPr lang="en-US" sz="2800">
                  <a:latin typeface="Times New Roman" pitchFamily="18" charset="0"/>
                  <a:cs typeface="Arial" charset="0"/>
                  <a:sym typeface="Symbol" pitchFamily="18" charset="2"/>
                </a:rPr>
                <a:t>      </a:t>
              </a:r>
              <a:r>
                <a:rPr lang="en-US" sz="2800" i="1">
                  <a:latin typeface="Times New Roman" pitchFamily="18" charset="0"/>
                  <a:cs typeface="Arial" charset="0"/>
                  <a:sym typeface="Symbol" pitchFamily="18" charset="2"/>
                </a:rPr>
                <a:t>c</a:t>
              </a:r>
              <a:r>
                <a:rPr lang="en-US" sz="2800">
                  <a:latin typeface="Times New Roman" pitchFamily="18" charset="0"/>
                  <a:cs typeface="Arial" charset="0"/>
                  <a:sym typeface="Symbol" pitchFamily="18" charset="2"/>
                </a:rPr>
                <a:t>)  (</a:t>
              </a:r>
              <a:r>
                <a:rPr lang="en-US" sz="2800" i="1">
                  <a:latin typeface="Times New Roman" pitchFamily="18" charset="0"/>
                  <a:cs typeface="Arial" charset="0"/>
                  <a:sym typeface="Symbol" pitchFamily="18" charset="2"/>
                </a:rPr>
                <a:t>a</a:t>
              </a:r>
              <a:r>
                <a:rPr lang="en-US" sz="2800">
                  <a:latin typeface="Times New Roman" pitchFamily="18" charset="0"/>
                  <a:cs typeface="Arial" charset="0"/>
                  <a:sym typeface="Symbol" pitchFamily="18" charset="2"/>
                </a:rPr>
                <a:t>       </a:t>
              </a:r>
              <a:r>
                <a:rPr lang="en-US" sz="2800" i="1">
                  <a:latin typeface="Times New Roman" pitchFamily="18" charset="0"/>
                  <a:cs typeface="Arial" charset="0"/>
                  <a:sym typeface="Symbol" pitchFamily="18" charset="2"/>
                </a:rPr>
                <a:t>c</a:t>
              </a:r>
              <a:r>
                <a:rPr lang="en-US" sz="2800">
                  <a:latin typeface="Times New Roman" pitchFamily="18" charset="0"/>
                  <a:cs typeface="Arial" charset="0"/>
                  <a:sym typeface="Symbol" pitchFamily="18" charset="2"/>
                </a:rPr>
                <a:t>)</a:t>
              </a:r>
            </a:p>
          </p:txBody>
        </p:sp>
        <p:graphicFrame>
          <p:nvGraphicFramePr>
            <p:cNvPr id="2051" name="Object 21"/>
            <p:cNvGraphicFramePr>
              <a:graphicFrameLocks noChangeAspect="1"/>
            </p:cNvGraphicFramePr>
            <p:nvPr/>
          </p:nvGraphicFramePr>
          <p:xfrm>
            <a:off x="2688" y="3744"/>
            <a:ext cx="188" cy="188"/>
          </p:xfrm>
          <a:graphic>
            <a:graphicData uri="http://schemas.openxmlformats.org/presentationml/2006/ole">
              <p:oleObj spid="_x0000_s2051" name="Equation" r:id="rId9" imgW="139680" imgH="139680" progId="Equation.3">
                <p:embed/>
              </p:oleObj>
            </a:graphicData>
          </a:graphic>
        </p:graphicFrame>
        <p:graphicFrame>
          <p:nvGraphicFramePr>
            <p:cNvPr id="2052" name="Object 22"/>
            <p:cNvGraphicFramePr>
              <a:graphicFrameLocks noChangeAspect="1"/>
            </p:cNvGraphicFramePr>
            <p:nvPr/>
          </p:nvGraphicFramePr>
          <p:xfrm>
            <a:off x="1728" y="3744"/>
            <a:ext cx="188" cy="188"/>
          </p:xfrm>
          <a:graphic>
            <a:graphicData uri="http://schemas.openxmlformats.org/presentationml/2006/ole">
              <p:oleObj spid="_x0000_s2052" name="Equation" r:id="rId10" imgW="139680" imgH="139680" progId="Equation.3">
                <p:embed/>
              </p:oleObj>
            </a:graphicData>
          </a:graphic>
        </p:graphicFrame>
      </p:grp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DDA677-8603-4FE7-8232-538AC64545A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/>
      <p:bldP spid="117763" grpId="0" build="p"/>
      <p:bldP spid="11776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019175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endParaRPr lang="en-US" dirty="0" smtClean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458200" cy="990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Definition.</a:t>
            </a:r>
            <a:r>
              <a:rPr lang="en-US" sz="2800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smtClean="0">
                <a:latin typeface="Times New Roman" pitchFamily="18" charset="0"/>
                <a:sym typeface="Symbol" pitchFamily="18" charset="2"/>
              </a:rPr>
              <a:t>A relation </a:t>
            </a:r>
            <a:r>
              <a:rPr lang="en-US" sz="2800" i="1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sz="2800" smtClean="0">
                <a:latin typeface="Times New Roman" pitchFamily="18" charset="0"/>
                <a:sym typeface="Symbol" pitchFamily="18" charset="2"/>
              </a:rPr>
              <a:t> on a set </a:t>
            </a:r>
            <a:r>
              <a:rPr lang="en-US" sz="2800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800" smtClean="0">
                <a:latin typeface="Times New Roman" pitchFamily="18" charset="0"/>
                <a:sym typeface="Symbol" pitchFamily="18" charset="2"/>
              </a:rPr>
              <a:t> is a </a:t>
            </a:r>
            <a:r>
              <a:rPr lang="en-US" sz="2800" b="1" i="1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partial order</a:t>
            </a:r>
            <a:r>
              <a:rPr lang="en-US" sz="2800" smtClean="0">
                <a:latin typeface="Times New Roman" pitchFamily="18" charset="0"/>
                <a:sym typeface="Symbol" pitchFamily="18" charset="2"/>
              </a:rPr>
              <a:t> if it is reflexive, antisymmetric and transitive. </a:t>
            </a:r>
            <a:endParaRPr lang="en-US" sz="2800" b="1" i="1" smtClean="0">
              <a:solidFill>
                <a:schemeClr val="hlink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676400" y="4860925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latin typeface="Times" pitchFamily="18" charset="0"/>
              <a:cs typeface="Arial" charset="0"/>
            </a:endParaRPr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304800" y="2971800"/>
            <a:ext cx="85344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 b="1">
                <a:solidFill>
                  <a:schemeClr val="hlink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Example.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Quan hệ  ước số “ | ”trên tập số nguyên dương là quan hệ thứ tự, i.e. (</a:t>
            </a:r>
            <a:r>
              <a:rPr lang="en-US" sz="2800" b="1">
                <a:latin typeface="Euclid Math Two" pitchFamily="18" charset="2"/>
                <a:cs typeface="Arial" charset="0"/>
                <a:sym typeface="Symbol" pitchFamily="18" charset="2"/>
              </a:rPr>
              <a:t>Z</a:t>
            </a:r>
            <a:r>
              <a:rPr lang="en-US" sz="2800" b="1" baseline="30000">
                <a:latin typeface="Times New Roman" pitchFamily="18" charset="0"/>
                <a:cs typeface="Arial" charset="0"/>
                <a:sym typeface="Symbol" pitchFamily="18" charset="2"/>
              </a:rPr>
              <a:t>+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, | ) là poset</a:t>
            </a:r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304800" y="1600200"/>
            <a:ext cx="85344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aramond" pitchFamily="18" charset="0"/>
            </a:endParaRPr>
          </a:p>
        </p:txBody>
      </p:sp>
      <p:sp>
        <p:nvSpPr>
          <p:cNvPr id="118791" name="Rectangle 7"/>
          <p:cNvSpPr>
            <a:spLocks noChangeArrowheads="1"/>
          </p:cNvSpPr>
          <p:nvPr/>
        </p:nvSpPr>
        <p:spPr bwMode="auto">
          <a:xfrm>
            <a:off x="304800" y="4038600"/>
            <a:ext cx="205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buFont typeface="Times" pitchFamily="18" charset="0"/>
              <a:buNone/>
            </a:pPr>
            <a:r>
              <a:rPr lang="en-US" sz="2400">
                <a:latin typeface="Times New Roman" pitchFamily="18" charset="0"/>
                <a:cs typeface="Arial" charset="0"/>
              </a:rPr>
              <a:t>Reflexive?</a:t>
            </a:r>
            <a:endParaRPr lang="en-US" sz="2400">
              <a:latin typeface="Times New Roman" pitchFamily="18" charset="0"/>
              <a:cs typeface="Arial" charset="0"/>
              <a:sym typeface="Symbol" pitchFamily="18" charset="2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362200" y="3962400"/>
            <a:ext cx="5334000" cy="762000"/>
            <a:chOff x="3456" y="3504"/>
            <a:chExt cx="1440" cy="816"/>
          </a:xfrm>
        </p:grpSpPr>
        <p:sp>
          <p:nvSpPr>
            <p:cNvPr id="54289" name="Oval 9"/>
            <p:cNvSpPr>
              <a:spLocks noChangeArrowheads="1"/>
            </p:cNvSpPr>
            <p:nvPr/>
          </p:nvSpPr>
          <p:spPr bwMode="auto">
            <a:xfrm>
              <a:off x="3456" y="3504"/>
              <a:ext cx="1440" cy="81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54290" name="Text Box 10"/>
            <p:cNvSpPr txBox="1">
              <a:spLocks noChangeArrowheads="1"/>
            </p:cNvSpPr>
            <p:nvPr/>
          </p:nvSpPr>
          <p:spPr bwMode="auto">
            <a:xfrm>
              <a:off x="3649" y="3553"/>
              <a:ext cx="1055" cy="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>
                  <a:latin typeface="Times New Roman" pitchFamily="18" charset="0"/>
                  <a:cs typeface="Arial" charset="0"/>
                </a:rPr>
                <a:t>Yes, </a:t>
              </a:r>
              <a:r>
                <a:rPr lang="en-US" sz="2800" i="1">
                  <a:latin typeface="Times New Roman" pitchFamily="18" charset="0"/>
                  <a:cs typeface="Arial" charset="0"/>
                </a:rPr>
                <a:t>x 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| </a:t>
              </a:r>
              <a:r>
                <a:rPr lang="en-US" sz="2800" i="1">
                  <a:latin typeface="Times New Roman" pitchFamily="18" charset="0"/>
                  <a:cs typeface="Arial" charset="0"/>
                </a:rPr>
                <a:t>x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 since </a:t>
              </a:r>
              <a:r>
                <a:rPr lang="en-US" sz="2800" i="1">
                  <a:latin typeface="Times New Roman" pitchFamily="18" charset="0"/>
                  <a:cs typeface="Arial" charset="0"/>
                </a:rPr>
                <a:t>x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 = 1 </a:t>
              </a:r>
              <a:r>
                <a:rPr lang="en-US" sz="2800">
                  <a:latin typeface="Times New Roman" pitchFamily="18" charset="0"/>
                  <a:cs typeface="Arial" charset="0"/>
                  <a:sym typeface="Symbol" pitchFamily="18" charset="2"/>
                </a:rPr>
                <a:t> </a:t>
              </a:r>
              <a:r>
                <a:rPr lang="en-US" sz="2800" i="1">
                  <a:latin typeface="Times New Roman" pitchFamily="18" charset="0"/>
                  <a:cs typeface="Arial" charset="0"/>
                </a:rPr>
                <a:t>x</a:t>
              </a:r>
              <a:endParaRPr lang="en-US" sz="2800" i="1">
                <a:latin typeface="Times New Roman" pitchFamily="18" charset="0"/>
                <a:cs typeface="Arial" charset="0"/>
                <a:sym typeface="Symbol" pitchFamily="18" charset="2"/>
              </a:endParaRPr>
            </a:p>
          </p:txBody>
        </p:sp>
      </p:grpSp>
      <p:sp>
        <p:nvSpPr>
          <p:cNvPr id="118795" name="Rectangle 11"/>
          <p:cNvSpPr>
            <a:spLocks noChangeArrowheads="1"/>
          </p:cNvSpPr>
          <p:nvPr/>
        </p:nvSpPr>
        <p:spPr bwMode="auto">
          <a:xfrm>
            <a:off x="304800" y="48006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buFont typeface="Times" pitchFamily="18" charset="0"/>
              <a:buNone/>
            </a:pPr>
            <a:r>
              <a:rPr lang="en-US" sz="2400">
                <a:latin typeface="Times New Roman" pitchFamily="18" charset="0"/>
                <a:cs typeface="Arial" charset="0"/>
              </a:rPr>
              <a:t>Transitive?</a:t>
            </a:r>
            <a:endParaRPr lang="en-US" sz="2400">
              <a:latin typeface="Times New Roman" pitchFamily="18" charset="0"/>
              <a:cs typeface="Arial" charset="0"/>
              <a:sym typeface="Symbol" pitchFamily="18" charset="2"/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133600" y="4800600"/>
            <a:ext cx="2286000" cy="515938"/>
            <a:chOff x="3456" y="3504"/>
            <a:chExt cx="1440" cy="816"/>
          </a:xfrm>
        </p:grpSpPr>
        <p:sp>
          <p:nvSpPr>
            <p:cNvPr id="54287" name="Oval 13"/>
            <p:cNvSpPr>
              <a:spLocks noChangeArrowheads="1"/>
            </p:cNvSpPr>
            <p:nvPr/>
          </p:nvSpPr>
          <p:spPr bwMode="auto">
            <a:xfrm>
              <a:off x="3456" y="3504"/>
              <a:ext cx="1440" cy="81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54288" name="Text Box 14"/>
            <p:cNvSpPr txBox="1">
              <a:spLocks noChangeArrowheads="1"/>
            </p:cNvSpPr>
            <p:nvPr/>
          </p:nvSpPr>
          <p:spPr bwMode="auto">
            <a:xfrm>
              <a:off x="3649" y="3552"/>
              <a:ext cx="1055" cy="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  <a:cs typeface="Arial" charset="0"/>
                </a:rPr>
                <a:t>Yes?</a:t>
              </a:r>
              <a:endParaRPr lang="en-US" sz="2400">
                <a:latin typeface="Times New Roman" pitchFamily="18" charset="0"/>
                <a:cs typeface="Arial" charset="0"/>
                <a:sym typeface="Symbol" pitchFamily="18" charset="2"/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990600" y="5486400"/>
            <a:ext cx="7696200" cy="1143000"/>
            <a:chOff x="3456" y="3504"/>
            <a:chExt cx="1440" cy="816"/>
          </a:xfrm>
        </p:grpSpPr>
        <p:sp>
          <p:nvSpPr>
            <p:cNvPr id="54285" name="Oval 16"/>
            <p:cNvSpPr>
              <a:spLocks noChangeArrowheads="1"/>
            </p:cNvSpPr>
            <p:nvPr/>
          </p:nvSpPr>
          <p:spPr bwMode="auto">
            <a:xfrm>
              <a:off x="3456" y="3504"/>
              <a:ext cx="1440" cy="81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54286" name="Text Box 17"/>
            <p:cNvSpPr txBox="1">
              <a:spLocks noChangeArrowheads="1"/>
            </p:cNvSpPr>
            <p:nvPr/>
          </p:nvSpPr>
          <p:spPr bwMode="auto">
            <a:xfrm>
              <a:off x="3649" y="3553"/>
              <a:ext cx="1055" cy="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i="1">
                  <a:latin typeface="Times New Roman" pitchFamily="18" charset="0"/>
                  <a:cs typeface="Arial" charset="0"/>
                </a:rPr>
                <a:t>a 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| </a:t>
              </a:r>
              <a:r>
                <a:rPr lang="en-US" sz="2800" i="1">
                  <a:latin typeface="Times New Roman" pitchFamily="18" charset="0"/>
                  <a:cs typeface="Arial" charset="0"/>
                </a:rPr>
                <a:t>b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 means </a:t>
              </a:r>
              <a:r>
                <a:rPr lang="en-US" sz="2800" i="1">
                  <a:latin typeface="Times New Roman" pitchFamily="18" charset="0"/>
                  <a:cs typeface="Arial" charset="0"/>
                </a:rPr>
                <a:t>b 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= </a:t>
              </a:r>
              <a:r>
                <a:rPr lang="en-US" sz="2800" i="1">
                  <a:latin typeface="Times New Roman" pitchFamily="18" charset="0"/>
                  <a:cs typeface="Arial" charset="0"/>
                </a:rPr>
                <a:t>ka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, </a:t>
              </a:r>
              <a:r>
                <a:rPr lang="en-US" sz="2800" i="1">
                  <a:latin typeface="Times New Roman" pitchFamily="18" charset="0"/>
                  <a:cs typeface="Arial" charset="0"/>
                </a:rPr>
                <a:t>b 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| </a:t>
              </a:r>
              <a:r>
                <a:rPr lang="en-US" sz="2800" i="1">
                  <a:latin typeface="Times New Roman" pitchFamily="18" charset="0"/>
                  <a:cs typeface="Arial" charset="0"/>
                </a:rPr>
                <a:t>c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 means </a:t>
              </a:r>
              <a:r>
                <a:rPr lang="en-US" sz="2800" i="1">
                  <a:latin typeface="Times New Roman" pitchFamily="18" charset="0"/>
                  <a:cs typeface="Arial" charset="0"/>
                </a:rPr>
                <a:t>c 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= </a:t>
              </a:r>
              <a:r>
                <a:rPr lang="en-US" sz="2800" i="1">
                  <a:latin typeface="Times New Roman" pitchFamily="18" charset="0"/>
                  <a:cs typeface="Arial" charset="0"/>
                </a:rPr>
                <a:t>jb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. Then </a:t>
              </a:r>
              <a:r>
                <a:rPr lang="en-US" sz="2800" i="1">
                  <a:latin typeface="Times New Roman" pitchFamily="18" charset="0"/>
                  <a:cs typeface="Arial" charset="0"/>
                </a:rPr>
                <a:t>c 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= </a:t>
              </a:r>
              <a:r>
                <a:rPr lang="en-US" sz="2800" i="1">
                  <a:latin typeface="Times New Roman" pitchFamily="18" charset="0"/>
                  <a:cs typeface="Arial" charset="0"/>
                </a:rPr>
                <a:t>j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(</a:t>
              </a:r>
              <a:r>
                <a:rPr lang="en-US" sz="2800" i="1">
                  <a:latin typeface="Times New Roman" pitchFamily="18" charset="0"/>
                  <a:cs typeface="Arial" charset="0"/>
                </a:rPr>
                <a:t>ka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) = </a:t>
              </a:r>
              <a:r>
                <a:rPr lang="en-US" sz="2800" i="1">
                  <a:latin typeface="Times New Roman" pitchFamily="18" charset="0"/>
                  <a:cs typeface="Arial" charset="0"/>
                </a:rPr>
                <a:t>jka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: </a:t>
              </a:r>
              <a:r>
                <a:rPr lang="en-US" sz="2800" i="1">
                  <a:latin typeface="Times New Roman" pitchFamily="18" charset="0"/>
                  <a:cs typeface="Arial" charset="0"/>
                </a:rPr>
                <a:t>a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 | </a:t>
              </a:r>
              <a:r>
                <a:rPr lang="en-US" sz="2800" i="1">
                  <a:latin typeface="Times New Roman" pitchFamily="18" charset="0"/>
                  <a:cs typeface="Arial" charset="0"/>
                </a:rPr>
                <a:t>c</a:t>
              </a:r>
              <a:endParaRPr lang="en-US" sz="2800">
                <a:latin typeface="Times New Roman" pitchFamily="18" charset="0"/>
                <a:cs typeface="Arial" charset="0"/>
              </a:endParaRPr>
            </a:p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062264-592C-4B01-93DE-D632522F380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8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8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8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0" grpId="0" animBg="1"/>
      <p:bldP spid="118791" grpId="0" build="p" autoUpdateAnimBg="0"/>
      <p:bldP spid="118795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381000" y="1981200"/>
            <a:ext cx="304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buFont typeface="Times" pitchFamily="18" charset="0"/>
              <a:buNone/>
            </a:pPr>
            <a:r>
              <a:rPr lang="en-US" sz="2400">
                <a:latin typeface="Times New Roman" pitchFamily="18" charset="0"/>
                <a:cs typeface="Arial" charset="0"/>
              </a:rPr>
              <a:t>Antisymmetric?</a:t>
            </a:r>
            <a:endParaRPr lang="en-US" sz="2400">
              <a:latin typeface="Times New Roman" pitchFamily="18" charset="0"/>
              <a:cs typeface="Arial" charset="0"/>
              <a:sym typeface="Symbol" pitchFamily="18" charset="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2667000"/>
            <a:ext cx="8305800" cy="1828800"/>
            <a:chOff x="3456" y="3504"/>
            <a:chExt cx="1440" cy="816"/>
          </a:xfrm>
        </p:grpSpPr>
        <p:sp>
          <p:nvSpPr>
            <p:cNvPr id="55315" name="Oval 4"/>
            <p:cNvSpPr>
              <a:spLocks noChangeArrowheads="1"/>
            </p:cNvSpPr>
            <p:nvPr/>
          </p:nvSpPr>
          <p:spPr bwMode="auto">
            <a:xfrm>
              <a:off x="3456" y="3504"/>
              <a:ext cx="1440" cy="81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55316" name="Text Box 5"/>
            <p:cNvSpPr txBox="1">
              <a:spLocks noChangeArrowheads="1"/>
            </p:cNvSpPr>
            <p:nvPr/>
          </p:nvSpPr>
          <p:spPr bwMode="auto">
            <a:xfrm>
              <a:off x="3649" y="3553"/>
              <a:ext cx="1055" cy="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i="1">
                  <a:latin typeface="Times New Roman" pitchFamily="18" charset="0"/>
                  <a:cs typeface="Arial" charset="0"/>
                </a:rPr>
                <a:t>a 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| </a:t>
              </a:r>
              <a:r>
                <a:rPr lang="en-US" sz="2800" i="1">
                  <a:latin typeface="Times New Roman" pitchFamily="18" charset="0"/>
                  <a:cs typeface="Arial" charset="0"/>
                </a:rPr>
                <a:t>b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 means </a:t>
              </a:r>
              <a:r>
                <a:rPr lang="en-US" sz="2800" i="1">
                  <a:latin typeface="Times New Roman" pitchFamily="18" charset="0"/>
                  <a:cs typeface="Arial" charset="0"/>
                </a:rPr>
                <a:t>b 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= </a:t>
              </a:r>
              <a:r>
                <a:rPr lang="en-US" sz="2800" i="1">
                  <a:latin typeface="Times New Roman" pitchFamily="18" charset="0"/>
                  <a:cs typeface="Arial" charset="0"/>
                </a:rPr>
                <a:t>ka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, </a:t>
              </a:r>
              <a:r>
                <a:rPr lang="en-US" sz="2800" i="1">
                  <a:latin typeface="Times New Roman" pitchFamily="18" charset="0"/>
                  <a:cs typeface="Arial" charset="0"/>
                </a:rPr>
                <a:t>b 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| </a:t>
              </a:r>
              <a:r>
                <a:rPr lang="en-US" sz="2800" i="1">
                  <a:latin typeface="Times New Roman" pitchFamily="18" charset="0"/>
                  <a:cs typeface="Arial" charset="0"/>
                </a:rPr>
                <a:t>a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 means </a:t>
              </a:r>
              <a:r>
                <a:rPr lang="en-US" sz="2800" i="1">
                  <a:latin typeface="Times New Roman" pitchFamily="18" charset="0"/>
                  <a:cs typeface="Arial" charset="0"/>
                </a:rPr>
                <a:t>a 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= </a:t>
              </a:r>
              <a:r>
                <a:rPr lang="en-US" sz="2800" i="1">
                  <a:latin typeface="Times New Roman" pitchFamily="18" charset="0"/>
                  <a:cs typeface="Arial" charset="0"/>
                </a:rPr>
                <a:t>jb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. Then </a:t>
              </a:r>
              <a:r>
                <a:rPr lang="en-US" sz="2800" i="1">
                  <a:latin typeface="Times New Roman" pitchFamily="18" charset="0"/>
                  <a:cs typeface="Arial" charset="0"/>
                </a:rPr>
                <a:t>a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 = </a:t>
              </a:r>
              <a:r>
                <a:rPr lang="en-US" sz="2800" i="1">
                  <a:latin typeface="Times New Roman" pitchFamily="18" charset="0"/>
                  <a:cs typeface="Arial" charset="0"/>
                </a:rPr>
                <a:t>jka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 </a:t>
              </a:r>
            </a:p>
            <a:p>
              <a:pPr algn="ctr"/>
              <a:r>
                <a:rPr lang="en-US" sz="2800">
                  <a:latin typeface="Times New Roman" pitchFamily="18" charset="0"/>
                  <a:cs typeface="Arial" charset="0"/>
                </a:rPr>
                <a:t>It follows that </a:t>
              </a:r>
              <a:r>
                <a:rPr lang="en-US" sz="2800" i="1">
                  <a:latin typeface="Times New Roman" pitchFamily="18" charset="0"/>
                  <a:cs typeface="Arial" charset="0"/>
                </a:rPr>
                <a:t>j 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= </a:t>
              </a:r>
              <a:r>
                <a:rPr lang="en-US" sz="2800" i="1">
                  <a:latin typeface="Times New Roman" pitchFamily="18" charset="0"/>
                  <a:cs typeface="Arial" charset="0"/>
                </a:rPr>
                <a:t>k 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= 1, i.e. </a:t>
              </a:r>
              <a:r>
                <a:rPr lang="en-US" sz="2800" i="1">
                  <a:latin typeface="Times New Roman" pitchFamily="18" charset="0"/>
                  <a:cs typeface="Arial" charset="0"/>
                </a:rPr>
                <a:t>a 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= </a:t>
              </a:r>
              <a:r>
                <a:rPr lang="en-US" sz="2800" i="1">
                  <a:latin typeface="Times New Roman" pitchFamily="18" charset="0"/>
                  <a:cs typeface="Arial" charset="0"/>
                </a:rPr>
                <a:t>b 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505200" y="1905000"/>
            <a:ext cx="2286000" cy="515938"/>
            <a:chOff x="3456" y="3504"/>
            <a:chExt cx="1440" cy="816"/>
          </a:xfrm>
        </p:grpSpPr>
        <p:sp>
          <p:nvSpPr>
            <p:cNvPr id="55313" name="Oval 8"/>
            <p:cNvSpPr>
              <a:spLocks noChangeArrowheads="1"/>
            </p:cNvSpPr>
            <p:nvPr/>
          </p:nvSpPr>
          <p:spPr bwMode="auto">
            <a:xfrm>
              <a:off x="3456" y="3504"/>
              <a:ext cx="1440" cy="81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55314" name="Text Box 9"/>
            <p:cNvSpPr txBox="1">
              <a:spLocks noChangeArrowheads="1"/>
            </p:cNvSpPr>
            <p:nvPr/>
          </p:nvSpPr>
          <p:spPr bwMode="auto">
            <a:xfrm>
              <a:off x="3649" y="3552"/>
              <a:ext cx="1055" cy="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  <a:cs typeface="Arial" charset="0"/>
                </a:rPr>
                <a:t>Yes?</a:t>
              </a:r>
              <a:endParaRPr lang="en-US" sz="2400">
                <a:latin typeface="Times New Roman" pitchFamily="18" charset="0"/>
                <a:cs typeface="Arial" charset="0"/>
                <a:sym typeface="Symbol" pitchFamily="18" charset="2"/>
              </a:endParaRPr>
            </a:p>
          </p:txBody>
        </p:sp>
      </p:grpSp>
      <p:sp>
        <p:nvSpPr>
          <p:cNvPr id="119818" name="Rectangle 10"/>
          <p:cNvSpPr>
            <a:spLocks noChangeArrowheads="1"/>
          </p:cNvSpPr>
          <p:nvPr/>
        </p:nvSpPr>
        <p:spPr bwMode="auto">
          <a:xfrm>
            <a:off x="533400" y="4724400"/>
            <a:ext cx="533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 b="1">
                <a:solidFill>
                  <a:schemeClr val="hlink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Example.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Is (</a:t>
            </a:r>
            <a:r>
              <a:rPr lang="en-US" sz="2800" b="1">
                <a:latin typeface="Euclid Math Two" pitchFamily="18" charset="2"/>
                <a:cs typeface="Arial" charset="0"/>
                <a:sym typeface="Symbol" pitchFamily="18" charset="2"/>
              </a:rPr>
              <a:t>Z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, | ) a poset?</a:t>
            </a:r>
          </a:p>
        </p:txBody>
      </p:sp>
      <p:sp>
        <p:nvSpPr>
          <p:cNvPr id="119819" name="Rectangle 11"/>
          <p:cNvSpPr>
            <a:spLocks noChangeArrowheads="1"/>
          </p:cNvSpPr>
          <p:nvPr/>
        </p:nvSpPr>
        <p:spPr bwMode="auto">
          <a:xfrm>
            <a:off x="381000" y="5334000"/>
            <a:ext cx="3048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buFont typeface="Times" pitchFamily="18" charset="0"/>
              <a:buNone/>
            </a:pPr>
            <a:r>
              <a:rPr lang="en-US" sz="2400">
                <a:latin typeface="Times New Roman" pitchFamily="18" charset="0"/>
                <a:cs typeface="Arial" charset="0"/>
              </a:rPr>
              <a:t>Antisymmetric?</a:t>
            </a:r>
            <a:endParaRPr lang="en-US" sz="2400">
              <a:latin typeface="Times New Roman" pitchFamily="18" charset="0"/>
              <a:cs typeface="Arial" charset="0"/>
              <a:sym typeface="Symbol" pitchFamily="18" charset="2"/>
            </a:endParaRP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85800" y="5791200"/>
            <a:ext cx="2286000" cy="515938"/>
            <a:chOff x="3456" y="3504"/>
            <a:chExt cx="1440" cy="816"/>
          </a:xfrm>
        </p:grpSpPr>
        <p:sp>
          <p:nvSpPr>
            <p:cNvPr id="55311" name="Oval 13"/>
            <p:cNvSpPr>
              <a:spLocks noChangeArrowheads="1"/>
            </p:cNvSpPr>
            <p:nvPr/>
          </p:nvSpPr>
          <p:spPr bwMode="auto">
            <a:xfrm>
              <a:off x="3456" y="3504"/>
              <a:ext cx="1440" cy="81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55312" name="Text Box 14"/>
            <p:cNvSpPr txBox="1">
              <a:spLocks noChangeArrowheads="1"/>
            </p:cNvSpPr>
            <p:nvPr/>
          </p:nvSpPr>
          <p:spPr bwMode="auto">
            <a:xfrm>
              <a:off x="3649" y="3552"/>
              <a:ext cx="1055" cy="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  <a:cs typeface="Arial" charset="0"/>
                </a:rPr>
                <a:t>No</a:t>
              </a:r>
              <a:endParaRPr lang="en-US" sz="2400">
                <a:latin typeface="Times New Roman" pitchFamily="18" charset="0"/>
                <a:cs typeface="Arial" charset="0"/>
                <a:sym typeface="Symbol" pitchFamily="18" charset="2"/>
              </a:endParaRP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657600" y="5257800"/>
            <a:ext cx="3962400" cy="1406525"/>
            <a:chOff x="3456" y="3504"/>
            <a:chExt cx="1440" cy="816"/>
          </a:xfrm>
        </p:grpSpPr>
        <p:sp>
          <p:nvSpPr>
            <p:cNvPr id="55309" name="Oval 16"/>
            <p:cNvSpPr>
              <a:spLocks noChangeArrowheads="1"/>
            </p:cNvSpPr>
            <p:nvPr/>
          </p:nvSpPr>
          <p:spPr bwMode="auto">
            <a:xfrm>
              <a:off x="3456" y="3504"/>
              <a:ext cx="1440" cy="81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55310" name="Text Box 17"/>
            <p:cNvSpPr txBox="1">
              <a:spLocks noChangeArrowheads="1"/>
            </p:cNvSpPr>
            <p:nvPr/>
          </p:nvSpPr>
          <p:spPr bwMode="auto">
            <a:xfrm>
              <a:off x="3649" y="3551"/>
              <a:ext cx="1055" cy="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>
                  <a:latin typeface="Times New Roman" pitchFamily="18" charset="0"/>
                  <a:cs typeface="Arial" charset="0"/>
                </a:rPr>
                <a:t>3|-3, and -3|3, </a:t>
              </a:r>
            </a:p>
            <a:p>
              <a:pPr algn="ctr">
                <a:spcBef>
                  <a:spcPct val="50000"/>
                </a:spcBef>
              </a:pPr>
              <a:r>
                <a:rPr lang="en-US" sz="2800">
                  <a:latin typeface="Times New Roman" pitchFamily="18" charset="0"/>
                  <a:cs typeface="Arial" charset="0"/>
                </a:rPr>
                <a:t>but 3 </a:t>
              </a:r>
              <a:r>
                <a:rPr lang="en-US" sz="2800">
                  <a:latin typeface="Times New Roman" pitchFamily="18" charset="0"/>
                  <a:cs typeface="Arial" charset="0"/>
                  <a:sym typeface="Symbol" pitchFamily="18" charset="2"/>
                </a:rPr>
                <a:t> -3.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5638800" y="4572000"/>
            <a:ext cx="3048000" cy="587375"/>
            <a:chOff x="3456" y="3504"/>
            <a:chExt cx="1440" cy="816"/>
          </a:xfrm>
        </p:grpSpPr>
        <p:sp>
          <p:nvSpPr>
            <p:cNvPr id="55307" name="Oval 19"/>
            <p:cNvSpPr>
              <a:spLocks noChangeArrowheads="1"/>
            </p:cNvSpPr>
            <p:nvPr/>
          </p:nvSpPr>
          <p:spPr bwMode="auto">
            <a:xfrm>
              <a:off x="3456" y="3504"/>
              <a:ext cx="1440" cy="81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55308" name="Text Box 20"/>
            <p:cNvSpPr txBox="1">
              <a:spLocks noChangeArrowheads="1"/>
            </p:cNvSpPr>
            <p:nvPr/>
          </p:nvSpPr>
          <p:spPr bwMode="auto">
            <a:xfrm>
              <a:off x="3649" y="3555"/>
              <a:ext cx="1055" cy="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  <a:cs typeface="Arial" charset="0"/>
                </a:rPr>
                <a:t>Not a poset.</a:t>
              </a:r>
              <a:endParaRPr lang="en-US" sz="2400">
                <a:latin typeface="Times New Roman" pitchFamily="18" charset="0"/>
                <a:cs typeface="Arial" charset="0"/>
                <a:sym typeface="Symbol" pitchFamily="18" charset="2"/>
              </a:endParaRPr>
            </a:p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EC2B49-6AB7-434C-9ECE-52372517539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9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9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9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9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 build="p" autoUpdateAnimBg="0"/>
      <p:bldP spid="119819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457200"/>
            <a:ext cx="8763000" cy="533400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Times" pitchFamily="18" charset="0"/>
              <a:buNone/>
              <a:defRPr/>
            </a:pPr>
            <a:r>
              <a:rPr lang="en-US" sz="2800" b="1" smtClean="0">
                <a:solidFill>
                  <a:schemeClr val="hlink"/>
                </a:solidFill>
                <a:latin typeface="Times New Roman" pitchFamily="18" charset="0"/>
              </a:rPr>
              <a:t>Ex</a:t>
            </a:r>
            <a:r>
              <a:rPr lang="en-US" sz="2800" smtClean="0">
                <a:latin typeface="Times New Roman" pitchFamily="18" charset="0"/>
              </a:rPr>
              <a:t>. Is (2</a:t>
            </a:r>
            <a:r>
              <a:rPr lang="en-US" sz="2800" baseline="30000" smtClean="0">
                <a:latin typeface="Times New Roman" pitchFamily="18" charset="0"/>
              </a:rPr>
              <a:t>S</a:t>
            </a:r>
            <a:r>
              <a:rPr lang="en-US" sz="2800" smtClean="0">
                <a:latin typeface="Times New Roman" pitchFamily="18" charset="0"/>
              </a:rPr>
              <a:t>, </a:t>
            </a:r>
            <a:r>
              <a:rPr lang="en-US" sz="2800" smtClean="0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sz="2800" smtClean="0">
                <a:latin typeface="Times New Roman" pitchFamily="18" charset="0"/>
              </a:rPr>
              <a:t> ), where 2</a:t>
            </a:r>
            <a:r>
              <a:rPr lang="en-US" sz="2800" baseline="30000" smtClean="0">
                <a:latin typeface="Times New Roman" pitchFamily="18" charset="0"/>
              </a:rPr>
              <a:t>S</a:t>
            </a:r>
            <a:r>
              <a:rPr lang="en-US" sz="2800" smtClean="0">
                <a:latin typeface="Times New Roman" pitchFamily="18" charset="0"/>
              </a:rPr>
              <a:t> the set of all subsets of S, a poset?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62200" y="1752600"/>
            <a:ext cx="4648200" cy="762000"/>
            <a:chOff x="3456" y="3504"/>
            <a:chExt cx="1440" cy="816"/>
          </a:xfrm>
        </p:grpSpPr>
        <p:sp>
          <p:nvSpPr>
            <p:cNvPr id="56343" name="Oval 4"/>
            <p:cNvSpPr>
              <a:spLocks noChangeArrowheads="1"/>
            </p:cNvSpPr>
            <p:nvPr/>
          </p:nvSpPr>
          <p:spPr bwMode="auto">
            <a:xfrm>
              <a:off x="3456" y="3504"/>
              <a:ext cx="1440" cy="81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56344" name="Text Box 5"/>
            <p:cNvSpPr txBox="1">
              <a:spLocks noChangeArrowheads="1"/>
            </p:cNvSpPr>
            <p:nvPr/>
          </p:nvSpPr>
          <p:spPr bwMode="auto">
            <a:xfrm>
              <a:off x="3649" y="3553"/>
              <a:ext cx="1055" cy="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>
                  <a:latin typeface="Times New Roman" pitchFamily="18" charset="0"/>
                  <a:cs typeface="Arial" charset="0"/>
                </a:rPr>
                <a:t>Yes, A </a:t>
              </a:r>
              <a:r>
                <a:rPr lang="en-US" sz="2800">
                  <a:latin typeface="Times New Roman" pitchFamily="18" charset="0"/>
                  <a:cs typeface="Arial" charset="0"/>
                  <a:sym typeface="Symbol" pitchFamily="18" charset="2"/>
                </a:rPr>
                <a:t>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 A, </a:t>
              </a:r>
              <a:r>
                <a:rPr lang="en-US" sz="2800">
                  <a:latin typeface="Times New Roman" pitchFamily="18" charset="0"/>
                  <a:cs typeface="Arial" charset="0"/>
                  <a:sym typeface="Symbol" pitchFamily="18" charset="2"/>
                </a:rPr>
                <a:t>A 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2</a:t>
              </a:r>
              <a:r>
                <a:rPr lang="en-US" sz="2800" baseline="30000">
                  <a:latin typeface="Times New Roman" pitchFamily="18" charset="0"/>
                  <a:cs typeface="Arial" charset="0"/>
                </a:rPr>
                <a:t>S</a:t>
              </a:r>
            </a:p>
          </p:txBody>
        </p:sp>
      </p:grp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533400" y="1524000"/>
            <a:ext cx="1905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buFont typeface="Times" pitchFamily="18" charset="0"/>
              <a:buNone/>
            </a:pPr>
            <a:r>
              <a:rPr lang="en-US" sz="2800">
                <a:latin typeface="Times New Roman" pitchFamily="18" charset="0"/>
                <a:cs typeface="Arial" charset="0"/>
              </a:rPr>
              <a:t>Reflexive?</a:t>
            </a:r>
            <a:endParaRPr lang="en-US" sz="2800">
              <a:latin typeface="Times New Roman" pitchFamily="18" charset="0"/>
              <a:cs typeface="Arial" charset="0"/>
              <a:sym typeface="Symbol" pitchFamily="18" charset="2"/>
            </a:endParaRPr>
          </a:p>
        </p:txBody>
      </p:sp>
      <p:sp>
        <p:nvSpPr>
          <p:cNvPr id="120839" name="Rectangle 7"/>
          <p:cNvSpPr>
            <a:spLocks noChangeArrowheads="1"/>
          </p:cNvSpPr>
          <p:nvPr/>
        </p:nvSpPr>
        <p:spPr bwMode="auto">
          <a:xfrm>
            <a:off x="533400" y="2133600"/>
            <a:ext cx="236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buFont typeface="Times" pitchFamily="18" charset="0"/>
              <a:buNone/>
            </a:pPr>
            <a:r>
              <a:rPr lang="en-US" sz="2800">
                <a:latin typeface="Times New Roman" pitchFamily="18" charset="0"/>
                <a:cs typeface="Arial" charset="0"/>
              </a:rPr>
              <a:t>Transitive?</a:t>
            </a:r>
            <a:endParaRPr lang="en-US" sz="2800">
              <a:latin typeface="Times New Roman" pitchFamily="18" charset="0"/>
              <a:cs typeface="Arial" charset="0"/>
              <a:sym typeface="Symbol" pitchFamily="18" charset="2"/>
            </a:endParaRPr>
          </a:p>
        </p:txBody>
      </p:sp>
      <p:sp>
        <p:nvSpPr>
          <p:cNvPr id="120840" name="Rectangle 8"/>
          <p:cNvSpPr>
            <a:spLocks noChangeArrowheads="1"/>
          </p:cNvSpPr>
          <p:nvPr/>
        </p:nvSpPr>
        <p:spPr bwMode="auto">
          <a:xfrm>
            <a:off x="304800" y="3962400"/>
            <a:ext cx="304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buFont typeface="Times" pitchFamily="18" charset="0"/>
              <a:buNone/>
            </a:pPr>
            <a:r>
              <a:rPr lang="en-US" sz="2800">
                <a:latin typeface="Times New Roman" pitchFamily="18" charset="0"/>
                <a:cs typeface="Arial" charset="0"/>
              </a:rPr>
              <a:t>Antisymmetric?</a:t>
            </a:r>
            <a:endParaRPr lang="en-US" sz="2800">
              <a:latin typeface="Times New Roman" pitchFamily="18" charset="0"/>
              <a:cs typeface="Arial" charset="0"/>
              <a:sym typeface="Symbol" pitchFamily="18" charset="2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286000" y="2438400"/>
            <a:ext cx="6400800" cy="1150938"/>
            <a:chOff x="3456" y="3504"/>
            <a:chExt cx="1440" cy="816"/>
          </a:xfrm>
        </p:grpSpPr>
        <p:sp>
          <p:nvSpPr>
            <p:cNvPr id="56341" name="Oval 10"/>
            <p:cNvSpPr>
              <a:spLocks noChangeArrowheads="1"/>
            </p:cNvSpPr>
            <p:nvPr/>
          </p:nvSpPr>
          <p:spPr bwMode="auto">
            <a:xfrm>
              <a:off x="3456" y="3504"/>
              <a:ext cx="1440" cy="81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56342" name="Text Box 11"/>
            <p:cNvSpPr txBox="1">
              <a:spLocks noChangeArrowheads="1"/>
            </p:cNvSpPr>
            <p:nvPr/>
          </p:nvSpPr>
          <p:spPr bwMode="auto">
            <a:xfrm>
              <a:off x="3649" y="3554"/>
              <a:ext cx="1055" cy="6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>
                  <a:latin typeface="Times New Roman" pitchFamily="18" charset="0"/>
                  <a:cs typeface="Arial" charset="0"/>
                </a:rPr>
                <a:t>A </a:t>
              </a:r>
              <a:r>
                <a:rPr lang="en-US" sz="2800">
                  <a:latin typeface="Times New Roman" pitchFamily="18" charset="0"/>
                  <a:cs typeface="Arial" charset="0"/>
                  <a:sym typeface="Symbol" pitchFamily="18" charset="2"/>
                </a:rPr>
                <a:t>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 B, B </a:t>
              </a:r>
              <a:r>
                <a:rPr lang="en-US" sz="2800">
                  <a:latin typeface="Times New Roman" pitchFamily="18" charset="0"/>
                  <a:cs typeface="Arial" charset="0"/>
                  <a:sym typeface="Symbol" pitchFamily="18" charset="2"/>
                </a:rPr>
                <a:t>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 C.  Does that mean A </a:t>
              </a:r>
              <a:r>
                <a:rPr lang="en-US" sz="2800">
                  <a:latin typeface="Times New Roman" pitchFamily="18" charset="0"/>
                  <a:cs typeface="Arial" charset="0"/>
                  <a:sym typeface="Symbol" pitchFamily="18" charset="2"/>
                </a:rPr>
                <a:t>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 C?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572000" y="3657600"/>
            <a:ext cx="1752600" cy="550863"/>
            <a:chOff x="3456" y="3504"/>
            <a:chExt cx="1440" cy="843"/>
          </a:xfrm>
        </p:grpSpPr>
        <p:sp>
          <p:nvSpPr>
            <p:cNvPr id="56339" name="Oval 13"/>
            <p:cNvSpPr>
              <a:spLocks noChangeArrowheads="1"/>
            </p:cNvSpPr>
            <p:nvPr/>
          </p:nvSpPr>
          <p:spPr bwMode="auto">
            <a:xfrm>
              <a:off x="3456" y="3504"/>
              <a:ext cx="1440" cy="81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56340" name="Text Box 14"/>
            <p:cNvSpPr txBox="1">
              <a:spLocks noChangeArrowheads="1"/>
            </p:cNvSpPr>
            <p:nvPr/>
          </p:nvSpPr>
          <p:spPr bwMode="auto">
            <a:xfrm>
              <a:off x="3649" y="3553"/>
              <a:ext cx="1055" cy="7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>
                  <a:latin typeface="Times New Roman" pitchFamily="18" charset="0"/>
                  <a:cs typeface="Arial" charset="0"/>
                </a:rPr>
                <a:t>Yes</a:t>
              </a:r>
              <a:endParaRPr lang="en-US" sz="2800">
                <a:latin typeface="Times New Roman" pitchFamily="18" charset="0"/>
                <a:cs typeface="Arial" charset="0"/>
                <a:sym typeface="Symbol" pitchFamily="18" charset="2"/>
              </a:endParaRP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181600" y="1143000"/>
            <a:ext cx="3581400" cy="587375"/>
            <a:chOff x="3456" y="3504"/>
            <a:chExt cx="1440" cy="816"/>
          </a:xfrm>
        </p:grpSpPr>
        <p:sp>
          <p:nvSpPr>
            <p:cNvPr id="56337" name="Oval 16"/>
            <p:cNvSpPr>
              <a:spLocks noChangeArrowheads="1"/>
            </p:cNvSpPr>
            <p:nvPr/>
          </p:nvSpPr>
          <p:spPr bwMode="auto">
            <a:xfrm>
              <a:off x="3456" y="3504"/>
              <a:ext cx="1440" cy="81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56338" name="Text Box 17"/>
            <p:cNvSpPr txBox="1">
              <a:spLocks noChangeArrowheads="1"/>
            </p:cNvSpPr>
            <p:nvPr/>
          </p:nvSpPr>
          <p:spPr bwMode="auto">
            <a:xfrm>
              <a:off x="3649" y="3555"/>
              <a:ext cx="1055" cy="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>
                  <a:latin typeface="Times New Roman" pitchFamily="18" charset="0"/>
                  <a:cs typeface="Arial" charset="0"/>
                </a:rPr>
                <a:t>Yes, A poset.</a:t>
              </a:r>
              <a:endParaRPr lang="en-US" sz="2800">
                <a:latin typeface="Times New Roman" pitchFamily="18" charset="0"/>
                <a:cs typeface="Arial" charset="0"/>
                <a:sym typeface="Symbol" pitchFamily="18" charset="2"/>
              </a:endParaRP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2133600" y="4572000"/>
            <a:ext cx="6400800" cy="1004888"/>
            <a:chOff x="3456" y="3504"/>
            <a:chExt cx="1440" cy="828"/>
          </a:xfrm>
        </p:grpSpPr>
        <p:sp>
          <p:nvSpPr>
            <p:cNvPr id="56335" name="Oval 19"/>
            <p:cNvSpPr>
              <a:spLocks noChangeArrowheads="1"/>
            </p:cNvSpPr>
            <p:nvPr/>
          </p:nvSpPr>
          <p:spPr bwMode="auto">
            <a:xfrm>
              <a:off x="3456" y="3504"/>
              <a:ext cx="1440" cy="81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56336" name="Text Box 20"/>
            <p:cNvSpPr txBox="1">
              <a:spLocks noChangeArrowheads="1"/>
            </p:cNvSpPr>
            <p:nvPr/>
          </p:nvSpPr>
          <p:spPr bwMode="auto">
            <a:xfrm>
              <a:off x="3649" y="3552"/>
              <a:ext cx="1055" cy="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>
                  <a:latin typeface="Times New Roman" pitchFamily="18" charset="0"/>
                  <a:cs typeface="Arial" charset="0"/>
                </a:rPr>
                <a:t>A </a:t>
              </a:r>
              <a:r>
                <a:rPr lang="en-US" sz="2800">
                  <a:latin typeface="Times New Roman" pitchFamily="18" charset="0"/>
                  <a:cs typeface="Arial" charset="0"/>
                  <a:sym typeface="Symbol" pitchFamily="18" charset="2"/>
                </a:rPr>
                <a:t>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 B, B </a:t>
              </a:r>
              <a:r>
                <a:rPr lang="en-US" sz="2800">
                  <a:latin typeface="Times New Roman" pitchFamily="18" charset="0"/>
                  <a:cs typeface="Arial" charset="0"/>
                  <a:sym typeface="Symbol" pitchFamily="18" charset="2"/>
                </a:rPr>
                <a:t>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 A.  Does that mean A </a:t>
              </a:r>
              <a:r>
                <a:rPr lang="en-US" sz="2800">
                  <a:latin typeface="Times New Roman" pitchFamily="18" charset="0"/>
                  <a:cs typeface="Arial" charset="0"/>
                  <a:sym typeface="Symbol" pitchFamily="18" charset="2"/>
                </a:rPr>
                <a:t>=B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?</a:t>
              </a: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4648200" y="5791200"/>
            <a:ext cx="1752600" cy="550863"/>
            <a:chOff x="3456" y="3504"/>
            <a:chExt cx="1440" cy="843"/>
          </a:xfrm>
        </p:grpSpPr>
        <p:sp>
          <p:nvSpPr>
            <p:cNvPr id="56333" name="Oval 22"/>
            <p:cNvSpPr>
              <a:spLocks noChangeArrowheads="1"/>
            </p:cNvSpPr>
            <p:nvPr/>
          </p:nvSpPr>
          <p:spPr bwMode="auto">
            <a:xfrm>
              <a:off x="3456" y="3504"/>
              <a:ext cx="1440" cy="81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56334" name="Text Box 23"/>
            <p:cNvSpPr txBox="1">
              <a:spLocks noChangeArrowheads="1"/>
            </p:cNvSpPr>
            <p:nvPr/>
          </p:nvSpPr>
          <p:spPr bwMode="auto">
            <a:xfrm>
              <a:off x="3649" y="3553"/>
              <a:ext cx="1055" cy="7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>
                  <a:latin typeface="Times New Roman" pitchFamily="18" charset="0"/>
                  <a:cs typeface="Arial" charset="0"/>
                </a:rPr>
                <a:t>Yes</a:t>
              </a:r>
              <a:endParaRPr lang="en-US" sz="2800">
                <a:latin typeface="Times New Roman" pitchFamily="18" charset="0"/>
                <a:cs typeface="Arial" charset="0"/>
                <a:sym typeface="Symbol" pitchFamily="18" charset="2"/>
              </a:endParaRPr>
            </a:p>
          </p:txBody>
        </p:sp>
      </p:grpSp>
      <p:sp>
        <p:nvSpPr>
          <p:cNvPr id="24" name="Slide Number Placeholder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5A1F77-FF76-4D59-84EF-0721F2F3F7B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0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0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0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0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8" grpId="0" build="p" autoUpdateAnimBg="0"/>
      <p:bldP spid="120839" grpId="0" build="p" autoUpdateAnimBg="0"/>
      <p:bldP spid="120840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70875" cy="1219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Example.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 = students; </a:t>
            </a:r>
            <a:r>
              <a:rPr lang="en-US" i="1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 = courses. 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mtClean="0">
                <a:latin typeface="Times New Roman" pitchFamily="18" charset="0"/>
                <a:sym typeface="Symbol" pitchFamily="18" charset="2"/>
              </a:rPr>
              <a:t>	</a:t>
            </a:r>
            <a:r>
              <a:rPr lang="en-US" i="1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 = {(</a:t>
            </a:r>
            <a:r>
              <a:rPr lang="en-US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i="1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) | student </a:t>
            </a:r>
            <a:r>
              <a:rPr lang="en-US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 is enrolled in class </a:t>
            </a:r>
            <a:r>
              <a:rPr lang="en-US" i="1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defRPr/>
            </a:pPr>
            <a:endParaRPr lang="en-US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smtClean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84995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mtClean="0"/>
              <a:t>1. Definitions</a:t>
            </a:r>
          </a:p>
        </p:txBody>
      </p:sp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352800"/>
            <a:ext cx="44196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48831-9ED5-4F23-8BB7-6AACCB8B1F8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228600" y="685800"/>
            <a:ext cx="86106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aramond" pitchFamily="18" charset="0"/>
            </a:endParaRPr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457200" y="6096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Definition.</a:t>
            </a: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Các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phần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tử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a </a:t>
            </a:r>
            <a:r>
              <a:rPr lang="en-US" sz="280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và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b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của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poset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    (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S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,    )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gọi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là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so </a:t>
            </a:r>
            <a:r>
              <a:rPr lang="en-US" sz="2800" b="1" i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sánh</a:t>
            </a:r>
            <a:r>
              <a:rPr lang="en-US" sz="28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b="1" i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được</a:t>
            </a:r>
            <a:r>
              <a:rPr lang="en-US" sz="28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 </a:t>
            </a:r>
            <a:r>
              <a:rPr lang="en-US" sz="2800" b="1" i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nếu</a:t>
            </a:r>
            <a:r>
              <a:rPr lang="en-US" sz="28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a     b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 or  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b      a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. </a:t>
            </a:r>
          </a:p>
        </p:txBody>
      </p:sp>
      <p:graphicFrame>
        <p:nvGraphicFramePr>
          <p:cNvPr id="121860" name="Object 4"/>
          <p:cNvGraphicFramePr>
            <a:graphicFrameLocks noChangeAspect="1"/>
          </p:cNvGraphicFramePr>
          <p:nvPr/>
        </p:nvGraphicFramePr>
        <p:xfrm>
          <a:off x="7239000" y="762000"/>
          <a:ext cx="298450" cy="298450"/>
        </p:xfrm>
        <a:graphic>
          <a:graphicData uri="http://schemas.openxmlformats.org/presentationml/2006/ole">
            <p:oleObj spid="_x0000_s3074" name="Equation" r:id="rId3" imgW="139680" imgH="139680" progId="Equation.3">
              <p:embed/>
            </p:oleObj>
          </a:graphicData>
        </a:graphic>
      </p:graphicFrame>
      <p:graphicFrame>
        <p:nvGraphicFramePr>
          <p:cNvPr id="121861" name="Object 5"/>
          <p:cNvGraphicFramePr>
            <a:graphicFrameLocks noChangeAspect="1"/>
          </p:cNvGraphicFramePr>
          <p:nvPr/>
        </p:nvGraphicFramePr>
        <p:xfrm>
          <a:off x="4191000" y="1143000"/>
          <a:ext cx="298450" cy="298450"/>
        </p:xfrm>
        <a:graphic>
          <a:graphicData uri="http://schemas.openxmlformats.org/presentationml/2006/ole">
            <p:oleObj spid="_x0000_s3075" name="Equation" r:id="rId4" imgW="139680" imgH="139680" progId="Equation.3">
              <p:embed/>
            </p:oleObj>
          </a:graphicData>
        </a:graphic>
      </p:graphicFrame>
      <p:graphicFrame>
        <p:nvGraphicFramePr>
          <p:cNvPr id="121862" name="Object 6"/>
          <p:cNvGraphicFramePr>
            <a:graphicFrameLocks noChangeAspect="1"/>
          </p:cNvGraphicFramePr>
          <p:nvPr/>
        </p:nvGraphicFramePr>
        <p:xfrm>
          <a:off x="5791200" y="1143000"/>
          <a:ext cx="298450" cy="298450"/>
        </p:xfrm>
        <a:graphic>
          <a:graphicData uri="http://schemas.openxmlformats.org/presentationml/2006/ole">
            <p:oleObj spid="_x0000_s3076" name="Equation" r:id="rId5" imgW="139680" imgH="139680" progId="Equation.DSMT4">
              <p:embed/>
            </p:oleObj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33400" y="2209800"/>
            <a:ext cx="8382000" cy="954088"/>
            <a:chOff x="384" y="2400"/>
            <a:chExt cx="5136" cy="601"/>
          </a:xfrm>
        </p:grpSpPr>
        <p:graphicFrame>
          <p:nvGraphicFramePr>
            <p:cNvPr id="3078" name="Object 8"/>
            <p:cNvGraphicFramePr>
              <a:graphicFrameLocks noChangeAspect="1"/>
            </p:cNvGraphicFramePr>
            <p:nvPr/>
          </p:nvGraphicFramePr>
          <p:xfrm>
            <a:off x="1440" y="2496"/>
            <a:ext cx="188" cy="188"/>
          </p:xfrm>
          <a:graphic>
            <a:graphicData uri="http://schemas.openxmlformats.org/presentationml/2006/ole">
              <p:oleObj spid="_x0000_s3078" name="Equation" r:id="rId6" imgW="139680" imgH="139680" progId="Equation.3">
                <p:embed/>
              </p:oleObj>
            </a:graphicData>
          </a:graphic>
        </p:graphicFrame>
        <p:sp>
          <p:nvSpPr>
            <p:cNvPr id="121865" name="Rectangle 9"/>
            <p:cNvSpPr>
              <a:spLocks noChangeArrowheads="1"/>
            </p:cNvSpPr>
            <p:nvPr/>
          </p:nvSpPr>
          <p:spPr bwMode="auto">
            <a:xfrm>
              <a:off x="384" y="2400"/>
              <a:ext cx="5136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Cho      (</a:t>
              </a:r>
              <a:r>
                <a:rPr lang="en-US" sz="28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S</a:t>
              </a:r>
              <a:r>
                <a:rPr 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,     ), </a:t>
              </a:r>
              <a:r>
                <a:rPr lang="en-US" sz="28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nếu</a:t>
              </a:r>
              <a:r>
                <a:rPr 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 </a:t>
              </a:r>
              <a:r>
                <a:rPr lang="en-US" sz="28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hai</a:t>
              </a:r>
              <a:r>
                <a:rPr 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 </a:t>
              </a:r>
              <a:r>
                <a:rPr lang="en-US" sz="28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phần</a:t>
              </a:r>
              <a:r>
                <a:rPr 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 </a:t>
              </a:r>
              <a:r>
                <a:rPr lang="en-US" sz="28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tử</a:t>
              </a:r>
              <a:r>
                <a:rPr 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 </a:t>
              </a:r>
              <a:r>
                <a:rPr lang="en-US" sz="28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tùy</a:t>
              </a:r>
              <a:r>
                <a:rPr 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 ý </a:t>
              </a:r>
              <a:r>
                <a:rPr lang="en-US" sz="28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của</a:t>
              </a:r>
              <a:r>
                <a:rPr 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 S </a:t>
              </a:r>
              <a:r>
                <a:rPr lang="en-US" sz="28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đều</a:t>
              </a:r>
              <a:r>
                <a:rPr 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 so </a:t>
              </a:r>
              <a:r>
                <a:rPr lang="en-US" sz="28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sánh</a:t>
              </a:r>
              <a:r>
                <a:rPr 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 </a:t>
              </a:r>
              <a:r>
                <a:rPr lang="en-US" sz="28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được</a:t>
              </a:r>
              <a:r>
                <a:rPr 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 </a:t>
              </a:r>
              <a:r>
                <a:rPr lang="en-US" sz="28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với</a:t>
              </a:r>
              <a:r>
                <a:rPr 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 </a:t>
              </a:r>
              <a:r>
                <a:rPr lang="en-US" sz="28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nhau</a:t>
              </a:r>
              <a:r>
                <a:rPr 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  </a:t>
              </a:r>
              <a:r>
                <a:rPr lang="en-US" sz="28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thì</a:t>
              </a:r>
              <a:r>
                <a:rPr 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 </a:t>
              </a:r>
              <a:r>
                <a:rPr lang="en-US" sz="28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ta</a:t>
              </a:r>
              <a:r>
                <a:rPr 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 </a:t>
              </a:r>
              <a:r>
                <a:rPr lang="en-US" sz="28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gọi</a:t>
              </a:r>
              <a:r>
                <a:rPr 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 </a:t>
              </a:r>
              <a:r>
                <a:rPr lang="en-US" sz="28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nó</a:t>
              </a:r>
              <a:r>
                <a:rPr 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 </a:t>
              </a:r>
              <a:r>
                <a:rPr lang="en-US" sz="28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là</a:t>
              </a:r>
              <a:r>
                <a:rPr 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 </a:t>
              </a:r>
              <a:r>
                <a:rPr lang="en-US" sz="2800" b="1" i="1" dirty="0" err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tập</a:t>
              </a:r>
              <a:r>
                <a:rPr lang="en-US" sz="2800" b="1" i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sz="2800" b="1" i="1" dirty="0" err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sắp</a:t>
              </a:r>
              <a:r>
                <a:rPr lang="en-US" sz="2800" b="1" i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sz="2800" b="1" i="1" dirty="0" err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thứ</a:t>
              </a:r>
              <a:r>
                <a:rPr lang="en-US" sz="2800" b="1" i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sz="2800" b="1" i="1" dirty="0" err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tự</a:t>
              </a:r>
              <a:r>
                <a:rPr lang="en-US" sz="2800" b="1" i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sz="2800" b="1" i="1" dirty="0" err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toàn</a:t>
              </a:r>
              <a:r>
                <a:rPr lang="en-US" sz="2800" b="1" i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sz="2800" b="1" i="1" dirty="0" err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phần</a:t>
              </a:r>
              <a:r>
                <a:rPr lang="en-US" sz="2400" b="1" i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  <a:cs typeface="Arial" charset="0"/>
                  <a:sym typeface="Symbol" pitchFamily="18" charset="2"/>
                </a:rPr>
                <a:t>.</a:t>
              </a:r>
            </a:p>
          </p:txBody>
        </p:sp>
      </p:grpSp>
      <p:sp>
        <p:nvSpPr>
          <p:cNvPr id="121866" name="Rectangle 10"/>
          <p:cNvSpPr>
            <a:spLocks noChangeArrowheads="1"/>
          </p:cNvSpPr>
          <p:nvPr/>
        </p:nvSpPr>
        <p:spPr bwMode="auto">
          <a:xfrm>
            <a:off x="228600" y="1589088"/>
            <a:ext cx="7197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   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Trái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lại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thì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ta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nói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và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b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b="1" i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không</a:t>
            </a:r>
            <a:r>
              <a:rPr lang="en-US" sz="28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so </a:t>
            </a:r>
            <a:r>
              <a:rPr lang="en-US" sz="2800" b="1" i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sánh</a:t>
            </a:r>
            <a:r>
              <a:rPr lang="en-US" sz="28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b="1" i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đư</a:t>
            </a:r>
            <a:r>
              <a:rPr lang="en-US" sz="2800" b="1" i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  <a:sym typeface="Symbol" pitchFamily="18" charset="2"/>
              </a:rPr>
              <a:t>ợc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.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33400" y="3367088"/>
            <a:ext cx="8382000" cy="1323975"/>
            <a:chOff x="336" y="3696"/>
            <a:chExt cx="5232" cy="834"/>
          </a:xfrm>
        </p:grpSpPr>
        <p:graphicFrame>
          <p:nvGraphicFramePr>
            <p:cNvPr id="3077" name="Object 12"/>
            <p:cNvGraphicFramePr>
              <a:graphicFrameLocks noChangeAspect="1"/>
            </p:cNvGraphicFramePr>
            <p:nvPr/>
          </p:nvGraphicFramePr>
          <p:xfrm>
            <a:off x="1872" y="3792"/>
            <a:ext cx="191" cy="188"/>
          </p:xfrm>
          <a:graphic>
            <a:graphicData uri="http://schemas.openxmlformats.org/presentationml/2006/ole">
              <p:oleObj spid="_x0000_s3077" name="Equation" r:id="rId7" imgW="139680" imgH="139680" progId="Equation.3">
                <p:embed/>
              </p:oleObj>
            </a:graphicData>
          </a:graphic>
        </p:graphicFrame>
        <p:sp>
          <p:nvSpPr>
            <p:cNvPr id="121869" name="Rectangle 13"/>
            <p:cNvSpPr>
              <a:spLocks noChangeArrowheads="1"/>
            </p:cNvSpPr>
            <p:nvPr/>
          </p:nvSpPr>
          <p:spPr bwMode="auto">
            <a:xfrm>
              <a:off x="336" y="3696"/>
              <a:ext cx="5232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Ta </a:t>
              </a:r>
              <a:r>
                <a:rPr lang="en-US" sz="28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cũng</a:t>
              </a:r>
              <a:r>
                <a:rPr 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 </a:t>
              </a:r>
              <a:r>
                <a:rPr lang="en-US" sz="28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nói</a:t>
              </a:r>
              <a:r>
                <a:rPr 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 </a:t>
              </a:r>
              <a:r>
                <a:rPr lang="en-US" sz="28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rằng</a:t>
              </a:r>
              <a:r>
                <a:rPr 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    </a:t>
              </a:r>
              <a:r>
                <a:rPr lang="en-US" sz="28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là</a:t>
              </a:r>
              <a:r>
                <a:rPr 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 </a:t>
              </a:r>
              <a:r>
                <a:rPr lang="en-US" sz="2800" b="1" i="1" dirty="0" err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thứ</a:t>
              </a:r>
              <a:r>
                <a:rPr lang="en-US" sz="2800" b="1" i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sz="2800" b="1" i="1" dirty="0" err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tự</a:t>
              </a:r>
              <a:r>
                <a:rPr lang="en-US" sz="2800" b="1" i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sz="2800" b="1" i="1" dirty="0" err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toàn</a:t>
              </a:r>
              <a:r>
                <a:rPr lang="en-US" sz="2800" b="1" i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sz="2800" b="1" i="1" dirty="0" err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phần</a:t>
              </a:r>
              <a:r>
                <a:rPr lang="en-US" sz="2800" b="1" i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hay </a:t>
              </a:r>
              <a:r>
                <a:rPr lang="en-US" sz="2800" b="1" i="1" dirty="0" err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thứ</a:t>
              </a:r>
              <a:r>
                <a:rPr lang="en-US" sz="2800" b="1" i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sz="2800" b="1" i="1" dirty="0" err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tự</a:t>
              </a:r>
              <a:r>
                <a:rPr lang="en-US" sz="2800" b="1" i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sz="2800" b="1" i="1" dirty="0" err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tuyến</a:t>
              </a:r>
              <a:r>
                <a:rPr lang="en-US" sz="2800" b="1" i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sz="2800" b="1" i="1" dirty="0" err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tính</a:t>
              </a:r>
              <a:r>
                <a:rPr 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 </a:t>
              </a:r>
              <a:r>
                <a:rPr lang="en-US" sz="28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trên</a:t>
              </a:r>
              <a:r>
                <a:rPr 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 </a:t>
              </a:r>
              <a:r>
                <a:rPr lang="en-US" sz="28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  <a:sym typeface="Symbol" pitchFamily="18" charset="2"/>
                </a:rPr>
                <a:t>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endParaRPr>
            </a:p>
          </p:txBody>
        </p:sp>
      </p:grpSp>
      <p:sp>
        <p:nvSpPr>
          <p:cNvPr id="121870" name="Rectangle 14"/>
          <p:cNvSpPr>
            <a:spLocks noChangeArrowheads="1"/>
          </p:cNvSpPr>
          <p:nvPr/>
        </p:nvSpPr>
        <p:spPr bwMode="auto">
          <a:xfrm>
            <a:off x="304800" y="4191000"/>
            <a:ext cx="83058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 b="1">
                <a:solidFill>
                  <a:schemeClr val="hlink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Example.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Quan hệ “</a:t>
            </a:r>
            <a:r>
              <a:rPr lang="en-US" sz="3200">
                <a:latin typeface="Times New Roman" pitchFamily="18" charset="0"/>
                <a:cs typeface="Arial" charset="0"/>
                <a:sym typeface="Symbol" pitchFamily="18" charset="2"/>
              </a:rPr>
              <a:t>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” trên tập số nguyên dương là thứ tự toàn phần. </a:t>
            </a:r>
          </a:p>
        </p:txBody>
      </p:sp>
      <p:sp>
        <p:nvSpPr>
          <p:cNvPr id="121871" name="Rectangle 15"/>
          <p:cNvSpPr>
            <a:spLocks noChangeArrowheads="1"/>
          </p:cNvSpPr>
          <p:nvPr/>
        </p:nvSpPr>
        <p:spPr bwMode="auto">
          <a:xfrm>
            <a:off x="304800" y="5334000"/>
            <a:ext cx="8153400" cy="125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 b="1">
                <a:solidFill>
                  <a:schemeClr val="hlink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Example.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Quan hệ ước số “ | ”trên tập hợp số nguyên dương không là thứ tự tòan phần, vì các số 5 và 7 là không so  sánh được.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502731-FC6F-4C2F-A223-23E9A4105A3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1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1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1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1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animBg="1"/>
      <p:bldP spid="121859" grpId="0"/>
      <p:bldP spid="12186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err="1" smtClean="0">
                <a:latin typeface="Times New Roman" pitchFamily="18" charset="0"/>
              </a:rPr>
              <a:t>Thứ</a:t>
            </a:r>
            <a:r>
              <a:rPr lang="en-US" sz="4000" dirty="0" smtClean="0">
                <a:latin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</a:rPr>
              <a:t>tự</a:t>
            </a:r>
            <a:r>
              <a:rPr lang="en-US" sz="4000" dirty="0" smtClean="0">
                <a:latin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</a:rPr>
              <a:t>tự</a:t>
            </a:r>
            <a:r>
              <a:rPr lang="en-US" sz="4000" dirty="0" smtClean="0">
                <a:latin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</a:rPr>
              <a:t>điển</a:t>
            </a:r>
            <a:endParaRPr lang="en-US" sz="4000" dirty="0" smtClean="0">
              <a:latin typeface="Times New Roman" pitchFamily="18" charset="0"/>
            </a:endParaRP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848600" cy="18288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Times" pitchFamily="18" charset="0"/>
              <a:buNone/>
              <a:defRPr/>
            </a:pPr>
            <a:r>
              <a:rPr lang="en-US" sz="2800" b="1" dirty="0" smtClean="0">
                <a:solidFill>
                  <a:schemeClr val="hlink"/>
                </a:solidFill>
                <a:latin typeface="Times New Roman" pitchFamily="18" charset="0"/>
              </a:rPr>
              <a:t>Ex.</a:t>
            </a:r>
            <a:r>
              <a:rPr lang="en-US" sz="2800" dirty="0" smtClean="0">
                <a:latin typeface="Times New Roman" pitchFamily="18" charset="0"/>
              </a:rPr>
              <a:t>  </a:t>
            </a:r>
            <a:r>
              <a:rPr lang="en-US" sz="2800" dirty="0" err="1" smtClean="0">
                <a:latin typeface="Times New Roman" pitchFamily="18" charset="0"/>
              </a:rPr>
              <a:t>Trên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tập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chuỗi</a:t>
            </a:r>
            <a:r>
              <a:rPr lang="en-US" sz="2800" dirty="0" smtClean="0">
                <a:latin typeface="Times New Roman" pitchFamily="18" charset="0"/>
              </a:rPr>
              <a:t> bit </a:t>
            </a:r>
            <a:r>
              <a:rPr lang="en-US" sz="2800" dirty="0" err="1" smtClean="0">
                <a:latin typeface="Times New Roman" pitchFamily="18" charset="0"/>
              </a:rPr>
              <a:t>có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độ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dài</a:t>
            </a:r>
            <a:r>
              <a:rPr lang="en-US" sz="2800" dirty="0" smtClean="0">
                <a:latin typeface="Times New Roman" pitchFamily="18" charset="0"/>
              </a:rPr>
              <a:t> n </a:t>
            </a:r>
            <a:r>
              <a:rPr lang="en-US" sz="2800" dirty="0" err="1" smtClean="0">
                <a:latin typeface="Times New Roman" pitchFamily="18" charset="0"/>
              </a:rPr>
              <a:t>ta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có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thể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định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nghĩa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thứ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tự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như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sau</a:t>
            </a:r>
            <a:r>
              <a:rPr lang="en-US" sz="2800" dirty="0" smtClean="0">
                <a:latin typeface="Times New Roman" pitchFamily="18" charset="0"/>
              </a:rPr>
              <a:t>:</a:t>
            </a:r>
          </a:p>
          <a:p>
            <a:pPr marL="457200" indent="-457200" algn="ctr" eaLnBrk="1" hangingPunct="1">
              <a:lnSpc>
                <a:spcPct val="90000"/>
              </a:lnSpc>
              <a:buFont typeface="Times" pitchFamily="18" charset="0"/>
              <a:buNone/>
              <a:defRPr/>
            </a:pP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800" baseline="-25000" dirty="0" smtClean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800" baseline="-25000" dirty="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…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800" i="1" baseline="-25000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800" baseline="-250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 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sz="2800" baseline="-25000" dirty="0" smtClean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sz="2800" baseline="-25000" dirty="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…</a:t>
            </a:r>
            <a:r>
              <a:rPr lang="en-US" sz="2800" i="1" dirty="0" err="1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sz="2800" i="1" baseline="-25000" dirty="0" err="1" smtClean="0">
                <a:latin typeface="Times New Roman" pitchFamily="18" charset="0"/>
                <a:sym typeface="Symbol" pitchFamily="18" charset="2"/>
              </a:rPr>
              <a:t>n</a:t>
            </a:r>
            <a:endParaRPr lang="en-US" sz="2800" i="1" baseline="-25000" dirty="0" smtClean="0">
              <a:latin typeface="Times New Roman" pitchFamily="18" charset="0"/>
              <a:sym typeface="Symbol" pitchFamily="18" charset="2"/>
            </a:endParaRPr>
          </a:p>
          <a:p>
            <a:pPr marL="457200" indent="-457200" eaLnBrk="1" hangingPunct="1">
              <a:lnSpc>
                <a:spcPct val="90000"/>
              </a:lnSpc>
              <a:buFont typeface="Times" pitchFamily="18" charset="0"/>
              <a:buNone/>
              <a:defRPr/>
            </a:pP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iff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i="1" dirty="0" err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800" i="1" baseline="-25000" dirty="0" err="1" smtClean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sz="2800" baseline="-250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 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sz="2800" i="1" baseline="-25000" dirty="0" smtClean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,  </a:t>
            </a:r>
            <a:r>
              <a:rPr lang="en-US" sz="2800" i="1" dirty="0" err="1" smtClean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.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304800" y="3124200"/>
            <a:ext cx="8153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buFont typeface="Times" pitchFamily="18" charset="0"/>
              <a:buNone/>
            </a:pPr>
            <a:r>
              <a:rPr lang="en-US" sz="2800">
                <a:latin typeface="Times New Roman" pitchFamily="18" charset="0"/>
                <a:cs typeface="Arial" charset="0"/>
              </a:rPr>
              <a:t>Với thứ tự này thì các chuỗi 0110 và 1000  là không</a:t>
            </a:r>
          </a:p>
          <a:p>
            <a:pPr marL="457200" indent="-457200">
              <a:buFont typeface="Times" pitchFamily="18" charset="0"/>
              <a:buNone/>
            </a:pPr>
            <a:r>
              <a:rPr lang="en-US" sz="2800">
                <a:latin typeface="Times New Roman" pitchFamily="18" charset="0"/>
                <a:cs typeface="Arial" charset="0"/>
              </a:rPr>
              <a:t>so sánh được với nhau .Chúng ta không thể nói chuỗi</a:t>
            </a:r>
          </a:p>
          <a:p>
            <a:pPr marL="457200" indent="-457200">
              <a:buFont typeface="Times" pitchFamily="18" charset="0"/>
              <a:buNone/>
            </a:pPr>
            <a:r>
              <a:rPr lang="en-US" sz="2800">
                <a:latin typeface="Times New Roman" pitchFamily="18" charset="0"/>
                <a:cs typeface="Arial" charset="0"/>
              </a:rPr>
              <a:t>nào lớn hơn.</a:t>
            </a:r>
          </a:p>
          <a:p>
            <a:pPr marL="457200" indent="-457200">
              <a:buFont typeface="Times" pitchFamily="18" charset="0"/>
              <a:buNone/>
            </a:pPr>
            <a:endParaRPr lang="en-US" sz="2800">
              <a:latin typeface="Times New Roman" pitchFamily="18" charset="0"/>
              <a:cs typeface="Arial" charset="0"/>
              <a:sym typeface="Symbol" pitchFamily="18" charset="2"/>
            </a:endParaRP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457200" y="4572000"/>
            <a:ext cx="8305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buFont typeface="Times" pitchFamily="18" charset="0"/>
              <a:buNone/>
            </a:pPr>
            <a:r>
              <a:rPr lang="en-US" sz="2800">
                <a:latin typeface="Times New Roman" pitchFamily="18" charset="0"/>
                <a:cs typeface="Arial" charset="0"/>
              </a:rPr>
              <a:t>Trong tin học chúng ta thường sử dụng thứ tự tòan phần</a:t>
            </a:r>
          </a:p>
          <a:p>
            <a:pPr marL="457200" indent="-457200">
              <a:buFont typeface="Times" pitchFamily="18" charset="0"/>
              <a:buNone/>
            </a:pPr>
            <a:r>
              <a:rPr lang="en-US" sz="2800">
                <a:latin typeface="Times New Roman" pitchFamily="18" charset="0"/>
                <a:cs typeface="Arial" charset="0"/>
              </a:rPr>
              <a:t>trên các chuỗi bit .</a:t>
            </a:r>
          </a:p>
          <a:p>
            <a:pPr marL="457200" indent="-457200">
              <a:buFont typeface="Times" pitchFamily="18" charset="0"/>
              <a:buNone/>
            </a:pPr>
            <a:r>
              <a:rPr lang="en-US" sz="2800" b="1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Đó là thứ tự tự điển.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3901BC-4FBF-437B-A962-C6F97BC97E5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2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2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2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2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/>
      <p:bldP spid="122884" grpId="0" build="p" autoUpdateAnimBg="0"/>
      <p:bldP spid="122885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latin typeface="Times New Roman" pitchFamily="18" charset="0"/>
              </a:rPr>
              <a:t>Thứ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điển</a:t>
            </a:r>
            <a:endParaRPr lang="en-US" dirty="0" smtClean="0"/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381000" y="32004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Times" pitchFamily="18" charset="0"/>
              <a:buNone/>
            </a:pPr>
            <a:r>
              <a:rPr lang="en-US" sz="2800">
                <a:latin typeface="Times New Roman" pitchFamily="18" charset="0"/>
                <a:cs typeface="Arial" charset="0"/>
              </a:rPr>
              <a:t>Dễ dàng thấy  rằng  đây là thứ tự tòan phần trên </a:t>
            </a:r>
            <a:r>
              <a:rPr lang="en-US" sz="2800" i="1">
                <a:latin typeface="Times New Roman" pitchFamily="18" charset="0"/>
                <a:cs typeface="Arial" charset="0"/>
              </a:rPr>
              <a:t>A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</a:t>
            </a:r>
            <a:r>
              <a:rPr lang="en-US" sz="2800" i="1">
                <a:latin typeface="Times New Roman" pitchFamily="18" charset="0"/>
                <a:cs typeface="Arial" charset="0"/>
              </a:rPr>
              <a:t> B</a:t>
            </a:r>
            <a:r>
              <a:rPr lang="en-US" sz="2800">
                <a:latin typeface="Times New Roman" pitchFamily="18" charset="0"/>
                <a:cs typeface="Arial" charset="0"/>
              </a:rPr>
              <a:t> Ta gọi nó là </a:t>
            </a:r>
            <a:r>
              <a:rPr lang="en-US" sz="2800" b="1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thứ tự tự điển .</a:t>
            </a: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381000" y="4343400"/>
            <a:ext cx="8305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Times" pitchFamily="18" charset="0"/>
              <a:buNone/>
            </a:pPr>
            <a:r>
              <a:rPr lang="en-US" sz="2800">
                <a:latin typeface="Times New Roman" pitchFamily="18" charset="0"/>
                <a:cs typeface="Arial" charset="0"/>
              </a:rPr>
              <a:t>Chú ý rằng nếu </a:t>
            </a:r>
            <a:r>
              <a:rPr lang="en-US" sz="2800" i="1">
                <a:latin typeface="Times New Roman" pitchFamily="18" charset="0"/>
                <a:cs typeface="Arial" charset="0"/>
              </a:rPr>
              <a:t>A </a:t>
            </a:r>
            <a:r>
              <a:rPr lang="en-US" sz="2800">
                <a:latin typeface="Times New Roman" pitchFamily="18" charset="0"/>
                <a:cs typeface="Arial" charset="0"/>
              </a:rPr>
              <a:t>và </a:t>
            </a:r>
            <a:r>
              <a:rPr lang="en-US" sz="2800" i="1">
                <a:latin typeface="Times New Roman" pitchFamily="18" charset="0"/>
                <a:cs typeface="Arial" charset="0"/>
              </a:rPr>
              <a:t>B</a:t>
            </a:r>
            <a:r>
              <a:rPr lang="en-US" sz="2800">
                <a:latin typeface="Times New Roman" pitchFamily="18" charset="0"/>
                <a:cs typeface="Arial" charset="0"/>
              </a:rPr>
              <a:t> được sắp tốt bởi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</a:t>
            </a:r>
            <a:r>
              <a:rPr lang="en-US" sz="2800">
                <a:latin typeface="Times New Roman" pitchFamily="18" charset="0"/>
                <a:cs typeface="Arial" charset="0"/>
              </a:rPr>
              <a:t> và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</a:t>
            </a:r>
            <a:r>
              <a:rPr lang="en-US" sz="2800">
                <a:latin typeface="Times New Roman" pitchFamily="18" charset="0"/>
                <a:cs typeface="Arial" charset="0"/>
              </a:rPr>
              <a:t> ’ ,tương ứng thì </a:t>
            </a:r>
            <a:r>
              <a:rPr lang="en-US" sz="2800" i="1">
                <a:latin typeface="Times New Roman" pitchFamily="18" charset="0"/>
                <a:cs typeface="Arial" charset="0"/>
              </a:rPr>
              <a:t>A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</a:t>
            </a:r>
            <a:r>
              <a:rPr lang="en-US" sz="2800" i="1">
                <a:latin typeface="Times New Roman" pitchFamily="18" charset="0"/>
                <a:cs typeface="Arial" charset="0"/>
              </a:rPr>
              <a:t> B</a:t>
            </a:r>
            <a:r>
              <a:rPr lang="en-US" sz="2800">
                <a:latin typeface="Times New Roman" pitchFamily="18" charset="0"/>
                <a:cs typeface="Arial" charset="0"/>
              </a:rPr>
              <a:t>  cũng được sắp tốt bởi thứ tự </a:t>
            </a:r>
            <a:r>
              <a:rPr lang="en-US" sz="2800" i="1">
                <a:latin typeface="Times New Roman" pitchFamily="18" charset="0"/>
                <a:cs typeface="Arial" charset="0"/>
              </a:rPr>
              <a:t> </a:t>
            </a:r>
            <a:r>
              <a:rPr lang="en-US" sz="2800">
                <a:latin typeface="Times New Roman" pitchFamily="18" charset="0"/>
                <a:cs typeface="Arial" charset="0"/>
              </a:rPr>
              <a:t> </a:t>
            </a: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1828800" y="2133600"/>
            <a:ext cx="6172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Times" pitchFamily="18" charset="0"/>
              <a:buNone/>
              <a:defRPr/>
            </a:pPr>
            <a:r>
              <a:rPr lang="en-US" sz="2800" dirty="0">
                <a:latin typeface="Times New Roman" pitchFamily="18" charset="0"/>
                <a:cs typeface="Arial" charset="0"/>
                <a:sym typeface="Symbol" pitchFamily="18" charset="2"/>
              </a:rPr>
              <a:t>(</a:t>
            </a:r>
            <a:r>
              <a:rPr lang="en-US" sz="2800" i="1" dirty="0">
                <a:latin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lang="en-US" sz="2800" baseline="-25000" dirty="0">
                <a:latin typeface="Times New Roman" pitchFamily="18" charset="0"/>
                <a:cs typeface="Arial" charset="0"/>
                <a:sym typeface="Symbol" pitchFamily="18" charset="2"/>
              </a:rPr>
              <a:t>1 </a:t>
            </a:r>
            <a:r>
              <a:rPr lang="en-US" sz="2800" dirty="0">
                <a:latin typeface="Times New Roman" pitchFamily="18" charset="0"/>
                <a:cs typeface="Arial" charset="0"/>
                <a:sym typeface="Symbol" pitchFamily="18" charset="2"/>
              </a:rPr>
              <a:t>, </a:t>
            </a:r>
            <a:r>
              <a:rPr lang="en-US" sz="2800" i="1" dirty="0">
                <a:latin typeface="Times New Roman" pitchFamily="18" charset="0"/>
                <a:cs typeface="Arial" charset="0"/>
                <a:sym typeface="Symbol" pitchFamily="18" charset="2"/>
              </a:rPr>
              <a:t>b</a:t>
            </a:r>
            <a:r>
              <a:rPr lang="en-US" sz="2800" baseline="-25000" dirty="0">
                <a:latin typeface="Times New Roman" pitchFamily="18" charset="0"/>
                <a:cs typeface="Arial" charset="0"/>
                <a:sym typeface="Symbol" pitchFamily="18" charset="2"/>
              </a:rPr>
              <a:t>1</a:t>
            </a:r>
            <a:r>
              <a:rPr lang="en-US" sz="2800" dirty="0">
                <a:latin typeface="Times New Roman" pitchFamily="18" charset="0"/>
                <a:cs typeface="Arial" charset="0"/>
                <a:sym typeface="Symbol" pitchFamily="18" charset="2"/>
              </a:rPr>
              <a:t>)</a:t>
            </a:r>
            <a:r>
              <a:rPr lang="en-US" sz="2800" baseline="-25000" dirty="0">
                <a:latin typeface="Times New Roman" pitchFamily="18" charset="0"/>
                <a:cs typeface="Arial" charset="0"/>
                <a:sym typeface="Symbol" pitchFamily="18" charset="2"/>
              </a:rPr>
              <a:t>        </a:t>
            </a:r>
            <a:r>
              <a:rPr lang="en-US" sz="2800" dirty="0">
                <a:latin typeface="Times New Roman" pitchFamily="18" charset="0"/>
                <a:cs typeface="Arial" charset="0"/>
                <a:sym typeface="Symbol" pitchFamily="18" charset="2"/>
              </a:rPr>
              <a:t>(</a:t>
            </a:r>
            <a:r>
              <a:rPr lang="en-US" sz="2800" i="1" dirty="0">
                <a:latin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lang="en-US" sz="2800" baseline="-25000" dirty="0">
                <a:latin typeface="Times New Roman" pitchFamily="18" charset="0"/>
                <a:cs typeface="Arial" charset="0"/>
                <a:sym typeface="Symbol" pitchFamily="18" charset="2"/>
              </a:rPr>
              <a:t>2</a:t>
            </a:r>
            <a:r>
              <a:rPr lang="en-US" sz="2800" dirty="0">
                <a:latin typeface="Times New Roman" pitchFamily="18" charset="0"/>
                <a:cs typeface="Arial" charset="0"/>
                <a:sym typeface="Symbol" pitchFamily="18" charset="2"/>
              </a:rPr>
              <a:t>,</a:t>
            </a:r>
            <a:r>
              <a:rPr lang="en-US" sz="2800" baseline="-25000" dirty="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i="1" dirty="0">
                <a:latin typeface="Times New Roman" pitchFamily="18" charset="0"/>
                <a:cs typeface="Arial" charset="0"/>
                <a:sym typeface="Symbol" pitchFamily="18" charset="2"/>
              </a:rPr>
              <a:t>b</a:t>
            </a:r>
            <a:r>
              <a:rPr lang="en-US" sz="2800" baseline="-25000" dirty="0">
                <a:latin typeface="Times New Roman" pitchFamily="18" charset="0"/>
                <a:cs typeface="Arial" charset="0"/>
                <a:sym typeface="Symbol" pitchFamily="18" charset="2"/>
              </a:rPr>
              <a:t>2</a:t>
            </a:r>
            <a:r>
              <a:rPr lang="en-US" sz="2800" dirty="0">
                <a:latin typeface="Times New Roman" pitchFamily="18" charset="0"/>
                <a:cs typeface="Arial" charset="0"/>
                <a:sym typeface="Symbol" pitchFamily="18" charset="2"/>
              </a:rPr>
              <a:t>)</a:t>
            </a:r>
            <a:r>
              <a:rPr lang="en-US" sz="2800" i="1" baseline="-25000" dirty="0">
                <a:latin typeface="Times New Roman" pitchFamily="18" charset="0"/>
                <a:cs typeface="Arial" charset="0"/>
                <a:sym typeface="Symbol" pitchFamily="18" charset="2"/>
              </a:rPr>
              <a:t>  </a:t>
            </a:r>
            <a:r>
              <a:rPr lang="en-US" sz="2800" dirty="0" err="1">
                <a:latin typeface="Times New Roman" pitchFamily="18" charset="0"/>
                <a:cs typeface="Arial" charset="0"/>
                <a:sym typeface="Symbol" pitchFamily="18" charset="2"/>
              </a:rPr>
              <a:t>iff</a:t>
            </a:r>
            <a:r>
              <a:rPr lang="en-US" sz="2800" dirty="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</a:p>
          <a:p>
            <a:pPr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Times" pitchFamily="18" charset="0"/>
              <a:buNone/>
              <a:defRPr/>
            </a:pPr>
            <a:r>
              <a:rPr lang="en-US" sz="2800" i="1" dirty="0">
                <a:latin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lang="en-US" sz="2800" baseline="-25000" dirty="0">
                <a:latin typeface="Times New Roman" pitchFamily="18" charset="0"/>
                <a:cs typeface="Arial" charset="0"/>
                <a:sym typeface="Symbol" pitchFamily="18" charset="2"/>
              </a:rPr>
              <a:t>1 </a:t>
            </a:r>
            <a:r>
              <a:rPr lang="en-US" sz="2800" dirty="0">
                <a:latin typeface="Times New Roman" pitchFamily="18" charset="0"/>
                <a:cs typeface="Arial" charset="0"/>
                <a:sym typeface="Symbol" pitchFamily="18" charset="2"/>
              </a:rPr>
              <a:t>&lt; </a:t>
            </a:r>
            <a:r>
              <a:rPr lang="en-US" sz="2800" i="1" dirty="0">
                <a:latin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lang="en-US" sz="2800" baseline="-25000" dirty="0">
                <a:latin typeface="Times New Roman" pitchFamily="18" charset="0"/>
                <a:cs typeface="Arial" charset="0"/>
                <a:sym typeface="Symbol" pitchFamily="18" charset="2"/>
              </a:rPr>
              <a:t>2</a:t>
            </a:r>
            <a:r>
              <a:rPr lang="en-US" sz="2800" dirty="0">
                <a:latin typeface="Times New Roman" pitchFamily="18" charset="0"/>
                <a:cs typeface="Arial" charset="0"/>
                <a:sym typeface="Symbol" pitchFamily="18" charset="2"/>
              </a:rPr>
              <a:t> or (</a:t>
            </a:r>
            <a:r>
              <a:rPr lang="en-US" sz="2800" i="1" dirty="0">
                <a:latin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lang="en-US" sz="2800" baseline="-25000" dirty="0">
                <a:latin typeface="Times New Roman" pitchFamily="18" charset="0"/>
                <a:cs typeface="Arial" charset="0"/>
                <a:sym typeface="Symbol" pitchFamily="18" charset="2"/>
              </a:rPr>
              <a:t>1 </a:t>
            </a:r>
            <a:r>
              <a:rPr lang="en-US" sz="2800" dirty="0">
                <a:latin typeface="Times New Roman" pitchFamily="18" charset="0"/>
                <a:cs typeface="Arial" charset="0"/>
                <a:sym typeface="Symbol" pitchFamily="18" charset="2"/>
              </a:rPr>
              <a:t>= </a:t>
            </a:r>
            <a:r>
              <a:rPr lang="en-US" sz="2800" i="1" dirty="0">
                <a:latin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lang="en-US" sz="2800" baseline="-25000" dirty="0">
                <a:latin typeface="Times New Roman" pitchFamily="18" charset="0"/>
                <a:cs typeface="Arial" charset="0"/>
                <a:sym typeface="Symbol" pitchFamily="18" charset="2"/>
              </a:rPr>
              <a:t>2</a:t>
            </a:r>
            <a:r>
              <a:rPr lang="en-US" sz="2800" dirty="0">
                <a:latin typeface="Times New Roman" pitchFamily="18" charset="0"/>
                <a:cs typeface="Arial" charset="0"/>
                <a:sym typeface="Symbol" pitchFamily="18" charset="2"/>
              </a:rPr>
              <a:t> and </a:t>
            </a:r>
            <a:r>
              <a:rPr lang="en-US" sz="2800" i="1" dirty="0">
                <a:latin typeface="Times New Roman" pitchFamily="18" charset="0"/>
                <a:cs typeface="Arial" charset="0"/>
                <a:sym typeface="Symbol" pitchFamily="18" charset="2"/>
              </a:rPr>
              <a:t>b</a:t>
            </a:r>
            <a:r>
              <a:rPr lang="en-US" sz="2800" baseline="-25000" dirty="0">
                <a:latin typeface="Times New Roman" pitchFamily="18" charset="0"/>
                <a:cs typeface="Arial" charset="0"/>
                <a:sym typeface="Symbol" pitchFamily="18" charset="2"/>
              </a:rPr>
              <a:t>1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sym typeface="Symbol" pitchFamily="18" charset="2"/>
              </a:rPr>
              <a:t></a:t>
            </a:r>
            <a:r>
              <a:rPr lang="en-US" dirty="0">
                <a:latin typeface="Garamond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  <a:sym typeface="Symbol" pitchFamily="18" charset="2"/>
              </a:rPr>
              <a:t> ’ </a:t>
            </a:r>
            <a:r>
              <a:rPr lang="en-US" sz="2800" i="1" dirty="0">
                <a:latin typeface="Times New Roman" pitchFamily="18" charset="0"/>
                <a:cs typeface="Arial" charset="0"/>
                <a:sym typeface="Symbol" pitchFamily="18" charset="2"/>
              </a:rPr>
              <a:t>b</a:t>
            </a:r>
            <a:r>
              <a:rPr lang="en-US" sz="2800" baseline="-25000" dirty="0">
                <a:latin typeface="Times New Roman" pitchFamily="18" charset="0"/>
                <a:cs typeface="Arial" charset="0"/>
                <a:sym typeface="Symbol" pitchFamily="18" charset="2"/>
              </a:rPr>
              <a:t>2</a:t>
            </a:r>
            <a:r>
              <a:rPr lang="en-US" sz="2800" dirty="0">
                <a:latin typeface="Times New Roman" pitchFamily="18" charset="0"/>
                <a:cs typeface="Arial" charset="0"/>
                <a:sym typeface="Symbol" pitchFamily="18" charset="2"/>
              </a:rPr>
              <a:t>)</a:t>
            </a:r>
          </a:p>
        </p:txBody>
      </p:sp>
      <p:graphicFrame>
        <p:nvGraphicFramePr>
          <p:cNvPr id="123910" name="Object 6"/>
          <p:cNvGraphicFramePr>
            <a:graphicFrameLocks noChangeAspect="1"/>
          </p:cNvGraphicFramePr>
          <p:nvPr/>
        </p:nvGraphicFramePr>
        <p:xfrm>
          <a:off x="3124200" y="2209800"/>
          <a:ext cx="298450" cy="298450"/>
        </p:xfrm>
        <a:graphic>
          <a:graphicData uri="http://schemas.openxmlformats.org/presentationml/2006/ole">
            <p:oleObj spid="_x0000_s4098" name="Equation" r:id="rId4" imgW="139680" imgH="139680" progId="Equation.3">
              <p:embed/>
            </p:oleObj>
          </a:graphicData>
        </a:graphic>
      </p:graphicFrame>
      <p:graphicFrame>
        <p:nvGraphicFramePr>
          <p:cNvPr id="123911" name="Object 7"/>
          <p:cNvGraphicFramePr>
            <a:graphicFrameLocks noChangeAspect="1"/>
          </p:cNvGraphicFramePr>
          <p:nvPr/>
        </p:nvGraphicFramePr>
        <p:xfrm>
          <a:off x="6781800" y="4959350"/>
          <a:ext cx="298450" cy="298450"/>
        </p:xfrm>
        <a:graphic>
          <a:graphicData uri="http://schemas.openxmlformats.org/presentationml/2006/ole">
            <p:oleObj spid="_x0000_s4099" name="Equation" r:id="rId5" imgW="139680" imgH="139680" progId="Equation.3">
              <p:embed/>
            </p:oleObj>
          </a:graphicData>
        </a:graphic>
      </p:graphicFrame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381000" y="5410200"/>
            <a:ext cx="8458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Times" pitchFamily="18" charset="0"/>
              <a:buNone/>
            </a:pPr>
            <a:r>
              <a:rPr lang="en-US" sz="2800">
                <a:latin typeface="Times New Roman" pitchFamily="18" charset="0"/>
                <a:cs typeface="Arial" charset="0"/>
              </a:rPr>
              <a:t>Chúng ta cũng có thể mở rộng định nghĩa trên cho tích Descartess của hữu hạn tập sắp thứ tự tòan phần.</a:t>
            </a:r>
            <a:endParaRPr lang="en-US" sz="2800" b="1">
              <a:solidFill>
                <a:schemeClr val="hlink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2391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7848600" cy="990600"/>
          </a:xfrm>
        </p:spPr>
        <p:txBody>
          <a:bodyPr/>
          <a:lstStyle/>
          <a:p>
            <a:pPr marL="0" indent="0" eaLnBrk="1" hangingPunct="1">
              <a:buFont typeface="Times" pitchFamily="18" charset="0"/>
              <a:buNone/>
              <a:defRPr/>
            </a:pPr>
            <a:r>
              <a:rPr lang="en-US" sz="2800" dirty="0" smtClean="0">
                <a:latin typeface="Times New Roman" pitchFamily="18" charset="0"/>
              </a:rPr>
              <a:t>Cho (</a:t>
            </a:r>
            <a:r>
              <a:rPr lang="en-US" sz="2800" i="1" dirty="0" smtClean="0">
                <a:latin typeface="Times New Roman" pitchFamily="18" charset="0"/>
              </a:rPr>
              <a:t>A,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)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và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(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sz="2800" i="1" dirty="0" smtClean="0">
                <a:latin typeface="Times New Roman" pitchFamily="18" charset="0"/>
              </a:rPr>
              <a:t>,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’)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là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hai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tập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sắp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thứ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tự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tòan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phần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. Ta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định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nghĩa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thứ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tự</a:t>
            </a:r>
            <a:r>
              <a:rPr lang="en-US" sz="2800" dirty="0" smtClean="0">
                <a:latin typeface="Times New Roman" pitchFamily="18" charset="0"/>
              </a:rPr>
              <a:t>       </a:t>
            </a:r>
            <a:r>
              <a:rPr lang="en-US" sz="2800" dirty="0" err="1" smtClean="0">
                <a:latin typeface="Times New Roman" pitchFamily="18" charset="0"/>
              </a:rPr>
              <a:t>trên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</a:rPr>
              <a:t>A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sz="2800" i="1" dirty="0" smtClean="0">
                <a:latin typeface="Times New Roman" pitchFamily="18" charset="0"/>
              </a:rPr>
              <a:t> B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như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sau</a:t>
            </a:r>
            <a:r>
              <a:rPr lang="en-US" sz="2800" dirty="0" smtClean="0">
                <a:latin typeface="Times New Roman" pitchFamily="18" charset="0"/>
              </a:rPr>
              <a:t> :</a:t>
            </a:r>
          </a:p>
        </p:txBody>
      </p:sp>
      <p:graphicFrame>
        <p:nvGraphicFramePr>
          <p:cNvPr id="123914" name="Object 10"/>
          <p:cNvGraphicFramePr>
            <a:graphicFrameLocks noChangeAspect="1"/>
          </p:cNvGraphicFramePr>
          <p:nvPr/>
        </p:nvGraphicFramePr>
        <p:xfrm>
          <a:off x="3505200" y="1676400"/>
          <a:ext cx="298450" cy="298450"/>
        </p:xfrm>
        <a:graphic>
          <a:graphicData uri="http://schemas.openxmlformats.org/presentationml/2006/ole">
            <p:oleObj spid="_x0000_s4100" name="Equation" r:id="rId6" imgW="139680" imgH="139680" progId="Equation.3">
              <p:embed/>
            </p:oleObj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128B6C-1BE6-42C8-8970-94A5A766F9D4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3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3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39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39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3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3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/>
      <p:bldP spid="123907" grpId="0" build="p" autoUpdateAnimBg="0"/>
      <p:bldP spid="123908" grpId="0" build="p" autoUpdateAnimBg="0"/>
      <p:bldP spid="123912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Thứ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điển</a:t>
            </a:r>
            <a:endParaRPr lang="en-US" dirty="0" smtClean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7391400" cy="34290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Times" pitchFamily="18" charset="0"/>
              <a:buNone/>
              <a:defRPr/>
            </a:pP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Cho 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là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một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tập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hữu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hạn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 (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ta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gọi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là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bảng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chữ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cái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).</a:t>
            </a:r>
          </a:p>
          <a:p>
            <a:pPr marL="457200" indent="-457200" eaLnBrk="1" hangingPunct="1">
              <a:lnSpc>
                <a:spcPct val="90000"/>
              </a:lnSpc>
              <a:buFont typeface="Times" pitchFamily="18" charset="0"/>
              <a:buNone/>
              <a:defRPr/>
            </a:pP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Tập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hợp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các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chuỗi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trên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 ,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ký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hiệu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là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 * ,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xác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định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bởi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 </a:t>
            </a:r>
          </a:p>
          <a:p>
            <a:pPr marL="838200" lvl="1" indent="-381000"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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</a:rPr>
              <a:t>*, </a:t>
            </a:r>
            <a:r>
              <a:rPr lang="en-US" dirty="0" err="1" smtClean="0">
                <a:solidFill>
                  <a:srgbClr val="FFFFFF"/>
                </a:solidFill>
                <a:latin typeface="Times New Roman" pitchFamily="18" charset="0"/>
              </a:rPr>
              <a:t>trong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Times New Roman" pitchFamily="18" charset="0"/>
              </a:rPr>
              <a:t>đó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Times New Roman" pitchFamily="18" charset="0"/>
              </a:rPr>
              <a:t>là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Times New Roman" pitchFamily="18" charset="0"/>
              </a:rPr>
              <a:t>chuỗi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Times New Roman" pitchFamily="18" charset="0"/>
              </a:rPr>
              <a:t>rỗng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</a:rPr>
              <a:t>.</a:t>
            </a:r>
          </a:p>
          <a:p>
            <a:pPr marL="838200" lvl="1" indent="-381000" eaLnBrk="1" hangingPunct="1">
              <a:lnSpc>
                <a:spcPct val="90000"/>
              </a:lnSpc>
              <a:defRPr/>
            </a:pPr>
            <a:r>
              <a:rPr lang="en-US" dirty="0" err="1" smtClean="0">
                <a:solidFill>
                  <a:srgbClr val="FFFFFF"/>
                </a:solidFill>
                <a:latin typeface="Times New Roman" pitchFamily="18" charset="0"/>
              </a:rPr>
              <a:t>Nếu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i="1" dirty="0" smtClean="0">
                <a:solidFill>
                  <a:srgbClr val="FFFFFF"/>
                </a:solidFill>
                <a:latin typeface="Times New Roman" pitchFamily="18" charset="0"/>
              </a:rPr>
              <a:t>x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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</a:rPr>
              <a:t>, </a:t>
            </a:r>
            <a:r>
              <a:rPr lang="en-US" dirty="0" err="1" smtClean="0">
                <a:solidFill>
                  <a:srgbClr val="FFFFFF"/>
                </a:solidFill>
                <a:latin typeface="Times New Roman" pitchFamily="18" charset="0"/>
              </a:rPr>
              <a:t>và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i="1" dirty="0" smtClean="0">
                <a:solidFill>
                  <a:srgbClr val="FFFFFF"/>
                </a:solidFill>
                <a:latin typeface="Times New Roman" pitchFamily="18" charset="0"/>
              </a:rPr>
              <a:t>w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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</a:rPr>
              <a:t>*, </a:t>
            </a:r>
            <a:r>
              <a:rPr lang="en-US" dirty="0" err="1" smtClean="0">
                <a:solidFill>
                  <a:srgbClr val="FFFFFF"/>
                </a:solidFill>
                <a:latin typeface="Times New Roman" pitchFamily="18" charset="0"/>
              </a:rPr>
              <a:t>thì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FFFFFF"/>
                </a:solidFill>
                <a:latin typeface="Times New Roman" pitchFamily="18" charset="0"/>
              </a:rPr>
              <a:t>wx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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</a:rPr>
              <a:t>*, </a:t>
            </a:r>
            <a:r>
              <a:rPr lang="en-US" dirty="0" err="1" smtClean="0">
                <a:solidFill>
                  <a:srgbClr val="FFFFFF"/>
                </a:solidFill>
                <a:latin typeface="Times New Roman" pitchFamily="18" charset="0"/>
              </a:rPr>
              <a:t>trong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Times New Roman" pitchFamily="18" charset="0"/>
              </a:rPr>
              <a:t>đó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Times New Roman" pitchFamily="18" charset="0"/>
              </a:rPr>
              <a:t>wx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</a:rPr>
              <a:t>  </a:t>
            </a:r>
            <a:r>
              <a:rPr lang="en-US" dirty="0" err="1" smtClean="0">
                <a:solidFill>
                  <a:srgbClr val="FFFFFF"/>
                </a:solidFill>
                <a:latin typeface="Times New Roman" pitchFamily="18" charset="0"/>
              </a:rPr>
              <a:t>là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Times New Roman" pitchFamily="18" charset="0"/>
              </a:rPr>
              <a:t>kết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Times New Roman" pitchFamily="18" charset="0"/>
              </a:rPr>
              <a:t>nối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i="1" dirty="0" smtClean="0">
                <a:solidFill>
                  <a:srgbClr val="FFFFFF"/>
                </a:solidFill>
                <a:latin typeface="Times New Roman" pitchFamily="18" charset="0"/>
              </a:rPr>
              <a:t>w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</a:rPr>
              <a:t>  </a:t>
            </a:r>
            <a:r>
              <a:rPr lang="en-US" dirty="0" err="1" smtClean="0">
                <a:solidFill>
                  <a:srgbClr val="FFFFFF"/>
                </a:solidFill>
                <a:latin typeface="Times New Roman" pitchFamily="18" charset="0"/>
              </a:rPr>
              <a:t>với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</a:rPr>
              <a:t>  </a:t>
            </a:r>
            <a:r>
              <a:rPr lang="en-US" i="1" dirty="0" smtClean="0">
                <a:solidFill>
                  <a:srgbClr val="FFFFFF"/>
                </a:solidFill>
                <a:latin typeface="Times New Roman" pitchFamily="18" charset="0"/>
              </a:rPr>
              <a:t>x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838200" y="4343400"/>
            <a:ext cx="7467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/>
            <a:r>
              <a:rPr lang="en-US" sz="2800" b="1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Example.</a:t>
            </a:r>
            <a:r>
              <a:rPr lang="en-US" sz="2800">
                <a:latin typeface="Times New Roman" pitchFamily="18" charset="0"/>
                <a:cs typeface="Arial" charset="0"/>
              </a:rPr>
              <a:t> Chẳng hạn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 = {a, b, c}. Thế thì </a:t>
            </a:r>
          </a:p>
          <a:p>
            <a:pPr marL="457200" indent="-457200" algn="ctr"/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* = {, a, b, c, aa, ab, ac, ba, bb, bc, ca, cb, cc, aaa, aab,…}</a:t>
            </a:r>
            <a:endParaRPr lang="en-US" sz="2800">
              <a:latin typeface="Times New Roman" pitchFamily="18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C0A49F-AC4B-4171-8695-96B81766CC23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2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534400" cy="1600200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Giả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sử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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thứ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tự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tòan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phần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trên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</a:t>
            </a:r>
            <a:r>
              <a:rPr lang="en-US" sz="2800" dirty="0" smtClean="0">
                <a:latin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</a:rPr>
              <a:t>khi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đó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ta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có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thể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định</a:t>
            </a:r>
            <a:endParaRPr lang="en-US" sz="2800" dirty="0" smtClean="0">
              <a:latin typeface="Times New Roman" pitchFamily="18" charset="0"/>
            </a:endParaRPr>
          </a:p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sz="2800" dirty="0" err="1" smtClean="0">
                <a:latin typeface="Times New Roman" pitchFamily="18" charset="0"/>
              </a:rPr>
              <a:t>nghĩa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thứ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tự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toàn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phần</a:t>
            </a:r>
            <a:r>
              <a:rPr lang="en-US" sz="2800" dirty="0" smtClean="0">
                <a:latin typeface="Times New Roman" pitchFamily="18" charset="0"/>
              </a:rPr>
              <a:t>     </a:t>
            </a:r>
            <a:r>
              <a:rPr lang="en-US" sz="2800" dirty="0" err="1" smtClean="0">
                <a:latin typeface="Times New Roman" pitchFamily="18" charset="0"/>
              </a:rPr>
              <a:t>trên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</a:t>
            </a:r>
            <a:r>
              <a:rPr lang="en-US" sz="2800" dirty="0" smtClean="0">
                <a:latin typeface="Times New Roman" pitchFamily="18" charset="0"/>
              </a:rPr>
              <a:t>* </a:t>
            </a:r>
            <a:r>
              <a:rPr lang="en-US" sz="2800" dirty="0" err="1" smtClean="0">
                <a:latin typeface="Times New Roman" pitchFamily="18" charset="0"/>
              </a:rPr>
              <a:t>như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sau</a:t>
            </a:r>
            <a:r>
              <a:rPr lang="en-US" sz="2800" dirty="0" smtClean="0">
                <a:latin typeface="Times New Roman" pitchFamily="18" charset="0"/>
              </a:rPr>
              <a:t>. </a:t>
            </a:r>
          </a:p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sz="2800" dirty="0" smtClean="0">
                <a:latin typeface="Times New Roman" pitchFamily="18" charset="0"/>
              </a:rPr>
              <a:t>Cho </a:t>
            </a:r>
            <a:r>
              <a:rPr lang="en-US" sz="2800" i="1" dirty="0" smtClean="0">
                <a:latin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</a:rPr>
              <a:t> = </a:t>
            </a:r>
            <a:r>
              <a:rPr lang="en-US" sz="2800" i="1" dirty="0" smtClean="0">
                <a:latin typeface="Times New Roman" pitchFamily="18" charset="0"/>
              </a:rPr>
              <a:t>a</a:t>
            </a:r>
            <a:r>
              <a:rPr lang="en-US" sz="2800" baseline="-25000" dirty="0" smtClean="0">
                <a:latin typeface="Times New Roman" pitchFamily="18" charset="0"/>
              </a:rPr>
              <a:t>1 </a:t>
            </a:r>
            <a:r>
              <a:rPr lang="en-US" sz="2800" i="1" dirty="0" smtClean="0">
                <a:latin typeface="Times New Roman" pitchFamily="18" charset="0"/>
              </a:rPr>
              <a:t>a</a:t>
            </a:r>
            <a:r>
              <a:rPr lang="en-US" sz="2800" baseline="-25000" dirty="0" smtClean="0">
                <a:latin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</a:rPr>
              <a:t> … </a:t>
            </a:r>
            <a:r>
              <a:rPr lang="en-US" sz="2800" i="1" dirty="0" smtClean="0">
                <a:latin typeface="Times New Roman" pitchFamily="18" charset="0"/>
              </a:rPr>
              <a:t>a</a:t>
            </a:r>
            <a:r>
              <a:rPr lang="en-US" sz="2800" i="1" baseline="-25000" dirty="0" smtClean="0">
                <a:latin typeface="Times New Roman" pitchFamily="18" charset="0"/>
              </a:rPr>
              <a:t>m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</a:rPr>
              <a:t> = </a:t>
            </a:r>
            <a:r>
              <a:rPr lang="en-US" sz="2800" i="1" dirty="0" smtClean="0">
                <a:latin typeface="Times New Roman" pitchFamily="18" charset="0"/>
              </a:rPr>
              <a:t>b</a:t>
            </a:r>
            <a:r>
              <a:rPr lang="en-US" sz="2800" baseline="-25000" dirty="0" smtClean="0">
                <a:latin typeface="Times New Roman" pitchFamily="18" charset="0"/>
              </a:rPr>
              <a:t>1 </a:t>
            </a:r>
            <a:r>
              <a:rPr lang="en-US" sz="2800" i="1" dirty="0" smtClean="0">
                <a:latin typeface="Times New Roman" pitchFamily="18" charset="0"/>
              </a:rPr>
              <a:t>b</a:t>
            </a:r>
            <a:r>
              <a:rPr lang="en-US" sz="2800" baseline="-25000" dirty="0" smtClean="0">
                <a:latin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</a:rPr>
              <a:t> … </a:t>
            </a:r>
            <a:r>
              <a:rPr lang="en-US" sz="2800" i="1" dirty="0" err="1" smtClean="0">
                <a:latin typeface="Times New Roman" pitchFamily="18" charset="0"/>
              </a:rPr>
              <a:t>b</a:t>
            </a:r>
            <a:r>
              <a:rPr lang="en-US" sz="2800" i="1" baseline="-25000" dirty="0" err="1" smtClean="0">
                <a:latin typeface="Times New Roman" pitchFamily="18" charset="0"/>
              </a:rPr>
              <a:t>n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hai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chuỗi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trên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</a:t>
            </a:r>
            <a:r>
              <a:rPr lang="en-US" sz="2400" dirty="0" smtClean="0">
                <a:latin typeface="Times New Roman" pitchFamily="18" charset="0"/>
              </a:rPr>
              <a:t>*</a:t>
            </a:r>
            <a:r>
              <a:rPr lang="en-US" sz="2800" dirty="0" smtClean="0">
                <a:latin typeface="Times New Roman" pitchFamily="18" charset="0"/>
              </a:rPr>
              <a:t> </a:t>
            </a:r>
            <a:endParaRPr lang="en-US" sz="2800" dirty="0" smtClean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533400" y="3429000"/>
            <a:ext cx="7924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800" dirty="0" err="1">
                <a:latin typeface="Times New Roman" pitchFamily="18" charset="0"/>
                <a:cs typeface="Arial" charset="0"/>
              </a:rPr>
              <a:t>Hoặc</a:t>
            </a:r>
            <a:r>
              <a:rPr lang="en-US" sz="2800" dirty="0">
                <a:latin typeface="Times New Roman" pitchFamily="18" charset="0"/>
                <a:cs typeface="Arial" charset="0"/>
              </a:rPr>
              <a:t>  </a:t>
            </a:r>
            <a:r>
              <a:rPr lang="en-US" sz="2800" i="1" dirty="0" err="1">
                <a:latin typeface="Times New Roman" pitchFamily="18" charset="0"/>
                <a:cs typeface="Arial" charset="0"/>
              </a:rPr>
              <a:t>a</a:t>
            </a:r>
            <a:r>
              <a:rPr lang="en-US" sz="2800" i="1" baseline="-25000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2800" dirty="0">
                <a:latin typeface="Times New Roman" pitchFamily="18" charset="0"/>
                <a:cs typeface="Arial" charset="0"/>
              </a:rPr>
              <a:t> =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b</a:t>
            </a:r>
            <a:r>
              <a:rPr lang="en-US" sz="2800" i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i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đối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với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1  </a:t>
            </a:r>
            <a:r>
              <a:rPr lang="en-US" sz="280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i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</a:t>
            </a:r>
            <a:r>
              <a:rPr lang="en-US" sz="2800" i="1" dirty="0">
                <a:latin typeface="Times New Roman" pitchFamily="18" charset="0"/>
                <a:cs typeface="Arial" charset="0"/>
              </a:rPr>
              <a:t> m  ,</a:t>
            </a:r>
            <a:r>
              <a:rPr lang="en-US" sz="2800" i="1" dirty="0" err="1">
                <a:latin typeface="Times New Roman" pitchFamily="18" charset="0"/>
                <a:cs typeface="Arial" charset="0"/>
              </a:rPr>
              <a:t>tức</a:t>
            </a:r>
            <a:r>
              <a:rPr lang="en-US" sz="2800" i="1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i="1" dirty="0" err="1">
                <a:latin typeface="Times New Roman" pitchFamily="18" charset="0"/>
                <a:cs typeface="Arial" charset="0"/>
              </a:rPr>
              <a:t>là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</a:p>
          <a:p>
            <a:pPr marL="457200" indent="-457200" algn="ctr" fontAlgn="auto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125000"/>
              <a:buFont typeface="Wingdings" pitchFamily="2" charset="2"/>
              <a:buNone/>
              <a:defRPr/>
            </a:pPr>
            <a:r>
              <a:rPr lang="en-US" sz="2800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800" dirty="0">
                <a:latin typeface="Times New Roman" pitchFamily="18" charset="0"/>
                <a:cs typeface="Arial" charset="0"/>
              </a:rPr>
              <a:t> = </a:t>
            </a:r>
            <a:r>
              <a:rPr lang="en-US" sz="2800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800" baseline="-25000" dirty="0">
                <a:latin typeface="Times New Roman" pitchFamily="18" charset="0"/>
                <a:cs typeface="Arial" charset="0"/>
              </a:rPr>
              <a:t>1 </a:t>
            </a:r>
            <a:r>
              <a:rPr lang="en-US" sz="2800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800" baseline="-25000" dirty="0">
                <a:latin typeface="Times New Roman" pitchFamily="18" charset="0"/>
                <a:cs typeface="Arial" charset="0"/>
              </a:rPr>
              <a:t>2</a:t>
            </a:r>
            <a:r>
              <a:rPr lang="en-US" sz="2800" dirty="0">
                <a:latin typeface="Times New Roman" pitchFamily="18" charset="0"/>
                <a:cs typeface="Arial" charset="0"/>
              </a:rPr>
              <a:t> … </a:t>
            </a:r>
            <a:r>
              <a:rPr lang="en-US" sz="2800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800" i="1" baseline="-25000" dirty="0">
                <a:latin typeface="Times New Roman" pitchFamily="18" charset="0"/>
                <a:cs typeface="Arial" charset="0"/>
              </a:rPr>
              <a:t>m </a:t>
            </a:r>
            <a:r>
              <a:rPr lang="en-US" sz="2800" i="1" dirty="0" err="1">
                <a:latin typeface="Times New Roman" pitchFamily="18" charset="0"/>
                <a:cs typeface="Arial" charset="0"/>
              </a:rPr>
              <a:t>b</a:t>
            </a:r>
            <a:r>
              <a:rPr lang="en-US" sz="2800" i="1" baseline="-25000" dirty="0" err="1">
                <a:latin typeface="Times New Roman" pitchFamily="18" charset="0"/>
                <a:cs typeface="Arial" charset="0"/>
              </a:rPr>
              <a:t>m</a:t>
            </a:r>
            <a:r>
              <a:rPr lang="en-US" sz="2800" i="1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baseline="-25000" dirty="0">
                <a:latin typeface="Times New Roman" pitchFamily="18" charset="0"/>
                <a:cs typeface="Arial" charset="0"/>
              </a:rPr>
              <a:t>+1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i="1" dirty="0" err="1">
                <a:latin typeface="Times New Roman" pitchFamily="18" charset="0"/>
                <a:cs typeface="Arial" charset="0"/>
              </a:rPr>
              <a:t>b</a:t>
            </a:r>
            <a:r>
              <a:rPr lang="en-US" sz="2800" i="1" baseline="-25000" dirty="0" err="1">
                <a:latin typeface="Times New Roman" pitchFamily="18" charset="0"/>
                <a:cs typeface="Arial" charset="0"/>
              </a:rPr>
              <a:t>m</a:t>
            </a:r>
            <a:r>
              <a:rPr lang="en-US" sz="2800" i="1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baseline="-25000" dirty="0">
                <a:latin typeface="Times New Roman" pitchFamily="18" charset="0"/>
                <a:cs typeface="Arial" charset="0"/>
              </a:rPr>
              <a:t>+2</a:t>
            </a:r>
            <a:r>
              <a:rPr lang="en-US" sz="2800" dirty="0">
                <a:latin typeface="Times New Roman" pitchFamily="18" charset="0"/>
                <a:cs typeface="Arial" charset="0"/>
              </a:rPr>
              <a:t> … </a:t>
            </a:r>
            <a:r>
              <a:rPr lang="en-US" sz="2800" i="1" dirty="0" err="1">
                <a:latin typeface="Times New Roman" pitchFamily="18" charset="0"/>
                <a:cs typeface="Arial" charset="0"/>
              </a:rPr>
              <a:t>b</a:t>
            </a:r>
            <a:r>
              <a:rPr lang="en-US" sz="2800" i="1" baseline="-25000" dirty="0" err="1">
                <a:latin typeface="Times New Roman" pitchFamily="18" charset="0"/>
                <a:cs typeface="Arial" charset="0"/>
              </a:rPr>
              <a:t>n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800" dirty="0" err="1">
                <a:latin typeface="Times New Roman" pitchFamily="18" charset="0"/>
                <a:cs typeface="Arial" charset="0"/>
              </a:rPr>
              <a:t>Hoặc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Arial" charset="0"/>
              </a:rPr>
              <a:t>tồn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Arial" charset="0"/>
              </a:rPr>
              <a:t>tại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i="1" dirty="0">
                <a:latin typeface="Times New Roman" pitchFamily="18" charset="0"/>
                <a:cs typeface="Arial" charset="0"/>
              </a:rPr>
              <a:t>k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&lt;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m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sao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cho</a:t>
            </a: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Arial" charset="0"/>
              <a:sym typeface="Symbol" pitchFamily="18" charset="2"/>
            </a:endParaRPr>
          </a:p>
          <a:p>
            <a:pPr marL="838200" lvl="1" indent="-381000" fontAlgn="auto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Wingdings" pitchFamily="2" charset="2"/>
              <a:buChar char="ü"/>
              <a:defRPr/>
            </a:pPr>
            <a:r>
              <a:rPr lang="en-US" sz="2800" i="1" dirty="0" err="1">
                <a:latin typeface="Times New Roman" pitchFamily="18" charset="0"/>
                <a:cs typeface="Arial" charset="0"/>
              </a:rPr>
              <a:t>a</a:t>
            </a:r>
            <a:r>
              <a:rPr lang="en-US" sz="2800" i="1" baseline="-25000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2800" dirty="0">
                <a:latin typeface="Times New Roman" pitchFamily="18" charset="0"/>
                <a:cs typeface="Arial" charset="0"/>
              </a:rPr>
              <a:t> =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b</a:t>
            </a:r>
            <a:r>
              <a:rPr lang="en-US" sz="2800" i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i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với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1  </a:t>
            </a:r>
            <a:r>
              <a:rPr lang="en-US" sz="280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i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</a:t>
            </a:r>
            <a:r>
              <a:rPr lang="en-US" sz="2800" i="1" dirty="0">
                <a:latin typeface="Times New Roman" pitchFamily="18" charset="0"/>
                <a:cs typeface="Arial" charset="0"/>
              </a:rPr>
              <a:t> k </a:t>
            </a:r>
            <a:r>
              <a:rPr lang="en-US" sz="2800" i="1" dirty="0" err="1">
                <a:latin typeface="Times New Roman" pitchFamily="18" charset="0"/>
                <a:cs typeface="Arial" charset="0"/>
              </a:rPr>
              <a:t>và</a:t>
            </a:r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838200" lvl="1" indent="-381000" fontAlgn="auto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Wingdings" pitchFamily="2" charset="2"/>
              <a:buChar char="ü"/>
              <a:defRPr/>
            </a:pPr>
            <a:r>
              <a:rPr lang="en-US" sz="2800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800" i="1" baseline="-25000" dirty="0">
                <a:latin typeface="Times New Roman" pitchFamily="18" charset="0"/>
                <a:cs typeface="Arial" charset="0"/>
              </a:rPr>
              <a:t>k</a:t>
            </a:r>
            <a:r>
              <a:rPr lang="en-US" sz="2800" baseline="-25000" dirty="0">
                <a:latin typeface="Times New Roman" pitchFamily="18" charset="0"/>
                <a:cs typeface="Arial" charset="0"/>
              </a:rPr>
              <a:t>+1</a:t>
            </a:r>
            <a:r>
              <a:rPr lang="en-US" sz="2800" dirty="0">
                <a:latin typeface="Times New Roman" pitchFamily="18" charset="0"/>
                <a:cs typeface="Arial" charset="0"/>
              </a:rPr>
              <a:t> &lt; </a:t>
            </a:r>
            <a:r>
              <a:rPr lang="en-US" sz="2800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800" i="1" baseline="-25000" dirty="0">
                <a:latin typeface="Times New Roman" pitchFamily="18" charset="0"/>
                <a:cs typeface="Arial" charset="0"/>
              </a:rPr>
              <a:t>k</a:t>
            </a:r>
            <a:r>
              <a:rPr lang="en-US" sz="2800" baseline="-25000" dirty="0">
                <a:latin typeface="Times New Roman" pitchFamily="18" charset="0"/>
                <a:cs typeface="Arial" charset="0"/>
              </a:rPr>
              <a:t>+1</a:t>
            </a:r>
            <a:r>
              <a:rPr lang="en-US" sz="2800" dirty="0">
                <a:latin typeface="Times New Roman" pitchFamily="18" charset="0"/>
                <a:cs typeface="Arial" charset="0"/>
              </a:rPr>
              <a:t> , </a:t>
            </a:r>
            <a:r>
              <a:rPr lang="en-US" sz="2800" dirty="0" err="1">
                <a:latin typeface="Times New Roman" pitchFamily="18" charset="0"/>
                <a:cs typeface="Arial" charset="0"/>
              </a:rPr>
              <a:t>nghĩa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Arial" charset="0"/>
              </a:rPr>
              <a:t>là</a:t>
            </a:r>
            <a:endParaRPr lang="en-US" sz="28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25956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Thứ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điển</a:t>
            </a:r>
            <a:endParaRPr lang="en-US" dirty="0" smtClean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5800" y="2895600"/>
            <a:ext cx="4038600" cy="609600"/>
            <a:chOff x="528" y="1824"/>
            <a:chExt cx="2544" cy="384"/>
          </a:xfrm>
        </p:grpSpPr>
        <p:sp>
          <p:nvSpPr>
            <p:cNvPr id="125958" name="Rectangle 6"/>
            <p:cNvSpPr>
              <a:spLocks noChangeArrowheads="1"/>
            </p:cNvSpPr>
            <p:nvPr/>
          </p:nvSpPr>
          <p:spPr bwMode="auto">
            <a:xfrm>
              <a:off x="528" y="1824"/>
              <a:ext cx="254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457200" indent="-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dirty="0" err="1">
                  <a:latin typeface="Times New Roman" pitchFamily="18" charset="0"/>
                  <a:cs typeface="Arial" charset="0"/>
                </a:rPr>
                <a:t>Khi</a:t>
              </a:r>
              <a:r>
                <a:rPr lang="en-US" sz="2800" dirty="0">
                  <a:latin typeface="Times New Roman" pitchFamily="18" charset="0"/>
                  <a:cs typeface="Arial" charset="0"/>
                </a:rPr>
                <a:t> </a:t>
              </a:r>
              <a:r>
                <a:rPr lang="en-US" sz="2800" dirty="0" err="1">
                  <a:latin typeface="Times New Roman" pitchFamily="18" charset="0"/>
                  <a:cs typeface="Arial" charset="0"/>
                </a:rPr>
                <a:t>đó</a:t>
              </a:r>
              <a:r>
                <a:rPr lang="en-US" sz="2800" dirty="0">
                  <a:latin typeface="Times New Roman" pitchFamily="18" charset="0"/>
                  <a:cs typeface="Arial" charset="0"/>
                </a:rPr>
                <a:t>  </a:t>
              </a:r>
              <a:r>
                <a:rPr lang="en-US" sz="2800" i="1" dirty="0">
                  <a:latin typeface="Times New Roman" pitchFamily="18" charset="0"/>
                  <a:cs typeface="Arial" charset="0"/>
                </a:rPr>
                <a:t>s     t</a:t>
              </a:r>
              <a:r>
                <a:rPr lang="en-US" sz="2800" dirty="0">
                  <a:latin typeface="Times New Roman" pitchFamily="18" charset="0"/>
                  <a:cs typeface="Arial" charset="0"/>
                </a:rPr>
                <a:t>  </a:t>
              </a:r>
              <a:r>
                <a:rPr lang="en-US" sz="2800" dirty="0" err="1">
                  <a:latin typeface="Times New Roman" pitchFamily="18" charset="0"/>
                  <a:cs typeface="Arial" charset="0"/>
                </a:rPr>
                <a:t>iff</a:t>
              </a:r>
              <a:endPara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endParaRPr>
            </a:p>
          </p:txBody>
        </p:sp>
        <p:graphicFrame>
          <p:nvGraphicFramePr>
            <p:cNvPr id="5123" name="Object 7"/>
            <p:cNvGraphicFramePr>
              <a:graphicFrameLocks noChangeAspect="1"/>
            </p:cNvGraphicFramePr>
            <p:nvPr/>
          </p:nvGraphicFramePr>
          <p:xfrm>
            <a:off x="1394" y="1920"/>
            <a:ext cx="190" cy="188"/>
          </p:xfrm>
          <a:graphic>
            <a:graphicData uri="http://schemas.openxmlformats.org/presentationml/2006/ole">
              <p:oleObj spid="_x0000_s5123" name="Equation" r:id="rId3" imgW="139680" imgH="139680" progId="Equation.3">
                <p:embed/>
              </p:oleObj>
            </a:graphicData>
          </a:graphic>
        </p:graphicFrame>
      </p:grpSp>
      <p:sp>
        <p:nvSpPr>
          <p:cNvPr id="125960" name="Rectangle 8"/>
          <p:cNvSpPr>
            <a:spLocks noChangeArrowheads="1"/>
          </p:cNvSpPr>
          <p:nvPr/>
        </p:nvSpPr>
        <p:spPr bwMode="auto">
          <a:xfrm>
            <a:off x="2133600" y="5638800"/>
            <a:ext cx="4876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ctr"/>
            <a:r>
              <a:rPr lang="en-US" sz="2800" i="1">
                <a:latin typeface="Times New Roman" pitchFamily="18" charset="0"/>
                <a:cs typeface="Arial" charset="0"/>
              </a:rPr>
              <a:t> s</a:t>
            </a:r>
            <a:r>
              <a:rPr lang="en-US" sz="2800">
                <a:latin typeface="Times New Roman" pitchFamily="18" charset="0"/>
                <a:cs typeface="Arial" charset="0"/>
              </a:rPr>
              <a:t> = </a:t>
            </a:r>
            <a:r>
              <a:rPr lang="en-US" sz="2800" i="1">
                <a:latin typeface="Times New Roman" pitchFamily="18" charset="0"/>
                <a:cs typeface="Arial" charset="0"/>
              </a:rPr>
              <a:t>a</a:t>
            </a:r>
            <a:r>
              <a:rPr lang="en-US" sz="2800" baseline="-25000">
                <a:latin typeface="Times New Roman" pitchFamily="18" charset="0"/>
                <a:cs typeface="Arial" charset="0"/>
              </a:rPr>
              <a:t>1 </a:t>
            </a:r>
            <a:r>
              <a:rPr lang="en-US" sz="2800" i="1">
                <a:latin typeface="Times New Roman" pitchFamily="18" charset="0"/>
                <a:cs typeface="Arial" charset="0"/>
              </a:rPr>
              <a:t>a</a:t>
            </a:r>
            <a:r>
              <a:rPr lang="en-US" sz="2800" baseline="-25000">
                <a:latin typeface="Times New Roman" pitchFamily="18" charset="0"/>
                <a:cs typeface="Arial" charset="0"/>
              </a:rPr>
              <a:t>2</a:t>
            </a:r>
            <a:r>
              <a:rPr lang="en-US" sz="2800">
                <a:latin typeface="Times New Roman" pitchFamily="18" charset="0"/>
                <a:cs typeface="Arial" charset="0"/>
              </a:rPr>
              <a:t> … </a:t>
            </a:r>
            <a:r>
              <a:rPr lang="en-US" sz="2800" i="1">
                <a:latin typeface="Times New Roman" pitchFamily="18" charset="0"/>
                <a:cs typeface="Arial" charset="0"/>
              </a:rPr>
              <a:t>a</a:t>
            </a:r>
            <a:r>
              <a:rPr lang="en-US" sz="2800" i="1" baseline="-25000">
                <a:latin typeface="Times New Roman" pitchFamily="18" charset="0"/>
                <a:cs typeface="Arial" charset="0"/>
              </a:rPr>
              <a:t>k </a:t>
            </a:r>
            <a:r>
              <a:rPr lang="en-US" sz="2800" i="1">
                <a:latin typeface="Times New Roman" pitchFamily="18" charset="0"/>
                <a:cs typeface="Arial" charset="0"/>
              </a:rPr>
              <a:t>a</a:t>
            </a:r>
            <a:r>
              <a:rPr lang="en-US" sz="2800" i="1" baseline="-25000">
                <a:latin typeface="Times New Roman" pitchFamily="18" charset="0"/>
                <a:cs typeface="Arial" charset="0"/>
              </a:rPr>
              <a:t>k </a:t>
            </a:r>
            <a:r>
              <a:rPr lang="en-US" sz="2800" baseline="-25000">
                <a:latin typeface="Times New Roman" pitchFamily="18" charset="0"/>
                <a:cs typeface="Arial" charset="0"/>
              </a:rPr>
              <a:t>+1</a:t>
            </a:r>
            <a:r>
              <a:rPr lang="en-US" sz="2800">
                <a:latin typeface="Times New Roman" pitchFamily="18" charset="0"/>
                <a:cs typeface="Arial" charset="0"/>
              </a:rPr>
              <a:t> </a:t>
            </a:r>
            <a:r>
              <a:rPr lang="en-US" sz="2800" i="1">
                <a:latin typeface="Times New Roman" pitchFamily="18" charset="0"/>
                <a:cs typeface="Arial" charset="0"/>
              </a:rPr>
              <a:t>a</a:t>
            </a:r>
            <a:r>
              <a:rPr lang="en-US" sz="2800" i="1" baseline="-25000">
                <a:latin typeface="Times New Roman" pitchFamily="18" charset="0"/>
                <a:cs typeface="Arial" charset="0"/>
              </a:rPr>
              <a:t>k </a:t>
            </a:r>
            <a:r>
              <a:rPr lang="en-US" sz="2800" baseline="-25000">
                <a:latin typeface="Times New Roman" pitchFamily="18" charset="0"/>
                <a:cs typeface="Arial" charset="0"/>
              </a:rPr>
              <a:t>+2</a:t>
            </a:r>
            <a:r>
              <a:rPr lang="en-US" sz="2800">
                <a:latin typeface="Times New Roman" pitchFamily="18" charset="0"/>
                <a:cs typeface="Arial" charset="0"/>
              </a:rPr>
              <a:t> … </a:t>
            </a:r>
            <a:r>
              <a:rPr lang="en-US" sz="2800" i="1">
                <a:latin typeface="Times New Roman" pitchFamily="18" charset="0"/>
                <a:cs typeface="Arial" charset="0"/>
              </a:rPr>
              <a:t>a</a:t>
            </a:r>
            <a:r>
              <a:rPr lang="en-US" sz="2800" i="1" baseline="-25000">
                <a:latin typeface="Times New Roman" pitchFamily="18" charset="0"/>
                <a:cs typeface="Arial" charset="0"/>
              </a:rPr>
              <a:t>m</a:t>
            </a:r>
            <a:r>
              <a:rPr lang="en-US" sz="2800">
                <a:latin typeface="Times New Roman" pitchFamily="18" charset="0"/>
                <a:cs typeface="Arial" charset="0"/>
              </a:rPr>
              <a:t> </a:t>
            </a:r>
            <a:endParaRPr lang="en-US" sz="2800" i="1" baseline="-25000">
              <a:latin typeface="Times New Roman" pitchFamily="18" charset="0"/>
              <a:cs typeface="Arial" charset="0"/>
            </a:endParaRPr>
          </a:p>
          <a:p>
            <a:pPr marL="457200" indent="-457200" algn="ctr"/>
            <a:r>
              <a:rPr lang="en-US" sz="2800" i="1">
                <a:latin typeface="Times New Roman" pitchFamily="18" charset="0"/>
                <a:cs typeface="Arial" charset="0"/>
              </a:rPr>
              <a:t>t</a:t>
            </a:r>
            <a:r>
              <a:rPr lang="en-US" sz="2800">
                <a:latin typeface="Times New Roman" pitchFamily="18" charset="0"/>
                <a:cs typeface="Arial" charset="0"/>
              </a:rPr>
              <a:t> = </a:t>
            </a:r>
            <a:r>
              <a:rPr lang="en-US" sz="2800" i="1">
                <a:latin typeface="Times New Roman" pitchFamily="18" charset="0"/>
                <a:cs typeface="Arial" charset="0"/>
              </a:rPr>
              <a:t>a</a:t>
            </a:r>
            <a:r>
              <a:rPr lang="en-US" sz="2800" baseline="-25000">
                <a:latin typeface="Times New Roman" pitchFamily="18" charset="0"/>
                <a:cs typeface="Arial" charset="0"/>
              </a:rPr>
              <a:t>1 </a:t>
            </a:r>
            <a:r>
              <a:rPr lang="en-US" sz="2800" i="1">
                <a:latin typeface="Times New Roman" pitchFamily="18" charset="0"/>
                <a:cs typeface="Arial" charset="0"/>
              </a:rPr>
              <a:t>a</a:t>
            </a:r>
            <a:r>
              <a:rPr lang="en-US" sz="2800" baseline="-25000">
                <a:latin typeface="Times New Roman" pitchFamily="18" charset="0"/>
                <a:cs typeface="Arial" charset="0"/>
              </a:rPr>
              <a:t>2</a:t>
            </a:r>
            <a:r>
              <a:rPr lang="en-US" sz="2800">
                <a:latin typeface="Times New Roman" pitchFamily="18" charset="0"/>
                <a:cs typeface="Arial" charset="0"/>
              </a:rPr>
              <a:t> … </a:t>
            </a:r>
            <a:r>
              <a:rPr lang="en-US" sz="2800" i="1">
                <a:latin typeface="Times New Roman" pitchFamily="18" charset="0"/>
                <a:cs typeface="Arial" charset="0"/>
              </a:rPr>
              <a:t>a</a:t>
            </a:r>
            <a:r>
              <a:rPr lang="en-US" sz="2800" i="1" baseline="-25000">
                <a:latin typeface="Times New Roman" pitchFamily="18" charset="0"/>
                <a:cs typeface="Arial" charset="0"/>
              </a:rPr>
              <a:t>k </a:t>
            </a:r>
            <a:r>
              <a:rPr lang="en-US" sz="2800" i="1">
                <a:latin typeface="Times New Roman" pitchFamily="18" charset="0"/>
                <a:cs typeface="Arial" charset="0"/>
              </a:rPr>
              <a:t>b</a:t>
            </a:r>
            <a:r>
              <a:rPr lang="en-US" sz="2800" i="1" baseline="-25000">
                <a:latin typeface="Times New Roman" pitchFamily="18" charset="0"/>
                <a:cs typeface="Arial" charset="0"/>
              </a:rPr>
              <a:t>k </a:t>
            </a:r>
            <a:r>
              <a:rPr lang="en-US" sz="2800" baseline="-25000">
                <a:latin typeface="Times New Roman" pitchFamily="18" charset="0"/>
                <a:cs typeface="Arial" charset="0"/>
              </a:rPr>
              <a:t>+1</a:t>
            </a:r>
            <a:r>
              <a:rPr lang="en-US" sz="2800">
                <a:latin typeface="Times New Roman" pitchFamily="18" charset="0"/>
                <a:cs typeface="Arial" charset="0"/>
              </a:rPr>
              <a:t> </a:t>
            </a:r>
            <a:r>
              <a:rPr lang="en-US" sz="2800" i="1">
                <a:latin typeface="Times New Roman" pitchFamily="18" charset="0"/>
                <a:cs typeface="Arial" charset="0"/>
              </a:rPr>
              <a:t>b</a:t>
            </a:r>
            <a:r>
              <a:rPr lang="en-US" sz="2800" i="1" baseline="-25000">
                <a:latin typeface="Times New Roman" pitchFamily="18" charset="0"/>
                <a:cs typeface="Arial" charset="0"/>
              </a:rPr>
              <a:t>k </a:t>
            </a:r>
            <a:r>
              <a:rPr lang="en-US" sz="2800" baseline="-25000">
                <a:latin typeface="Times New Roman" pitchFamily="18" charset="0"/>
                <a:cs typeface="Arial" charset="0"/>
              </a:rPr>
              <a:t>+2</a:t>
            </a:r>
            <a:r>
              <a:rPr lang="en-US" sz="2800">
                <a:latin typeface="Times New Roman" pitchFamily="18" charset="0"/>
                <a:cs typeface="Arial" charset="0"/>
              </a:rPr>
              <a:t> … </a:t>
            </a:r>
            <a:r>
              <a:rPr lang="en-US" sz="2800" i="1">
                <a:latin typeface="Times New Roman" pitchFamily="18" charset="0"/>
                <a:cs typeface="Arial" charset="0"/>
              </a:rPr>
              <a:t>b</a:t>
            </a:r>
            <a:r>
              <a:rPr lang="en-US" sz="2800" i="1" baseline="-25000">
                <a:latin typeface="Times New Roman" pitchFamily="18" charset="0"/>
                <a:cs typeface="Arial" charset="0"/>
              </a:rPr>
              <a:t>n</a:t>
            </a:r>
            <a:r>
              <a:rPr lang="en-US" sz="2800">
                <a:latin typeface="Times New Roman" pitchFamily="18" charset="0"/>
                <a:cs typeface="Arial" charset="0"/>
              </a:rPr>
              <a:t> </a:t>
            </a:r>
          </a:p>
        </p:txBody>
      </p:sp>
      <p:graphicFrame>
        <p:nvGraphicFramePr>
          <p:cNvPr id="125961" name="Object 9"/>
          <p:cNvGraphicFramePr>
            <a:graphicFrameLocks noChangeAspect="1"/>
          </p:cNvGraphicFramePr>
          <p:nvPr/>
        </p:nvGraphicFramePr>
        <p:xfrm>
          <a:off x="3962400" y="1987550"/>
          <a:ext cx="298450" cy="298450"/>
        </p:xfrm>
        <a:graphic>
          <a:graphicData uri="http://schemas.openxmlformats.org/presentationml/2006/ole">
            <p:oleObj spid="_x0000_s5122" name="Equation" r:id="rId4" imgW="139680" imgH="139680" progId="Equation.3">
              <p:embed/>
            </p:oleObj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3AA90A8-A43E-488A-A586-56D02FD6E9A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5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5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5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5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5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5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5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685800" y="2895600"/>
            <a:ext cx="236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/>
            <a:r>
              <a:rPr lang="en-US" sz="2800">
                <a:latin typeface="Times New Roman" pitchFamily="18" charset="0"/>
                <a:cs typeface="Arial" charset="0"/>
              </a:rPr>
              <a:t>For example</a:t>
            </a:r>
          </a:p>
        </p:txBody>
      </p:sp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381000" y="1676400"/>
            <a:ext cx="8610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Example.</a:t>
            </a:r>
            <a:r>
              <a:rPr lang="en-US" sz="28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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là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bảng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chữ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cái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tiếng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Anh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với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thứ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tự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a &lt; b &lt; … &lt;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z,thì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thứ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tự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nói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trên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là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thứ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tự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thông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thường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giữa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các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từ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trong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Từ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điển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  <a:sym typeface="Symbol" pitchFamily="18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9600" y="3581400"/>
            <a:ext cx="3581400" cy="519113"/>
            <a:chOff x="384" y="2256"/>
            <a:chExt cx="2256" cy="327"/>
          </a:xfrm>
        </p:grpSpPr>
        <p:graphicFrame>
          <p:nvGraphicFramePr>
            <p:cNvPr id="6149" name="Object 5"/>
            <p:cNvGraphicFramePr>
              <a:graphicFrameLocks noChangeAspect="1"/>
            </p:cNvGraphicFramePr>
            <p:nvPr/>
          </p:nvGraphicFramePr>
          <p:xfrm>
            <a:off x="1488" y="2352"/>
            <a:ext cx="193" cy="188"/>
          </p:xfrm>
          <a:graphic>
            <a:graphicData uri="http://schemas.openxmlformats.org/presentationml/2006/ole">
              <p:oleObj spid="_x0000_s6149" name="Equation" r:id="rId3" imgW="139680" imgH="139680" progId="Equation.3">
                <p:embed/>
              </p:oleObj>
            </a:graphicData>
          </a:graphic>
        </p:graphicFrame>
        <p:sp>
          <p:nvSpPr>
            <p:cNvPr id="6180" name="Rectangle 6"/>
            <p:cNvSpPr>
              <a:spLocks noChangeArrowheads="1"/>
            </p:cNvSpPr>
            <p:nvPr/>
          </p:nvSpPr>
          <p:spPr bwMode="auto">
            <a:xfrm>
              <a:off x="384" y="2256"/>
              <a:ext cx="22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FF00"/>
                </a:buClr>
                <a:buFont typeface="Wingdings" pitchFamily="2" charset="2"/>
                <a:buChar char="ü"/>
              </a:pPr>
              <a:r>
                <a:rPr lang="en-US" sz="2800" i="1">
                  <a:latin typeface="Times New Roman" pitchFamily="18" charset="0"/>
                  <a:cs typeface="Arial" charset="0"/>
                </a:rPr>
                <a:t> discreet 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      </a:t>
              </a:r>
              <a:r>
                <a:rPr lang="en-US" sz="2800" i="1">
                  <a:latin typeface="Times New Roman" pitchFamily="18" charset="0"/>
                  <a:cs typeface="Arial" charset="0"/>
                </a:rPr>
                <a:t>discrete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 </a:t>
              </a:r>
              <a:endParaRPr lang="en-US" sz="2800" i="1">
                <a:latin typeface="Times New Roman" pitchFamily="18" charset="0"/>
                <a:cs typeface="Arial" charset="0"/>
              </a:endParaRPr>
            </a:p>
          </p:txBody>
        </p:sp>
      </p:grp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029200" y="3505200"/>
            <a:ext cx="19288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>
                <a:latin typeface="Times New Roman" pitchFamily="18" charset="0"/>
                <a:cs typeface="Arial" charset="0"/>
              </a:rPr>
              <a:t>d i s c r e e t</a:t>
            </a:r>
          </a:p>
        </p:txBody>
      </p:sp>
      <p:sp>
        <p:nvSpPr>
          <p:cNvPr id="126984" name="Rectangle 8"/>
          <p:cNvSpPr>
            <a:spLocks noChangeArrowheads="1"/>
          </p:cNvSpPr>
          <p:nvPr/>
        </p:nvSpPr>
        <p:spPr bwMode="auto">
          <a:xfrm>
            <a:off x="5029200" y="4267200"/>
            <a:ext cx="19288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>
                <a:latin typeface="Times New Roman" pitchFamily="18" charset="0"/>
                <a:cs typeface="Arial" charset="0"/>
              </a:rPr>
              <a:t>d i s c r e t e</a:t>
            </a:r>
          </a:p>
        </p:txBody>
      </p:sp>
      <p:sp>
        <p:nvSpPr>
          <p:cNvPr id="126985" name="Line 9"/>
          <p:cNvSpPr>
            <a:spLocks noChangeShapeType="1"/>
          </p:cNvSpPr>
          <p:nvPr/>
        </p:nvSpPr>
        <p:spPr bwMode="auto">
          <a:xfrm>
            <a:off x="5181600" y="3962400"/>
            <a:ext cx="0" cy="381000"/>
          </a:xfrm>
          <a:prstGeom prst="line">
            <a:avLst/>
          </a:prstGeom>
          <a:noFill/>
          <a:ln w="28575">
            <a:solidFill>
              <a:srgbClr val="00FF00"/>
            </a:solidFill>
            <a:miter lim="800000"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6986" name="Line 10"/>
          <p:cNvSpPr>
            <a:spLocks noChangeShapeType="1"/>
          </p:cNvSpPr>
          <p:nvPr/>
        </p:nvSpPr>
        <p:spPr bwMode="auto">
          <a:xfrm>
            <a:off x="5410200" y="3962400"/>
            <a:ext cx="0" cy="381000"/>
          </a:xfrm>
          <a:prstGeom prst="line">
            <a:avLst/>
          </a:prstGeom>
          <a:noFill/>
          <a:ln w="28575">
            <a:solidFill>
              <a:srgbClr val="00FF00"/>
            </a:solidFill>
            <a:miter lim="800000"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6987" name="Line 11"/>
          <p:cNvSpPr>
            <a:spLocks noChangeShapeType="1"/>
          </p:cNvSpPr>
          <p:nvPr/>
        </p:nvSpPr>
        <p:spPr bwMode="auto">
          <a:xfrm>
            <a:off x="5638800" y="3962400"/>
            <a:ext cx="0" cy="381000"/>
          </a:xfrm>
          <a:prstGeom prst="line">
            <a:avLst/>
          </a:prstGeom>
          <a:noFill/>
          <a:ln w="28575">
            <a:solidFill>
              <a:srgbClr val="00FF00"/>
            </a:solidFill>
            <a:miter lim="800000"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6988" name="Line 12"/>
          <p:cNvSpPr>
            <a:spLocks noChangeShapeType="1"/>
          </p:cNvSpPr>
          <p:nvPr/>
        </p:nvSpPr>
        <p:spPr bwMode="auto">
          <a:xfrm>
            <a:off x="6324600" y="3962400"/>
            <a:ext cx="0" cy="381000"/>
          </a:xfrm>
          <a:prstGeom prst="line">
            <a:avLst/>
          </a:prstGeom>
          <a:noFill/>
          <a:ln w="28575">
            <a:solidFill>
              <a:srgbClr val="00FF00"/>
            </a:solidFill>
            <a:miter lim="800000"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6989" name="Line 13"/>
          <p:cNvSpPr>
            <a:spLocks noChangeShapeType="1"/>
          </p:cNvSpPr>
          <p:nvPr/>
        </p:nvSpPr>
        <p:spPr bwMode="auto">
          <a:xfrm>
            <a:off x="6096000" y="3962400"/>
            <a:ext cx="0" cy="381000"/>
          </a:xfrm>
          <a:prstGeom prst="line">
            <a:avLst/>
          </a:prstGeom>
          <a:noFill/>
          <a:ln w="28575">
            <a:solidFill>
              <a:srgbClr val="00FF00"/>
            </a:solidFill>
            <a:miter lim="800000"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6990" name="Line 14"/>
          <p:cNvSpPr>
            <a:spLocks noChangeShapeType="1"/>
          </p:cNvSpPr>
          <p:nvPr/>
        </p:nvSpPr>
        <p:spPr bwMode="auto">
          <a:xfrm>
            <a:off x="5867400" y="3962400"/>
            <a:ext cx="0" cy="381000"/>
          </a:xfrm>
          <a:prstGeom prst="line">
            <a:avLst/>
          </a:prstGeom>
          <a:noFill/>
          <a:ln w="28575">
            <a:solidFill>
              <a:srgbClr val="00FF00"/>
            </a:solidFill>
            <a:miter lim="800000"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6991" name="Line 15"/>
          <p:cNvSpPr>
            <a:spLocks noChangeShapeType="1"/>
          </p:cNvSpPr>
          <p:nvPr/>
        </p:nvSpPr>
        <p:spPr bwMode="auto">
          <a:xfrm>
            <a:off x="6629400" y="39624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57200" y="5181600"/>
            <a:ext cx="4191000" cy="519113"/>
            <a:chOff x="720" y="3648"/>
            <a:chExt cx="2640" cy="327"/>
          </a:xfrm>
        </p:grpSpPr>
        <p:sp>
          <p:nvSpPr>
            <p:cNvPr id="6179" name="Rectangle 17"/>
            <p:cNvSpPr>
              <a:spLocks noChangeArrowheads="1"/>
            </p:cNvSpPr>
            <p:nvPr/>
          </p:nvSpPr>
          <p:spPr bwMode="auto">
            <a:xfrm>
              <a:off x="720" y="3648"/>
              <a:ext cx="26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FF00"/>
                </a:buClr>
                <a:buFont typeface="Wingdings" pitchFamily="2" charset="2"/>
                <a:buChar char="ü"/>
              </a:pPr>
              <a:r>
                <a:rPr lang="en-US" sz="2800" i="1">
                  <a:latin typeface="Times New Roman" pitchFamily="18" charset="0"/>
                  <a:cs typeface="Arial" charset="0"/>
                </a:rPr>
                <a:t>discreet       discreetness</a:t>
              </a:r>
              <a:endParaRPr lang="en-US" sz="2800">
                <a:latin typeface="Times New Roman" pitchFamily="18" charset="0"/>
                <a:cs typeface="Arial" charset="0"/>
              </a:endParaRPr>
            </a:p>
          </p:txBody>
        </p:sp>
        <p:graphicFrame>
          <p:nvGraphicFramePr>
            <p:cNvPr id="6148" name="Object 18"/>
            <p:cNvGraphicFramePr>
              <a:graphicFrameLocks noChangeAspect="1"/>
            </p:cNvGraphicFramePr>
            <p:nvPr/>
          </p:nvGraphicFramePr>
          <p:xfrm>
            <a:off x="1776" y="3744"/>
            <a:ext cx="193" cy="188"/>
          </p:xfrm>
          <a:graphic>
            <a:graphicData uri="http://schemas.openxmlformats.org/presentationml/2006/ole">
              <p:oleObj spid="_x0000_s6148" name="Equation" r:id="rId4" imgW="139680" imgH="139680" progId="Equation.3">
                <p:embed/>
              </p:oleObj>
            </a:graphicData>
          </a:graphic>
        </p:graphicFrame>
      </p:grpSp>
      <p:sp>
        <p:nvSpPr>
          <p:cNvPr id="126995" name="Rectangle 19"/>
          <p:cNvSpPr>
            <a:spLocks noChangeArrowheads="1"/>
          </p:cNvSpPr>
          <p:nvPr/>
        </p:nvSpPr>
        <p:spPr bwMode="auto">
          <a:xfrm>
            <a:off x="5105400" y="5105400"/>
            <a:ext cx="19288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>
                <a:latin typeface="Times New Roman" pitchFamily="18" charset="0"/>
                <a:cs typeface="Arial" charset="0"/>
              </a:rPr>
              <a:t>d i s c r e e t</a:t>
            </a:r>
          </a:p>
        </p:txBody>
      </p:sp>
      <p:sp>
        <p:nvSpPr>
          <p:cNvPr id="126996" name="Rectangle 20"/>
          <p:cNvSpPr>
            <a:spLocks noChangeArrowheads="1"/>
          </p:cNvSpPr>
          <p:nvPr/>
        </p:nvSpPr>
        <p:spPr bwMode="auto">
          <a:xfrm>
            <a:off x="5105400" y="57912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>
                <a:latin typeface="Times New Roman" pitchFamily="18" charset="0"/>
                <a:cs typeface="Arial" charset="0"/>
              </a:rPr>
              <a:t>d i s c r e e t n e s s</a:t>
            </a:r>
          </a:p>
        </p:txBody>
      </p:sp>
      <p:sp>
        <p:nvSpPr>
          <p:cNvPr id="126997" name="Line 21"/>
          <p:cNvSpPr>
            <a:spLocks noChangeShapeType="1"/>
          </p:cNvSpPr>
          <p:nvPr/>
        </p:nvSpPr>
        <p:spPr bwMode="auto">
          <a:xfrm>
            <a:off x="5334000" y="5562600"/>
            <a:ext cx="0" cy="381000"/>
          </a:xfrm>
          <a:prstGeom prst="line">
            <a:avLst/>
          </a:prstGeom>
          <a:noFill/>
          <a:ln w="28575">
            <a:solidFill>
              <a:srgbClr val="00FF00"/>
            </a:solidFill>
            <a:miter lim="800000"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6998" name="Line 22"/>
          <p:cNvSpPr>
            <a:spLocks noChangeShapeType="1"/>
          </p:cNvSpPr>
          <p:nvPr/>
        </p:nvSpPr>
        <p:spPr bwMode="auto">
          <a:xfrm>
            <a:off x="5562600" y="5562600"/>
            <a:ext cx="0" cy="381000"/>
          </a:xfrm>
          <a:prstGeom prst="line">
            <a:avLst/>
          </a:prstGeom>
          <a:noFill/>
          <a:ln w="28575">
            <a:solidFill>
              <a:srgbClr val="00FF00"/>
            </a:solidFill>
            <a:miter lim="800000"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6999" name="Line 23"/>
          <p:cNvSpPr>
            <a:spLocks noChangeShapeType="1"/>
          </p:cNvSpPr>
          <p:nvPr/>
        </p:nvSpPr>
        <p:spPr bwMode="auto">
          <a:xfrm>
            <a:off x="5791200" y="5562600"/>
            <a:ext cx="0" cy="381000"/>
          </a:xfrm>
          <a:prstGeom prst="line">
            <a:avLst/>
          </a:prstGeom>
          <a:noFill/>
          <a:ln w="28575">
            <a:solidFill>
              <a:srgbClr val="00FF00"/>
            </a:solidFill>
            <a:miter lim="800000"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7000" name="Line 24"/>
          <p:cNvSpPr>
            <a:spLocks noChangeShapeType="1"/>
          </p:cNvSpPr>
          <p:nvPr/>
        </p:nvSpPr>
        <p:spPr bwMode="auto">
          <a:xfrm>
            <a:off x="6477000" y="5562600"/>
            <a:ext cx="0" cy="381000"/>
          </a:xfrm>
          <a:prstGeom prst="line">
            <a:avLst/>
          </a:prstGeom>
          <a:noFill/>
          <a:ln w="28575">
            <a:solidFill>
              <a:srgbClr val="00FF00"/>
            </a:solidFill>
            <a:miter lim="800000"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7001" name="Line 25"/>
          <p:cNvSpPr>
            <a:spLocks noChangeShapeType="1"/>
          </p:cNvSpPr>
          <p:nvPr/>
        </p:nvSpPr>
        <p:spPr bwMode="auto">
          <a:xfrm>
            <a:off x="6248400" y="5562600"/>
            <a:ext cx="0" cy="381000"/>
          </a:xfrm>
          <a:prstGeom prst="line">
            <a:avLst/>
          </a:prstGeom>
          <a:noFill/>
          <a:ln w="28575">
            <a:solidFill>
              <a:srgbClr val="00FF00"/>
            </a:solidFill>
            <a:miter lim="800000"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7002" name="Line 26"/>
          <p:cNvSpPr>
            <a:spLocks noChangeShapeType="1"/>
          </p:cNvSpPr>
          <p:nvPr/>
        </p:nvSpPr>
        <p:spPr bwMode="auto">
          <a:xfrm>
            <a:off x="6019800" y="5562600"/>
            <a:ext cx="0" cy="381000"/>
          </a:xfrm>
          <a:prstGeom prst="line">
            <a:avLst/>
          </a:prstGeom>
          <a:noFill/>
          <a:ln w="28575">
            <a:solidFill>
              <a:srgbClr val="00FF00"/>
            </a:solidFill>
            <a:miter lim="800000"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7003" name="Line 27"/>
          <p:cNvSpPr>
            <a:spLocks noChangeShapeType="1"/>
          </p:cNvSpPr>
          <p:nvPr/>
        </p:nvSpPr>
        <p:spPr bwMode="auto">
          <a:xfrm>
            <a:off x="6705600" y="5562600"/>
            <a:ext cx="0" cy="381000"/>
          </a:xfrm>
          <a:prstGeom prst="line">
            <a:avLst/>
          </a:prstGeom>
          <a:noFill/>
          <a:ln w="28575">
            <a:solidFill>
              <a:srgbClr val="00FF00"/>
            </a:solidFill>
            <a:miter lim="800000"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7004" name="Line 28"/>
          <p:cNvSpPr>
            <a:spLocks noChangeShapeType="1"/>
          </p:cNvSpPr>
          <p:nvPr/>
        </p:nvSpPr>
        <p:spPr bwMode="auto">
          <a:xfrm>
            <a:off x="6934200" y="5562600"/>
            <a:ext cx="0" cy="381000"/>
          </a:xfrm>
          <a:prstGeom prst="line">
            <a:avLst/>
          </a:prstGeom>
          <a:noFill/>
          <a:ln w="28575">
            <a:solidFill>
              <a:srgbClr val="00FF00"/>
            </a:solidFill>
            <a:miter lim="800000"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7543800" y="3810000"/>
            <a:ext cx="1143000" cy="671513"/>
            <a:chOff x="4752" y="2400"/>
            <a:chExt cx="720" cy="423"/>
          </a:xfrm>
        </p:grpSpPr>
        <p:graphicFrame>
          <p:nvGraphicFramePr>
            <p:cNvPr id="6147" name="Object 30"/>
            <p:cNvGraphicFramePr>
              <a:graphicFrameLocks noChangeAspect="1"/>
            </p:cNvGraphicFramePr>
            <p:nvPr/>
          </p:nvGraphicFramePr>
          <p:xfrm>
            <a:off x="5040" y="2496"/>
            <a:ext cx="193" cy="188"/>
          </p:xfrm>
          <a:graphic>
            <a:graphicData uri="http://schemas.openxmlformats.org/presentationml/2006/ole">
              <p:oleObj spid="_x0000_s6147" name="Equation" r:id="rId5" imgW="139680" imgH="139680" progId="Equation.3">
                <p:embed/>
              </p:oleObj>
            </a:graphicData>
          </a:graphic>
        </p:graphicFrame>
        <p:sp>
          <p:nvSpPr>
            <p:cNvPr id="6177" name="Rectangle 31"/>
            <p:cNvSpPr>
              <a:spLocks noChangeArrowheads="1"/>
            </p:cNvSpPr>
            <p:nvPr/>
          </p:nvSpPr>
          <p:spPr bwMode="auto">
            <a:xfrm>
              <a:off x="4752" y="2400"/>
              <a:ext cx="7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i="1">
                  <a:latin typeface="Times New Roman" pitchFamily="18" charset="0"/>
                  <a:cs typeface="Arial" charset="0"/>
                </a:rPr>
                <a:t>e       t </a:t>
              </a:r>
              <a:endParaRPr lang="en-US" sz="2800" i="1">
                <a:latin typeface="Times New Roman" pitchFamily="18" charset="0"/>
                <a:cs typeface="Arial" charset="0"/>
                <a:sym typeface="Symbol" pitchFamily="18" charset="2"/>
              </a:endParaRPr>
            </a:p>
          </p:txBody>
        </p:sp>
        <p:sp>
          <p:nvSpPr>
            <p:cNvPr id="6178" name="Rectangle 32"/>
            <p:cNvSpPr>
              <a:spLocks noChangeArrowheads="1"/>
            </p:cNvSpPr>
            <p:nvPr/>
          </p:nvSpPr>
          <p:spPr bwMode="auto">
            <a:xfrm>
              <a:off x="4992" y="2496"/>
              <a:ext cx="2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pitchFamily="18" charset="0"/>
                  <a:cs typeface="Arial" charset="0"/>
                  <a:sym typeface="Symbol" pitchFamily="18" charset="2"/>
                </a:rPr>
                <a:t></a:t>
              </a:r>
            </a:p>
          </p:txBody>
        </p:sp>
      </p:grpSp>
      <p:grpSp>
        <p:nvGrpSpPr>
          <p:cNvPr id="6174" name="Group 33"/>
          <p:cNvGrpSpPr>
            <a:grpSpLocks/>
          </p:cNvGrpSpPr>
          <p:nvPr/>
        </p:nvGrpSpPr>
        <p:grpSpPr bwMode="auto">
          <a:xfrm>
            <a:off x="609600" y="609600"/>
            <a:ext cx="8305800" cy="781050"/>
            <a:chOff x="384" y="384"/>
            <a:chExt cx="5232" cy="492"/>
          </a:xfrm>
        </p:grpSpPr>
        <p:graphicFrame>
          <p:nvGraphicFramePr>
            <p:cNvPr id="6146" name="Object 34"/>
            <p:cNvGraphicFramePr>
              <a:graphicFrameLocks noChangeAspect="1"/>
            </p:cNvGraphicFramePr>
            <p:nvPr/>
          </p:nvGraphicFramePr>
          <p:xfrm>
            <a:off x="2832" y="432"/>
            <a:ext cx="193" cy="188"/>
          </p:xfrm>
          <a:graphic>
            <a:graphicData uri="http://schemas.openxmlformats.org/presentationml/2006/ole">
              <p:oleObj spid="_x0000_s6146" name="Equation" r:id="rId6" imgW="139680" imgH="139680" progId="Equation.3">
                <p:embed/>
              </p:oleObj>
            </a:graphicData>
          </a:graphic>
        </p:graphicFrame>
        <p:sp>
          <p:nvSpPr>
            <p:cNvPr id="6176" name="Rectangle 35"/>
            <p:cNvSpPr>
              <a:spLocks noChangeArrowheads="1"/>
            </p:cNvSpPr>
            <p:nvPr/>
          </p:nvSpPr>
          <p:spPr bwMode="auto">
            <a:xfrm>
              <a:off x="384" y="384"/>
              <a:ext cx="5232" cy="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</a:pPr>
              <a:r>
                <a:rPr lang="en-US" sz="2800">
                  <a:latin typeface="Times New Roman" pitchFamily="18" charset="0"/>
                  <a:cs typeface="Arial" charset="0"/>
                </a:rPr>
                <a:t> Chúng ta có thể kiểm tra     là thứ tự tòan phần trên </a:t>
              </a:r>
              <a:r>
                <a:rPr lang="en-US" sz="2800">
                  <a:latin typeface="Times New Roman" pitchFamily="18" charset="0"/>
                  <a:cs typeface="Arial" charset="0"/>
                  <a:sym typeface="Symbol" pitchFamily="18" charset="2"/>
                </a:rPr>
                <a:t>*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 Ta gọi nó là </a:t>
              </a:r>
              <a:r>
                <a:rPr lang="en-US" sz="2800" b="1" i="1">
                  <a:solidFill>
                    <a:schemeClr val="hlink"/>
                  </a:solidFill>
                  <a:latin typeface="Times New Roman" pitchFamily="18" charset="0"/>
                  <a:cs typeface="Arial" charset="0"/>
                </a:rPr>
                <a:t>thứ tự từ điển trên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 </a:t>
              </a:r>
              <a:r>
                <a:rPr lang="en-US" sz="2800">
                  <a:latin typeface="Times New Roman" pitchFamily="18" charset="0"/>
                  <a:cs typeface="Arial" charset="0"/>
                  <a:sym typeface="Symbol" pitchFamily="18" charset="2"/>
                </a:rPr>
                <a:t>*</a:t>
              </a:r>
            </a:p>
          </p:txBody>
        </p:sp>
      </p:grpSp>
      <p:sp>
        <p:nvSpPr>
          <p:cNvPr id="36" name="Slide Number Placeholder 3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A28DF0-D519-4438-9DE2-81A21B782A74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12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2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2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12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26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26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26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2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12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1000"/>
                                        <p:tgtEl>
                                          <p:spTgt spid="126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1000"/>
                                        <p:tgtEl>
                                          <p:spTgt spid="127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1000"/>
                                        <p:tgtEl>
                                          <p:spTgt spid="127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000"/>
                                        <p:tgtEl>
                                          <p:spTgt spid="12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1000"/>
                                        <p:tgtEl>
                                          <p:spTgt spid="127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1000"/>
                                        <p:tgtEl>
                                          <p:spTgt spid="127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 autoUpdateAnimBg="0"/>
      <p:bldP spid="126979" grpId="0" build="p" autoUpdateAnimBg="0" advAuto="0"/>
      <p:bldP spid="126983" grpId="0"/>
      <p:bldP spid="126984" grpId="0"/>
      <p:bldP spid="126985" grpId="0" animBg="1"/>
      <p:bldP spid="126986" grpId="0" animBg="1"/>
      <p:bldP spid="126987" grpId="0" animBg="1"/>
      <p:bldP spid="126988" grpId="0" animBg="1"/>
      <p:bldP spid="126989" grpId="0" animBg="1"/>
      <p:bldP spid="126990" grpId="0" animBg="1"/>
      <p:bldP spid="126991" grpId="0" animBg="1"/>
      <p:bldP spid="126995" grpId="0"/>
      <p:bldP spid="126996" grpId="0"/>
      <p:bldP spid="126997" grpId="0" animBg="1"/>
      <p:bldP spid="126998" grpId="0" animBg="1"/>
      <p:bldP spid="126999" grpId="0" animBg="1"/>
      <p:bldP spid="127000" grpId="0" animBg="1"/>
      <p:bldP spid="127001" grpId="0" animBg="1"/>
      <p:bldP spid="127002" grpId="0" animBg="1"/>
      <p:bldP spid="127003" grpId="0" animBg="1"/>
      <p:bldP spid="12700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533400" y="2743200"/>
            <a:ext cx="236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/>
            <a:r>
              <a:rPr lang="en-US" sz="2800">
                <a:latin typeface="Times New Roman" pitchFamily="18" charset="0"/>
                <a:cs typeface="Arial" charset="0"/>
              </a:rPr>
              <a:t>Ta có</a:t>
            </a:r>
          </a:p>
        </p:txBody>
      </p:sp>
      <p:sp>
        <p:nvSpPr>
          <p:cNvPr id="128003" name="Rectangle 3"/>
          <p:cNvSpPr>
            <a:spLocks noChangeArrowheads="1"/>
          </p:cNvSpPr>
          <p:nvPr/>
        </p:nvSpPr>
        <p:spPr bwMode="auto">
          <a:xfrm>
            <a:off x="381000" y="1219200"/>
            <a:ext cx="861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Example.</a:t>
            </a:r>
            <a:r>
              <a:rPr lang="en-US" sz="28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Nếu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 = {0, 1}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với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 0 &lt; 1,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thì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   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là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thứ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tự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tòan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phần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trên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tập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tất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cả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các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chuỗi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bit * 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0" y="3657600"/>
            <a:ext cx="3124200" cy="519113"/>
            <a:chOff x="480" y="2112"/>
            <a:chExt cx="1968" cy="327"/>
          </a:xfrm>
        </p:grpSpPr>
        <p:graphicFrame>
          <p:nvGraphicFramePr>
            <p:cNvPr id="7172" name="Object 5"/>
            <p:cNvGraphicFramePr>
              <a:graphicFrameLocks noChangeAspect="1"/>
            </p:cNvGraphicFramePr>
            <p:nvPr/>
          </p:nvGraphicFramePr>
          <p:xfrm>
            <a:off x="1392" y="2160"/>
            <a:ext cx="193" cy="188"/>
          </p:xfrm>
          <a:graphic>
            <a:graphicData uri="http://schemas.openxmlformats.org/presentationml/2006/ole">
              <p:oleObj spid="_x0000_s7172" name="Equation" r:id="rId3" imgW="139680" imgH="139680" progId="Equation.3">
                <p:embed/>
              </p:oleObj>
            </a:graphicData>
          </a:graphic>
        </p:graphicFrame>
        <p:sp>
          <p:nvSpPr>
            <p:cNvPr id="7179" name="Rectangle 6"/>
            <p:cNvSpPr>
              <a:spLocks noChangeArrowheads="1"/>
            </p:cNvSpPr>
            <p:nvPr/>
          </p:nvSpPr>
          <p:spPr bwMode="auto">
            <a:xfrm>
              <a:off x="480" y="2112"/>
              <a:ext cx="19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FF00"/>
                </a:buClr>
                <a:buFont typeface="Wingdings" pitchFamily="2" charset="2"/>
                <a:buChar char="ü"/>
              </a:pPr>
              <a:r>
                <a:rPr lang="en-US" sz="2800">
                  <a:latin typeface="Times New Roman" pitchFamily="18" charset="0"/>
                  <a:cs typeface="Arial" charset="0"/>
                </a:rPr>
                <a:t>   0110</a:t>
              </a:r>
              <a:r>
                <a:rPr lang="en-US" sz="2800" i="1">
                  <a:latin typeface="Times New Roman" pitchFamily="18" charset="0"/>
                  <a:cs typeface="Arial" charset="0"/>
                </a:rPr>
                <a:t> 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      10</a:t>
              </a:r>
              <a:endParaRPr lang="en-US" sz="2800" i="1">
                <a:latin typeface="Times New Roman" pitchFamily="18" charset="0"/>
                <a:cs typeface="Arial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85800" y="4572000"/>
            <a:ext cx="4419600" cy="519113"/>
            <a:chOff x="480" y="2688"/>
            <a:chExt cx="2784" cy="327"/>
          </a:xfrm>
        </p:grpSpPr>
        <p:sp>
          <p:nvSpPr>
            <p:cNvPr id="7178" name="Rectangle 8"/>
            <p:cNvSpPr>
              <a:spLocks noChangeArrowheads="1"/>
            </p:cNvSpPr>
            <p:nvPr/>
          </p:nvSpPr>
          <p:spPr bwMode="auto">
            <a:xfrm>
              <a:off x="480" y="2688"/>
              <a:ext cx="27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FF00"/>
                </a:buClr>
                <a:buFont typeface="Wingdings" pitchFamily="2" charset="2"/>
                <a:buChar char="ü"/>
              </a:pPr>
              <a:r>
                <a:rPr lang="en-US" sz="2800">
                  <a:latin typeface="Times New Roman" pitchFamily="18" charset="0"/>
                  <a:cs typeface="Arial" charset="0"/>
                </a:rPr>
                <a:t>  0110</a:t>
              </a:r>
              <a:r>
                <a:rPr lang="en-US" sz="2800" i="1">
                  <a:latin typeface="Times New Roman" pitchFamily="18" charset="0"/>
                  <a:cs typeface="Arial" charset="0"/>
                </a:rPr>
                <a:t>       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01100</a:t>
              </a:r>
            </a:p>
          </p:txBody>
        </p:sp>
        <p:graphicFrame>
          <p:nvGraphicFramePr>
            <p:cNvPr id="7171" name="Object 9"/>
            <p:cNvGraphicFramePr>
              <a:graphicFrameLocks noChangeAspect="1"/>
            </p:cNvGraphicFramePr>
            <p:nvPr/>
          </p:nvGraphicFramePr>
          <p:xfrm>
            <a:off x="1392" y="2736"/>
            <a:ext cx="193" cy="188"/>
          </p:xfrm>
          <a:graphic>
            <a:graphicData uri="http://schemas.openxmlformats.org/presentationml/2006/ole">
              <p:oleObj spid="_x0000_s7171" name="Equation" r:id="rId4" imgW="139680" imgH="139680" progId="Equation.3">
                <p:embed/>
              </p:oleObj>
            </a:graphicData>
          </a:graphic>
        </p:graphicFrame>
      </p:grp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EEAADA-0958-4B75-8936-D4150788F625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graphicFrame>
        <p:nvGraphicFramePr>
          <p:cNvPr id="125961" name="Object 14"/>
          <p:cNvGraphicFramePr>
            <a:graphicFrameLocks noChangeAspect="1"/>
          </p:cNvGraphicFramePr>
          <p:nvPr/>
        </p:nvGraphicFramePr>
        <p:xfrm>
          <a:off x="6254750" y="1219200"/>
          <a:ext cx="298450" cy="298450"/>
        </p:xfrm>
        <a:graphic>
          <a:graphicData uri="http://schemas.openxmlformats.org/presentationml/2006/ole">
            <p:oleObj spid="_x0000_s7170" name="Equation" r:id="rId5" imgW="139680" imgH="139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 autoUpdateAnimBg="0"/>
      <p:bldP spid="128003" grpId="0" build="p" autoUpdateAnimBg="0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942975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 smtClean="0"/>
              <a:t> </a:t>
            </a:r>
            <a:r>
              <a:rPr lang="en-US" dirty="0" err="1" smtClean="0"/>
              <a:t>Hasse</a:t>
            </a:r>
            <a:r>
              <a:rPr lang="en-US" dirty="0" smtClean="0"/>
              <a:t> Diagrams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848600" cy="990600"/>
          </a:xfrm>
        </p:spPr>
        <p:txBody>
          <a:bodyPr/>
          <a:lstStyle/>
          <a:p>
            <a:pPr marL="457200" indent="-457200" eaLnBrk="1" hangingPunct="1">
              <a:buFont typeface="Times" pitchFamily="18" charset="0"/>
              <a:buNone/>
              <a:defRPr/>
            </a:pPr>
            <a:r>
              <a:rPr lang="en-US" sz="2800" dirty="0" err="1" smtClean="0">
                <a:latin typeface="Times New Roman" pitchFamily="18" charset="0"/>
              </a:rPr>
              <a:t>Mỗi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poset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có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thể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biễu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diễn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bởi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đồ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thị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đặc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biệt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ta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gọi</a:t>
            </a:r>
            <a:endParaRPr lang="en-US" sz="2800" dirty="0" smtClean="0">
              <a:latin typeface="Times New Roman" pitchFamily="18" charset="0"/>
            </a:endParaRPr>
          </a:p>
          <a:p>
            <a:pPr marL="457200" indent="-457200" eaLnBrk="1" hangingPunct="1">
              <a:buFont typeface="Times" pitchFamily="18" charset="0"/>
              <a:buNone/>
              <a:defRPr/>
            </a:pPr>
            <a:r>
              <a:rPr lang="en-US" sz="2800" dirty="0" err="1" smtClean="0">
                <a:latin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biểu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đồ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b="1" i="1" dirty="0" err="1" smtClean="0">
                <a:solidFill>
                  <a:schemeClr val="hlink"/>
                </a:solidFill>
                <a:latin typeface="Times New Roman" pitchFamily="18" charset="0"/>
              </a:rPr>
              <a:t>Hasse</a:t>
            </a:r>
            <a:r>
              <a:rPr lang="en-US" sz="2800" b="1" i="1" dirty="0" smtClean="0">
                <a:solidFill>
                  <a:schemeClr val="hlink"/>
                </a:solidFill>
                <a:latin typeface="Times New Roman" pitchFamily="18" charset="0"/>
              </a:rPr>
              <a:t> </a:t>
            </a:r>
            <a:endParaRPr lang="en-US" sz="2800" b="1" i="1" dirty="0" smtClean="0">
              <a:solidFill>
                <a:schemeClr val="hlink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457200" y="2438400"/>
            <a:ext cx="8229600" cy="10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buFont typeface="Times" pitchFamily="18" charset="0"/>
              <a:buNone/>
            </a:pPr>
            <a:r>
              <a:rPr lang="en-US" sz="2800">
                <a:latin typeface="Times New Roman" pitchFamily="18" charset="0"/>
                <a:cs typeface="Arial" charset="0"/>
              </a:rPr>
              <a:t>Để định nghĩa biểu đồ Hasse chúng ta cần các khái niệm </a:t>
            </a:r>
          </a:p>
          <a:p>
            <a:pPr marL="457200" indent="-457200">
              <a:buFont typeface="Times" pitchFamily="18" charset="0"/>
              <a:buNone/>
            </a:pPr>
            <a:r>
              <a:rPr lang="en-US" sz="2800">
                <a:latin typeface="Times New Roman" pitchFamily="18" charset="0"/>
                <a:cs typeface="Arial" charset="0"/>
              </a:rPr>
              <a:t>phần tử trội và trội trực tiếp. </a:t>
            </a:r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609600" y="4572000"/>
            <a:ext cx="8305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Times" pitchFamily="18" charset="0"/>
              <a:buNone/>
            </a:pPr>
            <a:r>
              <a:rPr lang="en-US" sz="2800">
                <a:latin typeface="Times New Roman" pitchFamily="18" charset="0"/>
                <a:cs typeface="Arial" charset="0"/>
              </a:rPr>
              <a:t>Chúng ta cũng nói rằng </a:t>
            </a:r>
            <a:r>
              <a:rPr lang="en-US" sz="2800" i="1">
                <a:latin typeface="Times New Roman" pitchFamily="18" charset="0"/>
                <a:cs typeface="Arial" charset="0"/>
              </a:rPr>
              <a:t>a</a:t>
            </a:r>
            <a:r>
              <a:rPr lang="en-US" sz="2800">
                <a:latin typeface="Times New Roman" pitchFamily="18" charset="0"/>
                <a:cs typeface="Arial" charset="0"/>
              </a:rPr>
              <a:t> là </a:t>
            </a:r>
            <a:r>
              <a:rPr lang="en-US" sz="2800" b="1" i="1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được trội bởi </a:t>
            </a:r>
            <a:r>
              <a:rPr lang="en-US" sz="2800">
                <a:latin typeface="Times New Roman" pitchFamily="18" charset="0"/>
                <a:cs typeface="Arial" charset="0"/>
              </a:rPr>
              <a:t> </a:t>
            </a:r>
            <a:r>
              <a:rPr lang="en-US" sz="2800" i="1">
                <a:latin typeface="Times New Roman" pitchFamily="18" charset="0"/>
                <a:cs typeface="Arial" charset="0"/>
              </a:rPr>
              <a:t>b .</a:t>
            </a:r>
            <a:r>
              <a:rPr lang="en-US" sz="2800">
                <a:latin typeface="Times New Roman" pitchFamily="18" charset="0"/>
                <a:cs typeface="Arial" charset="0"/>
              </a:rPr>
              <a:t>Phần tử </a:t>
            </a:r>
            <a:r>
              <a:rPr lang="en-US" sz="2800" i="1">
                <a:latin typeface="Times New Roman" pitchFamily="18" charset="0"/>
                <a:cs typeface="Arial" charset="0"/>
              </a:rPr>
              <a:t>b</a:t>
            </a: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 typeface="Times" pitchFamily="18" charset="0"/>
              <a:buNone/>
            </a:pPr>
            <a:r>
              <a:rPr lang="en-US" sz="2800">
                <a:latin typeface="Times New Roman" pitchFamily="18" charset="0"/>
                <a:cs typeface="Arial" charset="0"/>
              </a:rPr>
              <a:t> được gọi là  </a:t>
            </a:r>
            <a:r>
              <a:rPr lang="en-US" sz="2800" b="1" i="1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trội trực tiếp của</a:t>
            </a:r>
            <a:r>
              <a:rPr lang="en-US" sz="2800">
                <a:latin typeface="Times New Roman" pitchFamily="18" charset="0"/>
                <a:cs typeface="Arial" charset="0"/>
              </a:rPr>
              <a:t> </a:t>
            </a:r>
            <a:r>
              <a:rPr lang="en-US" sz="2800" i="1">
                <a:latin typeface="Times New Roman" pitchFamily="18" charset="0"/>
                <a:cs typeface="Arial" charset="0"/>
              </a:rPr>
              <a:t>a</a:t>
            </a:r>
            <a:r>
              <a:rPr lang="en-US" sz="2800">
                <a:latin typeface="Times New Roman" pitchFamily="18" charset="0"/>
                <a:cs typeface="Arial" charset="0"/>
              </a:rPr>
              <a:t> nếu </a:t>
            </a:r>
            <a:r>
              <a:rPr lang="en-US" sz="2800" i="1">
                <a:latin typeface="Times New Roman" pitchFamily="18" charset="0"/>
                <a:cs typeface="Arial" charset="0"/>
              </a:rPr>
              <a:t>b</a:t>
            </a:r>
            <a:r>
              <a:rPr lang="en-US" sz="2800">
                <a:latin typeface="Times New Roman" pitchFamily="18" charset="0"/>
                <a:cs typeface="Arial" charset="0"/>
              </a:rPr>
              <a:t> là trội của  </a:t>
            </a:r>
            <a:r>
              <a:rPr lang="en-US" sz="2800" i="1">
                <a:latin typeface="Times New Roman" pitchFamily="18" charset="0"/>
                <a:cs typeface="Arial" charset="0"/>
              </a:rPr>
              <a:t>a</a:t>
            </a:r>
            <a:r>
              <a:rPr lang="en-US" sz="2800">
                <a:latin typeface="Times New Roman" pitchFamily="18" charset="0"/>
                <a:cs typeface="Arial" charset="0"/>
              </a:rPr>
              <a:t>, và không tồn tại trội </a:t>
            </a:r>
            <a:r>
              <a:rPr lang="en-US" sz="2800" i="1">
                <a:latin typeface="Times New Roman" pitchFamily="18" charset="0"/>
                <a:cs typeface="Arial" charset="0"/>
              </a:rPr>
              <a:t>c</a:t>
            </a:r>
            <a:r>
              <a:rPr lang="en-US" sz="2800">
                <a:latin typeface="Times New Roman" pitchFamily="18" charset="0"/>
                <a:cs typeface="Arial" charset="0"/>
              </a:rPr>
              <a:t> sao cho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09600" y="3581400"/>
            <a:ext cx="8229600" cy="1068388"/>
            <a:chOff x="384" y="2256"/>
            <a:chExt cx="5184" cy="673"/>
          </a:xfrm>
        </p:grpSpPr>
        <p:sp>
          <p:nvSpPr>
            <p:cNvPr id="8204" name="Rectangle 7"/>
            <p:cNvSpPr>
              <a:spLocks noChangeArrowheads="1"/>
            </p:cNvSpPr>
            <p:nvPr/>
          </p:nvSpPr>
          <p:spPr bwMode="auto">
            <a:xfrm>
              <a:off x="384" y="2256"/>
              <a:ext cx="5184" cy="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Font typeface="Times" pitchFamily="18" charset="0"/>
                <a:buNone/>
              </a:pPr>
              <a:r>
                <a:rPr lang="en-US" sz="2800" b="1">
                  <a:solidFill>
                    <a:schemeClr val="hlink"/>
                  </a:solidFill>
                  <a:latin typeface="Times New Roman" pitchFamily="18" charset="0"/>
                  <a:cs typeface="Arial" charset="0"/>
                </a:rPr>
                <a:t>Definition. 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Phần tử </a:t>
              </a:r>
              <a:r>
                <a:rPr lang="en-US" sz="2800" i="1">
                  <a:latin typeface="Times New Roman" pitchFamily="18" charset="0"/>
                  <a:cs typeface="Arial" charset="0"/>
                </a:rPr>
                <a:t>b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 trong poset     (</a:t>
              </a:r>
              <a:r>
                <a:rPr lang="en-US" sz="2800" i="1">
                  <a:latin typeface="Times New Roman" pitchFamily="18" charset="0"/>
                  <a:cs typeface="Arial" charset="0"/>
                </a:rPr>
                <a:t>S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,    ) đựoc gọi là </a:t>
              </a:r>
              <a:r>
                <a:rPr lang="en-US" sz="2800" i="1">
                  <a:latin typeface="Times New Roman" pitchFamily="18" charset="0"/>
                  <a:cs typeface="Arial" charset="0"/>
                </a:rPr>
                <a:t>phần tử trội 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của phần tử  </a:t>
              </a:r>
              <a:r>
                <a:rPr lang="en-US" sz="2800" i="1">
                  <a:latin typeface="Times New Roman" pitchFamily="18" charset="0"/>
                  <a:cs typeface="Arial" charset="0"/>
                </a:rPr>
                <a:t>a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  trong   </a:t>
              </a:r>
              <a:r>
                <a:rPr lang="en-US" sz="2800" i="1">
                  <a:latin typeface="Times New Roman" pitchFamily="18" charset="0"/>
                  <a:cs typeface="Arial" charset="0"/>
                </a:rPr>
                <a:t>S 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 if  </a:t>
              </a:r>
              <a:r>
                <a:rPr lang="en-US" sz="2800" i="1">
                  <a:latin typeface="Times New Roman" pitchFamily="18" charset="0"/>
                  <a:cs typeface="Arial" charset="0"/>
                </a:rPr>
                <a:t>a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     </a:t>
              </a:r>
              <a:r>
                <a:rPr lang="en-US" sz="2800" i="1">
                  <a:latin typeface="Times New Roman" pitchFamily="18" charset="0"/>
                  <a:cs typeface="Arial" charset="0"/>
                </a:rPr>
                <a:t>b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  </a:t>
              </a:r>
            </a:p>
          </p:txBody>
        </p:sp>
        <p:graphicFrame>
          <p:nvGraphicFramePr>
            <p:cNvPr id="8195" name="Object 8"/>
            <p:cNvGraphicFramePr>
              <a:graphicFrameLocks noChangeAspect="1"/>
            </p:cNvGraphicFramePr>
            <p:nvPr/>
          </p:nvGraphicFramePr>
          <p:xfrm>
            <a:off x="3984" y="2352"/>
            <a:ext cx="193" cy="188"/>
          </p:xfrm>
          <a:graphic>
            <a:graphicData uri="http://schemas.openxmlformats.org/presentationml/2006/ole">
              <p:oleObj spid="_x0000_s8195" name="Equation" r:id="rId3" imgW="139680" imgH="139680" progId="Equation.3">
                <p:embed/>
              </p:oleObj>
            </a:graphicData>
          </a:graphic>
        </p:graphicFrame>
        <p:graphicFrame>
          <p:nvGraphicFramePr>
            <p:cNvPr id="8196" name="Object 9"/>
            <p:cNvGraphicFramePr>
              <a:graphicFrameLocks noChangeAspect="1"/>
            </p:cNvGraphicFramePr>
            <p:nvPr/>
          </p:nvGraphicFramePr>
          <p:xfrm>
            <a:off x="4176" y="2592"/>
            <a:ext cx="193" cy="188"/>
          </p:xfrm>
          <a:graphic>
            <a:graphicData uri="http://schemas.openxmlformats.org/presentationml/2006/ole">
              <p:oleObj spid="_x0000_s8196" name="Equation" r:id="rId4" imgW="139680" imgH="139680" progId="Equation.3">
                <p:embed/>
              </p:oleObj>
            </a:graphicData>
          </a:graphic>
        </p:graphicFrame>
      </p:grpSp>
      <p:graphicFrame>
        <p:nvGraphicFramePr>
          <p:cNvPr id="129034" name="Object 10"/>
          <p:cNvGraphicFramePr>
            <a:graphicFrameLocks noChangeAspect="1"/>
          </p:cNvGraphicFramePr>
          <p:nvPr/>
        </p:nvGraphicFramePr>
        <p:xfrm>
          <a:off x="3048000" y="6019800"/>
          <a:ext cx="3175000" cy="481013"/>
        </p:xfrm>
        <a:graphic>
          <a:graphicData uri="http://schemas.openxmlformats.org/presentationml/2006/ole">
            <p:oleObj spid="_x0000_s8194" name="Equation" r:id="rId5" imgW="1307880" imgH="203040" progId="Equation.3">
              <p:embed/>
            </p:oleObj>
          </a:graphicData>
        </a:graphic>
      </p:graphicFrame>
      <p:sp>
        <p:nvSpPr>
          <p:cNvPr id="129035" name="Rectangle 11"/>
          <p:cNvSpPr>
            <a:spLocks noChangeArrowheads="1"/>
          </p:cNvSpPr>
          <p:nvPr/>
        </p:nvSpPr>
        <p:spPr bwMode="auto">
          <a:xfrm>
            <a:off x="457200" y="3581400"/>
            <a:ext cx="8534400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aramond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591FED-C131-4BAA-A130-EE4A92605470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9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9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9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9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9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9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6" grpId="0"/>
      <p:bldP spid="129027" grpId="0" build="p"/>
      <p:bldP spid="12903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942975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mtClean="0"/>
              <a:t> Hasse Diagrams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848600" cy="914400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SzPct val="125000"/>
              <a:buFont typeface="Wingdings" pitchFamily="2" charset="2"/>
              <a:buChar char="§"/>
              <a:defRPr/>
            </a:pPr>
            <a:r>
              <a:rPr lang="en-US" sz="2800" dirty="0" smtClean="0">
                <a:latin typeface="Times New Roman" pitchFamily="18" charset="0"/>
              </a:rPr>
              <a:t>Ta </a:t>
            </a:r>
            <a:r>
              <a:rPr lang="en-US" sz="2800" dirty="0" err="1" smtClean="0">
                <a:latin typeface="Times New Roman" pitchFamily="18" charset="0"/>
              </a:rPr>
              <a:t>định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nghĩa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b="1" i="1" dirty="0" err="1" smtClean="0">
                <a:solidFill>
                  <a:schemeClr val="hlink"/>
                </a:solidFill>
                <a:latin typeface="Times New Roman" pitchFamily="18" charset="0"/>
              </a:rPr>
              <a:t>Hasse</a:t>
            </a:r>
            <a:r>
              <a:rPr lang="en-US" sz="2800" b="1" i="1" dirty="0" smtClean="0">
                <a:solidFill>
                  <a:schemeClr val="hlink"/>
                </a:solidFill>
                <a:latin typeface="Times New Roman" pitchFamily="18" charset="0"/>
              </a:rPr>
              <a:t> diagram </a:t>
            </a:r>
            <a:r>
              <a:rPr lang="en-US" sz="2800" dirty="0" err="1" smtClean="0">
                <a:latin typeface="Times New Roman" pitchFamily="18" charset="0"/>
              </a:rPr>
              <a:t>của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poset</a:t>
            </a:r>
            <a:r>
              <a:rPr lang="en-US" sz="2800" dirty="0" smtClean="0">
                <a:latin typeface="Times New Roman" pitchFamily="18" charset="0"/>
              </a:rPr>
              <a:t> (</a:t>
            </a:r>
            <a:r>
              <a:rPr lang="en-US" sz="2800" i="1" dirty="0" smtClean="0">
                <a:latin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</a:rPr>
              <a:t>,     )  </a:t>
            </a:r>
            <a:r>
              <a:rPr lang="en-US" sz="2800" dirty="0" err="1" smtClean="0">
                <a:latin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đồ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thị</a:t>
            </a:r>
            <a:r>
              <a:rPr lang="en-US" sz="2800" dirty="0" smtClean="0">
                <a:latin typeface="Times New Roman" pitchFamily="18" charset="0"/>
              </a:rPr>
              <a:t>:</a:t>
            </a:r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533400" y="2209800"/>
            <a:ext cx="82296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rgbClr val="00FF00"/>
              </a:buClr>
              <a:buFont typeface="Wingdings" pitchFamily="2" charset="2"/>
              <a:buChar char="ü"/>
            </a:pPr>
            <a:r>
              <a:rPr lang="en-US" sz="2800">
                <a:latin typeface="Times New Roman" pitchFamily="18" charset="0"/>
                <a:cs typeface="Arial" charset="0"/>
              </a:rPr>
              <a:t>Mỗi phần tử của S được biễu diễn bởi một điểm trên mặt phẳng .</a:t>
            </a:r>
          </a:p>
        </p:txBody>
      </p:sp>
      <p:graphicFrame>
        <p:nvGraphicFramePr>
          <p:cNvPr id="130053" name="Object 5"/>
          <p:cNvGraphicFramePr>
            <a:graphicFrameLocks noChangeAspect="1"/>
          </p:cNvGraphicFramePr>
          <p:nvPr/>
        </p:nvGraphicFramePr>
        <p:xfrm>
          <a:off x="7237413" y="1447800"/>
          <a:ext cx="306387" cy="298450"/>
        </p:xfrm>
        <a:graphic>
          <a:graphicData uri="http://schemas.openxmlformats.org/presentationml/2006/ole">
            <p:oleObj spid="_x0000_s9218" name="Equation" r:id="rId3" imgW="139680" imgH="139680" progId="Equation.3">
              <p:embed/>
            </p:oleObj>
          </a:graphicData>
        </a:graphic>
      </p:graphicFrame>
      <p:sp>
        <p:nvSpPr>
          <p:cNvPr id="130054" name="Rectangle 6"/>
          <p:cNvSpPr>
            <a:spLocks noChangeArrowheads="1"/>
          </p:cNvSpPr>
          <p:nvPr/>
        </p:nvSpPr>
        <p:spPr bwMode="auto">
          <a:xfrm>
            <a:off x="1752600" y="53340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>
                <a:latin typeface="Times New Roman" pitchFamily="18" charset="0"/>
                <a:cs typeface="Arial" charset="0"/>
              </a:rPr>
              <a:t>a</a:t>
            </a:r>
          </a:p>
        </p:txBody>
      </p:sp>
      <p:sp>
        <p:nvSpPr>
          <p:cNvPr id="130055" name="Oval 7"/>
          <p:cNvSpPr>
            <a:spLocks noChangeArrowheads="1"/>
          </p:cNvSpPr>
          <p:nvPr/>
        </p:nvSpPr>
        <p:spPr bwMode="auto">
          <a:xfrm>
            <a:off x="2209800" y="5562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aramond" pitchFamily="18" charset="0"/>
            </a:endParaRPr>
          </a:p>
        </p:txBody>
      </p:sp>
      <p:sp>
        <p:nvSpPr>
          <p:cNvPr id="130056" name="Oval 8"/>
          <p:cNvSpPr>
            <a:spLocks noChangeArrowheads="1"/>
          </p:cNvSpPr>
          <p:nvPr/>
        </p:nvSpPr>
        <p:spPr bwMode="auto">
          <a:xfrm>
            <a:off x="2971800" y="4572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aramond" pitchFamily="18" charset="0"/>
            </a:endParaRPr>
          </a:p>
        </p:txBody>
      </p:sp>
      <p:sp>
        <p:nvSpPr>
          <p:cNvPr id="130057" name="Oval 9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aramond" pitchFamily="18" charset="0"/>
            </a:endParaRPr>
          </a:p>
        </p:txBody>
      </p:sp>
      <p:sp>
        <p:nvSpPr>
          <p:cNvPr id="130058" name="Oval 10"/>
          <p:cNvSpPr>
            <a:spLocks noChangeArrowheads="1"/>
          </p:cNvSpPr>
          <p:nvPr/>
        </p:nvSpPr>
        <p:spPr bwMode="auto">
          <a:xfrm>
            <a:off x="3124200" y="5943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aramond" pitchFamily="18" charset="0"/>
            </a:endParaRPr>
          </a:p>
        </p:txBody>
      </p:sp>
      <p:sp>
        <p:nvSpPr>
          <p:cNvPr id="130059" name="Oval 11"/>
          <p:cNvSpPr>
            <a:spLocks noChangeArrowheads="1"/>
          </p:cNvSpPr>
          <p:nvPr/>
        </p:nvSpPr>
        <p:spPr bwMode="auto">
          <a:xfrm>
            <a:off x="4724400" y="5791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aramond" pitchFamily="18" charset="0"/>
            </a:endParaRPr>
          </a:p>
        </p:txBody>
      </p:sp>
      <p:sp>
        <p:nvSpPr>
          <p:cNvPr id="130060" name="Rectangle 12"/>
          <p:cNvSpPr>
            <a:spLocks noChangeArrowheads="1"/>
          </p:cNvSpPr>
          <p:nvPr/>
        </p:nvSpPr>
        <p:spPr bwMode="auto">
          <a:xfrm>
            <a:off x="2438400" y="4114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>
                <a:latin typeface="Times New Roman" pitchFamily="18" charset="0"/>
                <a:cs typeface="Arial" charset="0"/>
              </a:rPr>
              <a:t>b</a:t>
            </a:r>
          </a:p>
        </p:txBody>
      </p:sp>
      <p:sp>
        <p:nvSpPr>
          <p:cNvPr id="130061" name="Rectangle 13"/>
          <p:cNvSpPr>
            <a:spLocks noChangeArrowheads="1"/>
          </p:cNvSpPr>
          <p:nvPr/>
        </p:nvSpPr>
        <p:spPr bwMode="auto">
          <a:xfrm>
            <a:off x="2743200" y="6019800"/>
            <a:ext cx="341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>
                <a:latin typeface="Times New Roman" pitchFamily="18" charset="0"/>
                <a:cs typeface="Arial" charset="0"/>
              </a:rPr>
              <a:t>c</a:t>
            </a:r>
          </a:p>
        </p:txBody>
      </p:sp>
      <p:sp>
        <p:nvSpPr>
          <p:cNvPr id="130062" name="Rectangle 14"/>
          <p:cNvSpPr>
            <a:spLocks noChangeArrowheads="1"/>
          </p:cNvSpPr>
          <p:nvPr/>
        </p:nvSpPr>
        <p:spPr bwMode="auto">
          <a:xfrm>
            <a:off x="4038600" y="4495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>
                <a:latin typeface="Times New Roman" pitchFamily="18" charset="0"/>
                <a:cs typeface="Arial" charset="0"/>
              </a:rPr>
              <a:t>d</a:t>
            </a:r>
          </a:p>
        </p:txBody>
      </p:sp>
      <p:sp>
        <p:nvSpPr>
          <p:cNvPr id="130063" name="Rectangle 15"/>
          <p:cNvSpPr>
            <a:spLocks noChangeArrowheads="1"/>
          </p:cNvSpPr>
          <p:nvPr/>
        </p:nvSpPr>
        <p:spPr bwMode="auto">
          <a:xfrm>
            <a:off x="5105400" y="5334000"/>
            <a:ext cx="341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>
                <a:latin typeface="Times New Roman" pitchFamily="18" charset="0"/>
                <a:cs typeface="Arial" charset="0"/>
              </a:rPr>
              <a:t>e</a:t>
            </a:r>
          </a:p>
        </p:txBody>
      </p:sp>
      <p:sp>
        <p:nvSpPr>
          <p:cNvPr id="130064" name="Arc 16"/>
          <p:cNvSpPr>
            <a:spLocks/>
          </p:cNvSpPr>
          <p:nvPr/>
        </p:nvSpPr>
        <p:spPr bwMode="auto">
          <a:xfrm flipH="1">
            <a:off x="2286000" y="4724400"/>
            <a:ext cx="762000" cy="9144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triangle" w="med" len="lg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065" name="Arc 17"/>
          <p:cNvSpPr>
            <a:spLocks/>
          </p:cNvSpPr>
          <p:nvPr/>
        </p:nvSpPr>
        <p:spPr bwMode="auto">
          <a:xfrm flipH="1" flipV="1">
            <a:off x="3124200" y="4724400"/>
            <a:ext cx="885825" cy="457200"/>
          </a:xfrm>
          <a:custGeom>
            <a:avLst/>
            <a:gdLst>
              <a:gd name="T0" fmla="*/ 0 w 35869"/>
              <a:gd name="T1" fmla="*/ 2147483647 h 21600"/>
              <a:gd name="T2" fmla="*/ 2147483647 w 35869"/>
              <a:gd name="T3" fmla="*/ 2147483647 h 21600"/>
              <a:gd name="T4" fmla="*/ 2147483647 w 35869"/>
              <a:gd name="T5" fmla="*/ 2147483647 h 21600"/>
              <a:gd name="T6" fmla="*/ 0 60000 65536"/>
              <a:gd name="T7" fmla="*/ 0 60000 65536"/>
              <a:gd name="T8" fmla="*/ 0 60000 65536"/>
              <a:gd name="T9" fmla="*/ 0 w 35869"/>
              <a:gd name="T10" fmla="*/ 0 h 21600"/>
              <a:gd name="T11" fmla="*/ 35869 w 3586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869" h="21600" fill="none" extrusionOk="0">
                <a:moveTo>
                  <a:pt x="0" y="5384"/>
                </a:moveTo>
                <a:cubicBezTo>
                  <a:pt x="3943" y="1914"/>
                  <a:pt x="9016" y="-1"/>
                  <a:pt x="14269" y="0"/>
                </a:cubicBezTo>
                <a:cubicBezTo>
                  <a:pt x="26198" y="0"/>
                  <a:pt x="35869" y="9670"/>
                  <a:pt x="35869" y="21600"/>
                </a:cubicBezTo>
              </a:path>
              <a:path w="35869" h="21600" stroke="0" extrusionOk="0">
                <a:moveTo>
                  <a:pt x="0" y="5384"/>
                </a:moveTo>
                <a:cubicBezTo>
                  <a:pt x="3943" y="1914"/>
                  <a:pt x="9016" y="-1"/>
                  <a:pt x="14269" y="0"/>
                </a:cubicBezTo>
                <a:cubicBezTo>
                  <a:pt x="26198" y="0"/>
                  <a:pt x="35869" y="9670"/>
                  <a:pt x="35869" y="21600"/>
                </a:cubicBezTo>
                <a:lnTo>
                  <a:pt x="14269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triangle" w="med" len="lg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066" name="Arc 18"/>
          <p:cNvSpPr>
            <a:spLocks/>
          </p:cNvSpPr>
          <p:nvPr/>
        </p:nvSpPr>
        <p:spPr bwMode="auto">
          <a:xfrm flipH="1" flipV="1">
            <a:off x="2286000" y="5638800"/>
            <a:ext cx="930275" cy="381000"/>
          </a:xfrm>
          <a:custGeom>
            <a:avLst/>
            <a:gdLst>
              <a:gd name="T0" fmla="*/ 0 w 26367"/>
              <a:gd name="T1" fmla="*/ 2147483647 h 21600"/>
              <a:gd name="T2" fmla="*/ 2147483647 w 26367"/>
              <a:gd name="T3" fmla="*/ 2147483647 h 21600"/>
              <a:gd name="T4" fmla="*/ 2147483647 w 26367"/>
              <a:gd name="T5" fmla="*/ 2147483647 h 21600"/>
              <a:gd name="T6" fmla="*/ 0 60000 65536"/>
              <a:gd name="T7" fmla="*/ 0 60000 65536"/>
              <a:gd name="T8" fmla="*/ 0 60000 65536"/>
              <a:gd name="T9" fmla="*/ 0 w 26367"/>
              <a:gd name="T10" fmla="*/ 0 h 21600"/>
              <a:gd name="T11" fmla="*/ 26367 w 2636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367" h="21600" fill="none" extrusionOk="0">
                <a:moveTo>
                  <a:pt x="0" y="532"/>
                </a:moveTo>
                <a:cubicBezTo>
                  <a:pt x="1564" y="178"/>
                  <a:pt x="3163" y="-1"/>
                  <a:pt x="4767" y="0"/>
                </a:cubicBezTo>
                <a:cubicBezTo>
                  <a:pt x="16696" y="0"/>
                  <a:pt x="26367" y="9670"/>
                  <a:pt x="26367" y="21600"/>
                </a:cubicBezTo>
              </a:path>
              <a:path w="26367" h="21600" stroke="0" extrusionOk="0">
                <a:moveTo>
                  <a:pt x="0" y="532"/>
                </a:moveTo>
                <a:cubicBezTo>
                  <a:pt x="1564" y="178"/>
                  <a:pt x="3163" y="-1"/>
                  <a:pt x="4767" y="0"/>
                </a:cubicBezTo>
                <a:cubicBezTo>
                  <a:pt x="16696" y="0"/>
                  <a:pt x="26367" y="9670"/>
                  <a:pt x="26367" y="21600"/>
                </a:cubicBezTo>
                <a:lnTo>
                  <a:pt x="4767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triangle" w="med" len="lg"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0067" name="Object 19"/>
          <p:cNvGraphicFramePr>
            <a:graphicFrameLocks noChangeAspect="1"/>
          </p:cNvGraphicFramePr>
          <p:nvPr/>
        </p:nvGraphicFramePr>
        <p:xfrm>
          <a:off x="6172200" y="4800600"/>
          <a:ext cx="2422525" cy="434975"/>
        </p:xfrm>
        <a:graphic>
          <a:graphicData uri="http://schemas.openxmlformats.org/presentationml/2006/ole">
            <p:oleObj spid="_x0000_s9219" name="Equation" r:id="rId4" imgW="1104840" imgH="203040" progId="Equation.3">
              <p:embed/>
            </p:oleObj>
          </a:graphicData>
        </a:graphic>
      </p:graphicFrame>
      <p:sp>
        <p:nvSpPr>
          <p:cNvPr id="130068" name="Rectangle 20"/>
          <p:cNvSpPr>
            <a:spLocks noChangeArrowheads="1"/>
          </p:cNvSpPr>
          <p:nvPr/>
        </p:nvSpPr>
        <p:spPr bwMode="auto">
          <a:xfrm>
            <a:off x="457200" y="3200400"/>
            <a:ext cx="84582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rgbClr val="00FF00"/>
              </a:buClr>
              <a:buFont typeface="Wingdings" pitchFamily="2" charset="2"/>
              <a:buChar char="ü"/>
            </a:pPr>
            <a:r>
              <a:rPr lang="en-US" sz="2800">
                <a:latin typeface="Times New Roman" pitchFamily="18" charset="0"/>
                <a:cs typeface="Arial" charset="0"/>
              </a:rPr>
              <a:t>  Nếu</a:t>
            </a:r>
            <a:r>
              <a:rPr lang="en-US" sz="2800" i="1">
                <a:latin typeface="Times New Roman" pitchFamily="18" charset="0"/>
                <a:cs typeface="Arial" charset="0"/>
              </a:rPr>
              <a:t> b </a:t>
            </a:r>
            <a:r>
              <a:rPr lang="en-US" sz="2800">
                <a:latin typeface="Times New Roman" pitchFamily="18" charset="0"/>
                <a:cs typeface="Arial" charset="0"/>
              </a:rPr>
              <a:t>là trội trực tiếp của </a:t>
            </a:r>
            <a:r>
              <a:rPr lang="en-US" sz="2800" i="1">
                <a:latin typeface="Times New Roman" pitchFamily="18" charset="0"/>
                <a:cs typeface="Arial" charset="0"/>
              </a:rPr>
              <a:t>a </a:t>
            </a:r>
            <a:r>
              <a:rPr lang="en-US" sz="2800">
                <a:latin typeface="Times New Roman" pitchFamily="18" charset="0"/>
                <a:cs typeface="Arial" charset="0"/>
              </a:rPr>
              <a:t>thì vẽ một cung đi từ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00FF00"/>
              </a:buClr>
            </a:pPr>
            <a:r>
              <a:rPr lang="en-US" sz="2800" i="1">
                <a:latin typeface="Times New Roman" pitchFamily="18" charset="0"/>
                <a:cs typeface="Arial" charset="0"/>
              </a:rPr>
              <a:t>a  </a:t>
            </a:r>
            <a:r>
              <a:rPr lang="en-US" sz="2800">
                <a:latin typeface="Times New Roman" pitchFamily="18" charset="0"/>
                <a:cs typeface="Arial" charset="0"/>
              </a:rPr>
              <a:t>đế</a:t>
            </a:r>
            <a:r>
              <a:rPr lang="en-US" sz="2800" i="1">
                <a:latin typeface="Times New Roman" pitchFamily="18" charset="0"/>
                <a:cs typeface="Arial" charset="0"/>
              </a:rPr>
              <a:t>n  b .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B1C3CF-5277-4809-AF9A-988A42E41B6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0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0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30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0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/>
      <p:bldP spid="130051" grpId="0" build="p"/>
      <p:bldP spid="130052" grpId="0"/>
      <p:bldP spid="130054" grpId="0"/>
      <p:bldP spid="130055" grpId="0" animBg="1"/>
      <p:bldP spid="130056" grpId="0" animBg="1"/>
      <p:bldP spid="130057" grpId="0" animBg="1"/>
      <p:bldP spid="130058" grpId="0" animBg="1"/>
      <p:bldP spid="130059" grpId="0" animBg="1"/>
      <p:bldP spid="130060" grpId="0"/>
      <p:bldP spid="130061" grpId="0"/>
      <p:bldP spid="130062" grpId="0"/>
      <p:bldP spid="130063" grpId="0"/>
      <p:bldP spid="130064" grpId="0" animBg="1"/>
      <p:bldP spid="130065" grpId="0" animBg="1"/>
      <p:bldP spid="130066" grpId="0" animBg="1"/>
      <p:bldP spid="13006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942975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mtClean="0"/>
              <a:t> Hasse Diagrams</a:t>
            </a:r>
          </a:p>
        </p:txBody>
      </p:sp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685800" y="1447800"/>
            <a:ext cx="7467600" cy="10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buFont typeface="Times" pitchFamily="18" charset="0"/>
              <a:buNone/>
            </a:pPr>
            <a:r>
              <a:rPr lang="en-US" sz="2800" b="1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Ex.</a:t>
            </a:r>
            <a:r>
              <a:rPr lang="en-US" sz="2800">
                <a:latin typeface="Times New Roman" pitchFamily="18" charset="0"/>
                <a:cs typeface="Arial" charset="0"/>
              </a:rPr>
              <a:t> Biểu đồ Hasse  của poset ({1,2,3,4},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</a:t>
            </a:r>
            <a:r>
              <a:rPr lang="en-US" sz="2800">
                <a:latin typeface="Times New Roman" pitchFamily="18" charset="0"/>
                <a:cs typeface="Arial" charset="0"/>
              </a:rPr>
              <a:t>) có thể vẽ như sau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124200" y="2819400"/>
            <a:ext cx="5410200" cy="3505200"/>
            <a:chOff x="1968" y="1776"/>
            <a:chExt cx="3408" cy="2208"/>
          </a:xfrm>
        </p:grpSpPr>
        <p:sp>
          <p:nvSpPr>
            <p:cNvPr id="59406" name="Oval 5"/>
            <p:cNvSpPr>
              <a:spLocks noChangeArrowheads="1"/>
            </p:cNvSpPr>
            <p:nvPr/>
          </p:nvSpPr>
          <p:spPr bwMode="auto">
            <a:xfrm>
              <a:off x="1968" y="1776"/>
              <a:ext cx="3408" cy="220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59407" name="Text Box 6"/>
            <p:cNvSpPr txBox="1">
              <a:spLocks noChangeArrowheads="1"/>
            </p:cNvSpPr>
            <p:nvPr/>
          </p:nvSpPr>
          <p:spPr bwMode="auto">
            <a:xfrm>
              <a:off x="2448" y="2160"/>
              <a:ext cx="2494" cy="1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Times" pitchFamily="18" charset="0"/>
                <a:buNone/>
              </a:pPr>
              <a:r>
                <a:rPr lang="en-US" sz="2800" b="1">
                  <a:solidFill>
                    <a:schemeClr val="hlink"/>
                  </a:solidFill>
                  <a:latin typeface="Times New Roman" pitchFamily="18" charset="0"/>
                  <a:cs typeface="Arial" charset="0"/>
                  <a:sym typeface="Symbol" pitchFamily="18" charset="2"/>
                </a:rPr>
                <a:t>Note. </a:t>
              </a:r>
              <a:r>
                <a:rPr lang="en-US" sz="2800">
                  <a:solidFill>
                    <a:schemeClr val="bg2"/>
                  </a:solidFill>
                  <a:latin typeface="Times New Roman" pitchFamily="18" charset="0"/>
                  <a:cs typeface="Arial" charset="0"/>
                  <a:sym typeface="Symbol" pitchFamily="18" charset="2"/>
                </a:rPr>
                <a:t>Chúng ta không vẽ</a:t>
              </a:r>
            </a:p>
            <a:p>
              <a:pPr>
                <a:spcBef>
                  <a:spcPct val="50000"/>
                </a:spcBef>
                <a:buFont typeface="Times" pitchFamily="18" charset="0"/>
                <a:buNone/>
              </a:pPr>
              <a:r>
                <a:rPr lang="en-US" sz="2800">
                  <a:solidFill>
                    <a:schemeClr val="bg2"/>
                  </a:solidFill>
                  <a:latin typeface="Times New Roman" pitchFamily="18" charset="0"/>
                  <a:cs typeface="Arial" charset="0"/>
                  <a:sym typeface="Symbol" pitchFamily="18" charset="2"/>
                </a:rPr>
                <a:t>mũi tên với qui ước mỗi cung đều đi từ dưới lên trên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752600" y="2819400"/>
            <a:ext cx="533400" cy="2622550"/>
            <a:chOff x="1584" y="2212"/>
            <a:chExt cx="336" cy="1652"/>
          </a:xfrm>
        </p:grpSpPr>
        <p:sp>
          <p:nvSpPr>
            <p:cNvPr id="59399" name="Line 8"/>
            <p:cNvSpPr>
              <a:spLocks noChangeShapeType="1"/>
            </p:cNvSpPr>
            <p:nvPr/>
          </p:nvSpPr>
          <p:spPr bwMode="auto">
            <a:xfrm>
              <a:off x="1824" y="2304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0" name="Line 9"/>
            <p:cNvSpPr>
              <a:spLocks noChangeShapeType="1"/>
            </p:cNvSpPr>
            <p:nvPr/>
          </p:nvSpPr>
          <p:spPr bwMode="auto">
            <a:xfrm>
              <a:off x="1824" y="2784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1" name="Line 10"/>
            <p:cNvSpPr>
              <a:spLocks noChangeShapeType="1"/>
            </p:cNvSpPr>
            <p:nvPr/>
          </p:nvSpPr>
          <p:spPr bwMode="auto">
            <a:xfrm>
              <a:off x="1824" y="3264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2" name="Text Box 11"/>
            <p:cNvSpPr txBox="1">
              <a:spLocks noChangeArrowheads="1"/>
            </p:cNvSpPr>
            <p:nvPr/>
          </p:nvSpPr>
          <p:spPr bwMode="auto">
            <a:xfrm>
              <a:off x="1584" y="2212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Arial" charset="0"/>
                </a:rPr>
                <a:t>4</a:t>
              </a:r>
            </a:p>
          </p:txBody>
        </p:sp>
        <p:sp>
          <p:nvSpPr>
            <p:cNvPr id="59403" name="Text Box 12"/>
            <p:cNvSpPr txBox="1">
              <a:spLocks noChangeArrowheads="1"/>
            </p:cNvSpPr>
            <p:nvPr/>
          </p:nvSpPr>
          <p:spPr bwMode="auto">
            <a:xfrm>
              <a:off x="1584" y="2692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Arial" charset="0"/>
                </a:rPr>
                <a:t>3</a:t>
              </a:r>
            </a:p>
          </p:txBody>
        </p:sp>
        <p:sp>
          <p:nvSpPr>
            <p:cNvPr id="59404" name="Text Box 13"/>
            <p:cNvSpPr txBox="1">
              <a:spLocks noChangeArrowheads="1"/>
            </p:cNvSpPr>
            <p:nvPr/>
          </p:nvSpPr>
          <p:spPr bwMode="auto">
            <a:xfrm>
              <a:off x="1584" y="3216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Arial" charset="0"/>
                </a:rPr>
                <a:t>2</a:t>
              </a:r>
            </a:p>
          </p:txBody>
        </p:sp>
        <p:sp>
          <p:nvSpPr>
            <p:cNvPr id="59405" name="Text Box 14"/>
            <p:cNvSpPr txBox="1">
              <a:spLocks noChangeArrowheads="1"/>
            </p:cNvSpPr>
            <p:nvPr/>
          </p:nvSpPr>
          <p:spPr bwMode="auto">
            <a:xfrm>
              <a:off x="1584" y="3652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Arial" charset="0"/>
                </a:rPr>
                <a:t>1</a:t>
              </a:r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7C4DF4-7647-4A1E-B56E-ADA7CD8F3F5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4" grpId="0"/>
      <p:bldP spid="1310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/>
              <a:t>1. Definitions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2113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Example.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Cho 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= {1, 2, 3, 4},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và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= {(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) | 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là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ước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của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Khi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đó</a:t>
            </a:r>
            <a:endParaRPr lang="en-US" sz="2800" dirty="0" smtClean="0">
              <a:latin typeface="Times New Roman" pitchFamily="18" charset="0"/>
              <a:sym typeface="Symbol" pitchFamily="18" charset="2"/>
            </a:endParaRP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sz="2400" i="1" dirty="0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= {(1, 1), (1, 2), (1, 3), (1, 4), (2, 2), (2, 4), (3, 3),  (4,4)}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19400" y="4419600"/>
            <a:ext cx="3200400" cy="609600"/>
            <a:chOff x="1152" y="2832"/>
            <a:chExt cx="2016" cy="384"/>
          </a:xfrm>
        </p:grpSpPr>
        <p:sp>
          <p:nvSpPr>
            <p:cNvPr id="23576" name="Oval 5"/>
            <p:cNvSpPr>
              <a:spLocks noChangeArrowheads="1"/>
            </p:cNvSpPr>
            <p:nvPr/>
          </p:nvSpPr>
          <p:spPr bwMode="auto">
            <a:xfrm>
              <a:off x="1200" y="312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23577" name="Oval 6"/>
            <p:cNvSpPr>
              <a:spLocks noChangeArrowheads="1"/>
            </p:cNvSpPr>
            <p:nvPr/>
          </p:nvSpPr>
          <p:spPr bwMode="auto">
            <a:xfrm>
              <a:off x="1776" y="312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23578" name="Text Box 7"/>
            <p:cNvSpPr txBox="1">
              <a:spLocks noChangeArrowheads="1"/>
            </p:cNvSpPr>
            <p:nvPr/>
          </p:nvSpPr>
          <p:spPr bwMode="auto">
            <a:xfrm>
              <a:off x="1152" y="283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  <a:cs typeface="Arial" charset="0"/>
                </a:rPr>
                <a:t>1</a:t>
              </a: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3579" name="Text Box 8"/>
            <p:cNvSpPr txBox="1">
              <a:spLocks noChangeArrowheads="1"/>
            </p:cNvSpPr>
            <p:nvPr/>
          </p:nvSpPr>
          <p:spPr bwMode="auto">
            <a:xfrm>
              <a:off x="1728" y="283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  <a:cs typeface="Arial" charset="0"/>
                </a:rPr>
                <a:t>2</a:t>
              </a: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3580" name="Oval 9"/>
            <p:cNvSpPr>
              <a:spLocks noChangeArrowheads="1"/>
            </p:cNvSpPr>
            <p:nvPr/>
          </p:nvSpPr>
          <p:spPr bwMode="auto">
            <a:xfrm>
              <a:off x="2352" y="312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23581" name="Oval 10"/>
            <p:cNvSpPr>
              <a:spLocks noChangeArrowheads="1"/>
            </p:cNvSpPr>
            <p:nvPr/>
          </p:nvSpPr>
          <p:spPr bwMode="auto">
            <a:xfrm>
              <a:off x="2928" y="312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23582" name="Text Box 11"/>
            <p:cNvSpPr txBox="1">
              <a:spLocks noChangeArrowheads="1"/>
            </p:cNvSpPr>
            <p:nvPr/>
          </p:nvSpPr>
          <p:spPr bwMode="auto">
            <a:xfrm>
              <a:off x="2304" y="283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  <a:cs typeface="Arial" charset="0"/>
                </a:rPr>
                <a:t>3</a:t>
              </a: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3583" name="Text Box 12"/>
            <p:cNvSpPr txBox="1">
              <a:spLocks noChangeArrowheads="1"/>
            </p:cNvSpPr>
            <p:nvPr/>
          </p:nvSpPr>
          <p:spPr bwMode="auto">
            <a:xfrm>
              <a:off x="2880" y="283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  <a:cs typeface="Arial" charset="0"/>
                </a:rPr>
                <a:t>4</a:t>
              </a: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819400" y="5867400"/>
            <a:ext cx="3200400" cy="625475"/>
            <a:chOff x="1152" y="3744"/>
            <a:chExt cx="2016" cy="394"/>
          </a:xfrm>
        </p:grpSpPr>
        <p:sp>
          <p:nvSpPr>
            <p:cNvPr id="23568" name="Oval 14"/>
            <p:cNvSpPr>
              <a:spLocks noChangeArrowheads="1"/>
            </p:cNvSpPr>
            <p:nvPr/>
          </p:nvSpPr>
          <p:spPr bwMode="auto">
            <a:xfrm>
              <a:off x="1200" y="374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23569" name="Oval 15"/>
            <p:cNvSpPr>
              <a:spLocks noChangeArrowheads="1"/>
            </p:cNvSpPr>
            <p:nvPr/>
          </p:nvSpPr>
          <p:spPr bwMode="auto">
            <a:xfrm>
              <a:off x="1776" y="374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23570" name="Text Box 16"/>
            <p:cNvSpPr txBox="1">
              <a:spLocks noChangeArrowheads="1"/>
            </p:cNvSpPr>
            <p:nvPr/>
          </p:nvSpPr>
          <p:spPr bwMode="auto">
            <a:xfrm>
              <a:off x="1152" y="388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  <a:cs typeface="Arial" charset="0"/>
                </a:rPr>
                <a:t>1</a:t>
              </a: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3571" name="Text Box 17"/>
            <p:cNvSpPr txBox="1">
              <a:spLocks noChangeArrowheads="1"/>
            </p:cNvSpPr>
            <p:nvPr/>
          </p:nvSpPr>
          <p:spPr bwMode="auto">
            <a:xfrm>
              <a:off x="1728" y="388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  <a:cs typeface="Arial" charset="0"/>
                </a:rPr>
                <a:t>2</a:t>
              </a: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3572" name="Oval 18"/>
            <p:cNvSpPr>
              <a:spLocks noChangeArrowheads="1"/>
            </p:cNvSpPr>
            <p:nvPr/>
          </p:nvSpPr>
          <p:spPr bwMode="auto">
            <a:xfrm>
              <a:off x="2352" y="374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23573" name="Oval 19"/>
            <p:cNvSpPr>
              <a:spLocks noChangeArrowheads="1"/>
            </p:cNvSpPr>
            <p:nvPr/>
          </p:nvSpPr>
          <p:spPr bwMode="auto">
            <a:xfrm>
              <a:off x="2928" y="374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23574" name="Text Box 20"/>
            <p:cNvSpPr txBox="1">
              <a:spLocks noChangeArrowheads="1"/>
            </p:cNvSpPr>
            <p:nvPr/>
          </p:nvSpPr>
          <p:spPr bwMode="auto">
            <a:xfrm>
              <a:off x="2304" y="388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  <a:cs typeface="Arial" charset="0"/>
                </a:rPr>
                <a:t>3</a:t>
              </a: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3575" name="Text Box 21"/>
            <p:cNvSpPr txBox="1">
              <a:spLocks noChangeArrowheads="1"/>
            </p:cNvSpPr>
            <p:nvPr/>
          </p:nvSpPr>
          <p:spPr bwMode="auto">
            <a:xfrm>
              <a:off x="2880" y="388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  <a:cs typeface="Arial" charset="0"/>
                </a:rPr>
                <a:t>4</a:t>
              </a: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2971800" y="4953000"/>
            <a:ext cx="2743200" cy="914400"/>
            <a:chOff x="1248" y="3168"/>
            <a:chExt cx="1728" cy="576"/>
          </a:xfrm>
        </p:grpSpPr>
        <p:sp>
          <p:nvSpPr>
            <p:cNvPr id="23560" name="Line 23"/>
            <p:cNvSpPr>
              <a:spLocks noChangeShapeType="1"/>
            </p:cNvSpPr>
            <p:nvPr/>
          </p:nvSpPr>
          <p:spPr bwMode="auto">
            <a:xfrm>
              <a:off x="1248" y="32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61" name="Line 24"/>
            <p:cNvSpPr>
              <a:spLocks noChangeShapeType="1"/>
            </p:cNvSpPr>
            <p:nvPr/>
          </p:nvSpPr>
          <p:spPr bwMode="auto">
            <a:xfrm>
              <a:off x="1824" y="32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62" name="Line 25"/>
            <p:cNvSpPr>
              <a:spLocks noChangeShapeType="1"/>
            </p:cNvSpPr>
            <p:nvPr/>
          </p:nvSpPr>
          <p:spPr bwMode="auto">
            <a:xfrm>
              <a:off x="2400" y="32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63" name="Line 26"/>
            <p:cNvSpPr>
              <a:spLocks noChangeShapeType="1"/>
            </p:cNvSpPr>
            <p:nvPr/>
          </p:nvSpPr>
          <p:spPr bwMode="auto">
            <a:xfrm>
              <a:off x="2976" y="32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64" name="Line 27"/>
            <p:cNvSpPr>
              <a:spLocks noChangeShapeType="1"/>
            </p:cNvSpPr>
            <p:nvPr/>
          </p:nvSpPr>
          <p:spPr bwMode="auto">
            <a:xfrm>
              <a:off x="1248" y="3264"/>
              <a:ext cx="52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65" name="Line 28"/>
            <p:cNvSpPr>
              <a:spLocks noChangeShapeType="1"/>
            </p:cNvSpPr>
            <p:nvPr/>
          </p:nvSpPr>
          <p:spPr bwMode="auto">
            <a:xfrm>
              <a:off x="1296" y="3216"/>
              <a:ext cx="105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66" name="Line 29"/>
            <p:cNvSpPr>
              <a:spLocks noChangeShapeType="1"/>
            </p:cNvSpPr>
            <p:nvPr/>
          </p:nvSpPr>
          <p:spPr bwMode="auto">
            <a:xfrm>
              <a:off x="1344" y="3168"/>
              <a:ext cx="153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67" name="Line 30"/>
            <p:cNvSpPr>
              <a:spLocks noChangeShapeType="1"/>
            </p:cNvSpPr>
            <p:nvPr/>
          </p:nvSpPr>
          <p:spPr bwMode="auto">
            <a:xfrm>
              <a:off x="1872" y="3216"/>
              <a:ext cx="105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F8FF2B-CB78-476A-BC73-292E9E648A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457200"/>
            <a:ext cx="8001000" cy="5334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Times" pitchFamily="18" charset="0"/>
              <a:buNone/>
              <a:defRPr/>
            </a:pPr>
            <a:r>
              <a:rPr lang="en-US" sz="2800" b="1" dirty="0" smtClean="0">
                <a:solidFill>
                  <a:schemeClr val="hlink"/>
                </a:solidFill>
                <a:latin typeface="Times New Roman" pitchFamily="18" charset="0"/>
              </a:rPr>
              <a:t>Example. 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Biểu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đồ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Hasse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của</a:t>
            </a:r>
            <a:r>
              <a:rPr lang="en-US" sz="2800" dirty="0" smtClean="0">
                <a:latin typeface="Times New Roman" pitchFamily="18" charset="0"/>
              </a:rPr>
              <a:t> P({</a:t>
            </a:r>
            <a:r>
              <a:rPr lang="en-US" sz="2800" dirty="0" err="1" smtClean="0">
                <a:latin typeface="Times New Roman" pitchFamily="18" charset="0"/>
              </a:rPr>
              <a:t>a,b,c</a:t>
            </a:r>
            <a:r>
              <a:rPr lang="en-US" sz="2800" dirty="0" smtClean="0">
                <a:latin typeface="Times New Roman" pitchFamily="18" charset="0"/>
              </a:rPr>
              <a:t>})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2133600"/>
            <a:ext cx="4572000" cy="3962400"/>
            <a:chOff x="240" y="1392"/>
            <a:chExt cx="2880" cy="2496"/>
          </a:xfrm>
        </p:grpSpPr>
        <p:grpSp>
          <p:nvGrpSpPr>
            <p:cNvPr id="60453" name="Group 4"/>
            <p:cNvGrpSpPr>
              <a:grpSpLocks/>
            </p:cNvGrpSpPr>
            <p:nvPr/>
          </p:nvGrpSpPr>
          <p:grpSpPr bwMode="auto">
            <a:xfrm>
              <a:off x="768" y="1728"/>
              <a:ext cx="1728" cy="1728"/>
              <a:chOff x="1440" y="1536"/>
              <a:chExt cx="1728" cy="1728"/>
            </a:xfrm>
          </p:grpSpPr>
          <p:sp>
            <p:nvSpPr>
              <p:cNvPr id="60462" name="Line 5"/>
              <p:cNvSpPr>
                <a:spLocks noChangeShapeType="1"/>
              </p:cNvSpPr>
              <p:nvPr/>
            </p:nvSpPr>
            <p:spPr bwMode="auto">
              <a:xfrm>
                <a:off x="2304" y="1536"/>
                <a:ext cx="0" cy="576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0463" name="Group 6"/>
              <p:cNvGrpSpPr>
                <a:grpSpLocks/>
              </p:cNvGrpSpPr>
              <p:nvPr/>
            </p:nvGrpSpPr>
            <p:grpSpPr bwMode="auto">
              <a:xfrm>
                <a:off x="1440" y="1536"/>
                <a:ext cx="1728" cy="1152"/>
                <a:chOff x="1440" y="1536"/>
                <a:chExt cx="1728" cy="1152"/>
              </a:xfrm>
            </p:grpSpPr>
            <p:grpSp>
              <p:nvGrpSpPr>
                <p:cNvPr id="60474" name="Group 7"/>
                <p:cNvGrpSpPr>
                  <a:grpSpLocks/>
                </p:cNvGrpSpPr>
                <p:nvPr/>
              </p:nvGrpSpPr>
              <p:grpSpPr bwMode="auto">
                <a:xfrm>
                  <a:off x="2304" y="1536"/>
                  <a:ext cx="864" cy="1152"/>
                  <a:chOff x="2304" y="1536"/>
                  <a:chExt cx="864" cy="1152"/>
                </a:xfrm>
              </p:grpSpPr>
              <p:sp>
                <p:nvSpPr>
                  <p:cNvPr id="60479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536"/>
                    <a:ext cx="864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 type="oval" w="med" len="med"/>
                    <a:tailEnd type="oval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480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112"/>
                    <a:ext cx="864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 type="oval" w="med" len="med"/>
                    <a:tailEnd type="oval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481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112"/>
                    <a:ext cx="0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 type="oval" w="med" len="med"/>
                    <a:tailEnd type="oval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0475" name="Group 11"/>
                <p:cNvGrpSpPr>
                  <a:grpSpLocks/>
                </p:cNvGrpSpPr>
                <p:nvPr/>
              </p:nvGrpSpPr>
              <p:grpSpPr bwMode="auto">
                <a:xfrm flipH="1">
                  <a:off x="1440" y="1536"/>
                  <a:ext cx="864" cy="1152"/>
                  <a:chOff x="2304" y="1536"/>
                  <a:chExt cx="864" cy="1152"/>
                </a:xfrm>
              </p:grpSpPr>
              <p:sp>
                <p:nvSpPr>
                  <p:cNvPr id="60476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536"/>
                    <a:ext cx="864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 type="oval" w="med" len="med"/>
                    <a:tailEnd type="oval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477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112"/>
                    <a:ext cx="864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 type="oval" w="med" len="med"/>
                    <a:tailEnd type="oval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478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112"/>
                    <a:ext cx="0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 type="oval" w="med" len="med"/>
                    <a:tailEnd type="oval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0464" name="Group 15"/>
              <p:cNvGrpSpPr>
                <a:grpSpLocks/>
              </p:cNvGrpSpPr>
              <p:nvPr/>
            </p:nvGrpSpPr>
            <p:grpSpPr bwMode="auto">
              <a:xfrm flipV="1">
                <a:off x="1440" y="2112"/>
                <a:ext cx="1728" cy="1152"/>
                <a:chOff x="1440" y="1536"/>
                <a:chExt cx="1728" cy="1152"/>
              </a:xfrm>
            </p:grpSpPr>
            <p:grpSp>
              <p:nvGrpSpPr>
                <p:cNvPr id="60466" name="Group 16"/>
                <p:cNvGrpSpPr>
                  <a:grpSpLocks/>
                </p:cNvGrpSpPr>
                <p:nvPr/>
              </p:nvGrpSpPr>
              <p:grpSpPr bwMode="auto">
                <a:xfrm>
                  <a:off x="2304" y="1536"/>
                  <a:ext cx="864" cy="1152"/>
                  <a:chOff x="2304" y="1536"/>
                  <a:chExt cx="864" cy="1152"/>
                </a:xfrm>
              </p:grpSpPr>
              <p:sp>
                <p:nvSpPr>
                  <p:cNvPr id="60471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536"/>
                    <a:ext cx="864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 type="oval" w="med" len="med"/>
                    <a:tailEnd type="oval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472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112"/>
                    <a:ext cx="864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 type="oval" w="med" len="med"/>
                    <a:tailEnd type="oval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473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112"/>
                    <a:ext cx="0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 type="oval" w="med" len="med"/>
                    <a:tailEnd type="oval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0467" name="Group 20"/>
                <p:cNvGrpSpPr>
                  <a:grpSpLocks/>
                </p:cNvGrpSpPr>
                <p:nvPr/>
              </p:nvGrpSpPr>
              <p:grpSpPr bwMode="auto">
                <a:xfrm flipH="1">
                  <a:off x="1440" y="1536"/>
                  <a:ext cx="864" cy="1152"/>
                  <a:chOff x="2304" y="1536"/>
                  <a:chExt cx="864" cy="1152"/>
                </a:xfrm>
              </p:grpSpPr>
              <p:sp>
                <p:nvSpPr>
                  <p:cNvPr id="60468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536"/>
                    <a:ext cx="864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 type="oval" w="med" len="med"/>
                    <a:tailEnd type="oval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469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112"/>
                    <a:ext cx="864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 type="oval" w="med" len="med"/>
                    <a:tailEnd type="oval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470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112"/>
                    <a:ext cx="0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 type="oval" w="med" len="med"/>
                    <a:tailEnd type="oval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0465" name="Line 24"/>
              <p:cNvSpPr>
                <a:spLocks noChangeShapeType="1"/>
              </p:cNvSpPr>
              <p:nvPr/>
            </p:nvSpPr>
            <p:spPr bwMode="auto">
              <a:xfrm>
                <a:off x="2304" y="2688"/>
                <a:ext cx="0" cy="576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454" name="Rectangle 25"/>
            <p:cNvSpPr>
              <a:spLocks noChangeArrowheads="1"/>
            </p:cNvSpPr>
            <p:nvPr/>
          </p:nvSpPr>
          <p:spPr bwMode="auto">
            <a:xfrm>
              <a:off x="1248" y="1392"/>
              <a:ext cx="67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457200" indent="-457200">
                <a:buFont typeface="Times" pitchFamily="18" charset="0"/>
                <a:buNone/>
              </a:pPr>
              <a:r>
                <a:rPr lang="en-US" sz="2400">
                  <a:latin typeface="Times New Roman" pitchFamily="18" charset="0"/>
                  <a:cs typeface="Arial" charset="0"/>
                </a:rPr>
                <a:t>{a,b,c}</a:t>
              </a:r>
            </a:p>
          </p:txBody>
        </p:sp>
        <p:sp>
          <p:nvSpPr>
            <p:cNvPr id="60455" name="Rectangle 26"/>
            <p:cNvSpPr>
              <a:spLocks noChangeArrowheads="1"/>
            </p:cNvSpPr>
            <p:nvPr/>
          </p:nvSpPr>
          <p:spPr bwMode="auto">
            <a:xfrm>
              <a:off x="240" y="2064"/>
              <a:ext cx="62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457200" indent="-457200">
                <a:buFont typeface="Times" pitchFamily="18" charset="0"/>
                <a:buNone/>
              </a:pPr>
              <a:r>
                <a:rPr lang="en-US" sz="2400">
                  <a:latin typeface="Times New Roman" pitchFamily="18" charset="0"/>
                  <a:cs typeface="Arial" charset="0"/>
                </a:rPr>
                <a:t>{a,b} </a:t>
              </a:r>
            </a:p>
          </p:txBody>
        </p:sp>
        <p:sp>
          <p:nvSpPr>
            <p:cNvPr id="60456" name="Rectangle 27"/>
            <p:cNvSpPr>
              <a:spLocks noChangeArrowheads="1"/>
            </p:cNvSpPr>
            <p:nvPr/>
          </p:nvSpPr>
          <p:spPr bwMode="auto">
            <a:xfrm>
              <a:off x="1104" y="2112"/>
              <a:ext cx="576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457200" indent="-457200">
                <a:buFont typeface="Times" pitchFamily="18" charset="0"/>
                <a:buNone/>
              </a:pPr>
              <a:r>
                <a:rPr lang="en-US" sz="2400">
                  <a:latin typeface="Times New Roman" pitchFamily="18" charset="0"/>
                  <a:cs typeface="Arial" charset="0"/>
                </a:rPr>
                <a:t>{a,c} </a:t>
              </a:r>
            </a:p>
          </p:txBody>
        </p:sp>
        <p:sp>
          <p:nvSpPr>
            <p:cNvPr id="60457" name="Rectangle 28"/>
            <p:cNvSpPr>
              <a:spLocks noChangeArrowheads="1"/>
            </p:cNvSpPr>
            <p:nvPr/>
          </p:nvSpPr>
          <p:spPr bwMode="auto">
            <a:xfrm>
              <a:off x="2544" y="2016"/>
              <a:ext cx="576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457200" indent="-457200">
                <a:buFont typeface="Times" pitchFamily="18" charset="0"/>
                <a:buNone/>
              </a:pPr>
              <a:r>
                <a:rPr lang="en-US" sz="2400">
                  <a:latin typeface="Times New Roman" pitchFamily="18" charset="0"/>
                  <a:cs typeface="Arial" charset="0"/>
                </a:rPr>
                <a:t>{b,c}</a:t>
              </a:r>
            </a:p>
          </p:txBody>
        </p:sp>
        <p:sp>
          <p:nvSpPr>
            <p:cNvPr id="60458" name="Rectangle 29"/>
            <p:cNvSpPr>
              <a:spLocks noChangeArrowheads="1"/>
            </p:cNvSpPr>
            <p:nvPr/>
          </p:nvSpPr>
          <p:spPr bwMode="auto">
            <a:xfrm>
              <a:off x="240" y="2688"/>
              <a:ext cx="48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457200" indent="-457200">
                <a:buFont typeface="Times" pitchFamily="18" charset="0"/>
                <a:buNone/>
              </a:pPr>
              <a:r>
                <a:rPr lang="en-US" sz="2400">
                  <a:latin typeface="Times New Roman" pitchFamily="18" charset="0"/>
                  <a:cs typeface="Arial" charset="0"/>
                </a:rPr>
                <a:t>{a}</a:t>
              </a:r>
            </a:p>
          </p:txBody>
        </p:sp>
        <p:sp>
          <p:nvSpPr>
            <p:cNvPr id="60459" name="Rectangle 30"/>
            <p:cNvSpPr>
              <a:spLocks noChangeArrowheads="1"/>
            </p:cNvSpPr>
            <p:nvPr/>
          </p:nvSpPr>
          <p:spPr bwMode="auto">
            <a:xfrm>
              <a:off x="1632" y="2784"/>
              <a:ext cx="43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457200" indent="-457200">
                <a:buFont typeface="Times" pitchFamily="18" charset="0"/>
                <a:buNone/>
              </a:pPr>
              <a:r>
                <a:rPr lang="en-US" sz="2400">
                  <a:latin typeface="Times New Roman" pitchFamily="18" charset="0"/>
                  <a:cs typeface="Arial" charset="0"/>
                </a:rPr>
                <a:t>{b}</a:t>
              </a:r>
            </a:p>
          </p:txBody>
        </p:sp>
        <p:sp>
          <p:nvSpPr>
            <p:cNvPr id="60460" name="Rectangle 31"/>
            <p:cNvSpPr>
              <a:spLocks noChangeArrowheads="1"/>
            </p:cNvSpPr>
            <p:nvPr/>
          </p:nvSpPr>
          <p:spPr bwMode="auto">
            <a:xfrm>
              <a:off x="2592" y="2784"/>
              <a:ext cx="43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457200" indent="-457200">
                <a:buFont typeface="Times" pitchFamily="18" charset="0"/>
                <a:buNone/>
              </a:pPr>
              <a:r>
                <a:rPr lang="en-US" sz="2400">
                  <a:latin typeface="Times New Roman" pitchFamily="18" charset="0"/>
                  <a:cs typeface="Arial" charset="0"/>
                </a:rPr>
                <a:t>{c}</a:t>
              </a:r>
            </a:p>
          </p:txBody>
        </p:sp>
        <p:sp>
          <p:nvSpPr>
            <p:cNvPr id="60461" name="Rectangle 32"/>
            <p:cNvSpPr>
              <a:spLocks noChangeArrowheads="1"/>
            </p:cNvSpPr>
            <p:nvPr/>
          </p:nvSpPr>
          <p:spPr bwMode="auto">
            <a:xfrm>
              <a:off x="1488" y="3504"/>
              <a:ext cx="38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457200" indent="-457200">
                <a:buFont typeface="Times" pitchFamily="18" charset="0"/>
                <a:buNone/>
              </a:pPr>
              <a:r>
                <a:rPr lang="en-US" sz="2400">
                  <a:latin typeface="Times New Roman" pitchFamily="18" charset="0"/>
                  <a:cs typeface="Arial" charset="0"/>
                  <a:sym typeface="Symbol" pitchFamily="18" charset="2"/>
                </a:rPr>
                <a:t></a:t>
              </a:r>
              <a:r>
                <a:rPr lang="en-US" sz="2400">
                  <a:latin typeface="Times New Roman" pitchFamily="18" charset="0"/>
                  <a:cs typeface="Arial" charset="0"/>
                </a:rPr>
                <a:t> </a:t>
              </a:r>
            </a:p>
          </p:txBody>
        </p: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4876800" y="2362200"/>
            <a:ext cx="4267200" cy="3962400"/>
            <a:chOff x="3216" y="1008"/>
            <a:chExt cx="2688" cy="2496"/>
          </a:xfrm>
        </p:grpSpPr>
        <p:sp>
          <p:nvSpPr>
            <p:cNvPr id="60424" name="Rectangle 34"/>
            <p:cNvSpPr>
              <a:spLocks noChangeArrowheads="1"/>
            </p:cNvSpPr>
            <p:nvPr/>
          </p:nvSpPr>
          <p:spPr bwMode="auto">
            <a:xfrm>
              <a:off x="4272" y="1008"/>
              <a:ext cx="576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457200" indent="-457200">
                <a:buFont typeface="Times" pitchFamily="18" charset="0"/>
                <a:buNone/>
              </a:pPr>
              <a:r>
                <a:rPr lang="en-US" sz="2400">
                  <a:latin typeface="Times New Roman" pitchFamily="18" charset="0"/>
                  <a:cs typeface="Arial" charset="0"/>
                </a:rPr>
                <a:t>111</a:t>
              </a:r>
            </a:p>
          </p:txBody>
        </p:sp>
        <p:sp>
          <p:nvSpPr>
            <p:cNvPr id="60425" name="Rectangle 35"/>
            <p:cNvSpPr>
              <a:spLocks noChangeArrowheads="1"/>
            </p:cNvSpPr>
            <p:nvPr/>
          </p:nvSpPr>
          <p:spPr bwMode="auto">
            <a:xfrm>
              <a:off x="3216" y="1680"/>
              <a:ext cx="48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457200" indent="-457200">
                <a:buFont typeface="Times" pitchFamily="18" charset="0"/>
                <a:buNone/>
              </a:pPr>
              <a:r>
                <a:rPr lang="en-US" sz="2400">
                  <a:latin typeface="Times New Roman" pitchFamily="18" charset="0"/>
                  <a:cs typeface="Arial" charset="0"/>
                </a:rPr>
                <a:t>110</a:t>
              </a:r>
            </a:p>
          </p:txBody>
        </p:sp>
        <p:sp>
          <p:nvSpPr>
            <p:cNvPr id="60426" name="Rectangle 36"/>
            <p:cNvSpPr>
              <a:spLocks noChangeArrowheads="1"/>
            </p:cNvSpPr>
            <p:nvPr/>
          </p:nvSpPr>
          <p:spPr bwMode="auto">
            <a:xfrm>
              <a:off x="4080" y="1728"/>
              <a:ext cx="48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457200" indent="-457200">
                <a:buFont typeface="Times" pitchFamily="18" charset="0"/>
                <a:buNone/>
              </a:pPr>
              <a:r>
                <a:rPr lang="en-US" sz="2400">
                  <a:latin typeface="Times New Roman" pitchFamily="18" charset="0"/>
                  <a:cs typeface="Arial" charset="0"/>
                </a:rPr>
                <a:t>101</a:t>
              </a:r>
            </a:p>
          </p:txBody>
        </p:sp>
        <p:sp>
          <p:nvSpPr>
            <p:cNvPr id="60427" name="Rectangle 37"/>
            <p:cNvSpPr>
              <a:spLocks noChangeArrowheads="1"/>
            </p:cNvSpPr>
            <p:nvPr/>
          </p:nvSpPr>
          <p:spPr bwMode="auto">
            <a:xfrm>
              <a:off x="5376" y="1632"/>
              <a:ext cx="52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457200" indent="-457200">
                <a:buFont typeface="Times" pitchFamily="18" charset="0"/>
                <a:buNone/>
              </a:pPr>
              <a:r>
                <a:rPr lang="en-US" sz="2400">
                  <a:latin typeface="Times New Roman" pitchFamily="18" charset="0"/>
                  <a:cs typeface="Arial" charset="0"/>
                </a:rPr>
                <a:t>011</a:t>
              </a:r>
            </a:p>
          </p:txBody>
        </p:sp>
        <p:sp>
          <p:nvSpPr>
            <p:cNvPr id="60428" name="Rectangle 38"/>
            <p:cNvSpPr>
              <a:spLocks noChangeArrowheads="1"/>
            </p:cNvSpPr>
            <p:nvPr/>
          </p:nvSpPr>
          <p:spPr bwMode="auto">
            <a:xfrm>
              <a:off x="3216" y="2400"/>
              <a:ext cx="43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457200" indent="-457200">
                <a:buFont typeface="Times" pitchFamily="18" charset="0"/>
                <a:buNone/>
              </a:pPr>
              <a:r>
                <a:rPr lang="en-US" sz="2400">
                  <a:latin typeface="Times New Roman" pitchFamily="18" charset="0"/>
                  <a:cs typeface="Arial" charset="0"/>
                </a:rPr>
                <a:t>100</a:t>
              </a:r>
            </a:p>
          </p:txBody>
        </p:sp>
        <p:sp>
          <p:nvSpPr>
            <p:cNvPr id="60429" name="Rectangle 39"/>
            <p:cNvSpPr>
              <a:spLocks noChangeArrowheads="1"/>
            </p:cNvSpPr>
            <p:nvPr/>
          </p:nvSpPr>
          <p:spPr bwMode="auto">
            <a:xfrm>
              <a:off x="4512" y="2448"/>
              <a:ext cx="48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457200" indent="-457200">
                <a:buFont typeface="Times" pitchFamily="18" charset="0"/>
                <a:buNone/>
              </a:pPr>
              <a:r>
                <a:rPr lang="en-US" sz="2400">
                  <a:latin typeface="Times New Roman" pitchFamily="18" charset="0"/>
                  <a:cs typeface="Arial" charset="0"/>
                </a:rPr>
                <a:t>010</a:t>
              </a:r>
            </a:p>
          </p:txBody>
        </p:sp>
        <p:sp>
          <p:nvSpPr>
            <p:cNvPr id="60430" name="Rectangle 40"/>
            <p:cNvSpPr>
              <a:spLocks noChangeArrowheads="1"/>
            </p:cNvSpPr>
            <p:nvPr/>
          </p:nvSpPr>
          <p:spPr bwMode="auto">
            <a:xfrm>
              <a:off x="5280" y="2592"/>
              <a:ext cx="48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457200" indent="-457200">
                <a:buFont typeface="Times" pitchFamily="18" charset="0"/>
                <a:buNone/>
              </a:pPr>
              <a:r>
                <a:rPr lang="en-US" sz="2400">
                  <a:latin typeface="Times New Roman" pitchFamily="18" charset="0"/>
                  <a:cs typeface="Arial" charset="0"/>
                </a:rPr>
                <a:t>001</a:t>
              </a:r>
            </a:p>
          </p:txBody>
        </p:sp>
        <p:sp>
          <p:nvSpPr>
            <p:cNvPr id="60431" name="Rectangle 41"/>
            <p:cNvSpPr>
              <a:spLocks noChangeArrowheads="1"/>
            </p:cNvSpPr>
            <p:nvPr/>
          </p:nvSpPr>
          <p:spPr bwMode="auto">
            <a:xfrm>
              <a:off x="4320" y="3120"/>
              <a:ext cx="48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457200" indent="-457200">
                <a:buFont typeface="Times" pitchFamily="18" charset="0"/>
                <a:buNone/>
              </a:pPr>
              <a:r>
                <a:rPr lang="en-US" sz="2400">
                  <a:latin typeface="Times New Roman" pitchFamily="18" charset="0"/>
                  <a:cs typeface="Arial" charset="0"/>
                </a:rPr>
                <a:t>000</a:t>
              </a:r>
            </a:p>
          </p:txBody>
        </p:sp>
        <p:grpSp>
          <p:nvGrpSpPr>
            <p:cNvPr id="60432" name="Group 42"/>
            <p:cNvGrpSpPr>
              <a:grpSpLocks/>
            </p:cNvGrpSpPr>
            <p:nvPr/>
          </p:nvGrpSpPr>
          <p:grpSpPr bwMode="auto">
            <a:xfrm>
              <a:off x="3648" y="1392"/>
              <a:ext cx="1728" cy="1728"/>
              <a:chOff x="1440" y="1536"/>
              <a:chExt cx="1728" cy="1728"/>
            </a:xfrm>
          </p:grpSpPr>
          <p:sp>
            <p:nvSpPr>
              <p:cNvPr id="60433" name="Line 43"/>
              <p:cNvSpPr>
                <a:spLocks noChangeShapeType="1"/>
              </p:cNvSpPr>
              <p:nvPr/>
            </p:nvSpPr>
            <p:spPr bwMode="auto">
              <a:xfrm>
                <a:off x="2304" y="1536"/>
                <a:ext cx="0" cy="576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0434" name="Group 44"/>
              <p:cNvGrpSpPr>
                <a:grpSpLocks/>
              </p:cNvGrpSpPr>
              <p:nvPr/>
            </p:nvGrpSpPr>
            <p:grpSpPr bwMode="auto">
              <a:xfrm>
                <a:off x="1440" y="1536"/>
                <a:ext cx="1728" cy="1152"/>
                <a:chOff x="1440" y="1536"/>
                <a:chExt cx="1728" cy="1152"/>
              </a:xfrm>
            </p:grpSpPr>
            <p:grpSp>
              <p:nvGrpSpPr>
                <p:cNvPr id="60445" name="Group 45"/>
                <p:cNvGrpSpPr>
                  <a:grpSpLocks/>
                </p:cNvGrpSpPr>
                <p:nvPr/>
              </p:nvGrpSpPr>
              <p:grpSpPr bwMode="auto">
                <a:xfrm>
                  <a:off x="2304" y="1536"/>
                  <a:ext cx="864" cy="1152"/>
                  <a:chOff x="2304" y="1536"/>
                  <a:chExt cx="864" cy="1152"/>
                </a:xfrm>
              </p:grpSpPr>
              <p:sp>
                <p:nvSpPr>
                  <p:cNvPr id="60450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536"/>
                    <a:ext cx="864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 type="oval" w="med" len="med"/>
                    <a:tailEnd type="oval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451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112"/>
                    <a:ext cx="864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 type="oval" w="med" len="med"/>
                    <a:tailEnd type="oval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452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112"/>
                    <a:ext cx="0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 type="oval" w="med" len="med"/>
                    <a:tailEnd type="oval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0446" name="Group 49"/>
                <p:cNvGrpSpPr>
                  <a:grpSpLocks/>
                </p:cNvGrpSpPr>
                <p:nvPr/>
              </p:nvGrpSpPr>
              <p:grpSpPr bwMode="auto">
                <a:xfrm flipH="1">
                  <a:off x="1440" y="1536"/>
                  <a:ext cx="864" cy="1152"/>
                  <a:chOff x="2304" y="1536"/>
                  <a:chExt cx="864" cy="1152"/>
                </a:xfrm>
              </p:grpSpPr>
              <p:sp>
                <p:nvSpPr>
                  <p:cNvPr id="60447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536"/>
                    <a:ext cx="864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 type="oval" w="med" len="med"/>
                    <a:tailEnd type="oval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448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112"/>
                    <a:ext cx="864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 type="oval" w="med" len="med"/>
                    <a:tailEnd type="oval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449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112"/>
                    <a:ext cx="0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 type="oval" w="med" len="med"/>
                    <a:tailEnd type="oval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0435" name="Group 53"/>
              <p:cNvGrpSpPr>
                <a:grpSpLocks/>
              </p:cNvGrpSpPr>
              <p:nvPr/>
            </p:nvGrpSpPr>
            <p:grpSpPr bwMode="auto">
              <a:xfrm flipV="1">
                <a:off x="1440" y="2112"/>
                <a:ext cx="1728" cy="1152"/>
                <a:chOff x="1440" y="1536"/>
                <a:chExt cx="1728" cy="1152"/>
              </a:xfrm>
            </p:grpSpPr>
            <p:grpSp>
              <p:nvGrpSpPr>
                <p:cNvPr id="60437" name="Group 54"/>
                <p:cNvGrpSpPr>
                  <a:grpSpLocks/>
                </p:cNvGrpSpPr>
                <p:nvPr/>
              </p:nvGrpSpPr>
              <p:grpSpPr bwMode="auto">
                <a:xfrm>
                  <a:off x="2304" y="1536"/>
                  <a:ext cx="864" cy="1152"/>
                  <a:chOff x="2304" y="1536"/>
                  <a:chExt cx="864" cy="1152"/>
                </a:xfrm>
              </p:grpSpPr>
              <p:sp>
                <p:nvSpPr>
                  <p:cNvPr id="60442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536"/>
                    <a:ext cx="864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 type="oval" w="med" len="med"/>
                    <a:tailEnd type="oval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443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112"/>
                    <a:ext cx="864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 type="oval" w="med" len="med"/>
                    <a:tailEnd type="oval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444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112"/>
                    <a:ext cx="0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 type="oval" w="med" len="med"/>
                    <a:tailEnd type="oval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0438" name="Group 58"/>
                <p:cNvGrpSpPr>
                  <a:grpSpLocks/>
                </p:cNvGrpSpPr>
                <p:nvPr/>
              </p:nvGrpSpPr>
              <p:grpSpPr bwMode="auto">
                <a:xfrm flipH="1">
                  <a:off x="1440" y="1536"/>
                  <a:ext cx="864" cy="1152"/>
                  <a:chOff x="2304" y="1536"/>
                  <a:chExt cx="864" cy="1152"/>
                </a:xfrm>
              </p:grpSpPr>
              <p:sp>
                <p:nvSpPr>
                  <p:cNvPr id="60439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536"/>
                    <a:ext cx="864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 type="oval" w="med" len="med"/>
                    <a:tailEnd type="oval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440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112"/>
                    <a:ext cx="864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 type="oval" w="med" len="med"/>
                    <a:tailEnd type="oval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441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112"/>
                    <a:ext cx="0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 type="oval" w="med" len="med"/>
                    <a:tailEnd type="oval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0436" name="Line 62"/>
              <p:cNvSpPr>
                <a:spLocks noChangeShapeType="1"/>
              </p:cNvSpPr>
              <p:nvPr/>
            </p:nvSpPr>
            <p:spPr bwMode="auto">
              <a:xfrm>
                <a:off x="2304" y="2688"/>
                <a:ext cx="0" cy="576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2159" name="Rectangle 63"/>
          <p:cNvSpPr>
            <a:spLocks noChangeArrowheads="1"/>
          </p:cNvSpPr>
          <p:nvPr/>
        </p:nvSpPr>
        <p:spPr bwMode="auto">
          <a:xfrm>
            <a:off x="2895600" y="5943600"/>
            <a:ext cx="32956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Times" pitchFamily="18" charset="0"/>
              <a:buNone/>
              <a:defRPr/>
            </a:pPr>
            <a:r>
              <a: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They look similar !!!</a:t>
            </a:r>
          </a:p>
        </p:txBody>
      </p:sp>
      <p:sp>
        <p:nvSpPr>
          <p:cNvPr id="132160" name="Rectangle 64"/>
          <p:cNvSpPr>
            <a:spLocks noChangeArrowheads="1"/>
          </p:cNvSpPr>
          <p:nvPr/>
        </p:nvSpPr>
        <p:spPr bwMode="auto">
          <a:xfrm>
            <a:off x="381000" y="1066800"/>
            <a:ext cx="8493125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Times" pitchFamily="18" charset="0"/>
              <a:buNone/>
              <a:defRPr/>
            </a:pP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và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biểu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đồ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Hasse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của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các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chuỗi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 bit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độ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dài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  3 with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thứ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tự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tự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điển</a:t>
            </a: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Arial" charset="0"/>
            </a:endParaRPr>
          </a:p>
        </p:txBody>
      </p:sp>
      <p:sp>
        <p:nvSpPr>
          <p:cNvPr id="65" name="Slide Number Placeholder 6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DFDECEF-6F76-4E86-B974-1F7FF516DE85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2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2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2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 build="p"/>
      <p:bldP spid="132159" grpId="0"/>
      <p:bldP spid="13216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8600" y="228600"/>
            <a:ext cx="8915400" cy="914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.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467600" cy="5334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Times" pitchFamily="18" charset="0"/>
              <a:buNone/>
              <a:defRPr/>
            </a:pPr>
            <a:r>
              <a:rPr lang="en-US" sz="2800" dirty="0" err="1" smtClean="0">
                <a:latin typeface="Times New Roman" pitchFamily="18" charset="0"/>
              </a:rPr>
              <a:t>Xét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poset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có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biểu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đồ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Hasse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như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dưới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đây</a:t>
            </a:r>
            <a:r>
              <a:rPr lang="en-US" sz="2800" dirty="0" smtClean="0">
                <a:latin typeface="Times New Roman" pitchFamily="18" charset="0"/>
              </a:rPr>
              <a:t>:</a:t>
            </a:r>
            <a:endParaRPr lang="en-US" sz="2800" dirty="0" smtClean="0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62200" y="3962400"/>
            <a:ext cx="2514600" cy="2286000"/>
            <a:chOff x="1488" y="2496"/>
            <a:chExt cx="1584" cy="1440"/>
          </a:xfrm>
        </p:grpSpPr>
        <p:sp>
          <p:nvSpPr>
            <p:cNvPr id="61460" name="Line 5"/>
            <p:cNvSpPr>
              <a:spLocks noChangeShapeType="1"/>
            </p:cNvSpPr>
            <p:nvPr/>
          </p:nvSpPr>
          <p:spPr bwMode="auto">
            <a:xfrm>
              <a:off x="2016" y="2496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1" name="Line 6"/>
            <p:cNvSpPr>
              <a:spLocks noChangeShapeType="1"/>
            </p:cNvSpPr>
            <p:nvPr/>
          </p:nvSpPr>
          <p:spPr bwMode="auto">
            <a:xfrm>
              <a:off x="2016" y="3456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2" name="Line 7"/>
            <p:cNvSpPr>
              <a:spLocks noChangeShapeType="1"/>
            </p:cNvSpPr>
            <p:nvPr/>
          </p:nvSpPr>
          <p:spPr bwMode="auto">
            <a:xfrm>
              <a:off x="2016" y="2976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3" name="Line 8"/>
            <p:cNvSpPr>
              <a:spLocks noChangeShapeType="1"/>
            </p:cNvSpPr>
            <p:nvPr/>
          </p:nvSpPr>
          <p:spPr bwMode="auto">
            <a:xfrm>
              <a:off x="2544" y="2496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4" name="Line 9"/>
            <p:cNvSpPr>
              <a:spLocks noChangeShapeType="1"/>
            </p:cNvSpPr>
            <p:nvPr/>
          </p:nvSpPr>
          <p:spPr bwMode="auto">
            <a:xfrm>
              <a:off x="2544" y="3456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5" name="Line 10"/>
            <p:cNvSpPr>
              <a:spLocks noChangeShapeType="1"/>
            </p:cNvSpPr>
            <p:nvPr/>
          </p:nvSpPr>
          <p:spPr bwMode="auto">
            <a:xfrm>
              <a:off x="2544" y="2976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6" name="Line 11"/>
            <p:cNvSpPr>
              <a:spLocks noChangeShapeType="1"/>
            </p:cNvSpPr>
            <p:nvPr/>
          </p:nvSpPr>
          <p:spPr bwMode="auto">
            <a:xfrm>
              <a:off x="2016" y="2496"/>
              <a:ext cx="528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7" name="Line 12"/>
            <p:cNvSpPr>
              <a:spLocks noChangeShapeType="1"/>
            </p:cNvSpPr>
            <p:nvPr/>
          </p:nvSpPr>
          <p:spPr bwMode="auto">
            <a:xfrm>
              <a:off x="2016" y="2976"/>
              <a:ext cx="528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8" name="Line 13"/>
            <p:cNvSpPr>
              <a:spLocks noChangeShapeType="1"/>
            </p:cNvSpPr>
            <p:nvPr/>
          </p:nvSpPr>
          <p:spPr bwMode="auto">
            <a:xfrm>
              <a:off x="1488" y="3456"/>
              <a:ext cx="528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9" name="Line 14"/>
            <p:cNvSpPr>
              <a:spLocks noChangeShapeType="1"/>
            </p:cNvSpPr>
            <p:nvPr/>
          </p:nvSpPr>
          <p:spPr bwMode="auto">
            <a:xfrm flipV="1">
              <a:off x="1488" y="2976"/>
              <a:ext cx="528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0" name="Line 15"/>
            <p:cNvSpPr>
              <a:spLocks noChangeShapeType="1"/>
            </p:cNvSpPr>
            <p:nvPr/>
          </p:nvSpPr>
          <p:spPr bwMode="auto">
            <a:xfrm flipV="1">
              <a:off x="2544" y="2976"/>
              <a:ext cx="528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5" name="Line 16"/>
          <p:cNvSpPr>
            <a:spLocks noChangeShapeType="1"/>
          </p:cNvSpPr>
          <p:nvPr/>
        </p:nvSpPr>
        <p:spPr bwMode="auto">
          <a:xfrm flipV="1">
            <a:off x="5638800" y="6248400"/>
            <a:ext cx="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895600" y="3657600"/>
            <a:ext cx="3048000" cy="2895600"/>
            <a:chOff x="1776" y="1680"/>
            <a:chExt cx="1920" cy="1824"/>
          </a:xfrm>
        </p:grpSpPr>
        <p:sp>
          <p:nvSpPr>
            <p:cNvPr id="61456" name="Oval 18"/>
            <p:cNvSpPr>
              <a:spLocks noChangeArrowheads="1"/>
            </p:cNvSpPr>
            <p:nvPr/>
          </p:nvSpPr>
          <p:spPr bwMode="auto">
            <a:xfrm>
              <a:off x="1776" y="1728"/>
              <a:ext cx="384" cy="3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61457" name="Oval 19"/>
            <p:cNvSpPr>
              <a:spLocks noChangeArrowheads="1"/>
            </p:cNvSpPr>
            <p:nvPr/>
          </p:nvSpPr>
          <p:spPr bwMode="auto">
            <a:xfrm>
              <a:off x="2832" y="2160"/>
              <a:ext cx="384" cy="3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61458" name="Oval 20"/>
            <p:cNvSpPr>
              <a:spLocks noChangeArrowheads="1"/>
            </p:cNvSpPr>
            <p:nvPr/>
          </p:nvSpPr>
          <p:spPr bwMode="auto">
            <a:xfrm>
              <a:off x="2352" y="1680"/>
              <a:ext cx="384" cy="3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61459" name="Oval 21"/>
            <p:cNvSpPr>
              <a:spLocks noChangeArrowheads="1"/>
            </p:cNvSpPr>
            <p:nvPr/>
          </p:nvSpPr>
          <p:spPr bwMode="auto">
            <a:xfrm>
              <a:off x="3312" y="3120"/>
              <a:ext cx="384" cy="3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2971800" y="6019800"/>
            <a:ext cx="2895600" cy="457200"/>
            <a:chOff x="1824" y="3168"/>
            <a:chExt cx="1824" cy="288"/>
          </a:xfrm>
        </p:grpSpPr>
        <p:sp>
          <p:nvSpPr>
            <p:cNvPr id="61453" name="Oval 23"/>
            <p:cNvSpPr>
              <a:spLocks noChangeArrowheads="1"/>
            </p:cNvSpPr>
            <p:nvPr/>
          </p:nvSpPr>
          <p:spPr bwMode="auto">
            <a:xfrm>
              <a:off x="3408" y="3168"/>
              <a:ext cx="240" cy="240"/>
            </a:xfrm>
            <a:prstGeom prst="ellips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61454" name="Oval 24"/>
            <p:cNvSpPr>
              <a:spLocks noChangeArrowheads="1"/>
            </p:cNvSpPr>
            <p:nvPr/>
          </p:nvSpPr>
          <p:spPr bwMode="auto">
            <a:xfrm>
              <a:off x="1824" y="3216"/>
              <a:ext cx="240" cy="240"/>
            </a:xfrm>
            <a:prstGeom prst="ellips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61455" name="Oval 25"/>
            <p:cNvSpPr>
              <a:spLocks noChangeArrowheads="1"/>
            </p:cNvSpPr>
            <p:nvPr/>
          </p:nvSpPr>
          <p:spPr bwMode="auto">
            <a:xfrm>
              <a:off x="2352" y="3216"/>
              <a:ext cx="240" cy="240"/>
            </a:xfrm>
            <a:prstGeom prst="ellips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</p:grpSp>
      <p:sp>
        <p:nvSpPr>
          <p:cNvPr id="133146" name="Rectangle 26"/>
          <p:cNvSpPr>
            <a:spLocks noChangeArrowheads="1"/>
          </p:cNvSpPr>
          <p:nvPr/>
        </p:nvSpPr>
        <p:spPr bwMode="auto">
          <a:xfrm>
            <a:off x="304800" y="1676400"/>
            <a:ext cx="853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buClr>
                <a:srgbClr val="00FF00"/>
              </a:buClr>
              <a:buFont typeface="Wingdings" pitchFamily="2" charset="2"/>
              <a:buChar char="ü"/>
            </a:pPr>
            <a:r>
              <a:rPr lang="en-US" sz="2800">
                <a:latin typeface="Times New Roman" pitchFamily="18" charset="0"/>
                <a:cs typeface="Arial" charset="0"/>
              </a:rPr>
              <a:t>Mỗi đỉnh màu đỏ là </a:t>
            </a:r>
            <a:r>
              <a:rPr lang="en-US" sz="2800" b="1" i="1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tối đại.</a:t>
            </a:r>
            <a:r>
              <a:rPr lang="en-US" sz="2800">
                <a:latin typeface="Times New Roman" pitchFamily="18" charset="0"/>
                <a:cs typeface="Arial" charset="0"/>
              </a:rPr>
              <a:t> </a:t>
            </a:r>
          </a:p>
        </p:txBody>
      </p:sp>
      <p:sp>
        <p:nvSpPr>
          <p:cNvPr id="133147" name="Rectangle 27"/>
          <p:cNvSpPr>
            <a:spLocks noChangeArrowheads="1"/>
          </p:cNvSpPr>
          <p:nvPr/>
        </p:nvSpPr>
        <p:spPr bwMode="auto">
          <a:xfrm>
            <a:off x="304800" y="2590800"/>
            <a:ext cx="853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buClr>
                <a:srgbClr val="00FF00"/>
              </a:buClr>
              <a:buFont typeface="Wingdings" pitchFamily="2" charset="2"/>
              <a:buChar char="ü"/>
            </a:pPr>
            <a:r>
              <a:rPr lang="en-US" sz="2800">
                <a:latin typeface="Times New Roman" pitchFamily="18" charset="0"/>
                <a:cs typeface="Arial" charset="0"/>
              </a:rPr>
              <a:t>Không có cung nào xuất phát từ điểm tối đại. </a:t>
            </a:r>
          </a:p>
          <a:p>
            <a:pPr marL="457200" indent="-457200">
              <a:lnSpc>
                <a:spcPct val="90000"/>
              </a:lnSpc>
              <a:buClr>
                <a:srgbClr val="00FF00"/>
              </a:buClr>
              <a:buFont typeface="Wingdings" pitchFamily="2" charset="2"/>
              <a:buChar char="ü"/>
            </a:pPr>
            <a:r>
              <a:rPr lang="en-US" sz="2800">
                <a:latin typeface="Times New Roman" pitchFamily="18" charset="0"/>
                <a:cs typeface="Arial" charset="0"/>
              </a:rPr>
              <a:t>Không có cung nào kết thúc ở điểm tối tiểu.</a:t>
            </a:r>
          </a:p>
        </p:txBody>
      </p:sp>
      <p:sp>
        <p:nvSpPr>
          <p:cNvPr id="133148" name="Rectangle 28"/>
          <p:cNvSpPr>
            <a:spLocks noChangeArrowheads="1"/>
          </p:cNvSpPr>
          <p:nvPr/>
        </p:nvSpPr>
        <p:spPr bwMode="auto">
          <a:xfrm>
            <a:off x="304800" y="2057400"/>
            <a:ext cx="5019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00FF00"/>
              </a:buClr>
              <a:buFont typeface="Wingdings" pitchFamily="2" charset="2"/>
              <a:buChar char="ü"/>
            </a:pPr>
            <a:r>
              <a:rPr lang="en-US" sz="2800">
                <a:latin typeface="Times New Roman" pitchFamily="18" charset="0"/>
                <a:cs typeface="Arial" charset="0"/>
              </a:rPr>
              <a:t>  Mỗi đỉnh màu xanh là </a:t>
            </a:r>
            <a:r>
              <a:rPr lang="en-US" sz="2800" b="1" i="1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tối tiểu.</a:t>
            </a:r>
            <a:endParaRPr lang="en-US" sz="2800">
              <a:latin typeface="Times New Roman" pitchFamily="18" charset="0"/>
              <a:cs typeface="Arial" charset="0"/>
            </a:endParaRPr>
          </a:p>
        </p:txBody>
      </p:sp>
      <p:sp>
        <p:nvSpPr>
          <p:cNvPr id="133149" name="Oval 29"/>
          <p:cNvSpPr>
            <a:spLocks noChangeArrowheads="1"/>
          </p:cNvSpPr>
          <p:nvPr/>
        </p:nvSpPr>
        <p:spPr bwMode="auto">
          <a:xfrm>
            <a:off x="5638800" y="61722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aramond" pitchFamily="18" charset="0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FD430C-F14E-4014-9BD2-B470D2F6387D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3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3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3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3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3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3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2" grpId="0"/>
      <p:bldP spid="133123" grpId="0" build="p"/>
      <p:bldP spid="133148" grpId="0"/>
      <p:bldP spid="13314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381000"/>
            <a:ext cx="7848600" cy="9906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Times" pitchFamily="18" charset="0"/>
              <a:buNone/>
              <a:defRPr/>
            </a:pPr>
            <a:r>
              <a:rPr lang="en-US" sz="2800" b="1" dirty="0" smtClean="0">
                <a:solidFill>
                  <a:schemeClr val="hlink"/>
                </a:solidFill>
                <a:latin typeface="Times New Roman" pitchFamily="18" charset="0"/>
              </a:rPr>
              <a:t>Note. </a:t>
            </a:r>
            <a:r>
              <a:rPr lang="en-US" sz="2800" dirty="0" err="1" smtClean="0">
                <a:latin typeface="Times New Roman" pitchFamily="18" charset="0"/>
              </a:rPr>
              <a:t>Trong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một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poset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</a:rPr>
              <a:t>S </a:t>
            </a:r>
            <a:r>
              <a:rPr lang="en-US" sz="2800" i="1" dirty="0" err="1" smtClean="0">
                <a:latin typeface="Times New Roman" pitchFamily="18" charset="0"/>
              </a:rPr>
              <a:t>hữu</a:t>
            </a:r>
            <a:r>
              <a:rPr lang="en-US" sz="2800" i="1" dirty="0" smtClean="0">
                <a:latin typeface="Times New Roman" pitchFamily="18" charset="0"/>
              </a:rPr>
              <a:t> </a:t>
            </a:r>
            <a:r>
              <a:rPr lang="en-US" sz="2800" i="1" dirty="0" err="1" smtClean="0">
                <a:latin typeface="Times New Roman" pitchFamily="18" charset="0"/>
              </a:rPr>
              <a:t>hạn</a:t>
            </a:r>
            <a:r>
              <a:rPr lang="en-US" sz="2800" dirty="0" smtClean="0">
                <a:latin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</a:rPr>
              <a:t>phần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tử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tối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đại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phần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tử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tối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tiểu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luôn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luôn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tồn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tại</a:t>
            </a:r>
            <a:r>
              <a:rPr lang="en-US" sz="2800" dirty="0" smtClean="0">
                <a:latin typeface="Times New Roman" pitchFamily="18" charset="0"/>
              </a:rPr>
              <a:t>.</a:t>
            </a:r>
            <a:endParaRPr lang="en-US" sz="2800" dirty="0" smtClean="0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90800" y="3886200"/>
            <a:ext cx="2514600" cy="2286000"/>
            <a:chOff x="1632" y="2448"/>
            <a:chExt cx="1584" cy="1440"/>
          </a:xfrm>
        </p:grpSpPr>
        <p:sp>
          <p:nvSpPr>
            <p:cNvPr id="10266" name="Line 4"/>
            <p:cNvSpPr>
              <a:spLocks noChangeShapeType="1"/>
            </p:cNvSpPr>
            <p:nvPr/>
          </p:nvSpPr>
          <p:spPr bwMode="auto">
            <a:xfrm>
              <a:off x="2160" y="2448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7" name="Line 5"/>
            <p:cNvSpPr>
              <a:spLocks noChangeShapeType="1"/>
            </p:cNvSpPr>
            <p:nvPr/>
          </p:nvSpPr>
          <p:spPr bwMode="auto">
            <a:xfrm>
              <a:off x="2160" y="3408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8" name="Line 6"/>
            <p:cNvSpPr>
              <a:spLocks noChangeShapeType="1"/>
            </p:cNvSpPr>
            <p:nvPr/>
          </p:nvSpPr>
          <p:spPr bwMode="auto">
            <a:xfrm>
              <a:off x="2160" y="2928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9" name="Line 7"/>
            <p:cNvSpPr>
              <a:spLocks noChangeShapeType="1"/>
            </p:cNvSpPr>
            <p:nvPr/>
          </p:nvSpPr>
          <p:spPr bwMode="auto">
            <a:xfrm>
              <a:off x="2688" y="2448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Line 8"/>
            <p:cNvSpPr>
              <a:spLocks noChangeShapeType="1"/>
            </p:cNvSpPr>
            <p:nvPr/>
          </p:nvSpPr>
          <p:spPr bwMode="auto">
            <a:xfrm>
              <a:off x="2688" y="3408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1" name="Line 9"/>
            <p:cNvSpPr>
              <a:spLocks noChangeShapeType="1"/>
            </p:cNvSpPr>
            <p:nvPr/>
          </p:nvSpPr>
          <p:spPr bwMode="auto">
            <a:xfrm>
              <a:off x="2688" y="2928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2" name="Line 10"/>
            <p:cNvSpPr>
              <a:spLocks noChangeShapeType="1"/>
            </p:cNvSpPr>
            <p:nvPr/>
          </p:nvSpPr>
          <p:spPr bwMode="auto">
            <a:xfrm>
              <a:off x="2160" y="2448"/>
              <a:ext cx="528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3" name="Line 11"/>
            <p:cNvSpPr>
              <a:spLocks noChangeShapeType="1"/>
            </p:cNvSpPr>
            <p:nvPr/>
          </p:nvSpPr>
          <p:spPr bwMode="auto">
            <a:xfrm>
              <a:off x="2160" y="2928"/>
              <a:ext cx="528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4" name="Line 12"/>
            <p:cNvSpPr>
              <a:spLocks noChangeShapeType="1"/>
            </p:cNvSpPr>
            <p:nvPr/>
          </p:nvSpPr>
          <p:spPr bwMode="auto">
            <a:xfrm>
              <a:off x="1632" y="3408"/>
              <a:ext cx="528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5" name="Line 13"/>
            <p:cNvSpPr>
              <a:spLocks noChangeShapeType="1"/>
            </p:cNvSpPr>
            <p:nvPr/>
          </p:nvSpPr>
          <p:spPr bwMode="auto">
            <a:xfrm flipV="1">
              <a:off x="1632" y="2928"/>
              <a:ext cx="528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6" name="Line 14"/>
            <p:cNvSpPr>
              <a:spLocks noChangeShapeType="1"/>
            </p:cNvSpPr>
            <p:nvPr/>
          </p:nvSpPr>
          <p:spPr bwMode="auto">
            <a:xfrm flipV="1">
              <a:off x="2688" y="2928"/>
              <a:ext cx="528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5" name="Line 15"/>
          <p:cNvSpPr>
            <a:spLocks noChangeShapeType="1"/>
          </p:cNvSpPr>
          <p:nvPr/>
        </p:nvSpPr>
        <p:spPr bwMode="auto">
          <a:xfrm flipV="1">
            <a:off x="5867400" y="6172200"/>
            <a:ext cx="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124200" y="3581400"/>
            <a:ext cx="3048000" cy="2895600"/>
            <a:chOff x="1776" y="1680"/>
            <a:chExt cx="1920" cy="1824"/>
          </a:xfrm>
        </p:grpSpPr>
        <p:sp>
          <p:nvSpPr>
            <p:cNvPr id="10262" name="Oval 17"/>
            <p:cNvSpPr>
              <a:spLocks noChangeArrowheads="1"/>
            </p:cNvSpPr>
            <p:nvPr/>
          </p:nvSpPr>
          <p:spPr bwMode="auto">
            <a:xfrm>
              <a:off x="1776" y="1728"/>
              <a:ext cx="384" cy="3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10263" name="Oval 18"/>
            <p:cNvSpPr>
              <a:spLocks noChangeArrowheads="1"/>
            </p:cNvSpPr>
            <p:nvPr/>
          </p:nvSpPr>
          <p:spPr bwMode="auto">
            <a:xfrm>
              <a:off x="2832" y="2160"/>
              <a:ext cx="384" cy="3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10264" name="Oval 19"/>
            <p:cNvSpPr>
              <a:spLocks noChangeArrowheads="1"/>
            </p:cNvSpPr>
            <p:nvPr/>
          </p:nvSpPr>
          <p:spPr bwMode="auto">
            <a:xfrm>
              <a:off x="2352" y="1680"/>
              <a:ext cx="384" cy="3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10265" name="Oval 20"/>
            <p:cNvSpPr>
              <a:spLocks noChangeArrowheads="1"/>
            </p:cNvSpPr>
            <p:nvPr/>
          </p:nvSpPr>
          <p:spPr bwMode="auto">
            <a:xfrm>
              <a:off x="3312" y="3120"/>
              <a:ext cx="384" cy="3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3200400" y="5943600"/>
            <a:ext cx="2895600" cy="457200"/>
            <a:chOff x="1824" y="3168"/>
            <a:chExt cx="1824" cy="288"/>
          </a:xfrm>
        </p:grpSpPr>
        <p:sp>
          <p:nvSpPr>
            <p:cNvPr id="10259" name="Oval 22"/>
            <p:cNvSpPr>
              <a:spLocks noChangeArrowheads="1"/>
            </p:cNvSpPr>
            <p:nvPr/>
          </p:nvSpPr>
          <p:spPr bwMode="auto">
            <a:xfrm>
              <a:off x="3408" y="3168"/>
              <a:ext cx="240" cy="240"/>
            </a:xfrm>
            <a:prstGeom prst="ellips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10260" name="Oval 23"/>
            <p:cNvSpPr>
              <a:spLocks noChangeArrowheads="1"/>
            </p:cNvSpPr>
            <p:nvPr/>
          </p:nvSpPr>
          <p:spPr bwMode="auto">
            <a:xfrm>
              <a:off x="1824" y="3216"/>
              <a:ext cx="240" cy="240"/>
            </a:xfrm>
            <a:prstGeom prst="ellips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10261" name="Oval 24"/>
            <p:cNvSpPr>
              <a:spLocks noChangeArrowheads="1"/>
            </p:cNvSpPr>
            <p:nvPr/>
          </p:nvSpPr>
          <p:spPr bwMode="auto">
            <a:xfrm>
              <a:off x="2352" y="3216"/>
              <a:ext cx="240" cy="240"/>
            </a:xfrm>
            <a:prstGeom prst="ellips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</p:grpSp>
      <p:sp>
        <p:nvSpPr>
          <p:cNvPr id="134169" name="Rectangle 25"/>
          <p:cNvSpPr>
            <a:spLocks noChangeArrowheads="1"/>
          </p:cNvSpPr>
          <p:nvPr/>
        </p:nvSpPr>
        <p:spPr bwMode="auto">
          <a:xfrm>
            <a:off x="457200" y="1295400"/>
            <a:ext cx="807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buClr>
                <a:srgbClr val="00FF00"/>
              </a:buClr>
              <a:buFont typeface="Wingdings" pitchFamily="2" charset="2"/>
              <a:buChar char="ü"/>
            </a:pPr>
            <a:r>
              <a:rPr lang="en-US" sz="2800">
                <a:latin typeface="Times New Roman" pitchFamily="18" charset="0"/>
                <a:cs typeface="Arial" charset="0"/>
              </a:rPr>
              <a:t>Thật vậy, chúng ta xuất phát từ điêm bất kỳ </a:t>
            </a:r>
            <a:r>
              <a:rPr lang="en-US" sz="2800" i="1">
                <a:latin typeface="Times New Roman" pitchFamily="18" charset="0"/>
                <a:cs typeface="Arial" charset="0"/>
              </a:rPr>
              <a:t>a</a:t>
            </a:r>
            <a:r>
              <a:rPr lang="en-US" sz="2800" baseline="-25000">
                <a:latin typeface="Times New Roman" pitchFamily="18" charset="0"/>
                <a:cs typeface="Arial" charset="0"/>
              </a:rPr>
              <a:t>0</a:t>
            </a:r>
            <a:r>
              <a:rPr lang="en-US" sz="2800">
                <a:latin typeface="Times New Roman" pitchFamily="18" charset="0"/>
                <a:cs typeface="Arial" charset="0"/>
              </a:rPr>
              <a:t>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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S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.  </a:t>
            </a:r>
            <a:endParaRPr lang="en-US" sz="2800">
              <a:latin typeface="Times New Roman" pitchFamily="18" charset="0"/>
              <a:cs typeface="Arial" charset="0"/>
            </a:endParaRPr>
          </a:p>
        </p:txBody>
      </p:sp>
      <p:sp>
        <p:nvSpPr>
          <p:cNvPr id="134170" name="Rectangle 26"/>
          <p:cNvSpPr>
            <a:spLocks noChangeArrowheads="1"/>
          </p:cNvSpPr>
          <p:nvPr/>
        </p:nvSpPr>
        <p:spPr bwMode="auto">
          <a:xfrm>
            <a:off x="2895600" y="4267200"/>
            <a:ext cx="48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>
                <a:latin typeface="Times New Roman" pitchFamily="18" charset="0"/>
                <a:cs typeface="Arial" charset="0"/>
              </a:rPr>
              <a:t>a</a:t>
            </a:r>
            <a:r>
              <a:rPr lang="en-US" sz="2800" baseline="-25000">
                <a:latin typeface="Times New Roman" pitchFamily="18" charset="0"/>
                <a:cs typeface="Arial" charset="0"/>
              </a:rPr>
              <a:t>0</a:t>
            </a:r>
          </a:p>
        </p:txBody>
      </p:sp>
      <p:sp>
        <p:nvSpPr>
          <p:cNvPr id="134171" name="Rectangle 27"/>
          <p:cNvSpPr>
            <a:spLocks noChangeArrowheads="1"/>
          </p:cNvSpPr>
          <p:nvPr/>
        </p:nvSpPr>
        <p:spPr bwMode="auto">
          <a:xfrm>
            <a:off x="3505200" y="5105400"/>
            <a:ext cx="48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>
                <a:latin typeface="Times New Roman" pitchFamily="18" charset="0"/>
                <a:cs typeface="Arial" charset="0"/>
              </a:rPr>
              <a:t>a</a:t>
            </a:r>
            <a:r>
              <a:rPr lang="en-US" sz="2800" baseline="-25000">
                <a:latin typeface="Times New Roman" pitchFamily="18" charset="0"/>
                <a:cs typeface="Arial" charset="0"/>
              </a:rPr>
              <a:t>1</a:t>
            </a:r>
          </a:p>
        </p:txBody>
      </p:sp>
      <p:sp>
        <p:nvSpPr>
          <p:cNvPr id="134172" name="Rectangle 28"/>
          <p:cNvSpPr>
            <a:spLocks noChangeArrowheads="1"/>
          </p:cNvSpPr>
          <p:nvPr/>
        </p:nvSpPr>
        <p:spPr bwMode="auto">
          <a:xfrm>
            <a:off x="3429000" y="6096000"/>
            <a:ext cx="48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>
                <a:latin typeface="Times New Roman" pitchFamily="18" charset="0"/>
                <a:cs typeface="Arial" charset="0"/>
              </a:rPr>
              <a:t>a</a:t>
            </a:r>
            <a:r>
              <a:rPr lang="en-US" sz="2800" baseline="-25000">
                <a:latin typeface="Times New Roman" pitchFamily="18" charset="0"/>
                <a:cs typeface="Arial" charset="0"/>
              </a:rPr>
              <a:t>2</a:t>
            </a:r>
          </a:p>
        </p:txBody>
      </p:sp>
      <p:sp>
        <p:nvSpPr>
          <p:cNvPr id="134173" name="Line 29"/>
          <p:cNvSpPr>
            <a:spLocks noChangeShapeType="1"/>
          </p:cNvSpPr>
          <p:nvPr/>
        </p:nvSpPr>
        <p:spPr bwMode="auto">
          <a:xfrm>
            <a:off x="3429000" y="4648200"/>
            <a:ext cx="0" cy="762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74" name="Line 30"/>
          <p:cNvSpPr>
            <a:spLocks noChangeShapeType="1"/>
          </p:cNvSpPr>
          <p:nvPr/>
        </p:nvSpPr>
        <p:spPr bwMode="auto">
          <a:xfrm>
            <a:off x="3429000" y="5410200"/>
            <a:ext cx="0" cy="6858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75" name="Oval 31"/>
          <p:cNvSpPr>
            <a:spLocks noChangeArrowheads="1"/>
          </p:cNvSpPr>
          <p:nvPr/>
        </p:nvSpPr>
        <p:spPr bwMode="auto">
          <a:xfrm>
            <a:off x="5943600" y="60960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aramond" pitchFamily="18" charset="0"/>
            </a:endParaRPr>
          </a:p>
        </p:txBody>
      </p:sp>
      <p:sp>
        <p:nvSpPr>
          <p:cNvPr id="134176" name="Rectangle 32"/>
          <p:cNvSpPr>
            <a:spLocks noChangeArrowheads="1"/>
          </p:cNvSpPr>
          <p:nvPr/>
        </p:nvSpPr>
        <p:spPr bwMode="auto">
          <a:xfrm>
            <a:off x="457200" y="2971800"/>
            <a:ext cx="80978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00FF00"/>
              </a:buClr>
              <a:buFont typeface="Wingdings" pitchFamily="2" charset="2"/>
              <a:buChar char="ü"/>
            </a:pPr>
            <a:r>
              <a:rPr lang="en-US" sz="2800">
                <a:latin typeface="Times New Roman" pitchFamily="18" charset="0"/>
                <a:cs typeface="Arial" charset="0"/>
              </a:rPr>
              <a:t>Phần tử tối đại tìm được bằng phương pháp tương tự.</a:t>
            </a:r>
          </a:p>
        </p:txBody>
      </p:sp>
      <p:sp>
        <p:nvSpPr>
          <p:cNvPr id="134177" name="Rectangle 33"/>
          <p:cNvSpPr>
            <a:spLocks noChangeArrowheads="1"/>
          </p:cNvSpPr>
          <p:nvPr/>
        </p:nvSpPr>
        <p:spPr bwMode="auto">
          <a:xfrm>
            <a:off x="914400" y="1828800"/>
            <a:ext cx="70866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Nếu </a:t>
            </a:r>
            <a:r>
              <a:rPr lang="en-US" sz="2800" i="1">
                <a:latin typeface="Times New Roman" pitchFamily="18" charset="0"/>
                <a:cs typeface="Arial" charset="0"/>
              </a:rPr>
              <a:t>a</a:t>
            </a:r>
            <a:r>
              <a:rPr lang="en-US" sz="2800" baseline="-25000">
                <a:latin typeface="Times New Roman" pitchFamily="18" charset="0"/>
                <a:cs typeface="Arial" charset="0"/>
              </a:rPr>
              <a:t>0</a:t>
            </a:r>
            <a:r>
              <a:rPr lang="en-US" sz="2800">
                <a:latin typeface="Times New Roman" pitchFamily="18" charset="0"/>
                <a:cs typeface="Arial" charset="0"/>
              </a:rPr>
              <a:t> không tối tiểu, khi đó tồn tại      </a:t>
            </a:r>
            <a:r>
              <a:rPr lang="en-US" sz="2800" i="1">
                <a:latin typeface="Times New Roman" pitchFamily="18" charset="0"/>
                <a:cs typeface="Arial" charset="0"/>
              </a:rPr>
              <a:t>a</a:t>
            </a:r>
            <a:r>
              <a:rPr lang="en-US" sz="2800" baseline="-25000">
                <a:latin typeface="Times New Roman" pitchFamily="18" charset="0"/>
                <a:cs typeface="Arial" charset="0"/>
              </a:rPr>
              <a:t>1</a:t>
            </a:r>
            <a:r>
              <a:rPr lang="en-US" sz="2800">
                <a:latin typeface="Times New Roman" pitchFamily="18" charset="0"/>
                <a:cs typeface="Arial" charset="0"/>
              </a:rPr>
              <a:t>     </a:t>
            </a:r>
            <a:r>
              <a:rPr lang="en-US" sz="2800" i="1">
                <a:latin typeface="Times New Roman" pitchFamily="18" charset="0"/>
                <a:cs typeface="Arial" charset="0"/>
              </a:rPr>
              <a:t>a</a:t>
            </a:r>
            <a:r>
              <a:rPr lang="en-US" sz="2800" baseline="-25000">
                <a:latin typeface="Times New Roman" pitchFamily="18" charset="0"/>
                <a:cs typeface="Arial" charset="0"/>
              </a:rPr>
              <a:t>0</a:t>
            </a:r>
            <a:r>
              <a:rPr lang="en-US" sz="2800">
                <a:latin typeface="Times New Roman" pitchFamily="18" charset="0"/>
                <a:cs typeface="Arial" charset="0"/>
              </a:rPr>
              <a:t>, </a:t>
            </a:r>
          </a:p>
        </p:txBody>
      </p:sp>
      <p:sp>
        <p:nvSpPr>
          <p:cNvPr id="134178" name="Rectangle 34"/>
          <p:cNvSpPr>
            <a:spLocks noChangeArrowheads="1"/>
          </p:cNvSpPr>
          <p:nvPr/>
        </p:nvSpPr>
        <p:spPr bwMode="auto">
          <a:xfrm>
            <a:off x="914400" y="2286000"/>
            <a:ext cx="80851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Times New Roman" pitchFamily="18" charset="0"/>
                <a:cs typeface="Arial" charset="0"/>
              </a:rPr>
              <a:t>tiếp tục như vậy cho đến khi tìm được phần tử tối tiểu .</a:t>
            </a:r>
          </a:p>
        </p:txBody>
      </p:sp>
      <p:graphicFrame>
        <p:nvGraphicFramePr>
          <p:cNvPr id="134179" name="Object 35"/>
          <p:cNvGraphicFramePr>
            <a:graphicFrameLocks noChangeAspect="1"/>
          </p:cNvGraphicFramePr>
          <p:nvPr/>
        </p:nvGraphicFramePr>
        <p:xfrm>
          <a:off x="7010400" y="1981200"/>
          <a:ext cx="306388" cy="298450"/>
        </p:xfrm>
        <a:graphic>
          <a:graphicData uri="http://schemas.openxmlformats.org/presentationml/2006/ole">
            <p:oleObj spid="_x0000_s10242" name="Equation" r:id="rId3" imgW="139680" imgH="139680" progId="Equation.3">
              <p:embed/>
            </p:oleObj>
          </a:graphicData>
        </a:graphic>
      </p:graphicFrame>
      <p:sp>
        <p:nvSpPr>
          <p:cNvPr id="36" name="Slide Number Placeholder 3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9A7A30-0882-48DB-A6A2-F5218192B8E3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4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4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4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4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4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4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4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4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6" grpId="0" build="p"/>
      <p:bldP spid="134169" grpId="0"/>
      <p:bldP spid="134170" grpId="0"/>
      <p:bldP spid="134171" grpId="0"/>
      <p:bldP spid="134172" grpId="0"/>
      <p:bldP spid="134173" grpId="0" animBg="1"/>
      <p:bldP spid="134174" grpId="0" animBg="1"/>
      <p:bldP spid="134175" grpId="0" animBg="1"/>
      <p:bldP spid="134175" grpId="1" animBg="1"/>
      <p:bldP spid="134176" grpId="0"/>
      <p:bldP spid="134177" grpId="0"/>
      <p:bldP spid="13417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Oval 2"/>
          <p:cNvSpPr>
            <a:spLocks noChangeArrowheads="1"/>
          </p:cNvSpPr>
          <p:nvPr/>
        </p:nvSpPr>
        <p:spPr bwMode="auto">
          <a:xfrm>
            <a:off x="3048000" y="40386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aramond" pitchFamily="18" charset="0"/>
            </a:endParaRPr>
          </a:p>
        </p:txBody>
      </p:sp>
      <p:sp>
        <p:nvSpPr>
          <p:cNvPr id="135171" name="Oval 3"/>
          <p:cNvSpPr>
            <a:spLocks noChangeArrowheads="1"/>
          </p:cNvSpPr>
          <p:nvPr/>
        </p:nvSpPr>
        <p:spPr bwMode="auto">
          <a:xfrm>
            <a:off x="3048000" y="5638800"/>
            <a:ext cx="381000" cy="381000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aramond" pitchFamily="18" charset="0"/>
            </a:endParaRPr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381000" y="381000"/>
            <a:ext cx="8001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Times" pitchFamily="18" charset="0"/>
              <a:buNone/>
              <a:defRPr/>
            </a:pPr>
            <a:r>
              <a:rPr lang="en-US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Example.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Tìm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phần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tử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tối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đại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,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tối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tiểu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của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poset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({2, 4, 5, 10, 12, 20, 25}, | ) ?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90800" y="4038600"/>
            <a:ext cx="3765550" cy="2438400"/>
            <a:chOff x="1632" y="2496"/>
            <a:chExt cx="2372" cy="1536"/>
          </a:xfrm>
        </p:grpSpPr>
        <p:sp>
          <p:nvSpPr>
            <p:cNvPr id="62476" name="Line 6"/>
            <p:cNvSpPr>
              <a:spLocks noChangeShapeType="1"/>
            </p:cNvSpPr>
            <p:nvPr/>
          </p:nvSpPr>
          <p:spPr bwMode="auto">
            <a:xfrm flipH="1">
              <a:off x="2064" y="2640"/>
              <a:ext cx="768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7" name="Line 7"/>
            <p:cNvSpPr>
              <a:spLocks noChangeShapeType="1"/>
            </p:cNvSpPr>
            <p:nvPr/>
          </p:nvSpPr>
          <p:spPr bwMode="auto">
            <a:xfrm>
              <a:off x="2064" y="3120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8" name="Line 8"/>
            <p:cNvSpPr>
              <a:spLocks noChangeShapeType="1"/>
            </p:cNvSpPr>
            <p:nvPr/>
          </p:nvSpPr>
          <p:spPr bwMode="auto">
            <a:xfrm>
              <a:off x="2064" y="2640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9" name="Line 9"/>
            <p:cNvSpPr>
              <a:spLocks noChangeShapeType="1"/>
            </p:cNvSpPr>
            <p:nvPr/>
          </p:nvSpPr>
          <p:spPr bwMode="auto">
            <a:xfrm flipH="1">
              <a:off x="2064" y="3120"/>
              <a:ext cx="768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0" name="Line 10"/>
            <p:cNvSpPr>
              <a:spLocks noChangeShapeType="1"/>
            </p:cNvSpPr>
            <p:nvPr/>
          </p:nvSpPr>
          <p:spPr bwMode="auto">
            <a:xfrm>
              <a:off x="2832" y="2640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1" name="Line 11"/>
            <p:cNvSpPr>
              <a:spLocks noChangeShapeType="1"/>
            </p:cNvSpPr>
            <p:nvPr/>
          </p:nvSpPr>
          <p:spPr bwMode="auto">
            <a:xfrm>
              <a:off x="2832" y="3120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2" name="Line 12"/>
            <p:cNvSpPr>
              <a:spLocks noChangeShapeType="1"/>
            </p:cNvSpPr>
            <p:nvPr/>
          </p:nvSpPr>
          <p:spPr bwMode="auto">
            <a:xfrm flipV="1">
              <a:off x="2832" y="3168"/>
              <a:ext cx="720" cy="43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3" name="Rectangle 13"/>
            <p:cNvSpPr>
              <a:spLocks noChangeArrowheads="1"/>
            </p:cNvSpPr>
            <p:nvPr/>
          </p:nvSpPr>
          <p:spPr bwMode="auto">
            <a:xfrm>
              <a:off x="2016" y="37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  <a:cs typeface="Arial" charset="0"/>
                </a:rPr>
                <a:t>2</a:t>
              </a:r>
            </a:p>
          </p:txBody>
        </p:sp>
        <p:sp>
          <p:nvSpPr>
            <p:cNvPr id="62484" name="Rectangle 14"/>
            <p:cNvSpPr>
              <a:spLocks noChangeArrowheads="1"/>
            </p:cNvSpPr>
            <p:nvPr/>
          </p:nvSpPr>
          <p:spPr bwMode="auto">
            <a:xfrm>
              <a:off x="2112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  <a:cs typeface="Arial" charset="0"/>
                </a:rPr>
                <a:t>4</a:t>
              </a:r>
            </a:p>
          </p:txBody>
        </p:sp>
        <p:sp>
          <p:nvSpPr>
            <p:cNvPr id="62485" name="Rectangle 15"/>
            <p:cNvSpPr>
              <a:spLocks noChangeArrowheads="1"/>
            </p:cNvSpPr>
            <p:nvPr/>
          </p:nvSpPr>
          <p:spPr bwMode="auto">
            <a:xfrm>
              <a:off x="1632" y="24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  <a:cs typeface="Arial" charset="0"/>
                </a:rPr>
                <a:t>12</a:t>
              </a:r>
            </a:p>
          </p:txBody>
        </p:sp>
        <p:sp>
          <p:nvSpPr>
            <p:cNvPr id="62486" name="Rectangle 16"/>
            <p:cNvSpPr>
              <a:spLocks noChangeArrowheads="1"/>
            </p:cNvSpPr>
            <p:nvPr/>
          </p:nvSpPr>
          <p:spPr bwMode="auto">
            <a:xfrm>
              <a:off x="2928" y="24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  <a:cs typeface="Arial" charset="0"/>
                </a:rPr>
                <a:t>20</a:t>
              </a:r>
            </a:p>
          </p:txBody>
        </p:sp>
        <p:sp>
          <p:nvSpPr>
            <p:cNvPr id="62487" name="Rectangle 17"/>
            <p:cNvSpPr>
              <a:spLocks noChangeArrowheads="1"/>
            </p:cNvSpPr>
            <p:nvPr/>
          </p:nvSpPr>
          <p:spPr bwMode="auto">
            <a:xfrm>
              <a:off x="2928" y="288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  <a:cs typeface="Arial" charset="0"/>
                </a:rPr>
                <a:t>10</a:t>
              </a:r>
            </a:p>
          </p:txBody>
        </p:sp>
        <p:sp>
          <p:nvSpPr>
            <p:cNvPr id="62488" name="Rectangle 18"/>
            <p:cNvSpPr>
              <a:spLocks noChangeArrowheads="1"/>
            </p:cNvSpPr>
            <p:nvPr/>
          </p:nvSpPr>
          <p:spPr bwMode="auto">
            <a:xfrm>
              <a:off x="2832" y="369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  <a:cs typeface="Arial" charset="0"/>
                </a:rPr>
                <a:t>5</a:t>
              </a:r>
            </a:p>
          </p:txBody>
        </p:sp>
        <p:sp>
          <p:nvSpPr>
            <p:cNvPr id="62489" name="Rectangle 19"/>
            <p:cNvSpPr>
              <a:spLocks noChangeArrowheads="1"/>
            </p:cNvSpPr>
            <p:nvPr/>
          </p:nvSpPr>
          <p:spPr bwMode="auto">
            <a:xfrm>
              <a:off x="3696" y="302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  <a:cs typeface="Arial" charset="0"/>
                </a:rPr>
                <a:t>25</a:t>
              </a:r>
            </a:p>
          </p:txBody>
        </p:sp>
      </p:grpSp>
      <p:sp>
        <p:nvSpPr>
          <p:cNvPr id="135188" name="Oval 20"/>
          <p:cNvSpPr>
            <a:spLocks noChangeArrowheads="1"/>
          </p:cNvSpPr>
          <p:nvPr/>
        </p:nvSpPr>
        <p:spPr bwMode="auto">
          <a:xfrm>
            <a:off x="4267200" y="5638800"/>
            <a:ext cx="381000" cy="381000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aramond" pitchFamily="18" charset="0"/>
            </a:endParaRPr>
          </a:p>
        </p:txBody>
      </p:sp>
      <p:sp>
        <p:nvSpPr>
          <p:cNvPr id="135189" name="Oval 21"/>
          <p:cNvSpPr>
            <a:spLocks noChangeArrowheads="1"/>
          </p:cNvSpPr>
          <p:nvPr/>
        </p:nvSpPr>
        <p:spPr bwMode="auto">
          <a:xfrm>
            <a:off x="4267200" y="40386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aramond" pitchFamily="18" charset="0"/>
            </a:endParaRPr>
          </a:p>
        </p:txBody>
      </p:sp>
      <p:sp>
        <p:nvSpPr>
          <p:cNvPr id="135190" name="Oval 22"/>
          <p:cNvSpPr>
            <a:spLocks noChangeArrowheads="1"/>
          </p:cNvSpPr>
          <p:nvPr/>
        </p:nvSpPr>
        <p:spPr bwMode="auto">
          <a:xfrm>
            <a:off x="5410200" y="48768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aramond" pitchFamily="18" charset="0"/>
            </a:endParaRPr>
          </a:p>
        </p:txBody>
      </p:sp>
      <p:sp>
        <p:nvSpPr>
          <p:cNvPr id="135191" name="Rectangle 23"/>
          <p:cNvSpPr>
            <a:spLocks noChangeArrowheads="1"/>
          </p:cNvSpPr>
          <p:nvPr/>
        </p:nvSpPr>
        <p:spPr bwMode="auto">
          <a:xfrm>
            <a:off x="457200" y="1371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Times" pitchFamily="18" charset="0"/>
              <a:buNone/>
              <a:defRPr/>
            </a:pPr>
            <a:r>
              <a:rPr lang="en-US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Solution.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Từ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biểu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đồ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Hasse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,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chúng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ta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thấy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rằng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12, 20, 25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là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các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phần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tử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tối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đại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,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còn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2, 5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là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các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phần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tử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tối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tiểu</a:t>
            </a: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35192" name="Rectangle 24"/>
          <p:cNvSpPr>
            <a:spLocks noChangeArrowheads="1"/>
          </p:cNvSpPr>
          <p:nvPr/>
        </p:nvSpPr>
        <p:spPr bwMode="auto">
          <a:xfrm>
            <a:off x="457200" y="2743200"/>
            <a:ext cx="81534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Arial" charset="0"/>
              </a:rPr>
              <a:t>Như vậy phần tử tối đại, tối tiểu của poset có thể không duy nhất.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801113-2F30-46E1-8437-0AC17EECFB36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5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5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5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5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5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5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5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5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5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0" grpId="0" animBg="1"/>
      <p:bldP spid="135171" grpId="0" animBg="1"/>
      <p:bldP spid="135172" grpId="0"/>
      <p:bldP spid="135188" grpId="0" animBg="1"/>
      <p:bldP spid="135189" grpId="0" animBg="1"/>
      <p:bldP spid="135190" grpId="0" animBg="1"/>
      <p:bldP spid="135191" grpId="0"/>
      <p:bldP spid="13519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381000" y="381000"/>
            <a:ext cx="8382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Times" pitchFamily="18" charset="0"/>
              <a:buNone/>
              <a:defRPr/>
            </a:pPr>
            <a:r>
              <a:rPr lang="en-US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Example.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Tìm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phần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tử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tối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đại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,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tối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tiểu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của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poset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các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chuỗi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bit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độ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dài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3?</a:t>
            </a:r>
          </a:p>
        </p:txBody>
      </p:sp>
      <p:sp>
        <p:nvSpPr>
          <p:cNvPr id="136195" name="Oval 3"/>
          <p:cNvSpPr>
            <a:spLocks noChangeArrowheads="1"/>
          </p:cNvSpPr>
          <p:nvPr/>
        </p:nvSpPr>
        <p:spPr bwMode="auto">
          <a:xfrm>
            <a:off x="6248400" y="5867400"/>
            <a:ext cx="381000" cy="381000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aramond" pitchFamily="18" charset="0"/>
            </a:endParaRPr>
          </a:p>
        </p:txBody>
      </p:sp>
      <p:sp>
        <p:nvSpPr>
          <p:cNvPr id="136196" name="Oval 4"/>
          <p:cNvSpPr>
            <a:spLocks noChangeArrowheads="1"/>
          </p:cNvSpPr>
          <p:nvPr/>
        </p:nvSpPr>
        <p:spPr bwMode="auto">
          <a:xfrm>
            <a:off x="6248400" y="31242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aramond" pitchFamily="18" charset="0"/>
            </a:endParaRP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457200" y="1371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Times" pitchFamily="18" charset="0"/>
              <a:buNone/>
              <a:defRPr/>
            </a:pPr>
            <a:r>
              <a:rPr lang="en-US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Solution.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Từ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biểu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đồ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Hasse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,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chúng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ta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thấy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rằng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111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là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phần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tử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tối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đại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duy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nhất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và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000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là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phần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tử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tối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tiểu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duy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nhất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.</a:t>
            </a: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533400" y="2895600"/>
            <a:ext cx="3810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Arial" charset="0"/>
              </a:rPr>
              <a:t>111 là </a:t>
            </a:r>
            <a:r>
              <a:rPr lang="en-US" sz="2800" b="1" i="1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phần tử lớn nhất</a:t>
            </a:r>
            <a:r>
              <a:rPr lang="en-US" sz="2800">
                <a:latin typeface="Times New Roman" pitchFamily="18" charset="0"/>
                <a:cs typeface="Arial" charset="0"/>
              </a:rPr>
              <a:t> và </a:t>
            </a:r>
          </a:p>
          <a:p>
            <a:r>
              <a:rPr lang="en-US" sz="2800">
                <a:latin typeface="Times New Roman" pitchFamily="18" charset="0"/>
                <a:cs typeface="Arial" charset="0"/>
              </a:rPr>
              <a:t>000 là </a:t>
            </a:r>
            <a:r>
              <a:rPr lang="en-US" sz="2800" b="1" i="1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phần tử nhỏ nhất</a:t>
            </a:r>
            <a:r>
              <a:rPr lang="en-US" sz="2800">
                <a:latin typeface="Times New Roman" pitchFamily="18" charset="0"/>
                <a:cs typeface="Arial" charset="0"/>
              </a:rPr>
              <a:t> theo nghĩa: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419600" y="2667000"/>
            <a:ext cx="4267200" cy="4114800"/>
            <a:chOff x="3216" y="1008"/>
            <a:chExt cx="2688" cy="2592"/>
          </a:xfrm>
        </p:grpSpPr>
        <p:sp>
          <p:nvSpPr>
            <p:cNvPr id="11278" name="Rectangle 8"/>
            <p:cNvSpPr>
              <a:spLocks noChangeArrowheads="1"/>
            </p:cNvSpPr>
            <p:nvPr/>
          </p:nvSpPr>
          <p:spPr bwMode="auto">
            <a:xfrm>
              <a:off x="4272" y="1008"/>
              <a:ext cx="576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457200" indent="-457200">
                <a:buFont typeface="Times" pitchFamily="18" charset="0"/>
                <a:buNone/>
              </a:pPr>
              <a:r>
                <a:rPr lang="en-US" sz="2400">
                  <a:latin typeface="Times New Roman" pitchFamily="18" charset="0"/>
                  <a:cs typeface="Arial" charset="0"/>
                </a:rPr>
                <a:t>111</a:t>
              </a:r>
            </a:p>
          </p:txBody>
        </p:sp>
        <p:sp>
          <p:nvSpPr>
            <p:cNvPr id="11279" name="Rectangle 9"/>
            <p:cNvSpPr>
              <a:spLocks noChangeArrowheads="1"/>
            </p:cNvSpPr>
            <p:nvPr/>
          </p:nvSpPr>
          <p:spPr bwMode="auto">
            <a:xfrm>
              <a:off x="3216" y="1680"/>
              <a:ext cx="48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457200" indent="-457200">
                <a:buFont typeface="Times" pitchFamily="18" charset="0"/>
                <a:buNone/>
              </a:pPr>
              <a:r>
                <a:rPr lang="en-US" sz="2400">
                  <a:latin typeface="Times New Roman" pitchFamily="18" charset="0"/>
                  <a:cs typeface="Arial" charset="0"/>
                </a:rPr>
                <a:t>110</a:t>
              </a:r>
            </a:p>
          </p:txBody>
        </p:sp>
        <p:sp>
          <p:nvSpPr>
            <p:cNvPr id="11280" name="Rectangle 10"/>
            <p:cNvSpPr>
              <a:spLocks noChangeArrowheads="1"/>
            </p:cNvSpPr>
            <p:nvPr/>
          </p:nvSpPr>
          <p:spPr bwMode="auto">
            <a:xfrm>
              <a:off x="4080" y="1728"/>
              <a:ext cx="48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457200" indent="-457200">
                <a:buFont typeface="Times" pitchFamily="18" charset="0"/>
                <a:buNone/>
              </a:pPr>
              <a:r>
                <a:rPr lang="en-US" sz="2400">
                  <a:latin typeface="Times New Roman" pitchFamily="18" charset="0"/>
                  <a:cs typeface="Arial" charset="0"/>
                </a:rPr>
                <a:t>101</a:t>
              </a:r>
            </a:p>
          </p:txBody>
        </p:sp>
        <p:sp>
          <p:nvSpPr>
            <p:cNvPr id="11281" name="Rectangle 11"/>
            <p:cNvSpPr>
              <a:spLocks noChangeArrowheads="1"/>
            </p:cNvSpPr>
            <p:nvPr/>
          </p:nvSpPr>
          <p:spPr bwMode="auto">
            <a:xfrm>
              <a:off x="5376" y="1632"/>
              <a:ext cx="52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457200" indent="-457200">
                <a:buFont typeface="Times" pitchFamily="18" charset="0"/>
                <a:buNone/>
              </a:pPr>
              <a:r>
                <a:rPr lang="en-US" sz="2400">
                  <a:latin typeface="Times New Roman" pitchFamily="18" charset="0"/>
                  <a:cs typeface="Arial" charset="0"/>
                </a:rPr>
                <a:t>011</a:t>
              </a:r>
            </a:p>
          </p:txBody>
        </p:sp>
        <p:sp>
          <p:nvSpPr>
            <p:cNvPr id="11282" name="Rectangle 12"/>
            <p:cNvSpPr>
              <a:spLocks noChangeArrowheads="1"/>
            </p:cNvSpPr>
            <p:nvPr/>
          </p:nvSpPr>
          <p:spPr bwMode="auto">
            <a:xfrm>
              <a:off x="3216" y="2400"/>
              <a:ext cx="43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457200" indent="-457200">
                <a:buFont typeface="Times" pitchFamily="18" charset="0"/>
                <a:buNone/>
              </a:pPr>
              <a:r>
                <a:rPr lang="en-US" sz="2400">
                  <a:latin typeface="Times New Roman" pitchFamily="18" charset="0"/>
                  <a:cs typeface="Arial" charset="0"/>
                </a:rPr>
                <a:t>100</a:t>
              </a:r>
            </a:p>
          </p:txBody>
        </p:sp>
        <p:sp>
          <p:nvSpPr>
            <p:cNvPr id="11283" name="Rectangle 13"/>
            <p:cNvSpPr>
              <a:spLocks noChangeArrowheads="1"/>
            </p:cNvSpPr>
            <p:nvPr/>
          </p:nvSpPr>
          <p:spPr bwMode="auto">
            <a:xfrm>
              <a:off x="4512" y="2448"/>
              <a:ext cx="48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457200" indent="-457200">
                <a:buFont typeface="Times" pitchFamily="18" charset="0"/>
                <a:buNone/>
              </a:pPr>
              <a:r>
                <a:rPr lang="en-US" sz="2400">
                  <a:latin typeface="Times New Roman" pitchFamily="18" charset="0"/>
                  <a:cs typeface="Arial" charset="0"/>
                </a:rPr>
                <a:t>010</a:t>
              </a:r>
            </a:p>
          </p:txBody>
        </p:sp>
        <p:sp>
          <p:nvSpPr>
            <p:cNvPr id="11284" name="Rectangle 14"/>
            <p:cNvSpPr>
              <a:spLocks noChangeArrowheads="1"/>
            </p:cNvSpPr>
            <p:nvPr/>
          </p:nvSpPr>
          <p:spPr bwMode="auto">
            <a:xfrm>
              <a:off x="5280" y="2592"/>
              <a:ext cx="48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457200" indent="-457200">
                <a:buFont typeface="Times" pitchFamily="18" charset="0"/>
                <a:buNone/>
              </a:pPr>
              <a:r>
                <a:rPr lang="en-US" sz="2400">
                  <a:latin typeface="Times New Roman" pitchFamily="18" charset="0"/>
                  <a:cs typeface="Arial" charset="0"/>
                </a:rPr>
                <a:t>001</a:t>
              </a:r>
            </a:p>
          </p:txBody>
        </p:sp>
        <p:sp>
          <p:nvSpPr>
            <p:cNvPr id="11285" name="Rectangle 15"/>
            <p:cNvSpPr>
              <a:spLocks noChangeArrowheads="1"/>
            </p:cNvSpPr>
            <p:nvPr/>
          </p:nvSpPr>
          <p:spPr bwMode="auto">
            <a:xfrm>
              <a:off x="4320" y="3216"/>
              <a:ext cx="48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457200" indent="-457200">
                <a:buFont typeface="Times" pitchFamily="18" charset="0"/>
                <a:buNone/>
              </a:pPr>
              <a:r>
                <a:rPr lang="en-US" sz="2400">
                  <a:latin typeface="Times New Roman" pitchFamily="18" charset="0"/>
                  <a:cs typeface="Arial" charset="0"/>
                </a:rPr>
                <a:t>000</a:t>
              </a:r>
            </a:p>
          </p:txBody>
        </p:sp>
        <p:grpSp>
          <p:nvGrpSpPr>
            <p:cNvPr id="11286" name="Group 16"/>
            <p:cNvGrpSpPr>
              <a:grpSpLocks/>
            </p:cNvGrpSpPr>
            <p:nvPr/>
          </p:nvGrpSpPr>
          <p:grpSpPr bwMode="auto">
            <a:xfrm>
              <a:off x="3648" y="1392"/>
              <a:ext cx="1728" cy="1728"/>
              <a:chOff x="1440" y="1536"/>
              <a:chExt cx="1728" cy="1728"/>
            </a:xfrm>
          </p:grpSpPr>
          <p:sp>
            <p:nvSpPr>
              <p:cNvPr id="11287" name="Line 17"/>
              <p:cNvSpPr>
                <a:spLocks noChangeShapeType="1"/>
              </p:cNvSpPr>
              <p:nvPr/>
            </p:nvSpPr>
            <p:spPr bwMode="auto">
              <a:xfrm>
                <a:off x="2304" y="1536"/>
                <a:ext cx="0" cy="576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288" name="Group 18"/>
              <p:cNvGrpSpPr>
                <a:grpSpLocks/>
              </p:cNvGrpSpPr>
              <p:nvPr/>
            </p:nvGrpSpPr>
            <p:grpSpPr bwMode="auto">
              <a:xfrm>
                <a:off x="1440" y="1536"/>
                <a:ext cx="1728" cy="1152"/>
                <a:chOff x="1440" y="1536"/>
                <a:chExt cx="1728" cy="1152"/>
              </a:xfrm>
            </p:grpSpPr>
            <p:grpSp>
              <p:nvGrpSpPr>
                <p:cNvPr id="11299" name="Group 19"/>
                <p:cNvGrpSpPr>
                  <a:grpSpLocks/>
                </p:cNvGrpSpPr>
                <p:nvPr/>
              </p:nvGrpSpPr>
              <p:grpSpPr bwMode="auto">
                <a:xfrm>
                  <a:off x="2304" y="1536"/>
                  <a:ext cx="864" cy="1152"/>
                  <a:chOff x="2304" y="1536"/>
                  <a:chExt cx="864" cy="1152"/>
                </a:xfrm>
              </p:grpSpPr>
              <p:sp>
                <p:nvSpPr>
                  <p:cNvPr id="11304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536"/>
                    <a:ext cx="864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 type="oval" w="med" len="med"/>
                    <a:tailEnd type="oval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5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112"/>
                    <a:ext cx="864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 type="oval" w="med" len="med"/>
                    <a:tailEnd type="oval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6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112"/>
                    <a:ext cx="0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 type="oval" w="med" len="med"/>
                    <a:tailEnd type="oval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300" name="Group 23"/>
                <p:cNvGrpSpPr>
                  <a:grpSpLocks/>
                </p:cNvGrpSpPr>
                <p:nvPr/>
              </p:nvGrpSpPr>
              <p:grpSpPr bwMode="auto">
                <a:xfrm flipH="1">
                  <a:off x="1440" y="1536"/>
                  <a:ext cx="864" cy="1152"/>
                  <a:chOff x="2304" y="1536"/>
                  <a:chExt cx="864" cy="1152"/>
                </a:xfrm>
              </p:grpSpPr>
              <p:sp>
                <p:nvSpPr>
                  <p:cNvPr id="11301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536"/>
                    <a:ext cx="864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 type="oval" w="med" len="med"/>
                    <a:tailEnd type="oval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2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112"/>
                    <a:ext cx="864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 type="oval" w="med" len="med"/>
                    <a:tailEnd type="oval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3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112"/>
                    <a:ext cx="0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 type="oval" w="med" len="med"/>
                    <a:tailEnd type="oval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1289" name="Group 27"/>
              <p:cNvGrpSpPr>
                <a:grpSpLocks/>
              </p:cNvGrpSpPr>
              <p:nvPr/>
            </p:nvGrpSpPr>
            <p:grpSpPr bwMode="auto">
              <a:xfrm flipV="1">
                <a:off x="1440" y="2112"/>
                <a:ext cx="1728" cy="1152"/>
                <a:chOff x="1440" y="1536"/>
                <a:chExt cx="1728" cy="1152"/>
              </a:xfrm>
            </p:grpSpPr>
            <p:grpSp>
              <p:nvGrpSpPr>
                <p:cNvPr id="11291" name="Group 28"/>
                <p:cNvGrpSpPr>
                  <a:grpSpLocks/>
                </p:cNvGrpSpPr>
                <p:nvPr/>
              </p:nvGrpSpPr>
              <p:grpSpPr bwMode="auto">
                <a:xfrm>
                  <a:off x="2304" y="1536"/>
                  <a:ext cx="864" cy="1152"/>
                  <a:chOff x="2304" y="1536"/>
                  <a:chExt cx="864" cy="1152"/>
                </a:xfrm>
              </p:grpSpPr>
              <p:sp>
                <p:nvSpPr>
                  <p:cNvPr id="11296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536"/>
                    <a:ext cx="864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 type="oval" w="med" len="med"/>
                    <a:tailEnd type="oval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7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112"/>
                    <a:ext cx="864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 type="oval" w="med" len="med"/>
                    <a:tailEnd type="oval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8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112"/>
                    <a:ext cx="0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 type="oval" w="med" len="med"/>
                    <a:tailEnd type="oval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292" name="Group 32"/>
                <p:cNvGrpSpPr>
                  <a:grpSpLocks/>
                </p:cNvGrpSpPr>
                <p:nvPr/>
              </p:nvGrpSpPr>
              <p:grpSpPr bwMode="auto">
                <a:xfrm flipH="1">
                  <a:off x="1440" y="1536"/>
                  <a:ext cx="864" cy="1152"/>
                  <a:chOff x="2304" y="1536"/>
                  <a:chExt cx="864" cy="1152"/>
                </a:xfrm>
              </p:grpSpPr>
              <p:sp>
                <p:nvSpPr>
                  <p:cNvPr id="1129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536"/>
                    <a:ext cx="864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 type="oval" w="med" len="med"/>
                    <a:tailEnd type="oval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4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112"/>
                    <a:ext cx="864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 type="oval" w="med" len="med"/>
                    <a:tailEnd type="oval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5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112"/>
                    <a:ext cx="0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 type="oval" w="med" len="med"/>
                    <a:tailEnd type="oval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1290" name="Line 36"/>
              <p:cNvSpPr>
                <a:spLocks noChangeShapeType="1"/>
              </p:cNvSpPr>
              <p:nvPr/>
            </p:nvSpPr>
            <p:spPr bwMode="auto">
              <a:xfrm>
                <a:off x="2304" y="2688"/>
                <a:ext cx="0" cy="576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6229" name="Rectangle 37"/>
          <p:cNvSpPr>
            <a:spLocks noChangeArrowheads="1"/>
          </p:cNvSpPr>
          <p:nvPr/>
        </p:nvSpPr>
        <p:spPr bwMode="auto">
          <a:xfrm>
            <a:off x="990600" y="5715000"/>
            <a:ext cx="28844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Times New Roman" pitchFamily="18" charset="0"/>
                <a:cs typeface="Arial" charset="0"/>
              </a:rPr>
              <a:t>với mọi chuỗi </a:t>
            </a:r>
            <a:r>
              <a:rPr lang="en-US" sz="2800" i="1">
                <a:latin typeface="Times New Roman" pitchFamily="18" charset="0"/>
                <a:cs typeface="Arial" charset="0"/>
              </a:rPr>
              <a:t>abc</a:t>
            </a:r>
            <a:r>
              <a:rPr lang="en-US" sz="2800">
                <a:latin typeface="Times New Roman" pitchFamily="18" charset="0"/>
                <a:cs typeface="Arial" charset="0"/>
              </a:rPr>
              <a:t> </a:t>
            </a:r>
          </a:p>
        </p:txBody>
      </p: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762000" y="4876800"/>
            <a:ext cx="3186113" cy="519113"/>
            <a:chOff x="480" y="2832"/>
            <a:chExt cx="2007" cy="327"/>
          </a:xfrm>
        </p:grpSpPr>
        <p:sp>
          <p:nvSpPr>
            <p:cNvPr id="11277" name="Rectangle 39"/>
            <p:cNvSpPr>
              <a:spLocks noChangeArrowheads="1"/>
            </p:cNvSpPr>
            <p:nvPr/>
          </p:nvSpPr>
          <p:spPr bwMode="auto">
            <a:xfrm>
              <a:off x="480" y="2832"/>
              <a:ext cx="200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Times New Roman" pitchFamily="18" charset="0"/>
                  <a:cs typeface="Arial" charset="0"/>
                </a:rPr>
                <a:t>000       </a:t>
              </a:r>
              <a:r>
                <a:rPr lang="en-US" sz="2800" i="1">
                  <a:latin typeface="Times New Roman" pitchFamily="18" charset="0"/>
                  <a:cs typeface="Arial" charset="0"/>
                </a:rPr>
                <a:t>abc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         111</a:t>
              </a:r>
            </a:p>
          </p:txBody>
        </p:sp>
        <p:graphicFrame>
          <p:nvGraphicFramePr>
            <p:cNvPr id="11266" name="Object 40"/>
            <p:cNvGraphicFramePr>
              <a:graphicFrameLocks noChangeAspect="1"/>
            </p:cNvGraphicFramePr>
            <p:nvPr/>
          </p:nvGraphicFramePr>
          <p:xfrm>
            <a:off x="960" y="2928"/>
            <a:ext cx="193" cy="188"/>
          </p:xfrm>
          <a:graphic>
            <a:graphicData uri="http://schemas.openxmlformats.org/presentationml/2006/ole">
              <p:oleObj spid="_x0000_s11266" name="Equation" r:id="rId3" imgW="139680" imgH="139680" progId="Equation.3">
                <p:embed/>
              </p:oleObj>
            </a:graphicData>
          </a:graphic>
        </p:graphicFrame>
        <p:graphicFrame>
          <p:nvGraphicFramePr>
            <p:cNvPr id="11267" name="Object 41"/>
            <p:cNvGraphicFramePr>
              <a:graphicFrameLocks noChangeAspect="1"/>
            </p:cNvGraphicFramePr>
            <p:nvPr/>
          </p:nvGraphicFramePr>
          <p:xfrm>
            <a:off x="1728" y="2928"/>
            <a:ext cx="193" cy="188"/>
          </p:xfrm>
          <a:graphic>
            <a:graphicData uri="http://schemas.openxmlformats.org/presentationml/2006/ole">
              <p:oleObj spid="_x0000_s11267" name="Equation" r:id="rId4" imgW="139680" imgH="139680" progId="Equation.3">
                <p:embed/>
              </p:oleObj>
            </a:graphicData>
          </a:graphic>
        </p:graphicFrame>
      </p:grpSp>
      <p:sp>
        <p:nvSpPr>
          <p:cNvPr id="42" name="Slide Number Placeholder 4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9D8465-482D-4717-93F9-A5C19230CE2D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6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6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6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6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4" grpId="0"/>
      <p:bldP spid="136195" grpId="0" animBg="1"/>
      <p:bldP spid="136196" grpId="0" animBg="1"/>
      <p:bldP spid="136197" grpId="0"/>
      <p:bldP spid="13622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04800"/>
            <a:ext cx="3276600" cy="8382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2800" b="0" dirty="0" err="1" smtClean="0">
                <a:solidFill>
                  <a:schemeClr val="tx1"/>
                </a:solidFill>
                <a:latin typeface="Times New Roman" pitchFamily="18" charset="0"/>
              </a:rPr>
              <a:t>Chúng</a:t>
            </a:r>
            <a:r>
              <a:rPr lang="en-US" sz="2800" b="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800" b="0" dirty="0" err="1" smtClean="0">
                <a:solidFill>
                  <a:schemeClr val="tx1"/>
                </a:solidFill>
                <a:latin typeface="Times New Roman" pitchFamily="18" charset="0"/>
              </a:rPr>
              <a:t>ta</a:t>
            </a:r>
            <a:r>
              <a:rPr lang="en-US" sz="2800" b="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800" b="0" dirty="0" err="1" smtClean="0">
                <a:solidFill>
                  <a:schemeClr val="tx1"/>
                </a:solidFill>
                <a:latin typeface="Times New Roman" pitchFamily="18" charset="0"/>
              </a:rPr>
              <a:t>có</a:t>
            </a:r>
            <a:r>
              <a:rPr lang="en-US" sz="2800" b="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800" b="0" dirty="0" err="1" smtClean="0">
                <a:solidFill>
                  <a:schemeClr val="tx1"/>
                </a:solidFill>
                <a:latin typeface="Times New Roman" pitchFamily="18" charset="0"/>
              </a:rPr>
              <a:t>định</a:t>
            </a:r>
            <a:r>
              <a:rPr lang="en-US" sz="2800" b="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800" b="0" dirty="0" err="1" smtClean="0">
                <a:solidFill>
                  <a:schemeClr val="tx1"/>
                </a:solidFill>
                <a:latin typeface="Times New Roman" pitchFamily="18" charset="0"/>
              </a:rPr>
              <a:t>lý</a:t>
            </a:r>
            <a:endParaRPr lang="en-US" sz="2800" b="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66800"/>
            <a:ext cx="8077200" cy="12954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Times" pitchFamily="18" charset="0"/>
              <a:buNone/>
              <a:defRPr/>
            </a:pPr>
            <a:r>
              <a:rPr lang="en-US" sz="2800" b="1" dirty="0" smtClean="0">
                <a:solidFill>
                  <a:schemeClr val="hlink"/>
                </a:solidFill>
                <a:latin typeface="Times New Roman" pitchFamily="18" charset="0"/>
              </a:rPr>
              <a:t>Theorem.</a:t>
            </a:r>
            <a:r>
              <a:rPr lang="en-US" sz="2800" dirty="0" smtClean="0">
                <a:latin typeface="Times New Roman" pitchFamily="18" charset="0"/>
              </a:rPr>
              <a:t>  </a:t>
            </a:r>
            <a:r>
              <a:rPr lang="en-US" sz="2800" dirty="0" err="1" smtClean="0">
                <a:latin typeface="Times New Roman" pitchFamily="18" charset="0"/>
              </a:rPr>
              <a:t>Trong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một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poset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hữu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hạn</a:t>
            </a:r>
            <a:r>
              <a:rPr lang="en-US" sz="2800" dirty="0" smtClean="0">
                <a:latin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</a:rPr>
              <a:t>nếu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chỉ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có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duy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nhất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một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phần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tử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tối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đại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thì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đó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phần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tử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lớn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nhất</a:t>
            </a:r>
            <a:r>
              <a:rPr lang="en-US" sz="2800" dirty="0" smtClean="0">
                <a:latin typeface="Times New Roman" pitchFamily="18" charset="0"/>
              </a:rPr>
              <a:t> .  </a:t>
            </a:r>
          </a:p>
          <a:p>
            <a:pPr marL="0" indent="0" eaLnBrk="1" hangingPunct="1">
              <a:lnSpc>
                <a:spcPct val="80000"/>
              </a:lnSpc>
              <a:buFont typeface="Times" pitchFamily="18" charset="0"/>
              <a:buNone/>
              <a:defRPr/>
            </a:pPr>
            <a:r>
              <a:rPr lang="en-US" sz="2800" dirty="0" err="1" smtClean="0">
                <a:latin typeface="Times New Roman" pitchFamily="18" charset="0"/>
              </a:rPr>
              <a:t>Tương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tự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cho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phần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tử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nhỏ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nhất</a:t>
            </a:r>
            <a:r>
              <a:rPr lang="en-US" sz="2800" dirty="0" smtClean="0">
                <a:latin typeface="Times New Roman" pitchFamily="18" charset="0"/>
              </a:rPr>
              <a:t>.</a:t>
            </a:r>
            <a:endParaRPr lang="en-US" sz="2800" dirty="0" smtClean="0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58000" y="3200400"/>
            <a:ext cx="1676400" cy="2286000"/>
            <a:chOff x="4320" y="2016"/>
            <a:chExt cx="1056" cy="1440"/>
          </a:xfrm>
        </p:grpSpPr>
        <p:sp>
          <p:nvSpPr>
            <p:cNvPr id="12314" name="Line 5"/>
            <p:cNvSpPr>
              <a:spLocks noChangeShapeType="1"/>
            </p:cNvSpPr>
            <p:nvPr/>
          </p:nvSpPr>
          <p:spPr bwMode="auto">
            <a:xfrm>
              <a:off x="4848" y="2016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5" name="Line 6"/>
            <p:cNvSpPr>
              <a:spLocks noChangeShapeType="1"/>
            </p:cNvSpPr>
            <p:nvPr/>
          </p:nvSpPr>
          <p:spPr bwMode="auto">
            <a:xfrm>
              <a:off x="4848" y="2976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6" name="Line 7"/>
            <p:cNvSpPr>
              <a:spLocks noChangeShapeType="1"/>
            </p:cNvSpPr>
            <p:nvPr/>
          </p:nvSpPr>
          <p:spPr bwMode="auto">
            <a:xfrm>
              <a:off x="4848" y="2496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7" name="Line 8"/>
            <p:cNvSpPr>
              <a:spLocks noChangeShapeType="1"/>
            </p:cNvSpPr>
            <p:nvPr/>
          </p:nvSpPr>
          <p:spPr bwMode="auto">
            <a:xfrm flipH="1">
              <a:off x="4848" y="2976"/>
              <a:ext cx="528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8" name="Line 9"/>
            <p:cNvSpPr>
              <a:spLocks noChangeShapeType="1"/>
            </p:cNvSpPr>
            <p:nvPr/>
          </p:nvSpPr>
          <p:spPr bwMode="auto">
            <a:xfrm>
              <a:off x="5376" y="2496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9" name="Line 10"/>
            <p:cNvSpPr>
              <a:spLocks noChangeShapeType="1"/>
            </p:cNvSpPr>
            <p:nvPr/>
          </p:nvSpPr>
          <p:spPr bwMode="auto">
            <a:xfrm>
              <a:off x="4848" y="2016"/>
              <a:ext cx="528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0" name="Line 11"/>
            <p:cNvSpPr>
              <a:spLocks noChangeShapeType="1"/>
            </p:cNvSpPr>
            <p:nvPr/>
          </p:nvSpPr>
          <p:spPr bwMode="auto">
            <a:xfrm>
              <a:off x="4848" y="2496"/>
              <a:ext cx="528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1" name="Line 12"/>
            <p:cNvSpPr>
              <a:spLocks noChangeShapeType="1"/>
            </p:cNvSpPr>
            <p:nvPr/>
          </p:nvSpPr>
          <p:spPr bwMode="auto">
            <a:xfrm>
              <a:off x="4320" y="2976"/>
              <a:ext cx="528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2" name="Line 13"/>
            <p:cNvSpPr>
              <a:spLocks noChangeShapeType="1"/>
            </p:cNvSpPr>
            <p:nvPr/>
          </p:nvSpPr>
          <p:spPr bwMode="auto">
            <a:xfrm flipV="1">
              <a:off x="4320" y="2496"/>
              <a:ext cx="528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7230" name="Oval 14"/>
          <p:cNvSpPr>
            <a:spLocks noChangeArrowheads="1"/>
          </p:cNvSpPr>
          <p:nvPr/>
        </p:nvSpPr>
        <p:spPr bwMode="auto">
          <a:xfrm>
            <a:off x="7391400" y="2971800"/>
            <a:ext cx="609600" cy="609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aramond" pitchFamily="18" charset="0"/>
            </a:endParaRPr>
          </a:p>
        </p:txBody>
      </p:sp>
      <p:sp>
        <p:nvSpPr>
          <p:cNvPr id="137231" name="Oval 15"/>
          <p:cNvSpPr>
            <a:spLocks noChangeArrowheads="1"/>
          </p:cNvSpPr>
          <p:nvPr/>
        </p:nvSpPr>
        <p:spPr bwMode="auto">
          <a:xfrm>
            <a:off x="7467600" y="5334000"/>
            <a:ext cx="381000" cy="381000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aramond" pitchFamily="18" charset="0"/>
            </a:endParaRPr>
          </a:p>
        </p:txBody>
      </p:sp>
      <p:sp>
        <p:nvSpPr>
          <p:cNvPr id="137232" name="Rectangle 16"/>
          <p:cNvSpPr>
            <a:spLocks noChangeArrowheads="1"/>
          </p:cNvSpPr>
          <p:nvPr/>
        </p:nvSpPr>
        <p:spPr bwMode="auto">
          <a:xfrm>
            <a:off x="685800" y="2514600"/>
            <a:ext cx="5715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 typeface="Times" pitchFamily="18" charset="0"/>
              <a:buNone/>
            </a:pPr>
            <a:r>
              <a:rPr lang="en-US" sz="2800" b="1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Proof.</a:t>
            </a:r>
            <a:r>
              <a:rPr lang="en-US" sz="2800">
                <a:latin typeface="Times New Roman" pitchFamily="18" charset="0"/>
                <a:cs typeface="Arial" charset="0"/>
              </a:rPr>
              <a:t> Giả sử </a:t>
            </a:r>
            <a:r>
              <a:rPr lang="en-US" sz="2800" i="1">
                <a:latin typeface="Times New Roman" pitchFamily="18" charset="0"/>
                <a:cs typeface="Arial" charset="0"/>
              </a:rPr>
              <a:t>g</a:t>
            </a:r>
            <a:r>
              <a:rPr lang="en-US" sz="2800">
                <a:latin typeface="Times New Roman" pitchFamily="18" charset="0"/>
                <a:cs typeface="Arial" charset="0"/>
              </a:rPr>
              <a:t> là phần tử tối đại duy nhất. </a:t>
            </a:r>
            <a:endParaRPr lang="en-US" sz="2800" baseline="-25000">
              <a:latin typeface="Times New Roman" pitchFamily="18" charset="0"/>
              <a:cs typeface="Arial" charset="0"/>
              <a:sym typeface="Symbol" pitchFamily="18" charset="2"/>
            </a:endParaRPr>
          </a:p>
        </p:txBody>
      </p:sp>
      <p:sp>
        <p:nvSpPr>
          <p:cNvPr id="137233" name="Rectangle 17"/>
          <p:cNvSpPr>
            <a:spLocks noChangeArrowheads="1"/>
          </p:cNvSpPr>
          <p:nvPr/>
        </p:nvSpPr>
        <p:spPr bwMode="auto">
          <a:xfrm>
            <a:off x="685800" y="990600"/>
            <a:ext cx="807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aramond" pitchFamily="18" charset="0"/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819400" y="4267200"/>
            <a:ext cx="1371600" cy="476250"/>
            <a:chOff x="1776" y="2640"/>
            <a:chExt cx="864" cy="300"/>
          </a:xfrm>
        </p:grpSpPr>
        <p:graphicFrame>
          <p:nvGraphicFramePr>
            <p:cNvPr id="12291" name="Object 19"/>
            <p:cNvGraphicFramePr>
              <a:graphicFrameLocks noChangeAspect="1"/>
            </p:cNvGraphicFramePr>
            <p:nvPr/>
          </p:nvGraphicFramePr>
          <p:xfrm>
            <a:off x="2016" y="2688"/>
            <a:ext cx="193" cy="188"/>
          </p:xfrm>
          <a:graphic>
            <a:graphicData uri="http://schemas.openxmlformats.org/presentationml/2006/ole">
              <p:oleObj spid="_x0000_s12291" name="Equation" r:id="rId3" imgW="139680" imgH="139680" progId="Equation.3">
                <p:embed/>
              </p:oleObj>
            </a:graphicData>
          </a:graphic>
        </p:graphicFrame>
        <p:sp>
          <p:nvSpPr>
            <p:cNvPr id="12313" name="Rectangle 20"/>
            <p:cNvSpPr>
              <a:spLocks noChangeArrowheads="1"/>
            </p:cNvSpPr>
            <p:nvPr/>
          </p:nvSpPr>
          <p:spPr bwMode="auto">
            <a:xfrm>
              <a:off x="1776" y="2640"/>
              <a:ext cx="86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Font typeface="Times" pitchFamily="18" charset="0"/>
                <a:buNone/>
              </a:pPr>
              <a:r>
                <a:rPr lang="en-US" sz="2800" i="1">
                  <a:latin typeface="Times New Roman" pitchFamily="18" charset="0"/>
                  <a:cs typeface="Arial" charset="0"/>
                </a:rPr>
                <a:t>a      m</a:t>
              </a:r>
              <a:endParaRPr lang="en-US" sz="2800">
                <a:latin typeface="Times New Roman" pitchFamily="18" charset="0"/>
                <a:cs typeface="Arial" charset="0"/>
                <a:sym typeface="Symbol" pitchFamily="18" charset="2"/>
              </a:endParaRPr>
            </a:p>
          </p:txBody>
        </p:sp>
      </p:grpSp>
      <p:sp>
        <p:nvSpPr>
          <p:cNvPr id="137237" name="Rectangle 21"/>
          <p:cNvSpPr>
            <a:spLocks noChangeArrowheads="1"/>
          </p:cNvSpPr>
          <p:nvPr/>
        </p:nvSpPr>
        <p:spPr bwMode="auto">
          <a:xfrm>
            <a:off x="762000" y="5715000"/>
            <a:ext cx="5257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Times" pitchFamily="18" charset="0"/>
              <a:buNone/>
            </a:pP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Như vậy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g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là phần tử lón nhất.  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762000" y="4724400"/>
            <a:ext cx="4572000" cy="868363"/>
            <a:chOff x="480" y="2976"/>
            <a:chExt cx="2880" cy="547"/>
          </a:xfrm>
        </p:grpSpPr>
        <p:sp>
          <p:nvSpPr>
            <p:cNvPr id="12312" name="Rectangle 23"/>
            <p:cNvSpPr>
              <a:spLocks noChangeArrowheads="1"/>
            </p:cNvSpPr>
            <p:nvPr/>
          </p:nvSpPr>
          <p:spPr bwMode="auto">
            <a:xfrm>
              <a:off x="480" y="2976"/>
              <a:ext cx="2880" cy="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Font typeface="Times" pitchFamily="18" charset="0"/>
                <a:buNone/>
              </a:pPr>
              <a:r>
                <a:rPr lang="en-US" sz="2800">
                  <a:latin typeface="Times New Roman" pitchFamily="18" charset="0"/>
                  <a:cs typeface="Arial" charset="0"/>
                  <a:sym typeface="Symbol" pitchFamily="18" charset="2"/>
                </a:rPr>
                <a:t>Vì </a:t>
              </a:r>
              <a:r>
                <a:rPr lang="en-US" sz="2800" i="1">
                  <a:latin typeface="Times New Roman" pitchFamily="18" charset="0"/>
                  <a:cs typeface="Arial" charset="0"/>
                  <a:sym typeface="Symbol" pitchFamily="18" charset="2"/>
                </a:rPr>
                <a:t>g </a:t>
              </a:r>
              <a:r>
                <a:rPr lang="en-US" sz="2800">
                  <a:latin typeface="Times New Roman" pitchFamily="18" charset="0"/>
                  <a:cs typeface="Arial" charset="0"/>
                  <a:sym typeface="Symbol" pitchFamily="18" charset="2"/>
                </a:rPr>
                <a:t>là duy nhất nên  </a:t>
              </a:r>
              <a:r>
                <a:rPr lang="en-US" sz="2800" i="1">
                  <a:latin typeface="Times New Roman" pitchFamily="18" charset="0"/>
                  <a:cs typeface="Arial" charset="0"/>
                  <a:sym typeface="Symbol" pitchFamily="18" charset="2"/>
                </a:rPr>
                <a:t>m</a:t>
              </a:r>
              <a:r>
                <a:rPr lang="en-US" sz="2800">
                  <a:latin typeface="Times New Roman" pitchFamily="18" charset="0"/>
                  <a:cs typeface="Arial" charset="0"/>
                  <a:sym typeface="Symbol" pitchFamily="18" charset="2"/>
                </a:rPr>
                <a:t> = </a:t>
              </a:r>
              <a:r>
                <a:rPr lang="en-US" sz="2800" i="1">
                  <a:latin typeface="Times New Roman" pitchFamily="18" charset="0"/>
                  <a:cs typeface="Arial" charset="0"/>
                  <a:sym typeface="Symbol" pitchFamily="18" charset="2"/>
                </a:rPr>
                <a:t>g</a:t>
              </a:r>
              <a:r>
                <a:rPr lang="en-US" sz="2800">
                  <a:latin typeface="Times New Roman" pitchFamily="18" charset="0"/>
                  <a:cs typeface="Arial" charset="0"/>
                  <a:sym typeface="Symbol" pitchFamily="18" charset="2"/>
                </a:rPr>
                <a:t> , do đó ta có         </a:t>
              </a:r>
              <a:r>
                <a:rPr lang="en-US" sz="2800" i="1">
                  <a:latin typeface="Times New Roman" pitchFamily="18" charset="0"/>
                  <a:cs typeface="Arial" charset="0"/>
                  <a:sym typeface="Symbol" pitchFamily="18" charset="2"/>
                </a:rPr>
                <a:t>a</a:t>
              </a:r>
              <a:r>
                <a:rPr lang="en-US" sz="2800">
                  <a:latin typeface="Times New Roman" pitchFamily="18" charset="0"/>
                  <a:cs typeface="Arial" charset="0"/>
                  <a:sym typeface="Symbol" pitchFamily="18" charset="2"/>
                </a:rPr>
                <a:t>       </a:t>
              </a:r>
              <a:r>
                <a:rPr lang="en-US" sz="2800" i="1">
                  <a:latin typeface="Times New Roman" pitchFamily="18" charset="0"/>
                  <a:cs typeface="Arial" charset="0"/>
                  <a:sym typeface="Symbol" pitchFamily="18" charset="2"/>
                </a:rPr>
                <a:t>g</a:t>
              </a:r>
              <a:endParaRPr lang="en-US" sz="2800">
                <a:latin typeface="Times New Roman" pitchFamily="18" charset="0"/>
                <a:cs typeface="Arial" charset="0"/>
                <a:sym typeface="Symbol" pitchFamily="18" charset="2"/>
              </a:endParaRPr>
            </a:p>
          </p:txBody>
        </p:sp>
        <p:graphicFrame>
          <p:nvGraphicFramePr>
            <p:cNvPr id="12290" name="Object 24"/>
            <p:cNvGraphicFramePr>
              <a:graphicFrameLocks noChangeAspect="1"/>
            </p:cNvGraphicFramePr>
            <p:nvPr/>
          </p:nvGraphicFramePr>
          <p:xfrm>
            <a:off x="2256" y="3312"/>
            <a:ext cx="193" cy="188"/>
          </p:xfrm>
          <a:graphic>
            <a:graphicData uri="http://schemas.openxmlformats.org/presentationml/2006/ole">
              <p:oleObj spid="_x0000_s12290" name="Equation" r:id="rId4" imgW="139680" imgH="139680" progId="Equation.3">
                <p:embed/>
              </p:oleObj>
            </a:graphicData>
          </a:graphic>
        </p:graphicFrame>
      </p:grpSp>
      <p:sp>
        <p:nvSpPr>
          <p:cNvPr id="137241" name="Rectangle 25"/>
          <p:cNvSpPr>
            <a:spLocks noChangeArrowheads="1"/>
          </p:cNvSpPr>
          <p:nvPr/>
        </p:nvSpPr>
        <p:spPr bwMode="auto">
          <a:xfrm>
            <a:off x="8077200" y="28194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>
                <a:latin typeface="Times New Roman" pitchFamily="18" charset="0"/>
                <a:cs typeface="Arial" charset="0"/>
              </a:rPr>
              <a:t>g</a:t>
            </a:r>
          </a:p>
        </p:txBody>
      </p:sp>
      <p:sp>
        <p:nvSpPr>
          <p:cNvPr id="137242" name="Rectangle 26"/>
          <p:cNvSpPr>
            <a:spLocks noChangeArrowheads="1"/>
          </p:cNvSpPr>
          <p:nvPr/>
        </p:nvSpPr>
        <p:spPr bwMode="auto">
          <a:xfrm>
            <a:off x="7924800" y="5334000"/>
            <a:ext cx="282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>
                <a:latin typeface="Times New Roman" pitchFamily="18" charset="0"/>
                <a:cs typeface="Arial" charset="0"/>
              </a:rPr>
              <a:t>l</a:t>
            </a:r>
          </a:p>
        </p:txBody>
      </p:sp>
      <p:sp>
        <p:nvSpPr>
          <p:cNvPr id="137243" name="Rectangle 27"/>
          <p:cNvSpPr>
            <a:spLocks noChangeArrowheads="1"/>
          </p:cNvSpPr>
          <p:nvPr/>
        </p:nvSpPr>
        <p:spPr bwMode="auto">
          <a:xfrm>
            <a:off x="762000" y="6172200"/>
            <a:ext cx="66754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Chúng minh tương tự cho phần tử nhỏ nhất 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l</a:t>
            </a:r>
            <a:endParaRPr lang="en-US" sz="2800">
              <a:latin typeface="Times New Roman" pitchFamily="18" charset="0"/>
              <a:cs typeface="Arial" charset="0"/>
              <a:sym typeface="Symbol" pitchFamily="18" charset="2"/>
            </a:endParaRPr>
          </a:p>
        </p:txBody>
      </p:sp>
      <p:sp>
        <p:nvSpPr>
          <p:cNvPr id="137244" name="Rectangle 28"/>
          <p:cNvSpPr>
            <a:spLocks noChangeArrowheads="1"/>
          </p:cNvSpPr>
          <p:nvPr/>
        </p:nvSpPr>
        <p:spPr bwMode="auto">
          <a:xfrm>
            <a:off x="685800" y="3352800"/>
            <a:ext cx="5715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Arial" charset="0"/>
              </a:rPr>
              <a:t>Lấy </a:t>
            </a:r>
            <a:r>
              <a:rPr lang="en-US" sz="2800" i="1">
                <a:latin typeface="Times New Roman" pitchFamily="18" charset="0"/>
                <a:cs typeface="Arial" charset="0"/>
              </a:rPr>
              <a:t>a</a:t>
            </a:r>
            <a:r>
              <a:rPr lang="en-US" sz="2800">
                <a:latin typeface="Times New Roman" pitchFamily="18" charset="0"/>
                <a:cs typeface="Arial" charset="0"/>
              </a:rPr>
              <a:t> là phần tử bất kỳ, khi đó tồn tại </a:t>
            </a:r>
          </a:p>
        </p:txBody>
      </p:sp>
      <p:sp>
        <p:nvSpPr>
          <p:cNvPr id="137245" name="Rectangle 29"/>
          <p:cNvSpPr>
            <a:spLocks noChangeArrowheads="1"/>
          </p:cNvSpPr>
          <p:nvPr/>
        </p:nvSpPr>
        <p:spPr bwMode="auto">
          <a:xfrm>
            <a:off x="6324600" y="4495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>
                <a:latin typeface="Times New Roman" pitchFamily="18" charset="0"/>
                <a:cs typeface="Arial" charset="0"/>
              </a:rPr>
              <a:t>a</a:t>
            </a:r>
          </a:p>
        </p:txBody>
      </p:sp>
      <p:sp>
        <p:nvSpPr>
          <p:cNvPr id="137246" name="Rectangle 30"/>
          <p:cNvSpPr>
            <a:spLocks noChangeArrowheads="1"/>
          </p:cNvSpPr>
          <p:nvPr/>
        </p:nvSpPr>
        <p:spPr bwMode="auto">
          <a:xfrm>
            <a:off x="7239000" y="2514600"/>
            <a:ext cx="441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>
                <a:latin typeface="Times New Roman" pitchFamily="18" charset="0"/>
                <a:cs typeface="Arial" charset="0"/>
              </a:rPr>
              <a:t>m</a:t>
            </a:r>
          </a:p>
        </p:txBody>
      </p:sp>
      <p:sp>
        <p:nvSpPr>
          <p:cNvPr id="137247" name="Rectangle 31"/>
          <p:cNvSpPr>
            <a:spLocks noChangeArrowheads="1"/>
          </p:cNvSpPr>
          <p:nvPr/>
        </p:nvSpPr>
        <p:spPr bwMode="auto">
          <a:xfrm>
            <a:off x="685800" y="3810000"/>
            <a:ext cx="3784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Times New Roman" pitchFamily="18" charset="0"/>
                <a:cs typeface="Arial" charset="0"/>
              </a:rPr>
              <a:t>phần tử tối đại </a:t>
            </a:r>
            <a:r>
              <a:rPr lang="en-US" sz="2800" i="1">
                <a:latin typeface="Times New Roman" pitchFamily="18" charset="0"/>
                <a:cs typeface="Arial" charset="0"/>
              </a:rPr>
              <a:t>m</a:t>
            </a:r>
            <a:r>
              <a:rPr lang="en-US" sz="2800">
                <a:latin typeface="Times New Roman" pitchFamily="18" charset="0"/>
                <a:cs typeface="Arial" charset="0"/>
              </a:rPr>
              <a:t> sao cho</a:t>
            </a:r>
          </a:p>
        </p:txBody>
      </p:sp>
      <p:sp>
        <p:nvSpPr>
          <p:cNvPr id="137248" name="Line 32"/>
          <p:cNvSpPr>
            <a:spLocks noChangeShapeType="1"/>
          </p:cNvSpPr>
          <p:nvPr/>
        </p:nvSpPr>
        <p:spPr bwMode="auto">
          <a:xfrm>
            <a:off x="7696200" y="3200400"/>
            <a:ext cx="0" cy="762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7249" name="Line 33"/>
          <p:cNvSpPr>
            <a:spLocks noChangeShapeType="1"/>
          </p:cNvSpPr>
          <p:nvPr/>
        </p:nvSpPr>
        <p:spPr bwMode="auto">
          <a:xfrm flipH="1">
            <a:off x="6858000" y="3962400"/>
            <a:ext cx="838200" cy="762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C41844-35AA-48EE-A6A0-638447E1002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7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7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7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7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000"/>
                                        <p:tgtEl>
                                          <p:spTgt spid="137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37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7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37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8" grpId="0"/>
      <p:bldP spid="137230" grpId="0" animBg="1"/>
      <p:bldP spid="137230" grpId="1" animBg="1"/>
      <p:bldP spid="137231" grpId="0" animBg="1"/>
      <p:bldP spid="137232" grpId="0" autoUpdateAnimBg="0"/>
      <p:bldP spid="137233" grpId="0" animBg="1"/>
      <p:bldP spid="137237" grpId="0"/>
      <p:bldP spid="137241" grpId="0"/>
      <p:bldP spid="137242" grpId="0"/>
      <p:bldP spid="137243" grpId="0"/>
      <p:bldP spid="137244" grpId="0"/>
      <p:bldP spid="137245" grpId="0"/>
      <p:bldP spid="137245" grpId="1"/>
      <p:bldP spid="137246" grpId="0"/>
      <p:bldP spid="137246" grpId="1"/>
      <p:bldP spid="137247" grpId="0"/>
      <p:bldP spid="137248" grpId="0" animBg="1"/>
      <p:bldP spid="13724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7937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 </a:t>
            </a:r>
            <a:r>
              <a:rPr lang="en-US" dirty="0" err="1" smtClean="0"/>
              <a:t>Chặn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, </a:t>
            </a:r>
            <a:r>
              <a:rPr lang="en-US" dirty="0" err="1" smtClean="0"/>
              <a:t>chặn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endParaRPr lang="en-US" dirty="0" smtClean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229600" cy="13716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Times" pitchFamily="18" charset="0"/>
              <a:buNone/>
              <a:defRPr/>
            </a:pPr>
            <a:r>
              <a:rPr lang="en-US" sz="2800" b="1" dirty="0" smtClean="0">
                <a:solidFill>
                  <a:schemeClr val="hlink"/>
                </a:solidFill>
              </a:rPr>
              <a:t>Definition.</a:t>
            </a:r>
            <a:r>
              <a:rPr lang="en-US" sz="2800" dirty="0" smtClean="0"/>
              <a:t>   Cho (</a:t>
            </a:r>
            <a:r>
              <a:rPr lang="en-US" sz="2800" i="1" dirty="0" smtClean="0"/>
              <a:t>S</a:t>
            </a:r>
            <a:r>
              <a:rPr lang="en-US" sz="2800" dirty="0" smtClean="0"/>
              <a:t>,    </a:t>
            </a:r>
            <a:r>
              <a:rPr lang="en-US" sz="2800" dirty="0" smtClean="0">
                <a:sym typeface="Symbol" pitchFamily="18" charset="2"/>
              </a:rPr>
              <a:t>) </a:t>
            </a:r>
            <a:r>
              <a:rPr lang="en-US" sz="2800" dirty="0" err="1" smtClean="0">
                <a:sym typeface="Symbol" pitchFamily="18" charset="2"/>
              </a:rPr>
              <a:t>là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poset</a:t>
            </a:r>
            <a:r>
              <a:rPr lang="en-US" sz="2800" dirty="0" smtClean="0">
                <a:sym typeface="Symbol" pitchFamily="18" charset="2"/>
              </a:rPr>
              <a:t>  </a:t>
            </a:r>
            <a:r>
              <a:rPr lang="en-US" sz="2800" dirty="0" err="1" smtClean="0">
                <a:sym typeface="Symbol" pitchFamily="18" charset="2"/>
              </a:rPr>
              <a:t>và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i="1" dirty="0" smtClean="0">
                <a:sym typeface="Symbol" pitchFamily="18" charset="2"/>
              </a:rPr>
              <a:t>A </a:t>
            </a:r>
            <a:r>
              <a:rPr lang="en-US" sz="2800" dirty="0" smtClean="0">
                <a:sym typeface="Symbol" pitchFamily="18" charset="2"/>
              </a:rPr>
              <a:t> </a:t>
            </a:r>
            <a:r>
              <a:rPr lang="en-US" sz="2800" i="1" dirty="0" smtClean="0">
                <a:sym typeface="Symbol" pitchFamily="18" charset="2"/>
              </a:rPr>
              <a:t>S .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Phần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tử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b="1" i="1" dirty="0" err="1" smtClean="0">
                <a:solidFill>
                  <a:schemeClr val="hlink"/>
                </a:solidFill>
                <a:sym typeface="Symbol" pitchFamily="18" charset="2"/>
              </a:rPr>
              <a:t>chặn</a:t>
            </a:r>
            <a:r>
              <a:rPr lang="en-US" sz="2800" b="1" i="1" dirty="0" smtClean="0">
                <a:solidFill>
                  <a:schemeClr val="hlink"/>
                </a:solidFill>
                <a:sym typeface="Symbol" pitchFamily="18" charset="2"/>
              </a:rPr>
              <a:t> </a:t>
            </a:r>
            <a:r>
              <a:rPr lang="en-US" sz="2800" b="1" i="1" dirty="0" err="1" smtClean="0">
                <a:solidFill>
                  <a:schemeClr val="hlink"/>
                </a:solidFill>
                <a:sym typeface="Symbol" pitchFamily="18" charset="2"/>
              </a:rPr>
              <a:t>trên</a:t>
            </a:r>
            <a:r>
              <a:rPr lang="en-US" sz="2800" b="1" i="1" dirty="0" smtClean="0">
                <a:solidFill>
                  <a:schemeClr val="hlink"/>
                </a:solidFill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của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i="1" dirty="0" smtClean="0">
                <a:sym typeface="Symbol" pitchFamily="18" charset="2"/>
              </a:rPr>
              <a:t>A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là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phần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tử</a:t>
            </a:r>
            <a:r>
              <a:rPr lang="en-US" sz="2800" dirty="0" smtClean="0">
                <a:sym typeface="Symbol" pitchFamily="18" charset="2"/>
              </a:rPr>
              <a:t>  </a:t>
            </a:r>
            <a:r>
              <a:rPr lang="en-US" sz="2800" i="1" dirty="0" smtClean="0">
                <a:sym typeface="Symbol" pitchFamily="18" charset="2"/>
              </a:rPr>
              <a:t>x</a:t>
            </a:r>
            <a:r>
              <a:rPr lang="en-US" sz="2800" dirty="0" smtClean="0">
                <a:sym typeface="Symbol" pitchFamily="18" charset="2"/>
              </a:rPr>
              <a:t>  </a:t>
            </a:r>
            <a:r>
              <a:rPr lang="en-US" sz="2800" i="1" dirty="0" smtClean="0">
                <a:sym typeface="Symbol" pitchFamily="18" charset="2"/>
              </a:rPr>
              <a:t>S</a:t>
            </a:r>
            <a:r>
              <a:rPr lang="en-US" sz="2800" dirty="0" smtClean="0">
                <a:sym typeface="Symbol" pitchFamily="18" charset="2"/>
              </a:rPr>
              <a:t> (</a:t>
            </a:r>
            <a:r>
              <a:rPr lang="en-US" sz="2800" dirty="0" err="1" smtClean="0">
                <a:sym typeface="Symbol" pitchFamily="18" charset="2"/>
              </a:rPr>
              <a:t>có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thể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thuộc</a:t>
            </a:r>
            <a:r>
              <a:rPr lang="en-US" sz="2800" dirty="0" smtClean="0">
                <a:sym typeface="Symbol" pitchFamily="18" charset="2"/>
              </a:rPr>
              <a:t> A </a:t>
            </a:r>
            <a:r>
              <a:rPr lang="en-US" sz="2800" dirty="0" err="1" smtClean="0">
                <a:sym typeface="Symbol" pitchFamily="18" charset="2"/>
              </a:rPr>
              <a:t>hoặc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không</a:t>
            </a:r>
            <a:r>
              <a:rPr lang="en-US" sz="2800" dirty="0" smtClean="0">
                <a:sym typeface="Symbol" pitchFamily="18" charset="2"/>
              </a:rPr>
              <a:t>) </a:t>
            </a:r>
            <a:r>
              <a:rPr lang="en-US" sz="2800" dirty="0" err="1" smtClean="0">
                <a:sym typeface="Symbol" pitchFamily="18" charset="2"/>
              </a:rPr>
              <a:t>sao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cho</a:t>
            </a:r>
            <a:r>
              <a:rPr lang="en-US" sz="2800" dirty="0" smtClean="0">
                <a:sym typeface="Symbol" pitchFamily="18" charset="2"/>
              </a:rPr>
              <a:t>     </a:t>
            </a:r>
            <a:r>
              <a:rPr lang="en-US" sz="2800" i="1" dirty="0" smtClean="0">
                <a:sym typeface="Symbol" pitchFamily="18" charset="2"/>
              </a:rPr>
              <a:t>a</a:t>
            </a:r>
            <a:r>
              <a:rPr lang="en-US" sz="2800" dirty="0" smtClean="0">
                <a:sym typeface="Symbol" pitchFamily="18" charset="2"/>
              </a:rPr>
              <a:t>  </a:t>
            </a:r>
            <a:r>
              <a:rPr lang="en-US" sz="2800" i="1" dirty="0" smtClean="0">
                <a:sym typeface="Symbol" pitchFamily="18" charset="2"/>
              </a:rPr>
              <a:t>A</a:t>
            </a:r>
            <a:r>
              <a:rPr lang="en-US" sz="2800" dirty="0" smtClean="0">
                <a:sym typeface="Symbol" pitchFamily="18" charset="2"/>
              </a:rPr>
              <a:t>, </a:t>
            </a:r>
            <a:r>
              <a:rPr lang="en-US" sz="2800" i="1" dirty="0" smtClean="0">
                <a:sym typeface="Symbol" pitchFamily="18" charset="2"/>
              </a:rPr>
              <a:t>a</a:t>
            </a:r>
            <a:r>
              <a:rPr lang="en-US" sz="2800" dirty="0" smtClean="0">
                <a:sym typeface="Symbol" pitchFamily="18" charset="2"/>
              </a:rPr>
              <a:t> 	   </a:t>
            </a:r>
            <a:r>
              <a:rPr lang="en-US" sz="2800" i="1" dirty="0" smtClean="0">
                <a:sym typeface="Symbol" pitchFamily="18" charset="2"/>
              </a:rPr>
              <a:t>x</a:t>
            </a:r>
            <a:r>
              <a:rPr lang="en-US" sz="2800" dirty="0" smtClean="0">
                <a:sym typeface="Symbol" pitchFamily="18" charset="2"/>
              </a:rPr>
              <a:t>.</a:t>
            </a:r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3886200" y="3657600"/>
            <a:ext cx="4648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buFont typeface="Times" pitchFamily="18" charset="0"/>
              <a:buNone/>
            </a:pPr>
            <a:r>
              <a:rPr lang="en-US" sz="2800" b="1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Ex.</a:t>
            </a:r>
            <a:r>
              <a:rPr lang="en-US" sz="2800">
                <a:latin typeface="Times New Roman" pitchFamily="18" charset="0"/>
                <a:cs typeface="Arial" charset="0"/>
              </a:rPr>
              <a:t>  Phần tử chận trên của  {</a:t>
            </a:r>
            <a:r>
              <a:rPr lang="en-US" sz="2800" i="1">
                <a:latin typeface="Times New Roman" pitchFamily="18" charset="0"/>
                <a:cs typeface="Arial" charset="0"/>
              </a:rPr>
              <a:t>g,j</a:t>
            </a:r>
            <a:r>
              <a:rPr lang="en-US" sz="2800">
                <a:latin typeface="Times New Roman" pitchFamily="18" charset="0"/>
                <a:cs typeface="Arial" charset="0"/>
              </a:rPr>
              <a:t>} là </a:t>
            </a:r>
            <a:r>
              <a:rPr lang="en-US" sz="2800" i="1">
                <a:latin typeface="Times New Roman" pitchFamily="18" charset="0"/>
                <a:cs typeface="Arial" charset="0"/>
              </a:rPr>
              <a:t>a</a:t>
            </a:r>
            <a:r>
              <a:rPr lang="en-US" sz="2800">
                <a:latin typeface="Times New Roman" pitchFamily="18" charset="0"/>
                <a:cs typeface="Arial" charset="0"/>
              </a:rPr>
              <a:t>. </a:t>
            </a:r>
            <a:endParaRPr lang="en-US" sz="2800">
              <a:latin typeface="Times New Roman" pitchFamily="18" charset="0"/>
              <a:cs typeface="Arial" charset="0"/>
              <a:sym typeface="Symbol" pitchFamily="18" charset="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33400" y="3733800"/>
            <a:ext cx="3048000" cy="2759075"/>
            <a:chOff x="336" y="2352"/>
            <a:chExt cx="1920" cy="1738"/>
          </a:xfrm>
        </p:grpSpPr>
        <p:sp>
          <p:nvSpPr>
            <p:cNvPr id="13333" name="Line 6"/>
            <p:cNvSpPr>
              <a:spLocks noChangeShapeType="1"/>
            </p:cNvSpPr>
            <p:nvPr/>
          </p:nvSpPr>
          <p:spPr bwMode="auto">
            <a:xfrm>
              <a:off x="864" y="3504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4" name="Line 7"/>
            <p:cNvSpPr>
              <a:spLocks noChangeShapeType="1"/>
            </p:cNvSpPr>
            <p:nvPr/>
          </p:nvSpPr>
          <p:spPr bwMode="auto">
            <a:xfrm>
              <a:off x="1392" y="3504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5" name="Line 8"/>
            <p:cNvSpPr>
              <a:spLocks noChangeShapeType="1"/>
            </p:cNvSpPr>
            <p:nvPr/>
          </p:nvSpPr>
          <p:spPr bwMode="auto">
            <a:xfrm>
              <a:off x="864" y="3024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6" name="Line 9"/>
            <p:cNvSpPr>
              <a:spLocks noChangeShapeType="1"/>
            </p:cNvSpPr>
            <p:nvPr/>
          </p:nvSpPr>
          <p:spPr bwMode="auto">
            <a:xfrm flipH="1">
              <a:off x="336" y="3504"/>
              <a:ext cx="528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7" name="Line 10"/>
            <p:cNvSpPr>
              <a:spLocks noChangeShapeType="1"/>
            </p:cNvSpPr>
            <p:nvPr/>
          </p:nvSpPr>
          <p:spPr bwMode="auto">
            <a:xfrm>
              <a:off x="1920" y="3024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8" name="Line 11"/>
            <p:cNvSpPr>
              <a:spLocks noChangeShapeType="1"/>
            </p:cNvSpPr>
            <p:nvPr/>
          </p:nvSpPr>
          <p:spPr bwMode="auto">
            <a:xfrm>
              <a:off x="1392" y="2544"/>
              <a:ext cx="528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9" name="Line 12"/>
            <p:cNvSpPr>
              <a:spLocks noChangeShapeType="1"/>
            </p:cNvSpPr>
            <p:nvPr/>
          </p:nvSpPr>
          <p:spPr bwMode="auto">
            <a:xfrm flipV="1">
              <a:off x="1920" y="2544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0" name="Line 13"/>
            <p:cNvSpPr>
              <a:spLocks noChangeShapeType="1"/>
            </p:cNvSpPr>
            <p:nvPr/>
          </p:nvSpPr>
          <p:spPr bwMode="auto">
            <a:xfrm>
              <a:off x="864" y="3024"/>
              <a:ext cx="528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1" name="Line 14"/>
            <p:cNvSpPr>
              <a:spLocks noChangeShapeType="1"/>
            </p:cNvSpPr>
            <p:nvPr/>
          </p:nvSpPr>
          <p:spPr bwMode="auto">
            <a:xfrm flipV="1">
              <a:off x="864" y="2544"/>
              <a:ext cx="528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2" name="Line 15"/>
            <p:cNvSpPr>
              <a:spLocks noChangeShapeType="1"/>
            </p:cNvSpPr>
            <p:nvPr/>
          </p:nvSpPr>
          <p:spPr bwMode="auto">
            <a:xfrm>
              <a:off x="864" y="3504"/>
              <a:ext cx="528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3" name="Line 16"/>
            <p:cNvSpPr>
              <a:spLocks noChangeShapeType="1"/>
            </p:cNvSpPr>
            <p:nvPr/>
          </p:nvSpPr>
          <p:spPr bwMode="auto">
            <a:xfrm flipV="1">
              <a:off x="1392" y="3024"/>
              <a:ext cx="528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4" name="Text Box 17"/>
            <p:cNvSpPr txBox="1">
              <a:spLocks noChangeArrowheads="1"/>
            </p:cNvSpPr>
            <p:nvPr/>
          </p:nvSpPr>
          <p:spPr bwMode="auto">
            <a:xfrm>
              <a:off x="1440" y="235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  <a:cs typeface="Arial" charset="0"/>
                </a:rPr>
                <a:t>a</a:t>
              </a:r>
            </a:p>
          </p:txBody>
        </p:sp>
        <p:sp>
          <p:nvSpPr>
            <p:cNvPr id="13345" name="Text Box 18"/>
            <p:cNvSpPr txBox="1">
              <a:spLocks noChangeArrowheads="1"/>
            </p:cNvSpPr>
            <p:nvPr/>
          </p:nvSpPr>
          <p:spPr bwMode="auto">
            <a:xfrm>
              <a:off x="1968" y="235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  <a:cs typeface="Arial" charset="0"/>
                </a:rPr>
                <a:t>b</a:t>
              </a:r>
            </a:p>
          </p:txBody>
        </p:sp>
        <p:sp>
          <p:nvSpPr>
            <p:cNvPr id="13346" name="Text Box 19"/>
            <p:cNvSpPr txBox="1">
              <a:spLocks noChangeArrowheads="1"/>
            </p:cNvSpPr>
            <p:nvPr/>
          </p:nvSpPr>
          <p:spPr bwMode="auto">
            <a:xfrm>
              <a:off x="1968" y="284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  <a:cs typeface="Arial" charset="0"/>
                </a:rPr>
                <a:t>d</a:t>
              </a:r>
            </a:p>
          </p:txBody>
        </p:sp>
        <p:sp>
          <p:nvSpPr>
            <p:cNvPr id="13347" name="Text Box 20"/>
            <p:cNvSpPr txBox="1">
              <a:spLocks noChangeArrowheads="1"/>
            </p:cNvSpPr>
            <p:nvPr/>
          </p:nvSpPr>
          <p:spPr bwMode="auto">
            <a:xfrm>
              <a:off x="1968" y="332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  <a:cs typeface="Arial" charset="0"/>
                </a:rPr>
                <a:t>j</a:t>
              </a:r>
            </a:p>
          </p:txBody>
        </p:sp>
        <p:sp>
          <p:nvSpPr>
            <p:cNvPr id="13348" name="Text Box 21"/>
            <p:cNvSpPr txBox="1">
              <a:spLocks noChangeArrowheads="1"/>
            </p:cNvSpPr>
            <p:nvPr/>
          </p:nvSpPr>
          <p:spPr bwMode="auto">
            <a:xfrm>
              <a:off x="1440" y="331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  <a:cs typeface="Arial" charset="0"/>
                </a:rPr>
                <a:t>f</a:t>
              </a:r>
            </a:p>
          </p:txBody>
        </p:sp>
        <p:sp>
          <p:nvSpPr>
            <p:cNvPr id="13349" name="Text Box 22"/>
            <p:cNvSpPr txBox="1">
              <a:spLocks noChangeArrowheads="1"/>
            </p:cNvSpPr>
            <p:nvPr/>
          </p:nvSpPr>
          <p:spPr bwMode="auto">
            <a:xfrm>
              <a:off x="1440" y="380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  <a:cs typeface="Arial" charset="0"/>
                </a:rPr>
                <a:t>i</a:t>
              </a:r>
            </a:p>
          </p:txBody>
        </p:sp>
        <p:sp>
          <p:nvSpPr>
            <p:cNvPr id="13350" name="Text Box 23"/>
            <p:cNvSpPr txBox="1">
              <a:spLocks noChangeArrowheads="1"/>
            </p:cNvSpPr>
            <p:nvPr/>
          </p:nvSpPr>
          <p:spPr bwMode="auto">
            <a:xfrm>
              <a:off x="912" y="379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  <a:cs typeface="Arial" charset="0"/>
                </a:rPr>
                <a:t>h</a:t>
              </a:r>
            </a:p>
          </p:txBody>
        </p:sp>
        <p:sp>
          <p:nvSpPr>
            <p:cNvPr id="13351" name="Text Box 24"/>
            <p:cNvSpPr txBox="1">
              <a:spLocks noChangeArrowheads="1"/>
            </p:cNvSpPr>
            <p:nvPr/>
          </p:nvSpPr>
          <p:spPr bwMode="auto">
            <a:xfrm>
              <a:off x="912" y="331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  <a:cs typeface="Arial" charset="0"/>
                </a:rPr>
                <a:t>e</a:t>
              </a:r>
            </a:p>
          </p:txBody>
        </p:sp>
        <p:sp>
          <p:nvSpPr>
            <p:cNvPr id="13352" name="Text Box 25"/>
            <p:cNvSpPr txBox="1">
              <a:spLocks noChangeArrowheads="1"/>
            </p:cNvSpPr>
            <p:nvPr/>
          </p:nvSpPr>
          <p:spPr bwMode="auto">
            <a:xfrm>
              <a:off x="912" y="283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  <a:cs typeface="Arial" charset="0"/>
                </a:rPr>
                <a:t>c</a:t>
              </a:r>
            </a:p>
          </p:txBody>
        </p:sp>
        <p:sp>
          <p:nvSpPr>
            <p:cNvPr id="13353" name="Text Box 26"/>
            <p:cNvSpPr txBox="1">
              <a:spLocks noChangeArrowheads="1"/>
            </p:cNvSpPr>
            <p:nvPr/>
          </p:nvSpPr>
          <p:spPr bwMode="auto">
            <a:xfrm>
              <a:off x="384" y="380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  <a:cs typeface="Arial" charset="0"/>
                </a:rPr>
                <a:t>g</a:t>
              </a:r>
            </a:p>
          </p:txBody>
        </p:sp>
      </p:grpSp>
      <p:graphicFrame>
        <p:nvGraphicFramePr>
          <p:cNvPr id="138267" name="Object 27"/>
          <p:cNvGraphicFramePr>
            <a:graphicFrameLocks noChangeAspect="1"/>
          </p:cNvGraphicFramePr>
          <p:nvPr/>
        </p:nvGraphicFramePr>
        <p:xfrm>
          <a:off x="3581400" y="1524000"/>
          <a:ext cx="306388" cy="298450"/>
        </p:xfrm>
        <a:graphic>
          <a:graphicData uri="http://schemas.openxmlformats.org/presentationml/2006/ole">
            <p:oleObj spid="_x0000_s13314" name="Equation" r:id="rId3" imgW="139680" imgH="139680" progId="Equation.3">
              <p:embed/>
            </p:oleObj>
          </a:graphicData>
        </a:graphic>
      </p:graphicFrame>
      <p:graphicFrame>
        <p:nvGraphicFramePr>
          <p:cNvPr id="138268" name="Object 28"/>
          <p:cNvGraphicFramePr>
            <a:graphicFrameLocks noChangeAspect="1"/>
          </p:cNvGraphicFramePr>
          <p:nvPr/>
        </p:nvGraphicFramePr>
        <p:xfrm>
          <a:off x="5943600" y="2286000"/>
          <a:ext cx="306388" cy="298450"/>
        </p:xfrm>
        <a:graphic>
          <a:graphicData uri="http://schemas.openxmlformats.org/presentationml/2006/ole">
            <p:oleObj spid="_x0000_s13315" name="Equation" r:id="rId4" imgW="139680" imgH="139680" progId="Equation.3">
              <p:embed/>
            </p:oleObj>
          </a:graphicData>
        </a:graphic>
      </p:graphicFrame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533400" y="2743200"/>
            <a:ext cx="8382000" cy="755650"/>
            <a:chOff x="336" y="1728"/>
            <a:chExt cx="5280" cy="476"/>
          </a:xfrm>
        </p:grpSpPr>
        <p:sp>
          <p:nvSpPr>
            <p:cNvPr id="13332" name="Rectangle 30"/>
            <p:cNvSpPr>
              <a:spLocks noChangeArrowheads="1"/>
            </p:cNvSpPr>
            <p:nvPr/>
          </p:nvSpPr>
          <p:spPr bwMode="auto">
            <a:xfrm>
              <a:off x="336" y="1728"/>
              <a:ext cx="528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457200" indent="-457200">
                <a:lnSpc>
                  <a:spcPct val="90000"/>
                </a:lnSpc>
                <a:buFont typeface="Times" pitchFamily="18" charset="0"/>
                <a:buNone/>
              </a:pPr>
              <a:r>
                <a:rPr lang="en-US" sz="2800">
                  <a:latin typeface="Times New Roman" pitchFamily="18" charset="0"/>
                  <a:cs typeface="Arial" charset="0"/>
                </a:rPr>
                <a:t>Phần tử </a:t>
              </a:r>
              <a:r>
                <a:rPr lang="en-US" sz="2800" i="1">
                  <a:latin typeface="Times New Roman" pitchFamily="18" charset="0"/>
                  <a:cs typeface="Arial" charset="0"/>
                </a:rPr>
                <a:t>chặn dưới 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của </a:t>
              </a:r>
              <a:r>
                <a:rPr lang="en-US" sz="2800" i="1">
                  <a:latin typeface="Times New Roman" pitchFamily="18" charset="0"/>
                  <a:cs typeface="Arial" charset="0"/>
                </a:rPr>
                <a:t>A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 là phần tử </a:t>
              </a:r>
              <a:r>
                <a:rPr lang="en-US" sz="2800" i="1">
                  <a:latin typeface="Times New Roman" pitchFamily="18" charset="0"/>
                  <a:cs typeface="Arial" charset="0"/>
                </a:rPr>
                <a:t>x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 </a:t>
              </a:r>
              <a:r>
                <a:rPr lang="en-US" sz="2800">
                  <a:latin typeface="Times New Roman" pitchFamily="18" charset="0"/>
                  <a:cs typeface="Arial" charset="0"/>
                  <a:sym typeface="Symbol" pitchFamily="18" charset="2"/>
                </a:rPr>
                <a:t>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 </a:t>
              </a:r>
              <a:r>
                <a:rPr lang="en-US" sz="2800" i="1">
                  <a:latin typeface="Times New Roman" pitchFamily="18" charset="0"/>
                  <a:cs typeface="Arial" charset="0"/>
                </a:rPr>
                <a:t>S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 sao cho</a:t>
              </a:r>
            </a:p>
            <a:p>
              <a:pPr marL="457200" indent="-457200">
                <a:lnSpc>
                  <a:spcPct val="90000"/>
                </a:lnSpc>
                <a:buFont typeface="Times" pitchFamily="18" charset="0"/>
                <a:buNone/>
              </a:pPr>
              <a:r>
                <a:rPr lang="en-US" sz="2800">
                  <a:latin typeface="Times New Roman" pitchFamily="18" charset="0"/>
                  <a:cs typeface="Arial" charset="0"/>
                </a:rPr>
                <a:t> </a:t>
              </a:r>
              <a:r>
                <a:rPr lang="en-US" sz="2800">
                  <a:latin typeface="Times New Roman" pitchFamily="18" charset="0"/>
                  <a:cs typeface="Arial" charset="0"/>
                  <a:sym typeface="Symbol" pitchFamily="18" charset="2"/>
                </a:rPr>
                <a:t> </a:t>
              </a:r>
              <a:r>
                <a:rPr lang="en-US" sz="2800" i="1">
                  <a:latin typeface="Times New Roman" pitchFamily="18" charset="0"/>
                  <a:cs typeface="Arial" charset="0"/>
                  <a:sym typeface="Symbol" pitchFamily="18" charset="2"/>
                </a:rPr>
                <a:t>a</a:t>
              </a:r>
              <a:r>
                <a:rPr lang="en-US" sz="2800">
                  <a:latin typeface="Times New Roman" pitchFamily="18" charset="0"/>
                  <a:cs typeface="Arial" charset="0"/>
                  <a:sym typeface="Symbol" pitchFamily="18" charset="2"/>
                </a:rPr>
                <a:t>  </a:t>
              </a:r>
              <a:r>
                <a:rPr lang="en-US" sz="2800" i="1">
                  <a:latin typeface="Times New Roman" pitchFamily="18" charset="0"/>
                  <a:cs typeface="Arial" charset="0"/>
                  <a:sym typeface="Symbol" pitchFamily="18" charset="2"/>
                </a:rPr>
                <a:t>A</a:t>
              </a:r>
              <a:r>
                <a:rPr lang="en-US" sz="2800">
                  <a:latin typeface="Times New Roman" pitchFamily="18" charset="0"/>
                  <a:cs typeface="Arial" charset="0"/>
                  <a:sym typeface="Symbol" pitchFamily="18" charset="2"/>
                </a:rPr>
                <a:t>, </a:t>
              </a:r>
              <a:r>
                <a:rPr lang="en-US" sz="2800" i="1">
                  <a:latin typeface="Times New Roman" pitchFamily="18" charset="0"/>
                  <a:cs typeface="Arial" charset="0"/>
                  <a:sym typeface="Symbol" pitchFamily="18" charset="2"/>
                </a:rPr>
                <a:t>x </a:t>
              </a:r>
              <a:r>
                <a:rPr lang="en-US" sz="2800">
                  <a:latin typeface="Times New Roman" pitchFamily="18" charset="0"/>
                  <a:cs typeface="Arial" charset="0"/>
                  <a:sym typeface="Symbol" pitchFamily="18" charset="2"/>
                </a:rPr>
                <a:t>    </a:t>
              </a:r>
              <a:r>
                <a:rPr lang="en-US" sz="2800" i="1">
                  <a:latin typeface="Times New Roman" pitchFamily="18" charset="0"/>
                  <a:cs typeface="Arial" charset="0"/>
                  <a:sym typeface="Symbol" pitchFamily="18" charset="2"/>
                </a:rPr>
                <a:t>a</a:t>
              </a:r>
              <a:endParaRPr lang="en-US" sz="2800">
                <a:latin typeface="Times New Roman" pitchFamily="18" charset="0"/>
                <a:cs typeface="Arial" charset="0"/>
              </a:endParaRPr>
            </a:p>
          </p:txBody>
        </p:sp>
        <p:graphicFrame>
          <p:nvGraphicFramePr>
            <p:cNvPr id="13316" name="Object 31"/>
            <p:cNvGraphicFramePr>
              <a:graphicFrameLocks noChangeAspect="1"/>
            </p:cNvGraphicFramePr>
            <p:nvPr/>
          </p:nvGraphicFramePr>
          <p:xfrm>
            <a:off x="1440" y="2016"/>
            <a:ext cx="193" cy="188"/>
          </p:xfrm>
          <a:graphic>
            <a:graphicData uri="http://schemas.openxmlformats.org/presentationml/2006/ole">
              <p:oleObj spid="_x0000_s13316" name="Equation" r:id="rId5" imgW="139680" imgH="139680" progId="Equation.3">
                <p:embed/>
              </p:oleObj>
            </a:graphicData>
          </a:graphic>
        </p:graphicFrame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533400" y="4038600"/>
            <a:ext cx="1676400" cy="2286000"/>
            <a:chOff x="3456" y="2688"/>
            <a:chExt cx="1056" cy="1440"/>
          </a:xfrm>
        </p:grpSpPr>
        <p:sp>
          <p:nvSpPr>
            <p:cNvPr id="13329" name="Line 33"/>
            <p:cNvSpPr>
              <a:spLocks noChangeShapeType="1"/>
            </p:cNvSpPr>
            <p:nvPr/>
          </p:nvSpPr>
          <p:spPr bwMode="auto">
            <a:xfrm flipH="1">
              <a:off x="3456" y="3648"/>
              <a:ext cx="528" cy="48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0" name="Line 34"/>
            <p:cNvSpPr>
              <a:spLocks noChangeShapeType="1"/>
            </p:cNvSpPr>
            <p:nvPr/>
          </p:nvSpPr>
          <p:spPr bwMode="auto">
            <a:xfrm flipH="1">
              <a:off x="3984" y="3168"/>
              <a:ext cx="0" cy="48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1" name="Line 35"/>
            <p:cNvSpPr>
              <a:spLocks noChangeShapeType="1"/>
            </p:cNvSpPr>
            <p:nvPr/>
          </p:nvSpPr>
          <p:spPr bwMode="auto">
            <a:xfrm flipH="1">
              <a:off x="3984" y="2688"/>
              <a:ext cx="528" cy="48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2209800" y="4038600"/>
            <a:ext cx="838200" cy="1524000"/>
            <a:chOff x="4752" y="3024"/>
            <a:chExt cx="528" cy="960"/>
          </a:xfrm>
        </p:grpSpPr>
        <p:sp>
          <p:nvSpPr>
            <p:cNvPr id="13327" name="Line 37"/>
            <p:cNvSpPr>
              <a:spLocks noChangeShapeType="1"/>
            </p:cNvSpPr>
            <p:nvPr/>
          </p:nvSpPr>
          <p:spPr bwMode="auto">
            <a:xfrm flipH="1">
              <a:off x="5280" y="3504"/>
              <a:ext cx="0" cy="48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8" name="Line 38"/>
            <p:cNvSpPr>
              <a:spLocks noChangeShapeType="1"/>
            </p:cNvSpPr>
            <p:nvPr/>
          </p:nvSpPr>
          <p:spPr bwMode="auto">
            <a:xfrm>
              <a:off x="4752" y="3024"/>
              <a:ext cx="528" cy="48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8279" name="Rectangle 39"/>
          <p:cNvSpPr>
            <a:spLocks noChangeArrowheads="1"/>
          </p:cNvSpPr>
          <p:nvPr/>
        </p:nvSpPr>
        <p:spPr bwMode="auto">
          <a:xfrm>
            <a:off x="381000" y="1447800"/>
            <a:ext cx="85344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aramond" pitchFamily="18" charset="0"/>
            </a:endParaRPr>
          </a:p>
        </p:txBody>
      </p:sp>
      <p:sp>
        <p:nvSpPr>
          <p:cNvPr id="138280" name="Rectangle 40"/>
          <p:cNvSpPr>
            <a:spLocks noChangeArrowheads="1"/>
          </p:cNvSpPr>
          <p:nvPr/>
        </p:nvSpPr>
        <p:spPr bwMode="auto">
          <a:xfrm>
            <a:off x="4572000" y="4800600"/>
            <a:ext cx="37433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>
                <a:latin typeface="Times New Roman" pitchFamily="18" charset="0"/>
                <a:cs typeface="Arial" charset="0"/>
              </a:rPr>
              <a:t>Tại sao không phải là b</a:t>
            </a:r>
            <a:r>
              <a:rPr lang="en-US" sz="2800">
                <a:latin typeface="Times New Roman" pitchFamily="18" charset="0"/>
                <a:cs typeface="Arial" charset="0"/>
              </a:rPr>
              <a:t>?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D4DA9D1-3C8B-4C63-939E-C995C9C92C58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8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8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/>
      <p:bldP spid="138244" grpId="0" autoUpdateAnimBg="0"/>
      <p:bldP spid="138279" grpId="0" animBg="1"/>
      <p:bldP spid="13828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33400" y="3733800"/>
            <a:ext cx="3048000" cy="2819400"/>
            <a:chOff x="336" y="2352"/>
            <a:chExt cx="1920" cy="1776"/>
          </a:xfrm>
        </p:grpSpPr>
        <p:sp>
          <p:nvSpPr>
            <p:cNvPr id="14357" name="Line 3"/>
            <p:cNvSpPr>
              <a:spLocks noChangeShapeType="1"/>
            </p:cNvSpPr>
            <p:nvPr/>
          </p:nvSpPr>
          <p:spPr bwMode="auto">
            <a:xfrm>
              <a:off x="864" y="3504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Line 4"/>
            <p:cNvSpPr>
              <a:spLocks noChangeShapeType="1"/>
            </p:cNvSpPr>
            <p:nvPr/>
          </p:nvSpPr>
          <p:spPr bwMode="auto">
            <a:xfrm>
              <a:off x="1392" y="3504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Line 5"/>
            <p:cNvSpPr>
              <a:spLocks noChangeShapeType="1"/>
            </p:cNvSpPr>
            <p:nvPr/>
          </p:nvSpPr>
          <p:spPr bwMode="auto">
            <a:xfrm>
              <a:off x="864" y="3024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0" name="Line 6"/>
            <p:cNvSpPr>
              <a:spLocks noChangeShapeType="1"/>
            </p:cNvSpPr>
            <p:nvPr/>
          </p:nvSpPr>
          <p:spPr bwMode="auto">
            <a:xfrm flipH="1">
              <a:off x="336" y="3504"/>
              <a:ext cx="528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1" name="Line 7"/>
            <p:cNvSpPr>
              <a:spLocks noChangeShapeType="1"/>
            </p:cNvSpPr>
            <p:nvPr/>
          </p:nvSpPr>
          <p:spPr bwMode="auto">
            <a:xfrm>
              <a:off x="1920" y="3024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Line 8"/>
            <p:cNvSpPr>
              <a:spLocks noChangeShapeType="1"/>
            </p:cNvSpPr>
            <p:nvPr/>
          </p:nvSpPr>
          <p:spPr bwMode="auto">
            <a:xfrm>
              <a:off x="1392" y="2544"/>
              <a:ext cx="528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3" name="Line 9"/>
            <p:cNvSpPr>
              <a:spLocks noChangeShapeType="1"/>
            </p:cNvSpPr>
            <p:nvPr/>
          </p:nvSpPr>
          <p:spPr bwMode="auto">
            <a:xfrm flipV="1">
              <a:off x="1920" y="2544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4" name="Line 10"/>
            <p:cNvSpPr>
              <a:spLocks noChangeShapeType="1"/>
            </p:cNvSpPr>
            <p:nvPr/>
          </p:nvSpPr>
          <p:spPr bwMode="auto">
            <a:xfrm>
              <a:off x="864" y="3024"/>
              <a:ext cx="528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5" name="Line 11"/>
            <p:cNvSpPr>
              <a:spLocks noChangeShapeType="1"/>
            </p:cNvSpPr>
            <p:nvPr/>
          </p:nvSpPr>
          <p:spPr bwMode="auto">
            <a:xfrm flipV="1">
              <a:off x="864" y="2544"/>
              <a:ext cx="528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6" name="Line 12"/>
            <p:cNvSpPr>
              <a:spLocks noChangeShapeType="1"/>
            </p:cNvSpPr>
            <p:nvPr/>
          </p:nvSpPr>
          <p:spPr bwMode="auto">
            <a:xfrm>
              <a:off x="864" y="3504"/>
              <a:ext cx="528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7" name="Line 13"/>
            <p:cNvSpPr>
              <a:spLocks noChangeShapeType="1"/>
            </p:cNvSpPr>
            <p:nvPr/>
          </p:nvSpPr>
          <p:spPr bwMode="auto">
            <a:xfrm flipV="1">
              <a:off x="1392" y="3024"/>
              <a:ext cx="528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8" name="Text Box 14"/>
            <p:cNvSpPr txBox="1">
              <a:spLocks noChangeArrowheads="1"/>
            </p:cNvSpPr>
            <p:nvPr/>
          </p:nvSpPr>
          <p:spPr bwMode="auto">
            <a:xfrm>
              <a:off x="1440" y="2352"/>
              <a:ext cx="28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Comic Sans MS" pitchFamily="66" charset="0"/>
                  <a:cs typeface="Arial" charset="0"/>
                </a:rPr>
                <a:t>a</a:t>
              </a:r>
              <a:endParaRPr lang="en-US" sz="24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4369" name="Text Box 15"/>
            <p:cNvSpPr txBox="1">
              <a:spLocks noChangeArrowheads="1"/>
            </p:cNvSpPr>
            <p:nvPr/>
          </p:nvSpPr>
          <p:spPr bwMode="auto">
            <a:xfrm>
              <a:off x="1968" y="2352"/>
              <a:ext cx="28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Comic Sans MS" pitchFamily="66" charset="0"/>
                  <a:cs typeface="Arial" charset="0"/>
                </a:rPr>
                <a:t>b</a:t>
              </a:r>
              <a:endParaRPr lang="en-US" sz="24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4370" name="Text Box 16"/>
            <p:cNvSpPr txBox="1">
              <a:spLocks noChangeArrowheads="1"/>
            </p:cNvSpPr>
            <p:nvPr/>
          </p:nvSpPr>
          <p:spPr bwMode="auto">
            <a:xfrm>
              <a:off x="1968" y="2842"/>
              <a:ext cx="28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Comic Sans MS" pitchFamily="66" charset="0"/>
                  <a:cs typeface="Arial" charset="0"/>
                </a:rPr>
                <a:t>d</a:t>
              </a:r>
              <a:endParaRPr lang="en-US" sz="24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4371" name="Text Box 17"/>
            <p:cNvSpPr txBox="1">
              <a:spLocks noChangeArrowheads="1"/>
            </p:cNvSpPr>
            <p:nvPr/>
          </p:nvSpPr>
          <p:spPr bwMode="auto">
            <a:xfrm>
              <a:off x="1968" y="3322"/>
              <a:ext cx="28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Comic Sans MS" pitchFamily="66" charset="0"/>
                  <a:cs typeface="Arial" charset="0"/>
                </a:rPr>
                <a:t>j</a:t>
              </a:r>
              <a:endParaRPr lang="en-US" sz="24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4372" name="Text Box 18"/>
            <p:cNvSpPr txBox="1">
              <a:spLocks noChangeArrowheads="1"/>
            </p:cNvSpPr>
            <p:nvPr/>
          </p:nvSpPr>
          <p:spPr bwMode="auto">
            <a:xfrm>
              <a:off x="1440" y="3312"/>
              <a:ext cx="28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Comic Sans MS" pitchFamily="66" charset="0"/>
                  <a:cs typeface="Arial" charset="0"/>
                </a:rPr>
                <a:t>f</a:t>
              </a:r>
              <a:endParaRPr lang="en-US" sz="24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4373" name="Text Box 19"/>
            <p:cNvSpPr txBox="1">
              <a:spLocks noChangeArrowheads="1"/>
            </p:cNvSpPr>
            <p:nvPr/>
          </p:nvSpPr>
          <p:spPr bwMode="auto">
            <a:xfrm>
              <a:off x="1440" y="3802"/>
              <a:ext cx="28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Comic Sans MS" pitchFamily="66" charset="0"/>
                  <a:cs typeface="Arial" charset="0"/>
                </a:rPr>
                <a:t>i</a:t>
              </a:r>
              <a:endParaRPr lang="en-US" sz="24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4374" name="Text Box 20"/>
            <p:cNvSpPr txBox="1">
              <a:spLocks noChangeArrowheads="1"/>
            </p:cNvSpPr>
            <p:nvPr/>
          </p:nvSpPr>
          <p:spPr bwMode="auto">
            <a:xfrm>
              <a:off x="912" y="3792"/>
              <a:ext cx="28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Comic Sans MS" pitchFamily="66" charset="0"/>
                  <a:cs typeface="Arial" charset="0"/>
                </a:rPr>
                <a:t>h</a:t>
              </a:r>
              <a:endParaRPr lang="en-US" sz="24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4375" name="Text Box 21"/>
            <p:cNvSpPr txBox="1">
              <a:spLocks noChangeArrowheads="1"/>
            </p:cNvSpPr>
            <p:nvPr/>
          </p:nvSpPr>
          <p:spPr bwMode="auto">
            <a:xfrm>
              <a:off x="912" y="3312"/>
              <a:ext cx="28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Comic Sans MS" pitchFamily="66" charset="0"/>
                  <a:cs typeface="Arial" charset="0"/>
                </a:rPr>
                <a:t>e</a:t>
              </a:r>
              <a:endParaRPr lang="en-US" sz="24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4376" name="Text Box 22"/>
            <p:cNvSpPr txBox="1">
              <a:spLocks noChangeArrowheads="1"/>
            </p:cNvSpPr>
            <p:nvPr/>
          </p:nvSpPr>
          <p:spPr bwMode="auto">
            <a:xfrm>
              <a:off x="912" y="2832"/>
              <a:ext cx="28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Comic Sans MS" pitchFamily="66" charset="0"/>
                  <a:cs typeface="Arial" charset="0"/>
                </a:rPr>
                <a:t>c</a:t>
              </a:r>
              <a:endParaRPr lang="en-US" sz="24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4377" name="Text Box 23"/>
            <p:cNvSpPr txBox="1">
              <a:spLocks noChangeArrowheads="1"/>
            </p:cNvSpPr>
            <p:nvPr/>
          </p:nvSpPr>
          <p:spPr bwMode="auto">
            <a:xfrm>
              <a:off x="384" y="3802"/>
              <a:ext cx="28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Comic Sans MS" pitchFamily="66" charset="0"/>
                  <a:cs typeface="Arial" charset="0"/>
                </a:rPr>
                <a:t>g</a:t>
              </a:r>
              <a:endParaRPr lang="en-US" sz="2400">
                <a:latin typeface="Times" pitchFamily="18" charset="0"/>
                <a:cs typeface="Arial" charset="0"/>
              </a:endParaRPr>
            </a:p>
          </p:txBody>
        </p:sp>
      </p:grpSp>
      <p:sp>
        <p:nvSpPr>
          <p:cNvPr id="141336" name="Rectangle 24"/>
          <p:cNvSpPr>
            <a:spLocks noChangeArrowheads="1"/>
          </p:cNvSpPr>
          <p:nvPr/>
        </p:nvSpPr>
        <p:spPr bwMode="auto">
          <a:xfrm>
            <a:off x="3657600" y="3352800"/>
            <a:ext cx="396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buFont typeface="Times" pitchFamily="18" charset="0"/>
              <a:buNone/>
            </a:pPr>
            <a:r>
              <a:rPr lang="en-US" sz="2800" b="1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Ex.</a:t>
            </a:r>
            <a:r>
              <a:rPr lang="en-US" sz="2800">
                <a:latin typeface="Times New Roman" pitchFamily="18" charset="0"/>
                <a:cs typeface="Arial" charset="0"/>
              </a:rPr>
              <a:t> Chặn dưới chung LN của{</a:t>
            </a:r>
            <a:r>
              <a:rPr lang="en-US" sz="2800" i="1">
                <a:latin typeface="Times New Roman" pitchFamily="18" charset="0"/>
                <a:cs typeface="Arial" charset="0"/>
              </a:rPr>
              <a:t>g</a:t>
            </a:r>
            <a:r>
              <a:rPr lang="en-US" sz="2800">
                <a:latin typeface="Times New Roman" pitchFamily="18" charset="0"/>
                <a:cs typeface="Arial" charset="0"/>
              </a:rPr>
              <a:t>,</a:t>
            </a:r>
            <a:r>
              <a:rPr lang="en-US" sz="2800" i="1">
                <a:latin typeface="Times New Roman" pitchFamily="18" charset="0"/>
                <a:cs typeface="Arial" charset="0"/>
              </a:rPr>
              <a:t>j</a:t>
            </a:r>
            <a:r>
              <a:rPr lang="en-US" sz="2800">
                <a:latin typeface="Times New Roman" pitchFamily="18" charset="0"/>
                <a:cs typeface="Arial" charset="0"/>
              </a:rPr>
              <a:t>} là gì?</a:t>
            </a:r>
          </a:p>
          <a:p>
            <a:pPr marL="457200" indent="-457200">
              <a:lnSpc>
                <a:spcPct val="90000"/>
              </a:lnSpc>
              <a:spcBef>
                <a:spcPct val="50000"/>
              </a:spcBef>
              <a:buFont typeface="Times" pitchFamily="18" charset="0"/>
              <a:buNone/>
            </a:pPr>
            <a:r>
              <a:rPr lang="en-US" sz="2800">
                <a:latin typeface="Times New Roman" pitchFamily="18" charset="0"/>
                <a:cs typeface="Arial" charset="0"/>
              </a:rPr>
              <a:t>	</a:t>
            </a:r>
            <a:endParaRPr lang="en-US" sz="2800">
              <a:latin typeface="Times New Roman" pitchFamily="18" charset="0"/>
              <a:cs typeface="Arial" charset="0"/>
              <a:sym typeface="Symbol" pitchFamily="18" charset="2"/>
            </a:endParaRPr>
          </a:p>
        </p:txBody>
      </p:sp>
      <p:sp>
        <p:nvSpPr>
          <p:cNvPr id="141340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8001000" cy="13716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Times" pitchFamily="18" charset="0"/>
              <a:buNone/>
              <a:defRPr/>
            </a:pPr>
            <a:r>
              <a:rPr lang="en-US" sz="2800" b="1" dirty="0" smtClean="0">
                <a:latin typeface="Times New Roman" pitchFamily="18" charset="0"/>
              </a:rPr>
              <a:t>Definition.</a:t>
            </a:r>
            <a:r>
              <a:rPr lang="en-US" sz="2800" dirty="0" smtClean="0">
                <a:latin typeface="Times New Roman" pitchFamily="18" charset="0"/>
              </a:rPr>
              <a:t>  Cho (</a:t>
            </a:r>
            <a:r>
              <a:rPr lang="en-US" sz="2800" i="1" dirty="0" smtClean="0">
                <a:latin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</a:rPr>
              <a:t>,   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)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là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poset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và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A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 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. </a:t>
            </a:r>
            <a:r>
              <a:rPr lang="en-US" sz="2800" b="1" i="1" dirty="0" err="1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Chặn</a:t>
            </a:r>
            <a:r>
              <a:rPr lang="en-US" sz="2800" b="1" i="1" dirty="0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b="1" i="1" dirty="0" err="1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trên</a:t>
            </a:r>
            <a:r>
              <a:rPr lang="en-US" sz="2800" b="1" i="1" dirty="0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b="1" i="1" dirty="0" err="1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nhỏ</a:t>
            </a:r>
            <a:r>
              <a:rPr lang="en-US" sz="2800" b="1" i="1" dirty="0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b="1" i="1" dirty="0" err="1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nhất</a:t>
            </a:r>
            <a:r>
              <a:rPr lang="en-US" sz="2800" b="1" i="1" dirty="0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của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là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phần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tử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chặn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trên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của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A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sao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cho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mọi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chặn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trên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y </a:t>
            </a:r>
            <a:r>
              <a:rPr lang="en-US" sz="2800" i="1" dirty="0" err="1" smtClean="0">
                <a:latin typeface="Times New Roman" pitchFamily="18" charset="0"/>
                <a:sym typeface="Symbol" pitchFamily="18" charset="2"/>
              </a:rPr>
              <a:t>của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, 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ta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đều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có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 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y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x</a:t>
            </a:r>
            <a:endParaRPr lang="en-US" sz="2800" dirty="0" smtClean="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141341" name="Object 29"/>
          <p:cNvGraphicFramePr>
            <a:graphicFrameLocks noChangeAspect="1"/>
          </p:cNvGraphicFramePr>
          <p:nvPr/>
        </p:nvGraphicFramePr>
        <p:xfrm>
          <a:off x="3581400" y="533400"/>
          <a:ext cx="306388" cy="298450"/>
        </p:xfrm>
        <a:graphic>
          <a:graphicData uri="http://schemas.openxmlformats.org/presentationml/2006/ole">
            <p:oleObj spid="_x0000_s14338" name="Equation" r:id="rId3" imgW="139680" imgH="139680" progId="Equation.3">
              <p:embed/>
            </p:oleObj>
          </a:graphicData>
        </a:graphic>
      </p:graphicFrame>
      <p:graphicFrame>
        <p:nvGraphicFramePr>
          <p:cNvPr id="141342" name="Object 30"/>
          <p:cNvGraphicFramePr>
            <a:graphicFrameLocks noChangeAspect="1"/>
          </p:cNvGraphicFramePr>
          <p:nvPr/>
        </p:nvGraphicFramePr>
        <p:xfrm>
          <a:off x="7162800" y="1371600"/>
          <a:ext cx="306388" cy="298450"/>
        </p:xfrm>
        <a:graphic>
          <a:graphicData uri="http://schemas.openxmlformats.org/presentationml/2006/ole">
            <p:oleObj spid="_x0000_s14339" name="Equation" r:id="rId4" imgW="139680" imgH="139680" progId="Equation.3">
              <p:embed/>
            </p:oleObj>
          </a:graphicData>
        </a:graphic>
      </p:graphicFrame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685800" y="1752600"/>
            <a:ext cx="7696200" cy="1219200"/>
            <a:chOff x="432" y="1104"/>
            <a:chExt cx="4848" cy="768"/>
          </a:xfrm>
        </p:grpSpPr>
        <p:sp>
          <p:nvSpPr>
            <p:cNvPr id="14356" name="Rectangle 32"/>
            <p:cNvSpPr>
              <a:spLocks noChangeArrowheads="1"/>
            </p:cNvSpPr>
            <p:nvPr/>
          </p:nvSpPr>
          <p:spPr bwMode="auto">
            <a:xfrm>
              <a:off x="432" y="1104"/>
              <a:ext cx="4848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457200" indent="-457200">
                <a:lnSpc>
                  <a:spcPct val="90000"/>
                </a:lnSpc>
                <a:buFont typeface="Times" pitchFamily="18" charset="0"/>
                <a:buNone/>
              </a:pPr>
              <a:r>
                <a:rPr lang="en-US" sz="2800">
                  <a:latin typeface="Times New Roman" pitchFamily="18" charset="0"/>
                  <a:cs typeface="Arial" charset="0"/>
                </a:rPr>
                <a:t> </a:t>
              </a:r>
              <a:r>
                <a:rPr lang="en-US" sz="2800" b="1" i="1">
                  <a:solidFill>
                    <a:schemeClr val="hlink"/>
                  </a:solidFill>
                  <a:latin typeface="Times New Roman" pitchFamily="18" charset="0"/>
                  <a:cs typeface="Arial" charset="0"/>
                </a:rPr>
                <a:t>Chặn dưới lớn nhất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 của </a:t>
              </a:r>
              <a:r>
                <a:rPr lang="en-US" sz="2800" i="1">
                  <a:latin typeface="Times New Roman" pitchFamily="18" charset="0"/>
                  <a:cs typeface="Arial" charset="0"/>
                </a:rPr>
                <a:t>A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 là phần tử chặn dưới  </a:t>
              </a:r>
              <a:r>
                <a:rPr lang="en-US" sz="2800" i="1">
                  <a:latin typeface="Times New Roman" pitchFamily="18" charset="0"/>
                  <a:cs typeface="Arial" charset="0"/>
                </a:rPr>
                <a:t>x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  của  A sao cho mọi chặn dưới </a:t>
              </a:r>
              <a:r>
                <a:rPr lang="en-US" sz="2800">
                  <a:latin typeface="Times New Roman" pitchFamily="18" charset="0"/>
                  <a:cs typeface="Arial" charset="0"/>
                  <a:sym typeface="Symbol" pitchFamily="18" charset="2"/>
                </a:rPr>
                <a:t> </a:t>
              </a:r>
              <a:r>
                <a:rPr lang="en-US" sz="2800" i="1">
                  <a:latin typeface="Times New Roman" pitchFamily="18" charset="0"/>
                  <a:cs typeface="Arial" charset="0"/>
                  <a:sym typeface="Symbol" pitchFamily="18" charset="2"/>
                </a:rPr>
                <a:t>y</a:t>
              </a:r>
              <a:r>
                <a:rPr lang="en-US" sz="2800">
                  <a:latin typeface="Times New Roman" pitchFamily="18" charset="0"/>
                  <a:cs typeface="Arial" charset="0"/>
                  <a:sym typeface="Symbol" pitchFamily="18" charset="2"/>
                </a:rPr>
                <a:t> của  </a:t>
              </a:r>
              <a:r>
                <a:rPr lang="en-US" sz="2800" i="1">
                  <a:latin typeface="Times New Roman" pitchFamily="18" charset="0"/>
                  <a:cs typeface="Arial" charset="0"/>
                  <a:sym typeface="Symbol" pitchFamily="18" charset="2"/>
                </a:rPr>
                <a:t>A</a:t>
              </a:r>
              <a:r>
                <a:rPr lang="en-US" sz="2800">
                  <a:latin typeface="Times New Roman" pitchFamily="18" charset="0"/>
                  <a:cs typeface="Arial" charset="0"/>
                  <a:sym typeface="Symbol" pitchFamily="18" charset="2"/>
                </a:rPr>
                <a:t>,ta có</a:t>
              </a:r>
            </a:p>
            <a:p>
              <a:pPr marL="457200" indent="-457200">
                <a:lnSpc>
                  <a:spcPct val="90000"/>
                </a:lnSpc>
                <a:buFont typeface="Times" pitchFamily="18" charset="0"/>
                <a:buNone/>
              </a:pPr>
              <a:r>
                <a:rPr lang="en-US" sz="2800">
                  <a:latin typeface="Times New Roman" pitchFamily="18" charset="0"/>
                  <a:cs typeface="Arial" charset="0"/>
                  <a:sym typeface="Symbol" pitchFamily="18" charset="2"/>
                </a:rPr>
                <a:t> </a:t>
              </a:r>
              <a:r>
                <a:rPr lang="en-US" sz="2800" i="1">
                  <a:latin typeface="Times New Roman" pitchFamily="18" charset="0"/>
                  <a:cs typeface="Arial" charset="0"/>
                  <a:sym typeface="Symbol" pitchFamily="18" charset="2"/>
                </a:rPr>
                <a:t>y </a:t>
              </a:r>
              <a:r>
                <a:rPr lang="en-US" sz="2800">
                  <a:latin typeface="Times New Roman" pitchFamily="18" charset="0"/>
                  <a:cs typeface="Arial" charset="0"/>
                  <a:sym typeface="Symbol" pitchFamily="18" charset="2"/>
                </a:rPr>
                <a:t>      </a:t>
              </a:r>
              <a:r>
                <a:rPr lang="en-US" sz="2800" i="1">
                  <a:latin typeface="Times New Roman" pitchFamily="18" charset="0"/>
                  <a:cs typeface="Arial" charset="0"/>
                  <a:sym typeface="Symbol" pitchFamily="18" charset="2"/>
                </a:rPr>
                <a:t>x</a:t>
              </a:r>
              <a:endParaRPr lang="en-US" sz="2800">
                <a:latin typeface="Times New Roman" pitchFamily="18" charset="0"/>
                <a:cs typeface="Arial" charset="0"/>
              </a:endParaRPr>
            </a:p>
          </p:txBody>
        </p:sp>
        <p:graphicFrame>
          <p:nvGraphicFramePr>
            <p:cNvPr id="14340" name="Object 33"/>
            <p:cNvGraphicFramePr>
              <a:graphicFrameLocks noChangeAspect="1"/>
            </p:cNvGraphicFramePr>
            <p:nvPr/>
          </p:nvGraphicFramePr>
          <p:xfrm>
            <a:off x="671" y="1684"/>
            <a:ext cx="193" cy="188"/>
          </p:xfrm>
          <a:graphic>
            <a:graphicData uri="http://schemas.openxmlformats.org/presentationml/2006/ole">
              <p:oleObj spid="_x0000_s14340" name="Equation" r:id="rId5" imgW="139680" imgH="139680" progId="Equation.3">
                <p:embed/>
              </p:oleObj>
            </a:graphicData>
          </a:graphic>
        </p:graphicFrame>
      </p:grpSp>
      <p:sp>
        <p:nvSpPr>
          <p:cNvPr id="141346" name="Rectangle 34"/>
          <p:cNvSpPr>
            <a:spLocks noChangeArrowheads="1"/>
          </p:cNvSpPr>
          <p:nvPr/>
        </p:nvSpPr>
        <p:spPr bwMode="auto">
          <a:xfrm>
            <a:off x="381000" y="457200"/>
            <a:ext cx="85344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aramond" pitchFamily="18" charset="0"/>
            </a:endParaRPr>
          </a:p>
        </p:txBody>
      </p:sp>
      <p:sp>
        <p:nvSpPr>
          <p:cNvPr id="141347" name="Line 35"/>
          <p:cNvSpPr>
            <a:spLocks noChangeShapeType="1"/>
          </p:cNvSpPr>
          <p:nvPr/>
        </p:nvSpPr>
        <p:spPr bwMode="auto">
          <a:xfrm flipH="1">
            <a:off x="2209800" y="4800600"/>
            <a:ext cx="838200" cy="762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348" name="Line 36"/>
          <p:cNvSpPr>
            <a:spLocks noChangeShapeType="1"/>
          </p:cNvSpPr>
          <p:nvPr/>
        </p:nvSpPr>
        <p:spPr bwMode="auto">
          <a:xfrm flipH="1">
            <a:off x="2209800" y="5562600"/>
            <a:ext cx="0" cy="762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349" name="Line 37"/>
          <p:cNvSpPr>
            <a:spLocks noChangeShapeType="1"/>
          </p:cNvSpPr>
          <p:nvPr/>
        </p:nvSpPr>
        <p:spPr bwMode="auto">
          <a:xfrm>
            <a:off x="2209800" y="4038600"/>
            <a:ext cx="838200" cy="762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354" name="Rectangle 42"/>
          <p:cNvSpPr>
            <a:spLocks noChangeArrowheads="1"/>
          </p:cNvSpPr>
          <p:nvPr/>
        </p:nvSpPr>
        <p:spPr bwMode="auto">
          <a:xfrm>
            <a:off x="685800" y="2971800"/>
            <a:ext cx="7391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buFont typeface="Times" pitchFamily="18" charset="0"/>
              <a:buNone/>
            </a:pPr>
            <a:r>
              <a:rPr lang="en-US" sz="2800" b="1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Ex.</a:t>
            </a:r>
            <a:r>
              <a:rPr lang="en-US" sz="2800">
                <a:latin typeface="Times New Roman" pitchFamily="18" charset="0"/>
                <a:cs typeface="Arial" charset="0"/>
              </a:rPr>
              <a:t>   Chặn trên nhỏ nhất của {</a:t>
            </a:r>
            <a:r>
              <a:rPr lang="en-US" sz="2800" i="1">
                <a:latin typeface="Times New Roman" pitchFamily="18" charset="0"/>
                <a:cs typeface="Arial" charset="0"/>
              </a:rPr>
              <a:t>i</a:t>
            </a:r>
            <a:r>
              <a:rPr lang="en-US" sz="2800">
                <a:latin typeface="Times New Roman" pitchFamily="18" charset="0"/>
                <a:cs typeface="Arial" charset="0"/>
              </a:rPr>
              <a:t>,</a:t>
            </a:r>
            <a:r>
              <a:rPr lang="en-US" sz="2800" i="1">
                <a:latin typeface="Times New Roman" pitchFamily="18" charset="0"/>
                <a:cs typeface="Arial" charset="0"/>
              </a:rPr>
              <a:t>j</a:t>
            </a:r>
            <a:r>
              <a:rPr lang="en-US" sz="2800">
                <a:latin typeface="Times New Roman" pitchFamily="18" charset="0"/>
                <a:cs typeface="Arial" charset="0"/>
              </a:rPr>
              <a:t>} là </a:t>
            </a:r>
            <a:r>
              <a:rPr lang="en-US" sz="2800" i="1">
                <a:latin typeface="Times New Roman" pitchFamily="18" charset="0"/>
                <a:cs typeface="Arial" charset="0"/>
              </a:rPr>
              <a:t>d</a:t>
            </a:r>
            <a:endParaRPr lang="en-US" sz="2800">
              <a:latin typeface="Times New Roman" pitchFamily="18" charset="0"/>
              <a:cs typeface="Arial" charset="0"/>
              <a:sym typeface="Symbol" pitchFamily="18" charset="2"/>
            </a:endParaRPr>
          </a:p>
        </p:txBody>
      </p:sp>
      <p:sp>
        <p:nvSpPr>
          <p:cNvPr id="141355" name="Line 43"/>
          <p:cNvSpPr>
            <a:spLocks noChangeShapeType="1"/>
          </p:cNvSpPr>
          <p:nvPr/>
        </p:nvSpPr>
        <p:spPr bwMode="auto">
          <a:xfrm flipH="1">
            <a:off x="3048000" y="4800600"/>
            <a:ext cx="0" cy="762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356" name="Line 44"/>
          <p:cNvSpPr>
            <a:spLocks noChangeShapeType="1"/>
          </p:cNvSpPr>
          <p:nvPr/>
        </p:nvSpPr>
        <p:spPr bwMode="auto">
          <a:xfrm flipH="1">
            <a:off x="533400" y="5562600"/>
            <a:ext cx="838200" cy="762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357" name="Line 45"/>
          <p:cNvSpPr>
            <a:spLocks noChangeShapeType="1"/>
          </p:cNvSpPr>
          <p:nvPr/>
        </p:nvSpPr>
        <p:spPr bwMode="auto">
          <a:xfrm flipH="1">
            <a:off x="1371600" y="4800600"/>
            <a:ext cx="0" cy="762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361" name="Line 49"/>
          <p:cNvSpPr>
            <a:spLocks noChangeShapeType="1"/>
          </p:cNvSpPr>
          <p:nvPr/>
        </p:nvSpPr>
        <p:spPr bwMode="auto">
          <a:xfrm flipH="1">
            <a:off x="3048000" y="4800600"/>
            <a:ext cx="0" cy="762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362" name="Line 50"/>
          <p:cNvSpPr>
            <a:spLocks noChangeShapeType="1"/>
          </p:cNvSpPr>
          <p:nvPr/>
        </p:nvSpPr>
        <p:spPr bwMode="auto">
          <a:xfrm flipH="1">
            <a:off x="1371600" y="4038600"/>
            <a:ext cx="838200" cy="762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6EDC80-F627-49C2-8C43-CF9C140B0D91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1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1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3000"/>
                                        <p:tgtEl>
                                          <p:spTgt spid="14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41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1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1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1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1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4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4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3000"/>
                                        <p:tgtEl>
                                          <p:spTgt spid="14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40" grpId="0" build="p"/>
      <p:bldP spid="141346" grpId="0" animBg="1"/>
      <p:bldP spid="141347" grpId="0" animBg="1"/>
      <p:bldP spid="141348" grpId="0" animBg="1"/>
      <p:bldP spid="141349" grpId="0" animBg="1"/>
      <p:bldP spid="141355" grpId="0" animBg="1"/>
      <p:bldP spid="141356" grpId="0" animBg="1"/>
      <p:bldP spid="141357" grpId="0" animBg="1"/>
      <p:bldP spid="141361" grpId="0" animBg="1"/>
      <p:bldP spid="14136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33400" y="3733800"/>
            <a:ext cx="3048000" cy="2819400"/>
            <a:chOff x="336" y="2352"/>
            <a:chExt cx="1920" cy="1776"/>
          </a:xfrm>
        </p:grpSpPr>
        <p:sp>
          <p:nvSpPr>
            <p:cNvPr id="63503" name="Line 3"/>
            <p:cNvSpPr>
              <a:spLocks noChangeShapeType="1"/>
            </p:cNvSpPr>
            <p:nvPr/>
          </p:nvSpPr>
          <p:spPr bwMode="auto">
            <a:xfrm>
              <a:off x="864" y="3504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4" name="Line 4"/>
            <p:cNvSpPr>
              <a:spLocks noChangeShapeType="1"/>
            </p:cNvSpPr>
            <p:nvPr/>
          </p:nvSpPr>
          <p:spPr bwMode="auto">
            <a:xfrm>
              <a:off x="1392" y="3504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5" name="Line 5"/>
            <p:cNvSpPr>
              <a:spLocks noChangeShapeType="1"/>
            </p:cNvSpPr>
            <p:nvPr/>
          </p:nvSpPr>
          <p:spPr bwMode="auto">
            <a:xfrm>
              <a:off x="864" y="3024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6" name="Line 6"/>
            <p:cNvSpPr>
              <a:spLocks noChangeShapeType="1"/>
            </p:cNvSpPr>
            <p:nvPr/>
          </p:nvSpPr>
          <p:spPr bwMode="auto">
            <a:xfrm flipH="1">
              <a:off x="336" y="3504"/>
              <a:ext cx="528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7" name="Line 7"/>
            <p:cNvSpPr>
              <a:spLocks noChangeShapeType="1"/>
            </p:cNvSpPr>
            <p:nvPr/>
          </p:nvSpPr>
          <p:spPr bwMode="auto">
            <a:xfrm>
              <a:off x="1920" y="3024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8" name="Line 8"/>
            <p:cNvSpPr>
              <a:spLocks noChangeShapeType="1"/>
            </p:cNvSpPr>
            <p:nvPr/>
          </p:nvSpPr>
          <p:spPr bwMode="auto">
            <a:xfrm>
              <a:off x="1392" y="2544"/>
              <a:ext cx="528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9" name="Line 9"/>
            <p:cNvSpPr>
              <a:spLocks noChangeShapeType="1"/>
            </p:cNvSpPr>
            <p:nvPr/>
          </p:nvSpPr>
          <p:spPr bwMode="auto">
            <a:xfrm flipV="1">
              <a:off x="1920" y="2544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0" name="Line 10"/>
            <p:cNvSpPr>
              <a:spLocks noChangeShapeType="1"/>
            </p:cNvSpPr>
            <p:nvPr/>
          </p:nvSpPr>
          <p:spPr bwMode="auto">
            <a:xfrm>
              <a:off x="864" y="3024"/>
              <a:ext cx="528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1" name="Line 11"/>
            <p:cNvSpPr>
              <a:spLocks noChangeShapeType="1"/>
            </p:cNvSpPr>
            <p:nvPr/>
          </p:nvSpPr>
          <p:spPr bwMode="auto">
            <a:xfrm flipV="1">
              <a:off x="864" y="2544"/>
              <a:ext cx="528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2" name="Line 12"/>
            <p:cNvSpPr>
              <a:spLocks noChangeShapeType="1"/>
            </p:cNvSpPr>
            <p:nvPr/>
          </p:nvSpPr>
          <p:spPr bwMode="auto">
            <a:xfrm>
              <a:off x="864" y="3504"/>
              <a:ext cx="528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3" name="Line 13"/>
            <p:cNvSpPr>
              <a:spLocks noChangeShapeType="1"/>
            </p:cNvSpPr>
            <p:nvPr/>
          </p:nvSpPr>
          <p:spPr bwMode="auto">
            <a:xfrm flipV="1">
              <a:off x="1392" y="3024"/>
              <a:ext cx="528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4" name="Text Box 14"/>
            <p:cNvSpPr txBox="1">
              <a:spLocks noChangeArrowheads="1"/>
            </p:cNvSpPr>
            <p:nvPr/>
          </p:nvSpPr>
          <p:spPr bwMode="auto">
            <a:xfrm>
              <a:off x="1440" y="2352"/>
              <a:ext cx="28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Comic Sans MS" pitchFamily="66" charset="0"/>
                  <a:cs typeface="Arial" charset="0"/>
                </a:rPr>
                <a:t>a</a:t>
              </a:r>
              <a:endParaRPr lang="en-US" sz="2400">
                <a:latin typeface="Times" pitchFamily="18" charset="0"/>
                <a:cs typeface="Arial" charset="0"/>
              </a:endParaRPr>
            </a:p>
          </p:txBody>
        </p:sp>
        <p:sp>
          <p:nvSpPr>
            <p:cNvPr id="63515" name="Text Box 15"/>
            <p:cNvSpPr txBox="1">
              <a:spLocks noChangeArrowheads="1"/>
            </p:cNvSpPr>
            <p:nvPr/>
          </p:nvSpPr>
          <p:spPr bwMode="auto">
            <a:xfrm>
              <a:off x="1968" y="2352"/>
              <a:ext cx="28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Comic Sans MS" pitchFamily="66" charset="0"/>
                  <a:cs typeface="Arial" charset="0"/>
                </a:rPr>
                <a:t>b</a:t>
              </a:r>
              <a:endParaRPr lang="en-US" sz="2400">
                <a:latin typeface="Times" pitchFamily="18" charset="0"/>
                <a:cs typeface="Arial" charset="0"/>
              </a:endParaRPr>
            </a:p>
          </p:txBody>
        </p:sp>
        <p:sp>
          <p:nvSpPr>
            <p:cNvPr id="63516" name="Text Box 16"/>
            <p:cNvSpPr txBox="1">
              <a:spLocks noChangeArrowheads="1"/>
            </p:cNvSpPr>
            <p:nvPr/>
          </p:nvSpPr>
          <p:spPr bwMode="auto">
            <a:xfrm>
              <a:off x="1968" y="2842"/>
              <a:ext cx="28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Comic Sans MS" pitchFamily="66" charset="0"/>
                  <a:cs typeface="Arial" charset="0"/>
                </a:rPr>
                <a:t>d</a:t>
              </a:r>
              <a:endParaRPr lang="en-US" sz="2400">
                <a:latin typeface="Times" pitchFamily="18" charset="0"/>
                <a:cs typeface="Arial" charset="0"/>
              </a:endParaRPr>
            </a:p>
          </p:txBody>
        </p:sp>
        <p:sp>
          <p:nvSpPr>
            <p:cNvPr id="63517" name="Text Box 17"/>
            <p:cNvSpPr txBox="1">
              <a:spLocks noChangeArrowheads="1"/>
            </p:cNvSpPr>
            <p:nvPr/>
          </p:nvSpPr>
          <p:spPr bwMode="auto">
            <a:xfrm>
              <a:off x="1968" y="3322"/>
              <a:ext cx="28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Comic Sans MS" pitchFamily="66" charset="0"/>
                  <a:cs typeface="Arial" charset="0"/>
                </a:rPr>
                <a:t>j</a:t>
              </a:r>
              <a:endParaRPr lang="en-US" sz="2400">
                <a:latin typeface="Times" pitchFamily="18" charset="0"/>
                <a:cs typeface="Arial" charset="0"/>
              </a:endParaRPr>
            </a:p>
          </p:txBody>
        </p:sp>
        <p:sp>
          <p:nvSpPr>
            <p:cNvPr id="63518" name="Text Box 18"/>
            <p:cNvSpPr txBox="1">
              <a:spLocks noChangeArrowheads="1"/>
            </p:cNvSpPr>
            <p:nvPr/>
          </p:nvSpPr>
          <p:spPr bwMode="auto">
            <a:xfrm>
              <a:off x="1440" y="3312"/>
              <a:ext cx="28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Comic Sans MS" pitchFamily="66" charset="0"/>
                  <a:cs typeface="Arial" charset="0"/>
                </a:rPr>
                <a:t>f</a:t>
              </a:r>
              <a:endParaRPr lang="en-US" sz="2400">
                <a:latin typeface="Times" pitchFamily="18" charset="0"/>
                <a:cs typeface="Arial" charset="0"/>
              </a:endParaRPr>
            </a:p>
          </p:txBody>
        </p:sp>
        <p:sp>
          <p:nvSpPr>
            <p:cNvPr id="63519" name="Text Box 19"/>
            <p:cNvSpPr txBox="1">
              <a:spLocks noChangeArrowheads="1"/>
            </p:cNvSpPr>
            <p:nvPr/>
          </p:nvSpPr>
          <p:spPr bwMode="auto">
            <a:xfrm>
              <a:off x="1440" y="3802"/>
              <a:ext cx="28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Comic Sans MS" pitchFamily="66" charset="0"/>
                  <a:cs typeface="Arial" charset="0"/>
                </a:rPr>
                <a:t>i</a:t>
              </a:r>
              <a:endParaRPr lang="en-US" sz="2400">
                <a:latin typeface="Times" pitchFamily="18" charset="0"/>
                <a:cs typeface="Arial" charset="0"/>
              </a:endParaRPr>
            </a:p>
          </p:txBody>
        </p:sp>
        <p:sp>
          <p:nvSpPr>
            <p:cNvPr id="63520" name="Text Box 20"/>
            <p:cNvSpPr txBox="1">
              <a:spLocks noChangeArrowheads="1"/>
            </p:cNvSpPr>
            <p:nvPr/>
          </p:nvSpPr>
          <p:spPr bwMode="auto">
            <a:xfrm>
              <a:off x="912" y="3792"/>
              <a:ext cx="28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Comic Sans MS" pitchFamily="66" charset="0"/>
                  <a:cs typeface="Arial" charset="0"/>
                </a:rPr>
                <a:t>h</a:t>
              </a:r>
              <a:endParaRPr lang="en-US" sz="2400">
                <a:latin typeface="Times" pitchFamily="18" charset="0"/>
                <a:cs typeface="Arial" charset="0"/>
              </a:endParaRPr>
            </a:p>
          </p:txBody>
        </p:sp>
        <p:sp>
          <p:nvSpPr>
            <p:cNvPr id="63521" name="Text Box 21"/>
            <p:cNvSpPr txBox="1">
              <a:spLocks noChangeArrowheads="1"/>
            </p:cNvSpPr>
            <p:nvPr/>
          </p:nvSpPr>
          <p:spPr bwMode="auto">
            <a:xfrm>
              <a:off x="912" y="3312"/>
              <a:ext cx="28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Comic Sans MS" pitchFamily="66" charset="0"/>
                  <a:cs typeface="Arial" charset="0"/>
                </a:rPr>
                <a:t>e</a:t>
              </a:r>
              <a:endParaRPr lang="en-US" sz="2400">
                <a:latin typeface="Times" pitchFamily="18" charset="0"/>
                <a:cs typeface="Arial" charset="0"/>
              </a:endParaRPr>
            </a:p>
          </p:txBody>
        </p:sp>
        <p:sp>
          <p:nvSpPr>
            <p:cNvPr id="63522" name="Text Box 22"/>
            <p:cNvSpPr txBox="1">
              <a:spLocks noChangeArrowheads="1"/>
            </p:cNvSpPr>
            <p:nvPr/>
          </p:nvSpPr>
          <p:spPr bwMode="auto">
            <a:xfrm>
              <a:off x="912" y="2832"/>
              <a:ext cx="28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Comic Sans MS" pitchFamily="66" charset="0"/>
                  <a:cs typeface="Arial" charset="0"/>
                </a:rPr>
                <a:t>c</a:t>
              </a:r>
              <a:endParaRPr lang="en-US" sz="2400">
                <a:latin typeface="Times" pitchFamily="18" charset="0"/>
                <a:cs typeface="Arial" charset="0"/>
              </a:endParaRPr>
            </a:p>
          </p:txBody>
        </p:sp>
        <p:sp>
          <p:nvSpPr>
            <p:cNvPr id="63523" name="Text Box 23"/>
            <p:cNvSpPr txBox="1">
              <a:spLocks noChangeArrowheads="1"/>
            </p:cNvSpPr>
            <p:nvPr/>
          </p:nvSpPr>
          <p:spPr bwMode="auto">
            <a:xfrm>
              <a:off x="384" y="3802"/>
              <a:ext cx="28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Comic Sans MS" pitchFamily="66" charset="0"/>
                  <a:cs typeface="Arial" charset="0"/>
                </a:rPr>
                <a:t>g</a:t>
              </a:r>
              <a:endParaRPr lang="en-US" sz="2400">
                <a:latin typeface="Times" pitchFamily="18" charset="0"/>
                <a:cs typeface="Arial" charset="0"/>
              </a:endParaRPr>
            </a:p>
          </p:txBody>
        </p:sp>
      </p:grpSp>
      <p:sp>
        <p:nvSpPr>
          <p:cNvPr id="142360" name="Rectangle 24"/>
          <p:cNvSpPr>
            <a:spLocks noChangeArrowheads="1"/>
          </p:cNvSpPr>
          <p:nvPr/>
        </p:nvSpPr>
        <p:spPr bwMode="auto">
          <a:xfrm>
            <a:off x="5029200" y="5181600"/>
            <a:ext cx="2667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buFont typeface="Times" pitchFamily="18" charset="0"/>
              <a:buNone/>
            </a:pPr>
            <a:r>
              <a:rPr lang="en-US" sz="2800" b="1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Ex.</a:t>
            </a:r>
            <a:r>
              <a:rPr lang="en-US" sz="2800">
                <a:latin typeface="Times New Roman" pitchFamily="18" charset="0"/>
                <a:cs typeface="Arial" charset="0"/>
              </a:rPr>
              <a:t> </a:t>
            </a:r>
            <a:r>
              <a:rPr lang="en-US" sz="2800" i="1">
                <a:latin typeface="Times New Roman" pitchFamily="18" charset="0"/>
                <a:cs typeface="Arial" charset="0"/>
              </a:rPr>
              <a:t>b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</a:t>
            </a:r>
            <a:r>
              <a:rPr lang="en-US" sz="2800" i="1">
                <a:latin typeface="Times New Roman" pitchFamily="18" charset="0"/>
                <a:cs typeface="Arial" charset="0"/>
              </a:rPr>
              <a:t> c</a:t>
            </a:r>
            <a:r>
              <a:rPr lang="en-US" sz="2800">
                <a:latin typeface="Times New Roman" pitchFamily="18" charset="0"/>
                <a:cs typeface="Arial" charset="0"/>
              </a:rPr>
              <a:t> = </a:t>
            </a:r>
            <a:r>
              <a:rPr lang="en-US" sz="2800" i="1">
                <a:latin typeface="Times New Roman" pitchFamily="18" charset="0"/>
                <a:cs typeface="Arial" charset="0"/>
              </a:rPr>
              <a:t>f</a:t>
            </a:r>
          </a:p>
        </p:txBody>
      </p:sp>
      <p:sp>
        <p:nvSpPr>
          <p:cNvPr id="142361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8001000" cy="9144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Times" pitchFamily="18" charset="0"/>
              <a:buNone/>
              <a:defRPr/>
            </a:pP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Chặn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trên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nhỏ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nhất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(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nếu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có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)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của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A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= {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} 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đựơc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ký</a:t>
            </a:r>
            <a:endParaRPr lang="en-US" sz="2800" dirty="0" smtClean="0">
              <a:latin typeface="Times New Roman" pitchFamily="18" charset="0"/>
              <a:sym typeface="Symbol" pitchFamily="18" charset="2"/>
            </a:endParaRPr>
          </a:p>
          <a:p>
            <a:pPr marL="457200" indent="-457200" eaLnBrk="1" hangingPunct="1">
              <a:lnSpc>
                <a:spcPct val="90000"/>
              </a:lnSpc>
              <a:buFont typeface="Times" pitchFamily="18" charset="0"/>
              <a:buNone/>
              <a:defRPr/>
            </a:pP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hiệu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bởi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i="1" dirty="0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a </a:t>
            </a:r>
            <a:r>
              <a:rPr lang="en-US" sz="2800" dirty="0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sz="2800" i="1" dirty="0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 b</a:t>
            </a:r>
          </a:p>
        </p:txBody>
      </p:sp>
      <p:sp>
        <p:nvSpPr>
          <p:cNvPr id="142362" name="Line 26"/>
          <p:cNvSpPr>
            <a:spLocks noChangeShapeType="1"/>
          </p:cNvSpPr>
          <p:nvPr/>
        </p:nvSpPr>
        <p:spPr bwMode="auto">
          <a:xfrm flipH="1">
            <a:off x="2209800" y="4800600"/>
            <a:ext cx="838200" cy="762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63" name="Line 27"/>
          <p:cNvSpPr>
            <a:spLocks noChangeShapeType="1"/>
          </p:cNvSpPr>
          <p:nvPr/>
        </p:nvSpPr>
        <p:spPr bwMode="auto">
          <a:xfrm flipH="1">
            <a:off x="2209800" y="5562600"/>
            <a:ext cx="0" cy="762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64" name="Line 28"/>
          <p:cNvSpPr>
            <a:spLocks noChangeShapeType="1"/>
          </p:cNvSpPr>
          <p:nvPr/>
        </p:nvSpPr>
        <p:spPr bwMode="auto">
          <a:xfrm>
            <a:off x="3048000" y="4038600"/>
            <a:ext cx="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65" name="Rectangle 29"/>
          <p:cNvSpPr>
            <a:spLocks noChangeArrowheads="1"/>
          </p:cNvSpPr>
          <p:nvPr/>
        </p:nvSpPr>
        <p:spPr bwMode="auto">
          <a:xfrm>
            <a:off x="4648200" y="3810000"/>
            <a:ext cx="2667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buFont typeface="Times" pitchFamily="18" charset="0"/>
              <a:buNone/>
            </a:pPr>
            <a:r>
              <a:rPr lang="en-US" sz="2800" b="1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Ex.</a:t>
            </a:r>
            <a:r>
              <a:rPr lang="en-US" sz="2800">
                <a:latin typeface="Times New Roman" pitchFamily="18" charset="0"/>
                <a:cs typeface="Arial" charset="0"/>
              </a:rPr>
              <a:t> </a:t>
            </a:r>
            <a:r>
              <a:rPr lang="en-US" sz="2800" i="1">
                <a:latin typeface="Times New Roman" pitchFamily="18" charset="0"/>
                <a:cs typeface="Arial" charset="0"/>
              </a:rPr>
              <a:t>i 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</a:t>
            </a:r>
            <a:r>
              <a:rPr lang="en-US" sz="2800" i="1">
                <a:latin typeface="Times New Roman" pitchFamily="18" charset="0"/>
                <a:cs typeface="Arial" charset="0"/>
              </a:rPr>
              <a:t> j</a:t>
            </a:r>
            <a:r>
              <a:rPr lang="en-US" sz="2800">
                <a:latin typeface="Times New Roman" pitchFamily="18" charset="0"/>
                <a:cs typeface="Arial" charset="0"/>
              </a:rPr>
              <a:t> = </a:t>
            </a:r>
            <a:r>
              <a:rPr lang="en-US" sz="2800" i="1">
                <a:latin typeface="Times New Roman" pitchFamily="18" charset="0"/>
                <a:cs typeface="Arial" charset="0"/>
              </a:rPr>
              <a:t>d</a:t>
            </a:r>
          </a:p>
        </p:txBody>
      </p:sp>
      <p:sp>
        <p:nvSpPr>
          <p:cNvPr id="142366" name="Line 30"/>
          <p:cNvSpPr>
            <a:spLocks noChangeShapeType="1"/>
          </p:cNvSpPr>
          <p:nvPr/>
        </p:nvSpPr>
        <p:spPr bwMode="auto">
          <a:xfrm flipH="1">
            <a:off x="3048000" y="4800600"/>
            <a:ext cx="0" cy="762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67" name="Line 31"/>
          <p:cNvSpPr>
            <a:spLocks noChangeShapeType="1"/>
          </p:cNvSpPr>
          <p:nvPr/>
        </p:nvSpPr>
        <p:spPr bwMode="auto">
          <a:xfrm>
            <a:off x="1371600" y="4800600"/>
            <a:ext cx="8382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68" name="Line 32"/>
          <p:cNvSpPr>
            <a:spLocks noChangeShapeType="1"/>
          </p:cNvSpPr>
          <p:nvPr/>
        </p:nvSpPr>
        <p:spPr bwMode="auto">
          <a:xfrm flipH="1">
            <a:off x="3048000" y="4800600"/>
            <a:ext cx="0" cy="762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69" name="Line 33"/>
          <p:cNvSpPr>
            <a:spLocks noChangeShapeType="1"/>
          </p:cNvSpPr>
          <p:nvPr/>
        </p:nvSpPr>
        <p:spPr bwMode="auto">
          <a:xfrm flipH="1">
            <a:off x="2209800" y="4800600"/>
            <a:ext cx="8382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70" name="Rectangle 34"/>
          <p:cNvSpPr>
            <a:spLocks noChangeArrowheads="1"/>
          </p:cNvSpPr>
          <p:nvPr/>
        </p:nvSpPr>
        <p:spPr bwMode="auto">
          <a:xfrm>
            <a:off x="609600" y="1600200"/>
            <a:ext cx="8001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Times" pitchFamily="18" charset="0"/>
              <a:buNone/>
              <a:defRPr/>
            </a:pP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Chặn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dưới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lớn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nhất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(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nếu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có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)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của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A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= {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,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b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}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đựoc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ký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hiệu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bởi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a </a:t>
            </a:r>
            <a:r>
              <a:rPr lang="en-US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sz="2800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b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9400CB-163C-430B-9653-78773ECA7590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2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000"/>
                                        <p:tgtEl>
                                          <p:spTgt spid="14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4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2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142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2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2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3000"/>
                                        <p:tgtEl>
                                          <p:spTgt spid="142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42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2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62" grpId="0" animBg="1"/>
      <p:bldP spid="142363" grpId="0" animBg="1"/>
      <p:bldP spid="142364" grpId="0" animBg="1"/>
      <p:bldP spid="142366" grpId="0" animBg="1"/>
      <p:bldP spid="142367" grpId="0" animBg="1"/>
      <p:bldP spid="142368" grpId="0" animBg="1"/>
      <p:bldP spid="142369" grpId="0" animBg="1"/>
      <p:bldP spid="14237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/>
              <a:t> Topological Sorting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7239000" cy="6096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Times" pitchFamily="18" charset="0"/>
              <a:buNone/>
              <a:defRPr/>
            </a:pPr>
            <a:r>
              <a:rPr lang="en-US" sz="2800" smtClean="0">
                <a:latin typeface="Times New Roman" pitchFamily="18" charset="0"/>
              </a:rPr>
              <a:t>Consider the problem of getting dressed.  </a:t>
            </a:r>
            <a:endParaRPr lang="en-US" sz="2800" smtClean="0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48400" y="3048000"/>
            <a:ext cx="2590800" cy="2362200"/>
            <a:chOff x="3936" y="1920"/>
            <a:chExt cx="1632" cy="1488"/>
          </a:xfrm>
        </p:grpSpPr>
        <p:sp>
          <p:nvSpPr>
            <p:cNvPr id="15398" name="Oval 5"/>
            <p:cNvSpPr>
              <a:spLocks noChangeArrowheads="1"/>
            </p:cNvSpPr>
            <p:nvPr/>
          </p:nvSpPr>
          <p:spPr bwMode="auto">
            <a:xfrm>
              <a:off x="3936" y="1920"/>
              <a:ext cx="1632" cy="148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15399" name="Text Box 6"/>
            <p:cNvSpPr txBox="1">
              <a:spLocks noChangeArrowheads="1"/>
            </p:cNvSpPr>
            <p:nvPr/>
          </p:nvSpPr>
          <p:spPr bwMode="auto">
            <a:xfrm>
              <a:off x="4176" y="2160"/>
              <a:ext cx="1195" cy="9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  <a:cs typeface="Arial" charset="0"/>
                </a:rPr>
                <a:t>In what order will you get dressed while respecting constraints?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57200" y="3048000"/>
            <a:ext cx="5562600" cy="2667000"/>
            <a:chOff x="288" y="2304"/>
            <a:chExt cx="3504" cy="1680"/>
          </a:xfrm>
        </p:grpSpPr>
        <p:sp>
          <p:nvSpPr>
            <p:cNvPr id="15373" name="Oval 8"/>
            <p:cNvSpPr>
              <a:spLocks noChangeArrowheads="1"/>
            </p:cNvSpPr>
            <p:nvPr/>
          </p:nvSpPr>
          <p:spPr bwMode="auto">
            <a:xfrm>
              <a:off x="816" y="2304"/>
              <a:ext cx="432" cy="432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15374" name="Text Box 9"/>
            <p:cNvSpPr txBox="1">
              <a:spLocks noChangeArrowheads="1"/>
            </p:cNvSpPr>
            <p:nvPr/>
          </p:nvSpPr>
          <p:spPr bwMode="auto">
            <a:xfrm>
              <a:off x="768" y="2400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solidFill>
                    <a:srgbClr val="FFFF00"/>
                  </a:solidFill>
                  <a:latin typeface="Times New Roman" pitchFamily="18" charset="0"/>
                  <a:cs typeface="Arial" charset="0"/>
                </a:rPr>
                <a:t>shoes</a:t>
              </a:r>
              <a:endParaRPr lang="en-US" sz="16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5375" name="Oval 10"/>
            <p:cNvSpPr>
              <a:spLocks noChangeArrowheads="1"/>
            </p:cNvSpPr>
            <p:nvPr/>
          </p:nvSpPr>
          <p:spPr bwMode="auto">
            <a:xfrm>
              <a:off x="1680" y="2304"/>
              <a:ext cx="432" cy="432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15376" name="Text Box 11"/>
            <p:cNvSpPr txBox="1">
              <a:spLocks noChangeArrowheads="1"/>
            </p:cNvSpPr>
            <p:nvPr/>
          </p:nvSpPr>
          <p:spPr bwMode="auto">
            <a:xfrm>
              <a:off x="1632" y="2400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solidFill>
                    <a:srgbClr val="FFFF00"/>
                  </a:solidFill>
                  <a:latin typeface="Times New Roman" pitchFamily="18" charset="0"/>
                  <a:cs typeface="Arial" charset="0"/>
                </a:rPr>
                <a:t>belt</a:t>
              </a:r>
              <a:endParaRPr lang="en-US" sz="16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5377" name="Oval 12"/>
            <p:cNvSpPr>
              <a:spLocks noChangeArrowheads="1"/>
            </p:cNvSpPr>
            <p:nvPr/>
          </p:nvSpPr>
          <p:spPr bwMode="auto">
            <a:xfrm>
              <a:off x="2592" y="2304"/>
              <a:ext cx="432" cy="432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15378" name="Text Box 13"/>
            <p:cNvSpPr txBox="1">
              <a:spLocks noChangeArrowheads="1"/>
            </p:cNvSpPr>
            <p:nvPr/>
          </p:nvSpPr>
          <p:spPr bwMode="auto">
            <a:xfrm>
              <a:off x="2544" y="2400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solidFill>
                    <a:srgbClr val="FFFF00"/>
                  </a:solidFill>
                  <a:latin typeface="Times New Roman" pitchFamily="18" charset="0"/>
                  <a:cs typeface="Arial" charset="0"/>
                </a:rPr>
                <a:t>jacket</a:t>
              </a:r>
              <a:endParaRPr lang="en-US" sz="16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5379" name="Oval 14"/>
            <p:cNvSpPr>
              <a:spLocks noChangeArrowheads="1"/>
            </p:cNvSpPr>
            <p:nvPr/>
          </p:nvSpPr>
          <p:spPr bwMode="auto">
            <a:xfrm>
              <a:off x="2592" y="2880"/>
              <a:ext cx="432" cy="432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15380" name="Text Box 15"/>
            <p:cNvSpPr txBox="1">
              <a:spLocks noChangeArrowheads="1"/>
            </p:cNvSpPr>
            <p:nvPr/>
          </p:nvSpPr>
          <p:spPr bwMode="auto">
            <a:xfrm>
              <a:off x="2544" y="2976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solidFill>
                    <a:srgbClr val="FFFF00"/>
                  </a:solidFill>
                  <a:latin typeface="Times New Roman" pitchFamily="18" charset="0"/>
                  <a:cs typeface="Arial" charset="0"/>
                </a:rPr>
                <a:t>swter</a:t>
              </a:r>
              <a:endParaRPr lang="en-US" sz="16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5381" name="Oval 16"/>
            <p:cNvSpPr>
              <a:spLocks noChangeArrowheads="1"/>
            </p:cNvSpPr>
            <p:nvPr/>
          </p:nvSpPr>
          <p:spPr bwMode="auto">
            <a:xfrm>
              <a:off x="1248" y="2880"/>
              <a:ext cx="432" cy="432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15382" name="Text Box 17"/>
            <p:cNvSpPr txBox="1">
              <a:spLocks noChangeArrowheads="1"/>
            </p:cNvSpPr>
            <p:nvPr/>
          </p:nvSpPr>
          <p:spPr bwMode="auto">
            <a:xfrm>
              <a:off x="1200" y="2976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solidFill>
                    <a:srgbClr val="FFFF00"/>
                  </a:solidFill>
                  <a:latin typeface="Times New Roman" pitchFamily="18" charset="0"/>
                  <a:cs typeface="Arial" charset="0"/>
                </a:rPr>
                <a:t>jeans</a:t>
              </a:r>
              <a:endParaRPr lang="en-US" sz="16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5383" name="Oval 18"/>
            <p:cNvSpPr>
              <a:spLocks noChangeArrowheads="1"/>
            </p:cNvSpPr>
            <p:nvPr/>
          </p:nvSpPr>
          <p:spPr bwMode="auto">
            <a:xfrm>
              <a:off x="336" y="2880"/>
              <a:ext cx="432" cy="432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15384" name="Text Box 19"/>
            <p:cNvSpPr txBox="1">
              <a:spLocks noChangeArrowheads="1"/>
            </p:cNvSpPr>
            <p:nvPr/>
          </p:nvSpPr>
          <p:spPr bwMode="auto">
            <a:xfrm>
              <a:off x="288" y="2976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solidFill>
                    <a:srgbClr val="FFFF00"/>
                  </a:solidFill>
                  <a:latin typeface="Times New Roman" pitchFamily="18" charset="0"/>
                  <a:cs typeface="Arial" charset="0"/>
                </a:rPr>
                <a:t>socks</a:t>
              </a:r>
              <a:endParaRPr lang="en-US" sz="16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5385" name="Oval 20"/>
            <p:cNvSpPr>
              <a:spLocks noChangeArrowheads="1"/>
            </p:cNvSpPr>
            <p:nvPr/>
          </p:nvSpPr>
          <p:spPr bwMode="auto">
            <a:xfrm>
              <a:off x="1248" y="3552"/>
              <a:ext cx="432" cy="432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15386" name="Text Box 21"/>
            <p:cNvSpPr txBox="1">
              <a:spLocks noChangeArrowheads="1"/>
            </p:cNvSpPr>
            <p:nvPr/>
          </p:nvSpPr>
          <p:spPr bwMode="auto">
            <a:xfrm>
              <a:off x="1200" y="3648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solidFill>
                    <a:srgbClr val="FFFF00"/>
                  </a:solidFill>
                  <a:latin typeface="Times New Roman" pitchFamily="18" charset="0"/>
                  <a:cs typeface="Arial" charset="0"/>
                </a:rPr>
                <a:t>uwear</a:t>
              </a:r>
              <a:endParaRPr lang="en-US" sz="16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5387" name="Oval 22"/>
            <p:cNvSpPr>
              <a:spLocks noChangeArrowheads="1"/>
            </p:cNvSpPr>
            <p:nvPr/>
          </p:nvSpPr>
          <p:spPr bwMode="auto">
            <a:xfrm>
              <a:off x="2592" y="3552"/>
              <a:ext cx="432" cy="432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15388" name="Text Box 23"/>
            <p:cNvSpPr txBox="1">
              <a:spLocks noChangeArrowheads="1"/>
            </p:cNvSpPr>
            <p:nvPr/>
          </p:nvSpPr>
          <p:spPr bwMode="auto">
            <a:xfrm>
              <a:off x="2544" y="3648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solidFill>
                    <a:srgbClr val="FFFF00"/>
                  </a:solidFill>
                  <a:latin typeface="Times New Roman" pitchFamily="18" charset="0"/>
                  <a:cs typeface="Arial" charset="0"/>
                </a:rPr>
                <a:t>shirt</a:t>
              </a:r>
              <a:endParaRPr lang="en-US" sz="16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5389" name="Oval 24"/>
            <p:cNvSpPr>
              <a:spLocks noChangeArrowheads="1"/>
            </p:cNvSpPr>
            <p:nvPr/>
          </p:nvSpPr>
          <p:spPr bwMode="auto">
            <a:xfrm>
              <a:off x="3312" y="2880"/>
              <a:ext cx="432" cy="432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15390" name="Text Box 25"/>
            <p:cNvSpPr txBox="1">
              <a:spLocks noChangeArrowheads="1"/>
            </p:cNvSpPr>
            <p:nvPr/>
          </p:nvSpPr>
          <p:spPr bwMode="auto">
            <a:xfrm>
              <a:off x="3264" y="2976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solidFill>
                    <a:srgbClr val="FFFF00"/>
                  </a:solidFill>
                  <a:latin typeface="Times New Roman" pitchFamily="18" charset="0"/>
                  <a:cs typeface="Arial" charset="0"/>
                </a:rPr>
                <a:t>jwlry</a:t>
              </a:r>
              <a:endParaRPr lang="en-US" sz="16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5391" name="Line 26"/>
            <p:cNvSpPr>
              <a:spLocks noChangeShapeType="1"/>
            </p:cNvSpPr>
            <p:nvPr/>
          </p:nvSpPr>
          <p:spPr bwMode="auto">
            <a:xfrm>
              <a:off x="1440" y="3312"/>
              <a:ext cx="0" cy="24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2" name="Line 27"/>
            <p:cNvSpPr>
              <a:spLocks noChangeShapeType="1"/>
            </p:cNvSpPr>
            <p:nvPr/>
          </p:nvSpPr>
          <p:spPr bwMode="auto">
            <a:xfrm flipH="1">
              <a:off x="1440" y="2736"/>
              <a:ext cx="432" cy="14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3" name="Line 28"/>
            <p:cNvSpPr>
              <a:spLocks noChangeShapeType="1"/>
            </p:cNvSpPr>
            <p:nvPr/>
          </p:nvSpPr>
          <p:spPr bwMode="auto">
            <a:xfrm>
              <a:off x="1008" y="2736"/>
              <a:ext cx="432" cy="14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4" name="Line 29"/>
            <p:cNvSpPr>
              <a:spLocks noChangeShapeType="1"/>
            </p:cNvSpPr>
            <p:nvPr/>
          </p:nvSpPr>
          <p:spPr bwMode="auto">
            <a:xfrm flipH="1">
              <a:off x="528" y="2736"/>
              <a:ext cx="480" cy="14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5" name="Line 30"/>
            <p:cNvSpPr>
              <a:spLocks noChangeShapeType="1"/>
            </p:cNvSpPr>
            <p:nvPr/>
          </p:nvSpPr>
          <p:spPr bwMode="auto">
            <a:xfrm flipH="1">
              <a:off x="2784" y="2736"/>
              <a:ext cx="0" cy="14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6" name="Line 31"/>
            <p:cNvSpPr>
              <a:spLocks noChangeShapeType="1"/>
            </p:cNvSpPr>
            <p:nvPr/>
          </p:nvSpPr>
          <p:spPr bwMode="auto">
            <a:xfrm flipH="1">
              <a:off x="2784" y="3312"/>
              <a:ext cx="0" cy="24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7" name="Line 32"/>
            <p:cNvSpPr>
              <a:spLocks noChangeShapeType="1"/>
            </p:cNvSpPr>
            <p:nvPr/>
          </p:nvSpPr>
          <p:spPr bwMode="auto">
            <a:xfrm flipH="1">
              <a:off x="2784" y="3312"/>
              <a:ext cx="720" cy="24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533400" y="1828800"/>
            <a:ext cx="7924800" cy="838200"/>
            <a:chOff x="336" y="1152"/>
            <a:chExt cx="4992" cy="528"/>
          </a:xfrm>
        </p:grpSpPr>
        <p:sp>
          <p:nvSpPr>
            <p:cNvPr id="15372" name="Rectangle 34"/>
            <p:cNvSpPr>
              <a:spLocks noChangeArrowheads="1"/>
            </p:cNvSpPr>
            <p:nvPr/>
          </p:nvSpPr>
          <p:spPr bwMode="auto">
            <a:xfrm>
              <a:off x="336" y="1152"/>
              <a:ext cx="4992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457200" indent="-457200">
                <a:lnSpc>
                  <a:spcPct val="90000"/>
                </a:lnSpc>
                <a:buFont typeface="Times" pitchFamily="18" charset="0"/>
                <a:buNone/>
              </a:pPr>
              <a:r>
                <a:rPr lang="en-US" sz="2400">
                  <a:latin typeface="Times New Roman" pitchFamily="18" charset="0"/>
                  <a:cs typeface="Arial" charset="0"/>
                </a:rPr>
                <a:t>Precedence constraints are modeled by a poset in which </a:t>
              </a:r>
              <a:r>
                <a:rPr lang="en-US" sz="2400" i="1">
                  <a:latin typeface="Times New Roman" pitchFamily="18" charset="0"/>
                  <a:cs typeface="Arial" charset="0"/>
                </a:rPr>
                <a:t>a     </a:t>
              </a:r>
              <a:r>
                <a:rPr lang="en-US" sz="2400">
                  <a:latin typeface="Times New Roman" pitchFamily="18" charset="0"/>
                  <a:cs typeface="Arial" charset="0"/>
                  <a:sym typeface="Symbol" pitchFamily="18" charset="2"/>
                </a:rPr>
                <a:t> b if and only if you must put on </a:t>
              </a:r>
              <a:r>
                <a:rPr lang="en-US" sz="2400" i="1">
                  <a:latin typeface="Times New Roman" pitchFamily="18" charset="0"/>
                  <a:cs typeface="Arial" charset="0"/>
                  <a:sym typeface="Symbol" pitchFamily="18" charset="2"/>
                </a:rPr>
                <a:t>a</a:t>
              </a:r>
              <a:r>
                <a:rPr lang="en-US" sz="2400">
                  <a:latin typeface="Times New Roman" pitchFamily="18" charset="0"/>
                  <a:cs typeface="Arial" charset="0"/>
                  <a:sym typeface="Symbol" pitchFamily="18" charset="2"/>
                </a:rPr>
                <a:t> before </a:t>
              </a:r>
              <a:r>
                <a:rPr lang="en-US" sz="2400" i="1">
                  <a:latin typeface="Times New Roman" pitchFamily="18" charset="0"/>
                  <a:cs typeface="Arial" charset="0"/>
                  <a:sym typeface="Symbol" pitchFamily="18" charset="2"/>
                </a:rPr>
                <a:t>b</a:t>
              </a:r>
              <a:r>
                <a:rPr lang="en-US" sz="2400">
                  <a:latin typeface="Times New Roman" pitchFamily="18" charset="0"/>
                  <a:cs typeface="Arial" charset="0"/>
                  <a:sym typeface="Symbol" pitchFamily="18" charset="2"/>
                </a:rPr>
                <a:t>.</a:t>
              </a:r>
              <a:r>
                <a:rPr lang="en-US" sz="2400">
                  <a:latin typeface="Times New Roman" pitchFamily="18" charset="0"/>
                  <a:cs typeface="Arial" charset="0"/>
                </a:rPr>
                <a:t> </a:t>
              </a:r>
            </a:p>
          </p:txBody>
        </p:sp>
        <p:graphicFrame>
          <p:nvGraphicFramePr>
            <p:cNvPr id="15363" name="Object 35"/>
            <p:cNvGraphicFramePr>
              <a:graphicFrameLocks noChangeAspect="1"/>
            </p:cNvGraphicFramePr>
            <p:nvPr/>
          </p:nvGraphicFramePr>
          <p:xfrm>
            <a:off x="4848" y="1200"/>
            <a:ext cx="193" cy="188"/>
          </p:xfrm>
          <a:graphic>
            <a:graphicData uri="http://schemas.openxmlformats.org/presentationml/2006/ole">
              <p:oleObj spid="_x0000_s15363" name="Equation" r:id="rId3" imgW="139680" imgH="139680" progId="Equation.3">
                <p:embed/>
              </p:oleObj>
            </a:graphicData>
          </a:graphic>
        </p:graphicFrame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533400" y="5867400"/>
            <a:ext cx="8153400" cy="990600"/>
            <a:chOff x="336" y="3696"/>
            <a:chExt cx="5136" cy="624"/>
          </a:xfrm>
        </p:grpSpPr>
        <p:sp>
          <p:nvSpPr>
            <p:cNvPr id="15371" name="Rectangle 37"/>
            <p:cNvSpPr>
              <a:spLocks noChangeArrowheads="1"/>
            </p:cNvSpPr>
            <p:nvPr/>
          </p:nvSpPr>
          <p:spPr bwMode="auto">
            <a:xfrm>
              <a:off x="336" y="3696"/>
              <a:ext cx="5136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buFont typeface="Times" pitchFamily="18" charset="0"/>
                <a:buNone/>
              </a:pPr>
              <a:r>
                <a:rPr lang="en-US" sz="2800">
                  <a:latin typeface="Times New Roman" pitchFamily="18" charset="0"/>
                  <a:cs typeface="Arial" charset="0"/>
                </a:rPr>
                <a:t>In other words, w</a:t>
              </a:r>
              <a:r>
                <a:rPr lang="en-US" sz="2800">
                  <a:latin typeface="Times New Roman" pitchFamily="18" charset="0"/>
                  <a:cs typeface="Arial" charset="0"/>
                  <a:sym typeface="Symbol" pitchFamily="18" charset="2"/>
                </a:rPr>
                <a:t>e will find a new total order so that </a:t>
              </a:r>
              <a:r>
                <a:rPr lang="en-US" sz="2800" i="1">
                  <a:latin typeface="Times New Roman" pitchFamily="18" charset="0"/>
                  <a:cs typeface="Arial" charset="0"/>
                  <a:sym typeface="Symbol" pitchFamily="18" charset="2"/>
                </a:rPr>
                <a:t>a</a:t>
              </a:r>
              <a:r>
                <a:rPr lang="en-US" sz="2800">
                  <a:latin typeface="Times New Roman" pitchFamily="18" charset="0"/>
                  <a:cs typeface="Arial" charset="0"/>
                  <a:sym typeface="Symbol" pitchFamily="18" charset="2"/>
                </a:rPr>
                <a:t> is a lower bound of </a:t>
              </a:r>
              <a:r>
                <a:rPr lang="en-US" sz="2800" i="1">
                  <a:latin typeface="Times New Roman" pitchFamily="18" charset="0"/>
                  <a:cs typeface="Arial" charset="0"/>
                  <a:sym typeface="Symbol" pitchFamily="18" charset="2"/>
                </a:rPr>
                <a:t>b</a:t>
              </a:r>
              <a:r>
                <a:rPr lang="en-US" sz="2800">
                  <a:latin typeface="Times New Roman" pitchFamily="18" charset="0"/>
                  <a:cs typeface="Arial" charset="0"/>
                  <a:sym typeface="Symbol" pitchFamily="18" charset="2"/>
                </a:rPr>
                <a:t> if  </a:t>
              </a:r>
              <a:r>
                <a:rPr lang="en-US" sz="2800" i="1">
                  <a:latin typeface="Times New Roman" pitchFamily="18" charset="0"/>
                  <a:cs typeface="Arial" charset="0"/>
                  <a:sym typeface="Symbol" pitchFamily="18" charset="2"/>
                </a:rPr>
                <a:t>a     b</a:t>
              </a:r>
              <a:endParaRPr lang="en-US" sz="2800">
                <a:latin typeface="Times New Roman" pitchFamily="18" charset="0"/>
                <a:cs typeface="Arial" charset="0"/>
                <a:sym typeface="Symbol" pitchFamily="18" charset="2"/>
              </a:endParaRPr>
            </a:p>
          </p:txBody>
        </p:sp>
        <p:graphicFrame>
          <p:nvGraphicFramePr>
            <p:cNvPr id="15362" name="Object 38"/>
            <p:cNvGraphicFramePr>
              <a:graphicFrameLocks noChangeAspect="1"/>
            </p:cNvGraphicFramePr>
            <p:nvPr/>
          </p:nvGraphicFramePr>
          <p:xfrm>
            <a:off x="2736" y="3984"/>
            <a:ext cx="193" cy="188"/>
          </p:xfrm>
          <a:graphic>
            <a:graphicData uri="http://schemas.openxmlformats.org/presentationml/2006/ole">
              <p:oleObj spid="_x0000_s15362" name="Equation" r:id="rId4" imgW="139680" imgH="139680" progId="Equation.3">
                <p:embed/>
              </p:oleObj>
            </a:graphicData>
          </a:graphic>
        </p:graphicFrame>
      </p:grpSp>
      <p:sp>
        <p:nvSpPr>
          <p:cNvPr id="39" name="Slide Number Placeholder 3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78C6C6-5866-4198-9987-1B6F62394AB6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2" grpId="0"/>
      <p:bldP spid="14336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/>
              <a:t>2. Properties of Relations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6425" y="1600200"/>
            <a:ext cx="8004175" cy="4368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Định</a:t>
            </a:r>
            <a:r>
              <a:rPr lang="en-US" sz="2800" b="1" dirty="0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b="1" dirty="0" err="1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nghĩa</a:t>
            </a:r>
            <a:r>
              <a:rPr lang="en-US" sz="2800" b="1" dirty="0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.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Quan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hệ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trên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được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gọi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là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i="1" dirty="0" err="1" smtClean="0">
                <a:latin typeface="Times New Roman" pitchFamily="18" charset="0"/>
                <a:sym typeface="Symbol" pitchFamily="18" charset="2"/>
              </a:rPr>
              <a:t>phản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i="1" dirty="0" err="1" smtClean="0">
                <a:latin typeface="Times New Roman" pitchFamily="18" charset="0"/>
                <a:sym typeface="Symbol" pitchFamily="18" charset="2"/>
              </a:rPr>
              <a:t>xạ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nếu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: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)  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R </a:t>
            </a:r>
            <a:r>
              <a:rPr lang="en-US" sz="2800" i="1" dirty="0" err="1" smtClean="0">
                <a:latin typeface="Times New Roman" pitchFamily="18" charset="0"/>
                <a:sym typeface="Symbol" pitchFamily="18" charset="2"/>
              </a:rPr>
              <a:t>với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i="1" dirty="0" err="1" smtClean="0">
                <a:latin typeface="Times New Roman" pitchFamily="18" charset="0"/>
                <a:sym typeface="Symbol" pitchFamily="18" charset="2"/>
              </a:rPr>
              <a:t>mọi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 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A 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endParaRPr lang="en-US" sz="2800" i="1" dirty="0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Ví</a:t>
            </a:r>
            <a:r>
              <a:rPr lang="en-US" sz="2800" b="1" dirty="0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b="1" dirty="0" err="1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dụ</a:t>
            </a:r>
            <a:r>
              <a:rPr lang="en-US" sz="2800" b="1" dirty="0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.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Trên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tập</a:t>
            </a:r>
            <a:r>
              <a:rPr lang="en-US" sz="2800" b="1" dirty="0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= {1, 2, 3, 4},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quan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hệ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:</a:t>
            </a:r>
          </a:p>
          <a:p>
            <a:pPr eaLnBrk="1" hangingPunct="1">
              <a:defRPr/>
            </a:pP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sz="2800" baseline="-25000" dirty="0" smtClean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{(1,1), (1,2), (2,1), (2, 2), (3, 4), (4, 1), (4, 4)}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không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phản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xạ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vì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(3, 3)  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sz="2800" baseline="-25000" dirty="0" smtClean="0">
                <a:latin typeface="Times New Roman" pitchFamily="18" charset="0"/>
                <a:sym typeface="Symbol" pitchFamily="18" charset="2"/>
              </a:rPr>
              <a:t>1</a:t>
            </a:r>
            <a:endParaRPr lang="en-US" sz="2800" i="1" dirty="0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defRPr/>
            </a:pP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sz="2800" baseline="-25000" dirty="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{(1,1), (1,2), (1,4), (2, 2), (3, 3), (4, 1), (4, 4)}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phản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xạ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vì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(1,1), (2, 2), (3, 3), (4, 4)  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sz="2800" baseline="-25000" dirty="0" smtClean="0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28600" y="46482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latin typeface="Times" pitchFamily="18" charset="0"/>
              <a:cs typeface="Arial" charset="0"/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676400" y="41910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latin typeface="Times" pitchFamily="18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ECCFD7-C92D-4B6A-93E2-4D1F45053B3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533400" y="1524000"/>
            <a:ext cx="8153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buFont typeface="Times" pitchFamily="18" charset="0"/>
              <a:buNone/>
            </a:pPr>
            <a:r>
              <a:rPr lang="en-US" sz="2800">
                <a:latin typeface="Times New Roman" pitchFamily="18" charset="0"/>
                <a:cs typeface="Arial" charset="0"/>
              </a:rPr>
              <a:t>Recall that every finite non-empty poset has at least one minimal element </a:t>
            </a:r>
            <a:r>
              <a:rPr lang="en-US" sz="2800" i="1">
                <a:latin typeface="Times New Roman" pitchFamily="18" charset="0"/>
                <a:cs typeface="Arial" charset="0"/>
              </a:rPr>
              <a:t>a</a:t>
            </a:r>
            <a:r>
              <a:rPr lang="en-US" sz="2800" baseline="-25000">
                <a:latin typeface="Times New Roman" pitchFamily="18" charset="0"/>
                <a:cs typeface="Arial" charset="0"/>
              </a:rPr>
              <a:t>1</a:t>
            </a:r>
            <a:r>
              <a:rPr lang="en-US" sz="2800">
                <a:latin typeface="Times New Roman" pitchFamily="18" charset="0"/>
                <a:cs typeface="Arial" charset="0"/>
              </a:rPr>
              <a:t>.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248400" y="3276600"/>
            <a:ext cx="2590800" cy="1400175"/>
            <a:chOff x="3456" y="3504"/>
            <a:chExt cx="1440" cy="816"/>
          </a:xfrm>
        </p:grpSpPr>
        <p:sp>
          <p:nvSpPr>
            <p:cNvPr id="64546" name="Oval 4"/>
            <p:cNvSpPr>
              <a:spLocks noChangeArrowheads="1"/>
            </p:cNvSpPr>
            <p:nvPr/>
          </p:nvSpPr>
          <p:spPr bwMode="auto">
            <a:xfrm>
              <a:off x="3456" y="3504"/>
              <a:ext cx="1440" cy="81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64547" name="Text Box 5"/>
            <p:cNvSpPr txBox="1">
              <a:spLocks noChangeArrowheads="1"/>
            </p:cNvSpPr>
            <p:nvPr/>
          </p:nvSpPr>
          <p:spPr bwMode="auto">
            <a:xfrm>
              <a:off x="3649" y="3554"/>
              <a:ext cx="1055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sz="2800">
                  <a:latin typeface="Times New Roman" pitchFamily="18" charset="0"/>
                  <a:cs typeface="Arial" charset="0"/>
                </a:rPr>
                <a:t>E.g. </a:t>
              </a:r>
              <a:r>
                <a:rPr lang="en-US" sz="2800">
                  <a:solidFill>
                    <a:schemeClr val="bg2"/>
                  </a:solidFill>
                  <a:latin typeface="Times New Roman" pitchFamily="18" charset="0"/>
                  <a:cs typeface="Arial" charset="0"/>
                </a:rPr>
                <a:t>shirt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 is a minimal element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57200" y="2773363"/>
            <a:ext cx="5562600" cy="2667000"/>
            <a:chOff x="288" y="1747"/>
            <a:chExt cx="3504" cy="1680"/>
          </a:xfrm>
        </p:grpSpPr>
        <p:sp>
          <p:nvSpPr>
            <p:cNvPr id="64521" name="Oval 7"/>
            <p:cNvSpPr>
              <a:spLocks noChangeArrowheads="1"/>
            </p:cNvSpPr>
            <p:nvPr/>
          </p:nvSpPr>
          <p:spPr bwMode="auto">
            <a:xfrm>
              <a:off x="816" y="1747"/>
              <a:ext cx="432" cy="432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64522" name="Text Box 8"/>
            <p:cNvSpPr txBox="1">
              <a:spLocks noChangeArrowheads="1"/>
            </p:cNvSpPr>
            <p:nvPr/>
          </p:nvSpPr>
          <p:spPr bwMode="auto">
            <a:xfrm>
              <a:off x="768" y="1843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solidFill>
                    <a:srgbClr val="FFFF00"/>
                  </a:solidFill>
                  <a:latin typeface="Times New Roman" pitchFamily="18" charset="0"/>
                  <a:cs typeface="Arial" charset="0"/>
                </a:rPr>
                <a:t>shoes</a:t>
              </a:r>
              <a:endParaRPr lang="en-US" sz="16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4523" name="Oval 9"/>
            <p:cNvSpPr>
              <a:spLocks noChangeArrowheads="1"/>
            </p:cNvSpPr>
            <p:nvPr/>
          </p:nvSpPr>
          <p:spPr bwMode="auto">
            <a:xfrm>
              <a:off x="1680" y="1747"/>
              <a:ext cx="432" cy="432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64524" name="Text Box 10"/>
            <p:cNvSpPr txBox="1">
              <a:spLocks noChangeArrowheads="1"/>
            </p:cNvSpPr>
            <p:nvPr/>
          </p:nvSpPr>
          <p:spPr bwMode="auto">
            <a:xfrm>
              <a:off x="1632" y="1843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solidFill>
                    <a:srgbClr val="FFFF00"/>
                  </a:solidFill>
                  <a:latin typeface="Times New Roman" pitchFamily="18" charset="0"/>
                  <a:cs typeface="Arial" charset="0"/>
                </a:rPr>
                <a:t>belt</a:t>
              </a:r>
              <a:endParaRPr lang="en-US" sz="16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4525" name="Oval 11"/>
            <p:cNvSpPr>
              <a:spLocks noChangeArrowheads="1"/>
            </p:cNvSpPr>
            <p:nvPr/>
          </p:nvSpPr>
          <p:spPr bwMode="auto">
            <a:xfrm>
              <a:off x="2592" y="1747"/>
              <a:ext cx="432" cy="432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64526" name="Text Box 12"/>
            <p:cNvSpPr txBox="1">
              <a:spLocks noChangeArrowheads="1"/>
            </p:cNvSpPr>
            <p:nvPr/>
          </p:nvSpPr>
          <p:spPr bwMode="auto">
            <a:xfrm>
              <a:off x="2544" y="1843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solidFill>
                    <a:srgbClr val="FFFF00"/>
                  </a:solidFill>
                  <a:latin typeface="Times New Roman" pitchFamily="18" charset="0"/>
                  <a:cs typeface="Arial" charset="0"/>
                </a:rPr>
                <a:t>jacket</a:t>
              </a:r>
              <a:endParaRPr lang="en-US" sz="16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4527" name="Oval 13"/>
            <p:cNvSpPr>
              <a:spLocks noChangeArrowheads="1"/>
            </p:cNvSpPr>
            <p:nvPr/>
          </p:nvSpPr>
          <p:spPr bwMode="auto">
            <a:xfrm>
              <a:off x="2592" y="2323"/>
              <a:ext cx="432" cy="432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64528" name="Text Box 14"/>
            <p:cNvSpPr txBox="1">
              <a:spLocks noChangeArrowheads="1"/>
            </p:cNvSpPr>
            <p:nvPr/>
          </p:nvSpPr>
          <p:spPr bwMode="auto">
            <a:xfrm>
              <a:off x="2544" y="2419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solidFill>
                    <a:srgbClr val="FFFF00"/>
                  </a:solidFill>
                  <a:latin typeface="Times New Roman" pitchFamily="18" charset="0"/>
                  <a:cs typeface="Arial" charset="0"/>
                </a:rPr>
                <a:t>swter</a:t>
              </a:r>
              <a:endParaRPr lang="en-US" sz="16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4529" name="Oval 15"/>
            <p:cNvSpPr>
              <a:spLocks noChangeArrowheads="1"/>
            </p:cNvSpPr>
            <p:nvPr/>
          </p:nvSpPr>
          <p:spPr bwMode="auto">
            <a:xfrm>
              <a:off x="1248" y="2323"/>
              <a:ext cx="432" cy="432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64530" name="Text Box 16"/>
            <p:cNvSpPr txBox="1">
              <a:spLocks noChangeArrowheads="1"/>
            </p:cNvSpPr>
            <p:nvPr/>
          </p:nvSpPr>
          <p:spPr bwMode="auto">
            <a:xfrm>
              <a:off x="1200" y="2419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solidFill>
                    <a:srgbClr val="FFFF00"/>
                  </a:solidFill>
                  <a:latin typeface="Times New Roman" pitchFamily="18" charset="0"/>
                  <a:cs typeface="Arial" charset="0"/>
                </a:rPr>
                <a:t>jeans</a:t>
              </a:r>
              <a:endParaRPr lang="en-US" sz="16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4531" name="Oval 17"/>
            <p:cNvSpPr>
              <a:spLocks noChangeArrowheads="1"/>
            </p:cNvSpPr>
            <p:nvPr/>
          </p:nvSpPr>
          <p:spPr bwMode="auto">
            <a:xfrm>
              <a:off x="336" y="2323"/>
              <a:ext cx="432" cy="432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64532" name="Text Box 18"/>
            <p:cNvSpPr txBox="1">
              <a:spLocks noChangeArrowheads="1"/>
            </p:cNvSpPr>
            <p:nvPr/>
          </p:nvSpPr>
          <p:spPr bwMode="auto">
            <a:xfrm>
              <a:off x="288" y="2419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solidFill>
                    <a:srgbClr val="FFFF00"/>
                  </a:solidFill>
                  <a:latin typeface="Times New Roman" pitchFamily="18" charset="0"/>
                  <a:cs typeface="Arial" charset="0"/>
                </a:rPr>
                <a:t>socks</a:t>
              </a:r>
              <a:endParaRPr lang="en-US" sz="16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4533" name="Oval 19"/>
            <p:cNvSpPr>
              <a:spLocks noChangeArrowheads="1"/>
            </p:cNvSpPr>
            <p:nvPr/>
          </p:nvSpPr>
          <p:spPr bwMode="auto">
            <a:xfrm>
              <a:off x="1248" y="2995"/>
              <a:ext cx="432" cy="432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64534" name="Text Box 20"/>
            <p:cNvSpPr txBox="1">
              <a:spLocks noChangeArrowheads="1"/>
            </p:cNvSpPr>
            <p:nvPr/>
          </p:nvSpPr>
          <p:spPr bwMode="auto">
            <a:xfrm>
              <a:off x="1200" y="3091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solidFill>
                    <a:srgbClr val="FFFF00"/>
                  </a:solidFill>
                  <a:latin typeface="Times New Roman" pitchFamily="18" charset="0"/>
                  <a:cs typeface="Arial" charset="0"/>
                </a:rPr>
                <a:t>uwear</a:t>
              </a:r>
              <a:endParaRPr lang="en-US" sz="16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4535" name="Oval 21"/>
            <p:cNvSpPr>
              <a:spLocks noChangeArrowheads="1"/>
            </p:cNvSpPr>
            <p:nvPr/>
          </p:nvSpPr>
          <p:spPr bwMode="auto">
            <a:xfrm>
              <a:off x="2592" y="2995"/>
              <a:ext cx="432" cy="432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64536" name="Text Box 22"/>
            <p:cNvSpPr txBox="1">
              <a:spLocks noChangeArrowheads="1"/>
            </p:cNvSpPr>
            <p:nvPr/>
          </p:nvSpPr>
          <p:spPr bwMode="auto">
            <a:xfrm>
              <a:off x="2544" y="3072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solidFill>
                    <a:srgbClr val="FFFF00"/>
                  </a:solidFill>
                  <a:latin typeface="Times New Roman" pitchFamily="18" charset="0"/>
                  <a:cs typeface="Arial" charset="0"/>
                </a:rPr>
                <a:t>shirt</a:t>
              </a:r>
              <a:endParaRPr lang="en-US" sz="16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4537" name="Oval 23"/>
            <p:cNvSpPr>
              <a:spLocks noChangeArrowheads="1"/>
            </p:cNvSpPr>
            <p:nvPr/>
          </p:nvSpPr>
          <p:spPr bwMode="auto">
            <a:xfrm>
              <a:off x="3312" y="2323"/>
              <a:ext cx="432" cy="432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64538" name="Text Box 24"/>
            <p:cNvSpPr txBox="1">
              <a:spLocks noChangeArrowheads="1"/>
            </p:cNvSpPr>
            <p:nvPr/>
          </p:nvSpPr>
          <p:spPr bwMode="auto">
            <a:xfrm>
              <a:off x="3264" y="2419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solidFill>
                    <a:srgbClr val="FFFF00"/>
                  </a:solidFill>
                  <a:latin typeface="Times New Roman" pitchFamily="18" charset="0"/>
                  <a:cs typeface="Arial" charset="0"/>
                </a:rPr>
                <a:t>jwlry</a:t>
              </a:r>
              <a:endParaRPr lang="en-US" sz="16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4539" name="Line 25"/>
            <p:cNvSpPr>
              <a:spLocks noChangeShapeType="1"/>
            </p:cNvSpPr>
            <p:nvPr/>
          </p:nvSpPr>
          <p:spPr bwMode="auto">
            <a:xfrm>
              <a:off x="1440" y="2755"/>
              <a:ext cx="0" cy="24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0" name="Line 26"/>
            <p:cNvSpPr>
              <a:spLocks noChangeShapeType="1"/>
            </p:cNvSpPr>
            <p:nvPr/>
          </p:nvSpPr>
          <p:spPr bwMode="auto">
            <a:xfrm flipH="1">
              <a:off x="1440" y="2179"/>
              <a:ext cx="432" cy="14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1" name="Line 27"/>
            <p:cNvSpPr>
              <a:spLocks noChangeShapeType="1"/>
            </p:cNvSpPr>
            <p:nvPr/>
          </p:nvSpPr>
          <p:spPr bwMode="auto">
            <a:xfrm>
              <a:off x="1008" y="2179"/>
              <a:ext cx="432" cy="14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2" name="Line 28"/>
            <p:cNvSpPr>
              <a:spLocks noChangeShapeType="1"/>
            </p:cNvSpPr>
            <p:nvPr/>
          </p:nvSpPr>
          <p:spPr bwMode="auto">
            <a:xfrm flipH="1">
              <a:off x="528" y="2179"/>
              <a:ext cx="480" cy="14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3" name="Line 29"/>
            <p:cNvSpPr>
              <a:spLocks noChangeShapeType="1"/>
            </p:cNvSpPr>
            <p:nvPr/>
          </p:nvSpPr>
          <p:spPr bwMode="auto">
            <a:xfrm flipH="1">
              <a:off x="2784" y="2179"/>
              <a:ext cx="0" cy="14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4" name="Line 30"/>
            <p:cNvSpPr>
              <a:spLocks noChangeShapeType="1"/>
            </p:cNvSpPr>
            <p:nvPr/>
          </p:nvSpPr>
          <p:spPr bwMode="auto">
            <a:xfrm flipH="1">
              <a:off x="2784" y="2755"/>
              <a:ext cx="0" cy="24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5" name="Line 31"/>
            <p:cNvSpPr>
              <a:spLocks noChangeShapeType="1"/>
            </p:cNvSpPr>
            <p:nvPr/>
          </p:nvSpPr>
          <p:spPr bwMode="auto">
            <a:xfrm flipH="1">
              <a:off x="2784" y="2755"/>
              <a:ext cx="720" cy="24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4416" name="Rectangle 32"/>
          <p:cNvSpPr>
            <a:spLocks noChangeArrowheads="1"/>
          </p:cNvSpPr>
          <p:nvPr/>
        </p:nvSpPr>
        <p:spPr bwMode="auto">
          <a:xfrm>
            <a:off x="762000" y="5867400"/>
            <a:ext cx="79248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buClr>
                <a:srgbClr val="00FF00"/>
              </a:buClr>
              <a:buFont typeface="Wingdings" pitchFamily="2" charset="2"/>
              <a:buChar char="ü"/>
            </a:pPr>
            <a:r>
              <a:rPr lang="en-US" sz="2800">
                <a:latin typeface="Times New Roman" pitchFamily="18" charset="0"/>
                <a:cs typeface="Arial" charset="0"/>
              </a:rPr>
              <a:t>Now the new set after we remove </a:t>
            </a:r>
            <a:r>
              <a:rPr lang="en-US" sz="2800" i="1">
                <a:latin typeface="Times New Roman" pitchFamily="18" charset="0"/>
                <a:cs typeface="Arial" charset="0"/>
              </a:rPr>
              <a:t>a</a:t>
            </a:r>
            <a:r>
              <a:rPr lang="en-US" sz="2800" baseline="-25000">
                <a:latin typeface="Times New Roman" pitchFamily="18" charset="0"/>
                <a:cs typeface="Arial" charset="0"/>
              </a:rPr>
              <a:t>1</a:t>
            </a:r>
            <a:r>
              <a:rPr lang="en-US" sz="2800">
                <a:latin typeface="Times New Roman" pitchFamily="18" charset="0"/>
                <a:cs typeface="Arial" charset="0"/>
              </a:rPr>
              <a:t> is still a poset.</a:t>
            </a:r>
          </a:p>
        </p:txBody>
      </p:sp>
      <p:sp>
        <p:nvSpPr>
          <p:cNvPr id="144417" name="Rectangle 33"/>
          <p:cNvSpPr>
            <a:spLocks noGrp="1" noRot="1" noChangeArrowheads="1"/>
          </p:cNvSpPr>
          <p:nvPr>
            <p:ph type="title"/>
          </p:nvPr>
        </p:nvSpPr>
        <p:spPr>
          <a:xfrm>
            <a:off x="606425" y="274638"/>
            <a:ext cx="7931150" cy="1019175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mtClean="0"/>
              <a:t> Topological Sorting</a:t>
            </a:r>
          </a:p>
        </p:txBody>
      </p:sp>
      <p:sp>
        <p:nvSpPr>
          <p:cNvPr id="144418" name="Oval 34"/>
          <p:cNvSpPr>
            <a:spLocks noChangeArrowheads="1"/>
          </p:cNvSpPr>
          <p:nvPr/>
        </p:nvSpPr>
        <p:spPr bwMode="auto">
          <a:xfrm>
            <a:off x="4114800" y="4724400"/>
            <a:ext cx="685800" cy="685800"/>
          </a:xfrm>
          <a:prstGeom prst="ellipse">
            <a:avLst/>
          </a:prstGeom>
          <a:solidFill>
            <a:srgbClr val="00FF00"/>
          </a:solidFill>
          <a:ln w="38100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aramond" pitchFamily="18" charset="0"/>
            </a:endParaRP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74FD0F0-C901-4ECC-BB70-3EA19908B812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96132" presetClass="entr" presetSubtype="23486142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" grpId="0"/>
      <p:bldP spid="144416" grpId="0" autoUpdateAnimBg="0"/>
      <p:bldP spid="14441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457200" y="15240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buClr>
                <a:srgbClr val="00FF00"/>
              </a:buClr>
              <a:buFont typeface="Wingdings" pitchFamily="2" charset="2"/>
              <a:buChar char="ü"/>
            </a:pPr>
            <a:r>
              <a:rPr lang="en-US" sz="2800">
                <a:latin typeface="Times New Roman" pitchFamily="18" charset="0"/>
                <a:cs typeface="Arial" charset="0"/>
              </a:rPr>
              <a:t>Let </a:t>
            </a:r>
            <a:r>
              <a:rPr lang="en-US" sz="2800" i="1">
                <a:latin typeface="Times New Roman" pitchFamily="18" charset="0"/>
                <a:cs typeface="Arial" charset="0"/>
              </a:rPr>
              <a:t>a</a:t>
            </a:r>
            <a:r>
              <a:rPr lang="en-US" sz="2800" baseline="-25000">
                <a:latin typeface="Times New Roman" pitchFamily="18" charset="0"/>
                <a:cs typeface="Arial" charset="0"/>
              </a:rPr>
              <a:t>2</a:t>
            </a:r>
            <a:r>
              <a:rPr lang="en-US" sz="2800">
                <a:latin typeface="Times New Roman" pitchFamily="18" charset="0"/>
                <a:cs typeface="Arial" charset="0"/>
              </a:rPr>
              <a:t> be a minimal of the new poset.</a:t>
            </a: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1905000" y="4724400"/>
            <a:ext cx="83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FFFF00"/>
                </a:solidFill>
                <a:latin typeface="Times New Roman" pitchFamily="18" charset="0"/>
                <a:cs typeface="Arial" charset="0"/>
              </a:rPr>
              <a:t>uwear</a:t>
            </a:r>
            <a:endParaRPr lang="en-US" sz="1600">
              <a:latin typeface="Times New Roman" pitchFamily="18" charset="0"/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" y="2590800"/>
            <a:ext cx="5562600" cy="2667000"/>
            <a:chOff x="288" y="1632"/>
            <a:chExt cx="3504" cy="1680"/>
          </a:xfrm>
        </p:grpSpPr>
        <p:sp>
          <p:nvSpPr>
            <p:cNvPr id="65547" name="Oval 5"/>
            <p:cNvSpPr>
              <a:spLocks noChangeArrowheads="1"/>
            </p:cNvSpPr>
            <p:nvPr/>
          </p:nvSpPr>
          <p:spPr bwMode="auto">
            <a:xfrm>
              <a:off x="816" y="1632"/>
              <a:ext cx="432" cy="432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65548" name="Text Box 6"/>
            <p:cNvSpPr txBox="1">
              <a:spLocks noChangeArrowheads="1"/>
            </p:cNvSpPr>
            <p:nvPr/>
          </p:nvSpPr>
          <p:spPr bwMode="auto">
            <a:xfrm>
              <a:off x="768" y="1728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solidFill>
                    <a:srgbClr val="FFFF00"/>
                  </a:solidFill>
                  <a:latin typeface="Times New Roman" pitchFamily="18" charset="0"/>
                  <a:cs typeface="Arial" charset="0"/>
                </a:rPr>
                <a:t>shoes</a:t>
              </a:r>
              <a:endParaRPr lang="en-US" sz="16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5549" name="Oval 7"/>
            <p:cNvSpPr>
              <a:spLocks noChangeArrowheads="1"/>
            </p:cNvSpPr>
            <p:nvPr/>
          </p:nvSpPr>
          <p:spPr bwMode="auto">
            <a:xfrm>
              <a:off x="1680" y="1632"/>
              <a:ext cx="432" cy="432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65550" name="Text Box 8"/>
            <p:cNvSpPr txBox="1">
              <a:spLocks noChangeArrowheads="1"/>
            </p:cNvSpPr>
            <p:nvPr/>
          </p:nvSpPr>
          <p:spPr bwMode="auto">
            <a:xfrm>
              <a:off x="1632" y="1728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solidFill>
                    <a:srgbClr val="FFFF00"/>
                  </a:solidFill>
                  <a:latin typeface="Times New Roman" pitchFamily="18" charset="0"/>
                  <a:cs typeface="Arial" charset="0"/>
                </a:rPr>
                <a:t>belt</a:t>
              </a:r>
              <a:endParaRPr lang="en-US" sz="16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5551" name="Oval 9"/>
            <p:cNvSpPr>
              <a:spLocks noChangeArrowheads="1"/>
            </p:cNvSpPr>
            <p:nvPr/>
          </p:nvSpPr>
          <p:spPr bwMode="auto">
            <a:xfrm>
              <a:off x="2592" y="1632"/>
              <a:ext cx="432" cy="432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65552" name="Text Box 10"/>
            <p:cNvSpPr txBox="1">
              <a:spLocks noChangeArrowheads="1"/>
            </p:cNvSpPr>
            <p:nvPr/>
          </p:nvSpPr>
          <p:spPr bwMode="auto">
            <a:xfrm>
              <a:off x="2544" y="1728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solidFill>
                    <a:srgbClr val="FFFF00"/>
                  </a:solidFill>
                  <a:latin typeface="Times New Roman" pitchFamily="18" charset="0"/>
                  <a:cs typeface="Arial" charset="0"/>
                </a:rPr>
                <a:t>jacket</a:t>
              </a:r>
              <a:endParaRPr lang="en-US" sz="16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5553" name="Oval 11"/>
            <p:cNvSpPr>
              <a:spLocks noChangeArrowheads="1"/>
            </p:cNvSpPr>
            <p:nvPr/>
          </p:nvSpPr>
          <p:spPr bwMode="auto">
            <a:xfrm>
              <a:off x="2592" y="2208"/>
              <a:ext cx="432" cy="432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65554" name="Text Box 12"/>
            <p:cNvSpPr txBox="1">
              <a:spLocks noChangeArrowheads="1"/>
            </p:cNvSpPr>
            <p:nvPr/>
          </p:nvSpPr>
          <p:spPr bwMode="auto">
            <a:xfrm>
              <a:off x="2544" y="2304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solidFill>
                    <a:srgbClr val="FFFF00"/>
                  </a:solidFill>
                  <a:latin typeface="Times New Roman" pitchFamily="18" charset="0"/>
                  <a:cs typeface="Arial" charset="0"/>
                </a:rPr>
                <a:t>swter</a:t>
              </a:r>
              <a:endParaRPr lang="en-US" sz="16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5555" name="Oval 13"/>
            <p:cNvSpPr>
              <a:spLocks noChangeArrowheads="1"/>
            </p:cNvSpPr>
            <p:nvPr/>
          </p:nvSpPr>
          <p:spPr bwMode="auto">
            <a:xfrm>
              <a:off x="1248" y="2208"/>
              <a:ext cx="432" cy="432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65556" name="Text Box 14"/>
            <p:cNvSpPr txBox="1">
              <a:spLocks noChangeArrowheads="1"/>
            </p:cNvSpPr>
            <p:nvPr/>
          </p:nvSpPr>
          <p:spPr bwMode="auto">
            <a:xfrm>
              <a:off x="1200" y="2304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solidFill>
                    <a:srgbClr val="FFFF00"/>
                  </a:solidFill>
                  <a:latin typeface="Times New Roman" pitchFamily="18" charset="0"/>
                  <a:cs typeface="Arial" charset="0"/>
                </a:rPr>
                <a:t>jeans</a:t>
              </a:r>
              <a:endParaRPr lang="en-US" sz="16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5557" name="Oval 15"/>
            <p:cNvSpPr>
              <a:spLocks noChangeArrowheads="1"/>
            </p:cNvSpPr>
            <p:nvPr/>
          </p:nvSpPr>
          <p:spPr bwMode="auto">
            <a:xfrm>
              <a:off x="336" y="2208"/>
              <a:ext cx="432" cy="432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65558" name="Text Box 16"/>
            <p:cNvSpPr txBox="1">
              <a:spLocks noChangeArrowheads="1"/>
            </p:cNvSpPr>
            <p:nvPr/>
          </p:nvSpPr>
          <p:spPr bwMode="auto">
            <a:xfrm>
              <a:off x="288" y="2304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solidFill>
                    <a:srgbClr val="FFFF00"/>
                  </a:solidFill>
                  <a:latin typeface="Times New Roman" pitchFamily="18" charset="0"/>
                  <a:cs typeface="Arial" charset="0"/>
                </a:rPr>
                <a:t>socks</a:t>
              </a:r>
              <a:endParaRPr lang="en-US" sz="16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5559" name="Oval 17"/>
            <p:cNvSpPr>
              <a:spLocks noChangeArrowheads="1"/>
            </p:cNvSpPr>
            <p:nvPr/>
          </p:nvSpPr>
          <p:spPr bwMode="auto">
            <a:xfrm>
              <a:off x="1248" y="2880"/>
              <a:ext cx="432" cy="432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65560" name="Oval 18"/>
            <p:cNvSpPr>
              <a:spLocks noChangeArrowheads="1"/>
            </p:cNvSpPr>
            <p:nvPr/>
          </p:nvSpPr>
          <p:spPr bwMode="auto">
            <a:xfrm>
              <a:off x="2592" y="2880"/>
              <a:ext cx="432" cy="432"/>
            </a:xfrm>
            <a:prstGeom prst="ellipse">
              <a:avLst/>
            </a:prstGeom>
            <a:solidFill>
              <a:srgbClr val="00FF00"/>
            </a:solidFill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65561" name="Text Box 19"/>
            <p:cNvSpPr txBox="1">
              <a:spLocks noChangeArrowheads="1"/>
            </p:cNvSpPr>
            <p:nvPr/>
          </p:nvSpPr>
          <p:spPr bwMode="auto">
            <a:xfrm>
              <a:off x="2544" y="2976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solidFill>
                    <a:schemeClr val="bg2"/>
                  </a:solidFill>
                  <a:latin typeface="Times New Roman" pitchFamily="18" charset="0"/>
                  <a:cs typeface="Arial" charset="0"/>
                </a:rPr>
                <a:t>shirt</a:t>
              </a:r>
            </a:p>
          </p:txBody>
        </p:sp>
        <p:sp>
          <p:nvSpPr>
            <p:cNvPr id="65562" name="Oval 20"/>
            <p:cNvSpPr>
              <a:spLocks noChangeArrowheads="1"/>
            </p:cNvSpPr>
            <p:nvPr/>
          </p:nvSpPr>
          <p:spPr bwMode="auto">
            <a:xfrm>
              <a:off x="3312" y="2208"/>
              <a:ext cx="432" cy="432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65563" name="Text Box 21"/>
            <p:cNvSpPr txBox="1">
              <a:spLocks noChangeArrowheads="1"/>
            </p:cNvSpPr>
            <p:nvPr/>
          </p:nvSpPr>
          <p:spPr bwMode="auto">
            <a:xfrm>
              <a:off x="3264" y="2304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solidFill>
                    <a:srgbClr val="FFFF00"/>
                  </a:solidFill>
                  <a:latin typeface="Times New Roman" pitchFamily="18" charset="0"/>
                  <a:cs typeface="Arial" charset="0"/>
                </a:rPr>
                <a:t>jwlry</a:t>
              </a:r>
              <a:endParaRPr lang="en-US" sz="16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5564" name="Line 22"/>
            <p:cNvSpPr>
              <a:spLocks noChangeShapeType="1"/>
            </p:cNvSpPr>
            <p:nvPr/>
          </p:nvSpPr>
          <p:spPr bwMode="auto">
            <a:xfrm>
              <a:off x="1440" y="2640"/>
              <a:ext cx="0" cy="24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5" name="Line 23"/>
            <p:cNvSpPr>
              <a:spLocks noChangeShapeType="1"/>
            </p:cNvSpPr>
            <p:nvPr/>
          </p:nvSpPr>
          <p:spPr bwMode="auto">
            <a:xfrm flipH="1">
              <a:off x="1440" y="2064"/>
              <a:ext cx="432" cy="14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6" name="Line 24"/>
            <p:cNvSpPr>
              <a:spLocks noChangeShapeType="1"/>
            </p:cNvSpPr>
            <p:nvPr/>
          </p:nvSpPr>
          <p:spPr bwMode="auto">
            <a:xfrm>
              <a:off x="1008" y="2064"/>
              <a:ext cx="432" cy="14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7" name="Line 25"/>
            <p:cNvSpPr>
              <a:spLocks noChangeShapeType="1"/>
            </p:cNvSpPr>
            <p:nvPr/>
          </p:nvSpPr>
          <p:spPr bwMode="auto">
            <a:xfrm flipH="1">
              <a:off x="528" y="2064"/>
              <a:ext cx="480" cy="14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8" name="Line 26"/>
            <p:cNvSpPr>
              <a:spLocks noChangeShapeType="1"/>
            </p:cNvSpPr>
            <p:nvPr/>
          </p:nvSpPr>
          <p:spPr bwMode="auto">
            <a:xfrm flipH="1">
              <a:off x="2784" y="2064"/>
              <a:ext cx="0" cy="14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9" name="Line 27"/>
            <p:cNvSpPr>
              <a:spLocks noChangeShapeType="1"/>
            </p:cNvSpPr>
            <p:nvPr/>
          </p:nvSpPr>
          <p:spPr bwMode="auto">
            <a:xfrm flipH="1">
              <a:off x="2784" y="2640"/>
              <a:ext cx="0" cy="24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0" name="Line 28"/>
            <p:cNvSpPr>
              <a:spLocks noChangeShapeType="1"/>
            </p:cNvSpPr>
            <p:nvPr/>
          </p:nvSpPr>
          <p:spPr bwMode="auto">
            <a:xfrm flipH="1">
              <a:off x="2784" y="2640"/>
              <a:ext cx="720" cy="24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5437" name="Rectangle 29"/>
          <p:cNvSpPr>
            <a:spLocks noGrp="1" noRot="1" noChangeArrowheads="1"/>
          </p:cNvSpPr>
          <p:nvPr>
            <p:ph type="title"/>
          </p:nvPr>
        </p:nvSpPr>
        <p:spPr>
          <a:xfrm>
            <a:off x="457200" y="304800"/>
            <a:ext cx="8229600" cy="1020763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mtClean="0"/>
              <a:t> Topological Sorting</a:t>
            </a: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6172200" y="2971800"/>
            <a:ext cx="2667000" cy="2133600"/>
            <a:chOff x="3888" y="2160"/>
            <a:chExt cx="1680" cy="1344"/>
          </a:xfrm>
        </p:grpSpPr>
        <p:sp>
          <p:nvSpPr>
            <p:cNvPr id="65545" name="Oval 31"/>
            <p:cNvSpPr>
              <a:spLocks noChangeArrowheads="1"/>
            </p:cNvSpPr>
            <p:nvPr/>
          </p:nvSpPr>
          <p:spPr bwMode="auto">
            <a:xfrm>
              <a:off x="3888" y="2160"/>
              <a:ext cx="1680" cy="13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65546" name="Text Box 32"/>
            <p:cNvSpPr txBox="1">
              <a:spLocks noChangeArrowheads="1"/>
            </p:cNvSpPr>
            <p:nvPr/>
          </p:nvSpPr>
          <p:spPr bwMode="auto">
            <a:xfrm>
              <a:off x="4107" y="2214"/>
              <a:ext cx="1195" cy="1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sz="2800">
                  <a:latin typeface="Times New Roman" pitchFamily="18" charset="0"/>
                  <a:cs typeface="Arial" charset="0"/>
                </a:rPr>
                <a:t>E.g. </a:t>
              </a:r>
              <a:r>
                <a:rPr lang="en-US" sz="2800">
                  <a:solidFill>
                    <a:schemeClr val="bg2"/>
                  </a:solidFill>
                  <a:latin typeface="Times New Roman" pitchFamily="18" charset="0"/>
                  <a:cs typeface="Arial" charset="0"/>
                </a:rPr>
                <a:t>underwear</a:t>
              </a:r>
              <a:r>
                <a:rPr lang="en-US" sz="2800">
                  <a:latin typeface="Times New Roman" pitchFamily="18" charset="0"/>
                  <a:cs typeface="Arial" charset="0"/>
                </a:rPr>
                <a:t> is a new minimal element</a:t>
              </a:r>
            </a:p>
          </p:txBody>
        </p:sp>
      </p:grpSp>
      <p:sp>
        <p:nvSpPr>
          <p:cNvPr id="145441" name="Rectangle 33"/>
          <p:cNvSpPr>
            <a:spLocks noChangeArrowheads="1"/>
          </p:cNvSpPr>
          <p:nvPr/>
        </p:nvSpPr>
        <p:spPr bwMode="auto">
          <a:xfrm>
            <a:off x="533400" y="5562600"/>
            <a:ext cx="78486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>
                <a:srgbClr val="00FF00"/>
              </a:buClr>
              <a:buFont typeface="Wingdings" pitchFamily="2" charset="2"/>
              <a:buChar char="ü"/>
            </a:pPr>
            <a:r>
              <a:rPr lang="en-US" sz="2800">
                <a:latin typeface="Times New Roman" pitchFamily="18" charset="0"/>
                <a:cs typeface="Arial" charset="0"/>
              </a:rPr>
              <a:t> Now every element of this new poset cannot be a  proper lower bound of </a:t>
            </a:r>
            <a:r>
              <a:rPr lang="en-US" sz="2800" i="1">
                <a:latin typeface="Times New Roman" pitchFamily="18" charset="0"/>
                <a:cs typeface="Arial" charset="0"/>
              </a:rPr>
              <a:t>a</a:t>
            </a:r>
            <a:r>
              <a:rPr lang="en-US" sz="2800" baseline="-25000">
                <a:latin typeface="Times New Roman" pitchFamily="18" charset="0"/>
                <a:cs typeface="Arial" charset="0"/>
              </a:rPr>
              <a:t>1</a:t>
            </a:r>
            <a:r>
              <a:rPr lang="en-US" sz="2800">
                <a:latin typeface="Times New Roman" pitchFamily="18" charset="0"/>
                <a:cs typeface="Arial" charset="0"/>
              </a:rPr>
              <a:t> and </a:t>
            </a:r>
            <a:r>
              <a:rPr lang="en-US" sz="2800" i="1">
                <a:latin typeface="Times New Roman" pitchFamily="18" charset="0"/>
                <a:cs typeface="Arial" charset="0"/>
              </a:rPr>
              <a:t>a</a:t>
            </a:r>
            <a:r>
              <a:rPr lang="en-US" sz="2800" baseline="-25000">
                <a:latin typeface="Times New Roman" pitchFamily="18" charset="0"/>
                <a:cs typeface="Arial" charset="0"/>
              </a:rPr>
              <a:t>2</a:t>
            </a:r>
            <a:r>
              <a:rPr lang="en-US" sz="2800">
                <a:latin typeface="Times New Roman" pitchFamily="18" charset="0"/>
                <a:cs typeface="Arial" charset="0"/>
              </a:rPr>
              <a:t> in the original poset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C80508-65B6-47E6-B541-986DC8CCD6EE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5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5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0" grpId="0"/>
      <p:bldP spid="145411" grpId="0"/>
      <p:bldP spid="14544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001000" cy="6096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Times" pitchFamily="18" charset="0"/>
              <a:buNone/>
              <a:defRPr/>
            </a:pPr>
            <a:r>
              <a:rPr lang="en-US" sz="2800" smtClean="0">
                <a:latin typeface="Times New Roman" pitchFamily="18" charset="0"/>
              </a:rPr>
              <a:t>This process continues until all elements are removed</a:t>
            </a:r>
            <a:endParaRPr lang="en-US" sz="2800" smtClean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457200" y="990600"/>
            <a:ext cx="8077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buFont typeface="Times" pitchFamily="18" charset="0"/>
              <a:buNone/>
            </a:pPr>
            <a:r>
              <a:rPr lang="en-US" sz="2800">
                <a:latin typeface="Times New Roman" pitchFamily="18" charset="0"/>
                <a:cs typeface="Arial" charset="0"/>
              </a:rPr>
              <a:t>We obtain a new order of the elements satisfying the given constraints:</a:t>
            </a:r>
          </a:p>
          <a:p>
            <a:pPr marL="457200" indent="-457200" algn="ctr">
              <a:lnSpc>
                <a:spcPct val="90000"/>
              </a:lnSpc>
              <a:buFont typeface="Times" pitchFamily="18" charset="0"/>
              <a:buNone/>
            </a:pPr>
            <a:r>
              <a:rPr lang="en-US" sz="2800" i="1">
                <a:latin typeface="Times New Roman" pitchFamily="18" charset="0"/>
                <a:cs typeface="Arial" charset="0"/>
              </a:rPr>
              <a:t>a</a:t>
            </a:r>
            <a:r>
              <a:rPr lang="en-US" sz="2800" baseline="-25000">
                <a:latin typeface="Times New Roman" pitchFamily="18" charset="0"/>
                <a:cs typeface="Arial" charset="0"/>
              </a:rPr>
              <a:t>1</a:t>
            </a:r>
            <a:r>
              <a:rPr lang="en-US" sz="2800">
                <a:latin typeface="Times New Roman" pitchFamily="18" charset="0"/>
                <a:cs typeface="Arial" charset="0"/>
              </a:rPr>
              <a:t>, </a:t>
            </a:r>
            <a:r>
              <a:rPr lang="en-US" sz="2800" i="1">
                <a:latin typeface="Times New Roman" pitchFamily="18" charset="0"/>
                <a:cs typeface="Arial" charset="0"/>
              </a:rPr>
              <a:t>a</a:t>
            </a:r>
            <a:r>
              <a:rPr lang="en-US" sz="2800" baseline="-25000">
                <a:latin typeface="Times New Roman" pitchFamily="18" charset="0"/>
                <a:cs typeface="Arial" charset="0"/>
              </a:rPr>
              <a:t>2</a:t>
            </a:r>
            <a:r>
              <a:rPr lang="en-US" sz="2800">
                <a:latin typeface="Times New Roman" pitchFamily="18" charset="0"/>
                <a:cs typeface="Arial" charset="0"/>
              </a:rPr>
              <a:t>, …, </a:t>
            </a:r>
            <a:r>
              <a:rPr lang="en-US" sz="2800" i="1">
                <a:latin typeface="Times New Roman" pitchFamily="18" charset="0"/>
                <a:cs typeface="Arial" charset="0"/>
              </a:rPr>
              <a:t>a</a:t>
            </a:r>
            <a:r>
              <a:rPr lang="en-US" sz="2800" i="1" baseline="-25000">
                <a:latin typeface="Times New Roman" pitchFamily="18" charset="0"/>
                <a:cs typeface="Arial" charset="0"/>
              </a:rPr>
              <a:t>m</a:t>
            </a:r>
            <a:endParaRPr lang="en-US" sz="2800" i="1">
              <a:latin typeface="Times New Roman" pitchFamily="18" charset="0"/>
              <a:cs typeface="Arial" charset="0"/>
            </a:endParaRPr>
          </a:p>
        </p:txBody>
      </p:sp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2590800" y="2590800"/>
            <a:ext cx="83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FFFF00"/>
                </a:solidFill>
                <a:latin typeface="Times New Roman" pitchFamily="18" charset="0"/>
                <a:cs typeface="Arial" charset="0"/>
              </a:rPr>
              <a:t>shoes</a:t>
            </a: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3962400" y="2590800"/>
            <a:ext cx="83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FFFF00"/>
                </a:solidFill>
                <a:latin typeface="Times New Roman" pitchFamily="18" charset="0"/>
                <a:cs typeface="Arial" charset="0"/>
              </a:rPr>
              <a:t>belt</a:t>
            </a: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46438" name="Text Box 6"/>
          <p:cNvSpPr txBox="1">
            <a:spLocks noChangeArrowheads="1"/>
          </p:cNvSpPr>
          <p:nvPr/>
        </p:nvSpPr>
        <p:spPr bwMode="auto">
          <a:xfrm>
            <a:off x="5410200" y="2590800"/>
            <a:ext cx="83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FFFF00"/>
                </a:solidFill>
                <a:latin typeface="Times New Roman" pitchFamily="18" charset="0"/>
                <a:cs typeface="Arial" charset="0"/>
              </a:rPr>
              <a:t>jacket</a:t>
            </a: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5410200" y="3505200"/>
            <a:ext cx="83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FFFF00"/>
                </a:solidFill>
                <a:latin typeface="Times New Roman" pitchFamily="18" charset="0"/>
                <a:cs typeface="Arial" charset="0"/>
              </a:rPr>
              <a:t>swter</a:t>
            </a: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46440" name="Text Box 8"/>
          <p:cNvSpPr txBox="1">
            <a:spLocks noChangeArrowheads="1"/>
          </p:cNvSpPr>
          <p:nvPr/>
        </p:nvSpPr>
        <p:spPr bwMode="auto">
          <a:xfrm>
            <a:off x="3276600" y="3505200"/>
            <a:ext cx="83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FFFF00"/>
                </a:solidFill>
                <a:latin typeface="Times New Roman" pitchFamily="18" charset="0"/>
                <a:cs typeface="Arial" charset="0"/>
              </a:rPr>
              <a:t>jeans</a:t>
            </a: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1828800" y="3505200"/>
            <a:ext cx="83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FFFF00"/>
                </a:solidFill>
                <a:latin typeface="Times New Roman" pitchFamily="18" charset="0"/>
                <a:cs typeface="Arial" charset="0"/>
              </a:rPr>
              <a:t>socks</a:t>
            </a: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46442" name="Text Box 10"/>
          <p:cNvSpPr txBox="1">
            <a:spLocks noChangeArrowheads="1"/>
          </p:cNvSpPr>
          <p:nvPr/>
        </p:nvSpPr>
        <p:spPr bwMode="auto">
          <a:xfrm>
            <a:off x="3276600" y="4572000"/>
            <a:ext cx="83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FFFF00"/>
                </a:solidFill>
                <a:latin typeface="Times New Roman" pitchFamily="18" charset="0"/>
                <a:cs typeface="Arial" charset="0"/>
              </a:rPr>
              <a:t>uwear</a:t>
            </a: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46443" name="Text Box 11"/>
          <p:cNvSpPr txBox="1">
            <a:spLocks noChangeArrowheads="1"/>
          </p:cNvSpPr>
          <p:nvPr/>
        </p:nvSpPr>
        <p:spPr bwMode="auto">
          <a:xfrm>
            <a:off x="5410200" y="4572000"/>
            <a:ext cx="83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FFFF00"/>
                </a:solidFill>
                <a:latin typeface="Times New Roman" pitchFamily="18" charset="0"/>
                <a:cs typeface="Arial" charset="0"/>
              </a:rPr>
              <a:t>shirt</a:t>
            </a: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46444" name="Text Box 12"/>
          <p:cNvSpPr txBox="1">
            <a:spLocks noChangeArrowheads="1"/>
          </p:cNvSpPr>
          <p:nvPr/>
        </p:nvSpPr>
        <p:spPr bwMode="auto">
          <a:xfrm>
            <a:off x="6553200" y="3505200"/>
            <a:ext cx="83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FFFF00"/>
                </a:solidFill>
                <a:latin typeface="Times New Roman" pitchFamily="18" charset="0"/>
                <a:cs typeface="Arial" charset="0"/>
              </a:rPr>
              <a:t>jwlry</a:t>
            </a:r>
            <a:endParaRPr lang="en-US" sz="1600">
              <a:latin typeface="Times New Roman" pitchFamily="18" charset="0"/>
              <a:cs typeface="Arial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905000" y="2438400"/>
            <a:ext cx="5410200" cy="2667000"/>
            <a:chOff x="672" y="1584"/>
            <a:chExt cx="3408" cy="1680"/>
          </a:xfrm>
        </p:grpSpPr>
        <p:sp>
          <p:nvSpPr>
            <p:cNvPr id="66578" name="Oval 14"/>
            <p:cNvSpPr>
              <a:spLocks noChangeArrowheads="1"/>
            </p:cNvSpPr>
            <p:nvPr/>
          </p:nvSpPr>
          <p:spPr bwMode="auto">
            <a:xfrm>
              <a:off x="1152" y="1584"/>
              <a:ext cx="432" cy="432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66579" name="Oval 15"/>
            <p:cNvSpPr>
              <a:spLocks noChangeArrowheads="1"/>
            </p:cNvSpPr>
            <p:nvPr/>
          </p:nvSpPr>
          <p:spPr bwMode="auto">
            <a:xfrm>
              <a:off x="2016" y="1584"/>
              <a:ext cx="432" cy="432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66580" name="Oval 16"/>
            <p:cNvSpPr>
              <a:spLocks noChangeArrowheads="1"/>
            </p:cNvSpPr>
            <p:nvPr/>
          </p:nvSpPr>
          <p:spPr bwMode="auto">
            <a:xfrm>
              <a:off x="2928" y="1584"/>
              <a:ext cx="432" cy="432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66581" name="Oval 17"/>
            <p:cNvSpPr>
              <a:spLocks noChangeArrowheads="1"/>
            </p:cNvSpPr>
            <p:nvPr/>
          </p:nvSpPr>
          <p:spPr bwMode="auto">
            <a:xfrm>
              <a:off x="2928" y="2160"/>
              <a:ext cx="432" cy="432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66582" name="Oval 18"/>
            <p:cNvSpPr>
              <a:spLocks noChangeArrowheads="1"/>
            </p:cNvSpPr>
            <p:nvPr/>
          </p:nvSpPr>
          <p:spPr bwMode="auto">
            <a:xfrm>
              <a:off x="1584" y="2160"/>
              <a:ext cx="432" cy="432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66583" name="Oval 19"/>
            <p:cNvSpPr>
              <a:spLocks noChangeArrowheads="1"/>
            </p:cNvSpPr>
            <p:nvPr/>
          </p:nvSpPr>
          <p:spPr bwMode="auto">
            <a:xfrm>
              <a:off x="672" y="2160"/>
              <a:ext cx="432" cy="432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66584" name="Oval 20"/>
            <p:cNvSpPr>
              <a:spLocks noChangeArrowheads="1"/>
            </p:cNvSpPr>
            <p:nvPr/>
          </p:nvSpPr>
          <p:spPr bwMode="auto">
            <a:xfrm>
              <a:off x="1584" y="2832"/>
              <a:ext cx="432" cy="432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66585" name="Oval 21"/>
            <p:cNvSpPr>
              <a:spLocks noChangeArrowheads="1"/>
            </p:cNvSpPr>
            <p:nvPr/>
          </p:nvSpPr>
          <p:spPr bwMode="auto">
            <a:xfrm>
              <a:off x="2928" y="2832"/>
              <a:ext cx="432" cy="432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66586" name="Oval 22"/>
            <p:cNvSpPr>
              <a:spLocks noChangeArrowheads="1"/>
            </p:cNvSpPr>
            <p:nvPr/>
          </p:nvSpPr>
          <p:spPr bwMode="auto">
            <a:xfrm>
              <a:off x="3648" y="2160"/>
              <a:ext cx="432" cy="432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66587" name="Line 23"/>
            <p:cNvSpPr>
              <a:spLocks noChangeShapeType="1"/>
            </p:cNvSpPr>
            <p:nvPr/>
          </p:nvSpPr>
          <p:spPr bwMode="auto">
            <a:xfrm>
              <a:off x="1776" y="2592"/>
              <a:ext cx="0" cy="24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8" name="Line 24"/>
            <p:cNvSpPr>
              <a:spLocks noChangeShapeType="1"/>
            </p:cNvSpPr>
            <p:nvPr/>
          </p:nvSpPr>
          <p:spPr bwMode="auto">
            <a:xfrm flipH="1">
              <a:off x="1776" y="2016"/>
              <a:ext cx="432" cy="14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9" name="Line 25"/>
            <p:cNvSpPr>
              <a:spLocks noChangeShapeType="1"/>
            </p:cNvSpPr>
            <p:nvPr/>
          </p:nvSpPr>
          <p:spPr bwMode="auto">
            <a:xfrm>
              <a:off x="1344" y="2016"/>
              <a:ext cx="432" cy="14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0" name="Line 26"/>
            <p:cNvSpPr>
              <a:spLocks noChangeShapeType="1"/>
            </p:cNvSpPr>
            <p:nvPr/>
          </p:nvSpPr>
          <p:spPr bwMode="auto">
            <a:xfrm flipH="1">
              <a:off x="864" y="2016"/>
              <a:ext cx="480" cy="14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1" name="Line 27"/>
            <p:cNvSpPr>
              <a:spLocks noChangeShapeType="1"/>
            </p:cNvSpPr>
            <p:nvPr/>
          </p:nvSpPr>
          <p:spPr bwMode="auto">
            <a:xfrm flipH="1">
              <a:off x="3120" y="2016"/>
              <a:ext cx="0" cy="14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2" name="Line 28"/>
            <p:cNvSpPr>
              <a:spLocks noChangeShapeType="1"/>
            </p:cNvSpPr>
            <p:nvPr/>
          </p:nvSpPr>
          <p:spPr bwMode="auto">
            <a:xfrm flipH="1">
              <a:off x="3120" y="2592"/>
              <a:ext cx="0" cy="24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3" name="Line 29"/>
            <p:cNvSpPr>
              <a:spLocks noChangeShapeType="1"/>
            </p:cNvSpPr>
            <p:nvPr/>
          </p:nvSpPr>
          <p:spPr bwMode="auto">
            <a:xfrm flipH="1">
              <a:off x="3120" y="2592"/>
              <a:ext cx="720" cy="24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228600" y="5257800"/>
            <a:ext cx="8077200" cy="1600200"/>
            <a:chOff x="144" y="3312"/>
            <a:chExt cx="5088" cy="1008"/>
          </a:xfrm>
        </p:grpSpPr>
        <p:sp>
          <p:nvSpPr>
            <p:cNvPr id="66576" name="Oval 31"/>
            <p:cNvSpPr>
              <a:spLocks noChangeArrowheads="1"/>
            </p:cNvSpPr>
            <p:nvPr/>
          </p:nvSpPr>
          <p:spPr bwMode="auto">
            <a:xfrm>
              <a:off x="144" y="3312"/>
              <a:ext cx="5088" cy="100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66577" name="Text Box 32"/>
            <p:cNvSpPr txBox="1">
              <a:spLocks noChangeArrowheads="1"/>
            </p:cNvSpPr>
            <p:nvPr/>
          </p:nvSpPr>
          <p:spPr bwMode="auto">
            <a:xfrm>
              <a:off x="816" y="3504"/>
              <a:ext cx="3728" cy="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  <a:cs typeface="Arial" charset="0"/>
                </a:rPr>
                <a:t>The arrangement of the given poset in the new total order </a:t>
              </a:r>
              <a:r>
                <a:rPr lang="en-US" sz="2400" i="1">
                  <a:latin typeface="Times New Roman" pitchFamily="18" charset="0"/>
                  <a:cs typeface="Arial" charset="0"/>
                </a:rPr>
                <a:t>a</a:t>
              </a:r>
              <a:r>
                <a:rPr lang="en-US" sz="2400" baseline="-25000">
                  <a:latin typeface="Times New Roman" pitchFamily="18" charset="0"/>
                  <a:cs typeface="Arial" charset="0"/>
                </a:rPr>
                <a:t>1</a:t>
              </a:r>
              <a:r>
                <a:rPr lang="en-US" sz="2400">
                  <a:latin typeface="Times New Roman" pitchFamily="18" charset="0"/>
                  <a:cs typeface="Arial" charset="0"/>
                </a:rPr>
                <a:t>, </a:t>
              </a:r>
              <a:r>
                <a:rPr lang="en-US" sz="2400" i="1">
                  <a:latin typeface="Times New Roman" pitchFamily="18" charset="0"/>
                  <a:cs typeface="Arial" charset="0"/>
                </a:rPr>
                <a:t>a</a:t>
              </a:r>
              <a:r>
                <a:rPr lang="en-US" sz="2400" baseline="-25000">
                  <a:latin typeface="Times New Roman" pitchFamily="18" charset="0"/>
                  <a:cs typeface="Arial" charset="0"/>
                </a:rPr>
                <a:t>2</a:t>
              </a:r>
              <a:r>
                <a:rPr lang="en-US" sz="2400">
                  <a:latin typeface="Times New Roman" pitchFamily="18" charset="0"/>
                  <a:cs typeface="Arial" charset="0"/>
                </a:rPr>
                <a:t>, … compatible with the old order is called the </a:t>
              </a:r>
              <a:r>
                <a:rPr lang="en-US" sz="2400">
                  <a:solidFill>
                    <a:schemeClr val="bg2"/>
                  </a:solidFill>
                  <a:latin typeface="Times New Roman" pitchFamily="18" charset="0"/>
                  <a:cs typeface="Arial" charset="0"/>
                </a:rPr>
                <a:t>Topological sorting</a:t>
              </a:r>
            </a:p>
          </p:txBody>
        </p:sp>
      </p:grpSp>
      <p:sp>
        <p:nvSpPr>
          <p:cNvPr id="33" name="Slide Number Placeholder 3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06F072-4DC8-4D93-B5E4-69712D9104F3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4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4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6" grpId="0"/>
      <p:bldP spid="146437" grpId="0"/>
      <p:bldP spid="146438" grpId="0"/>
      <p:bldP spid="146439" grpId="0"/>
      <p:bldP spid="146440" grpId="0"/>
      <p:bldP spid="146441" grpId="0"/>
      <p:bldP spid="146442" grpId="0"/>
      <p:bldP spid="146443" grpId="0"/>
      <p:bldP spid="14644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Bài tập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sz="2800" smtClean="0">
                <a:effectLst/>
                <a:latin typeface="VNI-Centur" pitchFamily="2" charset="0"/>
                <a:cs typeface="Times New Roman" pitchFamily="18" charset="0"/>
              </a:rPr>
              <a:t>1. </a:t>
            </a:r>
            <a:r>
              <a:rPr lang="en-US" sz="2800" smtClean="0">
                <a:effectLst/>
                <a:latin typeface="VNI-Times" pitchFamily="2" charset="0"/>
                <a:cs typeface="Times New Roman" pitchFamily="18" charset="0"/>
              </a:rPr>
              <a:t>Khaûo saùt caùc tính chaát cuûa caùc quan heä </a:t>
            </a:r>
            <a:r>
              <a:rPr lang="en-US" sz="2800" smtClean="0">
                <a:effectLst/>
                <a:latin typeface="Gigi" pitchFamily="82" charset="0"/>
                <a:cs typeface="Times New Roman" pitchFamily="18" charset="0"/>
              </a:rPr>
              <a:t>R</a:t>
            </a:r>
            <a:r>
              <a:rPr lang="en-US" sz="2800" smtClean="0">
                <a:effectLst/>
                <a:latin typeface="VNI-Times" pitchFamily="2" charset="0"/>
                <a:cs typeface="Times New Roman" pitchFamily="18" charset="0"/>
              </a:rPr>
              <a:t>  sau. Xeùt xem quan heä </a:t>
            </a:r>
            <a:r>
              <a:rPr lang="en-US" sz="2800" smtClean="0">
                <a:effectLst/>
                <a:latin typeface="Gigi" pitchFamily="82" charset="0"/>
                <a:cs typeface="Times New Roman" pitchFamily="18" charset="0"/>
              </a:rPr>
              <a:t>R</a:t>
            </a:r>
            <a:r>
              <a:rPr lang="en-US" sz="2800" smtClean="0">
                <a:effectLst/>
                <a:latin typeface="VNI-Times" pitchFamily="2" charset="0"/>
                <a:cs typeface="Times New Roman" pitchFamily="18" charset="0"/>
              </a:rPr>
              <a:t> naøo laø quan heä töông ñöông. Tìm caùc lôùp töông ñöông cho caùc quan heä töông ñöông töông öùng.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sz="2800" smtClean="0">
                <a:effectLst/>
                <a:latin typeface="VNI-Times" pitchFamily="2" charset="0"/>
                <a:cs typeface="Times New Roman" pitchFamily="18" charset="0"/>
              </a:rPr>
              <a:t>a) </a:t>
            </a:r>
            <a:r>
              <a:rPr lang="en-US" sz="2800" smtClean="0">
                <a:effectLst/>
                <a:latin typeface="VNI-Times" pitchFamily="2" charset="0"/>
                <a:cs typeface="Times New Roman" pitchFamily="18" charset="0"/>
                <a:sym typeface="Symbol" pitchFamily="18" charset="2"/>
              </a:rPr>
              <a:t></a:t>
            </a:r>
            <a:r>
              <a:rPr lang="en-US" sz="2800" smtClean="0">
                <a:effectLst/>
                <a:latin typeface="VNI-Times" pitchFamily="2" charset="0"/>
                <a:cs typeface="Times New Roman" pitchFamily="18" charset="0"/>
              </a:rPr>
              <a:t>x, y </a:t>
            </a:r>
            <a:r>
              <a:rPr lang="en-US" sz="2800" smtClean="0">
                <a:effectLst/>
                <a:latin typeface="VNI-Times" pitchFamily="2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800" smtClean="0">
                <a:effectLst/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800" smtClean="0">
                <a:effectLst/>
                <a:latin typeface="Euclid Math Two" pitchFamily="18" charset="2"/>
                <a:cs typeface="Times New Roman" pitchFamily="18" charset="0"/>
              </a:rPr>
              <a:t>R</a:t>
            </a:r>
            <a:r>
              <a:rPr lang="en-US" sz="2800" smtClean="0">
                <a:effectLst/>
                <a:latin typeface="VNI-Times" pitchFamily="2" charset="0"/>
                <a:cs typeface="Times New Roman" pitchFamily="18" charset="0"/>
              </a:rPr>
              <a:t>, x</a:t>
            </a:r>
            <a:r>
              <a:rPr lang="en-US" sz="2800" smtClean="0">
                <a:effectLst/>
                <a:latin typeface="Gigi" pitchFamily="82" charset="0"/>
                <a:cs typeface="Times New Roman" pitchFamily="18" charset="0"/>
              </a:rPr>
              <a:t>R</a:t>
            </a:r>
            <a:r>
              <a:rPr lang="en-US" sz="2800" smtClean="0">
                <a:effectLst/>
                <a:latin typeface="VNI-Times" pitchFamily="2" charset="0"/>
                <a:cs typeface="Times New Roman" pitchFamily="18" charset="0"/>
              </a:rPr>
              <a:t>y </a:t>
            </a:r>
            <a:r>
              <a:rPr lang="en-US" sz="2800" smtClean="0">
                <a:effectLst/>
                <a:latin typeface="VNI-Times" pitchFamily="2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sz="2800" smtClean="0">
                <a:effectLst/>
                <a:latin typeface="VNI-Times" pitchFamily="2" charset="0"/>
                <a:cs typeface="Times New Roman" pitchFamily="18" charset="0"/>
              </a:rPr>
              <a:t> x</a:t>
            </a:r>
            <a:r>
              <a:rPr lang="en-US" baseline="30000" smtClean="0">
                <a:effectLst/>
                <a:latin typeface="VNI-Times" pitchFamily="2" charset="0"/>
                <a:cs typeface="Times New Roman" pitchFamily="18" charset="0"/>
              </a:rPr>
              <a:t>2</a:t>
            </a:r>
            <a:r>
              <a:rPr lang="en-US" sz="2800" smtClean="0">
                <a:effectLst/>
                <a:latin typeface="VNI-Times" pitchFamily="2" charset="0"/>
                <a:cs typeface="Times New Roman" pitchFamily="18" charset="0"/>
              </a:rPr>
              <a:t> + 2x = y</a:t>
            </a:r>
            <a:r>
              <a:rPr lang="en-US" baseline="30000" smtClean="0">
                <a:effectLst/>
                <a:latin typeface="VNI-Times" pitchFamily="2" charset="0"/>
                <a:cs typeface="Times New Roman" pitchFamily="18" charset="0"/>
              </a:rPr>
              <a:t>2</a:t>
            </a:r>
            <a:r>
              <a:rPr lang="en-US" sz="2800" smtClean="0">
                <a:effectLst/>
                <a:latin typeface="VNI-Times" pitchFamily="2" charset="0"/>
                <a:cs typeface="Times New Roman" pitchFamily="18" charset="0"/>
              </a:rPr>
              <a:t> + 2y;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sz="2800" smtClean="0">
                <a:effectLst/>
                <a:latin typeface="VNI-Times" pitchFamily="2" charset="0"/>
                <a:cs typeface="Times New Roman" pitchFamily="18" charset="0"/>
              </a:rPr>
              <a:t>b) </a:t>
            </a:r>
            <a:r>
              <a:rPr lang="en-US" sz="2800" smtClean="0">
                <a:effectLst/>
                <a:latin typeface="VNI-Times" pitchFamily="2" charset="0"/>
                <a:cs typeface="Times New Roman" pitchFamily="18" charset="0"/>
                <a:sym typeface="Symbol" pitchFamily="18" charset="2"/>
              </a:rPr>
              <a:t></a:t>
            </a:r>
            <a:r>
              <a:rPr lang="en-US" sz="2800" smtClean="0">
                <a:effectLst/>
                <a:latin typeface="VNI-Times" pitchFamily="2" charset="0"/>
                <a:cs typeface="Times New Roman" pitchFamily="18" charset="0"/>
              </a:rPr>
              <a:t>x, y </a:t>
            </a:r>
            <a:r>
              <a:rPr lang="en-US" sz="2800" smtClean="0">
                <a:effectLst/>
                <a:latin typeface="VNI-Times" pitchFamily="2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800" smtClean="0">
                <a:effectLst/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800" smtClean="0">
                <a:effectLst/>
                <a:latin typeface="Euclid Math Two" pitchFamily="18" charset="2"/>
                <a:cs typeface="Times New Roman" pitchFamily="18" charset="0"/>
              </a:rPr>
              <a:t>R</a:t>
            </a:r>
            <a:r>
              <a:rPr lang="en-US" sz="2800" smtClean="0">
                <a:effectLst/>
                <a:latin typeface="VNI-Times" pitchFamily="2" charset="0"/>
                <a:cs typeface="Times New Roman" pitchFamily="18" charset="0"/>
              </a:rPr>
              <a:t>, x</a:t>
            </a:r>
            <a:r>
              <a:rPr lang="en-US" sz="2800" smtClean="0">
                <a:effectLst/>
                <a:latin typeface="Gigi" pitchFamily="82" charset="0"/>
                <a:cs typeface="Times New Roman" pitchFamily="18" charset="0"/>
              </a:rPr>
              <a:t>R</a:t>
            </a:r>
            <a:r>
              <a:rPr lang="en-US" sz="2800" smtClean="0">
                <a:effectLst/>
                <a:latin typeface="VNI-Times" pitchFamily="2" charset="0"/>
                <a:cs typeface="Times New Roman" pitchFamily="18" charset="0"/>
              </a:rPr>
              <a:t>y </a:t>
            </a:r>
            <a:r>
              <a:rPr lang="en-US" sz="2800" smtClean="0">
                <a:effectLst/>
                <a:latin typeface="VNI-Times" pitchFamily="2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sz="2800" smtClean="0">
                <a:effectLst/>
                <a:latin typeface="VNI-Times" pitchFamily="2" charset="0"/>
                <a:cs typeface="Times New Roman" pitchFamily="18" charset="0"/>
              </a:rPr>
              <a:t> x</a:t>
            </a:r>
            <a:r>
              <a:rPr lang="en-US" baseline="30000" smtClean="0">
                <a:effectLst/>
                <a:latin typeface="VNI-Times" pitchFamily="2" charset="0"/>
                <a:cs typeface="Times New Roman" pitchFamily="18" charset="0"/>
              </a:rPr>
              <a:t>2</a:t>
            </a:r>
            <a:r>
              <a:rPr lang="en-US" sz="2800" smtClean="0">
                <a:effectLst/>
                <a:latin typeface="VNI-Times" pitchFamily="2" charset="0"/>
                <a:cs typeface="Times New Roman" pitchFamily="18" charset="0"/>
              </a:rPr>
              <a:t> + 2x </a:t>
            </a:r>
            <a:r>
              <a:rPr lang="en-US" sz="2800" smtClean="0">
                <a:effectLst/>
                <a:latin typeface="VNI-Times" pitchFamily="2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800" smtClean="0">
                <a:effectLst/>
                <a:latin typeface="VNI-Times" pitchFamily="2" charset="0"/>
                <a:cs typeface="Times New Roman" pitchFamily="18" charset="0"/>
              </a:rPr>
              <a:t> y</a:t>
            </a:r>
            <a:r>
              <a:rPr lang="en-US" baseline="30000" smtClean="0">
                <a:effectLst/>
                <a:latin typeface="VNI-Times" pitchFamily="2" charset="0"/>
                <a:cs typeface="Times New Roman" pitchFamily="18" charset="0"/>
              </a:rPr>
              <a:t>2</a:t>
            </a:r>
            <a:r>
              <a:rPr lang="en-US" sz="2800" smtClean="0">
                <a:effectLst/>
                <a:latin typeface="VNI-Times" pitchFamily="2" charset="0"/>
                <a:cs typeface="Times New Roman" pitchFamily="18" charset="0"/>
              </a:rPr>
              <a:t> + 2y;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sz="2800" smtClean="0">
                <a:effectLst/>
                <a:latin typeface="VNI-Times" pitchFamily="2" charset="0"/>
                <a:cs typeface="Times New Roman" pitchFamily="18" charset="0"/>
              </a:rPr>
              <a:t>c) </a:t>
            </a:r>
            <a:r>
              <a:rPr lang="en-US" sz="2800" smtClean="0">
                <a:effectLst/>
                <a:latin typeface="VNI-Times" pitchFamily="2" charset="0"/>
                <a:cs typeface="Times New Roman" pitchFamily="18" charset="0"/>
                <a:sym typeface="Symbol" pitchFamily="18" charset="2"/>
              </a:rPr>
              <a:t></a:t>
            </a:r>
            <a:r>
              <a:rPr lang="en-US" sz="2800" smtClean="0">
                <a:effectLst/>
                <a:latin typeface="VNI-Times" pitchFamily="2" charset="0"/>
                <a:cs typeface="Times New Roman" pitchFamily="18" charset="0"/>
              </a:rPr>
              <a:t>x, y </a:t>
            </a:r>
            <a:r>
              <a:rPr lang="en-US" sz="2800" smtClean="0">
                <a:effectLst/>
                <a:latin typeface="VNI-Times" pitchFamily="2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800" smtClean="0">
                <a:effectLst/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800" smtClean="0">
                <a:effectLst/>
                <a:latin typeface="Euclid Math Two" pitchFamily="18" charset="2"/>
                <a:cs typeface="Times New Roman" pitchFamily="18" charset="0"/>
              </a:rPr>
              <a:t>R</a:t>
            </a:r>
            <a:r>
              <a:rPr lang="en-US" sz="2800" smtClean="0">
                <a:effectLst/>
                <a:latin typeface="VNI-Times" pitchFamily="2" charset="0"/>
                <a:cs typeface="Times New Roman" pitchFamily="18" charset="0"/>
              </a:rPr>
              <a:t>, x</a:t>
            </a:r>
            <a:r>
              <a:rPr lang="en-US" sz="2800" smtClean="0">
                <a:effectLst/>
                <a:latin typeface="Gigi" pitchFamily="82" charset="0"/>
                <a:cs typeface="Times New Roman" pitchFamily="18" charset="0"/>
              </a:rPr>
              <a:t>R</a:t>
            </a:r>
            <a:r>
              <a:rPr lang="en-US" sz="2800" smtClean="0">
                <a:effectLst/>
                <a:latin typeface="VNI-Times" pitchFamily="2" charset="0"/>
                <a:cs typeface="Times New Roman" pitchFamily="18" charset="0"/>
              </a:rPr>
              <a:t>y </a:t>
            </a:r>
            <a:r>
              <a:rPr lang="en-US" sz="2800" smtClean="0">
                <a:effectLst/>
                <a:latin typeface="VNI-Times" pitchFamily="2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sz="2800" smtClean="0">
                <a:effectLst/>
                <a:latin typeface="VNI-Times" pitchFamily="2" charset="0"/>
                <a:cs typeface="Times New Roman" pitchFamily="18" charset="0"/>
              </a:rPr>
              <a:t>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sz="2800" smtClean="0">
                <a:effectLst/>
                <a:latin typeface="VNI-Times" pitchFamily="2" charset="0"/>
                <a:cs typeface="Times New Roman" pitchFamily="18" charset="0"/>
              </a:rPr>
              <a:t>                         x</a:t>
            </a:r>
            <a:r>
              <a:rPr lang="en-US" baseline="30000" smtClean="0">
                <a:effectLst/>
                <a:latin typeface="VNI-Times" pitchFamily="2" charset="0"/>
                <a:cs typeface="Times New Roman" pitchFamily="18" charset="0"/>
              </a:rPr>
              <a:t>3</a:t>
            </a:r>
            <a:r>
              <a:rPr lang="en-US" sz="2800" smtClean="0">
                <a:effectLst/>
                <a:latin typeface="VNI-Times" pitchFamily="2" charset="0"/>
                <a:cs typeface="Times New Roman" pitchFamily="18" charset="0"/>
              </a:rPr>
              <a:t> – x</a:t>
            </a:r>
            <a:r>
              <a:rPr lang="en-US" baseline="30000" smtClean="0">
                <a:effectLst/>
                <a:latin typeface="VNI-Times" pitchFamily="2" charset="0"/>
                <a:cs typeface="Times New Roman" pitchFamily="18" charset="0"/>
              </a:rPr>
              <a:t>2</a:t>
            </a:r>
            <a:r>
              <a:rPr lang="en-US" sz="2800" smtClean="0">
                <a:effectLst/>
                <a:latin typeface="VNI-Times" pitchFamily="2" charset="0"/>
                <a:cs typeface="Times New Roman" pitchFamily="18" charset="0"/>
              </a:rPr>
              <a:t>y – 3x = y</a:t>
            </a:r>
            <a:r>
              <a:rPr lang="en-US" baseline="30000" smtClean="0">
                <a:effectLst/>
                <a:latin typeface="VNI-Times" pitchFamily="2" charset="0"/>
                <a:cs typeface="Times New Roman" pitchFamily="18" charset="0"/>
              </a:rPr>
              <a:t>3</a:t>
            </a:r>
            <a:r>
              <a:rPr lang="en-US" sz="2800" smtClean="0">
                <a:effectLst/>
                <a:latin typeface="VNI-Times" pitchFamily="2" charset="0"/>
                <a:cs typeface="Times New Roman" pitchFamily="18" charset="0"/>
              </a:rPr>
              <a:t> – xy</a:t>
            </a:r>
            <a:r>
              <a:rPr lang="en-US" baseline="30000" smtClean="0">
                <a:effectLst/>
                <a:latin typeface="VNI-Times" pitchFamily="2" charset="0"/>
                <a:cs typeface="Times New Roman" pitchFamily="18" charset="0"/>
              </a:rPr>
              <a:t>2</a:t>
            </a:r>
            <a:r>
              <a:rPr lang="en-US" sz="2800" smtClean="0">
                <a:effectLst/>
                <a:latin typeface="VNI-Times" pitchFamily="2" charset="0"/>
                <a:cs typeface="Times New Roman" pitchFamily="18" charset="0"/>
              </a:rPr>
              <a:t> – 3y;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sz="2800" smtClean="0">
                <a:effectLst/>
                <a:latin typeface="VNI-Times" pitchFamily="2" charset="0"/>
                <a:cs typeface="Times New Roman" pitchFamily="18" charset="0"/>
              </a:rPr>
              <a:t>d) </a:t>
            </a:r>
            <a:r>
              <a:rPr lang="en-US" sz="2800" smtClean="0">
                <a:effectLst/>
                <a:latin typeface="VNI-Times" pitchFamily="2" charset="0"/>
                <a:cs typeface="Times New Roman" pitchFamily="18" charset="0"/>
                <a:sym typeface="Symbol" pitchFamily="18" charset="2"/>
              </a:rPr>
              <a:t></a:t>
            </a:r>
            <a:r>
              <a:rPr lang="en-US" sz="2800" smtClean="0">
                <a:effectLst/>
                <a:latin typeface="VNI-Times" pitchFamily="2" charset="0"/>
                <a:cs typeface="Times New Roman" pitchFamily="18" charset="0"/>
              </a:rPr>
              <a:t>x, y </a:t>
            </a:r>
            <a:r>
              <a:rPr lang="en-US" sz="2800" smtClean="0">
                <a:effectLst/>
                <a:latin typeface="VNI-Times" pitchFamily="2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800" smtClean="0">
                <a:effectLst/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800" smtClean="0">
                <a:effectLst/>
                <a:latin typeface="Euclid Math Two" pitchFamily="18" charset="2"/>
                <a:cs typeface="Times New Roman" pitchFamily="18" charset="0"/>
              </a:rPr>
              <a:t>R</a:t>
            </a:r>
            <a:r>
              <a:rPr lang="en-US" baseline="30000" smtClean="0">
                <a:effectLst/>
                <a:latin typeface="VNI-Times" pitchFamily="2" charset="0"/>
                <a:cs typeface="Times New Roman" pitchFamily="18" charset="0"/>
              </a:rPr>
              <a:t>+</a:t>
            </a:r>
            <a:r>
              <a:rPr lang="en-US" sz="2800" smtClean="0">
                <a:effectLst/>
                <a:latin typeface="VNI-Times" pitchFamily="2" charset="0"/>
                <a:cs typeface="Times New Roman" pitchFamily="18" charset="0"/>
              </a:rPr>
              <a:t>, x</a:t>
            </a:r>
            <a:r>
              <a:rPr lang="en-US" sz="2800" smtClean="0">
                <a:effectLst/>
                <a:latin typeface="Gigi" pitchFamily="82" charset="0"/>
                <a:cs typeface="Times New Roman" pitchFamily="18" charset="0"/>
              </a:rPr>
              <a:t>R</a:t>
            </a:r>
            <a:r>
              <a:rPr lang="en-US" sz="2800" smtClean="0">
                <a:effectLst/>
                <a:latin typeface="VNI-Times" pitchFamily="2" charset="0"/>
                <a:cs typeface="Times New Roman" pitchFamily="18" charset="0"/>
              </a:rPr>
              <a:t>y </a:t>
            </a:r>
            <a:r>
              <a:rPr lang="en-US" sz="2800" smtClean="0">
                <a:effectLst/>
                <a:latin typeface="VNI-Times" pitchFamily="2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sz="2800" smtClean="0">
                <a:effectLst/>
                <a:latin typeface="VNI-Times" pitchFamily="2" charset="0"/>
                <a:cs typeface="Times New Roman" pitchFamily="18" charset="0"/>
              </a:rPr>
              <a:t> x</a:t>
            </a:r>
            <a:r>
              <a:rPr lang="en-US" baseline="30000" smtClean="0">
                <a:effectLst/>
                <a:latin typeface="VNI-Times" pitchFamily="2" charset="0"/>
                <a:cs typeface="Times New Roman" pitchFamily="18" charset="0"/>
              </a:rPr>
              <a:t>3</a:t>
            </a:r>
            <a:r>
              <a:rPr lang="en-US" sz="2800" smtClean="0">
                <a:effectLst/>
                <a:latin typeface="VNI-Times" pitchFamily="2" charset="0"/>
                <a:cs typeface="Times New Roman" pitchFamily="18" charset="0"/>
              </a:rPr>
              <a:t> – x</a:t>
            </a:r>
            <a:r>
              <a:rPr lang="en-US" baseline="30000" smtClean="0">
                <a:effectLst/>
                <a:latin typeface="VNI-Times" pitchFamily="2" charset="0"/>
                <a:cs typeface="Times New Roman" pitchFamily="18" charset="0"/>
              </a:rPr>
              <a:t>2</a:t>
            </a:r>
            <a:r>
              <a:rPr lang="en-US" sz="2800" smtClean="0">
                <a:effectLst/>
                <a:latin typeface="VNI-Times" pitchFamily="2" charset="0"/>
                <a:cs typeface="Times New Roman" pitchFamily="18" charset="0"/>
              </a:rPr>
              <a:t>y – x = y</a:t>
            </a:r>
            <a:r>
              <a:rPr lang="en-US" baseline="30000" smtClean="0">
                <a:effectLst/>
                <a:latin typeface="VNI-Times" pitchFamily="2" charset="0"/>
                <a:cs typeface="Times New Roman" pitchFamily="18" charset="0"/>
              </a:rPr>
              <a:t>3</a:t>
            </a:r>
            <a:r>
              <a:rPr lang="en-US" sz="2800" smtClean="0">
                <a:effectLst/>
                <a:latin typeface="VNI-Times" pitchFamily="2" charset="0"/>
                <a:cs typeface="Times New Roman" pitchFamily="18" charset="0"/>
              </a:rPr>
              <a:t> – xy</a:t>
            </a:r>
            <a:r>
              <a:rPr lang="en-US" baseline="30000" smtClean="0">
                <a:effectLst/>
                <a:latin typeface="VNI-Times" pitchFamily="2" charset="0"/>
                <a:cs typeface="Times New Roman" pitchFamily="18" charset="0"/>
              </a:rPr>
              <a:t>2</a:t>
            </a:r>
            <a:r>
              <a:rPr lang="en-US" sz="2800" smtClean="0">
                <a:effectLst/>
                <a:latin typeface="VNI-Times" pitchFamily="2" charset="0"/>
                <a:cs typeface="Times New Roman" pitchFamily="18" charset="0"/>
              </a:rPr>
              <a:t> – 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B8FF1F4-1CDE-41E3-8C32-11F59747F57B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Bài tập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Khảo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endParaRPr lang="en-US" sz="240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	a) 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x, y 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effectLst/>
                <a:latin typeface="Euclid Math Two" pitchFamily="18" charset="2"/>
                <a:cs typeface="Times New Roman" pitchFamily="18" charset="0"/>
              </a:rPr>
              <a:t>Z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err="1" smtClean="0">
                <a:effectLst/>
                <a:latin typeface="Gigi" pitchFamily="82" charset="0"/>
                <a:cs typeface="Times New Roman" pitchFamily="18" charset="0"/>
              </a:rPr>
              <a:t>R</a:t>
            </a:r>
            <a:r>
              <a:rPr lang="en-US" sz="2400" dirty="0" err="1" smtClean="0"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err="1" smtClean="0"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</a:t>
            </a:r>
            <a:r>
              <a:rPr lang="en-US" sz="2400" dirty="0" err="1" smtClean="0"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    b) 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x, y 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effectLst/>
                <a:latin typeface="Euclid Math Two" pitchFamily="18" charset="2"/>
                <a:cs typeface="Times New Roman" pitchFamily="18" charset="0"/>
              </a:rPr>
              <a:t>R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err="1" smtClean="0">
                <a:effectLst/>
                <a:latin typeface="Gigi" pitchFamily="82" charset="0"/>
                <a:cs typeface="Times New Roman" pitchFamily="18" charset="0"/>
              </a:rPr>
              <a:t>R</a:t>
            </a:r>
            <a:r>
              <a:rPr lang="en-US" sz="2400" dirty="0" err="1" smtClean="0"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 x = y hay x &lt; y + 1.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   c) 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x, y 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effectLst/>
                <a:latin typeface="Euclid Math Two" pitchFamily="18" charset="2"/>
                <a:cs typeface="Times New Roman" pitchFamily="18" charset="0"/>
              </a:rPr>
              <a:t>R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err="1" smtClean="0">
                <a:effectLst/>
                <a:latin typeface="Gigi" pitchFamily="82" charset="0"/>
                <a:cs typeface="Times New Roman" pitchFamily="18" charset="0"/>
              </a:rPr>
              <a:t>R</a:t>
            </a:r>
            <a:r>
              <a:rPr lang="en-US" sz="2400" dirty="0" err="1" smtClean="0"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 x = y hay x &lt; y - 1.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   d) 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(x, y); (z, t) 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effectLst/>
                <a:latin typeface="Euclid Math Two" pitchFamily="18" charset="2"/>
                <a:cs typeface="Times New Roman" pitchFamily="18" charset="0"/>
              </a:rPr>
              <a:t>Z</a:t>
            </a:r>
            <a:r>
              <a:rPr lang="en-US" sz="2400" baseline="30000" dirty="0" smtClean="0"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, (x, y) 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 (z, t) 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 z hay (x = z </a:t>
            </a:r>
            <a:r>
              <a:rPr lang="en-US" sz="2400" dirty="0" err="1" smtClean="0">
                <a:effectLst/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 y 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 t);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   e) 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(x, y); (z, t) 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effectLst/>
                <a:latin typeface="Euclid Math Two" pitchFamily="18" charset="2"/>
                <a:cs typeface="Times New Roman" pitchFamily="18" charset="0"/>
              </a:rPr>
              <a:t>Z</a:t>
            </a:r>
            <a:r>
              <a:rPr lang="en-US" sz="2400" baseline="30000" dirty="0" smtClean="0"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, (x, y) 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 (z, t) 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 x &lt; z hay (x = z </a:t>
            </a:r>
            <a:r>
              <a:rPr lang="en-US" sz="2400" dirty="0" err="1" smtClean="0">
                <a:effectLst/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 y 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 t);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35DBEC-1593-4041-B98A-233AA2369398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Bài tập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 smtClean="0"/>
              <a:t>3 </a:t>
            </a:r>
            <a:r>
              <a:rPr lang="en-US" b="1" dirty="0" smtClean="0">
                <a:latin typeface="VNI-Centur" pitchFamily="2" charset="0"/>
                <a:cs typeface="Times New Roman" pitchFamily="18" charset="0"/>
              </a:rPr>
              <a:t>.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Gigi" pitchFamily="82" charset="0"/>
                <a:cs typeface="Times New Roman" pitchFamily="18" charset="0"/>
              </a:rPr>
              <a:t>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Euclid Math Two" pitchFamily="18" charset="2"/>
                <a:cs typeface="Times New Roman" pitchFamily="18" charset="0"/>
              </a:rPr>
              <a:t>Z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x, 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Euclid Math Two" pitchFamily="18" charset="2"/>
                <a:cs typeface="Times New Roman" pitchFamily="18" charset="0"/>
              </a:rPr>
              <a:t>Z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err="1" smtClean="0">
                <a:latin typeface="Gigi" pitchFamily="82" charset="0"/>
                <a:cs typeface="Times New Roman" pitchFamily="18" charset="0"/>
              </a:rPr>
              <a:t>R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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Euclid Math Two" pitchFamily="18" charset="2"/>
                <a:cs typeface="Times New Roman" pitchFamily="18" charset="0"/>
              </a:rPr>
              <a:t>Z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x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= y2</a:t>
            </a:r>
            <a:r>
              <a:rPr lang="en-US" sz="2800" baseline="3000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sz="28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a) Chứng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minh </a:t>
            </a:r>
            <a:r>
              <a:rPr lang="en-US" sz="2800" dirty="0" smtClean="0">
                <a:latin typeface="Gigi" pitchFamily="82" charset="0"/>
                <a:cs typeface="Times New Roman" pitchFamily="18" charset="0"/>
              </a:rPr>
              <a:t>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đương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b)Trong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đương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nhiêu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?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c)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hỏi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hỏi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b)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Garamond" pitchFamily="18" charset="0"/>
            </a:endParaRPr>
          </a:p>
        </p:txBody>
      </p:sp>
      <p:graphicFrame>
        <p:nvGraphicFramePr>
          <p:cNvPr id="16386" name="Object 5"/>
          <p:cNvGraphicFramePr>
            <a:graphicFrameLocks noChangeAspect="1"/>
          </p:cNvGraphicFramePr>
          <p:nvPr/>
        </p:nvGraphicFramePr>
        <p:xfrm>
          <a:off x="5181600" y="3048000"/>
          <a:ext cx="1679575" cy="547688"/>
        </p:xfrm>
        <a:graphic>
          <a:graphicData uri="http://schemas.openxmlformats.org/presentationml/2006/ole">
            <p:oleObj spid="_x0000_s16386" name="Equation" r:id="rId3" imgW="533160" imgH="215640" progId="Equation.DSMT4">
              <p:embed/>
            </p:oleObj>
          </a:graphicData>
        </a:graphic>
      </p:graphicFrame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Garamond" pitchFamily="18" charset="0"/>
            </a:endParaRPr>
          </a:p>
        </p:txBody>
      </p:sp>
      <p:graphicFrame>
        <p:nvGraphicFramePr>
          <p:cNvPr id="16387" name="Object 7"/>
          <p:cNvGraphicFramePr>
            <a:graphicFrameLocks noChangeAspect="1"/>
          </p:cNvGraphicFramePr>
          <p:nvPr/>
        </p:nvGraphicFramePr>
        <p:xfrm>
          <a:off x="2819400" y="4953000"/>
          <a:ext cx="3843338" cy="657225"/>
        </p:xfrm>
        <a:graphic>
          <a:graphicData uri="http://schemas.openxmlformats.org/presentationml/2006/ole">
            <p:oleObj spid="_x0000_s16387" name="Equation" r:id="rId4" imgW="1333440" imgH="228600" progId="Equation.DSMT4">
              <p:embed/>
            </p:oleObj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2B1CC5-1EBF-41B7-B880-29918912FA96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Bài tập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4 </a:t>
            </a:r>
            <a:r>
              <a:rPr lang="en-US" b="1" dirty="0" smtClean="0">
                <a:latin typeface="VNI-Centur" pitchFamily="2" charset="0"/>
                <a:cs typeface="Times New Roman" pitchFamily="18" charset="0"/>
              </a:rPr>
              <a:t>.</a:t>
            </a:r>
            <a:r>
              <a:rPr lang="en-US" dirty="0" smtClean="0">
                <a:latin typeface="VNI-Centur" pitchFamily="2" charset="0"/>
                <a:cs typeface="Times New Roman" pitchFamily="18" charset="0"/>
              </a:rPr>
              <a:t>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 = {a, b, c} v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ới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a &lt; b &lt; c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và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s</a:t>
            </a:r>
            <a:r>
              <a:rPr lang="en-US" sz="2800" baseline="-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ccbac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s</a:t>
            </a:r>
            <a:r>
              <a:rPr lang="en-US" sz="2800" baseline="-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abccaa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thứ tự từ điển. Hỏi có bao nhiêu chuỗi ký tự s gồm 6 ký tự thỏa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s</a:t>
            </a:r>
            <a:r>
              <a:rPr lang="en-US" sz="2800" baseline="-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sz="2800" baseline="-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4E3B077-3FA6-41CD-BA69-1B3B3C69ECAA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Bài tập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5. </a:t>
            </a:r>
            <a:r>
              <a:rPr lang="en-US" b="1" u="sng" dirty="0" smtClean="0"/>
              <a:t>ĐỀ THI </a:t>
            </a:r>
            <a:r>
              <a:rPr lang="en-US" b="1" u="sng" smtClean="0"/>
              <a:t>NĂM 2006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“</a:t>
            </a:r>
            <a:r>
              <a:rPr lang="en-US" dirty="0" smtClean="0">
                <a:sym typeface="Symbol" pitchFamily="18" charset="2"/>
              </a:rPr>
              <a:t></a:t>
            </a:r>
            <a:r>
              <a:rPr lang="en-US" dirty="0" smtClean="0"/>
              <a:t>”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P(S)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con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S ={1,2,3,4,5}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A</a:t>
            </a:r>
            <a:r>
              <a:rPr lang="en-US" dirty="0" smtClean="0">
                <a:sym typeface="Symbol" pitchFamily="18" charset="2"/>
              </a:rPr>
              <a:t></a:t>
            </a:r>
            <a:r>
              <a:rPr lang="en-US" dirty="0" smtClean="0"/>
              <a:t>B </a:t>
            </a:r>
            <a:r>
              <a:rPr lang="en-US" dirty="0" err="1" smtClean="0"/>
              <a:t>nếu</a:t>
            </a:r>
            <a:r>
              <a:rPr lang="en-US" dirty="0" smtClean="0"/>
              <a:t> A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con </a:t>
            </a:r>
            <a:r>
              <a:rPr lang="en-US" dirty="0" err="1" smtClean="0"/>
              <a:t>của</a:t>
            </a:r>
            <a:r>
              <a:rPr lang="en-US" dirty="0" smtClean="0"/>
              <a:t> B.</a:t>
            </a:r>
          </a:p>
          <a:p>
            <a:pPr eaLnBrk="1" hangingPunct="1">
              <a:defRPr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“ ≤ ”</a:t>
            </a:r>
            <a:r>
              <a:rPr lang="en-US" dirty="0" err="1" smtClean="0"/>
              <a:t>trên</a:t>
            </a:r>
            <a:r>
              <a:rPr lang="en-US" dirty="0" smtClean="0"/>
              <a:t> P(S)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A, B </a:t>
            </a:r>
            <a:r>
              <a:rPr lang="en-US" dirty="0" err="1" smtClean="0"/>
              <a:t>trong</a:t>
            </a:r>
            <a:r>
              <a:rPr lang="en-US" dirty="0" smtClean="0"/>
              <a:t> P(S), </a:t>
            </a:r>
            <a:r>
              <a:rPr lang="en-US" dirty="0" err="1" smtClean="0"/>
              <a:t>nếu</a:t>
            </a:r>
            <a:r>
              <a:rPr lang="en-US" dirty="0" smtClean="0"/>
              <a:t> A</a:t>
            </a:r>
            <a:r>
              <a:rPr lang="en-US" dirty="0" smtClean="0">
                <a:sym typeface="Symbol" pitchFamily="18" charset="2"/>
              </a:rPr>
              <a:t></a:t>
            </a:r>
            <a:r>
              <a:rPr lang="en-US" dirty="0" smtClean="0"/>
              <a:t>B </a:t>
            </a:r>
            <a:r>
              <a:rPr lang="en-US" dirty="0" err="1" smtClean="0"/>
              <a:t>thì</a:t>
            </a:r>
            <a:r>
              <a:rPr lang="en-US" dirty="0" smtClean="0"/>
              <a:t> A≤ B.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hoá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S </a:t>
            </a:r>
            <a:r>
              <a:rPr lang="en-US" dirty="0" err="1" smtClean="0"/>
              <a:t>có</a:t>
            </a:r>
            <a:r>
              <a:rPr lang="en-US" dirty="0" smtClean="0"/>
              <a:t> n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FE8F02-8916-48F7-A531-3CE163D3FC9B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Bài tập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6 . </a:t>
            </a:r>
            <a:r>
              <a:rPr lang="en-US" dirty="0" err="1" smtClean="0"/>
              <a:t>Đề</a:t>
            </a:r>
            <a:r>
              <a:rPr lang="en-US" dirty="0" smtClean="0"/>
              <a:t> 2007.Có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 </a:t>
            </a:r>
            <a:r>
              <a:rPr lang="en-US" dirty="0" err="1" smtClean="0"/>
              <a:t>dãy</a:t>
            </a:r>
            <a:r>
              <a:rPr lang="en-US" dirty="0" smtClean="0"/>
              <a:t> bit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15 </a:t>
            </a:r>
            <a:r>
              <a:rPr lang="en-US" dirty="0" err="1" smtClean="0">
                <a:sym typeface="Symbol" pitchFamily="18" charset="2"/>
              </a:rPr>
              <a:t>sao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cho</a:t>
            </a:r>
            <a:r>
              <a:rPr lang="en-US" dirty="0" smtClean="0">
                <a:sym typeface="Symbol" pitchFamily="18" charset="2"/>
              </a:rPr>
              <a:t> 00001  s  011, </a:t>
            </a:r>
            <a:r>
              <a:rPr lang="en-US" dirty="0" err="1" smtClean="0">
                <a:sym typeface="Symbol" pitchFamily="18" charset="2"/>
              </a:rPr>
              <a:t>trong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đó</a:t>
            </a:r>
            <a:r>
              <a:rPr lang="en-US" dirty="0" smtClean="0">
                <a:sym typeface="Symbol" pitchFamily="18" charset="2"/>
              </a:rPr>
              <a:t> “ ” </a:t>
            </a:r>
            <a:r>
              <a:rPr lang="en-US" dirty="0" err="1" smtClean="0">
                <a:sym typeface="Symbol" pitchFamily="18" charset="2"/>
              </a:rPr>
              <a:t>là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thứ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tự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từ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điển</a:t>
            </a:r>
            <a:r>
              <a:rPr lang="en-US" dirty="0" smtClean="0">
                <a:sym typeface="Symbol" pitchFamily="18" charset="2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A887296-45DC-47D2-8374-E085A047482E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609600"/>
            <a:ext cx="8382000" cy="12954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SzPct val="125000"/>
              <a:buFont typeface="Wingdings" pitchFamily="2" charset="2"/>
              <a:buChar char="§"/>
              <a:defRPr/>
            </a:pP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Quan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hệ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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trên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b="1" i="1" dirty="0" smtClean="0">
                <a:latin typeface="Euclid Math Two" pitchFamily="18" charset="2"/>
                <a:sym typeface="Symbol" pitchFamily="18" charset="2"/>
              </a:rPr>
              <a:t>Z</a:t>
            </a:r>
            <a:r>
              <a:rPr lang="en-US" sz="2800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phản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xạ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vì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 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với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mọi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 </a:t>
            </a:r>
            <a:r>
              <a:rPr lang="en-US" sz="2800" b="1" i="1" dirty="0" smtClean="0">
                <a:latin typeface="Euclid Math Two" pitchFamily="18" charset="2"/>
                <a:sym typeface="Symbol" pitchFamily="18" charset="2"/>
              </a:rPr>
              <a:t>Z</a:t>
            </a:r>
          </a:p>
          <a:p>
            <a:pPr eaLnBrk="1" hangingPunct="1">
              <a:spcBef>
                <a:spcPct val="50000"/>
              </a:spcBef>
              <a:buSzPct val="125000"/>
              <a:buFont typeface="Wingdings" pitchFamily="2" charset="2"/>
              <a:buChar char="§"/>
              <a:defRPr/>
            </a:pP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Quan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hệ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smtClean="0">
                <a:latin typeface="Times New Roman" pitchFamily="18" charset="0"/>
                <a:sym typeface="Symbol" pitchFamily="18" charset="2"/>
              </a:rPr>
              <a:t>&gt; trên </a:t>
            </a:r>
            <a:r>
              <a:rPr lang="en-US" sz="2800" b="1" i="1" dirty="0" smtClean="0">
                <a:latin typeface="Euclid Math Two" pitchFamily="18" charset="2"/>
                <a:sym typeface="Symbol" pitchFamily="18" charset="2"/>
              </a:rPr>
              <a:t>Z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không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phản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xạ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vì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1 &gt; 1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3048000" y="4495800"/>
            <a:ext cx="20574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aramond" pitchFamily="18" charset="0"/>
            </a:endParaRPr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2971800" y="61722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itchFamily="18" charset="0"/>
                <a:cs typeface="Arial" charset="0"/>
              </a:rPr>
              <a:t>1</a:t>
            </a:r>
            <a:endParaRPr lang="en-US" sz="2400">
              <a:latin typeface="Times New Roman" pitchFamily="18" charset="0"/>
              <a:cs typeface="Arial" charset="0"/>
            </a:endParaRPr>
          </a:p>
        </p:txBody>
      </p: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3581400" y="61722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itchFamily="18" charset="0"/>
                <a:cs typeface="Arial" charset="0"/>
              </a:rPr>
              <a:t>2</a:t>
            </a:r>
            <a:endParaRPr lang="en-US" sz="2400">
              <a:latin typeface="Times New Roman" pitchFamily="18" charset="0"/>
              <a:cs typeface="Arial" charset="0"/>
            </a:endParaRPr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4191000" y="61722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itchFamily="18" charset="0"/>
                <a:cs typeface="Arial" charset="0"/>
              </a:rPr>
              <a:t>3</a:t>
            </a:r>
            <a:endParaRPr lang="en-US" sz="2400">
              <a:latin typeface="Times New Roman" pitchFamily="18" charset="0"/>
              <a:cs typeface="Arial" charset="0"/>
            </a:endParaRPr>
          </a:p>
        </p:txBody>
      </p:sp>
      <p:sp>
        <p:nvSpPr>
          <p:cNvPr id="88076" name="Text Box 12"/>
          <p:cNvSpPr txBox="1">
            <a:spLocks noChangeArrowheads="1"/>
          </p:cNvSpPr>
          <p:nvPr/>
        </p:nvSpPr>
        <p:spPr bwMode="auto">
          <a:xfrm>
            <a:off x="4800600" y="61722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itchFamily="18" charset="0"/>
                <a:cs typeface="Arial" charset="0"/>
              </a:rPr>
              <a:t>4</a:t>
            </a:r>
            <a:endParaRPr lang="en-US" sz="2400">
              <a:latin typeface="Times New Roman" pitchFamily="18" charset="0"/>
              <a:cs typeface="Arial" charset="0"/>
            </a:endParaRPr>
          </a:p>
        </p:txBody>
      </p:sp>
      <p:sp>
        <p:nvSpPr>
          <p:cNvPr id="88079" name="Text Box 15"/>
          <p:cNvSpPr txBox="1">
            <a:spLocks noChangeArrowheads="1"/>
          </p:cNvSpPr>
          <p:nvPr/>
        </p:nvSpPr>
        <p:spPr bwMode="auto">
          <a:xfrm>
            <a:off x="2514600" y="5867400"/>
            <a:ext cx="457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Arial" charset="0"/>
              </a:rPr>
              <a:t>4</a:t>
            </a:r>
          </a:p>
        </p:txBody>
      </p:sp>
      <p:sp>
        <p:nvSpPr>
          <p:cNvPr id="88080" name="Text Box 16"/>
          <p:cNvSpPr txBox="1">
            <a:spLocks noChangeArrowheads="1"/>
          </p:cNvSpPr>
          <p:nvPr/>
        </p:nvSpPr>
        <p:spPr bwMode="auto">
          <a:xfrm>
            <a:off x="2514600" y="5334000"/>
            <a:ext cx="457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Arial" charset="0"/>
              </a:rPr>
              <a:t>3</a:t>
            </a:r>
          </a:p>
        </p:txBody>
      </p:sp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2514600" y="4876800"/>
            <a:ext cx="457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Arial" charset="0"/>
              </a:rPr>
              <a:t>2</a:t>
            </a:r>
          </a:p>
        </p:txBody>
      </p:sp>
      <p:sp>
        <p:nvSpPr>
          <p:cNvPr id="88082" name="Text Box 18"/>
          <p:cNvSpPr txBox="1">
            <a:spLocks noChangeArrowheads="1"/>
          </p:cNvSpPr>
          <p:nvPr/>
        </p:nvSpPr>
        <p:spPr bwMode="auto">
          <a:xfrm>
            <a:off x="2514600" y="4343400"/>
            <a:ext cx="457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Arial" charset="0"/>
              </a:rPr>
              <a:t>1</a:t>
            </a:r>
          </a:p>
        </p:txBody>
      </p:sp>
      <p:sp>
        <p:nvSpPr>
          <p:cNvPr id="88084" name="Line 20"/>
          <p:cNvSpPr>
            <a:spLocks noChangeShapeType="1"/>
          </p:cNvSpPr>
          <p:nvPr/>
        </p:nvSpPr>
        <p:spPr bwMode="auto">
          <a:xfrm flipH="1">
            <a:off x="6248400" y="1371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8085" name="Rectangle 21"/>
          <p:cNvSpPr>
            <a:spLocks noChangeArrowheads="1"/>
          </p:cNvSpPr>
          <p:nvPr/>
        </p:nvSpPr>
        <p:spPr bwMode="auto">
          <a:xfrm>
            <a:off x="381000" y="2038350"/>
            <a:ext cx="8382000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Quan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hệ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“ | ” (“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ước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số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”)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trên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Euclid Math Two" pitchFamily="18" charset="2"/>
                <a:cs typeface="Arial" charset="0"/>
                <a:sym typeface="Symbol" pitchFamily="18" charset="2"/>
              </a:rPr>
              <a:t>Z</a:t>
            </a:r>
            <a:r>
              <a:rPr lang="en-US" sz="2800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b="1" i="1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+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là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phản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xạ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vì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mọi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số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nguyên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a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là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ước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của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chính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nó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.</a:t>
            </a:r>
          </a:p>
          <a:p>
            <a:pPr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b="1" dirty="0" err="1">
                <a:solidFill>
                  <a:schemeClr val="hlink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Chú</a:t>
            </a:r>
            <a:r>
              <a:rPr lang="en-US" sz="2800" b="1" dirty="0">
                <a:solidFill>
                  <a:schemeClr val="hlink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 ý. </a:t>
            </a:r>
            <a:r>
              <a:rPr lang="en-US" sz="2800" dirty="0" err="1">
                <a:latin typeface="Times New Roman" pitchFamily="18" charset="0"/>
                <a:cs typeface="Arial" charset="0"/>
                <a:sym typeface="Symbol" pitchFamily="18" charset="2"/>
              </a:rPr>
              <a:t>Quan</a:t>
            </a:r>
            <a:r>
              <a:rPr lang="en-US" sz="2800" dirty="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dirty="0" err="1">
                <a:latin typeface="Times New Roman" pitchFamily="18" charset="0"/>
                <a:cs typeface="Arial" charset="0"/>
                <a:sym typeface="Symbol" pitchFamily="18" charset="2"/>
              </a:rPr>
              <a:t>hệ</a:t>
            </a:r>
            <a:r>
              <a:rPr lang="en-US" sz="2800" dirty="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i="1" dirty="0">
                <a:latin typeface="Times New Roman" pitchFamily="18" charset="0"/>
                <a:cs typeface="Arial" charset="0"/>
                <a:sym typeface="Symbol" pitchFamily="18" charset="2"/>
              </a:rPr>
              <a:t>R</a:t>
            </a:r>
            <a:r>
              <a:rPr lang="en-US" sz="2800" dirty="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dirty="0" err="1">
                <a:latin typeface="Times New Roman" pitchFamily="18" charset="0"/>
                <a:cs typeface="Arial" charset="0"/>
                <a:sym typeface="Symbol" pitchFamily="18" charset="2"/>
              </a:rPr>
              <a:t>trên</a:t>
            </a:r>
            <a:r>
              <a:rPr lang="en-US" sz="2800" dirty="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dirty="0" err="1">
                <a:latin typeface="Times New Roman" pitchFamily="18" charset="0"/>
                <a:cs typeface="Arial" charset="0"/>
                <a:sym typeface="Symbol" pitchFamily="18" charset="2"/>
              </a:rPr>
              <a:t>tập</a:t>
            </a:r>
            <a:r>
              <a:rPr lang="en-US" sz="2800" dirty="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i="1" dirty="0">
                <a:latin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lang="en-US" sz="2800" dirty="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dirty="0" err="1">
                <a:latin typeface="Times New Roman" pitchFamily="18" charset="0"/>
                <a:cs typeface="Arial" charset="0"/>
                <a:sym typeface="Symbol" pitchFamily="18" charset="2"/>
              </a:rPr>
              <a:t>là</a:t>
            </a:r>
            <a:r>
              <a:rPr lang="en-US" sz="2800" dirty="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dirty="0" err="1">
                <a:latin typeface="Times New Roman" pitchFamily="18" charset="0"/>
                <a:cs typeface="Arial" charset="0"/>
                <a:sym typeface="Symbol" pitchFamily="18" charset="2"/>
              </a:rPr>
              <a:t>phản</a:t>
            </a:r>
            <a:r>
              <a:rPr lang="en-US" sz="2800" dirty="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dirty="0" err="1">
                <a:latin typeface="Times New Roman" pitchFamily="18" charset="0"/>
                <a:cs typeface="Arial" charset="0"/>
                <a:sym typeface="Symbol" pitchFamily="18" charset="2"/>
              </a:rPr>
              <a:t>xạ</a:t>
            </a:r>
            <a:r>
              <a:rPr lang="en-US" sz="2800" dirty="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dirty="0" err="1">
                <a:latin typeface="Times New Roman" pitchFamily="18" charset="0"/>
                <a:cs typeface="Arial" charset="0"/>
                <a:sym typeface="Symbol" pitchFamily="18" charset="2"/>
              </a:rPr>
              <a:t>iff</a:t>
            </a:r>
            <a:r>
              <a:rPr lang="en-US" sz="2800" dirty="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dirty="0" err="1">
                <a:latin typeface="Times New Roman" pitchFamily="18" charset="0"/>
                <a:cs typeface="Arial" charset="0"/>
                <a:sym typeface="Symbol" pitchFamily="18" charset="2"/>
              </a:rPr>
              <a:t>nó</a:t>
            </a:r>
            <a:r>
              <a:rPr lang="en-US" sz="2800" dirty="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dirty="0" err="1">
                <a:latin typeface="Times New Roman" pitchFamily="18" charset="0"/>
                <a:cs typeface="Arial" charset="0"/>
                <a:sym typeface="Symbol" pitchFamily="18" charset="2"/>
              </a:rPr>
              <a:t>chứa</a:t>
            </a:r>
            <a:r>
              <a:rPr lang="en-US" sz="2800" dirty="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dirty="0" err="1">
                <a:latin typeface="Times New Roman" pitchFamily="18" charset="0"/>
                <a:cs typeface="Arial" charset="0"/>
                <a:sym typeface="Symbol" pitchFamily="18" charset="2"/>
              </a:rPr>
              <a:t>đường</a:t>
            </a:r>
            <a:r>
              <a:rPr lang="en-US" sz="2800" dirty="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dirty="0" err="1">
                <a:latin typeface="Times New Roman" pitchFamily="18" charset="0"/>
                <a:cs typeface="Arial" charset="0"/>
                <a:sym typeface="Symbol" pitchFamily="18" charset="2"/>
              </a:rPr>
              <a:t>chéo</a:t>
            </a:r>
            <a:r>
              <a:rPr lang="en-US" sz="2800" dirty="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dirty="0" err="1">
                <a:latin typeface="Times New Roman" pitchFamily="18" charset="0"/>
                <a:cs typeface="Arial" charset="0"/>
                <a:sym typeface="Symbol" pitchFamily="18" charset="2"/>
              </a:rPr>
              <a:t>của</a:t>
            </a:r>
            <a:r>
              <a:rPr lang="en-US" sz="2800" dirty="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i="1" dirty="0">
                <a:latin typeface="Times New Roman" pitchFamily="18" charset="0"/>
                <a:cs typeface="Arial" charset="0"/>
                <a:sym typeface="Symbol" pitchFamily="18" charset="2"/>
              </a:rPr>
              <a:t>A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×</a:t>
            </a:r>
            <a:r>
              <a:rPr lang="en-US" sz="2800" dirty="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i="1" dirty="0">
                <a:latin typeface="Times New Roman" pitchFamily="18" charset="0"/>
                <a:cs typeface="Arial" charset="0"/>
                <a:sym typeface="Symbol" pitchFamily="18" charset="2"/>
              </a:rPr>
              <a:t>A </a:t>
            </a:r>
            <a:r>
              <a:rPr lang="en-US" sz="2800" dirty="0">
                <a:latin typeface="Times New Roman" pitchFamily="18" charset="0"/>
                <a:cs typeface="Arial" charset="0"/>
                <a:sym typeface="Symbol" pitchFamily="18" charset="2"/>
              </a:rPr>
              <a:t>: </a:t>
            </a:r>
          </a:p>
          <a:p>
            <a:pPr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dirty="0">
                <a:latin typeface="Times New Roman" pitchFamily="18" charset="0"/>
                <a:cs typeface="Arial" charset="0"/>
                <a:sym typeface="Symbol" pitchFamily="18" charset="2"/>
              </a:rPr>
              <a:t> = {(</a:t>
            </a:r>
            <a:r>
              <a:rPr lang="en-US" sz="2800" i="1" dirty="0">
                <a:latin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lang="en-US" sz="2800" dirty="0">
                <a:latin typeface="Times New Roman" pitchFamily="18" charset="0"/>
                <a:cs typeface="Arial" charset="0"/>
                <a:sym typeface="Symbol" pitchFamily="18" charset="2"/>
              </a:rPr>
              <a:t>, </a:t>
            </a:r>
            <a:r>
              <a:rPr lang="en-US" sz="2800" i="1" dirty="0">
                <a:latin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lang="en-US" sz="2800" dirty="0">
                <a:latin typeface="Times New Roman" pitchFamily="18" charset="0"/>
                <a:cs typeface="Arial" charset="0"/>
                <a:sym typeface="Symbol" pitchFamily="18" charset="2"/>
              </a:rPr>
              <a:t>); </a:t>
            </a:r>
            <a:r>
              <a:rPr lang="en-US" sz="2800" i="1" dirty="0">
                <a:latin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lang="en-US" sz="2800" dirty="0">
                <a:latin typeface="Times New Roman" pitchFamily="18" charset="0"/>
                <a:cs typeface="Arial" charset="0"/>
                <a:sym typeface="Symbol" pitchFamily="18" charset="2"/>
              </a:rPr>
              <a:t>  </a:t>
            </a:r>
            <a:r>
              <a:rPr lang="en-US" sz="2800" i="1" dirty="0">
                <a:latin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lang="en-US" sz="2800" dirty="0">
                <a:latin typeface="Times New Roman" pitchFamily="18" charset="0"/>
                <a:cs typeface="Arial" charset="0"/>
                <a:sym typeface="Symbol" pitchFamily="18" charset="2"/>
              </a:rPr>
              <a:t>}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B8010A-A45F-4D91-B457-CB6FF231C8B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cxnSp>
        <p:nvCxnSpPr>
          <p:cNvPr id="25615" name="Straight Connector 23"/>
          <p:cNvCxnSpPr>
            <a:cxnSpLocks noChangeShapeType="1"/>
          </p:cNvCxnSpPr>
          <p:nvPr/>
        </p:nvCxnSpPr>
        <p:spPr bwMode="auto">
          <a:xfrm>
            <a:off x="3048000" y="4495800"/>
            <a:ext cx="2057400" cy="1600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8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8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8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8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animBg="1"/>
      <p:bldP spid="88071" grpId="0"/>
      <p:bldP spid="88072" grpId="0"/>
      <p:bldP spid="88075" grpId="0"/>
      <p:bldP spid="88076" grpId="0"/>
      <p:bldP spid="88079" grpId="0"/>
      <p:bldP spid="88080" grpId="0"/>
      <p:bldP spid="88081" grpId="0"/>
      <p:bldP spid="88082" grpId="0"/>
      <p:bldP spid="8808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/>
              <a:t>2. Properties of Relations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382000" cy="1828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 err="1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Định</a:t>
            </a:r>
            <a:r>
              <a:rPr lang="en-US" sz="2400" b="1" dirty="0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b="1" dirty="0" err="1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nghĩa</a:t>
            </a:r>
            <a:r>
              <a:rPr lang="en-US" sz="2400" b="1" dirty="0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. 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Quan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hệ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i="1" dirty="0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trên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được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gọi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là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b="1" i="1" dirty="0" err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đối</a:t>
            </a:r>
            <a:r>
              <a:rPr lang="en-US" sz="2400" b="1" i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b="1" i="1" dirty="0" err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xứng</a:t>
            </a:r>
            <a:r>
              <a:rPr lang="en-US" sz="2400" b="1" i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nếu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:</a:t>
            </a:r>
          </a:p>
          <a:p>
            <a:pPr algn="ctr" eaLnBrk="1" hangingPunct="1">
              <a:buFont typeface="Symbol" pitchFamily="18" charset="2"/>
              <a:buNone/>
              <a:defRPr/>
            </a:pP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sz="2400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 </a:t>
            </a:r>
            <a:r>
              <a:rPr lang="en-US" sz="2400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</a:t>
            </a:r>
            <a:r>
              <a:rPr lang="en-US" sz="2400" i="1" dirty="0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 </a:t>
            </a:r>
            <a:r>
              <a:rPr lang="en-US" sz="2400" i="1" dirty="0" smtClean="0">
                <a:latin typeface="Times New Roman" pitchFamily="18" charset="0"/>
                <a:sym typeface="Symbol" pitchFamily="18" charset="2"/>
              </a:rPr>
              <a:t>A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400" i="1" dirty="0" smtClean="0">
                <a:latin typeface="Times New Roman" pitchFamily="18" charset="0"/>
                <a:sym typeface="Symbol" pitchFamily="18" charset="2"/>
              </a:rPr>
              <a:t>a R b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)  (</a:t>
            </a:r>
            <a:r>
              <a:rPr lang="en-US" sz="2400" i="1" dirty="0" smtClean="0">
                <a:latin typeface="Times New Roman" pitchFamily="18" charset="0"/>
                <a:sym typeface="Symbol" pitchFamily="18" charset="2"/>
              </a:rPr>
              <a:t>b R a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) </a:t>
            </a:r>
          </a:p>
          <a:p>
            <a:pPr eaLnBrk="1" hangingPunct="1">
              <a:buFont typeface="Symbol" pitchFamily="18" charset="2"/>
              <a:buNone/>
              <a:defRPr/>
            </a:pP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Quan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hệ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i="1" dirty="0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được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gọi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là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b="1" i="1" dirty="0" err="1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phản</a:t>
            </a:r>
            <a:r>
              <a:rPr lang="en-US" sz="2400" b="1" i="1" dirty="0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b="1" i="1" dirty="0" err="1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xứng</a:t>
            </a:r>
            <a:r>
              <a:rPr lang="en-US" sz="2400" b="1" i="1" dirty="0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nếu</a:t>
            </a:r>
            <a:endParaRPr lang="en-US" sz="2400" dirty="0" smtClean="0">
              <a:latin typeface="Times New Roman" pitchFamily="18" charset="0"/>
              <a:sym typeface="Symbol" pitchFamily="18" charset="2"/>
            </a:endParaRPr>
          </a:p>
          <a:p>
            <a:pPr algn="ctr" eaLnBrk="1" hangingPunct="1">
              <a:buFont typeface="Symbol" pitchFamily="18" charset="2"/>
              <a:buNone/>
              <a:defRPr/>
            </a:pPr>
            <a:r>
              <a:rPr lang="en-US" sz="2400" i="1" dirty="0" smtClean="0">
                <a:latin typeface="Times New Roman" pitchFamily="18" charset="0"/>
                <a:sym typeface="Symbol" pitchFamily="18" charset="2"/>
              </a:rPr>
              <a:t> a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 </a:t>
            </a:r>
            <a:r>
              <a:rPr lang="en-US" sz="2400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</a:t>
            </a:r>
            <a:r>
              <a:rPr lang="en-US" sz="2400" i="1" dirty="0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 </a:t>
            </a:r>
            <a:r>
              <a:rPr lang="en-US" sz="2400" i="1" dirty="0" smtClean="0">
                <a:latin typeface="Times New Roman" pitchFamily="18" charset="0"/>
                <a:sym typeface="Symbol" pitchFamily="18" charset="2"/>
              </a:rPr>
              <a:t>A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400" i="1" dirty="0" smtClean="0">
                <a:latin typeface="Times New Roman" pitchFamily="18" charset="0"/>
                <a:sym typeface="Symbol" pitchFamily="18" charset="2"/>
              </a:rPr>
              <a:t>a R b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)  (</a:t>
            </a:r>
            <a:r>
              <a:rPr lang="en-US" sz="2400" i="1" dirty="0" smtClean="0">
                <a:latin typeface="Times New Roman" pitchFamily="18" charset="0"/>
                <a:sym typeface="Symbol" pitchFamily="18" charset="2"/>
              </a:rPr>
              <a:t>b R a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)  (</a:t>
            </a:r>
            <a:r>
              <a:rPr lang="en-US" sz="2400" i="1" dirty="0" smtClean="0">
                <a:latin typeface="Times New Roman" pitchFamily="18" charset="0"/>
                <a:sym typeface="Symbol" pitchFamily="18" charset="2"/>
              </a:rPr>
              <a:t>a = b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algn="ctr" eaLnBrk="1" hangingPunct="1">
              <a:buFont typeface="Symbol" pitchFamily="18" charset="2"/>
              <a:buNone/>
              <a:defRPr/>
            </a:pPr>
            <a:endParaRPr lang="en-US" sz="2400" dirty="0" smtClean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28600" y="46482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latin typeface="Times" pitchFamily="18" charset="0"/>
              <a:cs typeface="Arial" charset="0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676400" y="41910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latin typeface="Times" pitchFamily="18" charset="0"/>
              <a:cs typeface="Arial" charset="0"/>
            </a:endParaRPr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533400" y="3276600"/>
            <a:ext cx="7848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b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Ví</a:t>
            </a:r>
            <a:r>
              <a:rPr lang="en-US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dụ</a:t>
            </a:r>
            <a:r>
              <a:rPr lang="en-US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. </a:t>
            </a: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sym typeface="Symbol" pitchFamily="18" charset="2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Quan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hệ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R</a:t>
            </a:r>
            <a:r>
              <a:rPr lang="en-US" sz="28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1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{(1,1), (1,2), (2,1)}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trên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tập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defRPr/>
            </a:pP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 A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= {1, 2, 3, 4}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là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đối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xứng</a:t>
            </a:r>
            <a:endParaRPr lang="en-US" sz="2800" i="1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sym typeface="Symbol" pitchFamily="18" charset="2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Quan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hệ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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trên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Euclid Math Two" pitchFamily="18" charset="2"/>
                <a:sym typeface="Symbol" pitchFamily="18" charset="2"/>
              </a:rPr>
              <a:t>Z</a:t>
            </a: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không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đối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xứng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.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defRPr/>
            </a:pP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Tuy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nhiên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nó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phản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xứng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vì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                    (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a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b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)  (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b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a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)  (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a = b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9DFB8D-C116-461B-8364-ECC43FD1174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0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0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0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0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0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0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90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90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524000"/>
            <a:ext cx="8534400" cy="15240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a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|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 b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)  (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b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|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 a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)  (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a = b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Chú</a:t>
            </a:r>
            <a:r>
              <a:rPr lang="en-US" sz="2800" b="1" dirty="0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 ý.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Quan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hê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trên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là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đối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xứng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iff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nó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đối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xứng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nhau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qua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đường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chéo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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của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×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.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4343400"/>
            <a:ext cx="2743200" cy="2225675"/>
            <a:chOff x="624" y="2592"/>
            <a:chExt cx="1728" cy="1402"/>
          </a:xfrm>
        </p:grpSpPr>
        <p:sp>
          <p:nvSpPr>
            <p:cNvPr id="27681" name="Line 4"/>
            <p:cNvSpPr>
              <a:spLocks noChangeShapeType="1"/>
            </p:cNvSpPr>
            <p:nvPr/>
          </p:nvSpPr>
          <p:spPr bwMode="auto">
            <a:xfrm flipV="1">
              <a:off x="960" y="2688"/>
              <a:ext cx="129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2" name="Rectangle 5"/>
            <p:cNvSpPr>
              <a:spLocks noChangeArrowheads="1"/>
            </p:cNvSpPr>
            <p:nvPr/>
          </p:nvSpPr>
          <p:spPr bwMode="auto">
            <a:xfrm>
              <a:off x="960" y="2688"/>
              <a:ext cx="1296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27683" name="Oval 6"/>
            <p:cNvSpPr>
              <a:spLocks noChangeArrowheads="1"/>
            </p:cNvSpPr>
            <p:nvPr/>
          </p:nvSpPr>
          <p:spPr bwMode="auto">
            <a:xfrm>
              <a:off x="1344" y="331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27684" name="Oval 7"/>
            <p:cNvSpPr>
              <a:spLocks noChangeArrowheads="1"/>
            </p:cNvSpPr>
            <p:nvPr/>
          </p:nvSpPr>
          <p:spPr bwMode="auto">
            <a:xfrm>
              <a:off x="1344" y="264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27685" name="Text Box 8"/>
            <p:cNvSpPr txBox="1">
              <a:spLocks noChangeArrowheads="1"/>
            </p:cNvSpPr>
            <p:nvPr/>
          </p:nvSpPr>
          <p:spPr bwMode="auto">
            <a:xfrm>
              <a:off x="912" y="37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  <a:cs typeface="Arial" charset="0"/>
                </a:rPr>
                <a:t>1</a:t>
              </a: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7686" name="Text Box 9"/>
            <p:cNvSpPr txBox="1">
              <a:spLocks noChangeArrowheads="1"/>
            </p:cNvSpPr>
            <p:nvPr/>
          </p:nvSpPr>
          <p:spPr bwMode="auto">
            <a:xfrm>
              <a:off x="1296" y="37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  <a:cs typeface="Arial" charset="0"/>
                </a:rPr>
                <a:t>2</a:t>
              </a: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7687" name="Oval 10"/>
            <p:cNvSpPr>
              <a:spLocks noChangeArrowheads="1"/>
            </p:cNvSpPr>
            <p:nvPr/>
          </p:nvSpPr>
          <p:spPr bwMode="auto">
            <a:xfrm>
              <a:off x="2160" y="264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27688" name="Oval 11"/>
            <p:cNvSpPr>
              <a:spLocks noChangeArrowheads="1"/>
            </p:cNvSpPr>
            <p:nvPr/>
          </p:nvSpPr>
          <p:spPr bwMode="auto">
            <a:xfrm>
              <a:off x="2208" y="331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27689" name="Text Box 12"/>
            <p:cNvSpPr txBox="1">
              <a:spLocks noChangeArrowheads="1"/>
            </p:cNvSpPr>
            <p:nvPr/>
          </p:nvSpPr>
          <p:spPr bwMode="auto">
            <a:xfrm>
              <a:off x="1680" y="37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  <a:cs typeface="Arial" charset="0"/>
                </a:rPr>
                <a:t>3</a:t>
              </a: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7690" name="Text Box 13"/>
            <p:cNvSpPr txBox="1">
              <a:spLocks noChangeArrowheads="1"/>
            </p:cNvSpPr>
            <p:nvPr/>
          </p:nvSpPr>
          <p:spPr bwMode="auto">
            <a:xfrm>
              <a:off x="2064" y="37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  <a:cs typeface="Arial" charset="0"/>
                </a:rPr>
                <a:t>4</a:t>
              </a: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7691" name="Oval 14"/>
            <p:cNvSpPr>
              <a:spLocks noChangeArrowheads="1"/>
            </p:cNvSpPr>
            <p:nvPr/>
          </p:nvSpPr>
          <p:spPr bwMode="auto">
            <a:xfrm>
              <a:off x="1344" y="302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27692" name="Oval 15"/>
            <p:cNvSpPr>
              <a:spLocks noChangeArrowheads="1"/>
            </p:cNvSpPr>
            <p:nvPr/>
          </p:nvSpPr>
          <p:spPr bwMode="auto">
            <a:xfrm>
              <a:off x="960" y="3648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27693" name="Text Box 16"/>
            <p:cNvSpPr txBox="1">
              <a:spLocks noChangeArrowheads="1"/>
            </p:cNvSpPr>
            <p:nvPr/>
          </p:nvSpPr>
          <p:spPr bwMode="auto">
            <a:xfrm>
              <a:off x="624" y="355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  <a:cs typeface="Arial" charset="0"/>
                </a:rPr>
                <a:t>1</a:t>
              </a: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7694" name="Text Box 17"/>
            <p:cNvSpPr txBox="1">
              <a:spLocks noChangeArrowheads="1"/>
            </p:cNvSpPr>
            <p:nvPr/>
          </p:nvSpPr>
          <p:spPr bwMode="auto">
            <a:xfrm>
              <a:off x="624" y="321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  <a:cs typeface="Arial" charset="0"/>
                </a:rPr>
                <a:t>2</a:t>
              </a: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7695" name="Text Box 18"/>
            <p:cNvSpPr txBox="1">
              <a:spLocks noChangeArrowheads="1"/>
            </p:cNvSpPr>
            <p:nvPr/>
          </p:nvSpPr>
          <p:spPr bwMode="auto">
            <a:xfrm>
              <a:off x="624" y="292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  <a:cs typeface="Arial" charset="0"/>
                </a:rPr>
                <a:t>3</a:t>
              </a: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7696" name="Text Box 19"/>
            <p:cNvSpPr txBox="1">
              <a:spLocks noChangeArrowheads="1"/>
            </p:cNvSpPr>
            <p:nvPr/>
          </p:nvSpPr>
          <p:spPr bwMode="auto">
            <a:xfrm>
              <a:off x="624" y="259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  <a:cs typeface="Arial" charset="0"/>
                </a:rPr>
                <a:t>4</a:t>
              </a: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7697" name="Oval 20"/>
            <p:cNvSpPr>
              <a:spLocks noChangeArrowheads="1"/>
            </p:cNvSpPr>
            <p:nvPr/>
          </p:nvSpPr>
          <p:spPr bwMode="auto">
            <a:xfrm>
              <a:off x="1680" y="331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</p:grpSp>
      <p:sp>
        <p:nvSpPr>
          <p:cNvPr id="90133" name="Line 21"/>
          <p:cNvSpPr>
            <a:spLocks noChangeShapeType="1"/>
          </p:cNvSpPr>
          <p:nvPr/>
        </p:nvSpPr>
        <p:spPr bwMode="auto">
          <a:xfrm>
            <a:off x="2286000" y="5105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0134" name="Line 22"/>
          <p:cNvSpPr>
            <a:spLocks noChangeShapeType="1"/>
          </p:cNvSpPr>
          <p:nvPr/>
        </p:nvSpPr>
        <p:spPr bwMode="auto">
          <a:xfrm>
            <a:off x="2286000" y="4495800"/>
            <a:ext cx="12954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0135" name="Line 23"/>
          <p:cNvSpPr>
            <a:spLocks noChangeShapeType="1"/>
          </p:cNvSpPr>
          <p:nvPr/>
        </p:nvSpPr>
        <p:spPr bwMode="auto">
          <a:xfrm>
            <a:off x="6705600" y="4572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0136" name="Line 24"/>
          <p:cNvSpPr>
            <a:spLocks noChangeShapeType="1"/>
          </p:cNvSpPr>
          <p:nvPr/>
        </p:nvSpPr>
        <p:spPr bwMode="auto">
          <a:xfrm>
            <a:off x="5943600" y="4495800"/>
            <a:ext cx="129540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0137" name="Line 25"/>
          <p:cNvSpPr>
            <a:spLocks noChangeShapeType="1"/>
          </p:cNvSpPr>
          <p:nvPr/>
        </p:nvSpPr>
        <p:spPr bwMode="auto">
          <a:xfrm>
            <a:off x="5943600" y="51816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0138" name="Rectangle 26"/>
          <p:cNvSpPr>
            <a:spLocks noGrp="1" noRot="1" noChangeArrowheads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pPr algn="l" eaLnBrk="1" hangingPunct="1">
              <a:buClr>
                <a:schemeClr val="hlink"/>
              </a:buClr>
              <a:buSzPct val="120000"/>
              <a:buFont typeface="Wingdings" pitchFamily="2" charset="2"/>
              <a:buChar char="§"/>
              <a:defRPr/>
            </a:pPr>
            <a: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b="0" dirty="0" err="1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Quan</a:t>
            </a:r>
            <a: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b="0" dirty="0" err="1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hệ</a:t>
            </a:r>
            <a: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“ | ” (“</a:t>
            </a:r>
            <a:r>
              <a:rPr lang="en-US" sz="2800" b="0" dirty="0" err="1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ước</a:t>
            </a:r>
            <a: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b="0" dirty="0" err="1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số</a:t>
            </a:r>
            <a: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”) </a:t>
            </a:r>
            <a:r>
              <a:rPr lang="en-US" sz="2800" b="0" dirty="0" err="1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trên</a:t>
            </a:r>
            <a: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i="1" dirty="0" smtClean="0">
                <a:solidFill>
                  <a:schemeClr val="tx1"/>
                </a:solidFill>
                <a:latin typeface="Euclid Math Two" pitchFamily="18" charset="2"/>
                <a:sym typeface="Symbol" pitchFamily="18" charset="2"/>
              </a:rPr>
              <a:t>Z</a:t>
            </a:r>
            <a: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b="0" baseline="30000" dirty="0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+.</a:t>
            </a:r>
            <a: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b="0" dirty="0" err="1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không</a:t>
            </a:r>
            <a: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 </a:t>
            </a:r>
            <a:r>
              <a:rPr lang="en-US" sz="2800" b="0" dirty="0" err="1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đối</a:t>
            </a:r>
            <a: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b="0" dirty="0" err="1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xứng</a:t>
            </a:r>
            <a: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/>
            </a:r>
            <a:b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</a:br>
            <a:r>
              <a:rPr lang="en-US" sz="2800" b="0" dirty="0" err="1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Tuy</a:t>
            </a:r>
            <a: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b="0" dirty="0" err="1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nhiên</a:t>
            </a:r>
            <a: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b="0" dirty="0" err="1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nó</a:t>
            </a:r>
            <a: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b="0" dirty="0" err="1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có</a:t>
            </a:r>
            <a: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b="0" dirty="0" err="1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tính</a:t>
            </a:r>
            <a: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b="0" dirty="0" err="1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phản</a:t>
            </a:r>
            <a: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b="0" dirty="0" err="1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xứng</a:t>
            </a:r>
            <a: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b="0" dirty="0" err="1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vì</a:t>
            </a:r>
            <a:endParaRPr lang="en-US" sz="2800" b="0" dirty="0" smtClean="0">
              <a:solidFill>
                <a:schemeClr val="tx1"/>
              </a:solidFill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4648200" y="4267200"/>
            <a:ext cx="2819400" cy="2301875"/>
            <a:chOff x="2928" y="2592"/>
            <a:chExt cx="1776" cy="1450"/>
          </a:xfrm>
        </p:grpSpPr>
        <p:sp>
          <p:nvSpPr>
            <p:cNvPr id="27661" name="Line 28"/>
            <p:cNvSpPr>
              <a:spLocks noChangeShapeType="1"/>
            </p:cNvSpPr>
            <p:nvPr/>
          </p:nvSpPr>
          <p:spPr bwMode="auto">
            <a:xfrm flipV="1">
              <a:off x="3264" y="2736"/>
              <a:ext cx="129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2" name="Rectangle 29"/>
            <p:cNvSpPr>
              <a:spLocks noChangeArrowheads="1"/>
            </p:cNvSpPr>
            <p:nvPr/>
          </p:nvSpPr>
          <p:spPr bwMode="auto">
            <a:xfrm>
              <a:off x="3264" y="2736"/>
              <a:ext cx="1296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27663" name="Oval 30"/>
            <p:cNvSpPr>
              <a:spLocks noChangeArrowheads="1"/>
            </p:cNvSpPr>
            <p:nvPr/>
          </p:nvSpPr>
          <p:spPr bwMode="auto">
            <a:xfrm>
              <a:off x="3648" y="336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27664" name="Oval 31"/>
            <p:cNvSpPr>
              <a:spLocks noChangeArrowheads="1"/>
            </p:cNvSpPr>
            <p:nvPr/>
          </p:nvSpPr>
          <p:spPr bwMode="auto">
            <a:xfrm>
              <a:off x="3648" y="2688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27665" name="Text Box 32"/>
            <p:cNvSpPr txBox="1">
              <a:spLocks noChangeArrowheads="1"/>
            </p:cNvSpPr>
            <p:nvPr/>
          </p:nvSpPr>
          <p:spPr bwMode="auto">
            <a:xfrm>
              <a:off x="3216" y="379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  <a:cs typeface="Arial" charset="0"/>
                </a:rPr>
                <a:t>1</a:t>
              </a: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7666" name="Text Box 33"/>
            <p:cNvSpPr txBox="1">
              <a:spLocks noChangeArrowheads="1"/>
            </p:cNvSpPr>
            <p:nvPr/>
          </p:nvSpPr>
          <p:spPr bwMode="auto">
            <a:xfrm>
              <a:off x="3600" y="379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  <a:cs typeface="Arial" charset="0"/>
                </a:rPr>
                <a:t>2</a:t>
              </a: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7667" name="Oval 34"/>
            <p:cNvSpPr>
              <a:spLocks noChangeArrowheads="1"/>
            </p:cNvSpPr>
            <p:nvPr/>
          </p:nvSpPr>
          <p:spPr bwMode="auto">
            <a:xfrm>
              <a:off x="4464" y="2688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27668" name="Oval 35"/>
            <p:cNvSpPr>
              <a:spLocks noChangeArrowheads="1"/>
            </p:cNvSpPr>
            <p:nvPr/>
          </p:nvSpPr>
          <p:spPr bwMode="auto">
            <a:xfrm>
              <a:off x="4512" y="307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27669" name="Text Box 36"/>
            <p:cNvSpPr txBox="1">
              <a:spLocks noChangeArrowheads="1"/>
            </p:cNvSpPr>
            <p:nvPr/>
          </p:nvSpPr>
          <p:spPr bwMode="auto">
            <a:xfrm>
              <a:off x="3984" y="379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  <a:cs typeface="Arial" charset="0"/>
                </a:rPr>
                <a:t>3</a:t>
              </a: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7670" name="Text Box 37"/>
            <p:cNvSpPr txBox="1">
              <a:spLocks noChangeArrowheads="1"/>
            </p:cNvSpPr>
            <p:nvPr/>
          </p:nvSpPr>
          <p:spPr bwMode="auto">
            <a:xfrm>
              <a:off x="4368" y="379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  <a:cs typeface="Arial" charset="0"/>
                </a:rPr>
                <a:t>4</a:t>
              </a: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7671" name="Oval 38"/>
            <p:cNvSpPr>
              <a:spLocks noChangeArrowheads="1"/>
            </p:cNvSpPr>
            <p:nvPr/>
          </p:nvSpPr>
          <p:spPr bwMode="auto">
            <a:xfrm>
              <a:off x="3648" y="307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27672" name="Oval 39"/>
            <p:cNvSpPr>
              <a:spLocks noChangeArrowheads="1"/>
            </p:cNvSpPr>
            <p:nvPr/>
          </p:nvSpPr>
          <p:spPr bwMode="auto">
            <a:xfrm>
              <a:off x="3264" y="369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27673" name="Text Box 40"/>
            <p:cNvSpPr txBox="1">
              <a:spLocks noChangeArrowheads="1"/>
            </p:cNvSpPr>
            <p:nvPr/>
          </p:nvSpPr>
          <p:spPr bwMode="auto">
            <a:xfrm>
              <a:off x="2928" y="360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  <a:cs typeface="Arial" charset="0"/>
                </a:rPr>
                <a:t>1</a:t>
              </a: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7674" name="Text Box 41"/>
            <p:cNvSpPr txBox="1">
              <a:spLocks noChangeArrowheads="1"/>
            </p:cNvSpPr>
            <p:nvPr/>
          </p:nvSpPr>
          <p:spPr bwMode="auto">
            <a:xfrm>
              <a:off x="2928" y="326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  <a:cs typeface="Arial" charset="0"/>
                </a:rPr>
                <a:t>2</a:t>
              </a: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7675" name="Text Box 42"/>
            <p:cNvSpPr txBox="1">
              <a:spLocks noChangeArrowheads="1"/>
            </p:cNvSpPr>
            <p:nvPr/>
          </p:nvSpPr>
          <p:spPr bwMode="auto">
            <a:xfrm>
              <a:off x="2928" y="297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  <a:cs typeface="Arial" charset="0"/>
                </a:rPr>
                <a:t>3</a:t>
              </a: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7676" name="Text Box 43"/>
            <p:cNvSpPr txBox="1">
              <a:spLocks noChangeArrowheads="1"/>
            </p:cNvSpPr>
            <p:nvPr/>
          </p:nvSpPr>
          <p:spPr bwMode="auto">
            <a:xfrm>
              <a:off x="2928" y="264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  <a:cs typeface="Arial" charset="0"/>
                </a:rPr>
                <a:t>4</a:t>
              </a: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7677" name="Oval 44"/>
            <p:cNvSpPr>
              <a:spLocks noChangeArrowheads="1"/>
            </p:cNvSpPr>
            <p:nvPr/>
          </p:nvSpPr>
          <p:spPr bwMode="auto">
            <a:xfrm>
              <a:off x="4032" y="307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27678" name="Rectangle 45"/>
            <p:cNvSpPr>
              <a:spLocks noChangeArrowheads="1"/>
            </p:cNvSpPr>
            <p:nvPr/>
          </p:nvSpPr>
          <p:spPr bwMode="auto">
            <a:xfrm>
              <a:off x="4080" y="3360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Times New Roman" pitchFamily="18" charset="0"/>
                  <a:cs typeface="Arial" charset="0"/>
                  <a:sym typeface="Symbol" pitchFamily="18" charset="2"/>
                </a:rPr>
                <a:t>*</a:t>
              </a:r>
            </a:p>
          </p:txBody>
        </p:sp>
        <p:sp>
          <p:nvSpPr>
            <p:cNvPr id="27679" name="Rectangle 46"/>
            <p:cNvSpPr>
              <a:spLocks noChangeArrowheads="1"/>
            </p:cNvSpPr>
            <p:nvPr/>
          </p:nvSpPr>
          <p:spPr bwMode="auto">
            <a:xfrm>
              <a:off x="3964" y="2592"/>
              <a:ext cx="30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Times New Roman" pitchFamily="18" charset="0"/>
                  <a:cs typeface="Arial" charset="0"/>
                  <a:sym typeface="Symbol" pitchFamily="18" charset="2"/>
                </a:rPr>
                <a:t> *</a:t>
              </a:r>
            </a:p>
          </p:txBody>
        </p:sp>
        <p:sp>
          <p:nvSpPr>
            <p:cNvPr id="27680" name="Rectangle 47"/>
            <p:cNvSpPr>
              <a:spLocks noChangeArrowheads="1"/>
            </p:cNvSpPr>
            <p:nvPr/>
          </p:nvSpPr>
          <p:spPr bwMode="auto">
            <a:xfrm>
              <a:off x="4460" y="3216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Times New Roman" pitchFamily="18" charset="0"/>
                  <a:cs typeface="Arial" charset="0"/>
                  <a:sym typeface="Symbol" pitchFamily="18" charset="2"/>
                </a:rPr>
                <a:t>*</a:t>
              </a:r>
            </a:p>
          </p:txBody>
        </p:sp>
      </p:grpSp>
      <p:sp>
        <p:nvSpPr>
          <p:cNvPr id="90160" name="Rectangle 48"/>
          <p:cNvSpPr>
            <a:spLocks noChangeArrowheads="1"/>
          </p:cNvSpPr>
          <p:nvPr/>
        </p:nvSpPr>
        <p:spPr bwMode="auto">
          <a:xfrm>
            <a:off x="457200" y="3124200"/>
            <a:ext cx="8305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Quan hệ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R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là phản xứng iff chỉ có các phần tử nằm trên đường chéo là đối xứng qua  của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×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i="1">
                <a:latin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lang="en-US" sz="2800">
                <a:latin typeface="Times New Roman" pitchFamily="18" charset="0"/>
                <a:cs typeface="Arial" charset="0"/>
                <a:sym typeface="Symbol" pitchFamily="18" charset="2"/>
              </a:rPr>
              <a:t>.</a:t>
            </a: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9A22CD-CD0D-4A0E-863B-D3F4468CF89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0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9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33" grpId="0" animBg="1"/>
      <p:bldP spid="90134" grpId="0" animBg="1"/>
      <p:bldP spid="90135" grpId="0" animBg="1"/>
      <p:bldP spid="90136" grpId="0" animBg="1"/>
      <p:bldP spid="90137" grpId="0" animBg="1"/>
      <p:bldP spid="90160" grpId="0"/>
    </p:bld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5509</Words>
  <Application>Microsoft Office PowerPoint</Application>
  <PresentationFormat>On-screen Show (4:3)</PresentationFormat>
  <Paragraphs>751</Paragraphs>
  <Slides>68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68</vt:i4>
      </vt:variant>
    </vt:vector>
  </HeadingPairs>
  <TitlesOfParts>
    <vt:vector size="84" baseType="lpstr">
      <vt:lpstr>Arial</vt:lpstr>
      <vt:lpstr>Garamond</vt:lpstr>
      <vt:lpstr>Wingdings</vt:lpstr>
      <vt:lpstr>Calibri</vt:lpstr>
      <vt:lpstr>Times New Roman</vt:lpstr>
      <vt:lpstr>Symbol</vt:lpstr>
      <vt:lpstr>Times</vt:lpstr>
      <vt:lpstr>Euclid Math Two</vt:lpstr>
      <vt:lpstr>Comic Sans MS</vt:lpstr>
      <vt:lpstr>VNI-Centur</vt:lpstr>
      <vt:lpstr>VNI-Times</vt:lpstr>
      <vt:lpstr>Gigi</vt:lpstr>
      <vt:lpstr>Stream</vt:lpstr>
      <vt:lpstr>Microsoft Equation 3.0</vt:lpstr>
      <vt:lpstr>MathType 5.0 Equation</vt:lpstr>
      <vt:lpstr>MathType 6.0 Equation</vt:lpstr>
      <vt:lpstr>Phần V</vt:lpstr>
      <vt:lpstr> Relations</vt:lpstr>
      <vt:lpstr>1. Definitions</vt:lpstr>
      <vt:lpstr>1. Definitions</vt:lpstr>
      <vt:lpstr>1. Definitions</vt:lpstr>
      <vt:lpstr>2. Properties of Relations</vt:lpstr>
      <vt:lpstr>Slide 7</vt:lpstr>
      <vt:lpstr>2. Properties of Relations</vt:lpstr>
      <vt:lpstr> Quan hệ“ | ” (“ước số”) trên Z +. không  đối xứng Tuy nhiên nó có tính phản xứng vì</vt:lpstr>
      <vt:lpstr>2. Properties of Relations</vt:lpstr>
      <vt:lpstr>3. Representing Relations</vt:lpstr>
      <vt:lpstr>Định nghĩa</vt:lpstr>
      <vt:lpstr> Representing Relations</vt:lpstr>
      <vt:lpstr>Slide 14</vt:lpstr>
      <vt:lpstr> Representing Relations</vt:lpstr>
      <vt:lpstr> Representing Relations</vt:lpstr>
      <vt:lpstr> Representing Relations</vt:lpstr>
      <vt:lpstr> 4.Equivalence Relations</vt:lpstr>
      <vt:lpstr> Định nghĩa</vt:lpstr>
      <vt:lpstr> Quan hệ tương đương</vt:lpstr>
      <vt:lpstr>Slide 21</vt:lpstr>
      <vt:lpstr>       Lớp tương đương</vt:lpstr>
      <vt:lpstr> Lớp tương đương</vt:lpstr>
      <vt:lpstr>Slide 24</vt:lpstr>
      <vt:lpstr>Slide 25</vt:lpstr>
      <vt:lpstr>Slide 26</vt:lpstr>
      <vt:lpstr>5 Linear Congruences</vt:lpstr>
      <vt:lpstr>Slide 28</vt:lpstr>
      <vt:lpstr>Slide 29</vt:lpstr>
      <vt:lpstr>Slide 30</vt:lpstr>
      <vt:lpstr>Slide 31</vt:lpstr>
      <vt:lpstr>Slide 32</vt:lpstr>
      <vt:lpstr>Slide 33</vt:lpstr>
      <vt:lpstr>6. Partial Orderings</vt:lpstr>
      <vt:lpstr> Định nghĩa</vt:lpstr>
      <vt:lpstr> Định nghĩa</vt:lpstr>
      <vt:lpstr> Định nghĩa</vt:lpstr>
      <vt:lpstr>Slide 38</vt:lpstr>
      <vt:lpstr>Slide 39</vt:lpstr>
      <vt:lpstr>Slide 40</vt:lpstr>
      <vt:lpstr>Thứ tự tự điển</vt:lpstr>
      <vt:lpstr>Thứ tự tự điển</vt:lpstr>
      <vt:lpstr> Thứ tự tự điển</vt:lpstr>
      <vt:lpstr> Thứ tự tự điển</vt:lpstr>
      <vt:lpstr>Slide 45</vt:lpstr>
      <vt:lpstr>Slide 46</vt:lpstr>
      <vt:lpstr> Hasse Diagrams</vt:lpstr>
      <vt:lpstr> Hasse Diagrams</vt:lpstr>
      <vt:lpstr> Hasse Diagrams</vt:lpstr>
      <vt:lpstr>Slide 50</vt:lpstr>
      <vt:lpstr> Phần tử tối đại và phần tử tối tiểu.</vt:lpstr>
      <vt:lpstr>Slide 52</vt:lpstr>
      <vt:lpstr>Slide 53</vt:lpstr>
      <vt:lpstr>Slide 54</vt:lpstr>
      <vt:lpstr>Chúng ta có định lý</vt:lpstr>
      <vt:lpstr> Chặn trên , chặn dưới</vt:lpstr>
      <vt:lpstr>Slide 57</vt:lpstr>
      <vt:lpstr>Slide 58</vt:lpstr>
      <vt:lpstr> Topological Sorting</vt:lpstr>
      <vt:lpstr> Topological Sorting</vt:lpstr>
      <vt:lpstr> Topological Sorting</vt:lpstr>
      <vt:lpstr>Slide 62</vt:lpstr>
      <vt:lpstr>Bài tập</vt:lpstr>
      <vt:lpstr>Bài tập</vt:lpstr>
      <vt:lpstr>Bài tập</vt:lpstr>
      <vt:lpstr>Bài tập</vt:lpstr>
      <vt:lpstr>Bài tập</vt:lpstr>
      <vt:lpstr>Bài tập</vt:lpstr>
    </vt:vector>
  </TitlesOfParts>
  <Company>Future Corp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</dc:title>
  <dc:creator>Nguyen Viet Dong</dc:creator>
  <cp:lastModifiedBy>Hung Nguyen</cp:lastModifiedBy>
  <cp:revision>78</cp:revision>
  <dcterms:created xsi:type="dcterms:W3CDTF">2008-08-30T08:46:50Z</dcterms:created>
  <dcterms:modified xsi:type="dcterms:W3CDTF">2011-10-24T09:39:16Z</dcterms:modified>
</cp:coreProperties>
</file>