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647B-DAFA-40B5-9EE7-E87ECA01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C85C-A2F0-4276-8965-78DDA19A1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5E083-0C0E-41E0-8254-97E8A307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5155-287D-4ACD-BF99-AA9F8DCB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6EEF-3807-4361-8CBC-E09EE1F4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87147-9EAC-4534-BC59-15984F2227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863489"/>
      </p:ext>
    </p:extLst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DDE7CDAB-0E91-4C84-AADB-424673CA7B4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967619" y="741214"/>
            <a:ext cx="10353524" cy="0"/>
          </a:xfrm>
          <a:prstGeom prst="line">
            <a:avLst/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48490"/>
            <a:ext cx="10361587" cy="658086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228A6-F784-4E9D-9F5D-E481E6C8D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91CD0-4FD5-451A-A9C1-CD9D31C3A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Khieáu Thieän Thuaät trính baøy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F101BC-A69D-46FC-BD2E-22992124D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42F12-7548-466D-9AD6-0FBEFE1E8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6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A2F2-501D-4D47-8D7E-9AFBC34DA295}" type="datetimeFigureOut">
              <a:rPr lang="en-US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ĐẠO HÀM CẤP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09600" y="990600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xác định trong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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xét tỷ số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574873"/>
              </p:ext>
            </p:extLst>
          </p:nvPr>
        </p:nvGraphicFramePr>
        <p:xfrm>
          <a:off x="712470" y="1835150"/>
          <a:ext cx="632448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6324480" imgH="927000" progId="Equation.DSMT4">
                  <p:embed/>
                </p:oleObj>
              </mc:Choice>
              <mc:Fallback>
                <p:oleObj name="Equation" r:id="rId3" imgW="6324480" imgH="927000" progId="Equation.DSMT4">
                  <p:embed/>
                  <p:pic>
                    <p:nvPicPr>
                      <p:cNvPr id="51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" y="1835150"/>
                        <a:ext cx="6324480" cy="9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9105" y="3893920"/>
            <a:ext cx="11525250" cy="11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hay 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0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(derivative)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75674"/>
              </p:ext>
            </p:extLst>
          </p:nvPr>
        </p:nvGraphicFramePr>
        <p:xfrm>
          <a:off x="595044" y="3276600"/>
          <a:ext cx="394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3949700" imgH="393700" progId="Equation.DSMT4">
                  <p:embed/>
                </p:oleObj>
              </mc:Choice>
              <mc:Fallback>
                <p:oleObj name="Equation" r:id="rId5" imgW="3949700" imgH="393700" progId="Equation.DSMT4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44" y="3276600"/>
                        <a:ext cx="394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23914"/>
              </p:ext>
            </p:extLst>
          </p:nvPr>
        </p:nvGraphicFramePr>
        <p:xfrm>
          <a:off x="4777740" y="3278188"/>
          <a:ext cx="373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3733800" imgH="393700" progId="Equation.DSMT4">
                  <p:embed/>
                </p:oleObj>
              </mc:Choice>
              <mc:Fallback>
                <p:oleObj name="Equation" r:id="rId7" imgW="3733800" imgH="393700" progId="Equation.DSMT4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740" y="3278188"/>
                        <a:ext cx="373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9803130" y="3116580"/>
            <a:ext cx="10668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7974330" y="483870"/>
            <a:ext cx="4038600" cy="3414713"/>
            <a:chOff x="7974330" y="483870"/>
            <a:chExt cx="4038600" cy="3414713"/>
          </a:xfrm>
        </p:grpSpPr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7974330" y="483870"/>
              <a:ext cx="4038600" cy="3414713"/>
              <a:chOff x="762000" y="609600"/>
              <a:chExt cx="4038600" cy="3414713"/>
            </a:xfrm>
          </p:grpSpPr>
          <p:sp>
            <p:nvSpPr>
              <p:cNvPr id="14" name="Arc 3"/>
              <p:cNvSpPr>
                <a:spLocks/>
              </p:cNvSpPr>
              <p:nvPr/>
            </p:nvSpPr>
            <p:spPr bwMode="auto">
              <a:xfrm rot="9517153" flipV="1">
                <a:off x="2047875" y="1524000"/>
                <a:ext cx="2676525" cy="1887538"/>
              </a:xfrm>
              <a:custGeom>
                <a:avLst/>
                <a:gdLst>
                  <a:gd name="T0" fmla="*/ 0 w 33013"/>
                  <a:gd name="T1" fmla="*/ 0 h 21600"/>
                  <a:gd name="T2" fmla="*/ 0 w 33013"/>
                  <a:gd name="T3" fmla="*/ 0 h 21600"/>
                  <a:gd name="T4" fmla="*/ 0 w 3301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3013"/>
                  <a:gd name="T10" fmla="*/ 0 h 21600"/>
                  <a:gd name="T11" fmla="*/ 33013 w 3301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013" h="21600" fill="none" extrusionOk="0">
                    <a:moveTo>
                      <a:pt x="0" y="7571"/>
                    </a:moveTo>
                    <a:cubicBezTo>
                      <a:pt x="4103" y="2766"/>
                      <a:pt x="10105" y="-1"/>
                      <a:pt x="16424" y="0"/>
                    </a:cubicBezTo>
                    <a:cubicBezTo>
                      <a:pt x="22832" y="0"/>
                      <a:pt x="28909" y="2845"/>
                      <a:pt x="33013" y="7766"/>
                    </a:cubicBezTo>
                  </a:path>
                  <a:path w="33013" h="21600" stroke="0" extrusionOk="0">
                    <a:moveTo>
                      <a:pt x="0" y="7571"/>
                    </a:moveTo>
                    <a:cubicBezTo>
                      <a:pt x="4103" y="2766"/>
                      <a:pt x="10105" y="-1"/>
                      <a:pt x="16424" y="0"/>
                    </a:cubicBezTo>
                    <a:cubicBezTo>
                      <a:pt x="22832" y="0"/>
                      <a:pt x="28909" y="2845"/>
                      <a:pt x="33013" y="7766"/>
                    </a:cubicBezTo>
                    <a:lnTo>
                      <a:pt x="16424" y="21600"/>
                    </a:lnTo>
                    <a:lnTo>
                      <a:pt x="0" y="7571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4"/>
              <p:cNvSpPr>
                <a:spLocks noChangeShapeType="1"/>
              </p:cNvSpPr>
              <p:nvPr/>
            </p:nvSpPr>
            <p:spPr bwMode="auto">
              <a:xfrm>
                <a:off x="1752600" y="3429000"/>
                <a:ext cx="3048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786255" y="1981200"/>
                <a:ext cx="2016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1744980" y="1457643"/>
                <a:ext cx="2057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438400" y="34290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2895600" y="3352800"/>
                <a:ext cx="6096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en-US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762000" y="1457325"/>
                <a:ext cx="12192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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endPara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466975" y="2015490"/>
                <a:ext cx="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3810000" y="1466850"/>
                <a:ext cx="0" cy="198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V="1">
                <a:off x="1752600" y="609600"/>
                <a:ext cx="0" cy="2819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1752600" y="1466850"/>
                <a:ext cx="0" cy="5029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2209800" y="3505200"/>
                <a:ext cx="6096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baseline="-25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3733800" y="3505200"/>
                <a:ext cx="381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10961370" y="1299211"/>
              <a:ext cx="91440" cy="9144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10968990" y="3261361"/>
              <a:ext cx="91440" cy="9144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9646920" y="3272791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620250" y="1800861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09298" y="5268074"/>
            <a:ext cx="4202310" cy="1241262"/>
            <a:chOff x="3009298" y="5268074"/>
            <a:chExt cx="4202310" cy="1241262"/>
          </a:xfrm>
        </p:grpSpPr>
        <p:sp>
          <p:nvSpPr>
            <p:cNvPr id="11" name="Rounded Rectangle 10"/>
            <p:cNvSpPr/>
            <p:nvPr/>
          </p:nvSpPr>
          <p:spPr>
            <a:xfrm>
              <a:off x="3009298" y="5268074"/>
              <a:ext cx="4202310" cy="123546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4898024"/>
                </p:ext>
              </p:extLst>
            </p:nvPr>
          </p:nvGraphicFramePr>
          <p:xfrm>
            <a:off x="3608943" y="5391736"/>
            <a:ext cx="30988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9" imgW="3098520" imgH="1117440" progId="Equation.DSMT4">
                    <p:embed/>
                  </p:oleObj>
                </mc:Choice>
                <mc:Fallback>
                  <p:oleObj name="Equation" r:id="rId9" imgW="3098520" imgH="1117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08943" y="5391736"/>
                          <a:ext cx="3098800" cy="1117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003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graphicFrame>
        <p:nvGraphicFramePr>
          <p:cNvPr id="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26876"/>
              </p:ext>
            </p:extLst>
          </p:nvPr>
        </p:nvGraphicFramePr>
        <p:xfrm>
          <a:off x="6037580" y="1592580"/>
          <a:ext cx="210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2108200" imgH="825500" progId="Equation.DSMT4">
                  <p:embed/>
                </p:oleObj>
              </mc:Choice>
              <mc:Fallback>
                <p:oleObj name="Equation" r:id="rId3" imgW="2108200" imgH="825500" progId="Equation.DSMT4">
                  <p:embed/>
                  <p:pic>
                    <p:nvPicPr>
                      <p:cNvPr id="82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580" y="1592580"/>
                        <a:ext cx="210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02492"/>
              </p:ext>
            </p:extLst>
          </p:nvPr>
        </p:nvGraphicFramePr>
        <p:xfrm>
          <a:off x="6015990" y="3657918"/>
          <a:ext cx="203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2032000" imgH="431800" progId="Equation.DSMT4">
                  <p:embed/>
                </p:oleObj>
              </mc:Choice>
              <mc:Fallback>
                <p:oleObj name="Equation" r:id="rId5" imgW="2032000" imgH="431800" progId="Equation.DSMT4">
                  <p:embed/>
                  <p:pic>
                    <p:nvPicPr>
                      <p:cNvPr id="8226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990" y="3657918"/>
                        <a:ext cx="203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36"/>
          <p:cNvSpPr>
            <a:spLocks noChangeShapeType="1"/>
          </p:cNvSpPr>
          <p:nvPr/>
        </p:nvSpPr>
        <p:spPr bwMode="auto">
          <a:xfrm>
            <a:off x="6404610" y="258318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8385810" y="273558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842010" y="5097780"/>
            <a:ext cx="99593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(slope)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(tangent line)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2650173" y="1249680"/>
            <a:ext cx="160020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rc 19"/>
          <p:cNvSpPr>
            <a:spLocks/>
          </p:cNvSpPr>
          <p:nvPr/>
        </p:nvSpPr>
        <p:spPr bwMode="auto">
          <a:xfrm>
            <a:off x="3204210" y="2287905"/>
            <a:ext cx="152400" cy="212725"/>
          </a:xfrm>
          <a:custGeom>
            <a:avLst/>
            <a:gdLst>
              <a:gd name="T0" fmla="*/ 0 w 21600"/>
              <a:gd name="T1" fmla="*/ 0 h 30109"/>
              <a:gd name="T2" fmla="*/ 0 w 21600"/>
              <a:gd name="T3" fmla="*/ 0 h 30109"/>
              <a:gd name="T4" fmla="*/ 0 w 21600"/>
              <a:gd name="T5" fmla="*/ 0 h 30109"/>
              <a:gd name="T6" fmla="*/ 0 60000 65536"/>
              <a:gd name="T7" fmla="*/ 0 60000 65536"/>
              <a:gd name="T8" fmla="*/ 0 60000 65536"/>
              <a:gd name="T9" fmla="*/ 0 w 21600"/>
              <a:gd name="T10" fmla="*/ 0 h 30109"/>
              <a:gd name="T11" fmla="*/ 21600 w 21600"/>
              <a:gd name="T12" fmla="*/ 30109 h 30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10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525"/>
                  <a:pt x="21005" y="27420"/>
                  <a:pt x="19853" y="30108"/>
                </a:cubicBezTo>
              </a:path>
              <a:path w="21600" h="3010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525"/>
                  <a:pt x="21005" y="27420"/>
                  <a:pt x="19853" y="3010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399473" y="1837055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1" name="Arc 10"/>
          <p:cNvSpPr/>
          <p:nvPr/>
        </p:nvSpPr>
        <p:spPr bwMode="auto">
          <a:xfrm>
            <a:off x="3661410" y="1821180"/>
            <a:ext cx="838200" cy="228600"/>
          </a:xfrm>
          <a:prstGeom prst="arc">
            <a:avLst>
              <a:gd name="adj1" fmla="val 11227508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1299210" y="1135380"/>
            <a:ext cx="4038600" cy="3414713"/>
            <a:chOff x="762000" y="609600"/>
            <a:chExt cx="4038600" cy="3414713"/>
          </a:xfrm>
        </p:grpSpPr>
        <p:sp>
          <p:nvSpPr>
            <p:cNvPr id="13" name="Arc 3"/>
            <p:cNvSpPr>
              <a:spLocks/>
            </p:cNvSpPr>
            <p:nvPr/>
          </p:nvSpPr>
          <p:spPr bwMode="auto">
            <a:xfrm rot="9517153" flipV="1">
              <a:off x="2047875" y="1524000"/>
              <a:ext cx="2676525" cy="1887538"/>
            </a:xfrm>
            <a:custGeom>
              <a:avLst/>
              <a:gdLst>
                <a:gd name="T0" fmla="*/ 0 w 33013"/>
                <a:gd name="T1" fmla="*/ 0 h 21600"/>
                <a:gd name="T2" fmla="*/ 0 w 33013"/>
                <a:gd name="T3" fmla="*/ 0 h 21600"/>
                <a:gd name="T4" fmla="*/ 0 w 3301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013"/>
                <a:gd name="T10" fmla="*/ 0 h 21600"/>
                <a:gd name="T11" fmla="*/ 33013 w 330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13" h="21600" fill="none" extrusionOk="0">
                  <a:moveTo>
                    <a:pt x="0" y="7571"/>
                  </a:moveTo>
                  <a:cubicBezTo>
                    <a:pt x="4103" y="2766"/>
                    <a:pt x="10105" y="-1"/>
                    <a:pt x="16424" y="0"/>
                  </a:cubicBezTo>
                  <a:cubicBezTo>
                    <a:pt x="22832" y="0"/>
                    <a:pt x="28909" y="2845"/>
                    <a:pt x="33013" y="7766"/>
                  </a:cubicBezTo>
                </a:path>
                <a:path w="33013" h="21600" stroke="0" extrusionOk="0">
                  <a:moveTo>
                    <a:pt x="0" y="7571"/>
                  </a:moveTo>
                  <a:cubicBezTo>
                    <a:pt x="4103" y="2766"/>
                    <a:pt x="10105" y="-1"/>
                    <a:pt x="16424" y="0"/>
                  </a:cubicBezTo>
                  <a:cubicBezTo>
                    <a:pt x="22832" y="0"/>
                    <a:pt x="28909" y="2845"/>
                    <a:pt x="33013" y="7766"/>
                  </a:cubicBezTo>
                  <a:lnTo>
                    <a:pt x="16424" y="21600"/>
                  </a:lnTo>
                  <a:lnTo>
                    <a:pt x="0" y="7571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1752600" y="34290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717675" y="1981200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733550" y="1503363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1981200" y="1104900"/>
              <a:ext cx="2819400" cy="1066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438400" y="3429000"/>
              <a:ext cx="13716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95600" y="3352800"/>
              <a:ext cx="6096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en-US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62000" y="1457325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1" name="Arc 18"/>
            <p:cNvSpPr>
              <a:spLocks/>
            </p:cNvSpPr>
            <p:nvPr/>
          </p:nvSpPr>
          <p:spPr bwMode="auto">
            <a:xfrm>
              <a:off x="2886075" y="1839913"/>
              <a:ext cx="76200" cy="133350"/>
            </a:xfrm>
            <a:custGeom>
              <a:avLst/>
              <a:gdLst>
                <a:gd name="T0" fmla="*/ 0 w 21600"/>
                <a:gd name="T1" fmla="*/ 0 h 38000"/>
                <a:gd name="T2" fmla="*/ 0 w 21600"/>
                <a:gd name="T3" fmla="*/ 0 h 38000"/>
                <a:gd name="T4" fmla="*/ 0 w 21600"/>
                <a:gd name="T5" fmla="*/ 0 h 380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000"/>
                <a:gd name="T11" fmla="*/ 21600 w 21600"/>
                <a:gd name="T12" fmla="*/ 38000 h 38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0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905"/>
                    <a:pt x="18844" y="33896"/>
                    <a:pt x="14057" y="38000"/>
                  </a:cubicBezTo>
                </a:path>
                <a:path w="21600" h="380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905"/>
                    <a:pt x="18844" y="33896"/>
                    <a:pt x="14057" y="380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466975" y="19812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10000" y="1466850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1752600" y="609600"/>
              <a:ext cx="0" cy="281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752600" y="1524000"/>
              <a:ext cx="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2971800" y="1600200"/>
              <a:ext cx="304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2209800" y="3505200"/>
              <a:ext cx="60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3733800" y="3505200"/>
              <a:ext cx="381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3128010" y="3802380"/>
            <a:ext cx="10668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7700010" y="258318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2927236" y="387858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4271010" y="387858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66710"/>
              </p:ext>
            </p:extLst>
          </p:nvPr>
        </p:nvGraphicFramePr>
        <p:xfrm>
          <a:off x="538017" y="1336675"/>
          <a:ext cx="19812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1981080" imgH="3377880" progId="Equation.DSMT4">
                  <p:embed/>
                </p:oleObj>
              </mc:Choice>
              <mc:Fallback>
                <p:oleObj name="Equation" r:id="rId3" imgW="1981080" imgH="337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017" y="1336675"/>
                        <a:ext cx="1981200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513080"/>
              </p:ext>
            </p:extLst>
          </p:nvPr>
        </p:nvGraphicFramePr>
        <p:xfrm>
          <a:off x="3305810" y="1432560"/>
          <a:ext cx="46101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4609800" imgH="3301920" progId="Equation.DSMT4">
                  <p:embed/>
                </p:oleObj>
              </mc:Choice>
              <mc:Fallback>
                <p:oleObj name="Equation" r:id="rId5" imgW="4609800" imgH="3301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5810" y="1432560"/>
                        <a:ext cx="4610100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960373"/>
              </p:ext>
            </p:extLst>
          </p:nvPr>
        </p:nvGraphicFramePr>
        <p:xfrm>
          <a:off x="8788400" y="1382395"/>
          <a:ext cx="28575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2857320" imgH="3301920" progId="Equation.DSMT4">
                  <p:embed/>
                </p:oleObj>
              </mc:Choice>
              <mc:Fallback>
                <p:oleObj name="Equation" r:id="rId7" imgW="2857320" imgH="3301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88400" y="1382395"/>
                        <a:ext cx="2857500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7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08804"/>
              </p:ext>
            </p:extLst>
          </p:nvPr>
        </p:nvGraphicFramePr>
        <p:xfrm>
          <a:off x="4606290" y="1236345"/>
          <a:ext cx="28321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2831760" imgH="2679480" progId="Equation.DSMT4">
                  <p:embed/>
                </p:oleObj>
              </mc:Choice>
              <mc:Fallback>
                <p:oleObj name="Equation" r:id="rId3" imgW="2831760" imgH="267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6290" y="1236345"/>
                        <a:ext cx="2832100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46462"/>
              </p:ext>
            </p:extLst>
          </p:nvPr>
        </p:nvGraphicFramePr>
        <p:xfrm>
          <a:off x="3383280" y="4218305"/>
          <a:ext cx="5575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5574960" imgH="761760" progId="Equation.DSMT4">
                  <p:embed/>
                </p:oleObj>
              </mc:Choice>
              <mc:Fallback>
                <p:oleObj name="Equation" r:id="rId5" imgW="55749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3280" y="4218305"/>
                        <a:ext cx="5575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4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15207" y="1120140"/>
            <a:ext cx="10571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672925"/>
              </p:ext>
            </p:extLst>
          </p:nvPr>
        </p:nvGraphicFramePr>
        <p:xfrm>
          <a:off x="1679753" y="2186358"/>
          <a:ext cx="224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2247840" imgH="698400" progId="Equation.DSMT4">
                  <p:embed/>
                </p:oleObj>
              </mc:Choice>
              <mc:Fallback>
                <p:oleObj name="Equation" r:id="rId3" imgW="22478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9753" y="2186358"/>
                        <a:ext cx="22479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585643"/>
              </p:ext>
            </p:extLst>
          </p:nvPr>
        </p:nvGraphicFramePr>
        <p:xfrm>
          <a:off x="1722438" y="3979381"/>
          <a:ext cx="5880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5879880" imgH="583920" progId="Equation.DSMT4">
                  <p:embed/>
                </p:oleObj>
              </mc:Choice>
              <mc:Fallback>
                <p:oleObj name="Equation" r:id="rId5" imgW="58798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2438" y="3979381"/>
                        <a:ext cx="58801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8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6577" y="3812350"/>
            <a:ext cx="9108389" cy="738664"/>
            <a:chOff x="446577" y="4251960"/>
            <a:chExt cx="9108389" cy="738664"/>
          </a:xfrm>
        </p:grpSpPr>
        <p:sp>
          <p:nvSpPr>
            <p:cNvPr id="4" name="TextBox 3"/>
            <p:cNvSpPr txBox="1"/>
            <p:nvPr/>
          </p:nvSpPr>
          <p:spPr>
            <a:xfrm>
              <a:off x="446577" y="4251960"/>
              <a:ext cx="91083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3"/>
              </a:pP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phương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tiếp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đường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496679"/>
                </p:ext>
              </p:extLst>
            </p:nvPr>
          </p:nvGraphicFramePr>
          <p:xfrm>
            <a:off x="8614721" y="4477310"/>
            <a:ext cx="863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3" imgW="863280" imgH="431640" progId="Equation.DSMT4">
                    <p:embed/>
                  </p:oleObj>
                </mc:Choice>
                <mc:Fallback>
                  <p:oleObj name="Equation" r:id="rId3" imgW="8632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14721" y="4477310"/>
                          <a:ext cx="863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502920" y="1051560"/>
            <a:ext cx="7863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462062"/>
              </p:ext>
            </p:extLst>
          </p:nvPr>
        </p:nvGraphicFramePr>
        <p:xfrm>
          <a:off x="8318500" y="1296432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939600" imgH="317160" progId="Equation.DSMT4">
                  <p:embed/>
                </p:oleObj>
              </mc:Choice>
              <mc:Fallback>
                <p:oleObj name="Equation" r:id="rId5" imgW="9396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8500" y="1296432"/>
                        <a:ext cx="939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63393"/>
              </p:ext>
            </p:extLst>
          </p:nvPr>
        </p:nvGraphicFramePr>
        <p:xfrm>
          <a:off x="1069340" y="2269152"/>
          <a:ext cx="396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7" imgW="3962160" imgH="495000" progId="Equation.DSMT4">
                  <p:embed/>
                </p:oleObj>
              </mc:Choice>
              <mc:Fallback>
                <p:oleObj name="Equation" r:id="rId7" imgW="3962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340" y="2269152"/>
                        <a:ext cx="3962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35648"/>
              </p:ext>
            </p:extLst>
          </p:nvPr>
        </p:nvGraphicFramePr>
        <p:xfrm>
          <a:off x="1069340" y="4625012"/>
          <a:ext cx="2628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9" imgW="2628720" imgH="838080" progId="Equation.DSMT4">
                  <p:embed/>
                </p:oleObj>
              </mc:Choice>
              <mc:Fallback>
                <p:oleObj name="Equation" r:id="rId9" imgW="26287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9340" y="4625012"/>
                        <a:ext cx="26289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2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>
          <a:lnSpc>
            <a:spcPct val="150000"/>
          </a:lnSpc>
          <a:buFont typeface="+mj-lt"/>
          <a:buAutoNum type="arabicPeriod"/>
          <a:defRPr sz="2800"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171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ĐẠO HÀM CẤP 1</vt:lpstr>
      <vt:lpstr>ĐỊNH NGHĨA</vt:lpstr>
      <vt:lpstr>Ý nghĩa hình học của đạo hàm</vt:lpstr>
      <vt:lpstr>Đạo hàm các hàm cơ bản</vt:lpstr>
      <vt:lpstr>Các phép toán đạo hàm</vt:lpstr>
      <vt:lpstr>Ví dụ</vt:lpstr>
      <vt:lpstr>Ví dụ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ĐẠO HÀM CẤP 1</dc:title>
  <dc:creator>Admin</dc:creator>
  <cp:lastModifiedBy>Admin</cp:lastModifiedBy>
  <cp:revision>30</cp:revision>
  <dcterms:created xsi:type="dcterms:W3CDTF">2020-10-12T21:31:59Z</dcterms:created>
  <dcterms:modified xsi:type="dcterms:W3CDTF">2020-10-14T14:24:40Z</dcterms:modified>
</cp:coreProperties>
</file>