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0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>
            <a:lvl1pPr>
              <a:defRPr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25400" cmpd="thinThick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431FF-1A62-456F-8B46-C29D1507D2D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7056-25CD-4083-AEA1-DD57C377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KHÔNG GIAN EUCLIDE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TRẦN NGỌC DIỄM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3400" y="1447800"/>
            <a:ext cx="6632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3. Trên không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gian 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với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tvh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chính tắc,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cho 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371600" y="2225675"/>
          <a:ext cx="3175000" cy="558800"/>
        </p:xfrm>
        <a:graphic>
          <a:graphicData uri="http://schemas.openxmlformats.org/presentationml/2006/ole">
            <p:oleObj spid="_x0000_s22530" name="Equation" r:id="rId3" imgW="3174840" imgH="558720" progId="Equation.DSMT4">
              <p:embed/>
            </p:oleObj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19200" y="2743200"/>
            <a:ext cx="5917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a. Vector 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nào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sau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đây vuông góc với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866900" y="3556000"/>
          <a:ext cx="5448300" cy="482600"/>
        </p:xfrm>
        <a:graphic>
          <a:graphicData uri="http://schemas.openxmlformats.org/presentationml/2006/ole">
            <p:oleObj spid="_x0000_s22531" name="Equation" r:id="rId4" imgW="5448240" imgH="482400" progId="Equation.DSMT4">
              <p:embed/>
            </p:oleObj>
          </a:graphicData>
        </a:graphic>
      </p:graphicFrame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295400" y="4495800"/>
            <a:ext cx="72891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b. Tìm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(– 3, m, m – 3)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vuông góc với 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308100" y="5867400"/>
          <a:ext cx="7200900" cy="482600"/>
        </p:xfrm>
        <a:graphic>
          <a:graphicData uri="http://schemas.openxmlformats.org/presentationml/2006/ole">
            <p:oleObj spid="_x0000_s22532" name="Equation" r:id="rId5" imgW="7200720" imgH="482400" progId="Equation.DSMT4">
              <p:embed/>
            </p:oleObj>
          </a:graphicData>
        </a:graphic>
      </p:graphicFrame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685800" y="5257800"/>
            <a:ext cx="2584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 lại với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tvh: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09600" y="1371600"/>
            <a:ext cx="50483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Trong 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với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tvh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chính tắc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cho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447800" y="2438400"/>
          <a:ext cx="4813300" cy="1219200"/>
        </p:xfrm>
        <a:graphic>
          <a:graphicData uri="http://schemas.openxmlformats.org/presentationml/2006/ole">
            <p:oleObj spid="_x0000_s23554" name="Equation" r:id="rId3" imgW="4813200" imgH="1218960" progId="Equation.DSMT4">
              <p:embed/>
            </p:oleObj>
          </a:graphicData>
        </a:graphic>
      </p:graphicFrame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914400" y="4191000"/>
            <a:ext cx="7301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Tìm vector 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trong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sao cho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vuông góc với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1371600"/>
            <a:ext cx="68291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5. Trên R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với tvh chính tắc, tìm cơ sở của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</a:t>
            </a:r>
            <a:endParaRPr lang="en-US" sz="2800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a. Cho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&lt;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=(1,2,-1,1),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=(2,4,-3,0),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=(1,2,1,5)&gt;|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52513" y="3987800"/>
          <a:ext cx="6326187" cy="1792288"/>
        </p:xfrm>
        <a:graphic>
          <a:graphicData uri="http://schemas.openxmlformats.org/presentationml/2006/ole">
            <p:oleObj spid="_x0000_s24578" name="Equation" r:id="rId3" imgW="6273720" imgH="1777680" progId="Equation.DSMT4">
              <p:embed/>
            </p:oleObj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69335" y="3124200"/>
            <a:ext cx="55242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là không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gian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nghiệm của hệ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5800" y="1676400"/>
            <a:ext cx="47405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6. Trên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cho 2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khôg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gian con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66800" y="2743200"/>
          <a:ext cx="7708900" cy="1371600"/>
        </p:xfrm>
        <a:graphic>
          <a:graphicData uri="http://schemas.openxmlformats.org/presentationml/2006/ole">
            <p:oleObj spid="_x0000_s25602" name="Equation" r:id="rId3" imgW="7708680" imgH="1371600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90600" y="4572000"/>
            <a:ext cx="21627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Chứng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minh 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194050" y="4686300"/>
          <a:ext cx="1155700" cy="342900"/>
        </p:xfrm>
        <a:graphic>
          <a:graphicData uri="http://schemas.openxmlformats.org/presentationml/2006/ole">
            <p:oleObj spid="_x0000_s25603" name="Equation" r:id="rId4" imgW="115560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1524000"/>
            <a:ext cx="26389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Trong 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cho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2590800"/>
          <a:ext cx="4483100" cy="1371600"/>
        </p:xfrm>
        <a:graphic>
          <a:graphicData uri="http://schemas.openxmlformats.org/presentationml/2006/ole">
            <p:oleObj spid="_x0000_s26626" name="Equation" r:id="rId3" imgW="4483080" imgH="1371600" progId="Equation.DSMT4">
              <p:embed/>
            </p:oleObj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14400" y="4191000"/>
            <a:ext cx="20986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Tìm </a:t>
            </a:r>
            <a:r>
              <a:rPr lang="en-US" sz="2800" b="0" i="1">
                <a:latin typeface="Times New Roman" pitchFamily="18" charset="0"/>
                <a:cs typeface="Times New Roman" pitchFamily="18" charset="0"/>
              </a:rPr>
              <a:t>m, n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124200" y="4305300"/>
          <a:ext cx="1143000" cy="342900"/>
        </p:xfrm>
        <a:graphic>
          <a:graphicData uri="http://schemas.openxmlformats.org/presentationml/2006/ole">
            <p:oleObj spid="_x0000_s26627" name="Equation" r:id="rId4" imgW="114300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5800" y="1600200"/>
            <a:ext cx="37851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Trong 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cho 2 kg con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19150" y="2590800"/>
          <a:ext cx="8204200" cy="1371600"/>
        </p:xfrm>
        <a:graphic>
          <a:graphicData uri="http://schemas.openxmlformats.org/presentationml/2006/ole">
            <p:oleObj spid="_x0000_s27650" name="Equation" r:id="rId3" imgW="8204040" imgH="1371600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4414282"/>
            <a:ext cx="1649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Tìm </a:t>
            </a:r>
            <a:r>
              <a:rPr lang="en-US" sz="2800" b="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để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755900" y="4411663"/>
          <a:ext cx="1282700" cy="431800"/>
        </p:xfrm>
        <a:graphic>
          <a:graphicData uri="http://schemas.openxmlformats.org/presentationml/2006/ole">
            <p:oleObj spid="_x0000_s27651" name="Equation" r:id="rId4" imgW="12826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626208" cy="24160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9.  Trên không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 = {(1,1,1), (-2,1,1), (0,-1,1)}.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Kiểm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trực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lphaLcParenR"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cơ sở trực chuẩn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từ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S.</a:t>
            </a:r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 u = (1,2,2),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tọa độ của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186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3" tIns="47896" rIns="95793" bIns="47896">
            <a:spAutoFit/>
          </a:bodyPr>
          <a:lstStyle/>
          <a:p>
            <a:pPr defTabSz="957263">
              <a:lnSpc>
                <a:spcPct val="120000"/>
              </a:lnSpc>
              <a:spcBef>
                <a:spcPct val="50000"/>
              </a:spcBef>
            </a:pPr>
            <a:r>
              <a:rPr lang="en-US" sz="280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Qua trình trực giao hóa Gram - Schmidt: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cho {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…, 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là hệ đltt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defTabSz="957263">
              <a:lnSpc>
                <a:spcPct val="120000"/>
              </a:lnSpc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914525" y="2789238"/>
          <a:ext cx="5851525" cy="3038475"/>
        </p:xfrm>
        <a:graphic>
          <a:graphicData uri="http://schemas.openxmlformats.org/presentationml/2006/ole">
            <p:oleObj spid="_x0000_s28674" name="Equation" r:id="rId3" imgW="5867280" imgH="2971800" progId="Equation.DSMT4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38200" y="6025585"/>
            <a:ext cx="5638800" cy="52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3" tIns="47896" rIns="95793" bIns="47896"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US" sz="2800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đó </a:t>
            </a:r>
            <a:r>
              <a:rPr 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{y</a:t>
            </a:r>
            <a:r>
              <a:rPr lang="en-US" sz="2800" baseline="-250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, …, y</a:t>
            </a:r>
            <a:r>
              <a:rPr lang="en-US" sz="2800" baseline="-250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là hệ trực </a:t>
            </a:r>
            <a:r>
              <a:rPr 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giao.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609600" y="1066800"/>
            <a:ext cx="8194237" cy="74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93" tIns="47896" rIns="95793" bIns="47896" rtlCol="0">
            <a:spAutoFit/>
          </a:bodyPr>
          <a:lstStyle/>
          <a:p>
            <a:pPr marL="514350" indent="-514350" defTabSz="957263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 không gian R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trực giao hóa các hệ vecor sau: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08100" y="2019300"/>
          <a:ext cx="3911600" cy="558800"/>
        </p:xfrm>
        <a:graphic>
          <a:graphicData uri="http://schemas.openxmlformats.org/presentationml/2006/ole">
            <p:oleObj spid="_x0000_s32770" name="Equation" r:id="rId3" imgW="3911400" imgH="5587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2984500"/>
          <a:ext cx="5778500" cy="558800"/>
        </p:xfrm>
        <a:graphic>
          <a:graphicData uri="http://schemas.openxmlformats.org/presentationml/2006/ole">
            <p:oleObj spid="_x0000_s32771" name="Equation" r:id="rId4" imgW="5778360" imgH="5587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741506" y="3733800"/>
            <a:ext cx="7259494" cy="138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93" tIns="47896" rIns="95793" bIns="47896" rtlCol="0">
            <a:spAutoFit/>
          </a:bodyPr>
          <a:lstStyle/>
          <a:p>
            <a:pPr marL="514350" indent="-514350" defTabSz="957263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2"/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Bổ sung vào các tập hợp sau để được 1 cơ sở </a:t>
            </a:r>
            <a:b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trực giao của R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5308600"/>
          <a:ext cx="3759200" cy="558800"/>
        </p:xfrm>
        <a:graphic>
          <a:graphicData uri="http://schemas.openxmlformats.org/presentationml/2006/ole">
            <p:oleObj spid="_x0000_s32772" name="Equation" r:id="rId5" imgW="375912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741506" y="914400"/>
            <a:ext cx="7259494" cy="138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93" tIns="47896" rIns="95793" bIns="47896" rtlCol="0">
            <a:spAutoFit/>
          </a:bodyPr>
          <a:lstStyle/>
          <a:p>
            <a:pPr marL="514350" indent="-514350" defTabSz="957263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Bổ sung vào các tập hợp sau để được 1 cơ sở </a:t>
            </a:r>
            <a:b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trực giao của R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590800"/>
          <a:ext cx="3975100" cy="558800"/>
        </p:xfrm>
        <a:graphic>
          <a:graphicData uri="http://schemas.openxmlformats.org/presentationml/2006/ole">
            <p:oleObj spid="_x0000_s33794" name="Equation" r:id="rId3" imgW="3974760" imgH="558720" progId="Equation.DSMT4">
              <p:embed/>
            </p:oleObj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838200" y="4038600"/>
            <a:ext cx="7162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defTabSz="957263">
              <a:spcBef>
                <a:spcPct val="50000"/>
              </a:spcBef>
              <a:buFont typeface="+mj-lt"/>
              <a:buAutoNum type="arabicPeriod" startAt="4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 = &lt;(2,1,0), (1,0,3)&gt;, x = (-1,1,2). </a:t>
            </a:r>
          </a:p>
          <a:p>
            <a:pPr defTabSz="957263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Tìm y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U, z U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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sao cho x = y + z</a:t>
            </a:r>
            <a:endParaRPr lang="en-US" sz="2800" baseline="30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smtClean="0"/>
              <a:t> vô hướng và kg Euclide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59844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 vô hướng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trên kg vector V, nếu: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1676400"/>
          <a:ext cx="5676900" cy="3327400"/>
        </p:xfrm>
        <a:graphic>
          <a:graphicData uri="http://schemas.openxmlformats.org/presentationml/2006/ole">
            <p:oleObj spid="_x0000_s1026" name="Equation" r:id="rId3" imgW="5676840" imgH="33271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181600"/>
            <a:ext cx="1430200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Ký hiệu: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33600" y="5308600"/>
          <a:ext cx="2540000" cy="558800"/>
        </p:xfrm>
        <a:graphic>
          <a:graphicData uri="http://schemas.openxmlformats.org/presentationml/2006/ole">
            <p:oleObj spid="_x0000_s1027" name="Equation" r:id="rId4" imgW="2539800" imgH="5587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6019800"/>
            <a:ext cx="684995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 gian vector với 1 tvh gọi là kg Euclide.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smtClean="0"/>
              <a:t> trực giao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990600"/>
            <a:ext cx="6286500" cy="1657458"/>
            <a:chOff x="838200" y="3505200"/>
            <a:chExt cx="6286500" cy="1657458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838200" y="3505200"/>
              <a:ext cx="4949567" cy="665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793" tIns="47896" rIns="95793" bIns="47896" rtlCol="0">
              <a:spAutoFit/>
            </a:bodyPr>
            <a:lstStyle/>
            <a:p>
              <a:pPr marL="514350" indent="-514350" defTabSz="957263">
                <a:lnSpc>
                  <a:spcPct val="150000"/>
                </a:lnSpc>
                <a:spcBef>
                  <a:spcPct val="50000"/>
                </a:spcBef>
                <a:buFont typeface="+mj-lt"/>
                <a:buAutoNum type="arabicPeriod" startAt="5"/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Tìm hình chiếu trực giao của 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5715000" y="3708400"/>
            <a:ext cx="1409700" cy="482600"/>
          </p:xfrm>
          <a:graphic>
            <a:graphicData uri="http://schemas.openxmlformats.org/presentationml/2006/ole">
              <p:oleObj spid="_x0000_s34817" name="Equation" r:id="rId3" imgW="1409400" imgH="482400" progId="Equation.DSMT4">
                <p:embed/>
              </p:oleObj>
            </a:graphicData>
          </a:graphic>
        </p:graphicFrame>
        <p:sp>
          <p:nvSpPr>
            <p:cNvPr id="6" name="TextBox 5"/>
            <p:cNvSpPr txBox="1"/>
            <p:nvPr/>
          </p:nvSpPr>
          <p:spPr bwMode="auto">
            <a:xfrm>
              <a:off x="1371600" y="4419600"/>
              <a:ext cx="1828800" cy="743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5793" tIns="47896" rIns="95793" bIns="47896" rtlCol="0">
              <a:spAutoFit/>
            </a:bodyPr>
            <a:lstStyle/>
            <a:p>
              <a:pPr marL="388938" indent="-388938" defTabSz="957263">
                <a:lnSpc>
                  <a:spcPct val="150000"/>
                </a:lnSpc>
                <a:spcBef>
                  <a:spcPct val="50000"/>
                </a:spcBef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lên kg con 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3124200" y="4572000"/>
            <a:ext cx="3429000" cy="558800"/>
          </p:xfrm>
          <a:graphic>
            <a:graphicData uri="http://schemas.openxmlformats.org/presentationml/2006/ole">
              <p:oleObj spid="_x0000_s34818" name="Equation" r:id="rId4" imgW="3429000" imgH="558720" progId="Equation.DSMT4">
                <p:embed/>
              </p:oleObj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08100" y="4267200"/>
          <a:ext cx="6388100" cy="431800"/>
        </p:xfrm>
        <a:graphic>
          <a:graphicData uri="http://schemas.openxmlformats.org/presentationml/2006/ole">
            <p:oleObj spid="_x0000_s34819" name="Equation" r:id="rId5" imgW="6387840" imgH="431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762000" y="3352800"/>
            <a:ext cx="4980217" cy="66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93" tIns="47896" rIns="95793" bIns="47896" rtlCol="0">
            <a:spAutoFit/>
          </a:bodyPr>
          <a:lstStyle/>
          <a:p>
            <a:pPr marL="514350" indent="-514350" defTabSz="957263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6"/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Trên kg R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với tích vô hướng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57300" y="4819542"/>
            <a:ext cx="5981700" cy="1657458"/>
            <a:chOff x="838200" y="3505200"/>
            <a:chExt cx="5981700" cy="1657458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838200" y="3505200"/>
              <a:ext cx="4430194" cy="665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793" tIns="47896" rIns="95793" bIns="47896" rtlCol="0">
              <a:spAutoFit/>
            </a:bodyPr>
            <a:lstStyle/>
            <a:p>
              <a:pPr marL="514350" indent="-514350" defTabSz="957263">
                <a:lnSpc>
                  <a:spcPct val="150000"/>
                </a:lnSpc>
                <a:spcBef>
                  <a:spcPct val="50000"/>
                </a:spcBef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Tìm hình chiếu trực giao của 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5410200" y="3685250"/>
            <a:ext cx="1409700" cy="482600"/>
          </p:xfrm>
          <a:graphic>
            <a:graphicData uri="http://schemas.openxmlformats.org/presentationml/2006/ole">
              <p:oleObj spid="_x0000_s34820" name="Equation" r:id="rId6" imgW="1409400" imgH="482400" progId="Equation.DSMT4">
                <p:embed/>
              </p:oleObj>
            </a:graphicData>
          </a:graphic>
        </p:graphicFrame>
        <p:sp>
          <p:nvSpPr>
            <p:cNvPr id="13" name="TextBox 12"/>
            <p:cNvSpPr txBox="1"/>
            <p:nvPr/>
          </p:nvSpPr>
          <p:spPr bwMode="auto">
            <a:xfrm>
              <a:off x="952500" y="4419600"/>
              <a:ext cx="1828800" cy="743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5793" tIns="47896" rIns="95793" bIns="47896" rtlCol="0">
              <a:spAutoFit/>
            </a:bodyPr>
            <a:lstStyle/>
            <a:p>
              <a:pPr marL="388938" indent="-388938" defTabSz="957263">
                <a:lnSpc>
                  <a:spcPct val="150000"/>
                </a:lnSpc>
                <a:spcBef>
                  <a:spcPct val="50000"/>
                </a:spcBef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lên kg con 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124200" y="4572000"/>
            <a:ext cx="3429000" cy="558800"/>
          </p:xfrm>
          <a:graphic>
            <a:graphicData uri="http://schemas.openxmlformats.org/presentationml/2006/ole">
              <p:oleObj spid="_x0000_s34821" name="Equation" r:id="rId7" imgW="3429000" imgH="5587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509838" y="2443163"/>
          <a:ext cx="3333750" cy="1581150"/>
        </p:xfrm>
        <a:graphic>
          <a:graphicData uri="http://schemas.openxmlformats.org/presentationml/2006/ole">
            <p:oleObj spid="_x0000_s35843" name="Equation" r:id="rId3" imgW="3340080" imgH="1574640" progId="Equation.DSMT4">
              <p:embed/>
            </p:oleObj>
          </a:graphicData>
        </a:graphic>
      </p:graphicFrame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6629400" y="5181600"/>
          <a:ext cx="817563" cy="390525"/>
        </p:xfrm>
        <a:graphic>
          <a:graphicData uri="http://schemas.openxmlformats.org/presentationml/2006/ole">
            <p:oleObj spid="_x0000_s35841" name="Equation" r:id="rId4" imgW="812520" imgH="393480" progId="Equation.DSMT4">
              <p:embed/>
            </p:oleObj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33400" y="977205"/>
            <a:ext cx="80010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>
                <a:tab pos="209550" algn="l"/>
              </a:tabLst>
            </a:pPr>
            <a:r>
              <a: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Trong R</a:t>
            </a:r>
            <a:r>
              <a:rPr kumimoji="0" lang="es-ES" sz="2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cho </a:t>
            </a:r>
            <a:r>
              <a: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 là không gian nghiệm của hệ phương trình thuần nhất </a:t>
            </a:r>
            <a:r>
              <a: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sau</a:t>
            </a:r>
            <a:r>
              <a: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s-E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4749" y="4343400"/>
            <a:ext cx="3625851" cy="523220"/>
            <a:chOff x="1174749" y="4343400"/>
            <a:chExt cx="3625851" cy="523220"/>
          </a:xfrm>
        </p:grpSpPr>
        <p:graphicFrame>
          <p:nvGraphicFramePr>
            <p:cNvPr id="35842" name="Object 2"/>
            <p:cNvGraphicFramePr>
              <a:graphicFrameLocks noChangeAspect="1"/>
            </p:cNvGraphicFramePr>
            <p:nvPr/>
          </p:nvGraphicFramePr>
          <p:xfrm>
            <a:off x="2774949" y="4454325"/>
            <a:ext cx="2025651" cy="393700"/>
          </p:xfrm>
          <a:graphic>
            <a:graphicData uri="http://schemas.openxmlformats.org/presentationml/2006/ole">
              <p:oleObj spid="_x0000_s35842" name="Equation" r:id="rId5" imgW="2031840" imgH="393480" progId="Equation.DSMT4">
                <p:embed/>
              </p:oleObj>
            </a:graphicData>
          </a:graphic>
        </p:graphicFrame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1174749" y="4343400"/>
              <a:ext cx="16786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Và </a:t>
              </a:r>
              <a:r>
                <a:rPr kumimoji="0" lang="es-E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vector </a:t>
              </a:r>
              <a:endPara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685800" y="5105400"/>
            <a:ext cx="6155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Tìm hình chiếu của z xuống không gian </a:t>
            </a:r>
            <a:endParaRPr kumimoji="0" lang="es-E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Tích vô hướng và kg Euclide</a:t>
            </a:r>
            <a:endParaRPr lang="en-US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447800" y="2209800"/>
          <a:ext cx="2184400" cy="469900"/>
        </p:xfrm>
        <a:graphic>
          <a:graphicData uri="http://schemas.openxmlformats.org/presentationml/2006/ole">
            <p:oleObj spid="_x0000_s2050" name="Equation" r:id="rId3" imgW="2184120" imgH="46980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371600" y="3517900"/>
          <a:ext cx="2362200" cy="444500"/>
        </p:xfrm>
        <a:graphic>
          <a:graphicData uri="http://schemas.openxmlformats.org/presentationml/2006/ole">
            <p:oleObj spid="_x0000_s2051" name="Equation" r:id="rId4" imgW="2361960" imgH="444240" progId="Equation.3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400800" cy="52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3" tIns="47896" rIns="95793" bIns="47896"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 nghĩa: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038600" y="2220913"/>
            <a:ext cx="3733800" cy="52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3" tIns="47896" rIns="95793" bIns="47896"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độ dài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114800" y="3505200"/>
            <a:ext cx="3886200" cy="52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3" tIns="47896" rIns="95793" bIns="47896"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khoảng cách giữa 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x, y</a:t>
            </a:r>
          </a:p>
        </p:txBody>
      </p:sp>
      <p:graphicFrame>
        <p:nvGraphicFramePr>
          <p:cNvPr id="8" name="Object 26"/>
          <p:cNvGraphicFramePr>
            <a:graphicFrameLocks noChangeAspect="1"/>
          </p:cNvGraphicFramePr>
          <p:nvPr/>
        </p:nvGraphicFramePr>
        <p:xfrm>
          <a:off x="1600200" y="4781550"/>
          <a:ext cx="2057400" cy="857250"/>
        </p:xfrm>
        <a:graphic>
          <a:graphicData uri="http://schemas.openxmlformats.org/presentationml/2006/ole">
            <p:oleObj spid="_x0000_s2052" name="Equation" r:id="rId5" imgW="2286000" imgH="952200" progId="Equation.3">
              <p:embed/>
            </p:oleObj>
          </a:graphicData>
        </a:graphic>
      </p:graphicFrame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4267200" y="4933950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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 góc giữa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Tích vô hướng và không gian Euclide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066800"/>
            <a:ext cx="8153400" cy="2425482"/>
            <a:chOff x="304800" y="1066800"/>
            <a:chExt cx="8153400" cy="2425482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04800" y="1066800"/>
              <a:ext cx="8153400" cy="527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793" tIns="47896" rIns="95793" bIns="47896">
              <a:spAutoFit/>
            </a:bodyPr>
            <a:lstStyle/>
            <a:p>
              <a:pPr marL="514350" indent="-514350" defTabSz="957263">
                <a:spcBef>
                  <a:spcPct val="50000"/>
                </a:spcBef>
                <a:buFont typeface="+mj-lt"/>
                <a:buAutoNum type="arabicPeriod"/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Trên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với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tvh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&lt;x, y&gt; = 2x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x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x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+ x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1066800" y="1676400"/>
              <a:ext cx="6858000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 defTabSz="957263">
                <a:spcBef>
                  <a:spcPct val="50000"/>
                </a:spcBef>
                <a:buFont typeface="+mj-lt"/>
                <a:buAutoNum type="alphaLcParenR"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Tính &lt;x,y&gt;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với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x = (1,2), y = (-2,1)</a:t>
              </a:r>
            </a:p>
            <a:p>
              <a:pPr marL="342900" indent="-342900" defTabSz="957263">
                <a:spcBef>
                  <a:spcPct val="50000"/>
                </a:spcBef>
                <a:buFontTx/>
                <a:buAutoNum type="alphaLcParenR"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Tính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khoảng cách giữa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và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 marL="342900" indent="-342900" defTabSz="957263">
                <a:spcBef>
                  <a:spcPct val="50000"/>
                </a:spcBef>
                <a:buFontTx/>
                <a:buAutoNum type="alphaLcParenR"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Tìm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độ dài vector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3505200"/>
            <a:ext cx="8839200" cy="3187482"/>
            <a:chOff x="304800" y="3505200"/>
            <a:chExt cx="8839200" cy="318748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04800" y="3505200"/>
              <a:ext cx="8839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defTabSz="957263">
                <a:spcBef>
                  <a:spcPct val="50000"/>
                </a:spcBef>
                <a:buFont typeface="+mj-lt"/>
                <a:buAutoNum type="arabicPeriod" startAt="2"/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Trên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3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tích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vô hướng 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8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với 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 = (x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,x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,x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), y = (y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,y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,y</a:t>
              </a:r>
              <a:r>
                <a:rPr lang="en-US" sz="2800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))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016000" y="4267200"/>
            <a:ext cx="7200900" cy="482600"/>
          </p:xfrm>
          <a:graphic>
            <a:graphicData uri="http://schemas.openxmlformats.org/presentationml/2006/ole">
              <p:oleObj spid="_x0000_s20482" name="Equation" r:id="rId3" imgW="7200720" imgH="482400" progId="Equation.DSMT4">
                <p:embed/>
              </p:oleObj>
            </a:graphicData>
          </a:graphic>
        </p:graphicFrame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66800" y="4876800"/>
              <a:ext cx="6781800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defTabSz="957263">
                <a:spcBef>
                  <a:spcPct val="50000"/>
                </a:spcBef>
                <a:buFont typeface="+mj-lt"/>
                <a:buAutoNum type="alphaLcParenR"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Tính tích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của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x = (1,2,3)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và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y = (1,-1,2)</a:t>
              </a:r>
            </a:p>
            <a:p>
              <a:pPr marL="514350" indent="-514350" defTabSz="957263">
                <a:spcBef>
                  <a:spcPct val="50000"/>
                </a:spcBef>
                <a:buFont typeface="+mj-lt"/>
                <a:buAutoNum type="alphaLcParenR"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Tính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độ dài của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marL="514350" indent="-514350" defTabSz="957263">
                <a:spcBef>
                  <a:spcPct val="50000"/>
                </a:spcBef>
                <a:buFont typeface="+mj-lt"/>
                <a:buAutoNum type="alphaLcParenR"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Tính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khoảng cách giữa x, y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81000" y="838200"/>
            <a:ext cx="8534400" cy="591370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95793" tIns="47896" rIns="95793" bIns="47896">
            <a:spAutoFit/>
          </a:bodyPr>
          <a:lstStyle/>
          <a:p>
            <a:pPr marL="388938" indent="-388938" defTabSz="957263">
              <a:lnSpc>
                <a:spcPct val="150000"/>
              </a:lnSpc>
              <a:spcBef>
                <a:spcPct val="50000"/>
              </a:spcBef>
              <a:buFontTx/>
              <a:buAutoNum type="romanLcParenR"/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trực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x y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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&lt;x, y&gt; = 0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</a:p>
          <a:p>
            <a:pPr marL="388938" indent="-388938" defTabSz="957263">
              <a:lnSpc>
                <a:spcPct val="150000"/>
              </a:lnSpc>
              <a:spcBef>
                <a:spcPct val="50000"/>
              </a:spcBef>
              <a:buFontTx/>
              <a:buAutoNum type="romanLcParenR"/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trực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giao  S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gồm các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vector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đô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một trực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giao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388938" indent="-388938" defTabSz="957263">
              <a:lnSpc>
                <a:spcPct val="150000"/>
              </a:lnSpc>
              <a:spcBef>
                <a:spcPct val="50000"/>
              </a:spcBef>
              <a:buFontTx/>
              <a:buAutoNum type="romanLcParenR"/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trực chuẩn nếu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trực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giao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 </a:t>
            </a:r>
            <a:r>
              <a:rPr lang="hi-IN" sz="2800" b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॥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hi-IN" sz="2800" b="0">
                <a:solidFill>
                  <a:schemeClr val="tx1"/>
                </a:solidFill>
                <a:latin typeface="Times New Roman" pitchFamily="18" charset="0"/>
                <a:cs typeface="Mangal" pitchFamily="2" charset="0"/>
                <a:sym typeface="Symbol" pitchFamily="18" charset="2"/>
              </a:rPr>
              <a:t>॥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1, x  S</a:t>
            </a:r>
          </a:p>
          <a:p>
            <a:pPr marL="388938" indent="-388938" defTabSz="957263">
              <a:lnSpc>
                <a:spcPct val="15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iv) x M 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x y , yM</a:t>
            </a:r>
          </a:p>
          <a:p>
            <a:pPr marL="388938" indent="-388938" defTabSz="957263">
              <a:lnSpc>
                <a:spcPct val="15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v) M  M’ 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x y , xM, yM’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388938" indent="-388938" defTabSz="957263">
              <a:lnSpc>
                <a:spcPct val="15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vi)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Bù trực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giao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của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 : 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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{x V: x M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marL="388938" indent="-388938" defTabSz="957263">
              <a:lnSpc>
                <a:spcPct val="150000"/>
              </a:lnSpc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vii) U, W ≤ E, UW : U+W=U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/>
              </a:rPr>
              <a:t> W: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tổng trực giao</a:t>
            </a:r>
            <a:endParaRPr 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5715000" cy="52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3" tIns="47896" rIns="95793" bIns="47896">
            <a:spAutoFit/>
          </a:bodyPr>
          <a:lstStyle/>
          <a:p>
            <a:pPr marL="358775" indent="-358775" defTabSz="957263">
              <a:spcBef>
                <a:spcPct val="50000"/>
              </a:spcBef>
            </a:pP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Một số kết quả cần nhớ: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14400" y="3097213"/>
            <a:ext cx="5867400" cy="52322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U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E,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S &gt; = U,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 U  x  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4038600"/>
            <a:ext cx="6400800" cy="52322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spcBef>
                <a:spcPct val="4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&lt;S&gt; = U, &lt; S’&gt; = U’,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  U’  S  S’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33400" y="3352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81000" y="2362200"/>
            <a:ext cx="59497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57263">
              <a:spcBef>
                <a:spcPct val="50000"/>
              </a:spcBef>
              <a:buFontTx/>
              <a:buAutoNum type="arabicPeriod" startAt="2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y,  xz  x  y + z, , R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81000" y="4876800"/>
            <a:ext cx="8686800" cy="138499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 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 E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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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957263">
              <a:lnSpc>
                <a:spcPct val="15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Nếu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thì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dimM + dimM</a:t>
            </a:r>
            <a:r>
              <a:rPr lang="en-US" sz="28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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dimV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M M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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5288" y="1676400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/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x 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x=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76200" y="914400"/>
            <a:ext cx="8915396" cy="74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93" tIns="47896" rIns="95793" bIns="47896" rtlCol="0">
            <a:spAutoFit/>
          </a:bodyPr>
          <a:lstStyle/>
          <a:p>
            <a:pPr marL="514350" indent="-514350" defTabSz="957263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5"/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Một hệ trực giao không có vector 0 thì độc lập tuyến tính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6200" y="1905000"/>
            <a:ext cx="3854716" cy="74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93" tIns="47896" rIns="95793" bIns="47896" rtlCol="0">
            <a:spAutoFit/>
          </a:bodyPr>
          <a:lstStyle/>
          <a:p>
            <a:pPr marL="514350" indent="-514350" defTabSz="957263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6"/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Hình chiếu trực giao: 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65200" y="2926597"/>
            <a:ext cx="7264400" cy="1391403"/>
            <a:chOff x="965200" y="2926597"/>
            <a:chExt cx="7264400" cy="1391403"/>
          </a:xfrm>
        </p:grpSpPr>
        <p:grpSp>
          <p:nvGrpSpPr>
            <p:cNvPr id="7" name="Group 6"/>
            <p:cNvGrpSpPr/>
            <p:nvPr/>
          </p:nvGrpSpPr>
          <p:grpSpPr>
            <a:xfrm>
              <a:off x="965200" y="2926597"/>
              <a:ext cx="7264400" cy="731003"/>
              <a:chOff x="965200" y="2926597"/>
              <a:chExt cx="7264400" cy="731003"/>
            </a:xfrm>
          </p:grpSpPr>
          <p:graphicFrame>
            <p:nvGraphicFramePr>
              <p:cNvPr id="5" name="Object 4"/>
              <p:cNvGraphicFramePr>
                <a:graphicFrameLocks noChangeAspect="1"/>
              </p:cNvGraphicFramePr>
              <p:nvPr/>
            </p:nvGraphicFramePr>
            <p:xfrm>
              <a:off x="965200" y="3136900"/>
              <a:ext cx="7213600" cy="520700"/>
            </p:xfrm>
            <a:graphic>
              <a:graphicData uri="http://schemas.openxmlformats.org/presentationml/2006/ole">
                <p:oleObj spid="_x0000_s16386" name="Equation" r:id="rId3" imgW="7213320" imgH="520560" progId="Equation.DSMT4">
                  <p:embed/>
                </p:oleObj>
              </a:graphicData>
            </a:graphic>
          </p:graphicFrame>
          <p:sp>
            <p:nvSpPr>
              <p:cNvPr id="6" name="TextBox 5"/>
              <p:cNvSpPr txBox="1"/>
              <p:nvPr/>
            </p:nvSpPr>
            <p:spPr bwMode="auto">
              <a:xfrm>
                <a:off x="7924800" y="2926597"/>
                <a:ext cx="304800" cy="502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5793" tIns="47896" rIns="95793" bIns="47896" rtlCol="0">
                <a:spAutoFit/>
              </a:bodyPr>
              <a:lstStyle/>
              <a:p>
                <a:pPr marL="388938" indent="-388938" defTabSz="957263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sz="200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</a:t>
                </a:r>
                <a:endParaRPr lang="en-US" sz="200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3276600" y="3962400"/>
            <a:ext cx="1447800" cy="355600"/>
          </p:xfrm>
          <a:graphic>
            <a:graphicData uri="http://schemas.openxmlformats.org/presentationml/2006/ole">
              <p:oleObj spid="_x0000_s16387" name="Equation" r:id="rId4" imgW="1447560" imgH="355320" progId="Equation.DSMT4">
                <p:embed/>
              </p:oleObj>
            </a:graphicData>
          </a:graphic>
        </p:graphicFrame>
      </p:grpSp>
      <p:sp>
        <p:nvSpPr>
          <p:cNvPr id="10" name="Rectangle 9"/>
          <p:cNvSpPr/>
          <p:nvPr/>
        </p:nvSpPr>
        <p:spPr>
          <a:xfrm>
            <a:off x="762000" y="2819400"/>
            <a:ext cx="8153400" cy="2667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762000" y="4495800"/>
            <a:ext cx="8109085" cy="74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93" tIns="47896" rIns="95793" bIns="47896" rtlCol="0">
            <a:spAutoFit/>
          </a:bodyPr>
          <a:lstStyle/>
          <a:p>
            <a:pPr marL="388938" indent="-388938" defTabSz="957263">
              <a:lnSpc>
                <a:spcPct val="150000"/>
              </a:lnSpc>
              <a:spcBef>
                <a:spcPct val="50000"/>
              </a:spcBef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=pr</a:t>
            </a:r>
            <a:r>
              <a:rPr lang="en-US" sz="32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hình chiếu trực giao (vuông góc) của x lên U</a:t>
            </a:r>
            <a:endParaRPr lang="en-US" sz="2800" i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533400" y="1295400"/>
            <a:ext cx="6903627" cy="74305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5793" tIns="47896" rIns="95793" bIns="47896" rtlCol="0">
            <a:spAutoFit/>
          </a:bodyPr>
          <a:lstStyle/>
          <a:p>
            <a:pPr marL="514350" indent="-514350" defTabSz="957263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7"/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={ e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e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,…,e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 là cơ sở trực chuẩn của E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1644650" y="2286000"/>
          <a:ext cx="4287838" cy="2063750"/>
        </p:xfrm>
        <a:graphic>
          <a:graphicData uri="http://schemas.openxmlformats.org/presentationml/2006/ole">
            <p:oleObj spid="_x0000_s19458" name="Equation" r:id="rId3" imgW="4292280" imgH="23875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97000" y="4597400"/>
          <a:ext cx="5232400" cy="2032000"/>
        </p:xfrm>
        <a:graphic>
          <a:graphicData uri="http://schemas.openxmlformats.org/presentationml/2006/ole">
            <p:oleObj spid="_x0000_s19459" name="Equation" r:id="rId4" imgW="523224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trực giao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058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defTabSz="957263">
              <a:spcBef>
                <a:spcPct val="50000"/>
              </a:spcBef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với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tvh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&lt;x, y&gt; = 2x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x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x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x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957263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nào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sau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đây trực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với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nhau:</a:t>
            </a:r>
          </a:p>
          <a:p>
            <a:pPr marL="342900" indent="-342900" defTabSz="957263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x = (-1,2), y = (1,2), z = (1,1), t = (3,4)</a:t>
            </a:r>
          </a:p>
          <a:p>
            <a:pPr marL="342900" indent="-342900" defTabSz="957263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Tìm 1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hệ trực chuẩn từ các vector trực giao vừa tìm được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0004" y="3810000"/>
            <a:ext cx="9112758" cy="1505058"/>
            <a:chOff x="350004" y="3810000"/>
            <a:chExt cx="9112758" cy="1505058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350004" y="3810000"/>
              <a:ext cx="9112758" cy="743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793" tIns="47896" rIns="95793" bIns="47896" rtlCol="0">
              <a:spAutoFit/>
            </a:bodyPr>
            <a:lstStyle/>
            <a:p>
              <a:pPr marL="514350" indent="-514350" defTabSz="957263">
                <a:lnSpc>
                  <a:spcPct val="150000"/>
                </a:lnSpc>
                <a:spcBef>
                  <a:spcPct val="50000"/>
                </a:spcBef>
                <a:buFont typeface="+mj-lt"/>
                <a:buAutoNum type="arabicPeriod" startAt="2"/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Trên R</a:t>
              </a:r>
              <a:r>
                <a:rPr lang="en-US" sz="2800" baseline="-250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với tvh chính tắc cho u=(1, -2, 1), v=(4,m+2,-1)</a:t>
              </a:r>
              <a:endPara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62000" y="4572000"/>
              <a:ext cx="4013413" cy="743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793" tIns="47896" rIns="95793" bIns="47896" rtlCol="0">
              <a:spAutoFit/>
            </a:bodyPr>
            <a:lstStyle/>
            <a:p>
              <a:pPr marL="388938" indent="-388938" defTabSz="957263">
                <a:lnSpc>
                  <a:spcPct val="150000"/>
                </a:lnSpc>
                <a:spcBef>
                  <a:spcPct val="50000"/>
                </a:spcBef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Tìm m để u và v trực giao.</a:t>
              </a:r>
              <a:endPara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8800" y="5257800"/>
            <a:ext cx="7200900" cy="1219200"/>
            <a:chOff x="558800" y="5257800"/>
            <a:chExt cx="7200900" cy="12192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58800" y="5994400"/>
            <a:ext cx="7200900" cy="482600"/>
          </p:xfrm>
          <a:graphic>
            <a:graphicData uri="http://schemas.openxmlformats.org/presentationml/2006/ole">
              <p:oleObj spid="_x0000_s21506" name="Equation" r:id="rId3" imgW="7200720" imgH="482400" progId="Equation.DSMT4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 bwMode="auto">
            <a:xfrm>
              <a:off x="838200" y="5257800"/>
              <a:ext cx="3463904" cy="665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793" tIns="47896" rIns="95793" bIns="47896" rtlCol="0">
              <a:spAutoFit/>
            </a:bodyPr>
            <a:lstStyle/>
            <a:p>
              <a:pPr marL="388938" indent="-388938" defTabSz="957263">
                <a:lnSpc>
                  <a:spcPct val="150000"/>
                </a:lnSpc>
                <a:spcBef>
                  <a:spcPct val="50000"/>
                </a:spcBef>
                <a:buFont typeface="Arial" pitchFamily="34" charset="0"/>
                <a:buChar char="•"/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Làm lại với tvh sau:</a:t>
              </a:r>
              <a:endPara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lIns="95793" tIns="47896" rIns="95793" bIns="47896" rtlCol="0">
        <a:spAutoFit/>
      </a:bodyPr>
      <a:lstStyle>
        <a:defPPr marL="388938" indent="-388938" defTabSz="957263">
          <a:lnSpc>
            <a:spcPct val="150000"/>
          </a:lnSpc>
          <a:spcBef>
            <a:spcPct val="50000"/>
          </a:spcBef>
          <a:defRPr sz="2800" smtClean="0">
            <a:latin typeface="Times New Roman" pitchFamily="18" charset="0"/>
            <a:cs typeface="Times New Roman" pitchFamily="18" charset="0"/>
            <a:sym typeface="Symbol" pitchFamily="18" charset="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940</Words>
  <Application>Microsoft Office PowerPoint</Application>
  <PresentationFormat>On-screen Show (4:3)</PresentationFormat>
  <Paragraphs>98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MathType 6.0 Equation</vt:lpstr>
      <vt:lpstr>KHÔNG GIAN EUCLIDE</vt:lpstr>
      <vt:lpstr>Tích vô hướng và kg Euclide</vt:lpstr>
      <vt:lpstr>Tích vô hướng và kg Euclide</vt:lpstr>
      <vt:lpstr>Tích vô hướng và không gian Euclide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  <vt:lpstr>Sự trực giao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Information</cp:lastModifiedBy>
  <cp:revision>34</cp:revision>
  <dcterms:created xsi:type="dcterms:W3CDTF">2012-10-16T08:24:40Z</dcterms:created>
  <dcterms:modified xsi:type="dcterms:W3CDTF">2012-12-12T09:03:04Z</dcterms:modified>
</cp:coreProperties>
</file>