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69" r:id="rId15"/>
    <p:sldId id="273" r:id="rId16"/>
    <p:sldId id="272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0000"/>
                </a:solidFill>
                <a:latin typeface="Times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90600"/>
            <a:ext cx="8229600" cy="0"/>
          </a:xfrm>
          <a:prstGeom prst="line">
            <a:avLst/>
          </a:prstGeom>
          <a:ln w="38100" cmpd="dbl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4BD337-B964-4D79-8041-C36340DDBAE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2431D-3527-4D7C-B622-8147470CD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FF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Document3.docx"/><Relationship Id="rId4" Type="http://schemas.openxmlformats.org/officeDocument/2006/relationships/package" Target="../embeddings/Microsoft_Office_Word_Document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Document6.docx"/><Relationship Id="rId4" Type="http://schemas.openxmlformats.org/officeDocument/2006/relationships/package" Target="../embeddings/Microsoft_Office_Word_Document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package" Target="../embeddings/Microsoft_Office_Word_Document8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</a:rPr>
              <a:t>BÀI TẬP </a:t>
            </a:r>
            <a:br>
              <a:rPr lang="en-US" b="1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KHÔNG GIAN VECTOR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TRẦN NGỌC DIỄM</a:t>
            </a:r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sinh – Cơ sở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1387475"/>
            <a:ext cx="8458200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kgv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trên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 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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V, </a:t>
            </a:r>
            <a:r>
              <a:rPr lang="en-US" sz="28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 = &lt;M&gt; ,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 tập sinh của V nếu mọi vector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 V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 thtt của các vector trong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971800"/>
            <a:ext cx="6088270" cy="609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 cơ sở của V nếu S sinh ra V và S đltt</a:t>
            </a:r>
            <a:endParaRPr lang="en-US" sz="2800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57200" y="3962400"/>
            <a:ext cx="4370042" cy="5642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dimV = </a:t>
            </a:r>
            <a:r>
              <a:rPr lang="en-US" sz="28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 phần tử của cơ sở</a:t>
            </a:r>
            <a:endParaRPr lang="en-US" sz="2800" b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sinh – Cơ sở</a:t>
            </a:r>
            <a:endParaRPr lang="en-US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57200" y="4773613"/>
            <a:ext cx="83058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VNI-Times" pitchFamily="2" charset="0"/>
              <a:buAutoNum type="alphaLcPeriod"/>
            </a:pPr>
            <a:r>
              <a:rPr lang="en-US" sz="2800" b="0">
                <a:latin typeface="Times New Roman" pitchFamily="18" charset="0"/>
                <a:cs typeface="Times New Roman" pitchFamily="18" charset="0"/>
              </a:rPr>
              <a:t>&lt;M&gt; = V  </a:t>
            </a:r>
            <a:r>
              <a:rPr lang="en-US" sz="28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   M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là cơ sở củaV</a:t>
            </a:r>
            <a:endParaRPr lang="en-US" sz="2800" b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50000"/>
              </a:spcBef>
              <a:buFont typeface="VNI-Times" pitchFamily="2" charset="0"/>
              <a:buAutoNum type="alphaLcPeriod"/>
            </a:pPr>
            <a:r>
              <a:rPr lang="en-US" sz="2800" b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độc  lập tuyến tính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là cơ sở của V</a:t>
            </a:r>
            <a:endParaRPr lang="en-US" sz="2800" b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50000"/>
              </a:spcBef>
              <a:buFont typeface="VNI-Times" pitchFamily="2" charset="0"/>
              <a:buAutoNum type="alphaLcPeriod"/>
            </a:pP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r(M) = n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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M </a:t>
            </a:r>
            <a:r>
              <a:rPr lang="en-US" sz="28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 cơ sở củaV</a:t>
            </a:r>
            <a:endParaRPr lang="en-US" sz="2800" b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81000" y="122938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dimV 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n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, M </a:t>
            </a:r>
            <a:r>
              <a:rPr lang="en-US" sz="28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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 V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57200" y="1752600"/>
            <a:ext cx="83058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lphaLcPeriod"/>
            </a:pPr>
            <a:r>
              <a:rPr lang="en-US" sz="2800" b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có nhiều hơn n 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vector thì M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phụ thuộc tt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lphaLcPeriod"/>
            </a:pPr>
            <a:r>
              <a:rPr lang="en-US" sz="2800" b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có ít hơn n 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vector thì M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sinh ra V</a:t>
            </a:r>
          </a:p>
          <a:p>
            <a:pPr marL="342900" indent="-342900">
              <a:spcBef>
                <a:spcPct val="50000"/>
              </a:spcBef>
              <a:buFontTx/>
              <a:buAutoNum type="alphaLcPeriod"/>
            </a:pP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r(M) = n 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&lt;M&gt; = V</a:t>
            </a:r>
            <a:endParaRPr lang="en-US" sz="2800" b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57200" y="4114800"/>
            <a:ext cx="392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dimV 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n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, M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phần tử</a:t>
            </a:r>
            <a:endParaRPr lang="en-US" sz="2800" b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sinh – Cơ sở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153400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Bổ sung cơ sở: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dimV = n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là tập con đltt của V có 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k&lt; n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 vector.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Có thể bổ sung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n-k)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vào M để tạo thành cở sở của V.</a:t>
            </a:r>
            <a:endParaRPr lang="en-US" sz="28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57200" y="3875544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 làm: </a:t>
            </a:r>
            <a:endParaRPr lang="en-US" sz="2800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b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Thành lập ma trận hàng cho M.</a:t>
            </a:r>
            <a:endParaRPr lang="en-US" sz="2800" b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Đưa về ma trận bậc thang và chọn vector bổ sung: vector bổ sung tương ứng với các phần tử cơ sở còn thiếu.</a:t>
            </a:r>
            <a:endParaRPr lang="en-US" sz="2800" b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sinh – Cơ sở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1435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</a:rPr>
              <a:t>Kiểm tra sự đltt của các hệ vector sau, bổ sung vào các </a:t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>hệ này để có một cơ sở của R</a:t>
            </a:r>
            <a:r>
              <a:rPr lang="en-US" sz="2800" baseline="-25000" smtClean="0">
                <a:latin typeface="Times New Roman" pitchFamily="18" charset="0"/>
              </a:rPr>
              <a:t>3</a:t>
            </a:r>
            <a:r>
              <a:rPr lang="en-US" sz="2800" smtClean="0">
                <a:latin typeface="Times New Roman" pitchFamily="18" charset="0"/>
              </a:rPr>
              <a:t> hay R</a:t>
            </a:r>
            <a:r>
              <a:rPr lang="en-US" sz="2800" baseline="-25000" smtClean="0">
                <a:latin typeface="Times New Roman" pitchFamily="18" charset="0"/>
              </a:rPr>
              <a:t>4</a:t>
            </a:r>
            <a:r>
              <a:rPr lang="en-US" sz="2800" smtClean="0">
                <a:latin typeface="Times New Roman" pitchFamily="18" charset="0"/>
              </a:rPr>
              <a:t> .</a:t>
            </a:r>
            <a:endParaRPr lang="en-US" sz="2800" baseline="-25000" dirty="0" smtClean="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2514600"/>
          <a:ext cx="3568700" cy="609600"/>
        </p:xfrm>
        <a:graphic>
          <a:graphicData uri="http://schemas.openxmlformats.org/presentationml/2006/ole">
            <p:oleObj spid="_x0000_s32770" name="Equation" r:id="rId3" imgW="3568680" imgH="60948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3429000"/>
          <a:ext cx="4267200" cy="609600"/>
        </p:xfrm>
        <a:graphic>
          <a:graphicData uri="http://schemas.openxmlformats.org/presentationml/2006/ole">
            <p:oleObj spid="_x0000_s32771" name="Equation" r:id="rId4" imgW="4267080" imgH="60948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4495800"/>
          <a:ext cx="6743700" cy="609600"/>
        </p:xfrm>
        <a:graphic>
          <a:graphicData uri="http://schemas.openxmlformats.org/presentationml/2006/ole">
            <p:oleObj spid="_x0000_s32772" name="Equation" r:id="rId5" imgW="6743520" imgH="60948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Tọa độ vector</a:t>
            </a:r>
            <a:endParaRPr lang="en-US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905000" y="3124200"/>
          <a:ext cx="2743200" cy="431800"/>
        </p:xfrm>
        <a:graphic>
          <a:graphicData uri="http://schemas.openxmlformats.org/presentationml/2006/ole">
            <p:oleObj spid="_x0000_s28674" name="Equation" r:id="rId3" imgW="2743200" imgH="431640" progId="Equation.3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667000" y="3810000"/>
          <a:ext cx="1077913" cy="2090738"/>
        </p:xfrm>
        <a:graphic>
          <a:graphicData uri="http://schemas.openxmlformats.org/presentationml/2006/ole">
            <p:oleObj spid="_x0000_s28675" name="Equation" r:id="rId4" imgW="1079280" imgH="209520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382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ho 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là  kg n chiều, 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được sắp thứ tự của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V, E = {u</a:t>
            </a:r>
            <a:r>
              <a:rPr lang="en-US" sz="2800" b="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="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0">
                <a:latin typeface="Times New Roman" pitchFamily="18" charset="0"/>
                <a:cs typeface="Times New Roman" pitchFamily="18" charset="0"/>
              </a:rPr>
              <a:t>, …, u</a:t>
            </a:r>
            <a:r>
              <a:rPr lang="en-US" sz="2800" b="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}.</a:t>
            </a:r>
            <a:endParaRPr lang="en-US" sz="28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đó mỗi </a:t>
            </a:r>
            <a:r>
              <a:rPr lang="en-US" sz="2800" b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V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được biểu diễn duy nhất dạng</a:t>
            </a:r>
            <a:endParaRPr lang="en-US" sz="2800" b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62400" y="4586288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Được gọi là tọa độ của </a:t>
            </a:r>
            <a:r>
              <a:rPr lang="en-US" sz="2800" b="0" i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800" b="0" i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trong E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981200" y="4648200"/>
          <a:ext cx="585788" cy="438150"/>
        </p:xfrm>
        <a:graphic>
          <a:graphicData uri="http://schemas.openxmlformats.org/presentationml/2006/ole">
            <p:oleObj spid="_x0000_s28676" name="Equation" r:id="rId5" imgW="583920" imgH="431640" progId="Equation.3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Tọa độ vector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229600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Hạng của hệ vector trong không gian hữu hạn chiều bằng hạng của ma trận tọa độ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en-US" sz="28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 sở bất kỳ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04800" y="2743200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 vấn đề trên không gian hữu hạn chiều được đưa về khảo sát trên R</a:t>
            </a:r>
            <a:r>
              <a:rPr lang="en-US" sz="2800" baseline="-2500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Tọa độ vector</a:t>
            </a:r>
            <a:endParaRPr lang="en-US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565275" y="2941638"/>
          <a:ext cx="4179888" cy="527050"/>
        </p:xfrm>
        <a:graphic>
          <a:graphicData uri="http://schemas.openxmlformats.org/presentationml/2006/ole">
            <p:oleObj spid="_x0000_s34818" name="Equation" r:id="rId3" imgW="3822480" imgH="482400" progId="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70866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E = {e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…, 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}, E’ = {e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’, 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’, …, 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’}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hai </a:t>
            </a:r>
            <a:r>
              <a:rPr lang="en-US" sz="2800" i="1" u="sng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cơ sở được sắp thứ tự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V.</a:t>
            </a:r>
            <a:endParaRPr lang="en-US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990600" y="3657600"/>
            <a:ext cx="617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gọi là trận chuyển cơ sở từ E 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sang E’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85800" y="4511675"/>
            <a:ext cx="79248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là ma trận khả nghịch,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là ma trận chuyển cơ sở từ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E’ sang E.</a:t>
            </a:r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2438400" y="5856288"/>
          <a:ext cx="2541588" cy="544512"/>
        </p:xfrm>
        <a:graphic>
          <a:graphicData uri="http://schemas.openxmlformats.org/presentationml/2006/ole">
            <p:oleObj spid="_x0000_s34819" name="Equation" r:id="rId4" imgW="2311200" imgH="495000" progId="Equation.3">
              <p:embed/>
            </p:oleObj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5943600" y="2743200"/>
            <a:ext cx="3048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Tọa độ của vector mới trong cơ sở cũ.</a:t>
            </a:r>
            <a:endParaRPr lang="en-US" sz="2800" i="1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209800" y="5867400"/>
            <a:ext cx="3124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Tọa độ vector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2296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1. Trong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cơ sở chính tắc 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{e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vector (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có tọa độ là gì?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2743200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Với 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{(1,1,1) (1,1,2), (1,2,3)}, u = (-1,2,-1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), tìm tọa độ của u trong E.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3298" y="3810000"/>
            <a:ext cx="7545802" cy="2848928"/>
            <a:chOff x="493298" y="3810000"/>
            <a:chExt cx="7545802" cy="284892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495800"/>
              <a:ext cx="532518" cy="661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mtClean="0">
                  <a:latin typeface="Times New Roman" pitchFamily="18" charset="0"/>
                </a:rPr>
                <a:t>là </a:t>
              </a:r>
              <a:endParaRPr lang="en-US" sz="2800" dirty="0" smtClean="0">
                <a:latin typeface="Times New Roman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3298" y="3810000"/>
              <a:ext cx="7545802" cy="2848928"/>
              <a:chOff x="493298" y="3810000"/>
              <a:chExt cx="7545802" cy="284892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93298" y="3810000"/>
                <a:ext cx="5755102" cy="66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06400" indent="-4064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sz="2800" smtClean="0">
                    <a:latin typeface="Times New Roman" pitchFamily="18" charset="0"/>
                  </a:rPr>
                  <a:t>Cho vector u có tọa độ trong cơ sở </a:t>
                </a:r>
                <a:endParaRPr lang="en-US" sz="2800" dirty="0" smtClean="0">
                  <a:latin typeface="Times New Roman" pitchFamily="18" charset="0"/>
                </a:endParaRPr>
              </a:p>
            </p:txBody>
          </p:sp>
          <p:graphicFrame>
            <p:nvGraphicFramePr>
              <p:cNvPr id="8" name="Object 7"/>
              <p:cNvGraphicFramePr>
                <a:graphicFrameLocks noChangeAspect="1"/>
              </p:cNvGraphicFramePr>
              <p:nvPr/>
            </p:nvGraphicFramePr>
            <p:xfrm>
              <a:off x="762000" y="4572000"/>
              <a:ext cx="5105400" cy="609600"/>
            </p:xfrm>
            <a:graphic>
              <a:graphicData uri="http://schemas.openxmlformats.org/presentationml/2006/ole">
                <p:oleObj spid="_x0000_s33796" name="Equation" r:id="rId3" imgW="5105160" imgH="609480" progId="">
                  <p:embed/>
                </p:oleObj>
              </a:graphicData>
            </a:graphic>
          </p:graphicFrame>
          <p:graphicFrame>
            <p:nvGraphicFramePr>
              <p:cNvPr id="33797" name="Object 5"/>
              <p:cNvGraphicFramePr>
                <a:graphicFrameLocks noChangeAspect="1"/>
              </p:cNvGraphicFramePr>
              <p:nvPr/>
            </p:nvGraphicFramePr>
            <p:xfrm>
              <a:off x="6400800" y="4533900"/>
              <a:ext cx="1638300" cy="635000"/>
            </p:xfrm>
            <a:graphic>
              <a:graphicData uri="http://schemas.openxmlformats.org/presentationml/2006/ole">
                <p:oleObj spid="_x0000_s33797" name="Equation" r:id="rId4" imgW="1638000" imgH="634680" progId="">
                  <p:embed/>
                </p:oleObj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685800" y="5181600"/>
                <a:ext cx="538961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smtClean="0">
                    <a:latin typeface="Times New Roman" pitchFamily="18" charset="0"/>
                  </a:rPr>
                  <a:t>Tìm tọa độ của u trong cơ sở:</a:t>
                </a:r>
                <a:br>
                  <a:rPr lang="en-US" sz="2800" smtClean="0">
                    <a:latin typeface="Times New Roman" pitchFamily="18" charset="0"/>
                  </a:rPr>
                </a:br>
                <a:r>
                  <a:rPr lang="en-US" sz="2800" smtClean="0">
                    <a:latin typeface="Times New Roman" pitchFamily="18" charset="0"/>
                  </a:rPr>
                  <a:t> </a:t>
                </a:r>
                <a:r>
                  <a:rPr lang="en-US" sz="3200" smtClean="0">
                    <a:latin typeface="Times New Roman" pitchFamily="18" charset="0"/>
                    <a:cs typeface="Times New Roman" pitchFamily="18" charset="0"/>
                  </a:rPr>
                  <a:t>E’ = {(1,2,3), (-1,0,5), (2,1,6)}.</a:t>
                </a:r>
                <a:endParaRPr lang="en-US" sz="3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Tọa độ vector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0772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ma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trận chuyển cơ sở từ cơ sở chính tắc 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sang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cơ sở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E’ = {(1,2,3), (-1,0,5), (2,1,6)}.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3400" y="2743200"/>
            <a:ext cx="8077200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2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ma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trận chuyển cơ sở từ cơ sở 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 = {(1,1.-1), (1,-1,1), (-1,1,1)}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sang cơ sở chính tắc 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trong 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3400" y="4913293"/>
            <a:ext cx="86106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ma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trận chuyển cơ sở từ 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{(1,1.-1), (1,-1,1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),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1,1,1)} sang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 = {(1,2,3), (-1,0,5), (2,1,6)} trong 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Tọa độ vector</a:t>
            </a: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2133600" y="1419225"/>
          <a:ext cx="2295525" cy="561975"/>
        </p:xfrm>
        <a:graphic>
          <a:graphicData uri="http://schemas.openxmlformats.org/presentationml/2006/ole">
            <p:oleObj spid="_x0000_s35842" name="Equation" r:id="rId3" imgW="2298700" imgH="558800" progId="">
              <p:embed/>
            </p:oleObj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495800" y="1371600"/>
            <a:ext cx="204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đltt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 R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57200" y="2254250"/>
          <a:ext cx="8178800" cy="1174750"/>
        </p:xfrm>
        <a:graphic>
          <a:graphicData uri="http://schemas.openxmlformats.org/presentationml/2006/ole">
            <p:oleObj spid="_x0000_s35843" name="Equation" r:id="rId4" imgW="8178480" imgH="1168200" progId="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191000" y="3676650"/>
          <a:ext cx="2667000" cy="457200"/>
        </p:xfrm>
        <a:graphic>
          <a:graphicData uri="http://schemas.openxmlformats.org/presentationml/2006/ole">
            <p:oleObj spid="_x0000_s35844" name="Equation" r:id="rId5" imgW="2667000" imgH="457200" progId="">
              <p:embed/>
            </p:oleObj>
          </a:graphicData>
        </a:graphic>
      </p:graphicFrame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09600" y="3581400"/>
            <a:ext cx="34211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mt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 cơ sở 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09600" y="4343400"/>
            <a:ext cx="8707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 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676400" y="4267200"/>
          <a:ext cx="2790825" cy="714375"/>
        </p:xfrm>
        <a:graphic>
          <a:graphicData uri="http://schemas.openxmlformats.org/presentationml/2006/ole">
            <p:oleObj spid="_x0000_s35845" name="Equation" r:id="rId6" imgW="2794000" imgH="711200" progId="">
              <p:embed/>
            </p:oleObj>
          </a:graphicData>
        </a:graphic>
      </p:graphicFrame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4495800" y="4343400"/>
            <a:ext cx="9316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tìm 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5524500" y="4267200"/>
          <a:ext cx="723900" cy="600075"/>
        </p:xfrm>
        <a:graphic>
          <a:graphicData uri="http://schemas.openxmlformats.org/presentationml/2006/ole">
            <p:oleObj spid="_x0000_s35846" name="Equation" r:id="rId7" imgW="723586" imgH="596641" progId="">
              <p:embed/>
            </p:oleObj>
          </a:graphicData>
        </a:graphic>
      </p:graphicFrame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457200" y="137160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tt</a:t>
            </a:r>
            <a:r>
              <a:rPr lang="en-US" smtClean="0"/>
              <a:t>, </a:t>
            </a:r>
            <a:r>
              <a:rPr lang="en-US" err="1" smtClean="0"/>
              <a:t>độc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tt</a:t>
            </a:r>
            <a:r>
              <a:rPr lang="en-US" smtClean="0"/>
              <a:t>, </a:t>
            </a:r>
            <a:r>
              <a:rPr lang="en-US" err="1" smtClean="0"/>
              <a:t>phụ</a:t>
            </a:r>
            <a:r>
              <a:rPr lang="en-US" smtClean="0"/>
              <a:t> </a:t>
            </a:r>
            <a:r>
              <a:rPr lang="en-US" err="1" smtClean="0"/>
              <a:t>thuộc</a:t>
            </a:r>
            <a:r>
              <a:rPr lang="en-US" smtClean="0"/>
              <a:t> </a:t>
            </a:r>
            <a:r>
              <a:rPr lang="en-US" err="1" smtClean="0"/>
              <a:t>tt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977205"/>
            <a:ext cx="8472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</a:rPr>
              <a:t>V </a:t>
            </a:r>
            <a:r>
              <a:rPr lang="en-US" sz="2800" err="1" smtClean="0">
                <a:latin typeface="Times New Roman" pitchFamily="18" charset="0"/>
              </a:rPr>
              <a:t>là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không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gian</a:t>
            </a:r>
            <a:r>
              <a:rPr lang="en-US" sz="2800" smtClean="0">
                <a:latin typeface="Times New Roman" pitchFamily="18" charset="0"/>
              </a:rPr>
              <a:t> vector </a:t>
            </a:r>
            <a:r>
              <a:rPr lang="en-US" sz="2800" err="1" smtClean="0">
                <a:latin typeface="Times New Roman" pitchFamily="18" charset="0"/>
              </a:rPr>
              <a:t>trên</a:t>
            </a:r>
            <a:r>
              <a:rPr lang="en-US" sz="2800" smtClean="0">
                <a:latin typeface="Times New Roman" pitchFamily="18" charset="0"/>
              </a:rPr>
              <a:t> K(R, C); </a:t>
            </a:r>
            <a:r>
              <a:rPr lang="en-US" sz="2800" i="1" smtClean="0">
                <a:latin typeface="Times New Roman" pitchFamily="18" charset="0"/>
              </a:rPr>
              <a:t>x</a:t>
            </a:r>
            <a:r>
              <a:rPr lang="en-US" sz="2800" baseline="-25000" smtClean="0">
                <a:latin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</a:rPr>
              <a:t>, </a:t>
            </a:r>
            <a:r>
              <a:rPr lang="en-US" sz="2800" i="1" smtClean="0">
                <a:latin typeface="Times New Roman" pitchFamily="18" charset="0"/>
              </a:rPr>
              <a:t>x</a:t>
            </a:r>
            <a:r>
              <a:rPr lang="en-US" sz="2800" baseline="-25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, …, </a:t>
            </a:r>
            <a:r>
              <a:rPr lang="en-US" sz="2800" i="1" err="1" smtClean="0">
                <a:latin typeface="Times New Roman" pitchFamily="18" charset="0"/>
              </a:rPr>
              <a:t>x</a:t>
            </a:r>
            <a:r>
              <a:rPr lang="en-US" sz="2800" baseline="-25000" err="1" smtClean="0">
                <a:latin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và</a:t>
            </a:r>
            <a:r>
              <a:rPr lang="en-US" sz="2800" smtClean="0">
                <a:latin typeface="Times New Roman" pitchFamily="18" charset="0"/>
              </a:rPr>
              <a:t> y </a:t>
            </a:r>
            <a:r>
              <a:rPr lang="en-US" sz="2800" err="1" smtClean="0">
                <a:latin typeface="Times New Roman" pitchFamily="18" charset="0"/>
              </a:rPr>
              <a:t>là</a:t>
            </a:r>
            <a:r>
              <a:rPr lang="en-US" sz="2800" smtClean="0">
                <a:latin typeface="Times New Roman" pitchFamily="18" charset="0"/>
              </a:rPr>
              <a:t> </a:t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err="1" smtClean="0">
                <a:latin typeface="Times New Roman" pitchFamily="18" charset="0"/>
              </a:rPr>
              <a:t>các</a:t>
            </a:r>
            <a:r>
              <a:rPr lang="en-US" sz="2800" smtClean="0">
                <a:latin typeface="Times New Roman" pitchFamily="18" charset="0"/>
              </a:rPr>
              <a:t> vector </a:t>
            </a:r>
            <a:r>
              <a:rPr lang="en-US" sz="2800" err="1" smtClean="0">
                <a:latin typeface="Times New Roman" pitchFamily="18" charset="0"/>
              </a:rPr>
              <a:t>trong</a:t>
            </a:r>
            <a:r>
              <a:rPr lang="en-US" sz="2800" smtClean="0">
                <a:latin typeface="Times New Roman" pitchFamily="18" charset="0"/>
              </a:rPr>
              <a:t> V.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2362200"/>
            <a:ext cx="8991600" cy="701298"/>
            <a:chOff x="0" y="2362200"/>
            <a:chExt cx="8991600" cy="701298"/>
          </a:xfrm>
        </p:grpSpPr>
        <p:sp>
          <p:nvSpPr>
            <p:cNvPr id="4" name="TextBox 3"/>
            <p:cNvSpPr txBox="1"/>
            <p:nvPr/>
          </p:nvSpPr>
          <p:spPr>
            <a:xfrm>
              <a:off x="0" y="2362200"/>
              <a:ext cx="5027338" cy="661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y 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là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tổ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hợp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tt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của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i="1" smtClean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lang="en-US" sz="2800" baseline="-25000" smtClean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, </a:t>
              </a:r>
              <a:r>
                <a:rPr lang="en-US" sz="2800" i="1" smtClean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lang="en-US" sz="2800" baseline="-25000" smtClean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, …, </a:t>
              </a:r>
              <a:r>
                <a:rPr lang="en-US" sz="2800" i="1" err="1" smtClean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lang="en-US" sz="2800" baseline="-25000" err="1" smtClean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US" sz="2800" smtClean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5029200" y="2580898"/>
            <a:ext cx="3962400" cy="482600"/>
          </p:xfrm>
          <a:graphic>
            <a:graphicData uri="http://schemas.openxmlformats.org/presentationml/2006/ole">
              <p:oleObj spid="_x0000_s1026" name="Equation" r:id="rId3" imgW="4787640" imgH="482400" progId="">
                <p:embed/>
              </p:oleObj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0" y="3276600"/>
            <a:ext cx="8534400" cy="2034064"/>
            <a:chOff x="0" y="3276600"/>
            <a:chExt cx="8534400" cy="2034064"/>
          </a:xfrm>
        </p:grpSpPr>
        <p:sp>
          <p:nvSpPr>
            <p:cNvPr id="8" name="TextBox 7"/>
            <p:cNvSpPr txBox="1"/>
            <p:nvPr/>
          </p:nvSpPr>
          <p:spPr>
            <a:xfrm>
              <a:off x="0" y="3276600"/>
              <a:ext cx="401424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lang="en-US" sz="2800" baseline="-25000" smtClean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, x</a:t>
              </a:r>
              <a:r>
                <a:rPr lang="en-US" sz="2800" baseline="-25000" smtClean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, …,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lang="en-US" sz="2800" baseline="-25000" err="1" smtClean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độc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lập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tt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smtClean="0">
                  <a:latin typeface="Times New Roman" pitchFamily="18" charset="0"/>
                </a:rPr>
                <a:t/>
              </a:r>
              <a:br>
                <a:rPr lang="en-US" sz="2800" smtClean="0">
                  <a:latin typeface="Times New Roman" pitchFamily="18" charset="0"/>
                </a:rPr>
              </a:br>
              <a:r>
                <a:rPr lang="en-US" sz="2800" smtClean="0">
                  <a:latin typeface="Times New Roman" pitchFamily="18" charset="0"/>
                  <a:sym typeface="Symbol"/>
                </a:rPr>
                <a:t> </a:t>
              </a:r>
              <a:r>
                <a:rPr lang="en-US" sz="2800" err="1" smtClean="0">
                  <a:latin typeface="Times New Roman" pitchFamily="18" charset="0"/>
                  <a:sym typeface="Symbol"/>
                </a:rPr>
                <a:t>hệ</a:t>
              </a:r>
              <a:r>
                <a:rPr lang="en-US" sz="2800" smtClean="0">
                  <a:latin typeface="Times New Roman" pitchFamily="18" charset="0"/>
                  <a:sym typeface="Symbol"/>
                </a:rPr>
                <a:t> </a:t>
              </a:r>
              <a:r>
                <a:rPr lang="en-US" sz="2800" err="1" smtClean="0">
                  <a:latin typeface="Times New Roman" pitchFamily="18" charset="0"/>
                  <a:sym typeface="Symbol"/>
                </a:rPr>
                <a:t>phương</a:t>
              </a:r>
              <a:r>
                <a:rPr lang="en-US" sz="2800" smtClean="0">
                  <a:latin typeface="Times New Roman" pitchFamily="18" charset="0"/>
                  <a:sym typeface="Symbol"/>
                </a:rPr>
                <a:t> </a:t>
              </a:r>
              <a:r>
                <a:rPr lang="en-US" sz="2800" err="1" smtClean="0">
                  <a:latin typeface="Times New Roman" pitchFamily="18" charset="0"/>
                  <a:sym typeface="Symbol"/>
                </a:rPr>
                <a:t>trình</a:t>
              </a:r>
              <a:r>
                <a:rPr lang="en-US" sz="2800" smtClean="0">
                  <a:latin typeface="Times New Roman" pitchFamily="18" charset="0"/>
                  <a:sym typeface="Symbol"/>
                </a:rPr>
                <a:t> </a:t>
              </a:r>
              <a:endParaRPr lang="en-US" sz="2800" smtClean="0">
                <a:latin typeface="Times New Roman" pitchFamily="18" charset="0"/>
              </a:endParaRPr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670300" y="4051300"/>
            <a:ext cx="4864100" cy="558800"/>
          </p:xfrm>
          <a:graphic>
            <a:graphicData uri="http://schemas.openxmlformats.org/presentationml/2006/ole">
              <p:oleObj spid="_x0000_s1027" name="Equation" r:id="rId4" imgW="4863960" imgH="558720" progId="">
                <p:embed/>
              </p:oleObj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990600" y="4572000"/>
              <a:ext cx="31935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err="1" smtClean="0">
                  <a:latin typeface="Times New Roman" pitchFamily="18" charset="0"/>
                </a:rPr>
                <a:t>Có</a:t>
              </a:r>
              <a:r>
                <a:rPr lang="en-US" sz="2800" smtClean="0">
                  <a:latin typeface="Times New Roman" pitchFamily="18" charset="0"/>
                </a:rPr>
                <a:t> </a:t>
              </a:r>
              <a:r>
                <a:rPr lang="en-US" sz="2800" err="1" smtClean="0">
                  <a:latin typeface="Times New Roman" pitchFamily="18" charset="0"/>
                </a:rPr>
                <a:t>duy</a:t>
              </a:r>
              <a:r>
                <a:rPr lang="en-US" sz="2800" smtClean="0">
                  <a:latin typeface="Times New Roman" pitchFamily="18" charset="0"/>
                </a:rPr>
                <a:t> </a:t>
              </a:r>
              <a:r>
                <a:rPr lang="en-US" sz="2800" err="1" smtClean="0">
                  <a:latin typeface="Times New Roman" pitchFamily="18" charset="0"/>
                </a:rPr>
                <a:t>nhất</a:t>
              </a:r>
              <a:r>
                <a:rPr lang="en-US" sz="2800" smtClean="0">
                  <a:latin typeface="Times New Roman" pitchFamily="18" charset="0"/>
                </a:rPr>
                <a:t> </a:t>
              </a:r>
              <a:r>
                <a:rPr lang="en-US" sz="2800" err="1" smtClean="0">
                  <a:latin typeface="Times New Roman" pitchFamily="18" charset="0"/>
                </a:rPr>
                <a:t>nghiệm</a:t>
              </a:r>
              <a:r>
                <a:rPr lang="en-US" sz="2800" smtClean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4739898"/>
            <a:ext cx="3238500" cy="482600"/>
          </p:xfrm>
          <a:graphic>
            <a:graphicData uri="http://schemas.openxmlformats.org/presentationml/2006/ole">
              <p:oleObj spid="_x0000_s1029" name="Equation" r:id="rId5" imgW="3238200" imgH="482400" progId="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0" y="5244405"/>
            <a:ext cx="6754408" cy="1353999"/>
            <a:chOff x="0" y="5244405"/>
            <a:chExt cx="6754408" cy="1353999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5244405"/>
              <a:ext cx="6754408" cy="1308173"/>
              <a:chOff x="0" y="3276600"/>
              <a:chExt cx="6754408" cy="130817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0" y="3276600"/>
                <a:ext cx="4014240" cy="130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sz="2800" smtClean="0">
                    <a:solidFill>
                      <a:srgbClr val="FF0000"/>
                    </a:solidFill>
                    <a:latin typeface="Times New Roman" pitchFamily="18" charset="0"/>
                  </a:rPr>
                  <a:t>x</a:t>
                </a:r>
                <a:r>
                  <a:rPr lang="en-US" sz="2800" baseline="-2500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itchFamily="18" charset="0"/>
                  </a:rPr>
                  <a:t>, x</a:t>
                </a:r>
                <a:r>
                  <a:rPr lang="en-US" sz="2800" baseline="-25000" smtClean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itchFamily="18" charset="0"/>
                  </a:rPr>
                  <a:t>, …, </a:t>
                </a:r>
                <a:r>
                  <a:rPr lang="en-US" sz="2800" err="1" smtClean="0">
                    <a:solidFill>
                      <a:srgbClr val="FF0000"/>
                    </a:solidFill>
                    <a:latin typeface="Times New Roman" pitchFamily="18" charset="0"/>
                  </a:rPr>
                  <a:t>x</a:t>
                </a:r>
                <a:r>
                  <a:rPr lang="en-US" sz="2800" baseline="-25000" err="1" smtClean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sz="2800" err="1" smtClean="0">
                    <a:solidFill>
                      <a:srgbClr val="FF0000"/>
                    </a:solidFill>
                    <a:latin typeface="Times New Roman" pitchFamily="18" charset="0"/>
                  </a:rPr>
                  <a:t>độc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sz="2800" err="1" smtClean="0">
                    <a:solidFill>
                      <a:srgbClr val="FF0000"/>
                    </a:solidFill>
                    <a:latin typeface="Times New Roman" pitchFamily="18" charset="0"/>
                  </a:rPr>
                  <a:t>lập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sz="2800" err="1" smtClean="0">
                    <a:solidFill>
                      <a:srgbClr val="FF0000"/>
                    </a:solidFill>
                    <a:latin typeface="Times New Roman" pitchFamily="18" charset="0"/>
                  </a:rPr>
                  <a:t>tt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sz="2800" smtClean="0">
                    <a:latin typeface="Times New Roman" pitchFamily="18" charset="0"/>
                  </a:rPr>
                  <a:t/>
                </a:r>
                <a:br>
                  <a:rPr lang="en-US" sz="2800" smtClean="0">
                    <a:latin typeface="Times New Roman" pitchFamily="18" charset="0"/>
                  </a:rPr>
                </a:br>
                <a:r>
                  <a:rPr lang="en-US" sz="2800" smtClean="0">
                    <a:latin typeface="Times New Roman" pitchFamily="18" charset="0"/>
                    <a:sym typeface="Symbol"/>
                  </a:rPr>
                  <a:t> </a:t>
                </a:r>
                <a:r>
                  <a:rPr lang="en-US" sz="2800" err="1" smtClean="0">
                    <a:latin typeface="Times New Roman" pitchFamily="18" charset="0"/>
                    <a:sym typeface="Symbol"/>
                  </a:rPr>
                  <a:t>hệ</a:t>
                </a:r>
                <a:r>
                  <a:rPr lang="en-US" sz="2800" smtClean="0">
                    <a:latin typeface="Times New Roman" pitchFamily="18" charset="0"/>
                    <a:sym typeface="Symbol"/>
                  </a:rPr>
                  <a:t> </a:t>
                </a:r>
                <a:r>
                  <a:rPr lang="en-US" sz="2800" err="1" smtClean="0">
                    <a:latin typeface="Times New Roman" pitchFamily="18" charset="0"/>
                    <a:sym typeface="Symbol"/>
                  </a:rPr>
                  <a:t>phương</a:t>
                </a:r>
                <a:r>
                  <a:rPr lang="en-US" sz="2800" smtClean="0">
                    <a:latin typeface="Times New Roman" pitchFamily="18" charset="0"/>
                    <a:sym typeface="Symbol"/>
                  </a:rPr>
                  <a:t> </a:t>
                </a:r>
                <a:r>
                  <a:rPr lang="en-US" sz="2800" err="1" smtClean="0">
                    <a:latin typeface="Times New Roman" pitchFamily="18" charset="0"/>
                    <a:sym typeface="Symbol"/>
                  </a:rPr>
                  <a:t>trình</a:t>
                </a:r>
                <a:r>
                  <a:rPr lang="en-US" sz="2800" smtClean="0">
                    <a:latin typeface="Times New Roman" pitchFamily="18" charset="0"/>
                    <a:sym typeface="Symbol"/>
                  </a:rPr>
                  <a:t> </a:t>
                </a:r>
                <a:endParaRPr lang="en-US" sz="2800" smtClean="0">
                  <a:latin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38600" y="3923566"/>
                <a:ext cx="2715808" cy="66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err="1" smtClean="0">
                    <a:latin typeface="Times New Roman" pitchFamily="18" charset="0"/>
                  </a:rPr>
                  <a:t>Có</a:t>
                </a:r>
                <a:r>
                  <a:rPr lang="en-US" sz="2800" smtClean="0">
                    <a:latin typeface="Times New Roman" pitchFamily="18" charset="0"/>
                  </a:rPr>
                  <a:t> </a:t>
                </a:r>
                <a:r>
                  <a:rPr lang="en-US" sz="2800" err="1" smtClean="0">
                    <a:latin typeface="Times New Roman" pitchFamily="18" charset="0"/>
                  </a:rPr>
                  <a:t>vô</a:t>
                </a:r>
                <a:r>
                  <a:rPr lang="en-US" sz="2800" smtClean="0">
                    <a:latin typeface="Times New Roman" pitchFamily="18" charset="0"/>
                  </a:rPr>
                  <a:t> </a:t>
                </a:r>
                <a:r>
                  <a:rPr lang="en-US" sz="2800" err="1" smtClean="0">
                    <a:latin typeface="Times New Roman" pitchFamily="18" charset="0"/>
                  </a:rPr>
                  <a:t>số</a:t>
                </a:r>
                <a:r>
                  <a:rPr lang="en-US" sz="2800" smtClean="0">
                    <a:latin typeface="Times New Roman" pitchFamily="18" charset="0"/>
                  </a:rPr>
                  <a:t> </a:t>
                </a:r>
                <a:r>
                  <a:rPr lang="en-US" sz="2800" err="1" smtClean="0">
                    <a:latin typeface="Times New Roman" pitchFamily="18" charset="0"/>
                  </a:rPr>
                  <a:t>nghiệm</a:t>
                </a:r>
                <a:r>
                  <a:rPr lang="en-US" sz="2800" smtClean="0">
                    <a:latin typeface="Times New Roman" pitchFamily="18" charset="0"/>
                  </a:rPr>
                  <a:t> </a:t>
                </a:r>
              </a:p>
            </p:txBody>
          </p:sp>
        </p:grp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3550404" y="6039604"/>
            <a:ext cx="508000" cy="558800"/>
          </p:xfrm>
          <a:graphic>
            <a:graphicData uri="http://schemas.openxmlformats.org/presentationml/2006/ole">
              <p:oleObj spid="_x0000_s1032" name="Equation" r:id="rId6" imgW="507960" imgH="55872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6106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V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kgv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K, 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kg con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95400" y="2667000"/>
          <a:ext cx="5943600" cy="457200"/>
        </p:xfrm>
        <a:graphic>
          <a:graphicData uri="http://schemas.openxmlformats.org/presentationml/2006/ole">
            <p:oleObj spid="_x0000_s36866" name="Equation" r:id="rId3" imgW="4952880" imgH="380880" progId="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35075" y="3571875"/>
          <a:ext cx="2879725" cy="390525"/>
        </p:xfrm>
        <a:graphic>
          <a:graphicData uri="http://schemas.openxmlformats.org/presentationml/2006/ole">
            <p:oleObj spid="_x0000_s36867" name="Equation" r:id="rId4" imgW="2336760" imgH="317160" progId="Equation.3">
              <p:embed/>
            </p:oleObj>
          </a:graphicData>
        </a:graphic>
      </p:graphicFrame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85800" y="426720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Hai </a:t>
            </a:r>
            <a:r>
              <a:rPr lang="en-US" sz="28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sz="28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gian con </a:t>
            </a:r>
            <a:r>
              <a:rPr lang="en-US" sz="28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đặc biệt:</a:t>
            </a:r>
            <a:endParaRPr lang="en-US" sz="280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62000" y="5029200"/>
            <a:ext cx="8077200" cy="116955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 V (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không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gian con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lớn nhất của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V)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{0}  V (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không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gian con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nhỏ nhất của V, dim{0} = 0)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7329251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smtClean="0">
                <a:latin typeface="Times New Roman" pitchFamily="18" charset="0"/>
              </a:rPr>
              <a:t>Bao tuyến tính của hệ vector</a:t>
            </a:r>
            <a:r>
              <a:rPr lang="en-US" sz="2800" smtClean="0">
                <a:latin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 = {x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…, 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1905000"/>
            <a:ext cx="5428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&lt;M&gt; =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…+ 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 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K}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24000" y="2590800"/>
            <a:ext cx="7086600" cy="1169551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im&lt;M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hạng của M.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 cơ sở là một tập con đltt tối đại của M.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8458200" cy="280692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Viết ma trận với các hàng là các vector trong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M.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Đưa ma trận về bậc thang: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Hạng của ma trận = dim&lt;M&gt;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Các dòng khác 0 tương ứng với  cơ sở của &lt;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&gt;.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 gian nghiệm hệ pt thuần nhất: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2286000"/>
            <a:ext cx="563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M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m×n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  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U = { X/ AX =0}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9600" y="3124200"/>
            <a:ext cx="7848600" cy="116955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dim U = n – r(A) =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số ẩn tự do.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Một cơ sở là </a:t>
            </a:r>
            <a:r>
              <a:rPr lang="en-US" sz="2800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hệ nghiệm cơ bản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của hệ pt AX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" y="5045738"/>
            <a:ext cx="8382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Hệ nghiệm cơ bản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là hệ nghiệm có được khi lần lượt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i="1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một ẩn tự do bằng 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sz="2800" i="1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các ẩn  tự do còn lại bằng 0.</a:t>
            </a:r>
            <a:endParaRPr lang="en-US" sz="2800" i="1">
              <a:solidFill>
                <a:srgbClr val="CC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6965368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</a:rPr>
              <a:t>Tìm cơ sở và chiều của các không gian sau:</a:t>
            </a:r>
            <a:endParaRPr lang="en-US" sz="2800" dirty="0" smtClean="0"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4975" y="2217738"/>
          <a:ext cx="8231188" cy="609600"/>
        </p:xfrm>
        <a:graphic>
          <a:graphicData uri="http://schemas.openxmlformats.org/presentationml/2006/ole">
            <p:oleObj spid="_x0000_s37890" name="Equation" r:id="rId3" imgW="9664560" imgH="60948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6075" y="3238500"/>
          <a:ext cx="8134350" cy="2463800"/>
        </p:xfrm>
        <a:graphic>
          <a:graphicData uri="http://schemas.openxmlformats.org/presentationml/2006/ole">
            <p:oleObj spid="_x0000_s37892" name="Equation" r:id="rId4" imgW="9702720" imgH="246348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1219200"/>
            <a:ext cx="8610600" cy="2390775"/>
            <a:chOff x="381000" y="1219200"/>
            <a:chExt cx="8610600" cy="2390775"/>
          </a:xfrm>
        </p:grpSpPr>
        <p:graphicFrame>
          <p:nvGraphicFramePr>
            <p:cNvPr id="4" name="Object 1"/>
            <p:cNvGraphicFramePr>
              <a:graphicFrameLocks noChangeAspect="1"/>
            </p:cNvGraphicFramePr>
            <p:nvPr/>
          </p:nvGraphicFramePr>
          <p:xfrm>
            <a:off x="457200" y="2209800"/>
            <a:ext cx="8534400" cy="609600"/>
          </p:xfrm>
          <a:graphic>
            <a:graphicData uri="http://schemas.openxmlformats.org/presentationml/2006/ole">
              <p:oleObj spid="_x0000_s38914" name="Equation" r:id="rId3" imgW="8534400" imgH="609600" progId="">
                <p:embed/>
              </p:oleObj>
            </a:graphicData>
          </a:graphic>
        </p:graphicFrame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381000" y="1219200"/>
              <a:ext cx="366472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Tìm </a:t>
              </a:r>
              <a:r>
                <a:rPr lang="en-US" sz="28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một cơ sở của:</a:t>
              </a:r>
              <a:endPara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381000" y="3048000"/>
              <a:ext cx="377058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Với giá trị nào của </a:t>
              </a:r>
              <a:r>
                <a:rPr lang="en-US" sz="2800" b="0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thì </a:t>
              </a: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4587875" y="3048000"/>
            <a:ext cx="2879725" cy="561975"/>
          </p:xfrm>
          <a:graphic>
            <a:graphicData uri="http://schemas.openxmlformats.org/presentationml/2006/ole">
              <p:oleObj spid="_x0000_s38915" name="Equation" r:id="rId4" imgW="2882880" imgH="558720" progId="">
                <p:embed/>
              </p:oleObj>
            </a:graphicData>
          </a:graphic>
        </p:graphicFrame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400" y="4013200"/>
            <a:ext cx="7921625" cy="2377420"/>
            <a:chOff x="533400" y="4013200"/>
            <a:chExt cx="7921625" cy="2377420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2335213" y="4013200"/>
            <a:ext cx="6119812" cy="1930400"/>
          </p:xfrm>
          <a:graphic>
            <a:graphicData uri="http://schemas.openxmlformats.org/presentationml/2006/ole">
              <p:oleObj spid="_x0000_s38916" name="Equation" r:id="rId5" imgW="6121080" imgH="1930320" progId="">
                <p:embed/>
              </p:oleObj>
            </a:graphicData>
          </a:graphic>
        </p:graphicFrame>
        <p:grpSp>
          <p:nvGrpSpPr>
            <p:cNvPr id="14" name="Group 13"/>
            <p:cNvGrpSpPr/>
            <p:nvPr/>
          </p:nvGrpSpPr>
          <p:grpSpPr>
            <a:xfrm>
              <a:off x="533400" y="4048125"/>
              <a:ext cx="4465887" cy="2342495"/>
              <a:chOff x="533400" y="4048125"/>
              <a:chExt cx="4465887" cy="234249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533400" y="4048125"/>
                <a:ext cx="141096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3.  </a:t>
                </a:r>
                <a:r>
                  <a:rPr lang="en-US" sz="28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Cho </a:t>
                </a: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1066800" y="5867400"/>
                <a:ext cx="3932487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Tìm </a:t>
                </a:r>
                <a:r>
                  <a:rPr lang="en-US" sz="2800" b="0" i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để</a:t>
                </a:r>
                <a:r>
                  <a:rPr lang="en-US" sz="28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dim</a:t>
                </a:r>
                <a:r>
                  <a:rPr lang="en-US" sz="2800" b="0" i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sz="28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nhỏ nhất.</a:t>
                </a:r>
                <a:endPara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-228600" y="1066800"/>
          <a:ext cx="9245600" cy="2133600"/>
        </p:xfrm>
        <a:graphic>
          <a:graphicData uri="http://schemas.openxmlformats.org/presentationml/2006/ole">
            <p:oleObj spid="_x0000_s39938" name="Document" r:id="rId3" imgW="9731868" imgH="2251487" progId="Word.Document.12">
              <p:embed/>
            </p:oleObj>
          </a:graphicData>
        </a:graphic>
      </p:graphicFrame>
      <p:graphicFrame>
        <p:nvGraphicFramePr>
          <p:cNvPr id="39946" name="Object 2"/>
          <p:cNvGraphicFramePr>
            <a:graphicFrameLocks noChangeAspect="1"/>
          </p:cNvGraphicFramePr>
          <p:nvPr/>
        </p:nvGraphicFramePr>
        <p:xfrm>
          <a:off x="-228600" y="2895600"/>
          <a:ext cx="8709025" cy="2119312"/>
        </p:xfrm>
        <a:graphic>
          <a:graphicData uri="http://schemas.openxmlformats.org/presentationml/2006/ole">
            <p:oleObj spid="_x0000_s39946" name="Document" r:id="rId4" imgW="9170289" imgH="2236051" progId="Word.Document.12">
              <p:embed/>
            </p:oleObj>
          </a:graphicData>
        </a:graphic>
      </p:graphicFrame>
      <p:graphicFrame>
        <p:nvGraphicFramePr>
          <p:cNvPr id="39947" name="Object 2"/>
          <p:cNvGraphicFramePr>
            <a:graphicFrameLocks noChangeAspect="1"/>
          </p:cNvGraphicFramePr>
          <p:nvPr/>
        </p:nvGraphicFramePr>
        <p:xfrm>
          <a:off x="228600" y="4816475"/>
          <a:ext cx="8970963" cy="2422525"/>
        </p:xfrm>
        <a:graphic>
          <a:graphicData uri="http://schemas.openxmlformats.org/presentationml/2006/ole">
            <p:oleObj spid="_x0000_s39947" name="Document" r:id="rId5" imgW="9362171" imgH="2532564" progId="Word.Document.12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graphicFrame>
        <p:nvGraphicFramePr>
          <p:cNvPr id="49153" name="Object 8"/>
          <p:cNvGraphicFramePr>
            <a:graphicFrameLocks noChangeAspect="1"/>
          </p:cNvGraphicFramePr>
          <p:nvPr/>
        </p:nvGraphicFramePr>
        <p:xfrm>
          <a:off x="-228600" y="1066800"/>
          <a:ext cx="8432800" cy="2235200"/>
        </p:xfrm>
        <a:graphic>
          <a:graphicData uri="http://schemas.openxmlformats.org/presentationml/2006/ole">
            <p:oleObj spid="_x0000_s49153" name="Document" r:id="rId3" imgW="8872367" imgH="2321128" progId="Word.Document.12">
              <p:embed/>
            </p:oleObj>
          </a:graphicData>
        </a:graphic>
      </p:graphicFrame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82563" y="2974975"/>
          <a:ext cx="8809037" cy="2235200"/>
        </p:xfrm>
        <a:graphic>
          <a:graphicData uri="http://schemas.openxmlformats.org/presentationml/2006/ole">
            <p:oleObj spid="_x0000_s49154" name="Document" r:id="rId4" imgW="9350990" imgH="2374615" progId="Word.Document.12">
              <p:embed/>
            </p:oleObj>
          </a:graphicData>
        </a:graphic>
      </p:graphicFrame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-160338" y="4964113"/>
          <a:ext cx="9347201" cy="2060575"/>
        </p:xfrm>
        <a:graphic>
          <a:graphicData uri="http://schemas.openxmlformats.org/presentationml/2006/ole">
            <p:oleObj spid="_x0000_s49155" name="Document" r:id="rId5" imgW="9918339" imgH="2183282" progId="Word.Document.12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-508001" y="914400"/>
          <a:ext cx="9347201" cy="3352800"/>
        </p:xfrm>
        <a:graphic>
          <a:graphicData uri="http://schemas.openxmlformats.org/presentationml/2006/ole">
            <p:oleObj spid="_x0000_s50179" name="Document" r:id="rId3" imgW="9672716" imgH="3530512" progId="Word.Document.12">
              <p:embed/>
            </p:oleObj>
          </a:graphicData>
        </a:graphic>
      </p:graphicFrame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-671513" y="3962400"/>
          <a:ext cx="9739313" cy="3149600"/>
        </p:xfrm>
        <a:graphic>
          <a:graphicData uri="http://schemas.openxmlformats.org/presentationml/2006/ole">
            <p:oleObj spid="_x0000_s50180" name="Document" r:id="rId4" imgW="10343220" imgH="3330564" progId="Word.Document.12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Không gian con</a:t>
            </a:r>
            <a:endParaRPr lang="en-US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-22226" y="1143000"/>
          <a:ext cx="8709026" cy="3787775"/>
        </p:xfrm>
        <a:graphic>
          <a:graphicData uri="http://schemas.openxmlformats.org/presentationml/2006/ole">
            <p:oleObj spid="_x0000_s51202" name="Document" r:id="rId3" imgW="8874171" imgH="3813384" progId="Word.Document.12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Tổng, giao không gian con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V: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2667000"/>
            <a:ext cx="8382000" cy="52322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{0} thì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tổng trực tiếp</a:t>
            </a:r>
            <a:endParaRPr lang="en-US" sz="28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723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81000" y="4953000"/>
            <a:ext cx="8305800" cy="152163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dim(U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dim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 dimU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dim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(U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Nếu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&lt;M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=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&lt;M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=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thì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&lt;M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M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= U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+U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9800" y="1066800"/>
            <a:ext cx="5867400" cy="1361420"/>
            <a:chOff x="2209800" y="1066800"/>
            <a:chExt cx="5867400" cy="1361420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90800" y="1066800"/>
              <a:ext cx="548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+ 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= {u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+ 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: 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U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,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U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}</a:t>
              </a:r>
              <a:endParaRPr lang="en-US" sz="2800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590800" y="1905000"/>
              <a:ext cx="4953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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= {u: u </a:t>
              </a:r>
              <a:r>
                <a:rPr 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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U</a:t>
              </a:r>
              <a:r>
                <a:rPr lang="en-US" sz="2800" baseline="-250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và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u </a:t>
              </a:r>
              <a:r>
                <a:rPr 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U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28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}</a:t>
              </a:r>
              <a:endParaRPr lang="en-US" sz="2800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2209800" y="1295400"/>
              <a:ext cx="304800" cy="9906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tt</a:t>
            </a:r>
            <a:r>
              <a:rPr lang="en-US" smtClean="0"/>
              <a:t>, </a:t>
            </a:r>
            <a:r>
              <a:rPr lang="en-US" err="1" smtClean="0"/>
              <a:t>độc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tt</a:t>
            </a:r>
            <a:r>
              <a:rPr lang="en-US" smtClean="0"/>
              <a:t>, </a:t>
            </a:r>
            <a:r>
              <a:rPr lang="en-US" err="1" smtClean="0"/>
              <a:t>phụ</a:t>
            </a:r>
            <a:r>
              <a:rPr lang="en-US" smtClean="0"/>
              <a:t> </a:t>
            </a:r>
            <a:r>
              <a:rPr lang="en-US" err="1" smtClean="0"/>
              <a:t>thuộc</a:t>
            </a:r>
            <a:r>
              <a:rPr lang="en-US" smtClean="0"/>
              <a:t> </a:t>
            </a:r>
            <a:r>
              <a:rPr lang="en-US" err="1" smtClean="0"/>
              <a:t>tt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610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(-1,1,1),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(1,-1,1),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(1,1,-1)</a:t>
            </a:r>
          </a:p>
          <a:p>
            <a:pPr marL="800100" lvl="1" indent="-342900">
              <a:spcBef>
                <a:spcPct val="50000"/>
              </a:spcBef>
              <a:buFontTx/>
              <a:buAutoNum type="alpha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u = (2, -1, 0)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800100" lvl="1" indent="-342900">
              <a:spcBef>
                <a:spcPct val="50000"/>
              </a:spcBef>
              <a:buFontTx/>
              <a:buAutoNum type="alpha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ltt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hay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pttt</a:t>
            </a:r>
            <a:endParaRPr lang="en-US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04800" y="3389293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 startAt="2"/>
            </a:pP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đltt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{(1,1,1), (3,2,2), (2,1,1)}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treân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4584918"/>
            <a:ext cx="8839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 startAt="3"/>
            </a:pP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đltt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M = {(1+ </a:t>
            </a:r>
            <a:r>
              <a:rPr lang="en-US" sz="2800" i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-</a:t>
            </a:r>
            <a:r>
              <a:rPr lang="en-US" sz="2800" i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), (1+3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1-2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)}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marL="514350" indent="-514350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* C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kg vector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514350" indent="-514350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* C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kg vector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Tổng, giao không gian con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 gian bao tuyến tính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U</a:t>
            </a:r>
            <a:r>
              <a:rPr lang="en-US" sz="28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&lt;M</a:t>
            </a:r>
            <a:r>
              <a:rPr lang="en-US" sz="28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&gt;, U</a:t>
            </a:r>
            <a:r>
              <a:rPr lang="en-US" sz="28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=&lt;M</a:t>
            </a:r>
            <a:r>
              <a:rPr lang="en-US" sz="28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1828800"/>
            <a:ext cx="8458200" cy="116955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hợp các tập sinh để tìm cơ sở: U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+U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=&lt;M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biểu diễn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vector chung theo 2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tập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sinh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327660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800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 gian nghiệm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9600" y="3962400"/>
            <a:ext cx="64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{X/ A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X = 0),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{X/ A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X = 0}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4648200"/>
            <a:ext cx="8534400" cy="177279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cơ sở của U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rồi trở về trường hợp A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giải hệ AX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0,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gồm tất cả các pt có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trong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Một cơ sở là hệ nghiệm cơ bản của hệ pt này.</a:t>
            </a:r>
            <a:endParaRPr lang="en-US" sz="28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8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Tổng, giao không gian con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8600" y="1066800"/>
            <a:ext cx="8382000" cy="2338864"/>
            <a:chOff x="228600" y="1066800"/>
            <a:chExt cx="8382000" cy="2338864"/>
          </a:xfrm>
        </p:grpSpPr>
        <p:sp>
          <p:nvSpPr>
            <p:cNvPr id="3" name="TextBox 2"/>
            <p:cNvSpPr txBox="1"/>
            <p:nvPr/>
          </p:nvSpPr>
          <p:spPr>
            <a:xfrm>
              <a:off x="228600" y="1066800"/>
              <a:ext cx="2515625" cy="661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800" smtClean="0">
                  <a:latin typeface="Times New Roman" pitchFamily="18" charset="0"/>
                </a:rPr>
                <a:t>Trên R</a:t>
              </a:r>
              <a:r>
                <a:rPr lang="en-US" sz="2800" baseline="-25000" smtClean="0">
                  <a:latin typeface="Times New Roman" pitchFamily="18" charset="0"/>
                </a:rPr>
                <a:t>3</a:t>
              </a:r>
              <a:r>
                <a:rPr lang="en-US" sz="2800" smtClean="0">
                  <a:latin typeface="Times New Roman" pitchFamily="18" charset="0"/>
                </a:rPr>
                <a:t>, cho</a:t>
              </a:r>
              <a:endParaRPr lang="en-US" sz="2800" dirty="0" smtClean="0">
                <a:latin typeface="Times New Roman" pitchFamily="18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927100" y="1905000"/>
            <a:ext cx="7683500" cy="609600"/>
          </p:xfrm>
          <a:graphic>
            <a:graphicData uri="http://schemas.openxmlformats.org/presentationml/2006/ole">
              <p:oleObj spid="_x0000_s52226" name="Equation" r:id="rId3" imgW="7683480" imgH="609480" progId="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863600" y="2667000"/>
              <a:ext cx="3608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mtClean="0">
                  <a:latin typeface="Times New Roman" pitchFamily="18" charset="0"/>
                </a:rPr>
                <a:t>Tìm cơ sở và chiều của </a:t>
              </a:r>
              <a:endParaRPr lang="en-US" sz="2800" dirty="0" smtClean="0">
                <a:latin typeface="Times New Roman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521200" y="2870200"/>
            <a:ext cx="2870200" cy="482600"/>
          </p:xfrm>
          <a:graphic>
            <a:graphicData uri="http://schemas.openxmlformats.org/presentationml/2006/ole">
              <p:oleObj spid="_x0000_s52227" name="Equation" r:id="rId4" imgW="2869920" imgH="482400" progId="">
                <p:embed/>
              </p:oleObj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228600" y="3657600"/>
            <a:ext cx="8915400" cy="3124200"/>
            <a:chOff x="228600" y="3657600"/>
            <a:chExt cx="8915400" cy="3124200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3657600"/>
              <a:ext cx="2485168" cy="661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en-US" sz="2800" smtClean="0">
                  <a:latin typeface="Times New Roman" pitchFamily="18" charset="0"/>
                </a:rPr>
                <a:t>Trên R</a:t>
              </a:r>
              <a:r>
                <a:rPr lang="en-US" sz="2800" baseline="-25000" smtClean="0">
                  <a:latin typeface="Times New Roman" pitchFamily="18" charset="0"/>
                </a:rPr>
                <a:t>3 </a:t>
              </a:r>
              <a:r>
                <a:rPr lang="en-US" sz="2800" smtClean="0">
                  <a:latin typeface="Times New Roman" pitchFamily="18" charset="0"/>
                </a:rPr>
                <a:t>cho</a:t>
              </a:r>
              <a:endParaRPr lang="en-US" sz="2800" dirty="0" smtClean="0">
                <a:latin typeface="Times New Roman" pitchFamily="18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838200" y="4495800"/>
            <a:ext cx="8305800" cy="1371600"/>
          </p:xfrm>
          <a:graphic>
            <a:graphicData uri="http://schemas.openxmlformats.org/presentationml/2006/ole">
              <p:oleObj spid="_x0000_s52228" name="Equation" r:id="rId5" imgW="8305560" imgH="1371600" progId="">
                <p:embed/>
              </p:oleObj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914400" y="6043136"/>
              <a:ext cx="3608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mtClean="0">
                  <a:latin typeface="Times New Roman" pitchFamily="18" charset="0"/>
                </a:rPr>
                <a:t>Tìm cơ sở và chiều của </a:t>
              </a:r>
              <a:endParaRPr lang="en-US" sz="2800" dirty="0" smtClean="0">
                <a:latin typeface="Times New Roman" pitchFamily="18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4572000" y="6246336"/>
            <a:ext cx="2870200" cy="482600"/>
          </p:xfrm>
          <a:graphic>
            <a:graphicData uri="http://schemas.openxmlformats.org/presentationml/2006/ole">
              <p:oleObj spid="_x0000_s52229" name="Equation" r:id="rId6" imgW="2869920" imgH="48240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Tổng, giao không gian con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1000" y="1143000"/>
            <a:ext cx="8763000" cy="2110264"/>
            <a:chOff x="381000" y="1143000"/>
            <a:chExt cx="8763000" cy="2110264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381000" y="1143000"/>
              <a:ext cx="2895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>
                <a:spcBef>
                  <a:spcPct val="50000"/>
                </a:spcBef>
                <a:buFont typeface="+mj-lt"/>
                <a:buAutoNum type="arabicPeriod" startAt="3"/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Trên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838200" y="1752600"/>
              <a:ext cx="830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800" baseline="-2500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= &lt;(1,2,1,1), (-2,0,1,-1)&gt;,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800" baseline="-2500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&lt;(0,1,1,0), (1,-2,1,-3)&gt;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63600" y="2514600"/>
              <a:ext cx="36086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mtClean="0">
                  <a:latin typeface="Times New Roman" pitchFamily="18" charset="0"/>
                </a:rPr>
                <a:t>Tìm cơ sở và chiều của </a:t>
              </a:r>
              <a:endParaRPr lang="en-US" sz="2800" dirty="0" smtClean="0">
                <a:latin typeface="Times New Roman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521200" y="2717800"/>
            <a:ext cx="2870200" cy="482600"/>
          </p:xfrm>
          <a:graphic>
            <a:graphicData uri="http://schemas.openxmlformats.org/presentationml/2006/ole">
              <p:oleObj spid="_x0000_s53250" name="Equation" r:id="rId3" imgW="2869920" imgH="482400" progId="">
                <p:embed/>
              </p:oleObj>
            </a:graphicData>
          </a:graphic>
        </p:graphicFrame>
      </p:grp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3494544"/>
            <a:ext cx="853440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Trên R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  U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{(x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)/ 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+2x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0,  -2x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0},</a:t>
            </a:r>
            <a:br>
              <a:rPr lang="en-US" sz="280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  V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={(x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)/  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0,  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-2x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-3x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 0}</a:t>
            </a:r>
            <a:br>
              <a:rPr lang="en-US" sz="280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  Tìm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cơ sở của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 + V, U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 V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Tổng, giao không gian con</a:t>
            </a:r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434975" y="1146175"/>
          <a:ext cx="7489825" cy="2046288"/>
        </p:xfrm>
        <a:graphic>
          <a:graphicData uri="http://schemas.openxmlformats.org/presentationml/2006/ole">
            <p:oleObj spid="_x0000_s56322" name="Document" r:id="rId3" imgW="7629117" imgH="2063881" progId="Word.Document.12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3216057"/>
            <a:ext cx="8077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 startAt="6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Cho U = &lt;(1,1,2,2), (1,0,-3,-5)&gt;,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      V = &lt;(4,6,9,7), (1,-5,m,5)&gt;</a:t>
            </a:r>
          </a:p>
          <a:p>
            <a:pPr marL="623888" indent="-276225">
              <a:spcBef>
                <a:spcPct val="50000"/>
              </a:spcBef>
              <a:buFont typeface="+mj-lt"/>
              <a:buAutoNum type="alpha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dim(U+V)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lớn nhất.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623888" indent="-276225">
              <a:spcBef>
                <a:spcPct val="50000"/>
              </a:spcBef>
              <a:buFontTx/>
              <a:buAutoNum type="alpha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 V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nhỏ nhất.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23888" indent="-276225">
              <a:spcBef>
                <a:spcPct val="50000"/>
              </a:spcBef>
              <a:buFontTx/>
              <a:buAutoNum type="alphaLcPeriod"/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Tìm 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để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 + V = U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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V.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Tổng, giao không gian con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" y="1066800"/>
            <a:ext cx="8991600" cy="346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7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Cho U = 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{(x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)/ 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+2x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+2x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-3x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-5x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 = 0}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  V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={(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)/ 4x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+6x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+9x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+7x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-5x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+mx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+5x</a:t>
            </a:r>
            <a:r>
              <a:rPr lang="en-US" sz="27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70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39775" indent="-274638">
              <a:lnSpc>
                <a:spcPct val="150000"/>
              </a:lnSpc>
              <a:buFont typeface="+mj-lt"/>
              <a:buAutoNum type="alpha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dim(U+V)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lớn nhất.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739775" indent="-274638">
              <a:lnSpc>
                <a:spcPct val="150000"/>
              </a:lnSpc>
              <a:buFont typeface="+mj-lt"/>
              <a:buAutoNum type="alpha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Tìm 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 V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nhỏ nhất.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739775" indent="-274638">
              <a:lnSpc>
                <a:spcPct val="150000"/>
              </a:lnSpc>
              <a:buFont typeface="+mj-lt"/>
              <a:buAutoNum type="alphaLcPeriod"/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Tìm m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để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 + V = U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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739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smtClean="0">
                <a:latin typeface="Times New Roman" pitchFamily="18" charset="0"/>
              </a:rPr>
              <a:t>Tìm  để u là tổ hợp tuyến tính của u</a:t>
            </a:r>
            <a:r>
              <a:rPr lang="en-US" sz="2800" baseline="-25000" smtClean="0">
                <a:latin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</a:rPr>
              <a:t>, u</a:t>
            </a:r>
            <a:r>
              <a:rPr lang="en-US" sz="2800" baseline="-25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  :</a:t>
            </a:r>
            <a:endParaRPr lang="en-US" sz="2800" dirty="0" smtClean="0"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33450" y="1955800"/>
          <a:ext cx="7277100" cy="558800"/>
        </p:xfrm>
        <a:graphic>
          <a:graphicData uri="http://schemas.openxmlformats.org/presentationml/2006/ole">
            <p:oleObj spid="_x0000_s22530" name="Equation" r:id="rId3" imgW="7277040" imgH="55872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89000" y="2921000"/>
          <a:ext cx="8026400" cy="1346200"/>
        </p:xfrm>
        <a:graphic>
          <a:graphicData uri="http://schemas.openxmlformats.org/presentationml/2006/ole">
            <p:oleObj spid="_x0000_s22531" name="Equation" r:id="rId4" imgW="8026200" imgH="1346040" progId="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họ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vector </a:t>
            </a:r>
            <a:r>
              <a:rPr kumimoji="0" lang="en-US" sz="2800" b="0" i="0" u="none" strike="noStrike" kern="1200" cap="none" spc="0" normalizeH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66800" y="1530350"/>
          <a:ext cx="2832100" cy="417513"/>
        </p:xfrm>
        <a:graphic>
          <a:graphicData uri="http://schemas.openxmlformats.org/presentationml/2006/ole">
            <p:oleObj spid="_x0000_s2050" name="Equation" r:id="rId3" imgW="2933640" imgH="431640" progId="Equation.3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438400" y="2463800"/>
          <a:ext cx="2768600" cy="431800"/>
        </p:xfrm>
        <a:graphic>
          <a:graphicData uri="http://schemas.openxmlformats.org/presentationml/2006/ole">
            <p:oleObj spid="_x0000_s2051" name="Equation" r:id="rId4" imgW="2768400" imgH="431640" progId="Equation.3">
              <p:embed/>
            </p:oleObj>
          </a:graphicData>
        </a:graphic>
      </p:graphicFrame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41148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200400" y="350520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4343400"/>
            <a:ext cx="8153400" cy="177279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* M 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(C).</a:t>
            </a:r>
            <a:endParaRPr lang="en-US" sz="2800" baseline="-2500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vector (x</a:t>
            </a:r>
            <a:r>
              <a:rPr lang="en-US" sz="2800" baseline="-250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thtt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baseline="-2500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i="1" baseline="-2500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5257800" y="1524000"/>
          <a:ext cx="2832100" cy="417513"/>
        </p:xfrm>
        <a:graphic>
          <a:graphicData uri="http://schemas.openxmlformats.org/presentationml/2006/ole">
            <p:oleObj spid="_x0000_s2052" name="Equation" r:id="rId5" imgW="2933640" imgH="431640" progId="Equation.3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tt</a:t>
            </a:r>
            <a:r>
              <a:rPr lang="en-US" smtClean="0"/>
              <a:t>, </a:t>
            </a:r>
            <a:r>
              <a:rPr lang="en-US" err="1" smtClean="0"/>
              <a:t>độc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tt</a:t>
            </a:r>
            <a:r>
              <a:rPr lang="en-US" smtClean="0"/>
              <a:t>, </a:t>
            </a:r>
            <a:r>
              <a:rPr lang="en-US" err="1" smtClean="0"/>
              <a:t>phụ</a:t>
            </a:r>
            <a:r>
              <a:rPr lang="en-US" smtClean="0"/>
              <a:t> </a:t>
            </a:r>
            <a:r>
              <a:rPr lang="en-US" err="1" smtClean="0"/>
              <a:t>thuộc</a:t>
            </a:r>
            <a:r>
              <a:rPr lang="en-US" smtClean="0"/>
              <a:t> </a:t>
            </a:r>
            <a:r>
              <a:rPr lang="en-US" err="1" smtClean="0"/>
              <a:t>tt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66294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</a:rPr>
              <a:t>M </a:t>
            </a:r>
            <a:r>
              <a:rPr lang="en-US" sz="2800" err="1" smtClean="0">
                <a:latin typeface="Times New Roman" pitchFamily="18" charset="0"/>
              </a:rPr>
              <a:t>pttt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sym typeface="Symbol"/>
              </a:rPr>
              <a:t> </a:t>
            </a:r>
            <a:r>
              <a:rPr lang="en-US" sz="2800" err="1" smtClean="0">
                <a:latin typeface="Times New Roman" pitchFamily="18" charset="0"/>
                <a:sym typeface="Symbol"/>
              </a:rPr>
              <a:t>có</a:t>
            </a:r>
            <a:r>
              <a:rPr lang="en-US" sz="2800" smtClean="0">
                <a:latin typeface="Times New Roman" pitchFamily="18" charset="0"/>
                <a:sym typeface="Symbol"/>
              </a:rPr>
              <a:t> 1 vector </a:t>
            </a:r>
            <a:r>
              <a:rPr lang="en-US" sz="2800" err="1" smtClean="0">
                <a:latin typeface="Times New Roman" pitchFamily="18" charset="0"/>
                <a:sym typeface="Symbol"/>
              </a:rPr>
              <a:t>là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tổ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hợp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tt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của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các</a:t>
            </a:r>
            <a:r>
              <a:rPr lang="en-US" sz="2800" smtClean="0">
                <a:latin typeface="Times New Roman" pitchFamily="18" charset="0"/>
                <a:sym typeface="Symbol"/>
              </a:rPr>
              <a:t> vector </a:t>
            </a:r>
            <a:r>
              <a:rPr lang="en-US" sz="2800" err="1" smtClean="0">
                <a:latin typeface="Times New Roman" pitchFamily="18" charset="0"/>
                <a:sym typeface="Symbol"/>
              </a:rPr>
              <a:t>còn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lại</a:t>
            </a:r>
            <a:r>
              <a:rPr lang="en-US" sz="2800" smtClean="0">
                <a:latin typeface="Times New Roman" pitchFamily="18" charset="0"/>
                <a:sym typeface="Symbol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err="1" smtClean="0">
                <a:latin typeface="Times New Roman" pitchFamily="18" charset="0"/>
                <a:sym typeface="Symbol"/>
              </a:rPr>
              <a:t>Tập</a:t>
            </a:r>
            <a:r>
              <a:rPr lang="en-US" sz="2800" smtClean="0">
                <a:latin typeface="Times New Roman" pitchFamily="18" charset="0"/>
                <a:sym typeface="Symbol"/>
              </a:rPr>
              <a:t> M </a:t>
            </a:r>
            <a:r>
              <a:rPr lang="en-US" sz="2800" err="1" smtClean="0">
                <a:latin typeface="Times New Roman" pitchFamily="18" charset="0"/>
                <a:sym typeface="Symbol"/>
              </a:rPr>
              <a:t>có</a:t>
            </a:r>
            <a:r>
              <a:rPr lang="en-US" sz="2800" smtClean="0">
                <a:latin typeface="Times New Roman" pitchFamily="18" charset="0"/>
                <a:sym typeface="Symbol"/>
              </a:rPr>
              <a:t> vector 0 </a:t>
            </a:r>
            <a:r>
              <a:rPr lang="en-US" sz="2800" err="1" smtClean="0">
                <a:latin typeface="Times New Roman" pitchFamily="18" charset="0"/>
                <a:sym typeface="Symbol"/>
              </a:rPr>
              <a:t>là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tập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pttt</a:t>
            </a:r>
            <a:r>
              <a:rPr lang="en-US" sz="2800" smtClean="0">
                <a:latin typeface="Times New Roman" pitchFamily="18" charset="0"/>
                <a:sym typeface="Symbol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err="1" smtClean="0">
                <a:latin typeface="Times New Roman" pitchFamily="18" charset="0"/>
                <a:sym typeface="Symbol"/>
              </a:rPr>
              <a:t>Mọi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tập</a:t>
            </a:r>
            <a:r>
              <a:rPr lang="en-US" sz="2800" smtClean="0">
                <a:latin typeface="Times New Roman" pitchFamily="18" charset="0"/>
                <a:sym typeface="Symbol"/>
              </a:rPr>
              <a:t> con </a:t>
            </a:r>
            <a:r>
              <a:rPr lang="en-US" sz="2800" err="1" smtClean="0">
                <a:latin typeface="Times New Roman" pitchFamily="18" charset="0"/>
                <a:sym typeface="Symbol"/>
              </a:rPr>
              <a:t>của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tập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đltt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là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đltt</a:t>
            </a:r>
            <a:r>
              <a:rPr lang="en-US" sz="2800" smtClean="0">
                <a:latin typeface="Times New Roman" pitchFamily="18" charset="0"/>
                <a:sym typeface="Symbol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err="1" smtClean="0">
                <a:latin typeface="Times New Roman" pitchFamily="18" charset="0"/>
                <a:sym typeface="Symbol"/>
              </a:rPr>
              <a:t>Thêm</a:t>
            </a:r>
            <a:r>
              <a:rPr lang="en-US" sz="2800" smtClean="0">
                <a:latin typeface="Times New Roman" pitchFamily="18" charset="0"/>
                <a:sym typeface="Symbol"/>
              </a:rPr>
              <a:t> 1 vector </a:t>
            </a:r>
            <a:r>
              <a:rPr lang="en-US" sz="2800" err="1" smtClean="0">
                <a:latin typeface="Times New Roman" pitchFamily="18" charset="0"/>
                <a:sym typeface="Symbol"/>
              </a:rPr>
              <a:t>vào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tập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pttt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được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tập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pttt</a:t>
            </a:r>
            <a:r>
              <a:rPr lang="en-US" sz="2800" smtClean="0">
                <a:latin typeface="Times New Roman" pitchFamily="18" charset="0"/>
                <a:sym typeface="Symbol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err="1" smtClean="0">
                <a:latin typeface="Times New Roman" pitchFamily="18" charset="0"/>
                <a:sym typeface="Symbol"/>
              </a:rPr>
              <a:t>Bớt</a:t>
            </a:r>
            <a:r>
              <a:rPr lang="en-US" sz="2800" smtClean="0">
                <a:latin typeface="Times New Roman" pitchFamily="18" charset="0"/>
                <a:sym typeface="Symbol"/>
              </a:rPr>
              <a:t> 1 vector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từ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tập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đltt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được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tập</a:t>
            </a:r>
            <a:r>
              <a:rPr lang="en-US" sz="2800" smtClean="0">
                <a:latin typeface="Times New Roman" pitchFamily="18" charset="0"/>
                <a:sym typeface="Symbol"/>
              </a:rPr>
              <a:t> </a:t>
            </a:r>
            <a:r>
              <a:rPr lang="en-US" sz="2800" err="1" smtClean="0">
                <a:latin typeface="Times New Roman" pitchFamily="18" charset="0"/>
                <a:sym typeface="Symbol"/>
              </a:rPr>
              <a:t>đltt</a:t>
            </a:r>
            <a:r>
              <a:rPr lang="en-US" sz="2800" smtClean="0">
                <a:latin typeface="Times New Roman" pitchFamily="18" charset="0"/>
                <a:sym typeface="Symbol"/>
              </a:rPr>
              <a:t>.</a:t>
            </a:r>
            <a:endParaRPr lang="en-US" sz="2800" smtClean="0">
              <a:latin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600" y="4724400"/>
            <a:ext cx="8458200" cy="1797740"/>
            <a:chOff x="228600" y="4724400"/>
            <a:chExt cx="8458200" cy="179774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28600" y="5395678"/>
              <a:ext cx="8458200" cy="1126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Cho 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vector y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, …, </a:t>
              </a:r>
              <a:r>
                <a:rPr lang="en-US" sz="280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800" baseline="-2500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 smtClean="0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tổ</a:t>
              </a:r>
              <a:r>
                <a:rPr lang="en-US" sz="28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hợp</a:t>
              </a:r>
              <a:r>
                <a:rPr lang="en-US" sz="28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tt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vector 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           x</a:t>
              </a:r>
              <a:r>
                <a:rPr lang="en-US" sz="2800" baseline="-2500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, …, </a:t>
              </a:r>
              <a:r>
                <a:rPr lang="en-US" sz="280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baseline="-2500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sz="2800" err="1" smtClean="0">
                  <a:latin typeface="Times New Roman" pitchFamily="18" charset="0"/>
                  <a:cs typeface="Times New Roman" pitchFamily="18" charset="0"/>
                </a:rPr>
                <a:t>Nếu</a:t>
              </a:r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 &gt; k </a:t>
              </a:r>
              <a:r>
                <a:rPr lang="en-US" sz="2800" err="1">
                  <a:latin typeface="Times New Roman" pitchFamily="18" charset="0"/>
                  <a:cs typeface="Times New Roman" pitchFamily="18" charset="0"/>
                </a:rPr>
                <a:t>thì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28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, …, </a:t>
              </a:r>
              <a:r>
                <a:rPr lang="en-US" sz="280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800" baseline="-2500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phụ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thuộc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tuyến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tính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4724400"/>
              <a:ext cx="2076209" cy="661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Bổ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đề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cơ</a:t>
              </a:r>
              <a:r>
                <a:rPr lang="en-US" sz="2800" smtClean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sz="2800" err="1" smtClean="0">
                  <a:solidFill>
                    <a:srgbClr val="FF0000"/>
                  </a:solidFill>
                  <a:latin typeface="Times New Roman" pitchFamily="18" charset="0"/>
                </a:rPr>
                <a:t>bản</a:t>
              </a:r>
              <a:endParaRPr lang="en-US" sz="2800" smtClean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hợp tt, độc lập tt, phụ thuộc tt</a:t>
            </a:r>
            <a:endParaRPr lang="en-US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3400" y="237238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M = { (1,1,-2), (-1,5,8), (0,3,1), (4,2,0) }</a:t>
            </a:r>
            <a:endParaRPr lang="en-US" sz="28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3400" y="3352800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 startAt="2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M = { (1,1,1), (2,-1,3), (-1,2,-2)}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677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err="1" smtClean="0">
                <a:latin typeface="Times New Roman" pitchFamily="18" charset="0"/>
              </a:rPr>
              <a:t>Xét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sự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đltt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của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các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tập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hợp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sau</a:t>
            </a:r>
            <a:r>
              <a:rPr lang="en-US" sz="2800" smtClean="0"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Hạng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hệ</a:t>
            </a:r>
            <a:r>
              <a:rPr lang="en-US" smtClean="0"/>
              <a:t> vector</a:t>
            </a: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1295400"/>
            <a:ext cx="6979796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r(M) = r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* M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phần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tử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ltt</a:t>
            </a:r>
            <a:endParaRPr 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*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tập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hơn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ptử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đều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pttt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409097" cy="130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</a:rPr>
              <a:t>A </a:t>
            </a:r>
            <a:r>
              <a:rPr lang="en-US" sz="2800" err="1" smtClean="0">
                <a:latin typeface="Times New Roman" pitchFamily="18" charset="0"/>
              </a:rPr>
              <a:t>là</a:t>
            </a:r>
            <a:r>
              <a:rPr lang="en-US" sz="2800" smtClean="0">
                <a:latin typeface="Times New Roman" pitchFamily="18" charset="0"/>
              </a:rPr>
              <a:t> ma </a:t>
            </a:r>
            <a:r>
              <a:rPr lang="en-US" sz="2800" err="1" smtClean="0">
                <a:latin typeface="Times New Roman" pitchFamily="18" charset="0"/>
              </a:rPr>
              <a:t>trận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m×n</a:t>
            </a:r>
            <a:r>
              <a:rPr lang="en-US" sz="2800" smtClean="0">
                <a:latin typeface="Times New Roman" pitchFamily="18" charset="0"/>
              </a:rPr>
              <a:t>: r(A) </a:t>
            </a:r>
            <a:r>
              <a:rPr lang="en-US" sz="2800" err="1" smtClean="0">
                <a:latin typeface="Times New Roman" pitchFamily="18" charset="0"/>
              </a:rPr>
              <a:t>bằng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hạng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của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hệ</a:t>
            </a:r>
            <a:r>
              <a:rPr lang="en-US" sz="2800" smtClean="0">
                <a:latin typeface="Times New Roman" pitchFamily="18" charset="0"/>
              </a:rPr>
              <a:t> vector </a:t>
            </a:r>
            <a:r>
              <a:rPr lang="en-US" sz="2800" err="1" smtClean="0">
                <a:latin typeface="Times New Roman" pitchFamily="18" charset="0"/>
              </a:rPr>
              <a:t>dòng</a:t>
            </a:r>
            <a:r>
              <a:rPr lang="en-US" sz="2800">
                <a:latin typeface="Times New Roman" pitchFamily="18" charset="0"/>
              </a:rPr>
              <a:t/>
            </a:r>
            <a:br>
              <a:rPr lang="en-US" sz="2800">
                <a:latin typeface="Times New Roman" pitchFamily="18" charset="0"/>
              </a:rPr>
            </a:br>
            <a:r>
              <a:rPr lang="en-US" sz="2800" err="1" smtClean="0">
                <a:latin typeface="Times New Roman" pitchFamily="18" charset="0"/>
              </a:rPr>
              <a:t>và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hệ</a:t>
            </a:r>
            <a:r>
              <a:rPr lang="en-US" sz="2800" smtClean="0">
                <a:latin typeface="Times New Roman" pitchFamily="18" charset="0"/>
              </a:rPr>
              <a:t> vector </a:t>
            </a:r>
            <a:r>
              <a:rPr lang="en-US" sz="2800" err="1" smtClean="0">
                <a:latin typeface="Times New Roman" pitchFamily="18" charset="0"/>
              </a:rPr>
              <a:t>cột</a:t>
            </a:r>
            <a:r>
              <a:rPr lang="en-US" sz="2800" smtClean="0">
                <a:latin typeface="Times New Roman" pitchFamily="18" charset="0"/>
              </a:rPr>
              <a:t>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4114800"/>
            <a:ext cx="7620000" cy="52322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 startAt="2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r(M) = 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M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  M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đltt</a:t>
            </a:r>
            <a:endParaRPr 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81000" y="4953000"/>
            <a:ext cx="8534400" cy="159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M = {x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r(M) = r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M’ = {x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p+1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p+q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p+1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err="1" smtClean="0">
                <a:latin typeface="Times New Roman" pitchFamily="18" charset="0"/>
                <a:cs typeface="Times New Roman" pitchFamily="18" charset="0"/>
              </a:rPr>
              <a:t>p+q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thtt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Symbol"/>
              </a:rPr>
              <a:t>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r(M’) = r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Hạng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hệ</a:t>
            </a:r>
            <a:r>
              <a:rPr lang="en-US" smtClean="0"/>
              <a:t> vector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413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err="1" smtClean="0">
                <a:latin typeface="Times New Roman" pitchFamily="18" charset="0"/>
              </a:rPr>
              <a:t>Tìm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hạng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của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các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</a:rPr>
              <a:t>hệ</a:t>
            </a:r>
            <a:r>
              <a:rPr lang="en-US" sz="2800" smtClean="0">
                <a:latin typeface="Times New Roman" pitchFamily="18" charset="0"/>
              </a:rPr>
              <a:t> vector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3439180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M = {(1, 2, 2), (-3, 0, 1), (2, 4, 1), (-1, 4, 5)}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5300" y="2204105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M = {(1, 2, 2), (-3, 0, 1), (-1, 4, 5)}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200" y="4343400"/>
            <a:ext cx="8045450" cy="1600200"/>
            <a:chOff x="457200" y="4343400"/>
            <a:chExt cx="8045450" cy="1600200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4343400"/>
              <a:ext cx="1818318" cy="661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3"/>
              </a:pPr>
              <a:r>
                <a:rPr lang="en-US" sz="2800" err="1" smtClean="0">
                  <a:latin typeface="Times New Roman" pitchFamily="18" charset="0"/>
                </a:rPr>
                <a:t>Trên</a:t>
              </a:r>
              <a:r>
                <a:rPr lang="en-US" sz="2800" smtClean="0">
                  <a:latin typeface="Times New Roman" pitchFamily="18" charset="0"/>
                </a:rPr>
                <a:t> R</a:t>
              </a:r>
              <a:r>
                <a:rPr lang="en-US" sz="2800" baseline="-25000" smtClean="0">
                  <a:latin typeface="Times New Roman" pitchFamily="18" charset="0"/>
                </a:rPr>
                <a:t>3</a:t>
              </a:r>
              <a:endParaRPr lang="en-US" sz="2800" smtClean="0">
                <a:latin typeface="Times New Roman" pitchFamily="18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641350" y="5334000"/>
            <a:ext cx="7861300" cy="609600"/>
          </p:xfrm>
          <a:graphic>
            <a:graphicData uri="http://schemas.openxmlformats.org/presentationml/2006/ole">
              <p:oleObj spid="_x0000_s17410" name="Equation" r:id="rId3" imgW="7860960" imgH="60948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800" dirty="0" smtClean="0">
            <a:latin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1874</Words>
  <Application>Microsoft Office PowerPoint</Application>
  <PresentationFormat>On-screen Show (4:3)</PresentationFormat>
  <Paragraphs>164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Equation</vt:lpstr>
      <vt:lpstr>Document</vt:lpstr>
      <vt:lpstr>BÀI TẬP  KHÔNG GIAN VECTOR</vt:lpstr>
      <vt:lpstr>Tổ hợp tt, độc lập tt, phụ thuộc tt</vt:lpstr>
      <vt:lpstr>Tổ hợp tt, độc lập tt, phụ thuộc tt</vt:lpstr>
      <vt:lpstr>Slide 4</vt:lpstr>
      <vt:lpstr>Slide 5</vt:lpstr>
      <vt:lpstr>Tổ hợp tt, độc lập tt, phụ thuộc tt</vt:lpstr>
      <vt:lpstr>Tổ hợp tt, độc lập tt, phụ thuộc tt</vt:lpstr>
      <vt:lpstr>Hạng của hệ vector</vt:lpstr>
      <vt:lpstr>Hạng của hệ vector</vt:lpstr>
      <vt:lpstr>Tập sinh – Cơ sở</vt:lpstr>
      <vt:lpstr>Tập sinh – Cơ sở</vt:lpstr>
      <vt:lpstr>Tập sinh – Cơ sở</vt:lpstr>
      <vt:lpstr>Tập sinh – Cơ sở</vt:lpstr>
      <vt:lpstr>Tọa độ vector</vt:lpstr>
      <vt:lpstr>Tọa độ vector</vt:lpstr>
      <vt:lpstr>Tọa độ vector</vt:lpstr>
      <vt:lpstr>Tọa độ vector</vt:lpstr>
      <vt:lpstr>Tọa độ vector</vt:lpstr>
      <vt:lpstr>Tọa độ vector</vt:lpstr>
      <vt:lpstr>Không gian con</vt:lpstr>
      <vt:lpstr>Không gian con</vt:lpstr>
      <vt:lpstr>Không gian con</vt:lpstr>
      <vt:lpstr>Không gian con</vt:lpstr>
      <vt:lpstr>Không gian con</vt:lpstr>
      <vt:lpstr>Không gian con</vt:lpstr>
      <vt:lpstr>Không gian con</vt:lpstr>
      <vt:lpstr>Không gian con</vt:lpstr>
      <vt:lpstr>Không gian con</vt:lpstr>
      <vt:lpstr>Tổng, giao không gian con</vt:lpstr>
      <vt:lpstr>Tổng, giao không gian con</vt:lpstr>
      <vt:lpstr>Tổng, giao không gian con</vt:lpstr>
      <vt:lpstr>Tổng, giao không gian con</vt:lpstr>
      <vt:lpstr>Tổng, giao không gian con</vt:lpstr>
      <vt:lpstr>Tổng, giao không gian con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KHÔNG GIAN VECTOR</dc:title>
  <dc:creator>user</dc:creator>
  <cp:lastModifiedBy>Nguyen Thanh Sang</cp:lastModifiedBy>
  <cp:revision>54</cp:revision>
  <dcterms:created xsi:type="dcterms:W3CDTF">2012-09-30T00:50:03Z</dcterms:created>
  <dcterms:modified xsi:type="dcterms:W3CDTF">2013-11-17T22:07:33Z</dcterms:modified>
</cp:coreProperties>
</file>