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71" r:id="rId10"/>
    <p:sldId id="270" r:id="rId11"/>
    <p:sldId id="272" r:id="rId12"/>
    <p:sldId id="273" r:id="rId13"/>
    <p:sldId id="276" r:id="rId14"/>
    <p:sldId id="264" r:id="rId15"/>
    <p:sldId id="265" r:id="rId16"/>
    <p:sldId id="266" r:id="rId17"/>
    <p:sldId id="277" r:id="rId18"/>
    <p:sldId id="267" r:id="rId19"/>
    <p:sldId id="269" r:id="rId20"/>
    <p:sldId id="274" r:id="rId21"/>
    <p:sldId id="275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00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8063-3328-4F62-8543-2CDA2F3D1570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5322-D5FC-4C2F-BDD2-08AB3C1A0D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8063-3328-4F62-8543-2CDA2F3D1570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5322-D5FC-4C2F-BDD2-08AB3C1A0D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8063-3328-4F62-8543-2CDA2F3D1570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5322-D5FC-4C2F-BDD2-08AB3C1A0D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8063-3328-4F62-8543-2CDA2F3D1570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5322-D5FC-4C2F-BDD2-08AB3C1A0D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8063-3328-4F62-8543-2CDA2F3D1570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5322-D5FC-4C2F-BDD2-08AB3C1A0D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8063-3328-4F62-8543-2CDA2F3D1570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5322-D5FC-4C2F-BDD2-08AB3C1A0D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8063-3328-4F62-8543-2CDA2F3D1570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5322-D5FC-4C2F-BDD2-08AB3C1A0D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>
              <a:defRPr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8063-3328-4F62-8543-2CDA2F3D1570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5322-D5FC-4C2F-BDD2-08AB3C1A0D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19050" cmpd="thinThick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8063-3328-4F62-8543-2CDA2F3D1570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5322-D5FC-4C2F-BDD2-08AB3C1A0D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8063-3328-4F62-8543-2CDA2F3D1570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5322-D5FC-4C2F-BDD2-08AB3C1A0D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8063-3328-4F62-8543-2CDA2F3D1570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5322-D5FC-4C2F-BDD2-08AB3C1A0D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18063-3328-4F62-8543-2CDA2F3D1570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45322-D5FC-4C2F-BDD2-08AB3C1A0D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zo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27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828800"/>
            <a:ext cx="8915400" cy="1470025"/>
          </a:xfrm>
        </p:spPr>
        <p:txBody>
          <a:bodyPr>
            <a:normAutofit/>
          </a:bodyPr>
          <a:lstStyle/>
          <a:p>
            <a:r>
              <a:rPr lang="en-US" sz="3600" b="1" smtClean="0"/>
              <a:t>BÀI TẬP TRỊ RIÊNG – VECTOR RIÊNG</a:t>
            </a:r>
            <a:endParaRPr lang="en-US" sz="36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TRẦN NGỌC DIỄM</a:t>
            </a:r>
            <a:endParaRPr 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CHÉO HÓA MA TRẬN</a:t>
            </a:r>
            <a:endParaRPr lang="en-US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381000" y="2209800"/>
            <a:ext cx="8458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57263">
              <a:lnSpc>
                <a:spcPct val="150000"/>
              </a:lnSpc>
              <a:spcBef>
                <a:spcPct val="50000"/>
              </a:spcBef>
            </a:pPr>
            <a:r>
              <a:rPr lang="en-US" sz="3200" smtClean="0">
                <a:solidFill>
                  <a:srgbClr val="0000FF"/>
                </a:solidFill>
              </a:rPr>
              <a:t>Cách </a:t>
            </a:r>
            <a:r>
              <a:rPr lang="en-US" sz="3200">
                <a:solidFill>
                  <a:srgbClr val="0000FF"/>
                </a:solidFill>
              </a:rPr>
              <a:t>1</a:t>
            </a:r>
            <a:r>
              <a:rPr lang="en-US" sz="3200" b="0"/>
              <a:t>: </a:t>
            </a:r>
            <a:r>
              <a:rPr lang="en-US" sz="3200" b="0" i="1" smtClean="0"/>
              <a:t>Nếu </a:t>
            </a:r>
            <a:r>
              <a:rPr lang="en-US" sz="3200" b="0" i="1"/>
              <a:t>A</a:t>
            </a:r>
            <a:r>
              <a:rPr lang="en-US" sz="3200" b="0" i="1">
                <a:sym typeface="Symbol" pitchFamily="18" charset="2"/>
              </a:rPr>
              <a:t> M</a:t>
            </a:r>
            <a:r>
              <a:rPr lang="en-US" sz="3200" b="0" i="1" baseline="-25000">
                <a:solidFill>
                  <a:srgbClr val="FF0000"/>
                </a:solidFill>
                <a:sym typeface="Symbol" pitchFamily="18" charset="2"/>
              </a:rPr>
              <a:t>n</a:t>
            </a:r>
            <a:r>
              <a:rPr lang="en-US" sz="3200" b="0" i="1">
                <a:sym typeface="Symbol" pitchFamily="18" charset="2"/>
              </a:rPr>
              <a:t> </a:t>
            </a:r>
            <a:r>
              <a:rPr lang="en-US" sz="3200" b="0" i="1" smtClean="0"/>
              <a:t>có </a:t>
            </a:r>
            <a:r>
              <a:rPr lang="en-US" sz="3200" i="1" smtClean="0">
                <a:solidFill>
                  <a:srgbClr val="FF0000"/>
                </a:solidFill>
              </a:rPr>
              <a:t>n</a:t>
            </a:r>
            <a:r>
              <a:rPr lang="en-US" sz="3200" i="1" smtClean="0">
                <a:solidFill>
                  <a:schemeClr val="tx1"/>
                </a:solidFill>
              </a:rPr>
              <a:t> trị riêng phân biệt</a:t>
            </a:r>
            <a:r>
              <a:rPr lang="en-US" sz="3200" i="1" smtClean="0"/>
              <a:t> </a:t>
            </a:r>
            <a:r>
              <a:rPr lang="en-US" sz="3200" b="0" i="1"/>
              <a:t>thì A </a:t>
            </a:r>
            <a:r>
              <a:rPr lang="en-US" sz="3200" b="0" i="1" smtClean="0"/>
              <a:t>chéo hóa được.</a:t>
            </a:r>
            <a:endParaRPr lang="en-US" sz="3200" b="0" i="1"/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304800" y="3844925"/>
            <a:ext cx="6577013" cy="2479675"/>
            <a:chOff x="381000" y="2930505"/>
            <a:chExt cx="6577013" cy="2479695"/>
          </a:xfrm>
        </p:grpSpPr>
        <p:graphicFrame>
          <p:nvGraphicFramePr>
            <p:cNvPr id="5" name="Object 2"/>
            <p:cNvGraphicFramePr>
              <a:graphicFrameLocks noChangeAspect="1"/>
            </p:cNvGraphicFramePr>
            <p:nvPr/>
          </p:nvGraphicFramePr>
          <p:xfrm>
            <a:off x="884238" y="3962388"/>
            <a:ext cx="6073775" cy="530229"/>
          </p:xfrm>
          <a:graphic>
            <a:graphicData uri="http://schemas.openxmlformats.org/presentationml/2006/ole">
              <p:oleObj spid="_x0000_s31745" name="Equation" r:id="rId3" imgW="5981400" imgH="533160" progId="Equation.DSMT4">
                <p:embed/>
              </p:oleObj>
            </a:graphicData>
          </a:graphic>
        </p:graphicFrame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381000" y="4825325"/>
              <a:ext cx="5486400" cy="584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defTabSz="957263"/>
              <a:r>
                <a:rPr lang="en-US" sz="3200" b="0" i="1" smtClean="0"/>
                <a:t>và </a:t>
              </a:r>
              <a:r>
                <a:rPr lang="en-US" sz="3200" i="1">
                  <a:solidFill>
                    <a:srgbClr val="FF0000"/>
                  </a:solidFill>
                </a:rPr>
                <a:t>dimE</a:t>
              </a:r>
              <a:r>
                <a:rPr lang="en-US" sz="3200" i="1" baseline="-25000">
                  <a:solidFill>
                    <a:srgbClr val="FF0000"/>
                  </a:solidFill>
                  <a:sym typeface="Symbol" pitchFamily="18" charset="2"/>
                </a:rPr>
                <a:t>i</a:t>
              </a:r>
              <a:r>
                <a:rPr lang="en-US" sz="3200" i="1">
                  <a:solidFill>
                    <a:srgbClr val="FF0000"/>
                  </a:solidFill>
                  <a:sym typeface="Symbol" pitchFamily="18" charset="2"/>
                </a:rPr>
                <a:t> = k</a:t>
              </a:r>
              <a:r>
                <a:rPr lang="en-US" sz="3200" i="1" baseline="-25000">
                  <a:solidFill>
                    <a:srgbClr val="FF0000"/>
                  </a:solidFill>
                  <a:sym typeface="Symbol" pitchFamily="18" charset="2"/>
                </a:rPr>
                <a:t>i</a:t>
              </a:r>
              <a:r>
                <a:rPr lang="en-US" sz="3200" i="1">
                  <a:sym typeface="Symbol" pitchFamily="18" charset="2"/>
                </a:rPr>
                <a:t> </a:t>
              </a:r>
              <a:r>
                <a:rPr lang="en-US" sz="3200" b="0" i="1">
                  <a:sym typeface="Symbol" pitchFamily="18" charset="2"/>
                </a:rPr>
                <a:t>thì A </a:t>
              </a:r>
              <a:r>
                <a:rPr lang="en-US" sz="3200" b="0" i="1" smtClean="0">
                  <a:sym typeface="Symbol" pitchFamily="18" charset="2"/>
                </a:rPr>
                <a:t>chéo được</a:t>
              </a:r>
              <a:endParaRPr lang="en-US" sz="3200" b="0" i="1">
                <a:sym typeface="Symbol" pitchFamily="18" charset="2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457200" y="2930505"/>
              <a:ext cx="3701206" cy="584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57263">
                <a:spcBef>
                  <a:spcPct val="50000"/>
                </a:spcBef>
              </a:pPr>
              <a:r>
                <a:rPr lang="en-US" sz="3200" smtClean="0">
                  <a:solidFill>
                    <a:srgbClr val="0000FF"/>
                  </a:solidFill>
                </a:rPr>
                <a:t>Cách </a:t>
              </a:r>
              <a:r>
                <a:rPr lang="en-US" sz="3200">
                  <a:solidFill>
                    <a:srgbClr val="0000FF"/>
                  </a:solidFill>
                </a:rPr>
                <a:t>2</a:t>
              </a:r>
              <a:r>
                <a:rPr lang="en-US" sz="3200" b="0"/>
                <a:t>: </a:t>
              </a:r>
              <a:r>
                <a:rPr lang="en-US" sz="3200" b="0" i="1" smtClean="0"/>
                <a:t>Nếu </a:t>
              </a:r>
              <a:r>
                <a:rPr lang="en-US" sz="3200" b="0" i="1"/>
                <a:t>A </a:t>
              </a:r>
              <a:r>
                <a:rPr lang="en-US" sz="3200" b="0" i="1">
                  <a:sym typeface="Symbol" pitchFamily="18" charset="2"/>
                </a:rPr>
                <a:t> M</a:t>
              </a:r>
              <a:r>
                <a:rPr lang="en-US" sz="3200" b="0" i="1" baseline="-25000">
                  <a:solidFill>
                    <a:schemeClr val="tx1"/>
                  </a:solidFill>
                  <a:sym typeface="Symbol" pitchFamily="18" charset="2"/>
                </a:rPr>
                <a:t>n</a:t>
              </a:r>
              <a:r>
                <a:rPr lang="en-US" sz="3200" b="0" i="1" baseline="-25000">
                  <a:sym typeface="Symbol" pitchFamily="18" charset="2"/>
                </a:rPr>
                <a:t> </a:t>
              </a:r>
              <a:r>
                <a:rPr lang="en-US" sz="3200" b="0"/>
                <a:t>,</a:t>
              </a:r>
              <a:endParaRPr lang="en-US" sz="3200" b="0">
                <a:sym typeface="Symbol" pitchFamily="18" charset="2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33400" y="1371600"/>
            <a:ext cx="5208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smtClean="0"/>
              <a:t>Nhận dạng ma trận chéo hóa được: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CHÉO HÓA MA TRẬN</a:t>
            </a:r>
            <a:endParaRPr 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85801" y="1219200"/>
            <a:ext cx="82296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0" smtClean="0"/>
              <a:t>Ma trận nào dưới đây chéo hóa được, nếu chéo hóa được, tìm ma trận khả nghịch  </a:t>
            </a:r>
            <a:r>
              <a:rPr lang="en-US" sz="2800" b="0"/>
              <a:t>P sao cho P</a:t>
            </a:r>
            <a:r>
              <a:rPr lang="en-US" sz="2800" b="0" baseline="30000"/>
              <a:t>-1</a:t>
            </a:r>
            <a:r>
              <a:rPr lang="en-US" sz="2800" b="0"/>
              <a:t>AP </a:t>
            </a:r>
            <a:r>
              <a:rPr lang="en-US" sz="2800" b="0" smtClean="0"/>
              <a:t>là ma trận chéo.</a:t>
            </a:r>
            <a:endParaRPr lang="en-US" sz="2800" b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609600" y="3276600"/>
          <a:ext cx="3025775" cy="1781175"/>
        </p:xfrm>
        <a:graphic>
          <a:graphicData uri="http://schemas.openxmlformats.org/presentationml/2006/ole">
            <p:oleObj spid="_x0000_s24578" name="Equation" r:id="rId3" imgW="3022560" imgH="1777680" progId="Equation.DSMT4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4953000" y="3254375"/>
          <a:ext cx="3008313" cy="1774825"/>
        </p:xfrm>
        <a:graphic>
          <a:graphicData uri="http://schemas.openxmlformats.org/presentationml/2006/ole">
            <p:oleObj spid="_x0000_s24579" name="Equation" r:id="rId4" imgW="3009600" imgH="1777680" progId="Equation.DSMT4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CHÉO HÓA MA TRẬN</a:t>
            </a:r>
            <a:endParaRPr lang="en-US"/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4343400" y="1295400"/>
          <a:ext cx="3038475" cy="1600200"/>
        </p:xfrm>
        <a:graphic>
          <a:graphicData uri="http://schemas.openxmlformats.org/presentationml/2006/ole">
            <p:oleObj spid="_x0000_s25602" name="Equation" r:id="rId3" imgW="3377880" imgH="1777680" progId="Equation.DSMT4">
              <p:embed/>
            </p:oleObj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539750" y="1238250"/>
          <a:ext cx="2662238" cy="1600200"/>
        </p:xfrm>
        <a:graphic>
          <a:graphicData uri="http://schemas.openxmlformats.org/presentationml/2006/ole">
            <p:oleObj spid="_x0000_s25603" name="Equation" r:id="rId4" imgW="2958840" imgH="1777680" progId="Equation.DSMT4">
              <p:embed/>
            </p:oleObj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609600" y="3425825"/>
          <a:ext cx="2365375" cy="1028700"/>
        </p:xfrm>
        <a:graphic>
          <a:graphicData uri="http://schemas.openxmlformats.org/presentationml/2006/ole">
            <p:oleObj spid="_x0000_s25604" name="Equation" r:id="rId5" imgW="2628720" imgH="1143000" progId="Equation.DSMT4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CHÉO HÓA MA TRẬN</a:t>
            </a:r>
            <a:endParaRPr lang="en-US"/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533400" y="1447800"/>
          <a:ext cx="3611563" cy="1550988"/>
        </p:xfrm>
        <a:graphic>
          <a:graphicData uri="http://schemas.openxmlformats.org/presentationml/2006/ole">
            <p:oleObj spid="_x0000_s26626" name="Equation" r:id="rId3" imgW="3606480" imgH="1549080" progId="Equation.DSMT4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53000" y="1991380"/>
            <a:ext cx="1522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Tính A</a:t>
            </a:r>
            <a:r>
              <a:rPr lang="en-US" sz="2800" baseline="30000" smtClean="0"/>
              <a:t>17</a:t>
            </a:r>
            <a:r>
              <a:rPr lang="en-US" sz="2800" smtClean="0"/>
              <a:t>.</a:t>
            </a:r>
            <a:endParaRPr lang="en-US" sz="280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TRỊ RIÊNG – VECTOR RIÊNG AXTT</a:t>
            </a:r>
            <a:endParaRPr lang="en-US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609600" y="1371600"/>
            <a:ext cx="8001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0" smtClean="0"/>
              <a:t> </a:t>
            </a:r>
            <a:r>
              <a:rPr lang="en-US" sz="2800" b="0"/>
              <a:t>f: </a:t>
            </a:r>
            <a:r>
              <a:rPr lang="en-US" sz="2800" b="0" smtClean="0">
                <a:sym typeface="Symbol" pitchFamily="18" charset="2"/>
              </a:rPr>
              <a:t>U </a:t>
            </a:r>
            <a:r>
              <a:rPr lang="en-US" sz="2800" b="0">
                <a:sym typeface="Symbol" pitchFamily="18" charset="2"/>
              </a:rPr>
              <a:t> </a:t>
            </a:r>
            <a:r>
              <a:rPr lang="en-US" sz="2800" b="0" smtClean="0">
                <a:sym typeface="Symbol" pitchFamily="18" charset="2"/>
              </a:rPr>
              <a:t>U tuyến </a:t>
            </a:r>
            <a:r>
              <a:rPr lang="en-US" sz="2800" b="0">
                <a:sym typeface="Symbol" pitchFamily="18" charset="2"/>
              </a:rPr>
              <a:t>tính</a:t>
            </a:r>
          </a:p>
          <a:p>
            <a:pPr>
              <a:spcBef>
                <a:spcPct val="50000"/>
              </a:spcBef>
            </a:pPr>
            <a:r>
              <a:rPr lang="en-US" sz="2800" b="0">
                <a:sym typeface="Symbol" pitchFamily="18" charset="2"/>
              </a:rPr>
              <a:t>  </a:t>
            </a:r>
            <a:r>
              <a:rPr lang="en-US" sz="2800" b="0" smtClean="0">
                <a:sym typeface="Symbol" pitchFamily="18" charset="2"/>
              </a:rPr>
              <a:t> là trị riêng của f </a:t>
            </a:r>
            <a:r>
              <a:rPr lang="en-US" sz="2800" b="0">
                <a:sym typeface="Symbol" pitchFamily="18" charset="2"/>
              </a:rPr>
              <a:t> x 0: fx = x</a:t>
            </a:r>
          </a:p>
          <a:p>
            <a:pPr>
              <a:spcBef>
                <a:spcPct val="50000"/>
              </a:spcBef>
            </a:pPr>
            <a:r>
              <a:rPr lang="en-US" sz="2800" b="0">
                <a:sym typeface="Symbol" pitchFamily="18" charset="2"/>
              </a:rPr>
              <a:t>  </a:t>
            </a:r>
            <a:r>
              <a:rPr lang="en-US" sz="2800" b="0" smtClean="0">
                <a:sym typeface="Symbol" pitchFamily="18" charset="2"/>
              </a:rPr>
              <a:t>x </a:t>
            </a:r>
            <a:r>
              <a:rPr lang="en-US" sz="2800" smtClean="0">
                <a:sym typeface="Symbol" pitchFamily="18" charset="2"/>
              </a:rPr>
              <a:t>được gọi là vector riêng ứng với trị riêng</a:t>
            </a:r>
            <a:r>
              <a:rPr lang="en-US" sz="2800" b="0" smtClean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800" b="0">
                <a:solidFill>
                  <a:schemeClr val="tx1"/>
                </a:solidFill>
                <a:sym typeface="Symbol" pitchFamily="18" charset="2"/>
              </a:rPr>
              <a:t>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066800" y="3657600"/>
            <a:ext cx="7620000" cy="659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800" b="0"/>
              <a:t>E</a:t>
            </a:r>
            <a:r>
              <a:rPr lang="en-US" sz="2800" b="0" baseline="-25000">
                <a:sym typeface="Symbol" pitchFamily="18" charset="2"/>
              </a:rPr>
              <a:t></a:t>
            </a:r>
            <a:r>
              <a:rPr lang="en-US" sz="2800" b="0">
                <a:sym typeface="Symbol" pitchFamily="18" charset="2"/>
              </a:rPr>
              <a:t> = { x/ fx = x} : </a:t>
            </a:r>
            <a:r>
              <a:rPr lang="en-US" sz="2800" b="0" smtClean="0">
                <a:solidFill>
                  <a:schemeClr val="tx1"/>
                </a:solidFill>
                <a:sym typeface="Symbol" pitchFamily="18" charset="2"/>
              </a:rPr>
              <a:t>kg riêng ứng với trị riêng </a:t>
            </a:r>
            <a:r>
              <a:rPr lang="en-US" sz="2800" b="0">
                <a:solidFill>
                  <a:schemeClr val="tx1"/>
                </a:solidFill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TRỊ RIÊNG – VECTOR RIÊNG AXTT</a:t>
            </a:r>
            <a:endParaRPr lang="en-US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28600" y="1295400"/>
            <a:ext cx="8382000" cy="440120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b="0" smtClean="0">
                <a:solidFill>
                  <a:srgbClr val="CC00FF"/>
                </a:solidFill>
              </a:rPr>
              <a:t>Cách tìm trị riêng và VTR của f</a:t>
            </a:r>
            <a:r>
              <a:rPr lang="en-US" sz="2800" b="0" dirty="0">
                <a:solidFill>
                  <a:srgbClr val="CC00FF"/>
                </a:solidFill>
              </a:rPr>
              <a:t>: U </a:t>
            </a:r>
            <a:r>
              <a:rPr lang="en-US" sz="2800" b="0" dirty="0">
                <a:solidFill>
                  <a:srgbClr val="CC00FF"/>
                </a:solidFill>
                <a:sym typeface="Symbol" pitchFamily="18" charset="2"/>
              </a:rPr>
              <a:t> U</a:t>
            </a:r>
          </a:p>
          <a:p>
            <a:pPr marL="514350" indent="-514350">
              <a:lnSpc>
                <a:spcPct val="150000"/>
              </a:lnSpc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sz="2800" b="0" smtClean="0">
                <a:sym typeface="Symbol" pitchFamily="18" charset="2"/>
              </a:rPr>
              <a:t>Xác định ma trận của f trong 1 cơ sở E của U.</a:t>
            </a:r>
            <a:br>
              <a:rPr lang="en-US" sz="2800" b="0" smtClean="0">
                <a:sym typeface="Symbol" pitchFamily="18" charset="2"/>
              </a:rPr>
            </a:br>
            <a:r>
              <a:rPr lang="en-US" sz="2800" b="0" smtClean="0">
                <a:sym typeface="Symbol" pitchFamily="18" charset="2"/>
              </a:rPr>
              <a:t>A = [f ]</a:t>
            </a:r>
            <a:r>
              <a:rPr lang="en-US" sz="2800" b="0" baseline="-25000" smtClean="0">
                <a:sym typeface="Symbol" pitchFamily="18" charset="2"/>
              </a:rPr>
              <a:t>E</a:t>
            </a:r>
            <a:r>
              <a:rPr lang="en-US" sz="2800" b="0" smtClean="0">
                <a:sym typeface="Symbol" pitchFamily="18" charset="2"/>
              </a:rPr>
              <a:t>.</a:t>
            </a:r>
            <a:endParaRPr lang="en-US" sz="2800" b="0" dirty="0">
              <a:sym typeface="Symbol" pitchFamily="18" charset="2"/>
            </a:endParaRPr>
          </a:p>
          <a:p>
            <a:pPr marL="514350" indent="-514350">
              <a:lnSpc>
                <a:spcPct val="150000"/>
              </a:lnSpc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sz="2800" b="0" smtClean="0"/>
              <a:t>Trị riêng của f là trị riêng của A.</a:t>
            </a:r>
            <a:endParaRPr lang="en-US" sz="2800" b="0" dirty="0"/>
          </a:p>
          <a:p>
            <a:pPr marL="514350" indent="-514350">
              <a:lnSpc>
                <a:spcPct val="150000"/>
              </a:lnSpc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sz="2800" b="0" smtClean="0"/>
              <a:t>Với  mỗi </a:t>
            </a:r>
            <a:r>
              <a:rPr lang="en-US" sz="2800" b="0" smtClean="0">
                <a:sym typeface="Symbol" pitchFamily="18" charset="2"/>
              </a:rPr>
              <a:t></a:t>
            </a:r>
            <a:r>
              <a:rPr lang="en-US" sz="2800" b="0">
                <a:sym typeface="Symbol" pitchFamily="18" charset="2"/>
              </a:rPr>
              <a:t>, </a:t>
            </a:r>
            <a:r>
              <a:rPr lang="en-US" sz="2800" b="0" smtClean="0">
                <a:sym typeface="Symbol" pitchFamily="18" charset="2"/>
              </a:rPr>
              <a:t>nếu </a:t>
            </a:r>
            <a:r>
              <a:rPr lang="en-US" sz="2800" b="0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en-US" sz="2800" b="0">
                <a:sym typeface="Symbol" pitchFamily="18" charset="2"/>
              </a:rPr>
              <a:t> </a:t>
            </a:r>
            <a:r>
              <a:rPr lang="en-US" sz="2800" b="0" smtClean="0">
                <a:sym typeface="Symbol" pitchFamily="18" charset="2"/>
              </a:rPr>
              <a:t>là VTR của </a:t>
            </a:r>
            <a:r>
              <a:rPr lang="en-US" sz="2800" b="0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sz="2800" b="0" dirty="0">
                <a:sym typeface="Symbol" pitchFamily="18" charset="2"/>
              </a:rPr>
              <a:t>, </a:t>
            </a:r>
            <a:r>
              <a:rPr lang="en-US" sz="2800" b="0" dirty="0" err="1">
                <a:sym typeface="Symbol" pitchFamily="18" charset="2"/>
              </a:rPr>
              <a:t>thì</a:t>
            </a:r>
            <a:r>
              <a:rPr lang="en-US" sz="2800" b="0" dirty="0">
                <a:sym typeface="Symbol" pitchFamily="18" charset="2"/>
              </a:rPr>
              <a:t> vector </a:t>
            </a:r>
            <a:r>
              <a:rPr lang="en-US" sz="2800">
                <a:solidFill>
                  <a:srgbClr val="FF0000"/>
                </a:solidFill>
                <a:sym typeface="Symbol" pitchFamily="18" charset="2"/>
              </a:rPr>
              <a:t>u</a:t>
            </a:r>
            <a:r>
              <a:rPr lang="en-US" sz="2800" b="0">
                <a:sym typeface="Symbol" pitchFamily="18" charset="2"/>
              </a:rPr>
              <a:t> </a:t>
            </a:r>
            <a:r>
              <a:rPr lang="en-US" sz="2800" b="0" smtClean="0">
                <a:sym typeface="Symbol" pitchFamily="18" charset="2"/>
              </a:rPr>
              <a:t>thỏa </a:t>
            </a:r>
            <a:r>
              <a:rPr lang="en-US" sz="2800" dirty="0">
                <a:solidFill>
                  <a:srgbClr val="FF0000"/>
                </a:solidFill>
                <a:sym typeface="Symbol" pitchFamily="18" charset="2"/>
              </a:rPr>
              <a:t>[u]</a:t>
            </a:r>
            <a:r>
              <a:rPr lang="en-US" sz="2800" baseline="-25000" dirty="0">
                <a:solidFill>
                  <a:srgbClr val="FF0000"/>
                </a:solidFill>
                <a:sym typeface="Symbol" pitchFamily="18" charset="2"/>
              </a:rPr>
              <a:t>E</a:t>
            </a:r>
            <a:r>
              <a:rPr lang="en-US" sz="2800" dirty="0">
                <a:solidFill>
                  <a:srgbClr val="FF0000"/>
                </a:solidFill>
                <a:sym typeface="Symbol" pitchFamily="18" charset="2"/>
              </a:rPr>
              <a:t> = </a:t>
            </a:r>
            <a:r>
              <a:rPr lang="en-US" sz="2800">
                <a:solidFill>
                  <a:srgbClr val="FF0000"/>
                </a:solidFill>
                <a:sym typeface="Symbol" pitchFamily="18" charset="2"/>
              </a:rPr>
              <a:t>X </a:t>
            </a:r>
            <a:r>
              <a:rPr lang="en-US" sz="2800" b="0" smtClean="0">
                <a:sym typeface="Symbol" pitchFamily="18" charset="2"/>
              </a:rPr>
              <a:t>là VTR của </a:t>
            </a:r>
            <a:r>
              <a:rPr lang="en-US" sz="2800" smtClean="0">
                <a:solidFill>
                  <a:srgbClr val="FF0000"/>
                </a:solidFill>
                <a:sym typeface="Symbol" pitchFamily="18" charset="2"/>
              </a:rPr>
              <a:t>f.</a:t>
            </a:r>
            <a:endParaRPr lang="en-US" sz="2800" dirty="0">
              <a:solidFill>
                <a:srgbClr val="FF0000"/>
              </a:solidFill>
              <a:sym typeface="Symbol" pitchFamily="18" charset="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TRỊ RIÊNG – VECTOR RIÊNG AXTT</a:t>
            </a:r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614363" y="1257300"/>
          <a:ext cx="7534275" cy="482600"/>
        </p:xfrm>
        <a:graphic>
          <a:graphicData uri="http://schemas.openxmlformats.org/presentationml/2006/ole">
            <p:oleObj spid="_x0000_s21506" name="Equation" r:id="rId3" imgW="8292960" imgH="482400" progId="Equation.DSMT4">
              <p:embed/>
            </p:oleObj>
          </a:graphicData>
        </a:graphic>
      </p:graphicFrame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685800" y="2362200"/>
            <a:ext cx="622337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/>
              <a:t>a) Vector </a:t>
            </a:r>
            <a:r>
              <a:rPr lang="en-US" sz="2800" b="0" smtClean="0"/>
              <a:t>nào </a:t>
            </a:r>
            <a:r>
              <a:rPr lang="en-US" sz="2800" b="0"/>
              <a:t>sau </a:t>
            </a:r>
            <a:r>
              <a:rPr lang="en-US" sz="2800" smtClean="0"/>
              <a:t>đ</a:t>
            </a:r>
            <a:r>
              <a:rPr lang="en-US" sz="2800" b="0" smtClean="0"/>
              <a:t>ây là </a:t>
            </a:r>
            <a:r>
              <a:rPr lang="en-US" sz="2800" b="0"/>
              <a:t>vector </a:t>
            </a:r>
            <a:r>
              <a:rPr lang="en-US" sz="2800" b="0" smtClean="0"/>
              <a:t>riêng của </a:t>
            </a:r>
            <a:r>
              <a:rPr lang="en-US" sz="2800" b="0"/>
              <a:t>f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511300" y="3314700"/>
          <a:ext cx="3136900" cy="482600"/>
        </p:xfrm>
        <a:graphic>
          <a:graphicData uri="http://schemas.openxmlformats.org/presentationml/2006/ole">
            <p:oleObj spid="_x0000_s21507" name="Equation" r:id="rId4" imgW="3136680" imgH="482400" progId="Equation.DSMT4">
              <p:embed/>
            </p:oleObj>
          </a:graphicData>
        </a:graphic>
      </p:graphicFrame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762000" y="4114800"/>
            <a:ext cx="64731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/>
              <a:t>b) Tìm m </a:t>
            </a:r>
            <a:r>
              <a:rPr lang="en-US" sz="2800" smtClean="0"/>
              <a:t>để</a:t>
            </a:r>
            <a:r>
              <a:rPr lang="en-US" sz="2800" b="0" smtClean="0"/>
              <a:t> </a:t>
            </a:r>
            <a:r>
              <a:rPr lang="en-US" sz="2800" b="0"/>
              <a:t>vector sau </a:t>
            </a:r>
            <a:r>
              <a:rPr lang="en-US" sz="2800" b="0" smtClean="0"/>
              <a:t>là </a:t>
            </a:r>
            <a:r>
              <a:rPr lang="en-US" sz="2800" b="0"/>
              <a:t>vector </a:t>
            </a:r>
            <a:r>
              <a:rPr lang="en-US" sz="2800" b="0" smtClean="0"/>
              <a:t>riêng của </a:t>
            </a:r>
            <a:r>
              <a:rPr lang="en-US" sz="2800" b="0"/>
              <a:t>f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1409700" y="5041900"/>
          <a:ext cx="1676400" cy="482600"/>
        </p:xfrm>
        <a:graphic>
          <a:graphicData uri="http://schemas.openxmlformats.org/presentationml/2006/ole">
            <p:oleObj spid="_x0000_s21508" name="Equation" r:id="rId5" imgW="1676160" imgH="482400" progId="Equation.DSMT4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TRỊ RIÊNG – VECTOR RIÊNG AXTT</a:t>
            </a: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33400" y="1447800"/>
            <a:ext cx="7975600" cy="1550988"/>
            <a:chOff x="533400" y="1447800"/>
            <a:chExt cx="7975600" cy="1550988"/>
          </a:xfrm>
        </p:grpSpPr>
        <p:graphicFrame>
          <p:nvGraphicFramePr>
            <p:cNvPr id="38914" name="Object 2"/>
            <p:cNvGraphicFramePr>
              <a:graphicFrameLocks noChangeAspect="1"/>
            </p:cNvGraphicFramePr>
            <p:nvPr/>
          </p:nvGraphicFramePr>
          <p:xfrm>
            <a:off x="533400" y="1447800"/>
            <a:ext cx="3611563" cy="1550988"/>
          </p:xfrm>
          <a:graphic>
            <a:graphicData uri="http://schemas.openxmlformats.org/presentationml/2006/ole">
              <p:oleObj spid="_x0000_s27650" name="Equation" r:id="rId3" imgW="3606480" imgH="1549080" progId="Equation.DSMT4">
                <p:embed/>
              </p:oleObj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4419600" y="1915180"/>
              <a:ext cx="2294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smtClean="0"/>
                <a:t>là ma trận của </a:t>
              </a:r>
              <a:endParaRPr lang="en-US" sz="2800"/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6858000" y="1991380"/>
            <a:ext cx="1651000" cy="431800"/>
          </p:xfrm>
          <a:graphic>
            <a:graphicData uri="http://schemas.openxmlformats.org/presentationml/2006/ole">
              <p:oleObj spid="_x0000_s27651" name="Equation" r:id="rId4" imgW="1650960" imgH="431640" progId="Equation.DSMT4">
                <p:embed/>
              </p:oleObj>
            </a:graphicData>
          </a:graphic>
        </p:graphicFrame>
      </p:grpSp>
      <p:sp>
        <p:nvSpPr>
          <p:cNvPr id="7" name="TextBox 6"/>
          <p:cNvSpPr txBox="1"/>
          <p:nvPr/>
        </p:nvSpPr>
        <p:spPr>
          <a:xfrm>
            <a:off x="1083377" y="3352800"/>
            <a:ext cx="6460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trong  cơ sở</a:t>
            </a:r>
            <a:r>
              <a:rPr lang="en-US" sz="2800" smtClean="0">
                <a:sym typeface="Symbol" pitchFamily="18" charset="2"/>
              </a:rPr>
              <a:t> E = {(1,1,-1), (1,1,2), (1,2,1)}.</a:t>
            </a:r>
            <a:r>
              <a:rPr lang="en-US" sz="2800" smtClean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6800" y="4038600"/>
            <a:ext cx="5884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Tìm m để u = (m+1, 2, 2) là VTR của f.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TRỊ RIÊNG – VECTOR RIÊNG AXTT</a:t>
            </a:r>
            <a:endParaRPr 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10028" y="2590800"/>
            <a:ext cx="76962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b="0"/>
              <a:t> </a:t>
            </a:r>
            <a:r>
              <a:rPr lang="en-US" sz="2800" smtClean="0"/>
              <a:t>4.</a:t>
            </a:r>
            <a:r>
              <a:rPr lang="en-US" sz="2800" b="0" smtClean="0"/>
              <a:t> </a:t>
            </a:r>
            <a:r>
              <a:rPr lang="en-US" sz="2800" b="0" dirty="0">
                <a:solidFill>
                  <a:schemeClr val="tx1"/>
                </a:solidFill>
              </a:rPr>
              <a:t>f(x</a:t>
            </a:r>
            <a:r>
              <a:rPr lang="en-US" sz="2800" b="0" baseline="-25000" dirty="0">
                <a:solidFill>
                  <a:schemeClr val="tx1"/>
                </a:solidFill>
              </a:rPr>
              <a:t>1</a:t>
            </a:r>
            <a:r>
              <a:rPr lang="en-US" sz="2800" b="0" dirty="0">
                <a:solidFill>
                  <a:schemeClr val="tx1"/>
                </a:solidFill>
              </a:rPr>
              <a:t>,x</a:t>
            </a:r>
            <a:r>
              <a:rPr lang="en-US" sz="2800" b="0" baseline="-25000" dirty="0">
                <a:solidFill>
                  <a:schemeClr val="tx1"/>
                </a:solidFill>
              </a:rPr>
              <a:t>2</a:t>
            </a:r>
            <a:r>
              <a:rPr lang="en-US" sz="2800" b="0" dirty="0">
                <a:solidFill>
                  <a:schemeClr val="tx1"/>
                </a:solidFill>
              </a:rPr>
              <a:t>,x</a:t>
            </a:r>
            <a:r>
              <a:rPr lang="en-US" sz="2800" b="0" baseline="-25000" dirty="0">
                <a:solidFill>
                  <a:schemeClr val="tx1"/>
                </a:solidFill>
              </a:rPr>
              <a:t>3</a:t>
            </a:r>
            <a:r>
              <a:rPr lang="en-US" sz="2800" b="0" dirty="0">
                <a:solidFill>
                  <a:schemeClr val="tx1"/>
                </a:solidFill>
              </a:rPr>
              <a:t>) = (2x</a:t>
            </a:r>
            <a:r>
              <a:rPr lang="en-US" sz="2800" b="0" baseline="-25000" dirty="0">
                <a:solidFill>
                  <a:schemeClr val="tx1"/>
                </a:solidFill>
              </a:rPr>
              <a:t>1</a:t>
            </a:r>
            <a:r>
              <a:rPr lang="en-US" sz="2800" b="0" dirty="0">
                <a:solidFill>
                  <a:schemeClr val="tx1"/>
                </a:solidFill>
              </a:rPr>
              <a:t>+x</a:t>
            </a:r>
            <a:r>
              <a:rPr lang="en-US" sz="2800" b="0" baseline="-25000" dirty="0">
                <a:solidFill>
                  <a:schemeClr val="tx1"/>
                </a:solidFill>
              </a:rPr>
              <a:t>2</a:t>
            </a:r>
            <a:r>
              <a:rPr lang="en-US" sz="2800" b="0" dirty="0">
                <a:solidFill>
                  <a:schemeClr val="tx1"/>
                </a:solidFill>
              </a:rPr>
              <a:t>+x</a:t>
            </a:r>
            <a:r>
              <a:rPr lang="en-US" sz="2800" b="0" baseline="-25000" dirty="0">
                <a:solidFill>
                  <a:schemeClr val="tx1"/>
                </a:solidFill>
              </a:rPr>
              <a:t>3</a:t>
            </a:r>
            <a:r>
              <a:rPr lang="en-US" sz="2800" b="0" dirty="0">
                <a:solidFill>
                  <a:schemeClr val="tx1"/>
                </a:solidFill>
              </a:rPr>
              <a:t>, x</a:t>
            </a:r>
            <a:r>
              <a:rPr lang="en-US" sz="2800" b="0" baseline="-25000" dirty="0">
                <a:solidFill>
                  <a:schemeClr val="tx1"/>
                </a:solidFill>
              </a:rPr>
              <a:t>1</a:t>
            </a:r>
            <a:r>
              <a:rPr lang="en-US" sz="2800" b="0" dirty="0">
                <a:solidFill>
                  <a:schemeClr val="tx1"/>
                </a:solidFill>
              </a:rPr>
              <a:t>+2x</a:t>
            </a:r>
            <a:r>
              <a:rPr lang="en-US" sz="2800" b="0" baseline="-25000" dirty="0">
                <a:solidFill>
                  <a:schemeClr val="tx1"/>
                </a:solidFill>
              </a:rPr>
              <a:t>2</a:t>
            </a:r>
            <a:r>
              <a:rPr lang="en-US" sz="2800" b="0" dirty="0">
                <a:solidFill>
                  <a:schemeClr val="tx1"/>
                </a:solidFill>
              </a:rPr>
              <a:t>+x</a:t>
            </a:r>
            <a:r>
              <a:rPr lang="en-US" sz="2800" b="0" baseline="-25000" dirty="0">
                <a:solidFill>
                  <a:schemeClr val="tx1"/>
                </a:solidFill>
              </a:rPr>
              <a:t>3</a:t>
            </a:r>
            <a:r>
              <a:rPr lang="en-US" sz="2800" b="0" dirty="0">
                <a:solidFill>
                  <a:schemeClr val="tx1"/>
                </a:solidFill>
              </a:rPr>
              <a:t>, x</a:t>
            </a:r>
            <a:r>
              <a:rPr lang="en-US" sz="2800" b="0" baseline="-25000" dirty="0">
                <a:solidFill>
                  <a:schemeClr val="tx1"/>
                </a:solidFill>
              </a:rPr>
              <a:t>1</a:t>
            </a:r>
            <a:r>
              <a:rPr lang="en-US" sz="2800" b="0" dirty="0">
                <a:solidFill>
                  <a:schemeClr val="tx1"/>
                </a:solidFill>
              </a:rPr>
              <a:t>+x</a:t>
            </a:r>
            <a:r>
              <a:rPr lang="en-US" sz="2800" b="0" baseline="-25000" dirty="0">
                <a:solidFill>
                  <a:schemeClr val="tx1"/>
                </a:solidFill>
              </a:rPr>
              <a:t>2</a:t>
            </a:r>
            <a:r>
              <a:rPr lang="en-US" sz="2800" b="0" dirty="0">
                <a:solidFill>
                  <a:schemeClr val="tx1"/>
                </a:solidFill>
              </a:rPr>
              <a:t>+2x</a:t>
            </a:r>
            <a:r>
              <a:rPr lang="en-US" sz="2800" b="0" baseline="-25000" dirty="0">
                <a:solidFill>
                  <a:schemeClr val="tx1"/>
                </a:solidFill>
              </a:rPr>
              <a:t>3</a:t>
            </a:r>
            <a:r>
              <a:rPr lang="en-US" sz="2800" b="0" dirty="0">
                <a:solidFill>
                  <a:schemeClr val="tx1"/>
                </a:solidFill>
              </a:rPr>
              <a:t>)</a:t>
            </a:r>
          </a:p>
          <a:p>
            <a:pPr marL="514350" indent="-49213">
              <a:spcBef>
                <a:spcPct val="50000"/>
              </a:spcBef>
              <a:defRPr/>
            </a:pPr>
            <a:r>
              <a:rPr lang="en-US" sz="2800" smtClean="0"/>
              <a:t>Tìm trị riêng và cơ sở kg riêng của </a:t>
            </a:r>
            <a:r>
              <a:rPr lang="en-US" sz="2800" b="0" smtClean="0"/>
              <a:t>f</a:t>
            </a:r>
            <a:r>
              <a:rPr lang="en-US" sz="2800" b="0" dirty="0"/>
              <a:t>.</a:t>
            </a:r>
            <a:endParaRPr lang="en-US" sz="2800" b="0" baseline="-250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86228" y="1143000"/>
            <a:ext cx="77724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smtClean="0"/>
              <a:t>3</a:t>
            </a:r>
            <a:r>
              <a:rPr lang="en-US" sz="2800" b="0" smtClean="0"/>
              <a:t>. </a:t>
            </a:r>
            <a:r>
              <a:rPr lang="en-US" sz="2800" b="0"/>
              <a:t>Tìm </a:t>
            </a:r>
            <a:r>
              <a:rPr lang="en-US" sz="2800" b="0" smtClean="0"/>
              <a:t>trị riêng và </a:t>
            </a:r>
            <a:r>
              <a:rPr lang="en-US" sz="2800" b="0"/>
              <a:t>vector </a:t>
            </a:r>
            <a:r>
              <a:rPr lang="en-US" sz="2800" b="0" smtClean="0"/>
              <a:t>riêng của</a:t>
            </a:r>
            <a:endParaRPr lang="en-US" sz="2800" b="0"/>
          </a:p>
          <a:p>
            <a:pPr indent="406400">
              <a:spcBef>
                <a:spcPct val="50000"/>
              </a:spcBef>
            </a:pPr>
            <a:r>
              <a:rPr lang="en-US" sz="2800" b="0">
                <a:solidFill>
                  <a:schemeClr val="tx1"/>
                </a:solidFill>
              </a:rPr>
              <a:t>f: R</a:t>
            </a:r>
            <a:r>
              <a:rPr lang="en-US" sz="2800" b="0" baseline="-25000">
                <a:solidFill>
                  <a:schemeClr val="tx1"/>
                </a:solidFill>
              </a:rPr>
              <a:t>2</a:t>
            </a:r>
            <a:r>
              <a:rPr lang="en-US" sz="2800" b="0">
                <a:solidFill>
                  <a:schemeClr val="tx1"/>
                </a:solidFill>
              </a:rPr>
              <a:t> </a:t>
            </a:r>
            <a:r>
              <a:rPr lang="en-US" sz="2800" b="0">
                <a:solidFill>
                  <a:schemeClr val="tx1"/>
                </a:solidFill>
                <a:sym typeface="Symbol" pitchFamily="18" charset="2"/>
              </a:rPr>
              <a:t> R</a:t>
            </a:r>
            <a:r>
              <a:rPr lang="en-US" sz="2800" b="0" baseline="-2500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lang="en-US" sz="2800" b="0">
                <a:solidFill>
                  <a:schemeClr val="tx1"/>
                </a:solidFill>
                <a:sym typeface="Symbol" pitchFamily="18" charset="2"/>
              </a:rPr>
              <a:t>, f(x</a:t>
            </a:r>
            <a:r>
              <a:rPr lang="en-US" sz="2800" b="0" baseline="-25000">
                <a:solidFill>
                  <a:schemeClr val="tx1"/>
                </a:solidFill>
                <a:sym typeface="Symbol" pitchFamily="18" charset="2"/>
              </a:rPr>
              <a:t>1</a:t>
            </a:r>
            <a:r>
              <a:rPr lang="en-US" sz="2800" b="0">
                <a:solidFill>
                  <a:schemeClr val="tx1"/>
                </a:solidFill>
                <a:sym typeface="Symbol" pitchFamily="18" charset="2"/>
              </a:rPr>
              <a:t>,x</a:t>
            </a:r>
            <a:r>
              <a:rPr lang="en-US" sz="2800" b="0" baseline="-2500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lang="en-US" sz="2800" b="0">
                <a:solidFill>
                  <a:schemeClr val="tx1"/>
                </a:solidFill>
                <a:sym typeface="Symbol" pitchFamily="18" charset="2"/>
              </a:rPr>
              <a:t>) = (4x</a:t>
            </a:r>
            <a:r>
              <a:rPr lang="en-US" sz="2800" b="0" baseline="-25000">
                <a:solidFill>
                  <a:schemeClr val="tx1"/>
                </a:solidFill>
                <a:sym typeface="Symbol" pitchFamily="18" charset="2"/>
              </a:rPr>
              <a:t>1</a:t>
            </a:r>
            <a:r>
              <a:rPr lang="en-US" sz="2800" b="0">
                <a:solidFill>
                  <a:schemeClr val="tx1"/>
                </a:solidFill>
                <a:sym typeface="Symbol" pitchFamily="18" charset="2"/>
              </a:rPr>
              <a:t> – 2x</a:t>
            </a:r>
            <a:r>
              <a:rPr lang="en-US" sz="2800" b="0" baseline="-2500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lang="en-US" sz="2800" b="0">
                <a:solidFill>
                  <a:schemeClr val="tx1"/>
                </a:solidFill>
                <a:sym typeface="Symbol" pitchFamily="18" charset="2"/>
              </a:rPr>
              <a:t>, x</a:t>
            </a:r>
            <a:r>
              <a:rPr lang="en-US" sz="2800" b="0" baseline="-25000">
                <a:solidFill>
                  <a:schemeClr val="tx1"/>
                </a:solidFill>
                <a:sym typeface="Symbol" pitchFamily="18" charset="2"/>
              </a:rPr>
              <a:t>1</a:t>
            </a:r>
            <a:r>
              <a:rPr lang="en-US" sz="2800" b="0">
                <a:solidFill>
                  <a:schemeClr val="tx1"/>
                </a:solidFill>
                <a:sym typeface="Symbol" pitchFamily="18" charset="2"/>
              </a:rPr>
              <a:t> + x</a:t>
            </a:r>
            <a:r>
              <a:rPr lang="en-US" sz="2800" b="0" baseline="-2500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lang="en-US" sz="2800" b="0">
                <a:solidFill>
                  <a:schemeClr val="tx1"/>
                </a:solidFill>
                <a:sym typeface="Symbol" pitchFamily="18" charset="2"/>
              </a:rPr>
              <a:t>)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28800" y="5334000"/>
          <a:ext cx="3519487" cy="1549400"/>
        </p:xfrm>
        <a:graphic>
          <a:graphicData uri="http://schemas.openxmlformats.org/presentationml/2006/ole">
            <p:oleObj spid="_x0000_s23554" name="Equation" r:id="rId3" imgW="3517560" imgH="1549080" progId="Equation.DSMT4">
              <p:embed/>
            </p:oleObj>
          </a:graphicData>
        </a:graphic>
      </p:graphicFrame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57200" y="3886200"/>
            <a:ext cx="8382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800" smtClean="0"/>
              <a:t>5</a:t>
            </a:r>
            <a:r>
              <a:rPr lang="en-US" sz="2800" b="0" smtClean="0"/>
              <a:t>.  Tìm  trị riêng và VTR của f</a:t>
            </a:r>
            <a:r>
              <a:rPr lang="en-US" sz="2800" b="0"/>
              <a:t>: R</a:t>
            </a:r>
            <a:r>
              <a:rPr lang="en-US" sz="2800" b="0" baseline="-25000"/>
              <a:t>3</a:t>
            </a:r>
            <a:r>
              <a:rPr lang="en-US" sz="2800" b="0"/>
              <a:t> </a:t>
            </a:r>
            <a:r>
              <a:rPr lang="en-US" sz="2800" b="0">
                <a:sym typeface="Symbol" pitchFamily="18" charset="2"/>
              </a:rPr>
              <a:t> R</a:t>
            </a:r>
            <a:r>
              <a:rPr lang="en-US" sz="2800" b="0" baseline="-25000">
                <a:sym typeface="Symbol" pitchFamily="18" charset="2"/>
              </a:rPr>
              <a:t>3</a:t>
            </a:r>
            <a:r>
              <a:rPr lang="en-US" sz="2800" b="0">
                <a:sym typeface="Symbol" pitchFamily="18" charset="2"/>
              </a:rPr>
              <a:t> </a:t>
            </a:r>
            <a:r>
              <a:rPr lang="en-US" sz="2800" b="0" smtClean="0">
                <a:sym typeface="Symbol" pitchFamily="18" charset="2"/>
              </a:rPr>
              <a:t>nếu biết ma trận của f trong cơ sở </a:t>
            </a:r>
            <a:r>
              <a:rPr lang="en-US" sz="2800" b="0">
                <a:sym typeface="Symbol" pitchFamily="18" charset="2"/>
              </a:rPr>
              <a:t>E = {(1,1,-1), (1,1,2), (1,2,1)} </a:t>
            </a:r>
            <a:r>
              <a:rPr lang="en-US" sz="2800" b="0" smtClean="0">
                <a:sym typeface="Symbol" pitchFamily="18" charset="2"/>
              </a:rPr>
              <a:t>là</a:t>
            </a:r>
            <a:endParaRPr lang="en-US" sz="2800" b="0">
              <a:sym typeface="Symbol" pitchFamily="18" charset="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CHÉO HÓA AXTT</a:t>
            </a:r>
            <a:endParaRPr 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57200" y="3048000"/>
            <a:ext cx="7543800" cy="1169551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57263">
              <a:spcBef>
                <a:spcPct val="50000"/>
              </a:spcBef>
            </a:pPr>
            <a:r>
              <a:rPr lang="en-US" sz="2800" b="0" smtClean="0"/>
              <a:t>*  f </a:t>
            </a:r>
            <a:r>
              <a:rPr lang="en-US" sz="2800" b="0"/>
              <a:t>: U </a:t>
            </a:r>
            <a:r>
              <a:rPr lang="en-US" sz="2800" b="0">
                <a:sym typeface="Symbol" pitchFamily="18" charset="2"/>
              </a:rPr>
              <a:t></a:t>
            </a:r>
            <a:r>
              <a:rPr lang="en-US" sz="2800" b="0"/>
              <a:t> U </a:t>
            </a:r>
            <a:r>
              <a:rPr lang="en-US" sz="2800" b="0" smtClean="0"/>
              <a:t>tuyến tính, </a:t>
            </a:r>
            <a:r>
              <a:rPr lang="en-US" sz="2800" b="0">
                <a:solidFill>
                  <a:srgbClr val="FF0000"/>
                </a:solidFill>
              </a:rPr>
              <a:t>dimU = n</a:t>
            </a:r>
          </a:p>
          <a:p>
            <a:pPr defTabSz="957263">
              <a:spcBef>
                <a:spcPct val="50000"/>
              </a:spcBef>
            </a:pPr>
            <a:r>
              <a:rPr lang="en-US" sz="2800" b="0"/>
              <a:t>f </a:t>
            </a:r>
            <a:r>
              <a:rPr lang="en-US" sz="2800" b="0" smtClean="0"/>
              <a:t>chéo hóa được </a:t>
            </a:r>
            <a:r>
              <a:rPr lang="en-US" sz="2800" b="0" smtClean="0">
                <a:sym typeface="Symbol" pitchFamily="18" charset="2"/>
              </a:rPr>
              <a:t> </a:t>
            </a:r>
            <a:r>
              <a:rPr lang="en-US" sz="2800" b="0">
                <a:sym typeface="Symbol" pitchFamily="18" charset="2"/>
              </a:rPr>
              <a:t>f </a:t>
            </a:r>
            <a:r>
              <a:rPr lang="en-US" sz="2800" b="0" smtClean="0">
                <a:sym typeface="Symbol" pitchFamily="18" charset="2"/>
              </a:rPr>
              <a:t>có n </a:t>
            </a:r>
            <a:r>
              <a:rPr lang="en-US" sz="2800" b="0">
                <a:sym typeface="Symbol" pitchFamily="18" charset="2"/>
              </a:rPr>
              <a:t>vector </a:t>
            </a:r>
            <a:r>
              <a:rPr lang="en-US" sz="2800" b="0" smtClean="0">
                <a:sym typeface="Symbol" pitchFamily="18" charset="2"/>
              </a:rPr>
              <a:t>riêng đltt</a:t>
            </a:r>
            <a:endParaRPr lang="en-US" sz="2800" b="0">
              <a:sym typeface="Symbol" pitchFamily="18" charset="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81000" y="4953000"/>
            <a:ext cx="8229600" cy="13075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57263">
              <a:lnSpc>
                <a:spcPct val="150000"/>
              </a:lnSpc>
              <a:spcBef>
                <a:spcPct val="50000"/>
              </a:spcBef>
            </a:pPr>
            <a:r>
              <a:rPr lang="en-US" sz="2800" b="0" smtClean="0"/>
              <a:t>f chéo hóa được  </a:t>
            </a:r>
            <a:r>
              <a:rPr lang="en-US" sz="2800" b="0" smtClean="0">
                <a:sym typeface="Symbol" pitchFamily="18" charset="2"/>
              </a:rPr>
              <a:t> </a:t>
            </a:r>
            <a:r>
              <a:rPr lang="en-US" sz="2800" b="0">
                <a:sym typeface="Symbol" pitchFamily="18" charset="2"/>
              </a:rPr>
              <a:t>ma </a:t>
            </a:r>
            <a:r>
              <a:rPr lang="en-US" sz="2800" b="0" smtClean="0">
                <a:sym typeface="Symbol" pitchFamily="18" charset="2"/>
              </a:rPr>
              <a:t>trận của f trong cơ sở nào đó chéo hóa được.</a:t>
            </a:r>
            <a:endParaRPr lang="en-US" sz="2800" b="0">
              <a:sym typeface="Symbol" pitchFamily="18" charset="2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1371600"/>
            <a:ext cx="8153400" cy="13075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57263">
              <a:lnSpc>
                <a:spcPct val="150000"/>
              </a:lnSpc>
              <a:spcBef>
                <a:spcPct val="50000"/>
              </a:spcBef>
            </a:pPr>
            <a:r>
              <a:rPr lang="en-US" sz="2800" b="0">
                <a:sym typeface="Symbol" pitchFamily="18" charset="2"/>
              </a:rPr>
              <a:t>* f: U  U </a:t>
            </a:r>
            <a:r>
              <a:rPr lang="en-US" sz="2800" b="0" smtClean="0">
                <a:sym typeface="Symbol" pitchFamily="18" charset="2"/>
              </a:rPr>
              <a:t>tuyến tính, </a:t>
            </a:r>
            <a:r>
              <a:rPr lang="en-US" sz="2800" b="0">
                <a:sym typeface="Symbol" pitchFamily="18" charset="2"/>
              </a:rPr>
              <a:t>f </a:t>
            </a:r>
            <a:r>
              <a:rPr lang="en-US" sz="2800" b="0" smtClean="0">
                <a:sym typeface="Symbol" pitchFamily="18" charset="2"/>
              </a:rPr>
              <a:t>chéo hóa được nếu tồn tại 1 cơ sở </a:t>
            </a:r>
            <a:r>
              <a:rPr lang="en-US" sz="2800" b="0">
                <a:sym typeface="Symbol" pitchFamily="18" charset="2"/>
              </a:rPr>
              <a:t>E </a:t>
            </a:r>
            <a:r>
              <a:rPr lang="en-US" sz="2800" b="0" smtClean="0">
                <a:sym typeface="Symbol" pitchFamily="18" charset="2"/>
              </a:rPr>
              <a:t>của </a:t>
            </a:r>
            <a:r>
              <a:rPr lang="en-US" sz="2800" b="0">
                <a:sym typeface="Symbol" pitchFamily="18" charset="2"/>
              </a:rPr>
              <a:t>U sao cho [f]</a:t>
            </a:r>
            <a:r>
              <a:rPr lang="en-US" sz="2800" b="0" baseline="-25000">
                <a:sym typeface="Symbol" pitchFamily="18" charset="2"/>
              </a:rPr>
              <a:t>E</a:t>
            </a:r>
            <a:r>
              <a:rPr lang="en-US" sz="2800" b="0">
                <a:sym typeface="Symbol" pitchFamily="18" charset="2"/>
              </a:rPr>
              <a:t> </a:t>
            </a:r>
            <a:r>
              <a:rPr lang="en-US" sz="2800" b="0" smtClean="0">
                <a:sym typeface="Symbol" pitchFamily="18" charset="2"/>
              </a:rPr>
              <a:t>là ma trận chéo.</a:t>
            </a:r>
            <a:endParaRPr lang="en-US" sz="2800" b="0">
              <a:sym typeface="Symbol" pitchFamily="18" charset="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TRỊ RIÊNG – VECTOR RIÊNG MA TRẬN</a:t>
            </a:r>
            <a:endParaRPr 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33400" y="1295400"/>
            <a:ext cx="80010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0" smtClean="0"/>
              <a:t>A </a:t>
            </a:r>
            <a:r>
              <a:rPr lang="en-US" sz="2800" b="0">
                <a:sym typeface="Symbol" pitchFamily="18" charset="2"/>
              </a:rPr>
              <a:t> M</a:t>
            </a:r>
            <a:r>
              <a:rPr lang="en-US" sz="2800" b="0" baseline="-25000">
                <a:sym typeface="Symbol" pitchFamily="18" charset="2"/>
              </a:rPr>
              <a:t>n</a:t>
            </a:r>
            <a:r>
              <a:rPr lang="en-US" sz="2800" b="0">
                <a:sym typeface="Symbol" pitchFamily="18" charset="2"/>
              </a:rPr>
              <a:t>(K)</a:t>
            </a:r>
          </a:p>
          <a:p>
            <a:pPr>
              <a:spcBef>
                <a:spcPct val="50000"/>
              </a:spcBef>
            </a:pPr>
            <a:r>
              <a:rPr lang="en-US" sz="2800" b="0" smtClean="0">
                <a:sym typeface="Symbol" pitchFamily="18" charset="2"/>
              </a:rPr>
              <a:t> </a:t>
            </a:r>
            <a:r>
              <a:rPr lang="en-US" sz="2800" b="0">
                <a:sym typeface="Symbol" pitchFamily="18" charset="2"/>
              </a:rPr>
              <a:t>K </a:t>
            </a:r>
            <a:r>
              <a:rPr lang="en-US" sz="2800" b="0" smtClean="0">
                <a:sym typeface="Symbol" pitchFamily="18" charset="2"/>
              </a:rPr>
              <a:t>là trị riêng của  </a:t>
            </a:r>
            <a:r>
              <a:rPr lang="en-US" sz="2800" b="0">
                <a:sym typeface="Symbol" pitchFamily="18" charset="2"/>
              </a:rPr>
              <a:t>A </a:t>
            </a:r>
            <a:r>
              <a:rPr lang="en-US" sz="2800" b="0" smtClean="0">
                <a:sym typeface="Symbol" pitchFamily="18" charset="2"/>
              </a:rPr>
              <a:t> </a:t>
            </a:r>
            <a:r>
              <a:rPr lang="en-US" sz="2800" b="0">
                <a:sym typeface="Symbol" pitchFamily="18" charset="2"/>
              </a:rPr>
              <a:t> x K</a:t>
            </a:r>
            <a:r>
              <a:rPr lang="en-US" sz="2800" b="0" baseline="30000">
                <a:sym typeface="Symbol" pitchFamily="18" charset="2"/>
              </a:rPr>
              <a:t>n</a:t>
            </a:r>
            <a:r>
              <a:rPr lang="en-US" sz="2800" b="0">
                <a:sym typeface="Symbol" pitchFamily="18" charset="2"/>
              </a:rPr>
              <a:t>, x 0: Ax = x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09600" y="3713163"/>
            <a:ext cx="7391400" cy="659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800" b="0"/>
              <a:t>E</a:t>
            </a:r>
            <a:r>
              <a:rPr lang="en-US" sz="2800" b="0" baseline="-25000">
                <a:sym typeface="Symbol" pitchFamily="18" charset="2"/>
              </a:rPr>
              <a:t></a:t>
            </a:r>
            <a:r>
              <a:rPr lang="en-US" sz="2800" b="0">
                <a:sym typeface="Symbol" pitchFamily="18" charset="2"/>
              </a:rPr>
              <a:t> = { x/ Ax = x} : </a:t>
            </a:r>
            <a:r>
              <a:rPr lang="en-US" sz="2800" b="0" smtClean="0">
                <a:solidFill>
                  <a:schemeClr val="tx1"/>
                </a:solidFill>
                <a:sym typeface="Symbol" pitchFamily="18" charset="2"/>
              </a:rPr>
              <a:t>không gian riêng ứng với </a:t>
            </a:r>
            <a:endParaRPr lang="en-US" sz="2800" b="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09600" y="2819400"/>
            <a:ext cx="6858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0">
                <a:sym typeface="Symbol" pitchFamily="18" charset="2"/>
              </a:rPr>
              <a:t>x </a:t>
            </a:r>
            <a:r>
              <a:rPr lang="en-US" sz="2800" smtClean="0">
                <a:sym typeface="Symbol" pitchFamily="18" charset="2"/>
              </a:rPr>
              <a:t>được gọi là trị riêng tương ứng với </a:t>
            </a:r>
            <a:r>
              <a:rPr lang="en-US" sz="2800" b="0" smtClean="0">
                <a:solidFill>
                  <a:schemeClr val="tx1"/>
                </a:solidFill>
                <a:sym typeface="Symbol" pitchFamily="18" charset="2"/>
              </a:rPr>
              <a:t></a:t>
            </a:r>
            <a:endParaRPr lang="en-US" sz="2800" b="0">
              <a:sym typeface="Symbol" pitchFamily="18" charset="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</a:t>
            </a:r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993900" y="2667000"/>
          <a:ext cx="3189288" cy="1549400"/>
        </p:xfrm>
        <a:graphic>
          <a:graphicData uri="http://schemas.openxmlformats.org/presentationml/2006/ole">
            <p:oleObj spid="_x0000_s35842" name="Equation" r:id="rId3" imgW="3187440" imgH="1549080" progId="Equation.DSMT4">
              <p:embed/>
            </p:oleObj>
          </a:graphicData>
        </a:graphic>
      </p:graphicFrame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457200" y="1219200"/>
            <a:ext cx="8382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800" smtClean="0"/>
              <a:t>1</a:t>
            </a:r>
            <a:r>
              <a:rPr lang="en-US" sz="2800" b="0" smtClean="0"/>
              <a:t>.  Cho f: </a:t>
            </a:r>
            <a:r>
              <a:rPr lang="en-US" sz="2800" b="0"/>
              <a:t>R</a:t>
            </a:r>
            <a:r>
              <a:rPr lang="en-US" sz="2800" b="0" baseline="-25000"/>
              <a:t>3</a:t>
            </a:r>
            <a:r>
              <a:rPr lang="en-US" sz="2800" b="0"/>
              <a:t> </a:t>
            </a:r>
            <a:r>
              <a:rPr lang="en-US" sz="2800" b="0">
                <a:sym typeface="Symbol" pitchFamily="18" charset="2"/>
              </a:rPr>
              <a:t> R</a:t>
            </a:r>
            <a:r>
              <a:rPr lang="en-US" sz="2800" b="0" baseline="-25000">
                <a:sym typeface="Symbol" pitchFamily="18" charset="2"/>
              </a:rPr>
              <a:t>3</a:t>
            </a:r>
            <a:r>
              <a:rPr lang="en-US" sz="2800" b="0">
                <a:sym typeface="Symbol" pitchFamily="18" charset="2"/>
              </a:rPr>
              <a:t> </a:t>
            </a:r>
            <a:r>
              <a:rPr lang="en-US" sz="2800" b="0" smtClean="0">
                <a:sym typeface="Symbol" pitchFamily="18" charset="2"/>
              </a:rPr>
              <a:t>, biết ma trận của f trong cơ sở</a:t>
            </a:r>
            <a:br>
              <a:rPr lang="en-US" sz="2800" b="0" smtClean="0">
                <a:sym typeface="Symbol" pitchFamily="18" charset="2"/>
              </a:rPr>
            </a:br>
            <a:r>
              <a:rPr lang="en-US" sz="2800" b="0" smtClean="0">
                <a:sym typeface="Symbol" pitchFamily="18" charset="2"/>
              </a:rPr>
              <a:t> </a:t>
            </a:r>
            <a:r>
              <a:rPr lang="en-US" sz="2800" b="0">
                <a:sym typeface="Symbol" pitchFamily="18" charset="2"/>
              </a:rPr>
              <a:t>E = {(1,1,-1), (1,1,2), (1,2,1)} </a:t>
            </a:r>
            <a:r>
              <a:rPr lang="en-US" sz="2800" b="0" smtClean="0">
                <a:sym typeface="Symbol" pitchFamily="18" charset="2"/>
              </a:rPr>
              <a:t>là</a:t>
            </a:r>
            <a:endParaRPr lang="en-US" sz="2800" b="0">
              <a:sym typeface="Symbol" pitchFamily="18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4648200"/>
            <a:ext cx="73949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Tìm một cơ sở B của R3 để ma trận của f trong cơ</a:t>
            </a:r>
            <a:br>
              <a:rPr lang="en-US" sz="2800" smtClean="0"/>
            </a:br>
            <a:r>
              <a:rPr lang="en-US" sz="2800" smtClean="0"/>
              <a:t> sở này là ma trận chéo.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Giải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5800" y="1143000"/>
            <a:ext cx="2543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Trị riêng của A: </a:t>
            </a:r>
            <a:endParaRPr lang="en-US" sz="280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625850" y="1219200"/>
          <a:ext cx="1892300" cy="431800"/>
        </p:xfrm>
        <a:graphic>
          <a:graphicData uri="http://schemas.openxmlformats.org/presentationml/2006/ole">
            <p:oleObj spid="_x0000_s37890" name="Equation" r:id="rId3" imgW="1892160" imgH="43164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1981200"/>
            <a:ext cx="4568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Cơ sở không gian riêng của A:</a:t>
            </a:r>
            <a:endParaRPr lang="en-US" sz="2800" smtClean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422400" y="2743200"/>
          <a:ext cx="5435600" cy="1498600"/>
        </p:xfrm>
        <a:graphic>
          <a:graphicData uri="http://schemas.openxmlformats.org/presentationml/2006/ole">
            <p:oleObj spid="_x0000_s37891" name="Equation" r:id="rId4" imgW="5435280" imgH="149832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5800" y="4876800"/>
            <a:ext cx="5513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Gọi u</a:t>
            </a:r>
            <a:r>
              <a:rPr lang="en-US" sz="2800" baseline="-25000" smtClean="0"/>
              <a:t>1</a:t>
            </a:r>
            <a:r>
              <a:rPr lang="en-US" sz="2800" smtClean="0"/>
              <a:t>, u</a:t>
            </a:r>
            <a:r>
              <a:rPr lang="en-US" sz="2800" baseline="-25000" smtClean="0"/>
              <a:t>2</a:t>
            </a:r>
            <a:r>
              <a:rPr lang="en-US" sz="2800" smtClean="0"/>
              <a:t>, u</a:t>
            </a:r>
            <a:r>
              <a:rPr lang="en-US" sz="2800" baseline="-25000" smtClean="0"/>
              <a:t>3</a:t>
            </a:r>
            <a:r>
              <a:rPr lang="en-US" sz="2800" smtClean="0"/>
              <a:t> là các vector sao cho :</a:t>
            </a:r>
            <a:endParaRPr lang="en-US" sz="2800" smtClean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248400" y="4902200"/>
          <a:ext cx="2667000" cy="508000"/>
        </p:xfrm>
        <a:graphic>
          <a:graphicData uri="http://schemas.openxmlformats.org/presentationml/2006/ole">
            <p:oleObj spid="_x0000_s37892" name="Equation" r:id="rId5" imgW="2666880" imgH="50796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38200" y="5648980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Cụ thể</a:t>
            </a:r>
            <a:endParaRPr lang="en-US" sz="2800" smtClean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171700" y="5648980"/>
          <a:ext cx="5295900" cy="482600"/>
        </p:xfrm>
        <a:graphic>
          <a:graphicData uri="http://schemas.openxmlformats.org/presentationml/2006/ole">
            <p:oleObj spid="_x0000_s37893" name="Equation" r:id="rId6" imgW="5295600" imgH="482400" progId="Equation.DSMT4">
              <p:embed/>
            </p:oleObj>
          </a:graphicData>
        </a:graphic>
      </p:graphicFrame>
      <p:sp>
        <p:nvSpPr>
          <p:cNvPr id="11" name="Rectangle 10"/>
          <p:cNvSpPr/>
          <p:nvPr/>
        </p:nvSpPr>
        <p:spPr>
          <a:xfrm>
            <a:off x="846874" y="4201180"/>
            <a:ext cx="44871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>
                <a:solidFill>
                  <a:srgbClr val="FF0000"/>
                </a:solidFill>
                <a:sym typeface="Symbol" pitchFamily="18" charset="2"/>
              </a:rPr>
              <a:t>E = {(1,1,-1), (1,1,2), (1,2,1)}</a:t>
            </a:r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066800"/>
            <a:ext cx="891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Đặt :</a:t>
            </a:r>
            <a:endParaRPr lang="en-US" sz="280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905000" y="1117600"/>
          <a:ext cx="2044700" cy="482600"/>
        </p:xfrm>
        <a:graphic>
          <a:graphicData uri="http://schemas.openxmlformats.org/presentationml/2006/ole">
            <p:oleObj spid="_x0000_s38914" name="Equation" r:id="rId3" imgW="2044440" imgH="482400" progId="Equation.DSMT4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9600" y="1143000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thì</a:t>
            </a:r>
            <a:endParaRPr lang="en-US" sz="280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28800" y="2260600"/>
          <a:ext cx="2603500" cy="1549400"/>
        </p:xfrm>
        <a:graphic>
          <a:graphicData uri="http://schemas.openxmlformats.org/presentationml/2006/ole">
            <p:oleObj spid="_x0000_s38915" name="Equation" r:id="rId4" imgW="2603160" imgH="1549080" progId="Equation.DSMT4">
              <p:embed/>
            </p:oleObj>
          </a:graphicData>
        </a:graphic>
      </p:graphicFrame>
    </p:spTree>
  </p:cSld>
  <p:clrMapOvr>
    <a:masterClrMapping/>
  </p:clrMapOvr>
  <p:transition spd="slow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TRỊ RIÊNG – VECTOR RIÊNG MA TRẬN</a:t>
            </a:r>
            <a:endParaRPr 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04800" y="1279667"/>
            <a:ext cx="8382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lnSpc>
                <a:spcPct val="15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sz="2800" b="0" smtClean="0"/>
              <a:t>Trị riêng của A là nghiệm của pt đặc trưng: </a:t>
            </a:r>
            <a:br>
              <a:rPr lang="en-US" sz="2800" b="0" smtClean="0"/>
            </a:br>
            <a:r>
              <a:rPr lang="en-US" sz="2800" b="0" smtClean="0"/>
              <a:t> </a:t>
            </a:r>
            <a:r>
              <a:rPr lang="en-US" sz="2800">
                <a:solidFill>
                  <a:srgbClr val="FF0000"/>
                </a:solidFill>
                <a:sym typeface="Symbol" pitchFamily="18" charset="2"/>
              </a:rPr>
              <a:t>p() = </a:t>
            </a:r>
            <a:r>
              <a:rPr lang="en-US" sz="2800">
                <a:solidFill>
                  <a:srgbClr val="FF0000"/>
                </a:solidFill>
              </a:rPr>
              <a:t>det</a:t>
            </a:r>
            <a:r>
              <a:rPr lang="en-US" sz="2800">
                <a:solidFill>
                  <a:srgbClr val="FF0000"/>
                </a:solidFill>
                <a:sym typeface="Symbol" pitchFamily="18" charset="2"/>
              </a:rPr>
              <a:t>(A- I) = </a:t>
            </a:r>
            <a:r>
              <a:rPr lang="en-US" sz="2800" smtClean="0">
                <a:solidFill>
                  <a:srgbClr val="FF0000"/>
                </a:solidFill>
                <a:sym typeface="Symbol" pitchFamily="18" charset="2"/>
              </a:rPr>
              <a:t>0   </a:t>
            </a:r>
            <a:r>
              <a:rPr lang="en-US" sz="2800" smtClean="0">
                <a:sym typeface="Symbol" pitchFamily="18" charset="2"/>
              </a:rPr>
              <a:t>(</a:t>
            </a:r>
            <a:r>
              <a:rPr lang="en-US" sz="2800" smtClean="0">
                <a:solidFill>
                  <a:srgbClr val="FF0000"/>
                </a:solidFill>
                <a:sym typeface="Symbol" pitchFamily="18" charset="2"/>
              </a:rPr>
              <a:t>p</a:t>
            </a:r>
            <a:r>
              <a:rPr lang="en-US" sz="2800">
                <a:solidFill>
                  <a:srgbClr val="FF0000"/>
                </a:solidFill>
                <a:sym typeface="Symbol" pitchFamily="18" charset="2"/>
              </a:rPr>
              <a:t>() </a:t>
            </a:r>
            <a:r>
              <a:rPr lang="en-US" sz="2800" smtClean="0">
                <a:sym typeface="Symbol" pitchFamily="18" charset="2"/>
              </a:rPr>
              <a:t>: đa thức đặc trưng.)</a:t>
            </a:r>
            <a:endParaRPr lang="en-US" sz="280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sz="2800" b="0" smtClean="0"/>
              <a:t>Với mỗi </a:t>
            </a:r>
            <a:r>
              <a:rPr lang="en-US" sz="2800" smtClean="0">
                <a:solidFill>
                  <a:srgbClr val="FF0000"/>
                </a:solidFill>
                <a:sym typeface="Symbol" pitchFamily="18" charset="2"/>
              </a:rPr>
              <a:t></a:t>
            </a:r>
            <a:r>
              <a:rPr lang="en-US" sz="2800" b="0">
                <a:sym typeface="Symbol" pitchFamily="18" charset="2"/>
              </a:rPr>
              <a:t>, vector </a:t>
            </a:r>
            <a:r>
              <a:rPr lang="en-US" sz="2800" b="0" smtClean="0">
                <a:sym typeface="Symbol" pitchFamily="18" charset="2"/>
              </a:rPr>
              <a:t>riêng là nghiệm </a:t>
            </a:r>
            <a:r>
              <a:rPr lang="en-US" sz="2800" smtClean="0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en-US" sz="2800">
                <a:solidFill>
                  <a:srgbClr val="FF0000"/>
                </a:solidFill>
                <a:sym typeface="Symbol" pitchFamily="18" charset="2"/>
              </a:rPr>
              <a:t>0</a:t>
            </a:r>
            <a:r>
              <a:rPr lang="en-US" sz="2800" b="0">
                <a:sym typeface="Symbol" pitchFamily="18" charset="2"/>
              </a:rPr>
              <a:t> </a:t>
            </a:r>
            <a:r>
              <a:rPr lang="en-US" sz="2800" b="0" smtClean="0">
                <a:sym typeface="Symbol" pitchFamily="18" charset="2"/>
              </a:rPr>
              <a:t>của hệ pt: </a:t>
            </a:r>
            <a:br>
              <a:rPr lang="en-US" sz="2800" b="0" smtClean="0">
                <a:sym typeface="Symbol" pitchFamily="18" charset="2"/>
              </a:rPr>
            </a:br>
            <a:r>
              <a:rPr lang="en-US" sz="2800" b="0" smtClean="0">
                <a:sym typeface="Symbol" pitchFamily="18" charset="2"/>
              </a:rPr>
              <a:t>  </a:t>
            </a:r>
            <a:r>
              <a:rPr lang="en-US" sz="2800" smtClean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en-US" sz="2800">
                <a:solidFill>
                  <a:srgbClr val="FF0000"/>
                </a:solidFill>
                <a:sym typeface="Symbol" pitchFamily="18" charset="2"/>
              </a:rPr>
              <a:t>A- I)x = 0</a:t>
            </a:r>
            <a:r>
              <a:rPr lang="en-US" sz="2800" b="0">
                <a:sym typeface="Symbol" pitchFamily="18" charset="2"/>
              </a:rPr>
              <a:t>.</a:t>
            </a:r>
          </a:p>
          <a:p>
            <a:pPr marL="514350" indent="-514350">
              <a:lnSpc>
                <a:spcPct val="15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sz="2800" b="0" smtClean="0">
                <a:sym typeface="Symbol" pitchFamily="18" charset="2"/>
              </a:rPr>
              <a:t>Cơ sở kg riêng ứng với </a:t>
            </a:r>
            <a:r>
              <a:rPr lang="en-US" sz="2800" smtClean="0">
                <a:solidFill>
                  <a:srgbClr val="FF0000"/>
                </a:solidFill>
                <a:sym typeface="Symbol" pitchFamily="18" charset="2"/>
              </a:rPr>
              <a:t></a:t>
            </a:r>
            <a:r>
              <a:rPr lang="en-US" sz="2800" b="0" smtClean="0">
                <a:sym typeface="Symbol" pitchFamily="18" charset="2"/>
              </a:rPr>
              <a:t> là hệ nghiệm cơ bản của hpt </a:t>
            </a:r>
            <a:r>
              <a:rPr lang="en-US" sz="2800">
                <a:solidFill>
                  <a:srgbClr val="FF0000"/>
                </a:solidFill>
                <a:sym typeface="Symbol" pitchFamily="18" charset="2"/>
              </a:rPr>
              <a:t>(A- I)x = 0</a:t>
            </a:r>
            <a:r>
              <a:rPr lang="en-US" sz="2800" b="0"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TRỊ RIÊNG – VECTOR RIÊNG MA TRẬN</a:t>
            </a:r>
            <a:endParaRPr lang="en-US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908050" y="1409700"/>
          <a:ext cx="2679700" cy="1549400"/>
        </p:xfrm>
        <a:graphic>
          <a:graphicData uri="http://schemas.openxmlformats.org/presentationml/2006/ole">
            <p:oleObj spid="_x0000_s1028" name="Equation" r:id="rId3" imgW="2679480" imgH="1549080" progId="Equation.DSMT4">
              <p:embed/>
            </p:oleObj>
          </a:graphicData>
        </a:graphic>
      </p:graphicFrame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762000" y="3048000"/>
            <a:ext cx="6250109" cy="130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0"/>
              <a:t>Vector  </a:t>
            </a:r>
            <a:r>
              <a:rPr lang="en-US" sz="2800" b="0" smtClean="0"/>
              <a:t>nào sau đây là vector riêng của A</a:t>
            </a:r>
            <a:r>
              <a:rPr lang="en-US" sz="2800" b="0"/>
              <a:t>, </a:t>
            </a:r>
            <a:br>
              <a:rPr lang="en-US" sz="2800" b="0"/>
            </a:br>
            <a:r>
              <a:rPr lang="en-US" sz="2800" b="0" smtClean="0"/>
              <a:t>hãy chỉ ra trị riêng tương ứng. </a:t>
            </a:r>
            <a:endParaRPr lang="en-US" sz="2800" b="0"/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1752600" y="4889500"/>
          <a:ext cx="4419600" cy="1549400"/>
        </p:xfrm>
        <a:graphic>
          <a:graphicData uri="http://schemas.openxmlformats.org/presentationml/2006/ole">
            <p:oleObj spid="_x0000_s1029" name="Equation" r:id="rId4" imgW="4419360" imgH="1549080" progId="Equation.DSMT4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TRỊ RIÊNG – VECTOR RIÊNG MA TRẬN</a:t>
            </a:r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984250" y="1511300"/>
          <a:ext cx="2908300" cy="1549400"/>
        </p:xfrm>
        <a:graphic>
          <a:graphicData uri="http://schemas.openxmlformats.org/presentationml/2006/ole">
            <p:oleObj spid="_x0000_s3074" name="Equation" r:id="rId3" imgW="2908080" imgH="1549080" progId="Equation.DSMT4">
              <p:embed/>
            </p:oleObj>
          </a:graphicData>
        </a:graphic>
      </p:graphicFrame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762000" y="3911600"/>
            <a:ext cx="7696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0"/>
              <a:t>Tìm </a:t>
            </a:r>
            <a:r>
              <a:rPr lang="en-US" sz="2800" b="0">
                <a:solidFill>
                  <a:schemeClr val="tx1"/>
                </a:solidFill>
              </a:rPr>
              <a:t>m</a:t>
            </a:r>
            <a:r>
              <a:rPr lang="en-US" sz="2800" b="0"/>
              <a:t> </a:t>
            </a:r>
            <a:r>
              <a:rPr lang="en-US" sz="2800" smtClean="0"/>
              <a:t>để</a:t>
            </a:r>
            <a:r>
              <a:rPr lang="en-US" sz="2800" b="0" smtClean="0"/>
              <a:t> </a:t>
            </a:r>
            <a:r>
              <a:rPr lang="en-US" sz="2800" b="0">
                <a:solidFill>
                  <a:schemeClr val="tx1"/>
                </a:solidFill>
              </a:rPr>
              <a:t>u=(2,-m,m)</a:t>
            </a:r>
            <a:r>
              <a:rPr lang="en-US" sz="2800" b="0" baseline="30000">
                <a:solidFill>
                  <a:schemeClr val="tx1"/>
                </a:solidFill>
              </a:rPr>
              <a:t>T</a:t>
            </a:r>
            <a:r>
              <a:rPr lang="en-US" sz="2800" b="0">
                <a:solidFill>
                  <a:schemeClr val="tx1"/>
                </a:solidFill>
              </a:rPr>
              <a:t> </a:t>
            </a:r>
            <a:r>
              <a:rPr lang="en-US" sz="2800" b="0" smtClean="0"/>
              <a:t>là </a:t>
            </a:r>
            <a:r>
              <a:rPr lang="en-US" sz="2800" b="0"/>
              <a:t>vector </a:t>
            </a:r>
            <a:r>
              <a:rPr lang="en-US" sz="2800" b="0" smtClean="0"/>
              <a:t>riêng của </a:t>
            </a:r>
            <a:r>
              <a:rPr lang="en-US" sz="2800" b="0"/>
              <a:t>A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TRỊ RIÊNG – VECTOR RIÊNG MA TRẬN</a:t>
            </a:r>
            <a:endParaRPr 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57200" y="1371600"/>
            <a:ext cx="7772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0" smtClean="0"/>
              <a:t>3.  Tìm trị riêng và </a:t>
            </a:r>
            <a:r>
              <a:rPr lang="en-US" sz="2800" b="0"/>
              <a:t>vector </a:t>
            </a:r>
            <a:r>
              <a:rPr lang="en-US" sz="2800" b="0" smtClean="0"/>
              <a:t>riêng của</a:t>
            </a:r>
            <a:endParaRPr lang="en-US" sz="2800" b="0">
              <a:sym typeface="Symbol" pitchFamily="18" charset="2"/>
            </a:endParaRP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2311400" y="2203450"/>
          <a:ext cx="3160713" cy="1016000"/>
        </p:xfrm>
        <a:graphic>
          <a:graphicData uri="http://schemas.openxmlformats.org/presentationml/2006/ole">
            <p:oleObj spid="_x0000_s2050" name="Equation" r:id="rId3" imgW="3162240" imgH="1015920" progId="Equation.DSMT4">
              <p:embed/>
            </p:oleObj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2312988" y="4686300"/>
          <a:ext cx="2173287" cy="1550988"/>
        </p:xfrm>
        <a:graphic>
          <a:graphicData uri="http://schemas.openxmlformats.org/presentationml/2006/ole">
            <p:oleObj spid="_x0000_s2051" name="Equation" r:id="rId4" imgW="2171520" imgH="1549080" progId="Equation.DSMT4">
              <p:embed/>
            </p:oleObj>
          </a:graphicData>
        </a:graphic>
      </p:graphicFrame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533400" y="3657600"/>
            <a:ext cx="8077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smtClean="0"/>
              <a:t>4.</a:t>
            </a:r>
            <a:r>
              <a:rPr lang="en-US" sz="2800" b="0" smtClean="0"/>
              <a:t> </a:t>
            </a:r>
            <a:r>
              <a:rPr lang="en-US" sz="2800" b="0"/>
              <a:t>Tìm </a:t>
            </a:r>
            <a:r>
              <a:rPr lang="en-US" sz="2800" b="0" smtClean="0"/>
              <a:t>trị riêng và cơ sở không gian riêng.</a:t>
            </a:r>
            <a:endParaRPr lang="en-US" sz="2800" b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TRỊ RIÊNG – VECTOR RIÊNG MA TRẬN</a:t>
            </a:r>
            <a:endParaRPr 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81000" y="1143000"/>
            <a:ext cx="83820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50000"/>
              </a:spcBef>
              <a:buFontTx/>
              <a:buAutoNum type="arabicPeriod"/>
            </a:pPr>
            <a:r>
              <a:rPr lang="en-US" sz="2800" b="0" smtClean="0"/>
              <a:t>Nếu </a:t>
            </a:r>
            <a:r>
              <a:rPr lang="en-US" sz="2800" b="0">
                <a:sym typeface="Symbol" pitchFamily="18" charset="2"/>
              </a:rPr>
              <a:t> </a:t>
            </a:r>
            <a:r>
              <a:rPr lang="en-US" sz="2800" b="0" smtClean="0">
                <a:sym typeface="Symbol" pitchFamily="18" charset="2"/>
              </a:rPr>
              <a:t>là trị riêng của </a:t>
            </a:r>
            <a:r>
              <a:rPr lang="en-US" sz="2800" b="0">
                <a:sym typeface="Symbol" pitchFamily="18" charset="2"/>
              </a:rPr>
              <a:t>A thì </a:t>
            </a:r>
            <a:r>
              <a:rPr lang="en-US" sz="2800">
                <a:sym typeface="Symbol" pitchFamily="18" charset="2"/>
              </a:rPr>
              <a:t></a:t>
            </a:r>
            <a:r>
              <a:rPr lang="en-US" sz="2800" baseline="30000">
                <a:sym typeface="Symbol" pitchFamily="18" charset="2"/>
              </a:rPr>
              <a:t>n</a:t>
            </a:r>
            <a:r>
              <a:rPr lang="en-US" sz="2800">
                <a:sym typeface="Symbol" pitchFamily="18" charset="2"/>
              </a:rPr>
              <a:t> </a:t>
            </a:r>
            <a:r>
              <a:rPr lang="en-US" sz="2800" smtClean="0">
                <a:sym typeface="Symbol" pitchFamily="18" charset="2"/>
              </a:rPr>
              <a:t>là trị riêng của A</a:t>
            </a:r>
            <a:r>
              <a:rPr lang="en-US" sz="2800" baseline="30000" smtClean="0">
                <a:sym typeface="Symbol" pitchFamily="18" charset="2"/>
              </a:rPr>
              <a:t>n</a:t>
            </a:r>
            <a:r>
              <a:rPr lang="en-US" sz="2800" smtClean="0">
                <a:sym typeface="Symbol" pitchFamily="18" charset="2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FontTx/>
              <a:buAutoNum type="arabicPeriod"/>
            </a:pPr>
            <a:r>
              <a:rPr lang="en-US" sz="2800" smtClean="0">
                <a:sym typeface="Symbol" pitchFamily="18" charset="2"/>
              </a:rPr>
              <a:t>VTR của A cũng là VTR của A</a:t>
            </a:r>
            <a:r>
              <a:rPr lang="en-US" sz="2800" baseline="30000" smtClean="0">
                <a:sym typeface="Symbol" pitchFamily="18" charset="2"/>
              </a:rPr>
              <a:t>n</a:t>
            </a: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FontTx/>
              <a:buAutoNum type="arabicPeriod"/>
            </a:pPr>
            <a:r>
              <a:rPr lang="en-US" sz="2800" b="0" smtClean="0">
                <a:sym typeface="Symbol" pitchFamily="18" charset="2"/>
              </a:rPr>
              <a:t>Nếu </a:t>
            </a:r>
            <a:r>
              <a:rPr lang="en-US" sz="2800" b="0">
                <a:sym typeface="Symbol" pitchFamily="18" charset="2"/>
              </a:rPr>
              <a:t> </a:t>
            </a:r>
            <a:r>
              <a:rPr lang="en-US" sz="2800" b="0" smtClean="0">
                <a:sym typeface="Symbol" pitchFamily="18" charset="2"/>
              </a:rPr>
              <a:t>là trị riêng của </a:t>
            </a:r>
            <a:r>
              <a:rPr lang="en-US" sz="2800" b="0">
                <a:sym typeface="Symbol" pitchFamily="18" charset="2"/>
              </a:rPr>
              <a:t>A thì  </a:t>
            </a:r>
            <a:br>
              <a:rPr lang="en-US" sz="2800" b="0">
                <a:sym typeface="Symbol" pitchFamily="18" charset="2"/>
              </a:rPr>
            </a:br>
            <a:r>
              <a:rPr lang="en-US" sz="2800" b="0">
                <a:sym typeface="Symbol" pitchFamily="18" charset="2"/>
              </a:rPr>
              <a:t>p() = a</a:t>
            </a:r>
            <a:r>
              <a:rPr lang="en-US" sz="2800" b="0" baseline="-25000">
                <a:sym typeface="Symbol" pitchFamily="18" charset="2"/>
              </a:rPr>
              <a:t>n</a:t>
            </a:r>
            <a:r>
              <a:rPr lang="en-US" sz="2800" b="0">
                <a:sym typeface="Symbol" pitchFamily="18" charset="2"/>
              </a:rPr>
              <a:t></a:t>
            </a:r>
            <a:r>
              <a:rPr lang="en-US" sz="2800" b="0" baseline="30000">
                <a:sym typeface="Symbol" pitchFamily="18" charset="2"/>
              </a:rPr>
              <a:t>n</a:t>
            </a:r>
            <a:r>
              <a:rPr lang="en-US" sz="2800" b="0">
                <a:sym typeface="Symbol" pitchFamily="18" charset="2"/>
              </a:rPr>
              <a:t> + …+ a</a:t>
            </a:r>
            <a:r>
              <a:rPr lang="en-US" sz="2800" b="0" baseline="-25000">
                <a:sym typeface="Symbol" pitchFamily="18" charset="2"/>
              </a:rPr>
              <a:t>1</a:t>
            </a:r>
            <a:r>
              <a:rPr lang="en-US" sz="2800" b="0">
                <a:sym typeface="Symbol" pitchFamily="18" charset="2"/>
              </a:rPr>
              <a:t> + a</a:t>
            </a:r>
            <a:r>
              <a:rPr lang="en-US" sz="2800" b="0" baseline="-25000">
                <a:sym typeface="Symbol" pitchFamily="18" charset="2"/>
              </a:rPr>
              <a:t>0</a:t>
            </a:r>
            <a:r>
              <a:rPr lang="en-US" sz="2800" b="0">
                <a:sym typeface="Symbol" pitchFamily="18" charset="2"/>
              </a:rPr>
              <a:t> </a:t>
            </a:r>
            <a:r>
              <a:rPr lang="en-US" sz="2800" b="0" smtClean="0">
                <a:sym typeface="Symbol" pitchFamily="18" charset="2"/>
              </a:rPr>
              <a:t>là trị riêng của</a:t>
            </a:r>
            <a:r>
              <a:rPr lang="en-US" sz="2800" b="0">
                <a:sym typeface="Symbol" pitchFamily="18" charset="2"/>
              </a:rPr>
              <a:t/>
            </a:r>
            <a:br>
              <a:rPr lang="en-US" sz="2800" b="0">
                <a:sym typeface="Symbol" pitchFamily="18" charset="2"/>
              </a:rPr>
            </a:br>
            <a:r>
              <a:rPr lang="en-US" sz="2800" b="0">
                <a:sym typeface="Symbol" pitchFamily="18" charset="2"/>
              </a:rPr>
              <a:t>p(A) = a</a:t>
            </a:r>
            <a:r>
              <a:rPr lang="en-US" sz="2800" b="0" baseline="-25000">
                <a:sym typeface="Symbol" pitchFamily="18" charset="2"/>
              </a:rPr>
              <a:t>n</a:t>
            </a:r>
            <a:r>
              <a:rPr lang="en-US" sz="2800" b="0">
                <a:sym typeface="Symbol" pitchFamily="18" charset="2"/>
              </a:rPr>
              <a:t>A</a:t>
            </a:r>
            <a:r>
              <a:rPr lang="en-US" sz="2800" b="0" baseline="30000">
                <a:sym typeface="Symbol" pitchFamily="18" charset="2"/>
              </a:rPr>
              <a:t>n</a:t>
            </a:r>
            <a:r>
              <a:rPr lang="en-US" sz="2800" b="0">
                <a:sym typeface="Symbol" pitchFamily="18" charset="2"/>
              </a:rPr>
              <a:t> + …+ a</a:t>
            </a:r>
            <a:r>
              <a:rPr lang="en-US" sz="2800" b="0" baseline="-25000">
                <a:sym typeface="Symbol" pitchFamily="18" charset="2"/>
              </a:rPr>
              <a:t>1</a:t>
            </a:r>
            <a:r>
              <a:rPr lang="en-US" sz="2800" b="0">
                <a:sym typeface="Symbol" pitchFamily="18" charset="2"/>
              </a:rPr>
              <a:t>A + </a:t>
            </a:r>
            <a:r>
              <a:rPr lang="en-US" sz="2800" b="0" smtClean="0">
                <a:sym typeface="Symbol" pitchFamily="18" charset="2"/>
              </a:rPr>
              <a:t>a</a:t>
            </a:r>
            <a:r>
              <a:rPr lang="en-US" sz="2800" b="0" baseline="-25000" smtClean="0">
                <a:sym typeface="Symbol" pitchFamily="18" charset="2"/>
              </a:rPr>
              <a:t>0</a:t>
            </a:r>
            <a:r>
              <a:rPr lang="en-US" sz="2800" b="0" smtClean="0">
                <a:sym typeface="Symbol" pitchFamily="18" charset="2"/>
              </a:rPr>
              <a:t>I</a:t>
            </a: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FontTx/>
              <a:buAutoNum type="arabicPeriod"/>
            </a:pPr>
            <a:r>
              <a:rPr lang="en-US" sz="2800" smtClean="0">
                <a:sym typeface="Symbol" pitchFamily="18" charset="2"/>
              </a:rPr>
              <a:t>Nếu A khả nghịch và  là trị riêng của A thì</a:t>
            </a:r>
            <a:br>
              <a:rPr lang="en-US" sz="2800" smtClean="0">
                <a:sym typeface="Symbol" pitchFamily="18" charset="2"/>
              </a:rPr>
            </a:br>
            <a:r>
              <a:rPr lang="en-US" sz="2800" smtClean="0">
                <a:sym typeface="Symbol" pitchFamily="18" charset="2"/>
              </a:rPr>
              <a:t></a:t>
            </a:r>
            <a:r>
              <a:rPr lang="en-US" sz="2800" baseline="30000" smtClean="0">
                <a:sym typeface="Symbol" pitchFamily="18" charset="2"/>
              </a:rPr>
              <a:t>−1</a:t>
            </a:r>
            <a:r>
              <a:rPr lang="en-US" sz="2800" smtClean="0">
                <a:sym typeface="Symbol" pitchFamily="18" charset="2"/>
              </a:rPr>
              <a:t> là trị riêng của A</a:t>
            </a:r>
            <a:r>
              <a:rPr lang="en-US" sz="2800" baseline="30000" smtClean="0">
                <a:sym typeface="Symbol" pitchFamily="18" charset="2"/>
              </a:rPr>
              <a:t>−1</a:t>
            </a:r>
            <a:r>
              <a:rPr lang="en-US" sz="2800" smtClean="0">
                <a:sym typeface="Symbol" pitchFamily="18" charset="2"/>
              </a:rPr>
              <a:t> </a:t>
            </a:r>
            <a:endParaRPr lang="en-US" sz="2800" b="0">
              <a:sym typeface="Symbol" pitchFamily="18" charset="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TRỊ RIÊNG – VECTOR RIÊNG MA TRẬN</a:t>
            </a:r>
            <a:endParaRPr 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57200" y="1371600"/>
            <a:ext cx="7772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smtClean="0"/>
              <a:t>6</a:t>
            </a:r>
            <a:r>
              <a:rPr lang="en-US" sz="2800" b="0" smtClean="0"/>
              <a:t>.  Tìm trị riêng và </a:t>
            </a:r>
            <a:r>
              <a:rPr lang="en-US" sz="2800" b="0"/>
              <a:t>vector </a:t>
            </a:r>
            <a:r>
              <a:rPr lang="en-US" sz="2800" b="0" smtClean="0"/>
              <a:t>riêng của</a:t>
            </a:r>
            <a:endParaRPr lang="en-US" sz="2800" b="0">
              <a:sym typeface="Symbol" pitchFamily="18" charset="2"/>
            </a:endParaRP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990600" y="4419600"/>
          <a:ext cx="3590925" cy="1143000"/>
        </p:xfrm>
        <a:graphic>
          <a:graphicData uri="http://schemas.openxmlformats.org/presentationml/2006/ole">
            <p:oleObj spid="_x0000_s19458" name="Equation" r:id="rId3" imgW="3593880" imgH="114300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130300" y="2260600"/>
          <a:ext cx="2832100" cy="1625600"/>
        </p:xfrm>
        <a:graphic>
          <a:graphicData uri="http://schemas.openxmlformats.org/presentationml/2006/ole">
            <p:oleObj spid="_x0000_s19459" name="Equation" r:id="rId4" imgW="2831760" imgH="1625400" progId="Equation.DSMT4">
              <p:embed/>
            </p:oleObj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CHÉO HÓA MA TRẬN</a:t>
            </a:r>
            <a:endParaRPr lang="en-US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457200" y="1371600"/>
            <a:ext cx="8305800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57263">
              <a:lnSpc>
                <a:spcPct val="120000"/>
              </a:lnSpc>
              <a:spcBef>
                <a:spcPct val="50000"/>
              </a:spcBef>
            </a:pPr>
            <a:r>
              <a:rPr lang="en-US" sz="2800" b="0"/>
              <a:t> A </a:t>
            </a:r>
            <a:r>
              <a:rPr lang="en-US" sz="2800" b="0">
                <a:sym typeface="Symbol" pitchFamily="18" charset="2"/>
              </a:rPr>
              <a:t> M</a:t>
            </a:r>
            <a:r>
              <a:rPr lang="en-US" sz="2800" b="0" baseline="-25000">
                <a:sym typeface="Symbol" pitchFamily="18" charset="2"/>
              </a:rPr>
              <a:t>n</a:t>
            </a:r>
            <a:r>
              <a:rPr lang="en-US" sz="2800" b="0">
                <a:sym typeface="Symbol" pitchFamily="18" charset="2"/>
              </a:rPr>
              <a:t>(K) </a:t>
            </a:r>
            <a:r>
              <a:rPr lang="en-US" sz="2800" smtClean="0">
                <a:sym typeface="Symbol" pitchFamily="18" charset="2"/>
              </a:rPr>
              <a:t>chéo hóa được nếu tồn tại ma trận khả nghịch P s</a:t>
            </a:r>
            <a:r>
              <a:rPr lang="en-US" sz="2800" b="0" smtClean="0">
                <a:sym typeface="Symbol" pitchFamily="18" charset="2"/>
              </a:rPr>
              <a:t>ao </a:t>
            </a:r>
            <a:r>
              <a:rPr lang="en-US" sz="2800" b="0">
                <a:sym typeface="Symbol" pitchFamily="18" charset="2"/>
              </a:rPr>
              <a:t>cho </a:t>
            </a:r>
            <a:r>
              <a:rPr lang="en-US" sz="2800" b="0" smtClean="0">
                <a:sym typeface="Symbol" pitchFamily="18" charset="2"/>
              </a:rPr>
              <a:t>P</a:t>
            </a:r>
            <a:r>
              <a:rPr lang="en-US" sz="2800" baseline="30000">
                <a:sym typeface="Symbol" pitchFamily="18" charset="2"/>
              </a:rPr>
              <a:t>−</a:t>
            </a:r>
            <a:r>
              <a:rPr lang="en-US" sz="2800" b="0" baseline="30000" smtClean="0">
                <a:sym typeface="Symbol" pitchFamily="18" charset="2"/>
              </a:rPr>
              <a:t>1</a:t>
            </a:r>
            <a:r>
              <a:rPr lang="en-US" sz="2800" b="0" smtClean="0">
                <a:sym typeface="Symbol" pitchFamily="18" charset="2"/>
              </a:rPr>
              <a:t>AP là </a:t>
            </a:r>
            <a:r>
              <a:rPr lang="en-US" sz="2800" b="0">
                <a:sym typeface="Symbol" pitchFamily="18" charset="2"/>
              </a:rPr>
              <a:t>mt </a:t>
            </a:r>
            <a:r>
              <a:rPr lang="en-US" sz="2800" b="0" smtClean="0">
                <a:sym typeface="Symbol" pitchFamily="18" charset="2"/>
              </a:rPr>
              <a:t>chéo.</a:t>
            </a:r>
            <a:endParaRPr lang="en-US" sz="2800" b="0">
              <a:sym typeface="Symbol" pitchFamily="18" charset="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3400" y="2971800"/>
            <a:ext cx="7010400" cy="523220"/>
          </a:xfrm>
          <a:prstGeom prst="rect">
            <a:avLst/>
          </a:prstGeom>
          <a:solidFill>
            <a:srgbClr val="FFFF99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57263">
              <a:spcBef>
                <a:spcPct val="50000"/>
              </a:spcBef>
            </a:pPr>
            <a:r>
              <a:rPr lang="en-US" sz="2800"/>
              <a:t>A </a:t>
            </a:r>
            <a:r>
              <a:rPr lang="en-US" sz="2800" smtClean="0"/>
              <a:t>chéo hóa được</a:t>
            </a:r>
            <a:r>
              <a:rPr lang="en-US" sz="2800" smtClean="0">
                <a:sym typeface="Symbol" pitchFamily="18" charset="2"/>
              </a:rPr>
              <a:t> </a:t>
            </a:r>
            <a:r>
              <a:rPr lang="en-US" sz="2800">
                <a:sym typeface="Symbol" pitchFamily="18" charset="2"/>
              </a:rPr>
              <a:t>A </a:t>
            </a:r>
            <a:r>
              <a:rPr lang="en-US" sz="2800" smtClean="0">
                <a:sym typeface="Symbol" pitchFamily="18" charset="2"/>
              </a:rPr>
              <a:t>có </a:t>
            </a:r>
            <a:r>
              <a:rPr lang="en-US" sz="2800">
                <a:sym typeface="Symbol" pitchFamily="18" charset="2"/>
              </a:rPr>
              <a:t>n vec tor </a:t>
            </a:r>
            <a:r>
              <a:rPr lang="en-US" sz="2800" smtClean="0">
                <a:sym typeface="Symbol" pitchFamily="18" charset="2"/>
              </a:rPr>
              <a:t>riêng đltt</a:t>
            </a:r>
            <a:endParaRPr lang="en-US" sz="2800">
              <a:sym typeface="Symbol" pitchFamily="18" charset="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33400" y="4213253"/>
            <a:ext cx="8382000" cy="211134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57263">
              <a:lnSpc>
                <a:spcPct val="120000"/>
              </a:lnSpc>
              <a:spcBef>
                <a:spcPct val="50000"/>
              </a:spcBef>
            </a:pPr>
            <a:r>
              <a:rPr lang="en-US" sz="3200" i="1" smtClean="0">
                <a:solidFill>
                  <a:srgbClr val="0000FF"/>
                </a:solidFill>
              </a:rPr>
              <a:t>Lấy ma trận P với mỗi cột </a:t>
            </a:r>
            <a:r>
              <a:rPr lang="en-US" sz="3200" i="1">
                <a:solidFill>
                  <a:srgbClr val="0000FF"/>
                </a:solidFill>
              </a:rPr>
              <a:t>P</a:t>
            </a:r>
            <a:r>
              <a:rPr lang="en-US" sz="3200" i="1" baseline="-25000">
                <a:solidFill>
                  <a:srgbClr val="0000FF"/>
                </a:solidFill>
              </a:rPr>
              <a:t>i</a:t>
            </a:r>
            <a:r>
              <a:rPr lang="en-US" sz="3200" i="1">
                <a:solidFill>
                  <a:srgbClr val="0000FF"/>
                </a:solidFill>
              </a:rPr>
              <a:t> </a:t>
            </a:r>
            <a:r>
              <a:rPr lang="en-US" sz="3200" i="1" smtClean="0">
                <a:solidFill>
                  <a:srgbClr val="0000FF"/>
                </a:solidFill>
              </a:rPr>
              <a:t>là các </a:t>
            </a:r>
            <a:r>
              <a:rPr lang="en-US" sz="3200" b="1" i="1">
                <a:solidFill>
                  <a:srgbClr val="0000FF"/>
                </a:solidFill>
              </a:rPr>
              <a:t>vector </a:t>
            </a:r>
            <a:r>
              <a:rPr lang="en-US" sz="3200" b="1" i="1" smtClean="0">
                <a:solidFill>
                  <a:srgbClr val="0000FF"/>
                </a:solidFill>
              </a:rPr>
              <a:t>riêng đltt</a:t>
            </a:r>
            <a:r>
              <a:rPr lang="en-US" sz="3200" i="1" smtClean="0">
                <a:solidFill>
                  <a:srgbClr val="0000FF"/>
                </a:solidFill>
              </a:rPr>
              <a:t> của </a:t>
            </a:r>
            <a:r>
              <a:rPr lang="en-US" sz="3200" i="1">
                <a:solidFill>
                  <a:srgbClr val="0000FF"/>
                </a:solidFill>
              </a:rPr>
              <a:t>A thì D = </a:t>
            </a:r>
            <a:r>
              <a:rPr lang="en-US" sz="3200" i="1" smtClean="0">
                <a:solidFill>
                  <a:srgbClr val="0000FF"/>
                </a:solidFill>
              </a:rPr>
              <a:t>P</a:t>
            </a:r>
            <a:r>
              <a:rPr lang="en-US" sz="3200" i="1" baseline="30000" smtClean="0">
                <a:solidFill>
                  <a:srgbClr val="0000FF"/>
                </a:solidFill>
              </a:rPr>
              <a:t>−1</a:t>
            </a:r>
            <a:r>
              <a:rPr lang="en-US" sz="3200" i="1" smtClean="0">
                <a:solidFill>
                  <a:srgbClr val="0000FF"/>
                </a:solidFill>
              </a:rPr>
              <a:t>AP chéo </a:t>
            </a:r>
            <a:r>
              <a:rPr lang="en-US" sz="3200" i="1">
                <a:solidFill>
                  <a:srgbClr val="0000FF"/>
                </a:solidFill>
              </a:rPr>
              <a:t>.</a:t>
            </a:r>
          </a:p>
          <a:p>
            <a:pPr defTabSz="957263">
              <a:lnSpc>
                <a:spcPct val="120000"/>
              </a:lnSpc>
              <a:spcBef>
                <a:spcPct val="50000"/>
              </a:spcBef>
            </a:pPr>
            <a:r>
              <a:rPr lang="en-US" sz="3200" b="0" i="1" smtClean="0">
                <a:solidFill>
                  <a:srgbClr val="0000FF"/>
                </a:solidFill>
              </a:rPr>
              <a:t>(Đường chéo của D chứa các trị riêng của </a:t>
            </a:r>
            <a:r>
              <a:rPr lang="en-US" sz="3200" b="0" i="1">
                <a:solidFill>
                  <a:srgbClr val="0000FF"/>
                </a:solidFill>
              </a:rPr>
              <a:t>A)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789</Words>
  <Application>Microsoft Office PowerPoint</Application>
  <PresentationFormat>On-screen Show (4:3)</PresentationFormat>
  <Paragraphs>79</Paragraphs>
  <Slides>22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Office Theme</vt:lpstr>
      <vt:lpstr>Equation</vt:lpstr>
      <vt:lpstr>MathType 6.0 Equation</vt:lpstr>
      <vt:lpstr>BÀI TẬP TRỊ RIÊNG – VECTOR RIÊNG</vt:lpstr>
      <vt:lpstr>TRỊ RIÊNG – VECTOR RIÊNG MA TRẬN</vt:lpstr>
      <vt:lpstr>TRỊ RIÊNG – VECTOR RIÊNG MA TRẬN</vt:lpstr>
      <vt:lpstr>TRỊ RIÊNG – VECTOR RIÊNG MA TRẬN</vt:lpstr>
      <vt:lpstr>TRỊ RIÊNG – VECTOR RIÊNG MA TRẬN</vt:lpstr>
      <vt:lpstr>TRỊ RIÊNG – VECTOR RIÊNG MA TRẬN</vt:lpstr>
      <vt:lpstr>TRỊ RIÊNG – VECTOR RIÊNG MA TRẬN</vt:lpstr>
      <vt:lpstr>TRỊ RIÊNG – VECTOR RIÊNG MA TRẬN</vt:lpstr>
      <vt:lpstr>CHÉO HÓA MA TRẬN</vt:lpstr>
      <vt:lpstr>CHÉO HÓA MA TRẬN</vt:lpstr>
      <vt:lpstr>CHÉO HÓA MA TRẬN</vt:lpstr>
      <vt:lpstr>CHÉO HÓA MA TRẬN</vt:lpstr>
      <vt:lpstr>CHÉO HÓA MA TRẬN</vt:lpstr>
      <vt:lpstr>TRỊ RIÊNG – VECTOR RIÊNG AXTT</vt:lpstr>
      <vt:lpstr>TRỊ RIÊNG – VECTOR RIÊNG AXTT</vt:lpstr>
      <vt:lpstr>TRỊ RIÊNG – VECTOR RIÊNG AXTT</vt:lpstr>
      <vt:lpstr>TRỊ RIÊNG – VECTOR RIÊNG AXTT</vt:lpstr>
      <vt:lpstr>TRỊ RIÊNG – VECTOR RIÊNG AXTT</vt:lpstr>
      <vt:lpstr>CHÉO HÓA AXTT</vt:lpstr>
      <vt:lpstr>Ví dụ</vt:lpstr>
      <vt:lpstr>Giải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TẬP TRỊ RIÊNG – VECTOR RIÊNG</dc:title>
  <dc:creator>user</dc:creator>
  <cp:lastModifiedBy>user</cp:lastModifiedBy>
  <cp:revision>31</cp:revision>
  <dcterms:created xsi:type="dcterms:W3CDTF">2012-11-03T01:54:05Z</dcterms:created>
  <dcterms:modified xsi:type="dcterms:W3CDTF">2012-12-23T14:56:02Z</dcterms:modified>
</cp:coreProperties>
</file>