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35740-822C-48B9-95C8-46A9D5DAE56D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3150-D7B4-48B7-910E-311D674CE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A3150-D7B4-48B7-910E-311D674CED5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F76-DEF9-46A2-99DF-EEFF3FA9E3DC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0B1A-96FD-41B1-B70E-0F7DC5995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F76-DEF9-46A2-99DF-EEFF3FA9E3DC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0B1A-96FD-41B1-B70E-0F7DC5995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F76-DEF9-46A2-99DF-EEFF3FA9E3DC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0B1A-96FD-41B1-B70E-0F7DC5995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F76-DEF9-46A2-99DF-EEFF3FA9E3DC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0B1A-96FD-41B1-B70E-0F7DC5995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F76-DEF9-46A2-99DF-EEFF3FA9E3DC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0B1A-96FD-41B1-B70E-0F7DC5995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F76-DEF9-46A2-99DF-EEFF3FA9E3DC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0B1A-96FD-41B1-B70E-0F7DC5995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F76-DEF9-46A2-99DF-EEFF3FA9E3DC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0B1A-96FD-41B1-B70E-0F7DC5995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600000">
            <a:off x="457200" y="76201"/>
            <a:ext cx="8229600" cy="563562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F76-DEF9-46A2-99DF-EEFF3FA9E3DC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0B1A-96FD-41B1-B70E-0F7DC5995BC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685800"/>
            <a:ext cx="8229600" cy="0"/>
          </a:xfrm>
          <a:prstGeom prst="line">
            <a:avLst/>
          </a:prstGeom>
          <a:ln w="19050" cmpd="thinThick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F76-DEF9-46A2-99DF-EEFF3FA9E3DC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0B1A-96FD-41B1-B70E-0F7DC5995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F76-DEF9-46A2-99DF-EEFF3FA9E3DC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0B1A-96FD-41B1-B70E-0F7DC5995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F76-DEF9-46A2-99DF-EEFF3FA9E3DC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0B1A-96FD-41B1-B70E-0F7DC5995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CF76-DEF9-46A2-99DF-EEFF3FA9E3DC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0B1A-96FD-41B1-B70E-0F7DC5995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zo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BÀI TẬP ÁNH XẠ TUYẾN TÍNH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TRẦN NGỌC DIỄM</a:t>
            </a:r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 trận axtt</a:t>
            </a:r>
            <a:endParaRPr 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28600" y="1450069"/>
            <a:ext cx="8686800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defTabSz="957263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smtClean="0"/>
              <a:t>Cho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f : R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R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f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x,y,z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x+y-z, x+z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971550" lvl="1" indent="-514350" defTabSz="957263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lphaLcPeriod"/>
            </a:pPr>
            <a:r>
              <a:rPr lang="en-US" sz="2800" b="0" smtClean="0"/>
              <a:t>Xác định </a:t>
            </a:r>
            <a:r>
              <a:rPr lang="en-US" sz="2800" b="0"/>
              <a:t>ma </a:t>
            </a:r>
            <a:r>
              <a:rPr lang="en-US" sz="2800" b="0" smtClean="0"/>
              <a:t>trận của </a:t>
            </a:r>
            <a:r>
              <a:rPr lang="en-US" sz="2800" b="0"/>
              <a:t>f trong </a:t>
            </a:r>
            <a:r>
              <a:rPr lang="en-US" sz="2800" b="0" smtClean="0"/>
              <a:t>các cơ sở </a:t>
            </a:r>
            <a:r>
              <a:rPr lang="en-US" sz="2800" b="0"/>
              <a:t>chính </a:t>
            </a:r>
            <a:r>
              <a:rPr lang="en-US" sz="2800" b="0" smtClean="0"/>
              <a:t>tắc  của </a:t>
            </a:r>
            <a:r>
              <a:rPr lang="en-US" sz="2800" b="0"/>
              <a:t>R</a:t>
            </a:r>
            <a:r>
              <a:rPr lang="en-US" sz="2800" b="0" baseline="-25000"/>
              <a:t>3</a:t>
            </a:r>
            <a:r>
              <a:rPr lang="en-US" sz="2800" b="0"/>
              <a:t> </a:t>
            </a:r>
            <a:r>
              <a:rPr lang="en-US" sz="2800" b="0" smtClean="0"/>
              <a:t>và </a:t>
            </a:r>
            <a:r>
              <a:rPr lang="en-US" sz="2800" b="0"/>
              <a:t>R</a:t>
            </a:r>
            <a:r>
              <a:rPr lang="en-US" sz="2800" b="0" baseline="-25000"/>
              <a:t>2</a:t>
            </a:r>
            <a:r>
              <a:rPr lang="en-US" sz="2800" b="0"/>
              <a:t>.</a:t>
            </a:r>
          </a:p>
          <a:p>
            <a:pPr marL="971550" lvl="1" indent="-514350" defTabSz="957263">
              <a:lnSpc>
                <a:spcPct val="150000"/>
              </a:lnSpc>
              <a:spcBef>
                <a:spcPct val="50000"/>
              </a:spcBef>
              <a:buFont typeface="+mj-lt"/>
              <a:buAutoNum type="alphaLcPeriod"/>
            </a:pPr>
            <a:r>
              <a:rPr lang="en-US" sz="2800" b="0" smtClean="0"/>
              <a:t> Xác định </a:t>
            </a:r>
            <a:r>
              <a:rPr lang="en-US" sz="2800" b="0"/>
              <a:t>ma </a:t>
            </a:r>
            <a:r>
              <a:rPr lang="en-US" sz="2800" b="0" smtClean="0"/>
              <a:t>trận của </a:t>
            </a:r>
            <a:r>
              <a:rPr lang="en-US" sz="2800" b="0"/>
              <a:t>f trong </a:t>
            </a:r>
            <a:r>
              <a:rPr lang="en-US" sz="2800" b="0" smtClean="0"/>
              <a:t>các cơ sở </a:t>
            </a:r>
            <a:r>
              <a:rPr lang="en-US" sz="2800" b="0"/>
              <a:t/>
            </a:r>
            <a:br>
              <a:rPr lang="en-US" sz="2800" b="0"/>
            </a:br>
            <a:r>
              <a:rPr lang="en-US" sz="2800" b="0"/>
              <a:t>E = {(1,1,1), (1,1,0), (1,0,0)} </a:t>
            </a:r>
            <a:r>
              <a:rPr lang="en-US" sz="2800" b="0" smtClean="0"/>
              <a:t>và </a:t>
            </a:r>
            <a:r>
              <a:rPr lang="en-US" sz="2800" b="0"/>
              <a:t>F = {(2,1), (1,-1)}</a:t>
            </a:r>
            <a:endParaRPr lang="en-US" sz="2800" b="0" baseline="-2500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 trận axtt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7200" y="762000"/>
            <a:ext cx="8229600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08000" indent="-508000" defTabSz="957263">
              <a:lnSpc>
                <a:spcPct val="150000"/>
              </a:lnSpc>
            </a:pPr>
            <a:r>
              <a:rPr lang="en-US" sz="2800"/>
              <a:t>2. </a:t>
            </a:r>
            <a:r>
              <a:rPr lang="en-US" sz="2800" smtClean="0"/>
              <a:t>  Cho  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 : R</a:t>
            </a:r>
            <a:r>
              <a:rPr lang="en-US" sz="2800" b="0" i="1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R</a:t>
            </a:r>
            <a:r>
              <a:rPr lang="en-US" sz="2800" b="0" i="1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800" b="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br>
              <a:rPr lang="en-US" sz="2800" b="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800" b="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="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y, z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x+y </a:t>
            </a:r>
            <a:r>
              <a:rPr lang="en-US" sz="2800" b="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−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z, y+z, 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x+y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2391013"/>
            <a:ext cx="8763000" cy="3400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defTabSz="957263">
              <a:lnSpc>
                <a:spcPct val="15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sz="2800" b="0" smtClean="0"/>
              <a:t>Xác định ma trận của f trong cơ sở chính tắc E của R</a:t>
            </a:r>
            <a:r>
              <a:rPr lang="en-US" sz="2800" b="0" baseline="-25000" smtClean="0"/>
              <a:t>3</a:t>
            </a:r>
            <a:r>
              <a:rPr lang="en-US" sz="2800" b="0" smtClean="0"/>
              <a:t> .</a:t>
            </a:r>
            <a:endParaRPr lang="en-US" sz="2800" smtClean="0"/>
          </a:p>
          <a:p>
            <a:pPr marL="514350" indent="-514350" defTabSz="957263">
              <a:lnSpc>
                <a:spcPct val="15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sz="2800" smtClean="0"/>
              <a:t>Xác định ma trận của f trong cơ sở chính tắc E và </a:t>
            </a:r>
            <a:br>
              <a:rPr lang="en-US" sz="2800" smtClean="0"/>
            </a:br>
            <a:r>
              <a:rPr lang="en-US" sz="2800" smtClean="0"/>
              <a:t>cơ sở E’ = {(1,1,1), (1,1,0), (1,0,0)}.</a:t>
            </a:r>
          </a:p>
          <a:p>
            <a:pPr marL="514350" indent="-514350" defTabSz="957263">
              <a:lnSpc>
                <a:spcPct val="15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sz="2800" smtClean="0"/>
              <a:t>Xác định ma trận của f trong cơ sở E’ = {(1,1,1), (1,1,0), (1,0,0)}.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 trận axtt</a:t>
            </a: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57200" y="901005"/>
            <a:ext cx="18069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/>
              <a:t>3. Cho axtt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438400" y="1028005"/>
          <a:ext cx="1854200" cy="482600"/>
        </p:xfrm>
        <a:graphic>
          <a:graphicData uri="http://schemas.openxmlformats.org/presentationml/2006/ole">
            <p:oleObj spid="_x0000_s21506" name="Equation" r:id="rId3" imgW="1854000" imgH="482400" progId="Equation.DSMT4">
              <p:embed/>
            </p:oleObj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0" y="943868"/>
            <a:ext cx="38411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smtClean="0"/>
              <a:t>Có ma trận trong 2 cơ sở </a:t>
            </a:r>
            <a:endParaRPr lang="en-US" sz="2800" b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066800" y="1663005"/>
          <a:ext cx="5842000" cy="1371600"/>
        </p:xfrm>
        <a:graphic>
          <a:graphicData uri="http://schemas.openxmlformats.org/presentationml/2006/ole">
            <p:oleObj spid="_x0000_s21507" name="Equation" r:id="rId4" imgW="5841720" imgH="1371600" progId="Equation.DSMT4">
              <p:embed/>
            </p:oleObj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3339405"/>
            <a:ext cx="542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smtClean="0"/>
              <a:t>là:</a:t>
            </a:r>
            <a:endParaRPr lang="en-US" sz="2800" b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600200" y="3314005"/>
          <a:ext cx="3111500" cy="1778000"/>
        </p:xfrm>
        <a:graphic>
          <a:graphicData uri="http://schemas.openxmlformats.org/presentationml/2006/ole">
            <p:oleObj spid="_x0000_s21508" name="Equation" r:id="rId5" imgW="3111480" imgH="1777680" progId="Equation.DSMT4">
              <p:embed/>
            </p:oleObj>
          </a:graphicData>
        </a:graphic>
      </p:graphicFrame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990600" y="5396805"/>
            <a:ext cx="441819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514350">
              <a:buFont typeface="VNI-Times" pitchFamily="2" charset="0"/>
              <a:buAutoNum type="alphaLcParenR"/>
            </a:pPr>
            <a:r>
              <a:rPr lang="en-US" sz="2800" b="0"/>
              <a:t>Tìm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(2,0,-1)</a:t>
            </a:r>
            <a:b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VNI-Times" pitchFamily="2" charset="0"/>
              <a:buAutoNum type="alphaLcParenR"/>
            </a:pPr>
            <a:r>
              <a:rPr lang="en-US" sz="2800" b="0"/>
              <a:t>Tìm 1 cơ </a:t>
            </a:r>
            <a:r>
              <a:rPr lang="en-US" sz="2800" b="0" smtClean="0"/>
              <a:t>sở của </a:t>
            </a:r>
            <a:r>
              <a:rPr lang="en-US" sz="2800" smtClean="0"/>
              <a:t>Im</a:t>
            </a:r>
            <a:r>
              <a:rPr lang="en-US" sz="2800" i="1" smtClean="0"/>
              <a:t>f, </a:t>
            </a:r>
            <a:r>
              <a:rPr lang="en-US" sz="2800" b="0" i="1" smtClean="0">
                <a:solidFill>
                  <a:schemeClr val="tx1"/>
                </a:solidFill>
              </a:rPr>
              <a:t>Kerf</a:t>
            </a:r>
            <a:endParaRPr lang="en-US" sz="28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 trận axtt</a:t>
            </a: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57200" y="824805"/>
            <a:ext cx="18069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/>
              <a:t>4. Cho axtt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438400" y="951805"/>
          <a:ext cx="1854200" cy="482600"/>
        </p:xfrm>
        <a:graphic>
          <a:graphicData uri="http://schemas.openxmlformats.org/presentationml/2006/ole">
            <p:oleObj spid="_x0000_s22530" name="Equation" r:id="rId4" imgW="1854000" imgH="482400" progId="Equation.DSMT4">
              <p:embed/>
            </p:oleObj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0" y="867668"/>
            <a:ext cx="36615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smtClean="0"/>
              <a:t>Có </a:t>
            </a:r>
            <a:r>
              <a:rPr lang="en-US" sz="2800" b="0"/>
              <a:t>ma </a:t>
            </a:r>
            <a:r>
              <a:rPr lang="en-US" sz="2800" b="0" smtClean="0"/>
              <a:t>trận </a:t>
            </a:r>
            <a:r>
              <a:rPr lang="en-US" sz="2800" b="0"/>
              <a:t>trong  </a:t>
            </a:r>
            <a:r>
              <a:rPr lang="en-US" sz="2800" b="0" smtClean="0"/>
              <a:t>cơ sở </a:t>
            </a:r>
            <a:endParaRPr lang="en-US" sz="2800" b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066800" y="1967805"/>
          <a:ext cx="5842000" cy="609600"/>
        </p:xfrm>
        <a:graphic>
          <a:graphicData uri="http://schemas.openxmlformats.org/presentationml/2006/ole">
            <p:oleObj spid="_x0000_s22531" name="Equation" r:id="rId5" imgW="5841720" imgH="609480" progId="Equation.DSMT4">
              <p:embed/>
            </p:oleObj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3263205"/>
            <a:ext cx="542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smtClean="0"/>
              <a:t>là:</a:t>
            </a:r>
            <a:endParaRPr lang="en-US" sz="2800" b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727200" y="3237805"/>
          <a:ext cx="2857500" cy="1778000"/>
        </p:xfrm>
        <a:graphic>
          <a:graphicData uri="http://schemas.openxmlformats.org/presentationml/2006/ole">
            <p:oleObj spid="_x0000_s22532" name="Equation" r:id="rId6" imgW="2857320" imgH="1777680" progId="Equation.DSMT4">
              <p:embed/>
            </p:oleObj>
          </a:graphicData>
        </a:graphic>
      </p:graphicFrame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990600" y="5320605"/>
            <a:ext cx="5428089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514350">
              <a:lnSpc>
                <a:spcPct val="150000"/>
              </a:lnSpc>
              <a:buFont typeface="VNI-Times" pitchFamily="2" charset="0"/>
              <a:buAutoNum type="alphaLcParenR"/>
            </a:pPr>
            <a:r>
              <a:rPr lang="en-US" sz="2800" b="0"/>
              <a:t>Tìm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(2,0,-1</a:t>
            </a: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buFont typeface="VNI-Times" pitchFamily="2" charset="0"/>
              <a:buAutoNum type="alphaLcParenR"/>
            </a:pPr>
            <a:r>
              <a:rPr lang="en-US" sz="2800" b="0"/>
              <a:t>Tìm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="0"/>
              <a:t> </a:t>
            </a:r>
            <a:r>
              <a:rPr lang="en-US" sz="2800" smtClean="0"/>
              <a:t>để</a:t>
            </a:r>
            <a:r>
              <a:rPr lang="en-US" sz="2800" b="0" smtClean="0"/>
              <a:t> 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2, 0) </a:t>
            </a:r>
            <a:r>
              <a:rPr lang="en-US" sz="2800" b="0" smtClean="0"/>
              <a:t>thuộc về </a:t>
            </a:r>
            <a:r>
              <a:rPr lang="en-US" sz="2800" b="0" i="1">
                <a:solidFill>
                  <a:schemeClr val="tx1"/>
                </a:solidFill>
              </a:rPr>
              <a:t>Kerf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ÁNH XẠ TUYẾN TÍNH</a:t>
            </a:r>
            <a:endParaRPr 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09600" y="914400"/>
            <a:ext cx="7391400" cy="181588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57263">
              <a:spcBef>
                <a:spcPct val="50000"/>
              </a:spcBef>
            </a:pPr>
            <a:r>
              <a:rPr lang="en-US" sz="2800" b="0"/>
              <a:t>    f: U</a:t>
            </a:r>
            <a:r>
              <a:rPr lang="en-US" sz="2800" b="0">
                <a:sym typeface="Symbol" pitchFamily="18" charset="2"/>
              </a:rPr>
              <a:t> V </a:t>
            </a:r>
            <a:r>
              <a:rPr lang="en-US" sz="2800" b="0" smtClean="0">
                <a:sym typeface="Symbol" pitchFamily="18" charset="2"/>
              </a:rPr>
              <a:t>là axtt nếu</a:t>
            </a:r>
            <a:endParaRPr lang="en-US" sz="2800" b="0">
              <a:sym typeface="Symbol" pitchFamily="18" charset="2"/>
            </a:endParaRPr>
          </a:p>
          <a:p>
            <a:pPr defTabSz="957263">
              <a:spcBef>
                <a:spcPct val="50000"/>
              </a:spcBef>
            </a:pPr>
            <a:r>
              <a:rPr lang="en-US" sz="2800" b="0">
                <a:sym typeface="Symbol" pitchFamily="18" charset="2"/>
              </a:rPr>
              <a:t>	i) f(x+y) = f(x) + f(y), x, yU</a:t>
            </a:r>
          </a:p>
          <a:p>
            <a:pPr defTabSz="957263">
              <a:spcBef>
                <a:spcPct val="50000"/>
              </a:spcBef>
            </a:pPr>
            <a:r>
              <a:rPr lang="en-US" sz="2800" b="0">
                <a:sym typeface="Symbol" pitchFamily="18" charset="2"/>
              </a:rPr>
              <a:t>	ii)f(x) = f(x), x U,   K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5800" y="3324225"/>
            <a:ext cx="5181600" cy="116955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57263">
              <a:spcBef>
                <a:spcPct val="50000"/>
              </a:spcBef>
            </a:pPr>
            <a:r>
              <a:rPr lang="en-US" sz="2800" b="0"/>
              <a:t>* f(M) = {f(x)/ x</a:t>
            </a:r>
            <a:r>
              <a:rPr lang="en-US" sz="2800" b="0">
                <a:sym typeface="Symbol" pitchFamily="18" charset="2"/>
              </a:rPr>
              <a:t> M}</a:t>
            </a:r>
          </a:p>
          <a:p>
            <a:pPr defTabSz="957263">
              <a:spcBef>
                <a:spcPct val="50000"/>
              </a:spcBef>
            </a:pPr>
            <a:r>
              <a:rPr lang="en-US" sz="2800" b="0">
                <a:sym typeface="Symbol" pitchFamily="18" charset="2"/>
              </a:rPr>
              <a:t>* </a:t>
            </a:r>
            <a:r>
              <a:rPr lang="en-US" sz="2800" b="0" smtClean="0">
                <a:sym typeface="Symbol" pitchFamily="18" charset="2"/>
              </a:rPr>
              <a:t>f</a:t>
            </a:r>
            <a:r>
              <a:rPr lang="en-US" sz="2800" baseline="30000" smtClean="0">
                <a:sym typeface="Symbol" pitchFamily="18" charset="2"/>
              </a:rPr>
              <a:t> − 1</a:t>
            </a:r>
            <a:r>
              <a:rPr lang="en-US" sz="2800" b="0" smtClean="0">
                <a:sym typeface="Symbol" pitchFamily="18" charset="2"/>
              </a:rPr>
              <a:t>(N</a:t>
            </a:r>
            <a:r>
              <a:rPr lang="en-US" sz="2800" b="0">
                <a:sym typeface="Symbol" pitchFamily="18" charset="2"/>
              </a:rPr>
              <a:t>) = {x/ f(x)  N}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85800" y="4848225"/>
            <a:ext cx="5029200" cy="116955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57263">
              <a:spcBef>
                <a:spcPct val="50000"/>
              </a:spcBef>
            </a:pPr>
            <a:r>
              <a:rPr lang="en-US" sz="2800" b="0"/>
              <a:t>* Imf = f(U)     </a:t>
            </a:r>
            <a:r>
              <a:rPr lang="en-US" sz="2800" b="0">
                <a:sym typeface="Symbol" pitchFamily="18" charset="2"/>
              </a:rPr>
              <a:t>: </a:t>
            </a:r>
            <a:r>
              <a:rPr lang="en-US" sz="2800" smtClean="0">
                <a:sym typeface="Symbol" pitchFamily="18" charset="2"/>
              </a:rPr>
              <a:t>ảnh của </a:t>
            </a:r>
            <a:r>
              <a:rPr lang="en-US" sz="2800" b="0" smtClean="0">
                <a:sym typeface="Symbol" pitchFamily="18" charset="2"/>
              </a:rPr>
              <a:t> </a:t>
            </a:r>
            <a:r>
              <a:rPr lang="en-US" sz="2800" b="0">
                <a:sym typeface="Symbol" pitchFamily="18" charset="2"/>
              </a:rPr>
              <a:t>f</a:t>
            </a:r>
          </a:p>
          <a:p>
            <a:pPr defTabSz="957263">
              <a:spcBef>
                <a:spcPct val="50000"/>
              </a:spcBef>
            </a:pPr>
            <a:r>
              <a:rPr lang="en-US" sz="2800" b="0">
                <a:sym typeface="Symbol" pitchFamily="18" charset="2"/>
              </a:rPr>
              <a:t>* Kerf = </a:t>
            </a:r>
            <a:r>
              <a:rPr lang="en-US" sz="2800" b="0" smtClean="0">
                <a:sym typeface="Symbol" pitchFamily="18" charset="2"/>
              </a:rPr>
              <a:t>f </a:t>
            </a:r>
            <a:r>
              <a:rPr lang="en-US" sz="2800" baseline="30000" smtClean="0">
                <a:sym typeface="Symbol" pitchFamily="18" charset="2"/>
              </a:rPr>
              <a:t>−</a:t>
            </a:r>
            <a:r>
              <a:rPr lang="en-US" sz="2800" b="0" baseline="30000" smtClean="0">
                <a:sym typeface="Symbol" pitchFamily="18" charset="2"/>
              </a:rPr>
              <a:t>1</a:t>
            </a:r>
            <a:r>
              <a:rPr lang="en-US" sz="2800" b="0" smtClean="0">
                <a:sym typeface="Symbol" pitchFamily="18" charset="2"/>
              </a:rPr>
              <a:t>(0</a:t>
            </a:r>
            <a:r>
              <a:rPr lang="en-US" sz="2800" b="0">
                <a:sym typeface="Symbol" pitchFamily="18" charset="2"/>
              </a:rPr>
              <a:t>)  : </a:t>
            </a:r>
            <a:r>
              <a:rPr lang="en-US" sz="2800" b="0" smtClean="0">
                <a:sym typeface="Symbol" pitchFamily="18" charset="2"/>
              </a:rPr>
              <a:t>nhân của </a:t>
            </a:r>
            <a:r>
              <a:rPr lang="en-US" sz="2800" b="0">
                <a:sym typeface="Symbol" pitchFamily="18" charset="2"/>
              </a:rPr>
              <a:t>f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tính chất cần nhớ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21600000">
            <a:off x="228600" y="2731565"/>
            <a:ext cx="8229600" cy="3631763"/>
          </a:xfrm>
          <a:prstGeom prst="rect">
            <a:avLst/>
          </a:prstGeom>
          <a:noFill/>
          <a:ln w="9525">
            <a:solidFill>
              <a:srgbClr val="0000CC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b="0" smtClean="0">
                <a:solidFill>
                  <a:srgbClr val="FF0000"/>
                </a:solidFill>
              </a:rPr>
              <a:t>Chú ý</a:t>
            </a:r>
            <a:endParaRPr lang="en-US" sz="2800" b="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800" b="0" err="1"/>
              <a:t>Tìm</a:t>
            </a:r>
            <a:r>
              <a:rPr lang="en-US" sz="2800" b="0"/>
              <a:t> </a:t>
            </a:r>
            <a:r>
              <a:rPr lang="en-US" sz="2800" b="0" smtClean="0"/>
              <a:t>cơ sở của </a:t>
            </a:r>
            <a:r>
              <a:rPr lang="en-US" sz="2800" b="0" err="1">
                <a:solidFill>
                  <a:schemeClr val="tx1"/>
                </a:solidFill>
              </a:rPr>
              <a:t>Imf</a:t>
            </a:r>
            <a:r>
              <a:rPr lang="en-US" sz="2800" b="0"/>
              <a:t>  </a:t>
            </a:r>
            <a:r>
              <a:rPr lang="en-US" sz="2800" b="0" smtClean="0"/>
              <a:t>là tìm cơ sở của </a:t>
            </a:r>
            <a:r>
              <a:rPr lang="en-US" sz="2800" b="0" dirty="0">
                <a:solidFill>
                  <a:schemeClr val="tx1"/>
                </a:solidFill>
              </a:rPr>
              <a:t>f(S</a:t>
            </a:r>
            <a:r>
              <a:rPr lang="en-US" sz="2800" b="0">
                <a:solidFill>
                  <a:schemeClr val="tx1"/>
                </a:solidFill>
              </a:rPr>
              <a:t>), </a:t>
            </a:r>
            <a:r>
              <a:rPr lang="en-US" sz="2800" b="0" smtClean="0">
                <a:solidFill>
                  <a:schemeClr val="tx1"/>
                </a:solidFill>
              </a:rPr>
              <a:t>với </a:t>
            </a:r>
            <a:r>
              <a:rPr lang="en-US" sz="2800" b="0">
                <a:solidFill>
                  <a:schemeClr val="tx1"/>
                </a:solidFill>
              </a:rPr>
              <a:t>S </a:t>
            </a:r>
            <a:r>
              <a:rPr lang="en-US" sz="2800" b="0" smtClean="0">
                <a:solidFill>
                  <a:schemeClr val="tx1"/>
                </a:solidFill>
              </a:rPr>
              <a:t>là tập sinh </a:t>
            </a:r>
            <a:r>
              <a:rPr lang="en-US" sz="2800" b="0" smtClean="0">
                <a:solidFill>
                  <a:schemeClr val="tx1"/>
                </a:solidFill>
              </a:rPr>
              <a:t>hoặc cơ sở của  </a:t>
            </a:r>
            <a:r>
              <a:rPr lang="en-US" sz="2800" b="0" dirty="0">
                <a:solidFill>
                  <a:schemeClr val="tx1"/>
                </a:solidFill>
              </a:rPr>
              <a:t>U.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2800" b="0" dirty="0" err="1"/>
              <a:t>Tìm</a:t>
            </a:r>
            <a:r>
              <a:rPr lang="en-US" sz="2800" b="0" dirty="0"/>
              <a:t> </a:t>
            </a:r>
            <a:r>
              <a:rPr lang="en-US" sz="2800" b="0" err="1">
                <a:solidFill>
                  <a:schemeClr val="tx1"/>
                </a:solidFill>
              </a:rPr>
              <a:t>Kerf</a:t>
            </a:r>
            <a:r>
              <a:rPr lang="en-US" sz="2800" b="0">
                <a:solidFill>
                  <a:schemeClr val="tx1"/>
                </a:solidFill>
              </a:rPr>
              <a:t>  </a:t>
            </a:r>
            <a:r>
              <a:rPr lang="en-US" sz="2800" b="0" smtClean="0"/>
              <a:t>là </a:t>
            </a:r>
            <a:r>
              <a:rPr lang="en-US" sz="2800" b="0" err="1"/>
              <a:t>tìm</a:t>
            </a:r>
            <a:r>
              <a:rPr lang="en-US" sz="2800" b="0"/>
              <a:t> </a:t>
            </a:r>
            <a:r>
              <a:rPr lang="en-US" sz="2800" b="0" smtClean="0"/>
              <a:t>không </a:t>
            </a:r>
            <a:r>
              <a:rPr lang="en-US" sz="2800" b="0" err="1"/>
              <a:t>gian</a:t>
            </a:r>
            <a:r>
              <a:rPr lang="en-US" sz="2800" b="0"/>
              <a:t> </a:t>
            </a:r>
            <a:r>
              <a:rPr lang="en-US" sz="2800" b="0" smtClean="0"/>
              <a:t>nghiệm hệ </a:t>
            </a:r>
            <a:r>
              <a:rPr lang="en-US" sz="2800" b="0" dirty="0"/>
              <a:t>pt </a:t>
            </a:r>
            <a:r>
              <a:rPr lang="en-US" sz="2800" b="0" dirty="0">
                <a:solidFill>
                  <a:schemeClr val="tx1"/>
                </a:solidFill>
              </a:rPr>
              <a:t>f(x) </a:t>
            </a:r>
            <a:r>
              <a:rPr lang="en-US" sz="2800" b="0">
                <a:solidFill>
                  <a:schemeClr val="tx1"/>
                </a:solidFill>
              </a:rPr>
              <a:t>= </a:t>
            </a:r>
            <a:r>
              <a:rPr lang="en-US" sz="2800" b="0" smtClean="0">
                <a:solidFill>
                  <a:schemeClr val="tx1"/>
                </a:solidFill>
              </a:rPr>
              <a:t>0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2800">
                <a:sym typeface="Symbol" pitchFamily="18" charset="2"/>
              </a:rPr>
              <a:t>dimImf + dimKerf = dimU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 rot="21600000">
            <a:off x="2667000" y="990600"/>
            <a:ext cx="6172200" cy="1169551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7850" lvl="1" indent="-571500" defTabSz="957263">
              <a:spcBef>
                <a:spcPct val="50000"/>
              </a:spcBef>
              <a:buFont typeface="+mj-lt"/>
              <a:buAutoNum type="romanLcPeriod"/>
            </a:pPr>
            <a:r>
              <a:rPr lang="en-US" sz="2800" b="0" smtClean="0">
                <a:sym typeface="Symbol" pitchFamily="18" charset="2"/>
              </a:rPr>
              <a:t>Nếu  </a:t>
            </a:r>
            <a:r>
              <a:rPr lang="en-US" sz="2800" b="0">
                <a:sym typeface="Symbol" pitchFamily="18" charset="2"/>
              </a:rPr>
              <a:t>M  U thì  f(M)  V</a:t>
            </a:r>
          </a:p>
          <a:p>
            <a:pPr marL="577850" lvl="1" indent="-571500" defTabSz="957263">
              <a:spcBef>
                <a:spcPct val="50000"/>
              </a:spcBef>
              <a:buFont typeface="+mj-lt"/>
              <a:buAutoNum type="romanLcPeriod"/>
            </a:pPr>
            <a:r>
              <a:rPr lang="en-US" sz="2800" smtClean="0">
                <a:sym typeface="Symbol" pitchFamily="18" charset="2"/>
              </a:rPr>
              <a:t>M  U, M = &lt; S&gt;  f(M) = &lt; f(S)&gt;</a:t>
            </a:r>
            <a:endParaRPr lang="en-US" sz="2800" smtClean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81000" y="1371600"/>
            <a:ext cx="2101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57263">
              <a:spcBef>
                <a:spcPct val="50000"/>
              </a:spcBef>
            </a:pPr>
            <a:r>
              <a:rPr lang="en-US" sz="2800" b="0" smtClean="0">
                <a:solidFill>
                  <a:srgbClr val="FF0000"/>
                </a:solidFill>
              </a:rPr>
              <a:t> </a:t>
            </a:r>
            <a:r>
              <a:rPr lang="en-US" sz="2800" b="0">
                <a:solidFill>
                  <a:srgbClr val="FF0000"/>
                </a:solidFill>
              </a:rPr>
              <a:t>f : U </a:t>
            </a:r>
            <a:r>
              <a:rPr lang="en-US" sz="2800" b="0">
                <a:solidFill>
                  <a:srgbClr val="FF0000"/>
                </a:solidFill>
                <a:sym typeface="Symbol" pitchFamily="18" charset="2"/>
              </a:rPr>
              <a:t> </a:t>
            </a:r>
            <a:r>
              <a:rPr lang="en-US" sz="2800" b="0" smtClean="0">
                <a:solidFill>
                  <a:srgbClr val="FF0000"/>
                </a:solidFill>
                <a:sym typeface="Symbol" pitchFamily="18" charset="2"/>
              </a:rPr>
              <a:t>V tt:</a:t>
            </a:r>
            <a:endParaRPr lang="en-US" sz="2800" b="0">
              <a:solidFill>
                <a:srgbClr val="FF0000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CHO ÁNH XẠ TUYẾN TÍNH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5145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smtClean="0"/>
              <a:t>Cho bởi biểu thức tường minh:</a:t>
            </a:r>
            <a:endParaRPr lang="en-US" sz="280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46200" y="1506538"/>
          <a:ext cx="6451600" cy="558800"/>
        </p:xfrm>
        <a:graphic>
          <a:graphicData uri="http://schemas.openxmlformats.org/presentationml/2006/ole">
            <p:oleObj spid="_x0000_s1026" name="Equation" r:id="rId3" imgW="6451560" imgH="55872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2362200"/>
            <a:ext cx="4857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smtClean="0"/>
              <a:t>Cho thông qua ảnh của cơ sở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 rot="21600000">
            <a:off x="762000" y="3118995"/>
            <a:ext cx="8077200" cy="2600199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57263">
              <a:lnSpc>
                <a:spcPct val="150000"/>
              </a:lnSpc>
            </a:pPr>
            <a:r>
              <a:rPr lang="en-US" sz="2800" b="0"/>
              <a:t>Cho {e</a:t>
            </a:r>
            <a:r>
              <a:rPr lang="en-US" sz="2800" b="0" baseline="-25000"/>
              <a:t>1</a:t>
            </a:r>
            <a:r>
              <a:rPr lang="en-US" sz="2800" b="0"/>
              <a:t>, …, e</a:t>
            </a:r>
            <a:r>
              <a:rPr lang="en-US" sz="2800" b="0" baseline="-25000"/>
              <a:t>n</a:t>
            </a:r>
            <a:r>
              <a:rPr lang="en-US" sz="2800" b="0"/>
              <a:t>} </a:t>
            </a:r>
            <a:r>
              <a:rPr lang="en-US" sz="2800" b="0" smtClean="0"/>
              <a:t>là </a:t>
            </a:r>
            <a:r>
              <a:rPr lang="en-US" sz="2800" b="0" smtClean="0">
                <a:solidFill>
                  <a:srgbClr val="FF0000"/>
                </a:solidFill>
              </a:rPr>
              <a:t>cơ sở</a:t>
            </a:r>
            <a:r>
              <a:rPr lang="en-US" sz="2800" b="0" smtClean="0"/>
              <a:t> của </a:t>
            </a:r>
            <a:r>
              <a:rPr lang="en-US" sz="2800" b="0" smtClean="0">
                <a:solidFill>
                  <a:schemeClr val="tx1"/>
                </a:solidFill>
              </a:rPr>
              <a:t>U</a:t>
            </a:r>
            <a:r>
              <a:rPr lang="en-US" sz="2800" b="0"/>
              <a:t>, {f</a:t>
            </a:r>
            <a:r>
              <a:rPr lang="en-US" sz="2800" b="0" baseline="-25000"/>
              <a:t>1</a:t>
            </a:r>
            <a:r>
              <a:rPr lang="en-US" sz="2800" b="0"/>
              <a:t>, …, f</a:t>
            </a:r>
            <a:r>
              <a:rPr lang="en-US" sz="2800" b="0" baseline="-25000"/>
              <a:t>n</a:t>
            </a:r>
            <a:r>
              <a:rPr lang="en-US" sz="2800" b="0"/>
              <a:t>} </a:t>
            </a:r>
            <a:r>
              <a:rPr lang="en-US" sz="2800" b="0" smtClean="0"/>
              <a:t>là hệ vector tùy ý trong</a:t>
            </a:r>
            <a:r>
              <a:rPr lang="en-US" sz="2800" b="0" smtClean="0">
                <a:solidFill>
                  <a:schemeClr val="tx1"/>
                </a:solidFill>
              </a:rPr>
              <a:t> </a:t>
            </a:r>
            <a:r>
              <a:rPr lang="en-US" sz="2800" b="0">
                <a:solidFill>
                  <a:schemeClr val="tx1"/>
                </a:solidFill>
              </a:rPr>
              <a:t>V</a:t>
            </a:r>
            <a:r>
              <a:rPr lang="en-US" sz="2800" b="0"/>
              <a:t>.</a:t>
            </a:r>
          </a:p>
          <a:p>
            <a:pPr defTabSz="957263">
              <a:lnSpc>
                <a:spcPct val="150000"/>
              </a:lnSpc>
            </a:pPr>
            <a:r>
              <a:rPr lang="en-US" sz="2800" b="0"/>
              <a:t>Khi </a:t>
            </a:r>
            <a:r>
              <a:rPr lang="en-US" sz="2800" smtClean="0"/>
              <a:t>đó tồn tại duy nhất axtt</a:t>
            </a:r>
            <a:r>
              <a:rPr lang="en-US" sz="2800" b="0" smtClean="0"/>
              <a:t> f: U</a:t>
            </a:r>
            <a:r>
              <a:rPr lang="en-US" sz="2800" b="0" smtClean="0">
                <a:sym typeface="Symbol" pitchFamily="18" charset="2"/>
              </a:rPr>
              <a:t> V sao </a:t>
            </a:r>
            <a:r>
              <a:rPr lang="en-US" sz="2800" b="0">
                <a:sym typeface="Symbol" pitchFamily="18" charset="2"/>
              </a:rPr>
              <a:t>cho </a:t>
            </a:r>
            <a:r>
              <a:rPr lang="en-US" sz="2800" b="0">
                <a:solidFill>
                  <a:schemeClr val="tx1"/>
                </a:solidFill>
                <a:sym typeface="Symbol" pitchFamily="18" charset="2"/>
              </a:rPr>
              <a:t>f(e</a:t>
            </a:r>
            <a:r>
              <a:rPr lang="en-US" sz="2800" b="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800" b="0">
                <a:solidFill>
                  <a:schemeClr val="tx1"/>
                </a:solidFill>
                <a:sym typeface="Symbol" pitchFamily="18" charset="2"/>
              </a:rPr>
              <a:t>) = f</a:t>
            </a:r>
            <a:r>
              <a:rPr lang="en-US" sz="2800" b="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800" b="0">
                <a:sym typeface="Symbol" pitchFamily="18" charset="2"/>
              </a:rPr>
              <a:t>, i = 1, 2, …, 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" y="5950803"/>
            <a:ext cx="8534400" cy="65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57263">
              <a:lnSpc>
                <a:spcPct val="150000"/>
              </a:lnSpc>
            </a:pPr>
            <a:r>
              <a:rPr lang="en-US" sz="2800" b="0" smtClean="0"/>
              <a:t>Với </a:t>
            </a:r>
            <a:r>
              <a:rPr lang="en-US" sz="2800" b="0"/>
              <a:t>x = </a:t>
            </a:r>
            <a:r>
              <a:rPr lang="en-US" sz="2800" b="0">
                <a:sym typeface="Symbol" pitchFamily="18" charset="2"/>
              </a:rPr>
              <a:t></a:t>
            </a:r>
            <a:r>
              <a:rPr lang="en-US" sz="2800" b="0" baseline="-25000">
                <a:sym typeface="Symbol" pitchFamily="18" charset="2"/>
              </a:rPr>
              <a:t>1</a:t>
            </a:r>
            <a:r>
              <a:rPr lang="en-US" sz="2800" b="0">
                <a:sym typeface="Symbol" pitchFamily="18" charset="2"/>
              </a:rPr>
              <a:t>e</a:t>
            </a:r>
            <a:r>
              <a:rPr lang="en-US" sz="2800" b="0" baseline="-25000">
                <a:sym typeface="Symbol" pitchFamily="18" charset="2"/>
              </a:rPr>
              <a:t>1</a:t>
            </a:r>
            <a:r>
              <a:rPr lang="en-US" sz="2800" b="0">
                <a:sym typeface="Symbol" pitchFamily="18" charset="2"/>
              </a:rPr>
              <a:t> +…+ </a:t>
            </a:r>
            <a:r>
              <a:rPr lang="en-US" sz="2800" b="0" baseline="-25000">
                <a:sym typeface="Symbol" pitchFamily="18" charset="2"/>
              </a:rPr>
              <a:t>n</a:t>
            </a:r>
            <a:r>
              <a:rPr lang="en-US" sz="2800" b="0">
                <a:sym typeface="Symbol" pitchFamily="18" charset="2"/>
              </a:rPr>
              <a:t>e</a:t>
            </a:r>
            <a:r>
              <a:rPr lang="en-US" sz="2800" b="0" baseline="-25000">
                <a:sym typeface="Symbol" pitchFamily="18" charset="2"/>
              </a:rPr>
              <a:t>n</a:t>
            </a:r>
            <a:r>
              <a:rPr lang="en-US" sz="2800" b="0">
                <a:sym typeface="Symbol" pitchFamily="18" charset="2"/>
              </a:rPr>
              <a:t> </a:t>
            </a:r>
            <a:r>
              <a:rPr lang="en-US" sz="2800" b="0" smtClean="0">
                <a:sym typeface="Symbol" pitchFamily="18" charset="2"/>
              </a:rPr>
              <a:t>V:  </a:t>
            </a:r>
            <a:r>
              <a:rPr lang="en-US" sz="2800" b="0" smtClean="0">
                <a:solidFill>
                  <a:srgbClr val="FF0000"/>
                </a:solidFill>
                <a:sym typeface="Symbol" pitchFamily="18" charset="2"/>
              </a:rPr>
              <a:t>f(x</a:t>
            </a:r>
            <a:r>
              <a:rPr lang="en-US" sz="2800" b="0">
                <a:solidFill>
                  <a:srgbClr val="FF0000"/>
                </a:solidFill>
                <a:sym typeface="Symbol" pitchFamily="18" charset="2"/>
              </a:rPr>
              <a:t>) = </a:t>
            </a:r>
            <a:r>
              <a:rPr lang="en-US" sz="2800" b="0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sz="2800" b="0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 sz="2800" b="0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sz="2800" b="0">
                <a:solidFill>
                  <a:srgbClr val="FF0000"/>
                </a:solidFill>
                <a:sym typeface="Symbol" pitchFamily="18" charset="2"/>
              </a:rPr>
              <a:t> +…+ </a:t>
            </a:r>
            <a:r>
              <a:rPr lang="en-US" sz="2800" b="0" baseline="-2500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sz="2800" b="0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 sz="2800" b="0" baseline="-2500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sz="2800" b="0">
                <a:solidFill>
                  <a:srgbClr val="FF0000"/>
                </a:solidFill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Cách cho axtt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 rot="21600000">
            <a:off x="609600" y="1421557"/>
            <a:ext cx="7391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57263">
              <a:spcBef>
                <a:spcPct val="50000"/>
              </a:spcBef>
            </a:pPr>
            <a:r>
              <a:rPr lang="en-US" sz="2800" b="0"/>
              <a:t>1. Tìm  axtt 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="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b="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0" smtClean="0">
                <a:sym typeface="Symbol" pitchFamily="18" charset="2"/>
              </a:rPr>
              <a:t>xác định bởi</a:t>
            </a:r>
            <a:endParaRPr lang="en-US" sz="2800" b="0">
              <a:sym typeface="Symbol" pitchFamily="18" charset="2"/>
            </a:endParaRPr>
          </a:p>
          <a:p>
            <a:pPr defTabSz="957263">
              <a:spcBef>
                <a:spcPct val="50000"/>
              </a:spcBef>
            </a:pPr>
            <a:r>
              <a:rPr lang="en-US" sz="2800" b="0">
                <a:sym typeface="Symbol" pitchFamily="18" charset="2"/>
              </a:rPr>
              <a:t>	</a:t>
            </a:r>
            <a:r>
              <a:rPr lang="en-US" sz="2800" b="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 </a:t>
            </a: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1,1) = (</a:t>
            </a: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1,−2,0</a:t>
            </a: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),  </a:t>
            </a:r>
            <a:r>
              <a:rPr lang="en-US" sz="2800" b="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 </a:t>
            </a: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(2, − 3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(1,2,3)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" y="2895600"/>
            <a:ext cx="8001000" cy="2047220"/>
            <a:chOff x="685800" y="2895600"/>
            <a:chExt cx="8001000" cy="2047220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685800" y="2895600"/>
              <a:ext cx="542167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0"/>
                <a:t>2. Cho axtt </a:t>
              </a:r>
              <a:r>
                <a:rPr lang="en-US" sz="2800"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8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sz="2800"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2800" b="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8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lang="en-US" sz="2800"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R</a:t>
              </a:r>
              <a:r>
                <a:rPr lang="en-US" sz="2800" b="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3</a:t>
              </a:r>
              <a:r>
                <a:rPr lang="en-US" sz="2800" b="0"/>
                <a:t> </a:t>
              </a:r>
              <a:r>
                <a:rPr lang="en-US" sz="2800" b="0" smtClean="0"/>
                <a:t>xác định bởi </a:t>
              </a:r>
              <a:r>
                <a:rPr lang="en-US" sz="2800" b="0"/>
                <a:t>:</a:t>
              </a: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192213" y="3733800"/>
            <a:ext cx="7494587" cy="482600"/>
          </p:xfrm>
          <a:graphic>
            <a:graphicData uri="http://schemas.openxmlformats.org/presentationml/2006/ole">
              <p:oleObj spid="_x0000_s2050" name="Equation" r:id="rId3" imgW="8331120" imgH="482400" progId="Equation.DSMT4">
                <p:embed/>
              </p:oleObj>
            </a:graphicData>
          </a:graphic>
        </p:graphicFrame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1713695" y="4419600"/>
              <a:ext cx="202010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0"/>
                <a:t>Tìm  </a:t>
              </a:r>
              <a:r>
                <a:rPr lang="en-US" sz="2800"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8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(2,0,1)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Cách cho axtt</a:t>
            </a:r>
            <a:endParaRPr lang="en-US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33400" y="1447800"/>
            <a:ext cx="8343900" cy="2027504"/>
            <a:chOff x="533400" y="1447800"/>
            <a:chExt cx="8343900" cy="2027319"/>
          </a:xfrm>
        </p:grpSpPr>
        <p:sp>
          <p:nvSpPr>
            <p:cNvPr id="5" name="TextBox 3"/>
            <p:cNvSpPr txBox="1">
              <a:spLocks noChangeArrowheads="1"/>
            </p:cNvSpPr>
            <p:nvPr/>
          </p:nvSpPr>
          <p:spPr bwMode="auto">
            <a:xfrm>
              <a:off x="533400" y="1447800"/>
              <a:ext cx="2972289" cy="523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0"/>
                <a:t>1. Cho f: R</a:t>
              </a:r>
              <a:r>
                <a:rPr lang="en-US" sz="2800" b="0" baseline="-25000"/>
                <a:t>3</a:t>
              </a:r>
              <a:r>
                <a:rPr lang="en-US" sz="2800" b="0"/>
                <a:t> </a:t>
              </a:r>
              <a:r>
                <a:rPr lang="en-US" sz="2800" b="0">
                  <a:sym typeface="Symbol" pitchFamily="18" charset="2"/>
                </a:rPr>
                <a:t> R</a:t>
              </a:r>
              <a:r>
                <a:rPr lang="en-US" sz="2800" b="0" baseline="-25000">
                  <a:sym typeface="Symbol" pitchFamily="18" charset="2"/>
                </a:rPr>
                <a:t>3</a:t>
              </a:r>
              <a:r>
                <a:rPr lang="en-US" sz="2800" b="0">
                  <a:sym typeface="Symbol" pitchFamily="18" charset="2"/>
                </a:rPr>
                <a:t>,</a:t>
              </a:r>
              <a:r>
                <a:rPr lang="en-US" sz="2800" b="0"/>
                <a:t> </a:t>
              </a: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901700" y="2243138"/>
            <a:ext cx="7975600" cy="558800"/>
          </p:xfrm>
          <a:graphic>
            <a:graphicData uri="http://schemas.openxmlformats.org/presentationml/2006/ole">
              <p:oleObj spid="_x0000_s18433" name="Equation" r:id="rId3" imgW="7975440" imgH="558720" progId="Equation.DSMT4">
                <p:embed/>
              </p:oleObj>
            </a:graphicData>
          </a:graphic>
        </p:graphicFrame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62000" y="2951947"/>
              <a:ext cx="7772400" cy="523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57263">
                <a:spcBef>
                  <a:spcPct val="50000"/>
                </a:spcBef>
              </a:pPr>
              <a:r>
                <a:rPr lang="en-US" sz="2800" b="0" smtClean="0">
                  <a:sym typeface="Symbol" pitchFamily="18" charset="2"/>
                </a:rPr>
                <a:t>Xác định cơ sở cà chiều của </a:t>
              </a:r>
              <a:r>
                <a:rPr lang="en-US" sz="2800" b="0">
                  <a:sym typeface="Symbol" pitchFamily="18" charset="2"/>
                </a:rPr>
                <a:t>Imf </a:t>
              </a:r>
              <a:r>
                <a:rPr lang="en-US" sz="2800" b="0" smtClean="0">
                  <a:sym typeface="Symbol" pitchFamily="18" charset="2"/>
                </a:rPr>
                <a:t>và </a:t>
              </a:r>
              <a:r>
                <a:rPr lang="en-US" sz="2800" b="0">
                  <a:sym typeface="Symbol" pitchFamily="18" charset="2"/>
                </a:rPr>
                <a:t>Kerf.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1450" y="4264025"/>
            <a:ext cx="8667750" cy="2031325"/>
            <a:chOff x="171450" y="4264025"/>
            <a:chExt cx="8667750" cy="2031325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533400" y="4264025"/>
              <a:ext cx="8229600" cy="203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 defTabSz="957263">
                <a:spcBef>
                  <a:spcPct val="50000"/>
                </a:spcBef>
                <a:buFont typeface="+mj-lt"/>
                <a:buAutoNum type="arabicPeriod" startAt="2"/>
              </a:pPr>
              <a:r>
                <a:rPr lang="en-US" sz="2800" b="0" smtClean="0"/>
                <a:t>f</a:t>
              </a:r>
              <a:r>
                <a:rPr lang="en-US" sz="2800" b="0"/>
                <a:t>: R</a:t>
              </a:r>
              <a:r>
                <a:rPr lang="en-US" sz="2800" b="0" baseline="-25000"/>
                <a:t>4</a:t>
              </a:r>
              <a:r>
                <a:rPr lang="en-US" sz="2800" b="0"/>
                <a:t> </a:t>
              </a:r>
              <a:r>
                <a:rPr lang="en-US" sz="2800" b="0">
                  <a:sym typeface="Symbol" pitchFamily="18" charset="2"/>
                </a:rPr>
                <a:t> R</a:t>
              </a:r>
              <a:r>
                <a:rPr lang="en-US" sz="2800" b="0" baseline="-25000">
                  <a:sym typeface="Symbol" pitchFamily="18" charset="2"/>
                </a:rPr>
                <a:t>3</a:t>
              </a:r>
              <a:r>
                <a:rPr lang="en-US" sz="2800" b="0">
                  <a:sym typeface="Symbol" pitchFamily="18" charset="2"/>
                </a:rPr>
                <a:t>, </a:t>
              </a:r>
              <a:r>
                <a:rPr lang="en-US" sz="2800" b="0" smtClean="0">
                  <a:sym typeface="Symbol" pitchFamily="18" charset="2"/>
                </a:rPr>
                <a:t/>
              </a:r>
              <a:br>
                <a:rPr lang="en-US" sz="2800" b="0" smtClean="0">
                  <a:sym typeface="Symbol" pitchFamily="18" charset="2"/>
                </a:rPr>
              </a:br>
              <a:r>
                <a:rPr lang="en-US" sz="2800" b="0" smtClean="0">
                  <a:sym typeface="Symbol" pitchFamily="18" charset="2"/>
                </a:rPr>
                <a:t/>
              </a:r>
              <a:br>
                <a:rPr lang="en-US" sz="2800" b="0" smtClean="0">
                  <a:sym typeface="Symbol" pitchFamily="18" charset="2"/>
                </a:rPr>
              </a:br>
              <a:endParaRPr lang="en-US" sz="2800" b="0">
                <a:sym typeface="Symbol" pitchFamily="18" charset="2"/>
              </a:endParaRPr>
            </a:p>
            <a:p>
              <a:pPr defTabSz="957263">
                <a:spcBef>
                  <a:spcPct val="50000"/>
                </a:spcBef>
              </a:pPr>
              <a:r>
                <a:rPr lang="en-US" sz="2800" smtClean="0">
                  <a:sym typeface="Symbol" pitchFamily="18" charset="2"/>
                </a:rPr>
                <a:t>Xác định cơ sở cà chiều của Imf và Kerf.</a:t>
              </a:r>
              <a:endParaRPr lang="en-US" sz="2800">
                <a:sym typeface="Symbol" pitchFamily="18" charset="2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71450" y="5105400"/>
            <a:ext cx="8667750" cy="558800"/>
          </p:xfrm>
          <a:graphic>
            <a:graphicData uri="http://schemas.openxmlformats.org/presentationml/2006/ole">
              <p:oleObj spid="_x0000_s18434" name="Equation" r:id="rId4" imgW="9867600" imgH="558720" progId="Equation.DSMT4">
                <p:embed/>
              </p:oleObj>
            </a:graphicData>
          </a:graphic>
        </p:graphicFrame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Cách cho axtt</a:t>
            </a:r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92100" y="990600"/>
            <a:ext cx="8547100" cy="2122999"/>
            <a:chOff x="292100" y="1447800"/>
            <a:chExt cx="8547100" cy="2123558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685800" y="1447800"/>
              <a:ext cx="5511445" cy="523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0"/>
                <a:t>3. </a:t>
              </a:r>
              <a:r>
                <a:rPr lang="en-US" sz="2800" b="0" smtClean="0"/>
                <a:t> Cho </a:t>
              </a:r>
              <a:r>
                <a:rPr lang="en-US" sz="2800" b="0"/>
                <a:t>axtt </a:t>
              </a:r>
              <a:r>
                <a:rPr lang="en-US" sz="2800"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8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sz="2800"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2800" b="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8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lang="en-US" sz="2800"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R</a:t>
              </a:r>
              <a:r>
                <a:rPr lang="en-US" sz="2800" b="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3</a:t>
              </a:r>
              <a:r>
                <a:rPr lang="en-US" sz="2800" b="0"/>
                <a:t> </a:t>
              </a:r>
              <a:r>
                <a:rPr lang="en-US" sz="2800" b="0" smtClean="0"/>
                <a:t>xác định bởi </a:t>
              </a:r>
              <a:r>
                <a:rPr lang="en-US" sz="2800" b="0"/>
                <a:t>:</a:t>
              </a:r>
            </a:p>
          </p:txBody>
        </p:sp>
        <p:graphicFrame>
          <p:nvGraphicFramePr>
            <p:cNvPr id="5" name="Object 2"/>
            <p:cNvGraphicFramePr>
              <a:graphicFrameLocks noChangeAspect="1"/>
            </p:cNvGraphicFramePr>
            <p:nvPr/>
          </p:nvGraphicFramePr>
          <p:xfrm>
            <a:off x="292100" y="2209800"/>
            <a:ext cx="8547100" cy="558800"/>
          </p:xfrm>
          <a:graphic>
            <a:graphicData uri="http://schemas.openxmlformats.org/presentationml/2006/ole">
              <p:oleObj spid="_x0000_s19458" name="Equation" r:id="rId3" imgW="9499320" imgH="558720" progId="Equation.DSMT4">
                <p:embed/>
              </p:oleObj>
            </a:graphicData>
          </a:graphic>
        </p:graphicFrame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914400" y="3048000"/>
              <a:ext cx="3879588" cy="523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0"/>
                <a:t>Tìm 1 </a:t>
              </a:r>
              <a:r>
                <a:rPr lang="en-US" sz="2800" b="0" smtClean="0"/>
                <a:t>cơ sở của </a:t>
              </a:r>
              <a:r>
                <a:rPr lang="en-US" sz="2800"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Imf, Kerf</a:t>
              </a:r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212725" y="3784600"/>
            <a:ext cx="8707438" cy="2148285"/>
            <a:chOff x="212725" y="4241800"/>
            <a:chExt cx="8707438" cy="2148992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85800" y="4241800"/>
              <a:ext cx="5511445" cy="523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0"/>
                <a:t>4. </a:t>
              </a:r>
              <a:r>
                <a:rPr lang="en-US" sz="2800" b="0" smtClean="0"/>
                <a:t> Cho </a:t>
              </a:r>
              <a:r>
                <a:rPr lang="en-US" sz="2800" b="0"/>
                <a:t>axtt </a:t>
              </a:r>
              <a:r>
                <a:rPr lang="en-US" sz="2800"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8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sz="2800"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2800" b="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8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lang="en-US" sz="2800"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R</a:t>
              </a:r>
              <a:r>
                <a:rPr lang="en-US" sz="2800" b="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3</a:t>
              </a:r>
              <a:r>
                <a:rPr lang="en-US" sz="2800" b="0"/>
                <a:t> </a:t>
              </a:r>
              <a:r>
                <a:rPr lang="en-US" sz="2800" b="0" smtClean="0"/>
                <a:t>xác định bởi </a:t>
              </a:r>
              <a:r>
                <a:rPr lang="en-US" sz="2800" b="0"/>
                <a:t>:</a:t>
              </a:r>
            </a:p>
          </p:txBody>
        </p:sp>
        <p:graphicFrame>
          <p:nvGraphicFramePr>
            <p:cNvPr id="9" name="Object 3"/>
            <p:cNvGraphicFramePr>
              <a:graphicFrameLocks noChangeAspect="1"/>
            </p:cNvGraphicFramePr>
            <p:nvPr/>
          </p:nvGraphicFramePr>
          <p:xfrm>
            <a:off x="212725" y="5003800"/>
            <a:ext cx="8707438" cy="558800"/>
          </p:xfrm>
          <a:graphic>
            <a:graphicData uri="http://schemas.openxmlformats.org/presentationml/2006/ole">
              <p:oleObj spid="_x0000_s19459" name="Equation" r:id="rId4" imgW="9677160" imgH="558720" progId="Equation.DSMT4">
                <p:embed/>
              </p:oleObj>
            </a:graphicData>
          </a:graphic>
        </p:graphicFrame>
        <p:sp>
          <p:nvSpPr>
            <p:cNvPr id="10" name="TextBox 10"/>
            <p:cNvSpPr txBox="1">
              <a:spLocks noChangeArrowheads="1"/>
            </p:cNvSpPr>
            <p:nvPr/>
          </p:nvSpPr>
          <p:spPr bwMode="auto">
            <a:xfrm>
              <a:off x="1066800" y="5867400"/>
              <a:ext cx="5429692" cy="523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0"/>
                <a:t>Tìm </a:t>
              </a:r>
              <a:r>
                <a:rPr lang="en-US" sz="2800"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 b="0"/>
                <a:t> </a:t>
              </a:r>
              <a:r>
                <a:rPr lang="en-US" sz="2800" smtClean="0"/>
                <a:t>để</a:t>
              </a:r>
              <a:r>
                <a:rPr lang="en-US" sz="2800" b="0" smtClean="0"/>
                <a:t> </a:t>
              </a:r>
              <a:r>
                <a:rPr lang="en-US" sz="2800"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sz="28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=(1,-2,m)</a:t>
              </a:r>
              <a:r>
                <a:rPr lang="en-US" sz="2800" b="0"/>
                <a:t> </a:t>
              </a:r>
              <a:r>
                <a:rPr lang="en-US" sz="2800" b="0" smtClean="0"/>
                <a:t>thuộc  về </a:t>
              </a:r>
              <a:r>
                <a:rPr lang="en-US" sz="2800"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Kerf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Cách cho axtt</a:t>
            </a:r>
            <a:endParaRPr lang="en-US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 rot="21600000">
            <a:off x="228600" y="1358048"/>
            <a:ext cx="8686800" cy="17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defTabSz="957263">
              <a:spcBef>
                <a:spcPct val="50000"/>
              </a:spcBef>
              <a:buFont typeface="+mj-lt"/>
              <a:buAutoNum type="arabicPeriod" startAt="5"/>
            </a:pPr>
            <a:r>
              <a:rPr lang="en-US" sz="2800" smtClean="0"/>
              <a:t> </a:t>
            </a:r>
            <a:r>
              <a:rPr lang="en-US" sz="2800"/>
              <a:t>Tìm cơ </a:t>
            </a:r>
            <a:r>
              <a:rPr lang="en-US" sz="2800" smtClean="0"/>
              <a:t>sở và chiều của </a:t>
            </a:r>
            <a:r>
              <a:rPr lang="en-US" sz="2800"/>
              <a:t>Kerf, Imf </a:t>
            </a:r>
            <a:r>
              <a:rPr lang="en-US" sz="2800" smtClean="0"/>
              <a:t>nếu </a:t>
            </a:r>
            <a:r>
              <a:rPr lang="en-US" sz="2800"/>
              <a:t>f cho </a:t>
            </a:r>
            <a:r>
              <a:rPr lang="en-US" sz="2800" smtClean="0"/>
              <a:t>bởi</a:t>
            </a:r>
          </a:p>
          <a:p>
            <a:pPr marL="406400" indent="276225" defTabSz="957263">
              <a:lnSpc>
                <a:spcPct val="150000"/>
              </a:lnSpc>
            </a:pPr>
            <a:r>
              <a:rPr lang="en-US" sz="2800" smtClean="0"/>
              <a:t>f: R</a:t>
            </a:r>
            <a:r>
              <a:rPr lang="en-US" sz="2800" baseline="-25000" smtClean="0"/>
              <a:t>3</a:t>
            </a:r>
            <a:r>
              <a:rPr lang="en-US" sz="2800" smtClean="0"/>
              <a:t> </a:t>
            </a:r>
            <a:r>
              <a:rPr lang="en-US" sz="2800" b="0" smtClean="0">
                <a:sym typeface="Symbol" pitchFamily="18" charset="2"/>
              </a:rPr>
              <a:t> R</a:t>
            </a:r>
            <a:r>
              <a:rPr lang="en-US" sz="2800" b="0" baseline="-25000" smtClean="0">
                <a:sym typeface="Symbol" pitchFamily="18" charset="2"/>
              </a:rPr>
              <a:t>3</a:t>
            </a:r>
            <a:r>
              <a:rPr lang="en-US" sz="2800" b="0" smtClean="0">
                <a:sym typeface="Symbol" pitchFamily="18" charset="2"/>
              </a:rPr>
              <a:t> : </a:t>
            </a:r>
            <a:r>
              <a:rPr lang="en-US" sz="2800" b="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(1,1,1) = (1,2,1), </a:t>
            </a:r>
            <a:b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</a:t>
            </a:r>
            <a:r>
              <a:rPr lang="en-US" sz="2800" b="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(1,1,2) = (2,1,-1), </a:t>
            </a:r>
            <a:r>
              <a:rPr lang="en-US" sz="2800" b="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(1,2,1)= </a:t>
            </a: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(5,4,-1)</a:t>
            </a:r>
            <a:endParaRPr lang="en-US" sz="2800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 TRẬN ÁNH XẠ TUYẾN TÍNH</a:t>
            </a:r>
            <a:endParaRPr lang="en-US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09600" y="3595688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57263">
              <a:spcBef>
                <a:spcPct val="50000"/>
              </a:spcBef>
            </a:pPr>
            <a:r>
              <a:rPr lang="en-US" sz="2800" b="0"/>
              <a:t>A </a:t>
            </a:r>
            <a:r>
              <a:rPr lang="en-US" sz="2800" b="0" smtClean="0"/>
              <a:t>gọi là </a:t>
            </a:r>
            <a:r>
              <a:rPr lang="en-US" sz="2800" b="0"/>
              <a:t>ma </a:t>
            </a:r>
            <a:r>
              <a:rPr lang="en-US" sz="2800" b="0" smtClean="0"/>
              <a:t>trận của </a:t>
            </a:r>
            <a:r>
              <a:rPr lang="en-US" sz="2800" b="0"/>
              <a:t>f trong 2 </a:t>
            </a:r>
            <a:r>
              <a:rPr lang="en-US" sz="2800" b="0" smtClean="0"/>
              <a:t>cơ sở </a:t>
            </a:r>
            <a:r>
              <a:rPr lang="en-US" sz="2800" b="0"/>
              <a:t>E, F.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52400" y="914400"/>
            <a:ext cx="8763000" cy="116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57263"/>
            <a:r>
              <a:rPr lang="en-US" sz="2800" b="0"/>
              <a:t>f : U </a:t>
            </a:r>
            <a:r>
              <a:rPr lang="en-US" sz="2800" b="0">
                <a:sym typeface="Symbol" pitchFamily="18" charset="2"/>
              </a:rPr>
              <a:t> V </a:t>
            </a:r>
            <a:r>
              <a:rPr lang="en-US" sz="2800" b="0" smtClean="0">
                <a:sym typeface="Symbol" pitchFamily="18" charset="2"/>
              </a:rPr>
              <a:t>tuyến </a:t>
            </a:r>
            <a:r>
              <a:rPr lang="en-US" sz="2800" b="0">
                <a:sym typeface="Symbol" pitchFamily="18" charset="2"/>
              </a:rPr>
              <a:t>tính, dimU = n, dim V = m</a:t>
            </a:r>
          </a:p>
          <a:p>
            <a:pPr defTabSz="957263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b="0">
                <a:sym typeface="Symbol" pitchFamily="18" charset="2"/>
              </a:rPr>
              <a:t>E = {e</a:t>
            </a:r>
            <a:r>
              <a:rPr lang="en-US" sz="2800" b="0" baseline="-25000">
                <a:sym typeface="Symbol" pitchFamily="18" charset="2"/>
              </a:rPr>
              <a:t>1</a:t>
            </a:r>
            <a:r>
              <a:rPr lang="en-US" sz="2800" b="0">
                <a:sym typeface="Symbol" pitchFamily="18" charset="2"/>
              </a:rPr>
              <a:t>, …, e</a:t>
            </a:r>
            <a:r>
              <a:rPr lang="en-US" sz="2800" b="0" baseline="-25000">
                <a:sym typeface="Symbol" pitchFamily="18" charset="2"/>
              </a:rPr>
              <a:t>n</a:t>
            </a:r>
            <a:r>
              <a:rPr lang="en-US" sz="2800" b="0">
                <a:sym typeface="Symbol" pitchFamily="18" charset="2"/>
              </a:rPr>
              <a:t>}, F = {f</a:t>
            </a:r>
            <a:r>
              <a:rPr lang="en-US" sz="2800" b="0" baseline="-25000">
                <a:sym typeface="Symbol" pitchFamily="18" charset="2"/>
              </a:rPr>
              <a:t>1</a:t>
            </a:r>
            <a:r>
              <a:rPr lang="en-US" sz="2800" b="0">
                <a:sym typeface="Symbol" pitchFamily="18" charset="2"/>
              </a:rPr>
              <a:t>, …, f</a:t>
            </a:r>
            <a:r>
              <a:rPr lang="en-US" sz="2800" b="0" baseline="-25000">
                <a:sym typeface="Symbol" pitchFamily="18" charset="2"/>
              </a:rPr>
              <a:t>m</a:t>
            </a:r>
            <a:r>
              <a:rPr lang="en-US" sz="2800" b="0">
                <a:sym typeface="Symbol" pitchFamily="18" charset="2"/>
              </a:rPr>
              <a:t>} </a:t>
            </a:r>
            <a:r>
              <a:rPr lang="en-US" sz="2800" b="0" smtClean="0">
                <a:sym typeface="Symbol" pitchFamily="18" charset="2"/>
              </a:rPr>
              <a:t>là cơ sở của </a:t>
            </a:r>
            <a:r>
              <a:rPr lang="en-US" sz="2800" b="0">
                <a:sym typeface="Symbol" pitchFamily="18" charset="2"/>
              </a:rPr>
              <a:t>U </a:t>
            </a:r>
            <a:r>
              <a:rPr lang="en-US" sz="2800" b="0" smtClean="0">
                <a:sym typeface="Symbol" pitchFamily="18" charset="2"/>
              </a:rPr>
              <a:t>và </a:t>
            </a:r>
            <a:r>
              <a:rPr lang="en-US" sz="2800" b="0">
                <a:sym typeface="Symbol" pitchFamily="18" charset="2"/>
              </a:rPr>
              <a:t>V</a:t>
            </a: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685800" y="2605088"/>
            <a:ext cx="6934200" cy="838200"/>
            <a:chOff x="685800" y="3519487"/>
            <a:chExt cx="6934200" cy="838200"/>
          </a:xfrm>
        </p:grpSpPr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808038" y="3581399"/>
            <a:ext cx="6608762" cy="685800"/>
          </p:xfrm>
          <a:graphic>
            <a:graphicData uri="http://schemas.openxmlformats.org/presentationml/2006/ole">
              <p:oleObj spid="_x0000_s20482" name="Equation" r:id="rId3" imgW="6616440" imgH="685800" progId="Equation.DSMT4">
                <p:embed/>
              </p:oleObj>
            </a:graphicData>
          </a:graphic>
        </p:graphicFrame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685800" y="3519487"/>
              <a:ext cx="69342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0"/>
            </a:p>
          </p:txBody>
        </p:sp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1676400" y="4419600"/>
            <a:ext cx="3810000" cy="1143000"/>
            <a:chOff x="1676400" y="5334000"/>
            <a:chExt cx="3810000" cy="1143000"/>
          </a:xfrm>
        </p:grpSpPr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1943100" y="5562600"/>
            <a:ext cx="3178175" cy="647700"/>
          </p:xfrm>
          <a:graphic>
            <a:graphicData uri="http://schemas.openxmlformats.org/presentationml/2006/ole">
              <p:oleObj spid="_x0000_s20483" name="Equation" r:id="rId4" imgW="3174840" imgH="647640" progId="Equation.DSMT4">
                <p:embed/>
              </p:oleObj>
            </a:graphicData>
          </a:graphic>
        </p:graphicFrame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676400" y="5334000"/>
              <a:ext cx="3810000" cy="1143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57263"/>
              <a:endParaRPr lang="en-US" sz="2800" b="0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585</Words>
  <Application>Microsoft Office PowerPoint</Application>
  <PresentationFormat>On-screen Show (4:3)</PresentationFormat>
  <Paragraphs>68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Equation</vt:lpstr>
      <vt:lpstr>MathType 6.0 Equation</vt:lpstr>
      <vt:lpstr>BÀI TẬP ÁNH XẠ TUYẾN TÍNH</vt:lpstr>
      <vt:lpstr>ÁNH XẠ TUYẾN TÍNH</vt:lpstr>
      <vt:lpstr>Một số tính chất cần nhớ</vt:lpstr>
      <vt:lpstr>CÁCH CHO ÁNH XẠ TUYẾN TÍNH</vt:lpstr>
      <vt:lpstr> Cách cho axtt</vt:lpstr>
      <vt:lpstr> Cách cho axtt</vt:lpstr>
      <vt:lpstr> Cách cho axtt</vt:lpstr>
      <vt:lpstr> Cách cho axtt</vt:lpstr>
      <vt:lpstr>MA TRẬN ÁNH XẠ TUYẾN TÍNH</vt:lpstr>
      <vt:lpstr>Ma trận axtt</vt:lpstr>
      <vt:lpstr>Ma trận axtt</vt:lpstr>
      <vt:lpstr>Ma trận axtt</vt:lpstr>
      <vt:lpstr>Ma trận axtt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ÁNH XẠ TUYẾN TÍNH</dc:title>
  <dc:creator>user</dc:creator>
  <cp:lastModifiedBy>user</cp:lastModifiedBy>
  <cp:revision>15</cp:revision>
  <dcterms:created xsi:type="dcterms:W3CDTF">2012-11-01T02:48:20Z</dcterms:created>
  <dcterms:modified xsi:type="dcterms:W3CDTF">2012-12-13T13:03:36Z</dcterms:modified>
</cp:coreProperties>
</file>