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101"/>
  </p:notesMasterIdLst>
  <p:sldIdLst>
    <p:sldId id="256" r:id="rId3"/>
    <p:sldId id="729" r:id="rId4"/>
    <p:sldId id="266" r:id="rId5"/>
    <p:sldId id="730" r:id="rId6"/>
    <p:sldId id="269" r:id="rId7"/>
    <p:sldId id="750" r:id="rId8"/>
    <p:sldId id="286" r:id="rId9"/>
    <p:sldId id="288" r:id="rId10"/>
    <p:sldId id="296" r:id="rId11"/>
    <p:sldId id="735" r:id="rId12"/>
    <p:sldId id="737" r:id="rId13"/>
    <p:sldId id="738" r:id="rId14"/>
    <p:sldId id="740" r:id="rId15"/>
    <p:sldId id="754" r:id="rId16"/>
    <p:sldId id="755" r:id="rId17"/>
    <p:sldId id="752" r:id="rId18"/>
    <p:sldId id="753" r:id="rId19"/>
    <p:sldId id="751" r:id="rId20"/>
    <p:sldId id="745" r:id="rId21"/>
    <p:sldId id="746" r:id="rId22"/>
    <p:sldId id="747" r:id="rId23"/>
    <p:sldId id="748" r:id="rId24"/>
    <p:sldId id="408" r:id="rId25"/>
    <p:sldId id="407" r:id="rId26"/>
    <p:sldId id="364" r:id="rId27"/>
    <p:sldId id="368" r:id="rId28"/>
    <p:sldId id="369" r:id="rId29"/>
    <p:sldId id="393" r:id="rId30"/>
    <p:sldId id="394" r:id="rId31"/>
    <p:sldId id="391" r:id="rId32"/>
    <p:sldId id="392" r:id="rId33"/>
    <p:sldId id="749" r:id="rId34"/>
    <p:sldId id="756" r:id="rId35"/>
    <p:sldId id="757" r:id="rId36"/>
    <p:sldId id="294" r:id="rId37"/>
    <p:sldId id="758" r:id="rId38"/>
    <p:sldId id="297" r:id="rId39"/>
    <p:sldId id="298" r:id="rId40"/>
    <p:sldId id="299" r:id="rId41"/>
    <p:sldId id="300" r:id="rId42"/>
    <p:sldId id="759" r:id="rId43"/>
    <p:sldId id="760" r:id="rId44"/>
    <p:sldId id="761" r:id="rId45"/>
    <p:sldId id="762" r:id="rId46"/>
    <p:sldId id="764" r:id="rId47"/>
    <p:sldId id="769" r:id="rId48"/>
    <p:sldId id="770" r:id="rId49"/>
    <p:sldId id="771" r:id="rId50"/>
    <p:sldId id="792" r:id="rId51"/>
    <p:sldId id="777" r:id="rId52"/>
    <p:sldId id="780" r:id="rId53"/>
    <p:sldId id="782" r:id="rId54"/>
    <p:sldId id="781" r:id="rId55"/>
    <p:sldId id="783" r:id="rId56"/>
    <p:sldId id="784" r:id="rId57"/>
    <p:sldId id="398" r:id="rId58"/>
    <p:sldId id="793" r:id="rId59"/>
    <p:sldId id="399" r:id="rId60"/>
    <p:sldId id="401" r:id="rId61"/>
    <p:sldId id="413" r:id="rId62"/>
    <p:sldId id="414" r:id="rId63"/>
    <p:sldId id="416" r:id="rId64"/>
    <p:sldId id="418" r:id="rId65"/>
    <p:sldId id="420" r:id="rId66"/>
    <p:sldId id="437" r:id="rId67"/>
    <p:sldId id="438" r:id="rId68"/>
    <p:sldId id="439" r:id="rId69"/>
    <p:sldId id="440" r:id="rId70"/>
    <p:sldId id="441" r:id="rId71"/>
    <p:sldId id="794" r:id="rId72"/>
    <p:sldId id="425" r:id="rId73"/>
    <p:sldId id="426" r:id="rId74"/>
    <p:sldId id="385" r:id="rId75"/>
    <p:sldId id="389" r:id="rId76"/>
    <p:sldId id="429" r:id="rId77"/>
    <p:sldId id="430" r:id="rId78"/>
    <p:sldId id="431" r:id="rId79"/>
    <p:sldId id="432" r:id="rId80"/>
    <p:sldId id="433" r:id="rId81"/>
    <p:sldId id="434" r:id="rId82"/>
    <p:sldId id="435" r:id="rId83"/>
    <p:sldId id="795" r:id="rId84"/>
    <p:sldId id="796" r:id="rId85"/>
    <p:sldId id="797" r:id="rId86"/>
    <p:sldId id="798" r:id="rId87"/>
    <p:sldId id="799" r:id="rId88"/>
    <p:sldId id="498" r:id="rId89"/>
    <p:sldId id="499" r:id="rId90"/>
    <p:sldId id="500" r:id="rId91"/>
    <p:sldId id="501" r:id="rId92"/>
    <p:sldId id="372" r:id="rId93"/>
    <p:sldId id="502" r:id="rId94"/>
    <p:sldId id="400" r:id="rId95"/>
    <p:sldId id="503" r:id="rId96"/>
    <p:sldId id="504" r:id="rId97"/>
    <p:sldId id="505" r:id="rId98"/>
    <p:sldId id="506" r:id="rId99"/>
    <p:sldId id="454" r:id="rId10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68F128-8132-409A-AF4A-DBC4DCE6ECC5}">
          <p14:sldIdLst>
            <p14:sldId id="256"/>
            <p14:sldId id="729"/>
            <p14:sldId id="266"/>
            <p14:sldId id="730"/>
            <p14:sldId id="269"/>
            <p14:sldId id="750"/>
            <p14:sldId id="286"/>
            <p14:sldId id="288"/>
            <p14:sldId id="296"/>
            <p14:sldId id="735"/>
            <p14:sldId id="737"/>
            <p14:sldId id="738"/>
            <p14:sldId id="740"/>
            <p14:sldId id="754"/>
            <p14:sldId id="755"/>
            <p14:sldId id="752"/>
            <p14:sldId id="753"/>
            <p14:sldId id="751"/>
            <p14:sldId id="745"/>
            <p14:sldId id="746"/>
            <p14:sldId id="747"/>
            <p14:sldId id="748"/>
            <p14:sldId id="408"/>
            <p14:sldId id="407"/>
            <p14:sldId id="364"/>
            <p14:sldId id="368"/>
            <p14:sldId id="369"/>
            <p14:sldId id="393"/>
            <p14:sldId id="394"/>
            <p14:sldId id="391"/>
            <p14:sldId id="392"/>
            <p14:sldId id="749"/>
            <p14:sldId id="756"/>
            <p14:sldId id="757"/>
            <p14:sldId id="294"/>
            <p14:sldId id="758"/>
            <p14:sldId id="297"/>
            <p14:sldId id="298"/>
            <p14:sldId id="299"/>
            <p14:sldId id="300"/>
            <p14:sldId id="759"/>
            <p14:sldId id="760"/>
            <p14:sldId id="761"/>
            <p14:sldId id="762"/>
            <p14:sldId id="764"/>
            <p14:sldId id="769"/>
            <p14:sldId id="770"/>
            <p14:sldId id="771"/>
            <p14:sldId id="792"/>
            <p14:sldId id="777"/>
            <p14:sldId id="780"/>
            <p14:sldId id="782"/>
            <p14:sldId id="781"/>
            <p14:sldId id="783"/>
            <p14:sldId id="784"/>
            <p14:sldId id="398"/>
            <p14:sldId id="793"/>
            <p14:sldId id="399"/>
            <p14:sldId id="401"/>
            <p14:sldId id="413"/>
            <p14:sldId id="414"/>
            <p14:sldId id="416"/>
            <p14:sldId id="418"/>
            <p14:sldId id="420"/>
            <p14:sldId id="437"/>
            <p14:sldId id="438"/>
            <p14:sldId id="439"/>
            <p14:sldId id="440"/>
            <p14:sldId id="441"/>
            <p14:sldId id="794"/>
            <p14:sldId id="425"/>
            <p14:sldId id="426"/>
            <p14:sldId id="385"/>
            <p14:sldId id="389"/>
            <p14:sldId id="429"/>
            <p14:sldId id="430"/>
            <p14:sldId id="431"/>
            <p14:sldId id="432"/>
            <p14:sldId id="433"/>
            <p14:sldId id="434"/>
            <p14:sldId id="435"/>
            <p14:sldId id="795"/>
            <p14:sldId id="796"/>
            <p14:sldId id="797"/>
            <p14:sldId id="798"/>
            <p14:sldId id="799"/>
            <p14:sldId id="498"/>
            <p14:sldId id="499"/>
            <p14:sldId id="500"/>
            <p14:sldId id="501"/>
            <p14:sldId id="372"/>
            <p14:sldId id="502"/>
            <p14:sldId id="400"/>
            <p14:sldId id="503"/>
            <p14:sldId id="504"/>
            <p14:sldId id="505"/>
            <p14:sldId id="506"/>
            <p14:sldId id="454"/>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17A"/>
    <a:srgbClr val="1E41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9" autoAdjust="0"/>
    <p:restoredTop sz="95144"/>
  </p:normalViewPr>
  <p:slideViewPr>
    <p:cSldViewPr snapToGrid="0">
      <p:cViewPr varScale="1">
        <p:scale>
          <a:sx n="68" d="100"/>
          <a:sy n="68" d="100"/>
        </p:scale>
        <p:origin x="1332" y="60"/>
      </p:cViewPr>
      <p:guideLst>
        <p:guide orient="horz" pos="2160"/>
        <p:guide pos="2880"/>
      </p:guideLst>
    </p:cSldViewPr>
  </p:slideViewPr>
  <p:notesTextViewPr>
    <p:cViewPr>
      <p:scale>
        <a:sx n="1" d="1"/>
        <a:sy n="1" d="1"/>
      </p:scale>
      <p:origin x="0" y="0"/>
    </p:cViewPr>
  </p:notesTextViewPr>
  <p:sorterViewPr>
    <p:cViewPr>
      <p:scale>
        <a:sx n="100" d="100"/>
        <a:sy n="100" d="100"/>
      </p:scale>
      <p:origin x="0" y="-33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5CBCE-4909-4D53-B738-682D54A78E95}" type="datetimeFigureOut">
              <a:rPr lang="en-US" smtClean="0"/>
              <a:t>11/1/2021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3466B-7CE8-46C2-9E58-3BC08954854B}" type="slidenum">
              <a:rPr lang="en-US" smtClean="0"/>
              <a:t>‹#›</a:t>
            </a:fld>
            <a:endParaRPr lang="en-US"/>
          </a:p>
        </p:txBody>
      </p:sp>
    </p:spTree>
    <p:extLst>
      <p:ext uri="{BB962C8B-B14F-4D97-AF65-F5344CB8AC3E}">
        <p14:creationId xmlns:p14="http://schemas.microsoft.com/office/powerpoint/2010/main" val="210940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510A3FF3-3450-441D-8E2D-032D29CF97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E3C82F4D-646A-4DAA-B9A2-5A9645DBFC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vi-VN">
              <a:latin typeface="Calibri" panose="020F0502020204030204" pitchFamily="34" charset="0"/>
            </a:endParaRPr>
          </a:p>
        </p:txBody>
      </p:sp>
      <p:sp>
        <p:nvSpPr>
          <p:cNvPr id="62468" name="Slide Number Placeholder 3">
            <a:extLst>
              <a:ext uri="{FF2B5EF4-FFF2-40B4-BE49-F238E27FC236}">
                <a16:creationId xmlns:a16="http://schemas.microsoft.com/office/drawing/2014/main" id="{D730B038-9DB8-4CC9-8345-4B81B038DE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6FFC80-E15B-4A5F-AC36-1A09B024298D}" type="slidenum">
              <a:rPr lang="en-US" altLang="vi-VN">
                <a:latin typeface="Arial" panose="020B0604020202020204" pitchFamily="34" charset="0"/>
              </a:rPr>
              <a:pPr>
                <a:spcBef>
                  <a:spcPct val="0"/>
                </a:spcBef>
              </a:pPr>
              <a:t>28</a:t>
            </a:fld>
            <a:endParaRPr lang="en-US" altLang="vi-V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pt-BR" sz="1100" b="0" i="0" kern="1200" dirty="0">
                <a:solidFill>
                  <a:schemeClr val="tx1"/>
                </a:solidFill>
                <a:effectLst/>
                <a:latin typeface="Arial" charset="0"/>
                <a:ea typeface="+mn-ea"/>
                <a:cs typeface="+mn-cs"/>
              </a:rPr>
              <a:t>a[n] = a[n-1] + a[n-2] + a[n-3] (n&gt;=4)</a:t>
            </a:r>
          </a:p>
          <a:p>
            <a:pPr marL="228600" indent="-228600">
              <a:buFont typeface="Arial" panose="020B0604020202020204" pitchFamily="34" charset="0"/>
              <a:buChar char="•"/>
            </a:pPr>
            <a:r>
              <a:rPr lang="pt-BR" sz="1100" b="0" i="0" kern="1200" dirty="0">
                <a:solidFill>
                  <a:schemeClr val="tx1"/>
                </a:solidFill>
                <a:effectLst/>
                <a:latin typeface="Arial" charset="0"/>
                <a:ea typeface="+mn-ea"/>
                <a:cs typeface="+mn-cs"/>
              </a:rPr>
              <a:t>a[n] = a[n-1] + a[n-2] + a[n-3] (n&gt;=5)</a:t>
            </a:r>
            <a:endParaRPr lang="vi-VN" dirty="0"/>
          </a:p>
          <a:p>
            <a:endParaRPr lang="vi-VN" dirty="0"/>
          </a:p>
        </p:txBody>
      </p:sp>
    </p:spTree>
    <p:extLst>
      <p:ext uri="{BB962C8B-B14F-4D97-AF65-F5344CB8AC3E}">
        <p14:creationId xmlns:p14="http://schemas.microsoft.com/office/powerpoint/2010/main" val="1192186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100" b="0" i="0" kern="1200" dirty="0">
                <a:solidFill>
                  <a:schemeClr val="tx1"/>
                </a:solidFill>
                <a:effectLst/>
                <a:latin typeface="Arial" charset="0"/>
                <a:ea typeface="+mn-ea"/>
                <a:cs typeface="+mn-cs"/>
              </a:rPr>
              <a:t>a[n]=2*a[n-4]+a[n-5]</a:t>
            </a:r>
          </a:p>
          <a:p>
            <a:pPr marL="0" indent="0">
              <a:buFont typeface="Arial" panose="020B0604020202020204" pitchFamily="34" charset="0"/>
              <a:buNone/>
            </a:pPr>
            <a:r>
              <a:rPr lang="vi-VN" sz="1100" kern="1200" dirty="0">
                <a:solidFill>
                  <a:schemeClr val="tx1"/>
                </a:solidFill>
                <a:effectLst/>
                <a:latin typeface="Arial" charset="0"/>
                <a:ea typeface="+mn-ea"/>
                <a:cs typeface="+mn-cs"/>
              </a:rPr>
              <a:t>= H(n-4) </a:t>
            </a:r>
            <a:r>
              <a:rPr lang="en-GB" sz="1100" kern="1200" dirty="0">
                <a:solidFill>
                  <a:schemeClr val="tx1"/>
                </a:solidFill>
                <a:effectLst/>
                <a:latin typeface="Arial" charset="0"/>
                <a:ea typeface="+mn-ea"/>
                <a:cs typeface="+mn-cs"/>
              </a:rPr>
              <a:t>+</a:t>
            </a:r>
            <a:r>
              <a:rPr lang="vi-VN" sz="1100" kern="1200" dirty="0">
                <a:solidFill>
                  <a:schemeClr val="tx1"/>
                </a:solidFill>
                <a:effectLst/>
                <a:latin typeface="Arial" charset="0"/>
                <a:ea typeface="+mn-ea"/>
                <a:cs typeface="+mn-cs"/>
              </a:rPr>
              <a:t> H(n-3) </a:t>
            </a:r>
            <a:r>
              <a:rPr lang="en-GB" sz="1100" kern="1200" dirty="0">
                <a:solidFill>
                  <a:schemeClr val="tx1"/>
                </a:solidFill>
                <a:effectLst/>
                <a:latin typeface="Arial" charset="0"/>
                <a:ea typeface="+mn-ea"/>
                <a:cs typeface="+mn-cs"/>
              </a:rPr>
              <a:t>-</a:t>
            </a:r>
            <a:r>
              <a:rPr lang="vi-VN" sz="1100" kern="1200" dirty="0">
                <a:solidFill>
                  <a:schemeClr val="tx1"/>
                </a:solidFill>
                <a:effectLst/>
                <a:latin typeface="Arial" charset="0"/>
                <a:ea typeface="+mn-ea"/>
                <a:cs typeface="+mn-cs"/>
              </a:rPr>
              <a:t> H(n-2) + H(n-1)  nếu n&gt;4</a:t>
            </a:r>
            <a:endParaRPr lang="en-GB" sz="1100" kern="1200" dirty="0">
              <a:solidFill>
                <a:schemeClr val="tx1"/>
              </a:solidFill>
              <a:effectLst/>
              <a:latin typeface="Arial" charset="0"/>
              <a:ea typeface="+mn-ea"/>
              <a:cs typeface="+mn-cs"/>
            </a:endParaRPr>
          </a:p>
          <a:p>
            <a:pPr marL="0" indent="0">
              <a:buFont typeface="Arial" panose="020B0604020202020204" pitchFamily="34" charset="0"/>
              <a:buNone/>
            </a:pPr>
            <a:endParaRPr lang="pt-BR" sz="1100" b="0" i="0" kern="1200" dirty="0">
              <a:solidFill>
                <a:schemeClr val="tx1"/>
              </a:solidFill>
              <a:effectLst/>
              <a:latin typeface="Arial" charset="0"/>
              <a:ea typeface="+mn-ea"/>
              <a:cs typeface="+mn-cs"/>
            </a:endParaRPr>
          </a:p>
          <a:p>
            <a:pPr marL="171450" indent="-171450">
              <a:buFont typeface="Arial" panose="020B0604020202020204" pitchFamily="34" charset="0"/>
              <a:buChar char="•"/>
            </a:pPr>
            <a:r>
              <a:rPr lang="pt-BR" sz="1100" b="0" i="0" kern="1200" dirty="0">
                <a:solidFill>
                  <a:schemeClr val="tx1"/>
                </a:solidFill>
                <a:effectLst/>
                <a:latin typeface="Arial" charset="0"/>
                <a:ea typeface="+mn-ea"/>
                <a:cs typeface="+mn-cs"/>
              </a:rPr>
              <a:t>a[n] = a[n-2] + a[n-3] + a[n-4] +a[n-6]</a:t>
            </a:r>
          </a:p>
          <a:p>
            <a:pPr marL="0" indent="0">
              <a:buFont typeface="Arial" panose="020B0604020202020204" pitchFamily="34" charset="0"/>
              <a:buNone/>
            </a:pPr>
            <a:r>
              <a:rPr lang="en-GB" sz="1100" kern="1200" dirty="0">
                <a:solidFill>
                  <a:schemeClr val="tx1"/>
                </a:solidFill>
                <a:effectLst/>
                <a:latin typeface="Arial" charset="0"/>
                <a:ea typeface="+mn-ea"/>
                <a:cs typeface="+mn-cs"/>
              </a:rPr>
              <a:t>= </a:t>
            </a:r>
            <a:r>
              <a:rPr lang="vi-VN" sz="1100" kern="1200" dirty="0">
                <a:solidFill>
                  <a:schemeClr val="tx1"/>
                </a:solidFill>
                <a:effectLst/>
                <a:latin typeface="Arial" charset="0"/>
                <a:ea typeface="+mn-ea"/>
                <a:cs typeface="+mn-cs"/>
              </a:rPr>
              <a:t>H(n-4) - H(n-3) + H(n-2) + H(n-1) </a:t>
            </a:r>
            <a:r>
              <a:rPr lang="en-GB" sz="1100" kern="1200" dirty="0" err="1">
                <a:solidFill>
                  <a:schemeClr val="tx1"/>
                </a:solidFill>
                <a:effectLst/>
                <a:latin typeface="Arial" charset="0"/>
                <a:ea typeface="+mn-ea"/>
                <a:cs typeface="+mn-cs"/>
              </a:rPr>
              <a:t>nếu</a:t>
            </a:r>
            <a:r>
              <a:rPr lang="en-GB" sz="1100" kern="1200" baseline="0" dirty="0">
                <a:solidFill>
                  <a:schemeClr val="tx1"/>
                </a:solidFill>
                <a:effectLst/>
                <a:latin typeface="Arial" charset="0"/>
                <a:ea typeface="+mn-ea"/>
                <a:cs typeface="+mn-cs"/>
              </a:rPr>
              <a:t> n &gt; 4</a:t>
            </a:r>
            <a:endParaRPr lang="vi-VN" dirty="0"/>
          </a:p>
        </p:txBody>
      </p:sp>
    </p:spTree>
    <p:extLst>
      <p:ext uri="{BB962C8B-B14F-4D97-AF65-F5344CB8AC3E}">
        <p14:creationId xmlns:p14="http://schemas.microsoft.com/office/powerpoint/2010/main" val="2094756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1F52548F-3ED9-48AC-B8D4-9BC0E9F183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77C796D6-EC1D-45D3-93E0-0645AB8402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vi-VN">
              <a:latin typeface="Calibri" panose="020F0502020204030204" pitchFamily="34" charset="0"/>
            </a:endParaRPr>
          </a:p>
        </p:txBody>
      </p:sp>
      <p:sp>
        <p:nvSpPr>
          <p:cNvPr id="89092" name="Slide Number Placeholder 3">
            <a:extLst>
              <a:ext uri="{FF2B5EF4-FFF2-40B4-BE49-F238E27FC236}">
                <a16:creationId xmlns:a16="http://schemas.microsoft.com/office/drawing/2014/main" id="{863419FA-D728-4AE1-9A0B-3333186E83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fld id="{4AA74CA8-0E95-43A5-A58F-7BDEF8B92601}" type="slidenum">
              <a:rPr kumimoji="0" lang="en-US" altLang="vi-VN" sz="1200" b="0" i="0" u="none" strike="noStrike" kern="0" cap="none" spc="0" normalizeH="0" baseline="0" noProof="0" smtClean="0">
                <a:ln>
                  <a:noFill/>
                </a:ln>
                <a:solidFill>
                  <a:srgbClr val="000000"/>
                </a:solidFill>
                <a:effectLst/>
                <a:uLnTx/>
                <a:uFillTx/>
                <a:latin typeface="Arial" panose="020B0604020202020204" pitchFamily="34" charset="0"/>
                <a:cs typeface="Arial"/>
                <a:sym typeface="Arial"/>
              </a:rPr>
              <a:pPr marL="0" marR="0" lvl="0" indent="0" algn="l" defTabSz="914400" rtl="0" eaLnBrk="1" fontAlgn="auto" latinLnBrk="0" hangingPunct="1">
                <a:lnSpc>
                  <a:spcPct val="100000"/>
                </a:lnSpc>
                <a:spcBef>
                  <a:spcPct val="0"/>
                </a:spcBef>
                <a:spcAft>
                  <a:spcPts val="0"/>
                </a:spcAft>
                <a:buClrTx/>
                <a:buSzTx/>
                <a:buFontTx/>
                <a:buNone/>
                <a:tabLst/>
                <a:defRPr/>
              </a:pPr>
              <a:t>87</a:t>
            </a:fld>
            <a:endParaRPr kumimoji="0" lang="en-US" altLang="vi-VN" sz="1200" b="0" i="0" u="none" strike="noStrike" kern="0" cap="none" spc="0" normalizeH="0" baseline="0" noProof="0">
              <a:ln>
                <a:noFill/>
              </a:ln>
              <a:solidFill>
                <a:srgbClr val="000000"/>
              </a:solidFill>
              <a:effectLst/>
              <a:uLnTx/>
              <a:uFillTx/>
              <a:latin typeface="Arial" panose="020B0604020202020204" pitchFamily="34" charset="0"/>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1F52548F-3ED9-48AC-B8D4-9BC0E9F183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77C796D6-EC1D-45D3-93E0-0645AB8402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vi-VN">
              <a:latin typeface="Calibri" panose="020F0502020204030204" pitchFamily="34" charset="0"/>
            </a:endParaRPr>
          </a:p>
        </p:txBody>
      </p:sp>
      <p:sp>
        <p:nvSpPr>
          <p:cNvPr id="89092" name="Slide Number Placeholder 3">
            <a:extLst>
              <a:ext uri="{FF2B5EF4-FFF2-40B4-BE49-F238E27FC236}">
                <a16:creationId xmlns:a16="http://schemas.microsoft.com/office/drawing/2014/main" id="{863419FA-D728-4AE1-9A0B-3333186E83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fld id="{4AA74CA8-0E95-43A5-A58F-7BDEF8B92601}" type="slidenum">
              <a:rPr kumimoji="0" lang="en-US" altLang="vi-VN" sz="1200" b="0" i="0" u="none" strike="noStrike" kern="0" cap="none" spc="0" normalizeH="0" baseline="0" noProof="0" smtClean="0">
                <a:ln>
                  <a:noFill/>
                </a:ln>
                <a:solidFill>
                  <a:srgbClr val="000000"/>
                </a:solidFill>
                <a:effectLst/>
                <a:uLnTx/>
                <a:uFillTx/>
                <a:latin typeface="Arial" panose="020B0604020202020204" pitchFamily="34" charset="0"/>
                <a:cs typeface="Arial"/>
                <a:sym typeface="Arial"/>
              </a:rPr>
              <a:pPr marL="0" marR="0" lvl="0" indent="0" algn="l" defTabSz="914400" rtl="0" eaLnBrk="1" fontAlgn="auto" latinLnBrk="0" hangingPunct="1">
                <a:lnSpc>
                  <a:spcPct val="100000"/>
                </a:lnSpc>
                <a:spcBef>
                  <a:spcPct val="0"/>
                </a:spcBef>
                <a:spcAft>
                  <a:spcPts val="0"/>
                </a:spcAft>
                <a:buClrTx/>
                <a:buSzTx/>
                <a:buFontTx/>
                <a:buNone/>
                <a:tabLst/>
                <a:defRPr/>
              </a:pPr>
              <a:t>88</a:t>
            </a:fld>
            <a:endParaRPr kumimoji="0" lang="en-US" altLang="vi-VN" sz="1200" b="0" i="0" u="none" strike="noStrike" kern="0" cap="none" spc="0" normalizeH="0" baseline="0" noProof="0">
              <a:ln>
                <a:noFill/>
              </a:ln>
              <a:solidFill>
                <a:srgbClr val="000000"/>
              </a:solidFill>
              <a:effectLst/>
              <a:uLnTx/>
              <a:uFillTx/>
              <a:latin typeface="Arial" panose="020B0604020202020204" pitchFamily="34" charset="0"/>
              <a:cs typeface="Arial"/>
              <a:sym typeface="Arial"/>
            </a:endParaRPr>
          </a:p>
        </p:txBody>
      </p:sp>
    </p:spTree>
    <p:extLst>
      <p:ext uri="{BB962C8B-B14F-4D97-AF65-F5344CB8AC3E}">
        <p14:creationId xmlns:p14="http://schemas.microsoft.com/office/powerpoint/2010/main" val="3996949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1F52548F-3ED9-48AC-B8D4-9BC0E9F183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77C796D6-EC1D-45D3-93E0-0645AB8402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vi-VN">
              <a:latin typeface="Calibri" panose="020F0502020204030204" pitchFamily="34" charset="0"/>
            </a:endParaRPr>
          </a:p>
        </p:txBody>
      </p:sp>
      <p:sp>
        <p:nvSpPr>
          <p:cNvPr id="89092" name="Slide Number Placeholder 3">
            <a:extLst>
              <a:ext uri="{FF2B5EF4-FFF2-40B4-BE49-F238E27FC236}">
                <a16:creationId xmlns:a16="http://schemas.microsoft.com/office/drawing/2014/main" id="{863419FA-D728-4AE1-9A0B-3333186E83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fld id="{4AA74CA8-0E95-43A5-A58F-7BDEF8B92601}" type="slidenum">
              <a:rPr kumimoji="0" lang="en-US" altLang="vi-VN" sz="1200" b="0" i="0" u="none" strike="noStrike" kern="0" cap="none" spc="0" normalizeH="0" baseline="0" noProof="0" smtClean="0">
                <a:ln>
                  <a:noFill/>
                </a:ln>
                <a:solidFill>
                  <a:srgbClr val="000000"/>
                </a:solidFill>
                <a:effectLst/>
                <a:uLnTx/>
                <a:uFillTx/>
                <a:latin typeface="Arial" panose="020B0604020202020204" pitchFamily="34" charset="0"/>
                <a:cs typeface="Arial"/>
                <a:sym typeface="Arial"/>
              </a:rPr>
              <a:pPr marL="0" marR="0" lvl="0" indent="0" algn="l" defTabSz="914400" rtl="0" eaLnBrk="1" fontAlgn="auto" latinLnBrk="0" hangingPunct="1">
                <a:lnSpc>
                  <a:spcPct val="100000"/>
                </a:lnSpc>
                <a:spcBef>
                  <a:spcPct val="0"/>
                </a:spcBef>
                <a:spcAft>
                  <a:spcPts val="0"/>
                </a:spcAft>
                <a:buClrTx/>
                <a:buSzTx/>
                <a:buFontTx/>
                <a:buNone/>
                <a:tabLst/>
                <a:defRPr/>
              </a:pPr>
              <a:t>89</a:t>
            </a:fld>
            <a:endParaRPr kumimoji="0" lang="en-US" altLang="vi-VN" sz="1200" b="0" i="0" u="none" strike="noStrike" kern="0" cap="none" spc="0" normalizeH="0" baseline="0" noProof="0">
              <a:ln>
                <a:noFill/>
              </a:ln>
              <a:solidFill>
                <a:srgbClr val="000000"/>
              </a:solidFill>
              <a:effectLst/>
              <a:uLnTx/>
              <a:uFillTx/>
              <a:latin typeface="Arial" panose="020B0604020202020204" pitchFamily="34" charset="0"/>
              <a:cs typeface="Arial"/>
              <a:sym typeface="Arial"/>
            </a:endParaRPr>
          </a:p>
        </p:txBody>
      </p:sp>
    </p:spTree>
    <p:extLst>
      <p:ext uri="{BB962C8B-B14F-4D97-AF65-F5344CB8AC3E}">
        <p14:creationId xmlns:p14="http://schemas.microsoft.com/office/powerpoint/2010/main" val="373392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AC1A31CD-B133-47E9-A7F9-43238C55303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a:extLst>
              <a:ext uri="{FF2B5EF4-FFF2-40B4-BE49-F238E27FC236}">
                <a16:creationId xmlns:a16="http://schemas.microsoft.com/office/drawing/2014/main" id="{0BFDFA71-997E-42B5-BB5E-572679EFB2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vi-VN">
              <a:latin typeface="Calibri" panose="020F0502020204030204" pitchFamily="34" charset="0"/>
            </a:endParaRPr>
          </a:p>
        </p:txBody>
      </p:sp>
      <p:sp>
        <p:nvSpPr>
          <p:cNvPr id="115716" name="Slide Number Placeholder 3">
            <a:extLst>
              <a:ext uri="{FF2B5EF4-FFF2-40B4-BE49-F238E27FC236}">
                <a16:creationId xmlns:a16="http://schemas.microsoft.com/office/drawing/2014/main" id="{77AA74E1-A499-4D4C-93DA-0D7D35EF8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fld id="{38DBAD02-DF43-4757-BDB5-F9B075C51044}" type="slidenum">
              <a:rPr kumimoji="0" lang="en-US" altLang="vi-VN" sz="1200" b="0" i="0" u="none" strike="noStrike" kern="0" cap="none" spc="0" normalizeH="0" baseline="0" noProof="0">
                <a:ln>
                  <a:noFill/>
                </a:ln>
                <a:solidFill>
                  <a:srgbClr val="000000"/>
                </a:solidFill>
                <a:effectLst/>
                <a:uLnTx/>
                <a:uFillTx/>
                <a:latin typeface="Arial" panose="020B0604020202020204" pitchFamily="34" charset="0"/>
                <a:cs typeface="Arial"/>
                <a:sym typeface="Arial"/>
              </a:rPr>
              <a:pPr marL="0" marR="0" lvl="0" indent="0" algn="l" defTabSz="914400" rtl="0" eaLnBrk="1" fontAlgn="auto" latinLnBrk="0" hangingPunct="1">
                <a:lnSpc>
                  <a:spcPct val="100000"/>
                </a:lnSpc>
                <a:spcBef>
                  <a:spcPct val="0"/>
                </a:spcBef>
                <a:spcAft>
                  <a:spcPts val="0"/>
                </a:spcAft>
                <a:buClrTx/>
                <a:buSzTx/>
                <a:buFontTx/>
                <a:buNone/>
                <a:tabLst/>
                <a:defRPr/>
              </a:pPr>
              <a:t>90</a:t>
            </a:fld>
            <a:endParaRPr kumimoji="0" lang="en-US" altLang="vi-VN" sz="1200" b="0" i="0" u="none" strike="noStrike" kern="0" cap="none" spc="0" normalizeH="0" baseline="0" noProof="0">
              <a:ln>
                <a:noFill/>
              </a:ln>
              <a:solidFill>
                <a:srgbClr val="000000"/>
              </a:solidFill>
              <a:effectLst/>
              <a:uLnTx/>
              <a:uFillTx/>
              <a:latin typeface="Arial" panose="020B0604020202020204" pitchFamily="34" charset="0"/>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AC1A31CD-B133-47E9-A7F9-43238C55303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a:extLst>
              <a:ext uri="{FF2B5EF4-FFF2-40B4-BE49-F238E27FC236}">
                <a16:creationId xmlns:a16="http://schemas.microsoft.com/office/drawing/2014/main" id="{0BFDFA71-997E-42B5-BB5E-572679EFB2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vi-VN">
              <a:latin typeface="Calibri" panose="020F0502020204030204" pitchFamily="34" charset="0"/>
            </a:endParaRPr>
          </a:p>
        </p:txBody>
      </p:sp>
      <p:sp>
        <p:nvSpPr>
          <p:cNvPr id="115716" name="Slide Number Placeholder 3">
            <a:extLst>
              <a:ext uri="{FF2B5EF4-FFF2-40B4-BE49-F238E27FC236}">
                <a16:creationId xmlns:a16="http://schemas.microsoft.com/office/drawing/2014/main" id="{77AA74E1-A499-4D4C-93DA-0D7D35EF8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8DBAD02-DF43-4757-BDB5-F9B075C51044}" type="slidenum">
              <a:rPr lang="en-US" altLang="vi-VN">
                <a:latin typeface="Arial" panose="020B0604020202020204" pitchFamily="34" charset="0"/>
              </a:rPr>
              <a:pPr>
                <a:spcBef>
                  <a:spcPct val="0"/>
                </a:spcBef>
              </a:pPr>
              <a:t>92</a:t>
            </a:fld>
            <a:endParaRPr lang="en-US" altLang="vi-VN">
              <a:latin typeface="Arial" panose="020B0604020202020204" pitchFamily="34" charset="0"/>
            </a:endParaRPr>
          </a:p>
        </p:txBody>
      </p:sp>
    </p:spTree>
    <p:extLst>
      <p:ext uri="{BB962C8B-B14F-4D97-AF65-F5344CB8AC3E}">
        <p14:creationId xmlns:p14="http://schemas.microsoft.com/office/powerpoint/2010/main" val="2104646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9F00FC7E-BCF0-475D-A897-3361FE1145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a:extLst>
              <a:ext uri="{FF2B5EF4-FFF2-40B4-BE49-F238E27FC236}">
                <a16:creationId xmlns:a16="http://schemas.microsoft.com/office/drawing/2014/main" id="{F2C6C09F-7293-4183-99DF-752B7202E2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vi-VN">
              <a:latin typeface="Calibri" panose="020F0502020204030204" pitchFamily="34" charset="0"/>
            </a:endParaRPr>
          </a:p>
        </p:txBody>
      </p:sp>
      <p:sp>
        <p:nvSpPr>
          <p:cNvPr id="99332" name="Slide Number Placeholder 3">
            <a:extLst>
              <a:ext uri="{FF2B5EF4-FFF2-40B4-BE49-F238E27FC236}">
                <a16:creationId xmlns:a16="http://schemas.microsoft.com/office/drawing/2014/main" id="{6612381C-5D36-4D27-801F-38D485D171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2936794-3395-490B-B16D-F96EAF86A75B}" type="slidenum">
              <a:rPr lang="en-US" altLang="vi-VN" smtClean="0">
                <a:latin typeface="Arial" panose="020B0604020202020204" pitchFamily="34" charset="0"/>
              </a:rPr>
              <a:pPr>
                <a:spcBef>
                  <a:spcPct val="0"/>
                </a:spcBef>
              </a:pPr>
              <a:t>95</a:t>
            </a:fld>
            <a:endParaRPr lang="en-US" altLang="vi-V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D91E3EF7-4591-4684-806D-A65D8FEE90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F706EDBF-8812-4EA5-B8A6-D4E4765C55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vi-VN">
              <a:latin typeface="Calibri" panose="020F0502020204030204" pitchFamily="34" charset="0"/>
            </a:endParaRPr>
          </a:p>
        </p:txBody>
      </p:sp>
      <p:sp>
        <p:nvSpPr>
          <p:cNvPr id="103428" name="Slide Number Placeholder 3">
            <a:extLst>
              <a:ext uri="{FF2B5EF4-FFF2-40B4-BE49-F238E27FC236}">
                <a16:creationId xmlns:a16="http://schemas.microsoft.com/office/drawing/2014/main" id="{4932748E-BB5C-4D5E-98B2-75E9D8F8BCA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580B4-4D88-45FC-BA0B-5B289B1B910B}" type="slidenum">
              <a:rPr lang="en-US" altLang="vi-VN" smtClean="0">
                <a:latin typeface="Arial" panose="020B0604020202020204" pitchFamily="34" charset="0"/>
              </a:rPr>
              <a:pPr>
                <a:spcBef>
                  <a:spcPct val="0"/>
                </a:spcBef>
              </a:pPr>
              <a:t>96</a:t>
            </a:fld>
            <a:endParaRPr lang="en-US" altLang="vi-V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D4301F51-B205-4C33-968A-CECC32D099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a:extLst>
              <a:ext uri="{FF2B5EF4-FFF2-40B4-BE49-F238E27FC236}">
                <a16:creationId xmlns:a16="http://schemas.microsoft.com/office/drawing/2014/main" id="{9E6D0C90-C370-4CF7-A20D-D22BB9DA18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vi-VN">
              <a:latin typeface="Calibri" panose="020F0502020204030204" pitchFamily="34" charset="0"/>
            </a:endParaRPr>
          </a:p>
        </p:txBody>
      </p:sp>
      <p:sp>
        <p:nvSpPr>
          <p:cNvPr id="105476" name="Slide Number Placeholder 3">
            <a:extLst>
              <a:ext uri="{FF2B5EF4-FFF2-40B4-BE49-F238E27FC236}">
                <a16:creationId xmlns:a16="http://schemas.microsoft.com/office/drawing/2014/main" id="{C2B86F4C-6B2E-48BD-B81D-FA3FF64CFB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E08F265-D014-49FA-911F-BDEB291BEF0B}" type="slidenum">
              <a:rPr lang="en-US" altLang="vi-VN" smtClean="0">
                <a:latin typeface="Arial" panose="020B0604020202020204" pitchFamily="34" charset="0"/>
              </a:rPr>
              <a:pPr>
                <a:spcBef>
                  <a:spcPct val="0"/>
                </a:spcBef>
              </a:pPr>
              <a:t>97</a:t>
            </a:fld>
            <a:endParaRPr lang="en-US" altLang="vi-V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9F4CF148-3810-4C3D-926B-CC40754EF9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596F7C3E-A37B-413B-9CBD-F3A628ADC3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vi-VN">
              <a:latin typeface="Calibri" panose="020F0502020204030204" pitchFamily="34" charset="0"/>
            </a:endParaRPr>
          </a:p>
        </p:txBody>
      </p:sp>
      <p:sp>
        <p:nvSpPr>
          <p:cNvPr id="64516" name="Slide Number Placeholder 3">
            <a:extLst>
              <a:ext uri="{FF2B5EF4-FFF2-40B4-BE49-F238E27FC236}">
                <a16:creationId xmlns:a16="http://schemas.microsoft.com/office/drawing/2014/main" id="{B4E07A14-A845-42DE-8B04-DAB5BFF36D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BC6BEF3-CCB9-4419-8EF6-DAB221E4F86E}" type="slidenum">
              <a:rPr lang="en-US" altLang="vi-VN">
                <a:latin typeface="Arial" panose="020B0604020202020204" pitchFamily="34" charset="0"/>
              </a:rPr>
              <a:pPr>
                <a:spcBef>
                  <a:spcPct val="0"/>
                </a:spcBef>
              </a:pPr>
              <a:t>29</a:t>
            </a:fld>
            <a:endParaRPr lang="en-US" altLang="vi-V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78F1760F-CE82-4827-93A9-D820A9B3D6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738FF75A-FEF4-4EA0-8517-AD5D301F82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Dereferencing a constant pointer is fine if we are simply reading the integer’s value.</a:t>
            </a:r>
          </a:p>
          <a:p>
            <a:pPr>
              <a:spcBef>
                <a:spcPct val="0"/>
              </a:spcBef>
            </a:pPr>
            <a:r>
              <a:rPr lang="en-US" altLang="vi-VN"/>
              <a:t>Reading is a perfectly legitimate and necessary capability, as shown below:</a:t>
            </a:r>
          </a:p>
          <a:p>
            <a:pPr>
              <a:spcBef>
                <a:spcPct val="0"/>
              </a:spcBef>
            </a:pPr>
            <a:r>
              <a:rPr lang="en-US" altLang="vi-VN"/>
              <a:t>   printf("%d\n", *pci);</a:t>
            </a:r>
            <a:endParaRPr lang="vi-VN" altLang="vi-VN">
              <a:latin typeface="Calibri" panose="020F0502020204030204" pitchFamily="34" charset="0"/>
            </a:endParaRPr>
          </a:p>
          <a:p>
            <a:pPr>
              <a:spcBef>
                <a:spcPct val="0"/>
              </a:spcBef>
            </a:pPr>
            <a:r>
              <a:rPr lang="en-US" altLang="vi-VN"/>
              <a:t>We cannot dereference a constant pointer to change what the pointer references, but</a:t>
            </a:r>
          </a:p>
          <a:p>
            <a:pPr>
              <a:spcBef>
                <a:spcPct val="0"/>
              </a:spcBef>
            </a:pPr>
            <a:r>
              <a:rPr lang="en-US" altLang="vi-VN"/>
              <a:t>we can change the pointer. The pointer value is not constant. The pointer can be changed</a:t>
            </a:r>
          </a:p>
          <a:p>
            <a:pPr>
              <a:spcBef>
                <a:spcPct val="0"/>
              </a:spcBef>
            </a:pPr>
            <a:r>
              <a:rPr lang="en-US" altLang="vi-VN"/>
              <a:t>to reference another constant integer or a simple integer. Doing so will not be a problem.</a:t>
            </a:r>
          </a:p>
          <a:p>
            <a:pPr>
              <a:spcBef>
                <a:spcPct val="0"/>
              </a:spcBef>
            </a:pPr>
            <a:r>
              <a:rPr lang="en-US" altLang="vi-VN"/>
              <a:t>The declaration simply limits our ability to modify the referenced variable through the</a:t>
            </a:r>
          </a:p>
          <a:p>
            <a:pPr>
              <a:spcBef>
                <a:spcPct val="0"/>
              </a:spcBef>
            </a:pPr>
            <a:r>
              <a:rPr lang="en-US" altLang="vi-VN"/>
              <a:t>pointer.</a:t>
            </a:r>
          </a:p>
          <a:p>
            <a:pPr>
              <a:spcBef>
                <a:spcPct val="0"/>
              </a:spcBef>
            </a:pPr>
            <a:r>
              <a:rPr lang="en-US" altLang="vi-VN"/>
              <a:t>This means the following assignment is legal:</a:t>
            </a:r>
          </a:p>
          <a:p>
            <a:pPr>
              <a:spcBef>
                <a:spcPct val="0"/>
              </a:spcBef>
            </a:pPr>
            <a:r>
              <a:rPr lang="en-US" altLang="vi-VN"/>
              <a:t>   pci = &amp;num;</a:t>
            </a:r>
          </a:p>
          <a:p>
            <a:pPr>
              <a:spcBef>
                <a:spcPct val="0"/>
              </a:spcBef>
            </a:pPr>
            <a:r>
              <a:rPr lang="en-US" altLang="vi-VN"/>
              <a:t>We can dereference pci to read it; however, we cannot dereference it to modify it.</a:t>
            </a:r>
          </a:p>
          <a:p>
            <a:pPr>
              <a:spcBef>
                <a:spcPct val="0"/>
              </a:spcBef>
            </a:pPr>
            <a:r>
              <a:rPr lang="en-US" altLang="vi-VN"/>
              <a:t>Consider the following assignment:</a:t>
            </a:r>
          </a:p>
          <a:p>
            <a:pPr>
              <a:spcBef>
                <a:spcPct val="0"/>
              </a:spcBef>
            </a:pPr>
            <a:r>
              <a:rPr lang="en-US" altLang="vi-VN"/>
              <a:t>   *pci = 200;</a:t>
            </a:r>
          </a:p>
          <a:p>
            <a:pPr>
              <a:spcBef>
                <a:spcPct val="0"/>
              </a:spcBef>
            </a:pPr>
            <a:r>
              <a:rPr lang="en-US" altLang="vi-VN"/>
              <a:t>This will result in the following syntax error:</a:t>
            </a:r>
          </a:p>
          <a:p>
            <a:pPr>
              <a:spcBef>
                <a:spcPct val="0"/>
              </a:spcBef>
            </a:pPr>
            <a:r>
              <a:rPr lang="en-US" altLang="vi-VN"/>
              <a:t>'pci' : you cannot assign to a variable that is const</a:t>
            </a:r>
          </a:p>
          <a:p>
            <a:pPr>
              <a:spcBef>
                <a:spcPct val="0"/>
              </a:spcBef>
            </a:pPr>
            <a:r>
              <a:rPr lang="en-US" altLang="vi-VN"/>
              <a:t>The declaration of pci as a pointer to a constant integer means:</a:t>
            </a:r>
          </a:p>
          <a:p>
            <a:pPr>
              <a:spcBef>
                <a:spcPct val="0"/>
              </a:spcBef>
            </a:pPr>
            <a:r>
              <a:rPr lang="en-US" altLang="vi-VN"/>
              <a:t>• pci can be assigned to point to different constant integers</a:t>
            </a:r>
          </a:p>
          <a:p>
            <a:pPr>
              <a:spcBef>
                <a:spcPct val="0"/>
              </a:spcBef>
            </a:pPr>
            <a:r>
              <a:rPr lang="en-US" altLang="vi-VN"/>
              <a:t>• pci can be assigned to point to different nonconstant integers</a:t>
            </a:r>
          </a:p>
          <a:p>
            <a:pPr>
              <a:spcBef>
                <a:spcPct val="0"/>
              </a:spcBef>
            </a:pPr>
            <a:r>
              <a:rPr lang="en-US" altLang="vi-VN"/>
              <a:t>• pci can be dereferenced for reading purposes</a:t>
            </a:r>
          </a:p>
          <a:p>
            <a:pPr>
              <a:spcBef>
                <a:spcPct val="0"/>
              </a:spcBef>
            </a:pPr>
            <a:r>
              <a:rPr lang="en-US" altLang="vi-VN"/>
              <a:t>• pci cannot be dereferenced to change what it points to</a:t>
            </a:r>
          </a:p>
          <a:p>
            <a:pPr>
              <a:spcBef>
                <a:spcPct val="0"/>
              </a:spcBef>
            </a:pPr>
            <a:endParaRPr lang="vi-VN" altLang="vi-VN">
              <a:latin typeface="Calibri" panose="020F0502020204030204" pitchFamily="34" charset="0"/>
            </a:endParaRPr>
          </a:p>
        </p:txBody>
      </p:sp>
      <p:sp>
        <p:nvSpPr>
          <p:cNvPr id="103428" name="Slide Number Placeholder 3">
            <a:extLst>
              <a:ext uri="{FF2B5EF4-FFF2-40B4-BE49-F238E27FC236}">
                <a16:creationId xmlns:a16="http://schemas.microsoft.com/office/drawing/2014/main" id="{C7B74023-7858-4A5F-B9F2-29F49D4545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C7C278-CCDE-44DC-BFBF-BCDC7D19E333}" type="slidenum">
              <a:rPr lang="en-US" altLang="vi-VN">
                <a:latin typeface="Arial" panose="020B0604020202020204" pitchFamily="34" charset="0"/>
              </a:rPr>
              <a:pPr>
                <a:spcBef>
                  <a:spcPct val="0"/>
                </a:spcBef>
              </a:pPr>
              <a:t>30</a:t>
            </a:fld>
            <a:endParaRPr lang="en-US" altLang="vi-V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C5769EB9-9A4F-4940-9476-B3F3159679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a:extLst>
              <a:ext uri="{FF2B5EF4-FFF2-40B4-BE49-F238E27FC236}">
                <a16:creationId xmlns:a16="http://schemas.microsoft.com/office/drawing/2014/main" id="{36B4DF7B-55EF-42ED-A27E-5291E8CA8C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vi-VN"/>
              <a:t>It is possible to dereference cpi and assign a new value to whatever cpi is referencing.</a:t>
            </a:r>
          </a:p>
          <a:p>
            <a:pPr>
              <a:spcBef>
                <a:spcPct val="0"/>
              </a:spcBef>
            </a:pPr>
            <a:r>
              <a:rPr lang="en-US" altLang="vi-VN"/>
              <a:t>The following are two valid assignments:</a:t>
            </a:r>
          </a:p>
          <a:p>
            <a:pPr>
              <a:spcBef>
                <a:spcPct val="0"/>
              </a:spcBef>
            </a:pPr>
            <a:r>
              <a:rPr lang="en-US" altLang="vi-VN"/>
              <a:t>   *cpi = limit;</a:t>
            </a:r>
          </a:p>
          <a:p>
            <a:pPr>
              <a:spcBef>
                <a:spcPct val="0"/>
              </a:spcBef>
            </a:pPr>
            <a:r>
              <a:rPr lang="en-US" altLang="vi-VN"/>
              <a:t>   *cpi = 25;</a:t>
            </a:r>
            <a:endParaRPr lang="vi-VN" altLang="vi-VN">
              <a:latin typeface="Calibri" panose="020F0502020204030204" pitchFamily="34" charset="0"/>
            </a:endParaRPr>
          </a:p>
        </p:txBody>
      </p:sp>
      <p:sp>
        <p:nvSpPr>
          <p:cNvPr id="105476" name="Slide Number Placeholder 3">
            <a:extLst>
              <a:ext uri="{FF2B5EF4-FFF2-40B4-BE49-F238E27FC236}">
                <a16:creationId xmlns:a16="http://schemas.microsoft.com/office/drawing/2014/main" id="{11A4EFD0-E16C-4315-90A6-52EB2BB4038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E27D1FE-6750-4BFC-938E-21BC3A9348BD}" type="slidenum">
              <a:rPr lang="en-US" altLang="vi-VN">
                <a:latin typeface="Arial" panose="020B0604020202020204" pitchFamily="34" charset="0"/>
              </a:rPr>
              <a:pPr>
                <a:spcBef>
                  <a:spcPct val="0"/>
                </a:spcBef>
              </a:pPr>
              <a:t>31</a:t>
            </a:fld>
            <a:endParaRPr lang="en-US" altLang="vi-V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B373466B-7CE8-46C2-9E58-3BC08954854B}" type="slidenum">
              <a:rPr lang="en-US" smtClean="0"/>
              <a:t>41</a:t>
            </a:fld>
            <a:endParaRPr lang="en-US"/>
          </a:p>
        </p:txBody>
      </p:sp>
    </p:spTree>
    <p:extLst>
      <p:ext uri="{BB962C8B-B14F-4D97-AF65-F5344CB8AC3E}">
        <p14:creationId xmlns:p14="http://schemas.microsoft.com/office/powerpoint/2010/main" val="3540912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Con trỏ hàm cũng là một biến con trỏ, do đó chúng ta có thể </a:t>
            </a:r>
            <a:r>
              <a:rPr lang="vi-VN" sz="1200" b="1" i="0" kern="1200">
                <a:solidFill>
                  <a:schemeClr val="tx1"/>
                </a:solidFill>
                <a:effectLst/>
                <a:latin typeface="+mn-lt"/>
                <a:ea typeface="+mn-ea"/>
                <a:cs typeface="+mn-cs"/>
              </a:rPr>
              <a:t>sử dụng con trỏ hàm là tham số </a:t>
            </a:r>
            <a:r>
              <a:rPr lang="vi-VN" sz="1200" b="0" i="0" kern="1200">
                <a:solidFill>
                  <a:schemeClr val="tx1"/>
                </a:solidFill>
                <a:effectLst/>
                <a:latin typeface="+mn-lt"/>
                <a:ea typeface="+mn-ea"/>
                <a:cs typeface="+mn-cs"/>
              </a:rPr>
              <a:t>của một hàm nào đó. Khi tham số của hàm là con trỏ hàm, đối số chính là địa chỉ của hàm.</a:t>
            </a:r>
            <a:endParaRPr lang="vi-VN"/>
          </a:p>
        </p:txBody>
      </p:sp>
      <p:sp>
        <p:nvSpPr>
          <p:cNvPr id="4" name="Slide Number Placeholder 3"/>
          <p:cNvSpPr>
            <a:spLocks noGrp="1"/>
          </p:cNvSpPr>
          <p:nvPr>
            <p:ph type="sldNum" sz="quarter" idx="5"/>
          </p:nvPr>
        </p:nvSpPr>
        <p:spPr/>
        <p:txBody>
          <a:bodyPr/>
          <a:lstStyle/>
          <a:p>
            <a:fld id="{B373466B-7CE8-46C2-9E58-3BC08954854B}" type="slidenum">
              <a:rPr lang="en-US" smtClean="0"/>
              <a:t>42</a:t>
            </a:fld>
            <a:endParaRPr lang="en-US"/>
          </a:p>
        </p:txBody>
      </p:sp>
    </p:spTree>
    <p:extLst>
      <p:ext uri="{BB962C8B-B14F-4D97-AF65-F5344CB8AC3E}">
        <p14:creationId xmlns:p14="http://schemas.microsoft.com/office/powerpoint/2010/main" val="253622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Với những hàm sử dụng nhiều hơn một kiểu tham số, ví dụ 2 tham số có 2 kiểu dữ liệu khác nhau, chúng ta có thể sửa lại như sau:</a:t>
            </a:r>
          </a:p>
          <a:p>
            <a:r>
              <a:rPr lang="vi-VN" sz="1200" b="1" kern="1200">
                <a:solidFill>
                  <a:schemeClr val="tx1"/>
                </a:solidFill>
                <a:effectLst/>
                <a:latin typeface="+mn-lt"/>
                <a:ea typeface="+mn-ea"/>
                <a:cs typeface="+mn-cs"/>
              </a:rPr>
              <a:t>template</a:t>
            </a:r>
            <a:r>
              <a:rPr lang="vi-VN">
                <a:effectLst/>
              </a:rPr>
              <a:t> &lt;</a:t>
            </a:r>
            <a:r>
              <a:rPr lang="vi-VN" sz="1200" b="1" kern="1200">
                <a:solidFill>
                  <a:schemeClr val="tx1"/>
                </a:solidFill>
                <a:effectLst/>
                <a:latin typeface="+mn-lt"/>
                <a:ea typeface="+mn-ea"/>
                <a:cs typeface="+mn-cs"/>
              </a:rPr>
              <a:t>typename</a:t>
            </a:r>
            <a:r>
              <a:rPr lang="vi-VN">
                <a:effectLst/>
              </a:rPr>
              <a:t> T1, </a:t>
            </a:r>
            <a:r>
              <a:rPr lang="vi-VN" sz="1200" b="1" kern="1200">
                <a:solidFill>
                  <a:schemeClr val="tx1"/>
                </a:solidFill>
                <a:effectLst/>
                <a:latin typeface="+mn-lt"/>
                <a:ea typeface="+mn-ea"/>
                <a:cs typeface="+mn-cs"/>
              </a:rPr>
              <a:t>typename</a:t>
            </a:r>
            <a:r>
              <a:rPr lang="vi-VN">
                <a:effectLst/>
              </a:rPr>
              <a:t> T2&gt; </a:t>
            </a:r>
            <a:r>
              <a:rPr lang="vi-VN" sz="1200" kern="1200">
                <a:solidFill>
                  <a:schemeClr val="tx1"/>
                </a:solidFill>
                <a:effectLst/>
                <a:latin typeface="+mn-lt"/>
                <a:ea typeface="+mn-ea"/>
                <a:cs typeface="+mn-cs"/>
              </a:rPr>
              <a:t>// template function here</a:t>
            </a:r>
            <a:r>
              <a:rPr lang="vi-VN">
                <a:effectLst/>
              </a:rPr>
              <a:t> </a:t>
            </a:r>
          </a:p>
          <a:p>
            <a:r>
              <a:rPr lang="vi-VN" sz="1200" kern="1200">
                <a:solidFill>
                  <a:schemeClr val="tx1"/>
                </a:solidFill>
                <a:effectLst/>
                <a:latin typeface="+mn-lt"/>
                <a:ea typeface="+mn-ea"/>
                <a:cs typeface="+mn-cs"/>
              </a:rPr>
              <a:t>1</a:t>
            </a:r>
          </a:p>
          <a:p>
            <a:r>
              <a:rPr lang="vi-VN" sz="1200" kern="1200">
                <a:solidFill>
                  <a:schemeClr val="tx1"/>
                </a:solidFill>
                <a:effectLst/>
                <a:latin typeface="+mn-lt"/>
                <a:ea typeface="+mn-ea"/>
                <a:cs typeface="+mn-cs"/>
              </a:rPr>
              <a:t>2</a:t>
            </a:r>
          </a:p>
          <a:p>
            <a:r>
              <a:rPr lang="vi-VN" sz="1200" kern="1200">
                <a:solidFill>
                  <a:schemeClr val="tx1"/>
                </a:solidFill>
                <a:effectLst/>
                <a:latin typeface="+mn-lt"/>
                <a:ea typeface="+mn-ea"/>
                <a:cs typeface="+mn-cs"/>
              </a:rPr>
              <a:t>3</a:t>
            </a:r>
          </a:p>
          <a:p>
            <a:r>
              <a:rPr lang="vi-VN" sz="1200" b="0" i="0" kern="1200">
                <a:solidFill>
                  <a:schemeClr val="tx1"/>
                </a:solidFill>
                <a:effectLst/>
                <a:latin typeface="+mn-lt"/>
                <a:ea typeface="+mn-ea"/>
                <a:cs typeface="+mn-cs"/>
              </a:rPr>
              <a:t>Hàm khuôn mẫu giúp bạn tiết kiệm rất nhiều thời gian, vì bạn chỉ cần viết một hàm và nó sẽ hoạt động với nhiều kiểu khác nhau. Sử dụng khuôn mẫu hàm giúp dễ quản lý và bảo trì mã hơn, vì mã trùng lặp được giảm đáng kể.</a:t>
            </a:r>
          </a:p>
          <a:p>
            <a:endParaRPr lang="vi-VN"/>
          </a:p>
        </p:txBody>
      </p:sp>
      <p:sp>
        <p:nvSpPr>
          <p:cNvPr id="4" name="Slide Number Placeholder 3"/>
          <p:cNvSpPr>
            <a:spLocks noGrp="1"/>
          </p:cNvSpPr>
          <p:nvPr>
            <p:ph type="sldNum" sz="quarter" idx="5"/>
          </p:nvPr>
        </p:nvSpPr>
        <p:spPr/>
        <p:txBody>
          <a:bodyPr/>
          <a:lstStyle/>
          <a:p>
            <a:fld id="{B373466B-7CE8-46C2-9E58-3BC08954854B}" type="slidenum">
              <a:rPr lang="en-US" smtClean="0"/>
              <a:t>45</a:t>
            </a:fld>
            <a:endParaRPr lang="en-US"/>
          </a:p>
        </p:txBody>
      </p:sp>
    </p:spTree>
    <p:extLst>
      <p:ext uri="{BB962C8B-B14F-4D97-AF65-F5344CB8AC3E}">
        <p14:creationId xmlns:p14="http://schemas.microsoft.com/office/powerpoint/2010/main" val="4118986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pt-BR" sz="1100" b="0" i="0" kern="1200" dirty="0">
                <a:solidFill>
                  <a:schemeClr val="tx1"/>
                </a:solidFill>
                <a:effectLst/>
                <a:latin typeface="Arial" charset="0"/>
                <a:ea typeface="+mn-ea"/>
                <a:cs typeface="+mn-cs"/>
              </a:rPr>
              <a:t>a[n] = a[n-1] + a[n-2] + a[n-3] (n&gt;=4)</a:t>
            </a:r>
          </a:p>
          <a:p>
            <a:pPr marL="228600" indent="-228600">
              <a:buFont typeface="Arial" panose="020B0604020202020204" pitchFamily="34" charset="0"/>
              <a:buChar char="•"/>
            </a:pPr>
            <a:r>
              <a:rPr lang="pt-BR" sz="1100" b="0" i="0" kern="1200" dirty="0">
                <a:solidFill>
                  <a:schemeClr val="tx1"/>
                </a:solidFill>
                <a:effectLst/>
                <a:latin typeface="Arial" charset="0"/>
                <a:ea typeface="+mn-ea"/>
                <a:cs typeface="+mn-cs"/>
              </a:rPr>
              <a:t>a[n] = a[n-1] + a[n-2] + a[n-3] (n&gt;=5)</a:t>
            </a:r>
            <a:endParaRPr lang="vi-VN" dirty="0"/>
          </a:p>
          <a:p>
            <a:endParaRPr lang="vi-VN" dirty="0"/>
          </a:p>
        </p:txBody>
      </p:sp>
    </p:spTree>
    <p:extLst>
      <p:ext uri="{BB962C8B-B14F-4D97-AF65-F5344CB8AC3E}">
        <p14:creationId xmlns:p14="http://schemas.microsoft.com/office/powerpoint/2010/main" val="286592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100" b="0" i="0" kern="1200" dirty="0">
                <a:solidFill>
                  <a:schemeClr val="tx1"/>
                </a:solidFill>
                <a:effectLst/>
                <a:latin typeface="Arial" charset="0"/>
                <a:ea typeface="+mn-ea"/>
                <a:cs typeface="+mn-cs"/>
              </a:rPr>
              <a:t>a[n]=2*a[n-4]+a[n-5]</a:t>
            </a:r>
          </a:p>
          <a:p>
            <a:pPr marL="0" indent="0">
              <a:buFont typeface="Arial" panose="020B0604020202020204" pitchFamily="34" charset="0"/>
              <a:buNone/>
            </a:pPr>
            <a:r>
              <a:rPr lang="vi-VN" sz="1100" kern="1200" dirty="0">
                <a:solidFill>
                  <a:schemeClr val="tx1"/>
                </a:solidFill>
                <a:effectLst/>
                <a:latin typeface="Arial" charset="0"/>
                <a:ea typeface="+mn-ea"/>
                <a:cs typeface="+mn-cs"/>
              </a:rPr>
              <a:t>= H(n-4) </a:t>
            </a:r>
            <a:r>
              <a:rPr lang="en-GB" sz="1100" kern="1200" dirty="0">
                <a:solidFill>
                  <a:schemeClr val="tx1"/>
                </a:solidFill>
                <a:effectLst/>
                <a:latin typeface="Arial" charset="0"/>
                <a:ea typeface="+mn-ea"/>
                <a:cs typeface="+mn-cs"/>
              </a:rPr>
              <a:t>+</a:t>
            </a:r>
            <a:r>
              <a:rPr lang="vi-VN" sz="1100" kern="1200" dirty="0">
                <a:solidFill>
                  <a:schemeClr val="tx1"/>
                </a:solidFill>
                <a:effectLst/>
                <a:latin typeface="Arial" charset="0"/>
                <a:ea typeface="+mn-ea"/>
                <a:cs typeface="+mn-cs"/>
              </a:rPr>
              <a:t> H(n-3) </a:t>
            </a:r>
            <a:r>
              <a:rPr lang="en-GB" sz="1100" kern="1200" dirty="0">
                <a:solidFill>
                  <a:schemeClr val="tx1"/>
                </a:solidFill>
                <a:effectLst/>
                <a:latin typeface="Arial" charset="0"/>
                <a:ea typeface="+mn-ea"/>
                <a:cs typeface="+mn-cs"/>
              </a:rPr>
              <a:t>-</a:t>
            </a:r>
            <a:r>
              <a:rPr lang="vi-VN" sz="1100" kern="1200" dirty="0">
                <a:solidFill>
                  <a:schemeClr val="tx1"/>
                </a:solidFill>
                <a:effectLst/>
                <a:latin typeface="Arial" charset="0"/>
                <a:ea typeface="+mn-ea"/>
                <a:cs typeface="+mn-cs"/>
              </a:rPr>
              <a:t> H(n-2) + H(n-1)  nếu n&gt;4</a:t>
            </a:r>
            <a:endParaRPr lang="en-GB" sz="1100" kern="1200" dirty="0">
              <a:solidFill>
                <a:schemeClr val="tx1"/>
              </a:solidFill>
              <a:effectLst/>
              <a:latin typeface="Arial" charset="0"/>
              <a:ea typeface="+mn-ea"/>
              <a:cs typeface="+mn-cs"/>
            </a:endParaRPr>
          </a:p>
          <a:p>
            <a:pPr marL="0" indent="0">
              <a:buFont typeface="Arial" panose="020B0604020202020204" pitchFamily="34" charset="0"/>
              <a:buNone/>
            </a:pPr>
            <a:endParaRPr lang="pt-BR" sz="1100" b="0" i="0" kern="1200" dirty="0">
              <a:solidFill>
                <a:schemeClr val="tx1"/>
              </a:solidFill>
              <a:effectLst/>
              <a:latin typeface="Arial" charset="0"/>
              <a:ea typeface="+mn-ea"/>
              <a:cs typeface="+mn-cs"/>
            </a:endParaRPr>
          </a:p>
          <a:p>
            <a:pPr marL="171450" indent="-171450">
              <a:buFont typeface="Arial" panose="020B0604020202020204" pitchFamily="34" charset="0"/>
              <a:buChar char="•"/>
            </a:pPr>
            <a:r>
              <a:rPr lang="pt-BR" sz="1100" b="0" i="0" kern="1200" dirty="0">
                <a:solidFill>
                  <a:schemeClr val="tx1"/>
                </a:solidFill>
                <a:effectLst/>
                <a:latin typeface="Arial" charset="0"/>
                <a:ea typeface="+mn-ea"/>
                <a:cs typeface="+mn-cs"/>
              </a:rPr>
              <a:t>a[n] = a[n-2] + a[n-3] + a[n-4] +a[n-6]</a:t>
            </a:r>
          </a:p>
          <a:p>
            <a:pPr marL="0" indent="0">
              <a:buFont typeface="Arial" panose="020B0604020202020204" pitchFamily="34" charset="0"/>
              <a:buNone/>
            </a:pPr>
            <a:r>
              <a:rPr lang="en-GB" sz="1100" kern="1200" dirty="0">
                <a:solidFill>
                  <a:schemeClr val="tx1"/>
                </a:solidFill>
                <a:effectLst/>
                <a:latin typeface="Arial" charset="0"/>
                <a:ea typeface="+mn-ea"/>
                <a:cs typeface="+mn-cs"/>
              </a:rPr>
              <a:t>= </a:t>
            </a:r>
            <a:r>
              <a:rPr lang="vi-VN" sz="1100" kern="1200" dirty="0">
                <a:solidFill>
                  <a:schemeClr val="tx1"/>
                </a:solidFill>
                <a:effectLst/>
                <a:latin typeface="Arial" charset="0"/>
                <a:ea typeface="+mn-ea"/>
                <a:cs typeface="+mn-cs"/>
              </a:rPr>
              <a:t>H(n-4) - H(n-3) + H(n-2) + H(n-1) </a:t>
            </a:r>
            <a:r>
              <a:rPr lang="en-GB" sz="1100" kern="1200" dirty="0" err="1">
                <a:solidFill>
                  <a:schemeClr val="tx1"/>
                </a:solidFill>
                <a:effectLst/>
                <a:latin typeface="Arial" charset="0"/>
                <a:ea typeface="+mn-ea"/>
                <a:cs typeface="+mn-cs"/>
              </a:rPr>
              <a:t>nếu</a:t>
            </a:r>
            <a:r>
              <a:rPr lang="en-GB" sz="1100" kern="1200" baseline="0" dirty="0">
                <a:solidFill>
                  <a:schemeClr val="tx1"/>
                </a:solidFill>
                <a:effectLst/>
                <a:latin typeface="Arial" charset="0"/>
                <a:ea typeface="+mn-ea"/>
                <a:cs typeface="+mn-cs"/>
              </a:rPr>
              <a:t> n &gt; 4</a:t>
            </a:r>
            <a:endParaRPr lang="vi-VN" dirty="0"/>
          </a:p>
        </p:txBody>
      </p:sp>
    </p:spTree>
    <p:extLst>
      <p:ext uri="{BB962C8B-B14F-4D97-AF65-F5344CB8AC3E}">
        <p14:creationId xmlns:p14="http://schemas.microsoft.com/office/powerpoint/2010/main" val="2414454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71BF2D-C3EA-4C6C-9D1F-18405052FA7C}"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C793-D879-4A72-AB4C-25BC676A92D0}" type="slidenum">
              <a:rPr lang="en-US" smtClean="0"/>
              <a:pPr/>
              <a:t>‹#›</a:t>
            </a:fld>
            <a:endParaRPr lang="en-US"/>
          </a:p>
        </p:txBody>
      </p:sp>
    </p:spTree>
    <p:extLst>
      <p:ext uri="{BB962C8B-B14F-4D97-AF65-F5344CB8AC3E}">
        <p14:creationId xmlns:p14="http://schemas.microsoft.com/office/powerpoint/2010/main" val="850989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1BF2D-C3EA-4C6C-9D1F-18405052FA7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4269868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1BF2D-C3EA-4C6C-9D1F-18405052FA7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3949273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5371" y="681028"/>
            <a:ext cx="3727575" cy="1143200"/>
          </a:xfrm>
          <a:prstGeom prst="rect">
            <a:avLst/>
          </a:prstGeom>
        </p:spPr>
        <p:txBody>
          <a:bodyPr lIns="91425" tIns="91425" rIns="91425" bIns="91425" anchor="t" anchorCtr="0"/>
          <a:lstStyle>
            <a:lvl1pPr lvl="0">
              <a:spcBef>
                <a:spcPts val="0"/>
              </a:spcBef>
              <a:defRPr sz="3200">
                <a:latin typeface="Roboto Slab" pitchFamily="2" charset="0"/>
                <a:ea typeface="Roboto Slab" pitchFamily="2"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dirty="0"/>
              <a:t>Click to edit Master title style</a:t>
            </a:r>
            <a:endParaRPr dirty="0"/>
          </a:p>
        </p:txBody>
      </p:sp>
      <p:sp>
        <p:nvSpPr>
          <p:cNvPr id="23" name="Shape 23"/>
          <p:cNvSpPr txBox="1">
            <a:spLocks noGrp="1"/>
          </p:cNvSpPr>
          <p:nvPr>
            <p:ph type="body" idx="1"/>
          </p:nvPr>
        </p:nvSpPr>
        <p:spPr>
          <a:xfrm>
            <a:off x="482286" y="2151495"/>
            <a:ext cx="8190934" cy="4197999"/>
          </a:xfrm>
          <a:prstGeom prst="rect">
            <a:avLst/>
          </a:prstGeom>
        </p:spPr>
        <p:txBody>
          <a:bodyPr lIns="91425" tIns="91425" rIns="91425" bIns="91425" anchor="t" anchorCtr="0"/>
          <a:lstStyle>
            <a:lvl1pPr marL="0" lvl="0" indent="180975">
              <a:spcBef>
                <a:spcPts val="0"/>
              </a:spcBef>
              <a:spcAft>
                <a:spcPts val="600"/>
              </a:spcAft>
              <a:buClr>
                <a:srgbClr val="E22624"/>
              </a:buClr>
              <a:defRPr sz="2400">
                <a:latin typeface="Cambria" panose="02040503050406030204" pitchFamily="18" charset="0"/>
              </a:defRPr>
            </a:lvl1pPr>
            <a:lvl2pPr marL="361950" lvl="1" indent="180975">
              <a:spcBef>
                <a:spcPts val="0"/>
              </a:spcBef>
              <a:defRPr sz="2200" baseline="0">
                <a:latin typeface="Cambria" panose="02040503050406030204" pitchFamily="18" charset="0"/>
              </a:defRPr>
            </a:lvl2pPr>
            <a:lvl3pPr marL="714375" lvl="2" indent="180975">
              <a:spcBef>
                <a:spcPts val="0"/>
              </a:spcBef>
              <a:defRPr sz="2000">
                <a:latin typeface="Cambria" panose="02040503050406030204" pitchFamily="18" charset="0"/>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dirty="0"/>
              <a:t>Click to edit Master text styles</a:t>
            </a:r>
          </a:p>
          <a:p>
            <a:pPr lvl="1"/>
            <a:r>
              <a:rPr lang="en-US" dirty="0"/>
              <a:t>Second level</a:t>
            </a:r>
          </a:p>
          <a:p>
            <a:pPr lvl="2"/>
            <a:r>
              <a:rPr lang="en-US" dirty="0"/>
              <a:t>Third level</a:t>
            </a:r>
          </a:p>
        </p:txBody>
      </p:sp>
      <p:sp>
        <p:nvSpPr>
          <p:cNvPr id="24" name="Shape 24"/>
          <p:cNvSpPr/>
          <p:nvPr/>
        </p:nvSpPr>
        <p:spPr>
          <a:xfrm>
            <a:off x="579001" y="772002"/>
            <a:ext cx="54300" cy="900799"/>
          </a:xfrm>
          <a:prstGeom prst="rect">
            <a:avLst/>
          </a:prstGeom>
          <a:solidFill>
            <a:srgbClr val="E22624"/>
          </a:solidFill>
          <a:ln>
            <a:noFill/>
          </a:ln>
        </p:spPr>
        <p:txBody>
          <a:bodyPr lIns="91425" tIns="91425" rIns="91425" bIns="91425" anchor="ctr" anchorCtr="0">
            <a:noAutofit/>
          </a:bodyPr>
          <a:lstStyle/>
          <a:p>
            <a:pPr lvl="0">
              <a:spcBef>
                <a:spcPts val="0"/>
              </a:spcBef>
              <a:buNone/>
            </a:pPr>
            <a:endParaRPr sz="1400"/>
          </a:p>
        </p:txBody>
      </p:sp>
      <p:sp>
        <p:nvSpPr>
          <p:cNvPr id="25" name="Shape 25"/>
          <p:cNvSpPr/>
          <p:nvPr/>
        </p:nvSpPr>
        <p:spPr>
          <a:xfrm>
            <a:off x="9089701" y="2"/>
            <a:ext cx="54300" cy="6857999"/>
          </a:xfrm>
          <a:prstGeom prst="rect">
            <a:avLst/>
          </a:prstGeom>
          <a:solidFill>
            <a:srgbClr val="FF004E"/>
          </a:solidFill>
          <a:ln>
            <a:solidFill>
              <a:srgbClr val="E22624"/>
            </a:solidFill>
          </a:ln>
        </p:spPr>
        <p:txBody>
          <a:bodyPr lIns="91425" tIns="91425" rIns="91425" bIns="91425" anchor="ctr" anchorCtr="0">
            <a:noAutofit/>
          </a:bodyPr>
          <a:lstStyle/>
          <a:p>
            <a:pPr lvl="0">
              <a:spcBef>
                <a:spcPts val="0"/>
              </a:spcBef>
              <a:buNone/>
            </a:pPr>
            <a:endParaRPr sz="1400"/>
          </a:p>
        </p:txBody>
      </p:sp>
    </p:spTree>
    <p:extLst>
      <p:ext uri="{BB962C8B-B14F-4D97-AF65-F5344CB8AC3E}">
        <p14:creationId xmlns:p14="http://schemas.microsoft.com/office/powerpoint/2010/main" val="3859627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844425" y="653862"/>
            <a:ext cx="3709468" cy="1143200"/>
          </a:xfrm>
          <a:prstGeom prst="rect">
            <a:avLst/>
          </a:prstGeom>
        </p:spPr>
        <p:txBody>
          <a:bodyPr lIns="91425" tIns="91425" rIns="91425" bIns="91425" anchor="t" anchorCtr="0"/>
          <a:lstStyle>
            <a:lvl1pPr lvl="0">
              <a:spcBef>
                <a:spcPts val="0"/>
              </a:spcBef>
              <a:defRPr sz="3200">
                <a:latin typeface="Roboto Slab" pitchFamily="2" charset="0"/>
                <a:ea typeface="Roboto Slab" pitchFamily="2"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dirty="0"/>
              <a:t>Click to edit Master title style</a:t>
            </a:r>
            <a:endParaRPr dirty="0"/>
          </a:p>
        </p:txBody>
      </p:sp>
      <p:sp>
        <p:nvSpPr>
          <p:cNvPr id="28" name="Shape 28"/>
          <p:cNvSpPr txBox="1">
            <a:spLocks noGrp="1"/>
          </p:cNvSpPr>
          <p:nvPr>
            <p:ph type="body" idx="1"/>
          </p:nvPr>
        </p:nvSpPr>
        <p:spPr>
          <a:xfrm>
            <a:off x="844425" y="2112935"/>
            <a:ext cx="3267300" cy="4291999"/>
          </a:xfrm>
          <a:prstGeom prst="rect">
            <a:avLst/>
          </a:prstGeom>
        </p:spPr>
        <p:txBody>
          <a:bodyPr lIns="91425" tIns="91425" rIns="91425" bIns="91425" anchor="t" anchorCtr="0"/>
          <a:lstStyle>
            <a:lvl1pPr lvl="0">
              <a:spcBef>
                <a:spcPts val="0"/>
              </a:spcBef>
              <a:buClr>
                <a:srgbClr val="E22624"/>
              </a:buClr>
              <a:defRPr>
                <a:latin typeface="Cambria" panose="02040503050406030204" pitchFamily="18"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29" name="Shape 29"/>
          <p:cNvSpPr txBox="1">
            <a:spLocks noGrp="1"/>
          </p:cNvSpPr>
          <p:nvPr>
            <p:ph type="body" idx="2"/>
          </p:nvPr>
        </p:nvSpPr>
        <p:spPr>
          <a:xfrm>
            <a:off x="4308499" y="2112935"/>
            <a:ext cx="3267300" cy="4291999"/>
          </a:xfrm>
          <a:prstGeom prst="rect">
            <a:avLst/>
          </a:prstGeom>
        </p:spPr>
        <p:txBody>
          <a:bodyPr lIns="91425" tIns="91425" rIns="91425" bIns="91425" anchor="t" anchorCtr="0"/>
          <a:lstStyle>
            <a:lvl1pPr lvl="0">
              <a:spcBef>
                <a:spcPts val="0"/>
              </a:spcBef>
              <a:defRPr>
                <a:latin typeface="Cambria" panose="02040503050406030204" pitchFamily="18"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30" name="Shape 30"/>
          <p:cNvSpPr/>
          <p:nvPr/>
        </p:nvSpPr>
        <p:spPr>
          <a:xfrm>
            <a:off x="579001" y="772002"/>
            <a:ext cx="54300" cy="900799"/>
          </a:xfrm>
          <a:prstGeom prst="rect">
            <a:avLst/>
          </a:prstGeom>
          <a:solidFill>
            <a:srgbClr val="E22624"/>
          </a:solidFill>
          <a:ln>
            <a:noFill/>
          </a:ln>
        </p:spPr>
        <p:txBody>
          <a:bodyPr lIns="91425" tIns="91425" rIns="91425" bIns="91425" anchor="ctr" anchorCtr="0">
            <a:noAutofit/>
          </a:bodyPr>
          <a:lstStyle/>
          <a:p>
            <a:pPr lvl="0">
              <a:spcBef>
                <a:spcPts val="0"/>
              </a:spcBef>
              <a:buNone/>
            </a:pPr>
            <a:endParaRPr sz="1400"/>
          </a:p>
        </p:txBody>
      </p:sp>
      <p:sp>
        <p:nvSpPr>
          <p:cNvPr id="31" name="Shape 31"/>
          <p:cNvSpPr/>
          <p:nvPr/>
        </p:nvSpPr>
        <p:spPr>
          <a:xfrm>
            <a:off x="9089701" y="2"/>
            <a:ext cx="54300" cy="6857999"/>
          </a:xfrm>
          <a:prstGeom prst="rect">
            <a:avLst/>
          </a:prstGeom>
          <a:solidFill>
            <a:srgbClr val="E22624"/>
          </a:solidFill>
          <a:ln>
            <a:noFill/>
          </a:ln>
        </p:spPr>
        <p:txBody>
          <a:bodyPr lIns="91425" tIns="91425" rIns="91425" bIns="91425" anchor="ctr" anchorCtr="0">
            <a:noAutofit/>
          </a:bodyPr>
          <a:lstStyle/>
          <a:p>
            <a:pPr lvl="0">
              <a:spcBef>
                <a:spcPts val="0"/>
              </a:spcBef>
              <a:buNone/>
            </a:pPr>
            <a:endParaRPr sz="1400"/>
          </a:p>
        </p:txBody>
      </p:sp>
    </p:spTree>
    <p:extLst>
      <p:ext uri="{BB962C8B-B14F-4D97-AF65-F5344CB8AC3E}">
        <p14:creationId xmlns:p14="http://schemas.microsoft.com/office/powerpoint/2010/main" val="29796432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Image background">
    <p:spTree>
      <p:nvGrpSpPr>
        <p:cNvPr id="1" name="Shape 52"/>
        <p:cNvGrpSpPr/>
        <p:nvPr/>
      </p:nvGrpSpPr>
      <p:grpSpPr>
        <a:xfrm>
          <a:off x="0" y="0"/>
          <a:ext cx="0" cy="0"/>
          <a:chOff x="0" y="0"/>
          <a:chExt cx="0" cy="0"/>
        </a:xfrm>
      </p:grpSpPr>
      <p:sp>
        <p:nvSpPr>
          <p:cNvPr id="53" name="Shape 53"/>
          <p:cNvSpPr/>
          <p:nvPr/>
        </p:nvSpPr>
        <p:spPr>
          <a:xfrm>
            <a:off x="2" y="2"/>
            <a:ext cx="2291999" cy="6857999"/>
          </a:xfrm>
          <a:prstGeom prst="rect">
            <a:avLst/>
          </a:prstGeom>
          <a:solidFill>
            <a:srgbClr val="E22624">
              <a:alpha val="81920"/>
            </a:srgbClr>
          </a:solidFill>
          <a:ln>
            <a:noFill/>
          </a:ln>
        </p:spPr>
        <p:txBody>
          <a:bodyPr lIns="91425" tIns="91425" rIns="91425" bIns="91425" anchor="ctr" anchorCtr="0">
            <a:noAutofit/>
          </a:bodyPr>
          <a:lstStyle/>
          <a:p>
            <a:pPr lvl="0">
              <a:spcBef>
                <a:spcPts val="0"/>
              </a:spcBef>
              <a:buNone/>
            </a:pPr>
            <a:endParaRPr sz="1400"/>
          </a:p>
        </p:txBody>
      </p:sp>
    </p:spTree>
    <p:extLst>
      <p:ext uri="{BB962C8B-B14F-4D97-AF65-F5344CB8AC3E}">
        <p14:creationId xmlns:p14="http://schemas.microsoft.com/office/powerpoint/2010/main" val="19840144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0" y="0"/>
            <a:ext cx="9144000" cy="4994400"/>
          </a:xfrm>
          <a:prstGeom prst="rect">
            <a:avLst/>
          </a:prstGeom>
          <a:solidFill>
            <a:srgbClr val="E22624">
              <a:alpha val="81569"/>
            </a:srgbClr>
          </a:solidFill>
          <a:ln>
            <a:noFill/>
          </a:ln>
        </p:spPr>
        <p:txBody>
          <a:bodyPr lIns="91425" tIns="91425" rIns="91425" bIns="91425" anchor="ctr" anchorCtr="0">
            <a:noAutofit/>
          </a:bodyPr>
          <a:lstStyle/>
          <a:p>
            <a:pPr lvl="0">
              <a:spcBef>
                <a:spcPts val="0"/>
              </a:spcBef>
              <a:buNone/>
            </a:pPr>
            <a:endParaRPr sz="1400">
              <a:solidFill>
                <a:srgbClr val="FF0000"/>
              </a:solidFill>
            </a:endParaRPr>
          </a:p>
        </p:txBody>
      </p:sp>
      <p:sp>
        <p:nvSpPr>
          <p:cNvPr id="10" name="Shape 10"/>
          <p:cNvSpPr/>
          <p:nvPr/>
        </p:nvSpPr>
        <p:spPr>
          <a:xfrm>
            <a:off x="579001" y="2560600"/>
            <a:ext cx="54300" cy="1589200"/>
          </a:xfrm>
          <a:prstGeom prst="rect">
            <a:avLst/>
          </a:prstGeom>
          <a:solidFill>
            <a:srgbClr val="FFFFFF"/>
          </a:solidFill>
          <a:ln>
            <a:noFill/>
          </a:ln>
        </p:spPr>
        <p:txBody>
          <a:bodyPr lIns="91425" tIns="91425" rIns="91425" bIns="91425" anchor="ctr" anchorCtr="0">
            <a:noAutofit/>
          </a:bodyPr>
          <a:lstStyle/>
          <a:p>
            <a:pPr lvl="0" rtl="0">
              <a:spcBef>
                <a:spcPts val="0"/>
              </a:spcBef>
              <a:buNone/>
            </a:pPr>
            <a:endParaRPr sz="1400">
              <a:solidFill>
                <a:srgbClr val="FFFFFF"/>
              </a:solidFill>
            </a:endParaRPr>
          </a:p>
        </p:txBody>
      </p:sp>
      <p:sp>
        <p:nvSpPr>
          <p:cNvPr id="11" name="Shape 11"/>
          <p:cNvSpPr txBox="1">
            <a:spLocks noGrp="1"/>
          </p:cNvSpPr>
          <p:nvPr>
            <p:ph type="ctrTitle"/>
          </p:nvPr>
        </p:nvSpPr>
        <p:spPr>
          <a:xfrm>
            <a:off x="685801" y="2554169"/>
            <a:ext cx="5412300" cy="1546399"/>
          </a:xfrm>
          <a:prstGeom prst="rect">
            <a:avLst/>
          </a:prstGeom>
        </p:spPr>
        <p:txBody>
          <a:bodyPr lIns="91425" tIns="91425" rIns="91425" bIns="91425" anchor="ctr" anchorCtr="0"/>
          <a:lstStyle>
            <a:lvl1pPr lvl="0">
              <a:spcBef>
                <a:spcPts val="0"/>
              </a:spcBef>
              <a:buClr>
                <a:srgbClr val="FFFFFF"/>
              </a:buClr>
              <a:buSzPct val="100000"/>
              <a:defRPr sz="4800" baseline="0">
                <a:solidFill>
                  <a:srgbClr val="FFFFFF"/>
                </a:solidFill>
                <a:latin typeface="Roboto Slab" pitchFamily="2" charset="0"/>
                <a:ea typeface="Roboto Slab" pitchFamily="2" charset="0"/>
              </a:defRPr>
            </a:lvl1pPr>
            <a:lvl2pPr lvl="1">
              <a:spcBef>
                <a:spcPts val="0"/>
              </a:spcBef>
              <a:buClr>
                <a:srgbClr val="FFFFFF"/>
              </a:buClr>
              <a:buSzPct val="100000"/>
              <a:defRPr sz="4800">
                <a:solidFill>
                  <a:srgbClr val="FFFFFF"/>
                </a:solidFill>
              </a:defRPr>
            </a:lvl2pPr>
            <a:lvl3pPr lvl="2">
              <a:spcBef>
                <a:spcPts val="0"/>
              </a:spcBef>
              <a:buClr>
                <a:srgbClr val="FFFFFF"/>
              </a:buClr>
              <a:buSzPct val="100000"/>
              <a:defRPr sz="4800">
                <a:solidFill>
                  <a:srgbClr val="FFFFFF"/>
                </a:solidFill>
              </a:defRPr>
            </a:lvl3pPr>
            <a:lvl4pPr lvl="3">
              <a:spcBef>
                <a:spcPts val="0"/>
              </a:spcBef>
              <a:buClr>
                <a:srgbClr val="FFFFFF"/>
              </a:buClr>
              <a:buSzPct val="100000"/>
              <a:defRPr sz="4800">
                <a:solidFill>
                  <a:srgbClr val="FFFFFF"/>
                </a:solidFill>
              </a:defRPr>
            </a:lvl4pPr>
            <a:lvl5pPr lvl="4">
              <a:spcBef>
                <a:spcPts val="0"/>
              </a:spcBef>
              <a:buClr>
                <a:srgbClr val="FFFFFF"/>
              </a:buClr>
              <a:buSzPct val="100000"/>
              <a:defRPr sz="4800">
                <a:solidFill>
                  <a:srgbClr val="FFFFFF"/>
                </a:solidFill>
              </a:defRPr>
            </a:lvl5pPr>
            <a:lvl6pPr lvl="5">
              <a:spcBef>
                <a:spcPts val="0"/>
              </a:spcBef>
              <a:buClr>
                <a:srgbClr val="FFFFFF"/>
              </a:buClr>
              <a:buSzPct val="100000"/>
              <a:defRPr sz="4800">
                <a:solidFill>
                  <a:srgbClr val="FFFFFF"/>
                </a:solidFill>
              </a:defRPr>
            </a:lvl6pPr>
            <a:lvl7pPr lvl="6">
              <a:spcBef>
                <a:spcPts val="0"/>
              </a:spcBef>
              <a:buClr>
                <a:srgbClr val="FFFFFF"/>
              </a:buClr>
              <a:buSzPct val="100000"/>
              <a:defRPr sz="4800">
                <a:solidFill>
                  <a:srgbClr val="FFFFFF"/>
                </a:solidFill>
              </a:defRPr>
            </a:lvl7pPr>
            <a:lvl8pPr lvl="7">
              <a:spcBef>
                <a:spcPts val="0"/>
              </a:spcBef>
              <a:buClr>
                <a:srgbClr val="FFFFFF"/>
              </a:buClr>
              <a:buSzPct val="100000"/>
              <a:defRPr sz="4800">
                <a:solidFill>
                  <a:srgbClr val="FFFFFF"/>
                </a:solidFill>
              </a:defRPr>
            </a:lvl8pPr>
            <a:lvl9pPr lvl="8">
              <a:spcBef>
                <a:spcPts val="0"/>
              </a:spcBef>
              <a:buClr>
                <a:srgbClr val="FFFFFF"/>
              </a:buClr>
              <a:buSzPct val="100000"/>
              <a:defRPr sz="4800">
                <a:solidFill>
                  <a:srgbClr val="FFFFFF"/>
                </a:solidFill>
              </a:defRPr>
            </a:lvl9pPr>
          </a:lstStyle>
          <a:p>
            <a:r>
              <a:rPr lang="en-US"/>
              <a:t>Click to edit Master title style</a:t>
            </a:r>
            <a:endParaRPr dirty="0"/>
          </a:p>
        </p:txBody>
      </p:sp>
    </p:spTree>
    <p:extLst>
      <p:ext uri="{BB962C8B-B14F-4D97-AF65-F5344CB8AC3E}">
        <p14:creationId xmlns:p14="http://schemas.microsoft.com/office/powerpoint/2010/main" val="3561664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p:nvPr/>
        </p:nvSpPr>
        <p:spPr>
          <a:xfrm>
            <a:off x="0" y="0"/>
            <a:ext cx="9144000" cy="4994400"/>
          </a:xfrm>
          <a:prstGeom prst="rect">
            <a:avLst/>
          </a:prstGeom>
          <a:solidFill>
            <a:srgbClr val="E22624"/>
          </a:solidFill>
          <a:ln>
            <a:noFill/>
          </a:ln>
        </p:spPr>
        <p:txBody>
          <a:bodyPr lIns="91425" tIns="91425" rIns="91425" bIns="91425" anchor="ctr" anchorCtr="0">
            <a:noAutofit/>
          </a:bodyPr>
          <a:lstStyle/>
          <a:p>
            <a:pPr lvl="0">
              <a:spcBef>
                <a:spcPts val="0"/>
              </a:spcBef>
              <a:buNone/>
            </a:pPr>
            <a:endParaRPr sz="1400" dirty="0">
              <a:latin typeface="Cambria" panose="02040503050406030204" pitchFamily="18" charset="0"/>
            </a:endParaRPr>
          </a:p>
        </p:txBody>
      </p:sp>
      <p:sp>
        <p:nvSpPr>
          <p:cNvPr id="14" name="Shape 14"/>
          <p:cNvSpPr/>
          <p:nvPr/>
        </p:nvSpPr>
        <p:spPr>
          <a:xfrm>
            <a:off x="579001" y="2296000"/>
            <a:ext cx="54300" cy="1817600"/>
          </a:xfrm>
          <a:prstGeom prst="rect">
            <a:avLst/>
          </a:prstGeom>
          <a:solidFill>
            <a:srgbClr val="FFFFFF"/>
          </a:solidFill>
          <a:ln>
            <a:noFill/>
          </a:ln>
        </p:spPr>
        <p:txBody>
          <a:bodyPr lIns="91425" tIns="91425" rIns="91425" bIns="91425" anchor="ctr" anchorCtr="0">
            <a:noAutofit/>
          </a:bodyPr>
          <a:lstStyle/>
          <a:p>
            <a:pPr lvl="0" rtl="0">
              <a:spcBef>
                <a:spcPts val="0"/>
              </a:spcBef>
              <a:buNone/>
            </a:pPr>
            <a:endParaRPr sz="1400">
              <a:solidFill>
                <a:srgbClr val="FFFFFF"/>
              </a:solidFill>
            </a:endParaRPr>
          </a:p>
        </p:txBody>
      </p:sp>
      <p:sp>
        <p:nvSpPr>
          <p:cNvPr id="15" name="Shape 15"/>
          <p:cNvSpPr txBox="1">
            <a:spLocks noGrp="1"/>
          </p:cNvSpPr>
          <p:nvPr>
            <p:ph type="ctrTitle"/>
          </p:nvPr>
        </p:nvSpPr>
        <p:spPr>
          <a:xfrm>
            <a:off x="826351" y="2152388"/>
            <a:ext cx="4638300" cy="1396634"/>
          </a:xfrm>
          <a:prstGeom prst="rect">
            <a:avLst/>
          </a:prstGeom>
        </p:spPr>
        <p:txBody>
          <a:bodyPr lIns="91425" tIns="91425" rIns="91425" bIns="91425" anchor="t" anchorCtr="0"/>
          <a:lstStyle>
            <a:lvl1pPr lvl="0" rtl="0">
              <a:spcBef>
                <a:spcPts val="0"/>
              </a:spcBef>
              <a:buClr>
                <a:srgbClr val="FFFFFF"/>
              </a:buClr>
              <a:buSzPct val="100000"/>
              <a:defRPr sz="3600">
                <a:solidFill>
                  <a:srgbClr val="FFFFFF"/>
                </a:solidFill>
                <a:latin typeface="Roboto Slab" pitchFamily="2" charset="0"/>
                <a:ea typeface="Roboto Slab" pitchFamily="2" charset="0"/>
              </a:defRPr>
            </a:lvl1pPr>
            <a:lvl2pPr lvl="1" rtl="0">
              <a:spcBef>
                <a:spcPts val="0"/>
              </a:spcBef>
              <a:buClr>
                <a:srgbClr val="FFFFFF"/>
              </a:buClr>
              <a:buSzPct val="100000"/>
              <a:defRPr sz="3600">
                <a:solidFill>
                  <a:srgbClr val="FFFFFF"/>
                </a:solidFill>
              </a:defRPr>
            </a:lvl2pPr>
            <a:lvl3pPr lvl="2" rtl="0">
              <a:spcBef>
                <a:spcPts val="0"/>
              </a:spcBef>
              <a:buClr>
                <a:srgbClr val="FFFFFF"/>
              </a:buClr>
              <a:buSzPct val="100000"/>
              <a:defRPr sz="3600">
                <a:solidFill>
                  <a:srgbClr val="FFFFFF"/>
                </a:solidFill>
              </a:defRPr>
            </a:lvl3pPr>
            <a:lvl4pPr lvl="3" rtl="0">
              <a:spcBef>
                <a:spcPts val="0"/>
              </a:spcBef>
              <a:buClr>
                <a:srgbClr val="FFFFFF"/>
              </a:buClr>
              <a:buSzPct val="100000"/>
              <a:defRPr sz="3600">
                <a:solidFill>
                  <a:srgbClr val="FFFFFF"/>
                </a:solidFill>
              </a:defRPr>
            </a:lvl4pPr>
            <a:lvl5pPr lvl="4" rtl="0">
              <a:spcBef>
                <a:spcPts val="0"/>
              </a:spcBef>
              <a:buClr>
                <a:srgbClr val="FFFFFF"/>
              </a:buClr>
              <a:buSzPct val="100000"/>
              <a:defRPr sz="3600">
                <a:solidFill>
                  <a:srgbClr val="FFFFFF"/>
                </a:solidFill>
              </a:defRPr>
            </a:lvl5pPr>
            <a:lvl6pPr lvl="5" rtl="0">
              <a:spcBef>
                <a:spcPts val="0"/>
              </a:spcBef>
              <a:buClr>
                <a:srgbClr val="FFFFFF"/>
              </a:buClr>
              <a:buSzPct val="100000"/>
              <a:defRPr sz="3600">
                <a:solidFill>
                  <a:srgbClr val="FFFFFF"/>
                </a:solidFill>
              </a:defRPr>
            </a:lvl6pPr>
            <a:lvl7pPr lvl="6" rtl="0">
              <a:spcBef>
                <a:spcPts val="0"/>
              </a:spcBef>
              <a:buClr>
                <a:srgbClr val="FFFFFF"/>
              </a:buClr>
              <a:buSzPct val="100000"/>
              <a:defRPr sz="3600">
                <a:solidFill>
                  <a:srgbClr val="FFFFFF"/>
                </a:solidFill>
              </a:defRPr>
            </a:lvl7pPr>
            <a:lvl8pPr lvl="7" rtl="0">
              <a:spcBef>
                <a:spcPts val="0"/>
              </a:spcBef>
              <a:buClr>
                <a:srgbClr val="FFFFFF"/>
              </a:buClr>
              <a:buSzPct val="100000"/>
              <a:defRPr sz="3600">
                <a:solidFill>
                  <a:srgbClr val="FFFFFF"/>
                </a:solidFill>
              </a:defRPr>
            </a:lvl8pPr>
            <a:lvl9pPr lvl="8" rtl="0">
              <a:spcBef>
                <a:spcPts val="0"/>
              </a:spcBef>
              <a:buClr>
                <a:srgbClr val="FFFFFF"/>
              </a:buClr>
              <a:buSzPct val="100000"/>
              <a:defRPr sz="3600">
                <a:solidFill>
                  <a:srgbClr val="FFFFFF"/>
                </a:solidFill>
              </a:defRPr>
            </a:lvl9pPr>
          </a:lstStyle>
          <a:p>
            <a:r>
              <a:rPr lang="en-US" dirty="0"/>
              <a:t>Click to edit Master title style</a:t>
            </a:r>
            <a:endParaRPr dirty="0"/>
          </a:p>
        </p:txBody>
      </p:sp>
      <p:sp>
        <p:nvSpPr>
          <p:cNvPr id="16" name="Shape 16"/>
          <p:cNvSpPr txBox="1">
            <a:spLocks noGrp="1"/>
          </p:cNvSpPr>
          <p:nvPr>
            <p:ph type="subTitle" idx="1"/>
          </p:nvPr>
        </p:nvSpPr>
        <p:spPr>
          <a:xfrm>
            <a:off x="826351" y="3685135"/>
            <a:ext cx="7631999" cy="1046399"/>
          </a:xfrm>
          <a:prstGeom prst="rect">
            <a:avLst/>
          </a:prstGeom>
        </p:spPr>
        <p:txBody>
          <a:bodyPr lIns="91425" tIns="91425" rIns="91425" bIns="91425" anchor="t" anchorCtr="0"/>
          <a:lstStyle>
            <a:lvl1pPr lvl="0" rtl="0">
              <a:spcBef>
                <a:spcPts val="0"/>
              </a:spcBef>
              <a:buClr>
                <a:srgbClr val="000000"/>
              </a:buClr>
              <a:buNone/>
              <a:defRPr>
                <a:solidFill>
                  <a:srgbClr val="000000"/>
                </a:solidFill>
                <a:latin typeface="Cambria" panose="02040503050406030204" pitchFamily="18" charset="0"/>
              </a:defRPr>
            </a:lvl1pPr>
            <a:lvl2pPr lvl="1" rtl="0">
              <a:spcBef>
                <a:spcPts val="0"/>
              </a:spcBef>
              <a:buClr>
                <a:srgbClr val="000000"/>
              </a:buClr>
              <a:buSzPct val="100000"/>
              <a:buNone/>
              <a:defRPr sz="3000">
                <a:solidFill>
                  <a:srgbClr val="000000"/>
                </a:solidFill>
              </a:defRPr>
            </a:lvl2pPr>
            <a:lvl3pPr lvl="2" rtl="0">
              <a:spcBef>
                <a:spcPts val="0"/>
              </a:spcBef>
              <a:buClr>
                <a:srgbClr val="000000"/>
              </a:buClr>
              <a:buSzPct val="100000"/>
              <a:buNone/>
              <a:defRPr sz="3000">
                <a:solidFill>
                  <a:srgbClr val="000000"/>
                </a:solidFill>
              </a:defRPr>
            </a:lvl3pPr>
            <a:lvl4pPr lvl="3" rtl="0">
              <a:spcBef>
                <a:spcPts val="0"/>
              </a:spcBef>
              <a:buClr>
                <a:srgbClr val="000000"/>
              </a:buClr>
              <a:buSzPct val="100000"/>
              <a:buNone/>
              <a:defRPr sz="3000">
                <a:solidFill>
                  <a:srgbClr val="000000"/>
                </a:solidFill>
              </a:defRPr>
            </a:lvl4pPr>
            <a:lvl5pPr lvl="4" rtl="0">
              <a:spcBef>
                <a:spcPts val="0"/>
              </a:spcBef>
              <a:buClr>
                <a:srgbClr val="000000"/>
              </a:buClr>
              <a:buSzPct val="100000"/>
              <a:buNone/>
              <a:defRPr sz="3000">
                <a:solidFill>
                  <a:srgbClr val="000000"/>
                </a:solidFill>
              </a:defRPr>
            </a:lvl5pPr>
            <a:lvl6pPr lvl="5" rtl="0">
              <a:spcBef>
                <a:spcPts val="0"/>
              </a:spcBef>
              <a:buClr>
                <a:srgbClr val="000000"/>
              </a:buClr>
              <a:buSzPct val="100000"/>
              <a:buNone/>
              <a:defRPr sz="3000">
                <a:solidFill>
                  <a:srgbClr val="000000"/>
                </a:solidFill>
              </a:defRPr>
            </a:lvl6pPr>
            <a:lvl7pPr lvl="6" rtl="0">
              <a:spcBef>
                <a:spcPts val="0"/>
              </a:spcBef>
              <a:buClr>
                <a:srgbClr val="000000"/>
              </a:buClr>
              <a:buSzPct val="100000"/>
              <a:buNone/>
              <a:defRPr sz="3000">
                <a:solidFill>
                  <a:srgbClr val="000000"/>
                </a:solidFill>
              </a:defRPr>
            </a:lvl7pPr>
            <a:lvl8pPr lvl="7" rtl="0">
              <a:spcBef>
                <a:spcPts val="0"/>
              </a:spcBef>
              <a:buClr>
                <a:srgbClr val="000000"/>
              </a:buClr>
              <a:buSzPct val="100000"/>
              <a:buNone/>
              <a:defRPr sz="3000">
                <a:solidFill>
                  <a:srgbClr val="000000"/>
                </a:solidFill>
              </a:defRPr>
            </a:lvl8pPr>
            <a:lvl9pPr lvl="8" rtl="0">
              <a:spcBef>
                <a:spcPts val="0"/>
              </a:spcBef>
              <a:buClr>
                <a:srgbClr val="000000"/>
              </a:buClr>
              <a:buSzPct val="100000"/>
              <a:buNone/>
              <a:defRPr sz="3000">
                <a:solidFill>
                  <a:srgbClr val="000000"/>
                </a:solidFill>
              </a:defRPr>
            </a:lvl9pPr>
          </a:lstStyle>
          <a:p>
            <a:r>
              <a:rPr lang="en-US"/>
              <a:t>Click to edit Master subtitle style</a:t>
            </a:r>
            <a:endParaRPr dirty="0"/>
          </a:p>
        </p:txBody>
      </p:sp>
    </p:spTree>
    <p:extLst>
      <p:ext uri="{BB962C8B-B14F-4D97-AF65-F5344CB8AC3E}">
        <p14:creationId xmlns:p14="http://schemas.microsoft.com/office/powerpoint/2010/main" val="1326215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5371" y="681028"/>
            <a:ext cx="3727575" cy="1143200"/>
          </a:xfrm>
          <a:prstGeom prst="rect">
            <a:avLst/>
          </a:prstGeom>
        </p:spPr>
        <p:txBody>
          <a:bodyPr lIns="91425" tIns="91425" rIns="91425" bIns="91425" anchor="t" anchorCtr="0"/>
          <a:lstStyle>
            <a:lvl1pPr lvl="0">
              <a:spcBef>
                <a:spcPts val="0"/>
              </a:spcBef>
              <a:defRPr sz="3200">
                <a:latin typeface="Roboto Slab" pitchFamily="2" charset="0"/>
                <a:ea typeface="Roboto Slab" pitchFamily="2"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dirty="0"/>
              <a:t>Click to edit Master title style</a:t>
            </a:r>
            <a:endParaRPr dirty="0"/>
          </a:p>
        </p:txBody>
      </p:sp>
      <p:sp>
        <p:nvSpPr>
          <p:cNvPr id="23" name="Shape 23"/>
          <p:cNvSpPr txBox="1">
            <a:spLocks noGrp="1"/>
          </p:cNvSpPr>
          <p:nvPr>
            <p:ph type="body" idx="1"/>
          </p:nvPr>
        </p:nvSpPr>
        <p:spPr>
          <a:xfrm>
            <a:off x="482286" y="2151495"/>
            <a:ext cx="8190934" cy="4197999"/>
          </a:xfrm>
          <a:prstGeom prst="rect">
            <a:avLst/>
          </a:prstGeom>
        </p:spPr>
        <p:txBody>
          <a:bodyPr lIns="91425" tIns="91425" rIns="91425" bIns="91425" anchor="t" anchorCtr="0"/>
          <a:lstStyle>
            <a:lvl1pPr marL="0" lvl="0" indent="180975">
              <a:spcBef>
                <a:spcPts val="0"/>
              </a:spcBef>
              <a:spcAft>
                <a:spcPts val="600"/>
              </a:spcAft>
              <a:buClr>
                <a:srgbClr val="E22624"/>
              </a:buClr>
              <a:defRPr sz="2400">
                <a:latin typeface="Cambria" panose="02040503050406030204" pitchFamily="18" charset="0"/>
              </a:defRPr>
            </a:lvl1pPr>
            <a:lvl2pPr marL="361950" lvl="1" indent="180975">
              <a:spcBef>
                <a:spcPts val="0"/>
              </a:spcBef>
              <a:buClr>
                <a:srgbClr val="E22624"/>
              </a:buClr>
              <a:defRPr sz="2200" i="1" baseline="0">
                <a:latin typeface="Cambria" panose="02040503050406030204" pitchFamily="18" charset="0"/>
              </a:defRPr>
            </a:lvl2pPr>
            <a:lvl3pPr marL="714375" lvl="2" indent="180975">
              <a:spcBef>
                <a:spcPts val="0"/>
              </a:spcBef>
              <a:buClr>
                <a:srgbClr val="E22624"/>
              </a:buClr>
              <a:defRPr sz="2000">
                <a:latin typeface="Cambria" panose="02040503050406030204" pitchFamily="18" charset="0"/>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dirty="0"/>
              <a:t>Click to edit Master text styles</a:t>
            </a:r>
          </a:p>
          <a:p>
            <a:pPr lvl="1"/>
            <a:r>
              <a:rPr lang="en-US" dirty="0"/>
              <a:t>Second level</a:t>
            </a:r>
          </a:p>
          <a:p>
            <a:pPr lvl="2"/>
            <a:r>
              <a:rPr lang="en-US" dirty="0"/>
              <a:t>Third level</a:t>
            </a:r>
          </a:p>
        </p:txBody>
      </p:sp>
      <p:sp>
        <p:nvSpPr>
          <p:cNvPr id="24" name="Shape 24"/>
          <p:cNvSpPr/>
          <p:nvPr/>
        </p:nvSpPr>
        <p:spPr>
          <a:xfrm>
            <a:off x="579001" y="772002"/>
            <a:ext cx="54300" cy="900799"/>
          </a:xfrm>
          <a:prstGeom prst="rect">
            <a:avLst/>
          </a:prstGeom>
          <a:solidFill>
            <a:srgbClr val="E22624"/>
          </a:solidFill>
          <a:ln>
            <a:noFill/>
          </a:ln>
        </p:spPr>
        <p:txBody>
          <a:bodyPr lIns="91425" tIns="91425" rIns="91425" bIns="91425" anchor="ctr" anchorCtr="0">
            <a:noAutofit/>
          </a:bodyPr>
          <a:lstStyle/>
          <a:p>
            <a:pPr lvl="0">
              <a:spcBef>
                <a:spcPts val="0"/>
              </a:spcBef>
              <a:buNone/>
            </a:pPr>
            <a:endParaRPr sz="1400"/>
          </a:p>
        </p:txBody>
      </p:sp>
      <p:sp>
        <p:nvSpPr>
          <p:cNvPr id="25" name="Shape 25"/>
          <p:cNvSpPr/>
          <p:nvPr/>
        </p:nvSpPr>
        <p:spPr>
          <a:xfrm>
            <a:off x="9089701" y="2"/>
            <a:ext cx="54300" cy="6857999"/>
          </a:xfrm>
          <a:prstGeom prst="rect">
            <a:avLst/>
          </a:prstGeom>
          <a:solidFill>
            <a:srgbClr val="FF004E"/>
          </a:solidFill>
          <a:ln>
            <a:solidFill>
              <a:srgbClr val="E22624"/>
            </a:solidFill>
          </a:ln>
        </p:spPr>
        <p:txBody>
          <a:bodyPr lIns="91425" tIns="91425" rIns="91425" bIns="91425" anchor="ctr" anchorCtr="0">
            <a:noAutofit/>
          </a:bodyPr>
          <a:lstStyle/>
          <a:p>
            <a:pPr lvl="0">
              <a:spcBef>
                <a:spcPts val="0"/>
              </a:spcBef>
              <a:buNone/>
            </a:pPr>
            <a:endParaRPr sz="1400"/>
          </a:p>
        </p:txBody>
      </p:sp>
    </p:spTree>
    <p:extLst>
      <p:ext uri="{BB962C8B-B14F-4D97-AF65-F5344CB8AC3E}">
        <p14:creationId xmlns:p14="http://schemas.microsoft.com/office/powerpoint/2010/main" val="22268441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44425" y="662917"/>
            <a:ext cx="3718522" cy="1143200"/>
          </a:xfrm>
          <a:prstGeom prst="rect">
            <a:avLst/>
          </a:prstGeom>
        </p:spPr>
        <p:txBody>
          <a:bodyPr lIns="91425" tIns="91425" rIns="91425" bIns="91425" anchor="t" anchorCtr="0"/>
          <a:lstStyle>
            <a:lvl1pPr lvl="0" rtl="0">
              <a:spcBef>
                <a:spcPts val="0"/>
              </a:spcBef>
              <a:defRPr sz="3200">
                <a:latin typeface="Roboto Slab" pitchFamily="2" charset="0"/>
                <a:ea typeface="Roboto Slab" pitchFamily="2" charset="0"/>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US" dirty="0"/>
              <a:t>Click to edit Master title style</a:t>
            </a:r>
            <a:endParaRPr dirty="0"/>
          </a:p>
        </p:txBody>
      </p:sp>
      <p:sp>
        <p:nvSpPr>
          <p:cNvPr id="34" name="Shape 34"/>
          <p:cNvSpPr txBox="1">
            <a:spLocks noGrp="1"/>
          </p:cNvSpPr>
          <p:nvPr>
            <p:ph type="body" idx="1"/>
          </p:nvPr>
        </p:nvSpPr>
        <p:spPr>
          <a:xfrm>
            <a:off x="844426" y="2147267"/>
            <a:ext cx="2257199" cy="4420400"/>
          </a:xfrm>
          <a:prstGeom prst="rect">
            <a:avLst/>
          </a:prstGeom>
        </p:spPr>
        <p:txBody>
          <a:bodyPr lIns="91425" tIns="91425" rIns="91425" bIns="91425" anchor="t" anchorCtr="0"/>
          <a:lstStyle>
            <a:lvl1pPr lvl="0" rtl="0">
              <a:spcBef>
                <a:spcPts val="0"/>
              </a:spcBef>
              <a:buSzPct val="100000"/>
              <a:defRPr sz="1400">
                <a:latin typeface="Cambria" panose="02040503050406030204" pitchFamily="18" charset="0"/>
              </a:defRPr>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pPr lvl="0"/>
            <a:r>
              <a:rPr lang="en-US"/>
              <a:t>Click to edit Master text styles</a:t>
            </a:r>
          </a:p>
        </p:txBody>
      </p:sp>
      <p:sp>
        <p:nvSpPr>
          <p:cNvPr id="35" name="Shape 35"/>
          <p:cNvSpPr txBox="1">
            <a:spLocks noGrp="1"/>
          </p:cNvSpPr>
          <p:nvPr>
            <p:ph type="body" idx="2"/>
          </p:nvPr>
        </p:nvSpPr>
        <p:spPr>
          <a:xfrm>
            <a:off x="3217286" y="2147267"/>
            <a:ext cx="2257199" cy="4420400"/>
          </a:xfrm>
          <a:prstGeom prst="rect">
            <a:avLst/>
          </a:prstGeom>
        </p:spPr>
        <p:txBody>
          <a:bodyPr lIns="91425" tIns="91425" rIns="91425" bIns="91425" anchor="t" anchorCtr="0"/>
          <a:lstStyle>
            <a:lvl1pPr lvl="0" rtl="0">
              <a:spcBef>
                <a:spcPts val="0"/>
              </a:spcBef>
              <a:buSzPct val="100000"/>
              <a:defRPr sz="1400">
                <a:latin typeface="Cambria" panose="02040503050406030204" pitchFamily="18" charset="0"/>
              </a:defRPr>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pPr lvl="0"/>
            <a:r>
              <a:rPr lang="en-US"/>
              <a:t>Click to edit Master text styles</a:t>
            </a:r>
          </a:p>
        </p:txBody>
      </p:sp>
      <p:sp>
        <p:nvSpPr>
          <p:cNvPr id="36" name="Shape 36"/>
          <p:cNvSpPr txBox="1">
            <a:spLocks noGrp="1"/>
          </p:cNvSpPr>
          <p:nvPr>
            <p:ph type="body" idx="3"/>
          </p:nvPr>
        </p:nvSpPr>
        <p:spPr>
          <a:xfrm>
            <a:off x="5590147" y="2147267"/>
            <a:ext cx="2257199" cy="4420400"/>
          </a:xfrm>
          <a:prstGeom prst="rect">
            <a:avLst/>
          </a:prstGeom>
        </p:spPr>
        <p:txBody>
          <a:bodyPr lIns="91425" tIns="91425" rIns="91425" bIns="91425" anchor="t" anchorCtr="0"/>
          <a:lstStyle>
            <a:lvl1pPr lvl="0" rtl="0">
              <a:spcBef>
                <a:spcPts val="0"/>
              </a:spcBef>
              <a:buSzPct val="100000"/>
              <a:defRPr sz="1400">
                <a:latin typeface="Cambria" panose="02040503050406030204" pitchFamily="18" charset="0"/>
              </a:defRPr>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pPr lvl="0"/>
            <a:r>
              <a:rPr lang="en-US"/>
              <a:t>Click to edit Master text styles</a:t>
            </a:r>
          </a:p>
        </p:txBody>
      </p:sp>
      <p:sp>
        <p:nvSpPr>
          <p:cNvPr id="37" name="Shape 37"/>
          <p:cNvSpPr/>
          <p:nvPr/>
        </p:nvSpPr>
        <p:spPr>
          <a:xfrm>
            <a:off x="579001" y="772002"/>
            <a:ext cx="54300" cy="900799"/>
          </a:xfrm>
          <a:prstGeom prst="rect">
            <a:avLst/>
          </a:prstGeom>
          <a:solidFill>
            <a:srgbClr val="E22624"/>
          </a:solidFill>
          <a:ln>
            <a:noFill/>
          </a:ln>
        </p:spPr>
        <p:txBody>
          <a:bodyPr lIns="91425" tIns="91425" rIns="91425" bIns="91425" anchor="ctr" anchorCtr="0">
            <a:noAutofit/>
          </a:bodyPr>
          <a:lstStyle/>
          <a:p>
            <a:pPr lvl="0">
              <a:spcBef>
                <a:spcPts val="0"/>
              </a:spcBef>
              <a:buNone/>
            </a:pPr>
            <a:endParaRPr sz="1400">
              <a:latin typeface="Roboto Slab" pitchFamily="2" charset="0"/>
              <a:ea typeface="Roboto Slab" pitchFamily="2" charset="0"/>
            </a:endParaRPr>
          </a:p>
        </p:txBody>
      </p:sp>
      <p:sp>
        <p:nvSpPr>
          <p:cNvPr id="38" name="Shape 38"/>
          <p:cNvSpPr/>
          <p:nvPr/>
        </p:nvSpPr>
        <p:spPr>
          <a:xfrm>
            <a:off x="9089701" y="2"/>
            <a:ext cx="54300" cy="6857999"/>
          </a:xfrm>
          <a:prstGeom prst="rect">
            <a:avLst/>
          </a:prstGeom>
          <a:solidFill>
            <a:srgbClr val="E22624"/>
          </a:solidFill>
          <a:ln>
            <a:noFill/>
          </a:ln>
        </p:spPr>
        <p:txBody>
          <a:bodyPr lIns="91425" tIns="91425" rIns="91425" bIns="91425" anchor="ctr" anchorCtr="0">
            <a:noAutofit/>
          </a:bodyPr>
          <a:lstStyle/>
          <a:p>
            <a:pPr lvl="0">
              <a:spcBef>
                <a:spcPts val="0"/>
              </a:spcBef>
              <a:buNone/>
            </a:pPr>
            <a:endParaRPr sz="1400"/>
          </a:p>
        </p:txBody>
      </p:sp>
    </p:spTree>
    <p:extLst>
      <p:ext uri="{BB962C8B-B14F-4D97-AF65-F5344CB8AC3E}">
        <p14:creationId xmlns:p14="http://schemas.microsoft.com/office/powerpoint/2010/main" val="42077199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844424" y="681024"/>
            <a:ext cx="3691361" cy="1143200"/>
          </a:xfrm>
          <a:prstGeom prst="rect">
            <a:avLst/>
          </a:prstGeom>
        </p:spPr>
        <p:txBody>
          <a:bodyPr lIns="91425" tIns="91425" rIns="91425" bIns="91425" anchor="t" anchorCtr="0"/>
          <a:lstStyle>
            <a:lvl1pPr lvl="0">
              <a:spcBef>
                <a:spcPts val="0"/>
              </a:spcBef>
              <a:defRPr sz="3200">
                <a:latin typeface="Roboto Slab" pitchFamily="2" charset="0"/>
                <a:ea typeface="Roboto Slab" pitchFamily="2"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dirty="0"/>
              <a:t>Click to edit Master title style</a:t>
            </a:r>
            <a:endParaRPr dirty="0"/>
          </a:p>
        </p:txBody>
      </p:sp>
      <p:sp>
        <p:nvSpPr>
          <p:cNvPr id="41" name="Shape 41"/>
          <p:cNvSpPr/>
          <p:nvPr/>
        </p:nvSpPr>
        <p:spPr>
          <a:xfrm>
            <a:off x="579001" y="772002"/>
            <a:ext cx="54300" cy="900799"/>
          </a:xfrm>
          <a:prstGeom prst="rect">
            <a:avLst/>
          </a:prstGeom>
          <a:solidFill>
            <a:srgbClr val="E22624"/>
          </a:solidFill>
          <a:ln>
            <a:noFill/>
          </a:ln>
        </p:spPr>
        <p:txBody>
          <a:bodyPr lIns="91425" tIns="91425" rIns="91425" bIns="91425" anchor="ctr" anchorCtr="0">
            <a:noAutofit/>
          </a:bodyPr>
          <a:lstStyle/>
          <a:p>
            <a:pPr lvl="0">
              <a:spcBef>
                <a:spcPts val="0"/>
              </a:spcBef>
              <a:buNone/>
            </a:pPr>
            <a:endParaRPr sz="1400"/>
          </a:p>
        </p:txBody>
      </p:sp>
      <p:sp>
        <p:nvSpPr>
          <p:cNvPr id="42" name="Shape 42"/>
          <p:cNvSpPr/>
          <p:nvPr/>
        </p:nvSpPr>
        <p:spPr>
          <a:xfrm>
            <a:off x="9089701" y="2"/>
            <a:ext cx="54300" cy="6857999"/>
          </a:xfrm>
          <a:prstGeom prst="rect">
            <a:avLst/>
          </a:prstGeom>
          <a:solidFill>
            <a:srgbClr val="E22624"/>
          </a:solidFill>
          <a:ln>
            <a:noFill/>
          </a:ln>
        </p:spPr>
        <p:txBody>
          <a:bodyPr lIns="91425" tIns="91425" rIns="91425" bIns="91425" anchor="ctr" anchorCtr="0">
            <a:noAutofit/>
          </a:bodyPr>
          <a:lstStyle/>
          <a:p>
            <a:pPr lvl="0">
              <a:spcBef>
                <a:spcPts val="0"/>
              </a:spcBef>
              <a:buNone/>
            </a:pPr>
            <a:endParaRPr sz="1400"/>
          </a:p>
        </p:txBody>
      </p:sp>
    </p:spTree>
    <p:extLst>
      <p:ext uri="{BB962C8B-B14F-4D97-AF65-F5344CB8AC3E}">
        <p14:creationId xmlns:p14="http://schemas.microsoft.com/office/powerpoint/2010/main" val="404464679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673965"/>
          </a:xfrm>
        </p:spPr>
        <p:txBody>
          <a:bodyPr>
            <a:normAutofit/>
          </a:bodyPr>
          <a:lstStyle>
            <a:lvl1pPr>
              <a:defRPr sz="3200" b="1" i="0" baseline="0">
                <a:latin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969818"/>
            <a:ext cx="7886700" cy="5207145"/>
          </a:xfrm>
        </p:spPr>
        <p:txBody>
          <a:bodyPr/>
          <a:lstStyle>
            <a:lvl1pPr>
              <a:defRPr sz="2400" baseline="0">
                <a:latin typeface="Arial" panose="020B0604020202020204" pitchFamily="34" charset="0"/>
              </a:defRPr>
            </a:lvl1pPr>
            <a:lvl2pPr>
              <a:defRPr sz="2200" baseline="0">
                <a:latin typeface="Arial" panose="020B0604020202020204" pitchFamily="34" charset="0"/>
              </a:defRPr>
            </a:lvl2pPr>
            <a:lvl3pPr>
              <a:defRPr baseline="0">
                <a:latin typeface="Arial" panose="020B0604020202020204" pitchFamily="34" charset="0"/>
              </a:defRPr>
            </a:lvl3pPr>
            <a:lvl4pPr>
              <a:defRPr baseline="0">
                <a:latin typeface="Arial" panose="020B0604020202020204" pitchFamily="34" charset="0"/>
              </a:defRPr>
            </a:lvl4pPr>
            <a:lvl5pPr>
              <a:defRPr baseline="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671BF2D-C3EA-4C6C-9D1F-18405052FA7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C793-D879-4A72-AB4C-25BC676A92D0}" type="slidenum">
              <a:rPr lang="en-US" smtClean="0"/>
              <a:t>‹#›</a:t>
            </a:fld>
            <a:endParaRPr lang="en-US" dirty="0"/>
          </a:p>
        </p:txBody>
      </p:sp>
    </p:spTree>
    <p:extLst>
      <p:ext uri="{BB962C8B-B14F-4D97-AF65-F5344CB8AC3E}">
        <p14:creationId xmlns:p14="http://schemas.microsoft.com/office/powerpoint/2010/main" val="2144105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Image background">
    <p:spTree>
      <p:nvGrpSpPr>
        <p:cNvPr id="1" name="Shape 52"/>
        <p:cNvGrpSpPr/>
        <p:nvPr/>
      </p:nvGrpSpPr>
      <p:grpSpPr>
        <a:xfrm>
          <a:off x="0" y="0"/>
          <a:ext cx="0" cy="0"/>
          <a:chOff x="0" y="0"/>
          <a:chExt cx="0" cy="0"/>
        </a:xfrm>
      </p:grpSpPr>
      <p:sp>
        <p:nvSpPr>
          <p:cNvPr id="53" name="Shape 53"/>
          <p:cNvSpPr/>
          <p:nvPr/>
        </p:nvSpPr>
        <p:spPr>
          <a:xfrm>
            <a:off x="2" y="2"/>
            <a:ext cx="2291999" cy="6857999"/>
          </a:xfrm>
          <a:prstGeom prst="rect">
            <a:avLst/>
          </a:prstGeom>
          <a:solidFill>
            <a:srgbClr val="E22624">
              <a:alpha val="81920"/>
            </a:srgbClr>
          </a:solidFill>
          <a:ln>
            <a:noFill/>
          </a:ln>
        </p:spPr>
        <p:txBody>
          <a:bodyPr lIns="91425" tIns="91425" rIns="91425" bIns="91425" anchor="ctr" anchorCtr="0">
            <a:noAutofit/>
          </a:bodyPr>
          <a:lstStyle/>
          <a:p>
            <a:pPr lvl="0">
              <a:spcBef>
                <a:spcPts val="0"/>
              </a:spcBef>
              <a:buNone/>
            </a:pPr>
            <a:endParaRPr sz="1400"/>
          </a:p>
        </p:txBody>
      </p:sp>
    </p:spTree>
    <p:extLst>
      <p:ext uri="{BB962C8B-B14F-4D97-AF65-F5344CB8AC3E}">
        <p14:creationId xmlns:p14="http://schemas.microsoft.com/office/powerpoint/2010/main" val="1671156914"/>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aption">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633301" y="5714235"/>
            <a:ext cx="8053499" cy="692799"/>
          </a:xfrm>
          <a:prstGeom prst="rect">
            <a:avLst/>
          </a:prstGeom>
        </p:spPr>
        <p:txBody>
          <a:bodyPr lIns="91425" tIns="91425" rIns="91425" bIns="91425" anchor="t" anchorCtr="0"/>
          <a:lstStyle>
            <a:lvl1pPr lvl="0">
              <a:spcBef>
                <a:spcPts val="360"/>
              </a:spcBef>
              <a:buSzPct val="100000"/>
              <a:buNone/>
              <a:defRPr sz="1400"/>
            </a:lvl1pPr>
          </a:lstStyle>
          <a:p>
            <a:pPr lvl="0"/>
            <a:r>
              <a:rPr lang="en-US"/>
              <a:t>Click to edit Master text styles</a:t>
            </a:r>
          </a:p>
        </p:txBody>
      </p:sp>
      <p:sp>
        <p:nvSpPr>
          <p:cNvPr id="56" name="Shape 56"/>
          <p:cNvSpPr/>
          <p:nvPr/>
        </p:nvSpPr>
        <p:spPr>
          <a:xfrm>
            <a:off x="579001" y="5957202"/>
            <a:ext cx="54300" cy="900799"/>
          </a:xfrm>
          <a:prstGeom prst="rect">
            <a:avLst/>
          </a:prstGeom>
          <a:solidFill>
            <a:srgbClr val="FF004E"/>
          </a:solidFill>
          <a:ln>
            <a:noFill/>
          </a:ln>
        </p:spPr>
        <p:txBody>
          <a:bodyPr lIns="91425" tIns="91425" rIns="91425" bIns="91425" anchor="ctr" anchorCtr="0">
            <a:noAutofit/>
          </a:bodyPr>
          <a:lstStyle/>
          <a:p>
            <a:pPr lvl="0">
              <a:spcBef>
                <a:spcPts val="0"/>
              </a:spcBef>
              <a:buNone/>
            </a:pPr>
            <a:endParaRPr sz="1400"/>
          </a:p>
        </p:txBody>
      </p:sp>
      <p:sp>
        <p:nvSpPr>
          <p:cNvPr id="57" name="Shape 57"/>
          <p:cNvSpPr/>
          <p:nvPr/>
        </p:nvSpPr>
        <p:spPr>
          <a:xfrm>
            <a:off x="9089701" y="2"/>
            <a:ext cx="54300" cy="6857999"/>
          </a:xfrm>
          <a:prstGeom prst="rect">
            <a:avLst/>
          </a:prstGeom>
          <a:solidFill>
            <a:srgbClr val="FF004E"/>
          </a:solidFill>
          <a:ln>
            <a:noFill/>
          </a:ln>
        </p:spPr>
        <p:txBody>
          <a:bodyPr lIns="91425" tIns="91425" rIns="91425" bIns="91425" anchor="ctr" anchorCtr="0">
            <a:noAutofit/>
          </a:bodyPr>
          <a:lstStyle/>
          <a:p>
            <a:pPr lvl="0">
              <a:spcBef>
                <a:spcPts val="0"/>
              </a:spcBef>
              <a:buNone/>
            </a:pPr>
            <a:endParaRPr sz="1400"/>
          </a:p>
        </p:txBody>
      </p:sp>
    </p:spTree>
    <p:extLst>
      <p:ext uri="{BB962C8B-B14F-4D97-AF65-F5344CB8AC3E}">
        <p14:creationId xmlns:p14="http://schemas.microsoft.com/office/powerpoint/2010/main" val="337565554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lank color">
    <p:spTree>
      <p:nvGrpSpPr>
        <p:cNvPr id="1" name="Shape 60"/>
        <p:cNvGrpSpPr/>
        <p:nvPr/>
      </p:nvGrpSpPr>
      <p:grpSpPr>
        <a:xfrm>
          <a:off x="0" y="0"/>
          <a:ext cx="0" cy="0"/>
          <a:chOff x="0" y="0"/>
          <a:chExt cx="0" cy="0"/>
        </a:xfrm>
      </p:grpSpPr>
      <p:sp>
        <p:nvSpPr>
          <p:cNvPr id="61" name="Shape 61"/>
          <p:cNvSpPr/>
          <p:nvPr/>
        </p:nvSpPr>
        <p:spPr>
          <a:xfrm>
            <a:off x="0" y="2"/>
            <a:ext cx="9144000" cy="3457999"/>
          </a:xfrm>
          <a:prstGeom prst="rect">
            <a:avLst/>
          </a:prstGeom>
          <a:solidFill>
            <a:srgbClr val="E22624"/>
          </a:solidFill>
          <a:ln>
            <a:noFill/>
          </a:ln>
        </p:spPr>
        <p:txBody>
          <a:bodyPr lIns="91425" tIns="91425" rIns="91425" bIns="91425" anchor="ctr" anchorCtr="0">
            <a:noAutofit/>
          </a:bodyPr>
          <a:lstStyle/>
          <a:p>
            <a:pPr lvl="0">
              <a:spcBef>
                <a:spcPts val="0"/>
              </a:spcBef>
              <a:buNone/>
            </a:pPr>
            <a:endParaRPr sz="1400"/>
          </a:p>
        </p:txBody>
      </p:sp>
    </p:spTree>
    <p:extLst>
      <p:ext uri="{BB962C8B-B14F-4D97-AF65-F5344CB8AC3E}">
        <p14:creationId xmlns:p14="http://schemas.microsoft.com/office/powerpoint/2010/main" val="27530886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only half">
    <p:spTree>
      <p:nvGrpSpPr>
        <p:cNvPr id="1" name="Shape 47"/>
        <p:cNvGrpSpPr/>
        <p:nvPr/>
      </p:nvGrpSpPr>
      <p:grpSpPr>
        <a:xfrm>
          <a:off x="0" y="0"/>
          <a:ext cx="0" cy="0"/>
          <a:chOff x="0" y="0"/>
          <a:chExt cx="0" cy="0"/>
        </a:xfrm>
      </p:grpSpPr>
      <p:sp>
        <p:nvSpPr>
          <p:cNvPr id="48" name="Shape 48"/>
          <p:cNvSpPr/>
          <p:nvPr/>
        </p:nvSpPr>
        <p:spPr>
          <a:xfrm>
            <a:off x="0" y="2"/>
            <a:ext cx="4578000" cy="6857999"/>
          </a:xfrm>
          <a:prstGeom prst="rect">
            <a:avLst/>
          </a:prstGeom>
          <a:solidFill>
            <a:srgbClr val="E22624"/>
          </a:solidFill>
          <a:ln>
            <a:noFill/>
          </a:ln>
        </p:spPr>
        <p:txBody>
          <a:bodyPr lIns="91425" tIns="91425" rIns="91425" bIns="91425" anchor="ctr" anchorCtr="0">
            <a:noAutofit/>
          </a:bodyPr>
          <a:lstStyle/>
          <a:p>
            <a:pPr lvl="0">
              <a:spcBef>
                <a:spcPts val="0"/>
              </a:spcBef>
              <a:buNone/>
            </a:pPr>
            <a:endParaRPr sz="1400"/>
          </a:p>
        </p:txBody>
      </p:sp>
      <p:sp>
        <p:nvSpPr>
          <p:cNvPr id="49" name="Shape 49"/>
          <p:cNvSpPr txBox="1">
            <a:spLocks noGrp="1"/>
          </p:cNvSpPr>
          <p:nvPr>
            <p:ph type="title"/>
          </p:nvPr>
        </p:nvSpPr>
        <p:spPr>
          <a:xfrm>
            <a:off x="844425" y="563333"/>
            <a:ext cx="3226800" cy="1143200"/>
          </a:xfrm>
          <a:prstGeom prst="rect">
            <a:avLst/>
          </a:prstGeom>
        </p:spPr>
        <p:txBody>
          <a:bodyPr lIns="91425" tIns="91425" rIns="91425" bIns="91425" anchor="t" anchorCtr="0"/>
          <a:lstStyle>
            <a:lvl1pPr lvl="0" rtl="0">
              <a:spcBef>
                <a:spcPts val="0"/>
              </a:spcBef>
              <a:buClr>
                <a:srgbClr val="FFFFFF"/>
              </a:buClr>
              <a:defRPr>
                <a:solidFill>
                  <a:srgbClr val="FFFFFF"/>
                </a:solidFill>
                <a:latin typeface="Roboto Slab" pitchFamily="2" charset="0"/>
                <a:ea typeface="Roboto Slab" pitchFamily="2" charset="0"/>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a:endParaRPr/>
          </a:p>
        </p:txBody>
      </p:sp>
      <p:sp>
        <p:nvSpPr>
          <p:cNvPr id="50" name="Shape 50"/>
          <p:cNvSpPr/>
          <p:nvPr/>
        </p:nvSpPr>
        <p:spPr>
          <a:xfrm>
            <a:off x="579001" y="772002"/>
            <a:ext cx="54300" cy="900799"/>
          </a:xfrm>
          <a:prstGeom prst="rect">
            <a:avLst/>
          </a:prstGeom>
          <a:solidFill>
            <a:srgbClr val="FFFFFF"/>
          </a:solidFill>
          <a:ln>
            <a:noFill/>
          </a:ln>
        </p:spPr>
        <p:txBody>
          <a:bodyPr lIns="91425" tIns="91425" rIns="91425" bIns="91425" anchor="ctr" anchorCtr="0">
            <a:noAutofit/>
          </a:bodyPr>
          <a:lstStyle/>
          <a:p>
            <a:pPr lvl="0" rtl="0">
              <a:spcBef>
                <a:spcPts val="0"/>
              </a:spcBef>
              <a:buNone/>
            </a:pPr>
            <a:endParaRPr sz="1400">
              <a:solidFill>
                <a:srgbClr val="FFFFFF"/>
              </a:solidFill>
              <a:latin typeface="Roboto Slab" pitchFamily="2" charset="0"/>
              <a:ea typeface="Roboto Slab" pitchFamily="2" charset="0"/>
            </a:endParaRPr>
          </a:p>
        </p:txBody>
      </p:sp>
      <p:sp>
        <p:nvSpPr>
          <p:cNvPr id="51" name="Shape 51"/>
          <p:cNvSpPr/>
          <p:nvPr/>
        </p:nvSpPr>
        <p:spPr>
          <a:xfrm>
            <a:off x="9089701" y="2"/>
            <a:ext cx="54300" cy="6857999"/>
          </a:xfrm>
          <a:prstGeom prst="rect">
            <a:avLst/>
          </a:prstGeom>
          <a:solidFill>
            <a:srgbClr val="E22624"/>
          </a:solidFill>
          <a:ln>
            <a:noFill/>
          </a:ln>
        </p:spPr>
        <p:txBody>
          <a:bodyPr lIns="91425" tIns="91425" rIns="91425" bIns="91425" anchor="ctr" anchorCtr="0">
            <a:noAutofit/>
          </a:bodyPr>
          <a:lstStyle/>
          <a:p>
            <a:pPr lvl="0">
              <a:spcBef>
                <a:spcPts val="0"/>
              </a:spcBef>
              <a:buNone/>
            </a:pPr>
            <a:endParaRPr sz="1400"/>
          </a:p>
        </p:txBody>
      </p:sp>
    </p:spTree>
    <p:extLst>
      <p:ext uri="{BB962C8B-B14F-4D97-AF65-F5344CB8AC3E}">
        <p14:creationId xmlns:p14="http://schemas.microsoft.com/office/powerpoint/2010/main" val="2384784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844425" y="563333"/>
            <a:ext cx="3226800" cy="1143200"/>
          </a:xfrm>
          <a:prstGeom prst="rect">
            <a:avLst/>
          </a:prstGeom>
        </p:spPr>
        <p:txBody>
          <a:bodyPr lIns="91425" tIns="91425" rIns="91425" bIns="91425" anchor="t" anchorCtr="0"/>
          <a:lstStyle>
            <a:lvl1pPr lvl="0">
              <a:spcBef>
                <a:spcPts val="0"/>
              </a:spcBef>
              <a:defRPr>
                <a:latin typeface="Roboto Slab" pitchFamily="2" charset="0"/>
                <a:ea typeface="Roboto Slab" pitchFamily="2"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28" name="Shape 28"/>
          <p:cNvSpPr txBox="1">
            <a:spLocks noGrp="1"/>
          </p:cNvSpPr>
          <p:nvPr>
            <p:ph type="body" idx="1"/>
          </p:nvPr>
        </p:nvSpPr>
        <p:spPr>
          <a:xfrm>
            <a:off x="844425" y="2112935"/>
            <a:ext cx="3267300" cy="4291999"/>
          </a:xfrm>
          <a:prstGeom prst="rect">
            <a:avLst/>
          </a:prstGeom>
        </p:spPr>
        <p:txBody>
          <a:bodyPr lIns="91425" tIns="91425" rIns="91425" bIns="91425" anchor="t" anchorCtr="0"/>
          <a:lstStyle>
            <a:lvl1pPr lvl="0">
              <a:spcBef>
                <a:spcPts val="0"/>
              </a:spcBef>
              <a:buClr>
                <a:srgbClr val="E22624"/>
              </a:buClr>
              <a:defRPr>
                <a:latin typeface="Cambria" panose="02040503050406030204" pitchFamily="18"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29" name="Shape 29"/>
          <p:cNvSpPr txBox="1">
            <a:spLocks noGrp="1"/>
          </p:cNvSpPr>
          <p:nvPr>
            <p:ph type="body" idx="2"/>
          </p:nvPr>
        </p:nvSpPr>
        <p:spPr>
          <a:xfrm>
            <a:off x="4308499" y="2112935"/>
            <a:ext cx="3267300" cy="4291999"/>
          </a:xfrm>
          <a:prstGeom prst="rect">
            <a:avLst/>
          </a:prstGeom>
        </p:spPr>
        <p:txBody>
          <a:bodyPr lIns="91425" tIns="91425" rIns="91425" bIns="91425" anchor="t" anchorCtr="0"/>
          <a:lstStyle>
            <a:lvl1pPr lvl="0">
              <a:spcBef>
                <a:spcPts val="0"/>
              </a:spcBef>
              <a:defRPr>
                <a:latin typeface="Cambria" panose="02040503050406030204" pitchFamily="18"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30" name="Shape 30"/>
          <p:cNvSpPr/>
          <p:nvPr/>
        </p:nvSpPr>
        <p:spPr>
          <a:xfrm>
            <a:off x="579001" y="772002"/>
            <a:ext cx="54300" cy="900799"/>
          </a:xfrm>
          <a:prstGeom prst="rect">
            <a:avLst/>
          </a:prstGeom>
          <a:solidFill>
            <a:srgbClr val="E22624"/>
          </a:solidFill>
          <a:ln>
            <a:noFill/>
          </a:ln>
        </p:spPr>
        <p:txBody>
          <a:bodyPr lIns="91425" tIns="91425" rIns="91425" bIns="91425" anchor="ctr" anchorCtr="0">
            <a:noAutofit/>
          </a:bodyPr>
          <a:lstStyle/>
          <a:p>
            <a:pPr lvl="0">
              <a:spcBef>
                <a:spcPts val="0"/>
              </a:spcBef>
              <a:buNone/>
            </a:pPr>
            <a:endParaRPr sz="1400"/>
          </a:p>
        </p:txBody>
      </p:sp>
      <p:sp>
        <p:nvSpPr>
          <p:cNvPr id="31" name="Shape 31"/>
          <p:cNvSpPr/>
          <p:nvPr/>
        </p:nvSpPr>
        <p:spPr>
          <a:xfrm>
            <a:off x="9089701" y="2"/>
            <a:ext cx="54300" cy="6857999"/>
          </a:xfrm>
          <a:prstGeom prst="rect">
            <a:avLst/>
          </a:prstGeom>
          <a:solidFill>
            <a:srgbClr val="E22624"/>
          </a:solidFill>
          <a:ln>
            <a:noFill/>
          </a:ln>
        </p:spPr>
        <p:txBody>
          <a:bodyPr lIns="91425" tIns="91425" rIns="91425" bIns="91425" anchor="ctr" anchorCtr="0">
            <a:noAutofit/>
          </a:bodyPr>
          <a:lstStyle/>
          <a:p>
            <a:pPr lvl="0">
              <a:spcBef>
                <a:spcPts val="0"/>
              </a:spcBef>
              <a:buNone/>
            </a:pPr>
            <a:endParaRPr sz="1400"/>
          </a:p>
        </p:txBody>
      </p:sp>
    </p:spTree>
    <p:extLst>
      <p:ext uri="{BB962C8B-B14F-4D97-AF65-F5344CB8AC3E}">
        <p14:creationId xmlns:p14="http://schemas.microsoft.com/office/powerpoint/2010/main" val="13902542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B52004C-6C0E-4253-83B5-728974AF88D1}"/>
              </a:ext>
            </a:extLst>
          </p:cNvPr>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74190148-43D0-4CDA-B53E-0C3994789EFD}" type="slidenum">
              <a:rPr lang="en-US" altLang="vi-VN" smtClean="0">
                <a:solidFill>
                  <a:schemeClr val="bg1"/>
                </a:solidFill>
                <a:latin typeface="Corbel" panose="020B0503020204020204" pitchFamily="34" charset="0"/>
              </a:rPr>
              <a:pPr algn="ctr" eaLnBrk="1" hangingPunct="1">
                <a:defRPr/>
              </a:pPr>
              <a:t>‹#›</a:t>
            </a:fld>
            <a:endParaRPr lang="en-US" altLang="vi-VN">
              <a:solidFill>
                <a:schemeClr val="bg1"/>
              </a:solidFill>
              <a:latin typeface="Corbel" panose="020B0503020204020204" pitchFamily="34" charset="0"/>
            </a:endParaRP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524000"/>
            <a:ext cx="8229600" cy="4800600"/>
          </a:xfrm>
        </p:spPr>
        <p:txBody>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1313053-67AD-4A80-833F-A9991512BE9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DF8CC050-CC7F-4F34-B500-9C62A778B8B9}"/>
              </a:ext>
            </a:extLst>
          </p:cNvPr>
          <p:cNvSpPr>
            <a:spLocks noGrp="1"/>
          </p:cNvSpPr>
          <p:nvPr>
            <p:ph type="ftr" sz="quarter" idx="11"/>
          </p:nvPr>
        </p:nvSpPr>
        <p:spPr/>
        <p:txBody>
          <a:bodyPr/>
          <a:lstStyle>
            <a:lvl1pPr>
              <a:defRPr sz="1100"/>
            </a:lvl1pPr>
          </a:lstStyle>
          <a:p>
            <a:pPr>
              <a:defRPr/>
            </a:pPr>
            <a:endParaRPr lang="en-US"/>
          </a:p>
        </p:txBody>
      </p:sp>
    </p:spTree>
    <p:extLst>
      <p:ext uri="{BB962C8B-B14F-4D97-AF65-F5344CB8AC3E}">
        <p14:creationId xmlns:p14="http://schemas.microsoft.com/office/powerpoint/2010/main" val="61768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5000" b="1" i="0" baseline="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1BF2D-C3EA-4C6C-9D1F-18405052FA7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3434644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46256"/>
          </a:xfrm>
        </p:spPr>
        <p:txBody>
          <a:bodyPr>
            <a:normAutofit/>
          </a:bodyPr>
          <a:lstStyle>
            <a:lvl1pPr>
              <a:defRPr sz="3200" b="1" baseline="0">
                <a:latin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1190771"/>
            <a:ext cx="3886200" cy="4986192"/>
          </a:xfrm>
        </p:spPr>
        <p:txBody>
          <a:bodyPr/>
          <a:lstStyle>
            <a:lvl1pPr>
              <a:defRPr sz="2400" baseline="0">
                <a:latin typeface="Arial" panose="020B0604020202020204" pitchFamily="34"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190771"/>
            <a:ext cx="3886200" cy="4986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1BF2D-C3EA-4C6C-9D1F-18405052FA7C}"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348833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1BF2D-C3EA-4C6C-9D1F-18405052FA7C}"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308781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1BF2D-C3EA-4C6C-9D1F-18405052FA7C}"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227083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1BF2D-C3EA-4C6C-9D1F-18405052FA7C}"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228807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1BF2D-C3EA-4C6C-9D1F-18405052FA7C}"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1275368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1BF2D-C3EA-4C6C-9D1F-18405052FA7C}"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1903582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1BF2D-C3EA-4C6C-9D1F-18405052FA7C}" type="datetimeFigureOut">
              <a:rPr lang="en-US" smtClean="0"/>
              <a:pPr/>
              <a:t>11/1/2021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CC793-D879-4A72-AB4C-25BC676A92D0}" type="slidenum">
              <a:rPr lang="en-US" smtClean="0"/>
              <a:pPr/>
              <a:t>‹#›</a:t>
            </a:fld>
            <a:endParaRPr lang="en-US"/>
          </a:p>
        </p:txBody>
      </p:sp>
      <p:pic>
        <p:nvPicPr>
          <p:cNvPr id="1026" name="Picture 2" descr="Kết quả hình ảnh cho hust logo">
            <a:extLst>
              <a:ext uri="{FF2B5EF4-FFF2-40B4-BE49-F238E27FC236}">
                <a16:creationId xmlns:a16="http://schemas.microsoft.com/office/drawing/2014/main" id="{94ADF9FD-5C59-44E3-8E79-16D3638D4263}"/>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515350" y="149082"/>
            <a:ext cx="369059" cy="54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73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44425" y="563333"/>
            <a:ext cx="3226800" cy="1143200"/>
          </a:xfrm>
          <a:prstGeom prst="rect">
            <a:avLst/>
          </a:prstGeom>
          <a:noFill/>
          <a:ln>
            <a:noFill/>
          </a:ln>
        </p:spPr>
        <p:txBody>
          <a:bodyPr lIns="91425" tIns="91425" rIns="91425" bIns="91425" anchor="t" anchorCtr="0"/>
          <a:lstStyle>
            <a:lvl1pPr lvl="0">
              <a:spcBef>
                <a:spcPts val="0"/>
              </a:spcBef>
              <a:buSzPct val="100000"/>
              <a:buFont typeface="Titillium Web"/>
              <a:buNone/>
              <a:defRPr sz="2600" b="1">
                <a:latin typeface="Titillium Web"/>
                <a:ea typeface="Titillium Web"/>
                <a:cs typeface="Titillium Web"/>
                <a:sym typeface="Titillium Web"/>
              </a:defRPr>
            </a:lvl1pPr>
            <a:lvl2pPr lvl="1">
              <a:spcBef>
                <a:spcPts val="0"/>
              </a:spcBef>
              <a:buSzPct val="100000"/>
              <a:buFont typeface="Titillium Web"/>
              <a:buNone/>
              <a:defRPr sz="2600" b="1">
                <a:latin typeface="Titillium Web"/>
                <a:ea typeface="Titillium Web"/>
                <a:cs typeface="Titillium Web"/>
                <a:sym typeface="Titillium Web"/>
              </a:defRPr>
            </a:lvl2pPr>
            <a:lvl3pPr lvl="2">
              <a:spcBef>
                <a:spcPts val="0"/>
              </a:spcBef>
              <a:buSzPct val="100000"/>
              <a:buFont typeface="Titillium Web"/>
              <a:buNone/>
              <a:defRPr sz="2600" b="1">
                <a:latin typeface="Titillium Web"/>
                <a:ea typeface="Titillium Web"/>
                <a:cs typeface="Titillium Web"/>
                <a:sym typeface="Titillium Web"/>
              </a:defRPr>
            </a:lvl3pPr>
            <a:lvl4pPr lvl="3">
              <a:spcBef>
                <a:spcPts val="0"/>
              </a:spcBef>
              <a:buSzPct val="100000"/>
              <a:buFont typeface="Titillium Web"/>
              <a:buNone/>
              <a:defRPr sz="2600" b="1">
                <a:latin typeface="Titillium Web"/>
                <a:ea typeface="Titillium Web"/>
                <a:cs typeface="Titillium Web"/>
                <a:sym typeface="Titillium Web"/>
              </a:defRPr>
            </a:lvl4pPr>
            <a:lvl5pPr lvl="4">
              <a:spcBef>
                <a:spcPts val="0"/>
              </a:spcBef>
              <a:buSzPct val="100000"/>
              <a:buFont typeface="Titillium Web"/>
              <a:buNone/>
              <a:defRPr sz="2600" b="1">
                <a:latin typeface="Titillium Web"/>
                <a:ea typeface="Titillium Web"/>
                <a:cs typeface="Titillium Web"/>
                <a:sym typeface="Titillium Web"/>
              </a:defRPr>
            </a:lvl5pPr>
            <a:lvl6pPr lvl="5">
              <a:spcBef>
                <a:spcPts val="0"/>
              </a:spcBef>
              <a:buSzPct val="100000"/>
              <a:buFont typeface="Titillium Web"/>
              <a:buNone/>
              <a:defRPr sz="2600" b="1">
                <a:latin typeface="Titillium Web"/>
                <a:ea typeface="Titillium Web"/>
                <a:cs typeface="Titillium Web"/>
                <a:sym typeface="Titillium Web"/>
              </a:defRPr>
            </a:lvl6pPr>
            <a:lvl7pPr lvl="6">
              <a:spcBef>
                <a:spcPts val="0"/>
              </a:spcBef>
              <a:buSzPct val="100000"/>
              <a:buFont typeface="Titillium Web"/>
              <a:buNone/>
              <a:defRPr sz="2600" b="1">
                <a:latin typeface="Titillium Web"/>
                <a:ea typeface="Titillium Web"/>
                <a:cs typeface="Titillium Web"/>
                <a:sym typeface="Titillium Web"/>
              </a:defRPr>
            </a:lvl7pPr>
            <a:lvl8pPr lvl="7">
              <a:spcBef>
                <a:spcPts val="0"/>
              </a:spcBef>
              <a:buSzPct val="100000"/>
              <a:buFont typeface="Titillium Web"/>
              <a:buNone/>
              <a:defRPr sz="2600" b="1">
                <a:latin typeface="Titillium Web"/>
                <a:ea typeface="Titillium Web"/>
                <a:cs typeface="Titillium Web"/>
                <a:sym typeface="Titillium Web"/>
              </a:defRPr>
            </a:lvl8pPr>
            <a:lvl9pPr lvl="8">
              <a:spcBef>
                <a:spcPts val="0"/>
              </a:spcBef>
              <a:buSzPct val="100000"/>
              <a:buFont typeface="Titillium Web"/>
              <a:buNone/>
              <a:defRPr sz="2600" b="1">
                <a:latin typeface="Titillium Web"/>
                <a:ea typeface="Titillium Web"/>
                <a:cs typeface="Titillium Web"/>
                <a:sym typeface="Titillium Web"/>
              </a:defRPr>
            </a:lvl9pPr>
          </a:lstStyle>
          <a:p>
            <a:endParaRPr dirty="0"/>
          </a:p>
        </p:txBody>
      </p:sp>
      <p:sp>
        <p:nvSpPr>
          <p:cNvPr id="7" name="Shape 7"/>
          <p:cNvSpPr txBox="1">
            <a:spLocks noGrp="1"/>
          </p:cNvSpPr>
          <p:nvPr>
            <p:ph type="body" idx="1"/>
          </p:nvPr>
        </p:nvSpPr>
        <p:spPr>
          <a:xfrm>
            <a:off x="723799" y="2115102"/>
            <a:ext cx="6092099" cy="4197999"/>
          </a:xfrm>
          <a:prstGeom prst="rect">
            <a:avLst/>
          </a:prstGeom>
          <a:noFill/>
          <a:ln>
            <a:noFill/>
          </a:ln>
        </p:spPr>
        <p:txBody>
          <a:bodyPr lIns="91425" tIns="91425" rIns="91425" bIns="91425" anchor="t" anchorCtr="0"/>
          <a:lstStyle>
            <a:lvl1pPr lvl="0">
              <a:spcBef>
                <a:spcPts val="60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1pPr>
            <a:lvl2pPr lvl="1">
              <a:spcBef>
                <a:spcPts val="48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2pPr>
            <a:lvl3pPr lvl="2">
              <a:spcBef>
                <a:spcPts val="48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3pPr>
            <a:lvl4pPr lvl="3">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4pPr>
            <a:lvl5pPr lvl="4">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5pPr>
            <a:lvl6pPr lvl="5">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6pPr>
            <a:lvl7pPr lvl="6">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7pPr>
            <a:lvl8pPr lvl="7">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8pPr>
            <a:lvl9pPr lvl="8">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9pPr>
          </a:lstStyle>
          <a:p>
            <a:endParaRPr dirty="0"/>
          </a:p>
        </p:txBody>
      </p:sp>
    </p:spTree>
    <p:extLst>
      <p:ext uri="{BB962C8B-B14F-4D97-AF65-F5344CB8AC3E}">
        <p14:creationId xmlns:p14="http://schemas.microsoft.com/office/powerpoint/2010/main" val="263577997"/>
      </p:ext>
    </p:extLst>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Segoe UI" panose="020B0502040204020203" pitchFamily="34" charset="0"/>
          <a:ea typeface="Roboto Slab" pitchFamily="2" charset="0"/>
          <a:cs typeface="Segoe UI" panose="020B0502040204020203"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2988E-C6B6-4031-90F1-6573C99F0471}"/>
              </a:ext>
            </a:extLst>
          </p:cNvPr>
          <p:cNvSpPr>
            <a:spLocks noGrp="1"/>
          </p:cNvSpPr>
          <p:nvPr>
            <p:ph type="ctrTitle"/>
          </p:nvPr>
        </p:nvSpPr>
        <p:spPr/>
        <p:txBody>
          <a:bodyPr>
            <a:normAutofit/>
          </a:bodyPr>
          <a:lstStyle/>
          <a:p>
            <a:r>
              <a:rPr lang="en-US" sz="4800" b="1"/>
              <a:t>Bài tập trong các bài học</a:t>
            </a:r>
            <a:endParaRPr lang="en-US" b="1" dirty="0"/>
          </a:p>
        </p:txBody>
      </p:sp>
      <p:sp>
        <p:nvSpPr>
          <p:cNvPr id="6" name="Subtitle 5">
            <a:extLst>
              <a:ext uri="{FF2B5EF4-FFF2-40B4-BE49-F238E27FC236}">
                <a16:creationId xmlns:a16="http://schemas.microsoft.com/office/drawing/2014/main" id="{EA68C3EF-CF97-4808-A30E-903ADFFBEBB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21310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 </a:t>
            </a:r>
            <a:r>
              <a:rPr lang="en-CA" dirty="0" err="1"/>
              <a:t>trỏ</a:t>
            </a:r>
            <a:r>
              <a:rPr lang="en-CA" dirty="0"/>
              <a:t> </a:t>
            </a:r>
            <a:r>
              <a:rPr lang="en-CA" dirty="0" err="1"/>
              <a:t>và</a:t>
            </a:r>
            <a:r>
              <a:rPr lang="en-CA" dirty="0"/>
              <a:t> </a:t>
            </a:r>
            <a:r>
              <a:rPr lang="en-CA" dirty="0" err="1"/>
              <a:t>xâu</a:t>
            </a:r>
            <a:endParaRPr lang="en-CA" dirty="0"/>
          </a:p>
        </p:txBody>
      </p:sp>
      <p:sp>
        <p:nvSpPr>
          <p:cNvPr id="3" name="Content Placeholder 2"/>
          <p:cNvSpPr>
            <a:spLocks noGrp="1"/>
          </p:cNvSpPr>
          <p:nvPr>
            <p:ph idx="1"/>
          </p:nvPr>
        </p:nvSpPr>
        <p:spPr/>
        <p:txBody>
          <a:bodyPr>
            <a:normAutofit/>
          </a:bodyPr>
          <a:lstStyle/>
          <a:p>
            <a:r>
              <a:rPr lang="vi-VN" sz="2800" dirty="0"/>
              <a:t>Ta có </a:t>
            </a:r>
            <a:r>
              <a:rPr lang="vi-VN" sz="2800" dirty="0">
                <a:solidFill>
                  <a:srgbClr val="FF0000"/>
                </a:solidFill>
                <a:latin typeface="Courier New" panose="02070309020205020404" pitchFamily="49" charset="0"/>
                <a:cs typeface="Courier New" panose="02070309020205020404" pitchFamily="49" charset="0"/>
              </a:rPr>
              <a:t>char tinhthanh[30] =“Da Lat”; </a:t>
            </a:r>
            <a:endParaRPr lang="en-US" sz="3200" dirty="0">
              <a:solidFill>
                <a:srgbClr val="FF0000"/>
              </a:solidFill>
              <a:latin typeface="Courier New" panose="02070309020205020404" pitchFamily="49" charset="0"/>
              <a:cs typeface="Courier New" panose="02070309020205020404" pitchFamily="49" charset="0"/>
            </a:endParaRPr>
          </a:p>
          <a:p>
            <a:r>
              <a:rPr lang="vi-VN" sz="2800" dirty="0"/>
              <a:t>Tương đương : </a:t>
            </a:r>
            <a:endParaRPr lang="en-US" sz="2800" dirty="0"/>
          </a:p>
          <a:p>
            <a:pPr marL="0" indent="0">
              <a:buNone/>
            </a:pPr>
            <a:r>
              <a:rPr lang="en-US" sz="2800" dirty="0">
                <a:latin typeface="Courier New" panose="02070309020205020404" pitchFamily="49" charset="0"/>
                <a:cs typeface="Courier New" panose="02070309020205020404" pitchFamily="49" charset="0"/>
              </a:rPr>
              <a:t> </a:t>
            </a:r>
            <a:r>
              <a:rPr lang="vi-VN" sz="2800" dirty="0">
                <a:solidFill>
                  <a:srgbClr val="FF0000"/>
                </a:solidFill>
                <a:latin typeface="Courier New" panose="02070309020205020404" pitchFamily="49" charset="0"/>
                <a:cs typeface="Courier New" panose="02070309020205020404" pitchFamily="49" charset="0"/>
              </a:rPr>
              <a:t>char *tinhthanh; </a:t>
            </a:r>
            <a:endParaRPr lang="en-US" sz="2800" dirty="0">
              <a:solidFill>
                <a:srgbClr val="FF0000"/>
              </a:solidFill>
              <a:latin typeface="Courier New" panose="02070309020205020404" pitchFamily="49" charset="0"/>
              <a:cs typeface="Courier New" panose="02070309020205020404" pitchFamily="49" charset="0"/>
            </a:endParaRPr>
          </a:p>
          <a:p>
            <a:pPr marL="0" indent="0">
              <a:buNone/>
            </a:pPr>
            <a:r>
              <a:rPr lang="en-US" sz="2800" dirty="0">
                <a:solidFill>
                  <a:srgbClr val="FF0000"/>
                </a:solidFill>
                <a:latin typeface="Courier New" panose="02070309020205020404" pitchFamily="49" charset="0"/>
                <a:cs typeface="Courier New" panose="02070309020205020404" pitchFamily="49" charset="0"/>
              </a:rPr>
              <a:t> </a:t>
            </a:r>
            <a:r>
              <a:rPr lang="vi-VN" sz="2800" dirty="0">
                <a:solidFill>
                  <a:srgbClr val="FF0000"/>
                </a:solidFill>
                <a:latin typeface="Courier New" panose="02070309020205020404" pitchFamily="49" charset="0"/>
                <a:cs typeface="Courier New" panose="02070309020205020404" pitchFamily="49" charset="0"/>
              </a:rPr>
              <a:t>tinhthanh=“Da lat”; </a:t>
            </a:r>
            <a:r>
              <a:rPr lang="en-US" sz="2800" dirty="0">
                <a:solidFill>
                  <a:srgbClr val="FF0000"/>
                </a:solidFill>
                <a:latin typeface="Courier New" panose="02070309020205020404" pitchFamily="49" charset="0"/>
                <a:cs typeface="Courier New" panose="02070309020205020404" pitchFamily="49" charset="0"/>
              </a:rPr>
              <a:t> </a:t>
            </a:r>
          </a:p>
          <a:p>
            <a:pPr marL="0" indent="0">
              <a:buNone/>
            </a:pPr>
            <a:r>
              <a:rPr lang="en-US" sz="2800" dirty="0"/>
              <a:t>  </a:t>
            </a:r>
            <a:r>
              <a:rPr lang="vi-VN" sz="2800" dirty="0"/>
              <a:t>Hoặc: </a:t>
            </a:r>
            <a:r>
              <a:rPr lang="vi-VN" sz="2800" dirty="0">
                <a:solidFill>
                  <a:srgbClr val="FF0000"/>
                </a:solidFill>
                <a:latin typeface="Courier New" panose="02070309020205020404" pitchFamily="49" charset="0"/>
                <a:cs typeface="Courier New" panose="02070309020205020404" pitchFamily="49" charset="0"/>
              </a:rPr>
              <a:t>char *tinhthanh =“Da lat”; </a:t>
            </a:r>
            <a:endParaRPr lang="en-US" sz="2800" dirty="0">
              <a:solidFill>
                <a:srgbClr val="FF0000"/>
              </a:solidFill>
              <a:latin typeface="Courier New" panose="02070309020205020404" pitchFamily="49" charset="0"/>
              <a:cs typeface="Courier New" panose="02070309020205020404" pitchFamily="49" charset="0"/>
            </a:endParaRPr>
          </a:p>
          <a:p>
            <a:r>
              <a:rPr lang="vi-VN" sz="2800" dirty="0"/>
              <a:t>Ngoài ra các thao tác trên xâu cũng tương tự như trên mảng </a:t>
            </a:r>
            <a:endParaRPr lang="en-US" sz="2800" dirty="0"/>
          </a:p>
          <a:p>
            <a:pPr marL="0" indent="0">
              <a:buNone/>
            </a:pPr>
            <a:r>
              <a:rPr lang="en-US" sz="2800" dirty="0">
                <a:latin typeface="Courier New" panose="02070309020205020404" pitchFamily="49" charset="0"/>
                <a:cs typeface="Courier New" panose="02070309020205020404" pitchFamily="49" charset="0"/>
              </a:rPr>
              <a:t> </a:t>
            </a:r>
            <a:r>
              <a:rPr lang="vi-VN" sz="2800" dirty="0">
                <a:solidFill>
                  <a:srgbClr val="FF0000"/>
                </a:solidFill>
                <a:latin typeface="Courier New" panose="02070309020205020404" pitchFamily="49" charset="0"/>
                <a:cs typeface="Courier New" panose="02070309020205020404" pitchFamily="49" charset="0"/>
              </a:rPr>
              <a:t>*(tinhthanh+3) = “l” </a:t>
            </a:r>
            <a:endParaRPr lang="en-US" sz="2800" dirty="0">
              <a:solidFill>
                <a:srgbClr val="FF0000"/>
              </a:solidFill>
              <a:latin typeface="Courier New" panose="02070309020205020404" pitchFamily="49" charset="0"/>
              <a:cs typeface="Courier New" panose="02070309020205020404" pitchFamily="49" charset="0"/>
            </a:endParaRPr>
          </a:p>
          <a:p>
            <a:r>
              <a:rPr lang="vi-VN" sz="2800" dirty="0"/>
              <a:t>Chú ý : với xâu thường thì không thể gán trực tiếp như dòng thứ 3</a:t>
            </a:r>
            <a:endParaRPr lang="en-CA" sz="2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D2954DE-EECC-4178-9F90-B821D8DD7FCC}"/>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10</a:t>
            </a:fld>
            <a:endParaRPr lang="en-US"/>
          </a:p>
        </p:txBody>
      </p:sp>
    </p:spTree>
    <p:extLst>
      <p:ext uri="{BB962C8B-B14F-4D97-AF65-F5344CB8AC3E}">
        <p14:creationId xmlns:p14="http://schemas.microsoft.com/office/powerpoint/2010/main" val="4057116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Mảng</a:t>
            </a:r>
            <a:r>
              <a:rPr lang="en-CA" dirty="0"/>
              <a:t> </a:t>
            </a:r>
            <a:r>
              <a:rPr lang="en-CA" dirty="0" err="1"/>
              <a:t>các</a:t>
            </a:r>
            <a:r>
              <a:rPr lang="en-CA" dirty="0"/>
              <a:t> con </a:t>
            </a:r>
            <a:r>
              <a:rPr lang="en-CA" dirty="0" err="1"/>
              <a:t>trỏ</a:t>
            </a:r>
            <a:endParaRPr lang="en-CA" dirty="0"/>
          </a:p>
        </p:txBody>
      </p:sp>
      <p:sp>
        <p:nvSpPr>
          <p:cNvPr id="3" name="Content Placeholder 2"/>
          <p:cNvSpPr>
            <a:spLocks noGrp="1"/>
          </p:cNvSpPr>
          <p:nvPr>
            <p:ph idx="1"/>
          </p:nvPr>
        </p:nvSpPr>
        <p:spPr/>
        <p:txBody>
          <a:bodyPr>
            <a:normAutofit/>
          </a:bodyPr>
          <a:lstStyle/>
          <a:p>
            <a:r>
              <a:rPr lang="vi-VN" sz="2800" dirty="0"/>
              <a:t>Một ưu điểm khác của mảng trỏ là ta có thể hoán chuyển các đối tượng (mảng con, cấu trúc..) được trỏ bởi con trỏ này bằng cách hoán </a:t>
            </a:r>
            <a:r>
              <a:rPr lang="en-US" sz="2800" dirty="0" err="1"/>
              <a:t>đổi</a:t>
            </a:r>
            <a:r>
              <a:rPr lang="vi-VN" sz="2800" dirty="0"/>
              <a:t> các con trỏ </a:t>
            </a:r>
            <a:endParaRPr lang="en-US" sz="2800" dirty="0"/>
          </a:p>
          <a:p>
            <a:r>
              <a:rPr lang="vi-VN" sz="2800" dirty="0"/>
              <a:t>Ưu điểm tiếp theo là việc truyền tham số trong hàm </a:t>
            </a:r>
            <a:endParaRPr lang="en-US" sz="2800" dirty="0"/>
          </a:p>
          <a:p>
            <a:r>
              <a:rPr lang="vi-VN" sz="2800" dirty="0"/>
              <a:t>Ví dụ: Vào danh sách lớp theo họ và tên, sau đó sắp xếp để in ra theo thứ tự ABC.</a:t>
            </a:r>
            <a:endParaRPr lang="en-CA"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415250B3-8FD0-485B-8B17-A26821969013}"/>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11</a:t>
            </a:fld>
            <a:endParaRPr lang="en-US"/>
          </a:p>
        </p:txBody>
      </p:sp>
      <p:pic>
        <p:nvPicPr>
          <p:cNvPr id="5" name="Picture 4">
            <a:extLst>
              <a:ext uri="{FF2B5EF4-FFF2-40B4-BE49-F238E27FC236}">
                <a16:creationId xmlns:a16="http://schemas.microsoft.com/office/drawing/2014/main" id="{CB647F01-1C52-45BB-A0A2-09D3E9CA942A}"/>
              </a:ext>
            </a:extLst>
          </p:cNvPr>
          <p:cNvPicPr>
            <a:picLocks noChangeAspect="1"/>
          </p:cNvPicPr>
          <p:nvPr/>
        </p:nvPicPr>
        <p:blipFill>
          <a:blip r:embed="rId2"/>
          <a:stretch>
            <a:fillRect/>
          </a:stretch>
        </p:blipFill>
        <p:spPr>
          <a:xfrm>
            <a:off x="745370" y="4630232"/>
            <a:ext cx="3533589" cy="1546731"/>
          </a:xfrm>
          <a:prstGeom prst="rect">
            <a:avLst/>
          </a:prstGeom>
        </p:spPr>
      </p:pic>
    </p:spTree>
    <p:extLst>
      <p:ext uri="{BB962C8B-B14F-4D97-AF65-F5344CB8AC3E}">
        <p14:creationId xmlns:p14="http://schemas.microsoft.com/office/powerpoint/2010/main" val="803112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Mảng</a:t>
            </a:r>
            <a:r>
              <a:rPr lang="en-CA" dirty="0"/>
              <a:t> </a:t>
            </a:r>
            <a:r>
              <a:rPr lang="en-CA" dirty="0" err="1"/>
              <a:t>các</a:t>
            </a:r>
            <a:r>
              <a:rPr lang="en-CA" dirty="0"/>
              <a:t> con </a:t>
            </a:r>
            <a:r>
              <a:rPr lang="en-CA" dirty="0" err="1"/>
              <a:t>trỏ</a:t>
            </a:r>
            <a:endParaRPr lang="en-CA" dirty="0"/>
          </a:p>
        </p:txBody>
      </p:sp>
      <p:sp>
        <p:nvSpPr>
          <p:cNvPr id="3" name="Content Placeholder 2"/>
          <p:cNvSpPr>
            <a:spLocks noGrp="1"/>
          </p:cNvSpPr>
          <p:nvPr>
            <p:ph idx="1"/>
          </p:nvPr>
        </p:nvSpPr>
        <p:spPr/>
        <p:txBody>
          <a:bodyPr>
            <a:normAutofit/>
          </a:bodyPr>
          <a:lstStyle/>
          <a:p>
            <a:pPr marL="0" indent="0">
              <a:buNone/>
            </a:pPr>
            <a:endParaRPr lang="en-CA"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CE9C8711-DF06-4FF9-A3AF-4FB267FFCF1E}"/>
              </a:ext>
            </a:extLst>
          </p:cNvPr>
          <p:cNvPicPr>
            <a:picLocks noChangeAspect="1"/>
          </p:cNvPicPr>
          <p:nvPr/>
        </p:nvPicPr>
        <p:blipFill>
          <a:blip r:embed="rId2"/>
          <a:stretch>
            <a:fillRect/>
          </a:stretch>
        </p:blipFill>
        <p:spPr>
          <a:xfrm>
            <a:off x="996377" y="880261"/>
            <a:ext cx="7151245" cy="5386257"/>
          </a:xfrm>
          <a:prstGeom prst="rect">
            <a:avLst/>
          </a:prstGeom>
        </p:spPr>
      </p:pic>
      <p:sp>
        <p:nvSpPr>
          <p:cNvPr id="6" name="Slide Number Placeholder 3">
            <a:extLst>
              <a:ext uri="{FF2B5EF4-FFF2-40B4-BE49-F238E27FC236}">
                <a16:creationId xmlns:a16="http://schemas.microsoft.com/office/drawing/2014/main" id="{8355F1D4-9732-466E-9CFC-BDD4934CD805}"/>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12</a:t>
            </a:fld>
            <a:endParaRPr lang="en-US"/>
          </a:p>
        </p:txBody>
      </p:sp>
    </p:spTree>
    <p:extLst>
      <p:ext uri="{BB962C8B-B14F-4D97-AF65-F5344CB8AC3E}">
        <p14:creationId xmlns:p14="http://schemas.microsoft.com/office/powerpoint/2010/main" val="1632218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Con trỏ trỏ tới con trỏ</a:t>
            </a:r>
            <a:endParaRPr lang="en-CA" dirty="0"/>
          </a:p>
        </p:txBody>
      </p:sp>
      <p:sp>
        <p:nvSpPr>
          <p:cNvPr id="8" name="Content Placeholder 7">
            <a:extLst>
              <a:ext uri="{FF2B5EF4-FFF2-40B4-BE49-F238E27FC236}">
                <a16:creationId xmlns:a16="http://schemas.microsoft.com/office/drawing/2014/main" id="{FB88AC54-1BBE-466D-98A3-2CB1C0B6D350}"/>
              </a:ext>
            </a:extLst>
          </p:cNvPr>
          <p:cNvSpPr>
            <a:spLocks noGrp="1"/>
          </p:cNvSpPr>
          <p:nvPr>
            <p:ph idx="1"/>
          </p:nvPr>
        </p:nvSpPr>
        <p:spPr/>
        <p:txBody>
          <a:bodyPr>
            <a:normAutofit/>
          </a:bodyPr>
          <a:lstStyle/>
          <a:p>
            <a:pPr marL="0" indent="0">
              <a:buNone/>
            </a:pPr>
            <a:r>
              <a:rPr lang="en-US" b="1" dirty="0" err="1"/>
              <a:t>Ví</a:t>
            </a:r>
            <a:r>
              <a:rPr lang="en-US" b="1" dirty="0"/>
              <a:t> </a:t>
            </a:r>
            <a:r>
              <a:rPr lang="en-US" b="1" dirty="0" err="1"/>
              <a:t>dụ</a:t>
            </a:r>
            <a:r>
              <a:rPr lang="en-US" b="1" dirty="0"/>
              <a:t>: </a:t>
            </a:r>
            <a:r>
              <a:rPr lang="en-US" dirty="0"/>
              <a:t>in ra </a:t>
            </a:r>
            <a:r>
              <a:rPr lang="en-US" dirty="0" err="1"/>
              <a:t>một</a:t>
            </a:r>
            <a:r>
              <a:rPr lang="en-US" dirty="0"/>
              <a:t> ma </a:t>
            </a:r>
            <a:r>
              <a:rPr lang="en-US" dirty="0" err="1"/>
              <a:t>trận</a:t>
            </a:r>
            <a:r>
              <a:rPr lang="en-US" dirty="0"/>
              <a:t> </a:t>
            </a:r>
            <a:r>
              <a:rPr lang="en-US" dirty="0" err="1"/>
              <a:t>vuông</a:t>
            </a:r>
            <a:r>
              <a:rPr lang="en-US" dirty="0"/>
              <a:t> </a:t>
            </a:r>
            <a:r>
              <a:rPr lang="en-US" dirty="0" err="1"/>
              <a:t>và</a:t>
            </a:r>
            <a:r>
              <a:rPr lang="en-US" dirty="0"/>
              <a:t> </a:t>
            </a:r>
            <a:r>
              <a:rPr lang="en-US" dirty="0" err="1"/>
              <a:t>cộng</a:t>
            </a:r>
            <a:r>
              <a:rPr lang="en-US" dirty="0"/>
              <a:t> </a:t>
            </a:r>
            <a:r>
              <a:rPr lang="en-US" dirty="0" err="1"/>
              <a:t>mỗi</a:t>
            </a:r>
            <a:r>
              <a:rPr lang="en-US" dirty="0"/>
              <a:t> </a:t>
            </a:r>
            <a:r>
              <a:rPr lang="en-US" dirty="0" err="1"/>
              <a:t>phần</a:t>
            </a:r>
            <a:r>
              <a:rPr lang="en-US" dirty="0"/>
              <a:t> </a:t>
            </a:r>
            <a:r>
              <a:rPr lang="en-US" dirty="0" err="1"/>
              <a:t>tử</a:t>
            </a:r>
            <a:r>
              <a:rPr lang="en-US" dirty="0"/>
              <a:t> </a:t>
            </a:r>
            <a:r>
              <a:rPr lang="en-US" dirty="0" err="1"/>
              <a:t>của</a:t>
            </a:r>
            <a:r>
              <a:rPr lang="en-US" dirty="0"/>
              <a:t> ma </a:t>
            </a:r>
            <a:r>
              <a:rPr lang="en-US" dirty="0" err="1"/>
              <a:t>trận</a:t>
            </a:r>
            <a:r>
              <a:rPr lang="en-US" dirty="0"/>
              <a:t> </a:t>
            </a:r>
            <a:r>
              <a:rPr lang="en-US" dirty="0" err="1"/>
              <a:t>với</a:t>
            </a:r>
            <a:r>
              <a:rPr lang="en-US" dirty="0"/>
              <a:t> 10 </a:t>
            </a:r>
          </a:p>
          <a:p>
            <a:pPr marL="0" indent="0">
              <a:buNone/>
            </a:pPr>
            <a:endParaRPr lang="en-US" sz="2400" dirty="0">
              <a:latin typeface="Courier New" panose="02070309020205020404" pitchFamily="49" charset="0"/>
              <a:cs typeface="Courier New" panose="02070309020205020404" pitchFamily="49" charset="0"/>
            </a:endParaRPr>
          </a:p>
        </p:txBody>
      </p:sp>
      <p:sp>
        <p:nvSpPr>
          <p:cNvPr id="6" name="Slide Number Placeholder 3">
            <a:extLst>
              <a:ext uri="{FF2B5EF4-FFF2-40B4-BE49-F238E27FC236}">
                <a16:creationId xmlns:a16="http://schemas.microsoft.com/office/drawing/2014/main" id="{8355F1D4-9732-466E-9CFC-BDD4934CD805}"/>
              </a:ext>
            </a:extLst>
          </p:cNvPr>
          <p:cNvSpPr>
            <a:spLocks noGrp="1"/>
          </p:cNvSpPr>
          <p:nvPr>
            <p:ph type="sldNum" sz="quarter" idx="12"/>
          </p:nvPr>
        </p:nvSpPr>
        <p:spPr/>
        <p:txBody>
          <a:bodyPr/>
          <a:lstStyle/>
          <a:p>
            <a:fld id="{8C13379D-D487-4446-85FC-E9ED5B8B80F6}" type="slidenum">
              <a:rPr lang="en-US" smtClean="0"/>
              <a:pPr/>
              <a:t>13</a:t>
            </a:fld>
            <a:endParaRPr lang="en-US"/>
          </a:p>
        </p:txBody>
      </p:sp>
      <p:pic>
        <p:nvPicPr>
          <p:cNvPr id="4" name="Picture 3">
            <a:extLst>
              <a:ext uri="{FF2B5EF4-FFF2-40B4-BE49-F238E27FC236}">
                <a16:creationId xmlns:a16="http://schemas.microsoft.com/office/drawing/2014/main" id="{9495197A-96B6-45CC-A3E0-AE251B0B5F09}"/>
              </a:ext>
            </a:extLst>
          </p:cNvPr>
          <p:cNvPicPr>
            <a:picLocks noChangeAspect="1"/>
          </p:cNvPicPr>
          <p:nvPr/>
        </p:nvPicPr>
        <p:blipFill>
          <a:blip r:embed="rId2"/>
          <a:stretch>
            <a:fillRect/>
          </a:stretch>
        </p:blipFill>
        <p:spPr>
          <a:xfrm>
            <a:off x="251610" y="1931420"/>
            <a:ext cx="8640780" cy="3495019"/>
          </a:xfrm>
          <a:prstGeom prst="rect">
            <a:avLst/>
          </a:prstGeom>
        </p:spPr>
      </p:pic>
    </p:spTree>
    <p:extLst>
      <p:ext uri="{BB962C8B-B14F-4D97-AF65-F5344CB8AC3E}">
        <p14:creationId xmlns:p14="http://schemas.microsoft.com/office/powerpoint/2010/main" val="3912097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r>
              <a:rPr lang="en-US" altLang="en-US" sz="4000"/>
              <a:t>Bài tập</a:t>
            </a:r>
          </a:p>
        </p:txBody>
      </p:sp>
      <p:sp>
        <p:nvSpPr>
          <p:cNvPr id="65539" name="Rectangle 3"/>
          <p:cNvSpPr>
            <a:spLocks noGrp="1" noChangeArrowheads="1"/>
          </p:cNvSpPr>
          <p:nvPr>
            <p:ph type="body" idx="1"/>
          </p:nvPr>
        </p:nvSpPr>
        <p:spPr>
          <a:xfrm>
            <a:off x="482286" y="1959429"/>
            <a:ext cx="8190934" cy="4390065"/>
          </a:xfrm>
        </p:spPr>
        <p:txBody>
          <a:bodyPr>
            <a:normAutofit/>
          </a:bodyPr>
          <a:lstStyle/>
          <a:p>
            <a:pPr marL="609600" indent="-609600">
              <a:lnSpc>
                <a:spcPct val="80000"/>
              </a:lnSpc>
              <a:buNone/>
            </a:pPr>
            <a:r>
              <a:rPr lang="vi-VN" altLang="en-US" sz="3200" dirty="0"/>
              <a:t>Viết chương </a:t>
            </a:r>
            <a:r>
              <a:rPr lang="vi-VN" altLang="en-US" sz="3200"/>
              <a:t>trình tính tổng các phần tử mảng sử dụng con trỏ</a:t>
            </a:r>
            <a:endParaRPr lang="en-US" altLang="en-US" sz="2800" i="0" dirty="0">
              <a:solidFill>
                <a:srgbClr val="E42426"/>
              </a:solidFill>
              <a:latin typeface="Consolas" pitchFamily="49" charset="0"/>
              <a:cs typeface="Consolas" pitchFamily="49" charset="0"/>
            </a:endParaRPr>
          </a:p>
        </p:txBody>
      </p:sp>
      <p:grpSp>
        <p:nvGrpSpPr>
          <p:cNvPr id="4" name="Shape 385"/>
          <p:cNvGrpSpPr/>
          <p:nvPr/>
        </p:nvGrpSpPr>
        <p:grpSpPr>
          <a:xfrm>
            <a:off x="7922025" y="853667"/>
            <a:ext cx="751195" cy="754818"/>
            <a:chOff x="1923675" y="1633650"/>
            <a:chExt cx="436000" cy="435975"/>
          </a:xfrm>
        </p:grpSpPr>
        <p:sp>
          <p:nvSpPr>
            <p:cNvPr id="5" name="Shape 38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6" name="Shape 38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7" name="Shape 38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8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9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0" name="Shape 39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grpSp>
        <p:nvGrpSpPr>
          <p:cNvPr id="11" name="Shape 358"/>
          <p:cNvGrpSpPr/>
          <p:nvPr/>
        </p:nvGrpSpPr>
        <p:grpSpPr>
          <a:xfrm>
            <a:off x="6768725" y="808883"/>
            <a:ext cx="1036487" cy="887489"/>
            <a:chOff x="1934025" y="1001650"/>
            <a:chExt cx="415300" cy="355600"/>
          </a:xfrm>
        </p:grpSpPr>
        <p:sp>
          <p:nvSpPr>
            <p:cNvPr id="12"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3"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4"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5"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spTree>
    <p:extLst>
      <p:ext uri="{BB962C8B-B14F-4D97-AF65-F5344CB8AC3E}">
        <p14:creationId xmlns:p14="http://schemas.microsoft.com/office/powerpoint/2010/main" val="621027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Shape 385"/>
          <p:cNvGrpSpPr/>
          <p:nvPr/>
        </p:nvGrpSpPr>
        <p:grpSpPr>
          <a:xfrm>
            <a:off x="7922025" y="853667"/>
            <a:ext cx="751195" cy="754818"/>
            <a:chOff x="1923675" y="1633650"/>
            <a:chExt cx="436000" cy="435975"/>
          </a:xfrm>
        </p:grpSpPr>
        <p:sp>
          <p:nvSpPr>
            <p:cNvPr id="5" name="Shape 38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6" name="Shape 38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7" name="Shape 38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8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9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0" name="Shape 39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grpSp>
        <p:nvGrpSpPr>
          <p:cNvPr id="11" name="Shape 358"/>
          <p:cNvGrpSpPr/>
          <p:nvPr/>
        </p:nvGrpSpPr>
        <p:grpSpPr>
          <a:xfrm>
            <a:off x="6768725" y="808883"/>
            <a:ext cx="1036487" cy="887489"/>
            <a:chOff x="1934025" y="1001650"/>
            <a:chExt cx="415300" cy="355600"/>
          </a:xfrm>
        </p:grpSpPr>
        <p:sp>
          <p:nvSpPr>
            <p:cNvPr id="12"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3"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4"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5"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sp>
        <p:nvSpPr>
          <p:cNvPr id="3" name="Rectangle 2">
            <a:extLst>
              <a:ext uri="{FF2B5EF4-FFF2-40B4-BE49-F238E27FC236}">
                <a16:creationId xmlns:a16="http://schemas.microsoft.com/office/drawing/2014/main" id="{92E335B8-E6D9-42D0-9890-DF44AB947898}"/>
              </a:ext>
            </a:extLst>
          </p:cNvPr>
          <p:cNvSpPr/>
          <p:nvPr/>
        </p:nvSpPr>
        <p:spPr>
          <a:xfrm>
            <a:off x="500130" y="1676874"/>
            <a:ext cx="8491470" cy="5078313"/>
          </a:xfrm>
          <a:prstGeom prst="rect">
            <a:avLst/>
          </a:prstGeom>
        </p:spPr>
        <p:txBody>
          <a:bodyPr wrap="square">
            <a:spAutoFit/>
          </a:bodyPr>
          <a:lstStyle/>
          <a:p>
            <a:r>
              <a:rPr lang="vi-VN" b="1">
                <a:latin typeface="Courier New" panose="02070309020205020404" pitchFamily="49" charset="0"/>
                <a:cs typeface="Courier New" panose="02070309020205020404" pitchFamily="49" charset="0"/>
              </a:rPr>
              <a:t>int main() {</a:t>
            </a:r>
          </a:p>
          <a:p>
            <a:r>
              <a:rPr lang="vi-VN" b="1">
                <a:latin typeface="Courier New" panose="02070309020205020404" pitchFamily="49" charset="0"/>
                <a:cs typeface="Courier New" panose="02070309020205020404" pitchFamily="49" charset="0"/>
              </a:rPr>
              <a:t> int numArray[6];</a:t>
            </a:r>
          </a:p>
          <a:p>
            <a:r>
              <a:rPr lang="vi-VN" b="1">
                <a:latin typeface="Courier New" panose="02070309020205020404" pitchFamily="49" charset="0"/>
                <a:cs typeface="Courier New" panose="02070309020205020404" pitchFamily="49" charset="0"/>
              </a:rPr>
              <a:t>   int i, sum = 0;</a:t>
            </a:r>
          </a:p>
          <a:p>
            <a:r>
              <a:rPr lang="vi-VN" b="1">
                <a:latin typeface="Courier New" panose="02070309020205020404" pitchFamily="49" charset="0"/>
                <a:cs typeface="Courier New" panose="02070309020205020404" pitchFamily="49" charset="0"/>
              </a:rPr>
              <a:t>   int *ptr = numArray;</a:t>
            </a:r>
          </a:p>
          <a:p>
            <a:endParaRPr lang="vi-VN" b="1">
              <a:latin typeface="Courier New" panose="02070309020205020404" pitchFamily="49" charset="0"/>
              <a:cs typeface="Courier New" panose="02070309020205020404" pitchFamily="49" charset="0"/>
            </a:endParaRPr>
          </a:p>
          <a:p>
            <a:r>
              <a:rPr lang="vi-VN" b="1">
                <a:latin typeface="Courier New" panose="02070309020205020404" pitchFamily="49" charset="0"/>
                <a:cs typeface="Courier New" panose="02070309020205020404" pitchFamily="49" charset="0"/>
              </a:rPr>
              <a:t>   cout &lt;&lt; "Nhap 6 phan tu: " &lt;&lt; endl;</a:t>
            </a:r>
          </a:p>
          <a:p>
            <a:endParaRPr lang="vi-VN" b="1">
              <a:latin typeface="Courier New" panose="02070309020205020404" pitchFamily="49" charset="0"/>
              <a:cs typeface="Courier New" panose="02070309020205020404" pitchFamily="49" charset="0"/>
            </a:endParaRPr>
          </a:p>
          <a:p>
            <a:r>
              <a:rPr lang="vi-VN" b="1">
                <a:latin typeface="Courier New" panose="02070309020205020404" pitchFamily="49" charset="0"/>
                <a:cs typeface="Courier New" panose="02070309020205020404" pitchFamily="49" charset="0"/>
              </a:rPr>
              <a:t>   for (i = 0; i &lt; 6; i++)</a:t>
            </a:r>
          </a:p>
          <a:p>
            <a:r>
              <a:rPr lang="vi-VN" b="1">
                <a:latin typeface="Courier New" panose="02070309020205020404" pitchFamily="49" charset="0"/>
                <a:cs typeface="Courier New" panose="02070309020205020404" pitchFamily="49" charset="0"/>
              </a:rPr>
              <a:t>      cin &gt;&gt; *(ptr+i);</a:t>
            </a:r>
          </a:p>
          <a:p>
            <a:endParaRPr lang="vi-VN" b="1">
              <a:latin typeface="Courier New" panose="02070309020205020404" pitchFamily="49" charset="0"/>
              <a:cs typeface="Courier New" panose="02070309020205020404" pitchFamily="49" charset="0"/>
            </a:endParaRPr>
          </a:p>
          <a:p>
            <a:r>
              <a:rPr lang="vi-VN" b="1">
                <a:latin typeface="Courier New" panose="02070309020205020404" pitchFamily="49" charset="0"/>
                <a:cs typeface="Courier New" panose="02070309020205020404" pitchFamily="49" charset="0"/>
              </a:rPr>
              <a:t>   ptr = numArray;</a:t>
            </a:r>
          </a:p>
          <a:p>
            <a:r>
              <a:rPr lang="vi-VN" b="1">
                <a:latin typeface="Courier New" panose="02070309020205020404" pitchFamily="49" charset="0"/>
                <a:cs typeface="Courier New" panose="02070309020205020404" pitchFamily="49" charset="0"/>
              </a:rPr>
              <a:t>   for (i = 0; i &lt; 6; i++) {</a:t>
            </a:r>
          </a:p>
          <a:p>
            <a:r>
              <a:rPr lang="vi-VN" b="1">
                <a:latin typeface="Courier New" panose="02070309020205020404" pitchFamily="49" charset="0"/>
                <a:cs typeface="Courier New" panose="02070309020205020404" pitchFamily="49" charset="0"/>
              </a:rPr>
              <a:t>      sum = sum + *ptr;</a:t>
            </a:r>
          </a:p>
          <a:p>
            <a:r>
              <a:rPr lang="vi-VN" b="1">
                <a:latin typeface="Courier New" panose="02070309020205020404" pitchFamily="49" charset="0"/>
                <a:cs typeface="Courier New" panose="02070309020205020404" pitchFamily="49" charset="0"/>
              </a:rPr>
              <a:t>      ptr++;</a:t>
            </a:r>
          </a:p>
          <a:p>
            <a:r>
              <a:rPr lang="vi-VN" b="1">
                <a:latin typeface="Courier New" panose="02070309020205020404" pitchFamily="49" charset="0"/>
                <a:cs typeface="Courier New" panose="02070309020205020404" pitchFamily="49" charset="0"/>
              </a:rPr>
              <a:t>   }</a:t>
            </a:r>
          </a:p>
          <a:p>
            <a:r>
              <a:rPr lang="vi-VN" b="1">
                <a:latin typeface="Courier New" panose="02070309020205020404" pitchFamily="49" charset="0"/>
                <a:cs typeface="Courier New" panose="02070309020205020404" pitchFamily="49" charset="0"/>
              </a:rPr>
              <a:t>   cout &lt;&lt; "Tong cac phan tu cua mang la: " &lt;&lt; sum &lt;&lt; endl;        	return(0);</a:t>
            </a:r>
          </a:p>
          <a:p>
            <a:r>
              <a:rPr lang="vi-VN" b="1">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29939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r>
              <a:rPr lang="en-US" altLang="en-US" sz="4000"/>
              <a:t>Bài tập</a:t>
            </a:r>
          </a:p>
        </p:txBody>
      </p:sp>
      <p:sp>
        <p:nvSpPr>
          <p:cNvPr id="65539" name="Rectangle 3"/>
          <p:cNvSpPr>
            <a:spLocks noGrp="1" noChangeArrowheads="1"/>
          </p:cNvSpPr>
          <p:nvPr>
            <p:ph type="body" idx="1"/>
          </p:nvPr>
        </p:nvSpPr>
        <p:spPr>
          <a:xfrm>
            <a:off x="482286" y="1959429"/>
            <a:ext cx="8190934" cy="4390065"/>
          </a:xfrm>
        </p:spPr>
        <p:txBody>
          <a:bodyPr>
            <a:normAutofit/>
          </a:bodyPr>
          <a:lstStyle/>
          <a:p>
            <a:pPr marL="609600" indent="-609600">
              <a:lnSpc>
                <a:spcPct val="80000"/>
              </a:lnSpc>
              <a:buNone/>
            </a:pPr>
            <a:r>
              <a:rPr lang="vi-VN" altLang="en-US" sz="3200"/>
              <a:t>Xây dựng một hàm tính độ dài của chuỗi sử dụng con trỏ.</a:t>
            </a:r>
            <a:endParaRPr lang="vi-VN" altLang="en-US" sz="2800" i="0">
              <a:solidFill>
                <a:srgbClr val="E42426"/>
              </a:solidFill>
              <a:latin typeface="Consolas" pitchFamily="49" charset="0"/>
              <a:cs typeface="Consolas" pitchFamily="49" charset="0"/>
            </a:endParaRPr>
          </a:p>
          <a:p>
            <a:pPr>
              <a:lnSpc>
                <a:spcPct val="80000"/>
              </a:lnSpc>
              <a:buFontTx/>
              <a:buChar char="-"/>
            </a:pPr>
            <a:endParaRPr lang="en-US" altLang="en-US" sz="2800" i="0" dirty="0">
              <a:solidFill>
                <a:srgbClr val="E42426"/>
              </a:solidFill>
              <a:latin typeface="Consolas" pitchFamily="49" charset="0"/>
              <a:cs typeface="Consolas" pitchFamily="49" charset="0"/>
            </a:endParaRPr>
          </a:p>
        </p:txBody>
      </p:sp>
      <p:grpSp>
        <p:nvGrpSpPr>
          <p:cNvPr id="4" name="Shape 385"/>
          <p:cNvGrpSpPr/>
          <p:nvPr/>
        </p:nvGrpSpPr>
        <p:grpSpPr>
          <a:xfrm>
            <a:off x="7922025" y="853667"/>
            <a:ext cx="751195" cy="754818"/>
            <a:chOff x="1923675" y="1633650"/>
            <a:chExt cx="436000" cy="435975"/>
          </a:xfrm>
        </p:grpSpPr>
        <p:sp>
          <p:nvSpPr>
            <p:cNvPr id="5" name="Shape 38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6" name="Shape 38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7" name="Shape 38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8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9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0" name="Shape 39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grpSp>
        <p:nvGrpSpPr>
          <p:cNvPr id="11" name="Shape 358"/>
          <p:cNvGrpSpPr/>
          <p:nvPr/>
        </p:nvGrpSpPr>
        <p:grpSpPr>
          <a:xfrm>
            <a:off x="6768725" y="808883"/>
            <a:ext cx="1036487" cy="887489"/>
            <a:chOff x="1934025" y="1001650"/>
            <a:chExt cx="415300" cy="355600"/>
          </a:xfrm>
        </p:grpSpPr>
        <p:sp>
          <p:nvSpPr>
            <p:cNvPr id="12"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3"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4"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5"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spTree>
    <p:extLst>
      <p:ext uri="{BB962C8B-B14F-4D97-AF65-F5344CB8AC3E}">
        <p14:creationId xmlns:p14="http://schemas.microsoft.com/office/powerpoint/2010/main" val="893218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r>
              <a:rPr lang="en-US" altLang="en-US" sz="4000"/>
              <a:t>Bài tập</a:t>
            </a:r>
          </a:p>
        </p:txBody>
      </p:sp>
      <p:sp>
        <p:nvSpPr>
          <p:cNvPr id="65539" name="Rectangle 3"/>
          <p:cNvSpPr>
            <a:spLocks noGrp="1" noChangeArrowheads="1"/>
          </p:cNvSpPr>
          <p:nvPr>
            <p:ph type="body" idx="1"/>
          </p:nvPr>
        </p:nvSpPr>
        <p:spPr>
          <a:xfrm>
            <a:off x="482286" y="1959429"/>
            <a:ext cx="8190934" cy="4390065"/>
          </a:xfrm>
        </p:spPr>
        <p:txBody>
          <a:bodyPr>
            <a:normAutofit fontScale="92500" lnSpcReduction="20000"/>
          </a:bodyPr>
          <a:lstStyle/>
          <a:p>
            <a:pPr marL="609600" indent="-609600">
              <a:lnSpc>
                <a:spcPct val="80000"/>
              </a:lnSpc>
              <a:buNone/>
            </a:pPr>
            <a:r>
              <a:rPr lang="vi-VN" altLang="en-US" sz="3200"/>
              <a:t>Xây dựng một hàm tính độ dài của chuỗi sử dụng con trỏ.</a:t>
            </a:r>
          </a:p>
          <a:p>
            <a:pPr marL="609600" indent="-609600">
              <a:lnSpc>
                <a:spcPct val="80000"/>
              </a:lnSpc>
              <a:buNone/>
            </a:pPr>
            <a:endParaRPr lang="vi-VN" altLang="en-US" sz="3200" i="0">
              <a:solidFill>
                <a:srgbClr val="E42426"/>
              </a:solidFill>
              <a:latin typeface="Consolas" pitchFamily="49" charset="0"/>
              <a:cs typeface="Consolas" pitchFamily="49" charset="0"/>
            </a:endParaRPr>
          </a:p>
          <a:p>
            <a:pPr marL="609600" indent="-609600">
              <a:lnSpc>
                <a:spcPct val="80000"/>
              </a:lnSpc>
              <a:buNone/>
            </a:pPr>
            <a:r>
              <a:rPr lang="en-US" altLang="en-US" sz="2800">
                <a:solidFill>
                  <a:srgbClr val="E42426"/>
                </a:solidFill>
                <a:latin typeface="Consolas" pitchFamily="49" charset="0"/>
                <a:cs typeface="Consolas" pitchFamily="49" charset="0"/>
              </a:rPr>
              <a:t>int string_ln(char*p) /* p=&amp;str[0] */</a:t>
            </a:r>
          </a:p>
          <a:p>
            <a:pPr marL="609600" indent="-609600">
              <a:lnSpc>
                <a:spcPct val="80000"/>
              </a:lnSpc>
              <a:buNone/>
            </a:pPr>
            <a:r>
              <a:rPr lang="en-US" altLang="en-US" sz="2800">
                <a:solidFill>
                  <a:srgbClr val="E42426"/>
                </a:solidFill>
                <a:latin typeface="Consolas" pitchFamily="49" charset="0"/>
                <a:cs typeface="Consolas" pitchFamily="49" charset="0"/>
              </a:rPr>
              <a:t>{</a:t>
            </a:r>
          </a:p>
          <a:p>
            <a:pPr marL="609600" indent="-609600">
              <a:lnSpc>
                <a:spcPct val="80000"/>
              </a:lnSpc>
              <a:buNone/>
            </a:pPr>
            <a:r>
              <a:rPr lang="en-US" altLang="en-US" sz="2800">
                <a:solidFill>
                  <a:srgbClr val="E42426"/>
                </a:solidFill>
                <a:latin typeface="Consolas" pitchFamily="49" charset="0"/>
                <a:cs typeface="Consolas" pitchFamily="49" charset="0"/>
              </a:rPr>
              <a:t>   int count = 0;</a:t>
            </a:r>
          </a:p>
          <a:p>
            <a:pPr marL="609600" indent="-609600">
              <a:lnSpc>
                <a:spcPct val="80000"/>
              </a:lnSpc>
              <a:buNone/>
            </a:pPr>
            <a:r>
              <a:rPr lang="en-US" altLang="en-US" sz="2800">
                <a:solidFill>
                  <a:srgbClr val="E42426"/>
                </a:solidFill>
                <a:latin typeface="Consolas" pitchFamily="49" charset="0"/>
                <a:cs typeface="Consolas" pitchFamily="49" charset="0"/>
              </a:rPr>
              <a:t>   while (*p != '\0') {</a:t>
            </a:r>
          </a:p>
          <a:p>
            <a:pPr marL="609600" indent="-609600">
              <a:lnSpc>
                <a:spcPct val="80000"/>
              </a:lnSpc>
              <a:buNone/>
            </a:pPr>
            <a:r>
              <a:rPr lang="en-US" altLang="en-US" sz="2800">
                <a:solidFill>
                  <a:srgbClr val="E42426"/>
                </a:solidFill>
                <a:latin typeface="Consolas" pitchFamily="49" charset="0"/>
                <a:cs typeface="Consolas" pitchFamily="49" charset="0"/>
              </a:rPr>
              <a:t>      count++;</a:t>
            </a:r>
          </a:p>
          <a:p>
            <a:pPr marL="609600" indent="-609600">
              <a:lnSpc>
                <a:spcPct val="80000"/>
              </a:lnSpc>
              <a:buNone/>
            </a:pPr>
            <a:r>
              <a:rPr lang="en-US" altLang="en-US" sz="2800">
                <a:solidFill>
                  <a:srgbClr val="E42426"/>
                </a:solidFill>
                <a:latin typeface="Consolas" pitchFamily="49" charset="0"/>
                <a:cs typeface="Consolas" pitchFamily="49" charset="0"/>
              </a:rPr>
              <a:t>      p++;</a:t>
            </a:r>
          </a:p>
          <a:p>
            <a:pPr marL="609600" indent="-609600">
              <a:lnSpc>
                <a:spcPct val="80000"/>
              </a:lnSpc>
              <a:buNone/>
            </a:pPr>
            <a:r>
              <a:rPr lang="en-US" altLang="en-US" sz="2800">
                <a:solidFill>
                  <a:srgbClr val="E42426"/>
                </a:solidFill>
                <a:latin typeface="Consolas" pitchFamily="49" charset="0"/>
                <a:cs typeface="Consolas" pitchFamily="49" charset="0"/>
              </a:rPr>
              <a:t>   }</a:t>
            </a:r>
          </a:p>
          <a:p>
            <a:pPr marL="609600" indent="-609600">
              <a:lnSpc>
                <a:spcPct val="80000"/>
              </a:lnSpc>
              <a:buNone/>
            </a:pPr>
            <a:r>
              <a:rPr lang="en-US" altLang="en-US" sz="2800">
                <a:solidFill>
                  <a:srgbClr val="E42426"/>
                </a:solidFill>
                <a:latin typeface="Consolas" pitchFamily="49" charset="0"/>
                <a:cs typeface="Consolas" pitchFamily="49" charset="0"/>
              </a:rPr>
              <a:t>   return count;</a:t>
            </a:r>
          </a:p>
          <a:p>
            <a:pPr marL="609600" indent="-609600">
              <a:lnSpc>
                <a:spcPct val="80000"/>
              </a:lnSpc>
              <a:buNone/>
            </a:pPr>
            <a:r>
              <a:rPr lang="en-US" altLang="en-US" sz="2800">
                <a:solidFill>
                  <a:srgbClr val="E42426"/>
                </a:solidFill>
                <a:latin typeface="Consolas" pitchFamily="49" charset="0"/>
                <a:cs typeface="Consolas" pitchFamily="49" charset="0"/>
              </a:rPr>
              <a:t>}</a:t>
            </a:r>
            <a:endParaRPr lang="vi-VN" altLang="en-US" sz="2800" i="0">
              <a:solidFill>
                <a:srgbClr val="E42426"/>
              </a:solidFill>
              <a:latin typeface="Consolas" pitchFamily="49" charset="0"/>
              <a:cs typeface="Consolas" pitchFamily="49" charset="0"/>
            </a:endParaRPr>
          </a:p>
          <a:p>
            <a:pPr>
              <a:lnSpc>
                <a:spcPct val="80000"/>
              </a:lnSpc>
              <a:buFontTx/>
              <a:buChar char="-"/>
            </a:pPr>
            <a:endParaRPr lang="en-US" altLang="en-US" sz="2800" i="0" dirty="0">
              <a:solidFill>
                <a:srgbClr val="E42426"/>
              </a:solidFill>
              <a:latin typeface="Consolas" pitchFamily="49" charset="0"/>
              <a:cs typeface="Consolas" pitchFamily="49" charset="0"/>
            </a:endParaRPr>
          </a:p>
        </p:txBody>
      </p:sp>
      <p:grpSp>
        <p:nvGrpSpPr>
          <p:cNvPr id="4" name="Shape 385"/>
          <p:cNvGrpSpPr/>
          <p:nvPr/>
        </p:nvGrpSpPr>
        <p:grpSpPr>
          <a:xfrm>
            <a:off x="7922025" y="853667"/>
            <a:ext cx="751195" cy="754818"/>
            <a:chOff x="1923675" y="1633650"/>
            <a:chExt cx="436000" cy="435975"/>
          </a:xfrm>
        </p:grpSpPr>
        <p:sp>
          <p:nvSpPr>
            <p:cNvPr id="5" name="Shape 38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6" name="Shape 38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7" name="Shape 38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8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9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0" name="Shape 39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grpSp>
        <p:nvGrpSpPr>
          <p:cNvPr id="11" name="Shape 358"/>
          <p:cNvGrpSpPr/>
          <p:nvPr/>
        </p:nvGrpSpPr>
        <p:grpSpPr>
          <a:xfrm>
            <a:off x="6768725" y="808883"/>
            <a:ext cx="1036487" cy="887489"/>
            <a:chOff x="1934025" y="1001650"/>
            <a:chExt cx="415300" cy="355600"/>
          </a:xfrm>
        </p:grpSpPr>
        <p:sp>
          <p:nvSpPr>
            <p:cNvPr id="12"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3"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4"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5"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spTree>
    <p:extLst>
      <p:ext uri="{BB962C8B-B14F-4D97-AF65-F5344CB8AC3E}">
        <p14:creationId xmlns:p14="http://schemas.microsoft.com/office/powerpoint/2010/main" val="2501117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r>
              <a:rPr lang="en-US" altLang="en-US" sz="4000"/>
              <a:t>Bài tập</a:t>
            </a:r>
          </a:p>
        </p:txBody>
      </p:sp>
      <p:sp>
        <p:nvSpPr>
          <p:cNvPr id="65539" name="Rectangle 3"/>
          <p:cNvSpPr>
            <a:spLocks noGrp="1" noChangeArrowheads="1"/>
          </p:cNvSpPr>
          <p:nvPr>
            <p:ph type="body" idx="1"/>
          </p:nvPr>
        </p:nvSpPr>
        <p:spPr>
          <a:xfrm>
            <a:off x="482286" y="1959429"/>
            <a:ext cx="8190934" cy="4390065"/>
          </a:xfrm>
        </p:spPr>
        <p:txBody>
          <a:bodyPr>
            <a:normAutofit/>
          </a:bodyPr>
          <a:lstStyle/>
          <a:p>
            <a:pPr marL="609600" indent="-609600">
              <a:lnSpc>
                <a:spcPct val="80000"/>
              </a:lnSpc>
              <a:buNone/>
            </a:pPr>
            <a:r>
              <a:rPr lang="vi-VN" altLang="en-US" sz="3200" dirty="0"/>
              <a:t>Viết chương </a:t>
            </a:r>
            <a:r>
              <a:rPr lang="vi-VN" altLang="en-US" sz="3200"/>
              <a:t>trình nhập vào n số nguyên, thực hiện (sử dụng con trỏ):</a:t>
            </a:r>
          </a:p>
          <a:p>
            <a:pPr>
              <a:lnSpc>
                <a:spcPct val="80000"/>
              </a:lnSpc>
              <a:buFontTx/>
              <a:buChar char="-"/>
            </a:pPr>
            <a:r>
              <a:rPr lang="vi-VN" altLang="en-US" sz="2800">
                <a:solidFill>
                  <a:srgbClr val="E42426"/>
                </a:solidFill>
                <a:latin typeface="Consolas" pitchFamily="49" charset="0"/>
                <a:cs typeface="Consolas" pitchFamily="49" charset="0"/>
              </a:rPr>
              <a:t>Tính giá trị trung bình, giá trị min max của các phần tử trong mảng</a:t>
            </a:r>
            <a:endParaRPr lang="vi-VN" altLang="en-US" sz="2800" i="0">
              <a:solidFill>
                <a:srgbClr val="E42426"/>
              </a:solidFill>
              <a:latin typeface="Consolas" pitchFamily="49" charset="0"/>
              <a:cs typeface="Consolas" pitchFamily="49" charset="0"/>
            </a:endParaRPr>
          </a:p>
          <a:p>
            <a:pPr>
              <a:lnSpc>
                <a:spcPct val="80000"/>
              </a:lnSpc>
              <a:buFontTx/>
              <a:buChar char="-"/>
            </a:pPr>
            <a:r>
              <a:rPr lang="vi-VN" altLang="en-US" sz="2800" i="0">
                <a:solidFill>
                  <a:srgbClr val="E42426"/>
                </a:solidFill>
                <a:latin typeface="Consolas" pitchFamily="49" charset="0"/>
                <a:cs typeface="Consolas" pitchFamily="49" charset="0"/>
              </a:rPr>
              <a:t>Sắp xếp các phần tử trong mảng theo thứ tự tăng dần</a:t>
            </a:r>
          </a:p>
          <a:p>
            <a:pPr>
              <a:lnSpc>
                <a:spcPct val="80000"/>
              </a:lnSpc>
              <a:buFontTx/>
              <a:buChar char="-"/>
            </a:pPr>
            <a:endParaRPr lang="en-US" altLang="en-US" sz="2800" i="0" dirty="0">
              <a:solidFill>
                <a:srgbClr val="E42426"/>
              </a:solidFill>
              <a:latin typeface="Consolas" pitchFamily="49" charset="0"/>
              <a:cs typeface="Consolas" pitchFamily="49" charset="0"/>
            </a:endParaRPr>
          </a:p>
        </p:txBody>
      </p:sp>
      <p:grpSp>
        <p:nvGrpSpPr>
          <p:cNvPr id="4" name="Shape 385"/>
          <p:cNvGrpSpPr/>
          <p:nvPr/>
        </p:nvGrpSpPr>
        <p:grpSpPr>
          <a:xfrm>
            <a:off x="7922025" y="853667"/>
            <a:ext cx="751195" cy="754818"/>
            <a:chOff x="1923675" y="1633650"/>
            <a:chExt cx="436000" cy="435975"/>
          </a:xfrm>
        </p:grpSpPr>
        <p:sp>
          <p:nvSpPr>
            <p:cNvPr id="5" name="Shape 38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6" name="Shape 38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7" name="Shape 38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8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9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0" name="Shape 39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grpSp>
        <p:nvGrpSpPr>
          <p:cNvPr id="11" name="Shape 358"/>
          <p:cNvGrpSpPr/>
          <p:nvPr/>
        </p:nvGrpSpPr>
        <p:grpSpPr>
          <a:xfrm>
            <a:off x="6768725" y="808883"/>
            <a:ext cx="1036487" cy="887489"/>
            <a:chOff x="1934025" y="1001650"/>
            <a:chExt cx="415300" cy="355600"/>
          </a:xfrm>
        </p:grpSpPr>
        <p:sp>
          <p:nvSpPr>
            <p:cNvPr id="12"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3"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4"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5"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spTree>
    <p:extLst>
      <p:ext uri="{BB962C8B-B14F-4D97-AF65-F5344CB8AC3E}">
        <p14:creationId xmlns:p14="http://schemas.microsoft.com/office/powerpoint/2010/main" val="3091136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CA" dirty="0"/>
          </a:p>
        </p:txBody>
      </p:sp>
      <p:pic>
        <p:nvPicPr>
          <p:cNvPr id="4" name="Content Placeholder 3">
            <a:extLst>
              <a:ext uri="{FF2B5EF4-FFF2-40B4-BE49-F238E27FC236}">
                <a16:creationId xmlns:a16="http://schemas.microsoft.com/office/drawing/2014/main" id="{DAF179CE-0B8B-4948-A17A-C828BBA81DCB}"/>
              </a:ext>
            </a:extLst>
          </p:cNvPr>
          <p:cNvPicPr>
            <a:picLocks noGrp="1" noChangeAspect="1"/>
          </p:cNvPicPr>
          <p:nvPr>
            <p:ph idx="1"/>
          </p:nvPr>
        </p:nvPicPr>
        <p:blipFill>
          <a:blip r:embed="rId2"/>
          <a:stretch>
            <a:fillRect/>
          </a:stretch>
        </p:blipFill>
        <p:spPr>
          <a:xfrm>
            <a:off x="628650" y="707079"/>
            <a:ext cx="7421068" cy="5752682"/>
          </a:xfrm>
          <a:prstGeom prst="rect">
            <a:avLst/>
          </a:prstGeom>
        </p:spPr>
      </p:pic>
      <p:sp>
        <p:nvSpPr>
          <p:cNvPr id="6" name="Slide Number Placeholder 3">
            <a:extLst>
              <a:ext uri="{FF2B5EF4-FFF2-40B4-BE49-F238E27FC236}">
                <a16:creationId xmlns:a16="http://schemas.microsoft.com/office/drawing/2014/main" id="{8355F1D4-9732-466E-9CFC-BDD4934CD805}"/>
              </a:ext>
            </a:extLst>
          </p:cNvPr>
          <p:cNvSpPr>
            <a:spLocks noGrp="1"/>
          </p:cNvSpPr>
          <p:nvPr>
            <p:ph type="sldNum" sz="quarter" idx="12"/>
          </p:nvPr>
        </p:nvSpPr>
        <p:spPr/>
        <p:txBody>
          <a:bodyPr/>
          <a:lstStyle/>
          <a:p>
            <a:fld id="{8C13379D-D487-4446-85FC-E9ED5B8B80F6}" type="slidenum">
              <a:rPr lang="en-US" smtClean="0"/>
              <a:pPr/>
              <a:t>19</a:t>
            </a:fld>
            <a:endParaRPr lang="en-US"/>
          </a:p>
        </p:txBody>
      </p:sp>
    </p:spTree>
    <p:extLst>
      <p:ext uri="{BB962C8B-B14F-4D97-AF65-F5344CB8AC3E}">
        <p14:creationId xmlns:p14="http://schemas.microsoft.com/office/powerpoint/2010/main" val="404106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lstStyle/>
          <a:p>
            <a:pPr algn="l"/>
            <a:r>
              <a:rPr lang="en-CA" dirty="0" err="1"/>
              <a:t>Ví</a:t>
            </a:r>
            <a:r>
              <a:rPr lang="en-CA" dirty="0"/>
              <a:t> </a:t>
            </a:r>
            <a:r>
              <a:rPr lang="en-CA" dirty="0" err="1"/>
              <a:t>dụ</a:t>
            </a:r>
            <a:endParaRPr lang="en-CA" dirty="0"/>
          </a:p>
        </p:txBody>
      </p:sp>
      <p:sp>
        <p:nvSpPr>
          <p:cNvPr id="3" name="Content Placeholder 2"/>
          <p:cNvSpPr>
            <a:spLocks noGrp="1"/>
          </p:cNvSpPr>
          <p:nvPr>
            <p:ph idx="1"/>
          </p:nvPr>
        </p:nvSpPr>
        <p:spPr>
          <a:xfrm>
            <a:off x="539552" y="1124744"/>
            <a:ext cx="8229600" cy="5328592"/>
          </a:xfrm>
        </p:spPr>
        <p:txBody>
          <a:bodyPr>
            <a:normAutofit/>
          </a:bodyPr>
          <a:lstStyle/>
          <a:p>
            <a:pPr marL="0" indent="0">
              <a:buNone/>
            </a:pPr>
            <a:r>
              <a:rPr lang="vi-VN" dirty="0">
                <a:solidFill>
                  <a:srgbClr val="FF0000"/>
                </a:solidFill>
                <a:latin typeface="Courier New" panose="02070309020205020404" pitchFamily="49" charset="0"/>
                <a:cs typeface="Courier New" panose="02070309020205020404" pitchFamily="49" charset="0"/>
              </a:rPr>
              <a:t>char *pchar; short *pshort; long *plong; pchar ++; pshort ++; plong ++; </a:t>
            </a:r>
            <a:endParaRPr lang="en-US" dirty="0">
              <a:solidFill>
                <a:srgbClr val="FF0000"/>
              </a:solidFill>
              <a:latin typeface="Courier New" panose="02070309020205020404" pitchFamily="49" charset="0"/>
              <a:cs typeface="Courier New" panose="02070309020205020404" pitchFamily="49" charset="0"/>
            </a:endParaRPr>
          </a:p>
          <a:p>
            <a:pPr marL="0" indent="0">
              <a:buNone/>
            </a:pPr>
            <a:endParaRPr lang="en-US" sz="2800" dirty="0"/>
          </a:p>
          <a:p>
            <a:pPr marL="0" indent="0">
              <a:buNone/>
            </a:pPr>
            <a:r>
              <a:rPr lang="vi-VN" sz="2800" dirty="0"/>
              <a:t>Giả sử các địa chỉ ban đầu tương ứng của 3 con trỏ là 100, 200 và 300, kết quả ta có các giá trị 101, 202 và 304 tương ứng </a:t>
            </a:r>
            <a:endParaRPr lang="en-US" sz="2800" dirty="0"/>
          </a:p>
          <a:p>
            <a:pPr marL="0" indent="0">
              <a:buNone/>
            </a:pPr>
            <a:endParaRPr lang="en-US" sz="2800" dirty="0"/>
          </a:p>
          <a:p>
            <a:pPr marL="0" indent="0">
              <a:buNone/>
            </a:pPr>
            <a:r>
              <a:rPr lang="vi-VN" sz="2800" dirty="0"/>
              <a:t>Nếu viết tiếp </a:t>
            </a:r>
            <a:endParaRPr lang="en-US" sz="2800" dirty="0"/>
          </a:p>
          <a:p>
            <a:pPr marL="0" indent="0">
              <a:buNone/>
            </a:pPr>
            <a:r>
              <a:rPr lang="vi-VN" dirty="0">
                <a:solidFill>
                  <a:srgbClr val="FF0000"/>
                </a:solidFill>
                <a:latin typeface="Courier New" panose="02070309020205020404" pitchFamily="49" charset="0"/>
                <a:cs typeface="Courier New" panose="02070309020205020404" pitchFamily="49" charset="0"/>
              </a:rPr>
              <a:t>plong += 5; </a:t>
            </a:r>
            <a:r>
              <a:rPr lang="vi-VN" dirty="0">
                <a:latin typeface="Courier New" panose="02070309020205020404" pitchFamily="49" charset="0"/>
                <a:cs typeface="Courier New" panose="02070309020205020404" pitchFamily="49" charset="0"/>
              </a:rPr>
              <a:t>=&gt; plong = 324 </a:t>
            </a:r>
            <a:endParaRPr lang="en-US" dirty="0">
              <a:latin typeface="Courier New" panose="02070309020205020404" pitchFamily="49" charset="0"/>
              <a:cs typeface="Courier New" panose="02070309020205020404" pitchFamily="49" charset="0"/>
            </a:endParaRPr>
          </a:p>
          <a:p>
            <a:pPr marL="0" indent="0">
              <a:buNone/>
            </a:pPr>
            <a:r>
              <a:rPr lang="vi-VN" dirty="0">
                <a:solidFill>
                  <a:srgbClr val="FF0000"/>
                </a:solidFill>
                <a:latin typeface="Courier New" panose="02070309020205020404" pitchFamily="49" charset="0"/>
                <a:cs typeface="Courier New" panose="02070309020205020404" pitchFamily="49" charset="0"/>
              </a:rPr>
              <a:t>pchar -=10; </a:t>
            </a:r>
            <a:r>
              <a:rPr lang="vi-VN" dirty="0">
                <a:latin typeface="Courier New" panose="02070309020205020404" pitchFamily="49" charset="0"/>
                <a:cs typeface="Courier New" panose="02070309020205020404" pitchFamily="49" charset="0"/>
              </a:rPr>
              <a:t>=&gt; pchar = 91 </a:t>
            </a:r>
            <a:endParaRPr lang="en-US" dirty="0">
              <a:latin typeface="Courier New" panose="02070309020205020404" pitchFamily="49" charset="0"/>
              <a:cs typeface="Courier New" panose="02070309020205020404" pitchFamily="49" charset="0"/>
            </a:endParaRPr>
          </a:p>
          <a:p>
            <a:pPr marL="0" indent="0">
              <a:buNone/>
            </a:pPr>
            <a:r>
              <a:rPr lang="vi-VN" dirty="0">
                <a:solidFill>
                  <a:srgbClr val="FF0000"/>
                </a:solidFill>
                <a:latin typeface="Courier New" panose="02070309020205020404" pitchFamily="49" charset="0"/>
                <a:cs typeface="Courier New" panose="02070309020205020404" pitchFamily="49" charset="0"/>
              </a:rPr>
              <a:t>pshort +=5; </a:t>
            </a:r>
            <a:r>
              <a:rPr lang="vi-VN" dirty="0">
                <a:latin typeface="Courier New" panose="02070309020205020404" pitchFamily="49" charset="0"/>
                <a:cs typeface="Courier New" panose="02070309020205020404" pitchFamily="49" charset="0"/>
              </a:rPr>
              <a:t>=&gt; pshort = 212</a:t>
            </a:r>
            <a:endParaRPr lang="en-CA" sz="2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736C7E6A-E15D-46C0-8503-8FBF757AC752}"/>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2</a:t>
            </a:fld>
            <a:endParaRPr lang="en-US"/>
          </a:p>
        </p:txBody>
      </p:sp>
    </p:spTree>
    <p:extLst>
      <p:ext uri="{BB962C8B-B14F-4D97-AF65-F5344CB8AC3E}">
        <p14:creationId xmlns:p14="http://schemas.microsoft.com/office/powerpoint/2010/main" val="984952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Bộ</a:t>
            </a:r>
            <a:r>
              <a:rPr lang="en-US" dirty="0"/>
              <a:t> </a:t>
            </a:r>
            <a:r>
              <a:rPr lang="en-US" dirty="0" err="1"/>
              <a:t>nhớ</a:t>
            </a:r>
            <a:r>
              <a:rPr lang="en-US" dirty="0"/>
              <a:t> </a:t>
            </a:r>
            <a:r>
              <a:rPr lang="en-US" dirty="0" err="1"/>
              <a:t>động</a:t>
            </a:r>
            <a:r>
              <a:rPr lang="en-US" dirty="0"/>
              <a:t> </a:t>
            </a:r>
            <a:r>
              <a:rPr lang="en-US" dirty="0" err="1"/>
              <a:t>cho</a:t>
            </a:r>
            <a:r>
              <a:rPr lang="en-US" dirty="0"/>
              <a:t> </a:t>
            </a:r>
            <a:r>
              <a:rPr lang="en-US" dirty="0" err="1"/>
              <a:t>mảng</a:t>
            </a:r>
            <a:r>
              <a:rPr lang="en-US" dirty="0"/>
              <a:t> 2 </a:t>
            </a:r>
            <a:r>
              <a:rPr lang="en-US" dirty="0" err="1"/>
              <a:t>chiều</a:t>
            </a:r>
            <a:endParaRPr lang="en-CA" dirty="0"/>
          </a:p>
        </p:txBody>
      </p:sp>
      <p:sp>
        <p:nvSpPr>
          <p:cNvPr id="6" name="Slide Number Placeholder 3">
            <a:extLst>
              <a:ext uri="{FF2B5EF4-FFF2-40B4-BE49-F238E27FC236}">
                <a16:creationId xmlns:a16="http://schemas.microsoft.com/office/drawing/2014/main" id="{8355F1D4-9732-466E-9CFC-BDD4934CD805}"/>
              </a:ext>
            </a:extLst>
          </p:cNvPr>
          <p:cNvSpPr>
            <a:spLocks noGrp="1"/>
          </p:cNvSpPr>
          <p:nvPr>
            <p:ph type="sldNum" sz="quarter" idx="12"/>
          </p:nvPr>
        </p:nvSpPr>
        <p:spPr/>
        <p:txBody>
          <a:bodyPr/>
          <a:lstStyle/>
          <a:p>
            <a:fld id="{8C13379D-D487-4446-85FC-E9ED5B8B80F6}" type="slidenum">
              <a:rPr lang="en-US" smtClean="0"/>
              <a:pPr/>
              <a:t>20</a:t>
            </a:fld>
            <a:endParaRPr lang="en-US"/>
          </a:p>
        </p:txBody>
      </p:sp>
      <p:sp>
        <p:nvSpPr>
          <p:cNvPr id="5" name="Content Placeholder 4">
            <a:extLst>
              <a:ext uri="{FF2B5EF4-FFF2-40B4-BE49-F238E27FC236}">
                <a16:creationId xmlns:a16="http://schemas.microsoft.com/office/drawing/2014/main" id="{80506EF0-2B8C-45D3-A1AC-9FB82C523DF6}"/>
              </a:ext>
            </a:extLst>
          </p:cNvPr>
          <p:cNvSpPr>
            <a:spLocks noGrp="1"/>
          </p:cNvSpPr>
          <p:nvPr>
            <p:ph idx="1"/>
          </p:nvPr>
        </p:nvSpPr>
        <p:spPr/>
        <p:txBody>
          <a:bodyPr/>
          <a:lstStyle/>
          <a:p>
            <a:r>
              <a:rPr lang="en-US" dirty="0" err="1"/>
              <a:t>Cách</a:t>
            </a:r>
            <a:r>
              <a:rPr lang="en-US" dirty="0"/>
              <a:t> 1: </a:t>
            </a:r>
            <a:r>
              <a:rPr lang="en-US" dirty="0" err="1"/>
              <a:t>Biểu</a:t>
            </a:r>
            <a:r>
              <a:rPr lang="en-US" dirty="0"/>
              <a:t> </a:t>
            </a:r>
            <a:r>
              <a:rPr lang="en-US" dirty="0" err="1"/>
              <a:t>diễn</a:t>
            </a:r>
            <a:r>
              <a:rPr lang="en-US" dirty="0"/>
              <a:t> </a:t>
            </a:r>
            <a:r>
              <a:rPr lang="en-US" dirty="0" err="1"/>
              <a:t>mảng</a:t>
            </a:r>
            <a:r>
              <a:rPr lang="en-US" dirty="0"/>
              <a:t> 2 </a:t>
            </a:r>
            <a:r>
              <a:rPr lang="en-US" dirty="0" err="1"/>
              <a:t>chiều</a:t>
            </a:r>
            <a:r>
              <a:rPr lang="en-US" dirty="0"/>
              <a:t> </a:t>
            </a:r>
            <a:r>
              <a:rPr lang="en-US" dirty="0" err="1"/>
              <a:t>thành</a:t>
            </a:r>
            <a:r>
              <a:rPr lang="en-US" dirty="0"/>
              <a:t> </a:t>
            </a:r>
            <a:r>
              <a:rPr lang="en-US" dirty="0" err="1"/>
              <a:t>mảng</a:t>
            </a:r>
            <a:r>
              <a:rPr lang="en-US" dirty="0"/>
              <a:t> 1 </a:t>
            </a:r>
            <a:r>
              <a:rPr lang="en-US" dirty="0" err="1"/>
              <a:t>chiều</a:t>
            </a:r>
            <a:endParaRPr lang="en-US" dirty="0"/>
          </a:p>
          <a:p>
            <a:r>
              <a:rPr lang="vi-VN" dirty="0"/>
              <a:t>Gọi X là mảng hai chiều có kích thước m dòng và n cột. A là mảng một chiều tương ứng</a:t>
            </a:r>
            <a:r>
              <a:rPr lang="en-US" dirty="0"/>
              <a:t>, </a:t>
            </a:r>
            <a:r>
              <a:rPr lang="en-US" dirty="0" err="1"/>
              <a:t>khi</a:t>
            </a:r>
            <a:r>
              <a:rPr lang="en-US" dirty="0"/>
              <a:t> </a:t>
            </a:r>
            <a:r>
              <a:rPr lang="en-US" dirty="0" err="1"/>
              <a:t>đó</a:t>
            </a:r>
            <a:r>
              <a:rPr lang="en-US" dirty="0"/>
              <a:t> </a:t>
            </a:r>
          </a:p>
          <a:p>
            <a:pPr marL="0" indent="0">
              <a:buNone/>
            </a:pPr>
            <a:r>
              <a:rPr lang="en-US" dirty="0">
                <a:solidFill>
                  <a:srgbClr val="FF0000"/>
                </a:solidFill>
                <a:latin typeface="Courier New" panose="02070309020205020404" pitchFamily="49" charset="0"/>
                <a:cs typeface="Courier New" panose="02070309020205020404" pitchFamily="49" charset="0"/>
              </a:rPr>
              <a:t> </a:t>
            </a:r>
            <a:r>
              <a:rPr lang="vi-VN" dirty="0">
                <a:solidFill>
                  <a:srgbClr val="FF0000"/>
                </a:solidFill>
                <a:latin typeface="Courier New" panose="02070309020205020404" pitchFamily="49" charset="0"/>
                <a:cs typeface="Courier New" panose="02070309020205020404" pitchFamily="49" charset="0"/>
              </a:rPr>
              <a:t>X[i][j] = A[</a:t>
            </a:r>
            <a:r>
              <a:rPr lang="en-US" dirty="0" err="1">
                <a:solidFill>
                  <a:srgbClr val="FF0000"/>
                </a:solidFill>
                <a:latin typeface="Courier New" panose="02070309020205020404" pitchFamily="49" charset="0"/>
                <a:cs typeface="Courier New" panose="02070309020205020404" pitchFamily="49" charset="0"/>
              </a:rPr>
              <a:t>i</a:t>
            </a:r>
            <a:r>
              <a:rPr lang="vi-VN" dirty="0">
                <a:solidFill>
                  <a:srgbClr val="FF0000"/>
                </a:solidFill>
                <a:latin typeface="Courier New" panose="02070309020205020404" pitchFamily="49" charset="0"/>
                <a:cs typeface="Courier New" panose="02070309020205020404" pitchFamily="49" charset="0"/>
              </a:rPr>
              <a:t>*n+j]</a:t>
            </a:r>
            <a:endParaRPr lang="en-US" dirty="0">
              <a:solidFill>
                <a:srgbClr val="FF0000"/>
              </a:solidFill>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5EA0F88E-C96F-4492-91A6-9814AEDAB97E}"/>
              </a:ext>
            </a:extLst>
          </p:cNvPr>
          <p:cNvPicPr>
            <a:picLocks noChangeAspect="1"/>
          </p:cNvPicPr>
          <p:nvPr/>
        </p:nvPicPr>
        <p:blipFill>
          <a:blip r:embed="rId2"/>
          <a:stretch>
            <a:fillRect/>
          </a:stretch>
        </p:blipFill>
        <p:spPr>
          <a:xfrm>
            <a:off x="748572" y="2828132"/>
            <a:ext cx="8258175" cy="3438525"/>
          </a:xfrm>
          <a:prstGeom prst="rect">
            <a:avLst/>
          </a:prstGeom>
        </p:spPr>
      </p:pic>
    </p:spTree>
    <p:extLst>
      <p:ext uri="{BB962C8B-B14F-4D97-AF65-F5344CB8AC3E}">
        <p14:creationId xmlns:p14="http://schemas.microsoft.com/office/powerpoint/2010/main" val="2423993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Bộ</a:t>
            </a:r>
            <a:r>
              <a:rPr lang="en-US" dirty="0"/>
              <a:t> </a:t>
            </a:r>
            <a:r>
              <a:rPr lang="en-US" dirty="0" err="1"/>
              <a:t>nhớ</a:t>
            </a:r>
            <a:r>
              <a:rPr lang="en-US" dirty="0"/>
              <a:t> </a:t>
            </a:r>
            <a:r>
              <a:rPr lang="en-US" dirty="0" err="1"/>
              <a:t>động</a:t>
            </a:r>
            <a:r>
              <a:rPr lang="en-US" dirty="0"/>
              <a:t> </a:t>
            </a:r>
            <a:r>
              <a:rPr lang="en-US" dirty="0" err="1"/>
              <a:t>cho</a:t>
            </a:r>
            <a:r>
              <a:rPr lang="en-US" dirty="0"/>
              <a:t> </a:t>
            </a:r>
            <a:r>
              <a:rPr lang="en-US" dirty="0" err="1"/>
              <a:t>mảng</a:t>
            </a:r>
            <a:r>
              <a:rPr lang="en-US" dirty="0"/>
              <a:t> 2 </a:t>
            </a:r>
            <a:r>
              <a:rPr lang="en-US" dirty="0" err="1"/>
              <a:t>chiều</a:t>
            </a:r>
            <a:endParaRPr lang="en-CA" dirty="0"/>
          </a:p>
        </p:txBody>
      </p:sp>
      <p:sp>
        <p:nvSpPr>
          <p:cNvPr id="6" name="Slide Number Placeholder 3">
            <a:extLst>
              <a:ext uri="{FF2B5EF4-FFF2-40B4-BE49-F238E27FC236}">
                <a16:creationId xmlns:a16="http://schemas.microsoft.com/office/drawing/2014/main" id="{8355F1D4-9732-466E-9CFC-BDD4934CD805}"/>
              </a:ext>
            </a:extLst>
          </p:cNvPr>
          <p:cNvSpPr>
            <a:spLocks noGrp="1"/>
          </p:cNvSpPr>
          <p:nvPr>
            <p:ph type="sldNum" sz="quarter" idx="12"/>
          </p:nvPr>
        </p:nvSpPr>
        <p:spPr/>
        <p:txBody>
          <a:bodyPr/>
          <a:lstStyle/>
          <a:p>
            <a:fld id="{8C13379D-D487-4446-85FC-E9ED5B8B80F6}" type="slidenum">
              <a:rPr lang="en-US" smtClean="0"/>
              <a:pPr/>
              <a:t>21</a:t>
            </a:fld>
            <a:endParaRPr lang="en-US"/>
          </a:p>
        </p:txBody>
      </p:sp>
      <p:sp>
        <p:nvSpPr>
          <p:cNvPr id="5" name="Content Placeholder 4">
            <a:extLst>
              <a:ext uri="{FF2B5EF4-FFF2-40B4-BE49-F238E27FC236}">
                <a16:creationId xmlns:a16="http://schemas.microsoft.com/office/drawing/2014/main" id="{80506EF0-2B8C-45D3-A1AC-9FB82C523DF6}"/>
              </a:ext>
            </a:extLst>
          </p:cNvPr>
          <p:cNvSpPr>
            <a:spLocks noGrp="1"/>
          </p:cNvSpPr>
          <p:nvPr>
            <p:ph idx="1"/>
          </p:nvPr>
        </p:nvSpPr>
        <p:spPr/>
        <p:txBody>
          <a:bodyPr>
            <a:normAutofit fontScale="92500" lnSpcReduction="10000"/>
          </a:bodyPr>
          <a:lstStyle/>
          <a:p>
            <a:r>
              <a:rPr lang="en-US" dirty="0" err="1"/>
              <a:t>Cách</a:t>
            </a:r>
            <a:r>
              <a:rPr lang="en-US" dirty="0"/>
              <a:t> 2: </a:t>
            </a:r>
            <a:r>
              <a:rPr lang="en-US" dirty="0" err="1"/>
              <a:t>Dùng</a:t>
            </a:r>
            <a:r>
              <a:rPr lang="en-US" dirty="0"/>
              <a:t> con </a:t>
            </a:r>
            <a:r>
              <a:rPr lang="en-US" dirty="0" err="1"/>
              <a:t>trỏ</a:t>
            </a:r>
            <a:r>
              <a:rPr lang="en-US" dirty="0"/>
              <a:t> </a:t>
            </a:r>
            <a:r>
              <a:rPr lang="en-US" dirty="0" err="1"/>
              <a:t>của</a:t>
            </a:r>
            <a:r>
              <a:rPr lang="en-US" dirty="0"/>
              <a:t> con </a:t>
            </a:r>
            <a:r>
              <a:rPr lang="en-US" dirty="0" err="1"/>
              <a:t>trỏ</a:t>
            </a:r>
            <a:endParaRPr lang="en-US" dirty="0"/>
          </a:p>
          <a:p>
            <a:r>
              <a:rPr lang="vi-VN" dirty="0"/>
              <a:t>Ví dụ: Với mảng số nguyên 2 chiều có kích thước là R * C ta khai báo như sau: </a:t>
            </a:r>
            <a:endParaRPr lang="en-US" dirty="0"/>
          </a:p>
          <a:p>
            <a:pPr marL="0" indent="0">
              <a:buNone/>
            </a:pPr>
            <a:r>
              <a:rPr lang="vi-VN" dirty="0">
                <a:solidFill>
                  <a:srgbClr val="FF0000"/>
                </a:solidFill>
                <a:latin typeface="Courier New" panose="02070309020205020404" pitchFamily="49" charset="0"/>
                <a:cs typeface="Courier New" panose="02070309020205020404" pitchFamily="49" charset="0"/>
              </a:rPr>
              <a:t>int **mt; </a:t>
            </a:r>
            <a:endParaRPr lang="en-US" dirty="0">
              <a:solidFill>
                <a:srgbClr val="FF0000"/>
              </a:solidFill>
              <a:latin typeface="Courier New" panose="02070309020205020404" pitchFamily="49" charset="0"/>
              <a:cs typeface="Courier New" panose="02070309020205020404" pitchFamily="49" charset="0"/>
            </a:endParaRPr>
          </a:p>
          <a:p>
            <a:pPr marL="0" indent="0">
              <a:buNone/>
            </a:pPr>
            <a:r>
              <a:rPr lang="vi-VN" dirty="0">
                <a:solidFill>
                  <a:srgbClr val="FF0000"/>
                </a:solidFill>
                <a:latin typeface="Courier New" panose="02070309020205020404" pitchFamily="49" charset="0"/>
                <a:cs typeface="Courier New" panose="02070309020205020404" pitchFamily="49" charset="0"/>
              </a:rPr>
              <a:t>mt = new int *[R]; </a:t>
            </a:r>
            <a:endParaRPr lang="en-US" dirty="0">
              <a:solidFill>
                <a:srgbClr val="FF0000"/>
              </a:solidFill>
              <a:latin typeface="Courier New" panose="02070309020205020404" pitchFamily="49" charset="0"/>
              <a:cs typeface="Courier New" panose="02070309020205020404" pitchFamily="49" charset="0"/>
            </a:endParaRPr>
          </a:p>
          <a:p>
            <a:pPr marL="0" indent="0">
              <a:buNone/>
            </a:pPr>
            <a:r>
              <a:rPr lang="vi-VN" dirty="0">
                <a:solidFill>
                  <a:srgbClr val="FF0000"/>
                </a:solidFill>
                <a:latin typeface="Courier New" panose="02070309020205020404" pitchFamily="49" charset="0"/>
                <a:cs typeface="Courier New" panose="02070309020205020404" pitchFamily="49" charset="0"/>
              </a:rPr>
              <a:t>int *temp = new int[R*C]; </a:t>
            </a:r>
            <a:endParaRPr lang="en-US" dirty="0">
              <a:solidFill>
                <a:srgbClr val="FF0000"/>
              </a:solidFill>
              <a:latin typeface="Courier New" panose="02070309020205020404" pitchFamily="49" charset="0"/>
              <a:cs typeface="Courier New" panose="02070309020205020404" pitchFamily="49" charset="0"/>
            </a:endParaRPr>
          </a:p>
          <a:p>
            <a:pPr marL="0" indent="0">
              <a:buNone/>
            </a:pPr>
            <a:r>
              <a:rPr lang="vi-VN" dirty="0">
                <a:solidFill>
                  <a:srgbClr val="FF0000"/>
                </a:solidFill>
                <a:latin typeface="Courier New" panose="02070309020205020404" pitchFamily="49" charset="0"/>
                <a:cs typeface="Courier New" panose="02070309020205020404" pitchFamily="49" charset="0"/>
              </a:rPr>
              <a:t>for (i=0; i&lt; R; ++i) { </a:t>
            </a:r>
            <a:endParaRPr lang="en-US" dirty="0">
              <a:solidFill>
                <a:srgbClr val="FF0000"/>
              </a:solidFill>
              <a:latin typeface="Courier New" panose="02070309020205020404" pitchFamily="49" charset="0"/>
              <a:cs typeface="Courier New" panose="02070309020205020404" pitchFamily="49" charset="0"/>
            </a:endParaRPr>
          </a:p>
          <a:p>
            <a:pPr marL="457200" lvl="1" indent="0">
              <a:buNone/>
            </a:pPr>
            <a:r>
              <a:rPr lang="vi-VN" sz="2400" dirty="0">
                <a:solidFill>
                  <a:srgbClr val="FF0000"/>
                </a:solidFill>
                <a:latin typeface="Courier New" panose="02070309020205020404" pitchFamily="49" charset="0"/>
                <a:cs typeface="Courier New" panose="02070309020205020404" pitchFamily="49" charset="0"/>
              </a:rPr>
              <a:t>mt[i] = temp; </a:t>
            </a:r>
            <a:endParaRPr lang="en-US" sz="2400" dirty="0">
              <a:solidFill>
                <a:srgbClr val="FF0000"/>
              </a:solidFill>
              <a:latin typeface="Courier New" panose="02070309020205020404" pitchFamily="49" charset="0"/>
              <a:cs typeface="Courier New" panose="02070309020205020404" pitchFamily="49" charset="0"/>
            </a:endParaRPr>
          </a:p>
          <a:p>
            <a:pPr marL="457200" lvl="1" indent="0">
              <a:buNone/>
            </a:pPr>
            <a:r>
              <a:rPr lang="vi-VN" sz="2400" dirty="0">
                <a:solidFill>
                  <a:srgbClr val="FF0000"/>
                </a:solidFill>
                <a:latin typeface="Courier New" panose="02070309020205020404" pitchFamily="49" charset="0"/>
                <a:cs typeface="Courier New" panose="02070309020205020404" pitchFamily="49" charset="0"/>
              </a:rPr>
              <a:t>temp += C; </a:t>
            </a:r>
            <a:endParaRPr lang="en-US" sz="2400" dirty="0">
              <a:solidFill>
                <a:srgbClr val="FF0000"/>
              </a:solidFill>
              <a:latin typeface="Courier New" panose="02070309020205020404" pitchFamily="49" charset="0"/>
              <a:cs typeface="Courier New" panose="02070309020205020404" pitchFamily="49" charset="0"/>
            </a:endParaRPr>
          </a:p>
          <a:p>
            <a:pPr marL="0" indent="0">
              <a:buNone/>
            </a:pPr>
            <a:r>
              <a:rPr lang="vi-VN" dirty="0">
                <a:solidFill>
                  <a:srgbClr val="FF0000"/>
                </a:solidFill>
                <a:latin typeface="Courier New" panose="02070309020205020404" pitchFamily="49" charset="0"/>
                <a:cs typeface="Courier New" panose="02070309020205020404" pitchFamily="49" charset="0"/>
              </a:rPr>
              <a:t>} </a:t>
            </a:r>
            <a:endParaRPr lang="en-US" dirty="0">
              <a:solidFill>
                <a:srgbClr val="FF0000"/>
              </a:solidFill>
              <a:latin typeface="Courier New" panose="02070309020205020404" pitchFamily="49" charset="0"/>
              <a:cs typeface="Courier New" panose="02070309020205020404" pitchFamily="49" charset="0"/>
            </a:endParaRPr>
          </a:p>
          <a:p>
            <a:r>
              <a:rPr lang="vi-VN" dirty="0"/>
              <a:t>Để giải phóng: </a:t>
            </a:r>
            <a:endParaRPr lang="en-US" dirty="0"/>
          </a:p>
          <a:p>
            <a:pPr marL="0" indent="0">
              <a:buNone/>
            </a:pPr>
            <a:r>
              <a:rPr lang="vi-VN" dirty="0">
                <a:solidFill>
                  <a:srgbClr val="FF0000"/>
                </a:solidFill>
                <a:latin typeface="Courier New" panose="02070309020205020404" pitchFamily="49" charset="0"/>
                <a:cs typeface="Courier New" panose="02070309020205020404" pitchFamily="49" charset="0"/>
              </a:rPr>
              <a:t>delete [] mt[0]; </a:t>
            </a:r>
            <a:endParaRPr lang="en-US" dirty="0">
              <a:solidFill>
                <a:srgbClr val="FF0000"/>
              </a:solidFill>
              <a:latin typeface="Courier New" panose="02070309020205020404" pitchFamily="49" charset="0"/>
              <a:cs typeface="Courier New" panose="02070309020205020404" pitchFamily="49" charset="0"/>
            </a:endParaRPr>
          </a:p>
          <a:p>
            <a:pPr marL="0" indent="0">
              <a:buNone/>
            </a:pPr>
            <a:r>
              <a:rPr lang="vi-VN" dirty="0">
                <a:solidFill>
                  <a:srgbClr val="FF0000"/>
                </a:solidFill>
                <a:latin typeface="Courier New" panose="02070309020205020404" pitchFamily="49" charset="0"/>
                <a:cs typeface="Courier New" panose="02070309020205020404" pitchFamily="49" charset="0"/>
              </a:rPr>
              <a:t>delete [] mt;</a:t>
            </a:r>
            <a:endParaRPr lang="en-US"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8279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Bộ</a:t>
            </a:r>
            <a:r>
              <a:rPr lang="en-US" dirty="0"/>
              <a:t> </a:t>
            </a:r>
            <a:r>
              <a:rPr lang="en-US" dirty="0" err="1"/>
              <a:t>nhớ</a:t>
            </a:r>
            <a:r>
              <a:rPr lang="en-US" dirty="0"/>
              <a:t> </a:t>
            </a:r>
            <a:r>
              <a:rPr lang="en-US" dirty="0" err="1"/>
              <a:t>động</a:t>
            </a:r>
            <a:r>
              <a:rPr lang="en-US" dirty="0"/>
              <a:t> </a:t>
            </a:r>
            <a:r>
              <a:rPr lang="en-US" dirty="0" err="1"/>
              <a:t>cho</a:t>
            </a:r>
            <a:r>
              <a:rPr lang="en-US" dirty="0"/>
              <a:t> </a:t>
            </a:r>
            <a:r>
              <a:rPr lang="en-US" dirty="0" err="1"/>
              <a:t>mảng</a:t>
            </a:r>
            <a:r>
              <a:rPr lang="en-US" dirty="0"/>
              <a:t> 2 </a:t>
            </a:r>
            <a:r>
              <a:rPr lang="en-US" dirty="0" err="1"/>
              <a:t>chiều</a:t>
            </a:r>
            <a:endParaRPr lang="en-CA" dirty="0"/>
          </a:p>
        </p:txBody>
      </p:sp>
      <p:sp>
        <p:nvSpPr>
          <p:cNvPr id="9" name="Content Placeholder 8">
            <a:extLst>
              <a:ext uri="{FF2B5EF4-FFF2-40B4-BE49-F238E27FC236}">
                <a16:creationId xmlns:a16="http://schemas.microsoft.com/office/drawing/2014/main" id="{DB4C2171-3073-4940-AE5B-DF8C7037D941}"/>
              </a:ext>
            </a:extLst>
          </p:cNvPr>
          <p:cNvSpPr>
            <a:spLocks noGrp="1"/>
          </p:cNvSpPr>
          <p:nvPr>
            <p:ph idx="1"/>
          </p:nvPr>
        </p:nvSpPr>
        <p:spPr/>
        <p:txBody>
          <a:bodyPr/>
          <a:lstStyle/>
          <a:p>
            <a:r>
              <a:rPr lang="en-US" dirty="0" err="1"/>
              <a:t>Ví</a:t>
            </a:r>
            <a:r>
              <a:rPr lang="en-US" dirty="0"/>
              <a:t> </a:t>
            </a:r>
            <a:r>
              <a:rPr lang="en-US" dirty="0" err="1"/>
              <a:t>dụ</a:t>
            </a:r>
            <a:r>
              <a:rPr lang="en-US" dirty="0"/>
              <a:t> </a:t>
            </a:r>
            <a:r>
              <a:rPr lang="en-US" dirty="0" err="1"/>
              <a:t>khác</a:t>
            </a:r>
            <a:r>
              <a:rPr lang="en-US" dirty="0"/>
              <a:t> </a:t>
            </a:r>
            <a:r>
              <a:rPr lang="en-US" dirty="0" err="1"/>
              <a:t>để</a:t>
            </a:r>
            <a:r>
              <a:rPr lang="en-US" dirty="0"/>
              <a:t> </a:t>
            </a:r>
            <a:r>
              <a:rPr lang="en-US" dirty="0" err="1"/>
              <a:t>cấp</a:t>
            </a:r>
            <a:r>
              <a:rPr lang="en-US" dirty="0"/>
              <a:t> </a:t>
            </a:r>
            <a:r>
              <a:rPr lang="en-US" dirty="0" err="1"/>
              <a:t>phát</a:t>
            </a:r>
            <a:r>
              <a:rPr lang="en-US" dirty="0"/>
              <a:t> </a:t>
            </a:r>
            <a:r>
              <a:rPr lang="en-US" dirty="0" err="1"/>
              <a:t>động</a:t>
            </a:r>
            <a:r>
              <a:rPr lang="en-US" dirty="0"/>
              <a:t> </a:t>
            </a:r>
            <a:r>
              <a:rPr lang="en-US" dirty="0" err="1"/>
              <a:t>cho</a:t>
            </a:r>
            <a:r>
              <a:rPr lang="en-US" dirty="0"/>
              <a:t> </a:t>
            </a:r>
            <a:r>
              <a:rPr lang="en-US" dirty="0" err="1"/>
              <a:t>mảng</a:t>
            </a:r>
            <a:r>
              <a:rPr lang="en-US" dirty="0"/>
              <a:t> </a:t>
            </a:r>
            <a:r>
              <a:rPr lang="en-US" dirty="0" err="1"/>
              <a:t>hai</a:t>
            </a:r>
            <a:r>
              <a:rPr lang="en-US" dirty="0"/>
              <a:t> </a:t>
            </a:r>
            <a:r>
              <a:rPr lang="en-US" dirty="0" err="1"/>
              <a:t>chiều</a:t>
            </a:r>
            <a:r>
              <a:rPr lang="en-US" dirty="0"/>
              <a:t> </a:t>
            </a:r>
            <a:r>
              <a:rPr lang="en-US" dirty="0" err="1"/>
              <a:t>chứa</a:t>
            </a:r>
            <a:r>
              <a:rPr lang="en-US" dirty="0"/>
              <a:t> </a:t>
            </a:r>
            <a:r>
              <a:rPr lang="en-US" dirty="0" err="1"/>
              <a:t>các</a:t>
            </a:r>
            <a:r>
              <a:rPr lang="en-US" dirty="0"/>
              <a:t> </a:t>
            </a:r>
            <a:r>
              <a:rPr lang="en-US" dirty="0" err="1"/>
              <a:t>số</a:t>
            </a:r>
            <a:r>
              <a:rPr lang="en-US" dirty="0"/>
              <a:t> </a:t>
            </a:r>
            <a:r>
              <a:rPr lang="en-US" dirty="0" err="1"/>
              <a:t>thực</a:t>
            </a:r>
            <a:r>
              <a:rPr lang="en-US" dirty="0"/>
              <a:t> </a:t>
            </a:r>
            <a:r>
              <a:rPr lang="en-US" dirty="0">
                <a:latin typeface="Courier New" panose="02070309020205020404" pitchFamily="49" charset="0"/>
                <a:cs typeface="Courier New" panose="02070309020205020404" pitchFamily="49" charset="0"/>
              </a:rPr>
              <a:t>float</a:t>
            </a:r>
          </a:p>
        </p:txBody>
      </p:sp>
      <p:sp>
        <p:nvSpPr>
          <p:cNvPr id="6" name="Slide Number Placeholder 3">
            <a:extLst>
              <a:ext uri="{FF2B5EF4-FFF2-40B4-BE49-F238E27FC236}">
                <a16:creationId xmlns:a16="http://schemas.microsoft.com/office/drawing/2014/main" id="{8355F1D4-9732-466E-9CFC-BDD4934CD805}"/>
              </a:ext>
            </a:extLst>
          </p:cNvPr>
          <p:cNvSpPr>
            <a:spLocks noGrp="1"/>
          </p:cNvSpPr>
          <p:nvPr>
            <p:ph type="sldNum" sz="quarter" idx="12"/>
          </p:nvPr>
        </p:nvSpPr>
        <p:spPr/>
        <p:txBody>
          <a:bodyPr/>
          <a:lstStyle/>
          <a:p>
            <a:fld id="{8C13379D-D487-4446-85FC-E9ED5B8B80F6}" type="slidenum">
              <a:rPr lang="en-US" smtClean="0"/>
              <a:pPr/>
              <a:t>22</a:t>
            </a:fld>
            <a:endParaRPr lang="en-US"/>
          </a:p>
        </p:txBody>
      </p:sp>
      <p:pic>
        <p:nvPicPr>
          <p:cNvPr id="4" name="Picture 3">
            <a:extLst>
              <a:ext uri="{FF2B5EF4-FFF2-40B4-BE49-F238E27FC236}">
                <a16:creationId xmlns:a16="http://schemas.microsoft.com/office/drawing/2014/main" id="{9AC82E42-E65E-408F-94B4-0FB30E4F5BCE}"/>
              </a:ext>
            </a:extLst>
          </p:cNvPr>
          <p:cNvPicPr>
            <a:picLocks noChangeAspect="1"/>
          </p:cNvPicPr>
          <p:nvPr/>
        </p:nvPicPr>
        <p:blipFill>
          <a:blip r:embed="rId2"/>
          <a:stretch>
            <a:fillRect/>
          </a:stretch>
        </p:blipFill>
        <p:spPr>
          <a:xfrm>
            <a:off x="628650" y="1786296"/>
            <a:ext cx="8244590" cy="2691939"/>
          </a:xfrm>
          <a:prstGeom prst="rect">
            <a:avLst/>
          </a:prstGeom>
        </p:spPr>
      </p:pic>
    </p:spTree>
    <p:extLst>
      <p:ext uri="{BB962C8B-B14F-4D97-AF65-F5344CB8AC3E}">
        <p14:creationId xmlns:p14="http://schemas.microsoft.com/office/powerpoint/2010/main" val="4096459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r>
              <a:rPr lang="en-US" altLang="en-US" sz="4000"/>
              <a:t>Bài tập</a:t>
            </a:r>
          </a:p>
        </p:txBody>
      </p:sp>
      <p:sp>
        <p:nvSpPr>
          <p:cNvPr id="65539" name="Rectangle 3"/>
          <p:cNvSpPr>
            <a:spLocks noGrp="1" noChangeArrowheads="1"/>
          </p:cNvSpPr>
          <p:nvPr>
            <p:ph type="body" idx="1"/>
          </p:nvPr>
        </p:nvSpPr>
        <p:spPr>
          <a:xfrm>
            <a:off x="482286" y="1959429"/>
            <a:ext cx="8190934" cy="4390065"/>
          </a:xfrm>
        </p:spPr>
        <p:txBody>
          <a:bodyPr/>
          <a:lstStyle/>
          <a:p>
            <a:pPr marL="609600" indent="-609600">
              <a:lnSpc>
                <a:spcPct val="80000"/>
              </a:lnSpc>
              <a:buNone/>
            </a:pPr>
            <a:r>
              <a:rPr lang="vi-VN" altLang="en-US" dirty="0"/>
              <a:t>Viết chương trình cộng hai ma trận với dữ liệu mỗi ma trận được cấp phát bộ nhớ động theo hai cách:</a:t>
            </a:r>
          </a:p>
          <a:p>
            <a:pPr marL="609600" indent="-609600">
              <a:lnSpc>
                <a:spcPct val="80000"/>
              </a:lnSpc>
              <a:buNone/>
            </a:pPr>
            <a:endParaRPr lang="vi-VN" altLang="en-US" dirty="0"/>
          </a:p>
          <a:p>
            <a:pPr marL="609600" indent="-609600">
              <a:lnSpc>
                <a:spcPct val="80000"/>
              </a:lnSpc>
              <a:buFont typeface="+mj-lt"/>
              <a:buAutoNum type="arabicParenR"/>
            </a:pPr>
            <a:r>
              <a:rPr lang="vi-VN" altLang="en-US" dirty="0"/>
              <a:t>Sử dụng </a:t>
            </a:r>
            <a:r>
              <a:rPr lang="vi-VN" altLang="en-US" dirty="0">
                <a:solidFill>
                  <a:srgbClr val="E42426"/>
                </a:solidFill>
              </a:rPr>
              <a:t>con trỏ</a:t>
            </a:r>
          </a:p>
          <a:p>
            <a:pPr marL="609600" indent="-609600">
              <a:lnSpc>
                <a:spcPct val="80000"/>
              </a:lnSpc>
              <a:buFont typeface="+mj-lt"/>
              <a:buAutoNum type="arabicParenR"/>
            </a:pPr>
            <a:r>
              <a:rPr lang="vi-VN" altLang="en-US" dirty="0"/>
              <a:t>Sử dụng </a:t>
            </a:r>
            <a:r>
              <a:rPr lang="vi-VN" altLang="en-US" dirty="0">
                <a:solidFill>
                  <a:srgbClr val="E42426"/>
                </a:solidFill>
              </a:rPr>
              <a:t>con trỏ trỏ đến con trỏ</a:t>
            </a:r>
            <a:endParaRPr lang="en-US" altLang="en-US" sz="2000" i="0" dirty="0">
              <a:solidFill>
                <a:srgbClr val="E42426"/>
              </a:solidFill>
              <a:latin typeface="Consolas" pitchFamily="49" charset="0"/>
              <a:cs typeface="Consolas" pitchFamily="49" charset="0"/>
            </a:endParaRPr>
          </a:p>
        </p:txBody>
      </p:sp>
      <p:grpSp>
        <p:nvGrpSpPr>
          <p:cNvPr id="4" name="Shape 385"/>
          <p:cNvGrpSpPr/>
          <p:nvPr/>
        </p:nvGrpSpPr>
        <p:grpSpPr>
          <a:xfrm>
            <a:off x="7922025" y="853667"/>
            <a:ext cx="751195" cy="754818"/>
            <a:chOff x="1923675" y="1633650"/>
            <a:chExt cx="436000" cy="435975"/>
          </a:xfrm>
        </p:grpSpPr>
        <p:sp>
          <p:nvSpPr>
            <p:cNvPr id="5" name="Shape 38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6" name="Shape 38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7" name="Shape 38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8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9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0" name="Shape 39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grpSp>
        <p:nvGrpSpPr>
          <p:cNvPr id="11" name="Shape 358"/>
          <p:cNvGrpSpPr/>
          <p:nvPr/>
        </p:nvGrpSpPr>
        <p:grpSpPr>
          <a:xfrm>
            <a:off x="6768725" y="808883"/>
            <a:ext cx="1036487" cy="887489"/>
            <a:chOff x="1934025" y="1001650"/>
            <a:chExt cx="415300" cy="355600"/>
          </a:xfrm>
        </p:grpSpPr>
        <p:sp>
          <p:nvSpPr>
            <p:cNvPr id="12"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3"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4"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5"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spTree>
    <p:extLst>
      <p:ext uri="{BB962C8B-B14F-4D97-AF65-F5344CB8AC3E}">
        <p14:creationId xmlns:p14="http://schemas.microsoft.com/office/powerpoint/2010/main" val="1923098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5371" y="681028"/>
            <a:ext cx="5665790" cy="1143200"/>
          </a:xfrm>
        </p:spPr>
        <p:txBody>
          <a:bodyPr>
            <a:noAutofit/>
          </a:bodyPr>
          <a:lstStyle/>
          <a:p>
            <a:r>
              <a:rPr lang="en-US" altLang="en-US" sz="3200" dirty="0" err="1"/>
              <a:t>Cộng</a:t>
            </a:r>
            <a:r>
              <a:rPr lang="en-US" altLang="en-US" sz="3200" dirty="0"/>
              <a:t> hai ma </a:t>
            </a:r>
            <a:r>
              <a:rPr lang="en-US" altLang="en-US" sz="3200" dirty="0" err="1"/>
              <a:t>trận</a:t>
            </a:r>
            <a:r>
              <a:rPr lang="en-US" altLang="en-US" sz="3200" dirty="0"/>
              <a:t> </a:t>
            </a:r>
            <a:r>
              <a:rPr lang="en-US" altLang="en-US" sz="3200" dirty="0" err="1"/>
              <a:t>với</a:t>
            </a:r>
            <a:r>
              <a:rPr lang="en-US" altLang="en-US" sz="3200" dirty="0"/>
              <a:t> </a:t>
            </a:r>
            <a:r>
              <a:rPr lang="en-US" altLang="en-US" sz="3200" dirty="0" err="1"/>
              <a:t>mỗi</a:t>
            </a:r>
            <a:r>
              <a:rPr lang="en-US" altLang="en-US" sz="3200" dirty="0"/>
              <a:t> ma </a:t>
            </a:r>
            <a:r>
              <a:rPr lang="en-US" altLang="en-US" sz="3200" dirty="0" err="1"/>
              <a:t>trận</a:t>
            </a:r>
            <a:r>
              <a:rPr lang="en-US" altLang="en-US" sz="3200" dirty="0"/>
              <a:t> </a:t>
            </a:r>
            <a:r>
              <a:rPr lang="en-US" altLang="en-US" sz="3200" dirty="0" err="1"/>
              <a:t>được</a:t>
            </a:r>
            <a:r>
              <a:rPr lang="en-US" altLang="en-US" sz="3200" dirty="0"/>
              <a:t> </a:t>
            </a:r>
            <a:r>
              <a:rPr lang="en-US" altLang="en-US" sz="3200" dirty="0" err="1"/>
              <a:t>cấp</a:t>
            </a:r>
            <a:r>
              <a:rPr lang="en-US" altLang="en-US" sz="3200" dirty="0"/>
              <a:t> </a:t>
            </a:r>
            <a:r>
              <a:rPr lang="en-US" altLang="en-US" sz="3200" dirty="0" err="1"/>
              <a:t>phát</a:t>
            </a:r>
            <a:r>
              <a:rPr lang="en-US" altLang="en-US" sz="3200" dirty="0"/>
              <a:t> </a:t>
            </a:r>
            <a:r>
              <a:rPr lang="en-US" altLang="en-US" sz="3200" dirty="0" err="1"/>
              <a:t>động</a:t>
            </a:r>
            <a:endParaRPr lang="en-US" altLang="en-US" sz="3200" dirty="0"/>
          </a:p>
        </p:txBody>
      </p:sp>
      <p:sp>
        <p:nvSpPr>
          <p:cNvPr id="29699" name="Rectangle 3"/>
          <p:cNvSpPr>
            <a:spLocks noGrp="1" noChangeArrowheads="1"/>
          </p:cNvSpPr>
          <p:nvPr>
            <p:ph type="body" idx="1"/>
          </p:nvPr>
        </p:nvSpPr>
        <p:spPr>
          <a:xfrm>
            <a:off x="0" y="2305318"/>
            <a:ext cx="8190934" cy="4220885"/>
          </a:xfrm>
        </p:spPr>
        <p:txBody>
          <a:bodyPr>
            <a:noAutofit/>
          </a:bodyPr>
          <a:lstStyle/>
          <a:p>
            <a:pPr marL="400050" lvl="1" indent="0">
              <a:buNone/>
            </a:pPr>
            <a:r>
              <a:rPr lang="en-US" altLang="en-US" sz="1800" dirty="0">
                <a:solidFill>
                  <a:srgbClr val="E42426"/>
                </a:solidFill>
                <a:latin typeface="Consolas" panose="020B0609020204030204" pitchFamily="49" charset="0"/>
              </a:rPr>
              <a:t>#include &lt;</a:t>
            </a:r>
            <a:r>
              <a:rPr lang="en-US" altLang="en-US" sz="1800" dirty="0" err="1">
                <a:solidFill>
                  <a:srgbClr val="E42426"/>
                </a:solidFill>
                <a:latin typeface="Consolas" panose="020B0609020204030204" pitchFamily="49" charset="0"/>
              </a:rPr>
              <a:t>iostream.h</a:t>
            </a:r>
            <a:r>
              <a:rPr lang="en-US" altLang="en-US" sz="1800" dirty="0">
                <a:solidFill>
                  <a:srgbClr val="E42426"/>
                </a:solidFill>
                <a:latin typeface="Consolas" panose="020B0609020204030204" pitchFamily="49" charset="0"/>
              </a:rPr>
              <a:t>&gt;</a:t>
            </a:r>
          </a:p>
          <a:p>
            <a:pPr marL="400050" lvl="1" indent="0">
              <a:buNone/>
            </a:pPr>
            <a:r>
              <a:rPr lang="en-US" altLang="en-US" sz="1800" dirty="0">
                <a:solidFill>
                  <a:srgbClr val="E42426"/>
                </a:solidFill>
                <a:latin typeface="Consolas" panose="020B0609020204030204" pitchFamily="49" charset="0"/>
              </a:rPr>
              <a:t>#include &lt;</a:t>
            </a:r>
            <a:r>
              <a:rPr lang="en-US" altLang="en-US" sz="1800" dirty="0" err="1">
                <a:solidFill>
                  <a:srgbClr val="E42426"/>
                </a:solidFill>
                <a:latin typeface="Consolas" panose="020B0609020204030204" pitchFamily="49" charset="0"/>
              </a:rPr>
              <a:t>conio.h</a:t>
            </a:r>
            <a:r>
              <a:rPr lang="en-US" altLang="en-US" sz="1800" dirty="0">
                <a:solidFill>
                  <a:srgbClr val="E42426"/>
                </a:solidFill>
                <a:latin typeface="Consolas" panose="020B0609020204030204" pitchFamily="49" charset="0"/>
              </a:rPr>
              <a:t>&gt;</a:t>
            </a:r>
          </a:p>
          <a:p>
            <a:pPr marL="400050" lvl="1" indent="0">
              <a:buNone/>
            </a:pPr>
            <a:r>
              <a:rPr lang="en-US" altLang="en-US" sz="1800" dirty="0">
                <a:solidFill>
                  <a:srgbClr val="E42426"/>
                </a:solidFill>
                <a:latin typeface="Consolas" panose="020B0609020204030204" pitchFamily="49" charset="0"/>
              </a:rPr>
              <a:t>int main()</a:t>
            </a:r>
          </a:p>
          <a:p>
            <a:pPr marL="400050" lvl="1" indent="0">
              <a:buNone/>
            </a:pPr>
            <a:r>
              <a:rPr lang="en-US" altLang="en-US" sz="1800" dirty="0">
                <a:solidFill>
                  <a:srgbClr val="E42426"/>
                </a:solidFill>
                <a:latin typeface="Consolas" panose="020B0609020204030204" pitchFamily="49" charset="0"/>
              </a:rPr>
              <a:t>{</a:t>
            </a:r>
          </a:p>
          <a:p>
            <a:pPr marL="400050" lvl="1" indent="0">
              <a:buNone/>
            </a:pPr>
            <a:r>
              <a:rPr lang="en-US" altLang="en-US" sz="1800" dirty="0">
                <a:solidFill>
                  <a:srgbClr val="E42426"/>
                </a:solidFill>
                <a:latin typeface="Consolas" panose="020B0609020204030204" pitchFamily="49" charset="0"/>
              </a:rPr>
              <a:t>    int M,N;</a:t>
            </a:r>
          </a:p>
          <a:p>
            <a:pPr marL="400050" lvl="1" indent="0">
              <a:buNone/>
            </a:pPr>
            <a:r>
              <a:rPr lang="en-US" altLang="en-US" sz="1800" dirty="0">
                <a:solidFill>
                  <a:srgbClr val="E42426"/>
                </a:solidFill>
                <a:latin typeface="Consolas" panose="020B0609020204030204" pitchFamily="49" charset="0"/>
              </a:rPr>
              <a:t>    int *A = NULL,</a:t>
            </a:r>
          </a:p>
          <a:p>
            <a:pPr marL="400050" lvl="1" indent="0">
              <a:buNone/>
            </a:pPr>
            <a:r>
              <a:rPr lang="en-US" altLang="en-US" sz="1800" dirty="0">
                <a:solidFill>
                  <a:srgbClr val="E42426"/>
                </a:solidFill>
                <a:latin typeface="Consolas" panose="020B0609020204030204" pitchFamily="49" charset="0"/>
              </a:rPr>
              <a:t>        *B = NULL,</a:t>
            </a:r>
          </a:p>
          <a:p>
            <a:pPr marL="400050" lvl="1" indent="0">
              <a:buNone/>
            </a:pPr>
            <a:r>
              <a:rPr lang="en-US" altLang="en-US" sz="1800" dirty="0">
                <a:solidFill>
                  <a:srgbClr val="E42426"/>
                </a:solidFill>
                <a:latin typeface="Consolas" panose="020B0609020204030204" pitchFamily="49" charset="0"/>
              </a:rPr>
              <a:t>        *C = NULL;</a:t>
            </a:r>
          </a:p>
          <a:p>
            <a:pPr marL="400050" lvl="1" indent="0">
              <a:buNone/>
            </a:pP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cout</a:t>
            </a:r>
            <a:r>
              <a:rPr lang="vi-VN" altLang="en-US" sz="1800" dirty="0">
                <a:solidFill>
                  <a:srgbClr val="E42426"/>
                </a:solidFill>
                <a:latin typeface="Consolas" panose="020B0609020204030204" pitchFamily="49" charset="0"/>
              </a:rPr>
              <a:t> </a:t>
            </a:r>
            <a:r>
              <a:rPr lang="en-US" altLang="en-US" sz="1800" dirty="0">
                <a:solidFill>
                  <a:srgbClr val="E42426"/>
                </a:solidFill>
                <a:latin typeface="Consolas" panose="020B0609020204030204" pitchFamily="49" charset="0"/>
              </a:rPr>
              <a:t>&lt;&lt;</a:t>
            </a:r>
            <a:r>
              <a:rPr lang="vi-VN" altLang="en-US" sz="1800" dirty="0">
                <a:solidFill>
                  <a:srgbClr val="E42426"/>
                </a:solidFill>
                <a:latin typeface="Consolas" panose="020B0609020204030204" pitchFamily="49" charset="0"/>
              </a:rPr>
              <a:t> </a:t>
            </a:r>
            <a:r>
              <a:rPr lang="en-US" altLang="en-US" sz="1800" dirty="0">
                <a:solidFill>
                  <a:srgbClr val="E42426"/>
                </a:solidFill>
                <a:latin typeface="Consolas" panose="020B0609020204030204" pitchFamily="49" charset="0"/>
              </a:rPr>
              <a:t>"</a:t>
            </a:r>
            <a:r>
              <a:rPr lang="en-US" altLang="en-US" sz="1800" dirty="0" err="1">
                <a:solidFill>
                  <a:srgbClr val="E42426"/>
                </a:solidFill>
                <a:latin typeface="Consolas" panose="020B0609020204030204" pitchFamily="49" charset="0"/>
              </a:rPr>
              <a:t>Nhap</a:t>
            </a:r>
            <a:r>
              <a:rPr lang="en-US" altLang="en-US" sz="1800" dirty="0">
                <a:solidFill>
                  <a:srgbClr val="E42426"/>
                </a:solidFill>
                <a:latin typeface="Consolas" panose="020B0609020204030204" pitchFamily="49" charset="0"/>
              </a:rPr>
              <a:t> so dong </a:t>
            </a:r>
            <a:r>
              <a:rPr lang="en-US" altLang="en-US" sz="1800" dirty="0" err="1">
                <a:solidFill>
                  <a:srgbClr val="E42426"/>
                </a:solidFill>
                <a:latin typeface="Consolas" panose="020B0609020204030204" pitchFamily="49" charset="0"/>
              </a:rPr>
              <a:t>cua</a:t>
            </a:r>
            <a:r>
              <a:rPr lang="en-US" altLang="en-US" sz="1800" dirty="0">
                <a:solidFill>
                  <a:srgbClr val="E42426"/>
                </a:solidFill>
                <a:latin typeface="Consolas" panose="020B0609020204030204" pitchFamily="49" charset="0"/>
              </a:rPr>
              <a:t> </a:t>
            </a:r>
          </a:p>
          <a:p>
            <a:pPr marL="400050" lvl="1" indent="0">
              <a:buNone/>
            </a:pPr>
            <a:r>
              <a:rPr lang="en-US" altLang="en-US" sz="1800" dirty="0">
                <a:solidFill>
                  <a:srgbClr val="E42426"/>
                </a:solidFill>
                <a:latin typeface="Consolas" panose="020B0609020204030204" pitchFamily="49" charset="0"/>
              </a:rPr>
              <a:t>      ma tran:"; </a:t>
            </a:r>
            <a:r>
              <a:rPr lang="en-US" altLang="en-US" sz="1800" dirty="0" err="1">
                <a:solidFill>
                  <a:srgbClr val="E42426"/>
                </a:solidFill>
                <a:latin typeface="Consolas" panose="020B0609020204030204" pitchFamily="49" charset="0"/>
              </a:rPr>
              <a:t>cin</a:t>
            </a:r>
            <a:r>
              <a:rPr lang="en-US" altLang="en-US" sz="1800" dirty="0">
                <a:solidFill>
                  <a:srgbClr val="E42426"/>
                </a:solidFill>
                <a:latin typeface="Consolas" panose="020B0609020204030204" pitchFamily="49" charset="0"/>
              </a:rPr>
              <a:t>&gt;&gt;M;</a:t>
            </a:r>
          </a:p>
          <a:p>
            <a:pPr marL="400050" lvl="1" indent="0">
              <a:buNone/>
            </a:pP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cout</a:t>
            </a:r>
            <a:r>
              <a:rPr lang="vi-VN" altLang="en-US" sz="1800" dirty="0">
                <a:solidFill>
                  <a:srgbClr val="E42426"/>
                </a:solidFill>
                <a:latin typeface="Consolas" panose="020B0609020204030204" pitchFamily="49" charset="0"/>
              </a:rPr>
              <a:t> </a:t>
            </a:r>
            <a:r>
              <a:rPr lang="en-US" altLang="en-US" sz="1800" dirty="0">
                <a:solidFill>
                  <a:srgbClr val="E42426"/>
                </a:solidFill>
                <a:latin typeface="Consolas" panose="020B0609020204030204" pitchFamily="49" charset="0"/>
              </a:rPr>
              <a:t>&lt;&lt;</a:t>
            </a:r>
            <a:r>
              <a:rPr lang="vi-VN" altLang="en-US" sz="1800" dirty="0">
                <a:solidFill>
                  <a:srgbClr val="E42426"/>
                </a:solidFill>
                <a:latin typeface="Consolas" panose="020B0609020204030204" pitchFamily="49" charset="0"/>
              </a:rPr>
              <a:t> </a:t>
            </a:r>
            <a:r>
              <a:rPr lang="en-US" altLang="en-US" sz="1800" dirty="0">
                <a:solidFill>
                  <a:srgbClr val="E42426"/>
                </a:solidFill>
                <a:latin typeface="Consolas" panose="020B0609020204030204" pitchFamily="49" charset="0"/>
              </a:rPr>
              <a:t>"</a:t>
            </a:r>
            <a:r>
              <a:rPr lang="en-US" altLang="en-US" sz="1800" dirty="0" err="1">
                <a:solidFill>
                  <a:srgbClr val="E42426"/>
                </a:solidFill>
                <a:latin typeface="Consolas" panose="020B0609020204030204" pitchFamily="49" charset="0"/>
              </a:rPr>
              <a:t>Nhap</a:t>
            </a:r>
            <a:r>
              <a:rPr lang="en-US" altLang="en-US" sz="1800" dirty="0">
                <a:solidFill>
                  <a:srgbClr val="E42426"/>
                </a:solidFill>
                <a:latin typeface="Consolas" panose="020B0609020204030204" pitchFamily="49" charset="0"/>
              </a:rPr>
              <a:t> so cot </a:t>
            </a:r>
            <a:r>
              <a:rPr lang="en-US" altLang="en-US" sz="1800" dirty="0" err="1">
                <a:solidFill>
                  <a:srgbClr val="E42426"/>
                </a:solidFill>
                <a:latin typeface="Consolas" panose="020B0609020204030204" pitchFamily="49" charset="0"/>
              </a:rPr>
              <a:t>cua</a:t>
            </a:r>
            <a:r>
              <a:rPr lang="en-US" altLang="en-US" sz="1800" dirty="0">
                <a:solidFill>
                  <a:srgbClr val="E42426"/>
                </a:solidFill>
                <a:latin typeface="Consolas" panose="020B0609020204030204" pitchFamily="49" charset="0"/>
              </a:rPr>
              <a:t> </a:t>
            </a:r>
          </a:p>
          <a:p>
            <a:pPr marL="400050" lvl="1" indent="0">
              <a:buNone/>
            </a:pPr>
            <a:r>
              <a:rPr lang="en-US" altLang="en-US" sz="1800" dirty="0">
                <a:solidFill>
                  <a:srgbClr val="E42426"/>
                </a:solidFill>
                <a:latin typeface="Consolas" panose="020B0609020204030204" pitchFamily="49" charset="0"/>
              </a:rPr>
              <a:t>      ma tran:"; </a:t>
            </a:r>
            <a:r>
              <a:rPr lang="en-US" altLang="en-US" sz="1800" dirty="0" err="1">
                <a:solidFill>
                  <a:srgbClr val="E42426"/>
                </a:solidFill>
                <a:latin typeface="Consolas" panose="020B0609020204030204" pitchFamily="49" charset="0"/>
              </a:rPr>
              <a:t>cin</a:t>
            </a:r>
            <a:r>
              <a:rPr lang="en-US" altLang="en-US" sz="1800" dirty="0">
                <a:solidFill>
                  <a:srgbClr val="E42426"/>
                </a:solidFill>
                <a:latin typeface="Consolas" panose="020B0609020204030204" pitchFamily="49" charset="0"/>
              </a:rPr>
              <a:t>&gt;&gt;N;</a:t>
            </a:r>
          </a:p>
          <a:p>
            <a:pPr marL="400050" lvl="1" indent="0">
              <a:buNone/>
            </a:pPr>
            <a:r>
              <a:rPr lang="en-US" altLang="en-US" sz="1800" dirty="0">
                <a:solidFill>
                  <a:srgbClr val="E42426"/>
                </a:solidFill>
                <a:latin typeface="Consolas" panose="020B0609020204030204" pitchFamily="49" charset="0"/>
              </a:rPr>
              <a:t> 	</a:t>
            </a:r>
          </a:p>
        </p:txBody>
      </p:sp>
      <p:sp>
        <p:nvSpPr>
          <p:cNvPr id="4" name="Content Placeholder 3"/>
          <p:cNvSpPr>
            <a:spLocks noGrp="1"/>
          </p:cNvSpPr>
          <p:nvPr>
            <p:ph sz="half" idx="4294967295"/>
          </p:nvPr>
        </p:nvSpPr>
        <p:spPr>
          <a:xfrm>
            <a:off x="3667126" y="2279562"/>
            <a:ext cx="5476874" cy="4968964"/>
          </a:xfrm>
        </p:spPr>
        <p:txBody>
          <a:bodyPr>
            <a:noAutofit/>
          </a:bodyPr>
          <a:lstStyle/>
          <a:p>
            <a:pPr marL="400050" lvl="1">
              <a:spcBef>
                <a:spcPts val="0"/>
              </a:spcBef>
              <a:buNone/>
            </a:pP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Cấp</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phát</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vùng</a:t>
            </a:r>
            <a:r>
              <a:rPr lang="en-US" altLang="en-US" sz="1800" dirty="0">
                <a:solidFill>
                  <a:srgbClr val="E42426"/>
                </a:solidFill>
                <a:latin typeface="Consolas" panose="020B0609020204030204" pitchFamily="49" charset="0"/>
              </a:rPr>
              <a:t> nhớ </a:t>
            </a:r>
            <a:r>
              <a:rPr lang="en-US" altLang="en-US" sz="1800" dirty="0" err="1">
                <a:solidFill>
                  <a:srgbClr val="E42426"/>
                </a:solidFill>
                <a:latin typeface="Consolas" panose="020B0609020204030204" pitchFamily="49" charset="0"/>
              </a:rPr>
              <a:t>cho</a:t>
            </a:r>
            <a:r>
              <a:rPr lang="en-US" altLang="en-US" sz="1800" dirty="0">
                <a:solidFill>
                  <a:srgbClr val="E42426"/>
                </a:solidFill>
                <a:latin typeface="Consolas" panose="020B0609020204030204" pitchFamily="49" charset="0"/>
              </a:rPr>
              <a:t> ma </a:t>
            </a:r>
            <a:r>
              <a:rPr lang="en-US" altLang="en-US" sz="1800" dirty="0" err="1">
                <a:solidFill>
                  <a:srgbClr val="E42426"/>
                </a:solidFill>
                <a:latin typeface="Consolas" panose="020B0609020204030204" pitchFamily="49" charset="0"/>
              </a:rPr>
              <a:t>trận</a:t>
            </a:r>
            <a:r>
              <a:rPr lang="en-US" altLang="en-US" sz="1800" dirty="0">
                <a:solidFill>
                  <a:srgbClr val="E42426"/>
                </a:solidFill>
                <a:latin typeface="Consolas" panose="020B0609020204030204" pitchFamily="49" charset="0"/>
              </a:rPr>
              <a:t> A</a:t>
            </a:r>
          </a:p>
          <a:p>
            <a:pPr marL="400050" lvl="1">
              <a:spcBef>
                <a:spcPts val="0"/>
              </a:spcBef>
              <a:buNone/>
            </a:pPr>
            <a:r>
              <a:rPr lang="en-US" altLang="en-US" sz="1800" dirty="0">
                <a:solidFill>
                  <a:srgbClr val="E42426"/>
                </a:solidFill>
                <a:latin typeface="Consolas" panose="020B0609020204030204" pitchFamily="49" charset="0"/>
              </a:rPr>
              <a:t>   if(!</a:t>
            </a:r>
            <a:r>
              <a:rPr lang="en-US" altLang="en-US" sz="1800" dirty="0" err="1">
                <a:solidFill>
                  <a:srgbClr val="E42426"/>
                </a:solidFill>
                <a:latin typeface="Consolas" panose="020B0609020204030204" pitchFamily="49" charset="0"/>
              </a:rPr>
              <a:t>AllocMatrix</a:t>
            </a:r>
            <a:r>
              <a:rPr lang="en-US" altLang="en-US" sz="1800" dirty="0">
                <a:solidFill>
                  <a:srgbClr val="E42426"/>
                </a:solidFill>
                <a:latin typeface="Consolas" panose="020B0609020204030204" pitchFamily="49" charset="0"/>
              </a:rPr>
              <a:t>(&amp;A,M,N))</a:t>
            </a:r>
          </a:p>
          <a:p>
            <a:pPr marL="400050" lvl="1">
              <a:spcBef>
                <a:spcPts val="0"/>
              </a:spcBef>
              <a:buNone/>
            </a:pPr>
            <a:r>
              <a:rPr lang="en-US" altLang="en-US" sz="1800" dirty="0">
                <a:solidFill>
                  <a:srgbClr val="E42426"/>
                </a:solidFill>
                <a:latin typeface="Consolas" panose="020B0609020204030204" pitchFamily="49" charset="0"/>
              </a:rPr>
              <a:t>   {</a:t>
            </a:r>
          </a:p>
          <a:p>
            <a:pPr marL="400050" lvl="1">
              <a:spcBef>
                <a:spcPts val="0"/>
              </a:spcBef>
              <a:buNone/>
            </a:pPr>
            <a:r>
              <a:rPr lang="vi-VN" altLang="en-US" sz="1800" dirty="0">
                <a:solidFill>
                  <a:srgbClr val="E42426"/>
                </a:solidFill>
                <a:latin typeface="Consolas" panose="020B0609020204030204" pitchFamily="49" charset="0"/>
              </a:rPr>
              <a:t>     </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cout</a:t>
            </a:r>
            <a:r>
              <a:rPr lang="vi-VN" altLang="en-US" sz="1800" dirty="0">
                <a:solidFill>
                  <a:srgbClr val="E42426"/>
                </a:solidFill>
                <a:latin typeface="Consolas" panose="020B0609020204030204" pitchFamily="49" charset="0"/>
              </a:rPr>
              <a:t> </a:t>
            </a:r>
            <a:r>
              <a:rPr lang="en-US" altLang="en-US" sz="1800" dirty="0">
                <a:solidFill>
                  <a:srgbClr val="E42426"/>
                </a:solidFill>
                <a:latin typeface="Consolas" panose="020B0609020204030204" pitchFamily="49" charset="0"/>
              </a:rPr>
              <a:t>&lt;&lt;</a:t>
            </a:r>
            <a:r>
              <a:rPr lang="vi-VN" altLang="en-US" sz="1800" dirty="0">
                <a:solidFill>
                  <a:srgbClr val="E42426"/>
                </a:solidFill>
                <a:latin typeface="Consolas" panose="020B0609020204030204" pitchFamily="49" charset="0"/>
              </a:rPr>
              <a:t> </a:t>
            </a:r>
            <a:r>
              <a:rPr lang="en-US" altLang="en-US" sz="1800" dirty="0">
                <a:solidFill>
                  <a:srgbClr val="E42426"/>
                </a:solidFill>
                <a:latin typeface="Consolas" panose="020B0609020204030204" pitchFamily="49" charset="0"/>
              </a:rPr>
              <a:t>"</a:t>
            </a:r>
            <a:r>
              <a:rPr lang="en-US" altLang="en-US" sz="1800" dirty="0" err="1">
                <a:solidFill>
                  <a:srgbClr val="E42426"/>
                </a:solidFill>
                <a:latin typeface="Consolas" panose="020B0609020204030204" pitchFamily="49" charset="0"/>
              </a:rPr>
              <a:t>Khong</a:t>
            </a:r>
            <a:r>
              <a:rPr lang="en-US" altLang="en-US" sz="1800" dirty="0">
                <a:solidFill>
                  <a:srgbClr val="E42426"/>
                </a:solidFill>
                <a:latin typeface="Consolas" panose="020B0609020204030204" pitchFamily="49" charset="0"/>
              </a:rPr>
              <a:t> con du </a:t>
            </a:r>
            <a:r>
              <a:rPr lang="en-US" altLang="en-US" sz="1800" dirty="0" err="1">
                <a:solidFill>
                  <a:srgbClr val="E42426"/>
                </a:solidFill>
                <a:latin typeface="Consolas" panose="020B0609020204030204" pitchFamily="49" charset="0"/>
              </a:rPr>
              <a:t>bo</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nho</a:t>
            </a:r>
            <a:r>
              <a:rPr lang="en-US" altLang="en-US" sz="1800" dirty="0">
                <a:solidFill>
                  <a:srgbClr val="E42426"/>
                </a:solidFill>
                <a:latin typeface="Consolas" panose="020B0609020204030204" pitchFamily="49" charset="0"/>
              </a:rPr>
              <a:t>! "</a:t>
            </a:r>
            <a:endParaRPr lang="vi-VN" altLang="en-US" sz="1800" dirty="0">
              <a:solidFill>
                <a:srgbClr val="E42426"/>
              </a:solidFill>
              <a:latin typeface="Consolas" panose="020B0609020204030204" pitchFamily="49" charset="0"/>
            </a:endParaRPr>
          </a:p>
          <a:p>
            <a:pPr marL="400050" lvl="1">
              <a:spcBef>
                <a:spcPts val="0"/>
              </a:spcBef>
              <a:buNone/>
            </a:pPr>
            <a:r>
              <a:rPr lang="vi-VN" altLang="en-US" sz="1800" dirty="0">
                <a:solidFill>
                  <a:srgbClr val="E42426"/>
                </a:solidFill>
                <a:latin typeface="Consolas" panose="020B0609020204030204" pitchFamily="49" charset="0"/>
              </a:rPr>
              <a:t>           </a:t>
            </a:r>
            <a:r>
              <a:rPr lang="en-US" altLang="en-US" sz="1800" dirty="0">
                <a:solidFill>
                  <a:srgbClr val="E42426"/>
                </a:solidFill>
                <a:latin typeface="Consolas" panose="020B0609020204030204" pitchFamily="49" charset="0"/>
              </a:rPr>
              <a:t>&lt;&lt;</a:t>
            </a:r>
            <a:r>
              <a:rPr lang="vi-VN"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endl</a:t>
            </a:r>
            <a:r>
              <a:rPr lang="en-US" altLang="en-US" sz="1800" dirty="0">
                <a:solidFill>
                  <a:srgbClr val="E42426"/>
                </a:solidFill>
                <a:latin typeface="Consolas" panose="020B0609020204030204" pitchFamily="49" charset="0"/>
              </a:rPr>
              <a:t>;</a:t>
            </a:r>
            <a:endParaRPr lang="vi-VN" altLang="en-US" sz="1800" dirty="0">
              <a:solidFill>
                <a:srgbClr val="E42426"/>
              </a:solidFill>
              <a:latin typeface="Consolas" panose="020B0609020204030204" pitchFamily="49" charset="0"/>
            </a:endParaRPr>
          </a:p>
          <a:p>
            <a:pPr marL="400050" lvl="1">
              <a:spcBef>
                <a:spcPts val="0"/>
              </a:spcBef>
              <a:buNone/>
            </a:pPr>
            <a:r>
              <a:rPr lang="en-US" altLang="en-US" sz="1800" dirty="0">
                <a:solidFill>
                  <a:srgbClr val="E42426"/>
                </a:solidFill>
                <a:latin typeface="Consolas" panose="020B0609020204030204" pitchFamily="49" charset="0"/>
              </a:rPr>
              <a:t>      return 1;</a:t>
            </a:r>
          </a:p>
          <a:p>
            <a:pPr marL="400050" lvl="1">
              <a:spcBef>
                <a:spcPts val="0"/>
              </a:spcBef>
              <a:buNone/>
            </a:pPr>
            <a:r>
              <a:rPr lang="en-US" altLang="en-US" sz="1800" dirty="0">
                <a:solidFill>
                  <a:srgbClr val="E42426"/>
                </a:solidFill>
                <a:latin typeface="Consolas" panose="020B0609020204030204" pitchFamily="49" charset="0"/>
              </a:rPr>
              <a:t>   }</a:t>
            </a:r>
          </a:p>
          <a:p>
            <a:pPr marL="400050" lvl="1">
              <a:spcBef>
                <a:spcPts val="0"/>
              </a:spcBef>
              <a:buNone/>
            </a:pP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Cấp</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phát</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vùng</a:t>
            </a:r>
            <a:r>
              <a:rPr lang="en-US" altLang="en-US" sz="1800" dirty="0">
                <a:solidFill>
                  <a:srgbClr val="E42426"/>
                </a:solidFill>
                <a:latin typeface="Consolas" panose="020B0609020204030204" pitchFamily="49" charset="0"/>
              </a:rPr>
              <a:t> nhớ </a:t>
            </a:r>
            <a:r>
              <a:rPr lang="en-US" altLang="en-US" sz="1800" dirty="0" err="1">
                <a:solidFill>
                  <a:srgbClr val="E42426"/>
                </a:solidFill>
                <a:latin typeface="Consolas" panose="020B0609020204030204" pitchFamily="49" charset="0"/>
              </a:rPr>
              <a:t>cho</a:t>
            </a:r>
            <a:r>
              <a:rPr lang="en-US" altLang="en-US" sz="1800" dirty="0">
                <a:solidFill>
                  <a:srgbClr val="E42426"/>
                </a:solidFill>
                <a:latin typeface="Consolas" panose="020B0609020204030204" pitchFamily="49" charset="0"/>
              </a:rPr>
              <a:t> ma </a:t>
            </a:r>
            <a:r>
              <a:rPr lang="en-US" altLang="en-US" sz="1800" dirty="0" err="1">
                <a:solidFill>
                  <a:srgbClr val="E42426"/>
                </a:solidFill>
                <a:latin typeface="Consolas" panose="020B0609020204030204" pitchFamily="49" charset="0"/>
              </a:rPr>
              <a:t>trận</a:t>
            </a:r>
            <a:r>
              <a:rPr lang="en-US" altLang="en-US" sz="1800" dirty="0">
                <a:solidFill>
                  <a:srgbClr val="E42426"/>
                </a:solidFill>
                <a:latin typeface="Consolas" panose="020B0609020204030204" pitchFamily="49" charset="0"/>
              </a:rPr>
              <a:t> B</a:t>
            </a:r>
          </a:p>
          <a:p>
            <a:pPr marL="400050" lvl="1">
              <a:spcBef>
                <a:spcPts val="0"/>
              </a:spcBef>
              <a:buNone/>
            </a:pPr>
            <a:r>
              <a:rPr lang="en-US" altLang="en-US" sz="1800" dirty="0">
                <a:solidFill>
                  <a:srgbClr val="E42426"/>
                </a:solidFill>
                <a:latin typeface="Consolas" panose="020B0609020204030204" pitchFamily="49" charset="0"/>
              </a:rPr>
              <a:t>   if(!</a:t>
            </a:r>
            <a:r>
              <a:rPr lang="en-US" altLang="en-US" sz="1800" dirty="0" err="1">
                <a:solidFill>
                  <a:srgbClr val="E42426"/>
                </a:solidFill>
                <a:latin typeface="Consolas" panose="020B0609020204030204" pitchFamily="49" charset="0"/>
              </a:rPr>
              <a:t>AllocMatrix</a:t>
            </a:r>
            <a:r>
              <a:rPr lang="en-US" altLang="en-US" sz="1800" dirty="0">
                <a:solidFill>
                  <a:srgbClr val="E42426"/>
                </a:solidFill>
                <a:latin typeface="Consolas" panose="020B0609020204030204" pitchFamily="49" charset="0"/>
              </a:rPr>
              <a:t>(&amp;B,M,N))</a:t>
            </a:r>
          </a:p>
          <a:p>
            <a:pPr marL="400050" lvl="1">
              <a:spcBef>
                <a:spcPts val="0"/>
              </a:spcBef>
              <a:buNone/>
            </a:pPr>
            <a:r>
              <a:rPr lang="en-US" altLang="en-US" sz="1800" dirty="0">
                <a:solidFill>
                  <a:srgbClr val="E42426"/>
                </a:solidFill>
                <a:latin typeface="Consolas" panose="020B0609020204030204" pitchFamily="49" charset="0"/>
              </a:rPr>
              <a:t>   {</a:t>
            </a:r>
          </a:p>
          <a:p>
            <a:pPr marL="400050" lvl="1">
              <a:spcBef>
                <a:spcPts val="0"/>
              </a:spcBef>
              <a:buNone/>
            </a:pP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cout</a:t>
            </a:r>
            <a:r>
              <a:rPr lang="vi-VN" altLang="en-US" sz="1800" dirty="0">
                <a:solidFill>
                  <a:srgbClr val="E42426"/>
                </a:solidFill>
                <a:latin typeface="Consolas" panose="020B0609020204030204" pitchFamily="49" charset="0"/>
              </a:rPr>
              <a:t> </a:t>
            </a:r>
            <a:r>
              <a:rPr lang="en-US" altLang="en-US" sz="1800" dirty="0">
                <a:solidFill>
                  <a:srgbClr val="E42426"/>
                </a:solidFill>
                <a:latin typeface="Consolas" panose="020B0609020204030204" pitchFamily="49" charset="0"/>
              </a:rPr>
              <a:t>&lt;&lt;</a:t>
            </a:r>
            <a:r>
              <a:rPr lang="vi-VN" altLang="en-US" sz="1800" dirty="0">
                <a:solidFill>
                  <a:srgbClr val="E42426"/>
                </a:solidFill>
                <a:latin typeface="Consolas" panose="020B0609020204030204" pitchFamily="49" charset="0"/>
              </a:rPr>
              <a:t> </a:t>
            </a:r>
            <a:r>
              <a:rPr lang="en-US" altLang="en-US" sz="1800" dirty="0">
                <a:solidFill>
                  <a:srgbClr val="E42426"/>
                </a:solidFill>
                <a:latin typeface="Consolas" panose="020B0609020204030204" pitchFamily="49" charset="0"/>
              </a:rPr>
              <a:t>"</a:t>
            </a:r>
            <a:r>
              <a:rPr lang="en-US" altLang="en-US" sz="1800" dirty="0" err="1">
                <a:solidFill>
                  <a:srgbClr val="E42426"/>
                </a:solidFill>
                <a:latin typeface="Consolas" panose="020B0609020204030204" pitchFamily="49" charset="0"/>
              </a:rPr>
              <a:t>Khong</a:t>
            </a:r>
            <a:r>
              <a:rPr lang="en-US" altLang="en-US" sz="1800" dirty="0">
                <a:solidFill>
                  <a:srgbClr val="E42426"/>
                </a:solidFill>
                <a:latin typeface="Consolas" panose="020B0609020204030204" pitchFamily="49" charset="0"/>
              </a:rPr>
              <a:t> con du </a:t>
            </a:r>
            <a:r>
              <a:rPr lang="en-US" altLang="en-US" sz="1800" dirty="0" err="1">
                <a:solidFill>
                  <a:srgbClr val="E42426"/>
                </a:solidFill>
                <a:latin typeface="Consolas" panose="020B0609020204030204" pitchFamily="49" charset="0"/>
              </a:rPr>
              <a:t>bo</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nho</a:t>
            </a:r>
            <a:r>
              <a:rPr lang="en-US" altLang="en-US" sz="1800" dirty="0">
                <a:solidFill>
                  <a:srgbClr val="E42426"/>
                </a:solidFill>
                <a:latin typeface="Consolas" panose="020B0609020204030204" pitchFamily="49" charset="0"/>
              </a:rPr>
              <a:t>! "</a:t>
            </a:r>
            <a:endParaRPr lang="vi-VN" altLang="en-US" sz="1800" dirty="0">
              <a:solidFill>
                <a:srgbClr val="E42426"/>
              </a:solidFill>
              <a:latin typeface="Consolas" panose="020B0609020204030204" pitchFamily="49" charset="0"/>
            </a:endParaRPr>
          </a:p>
          <a:p>
            <a:pPr marL="400050" lvl="1">
              <a:spcBef>
                <a:spcPts val="0"/>
              </a:spcBef>
              <a:buNone/>
            </a:pPr>
            <a:r>
              <a:rPr lang="vi-VN" altLang="en-US" sz="1800" dirty="0">
                <a:solidFill>
                  <a:srgbClr val="E42426"/>
                </a:solidFill>
                <a:latin typeface="Consolas" panose="020B0609020204030204" pitchFamily="49" charset="0"/>
              </a:rPr>
              <a:t>           </a:t>
            </a:r>
            <a:r>
              <a:rPr lang="en-US" altLang="en-US" sz="1800" dirty="0">
                <a:solidFill>
                  <a:srgbClr val="E42426"/>
                </a:solidFill>
                <a:latin typeface="Consolas" panose="020B0609020204030204" pitchFamily="49" charset="0"/>
              </a:rPr>
              <a:t>&lt;&lt;</a:t>
            </a:r>
            <a:r>
              <a:rPr lang="vi-VN"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endl</a:t>
            </a:r>
            <a:r>
              <a:rPr lang="en-US" altLang="en-US" sz="1800" dirty="0">
                <a:solidFill>
                  <a:srgbClr val="E42426"/>
                </a:solidFill>
                <a:latin typeface="Consolas" panose="020B0609020204030204" pitchFamily="49" charset="0"/>
              </a:rPr>
              <a:t>;</a:t>
            </a:r>
          </a:p>
          <a:p>
            <a:pPr marL="400050" lvl="1">
              <a:spcBef>
                <a:spcPts val="0"/>
              </a:spcBef>
              <a:buNone/>
            </a:pP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FreeMatrix</a:t>
            </a:r>
            <a:r>
              <a:rPr lang="en-US" altLang="en-US" sz="1800" dirty="0">
                <a:solidFill>
                  <a:srgbClr val="E42426"/>
                </a:solidFill>
                <a:latin typeface="Consolas" panose="020B0609020204030204" pitchFamily="49" charset="0"/>
              </a:rPr>
              <a:t>(A);</a:t>
            </a:r>
          </a:p>
          <a:p>
            <a:pPr marL="400050" lvl="1">
              <a:spcBef>
                <a:spcPts val="0"/>
              </a:spcBef>
              <a:buNone/>
            </a:pPr>
            <a:r>
              <a:rPr lang="en-US" altLang="en-US" sz="1800" dirty="0">
                <a:solidFill>
                  <a:srgbClr val="E42426"/>
                </a:solidFill>
                <a:latin typeface="Consolas" panose="020B0609020204030204" pitchFamily="49" charset="0"/>
              </a:rPr>
              <a:t>      return 1;</a:t>
            </a:r>
          </a:p>
          <a:p>
            <a:pPr marL="400050" lvl="1">
              <a:spcBef>
                <a:spcPts val="0"/>
              </a:spcBef>
              <a:buNone/>
            </a:pPr>
            <a:r>
              <a:rPr lang="en-US" altLang="en-US" sz="1800" dirty="0">
                <a:solidFill>
                  <a:srgbClr val="E42426"/>
                </a:solidFill>
                <a:latin typeface="Consolas" panose="020B0609020204030204" pitchFamily="49" charset="0"/>
              </a:rPr>
              <a:t>   }</a:t>
            </a:r>
          </a:p>
          <a:p>
            <a:pPr marL="400050" lvl="1">
              <a:spcBef>
                <a:spcPts val="0"/>
              </a:spcBef>
              <a:buNone/>
            </a:pPr>
            <a:r>
              <a:rPr lang="en-US" altLang="en-US" sz="1800" dirty="0">
                <a:solidFill>
                  <a:srgbClr val="E42426"/>
                </a:solidFill>
                <a:latin typeface="Consolas" panose="020B0609020204030204" pitchFamily="49" charset="0"/>
              </a:rPr>
              <a:t>}</a:t>
            </a:r>
          </a:p>
          <a:p>
            <a:pPr marL="400050" lvl="1">
              <a:spcBef>
                <a:spcPts val="0"/>
              </a:spcBef>
              <a:buNone/>
            </a:pPr>
            <a:endParaRPr lang="vi-VN" sz="1800" dirty="0">
              <a:solidFill>
                <a:srgbClr val="E42426"/>
              </a:solidFill>
              <a:latin typeface="Consolas" panose="020B0609020204030204" pitchFamily="49" charset="0"/>
            </a:endParaRPr>
          </a:p>
        </p:txBody>
      </p:sp>
      <p:grpSp>
        <p:nvGrpSpPr>
          <p:cNvPr id="5" name="Shape 358"/>
          <p:cNvGrpSpPr/>
          <p:nvPr/>
        </p:nvGrpSpPr>
        <p:grpSpPr>
          <a:xfrm>
            <a:off x="7672690" y="808883"/>
            <a:ext cx="1036487" cy="887489"/>
            <a:chOff x="1934025" y="1001650"/>
            <a:chExt cx="415300" cy="355600"/>
          </a:xfrm>
        </p:grpSpPr>
        <p:sp>
          <p:nvSpPr>
            <p:cNvPr id="6"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7"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spTree>
    <p:extLst>
      <p:ext uri="{BB962C8B-B14F-4D97-AF65-F5344CB8AC3E}">
        <p14:creationId xmlns:p14="http://schemas.microsoft.com/office/powerpoint/2010/main" val="2291031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0" y="200025"/>
            <a:ext cx="4571999" cy="6315075"/>
          </a:xfrm>
        </p:spPr>
        <p:txBody>
          <a:bodyPr>
            <a:noAutofit/>
          </a:bodyPr>
          <a:lstStyle/>
          <a:p>
            <a:pPr marL="400050" lvl="1">
              <a:buNone/>
            </a:pP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Cấp</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phát</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vùng</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nhớ</a:t>
            </a:r>
            <a:r>
              <a:rPr lang="en-US" altLang="en-US" sz="2000" dirty="0">
                <a:solidFill>
                  <a:srgbClr val="E42426"/>
                </a:solidFill>
                <a:latin typeface="Consolas" panose="020B0609020204030204" pitchFamily="49" charset="0"/>
              </a:rPr>
              <a:t> </a:t>
            </a:r>
            <a:endParaRPr lang="vi-VN" altLang="en-US" sz="2000" dirty="0">
              <a:solidFill>
                <a:srgbClr val="E42426"/>
              </a:solidFill>
              <a:latin typeface="Consolas" panose="020B0609020204030204" pitchFamily="49" charset="0"/>
            </a:endParaRPr>
          </a:p>
          <a:p>
            <a:pPr marL="400050" lvl="1">
              <a:buNone/>
            </a:pPr>
            <a:r>
              <a:rPr lang="vi-VN"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cho</a:t>
            </a:r>
            <a:r>
              <a:rPr lang="en-US" altLang="en-US" sz="2000" dirty="0">
                <a:solidFill>
                  <a:srgbClr val="E42426"/>
                </a:solidFill>
                <a:latin typeface="Consolas" panose="020B0609020204030204" pitchFamily="49" charset="0"/>
              </a:rPr>
              <a:t> ma </a:t>
            </a:r>
            <a:r>
              <a:rPr lang="en-US" altLang="en-US" sz="2000" dirty="0" err="1">
                <a:solidFill>
                  <a:srgbClr val="E42426"/>
                </a:solidFill>
                <a:latin typeface="Consolas" panose="020B0609020204030204" pitchFamily="49" charset="0"/>
              </a:rPr>
              <a:t>trận</a:t>
            </a:r>
            <a:r>
              <a:rPr lang="en-US" altLang="en-US" sz="2000" dirty="0">
                <a:solidFill>
                  <a:srgbClr val="E42426"/>
                </a:solidFill>
                <a:latin typeface="Consolas" panose="020B0609020204030204" pitchFamily="49" charset="0"/>
              </a:rPr>
              <a:t> C</a:t>
            </a:r>
          </a:p>
          <a:p>
            <a:pPr marL="400050" lvl="1">
              <a:buNone/>
            </a:pPr>
            <a:r>
              <a:rPr lang="en-US" altLang="en-US" sz="2000" dirty="0">
                <a:solidFill>
                  <a:srgbClr val="E42426"/>
                </a:solidFill>
                <a:latin typeface="Consolas" panose="020B0609020204030204" pitchFamily="49" charset="0"/>
              </a:rPr>
              <a:t>	 if (!</a:t>
            </a:r>
            <a:r>
              <a:rPr lang="en-US" altLang="en-US" sz="2000" dirty="0" err="1">
                <a:solidFill>
                  <a:srgbClr val="E42426"/>
                </a:solidFill>
                <a:latin typeface="Consolas" panose="020B0609020204030204" pitchFamily="49" charset="0"/>
              </a:rPr>
              <a:t>AllocMatrix</a:t>
            </a:r>
            <a:r>
              <a:rPr lang="en-US" altLang="en-US" sz="2000" dirty="0">
                <a:solidFill>
                  <a:srgbClr val="E42426"/>
                </a:solidFill>
                <a:latin typeface="Consolas" panose="020B0609020204030204" pitchFamily="49" charset="0"/>
              </a:rPr>
              <a:t>(&amp;C,M,N))</a:t>
            </a:r>
          </a:p>
          <a:p>
            <a:pPr marL="400050" lvl="1">
              <a:buNone/>
            </a:pPr>
            <a:r>
              <a:rPr lang="en-US" altLang="en-US" sz="2000" dirty="0">
                <a:solidFill>
                  <a:srgbClr val="E42426"/>
                </a:solidFill>
                <a:latin typeface="Consolas" panose="020B0609020204030204" pitchFamily="49" charset="0"/>
              </a:rPr>
              <a:t>	 {</a:t>
            </a:r>
          </a:p>
          <a:p>
            <a:pPr marL="400050" lvl="1">
              <a:buNone/>
            </a:pPr>
            <a:r>
              <a:rPr lang="vi-VN"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cout</a:t>
            </a:r>
            <a:r>
              <a:rPr lang="vi-VN" altLang="en-US" sz="2000" dirty="0">
                <a:solidFill>
                  <a:srgbClr val="E42426"/>
                </a:solidFill>
                <a:latin typeface="Consolas" panose="020B0609020204030204" pitchFamily="49" charset="0"/>
              </a:rPr>
              <a:t> </a:t>
            </a:r>
            <a:r>
              <a:rPr lang="en-US" altLang="en-US" sz="2000" dirty="0">
                <a:solidFill>
                  <a:srgbClr val="E42426"/>
                </a:solidFill>
                <a:latin typeface="Consolas" panose="020B0609020204030204" pitchFamily="49" charset="0"/>
              </a:rPr>
              <a:t>&lt;&lt;</a:t>
            </a:r>
            <a:r>
              <a:rPr lang="vi-VN" altLang="en-US" sz="2000" dirty="0">
                <a:solidFill>
                  <a:srgbClr val="E42426"/>
                </a:solidFill>
                <a:latin typeface="Consolas" panose="020B0609020204030204" pitchFamily="49" charset="0"/>
              </a:rPr>
              <a:t> </a:t>
            </a:r>
            <a:r>
              <a:rPr lang="en-US" altLang="en-US" sz="2000" dirty="0">
                <a:solidFill>
                  <a:srgbClr val="E42426"/>
                </a:solidFill>
                <a:latin typeface="Consolas" panose="020B0609020204030204" pitchFamily="49" charset="0"/>
              </a:rPr>
              <a:t>"</a:t>
            </a:r>
            <a:r>
              <a:rPr lang="en-US" altLang="en-US" sz="2000" dirty="0" err="1">
                <a:solidFill>
                  <a:srgbClr val="E42426"/>
                </a:solidFill>
                <a:latin typeface="Consolas" panose="020B0609020204030204" pitchFamily="49" charset="0"/>
              </a:rPr>
              <a:t>Khong</a:t>
            </a:r>
            <a:r>
              <a:rPr lang="en-US" altLang="en-US" sz="2000" dirty="0">
                <a:solidFill>
                  <a:srgbClr val="E42426"/>
                </a:solidFill>
                <a:latin typeface="Consolas" panose="020B0609020204030204" pitchFamily="49" charset="0"/>
              </a:rPr>
              <a:t> con du</a:t>
            </a:r>
            <a:endParaRPr lang="vi-VN" altLang="en-US" sz="2000" dirty="0">
              <a:solidFill>
                <a:srgbClr val="E42426"/>
              </a:solidFill>
              <a:latin typeface="Consolas" panose="020B0609020204030204" pitchFamily="49" charset="0"/>
            </a:endParaRPr>
          </a:p>
          <a:p>
            <a:pPr marL="400050" lvl="1">
              <a:buNone/>
            </a:pPr>
            <a:r>
              <a:rPr lang="vi-VN" altLang="en-US" sz="2000" dirty="0">
                <a:solidFill>
                  <a:srgbClr val="E42426"/>
                </a:solidFill>
                <a:latin typeface="Consolas" panose="020B0609020204030204" pitchFamily="49" charset="0"/>
              </a:rPr>
              <a:t>                </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bo</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nho</a:t>
            </a:r>
            <a:r>
              <a:rPr lang="en-US" altLang="en-US" sz="2000" dirty="0">
                <a:solidFill>
                  <a:srgbClr val="E42426"/>
                </a:solidFill>
                <a:latin typeface="Consolas" panose="020B0609020204030204" pitchFamily="49" charset="0"/>
              </a:rPr>
              <a:t>!"</a:t>
            </a:r>
            <a:endParaRPr lang="vi-VN" altLang="en-US" sz="2000" dirty="0">
              <a:solidFill>
                <a:srgbClr val="E42426"/>
              </a:solidFill>
              <a:latin typeface="Consolas" panose="020B0609020204030204" pitchFamily="49" charset="0"/>
            </a:endParaRPr>
          </a:p>
          <a:p>
            <a:pPr marL="400050" lvl="1">
              <a:buNone/>
            </a:pPr>
            <a:r>
              <a:rPr lang="vi-VN" altLang="en-US" sz="2000" dirty="0">
                <a:solidFill>
                  <a:srgbClr val="E42426"/>
                </a:solidFill>
                <a:latin typeface="Consolas" panose="020B0609020204030204" pitchFamily="49" charset="0"/>
              </a:rPr>
              <a:t>             </a:t>
            </a:r>
            <a:r>
              <a:rPr lang="en-US" altLang="en-US" sz="2000" dirty="0">
                <a:solidFill>
                  <a:srgbClr val="E42426"/>
                </a:solidFill>
                <a:latin typeface="Consolas" panose="020B0609020204030204" pitchFamily="49" charset="0"/>
              </a:rPr>
              <a:t>&lt;&lt;</a:t>
            </a:r>
            <a:r>
              <a:rPr lang="en-US" altLang="en-US" sz="2000" dirty="0" err="1">
                <a:solidFill>
                  <a:srgbClr val="E42426"/>
                </a:solidFill>
                <a:latin typeface="Consolas" panose="020B0609020204030204" pitchFamily="49" charset="0"/>
              </a:rPr>
              <a:t>endl</a:t>
            </a:r>
            <a:r>
              <a:rPr lang="en-US" altLang="en-US" sz="2000" dirty="0">
                <a:solidFill>
                  <a:srgbClr val="E42426"/>
                </a:solidFill>
                <a:latin typeface="Consolas" panose="020B0609020204030204" pitchFamily="49" charset="0"/>
              </a:rPr>
              <a:t>;</a:t>
            </a:r>
            <a:endParaRPr lang="vi-VN" altLang="en-US" sz="2000" dirty="0">
              <a:solidFill>
                <a:srgbClr val="E42426"/>
              </a:solidFill>
              <a:latin typeface="Consolas" panose="020B0609020204030204" pitchFamily="49" charset="0"/>
            </a:endParaRPr>
          </a:p>
          <a:p>
            <a:pPr marL="400050" lvl="1">
              <a:buNone/>
            </a:pPr>
            <a:r>
              <a:rPr lang="vi-VN" altLang="en-US" sz="2000" dirty="0">
                <a:solidFill>
                  <a:srgbClr val="E42426"/>
                </a:solidFill>
                <a:latin typeface="Consolas" panose="020B0609020204030204" pitchFamily="49" charset="0"/>
              </a:rPr>
              <a:t>        </a:t>
            </a:r>
            <a:r>
              <a:rPr lang="en-US" altLang="en-US" sz="2000" dirty="0">
                <a:solidFill>
                  <a:srgbClr val="E42426"/>
                </a:solidFill>
                <a:latin typeface="Consolas" panose="020B0609020204030204" pitchFamily="49" charset="0"/>
              </a:rPr>
              <a:t>//</a:t>
            </a:r>
            <a:r>
              <a:rPr lang="en-US" altLang="en-US" sz="2000" dirty="0" err="1">
                <a:solidFill>
                  <a:srgbClr val="E42426"/>
                </a:solidFill>
                <a:latin typeface="Consolas" panose="020B0609020204030204" pitchFamily="49" charset="0"/>
              </a:rPr>
              <a:t>Giải</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phóng</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vùng</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nhớ</a:t>
            </a:r>
            <a:r>
              <a:rPr lang="en-US" altLang="en-US" sz="2000" dirty="0">
                <a:solidFill>
                  <a:srgbClr val="E42426"/>
                </a:solidFill>
                <a:latin typeface="Consolas" panose="020B0609020204030204" pitchFamily="49" charset="0"/>
              </a:rPr>
              <a:t> A</a:t>
            </a:r>
          </a:p>
          <a:p>
            <a:pPr marL="400050" lvl="1">
              <a:buNone/>
            </a:pPr>
            <a:r>
              <a:rPr lang="vi-VN"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FreeMatrix</a:t>
            </a:r>
            <a:r>
              <a:rPr lang="en-US" altLang="en-US" sz="2000" dirty="0">
                <a:solidFill>
                  <a:srgbClr val="E42426"/>
                </a:solidFill>
                <a:latin typeface="Consolas" panose="020B0609020204030204" pitchFamily="49" charset="0"/>
              </a:rPr>
              <a:t>(A);</a:t>
            </a:r>
            <a:endParaRPr lang="vi-VN" altLang="en-US" sz="2000" dirty="0">
              <a:solidFill>
                <a:srgbClr val="E42426"/>
              </a:solidFill>
              <a:latin typeface="Consolas" panose="020B0609020204030204" pitchFamily="49" charset="0"/>
            </a:endParaRPr>
          </a:p>
          <a:p>
            <a:pPr marL="400050" lvl="1">
              <a:buNone/>
            </a:pPr>
            <a:r>
              <a:rPr lang="vi-VN" altLang="en-US" sz="2000" dirty="0">
                <a:solidFill>
                  <a:srgbClr val="E42426"/>
                </a:solidFill>
                <a:latin typeface="Consolas" panose="020B0609020204030204" pitchFamily="49" charset="0"/>
              </a:rPr>
              <a:t>        </a:t>
            </a:r>
            <a:r>
              <a:rPr lang="en-US" altLang="en-US" sz="2000" dirty="0">
                <a:solidFill>
                  <a:srgbClr val="E42426"/>
                </a:solidFill>
                <a:latin typeface="Consolas" panose="020B0609020204030204" pitchFamily="49" charset="0"/>
              </a:rPr>
              <a:t>//</a:t>
            </a:r>
            <a:r>
              <a:rPr lang="en-US" altLang="en-US" sz="2000" dirty="0" err="1">
                <a:solidFill>
                  <a:srgbClr val="E42426"/>
                </a:solidFill>
                <a:latin typeface="Consolas" panose="020B0609020204030204" pitchFamily="49" charset="0"/>
              </a:rPr>
              <a:t>Giải</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phóng</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vùng</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nhớ</a:t>
            </a:r>
            <a:r>
              <a:rPr lang="en-US" altLang="en-US" sz="2000" dirty="0">
                <a:solidFill>
                  <a:srgbClr val="E42426"/>
                </a:solidFill>
                <a:latin typeface="Consolas" panose="020B0609020204030204" pitchFamily="49" charset="0"/>
              </a:rPr>
              <a:t> B</a:t>
            </a:r>
          </a:p>
          <a:p>
            <a:pPr marL="400050" lvl="1">
              <a:buNone/>
            </a:pPr>
            <a:r>
              <a:rPr lang="vi-VN"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FreeMatrix</a:t>
            </a:r>
            <a:r>
              <a:rPr lang="en-US" altLang="en-US" sz="2000" dirty="0">
                <a:solidFill>
                  <a:srgbClr val="E42426"/>
                </a:solidFill>
                <a:latin typeface="Consolas" panose="020B0609020204030204" pitchFamily="49" charset="0"/>
              </a:rPr>
              <a:t>(B);</a:t>
            </a:r>
          </a:p>
          <a:p>
            <a:pPr marL="400050" lvl="1">
              <a:buNone/>
            </a:pPr>
            <a:r>
              <a:rPr lang="en-US" altLang="en-US" sz="2000" dirty="0">
                <a:solidFill>
                  <a:srgbClr val="E42426"/>
                </a:solidFill>
                <a:latin typeface="Consolas" panose="020B0609020204030204" pitchFamily="49" charset="0"/>
              </a:rPr>
              <a:t>	</a:t>
            </a:r>
            <a:r>
              <a:rPr lang="vi-VN" altLang="en-US" sz="2000" dirty="0">
                <a:solidFill>
                  <a:srgbClr val="E42426"/>
                </a:solidFill>
                <a:latin typeface="Consolas" panose="020B0609020204030204" pitchFamily="49" charset="0"/>
              </a:rPr>
              <a:t>    </a:t>
            </a:r>
            <a:r>
              <a:rPr lang="en-US" altLang="en-US" sz="2000" dirty="0">
                <a:solidFill>
                  <a:srgbClr val="E42426"/>
                </a:solidFill>
                <a:latin typeface="Consolas" panose="020B0609020204030204" pitchFamily="49" charset="0"/>
              </a:rPr>
              <a:t>return 1;</a:t>
            </a:r>
          </a:p>
          <a:p>
            <a:pPr marL="400050" lvl="1">
              <a:buNone/>
            </a:pPr>
            <a:r>
              <a:rPr lang="en-US" altLang="en-US" sz="2000" dirty="0">
                <a:solidFill>
                  <a:srgbClr val="E42426"/>
                </a:solidFill>
                <a:latin typeface="Consolas" panose="020B0609020204030204" pitchFamily="49" charset="0"/>
              </a:rPr>
              <a:t>	 }</a:t>
            </a:r>
          </a:p>
          <a:p>
            <a:pPr marL="400050" lvl="1">
              <a:buNone/>
            </a:pP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cout</a:t>
            </a:r>
            <a:r>
              <a:rPr lang="vi-VN" altLang="en-US" sz="2000" dirty="0">
                <a:solidFill>
                  <a:srgbClr val="E42426"/>
                </a:solidFill>
                <a:latin typeface="Consolas" panose="020B0609020204030204" pitchFamily="49" charset="0"/>
              </a:rPr>
              <a:t> </a:t>
            </a:r>
            <a:r>
              <a:rPr lang="en-US" altLang="en-US" sz="2000" dirty="0">
                <a:solidFill>
                  <a:srgbClr val="E42426"/>
                </a:solidFill>
                <a:latin typeface="Consolas" panose="020B0609020204030204" pitchFamily="49" charset="0"/>
              </a:rPr>
              <a:t>&lt;&lt;</a:t>
            </a:r>
            <a:r>
              <a:rPr lang="vi-VN" altLang="en-US" sz="2000" dirty="0">
                <a:solidFill>
                  <a:srgbClr val="E42426"/>
                </a:solidFill>
                <a:latin typeface="Consolas" panose="020B0609020204030204" pitchFamily="49" charset="0"/>
              </a:rPr>
              <a:t> </a:t>
            </a:r>
            <a:r>
              <a:rPr lang="en-US" altLang="en-US" sz="2000" dirty="0">
                <a:solidFill>
                  <a:srgbClr val="E42426"/>
                </a:solidFill>
                <a:latin typeface="Consolas" panose="020B0609020204030204" pitchFamily="49" charset="0"/>
              </a:rPr>
              <a:t>"</a:t>
            </a:r>
            <a:r>
              <a:rPr lang="en-US" altLang="en-US" sz="2000" dirty="0" err="1">
                <a:solidFill>
                  <a:srgbClr val="E42426"/>
                </a:solidFill>
                <a:latin typeface="Consolas" panose="020B0609020204030204" pitchFamily="49" charset="0"/>
              </a:rPr>
              <a:t>Nhap</a:t>
            </a:r>
            <a:r>
              <a:rPr lang="en-US" altLang="en-US" sz="2000" dirty="0">
                <a:solidFill>
                  <a:srgbClr val="E42426"/>
                </a:solidFill>
                <a:latin typeface="Consolas" panose="020B0609020204030204" pitchFamily="49" charset="0"/>
              </a:rPr>
              <a:t> ma </a:t>
            </a:r>
            <a:r>
              <a:rPr lang="en-US" altLang="en-US" sz="2000" dirty="0" err="1">
                <a:solidFill>
                  <a:srgbClr val="E42426"/>
                </a:solidFill>
                <a:latin typeface="Consolas" panose="020B0609020204030204" pitchFamily="49" charset="0"/>
              </a:rPr>
              <a:t>tran</a:t>
            </a:r>
            <a:r>
              <a:rPr lang="en-US" altLang="en-US" sz="2000" dirty="0">
                <a:solidFill>
                  <a:srgbClr val="E42426"/>
                </a:solidFill>
                <a:latin typeface="Consolas" panose="020B0609020204030204" pitchFamily="49" charset="0"/>
              </a:rPr>
              <a:t> </a:t>
            </a:r>
            <a:endParaRPr lang="vi-VN" altLang="en-US" sz="2000" dirty="0">
              <a:solidFill>
                <a:srgbClr val="E42426"/>
              </a:solidFill>
              <a:latin typeface="Consolas" panose="020B0609020204030204" pitchFamily="49" charset="0"/>
            </a:endParaRPr>
          </a:p>
          <a:p>
            <a:pPr marL="400050" lvl="1">
              <a:buNone/>
            </a:pPr>
            <a:r>
              <a:rPr lang="vi-VN"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thu</a:t>
            </a:r>
            <a:r>
              <a:rPr lang="en-US" altLang="en-US" sz="2000" dirty="0">
                <a:solidFill>
                  <a:srgbClr val="E42426"/>
                </a:solidFill>
                <a:latin typeface="Consolas" panose="020B0609020204030204" pitchFamily="49" charset="0"/>
              </a:rPr>
              <a:t> 1"&lt;&lt;</a:t>
            </a:r>
            <a:r>
              <a:rPr lang="vi-VN"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endl</a:t>
            </a:r>
            <a:r>
              <a:rPr lang="en-US" altLang="en-US" sz="2000" dirty="0">
                <a:solidFill>
                  <a:srgbClr val="E42426"/>
                </a:solidFill>
                <a:latin typeface="Consolas" panose="020B0609020204030204" pitchFamily="49" charset="0"/>
              </a:rPr>
              <a:t>;</a:t>
            </a:r>
          </a:p>
          <a:p>
            <a:pPr marL="400050" lvl="1">
              <a:buNone/>
            </a:pPr>
            <a:r>
              <a:rPr lang="vi-VN"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InputMatrix</a:t>
            </a:r>
            <a:r>
              <a:rPr lang="en-US" altLang="en-US" sz="2000" dirty="0">
                <a:solidFill>
                  <a:srgbClr val="E42426"/>
                </a:solidFill>
                <a:latin typeface="Consolas" panose="020B0609020204030204" pitchFamily="49" charset="0"/>
              </a:rPr>
              <a:t>(A,M,N,'A');</a:t>
            </a:r>
          </a:p>
          <a:p>
            <a:pPr marL="400050" lvl="1">
              <a:buNone/>
            </a:pP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cout</a:t>
            </a:r>
            <a:r>
              <a:rPr lang="vi-VN" altLang="en-US" sz="2000" dirty="0">
                <a:solidFill>
                  <a:srgbClr val="E42426"/>
                </a:solidFill>
                <a:latin typeface="Consolas" panose="020B0609020204030204" pitchFamily="49" charset="0"/>
              </a:rPr>
              <a:t> </a:t>
            </a:r>
            <a:r>
              <a:rPr lang="en-US" altLang="en-US" sz="2000" dirty="0">
                <a:solidFill>
                  <a:srgbClr val="E42426"/>
                </a:solidFill>
                <a:latin typeface="Consolas" panose="020B0609020204030204" pitchFamily="49" charset="0"/>
              </a:rPr>
              <a:t>&lt;&lt;</a:t>
            </a:r>
            <a:r>
              <a:rPr lang="vi-VN" altLang="en-US" sz="2000" dirty="0">
                <a:solidFill>
                  <a:srgbClr val="E42426"/>
                </a:solidFill>
                <a:latin typeface="Consolas" panose="020B0609020204030204" pitchFamily="49" charset="0"/>
              </a:rPr>
              <a:t> </a:t>
            </a:r>
            <a:r>
              <a:rPr lang="en-US" altLang="en-US" sz="2000" dirty="0">
                <a:solidFill>
                  <a:srgbClr val="E42426"/>
                </a:solidFill>
                <a:latin typeface="Consolas" panose="020B0609020204030204" pitchFamily="49" charset="0"/>
              </a:rPr>
              <a:t>"</a:t>
            </a:r>
            <a:r>
              <a:rPr lang="en-US" altLang="en-US" sz="2000" dirty="0" err="1">
                <a:solidFill>
                  <a:srgbClr val="E42426"/>
                </a:solidFill>
                <a:latin typeface="Consolas" panose="020B0609020204030204" pitchFamily="49" charset="0"/>
              </a:rPr>
              <a:t>Nhap</a:t>
            </a:r>
            <a:r>
              <a:rPr lang="en-US" altLang="en-US" sz="2000" dirty="0">
                <a:solidFill>
                  <a:srgbClr val="E42426"/>
                </a:solidFill>
                <a:latin typeface="Consolas" panose="020B0609020204030204" pitchFamily="49" charset="0"/>
              </a:rPr>
              <a:t> ma </a:t>
            </a:r>
            <a:r>
              <a:rPr lang="en-US" altLang="en-US" sz="2000" dirty="0" err="1">
                <a:solidFill>
                  <a:srgbClr val="E42426"/>
                </a:solidFill>
                <a:latin typeface="Consolas" panose="020B0609020204030204" pitchFamily="49" charset="0"/>
              </a:rPr>
              <a:t>tran</a:t>
            </a:r>
            <a:r>
              <a:rPr lang="en-US" altLang="en-US" sz="2000" dirty="0">
                <a:solidFill>
                  <a:srgbClr val="E42426"/>
                </a:solidFill>
                <a:latin typeface="Consolas" panose="020B0609020204030204" pitchFamily="49" charset="0"/>
              </a:rPr>
              <a:t> </a:t>
            </a:r>
            <a:endParaRPr lang="vi-VN" altLang="en-US" sz="2000" dirty="0">
              <a:solidFill>
                <a:srgbClr val="E42426"/>
              </a:solidFill>
              <a:latin typeface="Consolas" panose="020B0609020204030204" pitchFamily="49" charset="0"/>
            </a:endParaRPr>
          </a:p>
          <a:p>
            <a:pPr marL="400050" lvl="1">
              <a:buNone/>
            </a:pPr>
            <a:r>
              <a:rPr lang="vi-VN"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thu</a:t>
            </a:r>
            <a:r>
              <a:rPr lang="en-US" altLang="en-US" sz="2000" dirty="0">
                <a:solidFill>
                  <a:srgbClr val="E42426"/>
                </a:solidFill>
                <a:latin typeface="Consolas" panose="020B0609020204030204" pitchFamily="49" charset="0"/>
              </a:rPr>
              <a:t> 2"&lt;&lt;</a:t>
            </a:r>
            <a:r>
              <a:rPr lang="en-US" altLang="en-US" sz="2000" dirty="0" err="1">
                <a:solidFill>
                  <a:srgbClr val="E42426"/>
                </a:solidFill>
                <a:latin typeface="Consolas" panose="020B0609020204030204" pitchFamily="49" charset="0"/>
              </a:rPr>
              <a:t>endl</a:t>
            </a:r>
            <a:r>
              <a:rPr lang="en-US" altLang="en-US" sz="2000" dirty="0">
                <a:solidFill>
                  <a:srgbClr val="E42426"/>
                </a:solidFill>
                <a:latin typeface="Consolas" panose="020B0609020204030204" pitchFamily="49" charset="0"/>
              </a:rPr>
              <a:t>;</a:t>
            </a:r>
          </a:p>
          <a:p>
            <a:pPr marL="400050" lvl="1">
              <a:buNone/>
            </a:pP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InputMatrix</a:t>
            </a:r>
            <a:r>
              <a:rPr lang="en-US" altLang="en-US" sz="2000" dirty="0">
                <a:solidFill>
                  <a:srgbClr val="E42426"/>
                </a:solidFill>
                <a:latin typeface="Consolas" panose="020B0609020204030204" pitchFamily="49" charset="0"/>
              </a:rPr>
              <a:t>(B,M,N,'B');</a:t>
            </a:r>
          </a:p>
          <a:p>
            <a:pPr marL="400050" lvl="1">
              <a:buNone/>
            </a:pP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clrscr</a:t>
            </a:r>
            <a:r>
              <a:rPr lang="en-US" altLang="en-US" sz="2000" dirty="0">
                <a:solidFill>
                  <a:srgbClr val="E42426"/>
                </a:solidFill>
                <a:latin typeface="Consolas" panose="020B0609020204030204" pitchFamily="49" charset="0"/>
              </a:rPr>
              <a:t>();</a:t>
            </a:r>
          </a:p>
          <a:p>
            <a:pPr marL="400050" lvl="1">
              <a:buNone/>
            </a:pPr>
            <a:r>
              <a:rPr lang="en-US" altLang="en-US" sz="2000" dirty="0">
                <a:solidFill>
                  <a:srgbClr val="E42426"/>
                </a:solidFill>
                <a:latin typeface="Consolas" panose="020B0609020204030204" pitchFamily="49" charset="0"/>
              </a:rPr>
              <a:t>	</a:t>
            </a:r>
          </a:p>
        </p:txBody>
      </p:sp>
      <p:sp>
        <p:nvSpPr>
          <p:cNvPr id="3" name="Content Placeholder 2"/>
          <p:cNvSpPr>
            <a:spLocks noGrp="1"/>
          </p:cNvSpPr>
          <p:nvPr>
            <p:ph type="body" idx="2"/>
          </p:nvPr>
        </p:nvSpPr>
        <p:spPr>
          <a:xfrm>
            <a:off x="4121240" y="200025"/>
            <a:ext cx="4908460" cy="6204909"/>
          </a:xfrm>
        </p:spPr>
        <p:txBody>
          <a:bodyPr>
            <a:normAutofit/>
          </a:bodyPr>
          <a:lstStyle/>
          <a:p>
            <a:pPr marL="400050" lvl="1">
              <a:buNone/>
            </a:pP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cout</a:t>
            </a:r>
            <a:r>
              <a:rPr lang="en-US" altLang="en-US" sz="2000" dirty="0">
                <a:solidFill>
                  <a:srgbClr val="E42426"/>
                </a:solidFill>
                <a:latin typeface="Consolas" panose="020B0609020204030204" pitchFamily="49" charset="0"/>
              </a:rPr>
              <a:t>&lt;&lt;"Ma tran thu 1"&lt;&lt;</a:t>
            </a:r>
            <a:r>
              <a:rPr lang="en-US" altLang="en-US" sz="2000" dirty="0" err="1">
                <a:solidFill>
                  <a:srgbClr val="E42426"/>
                </a:solidFill>
                <a:latin typeface="Consolas" panose="020B0609020204030204" pitchFamily="49" charset="0"/>
              </a:rPr>
              <a:t>endl</a:t>
            </a:r>
            <a:r>
              <a:rPr lang="en-US" altLang="en-US" sz="2000" dirty="0">
                <a:solidFill>
                  <a:srgbClr val="E42426"/>
                </a:solidFill>
                <a:latin typeface="Consolas" panose="020B0609020204030204" pitchFamily="49" charset="0"/>
              </a:rPr>
              <a:t>;</a:t>
            </a:r>
          </a:p>
          <a:p>
            <a:pPr marL="400050" lvl="1">
              <a:buNone/>
            </a:pP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DisplayMatrix</a:t>
            </a:r>
            <a:r>
              <a:rPr lang="en-US" altLang="en-US" sz="2000" dirty="0">
                <a:solidFill>
                  <a:srgbClr val="E42426"/>
                </a:solidFill>
                <a:latin typeface="Consolas" panose="020B0609020204030204" pitchFamily="49" charset="0"/>
              </a:rPr>
              <a:t>(A,M,N);</a:t>
            </a:r>
          </a:p>
          <a:p>
            <a:pPr marL="400050" lvl="1">
              <a:buNone/>
            </a:pP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cout</a:t>
            </a:r>
            <a:r>
              <a:rPr lang="en-US" altLang="en-US" sz="2000" dirty="0">
                <a:solidFill>
                  <a:srgbClr val="E42426"/>
                </a:solidFill>
                <a:latin typeface="Consolas" panose="020B0609020204030204" pitchFamily="49" charset="0"/>
              </a:rPr>
              <a:t>&lt;&lt;"Ma tran thu 2"&lt;&lt;</a:t>
            </a:r>
            <a:r>
              <a:rPr lang="en-US" altLang="en-US" sz="2000" dirty="0" err="1">
                <a:solidFill>
                  <a:srgbClr val="E42426"/>
                </a:solidFill>
                <a:latin typeface="Consolas" panose="020B0609020204030204" pitchFamily="49" charset="0"/>
              </a:rPr>
              <a:t>endl</a:t>
            </a:r>
            <a:r>
              <a:rPr lang="en-US" altLang="en-US" sz="2000" dirty="0">
                <a:solidFill>
                  <a:srgbClr val="E42426"/>
                </a:solidFill>
                <a:latin typeface="Consolas" panose="020B0609020204030204" pitchFamily="49" charset="0"/>
              </a:rPr>
              <a:t>;</a:t>
            </a:r>
          </a:p>
          <a:p>
            <a:pPr marL="400050" lvl="1">
              <a:buNone/>
            </a:pP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DisplayMatrix</a:t>
            </a:r>
            <a:r>
              <a:rPr lang="en-US" altLang="en-US" sz="2000" dirty="0">
                <a:solidFill>
                  <a:srgbClr val="E42426"/>
                </a:solidFill>
                <a:latin typeface="Consolas" panose="020B0609020204030204" pitchFamily="49" charset="0"/>
              </a:rPr>
              <a:t>(B,M,N);</a:t>
            </a:r>
          </a:p>
          <a:p>
            <a:pPr marL="400050" lvl="1">
              <a:buNone/>
            </a:pP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AddMatrix</a:t>
            </a:r>
            <a:r>
              <a:rPr lang="en-US" altLang="en-US" sz="2000" dirty="0">
                <a:solidFill>
                  <a:srgbClr val="E42426"/>
                </a:solidFill>
                <a:latin typeface="Consolas" panose="020B0609020204030204" pitchFamily="49" charset="0"/>
              </a:rPr>
              <a:t>(A,B,C,M,N);</a:t>
            </a:r>
          </a:p>
          <a:p>
            <a:pPr marL="400050" lvl="1">
              <a:buNone/>
            </a:pP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cout</a:t>
            </a:r>
            <a:r>
              <a:rPr lang="vi-VN" altLang="en-US" sz="2000" dirty="0">
                <a:solidFill>
                  <a:srgbClr val="E42426"/>
                </a:solidFill>
                <a:latin typeface="Consolas" panose="020B0609020204030204" pitchFamily="49" charset="0"/>
              </a:rPr>
              <a:t> </a:t>
            </a:r>
            <a:r>
              <a:rPr lang="en-US" altLang="en-US" sz="2000" dirty="0">
                <a:solidFill>
                  <a:srgbClr val="E42426"/>
                </a:solidFill>
                <a:latin typeface="Consolas" panose="020B0609020204030204" pitchFamily="49" charset="0"/>
              </a:rPr>
              <a:t>&lt;&lt;"Tong hai ma </a:t>
            </a:r>
            <a:r>
              <a:rPr lang="en-US" altLang="en-US" sz="2000" dirty="0" err="1">
                <a:solidFill>
                  <a:srgbClr val="E42426"/>
                </a:solidFill>
                <a:latin typeface="Consolas" panose="020B0609020204030204" pitchFamily="49" charset="0"/>
              </a:rPr>
              <a:t>tran</a:t>
            </a:r>
            <a:r>
              <a:rPr lang="en-US" altLang="en-US" sz="2000" dirty="0">
                <a:solidFill>
                  <a:srgbClr val="E42426"/>
                </a:solidFill>
                <a:latin typeface="Consolas" panose="020B0609020204030204" pitchFamily="49" charset="0"/>
              </a:rPr>
              <a:t> "</a:t>
            </a:r>
            <a:endParaRPr lang="vi-VN" altLang="en-US" sz="2000" dirty="0">
              <a:solidFill>
                <a:srgbClr val="E42426"/>
              </a:solidFill>
              <a:latin typeface="Consolas" panose="020B0609020204030204" pitchFamily="49" charset="0"/>
            </a:endParaRPr>
          </a:p>
          <a:p>
            <a:pPr marL="400050" lvl="1">
              <a:buNone/>
            </a:pPr>
            <a:r>
              <a:rPr lang="vi-VN" altLang="en-US" sz="2000" dirty="0">
                <a:solidFill>
                  <a:srgbClr val="E42426"/>
                </a:solidFill>
                <a:latin typeface="Consolas" panose="020B0609020204030204" pitchFamily="49" charset="0"/>
              </a:rPr>
              <a:t>          </a:t>
            </a:r>
            <a:r>
              <a:rPr lang="en-US" altLang="en-US" sz="2000" dirty="0">
                <a:solidFill>
                  <a:srgbClr val="E42426"/>
                </a:solidFill>
                <a:latin typeface="Consolas" panose="020B0609020204030204" pitchFamily="49" charset="0"/>
              </a:rPr>
              <a:t>&lt;&lt;</a:t>
            </a:r>
            <a:r>
              <a:rPr lang="en-US" altLang="en-US" sz="2000" dirty="0" err="1">
                <a:solidFill>
                  <a:srgbClr val="E42426"/>
                </a:solidFill>
                <a:latin typeface="Consolas" panose="020B0609020204030204" pitchFamily="49" charset="0"/>
              </a:rPr>
              <a:t>endl</a:t>
            </a:r>
            <a:r>
              <a:rPr lang="en-US" altLang="en-US" sz="2000" dirty="0">
                <a:solidFill>
                  <a:srgbClr val="E42426"/>
                </a:solidFill>
                <a:latin typeface="Consolas" panose="020B0609020204030204" pitchFamily="49" charset="0"/>
              </a:rPr>
              <a:t>;</a:t>
            </a:r>
          </a:p>
          <a:p>
            <a:pPr marL="400050" lvl="1">
              <a:buNone/>
            </a:pP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DisplayMatrix</a:t>
            </a:r>
            <a:r>
              <a:rPr lang="en-US" altLang="en-US" sz="2000" dirty="0">
                <a:solidFill>
                  <a:srgbClr val="E42426"/>
                </a:solidFill>
                <a:latin typeface="Consolas" panose="020B0609020204030204" pitchFamily="49" charset="0"/>
              </a:rPr>
              <a:t>(C,M,N);</a:t>
            </a:r>
          </a:p>
          <a:p>
            <a:pPr marL="400050" lvl="1">
              <a:buNone/>
            </a:pPr>
            <a:r>
              <a:rPr lang="vi-VN" altLang="en-US" sz="2000" dirty="0">
                <a:solidFill>
                  <a:srgbClr val="E42426"/>
                </a:solidFill>
                <a:latin typeface="Consolas" panose="020B0609020204030204" pitchFamily="49" charset="0"/>
              </a:rPr>
              <a:t> </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Giải</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phóng</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vùng</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nhớ</a:t>
            </a:r>
            <a:r>
              <a:rPr lang="en-US" altLang="en-US" sz="2000" dirty="0">
                <a:solidFill>
                  <a:srgbClr val="E42426"/>
                </a:solidFill>
                <a:latin typeface="Consolas" panose="020B0609020204030204" pitchFamily="49" charset="0"/>
              </a:rPr>
              <a:t> A</a:t>
            </a:r>
            <a:endParaRPr lang="vi-VN" altLang="en-US" sz="2000" dirty="0">
              <a:solidFill>
                <a:srgbClr val="E42426"/>
              </a:solidFill>
              <a:latin typeface="Consolas" panose="020B0609020204030204" pitchFamily="49" charset="0"/>
            </a:endParaRPr>
          </a:p>
          <a:p>
            <a:pPr marL="400050" lvl="1">
              <a:buNone/>
            </a:pPr>
            <a:r>
              <a:rPr lang="vi-VN"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FreeMatrix</a:t>
            </a:r>
            <a:r>
              <a:rPr lang="en-US" altLang="en-US" sz="2000" dirty="0">
                <a:solidFill>
                  <a:srgbClr val="E42426"/>
                </a:solidFill>
                <a:latin typeface="Consolas" panose="020B0609020204030204" pitchFamily="49" charset="0"/>
              </a:rPr>
              <a:t>(A);</a:t>
            </a:r>
          </a:p>
          <a:p>
            <a:pPr marL="400050" lvl="1">
              <a:buNone/>
            </a:pP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Giải</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phóng</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vùng</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nhớ</a:t>
            </a:r>
            <a:r>
              <a:rPr lang="en-US" altLang="en-US" sz="2000" dirty="0">
                <a:solidFill>
                  <a:srgbClr val="E42426"/>
                </a:solidFill>
                <a:latin typeface="Consolas" panose="020B0609020204030204" pitchFamily="49" charset="0"/>
              </a:rPr>
              <a:t> </a:t>
            </a:r>
            <a:r>
              <a:rPr lang="vi-VN" altLang="en-US" sz="2000" dirty="0">
                <a:solidFill>
                  <a:srgbClr val="E42426"/>
                </a:solidFill>
                <a:latin typeface="Consolas" panose="020B0609020204030204" pitchFamily="49" charset="0"/>
              </a:rPr>
              <a:t>B</a:t>
            </a:r>
          </a:p>
          <a:p>
            <a:pPr marL="400050" lvl="1">
              <a:buNone/>
            </a:pPr>
            <a:r>
              <a:rPr lang="vi-VN"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FreeMatrix</a:t>
            </a:r>
            <a:r>
              <a:rPr lang="en-US" altLang="en-US" sz="2000" dirty="0">
                <a:solidFill>
                  <a:srgbClr val="E42426"/>
                </a:solidFill>
                <a:latin typeface="Consolas" panose="020B0609020204030204" pitchFamily="49" charset="0"/>
              </a:rPr>
              <a:t>(B);</a:t>
            </a:r>
            <a:endParaRPr lang="vi-VN" altLang="en-US" sz="2000" dirty="0">
              <a:solidFill>
                <a:srgbClr val="E42426"/>
              </a:solidFill>
              <a:latin typeface="Consolas" panose="020B0609020204030204" pitchFamily="49" charset="0"/>
            </a:endParaRPr>
          </a:p>
          <a:p>
            <a:pPr marL="400050" lvl="1">
              <a:buNone/>
            </a:pPr>
            <a:r>
              <a:rPr lang="vi-VN" altLang="en-US" sz="2000" dirty="0">
                <a:solidFill>
                  <a:srgbClr val="E42426"/>
                </a:solidFill>
                <a:latin typeface="Consolas" panose="020B0609020204030204" pitchFamily="49" charset="0"/>
              </a:rPr>
              <a:t>     </a:t>
            </a:r>
            <a:r>
              <a:rPr lang="en-US" altLang="en-US" sz="2000" dirty="0">
                <a:solidFill>
                  <a:srgbClr val="E42426"/>
                </a:solidFill>
                <a:latin typeface="Consolas" panose="020B0609020204030204" pitchFamily="49" charset="0"/>
              </a:rPr>
              <a:t>//</a:t>
            </a:r>
            <a:r>
              <a:rPr lang="en-US" altLang="en-US" sz="2000" dirty="0" err="1">
                <a:solidFill>
                  <a:srgbClr val="E42426"/>
                </a:solidFill>
                <a:latin typeface="Consolas" panose="020B0609020204030204" pitchFamily="49" charset="0"/>
              </a:rPr>
              <a:t>Giải</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phóng</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vùng</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nhớ</a:t>
            </a:r>
            <a:r>
              <a:rPr lang="en-US" altLang="en-US" sz="2000" dirty="0">
                <a:solidFill>
                  <a:srgbClr val="E42426"/>
                </a:solidFill>
                <a:latin typeface="Consolas" panose="020B0609020204030204" pitchFamily="49" charset="0"/>
              </a:rPr>
              <a:t> </a:t>
            </a:r>
            <a:r>
              <a:rPr lang="vi-VN" altLang="en-US" sz="2000" dirty="0">
                <a:solidFill>
                  <a:srgbClr val="E42426"/>
                </a:solidFill>
                <a:latin typeface="Consolas" panose="020B0609020204030204" pitchFamily="49" charset="0"/>
              </a:rPr>
              <a:t>C</a:t>
            </a:r>
            <a:endParaRPr lang="en-US" altLang="en-US" sz="2000" dirty="0">
              <a:solidFill>
                <a:srgbClr val="E42426"/>
              </a:solidFill>
              <a:latin typeface="Consolas" panose="020B0609020204030204" pitchFamily="49" charset="0"/>
            </a:endParaRPr>
          </a:p>
          <a:p>
            <a:pPr marL="400050" lvl="1">
              <a:buNone/>
            </a:pP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FreeMatrix</a:t>
            </a:r>
            <a:r>
              <a:rPr lang="en-US" altLang="en-US" sz="2000" dirty="0">
                <a:solidFill>
                  <a:srgbClr val="E42426"/>
                </a:solidFill>
                <a:latin typeface="Consolas" panose="020B0609020204030204" pitchFamily="49" charset="0"/>
              </a:rPr>
              <a:t>(C);</a:t>
            </a:r>
          </a:p>
          <a:p>
            <a:pPr marL="400050" lvl="1">
              <a:buNone/>
            </a:pPr>
            <a:r>
              <a:rPr lang="en-US" altLang="en-US" sz="2000" dirty="0">
                <a:solidFill>
                  <a:srgbClr val="E42426"/>
                </a:solidFill>
                <a:latin typeface="Consolas" panose="020B0609020204030204" pitchFamily="49" charset="0"/>
              </a:rPr>
              <a:t>	 return 0;</a:t>
            </a:r>
          </a:p>
          <a:p>
            <a:pPr marL="400050" lvl="1">
              <a:buNone/>
            </a:pPr>
            <a:r>
              <a:rPr lang="en-US" altLang="en-US" sz="2000" dirty="0">
                <a:solidFill>
                  <a:srgbClr val="E42426"/>
                </a:solidFill>
                <a:latin typeface="Consolas" panose="020B0609020204030204" pitchFamily="49" charset="0"/>
              </a:rPr>
              <a:t> }</a:t>
            </a:r>
          </a:p>
          <a:p>
            <a:pPr marL="400050" lvl="1">
              <a:buNone/>
            </a:pPr>
            <a:endParaRPr lang="en-US" altLang="en-US" sz="2000" dirty="0">
              <a:solidFill>
                <a:srgbClr val="E42426"/>
              </a:solidFill>
              <a:latin typeface="Consolas" panose="020B0609020204030204" pitchFamily="49" charset="0"/>
            </a:endParaRPr>
          </a:p>
          <a:p>
            <a:pPr marL="400050" lvl="1">
              <a:buNone/>
            </a:pPr>
            <a:endParaRPr lang="vi-VN" sz="2000" dirty="0">
              <a:solidFill>
                <a:srgbClr val="E42426"/>
              </a:solidFill>
              <a:latin typeface="Consolas" panose="020B0609020204030204" pitchFamily="49" charset="0"/>
            </a:endParaRPr>
          </a:p>
        </p:txBody>
      </p:sp>
    </p:spTree>
    <p:extLst>
      <p:ext uri="{BB962C8B-B14F-4D97-AF65-F5344CB8AC3E}">
        <p14:creationId xmlns:p14="http://schemas.microsoft.com/office/powerpoint/2010/main" val="2816141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0" y="200025"/>
            <a:ext cx="8641724" cy="6315075"/>
          </a:xfrm>
        </p:spPr>
        <p:txBody>
          <a:bodyPr>
            <a:noAutofit/>
          </a:bodyPr>
          <a:lstStyle/>
          <a:p>
            <a:pPr marL="400050" lvl="1">
              <a:buNone/>
            </a:pP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Cộng</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hai</a:t>
            </a:r>
            <a:r>
              <a:rPr lang="en-US" altLang="en-US" sz="2000" dirty="0">
                <a:solidFill>
                  <a:srgbClr val="E42426"/>
                </a:solidFill>
                <a:latin typeface="Consolas" panose="020B0609020204030204" pitchFamily="49" charset="0"/>
              </a:rPr>
              <a:t> ma </a:t>
            </a:r>
            <a:r>
              <a:rPr lang="en-US" altLang="en-US" sz="2000" dirty="0" err="1">
                <a:solidFill>
                  <a:srgbClr val="E42426"/>
                </a:solidFill>
                <a:latin typeface="Consolas" panose="020B0609020204030204" pitchFamily="49" charset="0"/>
              </a:rPr>
              <a:t>trận</a:t>
            </a:r>
            <a:endParaRPr lang="en-US" altLang="en-US" sz="2000" dirty="0">
              <a:solidFill>
                <a:srgbClr val="E42426"/>
              </a:solidFill>
              <a:latin typeface="Consolas" panose="020B0609020204030204" pitchFamily="49" charset="0"/>
            </a:endParaRPr>
          </a:p>
          <a:p>
            <a:pPr marL="400050" lvl="1">
              <a:buNone/>
            </a:pPr>
            <a:r>
              <a:rPr lang="en-US" altLang="en-US" sz="2000" dirty="0">
                <a:solidFill>
                  <a:srgbClr val="E42426"/>
                </a:solidFill>
                <a:latin typeface="Consolas" panose="020B0609020204030204" pitchFamily="49" charset="0"/>
              </a:rPr>
              <a:t>	 void </a:t>
            </a:r>
            <a:r>
              <a:rPr lang="en-US" altLang="en-US" sz="2000" dirty="0" err="1">
                <a:solidFill>
                  <a:srgbClr val="E42426"/>
                </a:solidFill>
                <a:latin typeface="Consolas" panose="020B0609020204030204" pitchFamily="49" charset="0"/>
              </a:rPr>
              <a:t>AddMatrix</a:t>
            </a:r>
            <a:r>
              <a:rPr lang="en-US" altLang="en-US" sz="2000" dirty="0">
                <a:solidFill>
                  <a:srgbClr val="E42426"/>
                </a:solidFill>
                <a:latin typeface="Consolas" panose="020B0609020204030204" pitchFamily="49" charset="0"/>
              </a:rPr>
              <a:t>(</a:t>
            </a:r>
            <a:r>
              <a:rPr lang="en-US" altLang="en-US" sz="2000" dirty="0" err="1">
                <a:solidFill>
                  <a:srgbClr val="E42426"/>
                </a:solidFill>
                <a:latin typeface="Consolas" panose="020B0609020204030204" pitchFamily="49" charset="0"/>
              </a:rPr>
              <a:t>int</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A,int</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B,int</a:t>
            </a:r>
            <a:r>
              <a:rPr lang="en-US" altLang="en-US" sz="2000" dirty="0">
                <a:solidFill>
                  <a:srgbClr val="E42426"/>
                </a:solidFill>
                <a:latin typeface="Consolas" panose="020B0609020204030204" pitchFamily="49" charset="0"/>
              </a:rPr>
              <a:t>*</a:t>
            </a:r>
            <a:r>
              <a:rPr lang="en-US" altLang="en-US" sz="2000" dirty="0" err="1">
                <a:solidFill>
                  <a:srgbClr val="E42426"/>
                </a:solidFill>
                <a:latin typeface="Consolas" panose="020B0609020204030204" pitchFamily="49" charset="0"/>
              </a:rPr>
              <a:t>C,int</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M,int</a:t>
            </a:r>
            <a:r>
              <a:rPr lang="en-US" altLang="en-US" sz="2000" dirty="0">
                <a:solidFill>
                  <a:srgbClr val="E42426"/>
                </a:solidFill>
                <a:latin typeface="Consolas" panose="020B0609020204030204" pitchFamily="49" charset="0"/>
              </a:rPr>
              <a:t> N)</a:t>
            </a:r>
          </a:p>
          <a:p>
            <a:pPr marL="400050" lvl="1">
              <a:buNone/>
            </a:pPr>
            <a:r>
              <a:rPr lang="en-US" altLang="en-US" sz="2000" dirty="0">
                <a:solidFill>
                  <a:srgbClr val="E42426"/>
                </a:solidFill>
                <a:latin typeface="Consolas" panose="020B0609020204030204" pitchFamily="49" charset="0"/>
              </a:rPr>
              <a:t>	 {</a:t>
            </a:r>
          </a:p>
          <a:p>
            <a:pPr marL="400050" lvl="1">
              <a:buNone/>
            </a:pPr>
            <a:r>
              <a:rPr lang="en-US" altLang="en-US" sz="2000" dirty="0">
                <a:solidFill>
                  <a:srgbClr val="E42426"/>
                </a:solidFill>
                <a:latin typeface="Consolas" panose="020B0609020204030204" pitchFamily="49" charset="0"/>
              </a:rPr>
              <a:t>		 for(</a:t>
            </a:r>
            <a:r>
              <a:rPr lang="en-US" altLang="en-US" sz="2000" dirty="0" err="1">
                <a:solidFill>
                  <a:srgbClr val="E42426"/>
                </a:solidFill>
                <a:latin typeface="Consolas" panose="020B0609020204030204" pitchFamily="49" charset="0"/>
              </a:rPr>
              <a:t>int</a:t>
            </a:r>
            <a:r>
              <a:rPr lang="en-US" altLang="en-US" sz="2000" dirty="0">
                <a:solidFill>
                  <a:srgbClr val="E42426"/>
                </a:solidFill>
                <a:latin typeface="Consolas" panose="020B0609020204030204" pitchFamily="49" charset="0"/>
              </a:rPr>
              <a:t> I=0;I&lt;M*N;++I)</a:t>
            </a:r>
          </a:p>
          <a:p>
            <a:pPr marL="400050" lvl="1">
              <a:buNone/>
            </a:pPr>
            <a:r>
              <a:rPr lang="en-US" altLang="en-US" sz="2000" dirty="0">
                <a:solidFill>
                  <a:srgbClr val="E42426"/>
                </a:solidFill>
                <a:latin typeface="Consolas" panose="020B0609020204030204" pitchFamily="49" charset="0"/>
              </a:rPr>
              <a:t>		 C[I] = A[I] + B[I];</a:t>
            </a:r>
          </a:p>
          <a:p>
            <a:pPr marL="400050" lvl="1">
              <a:buNone/>
            </a:pPr>
            <a:r>
              <a:rPr lang="en-US" altLang="en-US" sz="2000" dirty="0">
                <a:solidFill>
                  <a:srgbClr val="E42426"/>
                </a:solidFill>
                <a:latin typeface="Consolas" panose="020B0609020204030204" pitchFamily="49" charset="0"/>
              </a:rPr>
              <a:t>	 }</a:t>
            </a:r>
          </a:p>
          <a:p>
            <a:pPr marL="400050" lvl="1">
              <a:buNone/>
            </a:pPr>
            <a:r>
              <a:rPr lang="en-US" altLang="en-US" sz="2000" dirty="0">
                <a:solidFill>
                  <a:srgbClr val="E42426"/>
                </a:solidFill>
                <a:latin typeface="Consolas" panose="020B0609020204030204" pitchFamily="49" charset="0"/>
              </a:rPr>
              <a:t>	 </a:t>
            </a:r>
            <a:endParaRPr lang="vi-VN" altLang="en-US" sz="2000" dirty="0">
              <a:solidFill>
                <a:srgbClr val="E42426"/>
              </a:solidFill>
              <a:latin typeface="Consolas" panose="020B0609020204030204" pitchFamily="49" charset="0"/>
            </a:endParaRPr>
          </a:p>
          <a:p>
            <a:pPr marL="400050" lvl="1">
              <a:buNone/>
            </a:pPr>
            <a:r>
              <a:rPr lang="vi-VN" altLang="en-US" sz="2000" dirty="0">
                <a:solidFill>
                  <a:srgbClr val="E42426"/>
                </a:solidFill>
                <a:latin typeface="Consolas" panose="020B0609020204030204" pitchFamily="49" charset="0"/>
              </a:rPr>
              <a:t>     </a:t>
            </a:r>
            <a:r>
              <a:rPr lang="en-US" altLang="en-US" sz="2000" dirty="0">
                <a:solidFill>
                  <a:srgbClr val="E42426"/>
                </a:solidFill>
                <a:latin typeface="Consolas" panose="020B0609020204030204" pitchFamily="49" charset="0"/>
              </a:rPr>
              <a:t>//</a:t>
            </a:r>
            <a:r>
              <a:rPr lang="en-US" altLang="en-US" sz="2000" dirty="0" err="1">
                <a:solidFill>
                  <a:srgbClr val="E42426"/>
                </a:solidFill>
                <a:latin typeface="Consolas" panose="020B0609020204030204" pitchFamily="49" charset="0"/>
              </a:rPr>
              <a:t>Cấp</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phát</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vùng</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nhớ</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cho</a:t>
            </a:r>
            <a:r>
              <a:rPr lang="en-US" altLang="en-US" sz="2000" dirty="0">
                <a:solidFill>
                  <a:srgbClr val="E42426"/>
                </a:solidFill>
                <a:latin typeface="Consolas" panose="020B0609020204030204" pitchFamily="49" charset="0"/>
              </a:rPr>
              <a:t> ma </a:t>
            </a:r>
            <a:r>
              <a:rPr lang="en-US" altLang="en-US" sz="2000" dirty="0" err="1">
                <a:solidFill>
                  <a:srgbClr val="E42426"/>
                </a:solidFill>
                <a:latin typeface="Consolas" panose="020B0609020204030204" pitchFamily="49" charset="0"/>
              </a:rPr>
              <a:t>trận</a:t>
            </a:r>
            <a:endParaRPr lang="en-US" altLang="en-US" sz="2000" dirty="0">
              <a:solidFill>
                <a:srgbClr val="E42426"/>
              </a:solidFill>
              <a:latin typeface="Consolas" panose="020B0609020204030204" pitchFamily="49" charset="0"/>
            </a:endParaRPr>
          </a:p>
          <a:p>
            <a:pPr marL="400050" lvl="1">
              <a:buNone/>
            </a:pP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int</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AllocMatrix</a:t>
            </a:r>
            <a:r>
              <a:rPr lang="en-US" altLang="en-US" sz="2000" dirty="0">
                <a:solidFill>
                  <a:srgbClr val="E42426"/>
                </a:solidFill>
                <a:latin typeface="Consolas" panose="020B0609020204030204" pitchFamily="49" charset="0"/>
              </a:rPr>
              <a:t>(</a:t>
            </a:r>
            <a:r>
              <a:rPr lang="en-US" altLang="en-US" sz="2000" dirty="0" err="1">
                <a:solidFill>
                  <a:srgbClr val="E42426"/>
                </a:solidFill>
                <a:latin typeface="Consolas" panose="020B0609020204030204" pitchFamily="49" charset="0"/>
              </a:rPr>
              <a:t>int</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A,int</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M,int</a:t>
            </a:r>
            <a:r>
              <a:rPr lang="en-US" altLang="en-US" sz="2000" dirty="0">
                <a:solidFill>
                  <a:srgbClr val="E42426"/>
                </a:solidFill>
                <a:latin typeface="Consolas" panose="020B0609020204030204" pitchFamily="49" charset="0"/>
              </a:rPr>
              <a:t> N)</a:t>
            </a:r>
          </a:p>
          <a:p>
            <a:pPr marL="400050" lvl="1">
              <a:buNone/>
            </a:pPr>
            <a:r>
              <a:rPr lang="en-US" altLang="en-US" sz="2000" dirty="0">
                <a:solidFill>
                  <a:srgbClr val="E42426"/>
                </a:solidFill>
                <a:latin typeface="Consolas" panose="020B0609020204030204" pitchFamily="49" charset="0"/>
              </a:rPr>
              <a:t>	 {</a:t>
            </a:r>
          </a:p>
          <a:p>
            <a:pPr marL="400050" lvl="1">
              <a:buNone/>
            </a:pPr>
            <a:r>
              <a:rPr lang="en-US" altLang="en-US" sz="2000" dirty="0">
                <a:solidFill>
                  <a:srgbClr val="E42426"/>
                </a:solidFill>
                <a:latin typeface="Consolas" panose="020B0609020204030204" pitchFamily="49" charset="0"/>
              </a:rPr>
              <a:t>		 *A = new </a:t>
            </a:r>
            <a:r>
              <a:rPr lang="en-US" altLang="en-US" sz="2000" dirty="0" err="1">
                <a:solidFill>
                  <a:srgbClr val="E42426"/>
                </a:solidFill>
                <a:latin typeface="Consolas" panose="020B0609020204030204" pitchFamily="49" charset="0"/>
              </a:rPr>
              <a:t>int</a:t>
            </a:r>
            <a:r>
              <a:rPr lang="en-US" altLang="en-US" sz="2000" dirty="0">
                <a:solidFill>
                  <a:srgbClr val="E42426"/>
                </a:solidFill>
                <a:latin typeface="Consolas" panose="020B0609020204030204" pitchFamily="49" charset="0"/>
              </a:rPr>
              <a:t> [M*N];</a:t>
            </a:r>
          </a:p>
          <a:p>
            <a:pPr marL="400050" lvl="1">
              <a:buNone/>
            </a:pPr>
            <a:r>
              <a:rPr lang="en-US" altLang="en-US" sz="2000" dirty="0">
                <a:solidFill>
                  <a:srgbClr val="E42426"/>
                </a:solidFill>
                <a:latin typeface="Consolas" panose="020B0609020204030204" pitchFamily="49" charset="0"/>
              </a:rPr>
              <a:t>		 if (*A == NULL)</a:t>
            </a:r>
          </a:p>
          <a:p>
            <a:pPr marL="400050" lvl="1">
              <a:buNone/>
            </a:pPr>
            <a:r>
              <a:rPr lang="en-US" altLang="en-US" sz="2000" dirty="0">
                <a:solidFill>
                  <a:srgbClr val="E42426"/>
                </a:solidFill>
                <a:latin typeface="Consolas" panose="020B0609020204030204" pitchFamily="49" charset="0"/>
              </a:rPr>
              <a:t>		 return 0;</a:t>
            </a:r>
          </a:p>
          <a:p>
            <a:pPr marL="400050" lvl="1">
              <a:buNone/>
            </a:pPr>
            <a:r>
              <a:rPr lang="en-US" altLang="en-US" sz="2000" dirty="0">
                <a:solidFill>
                  <a:srgbClr val="E42426"/>
                </a:solidFill>
                <a:latin typeface="Consolas" panose="020B0609020204030204" pitchFamily="49" charset="0"/>
              </a:rPr>
              <a:t>		 return 1;</a:t>
            </a:r>
          </a:p>
          <a:p>
            <a:pPr marL="400050" lvl="1">
              <a:buNone/>
            </a:pPr>
            <a:r>
              <a:rPr lang="en-US" altLang="en-US" sz="2000" dirty="0">
                <a:solidFill>
                  <a:srgbClr val="E42426"/>
                </a:solidFill>
                <a:latin typeface="Consolas" panose="020B0609020204030204" pitchFamily="49" charset="0"/>
              </a:rPr>
              <a:t>	 }</a:t>
            </a:r>
          </a:p>
          <a:p>
            <a:pPr marL="400050" lvl="1">
              <a:buNone/>
            </a:pPr>
            <a:r>
              <a:rPr lang="en-US" altLang="en-US" sz="2000" dirty="0">
                <a:solidFill>
                  <a:srgbClr val="E42426"/>
                </a:solidFill>
                <a:latin typeface="Consolas" panose="020B0609020204030204" pitchFamily="49" charset="0"/>
              </a:rPr>
              <a:t>	</a:t>
            </a:r>
            <a:r>
              <a:rPr lang="vi-VN" altLang="en-US" sz="2000" dirty="0">
                <a:solidFill>
                  <a:srgbClr val="E42426"/>
                </a:solidFill>
                <a:latin typeface="Consolas" panose="020B0609020204030204" pitchFamily="49" charset="0"/>
              </a:rPr>
              <a:t> </a:t>
            </a:r>
          </a:p>
          <a:p>
            <a:pPr marL="400050" lvl="1">
              <a:buNone/>
            </a:pPr>
            <a:r>
              <a:rPr lang="vi-VN" altLang="en-US" sz="2000" dirty="0">
                <a:solidFill>
                  <a:srgbClr val="E42426"/>
                </a:solidFill>
                <a:latin typeface="Consolas" panose="020B0609020204030204" pitchFamily="49" charset="0"/>
              </a:rPr>
              <a:t>     </a:t>
            </a:r>
            <a:r>
              <a:rPr lang="en-US" altLang="en-US" sz="2000" dirty="0">
                <a:solidFill>
                  <a:srgbClr val="E42426"/>
                </a:solidFill>
                <a:latin typeface="Consolas" panose="020B0609020204030204" pitchFamily="49" charset="0"/>
              </a:rPr>
              <a:t>//</a:t>
            </a:r>
            <a:r>
              <a:rPr lang="en-US" altLang="en-US" sz="2000" dirty="0" err="1">
                <a:solidFill>
                  <a:srgbClr val="E42426"/>
                </a:solidFill>
                <a:latin typeface="Consolas" panose="020B0609020204030204" pitchFamily="49" charset="0"/>
              </a:rPr>
              <a:t>Giải</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phóng</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vùng</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nhớ</a:t>
            </a:r>
            <a:endParaRPr lang="en-US" altLang="en-US" sz="2000" dirty="0">
              <a:solidFill>
                <a:srgbClr val="E42426"/>
              </a:solidFill>
              <a:latin typeface="Consolas" panose="020B0609020204030204" pitchFamily="49" charset="0"/>
            </a:endParaRPr>
          </a:p>
          <a:p>
            <a:pPr marL="400050" lvl="1">
              <a:buNone/>
            </a:pPr>
            <a:r>
              <a:rPr lang="en-US" altLang="en-US" sz="2000" dirty="0">
                <a:solidFill>
                  <a:srgbClr val="E42426"/>
                </a:solidFill>
                <a:latin typeface="Consolas" panose="020B0609020204030204" pitchFamily="49" charset="0"/>
              </a:rPr>
              <a:t>	 void </a:t>
            </a:r>
            <a:r>
              <a:rPr lang="en-US" altLang="en-US" sz="2000" dirty="0" err="1">
                <a:solidFill>
                  <a:srgbClr val="E42426"/>
                </a:solidFill>
                <a:latin typeface="Consolas" panose="020B0609020204030204" pitchFamily="49" charset="0"/>
              </a:rPr>
              <a:t>FreeMatrix</a:t>
            </a:r>
            <a:r>
              <a:rPr lang="en-US" altLang="en-US" sz="2000" dirty="0">
                <a:solidFill>
                  <a:srgbClr val="E42426"/>
                </a:solidFill>
                <a:latin typeface="Consolas" panose="020B0609020204030204" pitchFamily="49" charset="0"/>
              </a:rPr>
              <a:t>(</a:t>
            </a:r>
            <a:r>
              <a:rPr lang="en-US" altLang="en-US" sz="2000" dirty="0" err="1">
                <a:solidFill>
                  <a:srgbClr val="E42426"/>
                </a:solidFill>
                <a:latin typeface="Consolas" panose="020B0609020204030204" pitchFamily="49" charset="0"/>
              </a:rPr>
              <a:t>int</a:t>
            </a:r>
            <a:r>
              <a:rPr lang="en-US" altLang="en-US" sz="2000" dirty="0">
                <a:solidFill>
                  <a:srgbClr val="E42426"/>
                </a:solidFill>
                <a:latin typeface="Consolas" panose="020B0609020204030204" pitchFamily="49" charset="0"/>
              </a:rPr>
              <a:t> *A)</a:t>
            </a:r>
          </a:p>
          <a:p>
            <a:pPr marL="400050" lvl="1">
              <a:buNone/>
            </a:pPr>
            <a:r>
              <a:rPr lang="en-US" altLang="en-US" sz="2000" dirty="0">
                <a:solidFill>
                  <a:srgbClr val="E42426"/>
                </a:solidFill>
                <a:latin typeface="Consolas" panose="020B0609020204030204" pitchFamily="49" charset="0"/>
              </a:rPr>
              <a:t>	 {</a:t>
            </a:r>
          </a:p>
          <a:p>
            <a:pPr marL="400050" lvl="1">
              <a:buNone/>
            </a:pPr>
            <a:r>
              <a:rPr lang="en-US" altLang="en-US" sz="2000" dirty="0">
                <a:solidFill>
                  <a:srgbClr val="E42426"/>
                </a:solidFill>
                <a:latin typeface="Consolas" panose="020B0609020204030204" pitchFamily="49" charset="0"/>
              </a:rPr>
              <a:t>		 if (A!=NULL)</a:t>
            </a:r>
          </a:p>
          <a:p>
            <a:pPr marL="400050" lvl="1">
              <a:buNone/>
            </a:pPr>
            <a:r>
              <a:rPr lang="en-US" altLang="en-US" sz="2000" dirty="0">
                <a:solidFill>
                  <a:srgbClr val="E42426"/>
                </a:solidFill>
                <a:latin typeface="Consolas" panose="020B0609020204030204" pitchFamily="49" charset="0"/>
              </a:rPr>
              <a:t>		 delete [] A;</a:t>
            </a:r>
          </a:p>
          <a:p>
            <a:pPr marL="400050" lvl="1">
              <a:buNone/>
            </a:pPr>
            <a:r>
              <a:rPr lang="en-US" altLang="en-US" sz="2000" dirty="0">
                <a:solidFill>
                  <a:srgbClr val="E42426"/>
                </a:solidFill>
                <a:latin typeface="Consolas" panose="020B0609020204030204" pitchFamily="49" charset="0"/>
              </a:rPr>
              <a:t>	 }</a:t>
            </a:r>
          </a:p>
          <a:p>
            <a:pPr marL="400050" lvl="1">
              <a:buNone/>
            </a:pPr>
            <a:r>
              <a:rPr lang="en-US" altLang="en-US" sz="2000" dirty="0">
                <a:solidFill>
                  <a:srgbClr val="E42426"/>
                </a:solidFill>
                <a:latin typeface="Consolas" panose="020B0609020204030204" pitchFamily="49" charset="0"/>
              </a:rPr>
              <a:t>	</a:t>
            </a:r>
          </a:p>
          <a:p>
            <a:pPr marL="400050" lvl="1">
              <a:buNone/>
            </a:pPr>
            <a:endParaRPr lang="en-US" altLang="en-US" sz="2000" dirty="0">
              <a:solidFill>
                <a:srgbClr val="E42426"/>
              </a:solidFill>
              <a:latin typeface="Consolas" panose="020B0609020204030204" pitchFamily="49" charset="0"/>
            </a:endParaRPr>
          </a:p>
          <a:p>
            <a:pPr marL="400050" lvl="1">
              <a:buNone/>
            </a:pPr>
            <a:endParaRPr lang="en-US" altLang="en-US" sz="2000" dirty="0">
              <a:solidFill>
                <a:srgbClr val="E42426"/>
              </a:solidFill>
              <a:latin typeface="Consolas" panose="020B0609020204030204" pitchFamily="49" charset="0"/>
            </a:endParaRPr>
          </a:p>
        </p:txBody>
      </p:sp>
    </p:spTree>
    <p:extLst>
      <p:ext uri="{BB962C8B-B14F-4D97-AF65-F5344CB8AC3E}">
        <p14:creationId xmlns:p14="http://schemas.microsoft.com/office/powerpoint/2010/main" val="3890794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0" y="115911"/>
            <a:ext cx="8641724" cy="6399190"/>
          </a:xfrm>
        </p:spPr>
        <p:txBody>
          <a:bodyPr>
            <a:noAutofit/>
          </a:bodyPr>
          <a:lstStyle/>
          <a:p>
            <a:pPr marL="400050" lvl="1">
              <a:buNone/>
            </a:pPr>
            <a:r>
              <a:rPr lang="en-US" altLang="en-US" sz="1800" dirty="0">
                <a:solidFill>
                  <a:srgbClr val="E42426"/>
                </a:solidFill>
                <a:latin typeface="Consolas" panose="020B0609020204030204" pitchFamily="49" charset="0"/>
              </a:rPr>
              <a:t>	</a:t>
            </a:r>
            <a:r>
              <a:rPr lang="vi-VN" altLang="en-US" sz="1800" dirty="0">
                <a:solidFill>
                  <a:srgbClr val="E42426"/>
                </a:solidFill>
                <a:latin typeface="Consolas" panose="020B0609020204030204" pitchFamily="49" charset="0"/>
              </a:rPr>
              <a:t> </a:t>
            </a:r>
            <a:r>
              <a:rPr lang="en-US" altLang="en-US" sz="1800" dirty="0">
                <a:solidFill>
                  <a:srgbClr val="E42426"/>
                </a:solidFill>
                <a:latin typeface="Consolas" panose="020B0609020204030204" pitchFamily="49" charset="0"/>
              </a:rPr>
              <a:t>//</a:t>
            </a:r>
            <a:r>
              <a:rPr lang="en-US" altLang="en-US" sz="1800" dirty="0" err="1">
                <a:solidFill>
                  <a:srgbClr val="E42426"/>
                </a:solidFill>
                <a:latin typeface="Consolas" panose="020B0609020204030204" pitchFamily="49" charset="0"/>
              </a:rPr>
              <a:t>Nhập</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các</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giá</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trị</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của</a:t>
            </a:r>
            <a:r>
              <a:rPr lang="en-US" altLang="en-US" sz="1800" dirty="0">
                <a:solidFill>
                  <a:srgbClr val="E42426"/>
                </a:solidFill>
                <a:latin typeface="Consolas" panose="020B0609020204030204" pitchFamily="49" charset="0"/>
              </a:rPr>
              <a:t> ma </a:t>
            </a:r>
            <a:r>
              <a:rPr lang="en-US" altLang="en-US" sz="1800" dirty="0" err="1">
                <a:solidFill>
                  <a:srgbClr val="E42426"/>
                </a:solidFill>
                <a:latin typeface="Consolas" panose="020B0609020204030204" pitchFamily="49" charset="0"/>
              </a:rPr>
              <a:t>trận</a:t>
            </a:r>
            <a:endParaRPr lang="en-US" altLang="en-US" sz="1800" dirty="0">
              <a:solidFill>
                <a:srgbClr val="E42426"/>
              </a:solidFill>
              <a:latin typeface="Consolas" panose="020B0609020204030204" pitchFamily="49" charset="0"/>
            </a:endParaRPr>
          </a:p>
          <a:p>
            <a:pPr marL="400050" lvl="1">
              <a:buNone/>
            </a:pPr>
            <a:r>
              <a:rPr lang="en-US" altLang="en-US" sz="1800" dirty="0">
                <a:solidFill>
                  <a:srgbClr val="E42426"/>
                </a:solidFill>
                <a:latin typeface="Consolas" panose="020B0609020204030204" pitchFamily="49" charset="0"/>
              </a:rPr>
              <a:t>	 void </a:t>
            </a:r>
            <a:r>
              <a:rPr lang="en-US" altLang="en-US" sz="1800" dirty="0" err="1">
                <a:solidFill>
                  <a:srgbClr val="E42426"/>
                </a:solidFill>
                <a:latin typeface="Consolas" panose="020B0609020204030204" pitchFamily="49" charset="0"/>
              </a:rPr>
              <a:t>InputMatrix</a:t>
            </a:r>
            <a:r>
              <a:rPr lang="en-US" altLang="en-US" sz="1800" dirty="0">
                <a:solidFill>
                  <a:srgbClr val="E42426"/>
                </a:solidFill>
                <a:latin typeface="Consolas" panose="020B0609020204030204" pitchFamily="49" charset="0"/>
              </a:rPr>
              <a:t>(</a:t>
            </a:r>
            <a:r>
              <a:rPr lang="en-US" altLang="en-US" sz="1800" dirty="0" err="1">
                <a:solidFill>
                  <a:srgbClr val="E42426"/>
                </a:solidFill>
                <a:latin typeface="Consolas" panose="020B0609020204030204" pitchFamily="49" charset="0"/>
              </a:rPr>
              <a:t>int</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A,int</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M,int</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N,char</a:t>
            </a:r>
            <a:r>
              <a:rPr lang="en-US" altLang="en-US" sz="1800" dirty="0">
                <a:solidFill>
                  <a:srgbClr val="E42426"/>
                </a:solidFill>
                <a:latin typeface="Consolas" panose="020B0609020204030204" pitchFamily="49" charset="0"/>
              </a:rPr>
              <a:t> Symbol)</a:t>
            </a:r>
          </a:p>
          <a:p>
            <a:pPr marL="400050" lvl="1">
              <a:buNone/>
            </a:pPr>
            <a:r>
              <a:rPr lang="en-US" altLang="en-US" sz="1800" dirty="0">
                <a:solidFill>
                  <a:srgbClr val="E42426"/>
                </a:solidFill>
                <a:latin typeface="Consolas" panose="020B0609020204030204" pitchFamily="49" charset="0"/>
              </a:rPr>
              <a:t>	 {</a:t>
            </a:r>
          </a:p>
          <a:p>
            <a:pPr marL="400050" lvl="1">
              <a:buNone/>
            </a:pPr>
            <a:r>
              <a:rPr lang="en-US" altLang="en-US" sz="1800" dirty="0">
                <a:solidFill>
                  <a:srgbClr val="E42426"/>
                </a:solidFill>
                <a:latin typeface="Consolas" panose="020B0609020204030204" pitchFamily="49" charset="0"/>
              </a:rPr>
              <a:t>		 for(</a:t>
            </a:r>
            <a:r>
              <a:rPr lang="en-US" altLang="en-US" sz="1800" dirty="0" err="1">
                <a:solidFill>
                  <a:srgbClr val="E42426"/>
                </a:solidFill>
                <a:latin typeface="Consolas" panose="020B0609020204030204" pitchFamily="49" charset="0"/>
              </a:rPr>
              <a:t>int</a:t>
            </a:r>
            <a:r>
              <a:rPr lang="en-US" altLang="en-US" sz="1800" dirty="0">
                <a:solidFill>
                  <a:srgbClr val="E42426"/>
                </a:solidFill>
                <a:latin typeface="Consolas" panose="020B0609020204030204" pitchFamily="49" charset="0"/>
              </a:rPr>
              <a:t> I=0;I&lt;M;++I)</a:t>
            </a:r>
          </a:p>
          <a:p>
            <a:pPr marL="400050" lvl="1">
              <a:buNone/>
            </a:pPr>
            <a:r>
              <a:rPr lang="en-US" altLang="en-US" sz="1800" dirty="0">
                <a:solidFill>
                  <a:srgbClr val="E42426"/>
                </a:solidFill>
                <a:latin typeface="Consolas" panose="020B0609020204030204" pitchFamily="49" charset="0"/>
              </a:rPr>
              <a:t>		 for(</a:t>
            </a:r>
            <a:r>
              <a:rPr lang="en-US" altLang="en-US" sz="1800" dirty="0" err="1">
                <a:solidFill>
                  <a:srgbClr val="E42426"/>
                </a:solidFill>
                <a:latin typeface="Consolas" panose="020B0609020204030204" pitchFamily="49" charset="0"/>
              </a:rPr>
              <a:t>int</a:t>
            </a:r>
            <a:r>
              <a:rPr lang="en-US" altLang="en-US" sz="1800" dirty="0">
                <a:solidFill>
                  <a:srgbClr val="E42426"/>
                </a:solidFill>
                <a:latin typeface="Consolas" panose="020B0609020204030204" pitchFamily="49" charset="0"/>
              </a:rPr>
              <a:t> J=0;J&lt;N;++J)</a:t>
            </a:r>
          </a:p>
          <a:p>
            <a:pPr marL="400050" lvl="1">
              <a:buNone/>
            </a:pPr>
            <a:r>
              <a:rPr lang="en-US" altLang="en-US" sz="1800" dirty="0">
                <a:solidFill>
                  <a:srgbClr val="E42426"/>
                </a:solidFill>
                <a:latin typeface="Consolas" panose="020B0609020204030204" pitchFamily="49" charset="0"/>
              </a:rPr>
              <a:t>		{</a:t>
            </a:r>
          </a:p>
          <a:p>
            <a:pPr marL="400050" lvl="1">
              <a:buNone/>
            </a:pP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cout</a:t>
            </a:r>
            <a:r>
              <a:rPr lang="en-US" altLang="en-US" sz="1800" dirty="0">
                <a:solidFill>
                  <a:srgbClr val="E42426"/>
                </a:solidFill>
                <a:latin typeface="Consolas" panose="020B0609020204030204" pitchFamily="49" charset="0"/>
              </a:rPr>
              <a:t>&lt;&lt;Symbol&lt;&lt;"["&lt;&lt;I&lt;&lt;"]["&lt;&lt;J&lt;&lt;"]=";</a:t>
            </a:r>
          </a:p>
          <a:p>
            <a:pPr marL="400050" lvl="1">
              <a:buNone/>
            </a:pP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cin</a:t>
            </a:r>
            <a:r>
              <a:rPr lang="en-US" altLang="en-US" sz="1800" dirty="0">
                <a:solidFill>
                  <a:srgbClr val="E42426"/>
                </a:solidFill>
                <a:latin typeface="Consolas" panose="020B0609020204030204" pitchFamily="49" charset="0"/>
              </a:rPr>
              <a:t>&gt;&gt;A[I*N+J];</a:t>
            </a:r>
          </a:p>
          <a:p>
            <a:pPr marL="400050" lvl="1">
              <a:buNone/>
            </a:pPr>
            <a:r>
              <a:rPr lang="en-US" altLang="en-US" sz="1800" dirty="0">
                <a:solidFill>
                  <a:srgbClr val="E42426"/>
                </a:solidFill>
                <a:latin typeface="Consolas" panose="020B0609020204030204" pitchFamily="49" charset="0"/>
              </a:rPr>
              <a:t>		}</a:t>
            </a:r>
          </a:p>
          <a:p>
            <a:pPr marL="400050" lvl="1">
              <a:buNone/>
            </a:pPr>
            <a:r>
              <a:rPr lang="en-US" altLang="en-US" sz="1800" dirty="0">
                <a:solidFill>
                  <a:srgbClr val="E42426"/>
                </a:solidFill>
                <a:latin typeface="Consolas" panose="020B0609020204030204" pitchFamily="49" charset="0"/>
              </a:rPr>
              <a:t>	</a:t>
            </a:r>
            <a:r>
              <a:rPr lang="vi-VN" altLang="en-US" sz="1800" dirty="0">
                <a:solidFill>
                  <a:srgbClr val="E42426"/>
                </a:solidFill>
                <a:latin typeface="Consolas" panose="020B0609020204030204" pitchFamily="49" charset="0"/>
              </a:rPr>
              <a:t> </a:t>
            </a:r>
            <a:r>
              <a:rPr lang="en-US" altLang="en-US" sz="1800" dirty="0">
                <a:solidFill>
                  <a:srgbClr val="E42426"/>
                </a:solidFill>
                <a:latin typeface="Consolas" panose="020B0609020204030204" pitchFamily="49" charset="0"/>
              </a:rPr>
              <a:t>}</a:t>
            </a:r>
          </a:p>
          <a:p>
            <a:pPr marL="400050" lvl="1">
              <a:buNone/>
            </a:pP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Hiển</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thị</a:t>
            </a:r>
            <a:r>
              <a:rPr lang="en-US" altLang="en-US" sz="1800" dirty="0">
                <a:solidFill>
                  <a:srgbClr val="E42426"/>
                </a:solidFill>
                <a:latin typeface="Consolas" panose="020B0609020204030204" pitchFamily="49" charset="0"/>
              </a:rPr>
              <a:t> ma </a:t>
            </a:r>
            <a:r>
              <a:rPr lang="en-US" altLang="en-US" sz="1800" dirty="0" err="1">
                <a:solidFill>
                  <a:srgbClr val="E42426"/>
                </a:solidFill>
                <a:latin typeface="Consolas" panose="020B0609020204030204" pitchFamily="49" charset="0"/>
              </a:rPr>
              <a:t>trận</a:t>
            </a:r>
            <a:endParaRPr lang="en-US" altLang="en-US" sz="1800" dirty="0">
              <a:solidFill>
                <a:srgbClr val="E42426"/>
              </a:solidFill>
              <a:latin typeface="Consolas" panose="020B0609020204030204" pitchFamily="49" charset="0"/>
            </a:endParaRPr>
          </a:p>
          <a:p>
            <a:pPr marL="400050" lvl="1">
              <a:buNone/>
            </a:pPr>
            <a:r>
              <a:rPr lang="en-US" altLang="en-US" sz="1800" dirty="0">
                <a:solidFill>
                  <a:srgbClr val="E42426"/>
                </a:solidFill>
                <a:latin typeface="Consolas" panose="020B0609020204030204" pitchFamily="49" charset="0"/>
              </a:rPr>
              <a:t>	 void </a:t>
            </a:r>
            <a:r>
              <a:rPr lang="en-US" altLang="en-US" sz="1800" dirty="0" err="1">
                <a:solidFill>
                  <a:srgbClr val="E42426"/>
                </a:solidFill>
                <a:latin typeface="Consolas" panose="020B0609020204030204" pitchFamily="49" charset="0"/>
              </a:rPr>
              <a:t>DisplayMatrix</a:t>
            </a:r>
            <a:r>
              <a:rPr lang="en-US" altLang="en-US" sz="1800" dirty="0">
                <a:solidFill>
                  <a:srgbClr val="E42426"/>
                </a:solidFill>
                <a:latin typeface="Consolas" panose="020B0609020204030204" pitchFamily="49" charset="0"/>
              </a:rPr>
              <a:t>(</a:t>
            </a:r>
            <a:r>
              <a:rPr lang="en-US" altLang="en-US" sz="1800" dirty="0" err="1">
                <a:solidFill>
                  <a:srgbClr val="E42426"/>
                </a:solidFill>
                <a:latin typeface="Consolas" panose="020B0609020204030204" pitchFamily="49" charset="0"/>
              </a:rPr>
              <a:t>int</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A,int</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M,int</a:t>
            </a:r>
            <a:r>
              <a:rPr lang="en-US" altLang="en-US" sz="1800" dirty="0">
                <a:solidFill>
                  <a:srgbClr val="E42426"/>
                </a:solidFill>
                <a:latin typeface="Consolas" panose="020B0609020204030204" pitchFamily="49" charset="0"/>
              </a:rPr>
              <a:t> N)</a:t>
            </a:r>
          </a:p>
          <a:p>
            <a:pPr marL="400050" lvl="1">
              <a:buNone/>
            </a:pPr>
            <a:r>
              <a:rPr lang="en-US" altLang="en-US" sz="1800" dirty="0">
                <a:solidFill>
                  <a:srgbClr val="E42426"/>
                </a:solidFill>
                <a:latin typeface="Consolas" panose="020B0609020204030204" pitchFamily="49" charset="0"/>
              </a:rPr>
              <a:t>	 {</a:t>
            </a:r>
          </a:p>
          <a:p>
            <a:pPr marL="400050" lvl="1">
              <a:buNone/>
            </a:pPr>
            <a:r>
              <a:rPr lang="en-US" altLang="en-US" sz="1800" dirty="0">
                <a:solidFill>
                  <a:srgbClr val="E42426"/>
                </a:solidFill>
                <a:latin typeface="Consolas" panose="020B0609020204030204" pitchFamily="49" charset="0"/>
              </a:rPr>
              <a:t>		 for(</a:t>
            </a:r>
            <a:r>
              <a:rPr lang="en-US" altLang="en-US" sz="1800" dirty="0" err="1">
                <a:solidFill>
                  <a:srgbClr val="E42426"/>
                </a:solidFill>
                <a:latin typeface="Consolas" panose="020B0609020204030204" pitchFamily="49" charset="0"/>
              </a:rPr>
              <a:t>int</a:t>
            </a:r>
            <a:r>
              <a:rPr lang="en-US" altLang="en-US" sz="1800" dirty="0">
                <a:solidFill>
                  <a:srgbClr val="E42426"/>
                </a:solidFill>
                <a:latin typeface="Consolas" panose="020B0609020204030204" pitchFamily="49" charset="0"/>
              </a:rPr>
              <a:t> I=0;I&lt;M;++I)</a:t>
            </a:r>
          </a:p>
          <a:p>
            <a:pPr marL="400050" lvl="1">
              <a:buNone/>
            </a:pPr>
            <a:r>
              <a:rPr lang="en-US" altLang="en-US" sz="1800" dirty="0">
                <a:solidFill>
                  <a:srgbClr val="E42426"/>
                </a:solidFill>
                <a:latin typeface="Consolas" panose="020B0609020204030204" pitchFamily="49" charset="0"/>
              </a:rPr>
              <a:t>		 {</a:t>
            </a:r>
          </a:p>
          <a:p>
            <a:pPr marL="400050" lvl="1">
              <a:buNone/>
            </a:pPr>
            <a:r>
              <a:rPr lang="en-US" altLang="en-US" sz="1800" dirty="0">
                <a:solidFill>
                  <a:srgbClr val="E42426"/>
                </a:solidFill>
                <a:latin typeface="Consolas" panose="020B0609020204030204" pitchFamily="49" charset="0"/>
              </a:rPr>
              <a:t>		       for(</a:t>
            </a:r>
            <a:r>
              <a:rPr lang="en-US" altLang="en-US" sz="1800" dirty="0" err="1">
                <a:solidFill>
                  <a:srgbClr val="E42426"/>
                </a:solidFill>
                <a:latin typeface="Consolas" panose="020B0609020204030204" pitchFamily="49" charset="0"/>
              </a:rPr>
              <a:t>int</a:t>
            </a:r>
            <a:r>
              <a:rPr lang="en-US" altLang="en-US" sz="1800" dirty="0">
                <a:solidFill>
                  <a:srgbClr val="E42426"/>
                </a:solidFill>
                <a:latin typeface="Consolas" panose="020B0609020204030204" pitchFamily="49" charset="0"/>
              </a:rPr>
              <a:t> J=0;J&lt;N;++J)</a:t>
            </a:r>
          </a:p>
          <a:p>
            <a:pPr marL="400050" lvl="1">
              <a:buNone/>
            </a:pPr>
            <a:r>
              <a:rPr lang="en-US" altLang="en-US" sz="1800" dirty="0">
                <a:solidFill>
                  <a:srgbClr val="E42426"/>
                </a:solidFill>
                <a:latin typeface="Consolas" panose="020B0609020204030204" pitchFamily="49" charset="0"/>
              </a:rPr>
              <a:t>		       {</a:t>
            </a:r>
            <a:endParaRPr lang="vi-VN" altLang="en-US" sz="1800" dirty="0">
              <a:solidFill>
                <a:srgbClr val="E42426"/>
              </a:solidFill>
              <a:latin typeface="Consolas" panose="020B0609020204030204" pitchFamily="49" charset="0"/>
            </a:endParaRPr>
          </a:p>
          <a:p>
            <a:pPr marL="400050" lvl="1">
              <a:buNone/>
            </a:pPr>
            <a:r>
              <a:rPr lang="vi-VN" altLang="en-US" sz="1800" dirty="0">
                <a:solidFill>
                  <a:srgbClr val="E42426"/>
                </a:solidFill>
                <a:latin typeface="Consolas" panose="020B0609020204030204" pitchFamily="49" charset="0"/>
              </a:rPr>
              <a:t>                           </a:t>
            </a:r>
            <a:r>
              <a:rPr lang="en-US" altLang="en-US" sz="1800" dirty="0">
                <a:solidFill>
                  <a:srgbClr val="E42426"/>
                </a:solidFill>
                <a:latin typeface="Consolas" panose="020B0609020204030204" pitchFamily="49" charset="0"/>
              </a:rPr>
              <a:t>//</a:t>
            </a:r>
            <a:r>
              <a:rPr lang="en-US" altLang="en-US" sz="1800" dirty="0" err="1">
                <a:solidFill>
                  <a:srgbClr val="E42426"/>
                </a:solidFill>
                <a:latin typeface="Consolas" panose="020B0609020204030204" pitchFamily="49" charset="0"/>
              </a:rPr>
              <a:t>canh</a:t>
            </a:r>
            <a:r>
              <a:rPr lang="en-US" altLang="en-US" sz="1800" dirty="0">
                <a:solidFill>
                  <a:srgbClr val="E42426"/>
                </a:solidFill>
                <a:latin typeface="Consolas" panose="020B0609020204030204" pitchFamily="49" charset="0"/>
              </a:rPr>
              <a:t> le </a:t>
            </a:r>
            <a:r>
              <a:rPr lang="en-US" altLang="en-US" sz="1800" dirty="0" err="1">
                <a:solidFill>
                  <a:srgbClr val="E42426"/>
                </a:solidFill>
                <a:latin typeface="Consolas" panose="020B0609020204030204" pitchFamily="49" charset="0"/>
              </a:rPr>
              <a:t>phai</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voi</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chieu</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dai</a:t>
            </a:r>
            <a:r>
              <a:rPr lang="en-US" altLang="en-US" sz="1800" dirty="0">
                <a:solidFill>
                  <a:srgbClr val="E42426"/>
                </a:solidFill>
                <a:latin typeface="Consolas" panose="020B0609020204030204" pitchFamily="49" charset="0"/>
              </a:rPr>
              <a:t> 7 </a:t>
            </a:r>
            <a:r>
              <a:rPr lang="en-US" altLang="en-US" sz="1800" dirty="0" err="1">
                <a:solidFill>
                  <a:srgbClr val="E42426"/>
                </a:solidFill>
                <a:latin typeface="Consolas" panose="020B0609020204030204" pitchFamily="49" charset="0"/>
              </a:rPr>
              <a:t>ky</a:t>
            </a: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tu</a:t>
            </a:r>
            <a:endParaRPr lang="en-US" altLang="en-US" sz="1800" dirty="0">
              <a:solidFill>
                <a:srgbClr val="E42426"/>
              </a:solidFill>
              <a:latin typeface="Consolas" panose="020B0609020204030204" pitchFamily="49" charset="0"/>
            </a:endParaRPr>
          </a:p>
          <a:p>
            <a:pPr marL="400050" lvl="1">
              <a:buNone/>
            </a:pP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out.width</a:t>
            </a:r>
            <a:r>
              <a:rPr lang="en-US" altLang="en-US" sz="1800" dirty="0">
                <a:solidFill>
                  <a:srgbClr val="E42426"/>
                </a:solidFill>
                <a:latin typeface="Consolas" panose="020B0609020204030204" pitchFamily="49" charset="0"/>
              </a:rPr>
              <a:t>(7);</a:t>
            </a:r>
          </a:p>
          <a:p>
            <a:pPr marL="400050" lvl="1">
              <a:buNone/>
            </a:pPr>
            <a:r>
              <a:rPr lang="en-US" altLang="en-US" sz="1800" dirty="0">
                <a:solidFill>
                  <a:srgbClr val="E42426"/>
                </a:solidFill>
                <a:latin typeface="Consolas" panose="020B0609020204030204" pitchFamily="49" charset="0"/>
              </a:rPr>
              <a:t>			  </a:t>
            </a:r>
            <a:r>
              <a:rPr lang="vi-VN"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cout</a:t>
            </a:r>
            <a:r>
              <a:rPr lang="en-US" altLang="en-US" sz="1800" dirty="0">
                <a:solidFill>
                  <a:srgbClr val="E42426"/>
                </a:solidFill>
                <a:latin typeface="Consolas" panose="020B0609020204030204" pitchFamily="49" charset="0"/>
              </a:rPr>
              <a:t>&lt;&lt;A[I*N+J];</a:t>
            </a:r>
          </a:p>
          <a:p>
            <a:pPr marL="400050" lvl="1">
              <a:buNone/>
            </a:pPr>
            <a:r>
              <a:rPr lang="en-US" altLang="en-US" sz="1800" dirty="0">
                <a:solidFill>
                  <a:srgbClr val="E42426"/>
                </a:solidFill>
                <a:latin typeface="Consolas" panose="020B0609020204030204" pitchFamily="49" charset="0"/>
              </a:rPr>
              <a:t>		       }</a:t>
            </a:r>
          </a:p>
          <a:p>
            <a:pPr marL="400050" lvl="1">
              <a:buNone/>
            </a:pPr>
            <a:r>
              <a:rPr lang="en-US" altLang="en-US" sz="1800" dirty="0">
                <a:solidFill>
                  <a:srgbClr val="E42426"/>
                </a:solidFill>
                <a:latin typeface="Consolas" panose="020B0609020204030204" pitchFamily="49" charset="0"/>
              </a:rPr>
              <a:t>		       </a:t>
            </a:r>
            <a:r>
              <a:rPr lang="en-US" altLang="en-US" sz="1800" dirty="0" err="1">
                <a:solidFill>
                  <a:srgbClr val="E42426"/>
                </a:solidFill>
                <a:latin typeface="Consolas" panose="020B0609020204030204" pitchFamily="49" charset="0"/>
              </a:rPr>
              <a:t>cout</a:t>
            </a:r>
            <a:r>
              <a:rPr lang="en-US" altLang="en-US" sz="1800" dirty="0">
                <a:solidFill>
                  <a:srgbClr val="E42426"/>
                </a:solidFill>
                <a:latin typeface="Consolas" panose="020B0609020204030204" pitchFamily="49" charset="0"/>
              </a:rPr>
              <a:t>&lt;&lt;</a:t>
            </a:r>
            <a:r>
              <a:rPr lang="en-US" altLang="en-US" sz="1800" dirty="0" err="1">
                <a:solidFill>
                  <a:srgbClr val="E42426"/>
                </a:solidFill>
                <a:latin typeface="Consolas" panose="020B0609020204030204" pitchFamily="49" charset="0"/>
              </a:rPr>
              <a:t>endl</a:t>
            </a:r>
            <a:r>
              <a:rPr lang="en-US" altLang="en-US" sz="1800" dirty="0">
                <a:solidFill>
                  <a:srgbClr val="E42426"/>
                </a:solidFill>
                <a:latin typeface="Consolas" panose="020B0609020204030204" pitchFamily="49" charset="0"/>
              </a:rPr>
              <a:t>;</a:t>
            </a:r>
          </a:p>
          <a:p>
            <a:pPr marL="400050" lvl="1">
              <a:buNone/>
            </a:pPr>
            <a:r>
              <a:rPr lang="en-US" altLang="en-US" sz="1800" dirty="0">
                <a:solidFill>
                  <a:srgbClr val="E42426"/>
                </a:solidFill>
                <a:latin typeface="Consolas" panose="020B0609020204030204" pitchFamily="49" charset="0"/>
              </a:rPr>
              <a:t>		 }</a:t>
            </a:r>
          </a:p>
          <a:p>
            <a:pPr marL="400050" lvl="1">
              <a:buNone/>
            </a:pPr>
            <a:r>
              <a:rPr lang="en-US" altLang="en-US" sz="1800" dirty="0">
                <a:solidFill>
                  <a:srgbClr val="E42426"/>
                </a:solidFill>
                <a:latin typeface="Consolas" panose="020B0609020204030204" pitchFamily="49" charset="0"/>
              </a:rPr>
              <a:t>	 }</a:t>
            </a:r>
          </a:p>
        </p:txBody>
      </p:sp>
    </p:spTree>
    <p:extLst>
      <p:ext uri="{BB962C8B-B14F-4D97-AF65-F5344CB8AC3E}">
        <p14:creationId xmlns:p14="http://schemas.microsoft.com/office/powerpoint/2010/main" val="3853493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FFA7D003-7687-49D6-B58E-D65FE4FE4CB6}"/>
              </a:ext>
            </a:extLst>
          </p:cNvPr>
          <p:cNvSpPr>
            <a:spLocks noGrp="1" noChangeArrowheads="1"/>
          </p:cNvSpPr>
          <p:nvPr>
            <p:ph type="title"/>
          </p:nvPr>
        </p:nvSpPr>
        <p:spPr/>
        <p:txBody>
          <a:bodyPr>
            <a:noAutofit/>
          </a:bodyPr>
          <a:lstStyle/>
          <a:p>
            <a:r>
              <a:rPr lang="en-US" altLang="vi-VN" sz="2400"/>
              <a:t>Mở rộng: các vấn đề với cấp phát bộ nhớ </a:t>
            </a:r>
            <a:r>
              <a:rPr lang="vi-VN" altLang="vi-VN" sz="2400"/>
              <a:t>độ</a:t>
            </a:r>
            <a:r>
              <a:rPr lang="en-US" altLang="vi-VN" sz="2400"/>
              <a:t>ng</a:t>
            </a:r>
          </a:p>
        </p:txBody>
      </p:sp>
      <p:sp>
        <p:nvSpPr>
          <p:cNvPr id="3" name="Content Placeholder 2">
            <a:extLst>
              <a:ext uri="{FF2B5EF4-FFF2-40B4-BE49-F238E27FC236}">
                <a16:creationId xmlns:a16="http://schemas.microsoft.com/office/drawing/2014/main" id="{E3FED818-3D08-4600-A3A7-07AA247D3E97}"/>
              </a:ext>
            </a:extLst>
          </p:cNvPr>
          <p:cNvSpPr>
            <a:spLocks noGrp="1"/>
          </p:cNvSpPr>
          <p:nvPr>
            <p:ph idx="1"/>
          </p:nvPr>
        </p:nvSpPr>
        <p:spPr>
          <a:xfrm>
            <a:off x="152400" y="1143000"/>
            <a:ext cx="8839200" cy="5562600"/>
          </a:xfrm>
        </p:spPr>
        <p:txBody>
          <a:bodyPr/>
          <a:lstStyle/>
          <a:p>
            <a:pPr>
              <a:defRPr/>
            </a:pPr>
            <a:r>
              <a:rPr lang="vi-VN" sz="2400"/>
              <a:t>Memory Leaks</a:t>
            </a:r>
            <a:r>
              <a:rPr lang="en-US" sz="2400"/>
              <a:t>: </a:t>
            </a:r>
            <a:r>
              <a:rPr lang="vi-VN" sz="2400"/>
              <a:t>Rò rỉ bộ nhớ xảy ra khi bộ nhớ được phân bổ không bao giờ được sử dụng lại nhưng không được giải phóng.</a:t>
            </a:r>
          </a:p>
        </p:txBody>
      </p:sp>
      <p:pic>
        <p:nvPicPr>
          <p:cNvPr id="61445" name="Picture 3">
            <a:extLst>
              <a:ext uri="{FF2B5EF4-FFF2-40B4-BE49-F238E27FC236}">
                <a16:creationId xmlns:a16="http://schemas.microsoft.com/office/drawing/2014/main" id="{926C2478-260B-4965-BE9D-952DA0BC5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177" y="4665461"/>
            <a:ext cx="5321643" cy="139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4">
            <a:extLst>
              <a:ext uri="{FF2B5EF4-FFF2-40B4-BE49-F238E27FC236}">
                <a16:creationId xmlns:a16="http://schemas.microsoft.com/office/drawing/2014/main" id="{3D4D93AB-1CC6-4D8D-8D6B-46D6FBC3C7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9474" y="2341696"/>
            <a:ext cx="4845050"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B4E17BA2-6564-45FA-A57B-958585A163A5}"/>
              </a:ext>
            </a:extLst>
          </p:cNvPr>
          <p:cNvSpPr>
            <a:spLocks noGrp="1" noChangeArrowheads="1"/>
          </p:cNvSpPr>
          <p:nvPr>
            <p:ph type="title"/>
          </p:nvPr>
        </p:nvSpPr>
        <p:spPr/>
        <p:txBody>
          <a:bodyPr/>
          <a:lstStyle/>
          <a:p>
            <a:r>
              <a:rPr lang="en-US" altLang="vi-VN" sz="2400">
                <a:solidFill>
                  <a:prstClr val="black"/>
                </a:solidFill>
              </a:rPr>
              <a:t>Mở rộng: các vấn đề với cấp phát bộ nhớ </a:t>
            </a:r>
            <a:r>
              <a:rPr lang="vi-VN" altLang="vi-VN" sz="2400">
                <a:solidFill>
                  <a:prstClr val="black"/>
                </a:solidFill>
              </a:rPr>
              <a:t>độ</a:t>
            </a:r>
            <a:r>
              <a:rPr lang="en-US" altLang="vi-VN" sz="2400">
                <a:solidFill>
                  <a:prstClr val="black"/>
                </a:solidFill>
              </a:rPr>
              <a:t>ng</a:t>
            </a:r>
            <a:endParaRPr lang="en-US" altLang="vi-VN"/>
          </a:p>
        </p:txBody>
      </p:sp>
      <p:sp>
        <p:nvSpPr>
          <p:cNvPr id="63491" name="Content Placeholder 2">
            <a:extLst>
              <a:ext uri="{FF2B5EF4-FFF2-40B4-BE49-F238E27FC236}">
                <a16:creationId xmlns:a16="http://schemas.microsoft.com/office/drawing/2014/main" id="{F9696F56-6810-4C64-A859-5E408721CEBF}"/>
              </a:ext>
            </a:extLst>
          </p:cNvPr>
          <p:cNvSpPr>
            <a:spLocks noGrp="1" noChangeArrowheads="1"/>
          </p:cNvSpPr>
          <p:nvPr>
            <p:ph idx="1"/>
          </p:nvPr>
        </p:nvSpPr>
        <p:spPr>
          <a:xfrm>
            <a:off x="152400" y="1143000"/>
            <a:ext cx="8839200" cy="5562600"/>
          </a:xfrm>
        </p:spPr>
        <p:txBody>
          <a:bodyPr/>
          <a:lstStyle/>
          <a:p>
            <a:r>
              <a:rPr lang="vi-VN" altLang="vi-VN" sz="2400"/>
              <a:t>Double Free</a:t>
            </a:r>
            <a:r>
              <a:rPr lang="en-US" altLang="vi-VN" sz="2400"/>
              <a:t>: </a:t>
            </a:r>
            <a:r>
              <a:rPr lang="vi-VN" altLang="vi-VN" sz="2400"/>
              <a:t>giải phóng một khối bộ nhớ hai lần</a:t>
            </a:r>
          </a:p>
          <a:p>
            <a:endParaRPr lang="vi-VN" altLang="vi-VN" sz="2400"/>
          </a:p>
          <a:p>
            <a:endParaRPr lang="vi-VN" altLang="vi-VN" sz="2400"/>
          </a:p>
          <a:p>
            <a:endParaRPr lang="vi-VN" altLang="vi-VN" sz="2400"/>
          </a:p>
          <a:p>
            <a:endParaRPr lang="vi-VN" altLang="vi-VN" sz="2400"/>
          </a:p>
          <a:p>
            <a:endParaRPr lang="vi-VN" altLang="vi-VN" sz="2400"/>
          </a:p>
          <a:p>
            <a:endParaRPr lang="vi-VN" altLang="vi-VN" sz="2400"/>
          </a:p>
          <a:p>
            <a:r>
              <a:rPr lang="vi-VN" altLang="vi-VN" sz="2400"/>
              <a:t>Dangling Pointers: nếu một con trỏ vẫn tham chiếu bộ nhớ gốc sau khi nó được giải phóng, nó được gọi là con trỏ lơ lửng. Con trỏ không trỏ đến một đối tượng hợp lệ.</a:t>
            </a:r>
          </a:p>
        </p:txBody>
      </p:sp>
      <p:pic>
        <p:nvPicPr>
          <p:cNvPr id="63492" name="Picture 5">
            <a:extLst>
              <a:ext uri="{FF2B5EF4-FFF2-40B4-BE49-F238E27FC236}">
                <a16:creationId xmlns:a16="http://schemas.microsoft.com/office/drawing/2014/main" id="{9EF6DDCD-5120-4DF9-A88A-2AAD940B4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3575050"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6">
            <a:extLst>
              <a:ext uri="{FF2B5EF4-FFF2-40B4-BE49-F238E27FC236}">
                <a16:creationId xmlns:a16="http://schemas.microsoft.com/office/drawing/2014/main" id="{EF2896A3-9E30-438C-874F-7987D84A5D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676400"/>
            <a:ext cx="5035550"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pic>
        <p:nvPicPr>
          <p:cNvPr id="4" name="Picture 3"/>
          <p:cNvPicPr>
            <a:picLocks noChangeAspect="1" noChangeArrowheads="1"/>
          </p:cNvPicPr>
          <p:nvPr/>
        </p:nvPicPr>
        <p:blipFill>
          <a:blip r:embed="rId2"/>
          <a:srcRect/>
          <a:stretch>
            <a:fillRect/>
          </a:stretch>
        </p:blipFill>
        <p:spPr bwMode="auto">
          <a:xfrm>
            <a:off x="707282" y="2108200"/>
            <a:ext cx="7808068" cy="4114800"/>
          </a:xfrm>
          <a:prstGeom prst="rect">
            <a:avLst/>
          </a:prstGeom>
          <a:noFill/>
          <a:ln w="9525">
            <a:noFill/>
            <a:miter lim="800000"/>
            <a:headEnd/>
            <a:tailEnd/>
          </a:ln>
          <a:effectLst/>
        </p:spPr>
      </p:pic>
      <p:sp>
        <p:nvSpPr>
          <p:cNvPr id="5" name="Content Placeholder 2">
            <a:extLst>
              <a:ext uri="{FF2B5EF4-FFF2-40B4-BE49-F238E27FC236}">
                <a16:creationId xmlns:a16="http://schemas.microsoft.com/office/drawing/2014/main" id="{883BDD5C-6653-4C25-8805-CA3782F41400}"/>
              </a:ext>
            </a:extLst>
          </p:cNvPr>
          <p:cNvSpPr>
            <a:spLocks noGrp="1"/>
          </p:cNvSpPr>
          <p:nvPr>
            <p:ph idx="1"/>
          </p:nvPr>
        </p:nvSpPr>
        <p:spPr>
          <a:xfrm>
            <a:off x="4085166" y="0"/>
            <a:ext cx="5058834" cy="3415915"/>
          </a:xfrm>
        </p:spPr>
        <p:txBody>
          <a:bodyPr>
            <a:normAutofit/>
          </a:bodyPr>
          <a:lstStyle/>
          <a:p>
            <a:pPr lvl="4">
              <a:buNone/>
            </a:pPr>
            <a:r>
              <a:rPr lang="en-US" sz="1600"/>
              <a:t>	</a:t>
            </a:r>
            <a:r>
              <a:rPr lang="en-US" sz="2000"/>
              <a:t>char *a;</a:t>
            </a:r>
            <a:br>
              <a:rPr lang="en-US" sz="2000"/>
            </a:br>
            <a:r>
              <a:rPr lang="en-US" sz="2000"/>
              <a:t>short *b;</a:t>
            </a:r>
            <a:br>
              <a:rPr lang="en-US" sz="2000"/>
            </a:br>
            <a:r>
              <a:rPr lang="en-US" sz="2000"/>
              <a:t>long *c; </a:t>
            </a:r>
          </a:p>
          <a:p>
            <a:pPr lvl="1">
              <a:buNone/>
            </a:pPr>
            <a:r>
              <a:rPr lang="en-US" sz="2000"/>
              <a:t>Các con trỏ a, b, c lần lượt trỏ tới ô nhớ </a:t>
            </a:r>
            <a:r>
              <a:rPr lang="en-US" sz="2000" b="1"/>
              <a:t>1000</a:t>
            </a:r>
            <a:r>
              <a:rPr lang="en-US" sz="2000"/>
              <a:t>, </a:t>
            </a:r>
            <a:r>
              <a:rPr lang="en-US" sz="2000" b="1"/>
              <a:t>2000</a:t>
            </a:r>
            <a:r>
              <a:rPr lang="en-US" sz="2000"/>
              <a:t> và </a:t>
            </a:r>
            <a:r>
              <a:rPr lang="en-US" sz="2000" b="1"/>
              <a:t>3000</a:t>
            </a:r>
            <a:r>
              <a:rPr lang="en-US" sz="2000"/>
              <a:t>.</a:t>
            </a:r>
          </a:p>
          <a:p>
            <a:pPr lvl="1">
              <a:buNone/>
            </a:pPr>
            <a:r>
              <a:rPr lang="en-US" sz="2000"/>
              <a:t>Cộng các con trỏ với một số nguyên:</a:t>
            </a:r>
          </a:p>
          <a:p>
            <a:pPr lvl="1">
              <a:buNone/>
            </a:pPr>
            <a:r>
              <a:rPr lang="en-US" sz="2000"/>
              <a:t>	a = a + 1;//con trỏ a dời đi 1 byte</a:t>
            </a:r>
            <a:br>
              <a:rPr lang="en-US" sz="2000"/>
            </a:br>
            <a:r>
              <a:rPr lang="en-US" sz="2000"/>
              <a:t>b = b + 1;//con trỏ b dời đi 2 byte </a:t>
            </a:r>
            <a:br>
              <a:rPr lang="en-US" sz="2000"/>
            </a:br>
            <a:r>
              <a:rPr lang="en-US" sz="2000"/>
              <a:t>c = c + 1; //con trỏ c dời đi 4 byte</a:t>
            </a: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1F16D8B8-6960-44FC-9416-6DD18B4205A2}"/>
              </a:ext>
            </a:extLst>
          </p:cNvPr>
          <p:cNvSpPr>
            <a:spLocks noGrp="1" noChangeArrowheads="1"/>
          </p:cNvSpPr>
          <p:nvPr>
            <p:ph type="title"/>
          </p:nvPr>
        </p:nvSpPr>
        <p:spPr/>
        <p:txBody>
          <a:bodyPr/>
          <a:lstStyle/>
          <a:p>
            <a:r>
              <a:rPr lang="en-US" altLang="vi-VN" sz="2400"/>
              <a:t>Mở rộng: Con trỏ đến hằng (Pointers to a constant)</a:t>
            </a:r>
          </a:p>
        </p:txBody>
      </p:sp>
      <p:sp>
        <p:nvSpPr>
          <p:cNvPr id="102403" name="Content Placeholder 2">
            <a:extLst>
              <a:ext uri="{FF2B5EF4-FFF2-40B4-BE49-F238E27FC236}">
                <a16:creationId xmlns:a16="http://schemas.microsoft.com/office/drawing/2014/main" id="{7CEE5BD1-1E02-4EB8-BCF9-ABEC850B2CAB}"/>
              </a:ext>
            </a:extLst>
          </p:cNvPr>
          <p:cNvSpPr>
            <a:spLocks noGrp="1" noChangeArrowheads="1"/>
          </p:cNvSpPr>
          <p:nvPr>
            <p:ph idx="1"/>
          </p:nvPr>
        </p:nvSpPr>
        <p:spPr>
          <a:xfrm>
            <a:off x="152400" y="1143000"/>
            <a:ext cx="8839200" cy="5562600"/>
          </a:xfrm>
        </p:spPr>
        <p:txBody>
          <a:bodyPr/>
          <a:lstStyle/>
          <a:p>
            <a:r>
              <a:rPr lang="vi-VN" altLang="vi-VN"/>
              <a:t>Một con trỏ có thể được xác định để trỏ đến một hằng số. Điều này có nghĩa là con trỏ không thể được sử dụng để sửa đổi giá trị mà nó đang tham chiếu.</a:t>
            </a:r>
            <a:endParaRPr lang="en-US" altLang="vi-VN"/>
          </a:p>
          <a:p>
            <a:pPr lvl="2"/>
            <a:r>
              <a:rPr lang="vi-VN" altLang="vi-VN" sz="2000">
                <a:latin typeface="Courier New" panose="02070309020205020404" pitchFamily="49" charset="0"/>
                <a:cs typeface="Courier New" panose="02070309020205020404" pitchFamily="49" charset="0"/>
              </a:rPr>
              <a:t>int num = 5;</a:t>
            </a:r>
          </a:p>
          <a:p>
            <a:pPr lvl="2"/>
            <a:r>
              <a:rPr lang="vi-VN" altLang="vi-VN" sz="2000">
                <a:latin typeface="Courier New" panose="02070309020205020404" pitchFamily="49" charset="0"/>
                <a:cs typeface="Courier New" panose="02070309020205020404" pitchFamily="49" charset="0"/>
              </a:rPr>
              <a:t>const int limit = 500;</a:t>
            </a:r>
          </a:p>
          <a:p>
            <a:pPr lvl="2"/>
            <a:r>
              <a:rPr lang="vi-VN" altLang="vi-VN" sz="2000">
                <a:latin typeface="Courier New" panose="02070309020205020404" pitchFamily="49" charset="0"/>
                <a:cs typeface="Courier New" panose="02070309020205020404" pitchFamily="49" charset="0"/>
              </a:rPr>
              <a:t>int *pi; 		// Pointer to an integer</a:t>
            </a:r>
          </a:p>
          <a:p>
            <a:pPr lvl="2"/>
            <a:r>
              <a:rPr lang="vi-VN" altLang="vi-VN" sz="2000">
                <a:latin typeface="Courier New" panose="02070309020205020404" pitchFamily="49" charset="0"/>
                <a:cs typeface="Courier New" panose="02070309020205020404" pitchFamily="49" charset="0"/>
              </a:rPr>
              <a:t>const int *pci; // Pointer to a constant integer</a:t>
            </a:r>
          </a:p>
          <a:p>
            <a:pPr lvl="2"/>
            <a:r>
              <a:rPr lang="vi-VN" altLang="vi-VN" sz="2000">
                <a:latin typeface="Courier New" panose="02070309020205020404" pitchFamily="49" charset="0"/>
                <a:cs typeface="Courier New" panose="02070309020205020404" pitchFamily="49" charset="0"/>
              </a:rPr>
              <a:t>pi = &amp;num;</a:t>
            </a:r>
          </a:p>
          <a:p>
            <a:pPr lvl="2"/>
            <a:r>
              <a:rPr lang="vi-VN" altLang="vi-VN" sz="2000">
                <a:latin typeface="Courier New" panose="02070309020205020404" pitchFamily="49" charset="0"/>
                <a:cs typeface="Courier New" panose="02070309020205020404" pitchFamily="49" charset="0"/>
              </a:rPr>
              <a:t>pci = &amp;limit;</a:t>
            </a:r>
          </a:p>
          <a:p>
            <a:endParaRPr lang="vi-VN" altLang="vi-VN"/>
          </a:p>
        </p:txBody>
      </p:sp>
      <p:pic>
        <p:nvPicPr>
          <p:cNvPr id="102404" name="Picture 1">
            <a:extLst>
              <a:ext uri="{FF2B5EF4-FFF2-40B4-BE49-F238E27FC236}">
                <a16:creationId xmlns:a16="http://schemas.microsoft.com/office/drawing/2014/main" id="{DA25A62E-8A7C-4AD6-A28C-788D46491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582584"/>
            <a:ext cx="62484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5F8E79B9-F4C0-419B-8C02-A4DD95384A96}"/>
              </a:ext>
            </a:extLst>
          </p:cNvPr>
          <p:cNvSpPr>
            <a:spLocks noGrp="1" noChangeArrowheads="1"/>
          </p:cNvSpPr>
          <p:nvPr>
            <p:ph type="title"/>
          </p:nvPr>
        </p:nvSpPr>
        <p:spPr/>
        <p:txBody>
          <a:bodyPr/>
          <a:lstStyle/>
          <a:p>
            <a:r>
              <a:rPr lang="en-US" altLang="vi-VN" sz="2400"/>
              <a:t>Mở rộng: Con trỏ hằng (Constant pointers)</a:t>
            </a:r>
          </a:p>
        </p:txBody>
      </p:sp>
      <p:sp>
        <p:nvSpPr>
          <p:cNvPr id="3" name="Content Placeholder 2">
            <a:extLst>
              <a:ext uri="{FF2B5EF4-FFF2-40B4-BE49-F238E27FC236}">
                <a16:creationId xmlns:a16="http://schemas.microsoft.com/office/drawing/2014/main" id="{A2B1E74A-6F37-4B9D-B15D-8D1E6B05912B}"/>
              </a:ext>
            </a:extLst>
          </p:cNvPr>
          <p:cNvSpPr>
            <a:spLocks noGrp="1"/>
          </p:cNvSpPr>
          <p:nvPr>
            <p:ph idx="1"/>
          </p:nvPr>
        </p:nvSpPr>
        <p:spPr>
          <a:xfrm>
            <a:off x="152400" y="1143000"/>
            <a:ext cx="8839200" cy="5562600"/>
          </a:xfrm>
        </p:spPr>
        <p:txBody>
          <a:bodyPr/>
          <a:lstStyle/>
          <a:p>
            <a:pPr>
              <a:defRPr/>
            </a:pPr>
            <a:r>
              <a:rPr lang="vi-VN"/>
              <a:t>Con trỏ là hằng không thể thay đổi, giá trị mà nó trỏ đến có thể thay đổi</a:t>
            </a:r>
            <a:endParaRPr lang="en-US"/>
          </a:p>
          <a:p>
            <a:pPr lvl="2">
              <a:defRPr/>
            </a:pPr>
            <a:r>
              <a:rPr lang="pt-BR" sz="2000">
                <a:latin typeface="Courier New" panose="02070309020205020404" pitchFamily="49" charset="0"/>
                <a:cs typeface="Courier New" panose="02070309020205020404" pitchFamily="49" charset="0"/>
              </a:rPr>
              <a:t>int num;</a:t>
            </a:r>
          </a:p>
          <a:p>
            <a:pPr lvl="2">
              <a:defRPr/>
            </a:pPr>
            <a:r>
              <a:rPr lang="pt-BR" sz="2000">
                <a:latin typeface="Courier New" panose="02070309020205020404" pitchFamily="49" charset="0"/>
                <a:cs typeface="Courier New" panose="02070309020205020404" pitchFamily="49" charset="0"/>
              </a:rPr>
              <a:t>int *const cpi = &amp;num</a:t>
            </a:r>
            <a:r>
              <a:rPr lang="vi-VN" sz="2000">
                <a:latin typeface="Courier New" panose="02070309020205020404" pitchFamily="49" charset="0"/>
                <a:cs typeface="Courier New" panose="02070309020205020404" pitchFamily="49" charset="0"/>
              </a:rPr>
              <a:t>;</a:t>
            </a:r>
          </a:p>
          <a:p>
            <a:pPr lvl="1">
              <a:defRPr/>
            </a:pPr>
            <a:r>
              <a:rPr lang="vi-VN" sz="2400">
                <a:ea typeface="+mn-ea"/>
              </a:rPr>
              <a:t>Các lệnh sau là hợp lệ</a:t>
            </a:r>
          </a:p>
          <a:p>
            <a:pPr lvl="2">
              <a:defRPr/>
            </a:pPr>
            <a:r>
              <a:rPr lang="vi-VN" sz="2000">
                <a:latin typeface="Courier New" panose="02070309020205020404" pitchFamily="49" charset="0"/>
                <a:cs typeface="Courier New" panose="02070309020205020404" pitchFamily="49" charset="0"/>
              </a:rPr>
              <a:t>*cpi = limit;</a:t>
            </a:r>
          </a:p>
          <a:p>
            <a:pPr lvl="2">
              <a:defRPr/>
            </a:pPr>
            <a:r>
              <a:rPr lang="vi-VN" sz="2000">
                <a:latin typeface="Courier New" panose="02070309020205020404" pitchFamily="49" charset="0"/>
                <a:cs typeface="Courier New" panose="02070309020205020404" pitchFamily="49" charset="0"/>
              </a:rPr>
              <a:t>*cpi = 25;</a:t>
            </a:r>
          </a:p>
        </p:txBody>
      </p:sp>
      <p:pic>
        <p:nvPicPr>
          <p:cNvPr id="104452" name="Picture 3">
            <a:extLst>
              <a:ext uri="{FF2B5EF4-FFF2-40B4-BE49-F238E27FC236}">
                <a16:creationId xmlns:a16="http://schemas.microsoft.com/office/drawing/2014/main" id="{F7FA35CB-D031-4D70-807A-5701A84841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4572000"/>
            <a:ext cx="52673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8232-2019-4A11-B528-132B3A1FCE34}"/>
              </a:ext>
            </a:extLst>
          </p:cNvPr>
          <p:cNvSpPr>
            <a:spLocks noGrp="1"/>
          </p:cNvSpPr>
          <p:nvPr>
            <p:ph type="title"/>
          </p:nvPr>
        </p:nvSpPr>
        <p:spPr/>
        <p:txBody>
          <a:bodyPr>
            <a:normAutofit/>
          </a:bodyPr>
          <a:lstStyle/>
          <a:p>
            <a:r>
              <a:rPr lang="en-US" dirty="0" err="1"/>
              <a:t>Truyền</a:t>
            </a:r>
            <a:r>
              <a:rPr lang="en-US" dirty="0"/>
              <a:t> </a:t>
            </a:r>
            <a:r>
              <a:rPr lang="en-US" dirty="0" err="1"/>
              <a:t>tham</a:t>
            </a:r>
            <a:r>
              <a:rPr lang="en-US" dirty="0"/>
              <a:t> </a:t>
            </a:r>
            <a:r>
              <a:rPr lang="en-US" dirty="0" err="1"/>
              <a:t>chiếu</a:t>
            </a:r>
            <a:endParaRPr lang="en-US" dirty="0"/>
          </a:p>
        </p:txBody>
      </p:sp>
      <p:sp>
        <p:nvSpPr>
          <p:cNvPr id="3" name="Content Placeholder 2">
            <a:extLst>
              <a:ext uri="{FF2B5EF4-FFF2-40B4-BE49-F238E27FC236}">
                <a16:creationId xmlns:a16="http://schemas.microsoft.com/office/drawing/2014/main" id="{14F03AB6-A4E7-4EDC-9491-F44E8C506C74}"/>
              </a:ext>
            </a:extLst>
          </p:cNvPr>
          <p:cNvSpPr>
            <a:spLocks noGrp="1"/>
          </p:cNvSpPr>
          <p:nvPr>
            <p:ph idx="1"/>
          </p:nvPr>
        </p:nvSpPr>
        <p:spPr/>
        <p:txBody>
          <a:bodyPr>
            <a:normAutofit/>
          </a:bodyPr>
          <a:lstStyle/>
          <a:p>
            <a:pPr marL="285750" indent="-285750">
              <a:lnSpc>
                <a:spcPct val="150000"/>
              </a:lnSpc>
              <a:defRPr/>
            </a:pPr>
            <a:r>
              <a:rPr lang="vi-VN" altLang="en-US" dirty="0"/>
              <a:t>Hàm nhận tham số là con trỏ</a:t>
            </a:r>
          </a:p>
          <a:p>
            <a:pPr marL="0" indent="0">
              <a:lnSpc>
                <a:spcPct val="110000"/>
              </a:lnSpc>
              <a:buNone/>
              <a:defRPr/>
            </a:pPr>
            <a:r>
              <a:rPr lang="vi-VN" altLang="en-US" dirty="0">
                <a:latin typeface="Courier New" panose="02070309020205020404" pitchFamily="49" charset="0"/>
                <a:cs typeface="Courier New" panose="02070309020205020404" pitchFamily="49" charset="0"/>
              </a:rPr>
              <a:t>void Swap(int *X, int *Y)</a:t>
            </a:r>
            <a:r>
              <a:rPr lang="en-US" altLang="en-US" dirty="0">
                <a:latin typeface="Courier New" panose="02070309020205020404" pitchFamily="49" charset="0"/>
                <a:cs typeface="Courier New" panose="02070309020205020404" pitchFamily="49" charset="0"/>
              </a:rPr>
              <a:t> </a:t>
            </a:r>
            <a:r>
              <a:rPr lang="vi-VN" altLang="en-US" dirty="0">
                <a:latin typeface="Courier New" panose="02070309020205020404" pitchFamily="49" charset="0"/>
                <a:cs typeface="Courier New" panose="02070309020205020404" pitchFamily="49" charset="0"/>
              </a:rPr>
              <a:t>{</a:t>
            </a:r>
          </a:p>
          <a:p>
            <a:pPr marL="457200" lvl="1" indent="0">
              <a:lnSpc>
                <a:spcPct val="110000"/>
              </a:lnSpc>
              <a:buNone/>
              <a:defRPr/>
            </a:pPr>
            <a:r>
              <a:rPr lang="vi-VN" altLang="en-US" sz="2400" dirty="0">
                <a:latin typeface="Courier New" panose="02070309020205020404" pitchFamily="49" charset="0"/>
                <a:cs typeface="Courier New" panose="02070309020205020404" pitchFamily="49" charset="0"/>
              </a:rPr>
              <a:t>int Temp = *X;</a:t>
            </a:r>
          </a:p>
          <a:p>
            <a:pPr marL="457200" lvl="1" indent="0">
              <a:lnSpc>
                <a:spcPct val="110000"/>
              </a:lnSpc>
              <a:buNone/>
              <a:defRPr/>
            </a:pPr>
            <a:r>
              <a:rPr lang="vi-VN" altLang="en-US" sz="2400" dirty="0">
                <a:latin typeface="Courier New" panose="02070309020205020404" pitchFamily="49" charset="0"/>
                <a:cs typeface="Courier New" panose="02070309020205020404" pitchFamily="49" charset="0"/>
              </a:rPr>
              <a:t>*X = *Y;</a:t>
            </a:r>
          </a:p>
          <a:p>
            <a:pPr marL="457200" lvl="1" indent="0">
              <a:lnSpc>
                <a:spcPct val="110000"/>
              </a:lnSpc>
              <a:buNone/>
              <a:defRPr/>
            </a:pPr>
            <a:r>
              <a:rPr lang="vi-VN" altLang="en-US" sz="2400" dirty="0">
                <a:latin typeface="Courier New" panose="02070309020205020404" pitchFamily="49" charset="0"/>
                <a:cs typeface="Courier New" panose="02070309020205020404" pitchFamily="49" charset="0"/>
              </a:rPr>
              <a:t>*Y = Temp;</a:t>
            </a:r>
          </a:p>
          <a:p>
            <a:pPr marL="0" indent="0">
              <a:lnSpc>
                <a:spcPct val="110000"/>
              </a:lnSpc>
              <a:buNone/>
              <a:defRPr/>
            </a:pPr>
            <a:r>
              <a:rPr lang="vi-VN" altLang="en-US" dirty="0">
                <a:latin typeface="Courier New" panose="02070309020205020404" pitchFamily="49" charset="0"/>
                <a:cs typeface="Courier New" panose="02070309020205020404" pitchFamily="49" charset="0"/>
              </a:rPr>
              <a:t>}  </a:t>
            </a:r>
          </a:p>
          <a:p>
            <a:pPr marL="285750" indent="-285750">
              <a:lnSpc>
                <a:spcPct val="150000"/>
              </a:lnSpc>
              <a:defRPr/>
            </a:pPr>
            <a:r>
              <a:rPr lang="vi-VN" altLang="en-US" dirty="0"/>
              <a:t>Để hoán đổi giá trị hai biến A và B </a:t>
            </a:r>
          </a:p>
          <a:p>
            <a:pPr marL="0" indent="0">
              <a:lnSpc>
                <a:spcPct val="110000"/>
              </a:lnSpc>
              <a:buNone/>
              <a:defRPr/>
            </a:pPr>
            <a:r>
              <a:rPr lang="vi-VN" altLang="en-US" dirty="0">
                <a:latin typeface="Courier New" panose="02070309020205020404" pitchFamily="49" charset="0"/>
                <a:cs typeface="Courier New" panose="02070309020205020404" pitchFamily="49" charset="0"/>
              </a:rPr>
              <a:t>Swap(&amp;A, &amp;B);</a:t>
            </a:r>
            <a:endParaRPr lang="en-US" alt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13C6506B-2815-455D-ADD2-08CB5DC5C795}"/>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32</a:t>
            </a:fld>
            <a:endParaRPr lang="en-US"/>
          </a:p>
        </p:txBody>
      </p:sp>
    </p:spTree>
    <p:extLst>
      <p:ext uri="{BB962C8B-B14F-4D97-AF65-F5344CB8AC3E}">
        <p14:creationId xmlns:p14="http://schemas.microsoft.com/office/powerpoint/2010/main" val="3753630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8232-2019-4A11-B528-132B3A1FCE34}"/>
              </a:ext>
            </a:extLst>
          </p:cNvPr>
          <p:cNvSpPr>
            <a:spLocks noGrp="1"/>
          </p:cNvSpPr>
          <p:nvPr>
            <p:ph type="title"/>
          </p:nvPr>
        </p:nvSpPr>
        <p:spPr/>
        <p:txBody>
          <a:bodyPr>
            <a:normAutofit/>
          </a:bodyPr>
          <a:lstStyle/>
          <a:p>
            <a:r>
              <a:rPr lang="en-US" dirty="0" err="1"/>
              <a:t>Truyền</a:t>
            </a:r>
            <a:r>
              <a:rPr lang="en-US" dirty="0"/>
              <a:t> </a:t>
            </a:r>
            <a:r>
              <a:rPr lang="en-US" dirty="0" err="1"/>
              <a:t>tham</a:t>
            </a:r>
            <a:r>
              <a:rPr lang="en-US" dirty="0"/>
              <a:t> </a:t>
            </a:r>
            <a:r>
              <a:rPr lang="en-US" dirty="0" err="1"/>
              <a:t>chiếu</a:t>
            </a:r>
            <a:endParaRPr lang="en-US" dirty="0"/>
          </a:p>
        </p:txBody>
      </p:sp>
      <p:sp>
        <p:nvSpPr>
          <p:cNvPr id="3" name="Content Placeholder 2">
            <a:extLst>
              <a:ext uri="{FF2B5EF4-FFF2-40B4-BE49-F238E27FC236}">
                <a16:creationId xmlns:a16="http://schemas.microsoft.com/office/drawing/2014/main" id="{14F03AB6-A4E7-4EDC-9491-F44E8C506C74}"/>
              </a:ext>
            </a:extLst>
          </p:cNvPr>
          <p:cNvSpPr>
            <a:spLocks noGrp="1"/>
          </p:cNvSpPr>
          <p:nvPr>
            <p:ph idx="1"/>
          </p:nvPr>
        </p:nvSpPr>
        <p:spPr/>
        <p:txBody>
          <a:bodyPr>
            <a:normAutofit/>
          </a:bodyPr>
          <a:lstStyle/>
          <a:p>
            <a:pPr marL="285750" indent="-285750">
              <a:lnSpc>
                <a:spcPct val="150000"/>
              </a:lnSpc>
              <a:defRPr/>
            </a:pPr>
            <a:r>
              <a:rPr lang="vi-VN" altLang="en-US" dirty="0"/>
              <a:t>Hàm nhận tham số là tham chiếu</a:t>
            </a:r>
          </a:p>
          <a:p>
            <a:pPr marL="0" indent="0">
              <a:lnSpc>
                <a:spcPct val="100000"/>
              </a:lnSpc>
              <a:buNone/>
              <a:defRPr/>
            </a:pPr>
            <a:r>
              <a:rPr lang="vi-VN" altLang="en-US" dirty="0">
                <a:latin typeface="Courier New" panose="02070309020205020404" pitchFamily="49" charset="0"/>
                <a:cs typeface="Courier New" panose="02070309020205020404" pitchFamily="49" charset="0"/>
              </a:rPr>
              <a:t>void Swap(int &amp;X, int &amp;Y){</a:t>
            </a:r>
          </a:p>
          <a:p>
            <a:pPr marL="457200" lvl="1" indent="0">
              <a:lnSpc>
                <a:spcPct val="100000"/>
              </a:lnSpc>
              <a:buNone/>
              <a:defRPr/>
            </a:pPr>
            <a:r>
              <a:rPr lang="vi-VN" altLang="en-US" sz="2400" dirty="0">
                <a:latin typeface="Courier New" panose="02070309020205020404" pitchFamily="49" charset="0"/>
                <a:cs typeface="Courier New" panose="02070309020205020404" pitchFamily="49" charset="0"/>
              </a:rPr>
              <a:t>int Temp = X;</a:t>
            </a:r>
          </a:p>
          <a:p>
            <a:pPr marL="457200" lvl="1" indent="0">
              <a:lnSpc>
                <a:spcPct val="100000"/>
              </a:lnSpc>
              <a:buNone/>
              <a:defRPr/>
            </a:pPr>
            <a:r>
              <a:rPr lang="vi-VN" altLang="en-US" sz="2400" dirty="0">
                <a:latin typeface="Courier New" panose="02070309020205020404" pitchFamily="49" charset="0"/>
                <a:cs typeface="Courier New" panose="02070309020205020404" pitchFamily="49" charset="0"/>
              </a:rPr>
              <a:t>X = Y;</a:t>
            </a:r>
          </a:p>
          <a:p>
            <a:pPr marL="457200" lvl="1" indent="0">
              <a:lnSpc>
                <a:spcPct val="100000"/>
              </a:lnSpc>
              <a:buNone/>
              <a:defRPr/>
            </a:pPr>
            <a:r>
              <a:rPr lang="vi-VN" altLang="en-US" sz="2400" dirty="0">
                <a:latin typeface="Courier New" panose="02070309020205020404" pitchFamily="49" charset="0"/>
                <a:cs typeface="Courier New" panose="02070309020205020404" pitchFamily="49" charset="0"/>
              </a:rPr>
              <a:t>Y = Temp;</a:t>
            </a:r>
          </a:p>
          <a:p>
            <a:pPr marL="0" indent="0">
              <a:lnSpc>
                <a:spcPct val="100000"/>
              </a:lnSpc>
              <a:buNone/>
              <a:defRPr/>
            </a:pPr>
            <a:r>
              <a:rPr lang="vi-VN" altLang="en-US" dirty="0">
                <a:latin typeface="Courier New" panose="02070309020205020404" pitchFamily="49" charset="0"/>
                <a:cs typeface="Courier New" panose="02070309020205020404" pitchFamily="49" charset="0"/>
              </a:rPr>
              <a:t>}</a:t>
            </a:r>
          </a:p>
          <a:p>
            <a:pPr marL="285750" indent="-285750">
              <a:lnSpc>
                <a:spcPct val="150000"/>
              </a:lnSpc>
              <a:defRPr/>
            </a:pPr>
            <a:r>
              <a:rPr lang="vi-VN" altLang="en-US" dirty="0"/>
              <a:t>Để hoán đổi giá trị hai biến A và B </a:t>
            </a:r>
          </a:p>
          <a:p>
            <a:pPr marL="0" indent="0">
              <a:lnSpc>
                <a:spcPct val="120000"/>
              </a:lnSpc>
              <a:buNone/>
              <a:defRPr/>
            </a:pPr>
            <a:r>
              <a:rPr lang="vi-VN" altLang="en-US" dirty="0">
                <a:latin typeface="Courier New" panose="02070309020205020404" pitchFamily="49" charset="0"/>
                <a:cs typeface="Courier New" panose="02070309020205020404" pitchFamily="49" charset="0"/>
              </a:rPr>
              <a:t>Swap(A, B);</a:t>
            </a:r>
            <a:endParaRPr lang="en-US" alt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13C6506B-2815-455D-ADD2-08CB5DC5C795}"/>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33</a:t>
            </a:fld>
            <a:endParaRPr lang="en-US"/>
          </a:p>
        </p:txBody>
      </p:sp>
    </p:spTree>
    <p:extLst>
      <p:ext uri="{BB962C8B-B14F-4D97-AF65-F5344CB8AC3E}">
        <p14:creationId xmlns:p14="http://schemas.microsoft.com/office/powerpoint/2010/main" val="2095267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8232-2019-4A11-B528-132B3A1FCE34}"/>
              </a:ext>
            </a:extLst>
          </p:cNvPr>
          <p:cNvSpPr>
            <a:spLocks noGrp="1"/>
          </p:cNvSpPr>
          <p:nvPr>
            <p:ph type="title"/>
          </p:nvPr>
        </p:nvSpPr>
        <p:spPr/>
        <p:txBody>
          <a:bodyPr>
            <a:normAutofit/>
          </a:bodyPr>
          <a:lstStyle/>
          <a:p>
            <a:r>
              <a:rPr lang="en-US" dirty="0" err="1"/>
              <a:t>Truyền</a:t>
            </a:r>
            <a:r>
              <a:rPr lang="en-US" dirty="0"/>
              <a:t> </a:t>
            </a:r>
            <a:r>
              <a:rPr lang="en-US" dirty="0" err="1"/>
              <a:t>tham</a:t>
            </a:r>
            <a:r>
              <a:rPr lang="en-US" dirty="0"/>
              <a:t> </a:t>
            </a:r>
            <a:r>
              <a:rPr lang="en-US" dirty="0" err="1"/>
              <a:t>chiếu</a:t>
            </a:r>
            <a:endParaRPr lang="en-US" dirty="0"/>
          </a:p>
        </p:txBody>
      </p:sp>
      <p:sp>
        <p:nvSpPr>
          <p:cNvPr id="3" name="Content Placeholder 2">
            <a:extLst>
              <a:ext uri="{FF2B5EF4-FFF2-40B4-BE49-F238E27FC236}">
                <a16:creationId xmlns:a16="http://schemas.microsoft.com/office/drawing/2014/main" id="{14F03AB6-A4E7-4EDC-9491-F44E8C506C74}"/>
              </a:ext>
            </a:extLst>
          </p:cNvPr>
          <p:cNvSpPr>
            <a:spLocks noGrp="1"/>
          </p:cNvSpPr>
          <p:nvPr>
            <p:ph sz="half" idx="1"/>
          </p:nvPr>
        </p:nvSpPr>
        <p:spPr>
          <a:xfrm>
            <a:off x="628649" y="1190771"/>
            <a:ext cx="2414353" cy="4986192"/>
          </a:xfrm>
        </p:spPr>
        <p:txBody>
          <a:bodyPr>
            <a:normAutofit/>
          </a:bodyPr>
          <a:lstStyle/>
          <a:p>
            <a:pPr marL="0" indent="0">
              <a:lnSpc>
                <a:spcPct val="150000"/>
              </a:lnSpc>
              <a:buNone/>
              <a:defRPr/>
            </a:pPr>
            <a:r>
              <a:rPr lang="vi-VN" altLang="en-US" dirty="0"/>
              <a:t>Khi một hàm trả về một tham chiếu, chúng ta có thể gọi hàm ở phía bên</a:t>
            </a:r>
            <a:r>
              <a:rPr lang="en-US" altLang="en-US" dirty="0"/>
              <a:t> </a:t>
            </a:r>
            <a:r>
              <a:rPr lang="vi-VN" altLang="en-US" dirty="0"/>
              <a:t>trái của một phép gán.</a:t>
            </a:r>
            <a:endParaRPr lang="en-US" altLang="en-US" dirty="0">
              <a:latin typeface="Courier New" panose="02070309020205020404" pitchFamily="49" charset="0"/>
              <a:cs typeface="Courier New" panose="02070309020205020404" pitchFamily="49" charset="0"/>
            </a:endParaRPr>
          </a:p>
        </p:txBody>
      </p:sp>
      <p:sp>
        <p:nvSpPr>
          <p:cNvPr id="5" name="Content Placeholder 4">
            <a:extLst>
              <a:ext uri="{FF2B5EF4-FFF2-40B4-BE49-F238E27FC236}">
                <a16:creationId xmlns:a16="http://schemas.microsoft.com/office/drawing/2014/main" id="{C168720B-D511-4D70-819C-9AEC78B5C7BB}"/>
              </a:ext>
            </a:extLst>
          </p:cNvPr>
          <p:cNvSpPr>
            <a:spLocks noGrp="1"/>
          </p:cNvSpPr>
          <p:nvPr>
            <p:ph sz="half" idx="2"/>
          </p:nvPr>
        </p:nvSpPr>
        <p:spPr>
          <a:xfrm>
            <a:off x="3282847" y="1190771"/>
            <a:ext cx="5726242" cy="4986192"/>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iostream.h</a:t>
            </a:r>
            <a:r>
              <a:rPr lang="en-US" sz="2000" dirty="0">
                <a:latin typeface="Courier New" panose="02070309020205020404" pitchFamily="49" charset="0"/>
                <a:cs typeface="Courier New" panose="02070309020205020404" pitchFamily="49" charset="0"/>
              </a:rPr>
              <a:t>&gt;</a:t>
            </a:r>
          </a:p>
          <a:p>
            <a:pPr marL="0" indent="0">
              <a:buNone/>
            </a:pPr>
            <a:r>
              <a:rPr lang="en-US" sz="2000" dirty="0">
                <a:latin typeface="Courier New" panose="02070309020205020404" pitchFamily="49" charset="0"/>
                <a:cs typeface="Courier New" panose="02070309020205020404" pitchFamily="49" charset="0"/>
              </a:rPr>
              <a:t>int X = 4;</a:t>
            </a:r>
          </a:p>
          <a:p>
            <a:pPr marL="0" indent="0">
              <a:buNone/>
            </a:pPr>
            <a:r>
              <a:rPr lang="en-US" sz="2000" dirty="0">
                <a:latin typeface="Courier New" panose="02070309020205020404" pitchFamily="49" charset="0"/>
                <a:cs typeface="Courier New" panose="02070309020205020404" pitchFamily="49" charset="0"/>
              </a:rPr>
              <a:t>int </a:t>
            </a:r>
            <a:r>
              <a:rPr lang="en-US" sz="2000" b="1" dirty="0">
                <a:solidFill>
                  <a:srgbClr val="FF0000"/>
                </a:solidFill>
                <a:latin typeface="Courier New" panose="02070309020205020404" pitchFamily="49" charset="0"/>
                <a:cs typeface="Courier New" panose="02070309020205020404" pitchFamily="49" charset="0"/>
              </a:rPr>
              <a:t>&amp;</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MyFunc</a:t>
            </a:r>
            <a:r>
              <a:rPr lang="en-US" sz="2000" dirty="0">
                <a:latin typeface="Courier New" panose="02070309020205020404" pitchFamily="49" charset="0"/>
                <a:cs typeface="Courier New" panose="02070309020205020404" pitchFamily="49" charset="0"/>
              </a:rPr>
              <a:t>(){</a:t>
            </a:r>
          </a:p>
          <a:p>
            <a:pPr marL="0" indent="404813">
              <a:buNone/>
            </a:pPr>
            <a:r>
              <a:rPr lang="en-US" sz="2000" dirty="0">
                <a:latin typeface="Courier New" panose="02070309020205020404" pitchFamily="49" charset="0"/>
                <a:cs typeface="Courier New" panose="02070309020205020404" pitchFamily="49" charset="0"/>
              </a:rPr>
              <a:t>return X;</a:t>
            </a: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int main(){</a:t>
            </a:r>
          </a:p>
          <a:p>
            <a:pPr marL="404813" indent="0">
              <a:buNone/>
            </a:pP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"X=“ &lt;&lt; X &lt;&lt; </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a:t>
            </a:r>
          </a:p>
          <a:p>
            <a:pPr marL="404813" indent="0">
              <a:buNone/>
            </a:pP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"X=“ &lt;&lt; </a:t>
            </a:r>
            <a:r>
              <a:rPr lang="en-US" sz="2000" dirty="0" err="1">
                <a:latin typeface="Courier New" panose="02070309020205020404" pitchFamily="49" charset="0"/>
                <a:cs typeface="Courier New" panose="02070309020205020404" pitchFamily="49" charset="0"/>
              </a:rPr>
              <a:t>MyFunc</a:t>
            </a:r>
            <a:r>
              <a:rPr lang="en-US" sz="2000" dirty="0">
                <a:latin typeface="Courier New" panose="02070309020205020404" pitchFamily="49" charset="0"/>
                <a:cs typeface="Courier New" panose="02070309020205020404" pitchFamily="49" charset="0"/>
              </a:rPr>
              <a:t>() &lt;&lt; </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a:t>
            </a:r>
          </a:p>
          <a:p>
            <a:pPr marL="404813" indent="0">
              <a:buNone/>
            </a:pPr>
            <a:r>
              <a:rPr lang="en-US" sz="2000" b="1" dirty="0" err="1">
                <a:solidFill>
                  <a:srgbClr val="FF0000"/>
                </a:solidFill>
                <a:latin typeface="Courier New" panose="02070309020205020404" pitchFamily="49" charset="0"/>
                <a:cs typeface="Courier New" panose="02070309020205020404" pitchFamily="49" charset="0"/>
              </a:rPr>
              <a:t>MyFunc</a:t>
            </a:r>
            <a:r>
              <a:rPr lang="en-US" sz="2000" b="1" dirty="0">
                <a:solidFill>
                  <a:srgbClr val="FF0000"/>
                </a:solidFill>
                <a:latin typeface="Courier New" panose="02070309020205020404" pitchFamily="49" charset="0"/>
                <a:cs typeface="Courier New" panose="02070309020205020404" pitchFamily="49" charset="0"/>
              </a:rPr>
              <a:t>() = 20;</a:t>
            </a:r>
            <a:r>
              <a:rPr lang="en-US" sz="2000" dirty="0">
                <a:latin typeface="Courier New" panose="02070309020205020404" pitchFamily="49" charset="0"/>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 ~X=20</a:t>
            </a:r>
          </a:p>
          <a:p>
            <a:pPr marL="404813" indent="0">
              <a:buNone/>
            </a:pP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"X=“ &lt;&lt; X &lt;&lt; </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a:t>
            </a:r>
          </a:p>
          <a:p>
            <a:pPr marL="404813" indent="0">
              <a:buNone/>
            </a:pPr>
            <a:r>
              <a:rPr lang="en-US" sz="2000" dirty="0">
                <a:latin typeface="Courier New" panose="02070309020205020404" pitchFamily="49" charset="0"/>
                <a:cs typeface="Courier New" panose="02070309020205020404" pitchFamily="49" charset="0"/>
              </a:rPr>
              <a:t>return 0;</a:t>
            </a:r>
          </a:p>
          <a:p>
            <a:pPr marL="0" indent="0">
              <a:buNone/>
            </a:pPr>
            <a:r>
              <a:rPr lang="en-US" sz="20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34</a:t>
            </a:fld>
            <a:endParaRPr lang="en-US"/>
          </a:p>
        </p:txBody>
      </p:sp>
    </p:spTree>
    <p:extLst>
      <p:ext uri="{BB962C8B-B14F-4D97-AF65-F5344CB8AC3E}">
        <p14:creationId xmlns:p14="http://schemas.microsoft.com/office/powerpoint/2010/main" val="1494661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BA5337B-0233-4ED0-BE4E-5B3C12CEEFD1}"/>
              </a:ext>
            </a:extLst>
          </p:cNvPr>
          <p:cNvSpPr>
            <a:spLocks noGrp="1" noChangeArrowheads="1"/>
          </p:cNvSpPr>
          <p:nvPr>
            <p:ph type="title"/>
          </p:nvPr>
        </p:nvSpPr>
        <p:spPr/>
        <p:txBody>
          <a:bodyPr/>
          <a:lstStyle/>
          <a:p>
            <a:pPr eaLnBrk="1" hangingPunct="1"/>
            <a:r>
              <a:rPr lang="vi-VN" altLang="en-US"/>
              <a:t>Đ</a:t>
            </a:r>
            <a:r>
              <a:rPr lang="fr-FR" altLang="en-US"/>
              <a:t>a n</a:t>
            </a:r>
            <a:r>
              <a:rPr lang="vi-VN" altLang="en-US"/>
              <a:t>ă</a:t>
            </a:r>
            <a:r>
              <a:rPr lang="fr-FR" altLang="en-US"/>
              <a:t>ng ho</a:t>
            </a:r>
            <a:r>
              <a:rPr lang="vi-VN" altLang="en-US"/>
              <a:t>á</a:t>
            </a:r>
            <a:r>
              <a:rPr lang="fr-FR" altLang="en-US"/>
              <a:t> to</a:t>
            </a:r>
            <a:r>
              <a:rPr lang="vi-VN" altLang="en-US"/>
              <a:t>án</a:t>
            </a:r>
            <a:r>
              <a:rPr lang="fr-FR" altLang="en-US"/>
              <a:t> t</a:t>
            </a:r>
            <a:r>
              <a:rPr lang="vi-VN" altLang="en-US"/>
              <a:t>ử</a:t>
            </a:r>
            <a:endParaRPr lang="en-US" altLang="en-US"/>
          </a:p>
        </p:txBody>
      </p:sp>
      <p:sp>
        <p:nvSpPr>
          <p:cNvPr id="47107" name="Rectangle 3">
            <a:extLst>
              <a:ext uri="{FF2B5EF4-FFF2-40B4-BE49-F238E27FC236}">
                <a16:creationId xmlns:a16="http://schemas.microsoft.com/office/drawing/2014/main" id="{42412DC2-8DB4-4A1A-A21E-E79B74F09497}"/>
              </a:ext>
            </a:extLst>
          </p:cNvPr>
          <p:cNvSpPr>
            <a:spLocks noGrp="1" noChangeArrowheads="1"/>
          </p:cNvSpPr>
          <p:nvPr>
            <p:ph type="body" idx="1"/>
          </p:nvPr>
        </p:nvSpPr>
        <p:spPr/>
        <p:txBody>
          <a:bodyPr>
            <a:normAutofit/>
          </a:bodyPr>
          <a:lstStyle/>
          <a:p>
            <a:r>
              <a:rPr lang="vi-VN" altLang="en-US" sz="3200" dirty="0"/>
              <a:t>Định nghĩa lại chức năng của các toán tử đã có sẵn</a:t>
            </a:r>
          </a:p>
          <a:p>
            <a:pPr lvl="1">
              <a:buFont typeface="Wingdings" panose="05000000000000000000" pitchFamily="2" charset="2"/>
              <a:buChar char="§"/>
            </a:pPr>
            <a:r>
              <a:rPr lang="vi-VN" altLang="en-US" sz="2800" dirty="0"/>
              <a:t>Thể hiện các phép toán một cách tự nhiên hơn</a:t>
            </a:r>
          </a:p>
          <a:p>
            <a:r>
              <a:rPr lang="vi-VN" altLang="en-US" sz="3200" dirty="0"/>
              <a:t>Ví dụ: thực hiện các phép cộng, trừ số phức </a:t>
            </a:r>
          </a:p>
          <a:p>
            <a:pPr lvl="1">
              <a:buFont typeface="Wingdings" panose="05000000000000000000" pitchFamily="2" charset="2"/>
              <a:buChar char="§"/>
            </a:pPr>
            <a:r>
              <a:rPr lang="vi-VN" altLang="en-US" sz="2800" dirty="0"/>
              <a:t>Trong C: Cần phải xây dựng các </a:t>
            </a:r>
            <a:r>
              <a:rPr lang="vi-VN" altLang="en-US" sz="2800"/>
              <a:t>hàm </a:t>
            </a:r>
            <a:r>
              <a:rPr lang="vi-VN" altLang="en-US" sz="2800">
                <a:latin typeface="Courier New" panose="02070309020205020404" pitchFamily="49" charset="0"/>
                <a:cs typeface="Courier New" panose="02070309020205020404" pitchFamily="49" charset="0"/>
              </a:rPr>
              <a:t>AddSP(), TruSP()</a:t>
            </a:r>
            <a:endParaRPr lang="vi-VN" altLang="en-US" sz="2800" dirty="0">
              <a:latin typeface="Courier New" panose="02070309020205020404" pitchFamily="49" charset="0"/>
              <a:cs typeface="Courier New" panose="02070309020205020404" pitchFamily="49" charset="0"/>
            </a:endParaRPr>
          </a:p>
          <a:p>
            <a:pPr lvl="1">
              <a:buFont typeface="Wingdings" panose="05000000000000000000" pitchFamily="2" charset="2"/>
              <a:buChar char="§"/>
            </a:pPr>
            <a:r>
              <a:rPr lang="vi-VN" altLang="en-US" sz="2800" dirty="0"/>
              <a:t>Không thể hiện được phép cộng và trừ cho các biểu thức như</a:t>
            </a:r>
            <a:r>
              <a:rPr lang="en-US" altLang="en-US" sz="2800" dirty="0"/>
              <a:t>: </a:t>
            </a:r>
            <a:r>
              <a:rPr lang="vi-VN" altLang="en-US" sz="2800" dirty="0">
                <a:latin typeface="Courier New" panose="02070309020205020404" pitchFamily="49" charset="0"/>
                <a:cs typeface="Courier New" panose="02070309020205020404" pitchFamily="49" charset="0"/>
              </a:rPr>
              <a:t>a=b+c-d+e+f-h-k</a:t>
            </a:r>
          </a:p>
          <a:p>
            <a:pPr eaLnBrk="1" hangingPunct="1">
              <a:buFontTx/>
              <a:buNone/>
            </a:pPr>
            <a:endParaRPr lang="en-US" altLang="en-US" sz="3200" dirty="0"/>
          </a:p>
        </p:txBody>
      </p:sp>
      <p:sp>
        <p:nvSpPr>
          <p:cNvPr id="4" name="Slide Number Placeholder 3">
            <a:extLst>
              <a:ext uri="{FF2B5EF4-FFF2-40B4-BE49-F238E27FC236}">
                <a16:creationId xmlns:a16="http://schemas.microsoft.com/office/drawing/2014/main" id="{3DC2BD2A-F1EF-430E-909F-C2F1EEE538A5}"/>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5E35C30-F998-4E65-8E60-673898DFF1BC}"/>
              </a:ext>
            </a:extLst>
          </p:cNvPr>
          <p:cNvSpPr>
            <a:spLocks noGrp="1" noChangeArrowheads="1"/>
          </p:cNvSpPr>
          <p:nvPr>
            <p:ph type="body" idx="1"/>
          </p:nvPr>
        </p:nvSpPr>
        <p:spPr>
          <a:xfrm>
            <a:off x="323850" y="260350"/>
            <a:ext cx="8820150" cy="6430736"/>
          </a:xfrm>
        </p:spPr>
        <p:txBody>
          <a:bodyPr>
            <a:normAutofit fontScale="77500" lnSpcReduction="20000"/>
          </a:bodyPr>
          <a:lstStyle/>
          <a:p>
            <a:pPr eaLnBrk="1" hangingPunct="1">
              <a:lnSpc>
                <a:spcPct val="80000"/>
              </a:lnSpc>
              <a:buFontTx/>
              <a:buNone/>
            </a:pPr>
            <a:r>
              <a:rPr lang="vi-VN" altLang="en-US" sz="2400" dirty="0">
                <a:latin typeface="Courier New" panose="02070309020205020404" pitchFamily="49" charset="0"/>
                <a:cs typeface="Courier New" panose="02070309020205020404" pitchFamily="49" charset="0"/>
              </a:rPr>
              <a:t> #include &lt;stdio.h&gt; </a:t>
            </a:r>
            <a:endParaRPr lang="en-US" altLang="en-US" sz="2400" dirty="0">
              <a:latin typeface="Courier New" panose="02070309020205020404" pitchFamily="49" charset="0"/>
              <a:cs typeface="Courier New" panose="02070309020205020404" pitchFamily="49" charset="0"/>
            </a:endParaRPr>
          </a:p>
          <a:p>
            <a:pPr eaLnBrk="1" hangingPunct="1">
              <a:lnSpc>
                <a:spcPct val="80000"/>
              </a:lnSpc>
              <a:buFontTx/>
              <a:buNone/>
            </a:pP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struct </a:t>
            </a:r>
            <a:r>
              <a:rPr lang="en-US" altLang="en-US" sz="2400" dirty="0">
                <a:latin typeface="Courier New" panose="02070309020205020404" pitchFamily="49" charset="0"/>
                <a:cs typeface="Courier New" panose="02070309020205020404" pitchFamily="49" charset="0"/>
              </a:rPr>
              <a:t> SP </a:t>
            </a:r>
            <a:r>
              <a:rPr lang="vi-VN" altLang="en-US" sz="2400" dirty="0">
                <a:latin typeface="Courier New" panose="02070309020205020404" pitchFamily="49" charset="0"/>
                <a:cs typeface="Courier New" panose="02070309020205020404" pitchFamily="49" charset="0"/>
              </a:rPr>
              <a:t>{</a:t>
            </a:r>
            <a:endParaRPr lang="fr-FR" altLang="en-US" sz="2400" dirty="0">
              <a:latin typeface="Courier New" panose="02070309020205020404" pitchFamily="49" charset="0"/>
              <a:cs typeface="Courier New" panose="02070309020205020404" pitchFamily="49" charset="0"/>
            </a:endParaRPr>
          </a:p>
          <a:p>
            <a:pPr eaLnBrk="1" hangingPunct="1">
              <a:lnSpc>
                <a:spcPct val="80000"/>
              </a:lnSpc>
              <a:buFontTx/>
              <a:buNone/>
            </a:pPr>
            <a:r>
              <a:rPr lang="fr-FR"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double real;</a:t>
            </a:r>
            <a:endParaRPr lang="en-US" altLang="en-US" sz="2400" dirty="0">
              <a:latin typeface="Courier New" panose="02070309020205020404" pitchFamily="49" charset="0"/>
              <a:cs typeface="Courier New" panose="02070309020205020404" pitchFamily="49" charset="0"/>
            </a:endParaRPr>
          </a:p>
          <a:p>
            <a:pPr eaLnBrk="1" hangingPunct="1">
              <a:lnSpc>
                <a:spcPct val="80000"/>
              </a:lnSpc>
              <a:buFontTx/>
              <a:buNone/>
            </a:pPr>
            <a:r>
              <a:rPr lang="fr-FR"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double </a:t>
            </a:r>
            <a:r>
              <a:rPr lang="en-US" altLang="en-US" sz="2400" dirty="0" err="1">
                <a:latin typeface="Courier New" panose="02070309020205020404" pitchFamily="49" charset="0"/>
                <a:cs typeface="Courier New" panose="02070309020205020404" pitchFamily="49" charset="0"/>
              </a:rPr>
              <a:t>img</a:t>
            </a:r>
            <a:r>
              <a:rPr lang="vi-VN" altLang="en-US" sz="2400" dirty="0">
                <a:latin typeface="Courier New" panose="02070309020205020404" pitchFamily="49" charset="0"/>
                <a:cs typeface="Courier New" panose="02070309020205020404" pitchFamily="49" charset="0"/>
              </a:rPr>
              <a:t>; </a:t>
            </a:r>
            <a:endParaRPr lang="en-US" altLang="en-US" dirty="0">
              <a:latin typeface="Courier New" panose="02070309020205020404" pitchFamily="49" charset="0"/>
              <a:cs typeface="Courier New" panose="02070309020205020404" pitchFamily="49" charset="0"/>
            </a:endParaRPr>
          </a:p>
          <a:p>
            <a:pPr eaLnBrk="1" hangingPunct="1">
              <a:lnSpc>
                <a:spcPct val="80000"/>
              </a:lnSpc>
              <a:buFontTx/>
              <a:buNone/>
            </a:pP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 </a:t>
            </a:r>
            <a:endParaRPr lang="fr-FR" altLang="en-US" sz="2400" dirty="0">
              <a:latin typeface="Courier New" panose="02070309020205020404" pitchFamily="49" charset="0"/>
              <a:cs typeface="Courier New" panose="02070309020205020404" pitchFamily="49" charset="0"/>
            </a:endParaRPr>
          </a:p>
          <a:p>
            <a:pPr eaLnBrk="1" hangingPunct="1">
              <a:lnSpc>
                <a:spcPct val="80000"/>
              </a:lnSpc>
              <a:buFontTx/>
              <a:buNone/>
            </a:pPr>
            <a:r>
              <a:rPr lang="fr-FR"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SP SetSP(double </a:t>
            </a:r>
            <a:r>
              <a:rPr lang="en-US" altLang="en-US" sz="2400" dirty="0">
                <a:latin typeface="Courier New" panose="02070309020205020404" pitchFamily="49" charset="0"/>
                <a:cs typeface="Courier New" panose="02070309020205020404" pitchFamily="49" charset="0"/>
              </a:rPr>
              <a:t>real</a:t>
            </a:r>
            <a:r>
              <a:rPr lang="vi-VN" altLang="en-US" sz="2400" dirty="0">
                <a:latin typeface="Courier New" panose="02070309020205020404" pitchFamily="49" charset="0"/>
                <a:cs typeface="Courier New" panose="02070309020205020404" pitchFamily="49" charset="0"/>
              </a:rPr>
              <a:t>,</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double </a:t>
            </a:r>
            <a:r>
              <a:rPr lang="en-US" altLang="en-US" sz="2400" dirty="0" err="1">
                <a:latin typeface="Courier New" panose="02070309020205020404" pitchFamily="49" charset="0"/>
                <a:cs typeface="Courier New" panose="02070309020205020404" pitchFamily="49" charset="0"/>
              </a:rPr>
              <a:t>img</a:t>
            </a:r>
            <a:r>
              <a:rPr lang="vi-VN" altLang="en-US" sz="2400" dirty="0">
                <a:latin typeface="Courier New" panose="02070309020205020404" pitchFamily="49" charset="0"/>
                <a:cs typeface="Courier New" panose="02070309020205020404" pitchFamily="49" charset="0"/>
              </a:rPr>
              <a:t>); </a:t>
            </a:r>
            <a:endParaRPr lang="fr-FR" altLang="en-US" sz="2400" dirty="0">
              <a:latin typeface="Courier New" panose="02070309020205020404" pitchFamily="49" charset="0"/>
              <a:cs typeface="Courier New" panose="02070309020205020404" pitchFamily="49" charset="0"/>
            </a:endParaRPr>
          </a:p>
          <a:p>
            <a:pPr eaLnBrk="1" hangingPunct="1">
              <a:lnSpc>
                <a:spcPct val="80000"/>
              </a:lnSpc>
              <a:buFontTx/>
              <a:buNone/>
            </a:pPr>
            <a:r>
              <a:rPr lang="fr-FR"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SP AddSP(SP C1,SP C2); </a:t>
            </a:r>
            <a:endParaRPr lang="fr-FR" altLang="en-US" sz="2400" dirty="0">
              <a:latin typeface="Courier New" panose="02070309020205020404" pitchFamily="49" charset="0"/>
              <a:cs typeface="Courier New" panose="02070309020205020404" pitchFamily="49" charset="0"/>
            </a:endParaRPr>
          </a:p>
          <a:p>
            <a:pPr eaLnBrk="1" hangingPunct="1">
              <a:lnSpc>
                <a:spcPct val="80000"/>
              </a:lnSpc>
              <a:buFontTx/>
              <a:buNone/>
            </a:pPr>
            <a:r>
              <a:rPr lang="fr-FR"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SP SubSP(SP C1,SP C2); </a:t>
            </a:r>
            <a:endParaRPr lang="fr-FR" altLang="en-US" sz="2400" dirty="0">
              <a:latin typeface="Courier New" panose="02070309020205020404" pitchFamily="49" charset="0"/>
              <a:cs typeface="Courier New" panose="02070309020205020404" pitchFamily="49" charset="0"/>
            </a:endParaRPr>
          </a:p>
          <a:p>
            <a:pPr eaLnBrk="1" hangingPunct="1">
              <a:lnSpc>
                <a:spcPct val="80000"/>
              </a:lnSpc>
              <a:buFontTx/>
              <a:buNone/>
            </a:pPr>
            <a:r>
              <a:rPr lang="fr-FR"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void DisplaySP(SP C); </a:t>
            </a:r>
            <a:endParaRPr lang="fr-FR" altLang="en-US" sz="2400" dirty="0">
              <a:latin typeface="Courier New" panose="02070309020205020404" pitchFamily="49" charset="0"/>
              <a:cs typeface="Courier New" panose="02070309020205020404" pitchFamily="49" charset="0"/>
            </a:endParaRPr>
          </a:p>
          <a:p>
            <a:pPr eaLnBrk="1" hangingPunct="1">
              <a:lnSpc>
                <a:spcPct val="80000"/>
              </a:lnSpc>
              <a:buFontTx/>
              <a:buNone/>
            </a:pPr>
            <a:r>
              <a:rPr lang="fr-FR"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int main(void) { </a:t>
            </a:r>
            <a:endParaRPr lang="fr-FR" altLang="en-US" sz="2400" dirty="0">
              <a:latin typeface="Courier New" panose="02070309020205020404" pitchFamily="49" charset="0"/>
              <a:cs typeface="Courier New" panose="02070309020205020404" pitchFamily="49" charset="0"/>
            </a:endParaRPr>
          </a:p>
          <a:p>
            <a:pPr eaLnBrk="1" hangingPunct="1">
              <a:lnSpc>
                <a:spcPct val="80000"/>
              </a:lnSpc>
              <a:buFontTx/>
              <a:buNone/>
            </a:pP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SP C1,C2,C3,C4;</a:t>
            </a:r>
            <a:endParaRPr lang="fr-FR" altLang="en-US" sz="2400" dirty="0">
              <a:latin typeface="Courier New" panose="02070309020205020404" pitchFamily="49" charset="0"/>
              <a:cs typeface="Courier New" panose="02070309020205020404" pitchFamily="49" charset="0"/>
            </a:endParaRPr>
          </a:p>
          <a:p>
            <a:pPr eaLnBrk="1" hangingPunct="1">
              <a:lnSpc>
                <a:spcPct val="80000"/>
              </a:lnSpc>
              <a:buFontTx/>
              <a:buNone/>
            </a:pP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C1 = SetSP(1.0,2.0);</a:t>
            </a:r>
            <a:endParaRPr lang="fr-FR" altLang="en-US" sz="2400" dirty="0">
              <a:latin typeface="Courier New" panose="02070309020205020404" pitchFamily="49" charset="0"/>
              <a:cs typeface="Courier New" panose="02070309020205020404" pitchFamily="49" charset="0"/>
            </a:endParaRPr>
          </a:p>
          <a:p>
            <a:pPr eaLnBrk="1" hangingPunct="1">
              <a:lnSpc>
                <a:spcPct val="80000"/>
              </a:lnSpc>
              <a:buFontTx/>
              <a:buNone/>
            </a:pP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C2 = SetSP(-3.0,4.0); </a:t>
            </a:r>
            <a:endParaRPr lang="fr-FR" altLang="en-US" sz="2400" dirty="0">
              <a:latin typeface="Courier New" panose="02070309020205020404" pitchFamily="49" charset="0"/>
              <a:cs typeface="Courier New" panose="02070309020205020404" pitchFamily="49" charset="0"/>
            </a:endParaRPr>
          </a:p>
          <a:p>
            <a:pPr eaLnBrk="1" hangingPunct="1">
              <a:lnSpc>
                <a:spcPct val="80000"/>
              </a:lnSpc>
              <a:buFontTx/>
              <a:buNone/>
            </a:pPr>
            <a:r>
              <a:rPr lang="fr-FR" altLang="en-US" sz="2400" dirty="0">
                <a:latin typeface="Courier New" panose="02070309020205020404" pitchFamily="49" charset="0"/>
                <a:cs typeface="Courier New" panose="02070309020205020404" pitchFamily="49" charset="0"/>
              </a:rPr>
              <a:t>    cout &lt;&lt; </a:t>
            </a:r>
            <a:r>
              <a:rPr lang="vi-VN" altLang="en-US" sz="2400" dirty="0">
                <a:latin typeface="Courier New" panose="02070309020205020404" pitchFamily="49" charset="0"/>
                <a:cs typeface="Courier New" panose="02070309020205020404" pitchFamily="49" charset="0"/>
              </a:rPr>
              <a:t>"\nSo phuc thu nhat:";</a:t>
            </a:r>
            <a:r>
              <a:rPr lang="fr-FR"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DisplaySP(C1); </a:t>
            </a:r>
            <a:endParaRPr lang="fr-FR" altLang="en-US" sz="2400" dirty="0">
              <a:latin typeface="Courier New" panose="02070309020205020404" pitchFamily="49" charset="0"/>
              <a:cs typeface="Courier New" panose="02070309020205020404" pitchFamily="49" charset="0"/>
            </a:endParaRPr>
          </a:p>
          <a:p>
            <a:pPr eaLnBrk="1" hangingPunct="1">
              <a:lnSpc>
                <a:spcPct val="80000"/>
              </a:lnSpc>
              <a:buFontTx/>
              <a:buNone/>
            </a:pPr>
            <a:r>
              <a:rPr lang="fr-FR" altLang="en-US" sz="2400" dirty="0">
                <a:latin typeface="Courier New" panose="02070309020205020404" pitchFamily="49" charset="0"/>
                <a:cs typeface="Courier New" panose="02070309020205020404" pitchFamily="49" charset="0"/>
              </a:rPr>
              <a:t>    cout &lt;&lt; </a:t>
            </a:r>
            <a:r>
              <a:rPr lang="vi-VN" altLang="en-US" sz="2400" dirty="0">
                <a:latin typeface="Courier New" panose="02070309020205020404" pitchFamily="49" charset="0"/>
                <a:cs typeface="Courier New" panose="02070309020205020404" pitchFamily="49" charset="0"/>
              </a:rPr>
              <a:t>"\nSo phuc thu hai:";</a:t>
            </a:r>
            <a:r>
              <a:rPr lang="fr-FR"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DisplaySP(C2); </a:t>
            </a:r>
            <a:endParaRPr lang="fr-FR" altLang="en-US" sz="2400" dirty="0">
              <a:latin typeface="Courier New" panose="02070309020205020404" pitchFamily="49" charset="0"/>
              <a:cs typeface="Courier New" panose="02070309020205020404" pitchFamily="49" charset="0"/>
            </a:endParaRPr>
          </a:p>
          <a:p>
            <a:pPr eaLnBrk="1" hangingPunct="1">
              <a:lnSpc>
                <a:spcPct val="80000"/>
              </a:lnSpc>
              <a:buFontTx/>
              <a:buNone/>
            </a:pP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C3 = AddSP(C1,C2);</a:t>
            </a:r>
            <a:r>
              <a:rPr lang="fr-FR"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 </a:t>
            </a:r>
            <a:endParaRPr lang="en-US" altLang="en-US" sz="2400" dirty="0">
              <a:latin typeface="Courier New" panose="02070309020205020404" pitchFamily="49" charset="0"/>
              <a:cs typeface="Courier New" panose="02070309020205020404" pitchFamily="49" charset="0"/>
            </a:endParaRPr>
          </a:p>
          <a:p>
            <a:pPr eaLnBrk="1" hangingPunct="1">
              <a:lnSpc>
                <a:spcPct val="80000"/>
              </a:lnSpc>
              <a:buFontTx/>
              <a:buNone/>
            </a:pP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C4 = SubSP(C1,C2); </a:t>
            </a:r>
            <a:endParaRPr lang="fr-FR" altLang="en-US" sz="2400" dirty="0">
              <a:latin typeface="Courier New" panose="02070309020205020404" pitchFamily="49" charset="0"/>
              <a:cs typeface="Courier New" panose="02070309020205020404" pitchFamily="49" charset="0"/>
            </a:endParaRPr>
          </a:p>
          <a:p>
            <a:pPr eaLnBrk="1" hangingPunct="1">
              <a:lnSpc>
                <a:spcPct val="80000"/>
              </a:lnSpc>
              <a:buFontTx/>
              <a:buNone/>
            </a:pPr>
            <a:r>
              <a:rPr lang="fr-FR" altLang="en-US" sz="2400" dirty="0">
                <a:latin typeface="Courier New" panose="02070309020205020404" pitchFamily="49" charset="0"/>
                <a:cs typeface="Courier New" panose="02070309020205020404" pitchFamily="49" charset="0"/>
              </a:rPr>
              <a:t>    cout &lt;&lt; </a:t>
            </a:r>
            <a:r>
              <a:rPr lang="vi-VN" altLang="en-US" sz="2400" dirty="0">
                <a:latin typeface="Courier New" panose="02070309020205020404" pitchFamily="49" charset="0"/>
                <a:cs typeface="Courier New" panose="02070309020205020404" pitchFamily="49" charset="0"/>
              </a:rPr>
              <a:t>"\nTong hai so phuc nay:";</a:t>
            </a:r>
            <a:r>
              <a:rPr lang="fr-FR"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DisplaySP(C3); </a:t>
            </a:r>
            <a:endParaRPr lang="fr-FR" altLang="en-US" sz="2400" dirty="0">
              <a:latin typeface="Courier New" panose="02070309020205020404" pitchFamily="49" charset="0"/>
              <a:cs typeface="Courier New" panose="02070309020205020404" pitchFamily="49" charset="0"/>
            </a:endParaRPr>
          </a:p>
          <a:p>
            <a:pPr eaLnBrk="1" hangingPunct="1">
              <a:lnSpc>
                <a:spcPct val="80000"/>
              </a:lnSpc>
              <a:buFontTx/>
              <a:buNone/>
            </a:pPr>
            <a:r>
              <a:rPr lang="fr-FR" altLang="en-US" sz="2400" dirty="0">
                <a:latin typeface="Courier New" panose="02070309020205020404" pitchFamily="49" charset="0"/>
                <a:cs typeface="Courier New" panose="02070309020205020404" pitchFamily="49" charset="0"/>
              </a:rPr>
              <a:t>    cout &lt;&lt; </a:t>
            </a:r>
            <a:r>
              <a:rPr lang="vi-VN" altLang="en-US" sz="2400" dirty="0">
                <a:latin typeface="Courier New" panose="02070309020205020404" pitchFamily="49" charset="0"/>
                <a:cs typeface="Courier New" panose="02070309020205020404" pitchFamily="49" charset="0"/>
              </a:rPr>
              <a:t>"\nHieu hai so phuc nay:";</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DisplaySP(C4); </a:t>
            </a:r>
            <a:endParaRPr lang="fr-FR" altLang="en-US" sz="2400" dirty="0">
              <a:latin typeface="Courier New" panose="02070309020205020404" pitchFamily="49" charset="0"/>
              <a:cs typeface="Courier New" panose="02070309020205020404" pitchFamily="49" charset="0"/>
            </a:endParaRPr>
          </a:p>
          <a:p>
            <a:pPr eaLnBrk="1" hangingPunct="1">
              <a:lnSpc>
                <a:spcPct val="80000"/>
              </a:lnSpc>
              <a:buFontTx/>
              <a:buNone/>
            </a:pPr>
            <a:r>
              <a:rPr lang="fr-FR"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return 0; </a:t>
            </a:r>
            <a:endParaRPr lang="fr-FR" altLang="en-US" sz="2400" dirty="0">
              <a:latin typeface="Courier New" panose="02070309020205020404" pitchFamily="49" charset="0"/>
              <a:cs typeface="Courier New" panose="02070309020205020404" pitchFamily="49" charset="0"/>
            </a:endParaRPr>
          </a:p>
          <a:p>
            <a:pPr eaLnBrk="1" hangingPunct="1">
              <a:lnSpc>
                <a:spcPct val="80000"/>
              </a:lnSpc>
              <a:buFontTx/>
              <a:buNone/>
            </a:pPr>
            <a:r>
              <a:rPr lang="vi-VN" altLang="en-US" sz="2400" dirty="0">
                <a:latin typeface="Courier New" panose="02070309020205020404" pitchFamily="49" charset="0"/>
                <a:cs typeface="Courier New" panose="02070309020205020404" pitchFamily="49" charset="0"/>
              </a:rPr>
              <a:t>}</a:t>
            </a:r>
          </a:p>
        </p:txBody>
      </p:sp>
      <p:sp>
        <p:nvSpPr>
          <p:cNvPr id="3" name="Slide Number Placeholder 3">
            <a:extLst>
              <a:ext uri="{FF2B5EF4-FFF2-40B4-BE49-F238E27FC236}">
                <a16:creationId xmlns:a16="http://schemas.microsoft.com/office/drawing/2014/main" id="{1F1ED61A-F25E-405B-9101-1BDB6240AB31}"/>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4047F99-4314-4A81-B4E1-36F719BEAA4F}"/>
              </a:ext>
            </a:extLst>
          </p:cNvPr>
          <p:cNvSpPr>
            <a:spLocks noGrp="1" noChangeArrowheads="1"/>
          </p:cNvSpPr>
          <p:nvPr>
            <p:ph type="body" idx="1"/>
          </p:nvPr>
        </p:nvSpPr>
        <p:spPr>
          <a:xfrm>
            <a:off x="685800" y="260350"/>
            <a:ext cx="8134350" cy="6597650"/>
          </a:xfrm>
        </p:spPr>
        <p:txBody>
          <a:bodyPr>
            <a:normAutofit fontScale="77500" lnSpcReduction="20000"/>
          </a:bodyPr>
          <a:lstStyle/>
          <a:p>
            <a:pPr eaLnBrk="1" hangingPunct="1">
              <a:lnSpc>
                <a:spcPct val="90000"/>
              </a:lnSpc>
              <a:buFontTx/>
              <a:buNone/>
            </a:pPr>
            <a:r>
              <a:rPr lang="vi-VN" altLang="en-US" sz="2400" dirty="0">
                <a:latin typeface="Courier New" panose="02070309020205020404" pitchFamily="49" charset="0"/>
                <a:cs typeface="Courier New" panose="02070309020205020404" pitchFamily="49" charset="0"/>
              </a:rPr>
              <a:t>SP SetSP(double </a:t>
            </a:r>
            <a:r>
              <a:rPr lang="en-US" altLang="en-US" sz="2400" dirty="0">
                <a:latin typeface="Courier New" panose="02070309020205020404" pitchFamily="49" charset="0"/>
                <a:cs typeface="Courier New" panose="02070309020205020404" pitchFamily="49" charset="0"/>
              </a:rPr>
              <a:t>real</a:t>
            </a:r>
            <a:r>
              <a:rPr lang="vi-VN" altLang="en-US" sz="2400" dirty="0">
                <a:latin typeface="Courier New" panose="02070309020205020404" pitchFamily="49" charset="0"/>
                <a:cs typeface="Courier New" panose="02070309020205020404" pitchFamily="49" charset="0"/>
              </a:rPr>
              <a:t>,double </a:t>
            </a:r>
            <a:r>
              <a:rPr lang="en-US" altLang="en-US" sz="2400" dirty="0" err="1">
                <a:latin typeface="Courier New" panose="02070309020205020404" pitchFamily="49" charset="0"/>
                <a:cs typeface="Courier New" panose="02070309020205020404" pitchFamily="49" charset="0"/>
              </a:rPr>
              <a:t>img</a:t>
            </a:r>
            <a:r>
              <a:rPr lang="vi-VN" altLang="en-US" sz="2400" dirty="0">
                <a:latin typeface="Courier New" panose="02070309020205020404" pitchFamily="49" charset="0"/>
                <a:cs typeface="Courier New" panose="02070309020205020404" pitchFamily="49" charset="0"/>
              </a:rPr>
              <a:t>) { </a:t>
            </a:r>
            <a:endParaRPr lang="fr-FR" altLang="en-US" sz="2400" dirty="0">
              <a:latin typeface="Courier New" panose="02070309020205020404" pitchFamily="49" charset="0"/>
              <a:cs typeface="Courier New" panose="02070309020205020404" pitchFamily="49" charset="0"/>
            </a:endParaRPr>
          </a:p>
          <a:p>
            <a:pPr eaLnBrk="1" hangingPunct="1">
              <a:lnSpc>
                <a:spcPct val="90000"/>
              </a:lnSpc>
              <a:buFontTx/>
              <a:buNone/>
            </a:pPr>
            <a:r>
              <a:rPr lang="fr-FR"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SP </a:t>
            </a:r>
            <a:r>
              <a:rPr lang="en-US" altLang="en-US" dirty="0" err="1">
                <a:latin typeface="Courier New" panose="02070309020205020404" pitchFamily="49" charset="0"/>
                <a:cs typeface="Courier New" panose="02070309020205020404" pitchFamily="49" charset="0"/>
              </a:rPr>
              <a:t>tmp</a:t>
            </a:r>
            <a:r>
              <a:rPr lang="vi-VN" altLang="en-US" sz="2400" dirty="0">
                <a:latin typeface="Courier New" panose="02070309020205020404" pitchFamily="49" charset="0"/>
                <a:cs typeface="Courier New" panose="02070309020205020404" pitchFamily="49" charset="0"/>
              </a:rPr>
              <a:t>; </a:t>
            </a:r>
            <a:endParaRPr lang="fr-FR" altLang="en-US" sz="2400" dirty="0">
              <a:latin typeface="Courier New" panose="02070309020205020404" pitchFamily="49" charset="0"/>
              <a:cs typeface="Courier New" panose="02070309020205020404" pitchFamily="49" charset="0"/>
            </a:endParaRPr>
          </a:p>
          <a:p>
            <a:pPr>
              <a:buNone/>
            </a:pPr>
            <a:r>
              <a:rPr lang="fr-FR" altLang="en-US" sz="2400"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tmp</a:t>
            </a:r>
            <a:r>
              <a:rPr lang="vi-VN" altLang="en-US" sz="2400" dirty="0">
                <a:latin typeface="Courier New" panose="02070309020205020404" pitchFamily="49" charset="0"/>
                <a:cs typeface="Courier New" panose="02070309020205020404" pitchFamily="49" charset="0"/>
              </a:rPr>
              <a:t>.real = </a:t>
            </a:r>
            <a:r>
              <a:rPr lang="en-US" altLang="en-US" dirty="0">
                <a:latin typeface="Courier New" panose="02070309020205020404" pitchFamily="49" charset="0"/>
                <a:cs typeface="Courier New" panose="02070309020205020404" pitchFamily="49" charset="0"/>
              </a:rPr>
              <a:t>real</a:t>
            </a:r>
            <a:r>
              <a:rPr lang="vi-VN"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tmp</a:t>
            </a:r>
            <a:r>
              <a:rPr lang="vi-VN" altLang="en-US" sz="2400"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img</a:t>
            </a:r>
            <a:r>
              <a:rPr lang="vi-VN" altLang="en-US" sz="2400" dirty="0">
                <a:latin typeface="Courier New" panose="02070309020205020404" pitchFamily="49" charset="0"/>
                <a:cs typeface="Courier New" panose="02070309020205020404" pitchFamily="49" charset="0"/>
              </a:rPr>
              <a:t> = </a:t>
            </a:r>
            <a:r>
              <a:rPr lang="en-US" altLang="en-US" dirty="0" err="1">
                <a:latin typeface="Courier New" panose="02070309020205020404" pitchFamily="49" charset="0"/>
                <a:cs typeface="Courier New" panose="02070309020205020404" pitchFamily="49" charset="0"/>
              </a:rPr>
              <a:t>img</a:t>
            </a:r>
            <a:r>
              <a:rPr lang="vi-VN" altLang="en-US" sz="2400" dirty="0">
                <a:latin typeface="Courier New" panose="02070309020205020404" pitchFamily="49" charset="0"/>
                <a:cs typeface="Courier New" panose="02070309020205020404" pitchFamily="49" charset="0"/>
              </a:rPr>
              <a:t>; </a:t>
            </a:r>
            <a:endParaRPr lang="fr-FR" altLang="en-US" sz="2400" dirty="0">
              <a:latin typeface="Courier New" panose="02070309020205020404" pitchFamily="49" charset="0"/>
              <a:cs typeface="Courier New" panose="02070309020205020404" pitchFamily="49" charset="0"/>
            </a:endParaRPr>
          </a:p>
          <a:p>
            <a:pPr eaLnBrk="1" hangingPunct="1">
              <a:lnSpc>
                <a:spcPct val="90000"/>
              </a:lnSpc>
              <a:buFontTx/>
              <a:buNone/>
            </a:pPr>
            <a:r>
              <a:rPr lang="fr-FR"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return </a:t>
            </a:r>
            <a:r>
              <a:rPr lang="en-US" altLang="en-US" dirty="0" err="1">
                <a:latin typeface="Courier New" panose="02070309020205020404" pitchFamily="49" charset="0"/>
                <a:cs typeface="Courier New" panose="02070309020205020404" pitchFamily="49" charset="0"/>
              </a:rPr>
              <a:t>tmp</a:t>
            </a:r>
            <a:r>
              <a:rPr lang="vi-VN" altLang="en-US" sz="2400" dirty="0">
                <a:latin typeface="Courier New" panose="02070309020205020404" pitchFamily="49" charset="0"/>
                <a:cs typeface="Courier New" panose="02070309020205020404" pitchFamily="49" charset="0"/>
              </a:rPr>
              <a:t>; </a:t>
            </a:r>
            <a:endParaRPr lang="en-US" altLang="en-US" sz="2400" dirty="0">
              <a:latin typeface="Courier New" panose="02070309020205020404" pitchFamily="49" charset="0"/>
              <a:cs typeface="Courier New" panose="02070309020205020404" pitchFamily="49" charset="0"/>
            </a:endParaRPr>
          </a:p>
          <a:p>
            <a:pPr eaLnBrk="1" hangingPunct="1">
              <a:lnSpc>
                <a:spcPct val="90000"/>
              </a:lnSpc>
              <a:buFontTx/>
              <a:buNone/>
            </a:pPr>
            <a:r>
              <a:rPr lang="vi-VN" altLang="en-US" sz="2400" dirty="0">
                <a:latin typeface="Courier New" panose="02070309020205020404" pitchFamily="49" charset="0"/>
                <a:cs typeface="Courier New" panose="02070309020205020404" pitchFamily="49" charset="0"/>
              </a:rPr>
              <a:t>} </a:t>
            </a:r>
            <a:endParaRPr lang="fr-FR" altLang="en-US" sz="2400" dirty="0">
              <a:latin typeface="Courier New" panose="02070309020205020404" pitchFamily="49" charset="0"/>
              <a:cs typeface="Courier New" panose="02070309020205020404" pitchFamily="49" charset="0"/>
            </a:endParaRPr>
          </a:p>
          <a:p>
            <a:pPr eaLnBrk="1" hangingPunct="1">
              <a:lnSpc>
                <a:spcPct val="90000"/>
              </a:lnSpc>
              <a:buFontTx/>
              <a:buNone/>
            </a:pPr>
            <a:r>
              <a:rPr lang="vi-VN" altLang="en-US" sz="2400" dirty="0">
                <a:latin typeface="Courier New" panose="02070309020205020404" pitchFamily="49" charset="0"/>
                <a:cs typeface="Courier New" panose="02070309020205020404" pitchFamily="49" charset="0"/>
              </a:rPr>
              <a:t>SP AddSP(SP C1,SP C2) { </a:t>
            </a:r>
            <a:endParaRPr lang="fr-FR" altLang="en-US" sz="2400" dirty="0">
              <a:latin typeface="Courier New" panose="02070309020205020404" pitchFamily="49" charset="0"/>
              <a:cs typeface="Courier New" panose="02070309020205020404" pitchFamily="49" charset="0"/>
            </a:endParaRPr>
          </a:p>
          <a:p>
            <a:pPr eaLnBrk="1" hangingPunct="1">
              <a:lnSpc>
                <a:spcPct val="90000"/>
              </a:lnSpc>
              <a:buFontTx/>
              <a:buNone/>
            </a:pP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SP tmp; </a:t>
            </a:r>
            <a:endParaRPr lang="fr-FR" altLang="en-US" sz="2400" dirty="0">
              <a:latin typeface="Courier New" panose="02070309020205020404" pitchFamily="49" charset="0"/>
              <a:cs typeface="Courier New" panose="02070309020205020404" pitchFamily="49" charset="0"/>
            </a:endParaRPr>
          </a:p>
          <a:p>
            <a:pPr eaLnBrk="1" hangingPunct="1">
              <a:lnSpc>
                <a:spcPct val="90000"/>
              </a:lnSpc>
              <a:buFontTx/>
              <a:buNone/>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tmp</a:t>
            </a:r>
            <a:r>
              <a:rPr lang="vi-VN" altLang="en-US" sz="2400" dirty="0">
                <a:latin typeface="Courier New" panose="02070309020205020404" pitchFamily="49" charset="0"/>
                <a:cs typeface="Courier New" panose="02070309020205020404" pitchFamily="49" charset="0"/>
              </a:rPr>
              <a:t>.real = C1.real</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C2.real; </a:t>
            </a:r>
            <a:endParaRPr lang="fr-FR" altLang="en-US" sz="2400" dirty="0">
              <a:latin typeface="Courier New" panose="02070309020205020404" pitchFamily="49" charset="0"/>
              <a:cs typeface="Courier New" panose="02070309020205020404" pitchFamily="49" charset="0"/>
            </a:endParaRPr>
          </a:p>
          <a:p>
            <a:pPr eaLnBrk="1" hangingPunct="1">
              <a:lnSpc>
                <a:spcPct val="90000"/>
              </a:lnSpc>
              <a:buFontTx/>
              <a:buNone/>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tmp</a:t>
            </a:r>
            <a:r>
              <a:rPr lang="vi-VN"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img</a:t>
            </a:r>
            <a:r>
              <a:rPr lang="vi-VN" altLang="en-US" sz="2400" dirty="0">
                <a:latin typeface="Courier New" panose="02070309020205020404" pitchFamily="49" charset="0"/>
                <a:cs typeface="Courier New" panose="02070309020205020404" pitchFamily="49" charset="0"/>
              </a:rPr>
              <a:t> = C1.</a:t>
            </a:r>
            <a:r>
              <a:rPr lang="en-US" altLang="en-US" sz="2400" dirty="0" err="1">
                <a:latin typeface="Courier New" panose="02070309020205020404" pitchFamily="49" charset="0"/>
                <a:cs typeface="Courier New" panose="02070309020205020404" pitchFamily="49" charset="0"/>
              </a:rPr>
              <a:t>img</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C2.</a:t>
            </a:r>
            <a:r>
              <a:rPr lang="en-US" altLang="en-US" sz="2400" dirty="0" err="1">
                <a:latin typeface="Courier New" panose="02070309020205020404" pitchFamily="49" charset="0"/>
                <a:cs typeface="Courier New" panose="02070309020205020404" pitchFamily="49" charset="0"/>
              </a:rPr>
              <a:t>img</a:t>
            </a:r>
            <a:r>
              <a:rPr lang="vi-VN" altLang="en-US" sz="2400" dirty="0">
                <a:latin typeface="Courier New" panose="02070309020205020404" pitchFamily="49" charset="0"/>
                <a:cs typeface="Courier New" panose="02070309020205020404" pitchFamily="49" charset="0"/>
              </a:rPr>
              <a:t>; </a:t>
            </a:r>
            <a:endParaRPr lang="fr-FR" altLang="en-US" sz="2400" dirty="0">
              <a:latin typeface="Courier New" panose="02070309020205020404" pitchFamily="49" charset="0"/>
              <a:cs typeface="Courier New" panose="02070309020205020404" pitchFamily="49" charset="0"/>
            </a:endParaRPr>
          </a:p>
          <a:p>
            <a:pPr eaLnBrk="1" hangingPunct="1">
              <a:lnSpc>
                <a:spcPct val="90000"/>
              </a:lnSpc>
              <a:buFontTx/>
              <a:buNone/>
            </a:pP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return </a:t>
            </a:r>
            <a:r>
              <a:rPr lang="en-US" altLang="en-US" sz="2400" dirty="0" err="1">
                <a:latin typeface="Courier New" panose="02070309020205020404" pitchFamily="49" charset="0"/>
                <a:cs typeface="Courier New" panose="02070309020205020404" pitchFamily="49" charset="0"/>
              </a:rPr>
              <a:t>tmp</a:t>
            </a:r>
            <a:r>
              <a:rPr lang="vi-VN" altLang="en-US" sz="2400" dirty="0">
                <a:latin typeface="Courier New" panose="02070309020205020404" pitchFamily="49" charset="0"/>
                <a:cs typeface="Courier New" panose="02070309020205020404" pitchFamily="49" charset="0"/>
              </a:rPr>
              <a:t>; </a:t>
            </a:r>
            <a:endParaRPr lang="en-US" altLang="en-US" sz="2400" dirty="0">
              <a:latin typeface="Courier New" panose="02070309020205020404" pitchFamily="49" charset="0"/>
              <a:cs typeface="Courier New" panose="02070309020205020404" pitchFamily="49" charset="0"/>
            </a:endParaRPr>
          </a:p>
          <a:p>
            <a:pPr eaLnBrk="1" hangingPunct="1">
              <a:lnSpc>
                <a:spcPct val="90000"/>
              </a:lnSpc>
              <a:buFontTx/>
              <a:buNone/>
            </a:pPr>
            <a:r>
              <a:rPr lang="vi-VN" altLang="en-US" sz="2400" dirty="0">
                <a:latin typeface="Courier New" panose="02070309020205020404" pitchFamily="49" charset="0"/>
                <a:cs typeface="Courier New" panose="02070309020205020404" pitchFamily="49" charset="0"/>
              </a:rPr>
              <a:t>} </a:t>
            </a:r>
            <a:endParaRPr lang="fr-FR" altLang="en-US" sz="2400" dirty="0">
              <a:latin typeface="Courier New" panose="02070309020205020404" pitchFamily="49" charset="0"/>
              <a:cs typeface="Courier New" panose="02070309020205020404" pitchFamily="49" charset="0"/>
            </a:endParaRPr>
          </a:p>
          <a:p>
            <a:pPr eaLnBrk="1" hangingPunct="1">
              <a:lnSpc>
                <a:spcPct val="90000"/>
              </a:lnSpc>
              <a:buFontTx/>
              <a:buNone/>
            </a:pPr>
            <a:r>
              <a:rPr lang="vi-VN" altLang="en-US" sz="2400" dirty="0">
                <a:latin typeface="Courier New" panose="02070309020205020404" pitchFamily="49" charset="0"/>
                <a:cs typeface="Courier New" panose="02070309020205020404" pitchFamily="49" charset="0"/>
              </a:rPr>
              <a:t>SP SubSP(SP C1,SP C2) { </a:t>
            </a:r>
            <a:endParaRPr lang="fr-FR" altLang="en-US" sz="2400" dirty="0">
              <a:latin typeface="Courier New" panose="02070309020205020404" pitchFamily="49" charset="0"/>
              <a:cs typeface="Courier New" panose="02070309020205020404" pitchFamily="49" charset="0"/>
            </a:endParaRPr>
          </a:p>
          <a:p>
            <a:pPr eaLnBrk="1" hangingPunct="1">
              <a:lnSpc>
                <a:spcPct val="90000"/>
              </a:lnSpc>
              <a:buFontTx/>
              <a:buNone/>
            </a:pPr>
            <a:r>
              <a:rPr lang="fr-FR"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SP </a:t>
            </a:r>
            <a:r>
              <a:rPr lang="en-US" altLang="en-US" sz="2400" dirty="0" err="1">
                <a:latin typeface="Courier New" panose="02070309020205020404" pitchFamily="49" charset="0"/>
                <a:cs typeface="Courier New" panose="02070309020205020404" pitchFamily="49" charset="0"/>
              </a:rPr>
              <a:t>tmp</a:t>
            </a:r>
            <a:r>
              <a:rPr lang="vi-VN" altLang="en-US" sz="2400" dirty="0">
                <a:latin typeface="Courier New" panose="02070309020205020404" pitchFamily="49" charset="0"/>
                <a:cs typeface="Courier New" panose="02070309020205020404" pitchFamily="49" charset="0"/>
              </a:rPr>
              <a:t>; </a:t>
            </a:r>
            <a:endParaRPr lang="fr-FR" altLang="en-US" sz="2400" dirty="0">
              <a:latin typeface="Courier New" panose="02070309020205020404" pitchFamily="49" charset="0"/>
              <a:cs typeface="Courier New" panose="02070309020205020404" pitchFamily="49" charset="0"/>
            </a:endParaRPr>
          </a:p>
          <a:p>
            <a:pPr eaLnBrk="1" hangingPunct="1">
              <a:lnSpc>
                <a:spcPct val="90000"/>
              </a:lnSpc>
              <a:buFontTx/>
              <a:buNone/>
            </a:pPr>
            <a:r>
              <a:rPr lang="fr-FR"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tmp</a:t>
            </a:r>
            <a:r>
              <a:rPr lang="vi-VN" altLang="en-US" sz="2400" dirty="0">
                <a:latin typeface="Courier New" panose="02070309020205020404" pitchFamily="49" charset="0"/>
                <a:cs typeface="Courier New" panose="02070309020205020404" pitchFamily="49" charset="0"/>
              </a:rPr>
              <a:t>.real = C1.real</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C2.real; </a:t>
            </a:r>
            <a:endParaRPr lang="fr-FR" altLang="en-US" sz="2400" dirty="0">
              <a:latin typeface="Courier New" panose="02070309020205020404" pitchFamily="49" charset="0"/>
              <a:cs typeface="Courier New" panose="02070309020205020404" pitchFamily="49" charset="0"/>
            </a:endParaRPr>
          </a:p>
          <a:p>
            <a:pPr>
              <a:buNone/>
            </a:pPr>
            <a:r>
              <a:rPr lang="fr-FR"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tmp</a:t>
            </a:r>
            <a:r>
              <a:rPr lang="vi-VN" altLang="en-US" sz="2400"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img</a:t>
            </a:r>
            <a:r>
              <a:rPr lang="vi-VN" altLang="en-US" sz="2400" dirty="0">
                <a:latin typeface="Courier New" panose="02070309020205020404" pitchFamily="49" charset="0"/>
                <a:cs typeface="Courier New" panose="02070309020205020404" pitchFamily="49" charset="0"/>
              </a:rPr>
              <a:t> = C1.</a:t>
            </a:r>
            <a:r>
              <a:rPr lang="en-US" altLang="en-US" dirty="0" err="1">
                <a:latin typeface="Courier New" panose="02070309020205020404" pitchFamily="49" charset="0"/>
                <a:cs typeface="Courier New" panose="02070309020205020404" pitchFamily="49" charset="0"/>
              </a:rPr>
              <a:t>img</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C2.</a:t>
            </a:r>
            <a:r>
              <a:rPr lang="en-US" altLang="en-US" dirty="0" err="1">
                <a:latin typeface="Courier New" panose="02070309020205020404" pitchFamily="49" charset="0"/>
                <a:cs typeface="Courier New" panose="02070309020205020404" pitchFamily="49" charset="0"/>
              </a:rPr>
              <a:t>img</a:t>
            </a:r>
            <a:r>
              <a:rPr lang="vi-VN" altLang="en-US" sz="2400" dirty="0">
                <a:latin typeface="Courier New" panose="02070309020205020404" pitchFamily="49" charset="0"/>
                <a:cs typeface="Courier New" panose="02070309020205020404" pitchFamily="49" charset="0"/>
              </a:rPr>
              <a:t>; </a:t>
            </a:r>
            <a:endParaRPr lang="fr-FR" altLang="en-US" sz="2400" dirty="0">
              <a:latin typeface="Courier New" panose="02070309020205020404" pitchFamily="49" charset="0"/>
              <a:cs typeface="Courier New" panose="02070309020205020404" pitchFamily="49" charset="0"/>
            </a:endParaRPr>
          </a:p>
          <a:p>
            <a:pPr eaLnBrk="1" hangingPunct="1">
              <a:lnSpc>
                <a:spcPct val="90000"/>
              </a:lnSpc>
              <a:buFontTx/>
              <a:buNone/>
            </a:pPr>
            <a:r>
              <a:rPr lang="vi-VN" altLang="en-US" sz="2400" dirty="0">
                <a:latin typeface="Courier New" panose="02070309020205020404" pitchFamily="49" charset="0"/>
                <a:cs typeface="Courier New" panose="02070309020205020404" pitchFamily="49" charset="0"/>
              </a:rPr>
              <a:t>return </a:t>
            </a:r>
            <a:r>
              <a:rPr lang="en-US" altLang="en-US" sz="2400" dirty="0" err="1">
                <a:latin typeface="Courier New" panose="02070309020205020404" pitchFamily="49" charset="0"/>
                <a:cs typeface="Courier New" panose="02070309020205020404" pitchFamily="49" charset="0"/>
              </a:rPr>
              <a:t>tmp</a:t>
            </a:r>
            <a:r>
              <a:rPr lang="vi-VN" altLang="en-US" sz="2400" dirty="0">
                <a:latin typeface="Courier New" panose="02070309020205020404" pitchFamily="49" charset="0"/>
                <a:cs typeface="Courier New" panose="02070309020205020404" pitchFamily="49" charset="0"/>
              </a:rPr>
              <a:t>; </a:t>
            </a:r>
            <a:endParaRPr lang="en-US" altLang="en-US" sz="2400" dirty="0">
              <a:latin typeface="Courier New" panose="02070309020205020404" pitchFamily="49" charset="0"/>
              <a:cs typeface="Courier New" panose="02070309020205020404" pitchFamily="49" charset="0"/>
            </a:endParaRPr>
          </a:p>
          <a:p>
            <a:pPr eaLnBrk="1" hangingPunct="1">
              <a:lnSpc>
                <a:spcPct val="90000"/>
              </a:lnSpc>
              <a:buFontTx/>
              <a:buNone/>
            </a:pPr>
            <a:r>
              <a:rPr lang="vi-VN" altLang="en-US" sz="2400" dirty="0">
                <a:latin typeface="Courier New" panose="02070309020205020404" pitchFamily="49" charset="0"/>
                <a:cs typeface="Courier New" panose="02070309020205020404" pitchFamily="49" charset="0"/>
              </a:rPr>
              <a:t>} </a:t>
            </a:r>
            <a:endParaRPr lang="fr-FR" altLang="en-US" sz="2400" dirty="0">
              <a:latin typeface="Courier New" panose="02070309020205020404" pitchFamily="49" charset="0"/>
              <a:cs typeface="Courier New" panose="02070309020205020404" pitchFamily="49" charset="0"/>
            </a:endParaRPr>
          </a:p>
          <a:p>
            <a:pPr>
              <a:buNone/>
            </a:pPr>
            <a:r>
              <a:rPr lang="vi-VN" altLang="en-US" sz="2400" dirty="0">
                <a:latin typeface="Courier New" panose="02070309020205020404" pitchFamily="49" charset="0"/>
                <a:cs typeface="Courier New" panose="02070309020205020404" pitchFamily="49" charset="0"/>
              </a:rPr>
              <a:t>void DisplaySP(SP C) { </a:t>
            </a:r>
            <a:endParaRPr lang="en-US" altLang="en-US" sz="2400" dirty="0">
              <a:latin typeface="Courier New" panose="02070309020205020404" pitchFamily="49" charset="0"/>
              <a:cs typeface="Courier New" panose="02070309020205020404" pitchFamily="49" charset="0"/>
            </a:endParaRPr>
          </a:p>
          <a:p>
            <a:pPr>
              <a:buNone/>
            </a:pPr>
            <a:r>
              <a:rPr lang="fr-FR" altLang="en-US" sz="2400" dirty="0">
                <a:latin typeface="Courier New" panose="02070309020205020404" pitchFamily="49" charset="0"/>
                <a:cs typeface="Courier New" panose="02070309020205020404" pitchFamily="49" charset="0"/>
              </a:rPr>
              <a:t>   cout &lt;&lt; </a:t>
            </a:r>
            <a:r>
              <a:rPr lang="vi-VN" altLang="en-US" sz="2400" dirty="0">
                <a:latin typeface="Courier New" panose="02070309020205020404" pitchFamily="49" charset="0"/>
                <a:cs typeface="Courier New" panose="02070309020205020404" pitchFamily="49" charset="0"/>
              </a:rPr>
              <a:t>C.real</a:t>
            </a:r>
            <a:r>
              <a:rPr lang="fr-FR" altLang="en-US" sz="2400" dirty="0">
                <a:latin typeface="Courier New" panose="02070309020205020404" pitchFamily="49" charset="0"/>
                <a:cs typeface="Courier New" panose="02070309020205020404" pitchFamily="49" charset="0"/>
              </a:rPr>
              <a:t> &lt;&lt; " i </a:t>
            </a:r>
            <a:r>
              <a:rPr lang="fr-FR" altLang="en-US" dirty="0">
                <a:latin typeface="Courier New" panose="02070309020205020404" pitchFamily="49" charset="0"/>
                <a:cs typeface="Courier New" panose="02070309020205020404" pitchFamily="49" charset="0"/>
              </a:rPr>
              <a:t>"</a:t>
            </a:r>
            <a:r>
              <a:rPr lang="fr-FR" altLang="en-US" sz="2400" dirty="0">
                <a:latin typeface="Courier New" panose="02070309020205020404" pitchFamily="49" charset="0"/>
                <a:cs typeface="Courier New" panose="02070309020205020404" pitchFamily="49" charset="0"/>
              </a:rPr>
              <a:t>  &lt;&lt; </a:t>
            </a:r>
            <a:r>
              <a:rPr lang="vi-VN" altLang="en-US" sz="2400" dirty="0">
                <a:latin typeface="Courier New" panose="02070309020205020404" pitchFamily="49" charset="0"/>
                <a:cs typeface="Courier New" panose="02070309020205020404" pitchFamily="49" charset="0"/>
              </a:rPr>
              <a:t>C.</a:t>
            </a:r>
            <a:r>
              <a:rPr lang="en-US" altLang="en-US" sz="2400" dirty="0" err="1">
                <a:latin typeface="Courier New" panose="02070309020205020404" pitchFamily="49" charset="0"/>
                <a:cs typeface="Courier New" panose="02070309020205020404" pitchFamily="49" charset="0"/>
              </a:rPr>
              <a:t>img</a:t>
            </a:r>
            <a:r>
              <a:rPr lang="vi-VN" altLang="en-US" sz="2400" dirty="0">
                <a:latin typeface="Courier New" panose="02070309020205020404" pitchFamily="49" charset="0"/>
                <a:cs typeface="Courier New" panose="02070309020205020404" pitchFamily="49" charset="0"/>
              </a:rPr>
              <a:t>; </a:t>
            </a:r>
            <a:endParaRPr lang="en-US" altLang="en-US" sz="2400" dirty="0">
              <a:latin typeface="Courier New" panose="02070309020205020404" pitchFamily="49" charset="0"/>
              <a:cs typeface="Courier New" panose="02070309020205020404" pitchFamily="49" charset="0"/>
            </a:endParaRPr>
          </a:p>
          <a:p>
            <a:pPr>
              <a:buNone/>
            </a:pPr>
            <a:r>
              <a:rPr lang="vi-VN" altLang="en-US" sz="2400" dirty="0">
                <a:latin typeface="Courier New" panose="02070309020205020404" pitchFamily="49" charset="0"/>
                <a:cs typeface="Courier New" panose="02070309020205020404" pitchFamily="49"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891DB8C-AB2A-4573-B277-EEFAA080605F}"/>
              </a:ext>
            </a:extLst>
          </p:cNvPr>
          <p:cNvSpPr>
            <a:spLocks noGrp="1" noChangeArrowheads="1"/>
          </p:cNvSpPr>
          <p:nvPr>
            <p:ph type="title"/>
          </p:nvPr>
        </p:nvSpPr>
        <p:spPr>
          <a:xfrm>
            <a:off x="684213" y="0"/>
            <a:ext cx="7772400" cy="1143000"/>
          </a:xfrm>
        </p:spPr>
        <p:txBody>
          <a:bodyPr/>
          <a:lstStyle/>
          <a:p>
            <a:pPr eaLnBrk="1" hangingPunct="1"/>
            <a:r>
              <a:rPr lang="fr-FR" altLang="en-US"/>
              <a:t>C++</a:t>
            </a:r>
            <a:endParaRPr lang="vi-VN" altLang="en-US"/>
          </a:p>
        </p:txBody>
      </p:sp>
      <p:sp>
        <p:nvSpPr>
          <p:cNvPr id="55299" name="Rectangle 3">
            <a:extLst>
              <a:ext uri="{FF2B5EF4-FFF2-40B4-BE49-F238E27FC236}">
                <a16:creationId xmlns:a16="http://schemas.microsoft.com/office/drawing/2014/main" id="{A46739DA-B448-490A-956E-7386E74BC9BE}"/>
              </a:ext>
            </a:extLst>
          </p:cNvPr>
          <p:cNvSpPr>
            <a:spLocks noGrp="1" noChangeArrowheads="1"/>
          </p:cNvSpPr>
          <p:nvPr>
            <p:ph type="body" idx="1"/>
          </p:nvPr>
        </p:nvSpPr>
        <p:spPr>
          <a:xfrm>
            <a:off x="685800" y="981075"/>
            <a:ext cx="8207375" cy="5543550"/>
          </a:xfrm>
        </p:spPr>
        <p:txBody>
          <a:bodyPr>
            <a:normAutofit/>
          </a:bodyPr>
          <a:lstStyle/>
          <a:p>
            <a:pPr eaLnBrk="1" hangingPunct="1">
              <a:lnSpc>
                <a:spcPct val="80000"/>
              </a:lnSpc>
            </a:pPr>
            <a:r>
              <a:rPr lang="vi-VN" altLang="en-US" sz="2400" dirty="0"/>
              <a:t>C++ cho phép chúng ta có thể định nghĩa lại chức năng của các toán tử đã có sẵn một cách tiện lợi và tự nhiên. Điều này gọi là đa năng hóa toán tử</a:t>
            </a:r>
            <a:r>
              <a:rPr lang="fr-FR" altLang="en-US" sz="2400" dirty="0"/>
              <a:t>.</a:t>
            </a:r>
          </a:p>
          <a:p>
            <a:pPr eaLnBrk="1" hangingPunct="1">
              <a:lnSpc>
                <a:spcPct val="80000"/>
              </a:lnSpc>
            </a:pPr>
            <a:r>
              <a:rPr lang="vi-VN" altLang="en-US" sz="2400" dirty="0"/>
              <a:t>Một hàm định nghĩa một toán tử có cú pháp sau:</a:t>
            </a:r>
            <a:endParaRPr lang="vi-VN" altLang="en-US" sz="2400" i="1" dirty="0"/>
          </a:p>
          <a:p>
            <a:pPr eaLnBrk="1" hangingPunct="1">
              <a:lnSpc>
                <a:spcPct val="80000"/>
              </a:lnSpc>
              <a:buFontTx/>
              <a:buNone/>
            </a:pPr>
            <a:r>
              <a:rPr lang="vi-VN" altLang="en-US" sz="2000" b="1" i="1" dirty="0">
                <a:solidFill>
                  <a:srgbClr val="FF0000"/>
                </a:solidFill>
                <a:latin typeface="Courier New" panose="02070309020205020404" pitchFamily="49" charset="0"/>
                <a:cs typeface="Courier New" panose="02070309020205020404" pitchFamily="49" charset="0"/>
              </a:rPr>
              <a:t>data_type </a:t>
            </a:r>
            <a:r>
              <a:rPr lang="vi-VN" altLang="en-US" sz="2000" b="1" i="1" dirty="0">
                <a:solidFill>
                  <a:srgbClr val="0070C0"/>
                </a:solidFill>
                <a:latin typeface="Courier New" panose="02070309020205020404" pitchFamily="49" charset="0"/>
                <a:cs typeface="Courier New" panose="02070309020205020404" pitchFamily="49" charset="0"/>
              </a:rPr>
              <a:t>operator</a:t>
            </a:r>
            <a:r>
              <a:rPr lang="vi-VN" altLang="en-US" sz="2000" b="1" i="1" dirty="0">
                <a:latin typeface="Courier New" panose="02070309020205020404" pitchFamily="49" charset="0"/>
                <a:cs typeface="Courier New" panose="02070309020205020404" pitchFamily="49" charset="0"/>
              </a:rPr>
              <a:t> </a:t>
            </a:r>
            <a:r>
              <a:rPr lang="vi-VN" altLang="en-US" sz="2000" b="1" i="1" dirty="0">
                <a:solidFill>
                  <a:srgbClr val="FF0000"/>
                </a:solidFill>
                <a:latin typeface="Courier New" panose="02070309020205020404" pitchFamily="49" charset="0"/>
                <a:cs typeface="Courier New" panose="02070309020205020404" pitchFamily="49" charset="0"/>
              </a:rPr>
              <a:t>operator_symbol </a:t>
            </a:r>
            <a:r>
              <a:rPr lang="vi-VN" altLang="en-US" sz="2000" b="1" i="1" dirty="0">
                <a:latin typeface="Courier New" panose="02070309020205020404" pitchFamily="49" charset="0"/>
                <a:cs typeface="Courier New" panose="02070309020205020404" pitchFamily="49" charset="0"/>
              </a:rPr>
              <a:t>( </a:t>
            </a:r>
            <a:r>
              <a:rPr lang="vi-VN" altLang="en-US" sz="2000" i="1" dirty="0">
                <a:latin typeface="Courier New" panose="02070309020205020404" pitchFamily="49" charset="0"/>
                <a:cs typeface="Courier New" panose="02070309020205020404" pitchFamily="49" charset="0"/>
              </a:rPr>
              <a:t>parameters </a:t>
            </a:r>
            <a:r>
              <a:rPr lang="vi-VN" altLang="en-US" sz="2000" b="1" i="1" dirty="0">
                <a:latin typeface="Courier New" panose="02070309020205020404" pitchFamily="49" charset="0"/>
                <a:cs typeface="Courier New" panose="02070309020205020404" pitchFamily="49" charset="0"/>
              </a:rPr>
              <a:t>)</a:t>
            </a:r>
            <a:r>
              <a:rPr lang="vi-VN" altLang="en-US" sz="2400" b="1" i="1" dirty="0">
                <a:latin typeface="Courier New" panose="02070309020205020404" pitchFamily="49" charset="0"/>
                <a:cs typeface="Courier New" panose="02070309020205020404" pitchFamily="49" charset="0"/>
              </a:rPr>
              <a:t>{ </a:t>
            </a:r>
            <a:r>
              <a:rPr lang="vi-VN" altLang="en-US" sz="2400" i="1" dirty="0">
                <a:latin typeface="Courier New" panose="02070309020205020404" pitchFamily="49" charset="0"/>
                <a:cs typeface="Courier New" panose="02070309020205020404" pitchFamily="49" charset="0"/>
              </a:rPr>
              <a:t>………………………………</a:t>
            </a:r>
          </a:p>
          <a:p>
            <a:pPr eaLnBrk="1" hangingPunct="1">
              <a:lnSpc>
                <a:spcPct val="80000"/>
              </a:lnSpc>
              <a:buFontTx/>
              <a:buNone/>
            </a:pPr>
            <a:r>
              <a:rPr lang="vi-VN" altLang="en-US" sz="2400" b="1" i="1" dirty="0">
                <a:latin typeface="Courier New" panose="02070309020205020404" pitchFamily="49" charset="0"/>
                <a:cs typeface="Courier New" panose="02070309020205020404" pitchFamily="49" charset="0"/>
              </a:rPr>
              <a:t>}</a:t>
            </a:r>
            <a:endParaRPr lang="vi-VN" altLang="en-US" sz="2400" i="1" dirty="0">
              <a:latin typeface="Courier New" panose="02070309020205020404" pitchFamily="49" charset="0"/>
              <a:cs typeface="Courier New" panose="02070309020205020404" pitchFamily="49" charset="0"/>
            </a:endParaRPr>
          </a:p>
          <a:p>
            <a:pPr eaLnBrk="1" hangingPunct="1">
              <a:lnSpc>
                <a:spcPct val="80000"/>
              </a:lnSpc>
              <a:buFontTx/>
              <a:buNone/>
            </a:pPr>
            <a:r>
              <a:rPr lang="vi-VN" altLang="en-US" sz="2400" i="1" dirty="0"/>
              <a:t>Trong đó:</a:t>
            </a:r>
          </a:p>
          <a:p>
            <a:pPr eaLnBrk="1" hangingPunct="1">
              <a:lnSpc>
                <a:spcPct val="80000"/>
              </a:lnSpc>
            </a:pPr>
            <a:r>
              <a:rPr lang="vi-VN" altLang="en-US" sz="2400" i="1" dirty="0">
                <a:latin typeface="Courier New" panose="02070309020205020404" pitchFamily="49" charset="0"/>
                <a:cs typeface="Courier New" panose="02070309020205020404" pitchFamily="49" charset="0"/>
              </a:rPr>
              <a:t>data_type</a:t>
            </a:r>
            <a:r>
              <a:rPr lang="vi-VN" altLang="en-US" sz="2400" i="1" dirty="0"/>
              <a:t>: Kiểu trả về.</a:t>
            </a:r>
          </a:p>
          <a:p>
            <a:pPr eaLnBrk="1" hangingPunct="1">
              <a:lnSpc>
                <a:spcPct val="80000"/>
              </a:lnSpc>
            </a:pPr>
            <a:r>
              <a:rPr lang="vi-VN" altLang="en-US" i="1" dirty="0">
                <a:latin typeface="Courier New" panose="02070309020205020404" pitchFamily="49" charset="0"/>
                <a:cs typeface="Courier New" panose="02070309020205020404" pitchFamily="49" charset="0"/>
              </a:rPr>
              <a:t>operator_symbol</a:t>
            </a:r>
            <a:r>
              <a:rPr lang="vi-VN" altLang="en-US" sz="2400" i="1" dirty="0"/>
              <a:t>: Ký hiệu của toán tử.</a:t>
            </a:r>
          </a:p>
          <a:p>
            <a:pPr eaLnBrk="1" hangingPunct="1">
              <a:lnSpc>
                <a:spcPct val="80000"/>
              </a:lnSpc>
            </a:pPr>
            <a:r>
              <a:rPr lang="vi-VN" altLang="en-US" i="1" dirty="0">
                <a:latin typeface="Courier New" panose="02070309020205020404" pitchFamily="49" charset="0"/>
                <a:cs typeface="Courier New" panose="02070309020205020404" pitchFamily="49" charset="0"/>
              </a:rPr>
              <a:t>parameters</a:t>
            </a:r>
            <a:r>
              <a:rPr lang="vi-VN" altLang="en-US" sz="2400" i="1" dirty="0"/>
              <a:t>: Các tham số (nếu có).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to="" calcmode="lin" valueType="num">
                                      <p:cBhvr>
                                        <p:cTn id="7" dur="1" fill="hold"/>
                                        <p:tgtEl>
                                          <p:spTgt spid="55299">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 to="" calcmode="lin" valueType="num">
                                      <p:cBhvr>
                                        <p:cTn id="12" dur="1" fill="hold"/>
                                        <p:tgtEl>
                                          <p:spTgt spid="55299">
                                            <p:txEl>
                                              <p:pRg st="1" end="1"/>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anim to="" calcmode="lin" valueType="num">
                                      <p:cBhvr>
                                        <p:cTn id="15" dur="1" fill="hold"/>
                                        <p:tgtEl>
                                          <p:spTgt spid="55299">
                                            <p:txEl>
                                              <p:pRg st="2" end="2"/>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55299">
                                            <p:txEl>
                                              <p:pRg st="3" end="3"/>
                                            </p:txEl>
                                          </p:spTgt>
                                        </p:tgtEl>
                                        <p:attrNameLst>
                                          <p:attrName>style.visibility</p:attrName>
                                        </p:attrNameLst>
                                      </p:cBhvr>
                                      <p:to>
                                        <p:strVal val="visible"/>
                                      </p:to>
                                    </p:set>
                                    <p:anim to="" calcmode="lin" valueType="num">
                                      <p:cBhvr>
                                        <p:cTn id="18" dur="1" fill="hold"/>
                                        <p:tgtEl>
                                          <p:spTgt spid="55299">
                                            <p:txEl>
                                              <p:pRg st="3" end="3"/>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55299">
                                            <p:txEl>
                                              <p:pRg st="4" end="4"/>
                                            </p:txEl>
                                          </p:spTgt>
                                        </p:tgtEl>
                                        <p:attrNameLst>
                                          <p:attrName>style.visibility</p:attrName>
                                        </p:attrNameLst>
                                      </p:cBhvr>
                                      <p:to>
                                        <p:strVal val="visible"/>
                                      </p:to>
                                    </p:set>
                                    <p:anim to="" calcmode="lin" valueType="num">
                                      <p:cBhvr>
                                        <p:cTn id="21" dur="1" fill="hold"/>
                                        <p:tgtEl>
                                          <p:spTgt spid="55299">
                                            <p:txEl>
                                              <p:pRg st="4" end="4"/>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55299">
                                            <p:txEl>
                                              <p:pRg st="5" end="5"/>
                                            </p:txEl>
                                          </p:spTgt>
                                        </p:tgtEl>
                                        <p:attrNameLst>
                                          <p:attrName>style.visibility</p:attrName>
                                        </p:attrNameLst>
                                      </p:cBhvr>
                                      <p:to>
                                        <p:strVal val="visible"/>
                                      </p:to>
                                    </p:set>
                                    <p:anim to="" calcmode="lin" valueType="num">
                                      <p:cBhvr>
                                        <p:cTn id="24" dur="1" fill="hold"/>
                                        <p:tgtEl>
                                          <p:spTgt spid="55299">
                                            <p:txEl>
                                              <p:pRg st="5" end="5"/>
                                            </p:txEl>
                                          </p:spTgt>
                                        </p:tgtEl>
                                        <p:attrNameLst>
                                          <p:attrName/>
                                        </p:attrNameLst>
                                      </p:cBhvr>
                                    </p:anim>
                                  </p:childTnLst>
                                </p:cTn>
                              </p:par>
                              <p:par>
                                <p:cTn id="25" presetID="24" presetClass="entr" presetSubtype="0" fill="hold" nodeType="withEffect">
                                  <p:stCondLst>
                                    <p:cond delay="0"/>
                                  </p:stCondLst>
                                  <p:childTnLst>
                                    <p:set>
                                      <p:cBhvr>
                                        <p:cTn id="26" dur="1" fill="hold">
                                          <p:stCondLst>
                                            <p:cond delay="0"/>
                                          </p:stCondLst>
                                        </p:cTn>
                                        <p:tgtEl>
                                          <p:spTgt spid="55299">
                                            <p:txEl>
                                              <p:pRg st="6" end="6"/>
                                            </p:txEl>
                                          </p:spTgt>
                                        </p:tgtEl>
                                        <p:attrNameLst>
                                          <p:attrName>style.visibility</p:attrName>
                                        </p:attrNameLst>
                                      </p:cBhvr>
                                      <p:to>
                                        <p:strVal val="visible"/>
                                      </p:to>
                                    </p:set>
                                    <p:anim to="" calcmode="lin" valueType="num">
                                      <p:cBhvr>
                                        <p:cTn id="27" dur="1" fill="hold"/>
                                        <p:tgtEl>
                                          <p:spTgt spid="55299">
                                            <p:txEl>
                                              <p:pRg st="6" end="6"/>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55299">
                                            <p:txEl>
                                              <p:pRg st="7" end="7"/>
                                            </p:txEl>
                                          </p:spTgt>
                                        </p:tgtEl>
                                        <p:attrNameLst>
                                          <p:attrName>style.visibility</p:attrName>
                                        </p:attrNameLst>
                                      </p:cBhvr>
                                      <p:to>
                                        <p:strVal val="visible"/>
                                      </p:to>
                                    </p:set>
                                    <p:anim to="" calcmode="lin" valueType="num">
                                      <p:cBhvr>
                                        <p:cTn id="30" dur="1" fill="hold"/>
                                        <p:tgtEl>
                                          <p:spTgt spid="55299">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DC0869C-C37E-4A02-818E-60BA328EAA82}"/>
              </a:ext>
            </a:extLst>
          </p:cNvPr>
          <p:cNvSpPr>
            <a:spLocks noGrp="1" noChangeArrowheads="1"/>
          </p:cNvSpPr>
          <p:nvPr>
            <p:ph type="body" idx="1"/>
          </p:nvPr>
        </p:nvSpPr>
        <p:spPr>
          <a:xfrm>
            <a:off x="323850" y="333375"/>
            <a:ext cx="8820150" cy="6524625"/>
          </a:xfrm>
        </p:spPr>
        <p:txBody>
          <a:bodyPr>
            <a:normAutofit fontScale="85000" lnSpcReduction="20000"/>
          </a:bodyPr>
          <a:lstStyle/>
          <a:p>
            <a:pPr eaLnBrk="1" hangingPunct="1">
              <a:lnSpc>
                <a:spcPct val="90000"/>
              </a:lnSpc>
              <a:buFontTx/>
              <a:buNone/>
            </a:pPr>
            <a:r>
              <a:rPr lang="vi-VN" altLang="en-US" sz="2400" dirty="0">
                <a:latin typeface="Courier New" panose="02070309020205020404" pitchFamily="49" charset="0"/>
                <a:cs typeface="Courier New" panose="02070309020205020404" pitchFamily="49" charset="0"/>
              </a:rPr>
              <a:t>#include &lt;iostream.h&gt;</a:t>
            </a:r>
            <a:endParaRPr lang="fr-FR" altLang="en-US" sz="2400" dirty="0">
              <a:latin typeface="Courier New" panose="02070309020205020404" pitchFamily="49" charset="0"/>
              <a:cs typeface="Courier New" panose="02070309020205020404" pitchFamily="49" charset="0"/>
            </a:endParaRPr>
          </a:p>
          <a:p>
            <a:pPr>
              <a:buNone/>
            </a:pPr>
            <a:r>
              <a:rPr lang="vi-VN" altLang="en-US">
                <a:latin typeface="Courier New" panose="02070309020205020404" pitchFamily="49" charset="0"/>
                <a:cs typeface="Courier New" panose="02070309020205020404" pitchFamily="49" charset="0"/>
              </a:rPr>
              <a:t>typedef struct SP </a:t>
            </a:r>
            <a:r>
              <a:rPr lang="vi-VN" altLang="en-US" sz="2400" dirty="0">
                <a:latin typeface="Courier New" panose="02070309020205020404" pitchFamily="49" charset="0"/>
                <a:cs typeface="Courier New" panose="02070309020205020404" pitchFamily="49" charset="0"/>
              </a:rPr>
              <a:t>{ double real; double img;}</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SP; </a:t>
            </a:r>
            <a:endParaRPr lang="fr-FR" altLang="en-US" sz="2400" dirty="0">
              <a:latin typeface="Courier New" panose="02070309020205020404" pitchFamily="49" charset="0"/>
              <a:cs typeface="Courier New" panose="02070309020205020404" pitchFamily="49" charset="0"/>
            </a:endParaRPr>
          </a:p>
          <a:p>
            <a:pPr>
              <a:buNone/>
            </a:pPr>
            <a:r>
              <a:rPr lang="vi-VN" altLang="en-US" sz="2400" dirty="0">
                <a:latin typeface="Courier New" panose="02070309020205020404" pitchFamily="49" charset="0"/>
                <a:cs typeface="Courier New" panose="02070309020205020404" pitchFamily="49" charset="0"/>
              </a:rPr>
              <a:t>SP SetSP(double </a:t>
            </a:r>
            <a:r>
              <a:rPr lang="vi-VN" altLang="en-US" dirty="0">
                <a:latin typeface="Courier New" panose="02070309020205020404" pitchFamily="49" charset="0"/>
                <a:cs typeface="Courier New" panose="02070309020205020404" pitchFamily="49" charset="0"/>
              </a:rPr>
              <a:t>real</a:t>
            </a:r>
            <a:r>
              <a:rPr lang="vi-VN" altLang="en-US" sz="2400" dirty="0">
                <a:latin typeface="Courier New" panose="02070309020205020404" pitchFamily="49" charset="0"/>
                <a:cs typeface="Courier New" panose="02070309020205020404" pitchFamily="49" charset="0"/>
              </a:rPr>
              <a:t>,</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double </a:t>
            </a:r>
            <a:r>
              <a:rPr lang="vi-VN" altLang="en-US" dirty="0">
                <a:latin typeface="Courier New" panose="02070309020205020404" pitchFamily="49" charset="0"/>
                <a:cs typeface="Courier New" panose="02070309020205020404" pitchFamily="49" charset="0"/>
              </a:rPr>
              <a:t>img</a:t>
            </a:r>
            <a:r>
              <a:rPr lang="vi-VN" altLang="en-US" sz="2400" dirty="0">
                <a:latin typeface="Courier New" panose="02070309020205020404" pitchFamily="49" charset="0"/>
                <a:cs typeface="Courier New" panose="02070309020205020404" pitchFamily="49" charset="0"/>
              </a:rPr>
              <a:t>); </a:t>
            </a:r>
            <a:endParaRPr lang="fr-FR" altLang="en-US" sz="2400" dirty="0">
              <a:latin typeface="Courier New" panose="02070309020205020404" pitchFamily="49" charset="0"/>
              <a:cs typeface="Courier New" panose="02070309020205020404" pitchFamily="49" charset="0"/>
            </a:endParaRPr>
          </a:p>
          <a:p>
            <a:pPr eaLnBrk="1" hangingPunct="1">
              <a:lnSpc>
                <a:spcPct val="90000"/>
              </a:lnSpc>
              <a:buFontTx/>
              <a:buNone/>
            </a:pPr>
            <a:r>
              <a:rPr lang="vi-VN" altLang="en-US" sz="2400" dirty="0">
                <a:latin typeface="Courier New" panose="02070309020205020404" pitchFamily="49" charset="0"/>
                <a:cs typeface="Courier New" panose="02070309020205020404" pitchFamily="49" charset="0"/>
              </a:rPr>
              <a:t>void DisplaySP(SP C); </a:t>
            </a:r>
            <a:endParaRPr lang="fr-FR" altLang="en-US" sz="2400" dirty="0">
              <a:latin typeface="Courier New" panose="02070309020205020404" pitchFamily="49" charset="0"/>
              <a:cs typeface="Courier New" panose="02070309020205020404" pitchFamily="49" charset="0"/>
            </a:endParaRPr>
          </a:p>
          <a:p>
            <a:pPr eaLnBrk="1" hangingPunct="1">
              <a:lnSpc>
                <a:spcPct val="90000"/>
              </a:lnSpc>
              <a:buFontTx/>
              <a:buNone/>
            </a:pPr>
            <a:r>
              <a:rPr lang="vi-VN" altLang="en-US" sz="2400" b="1" dirty="0">
                <a:solidFill>
                  <a:srgbClr val="0070C0"/>
                </a:solidFill>
                <a:latin typeface="Courier New" panose="02070309020205020404" pitchFamily="49" charset="0"/>
                <a:cs typeface="Courier New" panose="02070309020205020404" pitchFamily="49" charset="0"/>
              </a:rPr>
              <a:t>SP operator + (SP C1,</a:t>
            </a:r>
            <a:r>
              <a:rPr lang="en-US" altLang="en-US" sz="2400" b="1" dirty="0">
                <a:solidFill>
                  <a:srgbClr val="0070C0"/>
                </a:solidFill>
                <a:latin typeface="Courier New" panose="02070309020205020404" pitchFamily="49" charset="0"/>
                <a:cs typeface="Courier New" panose="02070309020205020404" pitchFamily="49" charset="0"/>
              </a:rPr>
              <a:t> </a:t>
            </a:r>
            <a:r>
              <a:rPr lang="vi-VN" altLang="en-US" sz="2400" b="1" dirty="0">
                <a:solidFill>
                  <a:srgbClr val="0070C0"/>
                </a:solidFill>
                <a:latin typeface="Courier New" panose="02070309020205020404" pitchFamily="49" charset="0"/>
                <a:cs typeface="Courier New" panose="02070309020205020404" pitchFamily="49" charset="0"/>
              </a:rPr>
              <a:t>SP C2); </a:t>
            </a:r>
            <a:endParaRPr lang="fr-FR" altLang="en-US" sz="2400" b="1" dirty="0">
              <a:solidFill>
                <a:srgbClr val="0070C0"/>
              </a:solidFill>
              <a:latin typeface="Courier New" panose="02070309020205020404" pitchFamily="49" charset="0"/>
              <a:cs typeface="Courier New" panose="02070309020205020404" pitchFamily="49" charset="0"/>
            </a:endParaRPr>
          </a:p>
          <a:p>
            <a:pPr eaLnBrk="1" hangingPunct="1">
              <a:lnSpc>
                <a:spcPct val="90000"/>
              </a:lnSpc>
              <a:buFontTx/>
              <a:buNone/>
            </a:pPr>
            <a:r>
              <a:rPr lang="vi-VN" altLang="en-US" sz="2400" b="1" dirty="0">
                <a:solidFill>
                  <a:srgbClr val="0070C0"/>
                </a:solidFill>
                <a:latin typeface="Courier New" panose="02070309020205020404" pitchFamily="49" charset="0"/>
                <a:cs typeface="Courier New" panose="02070309020205020404" pitchFamily="49" charset="0"/>
              </a:rPr>
              <a:t>SP operator - (SP C1,</a:t>
            </a:r>
            <a:r>
              <a:rPr lang="en-US" altLang="en-US" sz="2400" b="1" dirty="0">
                <a:solidFill>
                  <a:srgbClr val="0070C0"/>
                </a:solidFill>
                <a:latin typeface="Courier New" panose="02070309020205020404" pitchFamily="49" charset="0"/>
                <a:cs typeface="Courier New" panose="02070309020205020404" pitchFamily="49" charset="0"/>
              </a:rPr>
              <a:t> </a:t>
            </a:r>
            <a:r>
              <a:rPr lang="vi-VN" altLang="en-US" sz="2400" b="1" dirty="0">
                <a:solidFill>
                  <a:srgbClr val="0070C0"/>
                </a:solidFill>
                <a:latin typeface="Courier New" panose="02070309020205020404" pitchFamily="49" charset="0"/>
                <a:cs typeface="Courier New" panose="02070309020205020404" pitchFamily="49" charset="0"/>
              </a:rPr>
              <a:t>SP C2);</a:t>
            </a:r>
            <a:endParaRPr lang="fr-FR" altLang="en-US" sz="2400" b="1" dirty="0">
              <a:solidFill>
                <a:srgbClr val="0070C0"/>
              </a:solidFill>
              <a:latin typeface="Courier New" panose="02070309020205020404" pitchFamily="49" charset="0"/>
              <a:cs typeface="Courier New" panose="02070309020205020404" pitchFamily="49" charset="0"/>
            </a:endParaRPr>
          </a:p>
          <a:p>
            <a:pPr eaLnBrk="1" hangingPunct="1">
              <a:lnSpc>
                <a:spcPct val="90000"/>
              </a:lnSpc>
              <a:buFontTx/>
              <a:buNone/>
            </a:pPr>
            <a:r>
              <a:rPr lang="vi-VN" altLang="en-US" sz="2400" dirty="0">
                <a:latin typeface="Courier New" panose="02070309020205020404" pitchFamily="49" charset="0"/>
                <a:cs typeface="Courier New" panose="02070309020205020404" pitchFamily="49" charset="0"/>
              </a:rPr>
              <a:t>int main() { </a:t>
            </a:r>
            <a:endParaRPr lang="fr-FR" altLang="en-US" sz="2400" dirty="0">
              <a:latin typeface="Courier New" panose="02070309020205020404" pitchFamily="49" charset="0"/>
              <a:cs typeface="Courier New" panose="02070309020205020404" pitchFamily="49" charset="0"/>
            </a:endParaRPr>
          </a:p>
          <a:p>
            <a:pPr marL="465138" indent="0" eaLnBrk="1" hangingPunct="1">
              <a:lnSpc>
                <a:spcPct val="90000"/>
              </a:lnSpc>
              <a:buFontTx/>
              <a:buNone/>
            </a:pPr>
            <a:r>
              <a:rPr lang="vi-VN" altLang="en-US" sz="2400" dirty="0">
                <a:latin typeface="Courier New" panose="02070309020205020404" pitchFamily="49" charset="0"/>
                <a:cs typeface="Courier New" panose="02070309020205020404" pitchFamily="49" charset="0"/>
              </a:rPr>
              <a:t>SP C1,C2,C3,C4;</a:t>
            </a:r>
            <a:r>
              <a:rPr lang="fr-FR" altLang="en-US" sz="2400" dirty="0">
                <a:latin typeface="Courier New" panose="02070309020205020404" pitchFamily="49" charset="0"/>
                <a:cs typeface="Courier New" panose="02070309020205020404" pitchFamily="49" charset="0"/>
              </a:rPr>
              <a:t>  </a:t>
            </a:r>
          </a:p>
          <a:p>
            <a:pPr marL="465138" indent="0" eaLnBrk="1" hangingPunct="1">
              <a:lnSpc>
                <a:spcPct val="90000"/>
              </a:lnSpc>
              <a:buFontTx/>
              <a:buNone/>
            </a:pPr>
            <a:r>
              <a:rPr lang="vi-VN" altLang="en-US" sz="2400" dirty="0">
                <a:latin typeface="Courier New" panose="02070309020205020404" pitchFamily="49" charset="0"/>
                <a:cs typeface="Courier New" panose="02070309020205020404" pitchFamily="49" charset="0"/>
              </a:rPr>
              <a:t>C1 = SetSP(1.1,2.0); </a:t>
            </a:r>
            <a:endParaRPr lang="fr-FR" altLang="en-US" sz="2400" dirty="0">
              <a:latin typeface="Courier New" panose="02070309020205020404" pitchFamily="49" charset="0"/>
              <a:cs typeface="Courier New" panose="02070309020205020404" pitchFamily="49" charset="0"/>
            </a:endParaRPr>
          </a:p>
          <a:p>
            <a:pPr marL="465138" indent="0" eaLnBrk="1" hangingPunct="1">
              <a:lnSpc>
                <a:spcPct val="90000"/>
              </a:lnSpc>
              <a:buFontTx/>
              <a:buNone/>
            </a:pPr>
            <a:r>
              <a:rPr lang="vi-VN" altLang="en-US" sz="2400" dirty="0">
                <a:latin typeface="Courier New" panose="02070309020205020404" pitchFamily="49" charset="0"/>
                <a:cs typeface="Courier New" panose="02070309020205020404" pitchFamily="49" charset="0"/>
              </a:rPr>
              <a:t>C2 = SetSP(-3.0,4.0); </a:t>
            </a:r>
            <a:endParaRPr lang="fr-FR" altLang="en-US" sz="2400" dirty="0">
              <a:latin typeface="Courier New" panose="02070309020205020404" pitchFamily="49" charset="0"/>
              <a:cs typeface="Courier New" panose="02070309020205020404" pitchFamily="49" charset="0"/>
            </a:endParaRPr>
          </a:p>
          <a:p>
            <a:pPr marL="465138" indent="0" eaLnBrk="1" hangingPunct="1">
              <a:lnSpc>
                <a:spcPct val="90000"/>
              </a:lnSpc>
              <a:buFontTx/>
              <a:buNone/>
            </a:pPr>
            <a:r>
              <a:rPr lang="en-US" altLang="en-US" sz="2400" dirty="0">
                <a:latin typeface="Courier New" panose="02070309020205020404" pitchFamily="49" charset="0"/>
                <a:cs typeface="Courier New" panose="02070309020205020404" pitchFamily="49" charset="0"/>
              </a:rPr>
              <a:t>c</a:t>
            </a:r>
            <a:r>
              <a:rPr lang="vi-VN" altLang="en-US" sz="2400" dirty="0">
                <a:latin typeface="Courier New" panose="02070309020205020404" pitchFamily="49" charset="0"/>
                <a:cs typeface="Courier New" panose="02070309020205020404" pitchFamily="49" charset="0"/>
              </a:rPr>
              <a:t>out</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&lt;&lt;</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"\nSo phuc thu </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nhat:"; DisplaySP(C1); </a:t>
            </a:r>
            <a:endParaRPr lang="en-US" altLang="en-US" sz="2400" dirty="0">
              <a:latin typeface="Courier New" panose="02070309020205020404" pitchFamily="49" charset="0"/>
              <a:cs typeface="Courier New" panose="02070309020205020404" pitchFamily="49" charset="0"/>
            </a:endParaRPr>
          </a:p>
          <a:p>
            <a:pPr marL="465138" indent="0" eaLnBrk="1" hangingPunct="1">
              <a:lnSpc>
                <a:spcPct val="90000"/>
              </a:lnSpc>
              <a:buFontTx/>
              <a:buNone/>
            </a:pPr>
            <a:r>
              <a:rPr lang="vi-VN" altLang="en-US" sz="2400" dirty="0">
                <a:latin typeface="Courier New" panose="02070309020205020404" pitchFamily="49" charset="0"/>
                <a:cs typeface="Courier New" panose="02070309020205020404" pitchFamily="49" charset="0"/>
              </a:rPr>
              <a:t>cout</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&lt;&lt;</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"\nSo </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phuc thu hai:"; </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DisplaySP(C2); </a:t>
            </a:r>
            <a:endParaRPr lang="fr-FR" altLang="en-US" dirty="0">
              <a:latin typeface="Courier New" panose="02070309020205020404" pitchFamily="49" charset="0"/>
              <a:cs typeface="Courier New" panose="02070309020205020404" pitchFamily="49" charset="0"/>
            </a:endParaRPr>
          </a:p>
          <a:p>
            <a:pPr marL="465138" indent="0" eaLnBrk="1" hangingPunct="1">
              <a:lnSpc>
                <a:spcPct val="90000"/>
              </a:lnSpc>
              <a:buFontTx/>
              <a:buNone/>
            </a:pPr>
            <a:r>
              <a:rPr lang="vi-VN" altLang="en-US" sz="2400" dirty="0">
                <a:latin typeface="Courier New" panose="02070309020205020404" pitchFamily="49" charset="0"/>
                <a:cs typeface="Courier New" panose="02070309020205020404" pitchFamily="49" charset="0"/>
              </a:rPr>
              <a:t>C3 = C1 + C2; </a:t>
            </a:r>
            <a:endParaRPr lang="fr-FR" altLang="en-US" sz="2400" dirty="0">
              <a:latin typeface="Courier New" panose="02070309020205020404" pitchFamily="49" charset="0"/>
              <a:cs typeface="Courier New" panose="02070309020205020404" pitchFamily="49" charset="0"/>
            </a:endParaRPr>
          </a:p>
          <a:p>
            <a:pPr marL="465138" indent="0" eaLnBrk="1" hangingPunct="1">
              <a:lnSpc>
                <a:spcPct val="90000"/>
              </a:lnSpc>
              <a:buFontTx/>
              <a:buNone/>
            </a:pPr>
            <a:r>
              <a:rPr lang="vi-VN" altLang="en-US" sz="2400" dirty="0">
                <a:latin typeface="Courier New" panose="02070309020205020404" pitchFamily="49" charset="0"/>
                <a:cs typeface="Courier New" panose="02070309020205020404" pitchFamily="49" charset="0"/>
              </a:rPr>
              <a:t>C4 = C1 - C2; </a:t>
            </a:r>
            <a:endParaRPr lang="fr-FR" altLang="en-US" sz="2400" dirty="0">
              <a:latin typeface="Courier New" panose="02070309020205020404" pitchFamily="49" charset="0"/>
              <a:cs typeface="Courier New" panose="02070309020205020404" pitchFamily="49" charset="0"/>
            </a:endParaRPr>
          </a:p>
          <a:p>
            <a:pPr marL="465138" indent="0" eaLnBrk="1" hangingPunct="1">
              <a:lnSpc>
                <a:spcPct val="90000"/>
              </a:lnSpc>
              <a:buFontTx/>
              <a:buNone/>
            </a:pPr>
            <a:r>
              <a:rPr lang="en-US" altLang="en-US" sz="2400" dirty="0">
                <a:latin typeface="Courier New" panose="02070309020205020404" pitchFamily="49" charset="0"/>
                <a:cs typeface="Courier New" panose="02070309020205020404" pitchFamily="49" charset="0"/>
              </a:rPr>
              <a:t>c</a:t>
            </a:r>
            <a:r>
              <a:rPr lang="vi-VN" altLang="en-US" sz="2400" dirty="0">
                <a:latin typeface="Courier New" panose="02070309020205020404" pitchFamily="49" charset="0"/>
                <a:cs typeface="Courier New" panose="02070309020205020404" pitchFamily="49" charset="0"/>
              </a:rPr>
              <a:t>out</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&lt;&lt;</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"\nTong hai so phuc nay:";</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DisplaySP(C3); </a:t>
            </a:r>
            <a:endParaRPr lang="fr-FR" altLang="en-US" sz="2400" dirty="0">
              <a:latin typeface="Courier New" panose="02070309020205020404" pitchFamily="49" charset="0"/>
              <a:cs typeface="Courier New" panose="02070309020205020404" pitchFamily="49" charset="0"/>
            </a:endParaRPr>
          </a:p>
          <a:p>
            <a:pPr marL="465138" indent="0" eaLnBrk="1" hangingPunct="1">
              <a:lnSpc>
                <a:spcPct val="90000"/>
              </a:lnSpc>
              <a:buFontTx/>
              <a:buNone/>
            </a:pPr>
            <a:r>
              <a:rPr lang="en-US" altLang="en-US" sz="2400" dirty="0">
                <a:latin typeface="Courier New" panose="02070309020205020404" pitchFamily="49" charset="0"/>
                <a:cs typeface="Courier New" panose="02070309020205020404" pitchFamily="49" charset="0"/>
              </a:rPr>
              <a:t>c</a:t>
            </a:r>
            <a:r>
              <a:rPr lang="vi-VN" altLang="en-US" sz="2400" dirty="0">
                <a:latin typeface="Courier New" panose="02070309020205020404" pitchFamily="49" charset="0"/>
                <a:cs typeface="Courier New" panose="02070309020205020404" pitchFamily="49" charset="0"/>
              </a:rPr>
              <a:t>out</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&lt;&lt;</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"\nHieu hai so phuc nay:";</a:t>
            </a: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DisplaySP(C4); </a:t>
            </a:r>
            <a:endParaRPr lang="fr-FR" altLang="en-US" sz="2400" dirty="0">
              <a:latin typeface="Courier New" panose="02070309020205020404" pitchFamily="49" charset="0"/>
              <a:cs typeface="Courier New" panose="02070309020205020404" pitchFamily="49" charset="0"/>
            </a:endParaRPr>
          </a:p>
          <a:p>
            <a:pPr eaLnBrk="1" hangingPunct="1">
              <a:lnSpc>
                <a:spcPct val="90000"/>
              </a:lnSpc>
              <a:buFontTx/>
              <a:buNone/>
            </a:pPr>
            <a:r>
              <a:rPr lang="en-US" altLang="en-US" sz="2400" dirty="0">
                <a:latin typeface="Courier New" panose="02070309020205020404" pitchFamily="49" charset="0"/>
                <a:cs typeface="Courier New" panose="02070309020205020404" pitchFamily="49" charset="0"/>
              </a:rPr>
              <a:t>   </a:t>
            </a:r>
            <a:r>
              <a:rPr lang="vi-VN" altLang="en-US" sz="2400" dirty="0">
                <a:latin typeface="Courier New" panose="02070309020205020404" pitchFamily="49" charset="0"/>
                <a:cs typeface="Courier New" panose="02070309020205020404" pitchFamily="49" charset="0"/>
              </a:rPr>
              <a:t>return 0; </a:t>
            </a:r>
            <a:endParaRPr lang="en-US" altLang="en-US" sz="2400" dirty="0">
              <a:latin typeface="Courier New" panose="02070309020205020404" pitchFamily="49" charset="0"/>
              <a:cs typeface="Courier New" panose="02070309020205020404" pitchFamily="49" charset="0"/>
            </a:endParaRPr>
          </a:p>
          <a:p>
            <a:pPr eaLnBrk="1" hangingPunct="1">
              <a:lnSpc>
                <a:spcPct val="90000"/>
              </a:lnSpc>
              <a:buFontTx/>
              <a:buNone/>
            </a:pPr>
            <a:r>
              <a:rPr lang="vi-VN" altLang="en-US" sz="2400" dirty="0">
                <a:latin typeface="Courier New" panose="02070309020205020404" pitchFamily="49" charset="0"/>
                <a:cs typeface="Courier New" panose="02070309020205020404" pitchFamily="49" charset="0"/>
              </a:rPr>
              <a:t>}</a:t>
            </a:r>
            <a:endParaRPr lang="fr-FR" altLang="en-US" sz="2400" dirty="0">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lstStyle/>
          <a:p>
            <a:pPr algn="l"/>
            <a:r>
              <a:rPr lang="en-CA" dirty="0" err="1"/>
              <a:t>Chú</a:t>
            </a:r>
            <a:r>
              <a:rPr lang="en-CA" dirty="0"/>
              <a:t> ý</a:t>
            </a:r>
          </a:p>
        </p:txBody>
      </p:sp>
      <p:sp>
        <p:nvSpPr>
          <p:cNvPr id="3" name="Content Placeholder 2"/>
          <p:cNvSpPr>
            <a:spLocks noGrp="1"/>
          </p:cNvSpPr>
          <p:nvPr>
            <p:ph idx="1"/>
          </p:nvPr>
        </p:nvSpPr>
        <p:spPr>
          <a:xfrm>
            <a:off x="539552" y="1124744"/>
            <a:ext cx="8229600" cy="5328592"/>
          </a:xfrm>
        </p:spPr>
        <p:txBody>
          <a:bodyPr>
            <a:normAutofit/>
          </a:bodyPr>
          <a:lstStyle/>
          <a:p>
            <a:pPr marL="0" indent="0">
              <a:buNone/>
            </a:pPr>
            <a:r>
              <a:rPr lang="vi-VN" sz="2800" dirty="0">
                <a:solidFill>
                  <a:srgbClr val="FF0000"/>
                </a:solidFill>
                <a:latin typeface="Courier New" panose="02070309020205020404" pitchFamily="49" charset="0"/>
                <a:cs typeface="Courier New" panose="02070309020205020404" pitchFamily="49" charset="0"/>
              </a:rPr>
              <a:t>++</a:t>
            </a:r>
            <a:r>
              <a:rPr lang="vi-VN" sz="2800" dirty="0"/>
              <a:t> và </a:t>
            </a:r>
            <a:r>
              <a:rPr lang="vi-VN" sz="2800" dirty="0">
                <a:solidFill>
                  <a:srgbClr val="FF0000"/>
                </a:solidFill>
                <a:latin typeface="Courier New" panose="02070309020205020404" pitchFamily="49" charset="0"/>
                <a:cs typeface="Courier New" panose="02070309020205020404" pitchFamily="49" charset="0"/>
              </a:rPr>
              <a:t>--</a:t>
            </a:r>
            <a:r>
              <a:rPr lang="vi-VN" sz="2800" dirty="0">
                <a:latin typeface="Courier New" panose="02070309020205020404" pitchFamily="49" charset="0"/>
                <a:cs typeface="Courier New" panose="02070309020205020404" pitchFamily="49" charset="0"/>
              </a:rPr>
              <a:t> </a:t>
            </a:r>
            <a:r>
              <a:rPr lang="vi-VN" sz="2800" dirty="0"/>
              <a:t>có độ ưu tiên cao hơn </a:t>
            </a:r>
            <a:r>
              <a:rPr lang="vi-VN" sz="2800" dirty="0">
                <a:solidFill>
                  <a:srgbClr val="FF0000"/>
                </a:solidFill>
                <a:latin typeface="Courier New" panose="02070309020205020404" pitchFamily="49" charset="0"/>
                <a:cs typeface="Courier New" panose="02070309020205020404" pitchFamily="49" charset="0"/>
              </a:rPr>
              <a:t>*</a:t>
            </a:r>
            <a:r>
              <a:rPr lang="vi-VN" sz="2800" dirty="0">
                <a:latin typeface="Courier New" panose="02070309020205020404" pitchFamily="49" charset="0"/>
                <a:cs typeface="Courier New" panose="02070309020205020404" pitchFamily="49" charset="0"/>
              </a:rPr>
              <a:t> </a:t>
            </a:r>
            <a:r>
              <a:rPr lang="vi-VN" sz="2800" dirty="0"/>
              <a:t>nên </a:t>
            </a:r>
            <a:r>
              <a:rPr lang="vi-VN" sz="2800" dirty="0">
                <a:solidFill>
                  <a:srgbClr val="FF0000"/>
                </a:solidFill>
                <a:latin typeface="Courier New" panose="02070309020205020404" pitchFamily="49" charset="0"/>
                <a:cs typeface="Courier New" panose="02070309020205020404" pitchFamily="49" charset="0"/>
              </a:rPr>
              <a:t>*p++ </a:t>
            </a:r>
            <a:r>
              <a:rPr lang="vi-VN" sz="2800" dirty="0"/>
              <a:t>tương đương với </a:t>
            </a:r>
            <a:r>
              <a:rPr lang="vi-VN" sz="2800" dirty="0">
                <a:solidFill>
                  <a:srgbClr val="FF0000"/>
                </a:solidFill>
                <a:latin typeface="Courier New" panose="02070309020205020404" pitchFamily="49" charset="0"/>
                <a:cs typeface="Courier New" panose="02070309020205020404" pitchFamily="49" charset="0"/>
              </a:rPr>
              <a:t>*(p++) </a:t>
            </a:r>
            <a:r>
              <a:rPr lang="vi-VN" sz="2800" dirty="0"/>
              <a:t>tức là tăng địa chỉ mà nó trỏ tới chứ không phải tăng giá trị mà nó chứa.</a:t>
            </a:r>
            <a:endParaRPr lang="en-US" sz="2800" dirty="0"/>
          </a:p>
          <a:p>
            <a:pPr marL="0" indent="0">
              <a:buNone/>
            </a:pPr>
            <a:r>
              <a:rPr lang="vi-VN" sz="2800" dirty="0"/>
              <a:t> </a:t>
            </a:r>
            <a:endParaRPr lang="en-US" sz="2800" dirty="0"/>
          </a:p>
          <a:p>
            <a:pPr marL="0" indent="0">
              <a:buNone/>
            </a:pPr>
            <a:r>
              <a:rPr lang="vi-VN" sz="2800" dirty="0">
                <a:solidFill>
                  <a:srgbClr val="FF0000"/>
                </a:solidFill>
                <a:latin typeface="Courier New" panose="02070309020205020404" pitchFamily="49" charset="0"/>
                <a:cs typeface="Courier New" panose="02070309020205020404" pitchFamily="49" charset="0"/>
              </a:rPr>
              <a:t>*p++ = *q++ </a:t>
            </a:r>
            <a:r>
              <a:rPr lang="vi-VN" sz="2800" dirty="0"/>
              <a:t>sẽ tương đương với </a:t>
            </a:r>
            <a:endParaRPr lang="en-US" sz="2800" dirty="0"/>
          </a:p>
          <a:p>
            <a:pPr marL="0" indent="0">
              <a:buNone/>
            </a:pPr>
            <a:r>
              <a:rPr lang="vi-VN" sz="2800" dirty="0">
                <a:solidFill>
                  <a:srgbClr val="FF0000"/>
                </a:solidFill>
                <a:latin typeface="Courier New" panose="02070309020205020404" pitchFamily="49" charset="0"/>
                <a:cs typeface="Courier New" panose="02070309020205020404" pitchFamily="49" charset="0"/>
              </a:rPr>
              <a:t>*p = *q; </a:t>
            </a:r>
            <a:endParaRPr lang="en-US" sz="2800" dirty="0">
              <a:solidFill>
                <a:srgbClr val="FF0000"/>
              </a:solidFill>
              <a:latin typeface="Courier New" panose="02070309020205020404" pitchFamily="49" charset="0"/>
              <a:cs typeface="Courier New" panose="02070309020205020404" pitchFamily="49" charset="0"/>
            </a:endParaRPr>
          </a:p>
          <a:p>
            <a:pPr marL="0" indent="0">
              <a:buNone/>
            </a:pPr>
            <a:r>
              <a:rPr lang="vi-VN" sz="2800" dirty="0">
                <a:solidFill>
                  <a:srgbClr val="FF0000"/>
                </a:solidFill>
                <a:latin typeface="Courier New" panose="02070309020205020404" pitchFamily="49" charset="0"/>
                <a:cs typeface="Courier New" panose="02070309020205020404" pitchFamily="49" charset="0"/>
              </a:rPr>
              <a:t>p=p+1; </a:t>
            </a:r>
            <a:endParaRPr lang="en-US" sz="2800" dirty="0">
              <a:solidFill>
                <a:srgbClr val="FF0000"/>
              </a:solidFill>
              <a:latin typeface="Courier New" panose="02070309020205020404" pitchFamily="49" charset="0"/>
              <a:cs typeface="Courier New" panose="02070309020205020404" pitchFamily="49" charset="0"/>
            </a:endParaRPr>
          </a:p>
          <a:p>
            <a:pPr marL="0" indent="0">
              <a:buNone/>
            </a:pPr>
            <a:r>
              <a:rPr lang="vi-VN" sz="2800" dirty="0">
                <a:solidFill>
                  <a:srgbClr val="FF0000"/>
                </a:solidFill>
                <a:latin typeface="Courier New" panose="02070309020205020404" pitchFamily="49" charset="0"/>
                <a:cs typeface="Courier New" panose="02070309020205020404" pitchFamily="49" charset="0"/>
              </a:rPr>
              <a:t>q=q+1; </a:t>
            </a:r>
            <a:endParaRPr lang="en-CA" sz="2800" dirty="0">
              <a:solidFill>
                <a:srgbClr val="FF0000"/>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7B92BBD-5858-4104-8E17-82FD0BA76EF4}"/>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4</a:t>
            </a:fld>
            <a:endParaRPr lang="en-US"/>
          </a:p>
        </p:txBody>
      </p:sp>
    </p:spTree>
    <p:extLst>
      <p:ext uri="{BB962C8B-B14F-4D97-AF65-F5344CB8AC3E}">
        <p14:creationId xmlns:p14="http://schemas.microsoft.com/office/powerpoint/2010/main" val="2818398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C0F1E8D-30B9-4CED-908B-B632FAC2E735}"/>
              </a:ext>
            </a:extLst>
          </p:cNvPr>
          <p:cNvSpPr>
            <a:spLocks noGrp="1" noChangeArrowheads="1"/>
          </p:cNvSpPr>
          <p:nvPr>
            <p:ph type="body" idx="1"/>
          </p:nvPr>
        </p:nvSpPr>
        <p:spPr>
          <a:xfrm>
            <a:off x="685800" y="260350"/>
            <a:ext cx="8458200" cy="6597650"/>
          </a:xfrm>
        </p:spPr>
        <p:txBody>
          <a:bodyPr>
            <a:normAutofit fontScale="77500" lnSpcReduction="20000"/>
          </a:bodyPr>
          <a:lstStyle/>
          <a:p>
            <a:pPr>
              <a:lnSpc>
                <a:spcPct val="80000"/>
              </a:lnSpc>
              <a:buNone/>
            </a:pPr>
            <a:r>
              <a:rPr lang="vi-VN" altLang="en-US" sz="2800" dirty="0">
                <a:latin typeface="Courier New" panose="02070309020205020404" pitchFamily="49" charset="0"/>
                <a:cs typeface="Courier New" panose="02070309020205020404" pitchFamily="49" charset="0"/>
              </a:rPr>
              <a:t>SetSP(double </a:t>
            </a:r>
            <a:r>
              <a:rPr lang="en-US" altLang="en-US" sz="2800" dirty="0">
                <a:latin typeface="Courier New" panose="02070309020205020404" pitchFamily="49" charset="0"/>
                <a:cs typeface="Courier New" panose="02070309020205020404" pitchFamily="49" charset="0"/>
              </a:rPr>
              <a:t>real</a:t>
            </a:r>
            <a:r>
              <a:rPr lang="vi-VN" altLang="en-US" sz="2800" dirty="0">
                <a:latin typeface="Courier New" panose="02070309020205020404" pitchFamily="49" charset="0"/>
                <a:cs typeface="Courier New" panose="02070309020205020404" pitchFamily="49" charset="0"/>
              </a:rPr>
              <a:t>,double img) {</a:t>
            </a:r>
            <a:endParaRPr lang="fr-FR" altLang="en-US" sz="2800" dirty="0">
              <a:latin typeface="Courier New" panose="02070309020205020404" pitchFamily="49" charset="0"/>
              <a:cs typeface="Courier New" panose="02070309020205020404" pitchFamily="49" charset="0"/>
            </a:endParaRPr>
          </a:p>
          <a:p>
            <a:pPr marL="508000" indent="0" eaLnBrk="1" hangingPunct="1">
              <a:lnSpc>
                <a:spcPct val="80000"/>
              </a:lnSpc>
              <a:buFontTx/>
              <a:buNone/>
            </a:pPr>
            <a:r>
              <a:rPr lang="vi-VN" altLang="en-US" sz="2800" dirty="0">
                <a:latin typeface="Courier New" panose="02070309020205020404" pitchFamily="49" charset="0"/>
                <a:cs typeface="Courier New" panose="02070309020205020404" pitchFamily="49" charset="0"/>
              </a:rPr>
              <a:t>SP tmp; </a:t>
            </a:r>
            <a:endParaRPr lang="fr-FR" altLang="en-US" sz="2800" dirty="0">
              <a:latin typeface="Courier New" panose="02070309020205020404" pitchFamily="49" charset="0"/>
              <a:cs typeface="Courier New" panose="02070309020205020404" pitchFamily="49" charset="0"/>
            </a:endParaRPr>
          </a:p>
          <a:p>
            <a:pPr marL="508000" indent="0">
              <a:lnSpc>
                <a:spcPct val="80000"/>
              </a:lnSpc>
              <a:buNone/>
            </a:pPr>
            <a:r>
              <a:rPr lang="vi-VN" altLang="en-US" sz="2800" dirty="0">
                <a:latin typeface="Courier New" panose="02070309020205020404" pitchFamily="49" charset="0"/>
                <a:cs typeface="Courier New" panose="02070309020205020404" pitchFamily="49" charset="0"/>
              </a:rPr>
              <a:t>tmp.real = </a:t>
            </a:r>
            <a:r>
              <a:rPr lang="en-US" altLang="en-US" sz="2800" dirty="0">
                <a:latin typeface="Courier New" panose="02070309020205020404" pitchFamily="49" charset="0"/>
                <a:cs typeface="Courier New" panose="02070309020205020404" pitchFamily="49" charset="0"/>
              </a:rPr>
              <a:t>real</a:t>
            </a:r>
            <a:r>
              <a:rPr lang="vi-VN" altLang="en-US" sz="2800" dirty="0">
                <a:latin typeface="Courier New" panose="02070309020205020404" pitchFamily="49" charset="0"/>
                <a:cs typeface="Courier New" panose="02070309020205020404" pitchFamily="49" charset="0"/>
              </a:rPr>
              <a:t>; tmp.img = img; </a:t>
            </a:r>
            <a:endParaRPr lang="en-US" altLang="en-US" sz="2800" dirty="0">
              <a:latin typeface="Courier New" panose="02070309020205020404" pitchFamily="49" charset="0"/>
              <a:cs typeface="Courier New" panose="02070309020205020404" pitchFamily="49" charset="0"/>
            </a:endParaRPr>
          </a:p>
          <a:p>
            <a:pPr marL="508000" indent="0" eaLnBrk="1" hangingPunct="1">
              <a:lnSpc>
                <a:spcPct val="80000"/>
              </a:lnSpc>
              <a:buFontTx/>
              <a:buNone/>
            </a:pPr>
            <a:r>
              <a:rPr lang="vi-VN" altLang="en-US" sz="2800" dirty="0">
                <a:latin typeface="Courier New" panose="02070309020205020404" pitchFamily="49" charset="0"/>
                <a:cs typeface="Courier New" panose="02070309020205020404" pitchFamily="49" charset="0"/>
              </a:rPr>
              <a:t>return tmp; </a:t>
            </a:r>
            <a:endParaRPr lang="en-US" altLang="en-US" sz="2800" dirty="0">
              <a:latin typeface="Courier New" panose="02070309020205020404" pitchFamily="49" charset="0"/>
              <a:cs typeface="Courier New" panose="02070309020205020404" pitchFamily="49" charset="0"/>
            </a:endParaRPr>
          </a:p>
          <a:p>
            <a:pPr eaLnBrk="1" hangingPunct="1">
              <a:lnSpc>
                <a:spcPct val="80000"/>
              </a:lnSpc>
              <a:buFontTx/>
              <a:buNone/>
            </a:pPr>
            <a:r>
              <a:rPr lang="vi-VN" altLang="en-US" sz="2800" dirty="0">
                <a:latin typeface="Courier New" panose="02070309020205020404" pitchFamily="49" charset="0"/>
                <a:cs typeface="Courier New" panose="02070309020205020404" pitchFamily="49" charset="0"/>
              </a:rPr>
              <a:t>} </a:t>
            </a:r>
            <a:endParaRPr lang="en-US" altLang="en-US" sz="2800" dirty="0">
              <a:latin typeface="Courier New" panose="02070309020205020404" pitchFamily="49" charset="0"/>
              <a:cs typeface="Courier New" panose="02070309020205020404" pitchFamily="49" charset="0"/>
            </a:endParaRPr>
          </a:p>
          <a:p>
            <a:pPr eaLnBrk="1" hangingPunct="1">
              <a:lnSpc>
                <a:spcPct val="80000"/>
              </a:lnSpc>
              <a:buFontTx/>
              <a:buNone/>
            </a:pPr>
            <a:r>
              <a:rPr lang="vi-VN" altLang="en-US" sz="2800" dirty="0">
                <a:latin typeface="Courier New" panose="02070309020205020404" pitchFamily="49" charset="0"/>
                <a:cs typeface="Courier New" panose="02070309020205020404" pitchFamily="49" charset="0"/>
              </a:rPr>
              <a:t>SP </a:t>
            </a:r>
            <a:r>
              <a:rPr lang="vi-VN" altLang="en-US" sz="2800" b="1" dirty="0">
                <a:latin typeface="Courier New" panose="02070309020205020404" pitchFamily="49" charset="0"/>
                <a:cs typeface="Courier New" panose="02070309020205020404" pitchFamily="49" charset="0"/>
              </a:rPr>
              <a:t>operator</a:t>
            </a:r>
            <a:r>
              <a:rPr lang="vi-VN" altLang="en-US" sz="2800" dirty="0">
                <a:latin typeface="Courier New" panose="02070309020205020404" pitchFamily="49" charset="0"/>
                <a:cs typeface="Courier New" panose="02070309020205020404" pitchFamily="49" charset="0"/>
              </a:rPr>
              <a:t> </a:t>
            </a:r>
            <a:r>
              <a:rPr lang="vi-VN" altLang="en-US" sz="2800" b="1" dirty="0">
                <a:solidFill>
                  <a:srgbClr val="0070C0"/>
                </a:solidFill>
                <a:latin typeface="Courier New" panose="02070309020205020404" pitchFamily="49" charset="0"/>
                <a:cs typeface="Courier New" panose="02070309020205020404" pitchFamily="49" charset="0"/>
              </a:rPr>
              <a:t>+</a:t>
            </a:r>
            <a:r>
              <a:rPr lang="vi-VN" altLang="en-US" sz="2800" dirty="0">
                <a:latin typeface="Courier New" panose="02070309020205020404" pitchFamily="49" charset="0"/>
                <a:cs typeface="Courier New" panose="02070309020205020404" pitchFamily="49" charset="0"/>
              </a:rPr>
              <a:t> (SP C1,SP C2) { </a:t>
            </a:r>
            <a:endParaRPr lang="en-US" altLang="en-US" sz="2800" dirty="0">
              <a:latin typeface="Courier New" panose="02070309020205020404" pitchFamily="49" charset="0"/>
              <a:cs typeface="Courier New" panose="02070309020205020404" pitchFamily="49" charset="0"/>
            </a:endParaRPr>
          </a:p>
          <a:p>
            <a:pPr marL="508000" indent="3175" eaLnBrk="1" hangingPunct="1">
              <a:lnSpc>
                <a:spcPct val="80000"/>
              </a:lnSpc>
              <a:buFontTx/>
              <a:buNone/>
            </a:pPr>
            <a:r>
              <a:rPr lang="vi-VN" altLang="en-US" sz="2800" dirty="0">
                <a:latin typeface="Courier New" panose="02070309020205020404" pitchFamily="49" charset="0"/>
                <a:cs typeface="Courier New" panose="02070309020205020404" pitchFamily="49" charset="0"/>
              </a:rPr>
              <a:t>SP tmp; </a:t>
            </a:r>
            <a:endParaRPr lang="fr-FR" altLang="en-US" sz="2800" dirty="0">
              <a:latin typeface="Courier New" panose="02070309020205020404" pitchFamily="49" charset="0"/>
              <a:cs typeface="Courier New" panose="02070309020205020404" pitchFamily="49" charset="0"/>
            </a:endParaRPr>
          </a:p>
          <a:p>
            <a:pPr marL="508000" indent="3175" eaLnBrk="1" hangingPunct="1">
              <a:lnSpc>
                <a:spcPct val="80000"/>
              </a:lnSpc>
              <a:buFontTx/>
              <a:buNone/>
            </a:pPr>
            <a:r>
              <a:rPr lang="vi-VN" altLang="en-US" sz="2800" dirty="0">
                <a:latin typeface="Courier New" panose="02070309020205020404" pitchFamily="49" charset="0"/>
                <a:cs typeface="Courier New" panose="02070309020205020404" pitchFamily="49" charset="0"/>
              </a:rPr>
              <a:t>tmp.real = C1.real</a:t>
            </a:r>
            <a:r>
              <a:rPr lang="en-US" altLang="en-US" sz="2800" dirty="0">
                <a:latin typeface="Courier New" panose="02070309020205020404" pitchFamily="49" charset="0"/>
                <a:cs typeface="Courier New" panose="02070309020205020404" pitchFamily="49" charset="0"/>
              </a:rPr>
              <a:t> </a:t>
            </a:r>
            <a:r>
              <a:rPr lang="vi-VN" altLang="en-US" sz="2800" dirty="0">
                <a:latin typeface="Courier New" panose="02070309020205020404" pitchFamily="49" charset="0"/>
                <a:cs typeface="Courier New" panose="02070309020205020404" pitchFamily="49" charset="0"/>
              </a:rPr>
              <a:t>+</a:t>
            </a:r>
            <a:r>
              <a:rPr lang="en-US" altLang="en-US" sz="2800" dirty="0">
                <a:latin typeface="Courier New" panose="02070309020205020404" pitchFamily="49" charset="0"/>
                <a:cs typeface="Courier New" panose="02070309020205020404" pitchFamily="49" charset="0"/>
              </a:rPr>
              <a:t> </a:t>
            </a:r>
            <a:r>
              <a:rPr lang="vi-VN" altLang="en-US" sz="2800" dirty="0">
                <a:latin typeface="Courier New" panose="02070309020205020404" pitchFamily="49" charset="0"/>
                <a:cs typeface="Courier New" panose="02070309020205020404" pitchFamily="49" charset="0"/>
              </a:rPr>
              <a:t>C2.real; </a:t>
            </a:r>
            <a:endParaRPr lang="fr-FR" altLang="en-US" sz="2800" dirty="0">
              <a:latin typeface="Courier New" panose="02070309020205020404" pitchFamily="49" charset="0"/>
              <a:cs typeface="Courier New" panose="02070309020205020404" pitchFamily="49" charset="0"/>
            </a:endParaRPr>
          </a:p>
          <a:p>
            <a:pPr marL="508000" indent="3175" eaLnBrk="1" hangingPunct="1">
              <a:lnSpc>
                <a:spcPct val="80000"/>
              </a:lnSpc>
              <a:buFontTx/>
              <a:buNone/>
            </a:pPr>
            <a:r>
              <a:rPr lang="vi-VN" altLang="en-US" sz="2800" dirty="0">
                <a:latin typeface="Courier New" panose="02070309020205020404" pitchFamily="49" charset="0"/>
                <a:cs typeface="Courier New" panose="02070309020205020404" pitchFamily="49" charset="0"/>
              </a:rPr>
              <a:t>tmp.img = C1.img</a:t>
            </a:r>
            <a:r>
              <a:rPr lang="en-US" altLang="en-US" sz="2800" dirty="0">
                <a:latin typeface="Courier New" panose="02070309020205020404" pitchFamily="49" charset="0"/>
                <a:cs typeface="Courier New" panose="02070309020205020404" pitchFamily="49" charset="0"/>
              </a:rPr>
              <a:t> </a:t>
            </a:r>
            <a:r>
              <a:rPr lang="vi-VN" altLang="en-US" sz="2800" dirty="0">
                <a:latin typeface="Courier New" panose="02070309020205020404" pitchFamily="49" charset="0"/>
                <a:cs typeface="Courier New" panose="02070309020205020404" pitchFamily="49" charset="0"/>
              </a:rPr>
              <a:t>+</a:t>
            </a:r>
            <a:r>
              <a:rPr lang="en-US" altLang="en-US" sz="2800" dirty="0">
                <a:latin typeface="Courier New" panose="02070309020205020404" pitchFamily="49" charset="0"/>
                <a:cs typeface="Courier New" panose="02070309020205020404" pitchFamily="49" charset="0"/>
              </a:rPr>
              <a:t> </a:t>
            </a:r>
            <a:r>
              <a:rPr lang="vi-VN" altLang="en-US" sz="2800" dirty="0">
                <a:latin typeface="Courier New" panose="02070309020205020404" pitchFamily="49" charset="0"/>
                <a:cs typeface="Courier New" panose="02070309020205020404" pitchFamily="49" charset="0"/>
              </a:rPr>
              <a:t>C2.img; </a:t>
            </a:r>
            <a:endParaRPr lang="en-US" altLang="en-US" sz="2800" dirty="0">
              <a:latin typeface="Courier New" panose="02070309020205020404" pitchFamily="49" charset="0"/>
              <a:cs typeface="Courier New" panose="02070309020205020404" pitchFamily="49" charset="0"/>
            </a:endParaRPr>
          </a:p>
          <a:p>
            <a:pPr marL="508000" indent="3175" eaLnBrk="1" hangingPunct="1">
              <a:lnSpc>
                <a:spcPct val="80000"/>
              </a:lnSpc>
              <a:buFontTx/>
              <a:buNone/>
            </a:pPr>
            <a:r>
              <a:rPr lang="vi-VN" altLang="en-US" sz="2800" dirty="0">
                <a:latin typeface="Courier New" panose="02070309020205020404" pitchFamily="49" charset="0"/>
                <a:cs typeface="Courier New" panose="02070309020205020404" pitchFamily="49" charset="0"/>
              </a:rPr>
              <a:t>return tmp; </a:t>
            </a:r>
            <a:endParaRPr lang="en-US" altLang="en-US" sz="2800" dirty="0">
              <a:latin typeface="Courier New" panose="02070309020205020404" pitchFamily="49" charset="0"/>
              <a:cs typeface="Courier New" panose="02070309020205020404" pitchFamily="49" charset="0"/>
            </a:endParaRPr>
          </a:p>
          <a:p>
            <a:pPr eaLnBrk="1" hangingPunct="1">
              <a:lnSpc>
                <a:spcPct val="80000"/>
              </a:lnSpc>
              <a:buFontTx/>
              <a:buNone/>
            </a:pPr>
            <a:r>
              <a:rPr lang="vi-VN" altLang="en-US" sz="2800" dirty="0">
                <a:latin typeface="Courier New" panose="02070309020205020404" pitchFamily="49" charset="0"/>
                <a:cs typeface="Courier New" panose="02070309020205020404" pitchFamily="49" charset="0"/>
              </a:rPr>
              <a:t>} </a:t>
            </a:r>
            <a:endParaRPr lang="fr-FR" altLang="en-US" sz="2800" dirty="0">
              <a:latin typeface="Courier New" panose="02070309020205020404" pitchFamily="49" charset="0"/>
              <a:cs typeface="Courier New" panose="02070309020205020404" pitchFamily="49" charset="0"/>
            </a:endParaRPr>
          </a:p>
          <a:p>
            <a:pPr eaLnBrk="1" hangingPunct="1">
              <a:lnSpc>
                <a:spcPct val="80000"/>
              </a:lnSpc>
              <a:buFontTx/>
              <a:buNone/>
            </a:pPr>
            <a:r>
              <a:rPr lang="vi-VN" altLang="en-US" sz="2800" dirty="0">
                <a:latin typeface="Courier New" panose="02070309020205020404" pitchFamily="49" charset="0"/>
                <a:cs typeface="Courier New" panose="02070309020205020404" pitchFamily="49" charset="0"/>
              </a:rPr>
              <a:t>SP </a:t>
            </a:r>
            <a:r>
              <a:rPr lang="vi-VN" altLang="en-US" sz="2800" b="1" dirty="0">
                <a:latin typeface="Courier New" panose="02070309020205020404" pitchFamily="49" charset="0"/>
                <a:cs typeface="Courier New" panose="02070309020205020404" pitchFamily="49" charset="0"/>
              </a:rPr>
              <a:t>operator</a:t>
            </a:r>
            <a:r>
              <a:rPr lang="vi-VN" altLang="en-US" sz="2800" dirty="0">
                <a:latin typeface="Courier New" panose="02070309020205020404" pitchFamily="49" charset="0"/>
                <a:cs typeface="Courier New" panose="02070309020205020404" pitchFamily="49" charset="0"/>
              </a:rPr>
              <a:t> </a:t>
            </a:r>
            <a:r>
              <a:rPr lang="vi-VN" altLang="en-US" sz="2800" b="1" dirty="0">
                <a:solidFill>
                  <a:srgbClr val="0070C0"/>
                </a:solidFill>
                <a:latin typeface="Courier New" panose="02070309020205020404" pitchFamily="49" charset="0"/>
                <a:cs typeface="Courier New" panose="02070309020205020404" pitchFamily="49" charset="0"/>
              </a:rPr>
              <a:t>-</a:t>
            </a:r>
            <a:r>
              <a:rPr lang="vi-VN" altLang="en-US" sz="2800" dirty="0">
                <a:latin typeface="Courier New" panose="02070309020205020404" pitchFamily="49" charset="0"/>
                <a:cs typeface="Courier New" panose="02070309020205020404" pitchFamily="49" charset="0"/>
              </a:rPr>
              <a:t> (SP C1,SP C2) { </a:t>
            </a:r>
            <a:endParaRPr lang="en-US" altLang="en-US" sz="2800" dirty="0">
              <a:latin typeface="Courier New" panose="02070309020205020404" pitchFamily="49" charset="0"/>
              <a:cs typeface="Courier New" panose="02070309020205020404" pitchFamily="49" charset="0"/>
            </a:endParaRPr>
          </a:p>
          <a:p>
            <a:pPr marL="508000" indent="3175" eaLnBrk="1" hangingPunct="1">
              <a:lnSpc>
                <a:spcPct val="80000"/>
              </a:lnSpc>
              <a:buFontTx/>
              <a:buNone/>
            </a:pPr>
            <a:r>
              <a:rPr lang="vi-VN" altLang="en-US" sz="2800" dirty="0">
                <a:latin typeface="Courier New" panose="02070309020205020404" pitchFamily="49" charset="0"/>
                <a:cs typeface="Courier New" panose="02070309020205020404" pitchFamily="49" charset="0"/>
              </a:rPr>
              <a:t>SP tmp; </a:t>
            </a:r>
            <a:endParaRPr lang="fr-FR" altLang="en-US" sz="2800" dirty="0">
              <a:latin typeface="Courier New" panose="02070309020205020404" pitchFamily="49" charset="0"/>
              <a:cs typeface="Courier New" panose="02070309020205020404" pitchFamily="49" charset="0"/>
            </a:endParaRPr>
          </a:p>
          <a:p>
            <a:pPr marL="508000" indent="3175" eaLnBrk="1" hangingPunct="1">
              <a:lnSpc>
                <a:spcPct val="80000"/>
              </a:lnSpc>
              <a:buFontTx/>
              <a:buNone/>
            </a:pPr>
            <a:r>
              <a:rPr lang="vi-VN" altLang="en-US" sz="2800" dirty="0">
                <a:latin typeface="Courier New" panose="02070309020205020404" pitchFamily="49" charset="0"/>
                <a:cs typeface="Courier New" panose="02070309020205020404" pitchFamily="49" charset="0"/>
              </a:rPr>
              <a:t>tmp.real = C1.real</a:t>
            </a:r>
            <a:r>
              <a:rPr lang="en-US" altLang="en-US" sz="2800" dirty="0">
                <a:latin typeface="Courier New" panose="02070309020205020404" pitchFamily="49" charset="0"/>
                <a:cs typeface="Courier New" panose="02070309020205020404" pitchFamily="49" charset="0"/>
              </a:rPr>
              <a:t> </a:t>
            </a:r>
            <a:r>
              <a:rPr lang="vi-VN" altLang="en-US" sz="2800" dirty="0">
                <a:latin typeface="Courier New" panose="02070309020205020404" pitchFamily="49" charset="0"/>
                <a:cs typeface="Courier New" panose="02070309020205020404" pitchFamily="49" charset="0"/>
              </a:rPr>
              <a:t>-</a:t>
            </a:r>
            <a:r>
              <a:rPr lang="en-US" altLang="en-US" sz="2800" dirty="0">
                <a:latin typeface="Courier New" panose="02070309020205020404" pitchFamily="49" charset="0"/>
                <a:cs typeface="Courier New" panose="02070309020205020404" pitchFamily="49" charset="0"/>
              </a:rPr>
              <a:t> </a:t>
            </a:r>
            <a:r>
              <a:rPr lang="vi-VN" altLang="en-US" sz="2800" dirty="0">
                <a:latin typeface="Courier New" panose="02070309020205020404" pitchFamily="49" charset="0"/>
                <a:cs typeface="Courier New" panose="02070309020205020404" pitchFamily="49" charset="0"/>
              </a:rPr>
              <a:t>C2.real; </a:t>
            </a:r>
            <a:endParaRPr lang="fr-FR" altLang="en-US" sz="2800" dirty="0">
              <a:latin typeface="Courier New" panose="02070309020205020404" pitchFamily="49" charset="0"/>
              <a:cs typeface="Courier New" panose="02070309020205020404" pitchFamily="49" charset="0"/>
            </a:endParaRPr>
          </a:p>
          <a:p>
            <a:pPr marL="508000" indent="3175" eaLnBrk="1" hangingPunct="1">
              <a:lnSpc>
                <a:spcPct val="80000"/>
              </a:lnSpc>
              <a:buFontTx/>
              <a:buNone/>
            </a:pPr>
            <a:r>
              <a:rPr lang="vi-VN" altLang="en-US" sz="2800" dirty="0">
                <a:latin typeface="Courier New" panose="02070309020205020404" pitchFamily="49" charset="0"/>
                <a:cs typeface="Courier New" panose="02070309020205020404" pitchFamily="49" charset="0"/>
              </a:rPr>
              <a:t>tmp.img = C1.img</a:t>
            </a:r>
            <a:r>
              <a:rPr lang="en-US" altLang="en-US" sz="2800" dirty="0">
                <a:latin typeface="Courier New" panose="02070309020205020404" pitchFamily="49" charset="0"/>
                <a:cs typeface="Courier New" panose="02070309020205020404" pitchFamily="49" charset="0"/>
              </a:rPr>
              <a:t> </a:t>
            </a:r>
            <a:r>
              <a:rPr lang="vi-VN" altLang="en-US" sz="2800" dirty="0">
                <a:latin typeface="Courier New" panose="02070309020205020404" pitchFamily="49" charset="0"/>
                <a:cs typeface="Courier New" panose="02070309020205020404" pitchFamily="49" charset="0"/>
              </a:rPr>
              <a:t>-</a:t>
            </a:r>
            <a:r>
              <a:rPr lang="en-US" altLang="en-US" sz="2800" dirty="0">
                <a:latin typeface="Courier New" panose="02070309020205020404" pitchFamily="49" charset="0"/>
                <a:cs typeface="Courier New" panose="02070309020205020404" pitchFamily="49" charset="0"/>
              </a:rPr>
              <a:t> </a:t>
            </a:r>
            <a:r>
              <a:rPr lang="vi-VN" altLang="en-US" sz="2800" dirty="0">
                <a:latin typeface="Courier New" panose="02070309020205020404" pitchFamily="49" charset="0"/>
                <a:cs typeface="Courier New" panose="02070309020205020404" pitchFamily="49" charset="0"/>
              </a:rPr>
              <a:t>C2.img; </a:t>
            </a:r>
            <a:endParaRPr lang="en-US" altLang="en-US" sz="2800" dirty="0">
              <a:latin typeface="Courier New" panose="02070309020205020404" pitchFamily="49" charset="0"/>
              <a:cs typeface="Courier New" panose="02070309020205020404" pitchFamily="49" charset="0"/>
            </a:endParaRPr>
          </a:p>
          <a:p>
            <a:pPr marL="508000" indent="3175" eaLnBrk="1" hangingPunct="1">
              <a:lnSpc>
                <a:spcPct val="80000"/>
              </a:lnSpc>
              <a:buFontTx/>
              <a:buNone/>
            </a:pPr>
            <a:r>
              <a:rPr lang="vi-VN" altLang="en-US" sz="2800" dirty="0">
                <a:latin typeface="Courier New" panose="02070309020205020404" pitchFamily="49" charset="0"/>
                <a:cs typeface="Courier New" panose="02070309020205020404" pitchFamily="49" charset="0"/>
              </a:rPr>
              <a:t>return tmp; </a:t>
            </a:r>
            <a:endParaRPr lang="en-US" altLang="en-US" sz="2800" dirty="0">
              <a:latin typeface="Courier New" panose="02070309020205020404" pitchFamily="49" charset="0"/>
              <a:cs typeface="Courier New" panose="02070309020205020404" pitchFamily="49" charset="0"/>
            </a:endParaRPr>
          </a:p>
          <a:p>
            <a:pPr eaLnBrk="1" hangingPunct="1">
              <a:lnSpc>
                <a:spcPct val="80000"/>
              </a:lnSpc>
              <a:buFontTx/>
              <a:buNone/>
            </a:pPr>
            <a:r>
              <a:rPr lang="vi-VN" altLang="en-US" sz="2800" dirty="0">
                <a:latin typeface="Courier New" panose="02070309020205020404" pitchFamily="49" charset="0"/>
                <a:cs typeface="Courier New" panose="02070309020205020404" pitchFamily="49" charset="0"/>
              </a:rPr>
              <a:t>}</a:t>
            </a:r>
            <a:endParaRPr lang="fr-FR" altLang="en-US" sz="2800" dirty="0">
              <a:latin typeface="Courier New" panose="02070309020205020404" pitchFamily="49" charset="0"/>
              <a:cs typeface="Courier New" panose="02070309020205020404" pitchFamily="49" charset="0"/>
            </a:endParaRPr>
          </a:p>
          <a:p>
            <a:pPr eaLnBrk="1" hangingPunct="1">
              <a:lnSpc>
                <a:spcPct val="80000"/>
              </a:lnSpc>
              <a:buFontTx/>
              <a:buNone/>
            </a:pPr>
            <a:r>
              <a:rPr lang="vi-VN" altLang="en-US" sz="2800" dirty="0">
                <a:latin typeface="Courier New" panose="02070309020205020404" pitchFamily="49" charset="0"/>
                <a:cs typeface="Courier New" panose="02070309020205020404" pitchFamily="49" charset="0"/>
              </a:rPr>
              <a:t>void DisplaySP(SP C) { </a:t>
            </a:r>
            <a:endParaRPr lang="en-US" altLang="en-US" sz="2800" dirty="0">
              <a:latin typeface="Courier New" panose="02070309020205020404" pitchFamily="49" charset="0"/>
              <a:cs typeface="Courier New" panose="02070309020205020404" pitchFamily="49" charset="0"/>
            </a:endParaRPr>
          </a:p>
          <a:p>
            <a:pPr eaLnBrk="1" hangingPunct="1">
              <a:lnSpc>
                <a:spcPct val="80000"/>
              </a:lnSpc>
              <a:buFontTx/>
              <a:buNone/>
            </a:pPr>
            <a:r>
              <a:rPr lang="en-US" altLang="en-US" sz="2800" dirty="0">
                <a:latin typeface="Courier New" panose="02070309020205020404" pitchFamily="49" charset="0"/>
                <a:cs typeface="Courier New" panose="02070309020205020404" pitchFamily="49" charset="0"/>
              </a:rPr>
              <a:t>   </a:t>
            </a:r>
            <a:r>
              <a:rPr lang="vi-VN" altLang="en-US" sz="2800" dirty="0">
                <a:latin typeface="Courier New" panose="02070309020205020404" pitchFamily="49" charset="0"/>
                <a:cs typeface="Courier New" panose="02070309020205020404" pitchFamily="49" charset="0"/>
              </a:rPr>
              <a:t>cout</a:t>
            </a:r>
            <a:r>
              <a:rPr lang="en-US" altLang="en-US" sz="2800" dirty="0">
                <a:latin typeface="Courier New" panose="02070309020205020404" pitchFamily="49" charset="0"/>
                <a:cs typeface="Courier New" panose="02070309020205020404" pitchFamily="49" charset="0"/>
              </a:rPr>
              <a:t> </a:t>
            </a:r>
            <a:r>
              <a:rPr lang="vi-VN" altLang="en-US" sz="2800" dirty="0">
                <a:latin typeface="Courier New" panose="02070309020205020404" pitchFamily="49" charset="0"/>
                <a:cs typeface="Courier New" panose="02070309020205020404" pitchFamily="49" charset="0"/>
              </a:rPr>
              <a:t>&lt;&lt;</a:t>
            </a:r>
            <a:r>
              <a:rPr lang="en-US" altLang="en-US" sz="2800" dirty="0">
                <a:latin typeface="Courier New" panose="02070309020205020404" pitchFamily="49" charset="0"/>
                <a:cs typeface="Courier New" panose="02070309020205020404" pitchFamily="49" charset="0"/>
              </a:rPr>
              <a:t> </a:t>
            </a:r>
            <a:r>
              <a:rPr lang="vi-VN" altLang="en-US" sz="2800" dirty="0">
                <a:latin typeface="Courier New" panose="02070309020205020404" pitchFamily="49" charset="0"/>
                <a:cs typeface="Courier New" panose="02070309020205020404" pitchFamily="49" charset="0"/>
              </a:rPr>
              <a:t>"(“</a:t>
            </a:r>
            <a:r>
              <a:rPr lang="en-US" altLang="en-US" sz="2800" dirty="0">
                <a:latin typeface="Courier New" panose="02070309020205020404" pitchFamily="49" charset="0"/>
                <a:cs typeface="Courier New" panose="02070309020205020404" pitchFamily="49" charset="0"/>
              </a:rPr>
              <a:t> </a:t>
            </a:r>
            <a:r>
              <a:rPr lang="vi-VN" altLang="en-US" sz="2800" dirty="0">
                <a:latin typeface="Courier New" panose="02070309020205020404" pitchFamily="49" charset="0"/>
                <a:cs typeface="Courier New" panose="02070309020205020404" pitchFamily="49" charset="0"/>
              </a:rPr>
              <a:t>&lt;&lt;</a:t>
            </a:r>
            <a:r>
              <a:rPr lang="en-US" altLang="en-US" sz="2800" dirty="0">
                <a:latin typeface="Courier New" panose="02070309020205020404" pitchFamily="49" charset="0"/>
                <a:cs typeface="Courier New" panose="02070309020205020404" pitchFamily="49" charset="0"/>
              </a:rPr>
              <a:t> </a:t>
            </a:r>
            <a:r>
              <a:rPr lang="vi-VN" altLang="en-US" sz="2800" dirty="0">
                <a:latin typeface="Courier New" panose="02070309020205020404" pitchFamily="49" charset="0"/>
                <a:cs typeface="Courier New" panose="02070309020205020404" pitchFamily="49" charset="0"/>
              </a:rPr>
              <a:t>C.real</a:t>
            </a:r>
            <a:r>
              <a:rPr lang="en-US" altLang="en-US" sz="2800" dirty="0">
                <a:latin typeface="Courier New" panose="02070309020205020404" pitchFamily="49" charset="0"/>
                <a:cs typeface="Courier New" panose="02070309020205020404" pitchFamily="49" charset="0"/>
              </a:rPr>
              <a:t> </a:t>
            </a:r>
            <a:r>
              <a:rPr lang="vi-VN" altLang="en-US" sz="2800" dirty="0">
                <a:latin typeface="Courier New" panose="02070309020205020404" pitchFamily="49" charset="0"/>
                <a:cs typeface="Courier New" panose="02070309020205020404" pitchFamily="49" charset="0"/>
              </a:rPr>
              <a:t>&lt;&lt;</a:t>
            </a:r>
            <a:r>
              <a:rPr lang="en-US" altLang="en-US" sz="2800" dirty="0">
                <a:latin typeface="Courier New" panose="02070309020205020404" pitchFamily="49" charset="0"/>
                <a:cs typeface="Courier New" panose="02070309020205020404" pitchFamily="49" charset="0"/>
              </a:rPr>
              <a:t> </a:t>
            </a:r>
            <a:r>
              <a:rPr lang="vi-VN" altLang="en-US" sz="2800" dirty="0">
                <a:latin typeface="Courier New" panose="02070309020205020404" pitchFamily="49" charset="0"/>
                <a:cs typeface="Courier New" panose="02070309020205020404" pitchFamily="49" charset="0"/>
              </a:rPr>
              <a:t>",“</a:t>
            </a:r>
            <a:r>
              <a:rPr lang="en-US" altLang="en-US" sz="2800" dirty="0">
                <a:latin typeface="Courier New" panose="02070309020205020404" pitchFamily="49" charset="0"/>
                <a:cs typeface="Courier New" panose="02070309020205020404" pitchFamily="49" charset="0"/>
              </a:rPr>
              <a:t> </a:t>
            </a:r>
            <a:r>
              <a:rPr lang="vi-VN" altLang="en-US" sz="2800" dirty="0">
                <a:latin typeface="Courier New" panose="02070309020205020404" pitchFamily="49" charset="0"/>
                <a:cs typeface="Courier New" panose="02070309020205020404" pitchFamily="49" charset="0"/>
              </a:rPr>
              <a:t>&lt;&lt;</a:t>
            </a:r>
            <a:r>
              <a:rPr lang="en-US" altLang="en-US" sz="2800" dirty="0">
                <a:latin typeface="Courier New" panose="02070309020205020404" pitchFamily="49" charset="0"/>
                <a:cs typeface="Courier New" panose="02070309020205020404" pitchFamily="49" charset="0"/>
              </a:rPr>
              <a:t> </a:t>
            </a:r>
            <a:r>
              <a:rPr lang="vi-VN" altLang="en-US" sz="2800" dirty="0">
                <a:latin typeface="Courier New" panose="02070309020205020404" pitchFamily="49" charset="0"/>
                <a:cs typeface="Courier New" panose="02070309020205020404" pitchFamily="49" charset="0"/>
              </a:rPr>
              <a:t>C.img</a:t>
            </a:r>
            <a:r>
              <a:rPr lang="en-US" altLang="en-US" sz="2800" dirty="0">
                <a:latin typeface="Courier New" panose="02070309020205020404" pitchFamily="49" charset="0"/>
                <a:cs typeface="Courier New" panose="02070309020205020404" pitchFamily="49" charset="0"/>
              </a:rPr>
              <a:t> </a:t>
            </a:r>
            <a:r>
              <a:rPr lang="vi-VN" altLang="en-US" sz="2800" dirty="0">
                <a:latin typeface="Courier New" panose="02070309020205020404" pitchFamily="49" charset="0"/>
                <a:cs typeface="Courier New" panose="02070309020205020404" pitchFamily="49" charset="0"/>
              </a:rPr>
              <a:t>&lt;&lt;</a:t>
            </a:r>
            <a:r>
              <a:rPr lang="en-US" altLang="en-US" sz="2800" dirty="0">
                <a:latin typeface="Courier New" panose="02070309020205020404" pitchFamily="49" charset="0"/>
                <a:cs typeface="Courier New" panose="02070309020205020404" pitchFamily="49" charset="0"/>
              </a:rPr>
              <a:t> </a:t>
            </a:r>
            <a:r>
              <a:rPr lang="vi-VN" altLang="en-US" sz="2800" dirty="0">
                <a:latin typeface="Courier New" panose="02070309020205020404" pitchFamily="49" charset="0"/>
                <a:cs typeface="Courier New" panose="02070309020205020404" pitchFamily="49" charset="0"/>
              </a:rPr>
              <a:t>")"; </a:t>
            </a:r>
            <a:endParaRPr lang="en-US" altLang="en-US" sz="2800" dirty="0">
              <a:latin typeface="Courier New" panose="02070309020205020404" pitchFamily="49" charset="0"/>
              <a:cs typeface="Courier New" panose="02070309020205020404" pitchFamily="49" charset="0"/>
            </a:endParaRPr>
          </a:p>
          <a:p>
            <a:pPr eaLnBrk="1" hangingPunct="1">
              <a:lnSpc>
                <a:spcPct val="80000"/>
              </a:lnSpc>
              <a:buFontTx/>
              <a:buNone/>
            </a:pPr>
            <a:r>
              <a:rPr lang="vi-VN" altLang="en-US" sz="2800" dirty="0">
                <a:latin typeface="Courier New" panose="02070309020205020404" pitchFamily="49" charset="0"/>
                <a:cs typeface="Courier New" panose="02070309020205020404" pitchFamily="49" charset="0"/>
              </a:rPr>
              <a:t>} </a:t>
            </a:r>
          </a:p>
          <a:p>
            <a:pPr eaLnBrk="1" hangingPunct="1">
              <a:lnSpc>
                <a:spcPct val="80000"/>
              </a:lnSpc>
              <a:buFontTx/>
              <a:buNone/>
            </a:pPr>
            <a:endParaRPr lang="vi-VN" altLang="en-US" sz="2800" dirty="0">
              <a:latin typeface="Courier New" panose="02070309020205020404" pitchFamily="49" charset="0"/>
              <a:cs typeface="Courier New" panose="020703090202050204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sử</a:t>
            </a:r>
            <a:r>
              <a:rPr lang="en-US" dirty="0"/>
              <a:t> </a:t>
            </a:r>
            <a:r>
              <a:rPr lang="en-US" dirty="0" err="1"/>
              <a:t>dụng</a:t>
            </a:r>
            <a:r>
              <a:rPr lang="en-US" dirty="0"/>
              <a:t> con </a:t>
            </a:r>
            <a:r>
              <a:rPr lang="en-US" dirty="0" err="1"/>
              <a:t>trỏ</a:t>
            </a:r>
            <a:r>
              <a:rPr lang="en-US" dirty="0"/>
              <a:t> </a:t>
            </a:r>
            <a:r>
              <a:rPr lang="en-US" dirty="0" err="1"/>
              <a:t>hàm</a:t>
            </a:r>
            <a:endParaRPr lang="en-CA" dirty="0"/>
          </a:p>
        </p:txBody>
      </p:sp>
      <p:sp>
        <p:nvSpPr>
          <p:cNvPr id="3" name="Content Placeholder 2"/>
          <p:cNvSpPr>
            <a:spLocks noGrp="1"/>
          </p:cNvSpPr>
          <p:nvPr>
            <p:ph idx="1"/>
          </p:nvPr>
        </p:nvSpPr>
        <p:spPr>
          <a:xfrm>
            <a:off x="628649" y="969818"/>
            <a:ext cx="8297637" cy="5561611"/>
          </a:xfrm>
        </p:spPr>
        <p:txBody>
          <a:bodyPr>
            <a:normAutofit lnSpcReduction="10000"/>
          </a:bodyPr>
          <a:lstStyle/>
          <a:p>
            <a:pPr marL="0" indent="0">
              <a:lnSpc>
                <a:spcPct val="100000"/>
              </a:lnSpc>
              <a:buNone/>
              <a:defRPr/>
            </a:pPr>
            <a:r>
              <a:rPr lang="en-US" altLang="en-US" sz="2000" dirty="0">
                <a:latin typeface="Courier New" panose="02070309020205020404" pitchFamily="49" charset="0"/>
                <a:cs typeface="Courier New" panose="02070309020205020404" pitchFamily="49" charset="0"/>
              </a:rPr>
              <a:t>void </a:t>
            </a:r>
            <a:r>
              <a:rPr lang="en-US" altLang="en-US" sz="2000" dirty="0" err="1">
                <a:latin typeface="Courier New" panose="02070309020205020404" pitchFamily="49" charset="0"/>
                <a:cs typeface="Courier New" panose="02070309020205020404" pitchFamily="49" charset="0"/>
              </a:rPr>
              <a:t>swapValue</a:t>
            </a:r>
            <a:r>
              <a:rPr lang="en-US" altLang="en-US" sz="2000" dirty="0">
                <a:latin typeface="Courier New" panose="02070309020205020404" pitchFamily="49" charset="0"/>
                <a:cs typeface="Courier New" panose="02070309020205020404" pitchFamily="49" charset="0"/>
              </a:rPr>
              <a:t>(int &amp;value1, int &amp;value2){</a:t>
            </a:r>
          </a:p>
          <a:p>
            <a:pPr marL="465138" indent="0">
              <a:lnSpc>
                <a:spcPct val="100000"/>
              </a:lnSpc>
              <a:buNone/>
              <a:defRPr/>
            </a:pPr>
            <a:r>
              <a:rPr lang="en-US" altLang="en-US" sz="2000" dirty="0">
                <a:latin typeface="Courier New" panose="02070309020205020404" pitchFamily="49" charset="0"/>
                <a:cs typeface="Courier New" panose="02070309020205020404" pitchFamily="49" charset="0"/>
              </a:rPr>
              <a:t>int temp = value1;</a:t>
            </a:r>
          </a:p>
          <a:p>
            <a:pPr marL="465138" indent="0">
              <a:lnSpc>
                <a:spcPct val="100000"/>
              </a:lnSpc>
              <a:buNone/>
              <a:defRPr/>
            </a:pPr>
            <a:r>
              <a:rPr lang="en-US" altLang="en-US" sz="2000" dirty="0">
                <a:latin typeface="Courier New" panose="02070309020205020404" pitchFamily="49" charset="0"/>
                <a:cs typeface="Courier New" panose="02070309020205020404" pitchFamily="49" charset="0"/>
              </a:rPr>
              <a:t>value1 = value2;</a:t>
            </a:r>
          </a:p>
          <a:p>
            <a:pPr marL="465138" indent="0">
              <a:lnSpc>
                <a:spcPct val="100000"/>
              </a:lnSpc>
              <a:buNone/>
              <a:defRPr/>
            </a:pPr>
            <a:r>
              <a:rPr lang="en-US" altLang="en-US" sz="2000" dirty="0">
                <a:latin typeface="Courier New" panose="02070309020205020404" pitchFamily="49" charset="0"/>
                <a:cs typeface="Courier New" panose="02070309020205020404" pitchFamily="49" charset="0"/>
              </a:rPr>
              <a:t>value2 = temp;</a:t>
            </a:r>
          </a:p>
          <a:p>
            <a:pPr marL="0" indent="0">
              <a:lnSpc>
                <a:spcPct val="100000"/>
              </a:lnSpc>
              <a:buNone/>
              <a:defRPr/>
            </a:pPr>
            <a:r>
              <a:rPr lang="en-US" altLang="en-US" sz="2000" dirty="0">
                <a:latin typeface="Courier New" panose="02070309020205020404" pitchFamily="49" charset="0"/>
                <a:cs typeface="Courier New" panose="02070309020205020404" pitchFamily="49" charset="0"/>
              </a:rPr>
              <a:t>}</a:t>
            </a:r>
          </a:p>
          <a:p>
            <a:pPr marL="0" indent="0">
              <a:lnSpc>
                <a:spcPct val="100000"/>
              </a:lnSpc>
              <a:buNone/>
              <a:defRPr/>
            </a:pPr>
            <a:r>
              <a:rPr lang="en-US" altLang="en-US" sz="2000" dirty="0">
                <a:latin typeface="Courier New" panose="02070309020205020404" pitchFamily="49" charset="0"/>
                <a:cs typeface="Courier New" panose="02070309020205020404" pitchFamily="49" charset="0"/>
              </a:rPr>
              <a:t>int main(){</a:t>
            </a:r>
          </a:p>
          <a:p>
            <a:pPr marL="465138" indent="0">
              <a:lnSpc>
                <a:spcPct val="100000"/>
              </a:lnSpc>
              <a:buNone/>
              <a:defRPr/>
            </a:pPr>
            <a:r>
              <a:rPr lang="en-US" altLang="en-US" sz="2000" dirty="0">
                <a:latin typeface="Courier New" panose="02070309020205020404" pitchFamily="49" charset="0"/>
                <a:cs typeface="Courier New" panose="02070309020205020404" pitchFamily="49" charset="0"/>
              </a:rPr>
              <a:t>void(*</a:t>
            </a:r>
            <a:r>
              <a:rPr lang="en-US" altLang="en-US" sz="2000" dirty="0" err="1">
                <a:latin typeface="Courier New" panose="02070309020205020404" pitchFamily="49" charset="0"/>
                <a:cs typeface="Courier New" panose="02070309020205020404" pitchFamily="49" charset="0"/>
              </a:rPr>
              <a:t>pSwap</a:t>
            </a:r>
            <a:r>
              <a:rPr lang="en-US" altLang="en-US" sz="2000" dirty="0">
                <a:latin typeface="Courier New" panose="02070309020205020404" pitchFamily="49" charset="0"/>
                <a:cs typeface="Courier New" panose="02070309020205020404" pitchFamily="49" charset="0"/>
              </a:rPr>
              <a:t>) (int &amp;, int &amp;) = </a:t>
            </a:r>
            <a:r>
              <a:rPr lang="en-US" altLang="en-US" sz="2000" dirty="0" err="1">
                <a:latin typeface="Courier New" panose="02070309020205020404" pitchFamily="49" charset="0"/>
                <a:cs typeface="Courier New" panose="02070309020205020404" pitchFamily="49" charset="0"/>
              </a:rPr>
              <a:t>swapValue</a:t>
            </a:r>
            <a:r>
              <a:rPr lang="en-US" altLang="en-US" sz="2000" dirty="0">
                <a:latin typeface="Courier New" panose="02070309020205020404" pitchFamily="49" charset="0"/>
                <a:cs typeface="Courier New" panose="02070309020205020404" pitchFamily="49" charset="0"/>
              </a:rPr>
              <a:t>;</a:t>
            </a:r>
          </a:p>
          <a:p>
            <a:pPr marL="465138" indent="0">
              <a:lnSpc>
                <a:spcPct val="100000"/>
              </a:lnSpc>
              <a:buNone/>
              <a:defRPr/>
            </a:pPr>
            <a:r>
              <a:rPr lang="en-US" altLang="en-US" sz="2000" dirty="0">
                <a:latin typeface="Courier New" panose="02070309020205020404" pitchFamily="49" charset="0"/>
                <a:cs typeface="Courier New" panose="02070309020205020404" pitchFamily="49" charset="0"/>
              </a:rPr>
              <a:t>int a = 1, b = 5;</a:t>
            </a:r>
          </a:p>
          <a:p>
            <a:pPr marL="465138" indent="0">
              <a:lnSpc>
                <a:spcPct val="100000"/>
              </a:lnSpc>
              <a:buNone/>
              <a:defRPr/>
            </a:pPr>
            <a:r>
              <a:rPr lang="en-US" altLang="en-US" sz="2000" dirty="0" err="1">
                <a:latin typeface="Courier New" panose="02070309020205020404" pitchFamily="49" charset="0"/>
                <a:cs typeface="Courier New" panose="02070309020205020404" pitchFamily="49" charset="0"/>
              </a:rPr>
              <a:t>cout</a:t>
            </a:r>
            <a:r>
              <a:rPr lang="en-US" altLang="en-US" sz="2000" dirty="0">
                <a:latin typeface="Courier New" panose="02070309020205020404" pitchFamily="49" charset="0"/>
                <a:cs typeface="Courier New" panose="02070309020205020404" pitchFamily="49" charset="0"/>
              </a:rPr>
              <a:t> &lt;&lt; "Before: " &lt;&lt; a &lt;&lt; " " &lt;&lt; b &lt;&lt; </a:t>
            </a:r>
            <a:r>
              <a:rPr lang="en-US" altLang="en-US" sz="2000" dirty="0" err="1">
                <a:latin typeface="Courier New" panose="02070309020205020404" pitchFamily="49" charset="0"/>
                <a:cs typeface="Courier New" panose="02070309020205020404" pitchFamily="49" charset="0"/>
              </a:rPr>
              <a:t>endl</a:t>
            </a:r>
            <a:r>
              <a:rPr lang="en-US" altLang="en-US" sz="2000" dirty="0">
                <a:latin typeface="Courier New" panose="02070309020205020404" pitchFamily="49" charset="0"/>
                <a:cs typeface="Courier New" panose="02070309020205020404" pitchFamily="49" charset="0"/>
              </a:rPr>
              <a:t>;</a:t>
            </a:r>
          </a:p>
          <a:p>
            <a:pPr marL="465138" indent="0">
              <a:lnSpc>
                <a:spcPct val="100000"/>
              </a:lnSpc>
              <a:buNone/>
              <a:defRPr/>
            </a:pP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pSwap</a:t>
            </a:r>
            <a:r>
              <a:rPr lang="en-US" altLang="en-US" sz="2000" dirty="0">
                <a:latin typeface="Courier New" panose="02070309020205020404" pitchFamily="49" charset="0"/>
                <a:cs typeface="Courier New" panose="02070309020205020404" pitchFamily="49" charset="0"/>
              </a:rPr>
              <a:t>)(a, b);</a:t>
            </a:r>
          </a:p>
          <a:p>
            <a:pPr marL="465138" indent="0">
              <a:lnSpc>
                <a:spcPct val="100000"/>
              </a:lnSpc>
              <a:buNone/>
              <a:defRPr/>
            </a:pPr>
            <a:r>
              <a:rPr lang="en-US" altLang="en-US" sz="2000" dirty="0" err="1">
                <a:latin typeface="Courier New" panose="02070309020205020404" pitchFamily="49" charset="0"/>
                <a:cs typeface="Courier New" panose="02070309020205020404" pitchFamily="49" charset="0"/>
              </a:rPr>
              <a:t>cout</a:t>
            </a:r>
            <a:r>
              <a:rPr lang="en-US" altLang="en-US" sz="2000" dirty="0">
                <a:latin typeface="Courier New" panose="02070309020205020404" pitchFamily="49" charset="0"/>
                <a:cs typeface="Courier New" panose="02070309020205020404" pitchFamily="49" charset="0"/>
              </a:rPr>
              <a:t> &lt;&lt; "After:  " &lt;&lt; a &lt;&lt; " " &lt;&lt; b &lt;&lt; </a:t>
            </a:r>
            <a:r>
              <a:rPr lang="en-US" altLang="en-US" sz="2000" dirty="0" err="1">
                <a:latin typeface="Courier New" panose="02070309020205020404" pitchFamily="49" charset="0"/>
                <a:cs typeface="Courier New" panose="02070309020205020404" pitchFamily="49" charset="0"/>
              </a:rPr>
              <a:t>endl</a:t>
            </a:r>
            <a:r>
              <a:rPr lang="en-US" altLang="en-US" sz="2000" dirty="0">
                <a:latin typeface="Courier New" panose="02070309020205020404" pitchFamily="49" charset="0"/>
                <a:cs typeface="Courier New" panose="02070309020205020404" pitchFamily="49" charset="0"/>
              </a:rPr>
              <a:t>;</a:t>
            </a:r>
          </a:p>
          <a:p>
            <a:pPr marL="465138" indent="0">
              <a:lnSpc>
                <a:spcPct val="100000"/>
              </a:lnSpc>
              <a:buNone/>
              <a:defRPr/>
            </a:pPr>
            <a:r>
              <a:rPr lang="en-US" altLang="en-US" sz="2000" dirty="0">
                <a:latin typeface="Courier New" panose="02070309020205020404" pitchFamily="49" charset="0"/>
                <a:cs typeface="Courier New" panose="02070309020205020404" pitchFamily="49" charset="0"/>
              </a:rPr>
              <a:t>return 0;</a:t>
            </a:r>
          </a:p>
          <a:p>
            <a:pPr marL="0" indent="0">
              <a:lnSpc>
                <a:spcPct val="100000"/>
              </a:lnSpc>
              <a:buNone/>
              <a:defRPr/>
            </a:pPr>
            <a:r>
              <a:rPr lang="en-US" altLang="en-US" sz="2000" dirty="0">
                <a:latin typeface="Courier New" panose="02070309020205020404" pitchFamily="49" charset="0"/>
                <a:cs typeface="Courier New" panose="02070309020205020404" pitchFamily="49" charset="0"/>
              </a:rPr>
              <a:t>}</a:t>
            </a:r>
          </a:p>
        </p:txBody>
      </p:sp>
      <p:sp>
        <p:nvSpPr>
          <p:cNvPr id="7" name="Slide Number Placeholder 3">
            <a:extLst>
              <a:ext uri="{FF2B5EF4-FFF2-40B4-BE49-F238E27FC236}">
                <a16:creationId xmlns:a16="http://schemas.microsoft.com/office/drawing/2014/main" id="{A32BAE0F-B7D5-4185-BF13-2258DAE9E316}"/>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41</a:t>
            </a:fld>
            <a:endParaRPr lang="en-US"/>
          </a:p>
        </p:txBody>
      </p:sp>
    </p:spTree>
    <p:extLst>
      <p:ext uri="{BB962C8B-B14F-4D97-AF65-F5344CB8AC3E}">
        <p14:creationId xmlns:p14="http://schemas.microsoft.com/office/powerpoint/2010/main" val="4047006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Sắp</a:t>
            </a:r>
            <a:r>
              <a:rPr lang="en-US" dirty="0"/>
              <a:t> </a:t>
            </a:r>
            <a:r>
              <a:rPr lang="en-US" dirty="0" err="1"/>
              <a:t>xếp</a:t>
            </a:r>
            <a:r>
              <a:rPr lang="en-US" dirty="0"/>
              <a:t> </a:t>
            </a:r>
            <a:r>
              <a:rPr lang="en-US" dirty="0" err="1"/>
              <a:t>dãy</a:t>
            </a:r>
            <a:r>
              <a:rPr lang="en-US" dirty="0"/>
              <a:t> </a:t>
            </a:r>
            <a:r>
              <a:rPr lang="en-US" dirty="0" err="1"/>
              <a:t>số</a:t>
            </a:r>
            <a:endParaRPr lang="en-CA" dirty="0"/>
          </a:p>
        </p:txBody>
      </p:sp>
      <p:sp>
        <p:nvSpPr>
          <p:cNvPr id="3" name="Content Placeholder 2"/>
          <p:cNvSpPr>
            <a:spLocks noGrp="1"/>
          </p:cNvSpPr>
          <p:nvPr>
            <p:ph idx="1"/>
          </p:nvPr>
        </p:nvSpPr>
        <p:spPr>
          <a:xfrm>
            <a:off x="0" y="969818"/>
            <a:ext cx="9144000" cy="5561611"/>
          </a:xfrm>
        </p:spPr>
        <p:txBody>
          <a:bodyPr>
            <a:normAutofit/>
          </a:bodyPr>
          <a:lstStyle/>
          <a:p>
            <a:pPr marL="0" indent="0">
              <a:lnSpc>
                <a:spcPct val="100000"/>
              </a:lnSpc>
              <a:spcBef>
                <a:spcPts val="500"/>
              </a:spcBef>
              <a:buNone/>
              <a:defRPr/>
            </a:pPr>
            <a:r>
              <a:rPr lang="en-US" altLang="en-US" sz="1600" dirty="0">
                <a:latin typeface="Courier New" panose="02070309020205020404" pitchFamily="49" charset="0"/>
                <a:cs typeface="Courier New" panose="02070309020205020404" pitchFamily="49" charset="0"/>
              </a:rPr>
              <a:t>bool </a:t>
            </a:r>
            <a:r>
              <a:rPr lang="en-US" altLang="en-US" sz="1600" b="1" dirty="0">
                <a:latin typeface="Courier New" panose="02070309020205020404" pitchFamily="49" charset="0"/>
                <a:cs typeface="Courier New" panose="02070309020205020404" pitchFamily="49" charset="0"/>
              </a:rPr>
              <a:t>ascending</a:t>
            </a:r>
            <a:r>
              <a:rPr lang="en-US" altLang="en-US" sz="1600" dirty="0">
                <a:latin typeface="Courier New" panose="02070309020205020404" pitchFamily="49" charset="0"/>
                <a:cs typeface="Courier New" panose="02070309020205020404" pitchFamily="49" charset="0"/>
              </a:rPr>
              <a:t>(int left, int right){</a:t>
            </a:r>
          </a:p>
          <a:p>
            <a:pPr marL="0" indent="0">
              <a:lnSpc>
                <a:spcPct val="100000"/>
              </a:lnSpc>
              <a:spcBef>
                <a:spcPts val="500"/>
              </a:spcBef>
              <a:buNone/>
              <a:defRPr/>
            </a:pPr>
            <a:r>
              <a:rPr lang="en-US" altLang="en-US" sz="1600" dirty="0">
                <a:latin typeface="Courier New" panose="02070309020205020404" pitchFamily="49" charset="0"/>
                <a:cs typeface="Courier New" panose="02070309020205020404" pitchFamily="49" charset="0"/>
              </a:rPr>
              <a:t>   return left &gt; right;</a:t>
            </a:r>
          </a:p>
          <a:p>
            <a:pPr marL="0" indent="0">
              <a:lnSpc>
                <a:spcPct val="100000"/>
              </a:lnSpc>
              <a:spcBef>
                <a:spcPts val="500"/>
              </a:spcBef>
              <a:buNone/>
              <a:defRPr/>
            </a:pPr>
            <a:r>
              <a:rPr lang="en-US" altLang="en-US" sz="1600" dirty="0">
                <a:latin typeface="Courier New" panose="02070309020205020404" pitchFamily="49" charset="0"/>
                <a:cs typeface="Courier New" panose="02070309020205020404" pitchFamily="49" charset="0"/>
              </a:rPr>
              <a:t>}</a:t>
            </a:r>
          </a:p>
          <a:p>
            <a:pPr marL="0" indent="0">
              <a:lnSpc>
                <a:spcPct val="100000"/>
              </a:lnSpc>
              <a:spcBef>
                <a:spcPts val="500"/>
              </a:spcBef>
              <a:buNone/>
              <a:defRPr/>
            </a:pPr>
            <a:r>
              <a:rPr lang="en-US" altLang="en-US" sz="1600" dirty="0">
                <a:latin typeface="Courier New" panose="02070309020205020404" pitchFamily="49" charset="0"/>
                <a:cs typeface="Courier New" panose="02070309020205020404" pitchFamily="49" charset="0"/>
              </a:rPr>
              <a:t>bool </a:t>
            </a:r>
            <a:r>
              <a:rPr lang="en-US" altLang="en-US" sz="1600" b="1" dirty="0">
                <a:latin typeface="Courier New" panose="02070309020205020404" pitchFamily="49" charset="0"/>
                <a:cs typeface="Courier New" panose="02070309020205020404" pitchFamily="49" charset="0"/>
              </a:rPr>
              <a:t>descending</a:t>
            </a:r>
            <a:r>
              <a:rPr lang="en-US" altLang="en-US" sz="1600" dirty="0">
                <a:latin typeface="Courier New" panose="02070309020205020404" pitchFamily="49" charset="0"/>
                <a:cs typeface="Courier New" panose="02070309020205020404" pitchFamily="49" charset="0"/>
              </a:rPr>
              <a:t>(int left, int right){</a:t>
            </a:r>
          </a:p>
          <a:p>
            <a:pPr marL="0" indent="0">
              <a:lnSpc>
                <a:spcPct val="100000"/>
              </a:lnSpc>
              <a:spcBef>
                <a:spcPts val="500"/>
              </a:spcBef>
              <a:buNone/>
              <a:defRPr/>
            </a:pPr>
            <a:r>
              <a:rPr lang="en-US" altLang="en-US" sz="1600" dirty="0">
                <a:latin typeface="Courier New" panose="02070309020205020404" pitchFamily="49" charset="0"/>
                <a:cs typeface="Courier New" panose="02070309020205020404" pitchFamily="49" charset="0"/>
              </a:rPr>
              <a:t>   return left &lt; right;</a:t>
            </a:r>
          </a:p>
          <a:p>
            <a:pPr marL="0" indent="0">
              <a:lnSpc>
                <a:spcPct val="100000"/>
              </a:lnSpc>
              <a:spcBef>
                <a:spcPts val="500"/>
              </a:spcBef>
              <a:buNone/>
              <a:defRPr/>
            </a:pPr>
            <a:r>
              <a:rPr lang="en-US" altLang="en-US" sz="1600" dirty="0">
                <a:latin typeface="Courier New" panose="02070309020205020404" pitchFamily="49" charset="0"/>
                <a:cs typeface="Courier New" panose="02070309020205020404" pitchFamily="49" charset="0"/>
              </a:rPr>
              <a:t>}</a:t>
            </a:r>
          </a:p>
          <a:p>
            <a:pPr marL="0" indent="0">
              <a:lnSpc>
                <a:spcPct val="100000"/>
              </a:lnSpc>
              <a:spcBef>
                <a:spcPts val="500"/>
              </a:spcBef>
              <a:buNone/>
              <a:defRPr/>
            </a:pPr>
            <a:r>
              <a:rPr lang="en-US" altLang="en-US" sz="1600" dirty="0">
                <a:latin typeface="Courier New" panose="02070309020205020404" pitchFamily="49" charset="0"/>
                <a:cs typeface="Courier New" panose="02070309020205020404" pitchFamily="49" charset="0"/>
              </a:rPr>
              <a:t>void </a:t>
            </a:r>
            <a:r>
              <a:rPr lang="en-US" altLang="en-US" sz="1600" dirty="0" err="1">
                <a:latin typeface="Courier New" panose="02070309020205020404" pitchFamily="49" charset="0"/>
                <a:cs typeface="Courier New" panose="02070309020205020404" pitchFamily="49" charset="0"/>
              </a:rPr>
              <a:t>selectionSort</a:t>
            </a:r>
            <a:r>
              <a:rPr lang="en-US" altLang="en-US" sz="1600" dirty="0">
                <a:latin typeface="Courier New" panose="02070309020205020404" pitchFamily="49" charset="0"/>
                <a:cs typeface="Courier New" panose="02070309020205020404" pitchFamily="49" charset="0"/>
              </a:rPr>
              <a:t>(int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int length, </a:t>
            </a:r>
            <a:r>
              <a:rPr lang="en-US" altLang="en-US" sz="1600" b="1" dirty="0">
                <a:solidFill>
                  <a:srgbClr val="0070C0"/>
                </a:solidFill>
                <a:latin typeface="Courier New" panose="02070309020205020404" pitchFamily="49" charset="0"/>
                <a:cs typeface="Courier New" panose="02070309020205020404" pitchFamily="49" charset="0"/>
              </a:rPr>
              <a:t>bool (*</a:t>
            </a:r>
            <a:r>
              <a:rPr lang="en-US" altLang="en-US" sz="1600" b="1" dirty="0" err="1">
                <a:solidFill>
                  <a:srgbClr val="0070C0"/>
                </a:solidFill>
                <a:latin typeface="Courier New" panose="02070309020205020404" pitchFamily="49" charset="0"/>
                <a:cs typeface="Courier New" panose="02070309020205020404" pitchFamily="49" charset="0"/>
              </a:rPr>
              <a:t>comparisonFunc</a:t>
            </a:r>
            <a:r>
              <a:rPr lang="en-US" altLang="en-US" sz="1600" b="1" dirty="0">
                <a:solidFill>
                  <a:srgbClr val="0070C0"/>
                </a:solidFill>
                <a:latin typeface="Courier New" panose="02070309020205020404" pitchFamily="49" charset="0"/>
                <a:cs typeface="Courier New" panose="02070309020205020404" pitchFamily="49" charset="0"/>
              </a:rPr>
              <a:t>)(int, int)</a:t>
            </a:r>
            <a:r>
              <a:rPr lang="en-US" altLang="en-US" sz="1600" dirty="0">
                <a:latin typeface="Courier New" panose="02070309020205020404" pitchFamily="49" charset="0"/>
                <a:cs typeface="Courier New" panose="02070309020205020404" pitchFamily="49" charset="0"/>
              </a:rPr>
              <a:t>){</a:t>
            </a:r>
          </a:p>
          <a:p>
            <a:pPr marL="0" indent="0">
              <a:lnSpc>
                <a:spcPct val="100000"/>
              </a:lnSpc>
              <a:spcBef>
                <a:spcPts val="500"/>
              </a:spcBef>
              <a:buNone/>
              <a:defRPr/>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i_start</a:t>
            </a:r>
            <a:r>
              <a:rPr lang="en-US" altLang="en-US" sz="1600" dirty="0">
                <a:latin typeface="Courier New" panose="02070309020205020404" pitchFamily="49" charset="0"/>
                <a:cs typeface="Courier New" panose="02070309020205020404" pitchFamily="49" charset="0"/>
              </a:rPr>
              <a:t> = 0; </a:t>
            </a:r>
            <a:r>
              <a:rPr lang="en-US" altLang="en-US" sz="1600" dirty="0" err="1">
                <a:latin typeface="Courier New" panose="02070309020205020404" pitchFamily="49" charset="0"/>
                <a:cs typeface="Courier New" panose="02070309020205020404" pitchFamily="49" charset="0"/>
              </a:rPr>
              <a:t>i_start</a:t>
            </a:r>
            <a:r>
              <a:rPr lang="en-US" altLang="en-US" sz="1600" dirty="0">
                <a:latin typeface="Courier New" panose="02070309020205020404" pitchFamily="49" charset="0"/>
                <a:cs typeface="Courier New" panose="02070309020205020404" pitchFamily="49" charset="0"/>
              </a:rPr>
              <a:t> &lt; length; </a:t>
            </a:r>
            <a:r>
              <a:rPr lang="en-US" altLang="en-US" sz="1600" dirty="0" err="1">
                <a:latin typeface="Courier New" panose="02070309020205020404" pitchFamily="49" charset="0"/>
                <a:cs typeface="Courier New" panose="02070309020205020404" pitchFamily="49" charset="0"/>
              </a:rPr>
              <a:t>i_start</a:t>
            </a:r>
            <a:r>
              <a:rPr lang="en-US" altLang="en-US" sz="1600" dirty="0">
                <a:latin typeface="Courier New" panose="02070309020205020404" pitchFamily="49" charset="0"/>
                <a:cs typeface="Courier New" panose="02070309020205020404" pitchFamily="49" charset="0"/>
              </a:rPr>
              <a:t>++) {</a:t>
            </a:r>
          </a:p>
          <a:p>
            <a:pPr marL="0" indent="0">
              <a:lnSpc>
                <a:spcPct val="100000"/>
              </a:lnSpc>
              <a:spcBef>
                <a:spcPts val="500"/>
              </a:spcBef>
              <a:buNone/>
              <a:defRPr/>
            </a:pPr>
            <a:r>
              <a:rPr lang="en-US" altLang="en-US" sz="1600" dirty="0">
                <a:latin typeface="Courier New" panose="02070309020205020404" pitchFamily="49" charset="0"/>
                <a:cs typeface="Courier New" panose="02070309020205020404" pitchFamily="49" charset="0"/>
              </a:rPr>
              <a:t>      int </a:t>
            </a:r>
            <a:r>
              <a:rPr lang="en-US" altLang="en-US" sz="1600" dirty="0" err="1">
                <a:latin typeface="Courier New" panose="02070309020205020404" pitchFamily="49" charset="0"/>
                <a:cs typeface="Courier New" panose="02070309020205020404" pitchFamily="49" charset="0"/>
              </a:rPr>
              <a:t>minIndex</a:t>
            </a: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i_start</a:t>
            </a:r>
            <a:r>
              <a:rPr lang="en-US" altLang="en-US" sz="1600" dirty="0">
                <a:latin typeface="Courier New" panose="02070309020205020404" pitchFamily="49" charset="0"/>
                <a:cs typeface="Courier New" panose="02070309020205020404" pitchFamily="49" charset="0"/>
              </a:rPr>
              <a:t>;</a:t>
            </a:r>
          </a:p>
          <a:p>
            <a:pPr marL="0" indent="0">
              <a:lnSpc>
                <a:spcPct val="100000"/>
              </a:lnSpc>
              <a:spcBef>
                <a:spcPts val="500"/>
              </a:spcBef>
              <a:buNone/>
              <a:defRPr/>
            </a:pPr>
            <a:r>
              <a:rPr lang="en-US" altLang="en-US" sz="1600" dirty="0">
                <a:latin typeface="Courier New" panose="02070309020205020404" pitchFamily="49" charset="0"/>
                <a:cs typeface="Courier New" panose="02070309020205020404" pitchFamily="49" charset="0"/>
              </a:rPr>
              <a:t>      for (int </a:t>
            </a:r>
            <a:r>
              <a:rPr lang="en-US" altLang="en-US" sz="1600" dirty="0" err="1">
                <a:latin typeface="Courier New" panose="02070309020205020404" pitchFamily="49" charset="0"/>
                <a:cs typeface="Courier New" panose="02070309020205020404" pitchFamily="49" charset="0"/>
              </a:rPr>
              <a:t>i_current</a:t>
            </a: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i_start</a:t>
            </a:r>
            <a:r>
              <a:rPr lang="en-US" altLang="en-US" sz="1600" dirty="0">
                <a:latin typeface="Courier New" panose="02070309020205020404" pitchFamily="49" charset="0"/>
                <a:cs typeface="Courier New" panose="02070309020205020404" pitchFamily="49" charset="0"/>
              </a:rPr>
              <a:t> + 1; </a:t>
            </a:r>
            <a:r>
              <a:rPr lang="en-US" altLang="en-US" sz="1600" dirty="0" err="1">
                <a:latin typeface="Courier New" panose="02070309020205020404" pitchFamily="49" charset="0"/>
                <a:cs typeface="Courier New" panose="02070309020205020404" pitchFamily="49" charset="0"/>
              </a:rPr>
              <a:t>i_current</a:t>
            </a:r>
            <a:r>
              <a:rPr lang="en-US" altLang="en-US" sz="1600" dirty="0">
                <a:latin typeface="Courier New" panose="02070309020205020404" pitchFamily="49" charset="0"/>
                <a:cs typeface="Courier New" panose="02070309020205020404" pitchFamily="49" charset="0"/>
              </a:rPr>
              <a:t> &lt; length; </a:t>
            </a:r>
            <a:r>
              <a:rPr lang="en-US" altLang="en-US" sz="1600" dirty="0" err="1">
                <a:latin typeface="Courier New" panose="02070309020205020404" pitchFamily="49" charset="0"/>
                <a:cs typeface="Courier New" panose="02070309020205020404" pitchFamily="49" charset="0"/>
              </a:rPr>
              <a:t>i_current</a:t>
            </a:r>
            <a:r>
              <a:rPr lang="en-US" altLang="en-US" sz="1600" dirty="0">
                <a:latin typeface="Courier New" panose="02070309020205020404" pitchFamily="49" charset="0"/>
                <a:cs typeface="Courier New" panose="02070309020205020404" pitchFamily="49" charset="0"/>
              </a:rPr>
              <a:t>++){</a:t>
            </a:r>
          </a:p>
          <a:p>
            <a:pPr marL="0" indent="0">
              <a:lnSpc>
                <a:spcPct val="100000"/>
              </a:lnSpc>
              <a:spcBef>
                <a:spcPts val="500"/>
              </a:spcBef>
              <a:buNone/>
              <a:defRPr/>
            </a:pPr>
            <a:r>
              <a:rPr lang="en-US" altLang="en-US" sz="1600" dirty="0">
                <a:latin typeface="Courier New" panose="02070309020205020404" pitchFamily="49" charset="0"/>
                <a:cs typeface="Courier New" panose="02070309020205020404" pitchFamily="49" charset="0"/>
              </a:rPr>
              <a:t>    if (</a:t>
            </a:r>
            <a:r>
              <a:rPr lang="en-US" altLang="en-US" sz="1600" b="1" dirty="0" err="1">
                <a:latin typeface="Courier New" panose="02070309020205020404" pitchFamily="49" charset="0"/>
                <a:cs typeface="Courier New" panose="02070309020205020404" pitchFamily="49" charset="0"/>
              </a:rPr>
              <a:t>comparisonFunc</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arr</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minIndex</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arr</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i_current</a:t>
            </a:r>
            <a:r>
              <a:rPr lang="en-US" altLang="en-US" sz="1600" b="1" dirty="0">
                <a:latin typeface="Courier New" panose="02070309020205020404" pitchFamily="49" charset="0"/>
                <a:cs typeface="Courier New" panose="02070309020205020404" pitchFamily="49" charset="0"/>
              </a:rPr>
              <a:t>])</a:t>
            </a:r>
            <a:r>
              <a:rPr lang="en-US" altLang="en-US" sz="1600" dirty="0">
                <a:latin typeface="Courier New" panose="02070309020205020404" pitchFamily="49" charset="0"/>
                <a:cs typeface="Courier New" panose="02070309020205020404" pitchFamily="49" charset="0"/>
              </a:rPr>
              <a:t>)    {</a:t>
            </a:r>
          </a:p>
          <a:p>
            <a:pPr marL="0" indent="0">
              <a:lnSpc>
                <a:spcPct val="100000"/>
              </a:lnSpc>
              <a:spcBef>
                <a:spcPts val="500"/>
              </a:spcBef>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minIndex</a:t>
            </a: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i_current</a:t>
            </a:r>
            <a:r>
              <a:rPr lang="en-US" altLang="en-US" sz="1600" dirty="0">
                <a:latin typeface="Courier New" panose="02070309020205020404" pitchFamily="49" charset="0"/>
                <a:cs typeface="Courier New" panose="02070309020205020404" pitchFamily="49" charset="0"/>
              </a:rPr>
              <a:t>;</a:t>
            </a:r>
          </a:p>
          <a:p>
            <a:pPr marL="0" indent="0">
              <a:lnSpc>
                <a:spcPct val="100000"/>
              </a:lnSpc>
              <a:spcBef>
                <a:spcPts val="500"/>
              </a:spcBef>
              <a:buNone/>
              <a:defRPr/>
            </a:pPr>
            <a:r>
              <a:rPr lang="en-US" altLang="en-US" sz="1600" dirty="0">
                <a:latin typeface="Courier New" panose="02070309020205020404" pitchFamily="49" charset="0"/>
                <a:cs typeface="Courier New" panose="02070309020205020404" pitchFamily="49" charset="0"/>
              </a:rPr>
              <a:t>    }</a:t>
            </a:r>
          </a:p>
          <a:p>
            <a:pPr marL="0" indent="0">
              <a:lnSpc>
                <a:spcPct val="100000"/>
              </a:lnSpc>
              <a:spcBef>
                <a:spcPts val="500"/>
              </a:spcBef>
              <a:buNone/>
              <a:defRPr/>
            </a:pPr>
            <a:r>
              <a:rPr lang="en-US" altLang="en-US" sz="1600" dirty="0">
                <a:latin typeface="Courier New" panose="02070309020205020404" pitchFamily="49" charset="0"/>
                <a:cs typeface="Courier New" panose="02070309020205020404" pitchFamily="49" charset="0"/>
              </a:rPr>
              <a:t>      }</a:t>
            </a:r>
          </a:p>
          <a:p>
            <a:pPr marL="0" indent="0">
              <a:lnSpc>
                <a:spcPct val="100000"/>
              </a:lnSpc>
              <a:spcBef>
                <a:spcPts val="500"/>
              </a:spcBef>
              <a:buNone/>
              <a:defRPr/>
            </a:pPr>
            <a:r>
              <a:rPr lang="en-US" altLang="en-US" sz="1600" dirty="0">
                <a:latin typeface="Courier New" panose="02070309020205020404" pitchFamily="49" charset="0"/>
                <a:cs typeface="Courier New" panose="02070309020205020404" pitchFamily="49" charset="0"/>
              </a:rPr>
              <a:t>      swap(</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i_start</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minIndex</a:t>
            </a:r>
            <a:r>
              <a:rPr lang="en-US" altLang="en-US" sz="1600" dirty="0">
                <a:latin typeface="Courier New" panose="02070309020205020404" pitchFamily="49" charset="0"/>
                <a:cs typeface="Courier New" panose="02070309020205020404" pitchFamily="49" charset="0"/>
              </a:rPr>
              <a:t>]); // std::swap</a:t>
            </a:r>
          </a:p>
          <a:p>
            <a:pPr marL="0" indent="0">
              <a:lnSpc>
                <a:spcPct val="100000"/>
              </a:lnSpc>
              <a:spcBef>
                <a:spcPts val="500"/>
              </a:spcBef>
              <a:buNone/>
              <a:defRPr/>
            </a:pPr>
            <a:r>
              <a:rPr lang="en-US" altLang="en-US" sz="1600" dirty="0">
                <a:latin typeface="Courier New" panose="02070309020205020404" pitchFamily="49" charset="0"/>
                <a:cs typeface="Courier New" panose="02070309020205020404" pitchFamily="49" charset="0"/>
              </a:rPr>
              <a:t>   }</a:t>
            </a:r>
          </a:p>
          <a:p>
            <a:pPr marL="0" indent="0">
              <a:lnSpc>
                <a:spcPct val="100000"/>
              </a:lnSpc>
              <a:spcBef>
                <a:spcPts val="500"/>
              </a:spcBef>
              <a:buNone/>
              <a:defRPr/>
            </a:pPr>
            <a:r>
              <a:rPr lang="en-US" altLang="en-US" sz="1600" dirty="0">
                <a:latin typeface="Courier New" panose="02070309020205020404" pitchFamily="49" charset="0"/>
                <a:cs typeface="Courier New" panose="02070309020205020404" pitchFamily="49" charset="0"/>
              </a:rPr>
              <a:t>}</a:t>
            </a:r>
          </a:p>
        </p:txBody>
      </p:sp>
      <p:sp>
        <p:nvSpPr>
          <p:cNvPr id="7" name="Slide Number Placeholder 3">
            <a:extLst>
              <a:ext uri="{FF2B5EF4-FFF2-40B4-BE49-F238E27FC236}">
                <a16:creationId xmlns:a16="http://schemas.microsoft.com/office/drawing/2014/main" id="{A32BAE0F-B7D5-4185-BF13-2258DAE9E316}"/>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42</a:t>
            </a:fld>
            <a:endParaRPr lang="en-US"/>
          </a:p>
        </p:txBody>
      </p:sp>
    </p:spTree>
    <p:extLst>
      <p:ext uri="{BB962C8B-B14F-4D97-AF65-F5344CB8AC3E}">
        <p14:creationId xmlns:p14="http://schemas.microsoft.com/office/powerpoint/2010/main" val="30732904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Sắp</a:t>
            </a:r>
            <a:r>
              <a:rPr lang="en-US" dirty="0"/>
              <a:t> </a:t>
            </a:r>
            <a:r>
              <a:rPr lang="en-US" dirty="0" err="1"/>
              <a:t>xếp</a:t>
            </a:r>
            <a:r>
              <a:rPr lang="en-US" dirty="0"/>
              <a:t> </a:t>
            </a:r>
            <a:r>
              <a:rPr lang="en-US" dirty="0" err="1"/>
              <a:t>dãy</a:t>
            </a:r>
            <a:r>
              <a:rPr lang="en-US" dirty="0"/>
              <a:t> </a:t>
            </a:r>
            <a:r>
              <a:rPr lang="en-US" dirty="0" err="1"/>
              <a:t>số</a:t>
            </a:r>
            <a:endParaRPr lang="en-CA" dirty="0"/>
          </a:p>
        </p:txBody>
      </p:sp>
      <p:sp>
        <p:nvSpPr>
          <p:cNvPr id="3" name="Content Placeholder 2"/>
          <p:cNvSpPr>
            <a:spLocks noGrp="1"/>
          </p:cNvSpPr>
          <p:nvPr>
            <p:ph idx="1"/>
          </p:nvPr>
        </p:nvSpPr>
        <p:spPr>
          <a:xfrm>
            <a:off x="284814" y="969818"/>
            <a:ext cx="8714044" cy="5561611"/>
          </a:xfrm>
        </p:spPr>
        <p:txBody>
          <a:bodyPr>
            <a:normAutofit/>
          </a:bodyPr>
          <a:lstStyle/>
          <a:p>
            <a:pPr marL="0" indent="0">
              <a:lnSpc>
                <a:spcPct val="100000"/>
              </a:lnSpc>
              <a:buNone/>
              <a:defRPr/>
            </a:pPr>
            <a:r>
              <a:rPr lang="en-US" altLang="en-US" dirty="0">
                <a:latin typeface="Courier New" panose="02070309020205020404" pitchFamily="49" charset="0"/>
                <a:cs typeface="Courier New" panose="02070309020205020404" pitchFamily="49" charset="0"/>
              </a:rPr>
              <a:t>int main() {</a:t>
            </a:r>
          </a:p>
          <a:p>
            <a:pPr marL="0" indent="0">
              <a:lnSpc>
                <a:spcPct val="100000"/>
              </a:lnSpc>
              <a:buNone/>
              <a:defRPr/>
            </a:pPr>
            <a:r>
              <a:rPr lang="en-US" altLang="en-US" dirty="0">
                <a:latin typeface="Courier New" panose="02070309020205020404" pitchFamily="49" charset="0"/>
                <a:cs typeface="Courier New" panose="02070309020205020404" pitchFamily="49" charset="0"/>
              </a:rPr>
              <a:t>   int </a:t>
            </a:r>
            <a:r>
              <a:rPr lang="en-US" altLang="en-US" dirty="0" err="1">
                <a:latin typeface="Courier New" panose="02070309020205020404" pitchFamily="49" charset="0"/>
                <a:cs typeface="Courier New" panose="02070309020205020404" pitchFamily="49" charset="0"/>
              </a:rPr>
              <a:t>arr</a:t>
            </a:r>
            <a:r>
              <a:rPr lang="en-US" altLang="en-US" dirty="0">
                <a:latin typeface="Courier New" panose="02070309020205020404" pitchFamily="49" charset="0"/>
                <a:cs typeface="Courier New" panose="02070309020205020404" pitchFamily="49" charset="0"/>
              </a:rPr>
              <a:t>[] = { 1, 4, 2, 3, 6, 5, 8, 9, 7 };</a:t>
            </a:r>
          </a:p>
          <a:p>
            <a:pPr marL="0" indent="0">
              <a:lnSpc>
                <a:spcPct val="100000"/>
              </a:lnSpc>
              <a:buNone/>
              <a:defRPr/>
            </a:pPr>
            <a:r>
              <a:rPr lang="en-US" altLang="en-US" dirty="0">
                <a:latin typeface="Courier New" panose="02070309020205020404" pitchFamily="49" charset="0"/>
                <a:cs typeface="Courier New" panose="02070309020205020404" pitchFamily="49" charset="0"/>
              </a:rPr>
              <a:t>   int length = </a:t>
            </a:r>
            <a:r>
              <a:rPr lang="en-US" altLang="en-US" dirty="0" err="1">
                <a:latin typeface="Courier New" panose="02070309020205020404" pitchFamily="49" charset="0"/>
                <a:cs typeface="Courier New" panose="02070309020205020404" pitchFamily="49" charset="0"/>
              </a:rPr>
              <a:t>sizeof</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arr</a:t>
            </a:r>
            <a:r>
              <a:rPr lang="en-US" altLang="en-US" dirty="0">
                <a:latin typeface="Courier New" panose="02070309020205020404" pitchFamily="49" charset="0"/>
                <a:cs typeface="Courier New" panose="02070309020205020404" pitchFamily="49" charset="0"/>
              </a:rPr>
              <a:t>) / </a:t>
            </a:r>
            <a:r>
              <a:rPr lang="en-US" altLang="en-US" dirty="0" err="1">
                <a:latin typeface="Courier New" panose="02070309020205020404" pitchFamily="49" charset="0"/>
                <a:cs typeface="Courier New" panose="02070309020205020404" pitchFamily="49" charset="0"/>
              </a:rPr>
              <a:t>sizeof</a:t>
            </a:r>
            <a:r>
              <a:rPr lang="en-US" altLang="en-US" dirty="0">
                <a:latin typeface="Courier New" panose="02070309020205020404" pitchFamily="49" charset="0"/>
                <a:cs typeface="Courier New" panose="02070309020205020404" pitchFamily="49" charset="0"/>
              </a:rPr>
              <a:t>(int);</a:t>
            </a:r>
          </a:p>
          <a:p>
            <a:pPr marL="0" indent="0">
              <a:lnSpc>
                <a:spcPct val="100000"/>
              </a:lnSpc>
              <a:buNone/>
              <a:defRPr/>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cout</a:t>
            </a:r>
            <a:r>
              <a:rPr lang="en-US" altLang="en-US" dirty="0">
                <a:latin typeface="Courier New" panose="02070309020205020404" pitchFamily="49" charset="0"/>
                <a:cs typeface="Courier New" panose="02070309020205020404" pitchFamily="49" charset="0"/>
              </a:rPr>
              <a:t> &lt;&lt; "Before sorted: ";</a:t>
            </a:r>
          </a:p>
          <a:p>
            <a:pPr marL="0" indent="0">
              <a:lnSpc>
                <a:spcPct val="100000"/>
              </a:lnSpc>
              <a:buNone/>
              <a:defRPr/>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printArray</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arr</a:t>
            </a:r>
            <a:r>
              <a:rPr lang="en-US" altLang="en-US" dirty="0">
                <a:latin typeface="Courier New" panose="02070309020205020404" pitchFamily="49" charset="0"/>
                <a:cs typeface="Courier New" panose="02070309020205020404" pitchFamily="49" charset="0"/>
              </a:rPr>
              <a:t>, length);</a:t>
            </a:r>
          </a:p>
          <a:p>
            <a:pPr marL="0" indent="0">
              <a:lnSpc>
                <a:spcPct val="100000"/>
              </a:lnSpc>
              <a:buNone/>
              <a:defRPr/>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selectionSort</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arr</a:t>
            </a:r>
            <a:r>
              <a:rPr lang="en-US" altLang="en-US" dirty="0">
                <a:latin typeface="Courier New" panose="02070309020205020404" pitchFamily="49" charset="0"/>
                <a:cs typeface="Courier New" panose="02070309020205020404" pitchFamily="49" charset="0"/>
              </a:rPr>
              <a:t>, length, </a:t>
            </a:r>
            <a:r>
              <a:rPr lang="en-US" altLang="en-US" b="1" dirty="0">
                <a:solidFill>
                  <a:srgbClr val="FF0000"/>
                </a:solidFill>
                <a:latin typeface="Courier New" panose="02070309020205020404" pitchFamily="49" charset="0"/>
                <a:cs typeface="Courier New" panose="02070309020205020404" pitchFamily="49" charset="0"/>
              </a:rPr>
              <a:t>descending</a:t>
            </a:r>
            <a:r>
              <a:rPr lang="en-US" altLang="en-US" dirty="0">
                <a:latin typeface="Courier New" panose="02070309020205020404" pitchFamily="49" charset="0"/>
                <a:cs typeface="Courier New" panose="02070309020205020404" pitchFamily="49" charset="0"/>
              </a:rPr>
              <a:t>);</a:t>
            </a:r>
          </a:p>
          <a:p>
            <a:pPr marL="0" indent="0">
              <a:lnSpc>
                <a:spcPct val="100000"/>
              </a:lnSpc>
              <a:buNone/>
              <a:defRPr/>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cout</a:t>
            </a:r>
            <a:r>
              <a:rPr lang="en-US" altLang="en-US" dirty="0">
                <a:latin typeface="Courier New" panose="02070309020205020404" pitchFamily="49" charset="0"/>
                <a:cs typeface="Courier New" panose="02070309020205020404" pitchFamily="49" charset="0"/>
              </a:rPr>
              <a:t> &lt;&lt; "After sorted:  ";</a:t>
            </a:r>
          </a:p>
          <a:p>
            <a:pPr marL="0" indent="0">
              <a:lnSpc>
                <a:spcPct val="100000"/>
              </a:lnSpc>
              <a:buNone/>
              <a:defRPr/>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printArray</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arr</a:t>
            </a:r>
            <a:r>
              <a:rPr lang="en-US" altLang="en-US" dirty="0">
                <a:latin typeface="Courier New" panose="02070309020205020404" pitchFamily="49" charset="0"/>
                <a:cs typeface="Courier New" panose="02070309020205020404" pitchFamily="49" charset="0"/>
              </a:rPr>
              <a:t>, length);</a:t>
            </a:r>
          </a:p>
          <a:p>
            <a:pPr marL="0" indent="0">
              <a:lnSpc>
                <a:spcPct val="100000"/>
              </a:lnSpc>
              <a:buNone/>
              <a:defRPr/>
            </a:pPr>
            <a:r>
              <a:rPr lang="en-US" altLang="en-US" dirty="0">
                <a:latin typeface="Courier New" panose="02070309020205020404" pitchFamily="49" charset="0"/>
                <a:cs typeface="Courier New" panose="02070309020205020404" pitchFamily="49" charset="0"/>
              </a:rPr>
              <a:t>   return 0;</a:t>
            </a:r>
          </a:p>
          <a:p>
            <a:pPr marL="0" indent="0">
              <a:lnSpc>
                <a:spcPct val="100000"/>
              </a:lnSpc>
              <a:buNone/>
              <a:defRPr/>
            </a:pPr>
            <a:r>
              <a:rPr lang="en-US" altLang="en-US" dirty="0">
                <a:latin typeface="Courier New" panose="02070309020205020404" pitchFamily="49" charset="0"/>
                <a:cs typeface="Courier New" panose="02070309020205020404" pitchFamily="49" charset="0"/>
              </a:rPr>
              <a:t>}</a:t>
            </a:r>
          </a:p>
        </p:txBody>
      </p:sp>
      <p:sp>
        <p:nvSpPr>
          <p:cNvPr id="7" name="Slide Number Placeholder 3">
            <a:extLst>
              <a:ext uri="{FF2B5EF4-FFF2-40B4-BE49-F238E27FC236}">
                <a16:creationId xmlns:a16="http://schemas.microsoft.com/office/drawing/2014/main" id="{A32BAE0F-B7D5-4185-BF13-2258DAE9E316}"/>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43</a:t>
            </a:fld>
            <a:endParaRPr lang="en-US"/>
          </a:p>
        </p:txBody>
      </p:sp>
    </p:spTree>
    <p:extLst>
      <p:ext uri="{BB962C8B-B14F-4D97-AF65-F5344CB8AC3E}">
        <p14:creationId xmlns:p14="http://schemas.microsoft.com/office/powerpoint/2010/main" val="2623959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Sắp</a:t>
            </a:r>
            <a:r>
              <a:rPr lang="en-US" dirty="0"/>
              <a:t> </a:t>
            </a:r>
            <a:r>
              <a:rPr lang="en-US" dirty="0" err="1"/>
              <a:t>xếp</a:t>
            </a:r>
            <a:r>
              <a:rPr lang="en-US" dirty="0"/>
              <a:t> </a:t>
            </a:r>
            <a:r>
              <a:rPr lang="en-US" dirty="0" err="1"/>
              <a:t>dãy</a:t>
            </a:r>
            <a:r>
              <a:rPr lang="en-US" dirty="0"/>
              <a:t> </a:t>
            </a:r>
            <a:r>
              <a:rPr lang="en-US" dirty="0" err="1"/>
              <a:t>số</a:t>
            </a:r>
            <a:endParaRPr lang="en-CA" dirty="0"/>
          </a:p>
        </p:txBody>
      </p:sp>
      <p:sp>
        <p:nvSpPr>
          <p:cNvPr id="3" name="Content Placeholder 2"/>
          <p:cNvSpPr>
            <a:spLocks noGrp="1"/>
          </p:cNvSpPr>
          <p:nvPr>
            <p:ph idx="1"/>
          </p:nvPr>
        </p:nvSpPr>
        <p:spPr>
          <a:xfrm>
            <a:off x="404734" y="969818"/>
            <a:ext cx="8594123" cy="5561611"/>
          </a:xfrm>
        </p:spPr>
        <p:txBody>
          <a:bodyPr>
            <a:normAutofit/>
          </a:bodyPr>
          <a:lstStyle/>
          <a:p>
            <a:pPr marL="0" indent="0">
              <a:lnSpc>
                <a:spcPct val="100000"/>
              </a:lnSpc>
              <a:buNone/>
              <a:defRPr/>
            </a:pPr>
            <a:r>
              <a:rPr lang="en-US" altLang="en-US" dirty="0">
                <a:latin typeface="Courier New" panose="02070309020205020404" pitchFamily="49" charset="0"/>
                <a:cs typeface="Courier New" panose="02070309020205020404" pitchFamily="49" charset="0"/>
              </a:rPr>
              <a:t>int main() {</a:t>
            </a:r>
          </a:p>
          <a:p>
            <a:pPr marL="0" indent="0">
              <a:lnSpc>
                <a:spcPct val="100000"/>
              </a:lnSpc>
              <a:buNone/>
              <a:defRPr/>
            </a:pPr>
            <a:r>
              <a:rPr lang="en-US" altLang="en-US" dirty="0">
                <a:latin typeface="Courier New" panose="02070309020205020404" pitchFamily="49" charset="0"/>
                <a:cs typeface="Courier New" panose="02070309020205020404" pitchFamily="49" charset="0"/>
              </a:rPr>
              <a:t>   int </a:t>
            </a:r>
            <a:r>
              <a:rPr lang="en-US" altLang="en-US" dirty="0" err="1">
                <a:latin typeface="Courier New" panose="02070309020205020404" pitchFamily="49" charset="0"/>
                <a:cs typeface="Courier New" panose="02070309020205020404" pitchFamily="49" charset="0"/>
              </a:rPr>
              <a:t>arr</a:t>
            </a:r>
            <a:r>
              <a:rPr lang="en-US" altLang="en-US" dirty="0">
                <a:latin typeface="Courier New" panose="02070309020205020404" pitchFamily="49" charset="0"/>
                <a:cs typeface="Courier New" panose="02070309020205020404" pitchFamily="49" charset="0"/>
              </a:rPr>
              <a:t>[] = { 1, 4, 2, 3, 6, 5, 8, 9, 7 };</a:t>
            </a:r>
          </a:p>
          <a:p>
            <a:pPr marL="0" indent="0">
              <a:lnSpc>
                <a:spcPct val="100000"/>
              </a:lnSpc>
              <a:buNone/>
              <a:defRPr/>
            </a:pPr>
            <a:r>
              <a:rPr lang="en-US" altLang="en-US" dirty="0">
                <a:latin typeface="Courier New" panose="02070309020205020404" pitchFamily="49" charset="0"/>
                <a:cs typeface="Courier New" panose="02070309020205020404" pitchFamily="49" charset="0"/>
              </a:rPr>
              <a:t>   int length = </a:t>
            </a:r>
            <a:r>
              <a:rPr lang="en-US" altLang="en-US" dirty="0" err="1">
                <a:latin typeface="Courier New" panose="02070309020205020404" pitchFamily="49" charset="0"/>
                <a:cs typeface="Courier New" panose="02070309020205020404" pitchFamily="49" charset="0"/>
              </a:rPr>
              <a:t>sizeof</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arr</a:t>
            </a:r>
            <a:r>
              <a:rPr lang="en-US" altLang="en-US" dirty="0">
                <a:latin typeface="Courier New" panose="02070309020205020404" pitchFamily="49" charset="0"/>
                <a:cs typeface="Courier New" panose="02070309020205020404" pitchFamily="49" charset="0"/>
              </a:rPr>
              <a:t>) / </a:t>
            </a:r>
            <a:r>
              <a:rPr lang="en-US" altLang="en-US" dirty="0" err="1">
                <a:latin typeface="Courier New" panose="02070309020205020404" pitchFamily="49" charset="0"/>
                <a:cs typeface="Courier New" panose="02070309020205020404" pitchFamily="49" charset="0"/>
              </a:rPr>
              <a:t>sizeof</a:t>
            </a:r>
            <a:r>
              <a:rPr lang="en-US" altLang="en-US" dirty="0">
                <a:latin typeface="Courier New" panose="02070309020205020404" pitchFamily="49" charset="0"/>
                <a:cs typeface="Courier New" panose="02070309020205020404" pitchFamily="49" charset="0"/>
              </a:rPr>
              <a:t>(int);</a:t>
            </a:r>
          </a:p>
          <a:p>
            <a:pPr marL="0" indent="0">
              <a:lnSpc>
                <a:spcPct val="100000"/>
              </a:lnSpc>
              <a:buNone/>
              <a:defRPr/>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cout</a:t>
            </a:r>
            <a:r>
              <a:rPr lang="en-US" altLang="en-US" dirty="0">
                <a:latin typeface="Courier New" panose="02070309020205020404" pitchFamily="49" charset="0"/>
                <a:cs typeface="Courier New" panose="02070309020205020404" pitchFamily="49" charset="0"/>
              </a:rPr>
              <a:t> &lt;&lt; "Before sorted: ";</a:t>
            </a:r>
          </a:p>
          <a:p>
            <a:pPr marL="0" indent="0">
              <a:lnSpc>
                <a:spcPct val="100000"/>
              </a:lnSpc>
              <a:buNone/>
              <a:defRPr/>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printArray</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arr</a:t>
            </a:r>
            <a:r>
              <a:rPr lang="en-US" altLang="en-US" dirty="0">
                <a:latin typeface="Courier New" panose="02070309020205020404" pitchFamily="49" charset="0"/>
                <a:cs typeface="Courier New" panose="02070309020205020404" pitchFamily="49" charset="0"/>
              </a:rPr>
              <a:t>, length);</a:t>
            </a:r>
          </a:p>
          <a:p>
            <a:pPr marL="0" indent="0">
              <a:lnSpc>
                <a:spcPct val="100000"/>
              </a:lnSpc>
              <a:buNone/>
              <a:defRPr/>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selectionSort</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arr</a:t>
            </a:r>
            <a:r>
              <a:rPr lang="en-US" altLang="en-US" dirty="0">
                <a:latin typeface="Courier New" panose="02070309020205020404" pitchFamily="49" charset="0"/>
                <a:cs typeface="Courier New" panose="02070309020205020404" pitchFamily="49" charset="0"/>
              </a:rPr>
              <a:t>, length, </a:t>
            </a:r>
            <a:r>
              <a:rPr lang="en-US" altLang="en-US" b="1" dirty="0">
                <a:solidFill>
                  <a:srgbClr val="FF0000"/>
                </a:solidFill>
                <a:latin typeface="Courier New" panose="02070309020205020404" pitchFamily="49" charset="0"/>
                <a:cs typeface="Courier New" panose="02070309020205020404" pitchFamily="49" charset="0"/>
              </a:rPr>
              <a:t>ascending</a:t>
            </a:r>
            <a:r>
              <a:rPr lang="en-US" altLang="en-US" dirty="0">
                <a:latin typeface="Courier New" panose="02070309020205020404" pitchFamily="49" charset="0"/>
                <a:cs typeface="Courier New" panose="02070309020205020404" pitchFamily="49" charset="0"/>
              </a:rPr>
              <a:t>);</a:t>
            </a:r>
          </a:p>
          <a:p>
            <a:pPr marL="0" indent="0">
              <a:lnSpc>
                <a:spcPct val="100000"/>
              </a:lnSpc>
              <a:buNone/>
              <a:defRPr/>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cout</a:t>
            </a:r>
            <a:r>
              <a:rPr lang="en-US" altLang="en-US" dirty="0">
                <a:latin typeface="Courier New" panose="02070309020205020404" pitchFamily="49" charset="0"/>
                <a:cs typeface="Courier New" panose="02070309020205020404" pitchFamily="49" charset="0"/>
              </a:rPr>
              <a:t> &lt;&lt; "After sorted:  ";</a:t>
            </a:r>
          </a:p>
          <a:p>
            <a:pPr marL="0" indent="0">
              <a:lnSpc>
                <a:spcPct val="100000"/>
              </a:lnSpc>
              <a:buNone/>
              <a:defRPr/>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printArray</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arr</a:t>
            </a:r>
            <a:r>
              <a:rPr lang="en-US" altLang="en-US" dirty="0">
                <a:latin typeface="Courier New" panose="02070309020205020404" pitchFamily="49" charset="0"/>
                <a:cs typeface="Courier New" panose="02070309020205020404" pitchFamily="49" charset="0"/>
              </a:rPr>
              <a:t>, length);</a:t>
            </a:r>
          </a:p>
          <a:p>
            <a:pPr marL="0" indent="0">
              <a:lnSpc>
                <a:spcPct val="100000"/>
              </a:lnSpc>
              <a:buNone/>
              <a:defRPr/>
            </a:pPr>
            <a:r>
              <a:rPr lang="en-US" altLang="en-US" dirty="0">
                <a:latin typeface="Courier New" panose="02070309020205020404" pitchFamily="49" charset="0"/>
                <a:cs typeface="Courier New" panose="02070309020205020404" pitchFamily="49" charset="0"/>
              </a:rPr>
              <a:t>   return 0;</a:t>
            </a:r>
          </a:p>
          <a:p>
            <a:pPr marL="0" indent="0">
              <a:lnSpc>
                <a:spcPct val="100000"/>
              </a:lnSpc>
              <a:buNone/>
              <a:defRPr/>
            </a:pPr>
            <a:r>
              <a:rPr lang="en-US" altLang="en-US" dirty="0">
                <a:latin typeface="Courier New" panose="02070309020205020404" pitchFamily="49" charset="0"/>
                <a:cs typeface="Courier New" panose="02070309020205020404" pitchFamily="49" charset="0"/>
              </a:rPr>
              <a:t>}</a:t>
            </a:r>
          </a:p>
        </p:txBody>
      </p:sp>
      <p:sp>
        <p:nvSpPr>
          <p:cNvPr id="7" name="Slide Number Placeholder 3">
            <a:extLst>
              <a:ext uri="{FF2B5EF4-FFF2-40B4-BE49-F238E27FC236}">
                <a16:creationId xmlns:a16="http://schemas.microsoft.com/office/drawing/2014/main" id="{A32BAE0F-B7D5-4185-BF13-2258DAE9E316}"/>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44</a:t>
            </a:fld>
            <a:endParaRPr lang="en-US"/>
          </a:p>
        </p:txBody>
      </p:sp>
    </p:spTree>
    <p:extLst>
      <p:ext uri="{BB962C8B-B14F-4D97-AF65-F5344CB8AC3E}">
        <p14:creationId xmlns:p14="http://schemas.microsoft.com/office/powerpoint/2010/main" val="282032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Khái</a:t>
            </a:r>
            <a:r>
              <a:rPr lang="en-US" dirty="0"/>
              <a:t> </a:t>
            </a:r>
            <a:r>
              <a:rPr lang="en-US" dirty="0" err="1"/>
              <a:t>quát</a:t>
            </a:r>
            <a:r>
              <a:rPr lang="en-US" dirty="0"/>
              <a:t> </a:t>
            </a:r>
            <a:r>
              <a:rPr lang="en-US" dirty="0" err="1"/>
              <a:t>hóa</a:t>
            </a:r>
            <a:r>
              <a:rPr lang="en-US" dirty="0"/>
              <a:t> </a:t>
            </a:r>
            <a:r>
              <a:rPr lang="en-US" dirty="0" err="1"/>
              <a:t>hàm</a:t>
            </a:r>
            <a:r>
              <a:rPr lang="en-US" dirty="0"/>
              <a:t> (Function templates)</a:t>
            </a:r>
            <a:endParaRPr lang="en-CA" dirty="0"/>
          </a:p>
        </p:txBody>
      </p:sp>
      <p:sp>
        <p:nvSpPr>
          <p:cNvPr id="3" name="Content Placeholder 2"/>
          <p:cNvSpPr>
            <a:spLocks noGrp="1"/>
          </p:cNvSpPr>
          <p:nvPr>
            <p:ph idx="1"/>
          </p:nvPr>
        </p:nvSpPr>
        <p:spPr>
          <a:xfrm>
            <a:off x="493486" y="969818"/>
            <a:ext cx="8505371" cy="5561611"/>
          </a:xfrm>
        </p:spPr>
        <p:txBody>
          <a:bodyPr>
            <a:normAutofit fontScale="85000" lnSpcReduction="20000"/>
          </a:bodyPr>
          <a:lstStyle/>
          <a:p>
            <a:pPr marL="0" indent="0">
              <a:lnSpc>
                <a:spcPct val="100000"/>
              </a:lnSpc>
              <a:buNone/>
              <a:defRPr/>
            </a:pPr>
            <a:r>
              <a:rPr lang="en-US" altLang="en-US" dirty="0">
                <a:latin typeface="Courier New" panose="02070309020205020404" pitchFamily="49" charset="0"/>
                <a:cs typeface="Courier New" panose="02070309020205020404" pitchFamily="49" charset="0"/>
              </a:rPr>
              <a:t>#include &lt;iostream&gt;</a:t>
            </a:r>
          </a:p>
          <a:p>
            <a:pPr marL="0" indent="0">
              <a:lnSpc>
                <a:spcPct val="100000"/>
              </a:lnSpc>
              <a:buNone/>
              <a:defRPr/>
            </a:pPr>
            <a:r>
              <a:rPr lang="en-US" altLang="en-US" dirty="0">
                <a:latin typeface="Courier New" panose="02070309020205020404" pitchFamily="49" charset="0"/>
                <a:cs typeface="Courier New" panose="02070309020205020404" pitchFamily="49" charset="0"/>
              </a:rPr>
              <a:t>using namespace std;</a:t>
            </a:r>
          </a:p>
          <a:p>
            <a:pPr marL="0" indent="0">
              <a:lnSpc>
                <a:spcPct val="100000"/>
              </a:lnSpc>
              <a:buNone/>
              <a:defRPr/>
            </a:pPr>
            <a:r>
              <a:rPr lang="en-US" altLang="en-US" b="1" dirty="0">
                <a:latin typeface="Courier New" panose="02070309020205020404" pitchFamily="49" charset="0"/>
                <a:cs typeface="Courier New" panose="02070309020205020404" pitchFamily="49" charset="0"/>
              </a:rPr>
              <a:t>template &lt;</a:t>
            </a:r>
            <a:r>
              <a:rPr lang="en-US" altLang="en-US" b="1" dirty="0" err="1">
                <a:latin typeface="Courier New" panose="02070309020205020404" pitchFamily="49" charset="0"/>
                <a:cs typeface="Courier New" panose="02070309020205020404" pitchFamily="49" charset="0"/>
              </a:rPr>
              <a:t>typename</a:t>
            </a:r>
            <a:r>
              <a:rPr lang="en-US" altLang="en-US" b="1" dirty="0">
                <a:latin typeface="Courier New" panose="02070309020205020404" pitchFamily="49" charset="0"/>
                <a:cs typeface="Courier New" panose="02070309020205020404" pitchFamily="49" charset="0"/>
              </a:rPr>
              <a:t> T&gt;</a:t>
            </a:r>
          </a:p>
          <a:p>
            <a:pPr marL="0" indent="0">
              <a:lnSpc>
                <a:spcPct val="100000"/>
              </a:lnSpc>
              <a:buNone/>
              <a:defRPr/>
            </a:pPr>
            <a:r>
              <a:rPr lang="en-US" altLang="en-US" b="1" dirty="0">
                <a:latin typeface="Courier New" panose="02070309020205020404" pitchFamily="49" charset="0"/>
                <a:cs typeface="Courier New" panose="02070309020205020404" pitchFamily="49" charset="0"/>
              </a:rPr>
              <a:t>T </a:t>
            </a:r>
            <a:r>
              <a:rPr lang="en-US" altLang="en-US" b="1" dirty="0" err="1">
                <a:latin typeface="Courier New" panose="02070309020205020404" pitchFamily="49" charset="0"/>
                <a:cs typeface="Courier New" panose="02070309020205020404" pitchFamily="49" charset="0"/>
              </a:rPr>
              <a:t>maxval</a:t>
            </a:r>
            <a:r>
              <a:rPr lang="en-US" altLang="en-US" b="1" dirty="0">
                <a:latin typeface="Courier New" panose="02070309020205020404" pitchFamily="49" charset="0"/>
                <a:cs typeface="Courier New" panose="02070309020205020404" pitchFamily="49" charset="0"/>
              </a:rPr>
              <a:t>(T x, T y){</a:t>
            </a:r>
          </a:p>
          <a:p>
            <a:pPr marL="0" indent="0">
              <a:lnSpc>
                <a:spcPct val="100000"/>
              </a:lnSpc>
              <a:buNone/>
              <a:defRPr/>
            </a:pPr>
            <a:r>
              <a:rPr lang="en-US" altLang="en-US" b="1" dirty="0">
                <a:latin typeface="Courier New" panose="02070309020205020404" pitchFamily="49" charset="0"/>
                <a:cs typeface="Courier New" panose="02070309020205020404" pitchFamily="49" charset="0"/>
              </a:rPr>
              <a:t>    return (x &gt; y) ? x : y;</a:t>
            </a:r>
          </a:p>
          <a:p>
            <a:pPr marL="0" indent="0">
              <a:lnSpc>
                <a:spcPct val="100000"/>
              </a:lnSpc>
              <a:buNone/>
              <a:defRPr/>
            </a:pPr>
            <a:r>
              <a:rPr lang="en-US" altLang="en-US" b="1" dirty="0">
                <a:latin typeface="Courier New" panose="02070309020205020404" pitchFamily="49" charset="0"/>
                <a:cs typeface="Courier New" panose="02070309020205020404" pitchFamily="49" charset="0"/>
              </a:rPr>
              <a:t>}</a:t>
            </a:r>
          </a:p>
          <a:p>
            <a:pPr marL="0" indent="0">
              <a:lnSpc>
                <a:spcPct val="100000"/>
              </a:lnSpc>
              <a:buNone/>
              <a:defRPr/>
            </a:pPr>
            <a:r>
              <a:rPr lang="en-US" altLang="en-US" dirty="0">
                <a:latin typeface="Courier New" panose="02070309020205020404" pitchFamily="49" charset="0"/>
                <a:cs typeface="Courier New" panose="02070309020205020404" pitchFamily="49" charset="0"/>
              </a:rPr>
              <a:t>int main() {</a:t>
            </a:r>
          </a:p>
          <a:p>
            <a:pPr marL="0" indent="0">
              <a:lnSpc>
                <a:spcPct val="100000"/>
              </a:lnSpc>
              <a:buNone/>
              <a:defRPr/>
            </a:pPr>
            <a:r>
              <a:rPr lang="en-US" altLang="en-US" dirty="0">
                <a:latin typeface="Courier New" panose="02070309020205020404" pitchFamily="49" charset="0"/>
                <a:cs typeface="Courier New" panose="02070309020205020404" pitchFamily="49" charset="0"/>
              </a:rPr>
              <a:t>    int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 </a:t>
            </a:r>
            <a:r>
              <a:rPr lang="en-US" altLang="en-US" b="1" dirty="0" err="1">
                <a:solidFill>
                  <a:srgbClr val="FF0000"/>
                </a:solidFill>
                <a:latin typeface="Courier New" panose="02070309020205020404" pitchFamily="49" charset="0"/>
                <a:cs typeface="Courier New" panose="02070309020205020404" pitchFamily="49" charset="0"/>
              </a:rPr>
              <a:t>maxval</a:t>
            </a:r>
            <a:r>
              <a:rPr lang="en-US" altLang="en-US" b="1" dirty="0">
                <a:solidFill>
                  <a:srgbClr val="FF0000"/>
                </a:solidFill>
                <a:latin typeface="Courier New" panose="02070309020205020404" pitchFamily="49" charset="0"/>
                <a:cs typeface="Courier New" panose="02070309020205020404" pitchFamily="49" charset="0"/>
              </a:rPr>
              <a:t>(3, 7); </a:t>
            </a:r>
            <a:r>
              <a:rPr lang="en-US" altLang="en-US" dirty="0">
                <a:latin typeface="Courier New" panose="02070309020205020404" pitchFamily="49" charset="0"/>
                <a:cs typeface="Courier New" panose="02070309020205020404" pitchFamily="49" charset="0"/>
              </a:rPr>
              <a:t>// returns 7</a:t>
            </a:r>
          </a:p>
          <a:p>
            <a:pPr marL="0" indent="0">
              <a:lnSpc>
                <a:spcPct val="100000"/>
              </a:lnSpc>
              <a:buNone/>
              <a:defRPr/>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cout</a:t>
            </a:r>
            <a:r>
              <a:rPr lang="en-US" altLang="en-US" dirty="0">
                <a:latin typeface="Courier New" panose="02070309020205020404" pitchFamily="49" charset="0"/>
                <a:cs typeface="Courier New" panose="02070309020205020404" pitchFamily="49" charset="0"/>
              </a:rPr>
              <a:t> &lt;&lt;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&lt;&lt; </a:t>
            </a:r>
            <a:r>
              <a:rPr lang="en-US" altLang="en-US" dirty="0" err="1">
                <a:latin typeface="Courier New" panose="02070309020205020404" pitchFamily="49" charset="0"/>
                <a:cs typeface="Courier New" panose="02070309020205020404" pitchFamily="49" charset="0"/>
              </a:rPr>
              <a:t>endl</a:t>
            </a:r>
            <a:r>
              <a:rPr lang="en-US" altLang="en-US" dirty="0">
                <a:latin typeface="Courier New" panose="02070309020205020404" pitchFamily="49" charset="0"/>
                <a:cs typeface="Courier New" panose="02070309020205020404" pitchFamily="49" charset="0"/>
              </a:rPr>
              <a:t>;</a:t>
            </a:r>
          </a:p>
          <a:p>
            <a:pPr marL="0" indent="0">
              <a:lnSpc>
                <a:spcPct val="100000"/>
              </a:lnSpc>
              <a:buNone/>
              <a:defRPr/>
            </a:pPr>
            <a:r>
              <a:rPr lang="en-US" altLang="en-US" dirty="0">
                <a:latin typeface="Courier New" panose="02070309020205020404" pitchFamily="49" charset="0"/>
                <a:cs typeface="Courier New" panose="02070309020205020404" pitchFamily="49" charset="0"/>
              </a:rPr>
              <a:t>    double d = </a:t>
            </a:r>
            <a:r>
              <a:rPr lang="en-US" altLang="en-US" b="1" dirty="0" err="1">
                <a:solidFill>
                  <a:srgbClr val="FF0000"/>
                </a:solidFill>
                <a:latin typeface="Courier New" panose="02070309020205020404" pitchFamily="49" charset="0"/>
                <a:cs typeface="Courier New" panose="02070309020205020404" pitchFamily="49" charset="0"/>
              </a:rPr>
              <a:t>maxval</a:t>
            </a:r>
            <a:r>
              <a:rPr lang="en-US" altLang="en-US" b="1" dirty="0">
                <a:solidFill>
                  <a:srgbClr val="FF0000"/>
                </a:solidFill>
                <a:latin typeface="Courier New" panose="02070309020205020404" pitchFamily="49" charset="0"/>
                <a:cs typeface="Courier New" panose="02070309020205020404" pitchFamily="49" charset="0"/>
              </a:rPr>
              <a:t>(6.34, 18.523); </a:t>
            </a:r>
            <a:r>
              <a:rPr lang="en-US" altLang="en-US" dirty="0">
                <a:latin typeface="Courier New" panose="02070309020205020404" pitchFamily="49" charset="0"/>
                <a:cs typeface="Courier New" panose="02070309020205020404" pitchFamily="49" charset="0"/>
              </a:rPr>
              <a:t>// returns 18.523</a:t>
            </a:r>
          </a:p>
          <a:p>
            <a:pPr marL="0" indent="0">
              <a:lnSpc>
                <a:spcPct val="100000"/>
              </a:lnSpc>
              <a:buNone/>
              <a:defRPr/>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cout</a:t>
            </a:r>
            <a:r>
              <a:rPr lang="en-US" altLang="en-US" dirty="0">
                <a:latin typeface="Courier New" panose="02070309020205020404" pitchFamily="49" charset="0"/>
                <a:cs typeface="Courier New" panose="02070309020205020404" pitchFamily="49" charset="0"/>
              </a:rPr>
              <a:t> &lt;&lt; d &lt;&lt; </a:t>
            </a:r>
            <a:r>
              <a:rPr lang="en-US" altLang="en-US" dirty="0" err="1">
                <a:latin typeface="Courier New" panose="02070309020205020404" pitchFamily="49" charset="0"/>
                <a:cs typeface="Courier New" panose="02070309020205020404" pitchFamily="49" charset="0"/>
              </a:rPr>
              <a:t>endl</a:t>
            </a:r>
            <a:r>
              <a:rPr lang="en-US" altLang="en-US" dirty="0">
                <a:latin typeface="Courier New" panose="02070309020205020404" pitchFamily="49" charset="0"/>
                <a:cs typeface="Courier New" panose="02070309020205020404" pitchFamily="49" charset="0"/>
              </a:rPr>
              <a:t>;</a:t>
            </a:r>
          </a:p>
          <a:p>
            <a:pPr marL="0" indent="0">
              <a:lnSpc>
                <a:spcPct val="100000"/>
              </a:lnSpc>
              <a:buNone/>
              <a:defRPr/>
            </a:pPr>
            <a:r>
              <a:rPr lang="en-US" altLang="en-US" dirty="0">
                <a:latin typeface="Courier New" panose="02070309020205020404" pitchFamily="49" charset="0"/>
                <a:cs typeface="Courier New" panose="02070309020205020404" pitchFamily="49" charset="0"/>
              </a:rPr>
              <a:t>    char </a:t>
            </a:r>
            <a:r>
              <a:rPr lang="en-US" altLang="en-US" dirty="0" err="1">
                <a:latin typeface="Courier New" panose="02070309020205020404" pitchFamily="49" charset="0"/>
                <a:cs typeface="Courier New" panose="02070309020205020404" pitchFamily="49" charset="0"/>
              </a:rPr>
              <a:t>ch</a:t>
            </a:r>
            <a:r>
              <a:rPr lang="en-US" altLang="en-US" dirty="0">
                <a:latin typeface="Courier New" panose="02070309020205020404" pitchFamily="49" charset="0"/>
                <a:cs typeface="Courier New" panose="02070309020205020404" pitchFamily="49" charset="0"/>
              </a:rPr>
              <a:t> = </a:t>
            </a:r>
            <a:r>
              <a:rPr lang="en-US" altLang="en-US" b="1" dirty="0" err="1">
                <a:solidFill>
                  <a:srgbClr val="FF0000"/>
                </a:solidFill>
                <a:latin typeface="Courier New" panose="02070309020205020404" pitchFamily="49" charset="0"/>
                <a:cs typeface="Courier New" panose="02070309020205020404" pitchFamily="49" charset="0"/>
              </a:rPr>
              <a:t>maxval</a:t>
            </a:r>
            <a:r>
              <a:rPr lang="en-US" altLang="en-US" b="1" dirty="0">
                <a:solidFill>
                  <a:srgbClr val="FF0000"/>
                </a:solidFill>
                <a:latin typeface="Courier New" panose="02070309020205020404" pitchFamily="49" charset="0"/>
                <a:cs typeface="Courier New" panose="02070309020205020404" pitchFamily="49" charset="0"/>
              </a:rPr>
              <a:t>('a', '6'); </a:t>
            </a:r>
            <a:r>
              <a:rPr lang="en-US" altLang="en-US" dirty="0">
                <a:latin typeface="Courier New" panose="02070309020205020404" pitchFamily="49" charset="0"/>
                <a:cs typeface="Courier New" panose="02070309020205020404" pitchFamily="49" charset="0"/>
              </a:rPr>
              <a:t>// returns 'a'</a:t>
            </a:r>
          </a:p>
          <a:p>
            <a:pPr marL="0" indent="0">
              <a:lnSpc>
                <a:spcPct val="100000"/>
              </a:lnSpc>
              <a:buNone/>
              <a:defRPr/>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cout</a:t>
            </a:r>
            <a:r>
              <a:rPr lang="en-US" altLang="en-US" dirty="0">
                <a:latin typeface="Courier New" panose="02070309020205020404" pitchFamily="49" charset="0"/>
                <a:cs typeface="Courier New" panose="02070309020205020404" pitchFamily="49" charset="0"/>
              </a:rPr>
              <a:t> &lt;&lt; </a:t>
            </a:r>
            <a:r>
              <a:rPr lang="en-US" altLang="en-US" dirty="0" err="1">
                <a:latin typeface="Courier New" panose="02070309020205020404" pitchFamily="49" charset="0"/>
                <a:cs typeface="Courier New" panose="02070309020205020404" pitchFamily="49" charset="0"/>
              </a:rPr>
              <a:t>ch</a:t>
            </a:r>
            <a:r>
              <a:rPr lang="en-US" altLang="en-US" dirty="0">
                <a:latin typeface="Courier New" panose="02070309020205020404" pitchFamily="49" charset="0"/>
                <a:cs typeface="Courier New" panose="02070309020205020404" pitchFamily="49" charset="0"/>
              </a:rPr>
              <a:t> &lt;&lt; </a:t>
            </a:r>
            <a:r>
              <a:rPr lang="en-US" altLang="en-US" dirty="0" err="1">
                <a:latin typeface="Courier New" panose="02070309020205020404" pitchFamily="49" charset="0"/>
                <a:cs typeface="Courier New" panose="02070309020205020404" pitchFamily="49" charset="0"/>
              </a:rPr>
              <a:t>endl</a:t>
            </a:r>
            <a:r>
              <a:rPr lang="en-US" altLang="en-US" dirty="0">
                <a:latin typeface="Courier New" panose="02070309020205020404" pitchFamily="49" charset="0"/>
                <a:cs typeface="Courier New" panose="02070309020205020404" pitchFamily="49" charset="0"/>
              </a:rPr>
              <a:t>;</a:t>
            </a:r>
          </a:p>
          <a:p>
            <a:pPr marL="0" indent="0">
              <a:lnSpc>
                <a:spcPct val="100000"/>
              </a:lnSpc>
              <a:buNone/>
              <a:defRPr/>
            </a:pPr>
            <a:r>
              <a:rPr lang="en-US" altLang="en-US" dirty="0">
                <a:latin typeface="Courier New" panose="02070309020205020404" pitchFamily="49" charset="0"/>
                <a:cs typeface="Courier New" panose="02070309020205020404" pitchFamily="49" charset="0"/>
              </a:rPr>
              <a:t>    return 0;</a:t>
            </a:r>
          </a:p>
          <a:p>
            <a:pPr marL="0" indent="0">
              <a:lnSpc>
                <a:spcPct val="100000"/>
              </a:lnSpc>
              <a:buNone/>
              <a:defRPr/>
            </a:pPr>
            <a:r>
              <a:rPr lang="en-US" altLang="en-US" dirty="0">
                <a:latin typeface="Courier New" panose="02070309020205020404" pitchFamily="49" charset="0"/>
                <a:cs typeface="Courier New" panose="02070309020205020404" pitchFamily="49" charset="0"/>
              </a:rPr>
              <a:t>}</a:t>
            </a:r>
          </a:p>
          <a:p>
            <a:pPr marL="0" indent="0">
              <a:lnSpc>
                <a:spcPct val="100000"/>
              </a:lnSpc>
              <a:buNone/>
              <a:defRPr/>
            </a:pPr>
            <a:endParaRPr lang="en-US" altLang="en-US" dirty="0">
              <a:latin typeface="Courier New" panose="02070309020205020404" pitchFamily="49" charset="0"/>
              <a:cs typeface="Courier New" panose="02070309020205020404" pitchFamily="49" charset="0"/>
            </a:endParaRPr>
          </a:p>
        </p:txBody>
      </p:sp>
      <p:sp>
        <p:nvSpPr>
          <p:cNvPr id="7" name="Slide Number Placeholder 3">
            <a:extLst>
              <a:ext uri="{FF2B5EF4-FFF2-40B4-BE49-F238E27FC236}">
                <a16:creationId xmlns:a16="http://schemas.microsoft.com/office/drawing/2014/main" id="{A32BAE0F-B7D5-4185-BF13-2258DAE9E316}"/>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45</a:t>
            </a:fld>
            <a:endParaRPr lang="en-US"/>
          </a:p>
        </p:txBody>
      </p:sp>
    </p:spTree>
    <p:extLst>
      <p:ext uri="{BB962C8B-B14F-4D97-AF65-F5344CB8AC3E}">
        <p14:creationId xmlns:p14="http://schemas.microsoft.com/office/powerpoint/2010/main" val="666600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8232-2019-4A11-B528-132B3A1FCE34}"/>
              </a:ext>
            </a:extLst>
          </p:cNvPr>
          <p:cNvSpPr>
            <a:spLocks noGrp="1"/>
          </p:cNvSpPr>
          <p:nvPr>
            <p:ph type="title"/>
          </p:nvPr>
        </p:nvSpPr>
        <p:spPr/>
        <p:txBody>
          <a:bodyPr/>
          <a:lstStyle/>
          <a:p>
            <a:r>
              <a:rPr lang="en-US" dirty="0" err="1"/>
              <a:t>Hàm</a:t>
            </a:r>
            <a:r>
              <a:rPr lang="en-US" dirty="0"/>
              <a:t> </a:t>
            </a:r>
            <a:r>
              <a:rPr lang="en-US" dirty="0" err="1"/>
              <a:t>nặc</a:t>
            </a:r>
            <a:r>
              <a:rPr lang="en-US" dirty="0"/>
              <a:t> </a:t>
            </a:r>
            <a:r>
              <a:rPr lang="en-US" dirty="0" err="1"/>
              <a:t>danh</a:t>
            </a:r>
            <a:r>
              <a:rPr lang="en-US" dirty="0"/>
              <a:t> - </a:t>
            </a:r>
            <a:r>
              <a:rPr lang="en-US" dirty="0" err="1"/>
              <a:t>cú</a:t>
            </a:r>
            <a:r>
              <a:rPr lang="en-US" dirty="0"/>
              <a:t> </a:t>
            </a:r>
            <a:r>
              <a:rPr lang="en-US" dirty="0" err="1"/>
              <a:t>pháp</a:t>
            </a:r>
            <a:r>
              <a:rPr lang="en-US" dirty="0"/>
              <a:t> lambda </a:t>
            </a:r>
          </a:p>
        </p:txBody>
      </p:sp>
      <p:sp>
        <p:nvSpPr>
          <p:cNvPr id="3" name="Content Placeholder 2">
            <a:extLst>
              <a:ext uri="{FF2B5EF4-FFF2-40B4-BE49-F238E27FC236}">
                <a16:creationId xmlns:a16="http://schemas.microsoft.com/office/drawing/2014/main" id="{14F03AB6-A4E7-4EDC-9491-F44E8C506C74}"/>
              </a:ext>
            </a:extLst>
          </p:cNvPr>
          <p:cNvSpPr>
            <a:spLocks noGrp="1"/>
          </p:cNvSpPr>
          <p:nvPr>
            <p:ph idx="1"/>
          </p:nvPr>
        </p:nvSpPr>
        <p:spPr>
          <a:xfrm>
            <a:off x="628650" y="969818"/>
            <a:ext cx="7886700" cy="5888182"/>
          </a:xfrm>
        </p:spPr>
        <p:txBody>
          <a:bodyPr>
            <a:normAutofit fontScale="77500" lnSpcReduction="20000"/>
          </a:bodyPr>
          <a:lstStyle/>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#include &lt;iostream&gt;</a:t>
            </a:r>
          </a:p>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using namespace std;</a:t>
            </a:r>
          </a:p>
          <a:p>
            <a:pPr marL="0" indent="0">
              <a:lnSpc>
                <a:spcPct val="120000"/>
              </a:lnSpc>
              <a:spcBef>
                <a:spcPts val="0"/>
              </a:spcBef>
              <a:buNone/>
            </a:pPr>
            <a:endParaRPr lang="en-US" alt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altLang="en-US" b="1" dirty="0">
                <a:latin typeface="Courier New" panose="02070309020205020404" pitchFamily="49" charset="0"/>
                <a:cs typeface="Courier New" panose="02070309020205020404" pitchFamily="49" charset="0"/>
              </a:rPr>
              <a:t>void </a:t>
            </a:r>
            <a:r>
              <a:rPr lang="en-US" altLang="en-US" b="1" dirty="0" err="1">
                <a:latin typeface="Courier New" panose="02070309020205020404" pitchFamily="49" charset="0"/>
                <a:cs typeface="Courier New" panose="02070309020205020404" pitchFamily="49" charset="0"/>
              </a:rPr>
              <a:t>stdio_doing</a:t>
            </a:r>
            <a:r>
              <a:rPr lang="en-US" altLang="en-US" b="1" dirty="0">
                <a:latin typeface="Courier New" panose="02070309020205020404" pitchFamily="49" charset="0"/>
                <a:cs typeface="Courier New" panose="02070309020205020404" pitchFamily="49" charset="0"/>
              </a:rPr>
              <a:t>(int n)</a:t>
            </a:r>
            <a:r>
              <a:rPr lang="en-US" altLang="en-US"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   n = n + 10;</a:t>
            </a:r>
          </a:p>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cout</a:t>
            </a:r>
            <a:r>
              <a:rPr lang="en-US" altLang="en-US" dirty="0">
                <a:latin typeface="Courier New" panose="02070309020205020404" pitchFamily="49" charset="0"/>
                <a:cs typeface="Courier New" panose="02070309020205020404" pitchFamily="49" charset="0"/>
              </a:rPr>
              <a:t> &lt;&lt; n &lt;&lt; " ";</a:t>
            </a:r>
          </a:p>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alt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void </a:t>
            </a:r>
            <a:r>
              <a:rPr lang="en-US" altLang="en-US" dirty="0" err="1">
                <a:latin typeface="Courier New" panose="02070309020205020404" pitchFamily="49" charset="0"/>
                <a:cs typeface="Courier New" panose="02070309020205020404" pitchFamily="49" charset="0"/>
              </a:rPr>
              <a:t>for_each</a:t>
            </a:r>
            <a:r>
              <a:rPr lang="en-US" altLang="en-US" dirty="0">
                <a:latin typeface="Courier New" panose="02070309020205020404" pitchFamily="49" charset="0"/>
                <a:cs typeface="Courier New" panose="02070309020205020404" pitchFamily="49" charset="0"/>
              </a:rPr>
              <a:t> (int *</a:t>
            </a:r>
            <a:r>
              <a:rPr lang="en-US" altLang="en-US" dirty="0" err="1">
                <a:latin typeface="Courier New" panose="02070309020205020404" pitchFamily="49" charset="0"/>
                <a:cs typeface="Courier New" panose="02070309020205020404" pitchFamily="49" charset="0"/>
              </a:rPr>
              <a:t>arr</a:t>
            </a:r>
            <a:r>
              <a:rPr lang="en-US" altLang="en-US" dirty="0">
                <a:latin typeface="Courier New" panose="02070309020205020404" pitchFamily="49" charset="0"/>
                <a:cs typeface="Courier New" panose="02070309020205020404" pitchFamily="49" charset="0"/>
              </a:rPr>
              <a:t>, int n, </a:t>
            </a:r>
            <a:r>
              <a:rPr lang="en-US" altLang="en-US" b="1" dirty="0">
                <a:solidFill>
                  <a:srgbClr val="0070C0"/>
                </a:solidFill>
                <a:latin typeface="Courier New" panose="02070309020205020404" pitchFamily="49" charset="0"/>
                <a:cs typeface="Courier New" panose="02070309020205020404" pitchFamily="49" charset="0"/>
              </a:rPr>
              <a:t>void (*</a:t>
            </a:r>
            <a:r>
              <a:rPr lang="en-US" altLang="en-US" b="1" dirty="0" err="1">
                <a:solidFill>
                  <a:srgbClr val="0070C0"/>
                </a:solidFill>
                <a:latin typeface="Courier New" panose="02070309020205020404" pitchFamily="49" charset="0"/>
                <a:cs typeface="Courier New" panose="02070309020205020404" pitchFamily="49" charset="0"/>
              </a:rPr>
              <a:t>func</a:t>
            </a:r>
            <a:r>
              <a:rPr lang="en-US" altLang="en-US" b="1" dirty="0">
                <a:solidFill>
                  <a:srgbClr val="0070C0"/>
                </a:solidFill>
                <a:latin typeface="Courier New" panose="02070309020205020404" pitchFamily="49" charset="0"/>
                <a:cs typeface="Courier New" panose="02070309020205020404" pitchFamily="49" charset="0"/>
              </a:rPr>
              <a:t>)(int a)</a:t>
            </a:r>
            <a:r>
              <a:rPr lang="en-US" alt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   for (int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 0;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&lt; n;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func</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arr</a:t>
            </a:r>
            <a:r>
              <a:rPr lang="en-US" altLang="en-US" dirty="0">
                <a:latin typeface="Courier New" panose="02070309020205020404" pitchFamily="49" charset="0"/>
                <a:cs typeface="Courier New" panose="02070309020205020404" pitchFamily="49" charset="0"/>
              </a:rPr>
              <a:t> +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alt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int main(){</a:t>
            </a:r>
          </a:p>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   int </a:t>
            </a:r>
            <a:r>
              <a:rPr lang="en-US" altLang="en-US" dirty="0" err="1">
                <a:latin typeface="Courier New" panose="02070309020205020404" pitchFamily="49" charset="0"/>
                <a:cs typeface="Courier New" panose="02070309020205020404" pitchFamily="49" charset="0"/>
              </a:rPr>
              <a:t>arr</a:t>
            </a:r>
            <a:r>
              <a:rPr lang="en-US" altLang="en-US" dirty="0">
                <a:latin typeface="Courier New" panose="02070309020205020404" pitchFamily="49" charset="0"/>
                <a:cs typeface="Courier New" panose="02070309020205020404" pitchFamily="49" charset="0"/>
              </a:rPr>
              <a:t>[] ={1, 2, 3, 4, 5} , n = 5;</a:t>
            </a:r>
          </a:p>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for_each</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arr</a:t>
            </a:r>
            <a:r>
              <a:rPr lang="en-US" altLang="en-US" dirty="0">
                <a:latin typeface="Courier New" panose="02070309020205020404" pitchFamily="49" charset="0"/>
                <a:cs typeface="Courier New" panose="02070309020205020404" pitchFamily="49" charset="0"/>
              </a:rPr>
              <a:t>, n, </a:t>
            </a:r>
            <a:r>
              <a:rPr lang="en-US" altLang="en-US" b="1" dirty="0" err="1">
                <a:solidFill>
                  <a:srgbClr val="0070C0"/>
                </a:solidFill>
                <a:latin typeface="Courier New" panose="02070309020205020404" pitchFamily="49" charset="0"/>
                <a:cs typeface="Courier New" panose="02070309020205020404" pitchFamily="49" charset="0"/>
              </a:rPr>
              <a:t>stdio_doing</a:t>
            </a:r>
            <a:r>
              <a:rPr lang="en-US" alt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   return 0;</a:t>
            </a:r>
          </a:p>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46</a:t>
            </a:fld>
            <a:endParaRPr lang="en-US"/>
          </a:p>
        </p:txBody>
      </p:sp>
    </p:spTree>
    <p:extLst>
      <p:ext uri="{BB962C8B-B14F-4D97-AF65-F5344CB8AC3E}">
        <p14:creationId xmlns:p14="http://schemas.microsoft.com/office/powerpoint/2010/main" val="844474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8232-2019-4A11-B528-132B3A1FCE34}"/>
              </a:ext>
            </a:extLst>
          </p:cNvPr>
          <p:cNvSpPr>
            <a:spLocks noGrp="1"/>
          </p:cNvSpPr>
          <p:nvPr>
            <p:ph type="title"/>
          </p:nvPr>
        </p:nvSpPr>
        <p:spPr/>
        <p:txBody>
          <a:bodyPr/>
          <a:lstStyle/>
          <a:p>
            <a:r>
              <a:rPr lang="en-US" dirty="0" err="1"/>
              <a:t>Hàm</a:t>
            </a:r>
            <a:r>
              <a:rPr lang="en-US" dirty="0"/>
              <a:t> </a:t>
            </a:r>
            <a:r>
              <a:rPr lang="en-US" dirty="0" err="1"/>
              <a:t>nặc</a:t>
            </a:r>
            <a:r>
              <a:rPr lang="en-US" dirty="0"/>
              <a:t> </a:t>
            </a:r>
            <a:r>
              <a:rPr lang="en-US" dirty="0" err="1"/>
              <a:t>danh</a:t>
            </a:r>
            <a:r>
              <a:rPr lang="en-US" dirty="0"/>
              <a:t> - </a:t>
            </a:r>
            <a:r>
              <a:rPr lang="en-US" dirty="0" err="1"/>
              <a:t>cú</a:t>
            </a:r>
            <a:r>
              <a:rPr lang="en-US" dirty="0"/>
              <a:t> </a:t>
            </a:r>
            <a:r>
              <a:rPr lang="en-US" dirty="0" err="1"/>
              <a:t>pháp</a:t>
            </a:r>
            <a:r>
              <a:rPr lang="en-US" dirty="0"/>
              <a:t> lambda </a:t>
            </a:r>
          </a:p>
        </p:txBody>
      </p:sp>
      <p:sp>
        <p:nvSpPr>
          <p:cNvPr id="3" name="Content Placeholder 2">
            <a:extLst>
              <a:ext uri="{FF2B5EF4-FFF2-40B4-BE49-F238E27FC236}">
                <a16:creationId xmlns:a16="http://schemas.microsoft.com/office/drawing/2014/main" id="{14F03AB6-A4E7-4EDC-9491-F44E8C506C74}"/>
              </a:ext>
            </a:extLst>
          </p:cNvPr>
          <p:cNvSpPr>
            <a:spLocks noGrp="1"/>
          </p:cNvSpPr>
          <p:nvPr>
            <p:ph idx="1"/>
          </p:nvPr>
        </p:nvSpPr>
        <p:spPr>
          <a:xfrm>
            <a:off x="628650" y="969818"/>
            <a:ext cx="7886700" cy="5888182"/>
          </a:xfrm>
        </p:spPr>
        <p:txBody>
          <a:bodyPr>
            <a:noAutofit/>
          </a:bodyPr>
          <a:lstStyle/>
          <a:p>
            <a:pPr marL="0" indent="0">
              <a:lnSpc>
                <a:spcPct val="120000"/>
              </a:lnSpc>
              <a:spcBef>
                <a:spcPts val="0"/>
              </a:spcBef>
              <a:buNone/>
            </a:pPr>
            <a:r>
              <a:rPr lang="en-US" altLang="en-US" sz="1900" dirty="0">
                <a:latin typeface="Courier New" panose="02070309020205020404" pitchFamily="49" charset="0"/>
                <a:cs typeface="Courier New" panose="02070309020205020404" pitchFamily="49" charset="0"/>
              </a:rPr>
              <a:t>#include &lt;iostream&gt;</a:t>
            </a:r>
          </a:p>
          <a:p>
            <a:pPr marL="0" indent="0">
              <a:lnSpc>
                <a:spcPct val="120000"/>
              </a:lnSpc>
              <a:spcBef>
                <a:spcPts val="0"/>
              </a:spcBef>
              <a:buNone/>
            </a:pPr>
            <a:r>
              <a:rPr lang="en-US" altLang="en-US" sz="1900" dirty="0">
                <a:latin typeface="Courier New" panose="02070309020205020404" pitchFamily="49" charset="0"/>
                <a:cs typeface="Courier New" panose="02070309020205020404" pitchFamily="49" charset="0"/>
              </a:rPr>
              <a:t>using namespace std;</a:t>
            </a:r>
          </a:p>
          <a:p>
            <a:pPr marL="0" indent="0">
              <a:lnSpc>
                <a:spcPct val="120000"/>
              </a:lnSpc>
              <a:spcBef>
                <a:spcPts val="0"/>
              </a:spcBef>
              <a:buNone/>
            </a:pPr>
            <a:endParaRPr lang="en-US" altLang="en-US" sz="19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altLang="en-US" sz="1900" dirty="0">
                <a:latin typeface="Courier New" panose="02070309020205020404" pitchFamily="49" charset="0"/>
                <a:cs typeface="Courier New" panose="02070309020205020404" pitchFamily="49" charset="0"/>
              </a:rPr>
              <a:t>void </a:t>
            </a:r>
            <a:r>
              <a:rPr lang="en-US" altLang="en-US" sz="1900" dirty="0" err="1">
                <a:latin typeface="Courier New" panose="02070309020205020404" pitchFamily="49" charset="0"/>
                <a:cs typeface="Courier New" panose="02070309020205020404" pitchFamily="49" charset="0"/>
              </a:rPr>
              <a:t>for_each</a:t>
            </a:r>
            <a:r>
              <a:rPr lang="en-US" altLang="en-US" sz="1900" dirty="0">
                <a:latin typeface="Courier New" panose="02070309020205020404" pitchFamily="49" charset="0"/>
                <a:cs typeface="Courier New" panose="02070309020205020404" pitchFamily="49" charset="0"/>
              </a:rPr>
              <a:t> (int *</a:t>
            </a:r>
            <a:r>
              <a:rPr lang="en-US" altLang="en-US" sz="1900" dirty="0" err="1">
                <a:latin typeface="Courier New" panose="02070309020205020404" pitchFamily="49" charset="0"/>
                <a:cs typeface="Courier New" panose="02070309020205020404" pitchFamily="49" charset="0"/>
              </a:rPr>
              <a:t>arr</a:t>
            </a:r>
            <a:r>
              <a:rPr lang="en-US" altLang="en-US" sz="1900" dirty="0">
                <a:latin typeface="Courier New" panose="02070309020205020404" pitchFamily="49" charset="0"/>
                <a:cs typeface="Courier New" panose="02070309020205020404" pitchFamily="49" charset="0"/>
              </a:rPr>
              <a:t>, int n, </a:t>
            </a:r>
            <a:r>
              <a:rPr lang="en-US" altLang="en-US" sz="1900" b="1" dirty="0">
                <a:solidFill>
                  <a:srgbClr val="0070C0"/>
                </a:solidFill>
                <a:latin typeface="Courier New" panose="02070309020205020404" pitchFamily="49" charset="0"/>
                <a:cs typeface="Courier New" panose="02070309020205020404" pitchFamily="49" charset="0"/>
              </a:rPr>
              <a:t>void (*</a:t>
            </a:r>
            <a:r>
              <a:rPr lang="en-US" altLang="en-US" sz="1900" b="1" dirty="0" err="1">
                <a:solidFill>
                  <a:srgbClr val="0070C0"/>
                </a:solidFill>
                <a:latin typeface="Courier New" panose="02070309020205020404" pitchFamily="49" charset="0"/>
                <a:cs typeface="Courier New" panose="02070309020205020404" pitchFamily="49" charset="0"/>
              </a:rPr>
              <a:t>func</a:t>
            </a:r>
            <a:r>
              <a:rPr lang="en-US" altLang="en-US" sz="1900" b="1" dirty="0">
                <a:solidFill>
                  <a:srgbClr val="0070C0"/>
                </a:solidFill>
                <a:latin typeface="Courier New" panose="02070309020205020404" pitchFamily="49" charset="0"/>
                <a:cs typeface="Courier New" panose="02070309020205020404" pitchFamily="49" charset="0"/>
              </a:rPr>
              <a:t>)(int a)</a:t>
            </a:r>
            <a:r>
              <a:rPr lang="en-US" altLang="en-US" sz="1900"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altLang="en-US" sz="1900" dirty="0">
                <a:latin typeface="Courier New" panose="02070309020205020404" pitchFamily="49" charset="0"/>
                <a:cs typeface="Courier New" panose="02070309020205020404" pitchFamily="49" charset="0"/>
              </a:rPr>
              <a:t>   for (int </a:t>
            </a:r>
            <a:r>
              <a:rPr lang="en-US" altLang="en-US" sz="1900" dirty="0" err="1">
                <a:latin typeface="Courier New" panose="02070309020205020404" pitchFamily="49" charset="0"/>
                <a:cs typeface="Courier New" panose="02070309020205020404" pitchFamily="49" charset="0"/>
              </a:rPr>
              <a:t>i</a:t>
            </a:r>
            <a:r>
              <a:rPr lang="en-US" altLang="en-US" sz="1900" dirty="0">
                <a:latin typeface="Courier New" panose="02070309020205020404" pitchFamily="49" charset="0"/>
                <a:cs typeface="Courier New" panose="02070309020205020404" pitchFamily="49" charset="0"/>
              </a:rPr>
              <a:t> = 0; </a:t>
            </a:r>
            <a:r>
              <a:rPr lang="en-US" altLang="en-US" sz="1900" dirty="0" err="1">
                <a:latin typeface="Courier New" panose="02070309020205020404" pitchFamily="49" charset="0"/>
                <a:cs typeface="Courier New" panose="02070309020205020404" pitchFamily="49" charset="0"/>
              </a:rPr>
              <a:t>i</a:t>
            </a:r>
            <a:r>
              <a:rPr lang="en-US" altLang="en-US" sz="1900" dirty="0">
                <a:latin typeface="Courier New" panose="02070309020205020404" pitchFamily="49" charset="0"/>
                <a:cs typeface="Courier New" panose="02070309020205020404" pitchFamily="49" charset="0"/>
              </a:rPr>
              <a:t> &lt; n; </a:t>
            </a:r>
            <a:r>
              <a:rPr lang="en-US" altLang="en-US" sz="1900" dirty="0" err="1">
                <a:latin typeface="Courier New" panose="02070309020205020404" pitchFamily="49" charset="0"/>
                <a:cs typeface="Courier New" panose="02070309020205020404" pitchFamily="49" charset="0"/>
              </a:rPr>
              <a:t>i</a:t>
            </a:r>
            <a:r>
              <a:rPr lang="en-US" altLang="en-US" sz="1900"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altLang="en-US" sz="1900" dirty="0">
                <a:latin typeface="Courier New" panose="02070309020205020404" pitchFamily="49" charset="0"/>
                <a:cs typeface="Courier New" panose="02070309020205020404" pitchFamily="49" charset="0"/>
              </a:rPr>
              <a:t>      </a:t>
            </a:r>
            <a:r>
              <a:rPr lang="en-US" altLang="en-US" sz="1900" dirty="0" err="1">
                <a:latin typeface="Courier New" panose="02070309020205020404" pitchFamily="49" charset="0"/>
                <a:cs typeface="Courier New" panose="02070309020205020404" pitchFamily="49" charset="0"/>
              </a:rPr>
              <a:t>func</a:t>
            </a:r>
            <a:r>
              <a:rPr lang="en-US" altLang="en-US" sz="1900" dirty="0">
                <a:latin typeface="Courier New" panose="02070309020205020404" pitchFamily="49" charset="0"/>
                <a:cs typeface="Courier New" panose="02070309020205020404" pitchFamily="49" charset="0"/>
              </a:rPr>
              <a:t>(*(</a:t>
            </a:r>
            <a:r>
              <a:rPr lang="en-US" altLang="en-US" sz="1900" dirty="0" err="1">
                <a:latin typeface="Courier New" panose="02070309020205020404" pitchFamily="49" charset="0"/>
                <a:cs typeface="Courier New" panose="02070309020205020404" pitchFamily="49" charset="0"/>
              </a:rPr>
              <a:t>arr</a:t>
            </a:r>
            <a:r>
              <a:rPr lang="en-US" altLang="en-US" sz="1900" dirty="0">
                <a:latin typeface="Courier New" panose="02070309020205020404" pitchFamily="49" charset="0"/>
                <a:cs typeface="Courier New" panose="02070309020205020404" pitchFamily="49" charset="0"/>
              </a:rPr>
              <a:t> + </a:t>
            </a:r>
            <a:r>
              <a:rPr lang="en-US" altLang="en-US" sz="1900" dirty="0" err="1">
                <a:latin typeface="Courier New" panose="02070309020205020404" pitchFamily="49" charset="0"/>
                <a:cs typeface="Courier New" panose="02070309020205020404" pitchFamily="49" charset="0"/>
              </a:rPr>
              <a:t>i</a:t>
            </a:r>
            <a:r>
              <a:rPr lang="en-US" altLang="en-US" sz="1900"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altLang="en-US" sz="1900"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altLang="en-US" sz="1900"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altLang="en-US" sz="19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altLang="en-US" sz="1900" dirty="0">
                <a:latin typeface="Courier New" panose="02070309020205020404" pitchFamily="49" charset="0"/>
                <a:cs typeface="Courier New" panose="02070309020205020404" pitchFamily="49" charset="0"/>
              </a:rPr>
              <a:t>int main(){</a:t>
            </a:r>
          </a:p>
          <a:p>
            <a:pPr marL="0" indent="0">
              <a:lnSpc>
                <a:spcPct val="120000"/>
              </a:lnSpc>
              <a:spcBef>
                <a:spcPts val="0"/>
              </a:spcBef>
              <a:buNone/>
            </a:pPr>
            <a:r>
              <a:rPr lang="en-US" altLang="en-US" sz="1900" dirty="0">
                <a:latin typeface="Courier New" panose="02070309020205020404" pitchFamily="49" charset="0"/>
                <a:cs typeface="Courier New" panose="02070309020205020404" pitchFamily="49" charset="0"/>
              </a:rPr>
              <a:t>   int </a:t>
            </a:r>
            <a:r>
              <a:rPr lang="en-US" altLang="en-US" sz="1900" dirty="0" err="1">
                <a:latin typeface="Courier New" panose="02070309020205020404" pitchFamily="49" charset="0"/>
                <a:cs typeface="Courier New" panose="02070309020205020404" pitchFamily="49" charset="0"/>
              </a:rPr>
              <a:t>arr</a:t>
            </a:r>
            <a:r>
              <a:rPr lang="en-US" altLang="en-US" sz="1900" dirty="0">
                <a:latin typeface="Courier New" panose="02070309020205020404" pitchFamily="49" charset="0"/>
                <a:cs typeface="Courier New" panose="02070309020205020404" pitchFamily="49" charset="0"/>
              </a:rPr>
              <a:t>[] ={1, 2, 3, 4, 5} , n = 5;</a:t>
            </a:r>
          </a:p>
          <a:p>
            <a:pPr marL="0" indent="0">
              <a:lnSpc>
                <a:spcPct val="120000"/>
              </a:lnSpc>
              <a:spcBef>
                <a:spcPts val="0"/>
              </a:spcBef>
              <a:buNone/>
            </a:pPr>
            <a:r>
              <a:rPr lang="en-US" altLang="en-US" sz="1900" dirty="0">
                <a:latin typeface="Courier New" panose="02070309020205020404" pitchFamily="49" charset="0"/>
                <a:cs typeface="Courier New" panose="02070309020205020404" pitchFamily="49" charset="0"/>
              </a:rPr>
              <a:t>   </a:t>
            </a:r>
            <a:r>
              <a:rPr lang="en-US" altLang="en-US" sz="1900" dirty="0" err="1">
                <a:latin typeface="Courier New" panose="02070309020205020404" pitchFamily="49" charset="0"/>
                <a:cs typeface="Courier New" panose="02070309020205020404" pitchFamily="49" charset="0"/>
              </a:rPr>
              <a:t>for_each</a:t>
            </a:r>
            <a:r>
              <a:rPr lang="en-US" altLang="en-US" sz="1900" dirty="0">
                <a:latin typeface="Courier New" panose="02070309020205020404" pitchFamily="49" charset="0"/>
                <a:cs typeface="Courier New" panose="02070309020205020404" pitchFamily="49" charset="0"/>
              </a:rPr>
              <a:t>(</a:t>
            </a:r>
            <a:r>
              <a:rPr lang="en-US" altLang="en-US" sz="1900" dirty="0" err="1">
                <a:latin typeface="Courier New" panose="02070309020205020404" pitchFamily="49" charset="0"/>
                <a:cs typeface="Courier New" panose="02070309020205020404" pitchFamily="49" charset="0"/>
              </a:rPr>
              <a:t>arr</a:t>
            </a:r>
            <a:r>
              <a:rPr lang="en-US" altLang="en-US" sz="1900" dirty="0">
                <a:latin typeface="Courier New" panose="02070309020205020404" pitchFamily="49" charset="0"/>
                <a:cs typeface="Courier New" panose="02070309020205020404" pitchFamily="49" charset="0"/>
              </a:rPr>
              <a:t>, n, </a:t>
            </a:r>
            <a:r>
              <a:rPr lang="en-US" altLang="en-US" sz="1900" b="1" dirty="0">
                <a:solidFill>
                  <a:srgbClr val="FF0000"/>
                </a:solidFill>
                <a:latin typeface="Courier New" panose="02070309020205020404" pitchFamily="49" charset="0"/>
                <a:cs typeface="Courier New" panose="02070309020205020404" pitchFamily="49" charset="0"/>
              </a:rPr>
              <a:t>[] (int a){</a:t>
            </a:r>
          </a:p>
          <a:p>
            <a:pPr marL="0" indent="0">
              <a:lnSpc>
                <a:spcPct val="120000"/>
              </a:lnSpc>
              <a:spcBef>
                <a:spcPts val="0"/>
              </a:spcBef>
              <a:buNone/>
            </a:pPr>
            <a:r>
              <a:rPr lang="en-US" altLang="en-US" sz="1900" b="1" dirty="0">
                <a:solidFill>
                  <a:srgbClr val="FF0000"/>
                </a:solidFill>
                <a:latin typeface="Courier New" panose="02070309020205020404" pitchFamily="49" charset="0"/>
                <a:cs typeface="Courier New" panose="02070309020205020404" pitchFamily="49" charset="0"/>
              </a:rPr>
              <a:t>      a = a + 10;</a:t>
            </a:r>
          </a:p>
          <a:p>
            <a:pPr marL="0" indent="0">
              <a:lnSpc>
                <a:spcPct val="120000"/>
              </a:lnSpc>
              <a:spcBef>
                <a:spcPts val="0"/>
              </a:spcBef>
              <a:buNone/>
            </a:pPr>
            <a:r>
              <a:rPr lang="en-US" altLang="en-US" sz="1900" b="1" dirty="0">
                <a:solidFill>
                  <a:srgbClr val="FF0000"/>
                </a:solidFill>
                <a:latin typeface="Courier New" panose="02070309020205020404" pitchFamily="49" charset="0"/>
                <a:cs typeface="Courier New" panose="02070309020205020404" pitchFamily="49" charset="0"/>
              </a:rPr>
              <a:t>      </a:t>
            </a:r>
            <a:r>
              <a:rPr lang="en-US" altLang="en-US" sz="1900" b="1" dirty="0" err="1">
                <a:solidFill>
                  <a:srgbClr val="FF0000"/>
                </a:solidFill>
                <a:latin typeface="Courier New" panose="02070309020205020404" pitchFamily="49" charset="0"/>
                <a:cs typeface="Courier New" panose="02070309020205020404" pitchFamily="49" charset="0"/>
              </a:rPr>
              <a:t>cout</a:t>
            </a:r>
            <a:r>
              <a:rPr lang="en-US" altLang="en-US" sz="1900" b="1" dirty="0">
                <a:solidFill>
                  <a:srgbClr val="FF0000"/>
                </a:solidFill>
                <a:latin typeface="Courier New" panose="02070309020205020404" pitchFamily="49" charset="0"/>
                <a:cs typeface="Courier New" panose="02070309020205020404" pitchFamily="49" charset="0"/>
              </a:rPr>
              <a:t> &lt;&lt; a &lt;&lt; " ";</a:t>
            </a:r>
          </a:p>
          <a:p>
            <a:pPr marL="0" indent="0">
              <a:lnSpc>
                <a:spcPct val="120000"/>
              </a:lnSpc>
              <a:spcBef>
                <a:spcPts val="0"/>
              </a:spcBef>
              <a:buNone/>
            </a:pPr>
            <a:r>
              <a:rPr lang="en-US" altLang="en-US" sz="1900" b="1" dirty="0">
                <a:solidFill>
                  <a:srgbClr val="FF0000"/>
                </a:solidFill>
                <a:latin typeface="Courier New" panose="02070309020205020404" pitchFamily="49" charset="0"/>
                <a:cs typeface="Courier New" panose="02070309020205020404" pitchFamily="49" charset="0"/>
              </a:rPr>
              <a:t>   }</a:t>
            </a:r>
            <a:r>
              <a:rPr lang="en-US" altLang="en-US" sz="1900"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altLang="en-US" sz="1900" dirty="0">
                <a:latin typeface="Courier New" panose="02070309020205020404" pitchFamily="49" charset="0"/>
                <a:cs typeface="Courier New" panose="02070309020205020404" pitchFamily="49" charset="0"/>
              </a:rPr>
              <a:t>   return 0;</a:t>
            </a:r>
          </a:p>
          <a:p>
            <a:pPr marL="0" indent="0">
              <a:lnSpc>
                <a:spcPct val="120000"/>
              </a:lnSpc>
              <a:spcBef>
                <a:spcPts val="0"/>
              </a:spcBef>
              <a:buNone/>
            </a:pPr>
            <a:r>
              <a:rPr lang="en-US" altLang="en-US" sz="19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47</a:t>
            </a:fld>
            <a:endParaRPr lang="en-US"/>
          </a:p>
        </p:txBody>
      </p:sp>
      <p:sp>
        <p:nvSpPr>
          <p:cNvPr id="5" name="Rectangle 4">
            <a:extLst>
              <a:ext uri="{FF2B5EF4-FFF2-40B4-BE49-F238E27FC236}">
                <a16:creationId xmlns:a16="http://schemas.microsoft.com/office/drawing/2014/main" id="{6F436EC9-2784-4B12-AEAB-88D6CFF69336}"/>
              </a:ext>
            </a:extLst>
          </p:cNvPr>
          <p:cNvSpPr/>
          <p:nvPr/>
        </p:nvSpPr>
        <p:spPr>
          <a:xfrm>
            <a:off x="4377128" y="5380672"/>
            <a:ext cx="4751882" cy="1477328"/>
          </a:xfrm>
          <a:prstGeom prst="rect">
            <a:avLst/>
          </a:prstGeom>
        </p:spPr>
        <p:txBody>
          <a:bodyPr wrap="square">
            <a:spAutoFit/>
          </a:bodyPr>
          <a:lstStyle/>
          <a:p>
            <a:r>
              <a:rPr lang="vi-VN">
                <a:solidFill>
                  <a:srgbClr val="000000"/>
                </a:solidFill>
                <a:latin typeface="-apple-system"/>
              </a:rPr>
              <a:t>Lợi ích của lambda là không nhất thiết phải khai báo tên hàm ở nơi khác, mà có thể tạo ngay một hàm sử dụng tại chỗ (thường là các tác vụ nhỏ - dùng 1 lần hay chỉ có 1 chỗ gọi hàm đó). </a:t>
            </a:r>
          </a:p>
          <a:p>
            <a:r>
              <a:rPr lang="vi-VN">
                <a:solidFill>
                  <a:srgbClr val="000000"/>
                </a:solidFill>
                <a:latin typeface="-apple-system"/>
              </a:rPr>
              <a:t>Như vậy sẽ giảm được thời gian khai báo 1 hàm. </a:t>
            </a:r>
            <a:endParaRPr lang="vi-VN"/>
          </a:p>
        </p:txBody>
      </p:sp>
    </p:spTree>
    <p:extLst>
      <p:ext uri="{BB962C8B-B14F-4D97-AF65-F5344CB8AC3E}">
        <p14:creationId xmlns:p14="http://schemas.microsoft.com/office/powerpoint/2010/main" val="27105197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8232-2019-4A11-B528-132B3A1FCE34}"/>
              </a:ext>
            </a:extLst>
          </p:cNvPr>
          <p:cNvSpPr>
            <a:spLocks noGrp="1"/>
          </p:cNvSpPr>
          <p:nvPr>
            <p:ph type="title"/>
          </p:nvPr>
        </p:nvSpPr>
        <p:spPr/>
        <p:txBody>
          <a:bodyPr/>
          <a:lstStyle/>
          <a:p>
            <a:r>
              <a:rPr lang="en-US" dirty="0" err="1"/>
              <a:t>Hàm</a:t>
            </a:r>
            <a:r>
              <a:rPr lang="en-US" dirty="0"/>
              <a:t> </a:t>
            </a:r>
            <a:r>
              <a:rPr lang="en-US" dirty="0" err="1"/>
              <a:t>nặc</a:t>
            </a:r>
            <a:r>
              <a:rPr lang="en-US" dirty="0"/>
              <a:t> </a:t>
            </a:r>
            <a:r>
              <a:rPr lang="en-US" dirty="0" err="1"/>
              <a:t>danh</a:t>
            </a:r>
            <a:r>
              <a:rPr lang="en-US" dirty="0"/>
              <a:t> - </a:t>
            </a:r>
            <a:r>
              <a:rPr lang="en-US" dirty="0" err="1"/>
              <a:t>cú</a:t>
            </a:r>
            <a:r>
              <a:rPr lang="en-US" dirty="0"/>
              <a:t> </a:t>
            </a:r>
            <a:r>
              <a:rPr lang="en-US" dirty="0" err="1"/>
              <a:t>pháp</a:t>
            </a:r>
            <a:r>
              <a:rPr lang="en-US" dirty="0"/>
              <a:t> lambda </a:t>
            </a:r>
          </a:p>
        </p:txBody>
      </p:sp>
      <p:sp>
        <p:nvSpPr>
          <p:cNvPr id="3" name="Content Placeholder 2">
            <a:extLst>
              <a:ext uri="{FF2B5EF4-FFF2-40B4-BE49-F238E27FC236}">
                <a16:creationId xmlns:a16="http://schemas.microsoft.com/office/drawing/2014/main" id="{14F03AB6-A4E7-4EDC-9491-F44E8C506C74}"/>
              </a:ext>
            </a:extLst>
          </p:cNvPr>
          <p:cNvSpPr>
            <a:spLocks noGrp="1"/>
          </p:cNvSpPr>
          <p:nvPr>
            <p:ph idx="1"/>
          </p:nvPr>
        </p:nvSpPr>
        <p:spPr>
          <a:xfrm>
            <a:off x="628650" y="4188868"/>
            <a:ext cx="7886700" cy="2309329"/>
          </a:xfrm>
        </p:spPr>
        <p:txBody>
          <a:bodyPr>
            <a:normAutofit fontScale="92500" lnSpcReduction="20000"/>
          </a:bodyPr>
          <a:lstStyle/>
          <a:p>
            <a:pPr marL="0" indent="0">
              <a:buNone/>
            </a:pPr>
            <a:r>
              <a:rPr lang="vi-VN" altLang="en-US" dirty="0"/>
              <a:t>(1) Mệnh đề bắt giữ (capture clause)</a:t>
            </a:r>
          </a:p>
          <a:p>
            <a:pPr marL="0" indent="0">
              <a:buNone/>
            </a:pPr>
            <a:r>
              <a:rPr lang="vi-VN" altLang="en-US" dirty="0"/>
              <a:t>(2) Danh sách tham số</a:t>
            </a:r>
          </a:p>
          <a:p>
            <a:pPr marL="0" indent="0">
              <a:buNone/>
            </a:pPr>
            <a:r>
              <a:rPr lang="vi-VN" altLang="en-US" dirty="0"/>
              <a:t>(3) Tính bền vững của lambda</a:t>
            </a:r>
          </a:p>
          <a:p>
            <a:pPr marL="0" indent="0">
              <a:buNone/>
            </a:pPr>
            <a:r>
              <a:rPr lang="vi-VN" altLang="en-US" dirty="0"/>
              <a:t>(4) Ngoại lệ có thể xảy ra trong lambda.</a:t>
            </a:r>
          </a:p>
          <a:p>
            <a:pPr marL="0" indent="0">
              <a:buNone/>
            </a:pPr>
            <a:r>
              <a:rPr lang="vi-VN" altLang="en-US" dirty="0"/>
              <a:t>(5) Kiểu trả về của lambda</a:t>
            </a:r>
          </a:p>
          <a:p>
            <a:pPr marL="0" indent="0">
              <a:buNone/>
            </a:pPr>
            <a:r>
              <a:rPr lang="vi-VN" altLang="en-US" dirty="0"/>
              <a:t>(6) Phần thân lambda</a:t>
            </a:r>
            <a:endParaRPr lang="en-US" altLang="en-US" dirty="0"/>
          </a:p>
        </p:txBody>
      </p:sp>
      <p:sp>
        <p:nvSpPr>
          <p:cNvPr id="4" name="Slide Number Placeholder 3">
            <a:extLst>
              <a:ext uri="{FF2B5EF4-FFF2-40B4-BE49-F238E27FC236}">
                <a16:creationId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48</a:t>
            </a:fld>
            <a:endParaRPr lang="en-US"/>
          </a:p>
        </p:txBody>
      </p:sp>
      <p:pic>
        <p:nvPicPr>
          <p:cNvPr id="26626" name="Picture 2">
            <a:extLst>
              <a:ext uri="{FF2B5EF4-FFF2-40B4-BE49-F238E27FC236}">
                <a16:creationId xmlns:a16="http://schemas.microsoft.com/office/drawing/2014/main" id="{C71C38BE-3174-47C9-967F-F9D94738C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405" y="941265"/>
            <a:ext cx="4485189" cy="311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5302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8232-2019-4A11-B528-132B3A1FCE34}"/>
              </a:ext>
            </a:extLst>
          </p:cNvPr>
          <p:cNvSpPr>
            <a:spLocks noGrp="1"/>
          </p:cNvSpPr>
          <p:nvPr>
            <p:ph type="title"/>
          </p:nvPr>
        </p:nvSpPr>
        <p:spPr/>
        <p:txBody>
          <a:bodyPr/>
          <a:lstStyle/>
          <a:p>
            <a:r>
              <a:rPr lang="en-US" dirty="0" err="1"/>
              <a:t>Hàm</a:t>
            </a:r>
            <a:r>
              <a:rPr lang="en-US" dirty="0"/>
              <a:t> </a:t>
            </a:r>
            <a:r>
              <a:rPr lang="en-US" dirty="0" err="1"/>
              <a:t>nặc</a:t>
            </a:r>
            <a:r>
              <a:rPr lang="en-US" dirty="0"/>
              <a:t> </a:t>
            </a:r>
            <a:r>
              <a:rPr lang="en-US" dirty="0" err="1"/>
              <a:t>danh</a:t>
            </a:r>
            <a:r>
              <a:rPr lang="en-US" dirty="0"/>
              <a:t> - </a:t>
            </a:r>
            <a:r>
              <a:rPr lang="en-US" dirty="0" err="1"/>
              <a:t>cú</a:t>
            </a:r>
            <a:r>
              <a:rPr lang="en-US" dirty="0"/>
              <a:t> </a:t>
            </a:r>
            <a:r>
              <a:rPr lang="en-US" dirty="0" err="1"/>
              <a:t>pháp</a:t>
            </a:r>
            <a:r>
              <a:rPr lang="en-US" dirty="0"/>
              <a:t> lambda </a:t>
            </a:r>
          </a:p>
        </p:txBody>
      </p:sp>
      <p:sp>
        <p:nvSpPr>
          <p:cNvPr id="3" name="Content Placeholder 2">
            <a:extLst>
              <a:ext uri="{FF2B5EF4-FFF2-40B4-BE49-F238E27FC236}">
                <a16:creationId xmlns:a16="http://schemas.microsoft.com/office/drawing/2014/main" id="{14F03AB6-A4E7-4EDC-9491-F44E8C506C74}"/>
              </a:ext>
            </a:extLst>
          </p:cNvPr>
          <p:cNvSpPr>
            <a:spLocks noGrp="1"/>
          </p:cNvSpPr>
          <p:nvPr>
            <p:ph idx="1"/>
          </p:nvPr>
        </p:nvSpPr>
        <p:spPr/>
        <p:txBody>
          <a:bodyPr/>
          <a:lstStyle/>
          <a:p>
            <a:pPr marL="0" indent="0">
              <a:buNone/>
            </a:pPr>
            <a:r>
              <a:rPr lang="vi-VN" altLang="en-US" b="1" dirty="0"/>
              <a:t>Mệnh đề bắt giữ (capture </a:t>
            </a:r>
            <a:r>
              <a:rPr lang="vi-VN" altLang="en-US" b="1"/>
              <a:t>clause)</a:t>
            </a:r>
            <a:endParaRPr lang="vi-VN" altLang="en-US" b="1" dirty="0"/>
          </a:p>
        </p:txBody>
      </p:sp>
      <p:sp>
        <p:nvSpPr>
          <p:cNvPr id="4" name="Slide Number Placeholder 3">
            <a:extLst>
              <a:ext uri="{FF2B5EF4-FFF2-40B4-BE49-F238E27FC236}">
                <a16:creationId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49</a:t>
            </a:fld>
            <a:endParaRPr lang="en-US"/>
          </a:p>
        </p:txBody>
      </p:sp>
      <p:graphicFrame>
        <p:nvGraphicFramePr>
          <p:cNvPr id="7" name="Table 6">
            <a:extLst>
              <a:ext uri="{FF2B5EF4-FFF2-40B4-BE49-F238E27FC236}">
                <a16:creationId xmlns:a16="http://schemas.microsoft.com/office/drawing/2014/main" id="{99BDF7C1-902B-45BD-8DC7-FF759DD1E746}"/>
              </a:ext>
            </a:extLst>
          </p:cNvPr>
          <p:cNvGraphicFramePr>
            <a:graphicFrameLocks noGrp="1"/>
          </p:cNvGraphicFramePr>
          <p:nvPr/>
        </p:nvGraphicFramePr>
        <p:xfrm>
          <a:off x="187377" y="1423997"/>
          <a:ext cx="8769246" cy="5138350"/>
        </p:xfrm>
        <a:graphic>
          <a:graphicData uri="http://schemas.openxmlformats.org/drawingml/2006/table">
            <a:tbl>
              <a:tblPr/>
              <a:tblGrid>
                <a:gridCol w="1323659">
                  <a:extLst>
                    <a:ext uri="{9D8B030D-6E8A-4147-A177-3AD203B41FA5}">
                      <a16:colId xmlns:a16="http://schemas.microsoft.com/office/drawing/2014/main" val="20000"/>
                    </a:ext>
                  </a:extLst>
                </a:gridCol>
                <a:gridCol w="7445587">
                  <a:extLst>
                    <a:ext uri="{9D8B030D-6E8A-4147-A177-3AD203B41FA5}">
                      <a16:colId xmlns:a16="http://schemas.microsoft.com/office/drawing/2014/main" val="20001"/>
                    </a:ext>
                  </a:extLst>
                </a:gridCol>
              </a:tblGrid>
              <a:tr h="60321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en-US" sz="1800" b="1" dirty="0">
                          <a:solidFill>
                            <a:srgbClr val="FF0000"/>
                          </a:solidFill>
                          <a:latin typeface="Cambria"/>
                          <a:ea typeface="Times New Roman"/>
                          <a:cs typeface="Times New Roman"/>
                        </a:rPr>
                        <a:t>[ ]</a:t>
                      </a:r>
                      <a:endParaRPr lang="en-US" sz="1800" b="1" dirty="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vi-VN" sz="1500">
                          <a:solidFill>
                            <a:schemeClr val="tx1"/>
                          </a:solidFill>
                          <a:latin typeface="Cambria"/>
                          <a:ea typeface="Times New Roman"/>
                          <a:cs typeface="Times New Roman"/>
                        </a:rPr>
                        <a:t>Không sử dụng bất kỳ biến bên ngoài thân hàm</a:t>
                      </a:r>
                      <a:endParaRPr lang="en-US" sz="1500" dirty="0">
                        <a:solidFill>
                          <a:schemeClr val="tx1"/>
                        </a:solidFill>
                        <a:latin typeface="Times New Roman"/>
                        <a:ea typeface="Times New Roman"/>
                        <a:cs typeface="Times New Roman"/>
                      </a:endParaRPr>
                    </a:p>
                    <a:p>
                      <a:pPr marL="0" marR="0" algn="just">
                        <a:spcBef>
                          <a:spcPts val="0"/>
                        </a:spcBef>
                        <a:spcAft>
                          <a:spcPts val="600"/>
                        </a:spcAft>
                      </a:pPr>
                      <a:r>
                        <a:rPr lang="en-US" sz="1500" i="1" dirty="0">
                          <a:solidFill>
                            <a:schemeClr val="tx1"/>
                          </a:solidFill>
                          <a:latin typeface="Cambria"/>
                          <a:ea typeface="Times New Roman"/>
                          <a:cs typeface="Times New Roman"/>
                        </a:rPr>
                        <a:t>e.g. </a:t>
                      </a:r>
                      <a:r>
                        <a:rPr lang="en-US" sz="1500" b="1" i="0" dirty="0">
                          <a:solidFill>
                            <a:srgbClr val="0070C0"/>
                          </a:solidFill>
                          <a:latin typeface="Cambria"/>
                          <a:ea typeface="Times New Roman"/>
                          <a:cs typeface="Times New Roman"/>
                        </a:rPr>
                        <a:t>[ ]( </a:t>
                      </a:r>
                      <a:r>
                        <a:rPr lang="en-US" sz="1500" b="1" i="0" dirty="0" err="1">
                          <a:solidFill>
                            <a:srgbClr val="0070C0"/>
                          </a:solidFill>
                          <a:latin typeface="Cambria"/>
                          <a:ea typeface="Times New Roman"/>
                          <a:cs typeface="Times New Roman"/>
                        </a:rPr>
                        <a:t>int</a:t>
                      </a:r>
                      <a:r>
                        <a:rPr lang="en-US" sz="1500" b="1" i="0" dirty="0">
                          <a:solidFill>
                            <a:srgbClr val="0070C0"/>
                          </a:solidFill>
                          <a:latin typeface="Cambria"/>
                          <a:ea typeface="Times New Roman"/>
                          <a:cs typeface="Times New Roman"/>
                        </a:rPr>
                        <a:t> </a:t>
                      </a:r>
                      <a:r>
                        <a:rPr lang="en-US" sz="1500" b="1" i="0" dirty="0" err="1">
                          <a:solidFill>
                            <a:srgbClr val="0070C0"/>
                          </a:solidFill>
                          <a:latin typeface="Cambria"/>
                          <a:ea typeface="Times New Roman"/>
                          <a:cs typeface="Times New Roman"/>
                        </a:rPr>
                        <a:t>i</a:t>
                      </a:r>
                      <a:r>
                        <a:rPr lang="en-US" sz="1500" b="1" i="0" dirty="0">
                          <a:solidFill>
                            <a:srgbClr val="0070C0"/>
                          </a:solidFill>
                          <a:latin typeface="Cambria"/>
                          <a:ea typeface="Times New Roman"/>
                          <a:cs typeface="Times New Roman"/>
                        </a:rPr>
                        <a:t>){ return </a:t>
                      </a:r>
                      <a:r>
                        <a:rPr lang="en-US" sz="1500" b="1" i="0" dirty="0" err="1">
                          <a:solidFill>
                            <a:srgbClr val="0070C0"/>
                          </a:solidFill>
                          <a:latin typeface="Cambria"/>
                          <a:ea typeface="Times New Roman"/>
                          <a:cs typeface="Times New Roman"/>
                        </a:rPr>
                        <a:t>i+j</a:t>
                      </a:r>
                      <a:r>
                        <a:rPr lang="en-US" sz="1500" b="1" i="0" dirty="0">
                          <a:solidFill>
                            <a:srgbClr val="0070C0"/>
                          </a:solidFill>
                          <a:latin typeface="Cambria"/>
                          <a:ea typeface="Times New Roman"/>
                          <a:cs typeface="Times New Roman"/>
                        </a:rPr>
                        <a:t>; }</a:t>
                      </a:r>
                      <a:r>
                        <a:rPr lang="en-US" sz="1500" i="1" dirty="0">
                          <a:solidFill>
                            <a:schemeClr val="tx1"/>
                          </a:solidFill>
                          <a:latin typeface="Cambria"/>
                          <a:ea typeface="Times New Roman"/>
                          <a:cs typeface="Times New Roman"/>
                        </a:rPr>
                        <a:t> //</a:t>
                      </a:r>
                      <a:r>
                        <a:rPr lang="en-US" sz="1500" i="1">
                          <a:solidFill>
                            <a:schemeClr val="tx1"/>
                          </a:solidFill>
                          <a:latin typeface="Cambria"/>
                          <a:ea typeface="Times New Roman"/>
                          <a:cs typeface="Times New Roman"/>
                        </a:rPr>
                        <a:t>error vì j là biến bên ngoài và không đ</a:t>
                      </a:r>
                      <a:r>
                        <a:rPr lang="vi-VN" sz="1500" i="1">
                          <a:solidFill>
                            <a:schemeClr val="tx1"/>
                          </a:solidFill>
                          <a:latin typeface="Cambria"/>
                          <a:ea typeface="Times New Roman"/>
                          <a:cs typeface="Times New Roman"/>
                        </a:rPr>
                        <a:t>ư</a:t>
                      </a:r>
                      <a:r>
                        <a:rPr lang="en-US" sz="1500" i="1">
                          <a:solidFill>
                            <a:schemeClr val="tx1"/>
                          </a:solidFill>
                          <a:latin typeface="Cambria"/>
                          <a:ea typeface="Times New Roman"/>
                          <a:cs typeface="Times New Roman"/>
                        </a:rPr>
                        <a:t>ợc </a:t>
                      </a:r>
                      <a:r>
                        <a:rPr lang="en-US" sz="1500" i="1" dirty="0">
                          <a:solidFill>
                            <a:schemeClr val="tx1"/>
                          </a:solidFill>
                          <a:latin typeface="Cambria"/>
                          <a:ea typeface="Times New Roman"/>
                          <a:cs typeface="Times New Roman"/>
                        </a:rPr>
                        <a:t>captured</a:t>
                      </a:r>
                      <a:endParaRPr lang="en-US" sz="1500" dirty="0">
                        <a:solidFill>
                          <a:schemeClr val="tx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0321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en-US" sz="1800" b="1" dirty="0">
                          <a:solidFill>
                            <a:srgbClr val="FF0000"/>
                          </a:solidFill>
                          <a:latin typeface="Cambria"/>
                          <a:ea typeface="Times New Roman"/>
                          <a:cs typeface="Times New Roman"/>
                        </a:rPr>
                        <a:t>[&amp; ]</a:t>
                      </a:r>
                      <a:endParaRPr lang="en-US" sz="1800" b="1" dirty="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vi-VN" sz="1500">
                          <a:solidFill>
                            <a:schemeClr val="tx1"/>
                          </a:solidFill>
                          <a:latin typeface="Cambria"/>
                          <a:ea typeface="Times New Roman"/>
                          <a:cs typeface="Times New Roman"/>
                        </a:rPr>
                        <a:t>Được sử dụng các biến bên ngoài qua tham chiếu (</a:t>
                      </a:r>
                      <a:r>
                        <a:rPr lang="vi-VN" sz="1500" b="1">
                          <a:solidFill>
                            <a:schemeClr val="tx1"/>
                          </a:solidFill>
                          <a:latin typeface="Cambria"/>
                          <a:ea typeface="Times New Roman"/>
                          <a:cs typeface="Times New Roman"/>
                        </a:rPr>
                        <a:t>by reference</a:t>
                      </a:r>
                      <a:r>
                        <a:rPr lang="vi-VN" sz="1500">
                          <a:solidFill>
                            <a:schemeClr val="tx1"/>
                          </a:solidFill>
                          <a:latin typeface="Cambria"/>
                          <a:ea typeface="Times New Roman"/>
                          <a:cs typeface="Times New Roman"/>
                        </a:rPr>
                        <a:t>)</a:t>
                      </a:r>
                      <a:r>
                        <a:rPr lang="en-US" sz="1500">
                          <a:solidFill>
                            <a:schemeClr val="tx1"/>
                          </a:solidFill>
                          <a:latin typeface="Cambria"/>
                          <a:ea typeface="Times New Roman"/>
                          <a:cs typeface="Times New Roman"/>
                        </a:rPr>
                        <a:t>.</a:t>
                      </a:r>
                      <a:endParaRPr lang="en-US" sz="1500" dirty="0">
                        <a:solidFill>
                          <a:schemeClr val="tx1"/>
                        </a:solidFill>
                        <a:latin typeface="Times New Roman"/>
                        <a:ea typeface="Times New Roman"/>
                        <a:cs typeface="Times New Roman"/>
                      </a:endParaRPr>
                    </a:p>
                    <a:p>
                      <a:pPr marL="0" marR="0" algn="just">
                        <a:spcBef>
                          <a:spcPts val="0"/>
                        </a:spcBef>
                        <a:spcAft>
                          <a:spcPts val="600"/>
                        </a:spcAft>
                      </a:pPr>
                      <a:r>
                        <a:rPr lang="en-US" sz="1500" i="1" dirty="0">
                          <a:solidFill>
                            <a:schemeClr val="tx1"/>
                          </a:solidFill>
                          <a:latin typeface="Cambria"/>
                          <a:ea typeface="Times New Roman"/>
                          <a:cs typeface="Times New Roman"/>
                        </a:rPr>
                        <a:t>e.g. </a:t>
                      </a:r>
                      <a:r>
                        <a:rPr lang="en-US" sz="1500" b="1" i="0" kern="1200" dirty="0">
                          <a:solidFill>
                            <a:srgbClr val="0070C0"/>
                          </a:solidFill>
                          <a:latin typeface="Cambria"/>
                          <a:ea typeface="Times New Roman"/>
                          <a:cs typeface="Times New Roman"/>
                        </a:rPr>
                        <a:t>[&amp;]( </a:t>
                      </a:r>
                      <a:r>
                        <a:rPr lang="en-US" sz="1500" b="1" i="0" kern="1200" dirty="0" err="1">
                          <a:solidFill>
                            <a:srgbClr val="0070C0"/>
                          </a:solidFill>
                          <a:latin typeface="Cambria"/>
                          <a:ea typeface="Times New Roman"/>
                          <a:cs typeface="Times New Roman"/>
                        </a:rPr>
                        <a:t>int</a:t>
                      </a:r>
                      <a:r>
                        <a:rPr lang="en-US" sz="1500" b="1" i="0" kern="1200" dirty="0">
                          <a:solidFill>
                            <a:srgbClr val="0070C0"/>
                          </a:solidFill>
                          <a:latin typeface="Cambria"/>
                          <a:ea typeface="Times New Roman"/>
                          <a:cs typeface="Times New Roman"/>
                        </a:rPr>
                        <a:t> </a:t>
                      </a:r>
                      <a:r>
                        <a:rPr lang="en-US" sz="1500" b="1" i="0" kern="1200" dirty="0" err="1">
                          <a:solidFill>
                            <a:srgbClr val="0070C0"/>
                          </a:solidFill>
                          <a:latin typeface="Cambria"/>
                          <a:ea typeface="Times New Roman"/>
                          <a:cs typeface="Times New Roman"/>
                        </a:rPr>
                        <a:t>i</a:t>
                      </a:r>
                      <a:r>
                        <a:rPr lang="en-US" sz="1500" b="1" i="0" kern="1200" dirty="0">
                          <a:solidFill>
                            <a:srgbClr val="0070C0"/>
                          </a:solidFill>
                          <a:latin typeface="Cambria"/>
                          <a:ea typeface="Times New Roman"/>
                          <a:cs typeface="Times New Roman"/>
                        </a:rPr>
                        <a:t>){ j++; return </a:t>
                      </a:r>
                      <a:r>
                        <a:rPr lang="en-US" sz="1500" b="1" i="0" kern="1200" dirty="0" err="1">
                          <a:solidFill>
                            <a:srgbClr val="0070C0"/>
                          </a:solidFill>
                          <a:latin typeface="Cambria"/>
                          <a:ea typeface="Times New Roman"/>
                          <a:cs typeface="Times New Roman"/>
                        </a:rPr>
                        <a:t>i+j</a:t>
                      </a:r>
                      <a:r>
                        <a:rPr lang="en-US" sz="1500" b="1" i="0" kern="1200" dirty="0">
                          <a:solidFill>
                            <a:srgbClr val="0070C0"/>
                          </a:solidFill>
                          <a:latin typeface="Cambria"/>
                          <a:ea typeface="Times New Roman"/>
                          <a:cs typeface="Times New Roman"/>
                        </a:rPr>
                        <a:t>; } </a:t>
                      </a:r>
                      <a:r>
                        <a:rPr lang="en-US" sz="1500" i="1" dirty="0">
                          <a:solidFill>
                            <a:schemeClr val="tx1"/>
                          </a:solidFill>
                          <a:latin typeface="Cambria"/>
                          <a:ea typeface="Times New Roman"/>
                          <a:cs typeface="Times New Roman"/>
                        </a:rPr>
                        <a:t>//changes made to j is reflected upon return</a:t>
                      </a:r>
                      <a:endParaRPr lang="en-US" sz="1500" dirty="0">
                        <a:solidFill>
                          <a:schemeClr val="tx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27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en-US" sz="1800" b="1">
                          <a:solidFill>
                            <a:srgbClr val="FF0000"/>
                          </a:solidFill>
                          <a:latin typeface="Cambria"/>
                          <a:ea typeface="Times New Roman"/>
                          <a:cs typeface="Times New Roman"/>
                        </a:rPr>
                        <a:t>[=]</a:t>
                      </a:r>
                      <a:endParaRPr lang="en-US" sz="1800" b="1">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vi-VN" sz="1500">
                          <a:solidFill>
                            <a:schemeClr val="tx1"/>
                          </a:solidFill>
                          <a:latin typeface="Cambria"/>
                          <a:ea typeface="Times New Roman"/>
                          <a:cs typeface="Times New Roman"/>
                        </a:rPr>
                        <a:t>Được sử dụng các biến bên ngoài, nhưng là dạng sao chép giá trị của biến đó (</a:t>
                      </a:r>
                      <a:r>
                        <a:rPr lang="vi-VN" sz="1500" b="1">
                          <a:solidFill>
                            <a:schemeClr val="tx1"/>
                          </a:solidFill>
                          <a:latin typeface="Cambria"/>
                          <a:ea typeface="Times New Roman"/>
                          <a:cs typeface="Times New Roman"/>
                        </a:rPr>
                        <a:t>by value</a:t>
                      </a:r>
                      <a:r>
                        <a:rPr lang="vi-VN" sz="1500">
                          <a:solidFill>
                            <a:schemeClr val="tx1"/>
                          </a:solidFill>
                          <a:latin typeface="Cambria"/>
                          <a:ea typeface="Times New Roman"/>
                          <a:cs typeface="Times New Roman"/>
                        </a:rPr>
                        <a:t>)</a:t>
                      </a:r>
                      <a:endParaRPr lang="en-US" sz="1500" dirty="0">
                        <a:solidFill>
                          <a:schemeClr val="tx1"/>
                        </a:solidFill>
                        <a:latin typeface="Times New Roman"/>
                        <a:ea typeface="Times New Roman"/>
                        <a:cs typeface="Times New Roman"/>
                      </a:endParaRPr>
                    </a:p>
                    <a:p>
                      <a:pPr marL="0" marR="0" algn="just">
                        <a:spcBef>
                          <a:spcPts val="0"/>
                        </a:spcBef>
                        <a:spcAft>
                          <a:spcPts val="600"/>
                        </a:spcAft>
                      </a:pPr>
                      <a:r>
                        <a:rPr lang="en-US" sz="1500" i="1" dirty="0">
                          <a:solidFill>
                            <a:schemeClr val="tx1"/>
                          </a:solidFill>
                          <a:latin typeface="Cambria"/>
                          <a:ea typeface="Times New Roman"/>
                          <a:cs typeface="Times New Roman"/>
                        </a:rPr>
                        <a:t>e.g. </a:t>
                      </a:r>
                      <a:r>
                        <a:rPr lang="en-US" sz="1500" b="1" i="0" kern="1200" dirty="0">
                          <a:solidFill>
                            <a:srgbClr val="0070C0"/>
                          </a:solidFill>
                          <a:latin typeface="Cambria"/>
                          <a:ea typeface="Times New Roman"/>
                          <a:cs typeface="Times New Roman"/>
                        </a:rPr>
                        <a:t>[=]( </a:t>
                      </a:r>
                      <a:r>
                        <a:rPr lang="en-US" sz="1500" b="1" i="0" kern="1200" dirty="0" err="1">
                          <a:solidFill>
                            <a:srgbClr val="0070C0"/>
                          </a:solidFill>
                          <a:latin typeface="Cambria"/>
                          <a:ea typeface="Times New Roman"/>
                          <a:cs typeface="Times New Roman"/>
                        </a:rPr>
                        <a:t>int</a:t>
                      </a:r>
                      <a:r>
                        <a:rPr lang="en-US" sz="1500" b="1" i="0" kern="1200" dirty="0">
                          <a:solidFill>
                            <a:srgbClr val="0070C0"/>
                          </a:solidFill>
                          <a:latin typeface="Cambria"/>
                          <a:ea typeface="Times New Roman"/>
                          <a:cs typeface="Times New Roman"/>
                        </a:rPr>
                        <a:t> </a:t>
                      </a:r>
                      <a:r>
                        <a:rPr lang="en-US" sz="1500" b="1" i="0" kern="1200" dirty="0" err="1">
                          <a:solidFill>
                            <a:srgbClr val="0070C0"/>
                          </a:solidFill>
                          <a:latin typeface="Cambria"/>
                          <a:ea typeface="Times New Roman"/>
                          <a:cs typeface="Times New Roman"/>
                        </a:rPr>
                        <a:t>i</a:t>
                      </a:r>
                      <a:r>
                        <a:rPr lang="en-US" sz="1500" b="1" i="0" kern="1200">
                          <a:solidFill>
                            <a:srgbClr val="0070C0"/>
                          </a:solidFill>
                          <a:latin typeface="Cambria"/>
                          <a:ea typeface="Times New Roman"/>
                          <a:cs typeface="Times New Roman"/>
                        </a:rPr>
                        <a:t>){ return </a:t>
                      </a:r>
                      <a:r>
                        <a:rPr lang="en-US" sz="1500" b="1" i="0" kern="1200" dirty="0" err="1">
                          <a:solidFill>
                            <a:srgbClr val="0070C0"/>
                          </a:solidFill>
                          <a:latin typeface="Cambria"/>
                          <a:ea typeface="Times New Roman"/>
                          <a:cs typeface="Times New Roman"/>
                        </a:rPr>
                        <a:t>i+j</a:t>
                      </a:r>
                      <a:r>
                        <a:rPr lang="en-US" sz="1500" b="1" i="0" kern="1200" dirty="0">
                          <a:solidFill>
                            <a:srgbClr val="0070C0"/>
                          </a:solidFill>
                          <a:latin typeface="Cambria"/>
                          <a:ea typeface="Times New Roman"/>
                          <a:cs typeface="Times New Roman"/>
                        </a:rPr>
                        <a:t>; } </a:t>
                      </a:r>
                      <a:r>
                        <a:rPr lang="en-US" sz="1500" i="1" dirty="0">
                          <a:solidFill>
                            <a:schemeClr val="tx1"/>
                          </a:solidFill>
                          <a:latin typeface="Cambria"/>
                          <a:ea typeface="Times New Roman"/>
                          <a:cs typeface="Times New Roman"/>
                        </a:rPr>
                        <a:t>//</a:t>
                      </a:r>
                      <a:r>
                        <a:rPr lang="en-US" sz="1500" i="1">
                          <a:solidFill>
                            <a:schemeClr val="tx1"/>
                          </a:solidFill>
                          <a:latin typeface="Cambria"/>
                          <a:ea typeface="Times New Roman"/>
                          <a:cs typeface="Times New Roman"/>
                        </a:rPr>
                        <a:t>j không đ</a:t>
                      </a:r>
                      <a:r>
                        <a:rPr lang="vi-VN" sz="1500" i="1">
                          <a:solidFill>
                            <a:schemeClr val="tx1"/>
                          </a:solidFill>
                          <a:latin typeface="Cambria"/>
                          <a:ea typeface="Times New Roman"/>
                          <a:cs typeface="Times New Roman"/>
                        </a:rPr>
                        <a:t>ược thay đổi trong thân hàm</a:t>
                      </a:r>
                      <a:endParaRPr lang="en-US" sz="1500" dirty="0">
                        <a:solidFill>
                          <a:schemeClr val="tx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7438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en-US" sz="1800" b="1">
                          <a:solidFill>
                            <a:srgbClr val="FF0000"/>
                          </a:solidFill>
                          <a:latin typeface="Cambria"/>
                          <a:ea typeface="Times New Roman"/>
                          <a:cs typeface="Times New Roman"/>
                        </a:rPr>
                        <a:t>[&amp;,j]</a:t>
                      </a:r>
                      <a:endParaRPr lang="en-US" sz="1800" b="1">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vi-VN" sz="1500">
                          <a:solidFill>
                            <a:schemeClr val="tx1"/>
                          </a:solidFill>
                          <a:latin typeface="Cambria"/>
                          <a:ea typeface="Times New Roman"/>
                          <a:cs typeface="Times New Roman"/>
                        </a:rPr>
                        <a:t>B</a:t>
                      </a:r>
                      <a:r>
                        <a:rPr lang="en-US" sz="1500">
                          <a:solidFill>
                            <a:schemeClr val="tx1"/>
                          </a:solidFill>
                          <a:latin typeface="Cambria"/>
                          <a:ea typeface="Times New Roman"/>
                          <a:cs typeface="Times New Roman"/>
                        </a:rPr>
                        <a:t>ất kỳ biến bên ngoài nào đ</a:t>
                      </a:r>
                      <a:r>
                        <a:rPr lang="vi-VN" sz="1500">
                          <a:solidFill>
                            <a:schemeClr val="tx1"/>
                          </a:solidFill>
                          <a:latin typeface="Cambria"/>
                          <a:ea typeface="Times New Roman"/>
                          <a:cs typeface="Times New Roman"/>
                        </a:rPr>
                        <a:t>ư</a:t>
                      </a:r>
                      <a:r>
                        <a:rPr lang="en-US" sz="1500">
                          <a:solidFill>
                            <a:schemeClr val="tx1"/>
                          </a:solidFill>
                          <a:latin typeface="Cambria"/>
                          <a:ea typeface="Times New Roman"/>
                          <a:cs typeface="Times New Roman"/>
                        </a:rPr>
                        <a:t>ợc captured qua tham chiếu, ngoại trừ biến j được captured qua giá trị.</a:t>
                      </a:r>
                      <a:endParaRPr lang="en-US" sz="1500" dirty="0">
                        <a:solidFill>
                          <a:schemeClr val="tx1"/>
                        </a:solidFill>
                        <a:latin typeface="Times New Roman"/>
                        <a:ea typeface="Times New Roman"/>
                        <a:cs typeface="Times New Roman"/>
                      </a:endParaRPr>
                    </a:p>
                    <a:p>
                      <a:pPr marL="0" marR="0" algn="just">
                        <a:spcBef>
                          <a:spcPts val="0"/>
                        </a:spcBef>
                        <a:spcAft>
                          <a:spcPts val="600"/>
                        </a:spcAft>
                      </a:pPr>
                      <a:r>
                        <a:rPr lang="en-US" sz="1500" i="1" dirty="0">
                          <a:solidFill>
                            <a:schemeClr val="tx1"/>
                          </a:solidFill>
                          <a:latin typeface="Cambria"/>
                          <a:ea typeface="Times New Roman"/>
                          <a:cs typeface="Times New Roman"/>
                        </a:rPr>
                        <a:t>e.g. </a:t>
                      </a:r>
                      <a:r>
                        <a:rPr lang="en-US" sz="1500" b="1" i="0" kern="1200" dirty="0">
                          <a:solidFill>
                            <a:srgbClr val="0070C0"/>
                          </a:solidFill>
                          <a:latin typeface="Cambria"/>
                          <a:ea typeface="Times New Roman"/>
                          <a:cs typeface="Times New Roman"/>
                        </a:rPr>
                        <a:t>[&amp;,j]( </a:t>
                      </a:r>
                      <a:r>
                        <a:rPr lang="en-US" sz="1500" b="1" i="0" kern="1200" dirty="0" err="1">
                          <a:solidFill>
                            <a:srgbClr val="0070C0"/>
                          </a:solidFill>
                          <a:latin typeface="Cambria"/>
                          <a:ea typeface="Times New Roman"/>
                          <a:cs typeface="Times New Roman"/>
                        </a:rPr>
                        <a:t>int</a:t>
                      </a:r>
                      <a:r>
                        <a:rPr lang="en-US" sz="1500" b="1" i="0" kern="1200" dirty="0">
                          <a:solidFill>
                            <a:srgbClr val="0070C0"/>
                          </a:solidFill>
                          <a:latin typeface="Cambria"/>
                          <a:ea typeface="Times New Roman"/>
                          <a:cs typeface="Times New Roman"/>
                        </a:rPr>
                        <a:t> </a:t>
                      </a:r>
                      <a:r>
                        <a:rPr lang="en-US" sz="1500" b="1" i="0" kern="1200" dirty="0" err="1">
                          <a:solidFill>
                            <a:srgbClr val="0070C0"/>
                          </a:solidFill>
                          <a:latin typeface="Cambria"/>
                          <a:ea typeface="Times New Roman"/>
                          <a:cs typeface="Times New Roman"/>
                        </a:rPr>
                        <a:t>i</a:t>
                      </a:r>
                      <a:r>
                        <a:rPr lang="en-US" sz="1500" b="1" i="0" kern="1200" dirty="0">
                          <a:solidFill>
                            <a:srgbClr val="0070C0"/>
                          </a:solidFill>
                          <a:latin typeface="Cambria"/>
                          <a:ea typeface="Times New Roman"/>
                          <a:cs typeface="Times New Roman"/>
                        </a:rPr>
                        <a:t>){ j++; k++; return </a:t>
                      </a:r>
                      <a:r>
                        <a:rPr lang="en-US" sz="1500" b="1" i="0" kern="1200" dirty="0" err="1">
                          <a:solidFill>
                            <a:srgbClr val="0070C0"/>
                          </a:solidFill>
                          <a:latin typeface="Cambria"/>
                          <a:ea typeface="Times New Roman"/>
                          <a:cs typeface="Times New Roman"/>
                        </a:rPr>
                        <a:t>i+j+k</a:t>
                      </a:r>
                      <a:r>
                        <a:rPr lang="en-US" sz="1500" b="1" i="0" kern="1200" dirty="0">
                          <a:solidFill>
                            <a:srgbClr val="0070C0"/>
                          </a:solidFill>
                          <a:latin typeface="Cambria"/>
                          <a:ea typeface="Times New Roman"/>
                          <a:cs typeface="Times New Roman"/>
                        </a:rPr>
                        <a:t>; } </a:t>
                      </a:r>
                      <a:r>
                        <a:rPr lang="en-US" sz="1500" i="1" dirty="0">
                          <a:solidFill>
                            <a:schemeClr val="tx1"/>
                          </a:solidFill>
                          <a:latin typeface="Cambria"/>
                          <a:ea typeface="Times New Roman"/>
                          <a:cs typeface="Times New Roman"/>
                        </a:rPr>
                        <a:t>//</a:t>
                      </a:r>
                      <a:r>
                        <a:rPr lang="en-US" sz="1500" i="1">
                          <a:solidFill>
                            <a:schemeClr val="tx1"/>
                          </a:solidFill>
                          <a:latin typeface="Cambria"/>
                          <a:ea typeface="Times New Roman"/>
                          <a:cs typeface="Times New Roman"/>
                        </a:rPr>
                        <a:t>j được tăng cục bộ. k tăng giá trị cho cả bên ngoài hàm </a:t>
                      </a:r>
                      <a:endParaRPr lang="en-US" sz="1500" dirty="0">
                        <a:solidFill>
                          <a:schemeClr val="tx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1961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en-US" sz="1800" b="1">
                          <a:solidFill>
                            <a:srgbClr val="FF0000"/>
                          </a:solidFill>
                          <a:latin typeface="Cambria"/>
                          <a:ea typeface="Times New Roman"/>
                          <a:cs typeface="Times New Roman"/>
                        </a:rPr>
                        <a:t>[=,j]</a:t>
                      </a:r>
                      <a:endParaRPr lang="en-US" sz="1800" b="1">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vi-VN" sz="1500">
                          <a:solidFill>
                            <a:schemeClr val="tx1"/>
                          </a:solidFill>
                          <a:latin typeface="Cambria"/>
                          <a:ea typeface="Times New Roman"/>
                          <a:cs typeface="Times New Roman"/>
                        </a:rPr>
                        <a:t>Bất kỳ biến bên ngoài nào được captured qua giá trị, ngoại trừ biến j được captured qua tham chiếu</a:t>
                      </a:r>
                      <a:r>
                        <a:rPr lang="en-US" sz="1500">
                          <a:solidFill>
                            <a:schemeClr val="tx1"/>
                          </a:solidFill>
                          <a:latin typeface="Cambria"/>
                          <a:ea typeface="Times New Roman"/>
                          <a:cs typeface="Times New Roman"/>
                        </a:rPr>
                        <a:t>.</a:t>
                      </a:r>
                      <a:endParaRPr lang="en-US" sz="1500">
                        <a:solidFill>
                          <a:schemeClr val="tx1"/>
                        </a:solidFill>
                        <a:latin typeface="Times New Roman"/>
                        <a:ea typeface="Times New Roman"/>
                        <a:cs typeface="Times New Roman"/>
                      </a:endParaRPr>
                    </a:p>
                    <a:p>
                      <a:pPr marL="0" marR="0" algn="just">
                        <a:spcBef>
                          <a:spcPts val="0"/>
                        </a:spcBef>
                        <a:spcAft>
                          <a:spcPts val="600"/>
                        </a:spcAft>
                      </a:pPr>
                      <a:r>
                        <a:rPr lang="en-US" sz="1500" i="1">
                          <a:solidFill>
                            <a:schemeClr val="tx1"/>
                          </a:solidFill>
                          <a:latin typeface="Cambria"/>
                          <a:ea typeface="Times New Roman"/>
                          <a:cs typeface="Times New Roman"/>
                        </a:rPr>
                        <a:t>e</a:t>
                      </a:r>
                      <a:r>
                        <a:rPr lang="en-US" sz="1500" i="1" dirty="0">
                          <a:solidFill>
                            <a:schemeClr val="tx1"/>
                          </a:solidFill>
                          <a:latin typeface="Cambria"/>
                          <a:ea typeface="Times New Roman"/>
                          <a:cs typeface="Times New Roman"/>
                        </a:rPr>
                        <a:t>.g. </a:t>
                      </a:r>
                      <a:r>
                        <a:rPr lang="en-US" sz="1500" b="1" i="0" kern="1200" dirty="0">
                          <a:solidFill>
                            <a:srgbClr val="0070C0"/>
                          </a:solidFill>
                          <a:latin typeface="Cambria"/>
                          <a:ea typeface="Times New Roman"/>
                          <a:cs typeface="Times New Roman"/>
                        </a:rPr>
                        <a:t>[ ]( </a:t>
                      </a:r>
                      <a:r>
                        <a:rPr lang="en-US" sz="1500" b="1" i="0" kern="1200" dirty="0" err="1">
                          <a:solidFill>
                            <a:srgbClr val="0070C0"/>
                          </a:solidFill>
                          <a:latin typeface="Cambria"/>
                          <a:ea typeface="Times New Roman"/>
                          <a:cs typeface="Times New Roman"/>
                        </a:rPr>
                        <a:t>int</a:t>
                      </a:r>
                      <a:r>
                        <a:rPr lang="en-US" sz="1500" b="1" i="0" kern="1200" dirty="0">
                          <a:solidFill>
                            <a:srgbClr val="0070C0"/>
                          </a:solidFill>
                          <a:latin typeface="Cambria"/>
                          <a:ea typeface="Times New Roman"/>
                          <a:cs typeface="Times New Roman"/>
                        </a:rPr>
                        <a:t> </a:t>
                      </a:r>
                      <a:r>
                        <a:rPr lang="en-US" sz="1500" b="1" i="0" kern="1200" dirty="0" err="1">
                          <a:solidFill>
                            <a:srgbClr val="0070C0"/>
                          </a:solidFill>
                          <a:latin typeface="Cambria"/>
                          <a:ea typeface="Times New Roman"/>
                          <a:cs typeface="Times New Roman"/>
                        </a:rPr>
                        <a:t>i</a:t>
                      </a:r>
                      <a:r>
                        <a:rPr lang="en-US" sz="1500" b="1" i="0" kern="1200" dirty="0">
                          <a:solidFill>
                            <a:srgbClr val="0070C0"/>
                          </a:solidFill>
                          <a:latin typeface="Cambria"/>
                          <a:ea typeface="Times New Roman"/>
                          <a:cs typeface="Times New Roman"/>
                        </a:rPr>
                        <a:t>){ j++; k++; return </a:t>
                      </a:r>
                      <a:r>
                        <a:rPr lang="en-US" sz="1500" b="1" i="0" kern="1200" dirty="0" err="1">
                          <a:solidFill>
                            <a:srgbClr val="0070C0"/>
                          </a:solidFill>
                          <a:latin typeface="Cambria"/>
                          <a:ea typeface="Times New Roman"/>
                          <a:cs typeface="Times New Roman"/>
                        </a:rPr>
                        <a:t>i+j+k</a:t>
                      </a:r>
                      <a:r>
                        <a:rPr lang="en-US" sz="1500" b="1" i="0" kern="1200" dirty="0">
                          <a:solidFill>
                            <a:srgbClr val="0070C0"/>
                          </a:solidFill>
                          <a:latin typeface="Cambria"/>
                          <a:ea typeface="Times New Roman"/>
                          <a:cs typeface="Times New Roman"/>
                        </a:rPr>
                        <a:t>; }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6214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en-US" sz="1800" b="1">
                          <a:solidFill>
                            <a:srgbClr val="FF0000"/>
                          </a:solidFill>
                          <a:latin typeface="Cambria"/>
                          <a:ea typeface="Times New Roman"/>
                          <a:cs typeface="Times New Roman"/>
                        </a:rPr>
                        <a:t>[this]</a:t>
                      </a:r>
                      <a:endParaRPr lang="en-US" sz="1800" b="1">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vi-VN" sz="1500">
                          <a:solidFill>
                            <a:schemeClr val="tx1"/>
                          </a:solidFill>
                          <a:latin typeface="Cambria"/>
                          <a:ea typeface="Times New Roman"/>
                          <a:cs typeface="Times New Roman"/>
                        </a:rPr>
                        <a:t>Cho phép sử dụng this (OOP) như 1 bản sao</a:t>
                      </a:r>
                      <a:endParaRPr lang="en-US" sz="1500">
                        <a:solidFill>
                          <a:schemeClr val="tx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6214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en-US" sz="1800" b="1">
                          <a:solidFill>
                            <a:srgbClr val="FF0000"/>
                          </a:solidFill>
                          <a:latin typeface="Cambria"/>
                          <a:ea typeface="Times New Roman"/>
                          <a:cs typeface="Times New Roman"/>
                        </a:rPr>
                        <a:t>[&amp;,&amp;j]</a:t>
                      </a:r>
                      <a:endParaRPr lang="en-US" sz="1800" b="1">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en-US" sz="1500">
                          <a:solidFill>
                            <a:schemeClr val="tx1"/>
                          </a:solidFill>
                          <a:latin typeface="Cambria"/>
                          <a:ea typeface="Times New Roman"/>
                          <a:cs typeface="Times New Roman"/>
                        </a:rPr>
                        <a:t>Error. j </a:t>
                      </a:r>
                      <a:r>
                        <a:rPr lang="vi-VN" sz="1500">
                          <a:solidFill>
                            <a:schemeClr val="tx1"/>
                          </a:solidFill>
                          <a:latin typeface="Cambria"/>
                          <a:ea typeface="Times New Roman"/>
                          <a:cs typeface="Times New Roman"/>
                        </a:rPr>
                        <a:t>đã được ghi lại theo tham chiếu theo mặc định</a:t>
                      </a:r>
                      <a:endParaRPr lang="en-US" sz="1500">
                        <a:solidFill>
                          <a:schemeClr val="tx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6214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en-US" sz="1800" b="1">
                          <a:solidFill>
                            <a:srgbClr val="FF0000"/>
                          </a:solidFill>
                          <a:latin typeface="Cambria"/>
                          <a:ea typeface="Times New Roman"/>
                          <a:cs typeface="Times New Roman"/>
                        </a:rPr>
                        <a:t>[=,this]</a:t>
                      </a:r>
                      <a:endParaRPr lang="en-US" sz="1800" b="1">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en-US" sz="1500" dirty="0">
                          <a:solidFill>
                            <a:schemeClr val="tx1"/>
                          </a:solidFill>
                          <a:latin typeface="Cambria"/>
                          <a:ea typeface="Times New Roman"/>
                          <a:cs typeface="Times New Roman"/>
                        </a:rPr>
                        <a:t>Error</a:t>
                      </a:r>
                      <a:r>
                        <a:rPr lang="en-US" sz="1500">
                          <a:solidFill>
                            <a:schemeClr val="tx1"/>
                          </a:solidFill>
                          <a:latin typeface="Cambria"/>
                          <a:ea typeface="Times New Roman"/>
                          <a:cs typeface="Times New Roman"/>
                        </a:rPr>
                        <a:t>. </a:t>
                      </a:r>
                      <a:r>
                        <a:rPr lang="vi-VN" sz="1500">
                          <a:solidFill>
                            <a:schemeClr val="tx1"/>
                          </a:solidFill>
                          <a:latin typeface="Cambria"/>
                          <a:ea typeface="Times New Roman"/>
                          <a:cs typeface="Times New Roman"/>
                        </a:rPr>
                        <a:t>khi s</a:t>
                      </a:r>
                      <a:r>
                        <a:rPr lang="en-US" sz="1500">
                          <a:solidFill>
                            <a:schemeClr val="tx1"/>
                          </a:solidFill>
                          <a:latin typeface="Cambria"/>
                          <a:ea typeface="Times New Roman"/>
                          <a:cs typeface="Times New Roman"/>
                        </a:rPr>
                        <a:t>ử dụng </a:t>
                      </a:r>
                      <a:r>
                        <a:rPr lang="en-US" sz="1500" b="1" i="0" kern="1200">
                          <a:solidFill>
                            <a:srgbClr val="0070C0"/>
                          </a:solidFill>
                          <a:latin typeface="Cambria"/>
                          <a:ea typeface="Times New Roman"/>
                          <a:cs typeface="Times New Roman"/>
                        </a:rPr>
                        <a:t>=</a:t>
                      </a:r>
                      <a:r>
                        <a:rPr lang="en-US" sz="1500">
                          <a:solidFill>
                            <a:schemeClr val="tx1"/>
                          </a:solidFill>
                          <a:latin typeface="Cambria"/>
                          <a:ea typeface="Times New Roman"/>
                          <a:cs typeface="Times New Roman"/>
                        </a:rPr>
                        <a:t>, </a:t>
                      </a:r>
                      <a:r>
                        <a:rPr lang="en-US" sz="1500" b="1" i="0" kern="1200">
                          <a:solidFill>
                            <a:srgbClr val="0070C0"/>
                          </a:solidFill>
                          <a:latin typeface="Cambria"/>
                          <a:ea typeface="Times New Roman"/>
                          <a:cs typeface="Times New Roman"/>
                        </a:rPr>
                        <a:t>this</a:t>
                      </a:r>
                      <a:r>
                        <a:rPr lang="en-US" sz="1500">
                          <a:solidFill>
                            <a:schemeClr val="tx1"/>
                          </a:solidFill>
                          <a:latin typeface="Cambria"/>
                          <a:ea typeface="Times New Roman"/>
                          <a:cs typeface="Times New Roman"/>
                        </a:rPr>
                        <a:t> được captured theo mặc đ</a:t>
                      </a:r>
                      <a:r>
                        <a:rPr lang="vi-VN" sz="1500">
                          <a:solidFill>
                            <a:schemeClr val="tx1"/>
                          </a:solidFill>
                          <a:latin typeface="Cambria"/>
                          <a:ea typeface="Times New Roman"/>
                          <a:cs typeface="Times New Roman"/>
                        </a:rPr>
                        <a:t>ược</a:t>
                      </a:r>
                      <a:endParaRPr lang="en-US" sz="1500" dirty="0">
                        <a:solidFill>
                          <a:schemeClr val="tx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6214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en-US" sz="1800" b="1">
                          <a:solidFill>
                            <a:srgbClr val="FF0000"/>
                          </a:solidFill>
                          <a:latin typeface="Cambria"/>
                          <a:ea typeface="Times New Roman"/>
                          <a:cs typeface="Times New Roman"/>
                        </a:rPr>
                        <a:t>[i,i]</a:t>
                      </a:r>
                      <a:endParaRPr lang="en-US" sz="1800" b="1">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en-US" sz="1500" dirty="0">
                          <a:solidFill>
                            <a:schemeClr val="tx1"/>
                          </a:solidFill>
                          <a:latin typeface="Cambria"/>
                          <a:ea typeface="Times New Roman"/>
                          <a:cs typeface="Times New Roman"/>
                        </a:rPr>
                        <a:t>Error. </a:t>
                      </a:r>
                      <a:r>
                        <a:rPr lang="en-US" sz="1500" err="1">
                          <a:solidFill>
                            <a:schemeClr val="tx1"/>
                          </a:solidFill>
                          <a:latin typeface="Cambria"/>
                          <a:ea typeface="Times New Roman"/>
                          <a:cs typeface="Times New Roman"/>
                        </a:rPr>
                        <a:t>i</a:t>
                      </a:r>
                      <a:r>
                        <a:rPr lang="en-US" sz="1500">
                          <a:solidFill>
                            <a:schemeClr val="tx1"/>
                          </a:solidFill>
                          <a:latin typeface="Cambria"/>
                          <a:ea typeface="Times New Roman"/>
                          <a:cs typeface="Times New Roman"/>
                        </a:rPr>
                        <a:t> </a:t>
                      </a:r>
                      <a:r>
                        <a:rPr lang="vi-VN" sz="1500">
                          <a:solidFill>
                            <a:schemeClr val="tx1"/>
                          </a:solidFill>
                          <a:latin typeface="Cambria"/>
                          <a:ea typeface="Times New Roman"/>
                          <a:cs typeface="Times New Roman"/>
                        </a:rPr>
                        <a:t>bị lặp lại</a:t>
                      </a:r>
                      <a:endParaRPr lang="en-US" sz="1500" dirty="0">
                        <a:solidFill>
                          <a:schemeClr val="tx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6214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en-US" sz="1800" b="1">
                          <a:solidFill>
                            <a:srgbClr val="FF0000"/>
                          </a:solidFill>
                          <a:latin typeface="Cambria"/>
                          <a:ea typeface="Times New Roman"/>
                          <a:cs typeface="Times New Roman"/>
                        </a:rPr>
                        <a:t>[&amp;this]</a:t>
                      </a:r>
                      <a:endParaRPr lang="en-US" sz="1800" b="1">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en-US" sz="1500" dirty="0">
                          <a:solidFill>
                            <a:schemeClr val="tx1"/>
                          </a:solidFill>
                          <a:latin typeface="Cambria"/>
                          <a:ea typeface="Times New Roman"/>
                          <a:cs typeface="Times New Roman"/>
                        </a:rPr>
                        <a:t>Error</a:t>
                      </a:r>
                      <a:r>
                        <a:rPr lang="en-US" sz="1500">
                          <a:solidFill>
                            <a:schemeClr val="tx1"/>
                          </a:solidFill>
                          <a:latin typeface="Cambria"/>
                          <a:ea typeface="Times New Roman"/>
                          <a:cs typeface="Times New Roman"/>
                        </a:rPr>
                        <a:t>. </a:t>
                      </a:r>
                      <a:r>
                        <a:rPr lang="vi-VN" sz="1500">
                          <a:solidFill>
                            <a:schemeClr val="tx1"/>
                          </a:solidFill>
                          <a:latin typeface="Cambria"/>
                          <a:ea typeface="Times New Roman"/>
                          <a:cs typeface="Times New Roman"/>
                        </a:rPr>
                        <a:t>kh</a:t>
                      </a:r>
                      <a:r>
                        <a:rPr lang="en-US" sz="1500">
                          <a:solidFill>
                            <a:schemeClr val="tx1"/>
                          </a:solidFill>
                          <a:latin typeface="Cambria"/>
                          <a:ea typeface="Times New Roman"/>
                          <a:cs typeface="Times New Roman"/>
                        </a:rPr>
                        <a:t>ông thể lấy địa chỉ của </a:t>
                      </a:r>
                      <a:r>
                        <a:rPr lang="en-US" sz="1500" b="1" i="0" kern="1200" dirty="0">
                          <a:solidFill>
                            <a:srgbClr val="0070C0"/>
                          </a:solidFill>
                          <a:latin typeface="Cambria"/>
                          <a:ea typeface="Times New Roman"/>
                          <a:cs typeface="Times New Roman"/>
                        </a:rPr>
                        <a:t>this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6214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en-US" sz="1800" b="1">
                          <a:solidFill>
                            <a:srgbClr val="FF0000"/>
                          </a:solidFill>
                          <a:latin typeface="Cambria"/>
                          <a:ea typeface="Times New Roman"/>
                          <a:cs typeface="Times New Roman"/>
                        </a:rPr>
                        <a:t>[42]</a:t>
                      </a:r>
                      <a:endParaRPr lang="en-US" sz="1800" b="1">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just">
                        <a:spcBef>
                          <a:spcPts val="0"/>
                        </a:spcBef>
                        <a:spcAft>
                          <a:spcPts val="600"/>
                        </a:spcAft>
                      </a:pPr>
                      <a:r>
                        <a:rPr lang="en-US" sz="1500" dirty="0">
                          <a:solidFill>
                            <a:schemeClr val="tx1"/>
                          </a:solidFill>
                          <a:latin typeface="Cambria"/>
                          <a:ea typeface="Times New Roman"/>
                          <a:cs typeface="Times New Roman"/>
                        </a:rPr>
                        <a:t>Error</a:t>
                      </a:r>
                      <a:r>
                        <a:rPr lang="en-US" sz="1500">
                          <a:solidFill>
                            <a:schemeClr val="tx1"/>
                          </a:solidFill>
                          <a:latin typeface="Cambria"/>
                          <a:ea typeface="Times New Roman"/>
                          <a:cs typeface="Times New Roman"/>
                        </a:rPr>
                        <a:t>. Phải cung cấp </a:t>
                      </a:r>
                      <a:r>
                        <a:rPr lang="en-US" sz="1500" b="1">
                          <a:solidFill>
                            <a:srgbClr val="0070C0"/>
                          </a:solidFill>
                          <a:latin typeface="Cambria"/>
                          <a:ea typeface="Times New Roman"/>
                          <a:cs typeface="Times New Roman"/>
                        </a:rPr>
                        <a:t>tên biến </a:t>
                      </a:r>
                      <a:r>
                        <a:rPr lang="en-US" sz="1500">
                          <a:solidFill>
                            <a:schemeClr val="tx1"/>
                          </a:solidFill>
                          <a:latin typeface="Cambria"/>
                          <a:ea typeface="Times New Roman"/>
                          <a:cs typeface="Times New Roman"/>
                        </a:rPr>
                        <a:t>hoặc </a:t>
                      </a:r>
                      <a:r>
                        <a:rPr lang="en-US" sz="1500" b="1">
                          <a:solidFill>
                            <a:srgbClr val="0070C0"/>
                          </a:solidFill>
                          <a:latin typeface="Cambria"/>
                          <a:ea typeface="Times New Roman"/>
                          <a:cs typeface="Times New Roman"/>
                        </a:rPr>
                        <a:t>&amp;</a:t>
                      </a:r>
                      <a:r>
                        <a:rPr lang="en-US" sz="1500">
                          <a:solidFill>
                            <a:schemeClr val="tx1"/>
                          </a:solidFill>
                          <a:latin typeface="Cambria"/>
                          <a:ea typeface="Times New Roman"/>
                          <a:cs typeface="Times New Roman"/>
                        </a:rPr>
                        <a:t> hoặc </a:t>
                      </a:r>
                      <a:r>
                        <a:rPr lang="en-US" sz="1500" b="1">
                          <a:solidFill>
                            <a:srgbClr val="0070C0"/>
                          </a:solidFill>
                          <a:latin typeface="Cambria"/>
                          <a:ea typeface="Times New Roman"/>
                          <a:cs typeface="Times New Roman"/>
                        </a:rPr>
                        <a:t>=</a:t>
                      </a:r>
                      <a:r>
                        <a:rPr lang="en-US" sz="1500">
                          <a:solidFill>
                            <a:schemeClr val="tx1"/>
                          </a:solidFill>
                          <a:latin typeface="Cambria"/>
                          <a:ea typeface="Times New Roman"/>
                          <a:cs typeface="Times New Roman"/>
                        </a:rPr>
                        <a:t> hoặc </a:t>
                      </a:r>
                      <a:r>
                        <a:rPr lang="en-US" sz="1500" b="1" i="1" dirty="0">
                          <a:solidFill>
                            <a:srgbClr val="0070C0"/>
                          </a:solidFill>
                          <a:latin typeface="Cambria"/>
                          <a:ea typeface="Times New Roman"/>
                          <a:cs typeface="Times New Roman"/>
                        </a:rPr>
                        <a:t>this</a:t>
                      </a:r>
                      <a:endParaRPr lang="en-US" sz="1500" b="1" dirty="0">
                        <a:solidFill>
                          <a:srgbClr val="0070C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80363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normAutofit/>
          </a:bodyPr>
          <a:lstStyle/>
          <a:p>
            <a:pPr>
              <a:buNone/>
            </a:pPr>
            <a:r>
              <a:rPr lang="en-US"/>
              <a:t>#include &lt;iostream.h&gt;</a:t>
            </a:r>
          </a:p>
          <a:p>
            <a:pPr>
              <a:buNone/>
            </a:pPr>
            <a:r>
              <a:rPr lang="en-US"/>
              <a:t>#include&lt;conio.h&gt;</a:t>
            </a:r>
          </a:p>
          <a:p>
            <a:pPr>
              <a:buNone/>
            </a:pPr>
            <a:r>
              <a:rPr lang="en-US"/>
              <a:t>void main ()</a:t>
            </a:r>
          </a:p>
          <a:p>
            <a:pPr>
              <a:buNone/>
            </a:pPr>
            <a:r>
              <a:rPr lang="en-US"/>
              <a:t>{</a:t>
            </a:r>
          </a:p>
          <a:p>
            <a:pPr lvl="1">
              <a:buNone/>
            </a:pPr>
            <a:r>
              <a:rPr lang="en-US"/>
              <a:t>int a = 20, b = 15, *pa, *pb, temp;</a:t>
            </a:r>
          </a:p>
          <a:p>
            <a:pPr lvl="1">
              <a:buNone/>
            </a:pPr>
            <a:r>
              <a:rPr lang="en-US"/>
              <a:t>pa = &amp;a; // con trỏ pa chứa địa chỉ của a</a:t>
            </a:r>
          </a:p>
          <a:p>
            <a:pPr lvl="1">
              <a:buNone/>
            </a:pPr>
            <a:r>
              <a:rPr lang="en-US"/>
              <a:t>pb = &amp;b; // con trỏ pb chứa địa chỉ của b</a:t>
            </a:r>
          </a:p>
          <a:p>
            <a:pPr lvl="1">
              <a:buNone/>
            </a:pPr>
            <a:r>
              <a:rPr lang="en-US"/>
              <a:t>temp = *pa;</a:t>
            </a:r>
          </a:p>
          <a:p>
            <a:pPr lvl="1">
              <a:buNone/>
            </a:pPr>
            <a:r>
              <a:rPr lang="en-US"/>
              <a:t>*pa = *pb;</a:t>
            </a:r>
          </a:p>
          <a:p>
            <a:pPr lvl="1">
              <a:buNone/>
            </a:pPr>
            <a:r>
              <a:rPr lang="en-US"/>
              <a:t>*pb = temp;</a:t>
            </a:r>
          </a:p>
          <a:p>
            <a:pPr lvl="1">
              <a:buNone/>
            </a:pPr>
            <a:r>
              <a:rPr lang="en-US"/>
              <a:t>cout &lt;&lt; "a = " &lt;&lt; a &lt;&lt; endl;</a:t>
            </a:r>
          </a:p>
          <a:p>
            <a:pPr lvl="1">
              <a:buNone/>
            </a:pPr>
            <a:r>
              <a:rPr lang="en-US"/>
              <a:t>cout &lt;&lt; “b = ” &lt;&lt; b;</a:t>
            </a:r>
          </a:p>
          <a:p>
            <a:pPr>
              <a:buNone/>
            </a:pPr>
            <a:r>
              <a:rPr lang="en-US"/>
              <a:t>}</a:t>
            </a:r>
          </a:p>
          <a:p>
            <a:pPr>
              <a:buNone/>
            </a:pPr>
            <a:endParaRPr lang="en-US"/>
          </a:p>
          <a:p>
            <a:endParaRPr lang="en-US"/>
          </a:p>
        </p:txBody>
      </p:sp>
      <p:sp>
        <p:nvSpPr>
          <p:cNvPr id="4" name="TextBox 3"/>
          <p:cNvSpPr txBox="1"/>
          <p:nvPr/>
        </p:nvSpPr>
        <p:spPr>
          <a:xfrm>
            <a:off x="5867400" y="4267200"/>
            <a:ext cx="2971800" cy="1815882"/>
          </a:xfrm>
          <a:prstGeom prst="rect">
            <a:avLst/>
          </a:prstGeom>
          <a:noFill/>
          <a:ln>
            <a:solidFill>
              <a:schemeClr val="accent1"/>
            </a:solidFill>
          </a:ln>
        </p:spPr>
        <p:txBody>
          <a:bodyPr wrap="square" rtlCol="0">
            <a:spAutoFit/>
          </a:bodyPr>
          <a:lstStyle/>
          <a:p>
            <a:pPr>
              <a:buNone/>
            </a:pPr>
            <a:r>
              <a:rPr lang="en-US" sz="2800"/>
              <a:t>// kết quả xuất ra màn hình</a:t>
            </a:r>
          </a:p>
          <a:p>
            <a:pPr>
              <a:buNone/>
            </a:pPr>
            <a:r>
              <a:rPr lang="en-US" sz="2800"/>
              <a:t>a = 15</a:t>
            </a:r>
          </a:p>
          <a:p>
            <a:pPr>
              <a:buNone/>
            </a:pPr>
            <a:r>
              <a:rPr lang="en-US" sz="2800"/>
              <a:t>b = 20</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8232-2019-4A11-B528-132B3A1FCE34}"/>
              </a:ext>
            </a:extLst>
          </p:cNvPr>
          <p:cNvSpPr>
            <a:spLocks noGrp="1"/>
          </p:cNvSpPr>
          <p:nvPr>
            <p:ph type="title"/>
          </p:nvPr>
        </p:nvSpPr>
        <p:spPr/>
        <p:txBody>
          <a:bodyPr/>
          <a:lstStyle/>
          <a:p>
            <a:r>
              <a:rPr lang="en-US" dirty="0" err="1"/>
              <a:t>Ví</a:t>
            </a:r>
            <a:r>
              <a:rPr lang="en-US" dirty="0"/>
              <a:t> </a:t>
            </a:r>
            <a:r>
              <a:rPr lang="en-US" dirty="0" err="1"/>
              <a:t>dụ</a:t>
            </a:r>
            <a:r>
              <a:rPr lang="en-US" dirty="0"/>
              <a:t> </a:t>
            </a:r>
          </a:p>
        </p:txBody>
      </p:sp>
      <p:sp>
        <p:nvSpPr>
          <p:cNvPr id="3" name="Content Placeholder 2">
            <a:extLst>
              <a:ext uri="{FF2B5EF4-FFF2-40B4-BE49-F238E27FC236}">
                <a16:creationId xmlns:a16="http://schemas.microsoft.com/office/drawing/2014/main" id="{14F03AB6-A4E7-4EDC-9491-F44E8C506C74}"/>
              </a:ext>
            </a:extLst>
          </p:cNvPr>
          <p:cNvSpPr>
            <a:spLocks noGrp="1"/>
          </p:cNvSpPr>
          <p:nvPr>
            <p:ph idx="1"/>
          </p:nvPr>
        </p:nvSpPr>
        <p:spPr>
          <a:xfrm>
            <a:off x="628650" y="969818"/>
            <a:ext cx="7886700" cy="5634182"/>
          </a:xfrm>
        </p:spPr>
        <p:txBody>
          <a:bodyPr>
            <a:normAutofit fontScale="85000" lnSpcReduction="20000"/>
          </a:bodyPr>
          <a:lstStyle/>
          <a:p>
            <a:pPr marL="0" indent="0">
              <a:buNone/>
            </a:pPr>
            <a:r>
              <a:rPr lang="en-US" altLang="en-US" dirty="0">
                <a:latin typeface="Courier New" panose="02070309020205020404" pitchFamily="49" charset="0"/>
                <a:cs typeface="Courier New" panose="02070309020205020404" pitchFamily="49" charset="0"/>
              </a:rPr>
              <a:t>#include &lt;iostream&gt;</a:t>
            </a:r>
          </a:p>
          <a:p>
            <a:pPr marL="0" indent="0">
              <a:buNone/>
            </a:pPr>
            <a:r>
              <a:rPr lang="en-US" altLang="en-US" dirty="0">
                <a:latin typeface="Courier New" panose="02070309020205020404" pitchFamily="49" charset="0"/>
                <a:cs typeface="Courier New" panose="02070309020205020404" pitchFamily="49" charset="0"/>
              </a:rPr>
              <a:t>using namespace std;</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int main(){</a:t>
            </a:r>
          </a:p>
          <a:p>
            <a:pPr marL="0" indent="0">
              <a:buNone/>
            </a:pPr>
            <a:r>
              <a:rPr lang="en-US" altLang="en-US" dirty="0">
                <a:latin typeface="Courier New" panose="02070309020205020404" pitchFamily="49" charset="0"/>
                <a:cs typeface="Courier New" panose="02070309020205020404" pitchFamily="49" charset="0"/>
              </a:rPr>
              <a:t>   int m = 0;</a:t>
            </a:r>
          </a:p>
          <a:p>
            <a:pPr marL="0" indent="0">
              <a:buNone/>
            </a:pPr>
            <a:r>
              <a:rPr lang="en-US" altLang="en-US" dirty="0">
                <a:latin typeface="Courier New" panose="02070309020205020404" pitchFamily="49" charset="0"/>
                <a:cs typeface="Courier New" panose="02070309020205020404" pitchFamily="49" charset="0"/>
              </a:rPr>
              <a:t>   int n = 0;</a:t>
            </a:r>
          </a:p>
          <a:p>
            <a:pPr marL="0" indent="0">
              <a:buNone/>
            </a:pPr>
            <a:r>
              <a:rPr lang="en-US" altLang="en-US" dirty="0">
                <a:latin typeface="Courier New" panose="02070309020205020404" pitchFamily="49" charset="0"/>
                <a:cs typeface="Courier New" panose="02070309020205020404" pitchFamily="49" charset="0"/>
              </a:rPr>
              <a:t>   auto </a:t>
            </a:r>
            <a:r>
              <a:rPr lang="en-US" altLang="en-US" dirty="0" err="1">
                <a:latin typeface="Courier New" panose="02070309020205020404" pitchFamily="49" charset="0"/>
                <a:cs typeface="Courier New" panose="02070309020205020404" pitchFamily="49" charset="0"/>
              </a:rPr>
              <a:t>func</a:t>
            </a:r>
            <a:r>
              <a:rPr lang="en-US" altLang="en-US" dirty="0">
                <a:latin typeface="Courier New" panose="02070309020205020404" pitchFamily="49" charset="0"/>
                <a:cs typeface="Courier New" panose="02070309020205020404" pitchFamily="49" charset="0"/>
              </a:rPr>
              <a:t> = [&amp;, n] (int a) mutable {</a:t>
            </a:r>
          </a:p>
          <a:p>
            <a:pPr marL="0" indent="0">
              <a:buNone/>
            </a:pPr>
            <a:r>
              <a:rPr lang="en-US" altLang="en-US" dirty="0">
                <a:latin typeface="Courier New" panose="02070309020205020404" pitchFamily="49" charset="0"/>
                <a:cs typeface="Courier New" panose="02070309020205020404" pitchFamily="49" charset="0"/>
              </a:rPr>
              <a:t>       m = ++n + a;</a:t>
            </a:r>
          </a:p>
          <a:p>
            <a:pPr marL="0" indent="0">
              <a:buNone/>
            </a:pPr>
            <a:r>
              <a:rPr lang="en-US" altLang="en-US" dirty="0">
                <a:latin typeface="Courier New" panose="02070309020205020404" pitchFamily="49" charset="0"/>
                <a:cs typeface="Courier New" panose="02070309020205020404" pitchFamily="49" charset="0"/>
              </a:rPr>
              <a:t>   };</a:t>
            </a:r>
          </a:p>
          <a:p>
            <a:pPr marL="0" indent="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func</a:t>
            </a:r>
            <a:r>
              <a:rPr lang="en-US" altLang="en-US" dirty="0">
                <a:latin typeface="Courier New" panose="02070309020205020404" pitchFamily="49" charset="0"/>
                <a:cs typeface="Courier New" panose="02070309020205020404" pitchFamily="49" charset="0"/>
              </a:rPr>
              <a:t>(4);</a:t>
            </a:r>
          </a:p>
          <a:p>
            <a:pPr marL="0" indent="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cout</a:t>
            </a:r>
            <a:r>
              <a:rPr lang="en-US" altLang="en-US" dirty="0">
                <a:latin typeface="Courier New" panose="02070309020205020404" pitchFamily="49" charset="0"/>
                <a:cs typeface="Courier New" panose="02070309020205020404" pitchFamily="49" charset="0"/>
              </a:rPr>
              <a:t> &lt;&lt; m &lt;&lt; </a:t>
            </a:r>
            <a:r>
              <a:rPr lang="en-US" altLang="en-US" dirty="0" err="1">
                <a:latin typeface="Courier New" panose="02070309020205020404" pitchFamily="49" charset="0"/>
                <a:cs typeface="Courier New" panose="02070309020205020404" pitchFamily="49" charset="0"/>
              </a:rPr>
              <a:t>endl</a:t>
            </a:r>
            <a:r>
              <a:rPr lang="en-US" altLang="en-US" dirty="0">
                <a:latin typeface="Courier New" panose="02070309020205020404" pitchFamily="49" charset="0"/>
                <a:cs typeface="Courier New" panose="02070309020205020404" pitchFamily="49" charset="0"/>
              </a:rPr>
              <a:t> &lt;&lt; n &lt;&lt; </a:t>
            </a:r>
            <a:r>
              <a:rPr lang="en-US" altLang="en-US" dirty="0" err="1">
                <a:latin typeface="Courier New" panose="02070309020205020404" pitchFamily="49" charset="0"/>
                <a:cs typeface="Courier New" panose="02070309020205020404" pitchFamily="49" charset="0"/>
              </a:rPr>
              <a:t>endl</a:t>
            </a:r>
            <a:r>
              <a:rPr lang="en-US" altLang="en-US" dirty="0">
                <a:latin typeface="Courier New" panose="02070309020205020404" pitchFamily="49" charset="0"/>
                <a:cs typeface="Courier New" panose="02070309020205020404" pitchFamily="49" charset="0"/>
              </a:rPr>
              <a:t>;</a:t>
            </a:r>
          </a:p>
          <a:p>
            <a:pPr marL="0" indent="0">
              <a:buNone/>
            </a:pPr>
            <a:r>
              <a:rPr lang="en-US" altLang="en-US" dirty="0">
                <a:latin typeface="Courier New" panose="02070309020205020404" pitchFamily="49" charset="0"/>
                <a:cs typeface="Courier New" panose="02070309020205020404" pitchFamily="49" charset="0"/>
              </a:rPr>
              <a:t>}</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err="1">
                <a:cs typeface="Arial" panose="020B0604020202020204" pitchFamily="34" charset="0"/>
              </a:rPr>
              <a:t>Kết</a:t>
            </a:r>
            <a:r>
              <a:rPr lang="en-US" altLang="en-US" dirty="0">
                <a:cs typeface="Arial" panose="020B0604020202020204" pitchFamily="34" charset="0"/>
              </a:rPr>
              <a:t> </a:t>
            </a:r>
            <a:r>
              <a:rPr lang="en-US" altLang="en-US" dirty="0" err="1">
                <a:cs typeface="Arial" panose="020B0604020202020204" pitchFamily="34" charset="0"/>
              </a:rPr>
              <a:t>quả</a:t>
            </a:r>
            <a:r>
              <a:rPr lang="en-US" altLang="en-US" dirty="0">
                <a:cs typeface="Arial" panose="020B0604020202020204" pitchFamily="34" charset="0"/>
              </a:rPr>
              <a:t>:</a:t>
            </a:r>
          </a:p>
          <a:p>
            <a:pPr marL="0" indent="0">
              <a:buNone/>
            </a:pPr>
            <a:r>
              <a:rPr lang="en-US" dirty="0">
                <a:solidFill>
                  <a:srgbClr val="FF0000"/>
                </a:solidFill>
              </a:rPr>
              <a:t>5 </a:t>
            </a:r>
          </a:p>
          <a:p>
            <a:pPr marL="0" indent="0">
              <a:buNone/>
            </a:pPr>
            <a:r>
              <a:rPr lang="en-US" dirty="0">
                <a:solidFill>
                  <a:srgbClr val="FF0000"/>
                </a:solidFill>
              </a:rPr>
              <a:t>0</a:t>
            </a:r>
            <a:endParaRPr lang="en-US" altLang="en-US" dirty="0">
              <a:solidFill>
                <a:srgbClr val="FF0000"/>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50</a:t>
            </a:fld>
            <a:endParaRPr lang="en-US"/>
          </a:p>
        </p:txBody>
      </p:sp>
    </p:spTree>
    <p:extLst>
      <p:ext uri="{BB962C8B-B14F-4D97-AF65-F5344CB8AC3E}">
        <p14:creationId xmlns:p14="http://schemas.microsoft.com/office/powerpoint/2010/main" val="21663451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A2C1C709-2A2D-41C3-9967-5A8292669156}"/>
              </a:ext>
            </a:extLst>
          </p:cNvPr>
          <p:cNvSpPr>
            <a:spLocks noGrp="1" noChangeArrowheads="1"/>
          </p:cNvSpPr>
          <p:nvPr>
            <p:ph type="title"/>
          </p:nvPr>
        </p:nvSpPr>
        <p:spPr/>
        <p:txBody>
          <a:bodyPr/>
          <a:lstStyle/>
          <a:p>
            <a:r>
              <a:rPr lang="en-US"/>
              <a:t>Bài tập</a:t>
            </a:r>
            <a:endParaRPr lang="fr-FR" dirty="0"/>
          </a:p>
        </p:txBody>
      </p:sp>
      <p:sp>
        <p:nvSpPr>
          <p:cNvPr id="6147" name="Rectangle 3">
            <a:extLst>
              <a:ext uri="{FF2B5EF4-FFF2-40B4-BE49-F238E27FC236}">
                <a16:creationId xmlns:a16="http://schemas.microsoft.com/office/drawing/2014/main" id="{19CFE2AF-E6C5-43AB-AE97-E382114BC5E6}"/>
              </a:ext>
            </a:extLst>
          </p:cNvPr>
          <p:cNvSpPr>
            <a:spLocks noGrp="1" noChangeArrowheads="1"/>
          </p:cNvSpPr>
          <p:nvPr>
            <p:ph type="body" idx="1"/>
          </p:nvPr>
        </p:nvSpPr>
        <p:spPr/>
        <p:txBody>
          <a:bodyPr>
            <a:normAutofit/>
          </a:bodyPr>
          <a:lstStyle/>
          <a:p>
            <a:r>
              <a:rPr lang="en-US" altLang="en-US" sz="2800"/>
              <a:t>Xây dựng cấu trúc thời gian Time chứa các thông tin </a:t>
            </a:r>
            <a:r>
              <a:rPr lang="en-US" altLang="en-US" sz="2800">
                <a:solidFill>
                  <a:srgbClr val="FF0000"/>
                </a:solidFill>
              </a:rPr>
              <a:t>giờ</a:t>
            </a:r>
            <a:r>
              <a:rPr lang="en-US" altLang="en-US" sz="2800"/>
              <a:t>, </a:t>
            </a:r>
            <a:r>
              <a:rPr lang="en-US" altLang="en-US" sz="2800">
                <a:solidFill>
                  <a:srgbClr val="FF0000"/>
                </a:solidFill>
              </a:rPr>
              <a:t>phút</a:t>
            </a:r>
            <a:r>
              <a:rPr lang="en-US" altLang="en-US" sz="2800"/>
              <a:t> và đa năng hóa các toán tử </a:t>
            </a:r>
            <a:r>
              <a:rPr lang="en-US" altLang="en-US" sz="2800" b="1">
                <a:solidFill>
                  <a:srgbClr val="FF0000"/>
                </a:solidFill>
              </a:rPr>
              <a:t>+</a:t>
            </a:r>
            <a:r>
              <a:rPr lang="en-US" altLang="en-US" sz="2800"/>
              <a:t>, </a:t>
            </a:r>
            <a:r>
              <a:rPr lang="en-US" altLang="en-US" sz="2800" b="1">
                <a:solidFill>
                  <a:srgbClr val="FF0000"/>
                </a:solidFill>
              </a:rPr>
              <a:t>-</a:t>
            </a:r>
            <a:r>
              <a:rPr lang="en-US" altLang="en-US" sz="2800"/>
              <a:t> cho cấu trúc thời gian này.</a:t>
            </a:r>
          </a:p>
        </p:txBody>
      </p:sp>
      <p:sp>
        <p:nvSpPr>
          <p:cNvPr id="6" name="Slide Number Placeholder 3">
            <a:extLst>
              <a:ext uri="{FF2B5EF4-FFF2-40B4-BE49-F238E27FC236}">
                <a16:creationId xmlns:a16="http://schemas.microsoft.com/office/drawing/2014/main" id="{C0E11332-8E67-4635-8B19-A3A63C29FC25}"/>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51</a:t>
            </a:fld>
            <a:endParaRPr lang="en-US"/>
          </a:p>
        </p:txBody>
      </p:sp>
    </p:spTree>
    <p:extLst>
      <p:ext uri="{BB962C8B-B14F-4D97-AF65-F5344CB8AC3E}">
        <p14:creationId xmlns:p14="http://schemas.microsoft.com/office/powerpoint/2010/main" val="1059376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A2C1C709-2A2D-41C3-9967-5A8292669156}"/>
              </a:ext>
            </a:extLst>
          </p:cNvPr>
          <p:cNvSpPr>
            <a:spLocks noGrp="1" noChangeArrowheads="1"/>
          </p:cNvSpPr>
          <p:nvPr>
            <p:ph type="title"/>
          </p:nvPr>
        </p:nvSpPr>
        <p:spPr/>
        <p:txBody>
          <a:bodyPr/>
          <a:lstStyle/>
          <a:p>
            <a:r>
              <a:rPr lang="en-US"/>
              <a:t>Bài tập</a:t>
            </a:r>
            <a:endParaRPr lang="fr-FR" dirty="0"/>
          </a:p>
        </p:txBody>
      </p:sp>
      <p:sp>
        <p:nvSpPr>
          <p:cNvPr id="6147" name="Rectangle 3">
            <a:extLst>
              <a:ext uri="{FF2B5EF4-FFF2-40B4-BE49-F238E27FC236}">
                <a16:creationId xmlns:a16="http://schemas.microsoft.com/office/drawing/2014/main" id="{19CFE2AF-E6C5-43AB-AE97-E382114BC5E6}"/>
              </a:ext>
            </a:extLst>
          </p:cNvPr>
          <p:cNvSpPr>
            <a:spLocks noGrp="1" noChangeArrowheads="1"/>
          </p:cNvSpPr>
          <p:nvPr>
            <p:ph type="body" idx="1"/>
          </p:nvPr>
        </p:nvSpPr>
        <p:spPr/>
        <p:txBody>
          <a:bodyPr>
            <a:normAutofit/>
          </a:bodyPr>
          <a:lstStyle/>
          <a:p>
            <a:r>
              <a:rPr lang="en-US" altLang="en-US" sz="2800"/>
              <a:t>Xây dựng hàm cấp phát động một ma trận có kích th</a:t>
            </a:r>
            <a:r>
              <a:rPr lang="vi-VN" altLang="en-US" sz="2800"/>
              <a:t>ư</a:t>
            </a:r>
            <a:r>
              <a:rPr lang="en-US" altLang="en-US" sz="2800"/>
              <a:t>ớc </a:t>
            </a:r>
            <a:r>
              <a:rPr lang="en-US" altLang="en-US" sz="2800" b="1">
                <a:solidFill>
                  <a:srgbClr val="0070C0"/>
                </a:solidFill>
              </a:rPr>
              <a:t>n x m</a:t>
            </a:r>
            <a:r>
              <a:rPr lang="en-US" altLang="en-US" sz="2800"/>
              <a:t>.</a:t>
            </a:r>
          </a:p>
        </p:txBody>
      </p:sp>
      <p:sp>
        <p:nvSpPr>
          <p:cNvPr id="6" name="Slide Number Placeholder 3">
            <a:extLst>
              <a:ext uri="{FF2B5EF4-FFF2-40B4-BE49-F238E27FC236}">
                <a16:creationId xmlns:a16="http://schemas.microsoft.com/office/drawing/2014/main" id="{C0E11332-8E67-4635-8B19-A3A63C29FC25}"/>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52</a:t>
            </a:fld>
            <a:endParaRPr lang="en-US"/>
          </a:p>
        </p:txBody>
      </p:sp>
    </p:spTree>
    <p:extLst>
      <p:ext uri="{BB962C8B-B14F-4D97-AF65-F5344CB8AC3E}">
        <p14:creationId xmlns:p14="http://schemas.microsoft.com/office/powerpoint/2010/main" val="15856610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A2C1C709-2A2D-41C3-9967-5A8292669156}"/>
              </a:ext>
            </a:extLst>
          </p:cNvPr>
          <p:cNvSpPr>
            <a:spLocks noGrp="1" noChangeArrowheads="1"/>
          </p:cNvSpPr>
          <p:nvPr>
            <p:ph type="title"/>
          </p:nvPr>
        </p:nvSpPr>
        <p:spPr/>
        <p:txBody>
          <a:bodyPr/>
          <a:lstStyle/>
          <a:p>
            <a:r>
              <a:rPr lang="en-US"/>
              <a:t>Bài tập</a:t>
            </a:r>
            <a:endParaRPr lang="fr-FR" dirty="0"/>
          </a:p>
        </p:txBody>
      </p:sp>
      <p:sp>
        <p:nvSpPr>
          <p:cNvPr id="6147" name="Rectangle 3">
            <a:extLst>
              <a:ext uri="{FF2B5EF4-FFF2-40B4-BE49-F238E27FC236}">
                <a16:creationId xmlns:a16="http://schemas.microsoft.com/office/drawing/2014/main" id="{19CFE2AF-E6C5-43AB-AE97-E382114BC5E6}"/>
              </a:ext>
            </a:extLst>
          </p:cNvPr>
          <p:cNvSpPr>
            <a:spLocks noGrp="1" noChangeArrowheads="1"/>
          </p:cNvSpPr>
          <p:nvPr>
            <p:ph type="body" idx="1"/>
          </p:nvPr>
        </p:nvSpPr>
        <p:spPr/>
        <p:txBody>
          <a:bodyPr>
            <a:normAutofit/>
          </a:bodyPr>
          <a:lstStyle/>
          <a:p>
            <a:r>
              <a:rPr lang="en-US" altLang="en-US" sz="2800"/>
              <a:t>Xây dựng hàm cấp phát động một ma trận có kích th</a:t>
            </a:r>
            <a:r>
              <a:rPr lang="vi-VN" altLang="en-US" sz="2800"/>
              <a:t>ư</a:t>
            </a:r>
            <a:r>
              <a:rPr lang="en-US" altLang="en-US" sz="2800"/>
              <a:t>ớc </a:t>
            </a:r>
            <a:r>
              <a:rPr lang="en-US" altLang="en-US" sz="2800" b="1">
                <a:solidFill>
                  <a:srgbClr val="0070C0"/>
                </a:solidFill>
              </a:rPr>
              <a:t>n x m</a:t>
            </a:r>
            <a:r>
              <a:rPr lang="en-US" altLang="en-US" sz="2800"/>
              <a:t>.</a:t>
            </a:r>
          </a:p>
        </p:txBody>
      </p:sp>
      <p:sp>
        <p:nvSpPr>
          <p:cNvPr id="6" name="Slide Number Placeholder 3">
            <a:extLst>
              <a:ext uri="{FF2B5EF4-FFF2-40B4-BE49-F238E27FC236}">
                <a16:creationId xmlns:a16="http://schemas.microsoft.com/office/drawing/2014/main" id="{C0E11332-8E67-4635-8B19-A3A63C29FC25}"/>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53</a:t>
            </a:fld>
            <a:endParaRPr lang="en-US"/>
          </a:p>
        </p:txBody>
      </p:sp>
      <p:pic>
        <p:nvPicPr>
          <p:cNvPr id="2" name="Picture 1">
            <a:extLst>
              <a:ext uri="{FF2B5EF4-FFF2-40B4-BE49-F238E27FC236}">
                <a16:creationId xmlns:a16="http://schemas.microsoft.com/office/drawing/2014/main" id="{AFE7347D-89BA-4689-BDBD-005518B5C011}"/>
              </a:ext>
            </a:extLst>
          </p:cNvPr>
          <p:cNvPicPr>
            <a:picLocks noChangeAspect="1"/>
          </p:cNvPicPr>
          <p:nvPr/>
        </p:nvPicPr>
        <p:blipFill>
          <a:blip r:embed="rId2"/>
          <a:stretch>
            <a:fillRect/>
          </a:stretch>
        </p:blipFill>
        <p:spPr>
          <a:xfrm>
            <a:off x="2338387" y="2228850"/>
            <a:ext cx="4467225" cy="2400300"/>
          </a:xfrm>
          <a:prstGeom prst="rect">
            <a:avLst/>
          </a:prstGeom>
        </p:spPr>
      </p:pic>
      <p:pic>
        <p:nvPicPr>
          <p:cNvPr id="3" name="Picture 2">
            <a:extLst>
              <a:ext uri="{FF2B5EF4-FFF2-40B4-BE49-F238E27FC236}">
                <a16:creationId xmlns:a16="http://schemas.microsoft.com/office/drawing/2014/main" id="{5CBF50F6-0CA6-406A-B4A1-D6FCB050AFE1}"/>
              </a:ext>
            </a:extLst>
          </p:cNvPr>
          <p:cNvPicPr>
            <a:picLocks noChangeAspect="1"/>
          </p:cNvPicPr>
          <p:nvPr/>
        </p:nvPicPr>
        <p:blipFill>
          <a:blip r:embed="rId3"/>
          <a:stretch>
            <a:fillRect/>
          </a:stretch>
        </p:blipFill>
        <p:spPr>
          <a:xfrm>
            <a:off x="2338387" y="5480845"/>
            <a:ext cx="3200400" cy="523875"/>
          </a:xfrm>
          <a:prstGeom prst="rect">
            <a:avLst/>
          </a:prstGeom>
        </p:spPr>
      </p:pic>
      <p:sp>
        <p:nvSpPr>
          <p:cNvPr id="5" name="TextBox 4">
            <a:extLst>
              <a:ext uri="{FF2B5EF4-FFF2-40B4-BE49-F238E27FC236}">
                <a16:creationId xmlns:a16="http://schemas.microsoft.com/office/drawing/2014/main" id="{92C17473-3224-43AB-ADB8-83CFA322C449}"/>
              </a:ext>
            </a:extLst>
          </p:cNvPr>
          <p:cNvSpPr txBox="1"/>
          <p:nvPr/>
        </p:nvSpPr>
        <p:spPr>
          <a:xfrm>
            <a:off x="1008068" y="1828740"/>
            <a:ext cx="950901" cy="400110"/>
          </a:xfrm>
          <a:prstGeom prst="rect">
            <a:avLst/>
          </a:prstGeom>
          <a:noFill/>
        </p:spPr>
        <p:txBody>
          <a:bodyPr wrap="none" rtlCol="0">
            <a:spAutoFit/>
          </a:bodyPr>
          <a:lstStyle/>
          <a:p>
            <a:r>
              <a:rPr lang="en-US" sz="2000" b="1"/>
              <a:t>Cách 1:</a:t>
            </a:r>
            <a:endParaRPr lang="vi-VN" sz="2000" b="1"/>
          </a:p>
        </p:txBody>
      </p:sp>
    </p:spTree>
    <p:extLst>
      <p:ext uri="{BB962C8B-B14F-4D97-AF65-F5344CB8AC3E}">
        <p14:creationId xmlns:p14="http://schemas.microsoft.com/office/powerpoint/2010/main" val="16699515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A2C1C709-2A2D-41C3-9967-5A8292669156}"/>
              </a:ext>
            </a:extLst>
          </p:cNvPr>
          <p:cNvSpPr>
            <a:spLocks noGrp="1" noChangeArrowheads="1"/>
          </p:cNvSpPr>
          <p:nvPr>
            <p:ph type="title"/>
          </p:nvPr>
        </p:nvSpPr>
        <p:spPr/>
        <p:txBody>
          <a:bodyPr/>
          <a:lstStyle/>
          <a:p>
            <a:r>
              <a:rPr lang="en-US"/>
              <a:t>Bài tập</a:t>
            </a:r>
            <a:endParaRPr lang="fr-FR" dirty="0"/>
          </a:p>
        </p:txBody>
      </p:sp>
      <p:sp>
        <p:nvSpPr>
          <p:cNvPr id="6147" name="Rectangle 3">
            <a:extLst>
              <a:ext uri="{FF2B5EF4-FFF2-40B4-BE49-F238E27FC236}">
                <a16:creationId xmlns:a16="http://schemas.microsoft.com/office/drawing/2014/main" id="{19CFE2AF-E6C5-43AB-AE97-E382114BC5E6}"/>
              </a:ext>
            </a:extLst>
          </p:cNvPr>
          <p:cNvSpPr>
            <a:spLocks noGrp="1" noChangeArrowheads="1"/>
          </p:cNvSpPr>
          <p:nvPr>
            <p:ph type="body" idx="1"/>
          </p:nvPr>
        </p:nvSpPr>
        <p:spPr/>
        <p:txBody>
          <a:bodyPr>
            <a:normAutofit/>
          </a:bodyPr>
          <a:lstStyle/>
          <a:p>
            <a:r>
              <a:rPr lang="en-US" altLang="en-US" sz="2800"/>
              <a:t>Xây dựng hàm cấp phát động một ma trận có kích th</a:t>
            </a:r>
            <a:r>
              <a:rPr lang="vi-VN" altLang="en-US" sz="2800"/>
              <a:t>ư</a:t>
            </a:r>
            <a:r>
              <a:rPr lang="en-US" altLang="en-US" sz="2800"/>
              <a:t>ớc </a:t>
            </a:r>
            <a:r>
              <a:rPr lang="en-US" altLang="en-US" sz="2800" b="1">
                <a:solidFill>
                  <a:srgbClr val="0070C0"/>
                </a:solidFill>
              </a:rPr>
              <a:t>n x m</a:t>
            </a:r>
            <a:r>
              <a:rPr lang="en-US" altLang="en-US" sz="2800"/>
              <a:t>.</a:t>
            </a:r>
          </a:p>
        </p:txBody>
      </p:sp>
      <p:sp>
        <p:nvSpPr>
          <p:cNvPr id="6" name="Slide Number Placeholder 3">
            <a:extLst>
              <a:ext uri="{FF2B5EF4-FFF2-40B4-BE49-F238E27FC236}">
                <a16:creationId xmlns:a16="http://schemas.microsoft.com/office/drawing/2014/main" id="{C0E11332-8E67-4635-8B19-A3A63C29FC25}"/>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54</a:t>
            </a:fld>
            <a:endParaRPr lang="en-US"/>
          </a:p>
        </p:txBody>
      </p:sp>
      <p:sp>
        <p:nvSpPr>
          <p:cNvPr id="5" name="TextBox 4">
            <a:extLst>
              <a:ext uri="{FF2B5EF4-FFF2-40B4-BE49-F238E27FC236}">
                <a16:creationId xmlns:a16="http://schemas.microsoft.com/office/drawing/2014/main" id="{92C17473-3224-43AB-ADB8-83CFA322C449}"/>
              </a:ext>
            </a:extLst>
          </p:cNvPr>
          <p:cNvSpPr txBox="1"/>
          <p:nvPr/>
        </p:nvSpPr>
        <p:spPr>
          <a:xfrm>
            <a:off x="1008068" y="1828740"/>
            <a:ext cx="950901" cy="400110"/>
          </a:xfrm>
          <a:prstGeom prst="rect">
            <a:avLst/>
          </a:prstGeom>
          <a:noFill/>
        </p:spPr>
        <p:txBody>
          <a:bodyPr wrap="none" rtlCol="0">
            <a:spAutoFit/>
          </a:bodyPr>
          <a:lstStyle/>
          <a:p>
            <a:r>
              <a:rPr lang="en-US" sz="2000" b="1"/>
              <a:t>Cách 2:</a:t>
            </a:r>
            <a:endParaRPr lang="vi-VN" sz="2000" b="1"/>
          </a:p>
        </p:txBody>
      </p:sp>
      <p:pic>
        <p:nvPicPr>
          <p:cNvPr id="4" name="Picture 3">
            <a:extLst>
              <a:ext uri="{FF2B5EF4-FFF2-40B4-BE49-F238E27FC236}">
                <a16:creationId xmlns:a16="http://schemas.microsoft.com/office/drawing/2014/main" id="{A68E5B51-70F1-42F4-9FB3-AD1FA786C7F6}"/>
              </a:ext>
            </a:extLst>
          </p:cNvPr>
          <p:cNvPicPr>
            <a:picLocks noChangeAspect="1"/>
          </p:cNvPicPr>
          <p:nvPr/>
        </p:nvPicPr>
        <p:blipFill>
          <a:blip r:embed="rId2"/>
          <a:stretch>
            <a:fillRect/>
          </a:stretch>
        </p:blipFill>
        <p:spPr>
          <a:xfrm>
            <a:off x="1676400" y="2421731"/>
            <a:ext cx="5791200" cy="1781175"/>
          </a:xfrm>
          <a:prstGeom prst="rect">
            <a:avLst/>
          </a:prstGeom>
        </p:spPr>
      </p:pic>
      <p:pic>
        <p:nvPicPr>
          <p:cNvPr id="7" name="Picture 6">
            <a:extLst>
              <a:ext uri="{FF2B5EF4-FFF2-40B4-BE49-F238E27FC236}">
                <a16:creationId xmlns:a16="http://schemas.microsoft.com/office/drawing/2014/main" id="{D21A71FA-D5F6-4376-B64C-0DEC10F1749A}"/>
              </a:ext>
            </a:extLst>
          </p:cNvPr>
          <p:cNvPicPr>
            <a:picLocks noChangeAspect="1"/>
          </p:cNvPicPr>
          <p:nvPr/>
        </p:nvPicPr>
        <p:blipFill>
          <a:blip r:embed="rId3"/>
          <a:stretch>
            <a:fillRect/>
          </a:stretch>
        </p:blipFill>
        <p:spPr>
          <a:xfrm>
            <a:off x="1676400" y="5083319"/>
            <a:ext cx="3124200" cy="571500"/>
          </a:xfrm>
          <a:prstGeom prst="rect">
            <a:avLst/>
          </a:prstGeom>
        </p:spPr>
      </p:pic>
    </p:spTree>
    <p:extLst>
      <p:ext uri="{BB962C8B-B14F-4D97-AF65-F5344CB8AC3E}">
        <p14:creationId xmlns:p14="http://schemas.microsoft.com/office/powerpoint/2010/main" val="2743184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A2C1C709-2A2D-41C3-9967-5A8292669156}"/>
              </a:ext>
            </a:extLst>
          </p:cNvPr>
          <p:cNvSpPr>
            <a:spLocks noGrp="1" noChangeArrowheads="1"/>
          </p:cNvSpPr>
          <p:nvPr>
            <p:ph type="title"/>
          </p:nvPr>
        </p:nvSpPr>
        <p:spPr/>
        <p:txBody>
          <a:bodyPr/>
          <a:lstStyle/>
          <a:p>
            <a:r>
              <a:rPr lang="en-US"/>
              <a:t>Bài tập</a:t>
            </a:r>
            <a:endParaRPr lang="fr-FR" dirty="0"/>
          </a:p>
        </p:txBody>
      </p:sp>
      <p:sp>
        <p:nvSpPr>
          <p:cNvPr id="6147" name="Rectangle 3">
            <a:extLst>
              <a:ext uri="{FF2B5EF4-FFF2-40B4-BE49-F238E27FC236}">
                <a16:creationId xmlns:a16="http://schemas.microsoft.com/office/drawing/2014/main" id="{19CFE2AF-E6C5-43AB-AE97-E382114BC5E6}"/>
              </a:ext>
            </a:extLst>
          </p:cNvPr>
          <p:cNvSpPr>
            <a:spLocks noGrp="1" noChangeArrowheads="1"/>
          </p:cNvSpPr>
          <p:nvPr>
            <p:ph type="body" idx="1"/>
          </p:nvPr>
        </p:nvSpPr>
        <p:spPr/>
        <p:txBody>
          <a:bodyPr>
            <a:normAutofit/>
          </a:bodyPr>
          <a:lstStyle/>
          <a:p>
            <a:r>
              <a:rPr lang="en-US" altLang="en-US" sz="2800"/>
              <a:t>Xây dựng hàm cấp phát động một ma trận có kích th</a:t>
            </a:r>
            <a:r>
              <a:rPr lang="vi-VN" altLang="en-US" sz="2800"/>
              <a:t>ư</a:t>
            </a:r>
            <a:r>
              <a:rPr lang="en-US" altLang="en-US" sz="2800"/>
              <a:t>ớc </a:t>
            </a:r>
            <a:r>
              <a:rPr lang="en-US" altLang="en-US" sz="2800" b="1">
                <a:solidFill>
                  <a:srgbClr val="0070C0"/>
                </a:solidFill>
              </a:rPr>
              <a:t>n x m</a:t>
            </a:r>
            <a:r>
              <a:rPr lang="en-US" altLang="en-US" sz="2800"/>
              <a:t>.</a:t>
            </a:r>
          </a:p>
        </p:txBody>
      </p:sp>
      <p:sp>
        <p:nvSpPr>
          <p:cNvPr id="6" name="Slide Number Placeholder 3">
            <a:extLst>
              <a:ext uri="{FF2B5EF4-FFF2-40B4-BE49-F238E27FC236}">
                <a16:creationId xmlns:a16="http://schemas.microsoft.com/office/drawing/2014/main" id="{C0E11332-8E67-4635-8B19-A3A63C29FC25}"/>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55</a:t>
            </a:fld>
            <a:endParaRPr lang="en-US"/>
          </a:p>
        </p:txBody>
      </p:sp>
      <p:sp>
        <p:nvSpPr>
          <p:cNvPr id="5" name="TextBox 4">
            <a:extLst>
              <a:ext uri="{FF2B5EF4-FFF2-40B4-BE49-F238E27FC236}">
                <a16:creationId xmlns:a16="http://schemas.microsoft.com/office/drawing/2014/main" id="{92C17473-3224-43AB-ADB8-83CFA322C449}"/>
              </a:ext>
            </a:extLst>
          </p:cNvPr>
          <p:cNvSpPr txBox="1"/>
          <p:nvPr/>
        </p:nvSpPr>
        <p:spPr>
          <a:xfrm>
            <a:off x="1008068" y="1828740"/>
            <a:ext cx="950901" cy="400110"/>
          </a:xfrm>
          <a:prstGeom prst="rect">
            <a:avLst/>
          </a:prstGeom>
          <a:noFill/>
        </p:spPr>
        <p:txBody>
          <a:bodyPr wrap="none" rtlCol="0">
            <a:spAutoFit/>
          </a:bodyPr>
          <a:lstStyle/>
          <a:p>
            <a:r>
              <a:rPr lang="en-US" sz="2000" b="1"/>
              <a:t>Cách 3:</a:t>
            </a:r>
            <a:endParaRPr lang="vi-VN" sz="2000" b="1"/>
          </a:p>
        </p:txBody>
      </p:sp>
      <p:pic>
        <p:nvPicPr>
          <p:cNvPr id="2" name="Picture 1">
            <a:extLst>
              <a:ext uri="{FF2B5EF4-FFF2-40B4-BE49-F238E27FC236}">
                <a16:creationId xmlns:a16="http://schemas.microsoft.com/office/drawing/2014/main" id="{E4C8780D-8DF8-445C-B773-906828EAD239}"/>
              </a:ext>
            </a:extLst>
          </p:cNvPr>
          <p:cNvPicPr>
            <a:picLocks noChangeAspect="1"/>
          </p:cNvPicPr>
          <p:nvPr/>
        </p:nvPicPr>
        <p:blipFill>
          <a:blip r:embed="rId2"/>
          <a:stretch>
            <a:fillRect/>
          </a:stretch>
        </p:blipFill>
        <p:spPr>
          <a:xfrm>
            <a:off x="1671637" y="2431256"/>
            <a:ext cx="5800725" cy="1771650"/>
          </a:xfrm>
          <a:prstGeom prst="rect">
            <a:avLst/>
          </a:prstGeom>
        </p:spPr>
      </p:pic>
      <p:pic>
        <p:nvPicPr>
          <p:cNvPr id="3" name="Picture 2">
            <a:extLst>
              <a:ext uri="{FF2B5EF4-FFF2-40B4-BE49-F238E27FC236}">
                <a16:creationId xmlns:a16="http://schemas.microsoft.com/office/drawing/2014/main" id="{EC1998F6-E290-40EA-9C87-0A1C5CE5D008}"/>
              </a:ext>
            </a:extLst>
          </p:cNvPr>
          <p:cNvPicPr>
            <a:picLocks noChangeAspect="1"/>
          </p:cNvPicPr>
          <p:nvPr/>
        </p:nvPicPr>
        <p:blipFill>
          <a:blip r:embed="rId3"/>
          <a:stretch>
            <a:fillRect/>
          </a:stretch>
        </p:blipFill>
        <p:spPr>
          <a:xfrm>
            <a:off x="1671637" y="5130944"/>
            <a:ext cx="2943225" cy="533400"/>
          </a:xfrm>
          <a:prstGeom prst="rect">
            <a:avLst/>
          </a:prstGeom>
        </p:spPr>
      </p:pic>
    </p:spTree>
    <p:extLst>
      <p:ext uri="{BB962C8B-B14F-4D97-AF65-F5344CB8AC3E}">
        <p14:creationId xmlns:p14="http://schemas.microsoft.com/office/powerpoint/2010/main" val="500523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594F5C3-6348-4A64-A071-88B3181318BC}"/>
              </a:ext>
            </a:extLst>
          </p:cNvPr>
          <p:cNvSpPr>
            <a:spLocks noGrp="1"/>
          </p:cNvSpPr>
          <p:nvPr>
            <p:ph type="title"/>
          </p:nvPr>
        </p:nvSpPr>
        <p:spPr/>
        <p:txBody>
          <a:bodyPr/>
          <a:lstStyle/>
          <a:p>
            <a:r>
              <a:rPr lang="en-US" altLang="en-US" dirty="0" err="1"/>
              <a:t>Một</a:t>
            </a:r>
            <a:r>
              <a:rPr lang="en-US" altLang="en-US" dirty="0"/>
              <a:t> </a:t>
            </a:r>
            <a:r>
              <a:rPr lang="en-US" altLang="en-US" dirty="0" err="1"/>
              <a:t>vài</a:t>
            </a:r>
            <a:r>
              <a:rPr lang="en-US" altLang="en-US" dirty="0"/>
              <a:t> </a:t>
            </a:r>
            <a:r>
              <a:rPr lang="en-US" altLang="en-US" dirty="0" err="1"/>
              <a:t>ví</a:t>
            </a:r>
            <a:r>
              <a:rPr lang="en-US" altLang="en-US" dirty="0"/>
              <a:t> </a:t>
            </a:r>
            <a:r>
              <a:rPr lang="en-US" altLang="en-US" dirty="0" err="1"/>
              <a:t>dụ</a:t>
            </a:r>
            <a:r>
              <a:rPr lang="en-US" altLang="en-US" dirty="0"/>
              <a:t> </a:t>
            </a:r>
            <a:r>
              <a:rPr lang="en-US" altLang="en-US" dirty="0" err="1"/>
              <a:t>tối</a:t>
            </a:r>
            <a:r>
              <a:rPr lang="en-US" altLang="en-US" dirty="0"/>
              <a:t> </a:t>
            </a:r>
            <a:r>
              <a:rPr lang="en-US" altLang="en-US" dirty="0" err="1"/>
              <a:t>ưu</a:t>
            </a:r>
            <a:r>
              <a:rPr lang="en-US" altLang="en-US" dirty="0"/>
              <a:t> </a:t>
            </a:r>
            <a:r>
              <a:rPr lang="en-US" altLang="en-US" dirty="0" err="1"/>
              <a:t>mã</a:t>
            </a:r>
            <a:r>
              <a:rPr lang="en-US" altLang="en-US" dirty="0"/>
              <a:t> C, C++</a:t>
            </a:r>
            <a:endParaRPr lang="en-US" dirty="0"/>
          </a:p>
        </p:txBody>
      </p:sp>
      <p:sp>
        <p:nvSpPr>
          <p:cNvPr id="402435" name="Rectangle 3">
            <a:extLst>
              <a:ext uri="{FF2B5EF4-FFF2-40B4-BE49-F238E27FC236}">
                <a16:creationId xmlns:a16="http://schemas.microsoft.com/office/drawing/2014/main" id="{2D0BE411-2CE3-4B92-A151-629D30290DDE}"/>
              </a:ext>
            </a:extLst>
          </p:cNvPr>
          <p:cNvSpPr>
            <a:spLocks noGrp="1" noChangeArrowheads="1"/>
          </p:cNvSpPr>
          <p:nvPr>
            <p:ph type="body" idx="1"/>
          </p:nvPr>
        </p:nvSpPr>
        <p:spPr/>
        <p:txBody>
          <a:bodyPr/>
          <a:lstStyle/>
          <a:p>
            <a:pPr marL="0" indent="0">
              <a:buNone/>
            </a:pPr>
            <a:r>
              <a:rPr lang="en-US" altLang="en-US" dirty="0">
                <a:latin typeface="Courier New" panose="02070309020205020404" pitchFamily="49" charset="0"/>
                <a:cs typeface="Courier New" panose="02070309020205020404" pitchFamily="49" charset="0"/>
              </a:rPr>
              <a:t>switch ( queue ) {</a:t>
            </a:r>
          </a:p>
          <a:p>
            <a:pPr marL="0" indent="0">
              <a:buNone/>
            </a:pPr>
            <a:r>
              <a:rPr lang="en-US" altLang="en-US" dirty="0">
                <a:latin typeface="Courier New" panose="02070309020205020404" pitchFamily="49" charset="0"/>
                <a:cs typeface="Courier New" panose="02070309020205020404" pitchFamily="49" charset="0"/>
              </a:rPr>
              <a:t>   case 0 : letter = 'W'; break; </a:t>
            </a:r>
          </a:p>
          <a:p>
            <a:pPr marL="0" indent="0">
              <a:buNone/>
            </a:pPr>
            <a:r>
              <a:rPr lang="en-US" altLang="en-US" dirty="0">
                <a:latin typeface="Courier New" panose="02070309020205020404" pitchFamily="49" charset="0"/>
                <a:cs typeface="Courier New" panose="02070309020205020404" pitchFamily="49" charset="0"/>
              </a:rPr>
              <a:t>   case 1 : letter = 'S'; break; </a:t>
            </a:r>
          </a:p>
          <a:p>
            <a:pPr marL="0" indent="0">
              <a:buNone/>
            </a:pPr>
            <a:r>
              <a:rPr lang="en-US" altLang="en-US" dirty="0">
                <a:latin typeface="Courier New" panose="02070309020205020404" pitchFamily="49" charset="0"/>
                <a:cs typeface="Courier New" panose="02070309020205020404" pitchFamily="49" charset="0"/>
              </a:rPr>
              <a:t>   case 2 : letter = 'U'; break; </a:t>
            </a:r>
          </a:p>
          <a:p>
            <a:pPr marL="0" indent="0">
              <a:buNone/>
            </a:pPr>
            <a:r>
              <a:rPr lang="en-US" altLang="en-US" dirty="0">
                <a:latin typeface="Courier New" panose="02070309020205020404" pitchFamily="49" charset="0"/>
                <a:cs typeface="Courier New" panose="02070309020205020404" pitchFamily="49" charset="0"/>
              </a:rPr>
              <a:t>} </a:t>
            </a:r>
          </a:p>
          <a:p>
            <a:pPr marL="0" indent="0">
              <a:buNone/>
            </a:pPr>
            <a:r>
              <a:rPr lang="en-US" altLang="en-US" dirty="0" err="1">
                <a:latin typeface="Courier New" panose="02070309020205020404" pitchFamily="49" charset="0"/>
                <a:cs typeface="Courier New" panose="02070309020205020404" pitchFamily="49" charset="0"/>
              </a:rPr>
              <a:t>Hoặc</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có</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thể</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là</a:t>
            </a:r>
            <a:r>
              <a:rPr lang="en-US" altLang="en-US" dirty="0">
                <a:latin typeface="Courier New" panose="02070309020205020404" pitchFamily="49" charset="0"/>
                <a:cs typeface="Courier New" panose="02070309020205020404" pitchFamily="49" charset="0"/>
              </a:rPr>
              <a:t> :</a:t>
            </a:r>
          </a:p>
          <a:p>
            <a:pPr marL="0" indent="0">
              <a:buNone/>
            </a:pPr>
            <a:r>
              <a:rPr lang="en-US" altLang="en-US" dirty="0">
                <a:latin typeface="Courier New" panose="02070309020205020404" pitchFamily="49" charset="0"/>
                <a:cs typeface="Courier New" panose="02070309020205020404" pitchFamily="49" charset="0"/>
              </a:rPr>
              <a:t>if ( queue == 0 ) </a:t>
            </a:r>
          </a:p>
          <a:p>
            <a:pPr marL="0" indent="0">
              <a:buNone/>
            </a:pPr>
            <a:r>
              <a:rPr lang="en-US" altLang="en-US" dirty="0">
                <a:latin typeface="Courier New" panose="02070309020205020404" pitchFamily="49" charset="0"/>
                <a:cs typeface="Courier New" panose="02070309020205020404" pitchFamily="49" charset="0"/>
              </a:rPr>
              <a:t>   letter = 'W'; </a:t>
            </a:r>
          </a:p>
          <a:p>
            <a:pPr marL="0" indent="0">
              <a:buNone/>
            </a:pPr>
            <a:r>
              <a:rPr lang="en-US" altLang="en-US" dirty="0">
                <a:latin typeface="Courier New" panose="02070309020205020404" pitchFamily="49" charset="0"/>
                <a:cs typeface="Courier New" panose="02070309020205020404" pitchFamily="49" charset="0"/>
              </a:rPr>
              <a:t>else if ( queue == 1 ) </a:t>
            </a:r>
          </a:p>
          <a:p>
            <a:pPr marL="0" indent="0">
              <a:buNone/>
            </a:pPr>
            <a:r>
              <a:rPr lang="en-US" altLang="en-US" dirty="0">
                <a:latin typeface="Courier New" panose="02070309020205020404" pitchFamily="49" charset="0"/>
                <a:cs typeface="Courier New" panose="02070309020205020404" pitchFamily="49" charset="0"/>
              </a:rPr>
              <a:t>   letter = 'S'; </a:t>
            </a:r>
          </a:p>
          <a:p>
            <a:pPr marL="0" indent="0">
              <a:buNone/>
            </a:pPr>
            <a:r>
              <a:rPr lang="en-US" altLang="en-US" dirty="0">
                <a:latin typeface="Courier New" panose="02070309020205020404" pitchFamily="49" charset="0"/>
                <a:cs typeface="Courier New" panose="02070309020205020404" pitchFamily="49" charset="0"/>
              </a:rPr>
              <a:t>else letter = 'U'; </a:t>
            </a:r>
          </a:p>
        </p:txBody>
      </p:sp>
      <p:sp>
        <p:nvSpPr>
          <p:cNvPr id="402436" name="Rectangle 4">
            <a:extLst>
              <a:ext uri="{FF2B5EF4-FFF2-40B4-BE49-F238E27FC236}">
                <a16:creationId xmlns:a16="http://schemas.microsoft.com/office/drawing/2014/main" id="{0D9F14FA-DF43-4F97-90F8-396D91154B33}"/>
              </a:ext>
            </a:extLst>
          </p:cNvPr>
          <p:cNvSpPr>
            <a:spLocks noChangeArrowheads="1"/>
          </p:cNvSpPr>
          <p:nvPr/>
        </p:nvSpPr>
        <p:spPr bwMode="auto">
          <a:xfrm>
            <a:off x="4572000" y="5024438"/>
            <a:ext cx="4464050" cy="1152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latin typeface="Courier New" panose="02070309020205020404" pitchFamily="49" charset="0"/>
                <a:cs typeface="Courier New" panose="02070309020205020404" pitchFamily="49" charset="0"/>
              </a:rPr>
              <a:t>static char *classes="WSU"; </a:t>
            </a:r>
          </a:p>
          <a:p>
            <a:r>
              <a:rPr lang="en-US" altLang="en-US" dirty="0">
                <a:latin typeface="Courier New" panose="02070309020205020404" pitchFamily="49" charset="0"/>
                <a:cs typeface="Courier New" panose="02070309020205020404" pitchFamily="49" charset="0"/>
              </a:rPr>
              <a:t>letter = classes[queue]; </a:t>
            </a:r>
          </a:p>
        </p:txBody>
      </p:sp>
      <p:sp>
        <p:nvSpPr>
          <p:cNvPr id="9" name="Date Placeholder 8">
            <a:extLst>
              <a:ext uri="{FF2B5EF4-FFF2-40B4-BE49-F238E27FC236}">
                <a16:creationId xmlns:a16="http://schemas.microsoft.com/office/drawing/2014/main" id="{1C1AA28A-4EB8-4F69-ADC0-BCF20A687C99}"/>
              </a:ext>
            </a:extLst>
          </p:cNvPr>
          <p:cNvSpPr>
            <a:spLocks noGrp="1"/>
          </p:cNvSpPr>
          <p:nvPr>
            <p:ph type="dt" sz="half" idx="10"/>
          </p:nvPr>
        </p:nvSpPr>
        <p:spPr/>
        <p:txBody>
          <a:bodyPr/>
          <a:lstStyle/>
          <a:p>
            <a:r>
              <a:rPr lang="en-US"/>
              <a:t>3/24/2020</a:t>
            </a:r>
          </a:p>
        </p:txBody>
      </p:sp>
      <p:sp>
        <p:nvSpPr>
          <p:cNvPr id="2" name="Slide Number Placeholder 1">
            <a:extLst>
              <a:ext uri="{FF2B5EF4-FFF2-40B4-BE49-F238E27FC236}">
                <a16:creationId xmlns:a16="http://schemas.microsoft.com/office/drawing/2014/main" id="{787A3A40-D257-4A3A-A3CC-61338B759CBB}"/>
              </a:ext>
            </a:extLst>
          </p:cNvPr>
          <p:cNvSpPr>
            <a:spLocks noGrp="1"/>
          </p:cNvSpPr>
          <p:nvPr>
            <p:ph type="sldNum" sz="quarter" idx="12"/>
          </p:nvPr>
        </p:nvSpPr>
        <p:spPr/>
        <p:txBody>
          <a:bodyPr/>
          <a:lstStyle/>
          <a:p>
            <a:fld id="{00ACC793-D879-4A72-AB4C-25BC676A92D0}" type="slidenum">
              <a:rPr lang="en-US" smtClean="0"/>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27C71AE0-351B-4E76-9A0C-C9F3DAC14A26}"/>
              </a:ext>
            </a:extLst>
          </p:cNvPr>
          <p:cNvSpPr>
            <a:spLocks noGrp="1" noChangeArrowheads="1"/>
          </p:cNvSpPr>
          <p:nvPr>
            <p:ph type="title"/>
          </p:nvPr>
        </p:nvSpPr>
        <p:spPr/>
        <p:txBody>
          <a:bodyPr/>
          <a:lstStyle/>
          <a:p>
            <a:r>
              <a:rPr lang="en-US" altLang="en-US" dirty="0" err="1"/>
              <a:t>Một</a:t>
            </a:r>
            <a:r>
              <a:rPr lang="en-US" altLang="en-US" dirty="0"/>
              <a:t> </a:t>
            </a:r>
            <a:r>
              <a:rPr lang="en-US" altLang="en-US" dirty="0" err="1"/>
              <a:t>vài</a:t>
            </a:r>
            <a:r>
              <a:rPr lang="en-US" altLang="en-US" dirty="0"/>
              <a:t> </a:t>
            </a:r>
            <a:r>
              <a:rPr lang="en-US" altLang="en-US" dirty="0" err="1"/>
              <a:t>ví</a:t>
            </a:r>
            <a:r>
              <a:rPr lang="en-US" altLang="en-US" dirty="0"/>
              <a:t> </a:t>
            </a:r>
            <a:r>
              <a:rPr lang="en-US" altLang="en-US" dirty="0" err="1"/>
              <a:t>dụ</a:t>
            </a:r>
            <a:r>
              <a:rPr lang="en-US" altLang="en-US" dirty="0"/>
              <a:t> </a:t>
            </a:r>
            <a:r>
              <a:rPr lang="en-US" altLang="en-US" dirty="0" err="1"/>
              <a:t>tối</a:t>
            </a:r>
            <a:r>
              <a:rPr lang="en-US" altLang="en-US" dirty="0"/>
              <a:t> </a:t>
            </a:r>
            <a:r>
              <a:rPr lang="en-US" altLang="en-US" dirty="0" err="1"/>
              <a:t>ưu</a:t>
            </a:r>
            <a:r>
              <a:rPr lang="en-US" altLang="en-US" dirty="0"/>
              <a:t> </a:t>
            </a:r>
            <a:r>
              <a:rPr lang="en-US" altLang="en-US" dirty="0" err="1"/>
              <a:t>mã</a:t>
            </a:r>
            <a:r>
              <a:rPr lang="en-US" altLang="en-US" dirty="0"/>
              <a:t> C, C++</a:t>
            </a:r>
          </a:p>
        </p:txBody>
      </p:sp>
      <p:sp>
        <p:nvSpPr>
          <p:cNvPr id="403459" name="Rectangle 3">
            <a:extLst>
              <a:ext uri="{FF2B5EF4-FFF2-40B4-BE49-F238E27FC236}">
                <a16:creationId xmlns:a16="http://schemas.microsoft.com/office/drawing/2014/main" id="{47CA0040-F72B-41CD-903A-2E9EB2633729}"/>
              </a:ext>
            </a:extLst>
          </p:cNvPr>
          <p:cNvSpPr>
            <a:spLocks noGrp="1" noChangeArrowheads="1"/>
          </p:cNvSpPr>
          <p:nvPr>
            <p:ph type="body" idx="1"/>
          </p:nvPr>
        </p:nvSpPr>
        <p:spPr/>
        <p:txBody>
          <a:bodyPr>
            <a:normAutofit/>
          </a:bodyPr>
          <a:lstStyle/>
          <a:p>
            <a:pPr>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(x &gt;= min &amp;&amp; x &lt; max) </a:t>
            </a:r>
            <a:r>
              <a:rPr lang="en-US" altLang="en-US" sz="2100" dirty="0" err="1"/>
              <a:t>có</a:t>
            </a:r>
            <a:r>
              <a:rPr lang="en-US" altLang="en-US" sz="2100" dirty="0"/>
              <a:t> </a:t>
            </a:r>
            <a:r>
              <a:rPr lang="en-US" altLang="en-US" sz="2100" dirty="0" err="1"/>
              <a:t>thể</a:t>
            </a:r>
            <a:r>
              <a:rPr lang="en-US" altLang="en-US" sz="2100" dirty="0"/>
              <a:t> </a:t>
            </a:r>
            <a:r>
              <a:rPr lang="en-US" altLang="en-US" sz="2100" dirty="0" err="1"/>
              <a:t>chuyển</a:t>
            </a:r>
            <a:r>
              <a:rPr lang="en-US" altLang="en-US" sz="2100" dirty="0"/>
              <a:t> </a:t>
            </a:r>
            <a:r>
              <a:rPr lang="en-US" altLang="en-US" sz="2100" dirty="0" err="1"/>
              <a:t>thành</a:t>
            </a:r>
            <a:r>
              <a:rPr lang="en-US" altLang="en-US" sz="2100" dirty="0"/>
              <a:t> </a:t>
            </a:r>
          </a:p>
          <a:p>
            <a:pPr>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(unsigned)(x - min) &lt; (max - min) </a:t>
            </a:r>
          </a:p>
          <a:p>
            <a:pPr>
              <a:lnSpc>
                <a:spcPct val="80000"/>
              </a:lnSpc>
              <a:buFont typeface="Wingdings" panose="05000000000000000000" pitchFamily="2" charset="2"/>
              <a:buNone/>
            </a:pPr>
            <a:endParaRPr lang="en-US" altLang="en-US" dirty="0">
              <a:latin typeface="Courier New" panose="02070309020205020404" pitchFamily="49" charset="0"/>
              <a:cs typeface="Courier New" panose="02070309020205020404" pitchFamily="49" charset="0"/>
            </a:endParaRPr>
          </a:p>
          <a:p>
            <a:pPr>
              <a:lnSpc>
                <a:spcPct val="80000"/>
              </a:lnSpc>
              <a:buFont typeface="Wingdings" panose="05000000000000000000" pitchFamily="2" charset="2"/>
              <a:buNone/>
            </a:pPr>
            <a:r>
              <a:rPr lang="en-US" altLang="en-US" dirty="0" err="1">
                <a:cs typeface="Arial" panose="020B0604020202020204" pitchFamily="34" charset="0"/>
              </a:rPr>
              <a:t>Giải</a:t>
            </a:r>
            <a:r>
              <a:rPr lang="en-US" altLang="en-US" dirty="0">
                <a:cs typeface="Arial" panose="020B0604020202020204" pitchFamily="34" charset="0"/>
              </a:rPr>
              <a:t> </a:t>
            </a:r>
            <a:r>
              <a:rPr lang="en-US" altLang="en-US" dirty="0" err="1">
                <a:cs typeface="Arial" panose="020B0604020202020204" pitchFamily="34" charset="0"/>
              </a:rPr>
              <a:t>thích</a:t>
            </a:r>
            <a:r>
              <a:rPr lang="en-US" altLang="en-US" dirty="0">
                <a:cs typeface="Arial" panose="020B0604020202020204" pitchFamily="34" charset="0"/>
              </a:rPr>
              <a:t>:</a:t>
            </a:r>
          </a:p>
          <a:p>
            <a:pPr>
              <a:lnSpc>
                <a:spcPct val="80000"/>
              </a:lnSpc>
              <a:buFont typeface="Wingdings" panose="05000000000000000000" pitchFamily="2" charset="2"/>
              <a:buNone/>
            </a:pPr>
            <a:r>
              <a:rPr lang="en-US" dirty="0">
                <a:cs typeface="Arial" panose="020B0604020202020204" pitchFamily="34" charset="0"/>
              </a:rPr>
              <a:t>int: -2</a:t>
            </a:r>
            <a:r>
              <a:rPr lang="en-US" baseline="30000" dirty="0">
                <a:cs typeface="Arial" panose="020B0604020202020204" pitchFamily="34" charset="0"/>
              </a:rPr>
              <a:t>31</a:t>
            </a:r>
            <a:r>
              <a:rPr lang="en-US" dirty="0">
                <a:cs typeface="Arial" panose="020B0604020202020204" pitchFamily="34" charset="0"/>
              </a:rPr>
              <a:t> … 2</a:t>
            </a:r>
            <a:r>
              <a:rPr lang="en-US" baseline="30000" dirty="0">
                <a:cs typeface="Arial" panose="020B0604020202020204" pitchFamily="34" charset="0"/>
              </a:rPr>
              <a:t>31</a:t>
            </a:r>
            <a:r>
              <a:rPr lang="en-US" dirty="0">
                <a:cs typeface="Arial" panose="020B0604020202020204" pitchFamily="34" charset="0"/>
              </a:rPr>
              <a:t> - 1</a:t>
            </a:r>
            <a:endParaRPr lang="en-US" baseline="30000" dirty="0">
              <a:cs typeface="Arial" panose="020B0604020202020204" pitchFamily="34" charset="0"/>
            </a:endParaRPr>
          </a:p>
          <a:p>
            <a:pPr>
              <a:lnSpc>
                <a:spcPct val="80000"/>
              </a:lnSpc>
              <a:buFont typeface="Wingdings" panose="05000000000000000000" pitchFamily="2" charset="2"/>
              <a:buNone/>
            </a:pPr>
            <a:r>
              <a:rPr lang="en-US" altLang="en-US" dirty="0">
                <a:cs typeface="Arial" panose="020B0604020202020204" pitchFamily="34" charset="0"/>
              </a:rPr>
              <a:t>unsigned: 0 … 2</a:t>
            </a:r>
            <a:r>
              <a:rPr lang="en-US" altLang="en-US" baseline="30000" dirty="0">
                <a:cs typeface="Arial" panose="020B0604020202020204" pitchFamily="34" charset="0"/>
              </a:rPr>
              <a:t>32</a:t>
            </a:r>
            <a:r>
              <a:rPr lang="en-US" altLang="en-US" dirty="0">
                <a:cs typeface="Arial" panose="020B0604020202020204" pitchFamily="34" charset="0"/>
              </a:rPr>
              <a:t> - 1</a:t>
            </a:r>
          </a:p>
          <a:p>
            <a:pPr>
              <a:lnSpc>
                <a:spcPct val="80000"/>
              </a:lnSpc>
              <a:buFont typeface="Wingdings" panose="05000000000000000000" pitchFamily="2" charset="2"/>
              <a:buNone/>
            </a:pPr>
            <a:endParaRPr lang="en-US" altLang="en-US" dirty="0">
              <a:cs typeface="Arial" panose="020B0604020202020204" pitchFamily="34" charset="0"/>
            </a:endParaRPr>
          </a:p>
          <a:p>
            <a:pPr>
              <a:lnSpc>
                <a:spcPct val="80000"/>
              </a:lnSpc>
              <a:buFont typeface="Wingdings" panose="05000000000000000000" pitchFamily="2" charset="2"/>
              <a:buNone/>
            </a:pPr>
            <a:r>
              <a:rPr lang="en-US" altLang="en-US" dirty="0" err="1">
                <a:cs typeface="Arial" panose="020B0604020202020204" pitchFamily="34" charset="0"/>
              </a:rPr>
              <a:t>Nếu</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x - min &gt;= 0</a:t>
            </a:r>
            <a:r>
              <a:rPr lang="en-US" altLang="en-US" dirty="0">
                <a:cs typeface="Arial" panose="020B0604020202020204" pitchFamily="34" charset="0"/>
              </a:rPr>
              <a:t>: Hai </a:t>
            </a:r>
            <a:r>
              <a:rPr lang="en-US" altLang="en-US" dirty="0" err="1">
                <a:cs typeface="Arial" panose="020B0604020202020204" pitchFamily="34" charset="0"/>
              </a:rPr>
              <a:t>biểu</a:t>
            </a:r>
            <a:r>
              <a:rPr lang="en-US" altLang="en-US" dirty="0">
                <a:cs typeface="Arial" panose="020B0604020202020204" pitchFamily="34" charset="0"/>
              </a:rPr>
              <a:t> </a:t>
            </a:r>
            <a:r>
              <a:rPr lang="en-US" altLang="en-US" dirty="0" err="1">
                <a:cs typeface="Arial" panose="020B0604020202020204" pitchFamily="34" charset="0"/>
              </a:rPr>
              <a:t>thức</a:t>
            </a:r>
            <a:r>
              <a:rPr lang="en-US" altLang="en-US" dirty="0">
                <a:cs typeface="Arial" panose="020B0604020202020204" pitchFamily="34" charset="0"/>
              </a:rPr>
              <a:t> </a:t>
            </a:r>
            <a:r>
              <a:rPr lang="en-US" altLang="en-US" dirty="0" err="1">
                <a:cs typeface="Arial" panose="020B0604020202020204" pitchFamily="34" charset="0"/>
              </a:rPr>
              <a:t>trên</a:t>
            </a:r>
            <a:r>
              <a:rPr lang="en-US" altLang="en-US" dirty="0">
                <a:cs typeface="Arial" panose="020B0604020202020204" pitchFamily="34" charset="0"/>
              </a:rPr>
              <a:t> t</a:t>
            </a:r>
            <a:r>
              <a:rPr lang="vi-VN" altLang="en-US" dirty="0">
                <a:cs typeface="Arial" panose="020B0604020202020204" pitchFamily="34" charset="0"/>
              </a:rPr>
              <a:t>ư</a:t>
            </a:r>
            <a:r>
              <a:rPr lang="en-US" altLang="en-US" dirty="0" err="1">
                <a:cs typeface="Arial" panose="020B0604020202020204" pitchFamily="34" charset="0"/>
              </a:rPr>
              <a:t>ơng</a:t>
            </a:r>
            <a:r>
              <a:rPr lang="en-US" altLang="en-US" dirty="0">
                <a:cs typeface="Arial" panose="020B0604020202020204" pitchFamily="34" charset="0"/>
              </a:rPr>
              <a:t> đ</a:t>
            </a:r>
            <a:r>
              <a:rPr lang="vi-VN" altLang="en-US" dirty="0">
                <a:cs typeface="Arial" panose="020B0604020202020204" pitchFamily="34" charset="0"/>
              </a:rPr>
              <a:t>ư</a:t>
            </a:r>
            <a:r>
              <a:rPr lang="en-US" altLang="en-US" dirty="0" err="1">
                <a:cs typeface="Arial" panose="020B0604020202020204" pitchFamily="34" charset="0"/>
              </a:rPr>
              <a:t>ơng</a:t>
            </a:r>
            <a:endParaRPr lang="en-US" altLang="en-US" dirty="0">
              <a:cs typeface="Arial" panose="020B0604020202020204" pitchFamily="34" charset="0"/>
            </a:endParaRPr>
          </a:p>
          <a:p>
            <a:pPr>
              <a:lnSpc>
                <a:spcPct val="80000"/>
              </a:lnSpc>
              <a:buFont typeface="Wingdings" panose="05000000000000000000" pitchFamily="2" charset="2"/>
              <a:buNone/>
            </a:pPr>
            <a:r>
              <a:rPr lang="en-US" altLang="en-US" dirty="0" err="1">
                <a:cs typeface="Arial" panose="020B0604020202020204" pitchFamily="34" charset="0"/>
              </a:rPr>
              <a:t>Nếu</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x - min &lt;= 0</a:t>
            </a:r>
            <a:r>
              <a:rPr lang="en-US" altLang="en-US" dirty="0">
                <a:cs typeface="Arial" panose="020B0604020202020204" pitchFamily="34" charset="0"/>
              </a:rPr>
              <a:t>:</a:t>
            </a:r>
          </a:p>
          <a:p>
            <a:pPr>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(unsigned) (x - min) = 2</a:t>
            </a:r>
            <a:r>
              <a:rPr lang="en-US" altLang="en-US" baseline="30000" dirty="0">
                <a:latin typeface="Courier New" panose="02070309020205020404" pitchFamily="49" charset="0"/>
                <a:cs typeface="Courier New" panose="02070309020205020404" pitchFamily="49" charset="0"/>
              </a:rPr>
              <a:t>32</a:t>
            </a:r>
            <a:r>
              <a:rPr lang="en-US" altLang="en-US" dirty="0">
                <a:latin typeface="Courier New" panose="02070309020205020404" pitchFamily="49" charset="0"/>
                <a:cs typeface="Courier New" panose="02070309020205020404" pitchFamily="49" charset="0"/>
              </a:rPr>
              <a:t> + x – min</a:t>
            </a:r>
          </a:p>
          <a:p>
            <a:pPr>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&gt;= 2</a:t>
            </a:r>
            <a:r>
              <a:rPr lang="en-US" altLang="en-US" baseline="30000" dirty="0">
                <a:latin typeface="Courier New" panose="02070309020205020404" pitchFamily="49" charset="0"/>
                <a:cs typeface="Courier New" panose="02070309020205020404" pitchFamily="49" charset="0"/>
              </a:rPr>
              <a:t>31</a:t>
            </a:r>
            <a:r>
              <a:rPr lang="en-US" altLang="en-US" dirty="0">
                <a:latin typeface="Courier New" panose="02070309020205020404" pitchFamily="49" charset="0"/>
                <a:cs typeface="Courier New" panose="02070309020205020404" pitchFamily="49" charset="0"/>
              </a:rPr>
              <a:t> &gt; max - min</a:t>
            </a:r>
          </a:p>
        </p:txBody>
      </p:sp>
      <p:sp>
        <p:nvSpPr>
          <p:cNvPr id="5" name="Date Placeholder 4">
            <a:extLst>
              <a:ext uri="{FF2B5EF4-FFF2-40B4-BE49-F238E27FC236}">
                <a16:creationId xmlns:a16="http://schemas.microsoft.com/office/drawing/2014/main" id="{5C2F4908-C968-4D56-9805-D491A7001E68}"/>
              </a:ext>
            </a:extLst>
          </p:cNvPr>
          <p:cNvSpPr>
            <a:spLocks noGrp="1"/>
          </p:cNvSpPr>
          <p:nvPr>
            <p:ph type="dt" sz="half" idx="10"/>
          </p:nvPr>
        </p:nvSpPr>
        <p:spPr/>
        <p:txBody>
          <a:bodyPr/>
          <a:lstStyle/>
          <a:p>
            <a:r>
              <a:rPr lang="en-US"/>
              <a:t>3/24/2020</a:t>
            </a:r>
          </a:p>
        </p:txBody>
      </p:sp>
      <p:sp>
        <p:nvSpPr>
          <p:cNvPr id="2" name="Slide Number Placeholder 1">
            <a:extLst>
              <a:ext uri="{FF2B5EF4-FFF2-40B4-BE49-F238E27FC236}">
                <a16:creationId xmlns:a16="http://schemas.microsoft.com/office/drawing/2014/main" id="{5D9BD8A0-A861-45D3-B47D-F1B1FE498C63}"/>
              </a:ext>
            </a:extLst>
          </p:cNvPr>
          <p:cNvSpPr>
            <a:spLocks noGrp="1"/>
          </p:cNvSpPr>
          <p:nvPr>
            <p:ph type="sldNum" sz="quarter" idx="12"/>
          </p:nvPr>
        </p:nvSpPr>
        <p:spPr/>
        <p:txBody>
          <a:bodyPr/>
          <a:lstStyle/>
          <a:p>
            <a:fld id="{00ACC793-D879-4A72-AB4C-25BC676A92D0}" type="slidenum">
              <a:rPr lang="en-US" smtClean="0"/>
              <a:t>57</a:t>
            </a:fld>
            <a:endParaRPr lang="en-US" dirty="0"/>
          </a:p>
        </p:txBody>
      </p:sp>
    </p:spTree>
    <p:extLst>
      <p:ext uri="{BB962C8B-B14F-4D97-AF65-F5344CB8AC3E}">
        <p14:creationId xmlns:p14="http://schemas.microsoft.com/office/powerpoint/2010/main" val="3495312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27C71AE0-351B-4E76-9A0C-C9F3DAC14A26}"/>
              </a:ext>
            </a:extLst>
          </p:cNvPr>
          <p:cNvSpPr>
            <a:spLocks noGrp="1" noChangeArrowheads="1"/>
          </p:cNvSpPr>
          <p:nvPr>
            <p:ph type="title"/>
          </p:nvPr>
        </p:nvSpPr>
        <p:spPr/>
        <p:txBody>
          <a:bodyPr/>
          <a:lstStyle/>
          <a:p>
            <a:r>
              <a:rPr lang="en-US" altLang="en-US" dirty="0" err="1"/>
              <a:t>Một</a:t>
            </a:r>
            <a:r>
              <a:rPr lang="en-US" altLang="en-US" dirty="0"/>
              <a:t> </a:t>
            </a:r>
            <a:r>
              <a:rPr lang="en-US" altLang="en-US" dirty="0" err="1"/>
              <a:t>vài</a:t>
            </a:r>
            <a:r>
              <a:rPr lang="en-US" altLang="en-US" dirty="0"/>
              <a:t> </a:t>
            </a:r>
            <a:r>
              <a:rPr lang="en-US" altLang="en-US" dirty="0" err="1"/>
              <a:t>ví</a:t>
            </a:r>
            <a:r>
              <a:rPr lang="en-US" altLang="en-US" dirty="0"/>
              <a:t> </a:t>
            </a:r>
            <a:r>
              <a:rPr lang="en-US" altLang="en-US" dirty="0" err="1"/>
              <a:t>dụ</a:t>
            </a:r>
            <a:r>
              <a:rPr lang="en-US" altLang="en-US" dirty="0"/>
              <a:t> </a:t>
            </a:r>
            <a:r>
              <a:rPr lang="en-US" altLang="en-US" dirty="0" err="1"/>
              <a:t>tối</a:t>
            </a:r>
            <a:r>
              <a:rPr lang="en-US" altLang="en-US" dirty="0"/>
              <a:t> </a:t>
            </a:r>
            <a:r>
              <a:rPr lang="en-US" altLang="en-US" dirty="0" err="1"/>
              <a:t>ưu</a:t>
            </a:r>
            <a:r>
              <a:rPr lang="en-US" altLang="en-US" dirty="0"/>
              <a:t> </a:t>
            </a:r>
            <a:r>
              <a:rPr lang="en-US" altLang="en-US" dirty="0" err="1"/>
              <a:t>mã</a:t>
            </a:r>
            <a:r>
              <a:rPr lang="en-US" altLang="en-US" dirty="0"/>
              <a:t> C, C++</a:t>
            </a:r>
          </a:p>
        </p:txBody>
      </p:sp>
      <p:sp>
        <p:nvSpPr>
          <p:cNvPr id="403459" name="Rectangle 3">
            <a:extLst>
              <a:ext uri="{FF2B5EF4-FFF2-40B4-BE49-F238E27FC236}">
                <a16:creationId xmlns:a16="http://schemas.microsoft.com/office/drawing/2014/main" id="{47CA0040-F72B-41CD-903A-2E9EB2633729}"/>
              </a:ext>
            </a:extLst>
          </p:cNvPr>
          <p:cNvSpPr>
            <a:spLocks noGrp="1" noChangeArrowheads="1"/>
          </p:cNvSpPr>
          <p:nvPr>
            <p:ph type="body" idx="1"/>
          </p:nvPr>
        </p:nvSpPr>
        <p:spPr/>
        <p:txBody>
          <a:bodyPr>
            <a:normAutofit/>
          </a:bodyPr>
          <a:lstStyle/>
          <a:p>
            <a:pPr>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int fact1_func (int n) { </a:t>
            </a:r>
          </a:p>
          <a:p>
            <a:pPr>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int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fact = 1; </a:t>
            </a:r>
          </a:p>
          <a:p>
            <a:pPr>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for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 1;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a:t>
            </a:r>
            <a:r>
              <a:rPr lang="en-US" altLang="en-US" dirty="0">
                <a:solidFill>
                  <a:srgbClr val="FF0000"/>
                </a:solidFill>
                <a:latin typeface="Courier New" panose="02070309020205020404" pitchFamily="49" charset="0"/>
                <a:cs typeface="Courier New" panose="02070309020205020404" pitchFamily="49" charset="0"/>
              </a:rPr>
              <a:t>&lt;=</a:t>
            </a:r>
            <a:r>
              <a:rPr lang="en-US" altLang="en-US" dirty="0">
                <a:latin typeface="Courier New" panose="02070309020205020404" pitchFamily="49" charset="0"/>
                <a:cs typeface="Courier New" panose="02070309020205020404" pitchFamily="49" charset="0"/>
              </a:rPr>
              <a:t> n;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fact *=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a:t>
            </a:r>
          </a:p>
          <a:p>
            <a:pPr>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return (fact); </a:t>
            </a:r>
          </a:p>
          <a:p>
            <a:pPr>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a:t>
            </a:r>
          </a:p>
          <a:p>
            <a:pPr>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int fact2_func(int n) {</a:t>
            </a:r>
          </a:p>
          <a:p>
            <a:pPr>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int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fact = 1; </a:t>
            </a:r>
          </a:p>
          <a:p>
            <a:pPr>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for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 n;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a:t>
            </a:r>
            <a:r>
              <a:rPr lang="en-US" altLang="en-US" dirty="0">
                <a:solidFill>
                  <a:srgbClr val="FF0000"/>
                </a:solidFill>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 0;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fact *=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a:t>
            </a:r>
          </a:p>
          <a:p>
            <a:pPr>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return (fact); </a:t>
            </a:r>
          </a:p>
          <a:p>
            <a:pPr>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r>
              <a:rPr lang="en-US" altLang="en-US" sz="2100" dirty="0">
                <a:latin typeface="Courier New" panose="02070309020205020404" pitchFamily="49" charset="0"/>
                <a:cs typeface="Courier New" panose="02070309020205020404" pitchFamily="49" charset="0"/>
              </a:rPr>
              <a:t>fact2_func </a:t>
            </a:r>
            <a:r>
              <a:rPr lang="en-US" altLang="en-US" sz="2100" dirty="0" err="1"/>
              <a:t>nhanh</a:t>
            </a:r>
            <a:r>
              <a:rPr lang="en-US" altLang="en-US" sz="2100" dirty="0"/>
              <a:t> </a:t>
            </a:r>
            <a:r>
              <a:rPr lang="en-US" altLang="en-US" sz="2100" dirty="0" err="1"/>
              <a:t>hơn</a:t>
            </a:r>
            <a:r>
              <a:rPr lang="en-US" altLang="en-US" sz="2100" dirty="0"/>
              <a:t>, </a:t>
            </a:r>
            <a:r>
              <a:rPr lang="en-US" altLang="en-US" sz="2100" dirty="0" err="1"/>
              <a:t>vì</a:t>
            </a:r>
            <a:r>
              <a:rPr lang="en-US" altLang="en-US" sz="2100" dirty="0"/>
              <a:t> </a:t>
            </a:r>
            <a:r>
              <a:rPr lang="en-US" altLang="en-US" sz="2100" dirty="0" err="1"/>
              <a:t>phép</a:t>
            </a:r>
            <a:r>
              <a:rPr lang="en-US" altLang="en-US" sz="2100" dirty="0"/>
              <a:t> </a:t>
            </a:r>
            <a:r>
              <a:rPr lang="en-US" altLang="en-US" sz="2100" dirty="0" err="1"/>
              <a:t>thử</a:t>
            </a:r>
            <a:r>
              <a:rPr lang="en-US" altLang="en-US" sz="2100" dirty="0"/>
              <a:t> != </a:t>
            </a:r>
            <a:r>
              <a:rPr lang="en-US" altLang="en-US" sz="2100" dirty="0" err="1"/>
              <a:t>đơn</a:t>
            </a:r>
            <a:r>
              <a:rPr lang="en-US" altLang="en-US" sz="2100" dirty="0"/>
              <a:t> </a:t>
            </a:r>
            <a:r>
              <a:rPr lang="en-US" altLang="en-US" sz="2100" dirty="0" err="1"/>
              <a:t>giản</a:t>
            </a:r>
            <a:r>
              <a:rPr lang="en-US" altLang="en-US" sz="2100" dirty="0"/>
              <a:t> </a:t>
            </a:r>
            <a:r>
              <a:rPr lang="en-US" altLang="en-US" sz="2100" dirty="0" err="1"/>
              <a:t>hơn</a:t>
            </a:r>
            <a:r>
              <a:rPr lang="en-US" altLang="en-US" sz="2100" dirty="0"/>
              <a:t> &lt;= </a:t>
            </a:r>
          </a:p>
        </p:txBody>
      </p:sp>
      <p:sp>
        <p:nvSpPr>
          <p:cNvPr id="5" name="Date Placeholder 4">
            <a:extLst>
              <a:ext uri="{FF2B5EF4-FFF2-40B4-BE49-F238E27FC236}">
                <a16:creationId xmlns:a16="http://schemas.microsoft.com/office/drawing/2014/main" id="{5C2F4908-C968-4D56-9805-D491A7001E68}"/>
              </a:ext>
            </a:extLst>
          </p:cNvPr>
          <p:cNvSpPr>
            <a:spLocks noGrp="1"/>
          </p:cNvSpPr>
          <p:nvPr>
            <p:ph type="dt" sz="half" idx="10"/>
          </p:nvPr>
        </p:nvSpPr>
        <p:spPr/>
        <p:txBody>
          <a:bodyPr/>
          <a:lstStyle/>
          <a:p>
            <a:r>
              <a:rPr lang="en-US"/>
              <a:t>3/24/2020</a:t>
            </a:r>
          </a:p>
        </p:txBody>
      </p:sp>
      <p:sp>
        <p:nvSpPr>
          <p:cNvPr id="2" name="Slide Number Placeholder 1">
            <a:extLst>
              <a:ext uri="{FF2B5EF4-FFF2-40B4-BE49-F238E27FC236}">
                <a16:creationId xmlns:a16="http://schemas.microsoft.com/office/drawing/2014/main" id="{CF6755A7-AA90-41E1-9DB0-526ABF925510}"/>
              </a:ext>
            </a:extLst>
          </p:cNvPr>
          <p:cNvSpPr>
            <a:spLocks noGrp="1"/>
          </p:cNvSpPr>
          <p:nvPr>
            <p:ph type="sldNum" sz="quarter" idx="12"/>
          </p:nvPr>
        </p:nvSpPr>
        <p:spPr/>
        <p:txBody>
          <a:bodyPr/>
          <a:lstStyle/>
          <a:p>
            <a:fld id="{00ACC793-D879-4A72-AB4C-25BC676A92D0}" type="slidenum">
              <a:rPr lang="en-US" smtClean="0"/>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90679C3A-5146-42FC-AD06-D53D4DBC162B}"/>
              </a:ext>
            </a:extLst>
          </p:cNvPr>
          <p:cNvSpPr>
            <a:spLocks noGrp="1" noChangeArrowheads="1"/>
          </p:cNvSpPr>
          <p:nvPr>
            <p:ph type="title"/>
          </p:nvPr>
        </p:nvSpPr>
        <p:spPr/>
        <p:txBody>
          <a:bodyPr/>
          <a:lstStyle/>
          <a:p>
            <a:r>
              <a:rPr lang="en-US" altLang="en-US" dirty="0" err="1"/>
              <a:t>Số</a:t>
            </a:r>
            <a:r>
              <a:rPr lang="en-US" altLang="en-US" dirty="0"/>
              <a:t> </a:t>
            </a:r>
            <a:r>
              <a:rPr lang="en-US" altLang="en-US" dirty="0" err="1"/>
              <a:t>thực</a:t>
            </a:r>
            <a:r>
              <a:rPr lang="en-US" altLang="en-US" dirty="0"/>
              <a:t> </a:t>
            </a:r>
            <a:r>
              <a:rPr lang="en-US" altLang="en-US" dirty="0" err="1"/>
              <a:t>dấu</a:t>
            </a:r>
            <a:r>
              <a:rPr lang="en-US" altLang="en-US" dirty="0"/>
              <a:t> </a:t>
            </a:r>
            <a:r>
              <a:rPr lang="en-US" altLang="en-US" dirty="0" err="1"/>
              <a:t>phẩy</a:t>
            </a:r>
            <a:r>
              <a:rPr lang="en-US" altLang="en-US" dirty="0"/>
              <a:t> </a:t>
            </a:r>
            <a:r>
              <a:rPr lang="en-US" altLang="en-US" dirty="0" err="1"/>
              <a:t>động</a:t>
            </a:r>
            <a:endParaRPr lang="en-US" altLang="en-US" dirty="0"/>
          </a:p>
        </p:txBody>
      </p:sp>
      <p:sp>
        <p:nvSpPr>
          <p:cNvPr id="405507" name="Rectangle 3">
            <a:extLst>
              <a:ext uri="{FF2B5EF4-FFF2-40B4-BE49-F238E27FC236}">
                <a16:creationId xmlns:a16="http://schemas.microsoft.com/office/drawing/2014/main" id="{F87B01E0-D687-426D-8CF6-F9E010FED173}"/>
              </a:ext>
            </a:extLst>
          </p:cNvPr>
          <p:cNvSpPr>
            <a:spLocks noGrp="1" noChangeArrowheads="1"/>
          </p:cNvSpPr>
          <p:nvPr>
            <p:ph type="body" idx="1"/>
          </p:nvPr>
        </p:nvSpPr>
        <p:spPr>
          <a:xfrm>
            <a:off x="628649" y="969818"/>
            <a:ext cx="8377327" cy="5386533"/>
          </a:xfrm>
        </p:spPr>
        <p:txBody>
          <a:bodyPr>
            <a:normAutofit/>
          </a:bodyPr>
          <a:lstStyle/>
          <a:p>
            <a:pPr>
              <a:lnSpc>
                <a:spcPct val="80000"/>
              </a:lnSpc>
            </a:pPr>
            <a:r>
              <a:rPr lang="en-US" altLang="en-US" sz="2600" dirty="0"/>
              <a:t>So </a:t>
            </a:r>
            <a:r>
              <a:rPr lang="en-US" altLang="en-US" sz="2600" dirty="0" err="1"/>
              <a:t>sánh</a:t>
            </a:r>
            <a:r>
              <a:rPr lang="en-US" altLang="en-US" sz="2600" dirty="0"/>
              <a:t>:</a:t>
            </a:r>
          </a:p>
          <a:p>
            <a:pPr>
              <a:lnSpc>
                <a:spcPct val="80000"/>
              </a:lnSpc>
              <a:buFont typeface="Wingdings" panose="05000000000000000000" pitchFamily="2" charset="2"/>
              <a:buNone/>
            </a:pPr>
            <a:r>
              <a:rPr lang="en-US" altLang="en-US" sz="2600" dirty="0">
                <a:latin typeface="Courier New" panose="02070309020205020404" pitchFamily="49" charset="0"/>
                <a:cs typeface="Courier New" panose="02070309020205020404" pitchFamily="49" charset="0"/>
              </a:rPr>
              <a:t>x = x / 3.0;</a:t>
            </a:r>
          </a:p>
          <a:p>
            <a:pPr>
              <a:lnSpc>
                <a:spcPct val="80000"/>
              </a:lnSpc>
              <a:buFont typeface="Wingdings" panose="05000000000000000000" pitchFamily="2" charset="2"/>
              <a:buNone/>
            </a:pPr>
            <a:r>
              <a:rPr lang="en-US" altLang="en-US" sz="2600" dirty="0" err="1"/>
              <a:t>và</a:t>
            </a:r>
            <a:r>
              <a:rPr lang="en-US" altLang="en-US" sz="2600" dirty="0"/>
              <a:t>  </a:t>
            </a:r>
          </a:p>
          <a:p>
            <a:pPr>
              <a:lnSpc>
                <a:spcPct val="80000"/>
              </a:lnSpc>
              <a:buFont typeface="Wingdings" panose="05000000000000000000" pitchFamily="2" charset="2"/>
              <a:buNone/>
            </a:pPr>
            <a:r>
              <a:rPr lang="en-US" altLang="en-US" sz="2600" dirty="0">
                <a:latin typeface="Courier New" panose="02070309020205020404" pitchFamily="49" charset="0"/>
                <a:cs typeface="Courier New" panose="02070309020205020404" pitchFamily="49" charset="0"/>
              </a:rPr>
              <a:t>x = x * (1.0/3.0) ;</a:t>
            </a:r>
          </a:p>
          <a:p>
            <a:pPr>
              <a:lnSpc>
                <a:spcPct val="80000"/>
              </a:lnSpc>
              <a:buFont typeface="Wingdings" panose="05000000000000000000" pitchFamily="2" charset="2"/>
              <a:buNone/>
            </a:pPr>
            <a:r>
              <a:rPr lang="en-US" altLang="en-US" sz="2600" dirty="0"/>
              <a:t>(</a:t>
            </a:r>
            <a:r>
              <a:rPr lang="en-US" altLang="en-US" sz="2600" dirty="0" err="1"/>
              <a:t>biểu</a:t>
            </a:r>
            <a:r>
              <a:rPr lang="en-US" altLang="en-US" sz="2600" dirty="0"/>
              <a:t> </a:t>
            </a:r>
            <a:r>
              <a:rPr lang="en-US" altLang="en-US" sz="2600" dirty="0" err="1"/>
              <a:t>thức</a:t>
            </a:r>
            <a:r>
              <a:rPr lang="en-US" altLang="en-US" sz="2600" dirty="0"/>
              <a:t> </a:t>
            </a:r>
            <a:r>
              <a:rPr lang="en-US" altLang="en-US" sz="2600" dirty="0" err="1"/>
              <a:t>hằng</a:t>
            </a:r>
            <a:r>
              <a:rPr lang="en-US" altLang="en-US" sz="2600" dirty="0"/>
              <a:t> </a:t>
            </a:r>
            <a:r>
              <a:rPr lang="en-US" altLang="en-US" sz="2600" dirty="0" err="1"/>
              <a:t>được</a:t>
            </a:r>
            <a:r>
              <a:rPr lang="en-US" altLang="en-US" sz="2600" dirty="0"/>
              <a:t> </a:t>
            </a:r>
            <a:r>
              <a:rPr lang="en-US" altLang="en-US" sz="2600" dirty="0" err="1"/>
              <a:t>thực</a:t>
            </a:r>
            <a:r>
              <a:rPr lang="en-US" altLang="en-US" sz="2600" dirty="0"/>
              <a:t> </a:t>
            </a:r>
            <a:r>
              <a:rPr lang="en-US" altLang="en-US" sz="2600" dirty="0" err="1"/>
              <a:t>hiện</a:t>
            </a:r>
            <a:r>
              <a:rPr lang="en-US" altLang="en-US" sz="2600" dirty="0"/>
              <a:t> </a:t>
            </a:r>
            <a:r>
              <a:rPr lang="en-US" altLang="en-US" sz="2600" dirty="0" err="1"/>
              <a:t>ngay</a:t>
            </a:r>
            <a:r>
              <a:rPr lang="en-US" altLang="en-US" sz="2600" dirty="0"/>
              <a:t> </a:t>
            </a:r>
            <a:r>
              <a:rPr lang="en-US" altLang="en-US" sz="2600" dirty="0" err="1"/>
              <a:t>khi</a:t>
            </a:r>
            <a:r>
              <a:rPr lang="en-US" altLang="en-US" sz="2600" dirty="0"/>
              <a:t> </a:t>
            </a:r>
            <a:r>
              <a:rPr lang="en-US" altLang="en-US" sz="2600" dirty="0" err="1"/>
              <a:t>dịch</a:t>
            </a:r>
            <a:r>
              <a:rPr lang="en-US" altLang="en-US" sz="2600" dirty="0"/>
              <a:t>)</a:t>
            </a:r>
          </a:p>
          <a:p>
            <a:pPr>
              <a:lnSpc>
                <a:spcPct val="80000"/>
              </a:lnSpc>
            </a:pPr>
            <a:r>
              <a:rPr lang="en-US" altLang="en-US" sz="2600" dirty="0" err="1"/>
              <a:t>Hãy</a:t>
            </a:r>
            <a:r>
              <a:rPr lang="en-US" altLang="en-US" sz="2600" dirty="0"/>
              <a:t> </a:t>
            </a:r>
            <a:r>
              <a:rPr lang="en-US" altLang="en-US" sz="2600" dirty="0" err="1"/>
              <a:t>dùng</a:t>
            </a:r>
            <a:r>
              <a:rPr lang="en-US" altLang="en-US" sz="2600" dirty="0"/>
              <a:t> </a:t>
            </a:r>
            <a:r>
              <a:rPr lang="en-US" altLang="en-US" sz="2600" dirty="0">
                <a:latin typeface="Courier New" panose="02070309020205020404" pitchFamily="49" charset="0"/>
                <a:cs typeface="Courier New" panose="02070309020205020404" pitchFamily="49" charset="0"/>
              </a:rPr>
              <a:t>float</a:t>
            </a:r>
            <a:r>
              <a:rPr lang="en-US" altLang="en-US" sz="2600" dirty="0"/>
              <a:t> </a:t>
            </a:r>
            <a:r>
              <a:rPr lang="en-US" altLang="en-US" sz="2600" dirty="0" err="1"/>
              <a:t>thay</a:t>
            </a:r>
            <a:r>
              <a:rPr lang="en-US" altLang="en-US" sz="2600" dirty="0"/>
              <a:t> </a:t>
            </a:r>
            <a:r>
              <a:rPr lang="en-US" altLang="en-US" sz="2600" dirty="0" err="1"/>
              <a:t>vì</a:t>
            </a:r>
            <a:r>
              <a:rPr lang="en-US" altLang="en-US" sz="2600" dirty="0"/>
              <a:t> </a:t>
            </a:r>
            <a:r>
              <a:rPr lang="en-US" altLang="en-US" sz="2600" dirty="0">
                <a:latin typeface="Courier New" panose="02070309020205020404" pitchFamily="49" charset="0"/>
                <a:cs typeface="Courier New" panose="02070309020205020404" pitchFamily="49" charset="0"/>
              </a:rPr>
              <a:t>double</a:t>
            </a:r>
          </a:p>
          <a:p>
            <a:pPr>
              <a:lnSpc>
                <a:spcPct val="80000"/>
              </a:lnSpc>
            </a:pPr>
            <a:r>
              <a:rPr lang="en-US" altLang="en-US" sz="2600" dirty="0" err="1"/>
              <a:t>Tránh</a:t>
            </a:r>
            <a:r>
              <a:rPr lang="en-US" altLang="en-US" sz="2600" dirty="0"/>
              <a:t> </a:t>
            </a:r>
            <a:r>
              <a:rPr lang="en-US" altLang="en-US" sz="2600" dirty="0" err="1"/>
              <a:t>dùng</a:t>
            </a:r>
            <a:r>
              <a:rPr lang="en-US" altLang="en-US" sz="2600" dirty="0"/>
              <a:t> </a:t>
            </a:r>
            <a:r>
              <a:rPr lang="en-US" altLang="en-US" sz="2600" dirty="0">
                <a:latin typeface="Courier New" panose="02070309020205020404" pitchFamily="49" charset="0"/>
                <a:cs typeface="Courier New" panose="02070309020205020404" pitchFamily="49" charset="0"/>
              </a:rPr>
              <a:t>sin, exp </a:t>
            </a:r>
            <a:r>
              <a:rPr lang="en-US" altLang="en-US" sz="2600" dirty="0" err="1"/>
              <a:t>và</a:t>
            </a:r>
            <a:r>
              <a:rPr lang="en-US" altLang="en-US" sz="2600" dirty="0"/>
              <a:t> </a:t>
            </a:r>
            <a:r>
              <a:rPr lang="en-US" altLang="en-US" sz="2600" dirty="0">
                <a:latin typeface="Courier New" panose="02070309020205020404" pitchFamily="49" charset="0"/>
                <a:cs typeface="Courier New" panose="02070309020205020404" pitchFamily="49" charset="0"/>
              </a:rPr>
              <a:t>log </a:t>
            </a:r>
            <a:r>
              <a:rPr lang="en-US" altLang="en-US" sz="2600" dirty="0"/>
              <a:t>(</a:t>
            </a:r>
            <a:r>
              <a:rPr lang="en-US" altLang="en-US" sz="2600" dirty="0" err="1"/>
              <a:t>chậm</a:t>
            </a:r>
            <a:r>
              <a:rPr lang="en-US" altLang="en-US" sz="2600" dirty="0"/>
              <a:t> </a:t>
            </a:r>
            <a:r>
              <a:rPr lang="en-US" altLang="en-US" sz="2600" dirty="0" err="1"/>
              <a:t>gấp</a:t>
            </a:r>
            <a:r>
              <a:rPr lang="en-US" altLang="en-US" sz="2600" dirty="0"/>
              <a:t> 10 </a:t>
            </a:r>
            <a:r>
              <a:rPr lang="en-US" altLang="en-US" sz="2600" dirty="0" err="1"/>
              <a:t>lần</a:t>
            </a:r>
            <a:r>
              <a:rPr lang="en-US" altLang="en-US" sz="2600" dirty="0"/>
              <a:t> * )</a:t>
            </a:r>
          </a:p>
          <a:p>
            <a:r>
              <a:rPr lang="en-US" altLang="en-US" sz="2800" dirty="0" err="1"/>
              <a:t>Dùng</a:t>
            </a:r>
            <a:r>
              <a:rPr lang="en-US" altLang="en-US" sz="2800" dirty="0"/>
              <a:t> </a:t>
            </a:r>
            <a:r>
              <a:rPr lang="en-US" altLang="en-US" sz="2800" dirty="0">
                <a:latin typeface="Courier New" panose="02070309020205020404" pitchFamily="49" charset="0"/>
                <a:cs typeface="Courier New" panose="02070309020205020404" pitchFamily="49" charset="0"/>
              </a:rPr>
              <a:t>x * 0.5 </a:t>
            </a:r>
            <a:r>
              <a:rPr lang="en-US" altLang="en-US" sz="2800" dirty="0" err="1"/>
              <a:t>thay</a:t>
            </a:r>
            <a:r>
              <a:rPr lang="en-US" altLang="en-US" sz="2800" dirty="0"/>
              <a:t> </a:t>
            </a:r>
            <a:r>
              <a:rPr lang="en-US" altLang="en-US" sz="2800" dirty="0" err="1"/>
              <a:t>vì</a:t>
            </a:r>
            <a:r>
              <a:rPr lang="en-US" altLang="en-US" sz="2800" dirty="0"/>
              <a:t> </a:t>
            </a:r>
            <a:r>
              <a:rPr lang="en-US" altLang="en-US" sz="2800" dirty="0">
                <a:latin typeface="Courier New" panose="02070309020205020404" pitchFamily="49" charset="0"/>
                <a:cs typeface="Courier New" panose="02070309020205020404" pitchFamily="49" charset="0"/>
              </a:rPr>
              <a:t>x / 2.0</a:t>
            </a:r>
            <a:endParaRPr lang="en-US" altLang="en-US" sz="2800" dirty="0"/>
          </a:p>
          <a:p>
            <a:r>
              <a:rPr lang="en-US" altLang="en-US" sz="2800" dirty="0" err="1">
                <a:latin typeface="Courier New" panose="02070309020205020404" pitchFamily="49" charset="0"/>
                <a:cs typeface="Courier New" panose="02070309020205020404" pitchFamily="49" charset="0"/>
              </a:rPr>
              <a:t>x+x+x</a:t>
            </a:r>
            <a:r>
              <a:rPr lang="en-US" altLang="en-US" sz="2800" dirty="0">
                <a:latin typeface="Courier New" panose="02070309020205020404" pitchFamily="49" charset="0"/>
                <a:cs typeface="Courier New" panose="02070309020205020404" pitchFamily="49" charset="0"/>
              </a:rPr>
              <a:t> </a:t>
            </a:r>
            <a:r>
              <a:rPr lang="en-US" altLang="en-US" sz="2800" dirty="0" err="1"/>
              <a:t>thay</a:t>
            </a:r>
            <a:r>
              <a:rPr lang="en-US" altLang="en-US" sz="2800" dirty="0"/>
              <a:t> </a:t>
            </a:r>
            <a:r>
              <a:rPr lang="en-US" altLang="en-US" sz="2800" dirty="0" err="1"/>
              <a:t>vì</a:t>
            </a:r>
            <a:r>
              <a:rPr lang="en-US" altLang="en-US" sz="2800" dirty="0"/>
              <a:t> </a:t>
            </a:r>
            <a:r>
              <a:rPr lang="en-US" altLang="en-US" sz="2800" dirty="0">
                <a:latin typeface="Courier New" panose="02070309020205020404" pitchFamily="49" charset="0"/>
                <a:cs typeface="Courier New" panose="02070309020205020404" pitchFamily="49" charset="0"/>
              </a:rPr>
              <a:t>x*3</a:t>
            </a:r>
          </a:p>
          <a:p>
            <a:r>
              <a:rPr lang="en-US" altLang="en-US" sz="2800" dirty="0" err="1"/>
              <a:t>Mảng</a:t>
            </a:r>
            <a:r>
              <a:rPr lang="en-US" altLang="en-US" sz="2800" dirty="0"/>
              <a:t> 1 </a:t>
            </a:r>
            <a:r>
              <a:rPr lang="en-US" altLang="en-US" sz="2800" dirty="0" err="1"/>
              <a:t>chiều</a:t>
            </a:r>
            <a:r>
              <a:rPr lang="en-US" altLang="en-US" sz="2800" dirty="0"/>
              <a:t> </a:t>
            </a:r>
            <a:r>
              <a:rPr lang="en-US" altLang="en-US" sz="2800" dirty="0" err="1"/>
              <a:t>nhanh</a:t>
            </a:r>
            <a:r>
              <a:rPr lang="en-US" altLang="en-US" sz="2800" dirty="0"/>
              <a:t> </a:t>
            </a:r>
            <a:r>
              <a:rPr lang="en-US" altLang="en-US" sz="2800" dirty="0" err="1"/>
              <a:t>hơn</a:t>
            </a:r>
            <a:r>
              <a:rPr lang="en-US" altLang="en-US" sz="2800" dirty="0"/>
              <a:t> </a:t>
            </a:r>
            <a:r>
              <a:rPr lang="en-US" altLang="en-US" sz="2800" dirty="0" err="1"/>
              <a:t>mảng</a:t>
            </a:r>
            <a:r>
              <a:rPr lang="en-US" altLang="en-US" sz="2800" dirty="0"/>
              <a:t> </a:t>
            </a:r>
            <a:r>
              <a:rPr lang="en-US" altLang="en-US" sz="2800" dirty="0" err="1"/>
              <a:t>nhiều</a:t>
            </a:r>
            <a:r>
              <a:rPr lang="en-US" altLang="en-US" sz="2800" dirty="0"/>
              <a:t> </a:t>
            </a:r>
            <a:r>
              <a:rPr lang="en-US" altLang="en-US" sz="2800" dirty="0" err="1"/>
              <a:t>chiều</a:t>
            </a:r>
            <a:endParaRPr lang="en-US" altLang="en-US" sz="2800" dirty="0"/>
          </a:p>
          <a:p>
            <a:r>
              <a:rPr lang="en-US" altLang="en-US" sz="2800" dirty="0" err="1"/>
              <a:t>Tránh</a:t>
            </a:r>
            <a:r>
              <a:rPr lang="en-US" altLang="en-US" sz="2800" dirty="0"/>
              <a:t> </a:t>
            </a:r>
            <a:r>
              <a:rPr lang="en-US" altLang="en-US" sz="2800" dirty="0" err="1"/>
              <a:t>dùng</a:t>
            </a:r>
            <a:r>
              <a:rPr lang="en-US" altLang="en-US" sz="2800" dirty="0"/>
              <a:t> </a:t>
            </a:r>
            <a:r>
              <a:rPr lang="en-US" altLang="en-US" sz="2800" dirty="0" err="1"/>
              <a:t>đệ</a:t>
            </a:r>
            <a:r>
              <a:rPr lang="en-US" altLang="en-US" sz="2800" dirty="0"/>
              <a:t> </a:t>
            </a:r>
            <a:r>
              <a:rPr lang="en-US" altLang="en-US" sz="2800" dirty="0" err="1"/>
              <a:t>quy</a:t>
            </a:r>
            <a:endParaRPr lang="en-US" altLang="en-US" sz="2800" dirty="0"/>
          </a:p>
          <a:p>
            <a:pPr>
              <a:lnSpc>
                <a:spcPct val="80000"/>
              </a:lnSpc>
            </a:pPr>
            <a:endParaRPr lang="en-US" altLang="en-US" sz="2600" dirty="0"/>
          </a:p>
        </p:txBody>
      </p:sp>
      <p:sp>
        <p:nvSpPr>
          <p:cNvPr id="2" name="Date Placeholder 1">
            <a:extLst>
              <a:ext uri="{FF2B5EF4-FFF2-40B4-BE49-F238E27FC236}">
                <a16:creationId xmlns:a16="http://schemas.microsoft.com/office/drawing/2014/main" id="{F505EF71-5717-4E5E-A282-18D2F28FC72F}"/>
              </a:ext>
            </a:extLst>
          </p:cNvPr>
          <p:cNvSpPr>
            <a:spLocks noGrp="1"/>
          </p:cNvSpPr>
          <p:nvPr>
            <p:ph type="dt" sz="half" idx="10"/>
          </p:nvPr>
        </p:nvSpPr>
        <p:spPr/>
        <p:txBody>
          <a:bodyPr/>
          <a:lstStyle/>
          <a:p>
            <a:r>
              <a:rPr lang="en-US"/>
              <a:t>3/24/2020</a:t>
            </a:r>
          </a:p>
        </p:txBody>
      </p:sp>
      <p:sp>
        <p:nvSpPr>
          <p:cNvPr id="3" name="Slide Number Placeholder 2">
            <a:extLst>
              <a:ext uri="{FF2B5EF4-FFF2-40B4-BE49-F238E27FC236}">
                <a16:creationId xmlns:a16="http://schemas.microsoft.com/office/drawing/2014/main" id="{A456A95E-0D00-41E7-9D5A-3BAE058FA255}"/>
              </a:ext>
            </a:extLst>
          </p:cNvPr>
          <p:cNvSpPr>
            <a:spLocks noGrp="1"/>
          </p:cNvSpPr>
          <p:nvPr>
            <p:ph type="sldNum" sz="quarter" idx="12"/>
          </p:nvPr>
        </p:nvSpPr>
        <p:spPr/>
        <p:txBody>
          <a:bodyPr/>
          <a:lstStyle/>
          <a:p>
            <a:fld id="{00ACC793-D879-4A72-AB4C-25BC676A92D0}" type="slidenum">
              <a:rPr lang="en-US" smtClean="0"/>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 </a:t>
            </a:r>
            <a:r>
              <a:rPr lang="en-CA" dirty="0" err="1"/>
              <a:t>trỏ</a:t>
            </a:r>
            <a:r>
              <a:rPr lang="en-CA" dirty="0"/>
              <a:t> </a:t>
            </a:r>
            <a:r>
              <a:rPr lang="en-CA" dirty="0" err="1"/>
              <a:t>và</a:t>
            </a:r>
            <a:r>
              <a:rPr lang="en-CA" dirty="0"/>
              <a:t> </a:t>
            </a:r>
            <a:r>
              <a:rPr lang="en-CA" dirty="0" err="1"/>
              <a:t>mảng</a:t>
            </a:r>
            <a:endParaRPr lang="en-CA" dirty="0"/>
          </a:p>
        </p:txBody>
      </p:sp>
      <p:sp>
        <p:nvSpPr>
          <p:cNvPr id="3" name="Content Placeholder 2"/>
          <p:cNvSpPr>
            <a:spLocks noGrp="1"/>
          </p:cNvSpPr>
          <p:nvPr>
            <p:ph idx="1"/>
          </p:nvPr>
        </p:nvSpPr>
        <p:spPr/>
        <p:txBody>
          <a:bodyPr>
            <a:normAutofit/>
          </a:bodyPr>
          <a:lstStyle/>
          <a:p>
            <a:r>
              <a:rPr lang="vi-VN" sz="3200"/>
              <a:t>Truy cập các phần tử mảng bằng con trỏ </a:t>
            </a:r>
            <a:endParaRPr lang="en-CA" sz="3200" dirty="0">
              <a:solidFill>
                <a:srgbClr val="FF0000"/>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75D95DD-75DA-41CC-81CC-31A1398586C4}"/>
              </a:ext>
            </a:extLst>
          </p:cNvPr>
          <p:cNvSpPr>
            <a:spLocks noGrp="1"/>
          </p:cNvSpPr>
          <p:nvPr>
            <p:ph type="sldNum" sz="quarter" idx="12"/>
          </p:nvPr>
        </p:nvSpPr>
        <p:spPr>
          <a:xfrm>
            <a:off x="6457950" y="6356351"/>
            <a:ext cx="2057400" cy="365125"/>
          </a:xfrm>
        </p:spPr>
        <p:txBody>
          <a:bodyPr/>
          <a:lstStyle/>
          <a:p>
            <a:fld id="{8C13379D-D487-4446-85FC-E9ED5B8B80F6}" type="slidenum">
              <a:rPr lang="en-US" smtClean="0"/>
              <a:pPr/>
              <a:t>6</a:t>
            </a:fld>
            <a:endParaRPr lang="en-US"/>
          </a:p>
        </p:txBody>
      </p:sp>
      <p:graphicFrame>
        <p:nvGraphicFramePr>
          <p:cNvPr id="5" name="Table 4">
            <a:extLst>
              <a:ext uri="{FF2B5EF4-FFF2-40B4-BE49-F238E27FC236}">
                <a16:creationId xmlns:a16="http://schemas.microsoft.com/office/drawing/2014/main" id="{A22FB4F0-6723-46D9-B58D-138D2DB6EC5B}"/>
              </a:ext>
            </a:extLst>
          </p:cNvPr>
          <p:cNvGraphicFramePr>
            <a:graphicFrameLocks noGrp="1"/>
          </p:cNvGraphicFramePr>
          <p:nvPr/>
        </p:nvGraphicFramePr>
        <p:xfrm>
          <a:off x="666750" y="1972733"/>
          <a:ext cx="7848600" cy="2570017"/>
        </p:xfrm>
        <a:graphic>
          <a:graphicData uri="http://schemas.openxmlformats.org/drawingml/2006/table">
            <a:tbl>
              <a:tblPr firstRow="1" bandRow="1">
                <a:tableStyleId>{BC89EF96-8CEA-46FF-86C4-4CE0E7609802}</a:tableStyleId>
              </a:tblPr>
              <a:tblGrid>
                <a:gridCol w="36576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762000">
                <a:tc>
                  <a:txBody>
                    <a:bodyPr/>
                    <a:lstStyle/>
                    <a:p>
                      <a:pPr algn="ctr"/>
                      <a:r>
                        <a:rPr lang="en-US" sz="2400" b="1">
                          <a:latin typeface="Nina" pitchFamily="34" charset="0"/>
                        </a:rPr>
                        <a:t>Kiểu</a:t>
                      </a:r>
                      <a:r>
                        <a:rPr lang="en-US" sz="2400" b="1" baseline="0">
                          <a:latin typeface="Nina" pitchFamily="34" charset="0"/>
                        </a:rPr>
                        <a:t> mảng</a:t>
                      </a:r>
                      <a:endParaRPr lang="en-US" sz="2400" b="1">
                        <a:latin typeface="Nina" pitchFamily="34" charset="0"/>
                      </a:endParaRPr>
                    </a:p>
                  </a:txBody>
                  <a:tcPr/>
                </a:tc>
                <a:tc>
                  <a:txBody>
                    <a:bodyPr/>
                    <a:lstStyle/>
                    <a:p>
                      <a:pPr algn="ctr"/>
                      <a:r>
                        <a:rPr lang="en-US" sz="2400" b="1">
                          <a:latin typeface="Nina" pitchFamily="34" charset="0"/>
                        </a:rPr>
                        <a:t>Kiểu con trỏ</a:t>
                      </a:r>
                    </a:p>
                  </a:txBody>
                  <a:tcPr/>
                </a:tc>
                <a:extLst>
                  <a:ext uri="{0D108BD9-81ED-4DB2-BD59-A6C34878D82A}">
                    <a16:rowId xmlns:a16="http://schemas.microsoft.com/office/drawing/2014/main" val="10000"/>
                  </a:ext>
                </a:extLst>
              </a:tr>
              <a:tr h="630381">
                <a:tc>
                  <a:txBody>
                    <a:bodyPr/>
                    <a:lstStyle/>
                    <a:p>
                      <a:pPr algn="l"/>
                      <a:r>
                        <a:rPr lang="en-US" sz="2400" b="1">
                          <a:solidFill>
                            <a:srgbClr val="000000"/>
                          </a:solidFill>
                          <a:latin typeface="Nina" pitchFamily="34" charset="0"/>
                        </a:rPr>
                        <a:t>&amp;&lt;Tên mảng&gt;[0] </a:t>
                      </a:r>
                      <a:endParaRPr lang="en-US" sz="2400" b="1">
                        <a:latin typeface="Ni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a:solidFill>
                            <a:srgbClr val="000000"/>
                          </a:solidFill>
                          <a:latin typeface="Nina" pitchFamily="34" charset="0"/>
                        </a:rPr>
                        <a:t>&lt;Tên con trỏ &gt; </a:t>
                      </a:r>
                      <a:endParaRPr lang="en-US" sz="2400" b="1">
                        <a:latin typeface="Nina" pitchFamily="34" charset="0"/>
                      </a:endParaRPr>
                    </a:p>
                  </a:txBody>
                  <a:tcPr/>
                </a:tc>
                <a:extLst>
                  <a:ext uri="{0D108BD9-81ED-4DB2-BD59-A6C34878D82A}">
                    <a16:rowId xmlns:a16="http://schemas.microsoft.com/office/drawing/2014/main" val="10001"/>
                  </a:ext>
                </a:extLst>
              </a:tr>
              <a:tr h="588818">
                <a:tc>
                  <a:txBody>
                    <a:bodyPr/>
                    <a:lstStyle/>
                    <a:p>
                      <a:pPr algn="l"/>
                      <a:r>
                        <a:rPr kumimoji="0" lang="en-US" sz="2400" b="1" i="0" u="none" strike="noStrike" cap="none" normalizeH="0" baseline="0">
                          <a:ln>
                            <a:noFill/>
                          </a:ln>
                          <a:solidFill>
                            <a:srgbClr val="000000"/>
                          </a:solidFill>
                          <a:effectLst/>
                          <a:latin typeface="Nina" pitchFamily="34" charset="0"/>
                          <a:cs typeface="Tahoma" pitchFamily="34" charset="0"/>
                        </a:rPr>
                        <a:t>&amp;&lt;Tên mảng&gt; [&lt;Vị trí&gt;] </a:t>
                      </a:r>
                      <a:endParaRPr lang="en-US" sz="2400" b="1">
                        <a:latin typeface="Nina" pitchFamily="34" charset="0"/>
                      </a:endParaRPr>
                    </a:p>
                  </a:txBody>
                  <a:tcPr/>
                </a:tc>
                <a:tc>
                  <a:txBody>
                    <a:bodyPr/>
                    <a:lstStyle/>
                    <a:p>
                      <a:pPr algn="l"/>
                      <a:r>
                        <a:rPr kumimoji="0" lang="en-US" sz="2400" b="1" i="0" u="none" strike="noStrike" cap="none" normalizeH="0" baseline="0">
                          <a:ln>
                            <a:noFill/>
                          </a:ln>
                          <a:solidFill>
                            <a:srgbClr val="000000"/>
                          </a:solidFill>
                          <a:effectLst/>
                          <a:latin typeface="Nina" pitchFamily="34" charset="0"/>
                          <a:cs typeface="Tahoma" pitchFamily="34" charset="0"/>
                        </a:rPr>
                        <a:t>&lt;Tên con trỏ&gt; + &lt;Vị trí&gt; </a:t>
                      </a:r>
                      <a:endParaRPr lang="en-US" sz="2400" b="1">
                        <a:latin typeface="Nina" pitchFamily="34" charset="0"/>
                      </a:endParaRPr>
                    </a:p>
                  </a:txBody>
                  <a:tcPr/>
                </a:tc>
                <a:extLst>
                  <a:ext uri="{0D108BD9-81ED-4DB2-BD59-A6C34878D82A}">
                    <a16:rowId xmlns:a16="http://schemas.microsoft.com/office/drawing/2014/main" val="10002"/>
                  </a:ext>
                </a:extLst>
              </a:tr>
              <a:tr h="588818">
                <a:tc>
                  <a:txBody>
                    <a:bodyPr/>
                    <a:lstStyle/>
                    <a:p>
                      <a:pPr algn="l"/>
                      <a:r>
                        <a:rPr kumimoji="0" lang="en-US" sz="2400" b="1" i="0" u="none" strike="noStrike" cap="none" normalizeH="0" baseline="0">
                          <a:ln>
                            <a:noFill/>
                          </a:ln>
                          <a:solidFill>
                            <a:srgbClr val="000000"/>
                          </a:solidFill>
                          <a:effectLst/>
                          <a:latin typeface="Nina" pitchFamily="34" charset="0"/>
                          <a:cs typeface="Tahoma" pitchFamily="34" charset="0"/>
                        </a:rPr>
                        <a:t>&lt;Tên mảng&gt;[&lt;Vị trí&gt;] </a:t>
                      </a:r>
                      <a:endParaRPr lang="en-US" sz="2400" b="1">
                        <a:latin typeface="Nina" pitchFamily="34" charset="0"/>
                      </a:endParaRPr>
                    </a:p>
                  </a:txBody>
                  <a:tcPr/>
                </a:tc>
                <a:tc>
                  <a:txBody>
                    <a:bodyPr/>
                    <a:lstStyle/>
                    <a:p>
                      <a:pPr algn="l"/>
                      <a:r>
                        <a:rPr kumimoji="0" lang="en-US" sz="2400" b="1" i="0" u="none" strike="noStrike" cap="none" normalizeH="0" baseline="0">
                          <a:ln>
                            <a:noFill/>
                          </a:ln>
                          <a:solidFill>
                            <a:srgbClr val="000000"/>
                          </a:solidFill>
                          <a:effectLst/>
                          <a:latin typeface="Nina" pitchFamily="34" charset="0"/>
                          <a:cs typeface="Tahoma" pitchFamily="34" charset="0"/>
                        </a:rPr>
                        <a:t>*(&lt; Tên con trỏ &gt; + &lt;Vị trí&gt;) </a:t>
                      </a:r>
                      <a:endParaRPr lang="en-US" sz="2400" b="1">
                        <a:latin typeface="Nina"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26871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
          <p:cNvSpPr txBox="1">
            <a:spLocks noChangeArrowheads="1"/>
          </p:cNvSpPr>
          <p:nvPr/>
        </p:nvSpPr>
        <p:spPr>
          <a:xfrm>
            <a:off x="412708" y="371062"/>
            <a:ext cx="1711367" cy="11432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Segoe UI" panose="020B0502040204020203" pitchFamily="34" charset="0"/>
                <a:ea typeface="Roboto Slab" pitchFamily="2" charset="0"/>
                <a:cs typeface="Segoe UI" panose="020B0502040204020203" pitchFamily="34" charset="0"/>
                <a:sym typeface="Arial"/>
              </a:defRPr>
            </a:lvl1pPr>
          </a:lstStyle>
          <a:p>
            <a:r>
              <a:rPr lang="vi-VN" altLang="en-US" sz="3200" b="1" dirty="0">
                <a:solidFill>
                  <a:schemeClr val="bg1"/>
                </a:solidFill>
                <a:latin typeface="Roboto Slab" pitchFamily="2" charset="0"/>
              </a:rPr>
              <a:t>Ví dụ</a:t>
            </a:r>
            <a:endParaRPr lang="en-US" altLang="en-US" sz="3200" b="1" dirty="0">
              <a:solidFill>
                <a:schemeClr val="bg1"/>
              </a:solidFill>
              <a:latin typeface="Roboto Slab" pitchFamily="2" charset="0"/>
            </a:endParaRPr>
          </a:p>
        </p:txBody>
      </p:sp>
      <p:sp>
        <p:nvSpPr>
          <p:cNvPr id="4" name="Rectangle 4"/>
          <p:cNvSpPr txBox="1">
            <a:spLocks noChangeArrowheads="1"/>
          </p:cNvSpPr>
          <p:nvPr/>
        </p:nvSpPr>
        <p:spPr>
          <a:xfrm>
            <a:off x="2540000" y="371063"/>
            <a:ext cx="6133220" cy="5978432"/>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vi-VN" altLang="en-US" sz="2400" b="1" dirty="0"/>
              <a:t>Tính giai thừa của n</a:t>
            </a:r>
          </a:p>
          <a:p>
            <a:endParaRPr lang="vi-VN" altLang="en-US" sz="2800" dirty="0"/>
          </a:p>
          <a:p>
            <a:pPr marL="457200" indent="-457200">
              <a:buFont typeface="Wingdings" panose="05000000000000000000" pitchFamily="2" charset="2"/>
              <a:buChar char="§"/>
            </a:pPr>
            <a:r>
              <a:rPr lang="en-US" altLang="en-US" sz="2400" dirty="0" err="1"/>
              <a:t>Định</a:t>
            </a:r>
            <a:r>
              <a:rPr lang="en-US" altLang="en-US" sz="2400" dirty="0"/>
              <a:t> </a:t>
            </a:r>
            <a:r>
              <a:rPr lang="en-US" altLang="en-US" sz="2400" dirty="0" err="1"/>
              <a:t>nghĩa</a:t>
            </a:r>
            <a:r>
              <a:rPr lang="en-US" altLang="en-US" sz="2400" dirty="0"/>
              <a:t> </a:t>
            </a:r>
            <a:r>
              <a:rPr lang="en-US" altLang="en-US" sz="2400" dirty="0" err="1"/>
              <a:t>không</a:t>
            </a:r>
            <a:r>
              <a:rPr lang="en-US" altLang="en-US" sz="2400" dirty="0"/>
              <a:t> </a:t>
            </a:r>
            <a:r>
              <a:rPr lang="vi-VN" altLang="en-US" sz="2400" dirty="0"/>
              <a:t>đệ quy</a:t>
            </a:r>
            <a:r>
              <a:rPr lang="en-US" altLang="en-US" sz="2400" dirty="0"/>
              <a:t> n!</a:t>
            </a:r>
          </a:p>
          <a:p>
            <a:pPr lvl="1" algn="ctr"/>
            <a:r>
              <a:rPr lang="en-US" altLang="en-US" sz="2400" b="1" dirty="0">
                <a:solidFill>
                  <a:srgbClr val="E42426"/>
                </a:solidFill>
              </a:rPr>
              <a:t>n! = n * (n-1) * … * 1</a:t>
            </a:r>
          </a:p>
          <a:p>
            <a:pPr marL="457200" indent="-457200">
              <a:buFont typeface="Wingdings" panose="05000000000000000000" pitchFamily="2" charset="2"/>
              <a:buChar char="§"/>
            </a:pPr>
            <a:r>
              <a:rPr lang="en-US" altLang="en-US" sz="2400" dirty="0" err="1"/>
              <a:t>Định</a:t>
            </a:r>
            <a:r>
              <a:rPr lang="en-US" altLang="en-US" sz="2400" dirty="0"/>
              <a:t> </a:t>
            </a:r>
            <a:r>
              <a:rPr lang="en-US" altLang="en-US" sz="2400" dirty="0" err="1"/>
              <a:t>nghĩa</a:t>
            </a:r>
            <a:r>
              <a:rPr lang="en-US" altLang="en-US" sz="2400" dirty="0"/>
              <a:t> </a:t>
            </a:r>
            <a:r>
              <a:rPr lang="vi-VN" altLang="en-US" sz="2400" dirty="0"/>
              <a:t>đệ quy</a:t>
            </a:r>
            <a:r>
              <a:rPr lang="en-US" altLang="en-US" sz="2400" dirty="0"/>
              <a:t>:</a:t>
            </a:r>
          </a:p>
          <a:p>
            <a:pPr lvl="2"/>
            <a:r>
              <a:rPr lang="vi-VN" altLang="en-US" sz="2400" b="1" dirty="0">
                <a:solidFill>
                  <a:srgbClr val="E42426"/>
                </a:solidFill>
              </a:rPr>
              <a:t>		</a:t>
            </a:r>
            <a:r>
              <a:rPr lang="en-US" altLang="en-US" sz="2400" b="1" dirty="0">
                <a:solidFill>
                  <a:srgbClr val="E42426"/>
                </a:solidFill>
              </a:rPr>
              <a:t>n! =     	1	</a:t>
            </a:r>
            <a:r>
              <a:rPr lang="en-US" altLang="en-US" sz="2400" dirty="0" err="1">
                <a:solidFill>
                  <a:srgbClr val="E42426"/>
                </a:solidFill>
              </a:rPr>
              <a:t>nếu</a:t>
            </a:r>
            <a:r>
              <a:rPr lang="en-US" altLang="en-US" sz="2400" dirty="0">
                <a:solidFill>
                  <a:srgbClr val="E42426"/>
                </a:solidFill>
              </a:rPr>
              <a:t> n=0</a:t>
            </a:r>
          </a:p>
          <a:p>
            <a:pPr marL="457200" lvl="1"/>
            <a:r>
              <a:rPr lang="en-US" altLang="en-US" sz="2400" b="1" dirty="0">
                <a:solidFill>
                  <a:srgbClr val="E42426"/>
                </a:solidFill>
              </a:rPr>
              <a:t>	</a:t>
            </a:r>
            <a:r>
              <a:rPr lang="vi-VN" altLang="en-US" sz="2400" b="1" dirty="0">
                <a:solidFill>
                  <a:srgbClr val="E42426"/>
                </a:solidFill>
              </a:rPr>
              <a:t>	</a:t>
            </a:r>
            <a:r>
              <a:rPr lang="en-US" altLang="en-US" sz="2400" b="1" dirty="0">
                <a:solidFill>
                  <a:srgbClr val="E42426"/>
                </a:solidFill>
              </a:rPr>
              <a:t>n * (n-1)!	</a:t>
            </a:r>
            <a:r>
              <a:rPr lang="en-US" altLang="en-US" sz="2400" dirty="0" err="1">
                <a:solidFill>
                  <a:srgbClr val="E42426"/>
                </a:solidFill>
              </a:rPr>
              <a:t>nếu</a:t>
            </a:r>
            <a:r>
              <a:rPr lang="en-US" altLang="en-US" sz="2400" dirty="0">
                <a:solidFill>
                  <a:srgbClr val="E42426"/>
                </a:solidFill>
              </a:rPr>
              <a:t> n&gt;0</a:t>
            </a:r>
          </a:p>
          <a:p>
            <a:endParaRPr lang="vi-VN" altLang="en-US" sz="2800" dirty="0"/>
          </a:p>
          <a:p>
            <a:r>
              <a:rPr lang="en-US" altLang="en-US" sz="2400" dirty="0" err="1"/>
              <a:t>Mã</a:t>
            </a:r>
            <a:r>
              <a:rPr lang="en-US" altLang="en-US" sz="2400" dirty="0"/>
              <a:t> C++</a:t>
            </a:r>
          </a:p>
          <a:p>
            <a:pPr marL="457200" lvl="1"/>
            <a:r>
              <a:rPr lang="en-US" altLang="en-US" sz="2200" dirty="0" err="1">
                <a:solidFill>
                  <a:srgbClr val="E42426"/>
                </a:solidFill>
                <a:latin typeface="Consolas" panose="020B0609020204030204" pitchFamily="49" charset="0"/>
                <a:cs typeface="Consolas" panose="020B0609020204030204" pitchFamily="49" charset="0"/>
              </a:rPr>
              <a:t>int</a:t>
            </a:r>
            <a:r>
              <a:rPr lang="en-US" altLang="en-US" sz="2200" dirty="0">
                <a:solidFill>
                  <a:srgbClr val="E42426"/>
                </a:solidFill>
                <a:latin typeface="Consolas" panose="020B0609020204030204" pitchFamily="49" charset="0"/>
                <a:cs typeface="Consolas" panose="020B0609020204030204" pitchFamily="49" charset="0"/>
              </a:rPr>
              <a:t> factorial(</a:t>
            </a:r>
            <a:r>
              <a:rPr lang="en-US" altLang="en-US" sz="2200" dirty="0" err="1">
                <a:solidFill>
                  <a:srgbClr val="E42426"/>
                </a:solidFill>
                <a:latin typeface="Consolas" panose="020B0609020204030204" pitchFamily="49" charset="0"/>
                <a:cs typeface="Consolas" panose="020B0609020204030204" pitchFamily="49" charset="0"/>
              </a:rPr>
              <a:t>int</a:t>
            </a:r>
            <a:r>
              <a:rPr lang="en-US" altLang="en-US" sz="2200" dirty="0">
                <a:solidFill>
                  <a:srgbClr val="E42426"/>
                </a:solidFill>
                <a:latin typeface="Consolas" panose="020B0609020204030204" pitchFamily="49" charset="0"/>
                <a:cs typeface="Consolas" panose="020B0609020204030204" pitchFamily="49" charset="0"/>
              </a:rPr>
              <a:t> n) {</a:t>
            </a:r>
          </a:p>
          <a:p>
            <a:pPr marL="457200" lvl="1"/>
            <a:r>
              <a:rPr lang="en-US" altLang="en-US" sz="2200" dirty="0">
                <a:solidFill>
                  <a:srgbClr val="E42426"/>
                </a:solidFill>
                <a:latin typeface="Consolas" panose="020B0609020204030204" pitchFamily="49" charset="0"/>
                <a:cs typeface="Consolas" panose="020B0609020204030204" pitchFamily="49" charset="0"/>
              </a:rPr>
              <a:t>	if (n==0) 	return 1;</a:t>
            </a:r>
          </a:p>
          <a:p>
            <a:pPr marL="457200" lvl="1"/>
            <a:r>
              <a:rPr lang="en-US" altLang="en-US" sz="2200" dirty="0">
                <a:solidFill>
                  <a:srgbClr val="E42426"/>
                </a:solidFill>
                <a:latin typeface="Consolas" panose="020B0609020204030204" pitchFamily="49" charset="0"/>
                <a:cs typeface="Consolas" panose="020B0609020204030204" pitchFamily="49" charset="0"/>
              </a:rPr>
              <a:t>	else 	</a:t>
            </a:r>
            <a:endParaRPr lang="vi-VN" altLang="en-US" sz="2200" dirty="0">
              <a:solidFill>
                <a:srgbClr val="E42426"/>
              </a:solidFill>
              <a:latin typeface="Consolas" panose="020B0609020204030204" pitchFamily="49" charset="0"/>
              <a:cs typeface="Consolas" panose="020B0609020204030204" pitchFamily="49" charset="0"/>
            </a:endParaRPr>
          </a:p>
          <a:p>
            <a:pPr marL="457200" lvl="1"/>
            <a:r>
              <a:rPr lang="vi-VN" altLang="en-US" sz="2200" dirty="0">
                <a:solidFill>
                  <a:srgbClr val="E42426"/>
                </a:solidFill>
                <a:latin typeface="Consolas" panose="020B0609020204030204" pitchFamily="49" charset="0"/>
                <a:cs typeface="Consolas" panose="020B0609020204030204" pitchFamily="49" charset="0"/>
              </a:rPr>
              <a:t>     </a:t>
            </a:r>
            <a:r>
              <a:rPr lang="en-US" altLang="en-US" sz="2200" dirty="0">
                <a:solidFill>
                  <a:srgbClr val="E42426"/>
                </a:solidFill>
                <a:latin typeface="Consolas" panose="020B0609020204030204" pitchFamily="49" charset="0"/>
                <a:cs typeface="Consolas" panose="020B0609020204030204" pitchFamily="49" charset="0"/>
              </a:rPr>
              <a:t>return (n * factorial(n - 1));</a:t>
            </a:r>
          </a:p>
          <a:p>
            <a:pPr marL="457200" lvl="1"/>
            <a:r>
              <a:rPr lang="en-US" altLang="en-US" sz="2200" dirty="0">
                <a:solidFill>
                  <a:srgbClr val="E42426"/>
                </a:solidFill>
                <a:latin typeface="Consolas" panose="020B0609020204030204" pitchFamily="49" charset="0"/>
                <a:cs typeface="Consolas" panose="020B0609020204030204" pitchFamily="49" charset="0"/>
              </a:rPr>
              <a:t>}</a:t>
            </a:r>
            <a:endParaRPr lang="en-US" altLang="en-US" sz="2200" dirty="0">
              <a:solidFill>
                <a:srgbClr val="E42426"/>
              </a:solidFill>
            </a:endParaRPr>
          </a:p>
        </p:txBody>
      </p:sp>
    </p:spTree>
    <p:extLst>
      <p:ext uri="{BB962C8B-B14F-4D97-AF65-F5344CB8AC3E}">
        <p14:creationId xmlns:p14="http://schemas.microsoft.com/office/powerpoint/2010/main" val="388111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anim calcmode="lin" valueType="num">
                                      <p:cBhvr>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2" end="2"/>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anim calcmode="lin" valueType="num">
                                      <p:cBhvr>
                                        <p:cTn id="2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4"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anim calcmode="lin" valueType="num">
                                      <p:cBhvr>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4">
                                            <p:txEl>
                                              <p:pRg st="4" end="4"/>
                                            </p:txEl>
                                          </p:spTgt>
                                        </p:tgtEl>
                                        <p:attrNameLst>
                                          <p:attrName>ppt_y</p:attrName>
                                        </p:attrNameLst>
                                      </p:cBhvr>
                                      <p:tavLst>
                                        <p:tav tm="0">
                                          <p:val>
                                            <p:strVal val="#ppt_y+.05"/>
                                          </p:val>
                                        </p:tav>
                                        <p:tav tm="100000">
                                          <p:val>
                                            <p:strVal val="#ppt_y"/>
                                          </p:val>
                                        </p:tav>
                                      </p:tavLst>
                                    </p:anim>
                                  </p:childTnLst>
                                </p:cTn>
                              </p:par>
                              <p:par>
                                <p:cTn id="29" presetID="44" presetClass="entr" presetSubtype="0"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anim calcmode="lin" valueType="num">
                                      <p:cBhvr>
                                        <p:cTn id="3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3" dur="500" fill="hold"/>
                                        <p:tgtEl>
                                          <p:spTgt spid="4">
                                            <p:txEl>
                                              <p:pRg st="5" end="5"/>
                                            </p:txEl>
                                          </p:spTgt>
                                        </p:tgtEl>
                                        <p:attrNameLst>
                                          <p:attrName>ppt_y</p:attrName>
                                        </p:attrNameLst>
                                      </p:cBhvr>
                                      <p:tavLst>
                                        <p:tav tm="0">
                                          <p:val>
                                            <p:strVal val="#ppt_y+.05"/>
                                          </p:val>
                                        </p:tav>
                                        <p:tav tm="100000">
                                          <p:val>
                                            <p:strVal val="#ppt_y"/>
                                          </p:val>
                                        </p:tav>
                                      </p:tavLst>
                                    </p:anim>
                                  </p:childTnLst>
                                </p:cTn>
                              </p:par>
                              <p:par>
                                <p:cTn id="34" presetID="44" presetClass="entr" presetSubtype="0" fill="hold" grpId="0"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anim calcmode="lin" valueType="num">
                                      <p:cBhvr>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8" dur="500" fill="hold"/>
                                        <p:tgtEl>
                                          <p:spTgt spid="4">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4"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fade">
                                      <p:cBhvr>
                                        <p:cTn id="43" dur="500"/>
                                        <p:tgtEl>
                                          <p:spTgt spid="4">
                                            <p:txEl>
                                              <p:pRg st="8" end="8"/>
                                            </p:txEl>
                                          </p:spTgt>
                                        </p:tgtEl>
                                      </p:cBhvr>
                                    </p:animEffect>
                                    <p:anim calcmode="lin" valueType="num">
                                      <p:cBhvr>
                                        <p:cTn id="44"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5" dur="500" fill="hold"/>
                                        <p:tgtEl>
                                          <p:spTgt spid="4">
                                            <p:txEl>
                                              <p:pRg st="8" end="8"/>
                                            </p:txEl>
                                          </p:spTgt>
                                        </p:tgtEl>
                                        <p:attrNameLst>
                                          <p:attrName>ppt_y</p:attrName>
                                        </p:attrNameLst>
                                      </p:cBhvr>
                                      <p:tavLst>
                                        <p:tav tm="0">
                                          <p:val>
                                            <p:strVal val="#ppt_y+.05"/>
                                          </p:val>
                                        </p:tav>
                                        <p:tav tm="100000">
                                          <p:val>
                                            <p:strVal val="#ppt_y"/>
                                          </p:val>
                                        </p:tav>
                                      </p:tavLst>
                                    </p:anim>
                                  </p:childTnLst>
                                </p:cTn>
                              </p:par>
                              <p:par>
                                <p:cTn id="46" presetID="44" presetClass="entr" presetSubtype="0" fill="hold" grpId="0" nodeType="with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fade">
                                      <p:cBhvr>
                                        <p:cTn id="48" dur="500"/>
                                        <p:tgtEl>
                                          <p:spTgt spid="4">
                                            <p:txEl>
                                              <p:pRg st="9" end="9"/>
                                            </p:txEl>
                                          </p:spTgt>
                                        </p:tgtEl>
                                      </p:cBhvr>
                                    </p:animEffect>
                                    <p:anim calcmode="lin" valueType="num">
                                      <p:cBhvr>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0" dur="500" fill="hold"/>
                                        <p:tgtEl>
                                          <p:spTgt spid="4">
                                            <p:txEl>
                                              <p:pRg st="9" end="9"/>
                                            </p:txEl>
                                          </p:spTgt>
                                        </p:tgtEl>
                                        <p:attrNameLst>
                                          <p:attrName>ppt_y</p:attrName>
                                        </p:attrNameLst>
                                      </p:cBhvr>
                                      <p:tavLst>
                                        <p:tav tm="0">
                                          <p:val>
                                            <p:strVal val="#ppt_y+.05"/>
                                          </p:val>
                                        </p:tav>
                                        <p:tav tm="100000">
                                          <p:val>
                                            <p:strVal val="#ppt_y"/>
                                          </p:val>
                                        </p:tav>
                                      </p:tavLst>
                                    </p:anim>
                                  </p:childTnLst>
                                </p:cTn>
                              </p:par>
                              <p:par>
                                <p:cTn id="51" presetID="44" presetClass="entr" presetSubtype="0" fill="hold" grpId="0" nodeType="with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fade">
                                      <p:cBhvr>
                                        <p:cTn id="53" dur="500"/>
                                        <p:tgtEl>
                                          <p:spTgt spid="4">
                                            <p:txEl>
                                              <p:pRg st="10" end="10"/>
                                            </p:txEl>
                                          </p:spTgt>
                                        </p:tgtEl>
                                      </p:cBhvr>
                                    </p:animEffect>
                                    <p:anim calcmode="lin" valueType="num">
                                      <p:cBhvr>
                                        <p:cTn id="54"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5" dur="500" fill="hold"/>
                                        <p:tgtEl>
                                          <p:spTgt spid="4">
                                            <p:txEl>
                                              <p:pRg st="10" end="10"/>
                                            </p:txEl>
                                          </p:spTgt>
                                        </p:tgtEl>
                                        <p:attrNameLst>
                                          <p:attrName>ppt_y</p:attrName>
                                        </p:attrNameLst>
                                      </p:cBhvr>
                                      <p:tavLst>
                                        <p:tav tm="0">
                                          <p:val>
                                            <p:strVal val="#ppt_y+.05"/>
                                          </p:val>
                                        </p:tav>
                                        <p:tav tm="100000">
                                          <p:val>
                                            <p:strVal val="#ppt_y"/>
                                          </p:val>
                                        </p:tav>
                                      </p:tavLst>
                                    </p:anim>
                                  </p:childTnLst>
                                </p:cTn>
                              </p:par>
                              <p:par>
                                <p:cTn id="56" presetID="44" presetClass="entr" presetSubtype="0" fill="hold" grpId="0" nodeType="withEffect">
                                  <p:stCondLst>
                                    <p:cond delay="0"/>
                                  </p:stCondLst>
                                  <p:childTnLst>
                                    <p:set>
                                      <p:cBhvr>
                                        <p:cTn id="57" dur="1" fill="hold">
                                          <p:stCondLst>
                                            <p:cond delay="0"/>
                                          </p:stCondLst>
                                        </p:cTn>
                                        <p:tgtEl>
                                          <p:spTgt spid="4">
                                            <p:txEl>
                                              <p:pRg st="11" end="11"/>
                                            </p:txEl>
                                          </p:spTgt>
                                        </p:tgtEl>
                                        <p:attrNameLst>
                                          <p:attrName>style.visibility</p:attrName>
                                        </p:attrNameLst>
                                      </p:cBhvr>
                                      <p:to>
                                        <p:strVal val="visible"/>
                                      </p:to>
                                    </p:set>
                                    <p:animEffect transition="in" filter="fade">
                                      <p:cBhvr>
                                        <p:cTn id="58" dur="500"/>
                                        <p:tgtEl>
                                          <p:spTgt spid="4">
                                            <p:txEl>
                                              <p:pRg st="11" end="11"/>
                                            </p:txEl>
                                          </p:spTgt>
                                        </p:tgtEl>
                                      </p:cBhvr>
                                    </p:animEffect>
                                    <p:anim calcmode="lin" valueType="num">
                                      <p:cBhvr>
                                        <p:cTn id="5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60" dur="500" fill="hold"/>
                                        <p:tgtEl>
                                          <p:spTgt spid="4">
                                            <p:txEl>
                                              <p:pRg st="11" end="11"/>
                                            </p:txEl>
                                          </p:spTgt>
                                        </p:tgtEl>
                                        <p:attrNameLst>
                                          <p:attrName>ppt_y</p:attrName>
                                        </p:attrNameLst>
                                      </p:cBhvr>
                                      <p:tavLst>
                                        <p:tav tm="0">
                                          <p:val>
                                            <p:strVal val="#ppt_y+.05"/>
                                          </p:val>
                                        </p:tav>
                                        <p:tav tm="100000">
                                          <p:val>
                                            <p:strVal val="#ppt_y"/>
                                          </p:val>
                                        </p:tav>
                                      </p:tavLst>
                                    </p:anim>
                                  </p:childTnLst>
                                </p:cTn>
                              </p:par>
                              <p:par>
                                <p:cTn id="61" presetID="44" presetClass="entr" presetSubtype="0" fill="hold" grpId="0" nodeType="with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animEffect transition="in" filter="fade">
                                      <p:cBhvr>
                                        <p:cTn id="63" dur="500"/>
                                        <p:tgtEl>
                                          <p:spTgt spid="4">
                                            <p:txEl>
                                              <p:pRg st="12" end="12"/>
                                            </p:txEl>
                                          </p:spTgt>
                                        </p:tgtEl>
                                      </p:cBhvr>
                                    </p:animEffect>
                                    <p:anim calcmode="lin" valueType="num">
                                      <p:cBhvr>
                                        <p:cTn id="64"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65" dur="500" fill="hold"/>
                                        <p:tgtEl>
                                          <p:spTgt spid="4">
                                            <p:txEl>
                                              <p:pRg st="12" end="12"/>
                                            </p:txEl>
                                          </p:spTgt>
                                        </p:tgtEl>
                                        <p:attrNameLst>
                                          <p:attrName>ppt_y</p:attrName>
                                        </p:attrNameLst>
                                      </p:cBhvr>
                                      <p:tavLst>
                                        <p:tav tm="0">
                                          <p:val>
                                            <p:strVal val="#ppt_y+.05"/>
                                          </p:val>
                                        </p:tav>
                                        <p:tav tm="100000">
                                          <p:val>
                                            <p:strVal val="#ppt_y"/>
                                          </p:val>
                                        </p:tav>
                                      </p:tavLst>
                                    </p:anim>
                                  </p:childTnLst>
                                </p:cTn>
                              </p:par>
                              <p:par>
                                <p:cTn id="66" presetID="44" presetClass="entr" presetSubtype="0" fill="hold" grpId="0" nodeType="withEffect">
                                  <p:stCondLst>
                                    <p:cond delay="0"/>
                                  </p:stCondLst>
                                  <p:childTnLst>
                                    <p:set>
                                      <p:cBhvr>
                                        <p:cTn id="67" dur="1" fill="hold">
                                          <p:stCondLst>
                                            <p:cond delay="0"/>
                                          </p:stCondLst>
                                        </p:cTn>
                                        <p:tgtEl>
                                          <p:spTgt spid="4">
                                            <p:txEl>
                                              <p:pRg st="13" end="13"/>
                                            </p:txEl>
                                          </p:spTgt>
                                        </p:tgtEl>
                                        <p:attrNameLst>
                                          <p:attrName>style.visibility</p:attrName>
                                        </p:attrNameLst>
                                      </p:cBhvr>
                                      <p:to>
                                        <p:strVal val="visible"/>
                                      </p:to>
                                    </p:set>
                                    <p:animEffect transition="in" filter="fade">
                                      <p:cBhvr>
                                        <p:cTn id="68" dur="500"/>
                                        <p:tgtEl>
                                          <p:spTgt spid="4">
                                            <p:txEl>
                                              <p:pRg st="13" end="13"/>
                                            </p:txEl>
                                          </p:spTgt>
                                        </p:tgtEl>
                                      </p:cBhvr>
                                    </p:animEffect>
                                    <p:anim calcmode="lin" valueType="num">
                                      <p:cBhvr>
                                        <p:cTn id="69"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70" dur="500" fill="hold"/>
                                        <p:tgtEl>
                                          <p:spTgt spid="4">
                                            <p:txEl>
                                              <p:pRg st="13" end="13"/>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
          <p:cNvSpPr txBox="1">
            <a:spLocks noChangeArrowheads="1"/>
          </p:cNvSpPr>
          <p:nvPr/>
        </p:nvSpPr>
        <p:spPr>
          <a:xfrm>
            <a:off x="412708" y="371062"/>
            <a:ext cx="1711367" cy="11432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Segoe UI" panose="020B0502040204020203" pitchFamily="34" charset="0"/>
                <a:ea typeface="Roboto Slab" pitchFamily="2" charset="0"/>
                <a:cs typeface="Segoe UI" panose="020B0502040204020203" pitchFamily="34" charset="0"/>
                <a:sym typeface="Arial"/>
              </a:defRPr>
            </a:lvl1pPr>
          </a:lstStyle>
          <a:p>
            <a:r>
              <a:rPr lang="vi-VN" altLang="en-US" sz="3200" b="1" dirty="0">
                <a:solidFill>
                  <a:schemeClr val="bg1"/>
                </a:solidFill>
                <a:latin typeface="Roboto Slab" pitchFamily="2" charset="0"/>
              </a:rPr>
              <a:t>Ví dụ</a:t>
            </a:r>
            <a:endParaRPr lang="en-US" altLang="en-US" sz="3200" b="1" dirty="0">
              <a:solidFill>
                <a:schemeClr val="bg1"/>
              </a:solidFill>
              <a:latin typeface="Roboto Slab" pitchFamily="2" charset="0"/>
            </a:endParaRPr>
          </a:p>
        </p:txBody>
      </p:sp>
      <p:sp>
        <p:nvSpPr>
          <p:cNvPr id="31" name="Rectangle 3"/>
          <p:cNvSpPr txBox="1">
            <a:spLocks noChangeArrowheads="1"/>
          </p:cNvSpPr>
          <p:nvPr/>
        </p:nvSpPr>
        <p:spPr>
          <a:xfrm>
            <a:off x="2675466" y="371063"/>
            <a:ext cx="6468534" cy="6486938"/>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buClr>
                <a:srgbClr val="E42426"/>
              </a:buClr>
            </a:pPr>
            <a:r>
              <a:rPr lang="pt-BR" altLang="en-US" sz="2400" b="1" dirty="0">
                <a:solidFill>
                  <a:schemeClr val="tx1"/>
                </a:solidFill>
              </a:rPr>
              <a:t>Tính </a:t>
            </a:r>
            <a:endParaRPr lang="vi-VN" altLang="en-US" sz="2400" b="1" dirty="0">
              <a:solidFill>
                <a:schemeClr val="tx1"/>
              </a:solidFill>
            </a:endParaRPr>
          </a:p>
          <a:p>
            <a:pPr>
              <a:buClr>
                <a:srgbClr val="E42426"/>
              </a:buClr>
            </a:pPr>
            <a:r>
              <a:rPr lang="pt-BR" altLang="en-US" sz="2400" b="1" dirty="0">
                <a:solidFill>
                  <a:schemeClr val="tx1"/>
                </a:solidFill>
              </a:rPr>
              <a:t>S(n) = 1/(1*2) + 1/(2*3)  + ... + 1/( n*(n+1) )</a:t>
            </a:r>
            <a:endParaRPr lang="vi-VN" altLang="en-US" sz="2400" b="1" dirty="0">
              <a:solidFill>
                <a:schemeClr val="tx1"/>
              </a:solidFill>
            </a:endParaRPr>
          </a:p>
          <a:p>
            <a:endParaRPr lang="vi-VN" altLang="en-US" sz="2400" dirty="0"/>
          </a:p>
          <a:p>
            <a:r>
              <a:rPr lang="en-CA" altLang="en-US" sz="2400" dirty="0"/>
              <a:t>S(n) = 1/2 </a:t>
            </a:r>
            <a:r>
              <a:rPr lang="en-CA" altLang="en-US" sz="2400" dirty="0" err="1"/>
              <a:t>khi</a:t>
            </a:r>
            <a:r>
              <a:rPr lang="en-CA" altLang="en-US" sz="2400" dirty="0"/>
              <a:t> n==1</a:t>
            </a:r>
          </a:p>
          <a:p>
            <a:r>
              <a:rPr lang="vi-VN" altLang="en-US" sz="2400" dirty="0"/>
              <a:t>          </a:t>
            </a:r>
            <a:r>
              <a:rPr lang="en-CA" altLang="en-US" sz="2400" dirty="0"/>
              <a:t>= S(n-1)+1/(n*(n+1))</a:t>
            </a:r>
          </a:p>
          <a:p>
            <a:endParaRPr lang="en-CA" altLang="en-US" sz="2400" dirty="0"/>
          </a:p>
          <a:p>
            <a:pPr marL="400050" lvl="1">
              <a:lnSpc>
                <a:spcPct val="90000"/>
              </a:lnSpc>
              <a:buClr>
                <a:srgbClr val="E22624"/>
              </a:buClr>
              <a:buSzPct val="100000"/>
            </a:pPr>
            <a:r>
              <a:rPr lang="en-CA" altLang="en-US" sz="2200" dirty="0">
                <a:solidFill>
                  <a:srgbClr val="E42426"/>
                </a:solidFill>
                <a:latin typeface="Consolas" panose="020B0609020204030204" pitchFamily="49" charset="0"/>
                <a:ea typeface="Titillium Web"/>
                <a:cs typeface="Consolas" panose="020B0609020204030204" pitchFamily="49" charset="0"/>
                <a:sym typeface="Titillium Web"/>
              </a:rPr>
              <a:t>float  S(</a:t>
            </a:r>
            <a:r>
              <a:rPr lang="en-CA" altLang="en-US" sz="2200" dirty="0" err="1">
                <a:solidFill>
                  <a:srgbClr val="E42426"/>
                </a:solidFill>
                <a:latin typeface="Consolas" panose="020B0609020204030204" pitchFamily="49" charset="0"/>
                <a:ea typeface="Titillium Web"/>
                <a:cs typeface="Consolas" panose="020B0609020204030204" pitchFamily="49" charset="0"/>
                <a:sym typeface="Titillium Web"/>
              </a:rPr>
              <a:t>int</a:t>
            </a:r>
            <a:r>
              <a:rPr lang="en-CA" altLang="en-US" sz="2200" dirty="0">
                <a:solidFill>
                  <a:srgbClr val="E42426"/>
                </a:solidFill>
                <a:latin typeface="Consolas" panose="020B0609020204030204" pitchFamily="49" charset="0"/>
                <a:ea typeface="Titillium Web"/>
                <a:cs typeface="Consolas" panose="020B0609020204030204" pitchFamily="49" charset="0"/>
                <a:sym typeface="Titillium Web"/>
              </a:rPr>
              <a:t> n) {</a:t>
            </a:r>
          </a:p>
          <a:p>
            <a:pPr marL="400050" lvl="1">
              <a:lnSpc>
                <a:spcPct val="90000"/>
              </a:lnSpc>
              <a:buClr>
                <a:srgbClr val="E22624"/>
              </a:buClr>
              <a:buSzPct val="100000"/>
            </a:pPr>
            <a:r>
              <a:rPr lang="en-CA" altLang="en-US" sz="2200" dirty="0">
                <a:solidFill>
                  <a:srgbClr val="E42426"/>
                </a:solidFill>
                <a:latin typeface="Consolas" panose="020B0609020204030204" pitchFamily="49" charset="0"/>
                <a:ea typeface="Titillium Web"/>
                <a:cs typeface="Consolas" panose="020B0609020204030204" pitchFamily="49" charset="0"/>
                <a:sym typeface="Titillium Web"/>
              </a:rPr>
              <a:t>  if ( n==1) return 0.5;</a:t>
            </a:r>
          </a:p>
          <a:p>
            <a:pPr marL="400050" lvl="1">
              <a:lnSpc>
                <a:spcPct val="90000"/>
              </a:lnSpc>
              <a:buClr>
                <a:srgbClr val="E22624"/>
              </a:buClr>
              <a:buSzPct val="100000"/>
            </a:pPr>
            <a:r>
              <a:rPr lang="en-CA" altLang="en-US" sz="2200" dirty="0">
                <a:solidFill>
                  <a:srgbClr val="E42426"/>
                </a:solidFill>
                <a:latin typeface="Consolas" panose="020B0609020204030204" pitchFamily="49" charset="0"/>
                <a:ea typeface="Titillium Web"/>
                <a:cs typeface="Consolas" panose="020B0609020204030204" pitchFamily="49" charset="0"/>
                <a:sym typeface="Titillium Web"/>
              </a:rPr>
              <a:t>  else return S(n-1)+1.0/(n*(n+1));</a:t>
            </a:r>
          </a:p>
          <a:p>
            <a:pPr marL="400050" lvl="1">
              <a:lnSpc>
                <a:spcPct val="90000"/>
              </a:lnSpc>
              <a:buClr>
                <a:srgbClr val="E22624"/>
              </a:buClr>
              <a:buSzPct val="100000"/>
            </a:pPr>
            <a:r>
              <a:rPr lang="en-CA" altLang="en-US" sz="2200" dirty="0">
                <a:solidFill>
                  <a:srgbClr val="E42426"/>
                </a:solidFill>
                <a:latin typeface="Consolas" panose="020B0609020204030204" pitchFamily="49" charset="0"/>
                <a:ea typeface="Titillium Web"/>
                <a:cs typeface="Consolas" panose="020B0609020204030204" pitchFamily="49" charset="0"/>
                <a:sym typeface="Titillium Web"/>
              </a:rPr>
              <a:t>}</a:t>
            </a:r>
          </a:p>
          <a:p>
            <a:endParaRPr lang="en-CA" altLang="en-US" sz="2400" dirty="0"/>
          </a:p>
          <a:p>
            <a:endParaRPr lang="vi-VN" sz="2400" dirty="0"/>
          </a:p>
        </p:txBody>
      </p:sp>
    </p:spTree>
    <p:extLst>
      <p:ext uri="{BB962C8B-B14F-4D97-AF65-F5344CB8AC3E}">
        <p14:creationId xmlns:p14="http://schemas.microsoft.com/office/powerpoint/2010/main" val="11235319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
          <p:cNvSpPr txBox="1">
            <a:spLocks noChangeArrowheads="1"/>
          </p:cNvSpPr>
          <p:nvPr/>
        </p:nvSpPr>
        <p:spPr>
          <a:xfrm>
            <a:off x="412708" y="371062"/>
            <a:ext cx="1711367" cy="11432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Segoe UI" panose="020B0502040204020203" pitchFamily="34" charset="0"/>
                <a:ea typeface="Roboto Slab" pitchFamily="2" charset="0"/>
                <a:cs typeface="Segoe UI" panose="020B0502040204020203" pitchFamily="34" charset="0"/>
                <a:sym typeface="Arial"/>
              </a:defRPr>
            </a:lvl1pPr>
          </a:lstStyle>
          <a:p>
            <a:r>
              <a:rPr lang="vi-VN" altLang="en-US" sz="3200" b="1" dirty="0">
                <a:solidFill>
                  <a:schemeClr val="bg1"/>
                </a:solidFill>
                <a:latin typeface="Roboto Slab" pitchFamily="2" charset="0"/>
              </a:rPr>
              <a:t>Ví dụ</a:t>
            </a:r>
            <a:endParaRPr lang="en-US" altLang="en-US" sz="3200" b="1" dirty="0">
              <a:solidFill>
                <a:schemeClr val="bg1"/>
              </a:solidFill>
              <a:latin typeface="Roboto Slab" pitchFamily="2" charset="0"/>
            </a:endParaRPr>
          </a:p>
        </p:txBody>
      </p:sp>
      <p:sp>
        <p:nvSpPr>
          <p:cNvPr id="31" name="Rectangle 3"/>
          <p:cNvSpPr txBox="1">
            <a:spLocks noChangeArrowheads="1"/>
          </p:cNvSpPr>
          <p:nvPr/>
        </p:nvSpPr>
        <p:spPr>
          <a:xfrm>
            <a:off x="2675466" y="371063"/>
            <a:ext cx="6468534" cy="6486938"/>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vi-VN" altLang="en-US" sz="2400" b="1" dirty="0">
                <a:cs typeface="Consolas" panose="020B0609020204030204" pitchFamily="49" charset="0"/>
              </a:rPr>
              <a:t>Tính tổng các giá trị của dãy số H(n), biết</a:t>
            </a:r>
          </a:p>
          <a:p>
            <a:r>
              <a:rPr lang="en-CA" altLang="en-US" sz="2400" b="1" dirty="0">
                <a:cs typeface="Consolas" panose="020B0609020204030204" pitchFamily="49" charset="0"/>
              </a:rPr>
              <a:t>H(n) = n </a:t>
            </a:r>
            <a:r>
              <a:rPr lang="vi-VN" altLang="en-US" sz="2400" b="1" dirty="0">
                <a:cs typeface="Consolas" panose="020B0609020204030204" pitchFamily="49" charset="0"/>
              </a:rPr>
              <a:t>                                 </a:t>
            </a:r>
            <a:r>
              <a:rPr lang="en-CA" altLang="en-US" sz="2400" b="1" dirty="0" err="1">
                <a:cs typeface="Consolas" panose="020B0609020204030204" pitchFamily="49" charset="0"/>
              </a:rPr>
              <a:t>khi</a:t>
            </a:r>
            <a:r>
              <a:rPr lang="en-CA" altLang="en-US" sz="2400" b="1" dirty="0">
                <a:cs typeface="Consolas" panose="020B0609020204030204" pitchFamily="49" charset="0"/>
              </a:rPr>
              <a:t> n&lt;3</a:t>
            </a:r>
          </a:p>
          <a:p>
            <a:r>
              <a:rPr lang="en-CA" altLang="en-US" sz="2400" b="1" dirty="0">
                <a:cs typeface="Consolas" panose="020B0609020204030204" pitchFamily="49" charset="0"/>
              </a:rPr>
              <a:t>     </a:t>
            </a:r>
            <a:r>
              <a:rPr lang="vi-VN" altLang="en-US" sz="2400" b="1" dirty="0">
                <a:cs typeface="Consolas" panose="020B0609020204030204" pitchFamily="49" charset="0"/>
              </a:rPr>
              <a:t>      </a:t>
            </a:r>
            <a:r>
              <a:rPr lang="en-CA" altLang="en-US" sz="2400" b="1" dirty="0">
                <a:cs typeface="Consolas" panose="020B0609020204030204" pitchFamily="49" charset="0"/>
              </a:rPr>
              <a:t>= 2*H(n-1)*H(n-2)  </a:t>
            </a:r>
            <a:r>
              <a:rPr lang="en-CA" altLang="en-US" sz="2400" b="1" dirty="0" err="1">
                <a:cs typeface="Consolas" panose="020B0609020204030204" pitchFamily="49" charset="0"/>
              </a:rPr>
              <a:t>khi</a:t>
            </a:r>
            <a:r>
              <a:rPr lang="en-CA" altLang="en-US" sz="2400" b="1" dirty="0">
                <a:cs typeface="Consolas" panose="020B0609020204030204" pitchFamily="49" charset="0"/>
              </a:rPr>
              <a:t> n&gt;2</a:t>
            </a:r>
          </a:p>
          <a:p>
            <a:endParaRPr lang="en-CA" altLang="en-US" sz="2400" dirty="0"/>
          </a:p>
          <a:p>
            <a:pPr marL="400050" lvl="1">
              <a:lnSpc>
                <a:spcPct val="90000"/>
              </a:lnSpc>
              <a:buClr>
                <a:srgbClr val="E22624"/>
              </a:buClr>
              <a:buSzPct val="100000"/>
            </a:pP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long  H(</a:t>
            </a:r>
            <a:r>
              <a:rPr lang="en-US" altLang="en-US" sz="2200" dirty="0" err="1">
                <a:solidFill>
                  <a:srgbClr val="E42426"/>
                </a:solidFill>
                <a:latin typeface="Consolas" panose="020B0609020204030204" pitchFamily="49" charset="0"/>
                <a:ea typeface="Titillium Web"/>
                <a:cs typeface="Consolas" panose="020B0609020204030204" pitchFamily="49" charset="0"/>
                <a:sym typeface="Titillium Web"/>
              </a:rPr>
              <a:t>int</a:t>
            </a: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 n) {</a:t>
            </a:r>
          </a:p>
          <a:p>
            <a:pPr marL="400050" lvl="1">
              <a:lnSpc>
                <a:spcPct val="90000"/>
              </a:lnSpc>
              <a:buClr>
                <a:srgbClr val="E22624"/>
              </a:buClr>
              <a:buSzPct val="100000"/>
            </a:pP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   if (n&lt;3) return n;</a:t>
            </a:r>
          </a:p>
          <a:p>
            <a:pPr marL="400050" lvl="1">
              <a:lnSpc>
                <a:spcPct val="90000"/>
              </a:lnSpc>
              <a:buClr>
                <a:srgbClr val="E22624"/>
              </a:buClr>
              <a:buSzPct val="100000"/>
            </a:pP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   else  return 2*H(n-1)*H(n-2);</a:t>
            </a:r>
          </a:p>
          <a:p>
            <a:pPr marL="400050" lvl="1">
              <a:lnSpc>
                <a:spcPct val="90000"/>
              </a:lnSpc>
              <a:buClr>
                <a:srgbClr val="E22624"/>
              </a:buClr>
              <a:buSzPct val="100000"/>
            </a:pP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a:t>
            </a:r>
          </a:p>
          <a:p>
            <a:pPr marL="400050" lvl="1">
              <a:lnSpc>
                <a:spcPct val="90000"/>
              </a:lnSpc>
              <a:buClr>
                <a:srgbClr val="E22624"/>
              </a:buClr>
              <a:buSzPct val="100000"/>
            </a:pPr>
            <a:endPar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endParaRPr>
          </a:p>
          <a:p>
            <a:pPr marL="400050" lvl="1">
              <a:lnSpc>
                <a:spcPct val="90000"/>
              </a:lnSpc>
              <a:buClr>
                <a:srgbClr val="E22624"/>
              </a:buClr>
              <a:buSzPct val="100000"/>
            </a:pP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long Tong(</a:t>
            </a:r>
            <a:r>
              <a:rPr lang="en-US" altLang="en-US" sz="2200" dirty="0" err="1">
                <a:solidFill>
                  <a:srgbClr val="E42426"/>
                </a:solidFill>
                <a:latin typeface="Consolas" panose="020B0609020204030204" pitchFamily="49" charset="0"/>
                <a:ea typeface="Titillium Web"/>
                <a:cs typeface="Consolas" panose="020B0609020204030204" pitchFamily="49" charset="0"/>
                <a:sym typeface="Titillium Web"/>
              </a:rPr>
              <a:t>int</a:t>
            </a: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 n) {</a:t>
            </a:r>
          </a:p>
          <a:p>
            <a:pPr marL="400050" lvl="1">
              <a:lnSpc>
                <a:spcPct val="90000"/>
              </a:lnSpc>
              <a:buClr>
                <a:srgbClr val="E22624"/>
              </a:buClr>
              <a:buSzPct val="100000"/>
            </a:pP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   long </a:t>
            </a:r>
            <a:r>
              <a:rPr lang="en-US" altLang="en-US" sz="2200" dirty="0" err="1">
                <a:solidFill>
                  <a:srgbClr val="E42426"/>
                </a:solidFill>
                <a:latin typeface="Consolas" panose="020B0609020204030204" pitchFamily="49" charset="0"/>
                <a:ea typeface="Titillium Web"/>
                <a:cs typeface="Consolas" panose="020B0609020204030204" pitchFamily="49" charset="0"/>
                <a:sym typeface="Titillium Web"/>
              </a:rPr>
              <a:t>tg</a:t>
            </a: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=0;</a:t>
            </a:r>
          </a:p>
          <a:p>
            <a:pPr marL="400050" lvl="1">
              <a:lnSpc>
                <a:spcPct val="90000"/>
              </a:lnSpc>
              <a:buClr>
                <a:srgbClr val="E22624"/>
              </a:buClr>
              <a:buSzPct val="100000"/>
            </a:pP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   for( </a:t>
            </a:r>
            <a:r>
              <a:rPr lang="en-US" altLang="en-US" sz="2200" dirty="0" err="1">
                <a:solidFill>
                  <a:srgbClr val="E42426"/>
                </a:solidFill>
                <a:latin typeface="Consolas" panose="020B0609020204030204" pitchFamily="49" charset="0"/>
                <a:ea typeface="Titillium Web"/>
                <a:cs typeface="Consolas" panose="020B0609020204030204" pitchFamily="49" charset="0"/>
                <a:sym typeface="Titillium Web"/>
              </a:rPr>
              <a:t>int</a:t>
            </a: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 </a:t>
            </a:r>
            <a:r>
              <a:rPr lang="en-US" altLang="en-US" sz="2200" dirty="0" err="1">
                <a:solidFill>
                  <a:srgbClr val="E42426"/>
                </a:solidFill>
                <a:latin typeface="Consolas" panose="020B0609020204030204" pitchFamily="49" charset="0"/>
                <a:ea typeface="Titillium Web"/>
                <a:cs typeface="Consolas" panose="020B0609020204030204" pitchFamily="49" charset="0"/>
                <a:sym typeface="Titillium Web"/>
              </a:rPr>
              <a:t>i</a:t>
            </a: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=1; </a:t>
            </a:r>
            <a:r>
              <a:rPr lang="en-US" altLang="en-US" sz="2200" dirty="0" err="1">
                <a:solidFill>
                  <a:srgbClr val="E42426"/>
                </a:solidFill>
                <a:latin typeface="Consolas" panose="020B0609020204030204" pitchFamily="49" charset="0"/>
                <a:ea typeface="Titillium Web"/>
                <a:cs typeface="Consolas" panose="020B0609020204030204" pitchFamily="49" charset="0"/>
                <a:sym typeface="Titillium Web"/>
              </a:rPr>
              <a:t>i</a:t>
            </a: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&lt;=</a:t>
            </a:r>
            <a:r>
              <a:rPr lang="en-US" altLang="en-US" sz="2200" dirty="0" err="1">
                <a:solidFill>
                  <a:srgbClr val="E42426"/>
                </a:solidFill>
                <a:latin typeface="Consolas" panose="020B0609020204030204" pitchFamily="49" charset="0"/>
                <a:ea typeface="Titillium Web"/>
                <a:cs typeface="Consolas" panose="020B0609020204030204" pitchFamily="49" charset="0"/>
                <a:sym typeface="Titillium Web"/>
              </a:rPr>
              <a:t>n;i</a:t>
            </a: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   </a:t>
            </a:r>
          </a:p>
          <a:p>
            <a:pPr marL="400050" lvl="1">
              <a:lnSpc>
                <a:spcPct val="90000"/>
              </a:lnSpc>
              <a:buClr>
                <a:srgbClr val="E22624"/>
              </a:buClr>
              <a:buSzPct val="100000"/>
            </a:pP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     </a:t>
            </a:r>
            <a:r>
              <a:rPr lang="en-US" altLang="en-US" sz="2200" dirty="0" err="1">
                <a:solidFill>
                  <a:srgbClr val="E42426"/>
                </a:solidFill>
                <a:latin typeface="Consolas" panose="020B0609020204030204" pitchFamily="49" charset="0"/>
                <a:ea typeface="Titillium Web"/>
                <a:cs typeface="Consolas" panose="020B0609020204030204" pitchFamily="49" charset="0"/>
                <a:sym typeface="Titillium Web"/>
              </a:rPr>
              <a:t>tg</a:t>
            </a: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+=H(</a:t>
            </a:r>
            <a:r>
              <a:rPr lang="en-US" altLang="en-US" sz="2200" dirty="0" err="1">
                <a:solidFill>
                  <a:srgbClr val="E42426"/>
                </a:solidFill>
                <a:latin typeface="Consolas" panose="020B0609020204030204" pitchFamily="49" charset="0"/>
                <a:ea typeface="Titillium Web"/>
                <a:cs typeface="Consolas" panose="020B0609020204030204" pitchFamily="49" charset="0"/>
                <a:sym typeface="Titillium Web"/>
              </a:rPr>
              <a:t>i</a:t>
            </a: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a:t>
            </a:r>
          </a:p>
          <a:p>
            <a:pPr marL="400050" lvl="1">
              <a:lnSpc>
                <a:spcPct val="90000"/>
              </a:lnSpc>
              <a:buClr>
                <a:srgbClr val="E22624"/>
              </a:buClr>
              <a:buSzPct val="100000"/>
            </a:pP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   return </a:t>
            </a:r>
            <a:r>
              <a:rPr lang="en-US" altLang="en-US" sz="2200" dirty="0" err="1">
                <a:solidFill>
                  <a:srgbClr val="E42426"/>
                </a:solidFill>
                <a:latin typeface="Consolas" panose="020B0609020204030204" pitchFamily="49" charset="0"/>
                <a:ea typeface="Titillium Web"/>
                <a:cs typeface="Consolas" panose="020B0609020204030204" pitchFamily="49" charset="0"/>
                <a:sym typeface="Titillium Web"/>
              </a:rPr>
              <a:t>tg</a:t>
            </a: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a:t>
            </a:r>
          </a:p>
          <a:p>
            <a:pPr marL="400050" lvl="1">
              <a:lnSpc>
                <a:spcPct val="90000"/>
              </a:lnSpc>
              <a:buClr>
                <a:srgbClr val="E22624"/>
              </a:buClr>
              <a:buSzPct val="100000"/>
            </a:pPr>
            <a:r>
              <a:rPr lang="en-US" altLang="en-US" sz="2200" dirty="0">
                <a:solidFill>
                  <a:srgbClr val="E42426"/>
                </a:solidFill>
                <a:latin typeface="Consolas" panose="020B0609020204030204" pitchFamily="49" charset="0"/>
                <a:ea typeface="Titillium Web"/>
                <a:cs typeface="Consolas" panose="020B0609020204030204" pitchFamily="49" charset="0"/>
                <a:sym typeface="Titillium Web"/>
              </a:rPr>
              <a:t>}</a:t>
            </a:r>
          </a:p>
          <a:p>
            <a:endParaRPr lang="en-CA" altLang="en-US" sz="2400" dirty="0"/>
          </a:p>
          <a:p>
            <a:endParaRPr lang="vi-VN" sz="2400" dirty="0"/>
          </a:p>
        </p:txBody>
      </p:sp>
    </p:spTree>
    <p:extLst>
      <p:ext uri="{BB962C8B-B14F-4D97-AF65-F5344CB8AC3E}">
        <p14:creationId xmlns:p14="http://schemas.microsoft.com/office/powerpoint/2010/main" val="14513271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r>
              <a:rPr lang="en-US" altLang="en-US" sz="4000"/>
              <a:t>Bài tập</a:t>
            </a:r>
          </a:p>
        </p:txBody>
      </p:sp>
      <p:sp>
        <p:nvSpPr>
          <p:cNvPr id="65539" name="Rectangle 3"/>
          <p:cNvSpPr>
            <a:spLocks noGrp="1" noChangeArrowheads="1"/>
          </p:cNvSpPr>
          <p:nvPr>
            <p:ph type="body" idx="1"/>
          </p:nvPr>
        </p:nvSpPr>
        <p:spPr>
          <a:xfrm>
            <a:off x="482286" y="1959429"/>
            <a:ext cx="8190934" cy="4390065"/>
          </a:xfrm>
        </p:spPr>
        <p:txBody>
          <a:bodyPr/>
          <a:lstStyle/>
          <a:p>
            <a:pPr marL="609600" indent="-609600">
              <a:lnSpc>
                <a:spcPct val="80000"/>
              </a:lnSpc>
              <a:buNone/>
            </a:pPr>
            <a:r>
              <a:rPr lang="vi-VN" altLang="en-US" dirty="0"/>
              <a:t>Tính X(n) với </a:t>
            </a:r>
            <a:r>
              <a:rPr lang="pt-BR" altLang="en-US" dirty="0"/>
              <a:t> </a:t>
            </a:r>
            <a:endParaRPr lang="vi-VN" altLang="en-US" dirty="0"/>
          </a:p>
          <a:p>
            <a:pPr>
              <a:lnSpc>
                <a:spcPct val="80000"/>
              </a:lnSpc>
            </a:pPr>
            <a:r>
              <a:rPr lang="pt-BR" altLang="en-US" b="1" dirty="0">
                <a:solidFill>
                  <a:srgbClr val="E42426"/>
                </a:solidFill>
              </a:rPr>
              <a:t>X</a:t>
            </a:r>
            <a:r>
              <a:rPr lang="pt-BR" altLang="en-US" b="1" baseline="-25000" dirty="0">
                <a:solidFill>
                  <a:srgbClr val="E42426"/>
                </a:solidFill>
              </a:rPr>
              <a:t>o</a:t>
            </a:r>
            <a:r>
              <a:rPr lang="pt-BR" altLang="en-US" b="1" dirty="0">
                <a:solidFill>
                  <a:srgbClr val="E42426"/>
                </a:solidFill>
              </a:rPr>
              <a:t> = 1</a:t>
            </a:r>
            <a:endParaRPr lang="vi-VN" altLang="en-US" b="1" dirty="0">
              <a:solidFill>
                <a:srgbClr val="E42426"/>
              </a:solidFill>
            </a:endParaRPr>
          </a:p>
          <a:p>
            <a:pPr>
              <a:lnSpc>
                <a:spcPct val="80000"/>
              </a:lnSpc>
            </a:pPr>
            <a:r>
              <a:rPr lang="pt-BR" altLang="en-US" b="1" dirty="0">
                <a:solidFill>
                  <a:srgbClr val="E42426"/>
                </a:solidFill>
              </a:rPr>
              <a:t>X</a:t>
            </a:r>
            <a:r>
              <a:rPr lang="pt-BR" altLang="en-US" b="1" baseline="-25000" dirty="0">
                <a:solidFill>
                  <a:srgbClr val="E42426"/>
                </a:solidFill>
              </a:rPr>
              <a:t>n</a:t>
            </a:r>
            <a:r>
              <a:rPr lang="pt-BR" altLang="en-US" b="1" dirty="0">
                <a:solidFill>
                  <a:srgbClr val="E42426"/>
                </a:solidFill>
              </a:rPr>
              <a:t> = canba(n)*X</a:t>
            </a:r>
            <a:r>
              <a:rPr lang="pt-BR" altLang="en-US" b="1" baseline="-25000" dirty="0">
                <a:solidFill>
                  <a:srgbClr val="E42426"/>
                </a:solidFill>
              </a:rPr>
              <a:t>o</a:t>
            </a:r>
            <a:r>
              <a:rPr lang="pt-BR" altLang="en-US" b="1" dirty="0">
                <a:solidFill>
                  <a:srgbClr val="E42426"/>
                </a:solidFill>
              </a:rPr>
              <a:t> + canba(n-1)*X</a:t>
            </a:r>
            <a:r>
              <a:rPr lang="pt-BR" altLang="en-US" b="1" baseline="-25000" dirty="0">
                <a:solidFill>
                  <a:srgbClr val="E42426"/>
                </a:solidFill>
              </a:rPr>
              <a:t>1</a:t>
            </a:r>
            <a:r>
              <a:rPr lang="pt-BR" altLang="en-US" b="1" dirty="0">
                <a:solidFill>
                  <a:srgbClr val="E42426"/>
                </a:solidFill>
              </a:rPr>
              <a:t> +...+ canba(1)*X</a:t>
            </a:r>
            <a:r>
              <a:rPr lang="pt-BR" altLang="en-US" b="1" baseline="-25000" dirty="0">
                <a:solidFill>
                  <a:srgbClr val="E42426"/>
                </a:solidFill>
              </a:rPr>
              <a:t>n-1</a:t>
            </a:r>
            <a:endParaRPr lang="vi-VN" altLang="en-US" b="1" baseline="-25000" dirty="0">
              <a:solidFill>
                <a:srgbClr val="E42426"/>
              </a:solidFill>
            </a:endParaRPr>
          </a:p>
          <a:p>
            <a:pPr>
              <a:lnSpc>
                <a:spcPct val="80000"/>
              </a:lnSpc>
            </a:pPr>
            <a:endParaRPr lang="vi-VN" altLang="en-US" dirty="0"/>
          </a:p>
          <a:p>
            <a:pPr>
              <a:lnSpc>
                <a:spcPct val="80000"/>
              </a:lnSpc>
            </a:pPr>
            <a:r>
              <a:rPr lang="vi-VN" altLang="en-US" dirty="0"/>
              <a:t>canba(n): hàm tính căn bậc ba của n</a:t>
            </a:r>
            <a:endParaRPr lang="pt-BR" altLang="en-US" dirty="0"/>
          </a:p>
          <a:p>
            <a:pPr marL="609600" indent="-609600">
              <a:lnSpc>
                <a:spcPct val="80000"/>
              </a:lnSpc>
              <a:buNone/>
            </a:pPr>
            <a:endParaRPr lang="en-US" altLang="en-US" sz="2000" i="0" dirty="0">
              <a:solidFill>
                <a:srgbClr val="E42426"/>
              </a:solidFill>
              <a:latin typeface="Consolas" pitchFamily="49" charset="0"/>
              <a:cs typeface="Consolas" pitchFamily="49" charset="0"/>
            </a:endParaRPr>
          </a:p>
        </p:txBody>
      </p:sp>
      <p:grpSp>
        <p:nvGrpSpPr>
          <p:cNvPr id="4" name="Shape 385"/>
          <p:cNvGrpSpPr/>
          <p:nvPr/>
        </p:nvGrpSpPr>
        <p:grpSpPr>
          <a:xfrm>
            <a:off x="7922025" y="853667"/>
            <a:ext cx="751195" cy="754818"/>
            <a:chOff x="1923675" y="1633650"/>
            <a:chExt cx="436000" cy="435975"/>
          </a:xfrm>
        </p:grpSpPr>
        <p:sp>
          <p:nvSpPr>
            <p:cNvPr id="5" name="Shape 38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6" name="Shape 38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7" name="Shape 38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8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9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0" name="Shape 39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grpSp>
        <p:nvGrpSpPr>
          <p:cNvPr id="11" name="Shape 358"/>
          <p:cNvGrpSpPr/>
          <p:nvPr/>
        </p:nvGrpSpPr>
        <p:grpSpPr>
          <a:xfrm>
            <a:off x="6768725" y="808883"/>
            <a:ext cx="1036487" cy="887489"/>
            <a:chOff x="1934025" y="1001650"/>
            <a:chExt cx="415300" cy="355600"/>
          </a:xfrm>
        </p:grpSpPr>
        <p:sp>
          <p:nvSpPr>
            <p:cNvPr id="12"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3"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4"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5"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spTree>
    <p:extLst>
      <p:ext uri="{BB962C8B-B14F-4D97-AF65-F5344CB8AC3E}">
        <p14:creationId xmlns:p14="http://schemas.microsoft.com/office/powerpoint/2010/main" val="1558135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
          <p:cNvSpPr txBox="1">
            <a:spLocks noChangeArrowheads="1"/>
          </p:cNvSpPr>
          <p:nvPr/>
        </p:nvSpPr>
        <p:spPr>
          <a:xfrm>
            <a:off x="412708" y="371062"/>
            <a:ext cx="1711367" cy="11432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Segoe UI" panose="020B0502040204020203" pitchFamily="34" charset="0"/>
                <a:ea typeface="Roboto Slab" pitchFamily="2" charset="0"/>
                <a:cs typeface="Segoe UI" panose="020B0502040204020203" pitchFamily="34" charset="0"/>
                <a:sym typeface="Arial"/>
              </a:defRPr>
            </a:lvl1pPr>
          </a:lstStyle>
          <a:p>
            <a:r>
              <a:rPr lang="vi-VN" altLang="en-US" sz="3200" b="1" dirty="0">
                <a:solidFill>
                  <a:schemeClr val="bg1"/>
                </a:solidFill>
                <a:latin typeface="Roboto Slab" pitchFamily="2" charset="0"/>
              </a:rPr>
              <a:t>Ví dụ</a:t>
            </a:r>
            <a:endParaRPr lang="en-US" altLang="en-US" sz="3200" b="1" dirty="0">
              <a:solidFill>
                <a:schemeClr val="bg1"/>
              </a:solidFill>
              <a:latin typeface="Roboto Slab" pitchFamily="2" charset="0"/>
            </a:endParaRPr>
          </a:p>
        </p:txBody>
      </p:sp>
      <p:sp>
        <p:nvSpPr>
          <p:cNvPr id="31" name="Rectangle 3"/>
          <p:cNvSpPr txBox="1">
            <a:spLocks noChangeArrowheads="1"/>
          </p:cNvSpPr>
          <p:nvPr/>
        </p:nvSpPr>
        <p:spPr>
          <a:xfrm>
            <a:off x="2675466" y="371063"/>
            <a:ext cx="6468534" cy="6486938"/>
          </a:xfrm>
          <a:prstGeom prst="rect">
            <a:avLst/>
          </a:prstGeom>
        </p:spPr>
        <p:txBody>
          <a:bodyPr>
            <a:normAutofit fontScale="92500" lnSpcReduction="10000"/>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ct val="80000"/>
              </a:lnSpc>
            </a:pPr>
            <a:r>
              <a:rPr lang="en-US" altLang="en-US" sz="2400" b="1" dirty="0"/>
              <a:t>X(n) = 1,2,3,5,11,41……</a:t>
            </a:r>
          </a:p>
          <a:p>
            <a:pPr>
              <a:lnSpc>
                <a:spcPct val="80000"/>
              </a:lnSpc>
            </a:pPr>
            <a:r>
              <a:rPr lang="en-US" altLang="en-US" sz="2400" b="1" dirty="0"/>
              <a:t>Y(n) = 1,1,2,6,30,330 …..</a:t>
            </a:r>
          </a:p>
          <a:p>
            <a:endParaRPr lang="en-CA" altLang="en-US" sz="2400" dirty="0"/>
          </a:p>
          <a:p>
            <a:pPr marL="400050" lvl="1">
              <a:lnSpc>
                <a:spcPct val="90000"/>
              </a:lnSpc>
              <a:buClr>
                <a:srgbClr val="E22624"/>
              </a:buClr>
              <a:buSzPct val="100000"/>
            </a:pP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void main()</a:t>
            </a:r>
            <a:r>
              <a:rPr lang="vi-VN" altLang="en-US" sz="2200" dirty="0">
                <a:solidFill>
                  <a:srgbClr val="E42426"/>
                </a:solidFill>
                <a:latin typeface="Consolas" panose="020B0609020204030204" pitchFamily="49" charset="0"/>
                <a:ea typeface="Titillium Web"/>
                <a:cs typeface="Consolas" panose="020B0609020204030204" pitchFamily="49" charset="0"/>
                <a:sym typeface="Titillium Web"/>
              </a:rPr>
              <a:t> </a:t>
            </a: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a:t>
            </a:r>
            <a:b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b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   int n;</a:t>
            </a:r>
            <a:b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b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   printf("\n Nhap n = ");</a:t>
            </a:r>
            <a:b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b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   scanf("%d",&amp;n);</a:t>
            </a:r>
            <a:b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b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   printf( "\n  X = %d " ,X(n));</a:t>
            </a:r>
            <a:b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b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   printf( "\n Y = %d " ,</a:t>
            </a:r>
            <a:r>
              <a:rPr lang="vi-VN" altLang="en-US" sz="2200" dirty="0">
                <a:solidFill>
                  <a:srgbClr val="E42426"/>
                </a:solidFill>
                <a:latin typeface="Consolas" panose="020B0609020204030204" pitchFamily="49" charset="0"/>
                <a:ea typeface="Titillium Web"/>
                <a:cs typeface="Consolas" panose="020B0609020204030204" pitchFamily="49" charset="0"/>
                <a:sym typeface="Titillium Web"/>
              </a:rPr>
              <a:t> </a:t>
            </a: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Y(n));</a:t>
            </a:r>
            <a:b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b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   getch();</a:t>
            </a:r>
            <a:b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b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a:t>
            </a:r>
            <a:endParaRPr lang="vi-VN" altLang="en-US" sz="2200" dirty="0">
              <a:solidFill>
                <a:srgbClr val="E42426"/>
              </a:solidFill>
              <a:latin typeface="Consolas" panose="020B0609020204030204" pitchFamily="49" charset="0"/>
              <a:ea typeface="Titillium Web"/>
              <a:cs typeface="Consolas" panose="020B0609020204030204" pitchFamily="49" charset="0"/>
              <a:sym typeface="Titillium Web"/>
            </a:endParaRPr>
          </a:p>
          <a:p>
            <a:pPr marL="400050" lvl="1">
              <a:lnSpc>
                <a:spcPct val="90000"/>
              </a:lnSpc>
              <a:buClr>
                <a:srgbClr val="E22624"/>
              </a:buClr>
              <a:buSzPct val="100000"/>
            </a:pPr>
            <a:endParaRPr lang="vi-VN" altLang="en-US" sz="2200" dirty="0">
              <a:solidFill>
                <a:srgbClr val="E42426"/>
              </a:solidFill>
              <a:latin typeface="Consolas" panose="020B0609020204030204" pitchFamily="49" charset="0"/>
              <a:ea typeface="Titillium Web"/>
              <a:cs typeface="Consolas" panose="020B0609020204030204" pitchFamily="49" charset="0"/>
              <a:sym typeface="Titillium Web"/>
            </a:endParaRPr>
          </a:p>
          <a:p>
            <a:pPr marL="400050" lvl="1">
              <a:lnSpc>
                <a:spcPct val="90000"/>
              </a:lnSpc>
              <a:buClr>
                <a:srgbClr val="E22624"/>
              </a:buClr>
              <a:buSzPct val="100000"/>
            </a:pP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long Y(int n); //prototype cua ham y</a:t>
            </a:r>
          </a:p>
          <a:p>
            <a:pPr marL="400050" lvl="1">
              <a:lnSpc>
                <a:spcPct val="90000"/>
              </a:lnSpc>
              <a:buClr>
                <a:srgbClr val="E22624"/>
              </a:buClr>
              <a:buSzPct val="100000"/>
            </a:pP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long X(int n) {</a:t>
            </a:r>
            <a:b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b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   if(n==0) </a:t>
            </a:r>
            <a:b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b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      return 1;</a:t>
            </a:r>
            <a:b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b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   else</a:t>
            </a:r>
            <a:b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b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      return X(n-1) + Y(n-1);      </a:t>
            </a:r>
            <a:b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b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a:t>
            </a:r>
          </a:p>
          <a:p>
            <a:pPr marL="400050" lvl="1">
              <a:lnSpc>
                <a:spcPct val="90000"/>
              </a:lnSpc>
              <a:buClr>
                <a:srgbClr val="E22624"/>
              </a:buClr>
              <a:buSzPct val="100000"/>
            </a:pPr>
            <a:b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b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long Y(int n) {</a:t>
            </a:r>
            <a:b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b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   if(n==0)</a:t>
            </a:r>
            <a:b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b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      return 1;</a:t>
            </a:r>
            <a:b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b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   else</a:t>
            </a:r>
            <a:b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b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      return X(n-1)*Y(n-1);      </a:t>
            </a:r>
            <a:b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br>
            <a:r>
              <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rPr>
              <a:t>}</a:t>
            </a:r>
          </a:p>
          <a:p>
            <a:pPr marL="400050" lvl="1">
              <a:lnSpc>
                <a:spcPct val="90000"/>
              </a:lnSpc>
              <a:buClr>
                <a:srgbClr val="E22624"/>
              </a:buClr>
              <a:buSzPct val="100000"/>
            </a:pPr>
            <a:endPar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endParaRPr>
          </a:p>
          <a:p>
            <a:pPr marL="400050" lvl="1">
              <a:lnSpc>
                <a:spcPct val="90000"/>
              </a:lnSpc>
              <a:buClr>
                <a:srgbClr val="E22624"/>
              </a:buClr>
              <a:buSzPct val="100000"/>
            </a:pPr>
            <a:endParaRPr lang="pt-BR" altLang="en-US" sz="2200" dirty="0">
              <a:solidFill>
                <a:srgbClr val="E42426"/>
              </a:solidFill>
              <a:latin typeface="Consolas" panose="020B0609020204030204" pitchFamily="49" charset="0"/>
              <a:ea typeface="Titillium Web"/>
              <a:cs typeface="Consolas" panose="020B0609020204030204" pitchFamily="49" charset="0"/>
              <a:sym typeface="Titillium Web"/>
            </a:endParaRPr>
          </a:p>
          <a:p>
            <a:endParaRPr lang="en-CA" altLang="en-US" sz="2400" dirty="0"/>
          </a:p>
          <a:p>
            <a:endParaRPr lang="vi-VN" sz="2400" dirty="0"/>
          </a:p>
        </p:txBody>
      </p:sp>
    </p:spTree>
    <p:extLst>
      <p:ext uri="{BB962C8B-B14F-4D97-AF65-F5344CB8AC3E}">
        <p14:creationId xmlns:p14="http://schemas.microsoft.com/office/powerpoint/2010/main" val="1105380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5372" y="681028"/>
            <a:ext cx="3245561" cy="1143200"/>
          </a:xfrm>
        </p:spPr>
        <p:txBody>
          <a:bodyPr/>
          <a:lstStyle/>
          <a:p>
            <a:pPr eaLnBrk="1" hangingPunct="1"/>
            <a:r>
              <a:rPr lang="en-US" altLang="en-US"/>
              <a:t>Bài tập 1</a:t>
            </a:r>
            <a:endParaRPr lang="en-US" altLang="en-US" dirty="0">
              <a:solidFill>
                <a:srgbClr val="E42426"/>
              </a:solidFill>
            </a:endParaRPr>
          </a:p>
        </p:txBody>
      </p:sp>
      <p:sp>
        <p:nvSpPr>
          <p:cNvPr id="22531" name="Rectangle 3"/>
          <p:cNvSpPr>
            <a:spLocks noGrp="1" noChangeArrowheads="1"/>
          </p:cNvSpPr>
          <p:nvPr>
            <p:ph type="body" idx="1"/>
          </p:nvPr>
        </p:nvSpPr>
        <p:spPr/>
        <p:txBody>
          <a:bodyPr>
            <a:normAutofit/>
          </a:bodyPr>
          <a:lstStyle/>
          <a:p>
            <a:pPr>
              <a:defRPr/>
            </a:pPr>
            <a:r>
              <a:rPr lang="en-US" sz="4000"/>
              <a:t>Xây dựng hàm đệ quy </a:t>
            </a:r>
            <a:r>
              <a:rPr lang="vi-VN" sz="4000"/>
              <a:t>in đảo ngược số nguyên dương n</a:t>
            </a:r>
          </a:p>
        </p:txBody>
      </p:sp>
    </p:spTree>
    <p:extLst>
      <p:ext uri="{BB962C8B-B14F-4D97-AF65-F5344CB8AC3E}">
        <p14:creationId xmlns:p14="http://schemas.microsoft.com/office/powerpoint/2010/main" val="14428165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5372" y="681028"/>
            <a:ext cx="3245561" cy="1143200"/>
          </a:xfrm>
        </p:spPr>
        <p:txBody>
          <a:bodyPr/>
          <a:lstStyle/>
          <a:p>
            <a:pPr eaLnBrk="1" hangingPunct="1"/>
            <a:r>
              <a:rPr lang="en-US" altLang="en-US"/>
              <a:t>Bài tập 2</a:t>
            </a:r>
            <a:endParaRPr lang="en-US" altLang="en-US" dirty="0">
              <a:solidFill>
                <a:srgbClr val="E42426"/>
              </a:solidFill>
            </a:endParaRPr>
          </a:p>
        </p:txBody>
      </p:sp>
      <p:sp>
        <p:nvSpPr>
          <p:cNvPr id="22531" name="Rectangle 3"/>
          <p:cNvSpPr>
            <a:spLocks noGrp="1" noChangeArrowheads="1"/>
          </p:cNvSpPr>
          <p:nvPr>
            <p:ph type="body" idx="1"/>
          </p:nvPr>
        </p:nvSpPr>
        <p:spPr/>
        <p:txBody>
          <a:bodyPr>
            <a:normAutofit/>
          </a:bodyPr>
          <a:lstStyle/>
          <a:p>
            <a:pPr>
              <a:defRPr/>
            </a:pPr>
            <a:r>
              <a:rPr lang="en-US" sz="4000"/>
              <a:t>Xây dựng hàm đệ </a:t>
            </a:r>
            <a:r>
              <a:rPr lang="vi-VN" sz="4000"/>
              <a:t>kiểm tra xem một mảng các số nguyên có đối xứng hay không </a:t>
            </a:r>
          </a:p>
        </p:txBody>
      </p:sp>
    </p:spTree>
    <p:extLst>
      <p:ext uri="{BB962C8B-B14F-4D97-AF65-F5344CB8AC3E}">
        <p14:creationId xmlns:p14="http://schemas.microsoft.com/office/powerpoint/2010/main" val="1092595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5372" y="681028"/>
            <a:ext cx="3245561" cy="1143200"/>
          </a:xfrm>
        </p:spPr>
        <p:txBody>
          <a:bodyPr/>
          <a:lstStyle/>
          <a:p>
            <a:pPr eaLnBrk="1" hangingPunct="1"/>
            <a:r>
              <a:rPr lang="en-US" altLang="en-US"/>
              <a:t>Bài tập 2</a:t>
            </a:r>
            <a:endParaRPr lang="en-US" altLang="en-US" dirty="0">
              <a:solidFill>
                <a:srgbClr val="E42426"/>
              </a:solidFill>
            </a:endParaRPr>
          </a:p>
        </p:txBody>
      </p:sp>
      <p:sp>
        <p:nvSpPr>
          <p:cNvPr id="22531" name="Rectangle 3"/>
          <p:cNvSpPr>
            <a:spLocks noGrp="1" noChangeArrowheads="1"/>
          </p:cNvSpPr>
          <p:nvPr>
            <p:ph type="body" idx="1"/>
          </p:nvPr>
        </p:nvSpPr>
        <p:spPr>
          <a:xfrm>
            <a:off x="482286" y="1824229"/>
            <a:ext cx="8190934" cy="4525266"/>
          </a:xfrm>
        </p:spPr>
        <p:txBody>
          <a:bodyPr>
            <a:normAutofit/>
          </a:bodyPr>
          <a:lstStyle/>
          <a:p>
            <a:pPr>
              <a:defRPr/>
            </a:pPr>
            <a:r>
              <a:rPr lang="vi-VN" sz="2800">
                <a:solidFill>
                  <a:schemeClr val="tx1">
                    <a:lumMod val="60000"/>
                    <a:lumOff val="40000"/>
                  </a:schemeClr>
                </a:solidFill>
              </a:rPr>
              <a:t>Phân tích</a:t>
            </a:r>
          </a:p>
          <a:p>
            <a:pPr lvl="1">
              <a:defRPr/>
            </a:pPr>
            <a:r>
              <a:rPr lang="vi-VN" sz="2800" b="1" i="0"/>
              <a:t>Yêu cầu</a:t>
            </a:r>
            <a:r>
              <a:rPr lang="vi-VN" sz="2800" i="0"/>
              <a:t>: kiểm tra tính đối xứng của một mảng từ các phần tử từ hai đầu của mảng</a:t>
            </a:r>
          </a:p>
          <a:p>
            <a:pPr lvl="1">
              <a:defRPr/>
            </a:pPr>
            <a:r>
              <a:rPr lang="vi-VN" sz="2800" b="1" i="0"/>
              <a:t>Kích thước đệ quy</a:t>
            </a:r>
            <a:r>
              <a:rPr lang="vi-VN" sz="2800" i="0"/>
              <a:t>: số phần tử của mảng</a:t>
            </a:r>
          </a:p>
          <a:p>
            <a:pPr lvl="1">
              <a:defRPr/>
            </a:pPr>
            <a:r>
              <a:rPr lang="vi-VN" sz="2800" b="1" i="0"/>
              <a:t>Điểm dừng đệ quy</a:t>
            </a:r>
            <a:r>
              <a:rPr lang="vi-VN" sz="2800" i="0"/>
              <a:t>: phát hiện hai phần tử nằm tại các vị trí đối xứng không cùng giá trị hoặc kiểm tra hết các phần tử đều đối xứng</a:t>
            </a:r>
          </a:p>
          <a:p>
            <a:pPr lvl="1">
              <a:defRPr/>
            </a:pPr>
            <a:r>
              <a:rPr lang="vi-VN" sz="2800" b="1" i="0"/>
              <a:t>Trường hợp tổng quát</a:t>
            </a:r>
            <a:r>
              <a:rPr lang="vi-VN" sz="2800" i="0"/>
              <a:t>: khi phần tử nằm tại các vị trí i và j đối xứng có cùng giá trị thì kiểm tra tính đối xứng của mảng con còn lại từ i+1 đến j-1</a:t>
            </a:r>
          </a:p>
        </p:txBody>
      </p:sp>
    </p:spTree>
    <p:extLst>
      <p:ext uri="{BB962C8B-B14F-4D97-AF65-F5344CB8AC3E}">
        <p14:creationId xmlns:p14="http://schemas.microsoft.com/office/powerpoint/2010/main" val="6171005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5372" y="681028"/>
            <a:ext cx="3245561" cy="1143200"/>
          </a:xfrm>
        </p:spPr>
        <p:txBody>
          <a:bodyPr/>
          <a:lstStyle/>
          <a:p>
            <a:pPr eaLnBrk="1" hangingPunct="1"/>
            <a:r>
              <a:rPr lang="en-US" altLang="en-US"/>
              <a:t>Bài tập 3</a:t>
            </a:r>
            <a:endParaRPr lang="en-US" altLang="en-US" dirty="0">
              <a:solidFill>
                <a:srgbClr val="E42426"/>
              </a:solidFill>
            </a:endParaRPr>
          </a:p>
        </p:txBody>
      </p:sp>
      <p:sp>
        <p:nvSpPr>
          <p:cNvPr id="22531" name="Rectangle 3"/>
          <p:cNvSpPr>
            <a:spLocks noGrp="1" noChangeArrowheads="1"/>
          </p:cNvSpPr>
          <p:nvPr>
            <p:ph type="body" idx="1"/>
          </p:nvPr>
        </p:nvSpPr>
        <p:spPr/>
        <p:txBody>
          <a:bodyPr>
            <a:normAutofit/>
          </a:bodyPr>
          <a:lstStyle/>
          <a:p>
            <a:pPr>
              <a:defRPr/>
            </a:pPr>
            <a:r>
              <a:rPr lang="en-US" sz="4000"/>
              <a:t>Xây dựng hàm đệ </a:t>
            </a:r>
            <a:r>
              <a:rPr lang="vi-VN" sz="4000"/>
              <a:t>quy kiểm tra một mảng có giá trị các phần tử theo thứ tự tăng dần (hoặc giảm dần) không?</a:t>
            </a:r>
          </a:p>
        </p:txBody>
      </p:sp>
    </p:spTree>
    <p:extLst>
      <p:ext uri="{BB962C8B-B14F-4D97-AF65-F5344CB8AC3E}">
        <p14:creationId xmlns:p14="http://schemas.microsoft.com/office/powerpoint/2010/main" val="2223376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5372" y="681028"/>
            <a:ext cx="3245561" cy="1143200"/>
          </a:xfrm>
        </p:spPr>
        <p:txBody>
          <a:bodyPr/>
          <a:lstStyle/>
          <a:p>
            <a:pPr eaLnBrk="1" hangingPunct="1"/>
            <a:r>
              <a:rPr lang="en-US" altLang="en-US"/>
              <a:t>Bài tập 4</a:t>
            </a:r>
            <a:endParaRPr lang="en-US" altLang="en-US" dirty="0">
              <a:solidFill>
                <a:srgbClr val="E42426"/>
              </a:solidFill>
            </a:endParaRPr>
          </a:p>
        </p:txBody>
      </p:sp>
      <p:sp>
        <p:nvSpPr>
          <p:cNvPr id="22531" name="Rectangle 3"/>
          <p:cNvSpPr>
            <a:spLocks noGrp="1" noChangeArrowheads="1"/>
          </p:cNvSpPr>
          <p:nvPr>
            <p:ph type="body" idx="1"/>
          </p:nvPr>
        </p:nvSpPr>
        <p:spPr/>
        <p:txBody>
          <a:bodyPr>
            <a:normAutofit/>
          </a:bodyPr>
          <a:lstStyle/>
          <a:p>
            <a:pPr>
              <a:defRPr/>
            </a:pPr>
            <a:r>
              <a:rPr lang="vi-VN" sz="4000"/>
              <a:t>Một palindrome là một từ hay một câu, đọc xuôi ngược đều giống như nhau. Viết chương trình, với giải thuật đệ quy, đọc một dòng từ bàn phím vào và báo cho biết đó có phải là palindrome không. </a:t>
            </a:r>
          </a:p>
        </p:txBody>
      </p:sp>
    </p:spTree>
    <p:extLst>
      <p:ext uri="{BB962C8B-B14F-4D97-AF65-F5344CB8AC3E}">
        <p14:creationId xmlns:p14="http://schemas.microsoft.com/office/powerpoint/2010/main" val="2618908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a:xfrm>
            <a:off x="628650" y="136524"/>
            <a:ext cx="7886700" cy="6399743"/>
          </a:xfrm>
        </p:spPr>
        <p:txBody>
          <a:bodyPr>
            <a:normAutofit fontScale="92500" lnSpcReduction="10000"/>
          </a:bodyPr>
          <a:lstStyle/>
          <a:p>
            <a:pPr lvl="5">
              <a:buNone/>
            </a:pPr>
            <a:r>
              <a:rPr lang="en-US" sz="2800">
                <a:latin typeface="Tahoma" pitchFamily="34" charset="0"/>
                <a:cs typeface="Tahoma" pitchFamily="34" charset="0"/>
              </a:rPr>
              <a:t>char ch[10], *p;</a:t>
            </a:r>
          </a:p>
          <a:p>
            <a:pPr lvl="5">
              <a:buNone/>
            </a:pPr>
            <a:r>
              <a:rPr lang="en-US" sz="2800">
                <a:latin typeface="Tahoma" pitchFamily="34" charset="0"/>
                <a:cs typeface="Tahoma" pitchFamily="34" charset="0"/>
              </a:rPr>
              <a:t>p = ch; </a:t>
            </a:r>
          </a:p>
          <a:p>
            <a:pPr lvl="5">
              <a:buNone/>
            </a:pPr>
            <a:endParaRPr lang="en-US" sz="2800">
              <a:latin typeface="Tahoma" pitchFamily="34" charset="0"/>
              <a:cs typeface="Tahoma" pitchFamily="34" charset="0"/>
            </a:endParaRPr>
          </a:p>
          <a:p>
            <a:pPr lvl="5">
              <a:buNone/>
            </a:pPr>
            <a:endParaRPr lang="en-US" sz="2800">
              <a:latin typeface="Tahoma" pitchFamily="34" charset="0"/>
              <a:cs typeface="Tahoma" pitchFamily="34" charset="0"/>
            </a:endParaRPr>
          </a:p>
          <a:p>
            <a:pPr lvl="5">
              <a:buNone/>
            </a:pPr>
            <a:endParaRPr lang="en-US" sz="2800">
              <a:latin typeface="Tahoma" pitchFamily="34" charset="0"/>
              <a:cs typeface="Tahoma" pitchFamily="34" charset="0"/>
            </a:endParaRPr>
          </a:p>
          <a:p>
            <a:pPr lvl="5">
              <a:buNone/>
            </a:pPr>
            <a:endParaRPr lang="en-US" sz="2800">
              <a:latin typeface="Tahoma" pitchFamily="34" charset="0"/>
              <a:cs typeface="Tahoma" pitchFamily="34" charset="0"/>
            </a:endParaRPr>
          </a:p>
          <a:p>
            <a:pPr lvl="5">
              <a:buNone/>
            </a:pPr>
            <a:endParaRPr lang="en-US" sz="2800">
              <a:latin typeface="Tahoma" pitchFamily="34" charset="0"/>
              <a:cs typeface="Tahoma" pitchFamily="34" charset="0"/>
            </a:endParaRPr>
          </a:p>
          <a:p>
            <a:pPr lvl="5">
              <a:buNone/>
            </a:pPr>
            <a:endParaRPr lang="en-US" sz="2800">
              <a:latin typeface="Tahoma" pitchFamily="34" charset="0"/>
              <a:cs typeface="Tahoma" pitchFamily="34" charset="0"/>
            </a:endParaRPr>
          </a:p>
          <a:p>
            <a:pPr lvl="5">
              <a:buNone/>
            </a:pPr>
            <a:endParaRPr lang="en-US" sz="2800">
              <a:latin typeface="Tahoma" pitchFamily="34" charset="0"/>
              <a:cs typeface="Tahoma" pitchFamily="34" charset="0"/>
            </a:endParaRPr>
          </a:p>
          <a:p>
            <a:pPr algn="just"/>
            <a:endParaRPr lang="en-US"/>
          </a:p>
          <a:p>
            <a:pPr algn="just"/>
            <a:r>
              <a:rPr lang="en-US"/>
              <a:t>p được gán địa chỉ của phần tử đầu tiên của mảng ch. </a:t>
            </a:r>
          </a:p>
          <a:p>
            <a:pPr lvl="8">
              <a:spcBef>
                <a:spcPts val="1200"/>
              </a:spcBef>
              <a:buNone/>
            </a:pPr>
            <a:r>
              <a:rPr lang="en-US" sz="2800">
                <a:latin typeface="Tahoma" pitchFamily="34" charset="0"/>
                <a:cs typeface="Tahoma" pitchFamily="34" charset="0"/>
              </a:rPr>
              <a:t>p = ch; </a:t>
            </a:r>
          </a:p>
          <a:p>
            <a:pPr algn="just"/>
            <a:r>
              <a:rPr lang="en-US"/>
              <a:t>Để tham chiếu phần tử thứ 3 trong mảng ch, ta dùng một trong 2 cách sau: </a:t>
            </a:r>
          </a:p>
          <a:p>
            <a:pPr lvl="8">
              <a:spcBef>
                <a:spcPts val="1200"/>
              </a:spcBef>
            </a:pPr>
            <a:r>
              <a:rPr lang="en-US" sz="2800">
                <a:latin typeface="Tahoma" pitchFamily="34" charset="0"/>
                <a:cs typeface="Tahoma" pitchFamily="34" charset="0"/>
              </a:rPr>
              <a:t>ch[2] </a:t>
            </a:r>
          </a:p>
          <a:p>
            <a:pPr lvl="8">
              <a:spcBef>
                <a:spcPts val="1200"/>
              </a:spcBef>
            </a:pPr>
            <a:r>
              <a:rPr lang="en-US" sz="2800">
                <a:latin typeface="Tahoma" pitchFamily="34" charset="0"/>
                <a:cs typeface="Tahoma" pitchFamily="34" charset="0"/>
              </a:rPr>
              <a:t>*(p+2)</a:t>
            </a:r>
            <a:endParaRPr lang="en-US"/>
          </a:p>
        </p:txBody>
      </p:sp>
      <p:pic>
        <p:nvPicPr>
          <p:cNvPr id="1026" name="Picture 2"/>
          <p:cNvPicPr>
            <a:picLocks noChangeAspect="1" noChangeArrowheads="1"/>
          </p:cNvPicPr>
          <p:nvPr/>
        </p:nvPicPr>
        <p:blipFill>
          <a:blip r:embed="rId2"/>
          <a:srcRect/>
          <a:stretch>
            <a:fillRect/>
          </a:stretch>
        </p:blipFill>
        <p:spPr bwMode="auto">
          <a:xfrm>
            <a:off x="502557" y="1258072"/>
            <a:ext cx="8138886" cy="2415305"/>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5372" y="681028"/>
            <a:ext cx="3245561" cy="1143200"/>
          </a:xfrm>
        </p:spPr>
        <p:txBody>
          <a:bodyPr/>
          <a:lstStyle/>
          <a:p>
            <a:pPr eaLnBrk="1" hangingPunct="1"/>
            <a:r>
              <a:rPr lang="en-US" altLang="en-US"/>
              <a:t>Bài tập 5</a:t>
            </a:r>
            <a:endParaRPr lang="en-US" altLang="en-US" dirty="0">
              <a:solidFill>
                <a:srgbClr val="E42426"/>
              </a:solidFill>
            </a:endParaRPr>
          </a:p>
        </p:txBody>
      </p:sp>
      <p:sp>
        <p:nvSpPr>
          <p:cNvPr id="22531" name="Rectangle 3"/>
          <p:cNvSpPr>
            <a:spLocks noGrp="1" noChangeArrowheads="1"/>
          </p:cNvSpPr>
          <p:nvPr>
            <p:ph type="body" idx="1"/>
          </p:nvPr>
        </p:nvSpPr>
        <p:spPr/>
        <p:txBody>
          <a:bodyPr>
            <a:normAutofit/>
          </a:bodyPr>
          <a:lstStyle/>
          <a:p>
            <a:pPr>
              <a:defRPr/>
            </a:pPr>
            <a:r>
              <a:rPr lang="en-US" sz="4000"/>
              <a:t>Xây dựng hàm đệ quy đảo ngược một mảng các số nguyên?</a:t>
            </a:r>
          </a:p>
          <a:p>
            <a:pPr>
              <a:defRPr/>
            </a:pPr>
            <a:endParaRPr lang="en-US" sz="4000"/>
          </a:p>
          <a:p>
            <a:pPr>
              <a:defRPr/>
            </a:pPr>
            <a:r>
              <a:rPr lang="en-US" sz="4000"/>
              <a:t>Xây dựng hàm đảo ngược một mảng các số nguyên không dùng đệ quy?</a:t>
            </a:r>
            <a:endParaRPr lang="vi-VN" sz="4000"/>
          </a:p>
        </p:txBody>
      </p:sp>
    </p:spTree>
    <p:extLst>
      <p:ext uri="{BB962C8B-B14F-4D97-AF65-F5344CB8AC3E}">
        <p14:creationId xmlns:p14="http://schemas.microsoft.com/office/powerpoint/2010/main" val="19276204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r>
              <a:rPr lang="en-US" altLang="en-US" sz="4000"/>
              <a:t>Bài tập</a:t>
            </a:r>
          </a:p>
        </p:txBody>
      </p:sp>
      <p:sp>
        <p:nvSpPr>
          <p:cNvPr id="65539" name="Rectangle 3"/>
          <p:cNvSpPr>
            <a:spLocks noGrp="1" noChangeArrowheads="1"/>
          </p:cNvSpPr>
          <p:nvPr>
            <p:ph type="body" idx="1"/>
          </p:nvPr>
        </p:nvSpPr>
        <p:spPr>
          <a:xfrm>
            <a:off x="482286" y="1959429"/>
            <a:ext cx="8190934" cy="4390065"/>
          </a:xfrm>
        </p:spPr>
        <p:txBody>
          <a:bodyPr/>
          <a:lstStyle/>
          <a:p>
            <a:r>
              <a:rPr lang="en-US" altLang="en-US" dirty="0"/>
              <a:t>Viết </a:t>
            </a:r>
            <a:r>
              <a:rPr lang="en-US" altLang="en-US" dirty="0" err="1"/>
              <a:t>hàm</a:t>
            </a:r>
            <a:r>
              <a:rPr lang="en-US" altLang="en-US" dirty="0"/>
              <a:t> </a:t>
            </a:r>
            <a:r>
              <a:rPr lang="en-US" altLang="en-US" dirty="0" err="1"/>
              <a:t>đệ</a:t>
            </a:r>
            <a:r>
              <a:rPr lang="en-US" altLang="en-US" dirty="0"/>
              <a:t> </a:t>
            </a:r>
            <a:r>
              <a:rPr lang="en-US" altLang="en-US" dirty="0" err="1"/>
              <a:t>quy</a:t>
            </a:r>
            <a:r>
              <a:rPr lang="en-US" altLang="en-US" dirty="0"/>
              <a:t> </a:t>
            </a:r>
            <a:r>
              <a:rPr lang="en-US" altLang="en-US" dirty="0" err="1"/>
              <a:t>tính</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rồi</a:t>
            </a:r>
            <a:r>
              <a:rPr lang="en-US" altLang="en-US" dirty="0"/>
              <a:t> </a:t>
            </a:r>
            <a:r>
              <a:rPr lang="en-US" altLang="en-US" dirty="0" err="1"/>
              <a:t>tính</a:t>
            </a:r>
            <a:r>
              <a:rPr lang="en-US" altLang="en-US" dirty="0"/>
              <a:t> </a:t>
            </a:r>
            <a:r>
              <a:rPr lang="en-US" altLang="en-US" dirty="0" err="1"/>
              <a:t>tổng</a:t>
            </a:r>
            <a:r>
              <a:rPr lang="en-US" altLang="en-US" dirty="0"/>
              <a:t> </a:t>
            </a:r>
            <a:r>
              <a:rPr lang="en-US" altLang="en-US" dirty="0" err="1"/>
              <a:t>của</a:t>
            </a:r>
            <a:r>
              <a:rPr lang="en-US" altLang="en-US" dirty="0"/>
              <a:t> </a:t>
            </a:r>
            <a:r>
              <a:rPr lang="en-US" altLang="en-US" dirty="0" err="1"/>
              <a:t>dãy</a:t>
            </a:r>
            <a:r>
              <a:rPr lang="en-US" altLang="en-US" dirty="0"/>
              <a:t> </a:t>
            </a:r>
            <a:r>
              <a:rPr lang="en-US" altLang="en-US" dirty="0" err="1"/>
              <a:t>số</a:t>
            </a:r>
            <a:r>
              <a:rPr lang="en-US" altLang="en-US" dirty="0"/>
              <a:t> </a:t>
            </a:r>
            <a:r>
              <a:rPr lang="en-US" altLang="en-US" dirty="0" err="1"/>
              <a:t>sau</a:t>
            </a:r>
            <a:r>
              <a:rPr lang="en-US" altLang="en-US" dirty="0"/>
              <a:t>        </a:t>
            </a:r>
            <a:endParaRPr lang="en-CA" altLang="en-US" dirty="0"/>
          </a:p>
          <a:p>
            <a:pPr marL="95250" indent="0" algn="ctr">
              <a:buNone/>
            </a:pPr>
            <a:r>
              <a:rPr lang="en-CA" altLang="en-US" sz="2600" b="1" dirty="0">
                <a:solidFill>
                  <a:srgbClr val="E42426"/>
                </a:solidFill>
              </a:rPr>
              <a:t>1,2,3,6,11,20,37,68,125...   </a:t>
            </a:r>
          </a:p>
          <a:p>
            <a:endParaRPr lang="en-CA" altLang="en-US" dirty="0"/>
          </a:p>
          <a:p>
            <a:r>
              <a:rPr lang="en-US" altLang="en-US" dirty="0"/>
              <a:t>Viết </a:t>
            </a:r>
            <a:r>
              <a:rPr lang="en-US" altLang="en-US" dirty="0" err="1"/>
              <a:t>hàm</a:t>
            </a:r>
            <a:r>
              <a:rPr lang="en-US" altLang="en-US" dirty="0"/>
              <a:t> </a:t>
            </a:r>
            <a:r>
              <a:rPr lang="en-US" altLang="en-US" dirty="0" err="1"/>
              <a:t>đệ</a:t>
            </a:r>
            <a:r>
              <a:rPr lang="en-US" altLang="en-US" dirty="0"/>
              <a:t> </a:t>
            </a:r>
            <a:r>
              <a:rPr lang="en-US" altLang="en-US" dirty="0" err="1"/>
              <a:t>quy</a:t>
            </a:r>
            <a:r>
              <a:rPr lang="en-US" altLang="en-US" dirty="0"/>
              <a:t> </a:t>
            </a:r>
            <a:r>
              <a:rPr lang="en-US" altLang="en-US" dirty="0" err="1"/>
              <a:t>tính</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rồi</a:t>
            </a:r>
            <a:r>
              <a:rPr lang="en-US" altLang="en-US" dirty="0"/>
              <a:t> </a:t>
            </a:r>
            <a:r>
              <a:rPr lang="en-US" altLang="en-US" dirty="0" err="1"/>
              <a:t>tính</a:t>
            </a:r>
            <a:r>
              <a:rPr lang="en-US" altLang="en-US" dirty="0"/>
              <a:t> </a:t>
            </a:r>
            <a:r>
              <a:rPr lang="en-US" altLang="en-US" dirty="0" err="1"/>
              <a:t>tổng</a:t>
            </a:r>
            <a:r>
              <a:rPr lang="en-US" altLang="en-US" dirty="0"/>
              <a:t> </a:t>
            </a:r>
            <a:r>
              <a:rPr lang="en-US" altLang="en-US" dirty="0" err="1"/>
              <a:t>của</a:t>
            </a:r>
            <a:r>
              <a:rPr lang="en-US" altLang="en-US" dirty="0"/>
              <a:t> </a:t>
            </a:r>
            <a:r>
              <a:rPr lang="en-US" altLang="en-US" dirty="0" err="1"/>
              <a:t>dãy</a:t>
            </a:r>
            <a:r>
              <a:rPr lang="en-US" altLang="en-US" dirty="0"/>
              <a:t> </a:t>
            </a:r>
            <a:r>
              <a:rPr lang="en-US" altLang="en-US" dirty="0" err="1"/>
              <a:t>số</a:t>
            </a:r>
            <a:r>
              <a:rPr lang="en-US" altLang="en-US" dirty="0"/>
              <a:t> </a:t>
            </a:r>
            <a:r>
              <a:rPr lang="en-US" altLang="en-US" dirty="0" err="1"/>
              <a:t>sau</a:t>
            </a:r>
            <a:r>
              <a:rPr lang="en-US" altLang="en-US" dirty="0"/>
              <a:t> :     </a:t>
            </a:r>
            <a:endParaRPr lang="en-CA" altLang="en-US" dirty="0"/>
          </a:p>
          <a:p>
            <a:pPr marL="38100" indent="0" algn="ctr">
              <a:buNone/>
            </a:pPr>
            <a:r>
              <a:rPr lang="en-CA" altLang="en-US" sz="2600" b="1" dirty="0">
                <a:solidFill>
                  <a:srgbClr val="E42426"/>
                </a:solidFill>
              </a:rPr>
              <a:t>1,2,3,7,13,23,43,79,145</a:t>
            </a:r>
            <a:r>
              <a:rPr lang="vi-VN" altLang="en-US" sz="2600" b="1" dirty="0">
                <a:solidFill>
                  <a:srgbClr val="E42426"/>
                </a:solidFill>
              </a:rPr>
              <a:t>...</a:t>
            </a:r>
            <a:endParaRPr lang="en-CA" altLang="en-US" sz="2600" b="1" dirty="0">
              <a:solidFill>
                <a:srgbClr val="E42426"/>
              </a:solidFill>
            </a:endParaRPr>
          </a:p>
          <a:p>
            <a:pPr lvl="1" indent="0">
              <a:buNone/>
            </a:pPr>
            <a:r>
              <a:rPr lang="en-CA" altLang="en-US" dirty="0" err="1"/>
              <a:t>Biết</a:t>
            </a:r>
            <a:r>
              <a:rPr lang="en-CA" altLang="en-US" dirty="0"/>
              <a:t> </a:t>
            </a:r>
            <a:r>
              <a:rPr lang="en-CA" altLang="en-US" dirty="0" err="1"/>
              <a:t>rằng</a:t>
            </a:r>
            <a:r>
              <a:rPr lang="en-CA" altLang="en-US" dirty="0"/>
              <a:t> </a:t>
            </a:r>
            <a:r>
              <a:rPr lang="en-CA" altLang="en-US" dirty="0" err="1"/>
              <a:t>số</a:t>
            </a:r>
            <a:r>
              <a:rPr lang="en-CA" altLang="en-US" dirty="0"/>
              <a:t> </a:t>
            </a:r>
            <a:r>
              <a:rPr lang="en-CA" altLang="en-US" dirty="0" err="1"/>
              <a:t>phần</a:t>
            </a:r>
            <a:r>
              <a:rPr lang="en-CA" altLang="en-US" dirty="0"/>
              <a:t> </a:t>
            </a:r>
            <a:r>
              <a:rPr lang="en-CA" altLang="en-US" dirty="0" err="1"/>
              <a:t>tử</a:t>
            </a:r>
            <a:r>
              <a:rPr lang="en-CA" altLang="en-US" dirty="0"/>
              <a:t> </a:t>
            </a:r>
            <a:r>
              <a:rPr lang="en-CA" altLang="en-US" dirty="0" err="1"/>
              <a:t>của</a:t>
            </a:r>
            <a:r>
              <a:rPr lang="en-CA" altLang="en-US" dirty="0"/>
              <a:t> </a:t>
            </a:r>
            <a:r>
              <a:rPr lang="en-CA" altLang="en-US" dirty="0" err="1"/>
              <a:t>dãy</a:t>
            </a:r>
            <a:r>
              <a:rPr lang="en-CA" altLang="en-US" dirty="0"/>
              <a:t> </a:t>
            </a:r>
            <a:r>
              <a:rPr lang="en-CA" altLang="en-US" dirty="0" err="1"/>
              <a:t>số</a:t>
            </a:r>
            <a:r>
              <a:rPr lang="en-CA" altLang="en-US" dirty="0"/>
              <a:t> </a:t>
            </a:r>
            <a:r>
              <a:rPr lang="en-CA" altLang="en-US" dirty="0" err="1"/>
              <a:t>luôn</a:t>
            </a:r>
            <a:r>
              <a:rPr lang="en-CA" altLang="en-US" dirty="0"/>
              <a:t> &gt;= </a:t>
            </a:r>
            <a:r>
              <a:rPr lang="vi-VN" altLang="en-US" dirty="0"/>
              <a:t>5</a:t>
            </a:r>
            <a:endParaRPr lang="en-CA" altLang="en-US" dirty="0"/>
          </a:p>
          <a:p>
            <a:endParaRPr lang="en-CA" altLang="en-US" dirty="0"/>
          </a:p>
          <a:p>
            <a:endParaRPr lang="en-CA" altLang="en-US" dirty="0"/>
          </a:p>
        </p:txBody>
      </p:sp>
      <p:grpSp>
        <p:nvGrpSpPr>
          <p:cNvPr id="4" name="Shape 385"/>
          <p:cNvGrpSpPr/>
          <p:nvPr/>
        </p:nvGrpSpPr>
        <p:grpSpPr>
          <a:xfrm>
            <a:off x="7922025" y="853667"/>
            <a:ext cx="751195" cy="754818"/>
            <a:chOff x="1923675" y="1633650"/>
            <a:chExt cx="436000" cy="435975"/>
          </a:xfrm>
        </p:grpSpPr>
        <p:sp>
          <p:nvSpPr>
            <p:cNvPr id="5" name="Shape 38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6" name="Shape 38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7" name="Shape 38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8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9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0" name="Shape 39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grpSp>
        <p:nvGrpSpPr>
          <p:cNvPr id="11" name="Shape 358"/>
          <p:cNvGrpSpPr/>
          <p:nvPr/>
        </p:nvGrpSpPr>
        <p:grpSpPr>
          <a:xfrm>
            <a:off x="6768725" y="808883"/>
            <a:ext cx="1036487" cy="887489"/>
            <a:chOff x="1934025" y="1001650"/>
            <a:chExt cx="415300" cy="355600"/>
          </a:xfrm>
        </p:grpSpPr>
        <p:sp>
          <p:nvSpPr>
            <p:cNvPr id="12"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3"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4"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5"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spTree>
    <p:extLst>
      <p:ext uri="{BB962C8B-B14F-4D97-AF65-F5344CB8AC3E}">
        <p14:creationId xmlns:p14="http://schemas.microsoft.com/office/powerpoint/2010/main" val="10001465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r>
              <a:rPr lang="en-US" altLang="en-US" sz="4000"/>
              <a:t>Bài tập</a:t>
            </a:r>
          </a:p>
        </p:txBody>
      </p:sp>
      <p:sp>
        <p:nvSpPr>
          <p:cNvPr id="65539" name="Rectangle 3"/>
          <p:cNvSpPr>
            <a:spLocks noGrp="1" noChangeArrowheads="1"/>
          </p:cNvSpPr>
          <p:nvPr>
            <p:ph type="body" idx="1"/>
          </p:nvPr>
        </p:nvSpPr>
        <p:spPr>
          <a:xfrm>
            <a:off x="482286" y="1959429"/>
            <a:ext cx="8190934" cy="4390065"/>
          </a:xfrm>
        </p:spPr>
        <p:txBody>
          <a:bodyPr/>
          <a:lstStyle/>
          <a:p>
            <a:r>
              <a:rPr lang="en-US" altLang="en-US" dirty="0"/>
              <a:t>Viết </a:t>
            </a:r>
            <a:r>
              <a:rPr lang="en-US" altLang="en-US" dirty="0" err="1"/>
              <a:t>hàm</a:t>
            </a:r>
            <a:r>
              <a:rPr lang="en-US" altLang="en-US" dirty="0"/>
              <a:t> </a:t>
            </a:r>
            <a:r>
              <a:rPr lang="en-US" altLang="en-US" dirty="0" err="1"/>
              <a:t>đệ</a:t>
            </a:r>
            <a:r>
              <a:rPr lang="en-US" altLang="en-US" dirty="0"/>
              <a:t> </a:t>
            </a:r>
            <a:r>
              <a:rPr lang="en-US" altLang="en-US" dirty="0" err="1"/>
              <a:t>quy</a:t>
            </a:r>
            <a:r>
              <a:rPr lang="en-US" altLang="en-US" dirty="0"/>
              <a:t> </a:t>
            </a:r>
            <a:r>
              <a:rPr lang="en-US" altLang="en-US" dirty="0" err="1"/>
              <a:t>tính</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của</a:t>
            </a:r>
            <a:r>
              <a:rPr lang="en-US" altLang="en-US" dirty="0"/>
              <a:t> </a:t>
            </a:r>
            <a:r>
              <a:rPr lang="en-US" altLang="en-US" dirty="0" err="1"/>
              <a:t>dãy</a:t>
            </a:r>
            <a:r>
              <a:rPr lang="en-US" altLang="en-US" dirty="0"/>
              <a:t> </a:t>
            </a:r>
            <a:r>
              <a:rPr lang="en-US" altLang="en-US" dirty="0" err="1"/>
              <a:t>số</a:t>
            </a:r>
            <a:r>
              <a:rPr lang="en-US" altLang="en-US" dirty="0"/>
              <a:t> </a:t>
            </a:r>
            <a:r>
              <a:rPr lang="en-US" altLang="en-US" dirty="0" err="1"/>
              <a:t>sau</a:t>
            </a:r>
            <a:r>
              <a:rPr lang="en-US" altLang="en-US" dirty="0"/>
              <a:t> </a:t>
            </a:r>
            <a:r>
              <a:rPr lang="en-US" altLang="en-US" dirty="0" err="1"/>
              <a:t>với</a:t>
            </a:r>
            <a:r>
              <a:rPr lang="en-US" altLang="en-US" dirty="0"/>
              <a:t> n </a:t>
            </a:r>
            <a:r>
              <a:rPr lang="en-US" altLang="en-US" dirty="0" err="1"/>
              <a:t>phần</a:t>
            </a:r>
            <a:r>
              <a:rPr lang="en-US" altLang="en-US" dirty="0"/>
              <a:t> </a:t>
            </a:r>
            <a:r>
              <a:rPr lang="en-US" altLang="en-US" dirty="0" err="1"/>
              <a:t>tử</a:t>
            </a:r>
            <a:r>
              <a:rPr lang="en-US" altLang="en-US" dirty="0"/>
              <a:t> (n&gt;4), </a:t>
            </a:r>
            <a:r>
              <a:rPr lang="en-US" altLang="en-US" dirty="0" err="1"/>
              <a:t>rồi</a:t>
            </a:r>
            <a:r>
              <a:rPr lang="en-US" altLang="en-US" dirty="0"/>
              <a:t> </a:t>
            </a:r>
            <a:r>
              <a:rPr lang="en-US" altLang="en-US" dirty="0" err="1"/>
              <a:t>tính</a:t>
            </a:r>
            <a:r>
              <a:rPr lang="en-US" altLang="en-US" dirty="0"/>
              <a:t> </a:t>
            </a:r>
            <a:r>
              <a:rPr lang="en-US" altLang="en-US" dirty="0" err="1"/>
              <a:t>tổng</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của</a:t>
            </a:r>
            <a:r>
              <a:rPr lang="en-US" altLang="en-US" dirty="0"/>
              <a:t> </a:t>
            </a:r>
            <a:r>
              <a:rPr lang="en-US" altLang="en-US" dirty="0" err="1"/>
              <a:t>dãy</a:t>
            </a:r>
            <a:r>
              <a:rPr lang="en-US" altLang="en-US" dirty="0"/>
              <a:t> </a:t>
            </a:r>
            <a:r>
              <a:rPr lang="en-US" altLang="en-US" dirty="0" err="1"/>
              <a:t>số</a:t>
            </a:r>
            <a:endParaRPr lang="en-CA" altLang="en-US" dirty="0"/>
          </a:p>
          <a:p>
            <a:pPr marL="38100" indent="0" algn="ctr">
              <a:buNone/>
            </a:pPr>
            <a:r>
              <a:rPr lang="en-CA" altLang="en-US" sz="2600" b="1" dirty="0">
                <a:solidFill>
                  <a:srgbClr val="E42426"/>
                </a:solidFill>
              </a:rPr>
              <a:t>1,2,3,4,4,5,8,11,12,14,21,30,35,40,56,…..</a:t>
            </a:r>
          </a:p>
          <a:p>
            <a:pPr marL="38100" indent="0" algn="ctr">
              <a:buNone/>
            </a:pPr>
            <a:endParaRPr lang="en-CA" altLang="en-US" sz="2600" b="1" dirty="0">
              <a:solidFill>
                <a:srgbClr val="E42426"/>
              </a:solidFill>
            </a:endParaRPr>
          </a:p>
          <a:p>
            <a:pPr marL="38100" indent="0" algn="ctr">
              <a:buNone/>
            </a:pPr>
            <a:r>
              <a:rPr lang="en-CA" altLang="en-US" sz="2600" b="1" dirty="0">
                <a:solidFill>
                  <a:srgbClr val="E42426"/>
                </a:solidFill>
              </a:rPr>
              <a:t>1,2,3,4,6,9,14,21,32,48,73,110,167,252,...</a:t>
            </a:r>
          </a:p>
          <a:p>
            <a:pPr marL="400050" lvl="1" indent="0">
              <a:buNone/>
            </a:pPr>
            <a:endParaRPr lang="en-CA" altLang="en-US" dirty="0"/>
          </a:p>
          <a:p>
            <a:pPr marL="400050" lvl="1" indent="0">
              <a:buNone/>
            </a:pPr>
            <a:endParaRPr lang="en-CA" altLang="en-US" dirty="0"/>
          </a:p>
        </p:txBody>
      </p:sp>
      <p:grpSp>
        <p:nvGrpSpPr>
          <p:cNvPr id="4" name="Shape 385"/>
          <p:cNvGrpSpPr/>
          <p:nvPr/>
        </p:nvGrpSpPr>
        <p:grpSpPr>
          <a:xfrm>
            <a:off x="7922025" y="853667"/>
            <a:ext cx="751195" cy="754818"/>
            <a:chOff x="1923675" y="1633650"/>
            <a:chExt cx="436000" cy="435975"/>
          </a:xfrm>
        </p:grpSpPr>
        <p:sp>
          <p:nvSpPr>
            <p:cNvPr id="5" name="Shape 38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6" name="Shape 38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7" name="Shape 38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8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9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0" name="Shape 39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grpSp>
        <p:nvGrpSpPr>
          <p:cNvPr id="11" name="Shape 358"/>
          <p:cNvGrpSpPr/>
          <p:nvPr/>
        </p:nvGrpSpPr>
        <p:grpSpPr>
          <a:xfrm>
            <a:off x="6768725" y="808883"/>
            <a:ext cx="1036487" cy="887489"/>
            <a:chOff x="1934025" y="1001650"/>
            <a:chExt cx="415300" cy="355600"/>
          </a:xfrm>
        </p:grpSpPr>
        <p:sp>
          <p:nvSpPr>
            <p:cNvPr id="12"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3"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4"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5"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spTree>
    <p:extLst>
      <p:ext uri="{BB962C8B-B14F-4D97-AF65-F5344CB8AC3E}">
        <p14:creationId xmlns:p14="http://schemas.microsoft.com/office/powerpoint/2010/main" val="18121358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482286" y="178133"/>
            <a:ext cx="8190934" cy="6052611"/>
          </a:xfrm>
        </p:spPr>
        <p:txBody>
          <a:bodyPr/>
          <a:lstStyle/>
          <a:p>
            <a:r>
              <a:rPr lang="en-US" altLang="en-US" dirty="0" err="1"/>
              <a:t>Khử</a:t>
            </a:r>
            <a:r>
              <a:rPr lang="en-US" altLang="en-US" dirty="0"/>
              <a:t> </a:t>
            </a:r>
            <a:r>
              <a:rPr lang="vi-VN" altLang="en-US" dirty="0"/>
              <a:t>đệ quy</a:t>
            </a:r>
            <a:r>
              <a:rPr lang="en-US" altLang="en-US" dirty="0"/>
              <a:t> </a:t>
            </a:r>
            <a:r>
              <a:rPr lang="en-US" altLang="en-US" dirty="0" err="1"/>
              <a:t>với</a:t>
            </a:r>
            <a:r>
              <a:rPr lang="en-US" altLang="en-US" dirty="0"/>
              <a:t> </a:t>
            </a:r>
            <a:r>
              <a:rPr lang="en-US" altLang="en-US" dirty="0" err="1"/>
              <a:t>hàm</a:t>
            </a:r>
            <a:r>
              <a:rPr lang="en-US" altLang="en-US" dirty="0"/>
              <a:t> </a:t>
            </a:r>
            <a:r>
              <a:rPr lang="en-US" altLang="en-US" dirty="0" err="1"/>
              <a:t>tính</a:t>
            </a:r>
            <a:r>
              <a:rPr lang="en-US" altLang="en-US" dirty="0"/>
              <a:t> </a:t>
            </a:r>
            <a:r>
              <a:rPr lang="en-US" altLang="en-US" dirty="0" err="1"/>
              <a:t>giai</a:t>
            </a:r>
            <a:r>
              <a:rPr lang="en-US" altLang="en-US" dirty="0"/>
              <a:t> </a:t>
            </a:r>
            <a:r>
              <a:rPr lang="en-US" altLang="en-US" dirty="0" err="1"/>
              <a:t>thừa</a:t>
            </a:r>
            <a:endParaRPr lang="en-US" altLang="en-US" dirty="0"/>
          </a:p>
          <a:p>
            <a:pPr lvl="1" indent="0">
              <a:buNone/>
            </a:pPr>
            <a:r>
              <a:rPr lang="en-US" altLang="en-US" i="0" dirty="0" err="1">
                <a:solidFill>
                  <a:srgbClr val="E42426"/>
                </a:solidFill>
                <a:latin typeface="Consolas" panose="020B0609020204030204" pitchFamily="49" charset="0"/>
              </a:rPr>
              <a:t>int</a:t>
            </a:r>
            <a:r>
              <a:rPr lang="en-US" altLang="en-US" i="0" dirty="0">
                <a:solidFill>
                  <a:srgbClr val="E42426"/>
                </a:solidFill>
                <a:latin typeface="Consolas" panose="020B0609020204030204" pitchFamily="49" charset="0"/>
              </a:rPr>
              <a:t> FAC ( </a:t>
            </a:r>
            <a:r>
              <a:rPr lang="en-US" altLang="en-US" i="0" dirty="0" err="1">
                <a:solidFill>
                  <a:srgbClr val="E42426"/>
                </a:solidFill>
                <a:latin typeface="Consolas" panose="020B0609020204030204" pitchFamily="49" charset="0"/>
              </a:rPr>
              <a:t>int</a:t>
            </a:r>
            <a:r>
              <a:rPr lang="en-US" altLang="en-US" i="0" dirty="0">
                <a:solidFill>
                  <a:srgbClr val="E42426"/>
                </a:solidFill>
                <a:latin typeface="Consolas" panose="020B0609020204030204" pitchFamily="49" charset="0"/>
              </a:rPr>
              <a:t> n ) { </a:t>
            </a:r>
          </a:p>
          <a:p>
            <a:pPr lvl="1" indent="0">
              <a:buNone/>
            </a:pPr>
            <a:r>
              <a:rPr lang="en-US" altLang="en-US" i="0" dirty="0">
                <a:solidFill>
                  <a:srgbClr val="E42426"/>
                </a:solidFill>
                <a:latin typeface="Consolas" panose="020B0609020204030204" pitchFamily="49" charset="0"/>
              </a:rPr>
              <a:t>	</a:t>
            </a:r>
            <a:r>
              <a:rPr lang="en-US" altLang="en-US" i="0" dirty="0" err="1">
                <a:solidFill>
                  <a:srgbClr val="E42426"/>
                </a:solidFill>
                <a:latin typeface="Consolas" panose="020B0609020204030204" pitchFamily="49" charset="0"/>
              </a:rPr>
              <a:t>int</a:t>
            </a:r>
            <a:r>
              <a:rPr lang="en-US" altLang="en-US" i="0" dirty="0">
                <a:solidFill>
                  <a:srgbClr val="E42426"/>
                </a:solidFill>
                <a:latin typeface="Consolas" panose="020B0609020204030204" pitchFamily="49" charset="0"/>
              </a:rPr>
              <a:t> k = 0; </a:t>
            </a:r>
          </a:p>
          <a:p>
            <a:pPr lvl="1" indent="0">
              <a:buNone/>
            </a:pPr>
            <a:r>
              <a:rPr lang="en-US" altLang="en-US" i="0" dirty="0">
                <a:solidFill>
                  <a:srgbClr val="E42426"/>
                </a:solidFill>
                <a:latin typeface="Consolas" panose="020B0609020204030204" pitchFamily="49" charset="0"/>
              </a:rPr>
              <a:t>	</a:t>
            </a:r>
            <a:r>
              <a:rPr lang="en-US" altLang="en-US" i="0" dirty="0" err="1">
                <a:solidFill>
                  <a:srgbClr val="E42426"/>
                </a:solidFill>
                <a:latin typeface="Consolas" panose="020B0609020204030204" pitchFamily="49" charset="0"/>
              </a:rPr>
              <a:t>int</a:t>
            </a:r>
            <a:r>
              <a:rPr lang="en-US" altLang="en-US" i="0" dirty="0">
                <a:solidFill>
                  <a:srgbClr val="E42426"/>
                </a:solidFill>
                <a:latin typeface="Consolas" panose="020B0609020204030204" pitchFamily="49" charset="0"/>
              </a:rPr>
              <a:t> F = 1; </a:t>
            </a:r>
          </a:p>
          <a:p>
            <a:pPr lvl="1" indent="0">
              <a:buNone/>
            </a:pPr>
            <a:r>
              <a:rPr lang="en-US" altLang="en-US" i="0" dirty="0">
                <a:solidFill>
                  <a:srgbClr val="E42426"/>
                </a:solidFill>
                <a:latin typeface="Consolas" panose="020B0609020204030204" pitchFamily="49" charset="0"/>
              </a:rPr>
              <a:t>	while ( k &lt; n ) F = ++k * F; </a:t>
            </a:r>
          </a:p>
          <a:p>
            <a:pPr lvl="1" indent="0">
              <a:buNone/>
            </a:pPr>
            <a:r>
              <a:rPr lang="en-US" altLang="en-US" i="0" dirty="0">
                <a:solidFill>
                  <a:srgbClr val="E42426"/>
                </a:solidFill>
                <a:latin typeface="Consolas" panose="020B0609020204030204" pitchFamily="49" charset="0"/>
              </a:rPr>
              <a:t>	return (F); </a:t>
            </a:r>
          </a:p>
          <a:p>
            <a:pPr lvl="1" indent="0">
              <a:buNone/>
            </a:pPr>
            <a:r>
              <a:rPr lang="en-US" altLang="en-US" i="0" dirty="0">
                <a:solidFill>
                  <a:srgbClr val="E42426"/>
                </a:solidFill>
                <a:latin typeface="Consolas" panose="020B0609020204030204" pitchFamily="49" charset="0"/>
              </a:rPr>
              <a:t>}</a:t>
            </a:r>
          </a:p>
          <a:p>
            <a:pPr lvl="1"/>
            <a:endParaRPr lang="en-US" altLang="en-US" dirty="0"/>
          </a:p>
          <a:p>
            <a:r>
              <a:rPr lang="en-US" altLang="en-US" dirty="0" err="1"/>
              <a:t>Khử</a:t>
            </a:r>
            <a:r>
              <a:rPr lang="en-US" altLang="en-US" dirty="0"/>
              <a:t> </a:t>
            </a:r>
            <a:r>
              <a:rPr lang="en-US" altLang="en-US" dirty="0" err="1"/>
              <a:t>đệ</a:t>
            </a:r>
            <a:r>
              <a:rPr lang="en-US" altLang="en-US" dirty="0"/>
              <a:t> </a:t>
            </a:r>
            <a:r>
              <a:rPr lang="en-US" altLang="en-US" dirty="0" err="1"/>
              <a:t>quy</a:t>
            </a:r>
            <a:r>
              <a:rPr lang="en-US" altLang="en-US" dirty="0"/>
              <a:t> </a:t>
            </a:r>
            <a:r>
              <a:rPr lang="en-US" altLang="en-US" dirty="0" err="1"/>
              <a:t>với</a:t>
            </a:r>
            <a:r>
              <a:rPr lang="en-US" altLang="en-US" dirty="0"/>
              <a:t> </a:t>
            </a:r>
            <a:r>
              <a:rPr lang="en-US" altLang="en-US" dirty="0" err="1"/>
              <a:t>hàm</a:t>
            </a:r>
            <a:r>
              <a:rPr lang="en-US" altLang="en-US" dirty="0"/>
              <a:t> </a:t>
            </a:r>
            <a:r>
              <a:rPr lang="en-US" altLang="en-US" dirty="0" err="1"/>
              <a:t>tính</a:t>
            </a:r>
            <a:r>
              <a:rPr lang="en-US" altLang="en-US" dirty="0"/>
              <a:t> S(n)</a:t>
            </a:r>
          </a:p>
          <a:p>
            <a:pPr lvl="1" indent="0">
              <a:buNone/>
            </a:pPr>
            <a:r>
              <a:rPr lang="en-US" altLang="en-US" i="0" dirty="0" err="1">
                <a:solidFill>
                  <a:srgbClr val="E42426"/>
                </a:solidFill>
                <a:latin typeface="Consolas" panose="020B0609020204030204" pitchFamily="49" charset="0"/>
              </a:rPr>
              <a:t>int</a:t>
            </a:r>
            <a:r>
              <a:rPr lang="en-US" altLang="en-US" i="0" dirty="0">
                <a:solidFill>
                  <a:srgbClr val="E42426"/>
                </a:solidFill>
                <a:latin typeface="Consolas" panose="020B0609020204030204" pitchFamily="49" charset="0"/>
              </a:rPr>
              <a:t> S ( </a:t>
            </a:r>
            <a:r>
              <a:rPr lang="en-US" altLang="en-US" i="0" dirty="0" err="1">
                <a:solidFill>
                  <a:srgbClr val="E42426"/>
                </a:solidFill>
                <a:latin typeface="Consolas" panose="020B0609020204030204" pitchFamily="49" charset="0"/>
              </a:rPr>
              <a:t>int</a:t>
            </a:r>
            <a:r>
              <a:rPr lang="en-US" altLang="en-US" i="0" dirty="0">
                <a:solidFill>
                  <a:srgbClr val="E42426"/>
                </a:solidFill>
                <a:latin typeface="Consolas" panose="020B0609020204030204" pitchFamily="49" charset="0"/>
              </a:rPr>
              <a:t> n ) {</a:t>
            </a:r>
          </a:p>
          <a:p>
            <a:pPr lvl="1" indent="0">
              <a:buNone/>
            </a:pPr>
            <a:r>
              <a:rPr lang="en-US" altLang="en-US" i="0" dirty="0">
                <a:solidFill>
                  <a:srgbClr val="E42426"/>
                </a:solidFill>
                <a:latin typeface="Consolas" panose="020B0609020204030204" pitchFamily="49" charset="0"/>
              </a:rPr>
              <a:t>	</a:t>
            </a:r>
            <a:r>
              <a:rPr lang="en-US" altLang="en-US" i="0" dirty="0" err="1">
                <a:solidFill>
                  <a:srgbClr val="E42426"/>
                </a:solidFill>
                <a:latin typeface="Consolas" panose="020B0609020204030204" pitchFamily="49" charset="0"/>
              </a:rPr>
              <a:t>int</a:t>
            </a:r>
            <a:r>
              <a:rPr lang="en-US" altLang="en-US" i="0" dirty="0">
                <a:solidFill>
                  <a:srgbClr val="E42426"/>
                </a:solidFill>
                <a:latin typeface="Consolas" panose="020B0609020204030204" pitchFamily="49" charset="0"/>
              </a:rPr>
              <a:t> k = 1 , </a:t>
            </a:r>
            <a:r>
              <a:rPr lang="en-US" altLang="en-US" i="0" dirty="0" err="1">
                <a:solidFill>
                  <a:srgbClr val="E42426"/>
                </a:solidFill>
                <a:latin typeface="Consolas" panose="020B0609020204030204" pitchFamily="49" charset="0"/>
              </a:rPr>
              <a:t>tg</a:t>
            </a:r>
            <a:r>
              <a:rPr lang="en-US" altLang="en-US" i="0" dirty="0">
                <a:solidFill>
                  <a:srgbClr val="E42426"/>
                </a:solidFill>
                <a:latin typeface="Consolas" panose="020B0609020204030204" pitchFamily="49" charset="0"/>
              </a:rPr>
              <a:t> = 1 ; </a:t>
            </a:r>
          </a:p>
          <a:p>
            <a:pPr lvl="1" indent="0">
              <a:buNone/>
            </a:pPr>
            <a:r>
              <a:rPr lang="en-US" altLang="en-US" i="0" dirty="0">
                <a:solidFill>
                  <a:srgbClr val="E42426"/>
                </a:solidFill>
                <a:latin typeface="Consolas" panose="020B0609020204030204" pitchFamily="49" charset="0"/>
              </a:rPr>
              <a:t>	while ( k &lt; n ) { </a:t>
            </a:r>
          </a:p>
          <a:p>
            <a:pPr lvl="1" indent="0">
              <a:buNone/>
            </a:pPr>
            <a:r>
              <a:rPr lang="en-US" altLang="en-US" i="0" dirty="0">
                <a:solidFill>
                  <a:srgbClr val="E42426"/>
                </a:solidFill>
                <a:latin typeface="Consolas" panose="020B0609020204030204" pitchFamily="49" charset="0"/>
              </a:rPr>
              <a:t>		k ++ ; </a:t>
            </a:r>
          </a:p>
          <a:p>
            <a:pPr lvl="1" indent="0">
              <a:buNone/>
            </a:pPr>
            <a:r>
              <a:rPr lang="en-US" altLang="en-US" i="0" dirty="0">
                <a:solidFill>
                  <a:srgbClr val="E42426"/>
                </a:solidFill>
                <a:latin typeface="Consolas" panose="020B0609020204030204" pitchFamily="49" charset="0"/>
              </a:rPr>
              <a:t>		if (k%2 == 1)  </a:t>
            </a:r>
            <a:r>
              <a:rPr lang="en-US" altLang="en-US" i="0" dirty="0" err="1">
                <a:solidFill>
                  <a:srgbClr val="E42426"/>
                </a:solidFill>
                <a:latin typeface="Consolas" panose="020B0609020204030204" pitchFamily="49" charset="0"/>
              </a:rPr>
              <a:t>tg</a:t>
            </a:r>
            <a:r>
              <a:rPr lang="en-US" altLang="en-US" i="0" dirty="0">
                <a:solidFill>
                  <a:srgbClr val="E42426"/>
                </a:solidFill>
                <a:latin typeface="Consolas" panose="020B0609020204030204" pitchFamily="49" charset="0"/>
              </a:rPr>
              <a:t> + = 2 * k -1; </a:t>
            </a:r>
          </a:p>
          <a:p>
            <a:pPr lvl="1" indent="0">
              <a:buNone/>
            </a:pPr>
            <a:r>
              <a:rPr lang="en-US" altLang="en-US" i="0" dirty="0">
                <a:solidFill>
                  <a:srgbClr val="E42426"/>
                </a:solidFill>
                <a:latin typeface="Consolas" panose="020B0609020204030204" pitchFamily="49" charset="0"/>
              </a:rPr>
              <a:t>		else </a:t>
            </a:r>
            <a:r>
              <a:rPr lang="en-US" altLang="en-US" i="0" dirty="0" err="1">
                <a:solidFill>
                  <a:srgbClr val="E42426"/>
                </a:solidFill>
                <a:latin typeface="Consolas" panose="020B0609020204030204" pitchFamily="49" charset="0"/>
              </a:rPr>
              <a:t>tg</a:t>
            </a:r>
            <a:r>
              <a:rPr lang="en-US" altLang="en-US" i="0" dirty="0">
                <a:solidFill>
                  <a:srgbClr val="E42426"/>
                </a:solidFill>
                <a:latin typeface="Consolas" panose="020B0609020204030204" pitchFamily="49" charset="0"/>
              </a:rPr>
              <a:t> -= 2 * k + 1 ; </a:t>
            </a:r>
          </a:p>
          <a:p>
            <a:pPr lvl="1" indent="0">
              <a:buNone/>
            </a:pPr>
            <a:r>
              <a:rPr lang="en-US" altLang="en-US" i="0" dirty="0">
                <a:solidFill>
                  <a:srgbClr val="E42426"/>
                </a:solidFill>
                <a:latin typeface="Consolas" panose="020B0609020204030204" pitchFamily="49" charset="0"/>
              </a:rPr>
              <a:t>      }</a:t>
            </a:r>
          </a:p>
          <a:p>
            <a:pPr lvl="1" indent="0">
              <a:buNone/>
            </a:pPr>
            <a:r>
              <a:rPr lang="en-US" altLang="en-US" i="0" dirty="0">
                <a:solidFill>
                  <a:srgbClr val="E42426"/>
                </a:solidFill>
                <a:latin typeface="Consolas" panose="020B0609020204030204" pitchFamily="49" charset="0"/>
              </a:rPr>
              <a:t>    return ( </a:t>
            </a:r>
            <a:r>
              <a:rPr lang="en-US" altLang="en-US" i="0" dirty="0" err="1">
                <a:solidFill>
                  <a:srgbClr val="E42426"/>
                </a:solidFill>
                <a:latin typeface="Consolas" panose="020B0609020204030204" pitchFamily="49" charset="0"/>
              </a:rPr>
              <a:t>tg</a:t>
            </a:r>
            <a:r>
              <a:rPr lang="en-US" altLang="en-US" i="0" dirty="0">
                <a:solidFill>
                  <a:srgbClr val="E42426"/>
                </a:solidFill>
                <a:latin typeface="Consolas" panose="020B0609020204030204" pitchFamily="49" charset="0"/>
              </a:rPr>
              <a:t> ) ; </a:t>
            </a:r>
          </a:p>
          <a:p>
            <a:pPr lvl="1" indent="0">
              <a:buNone/>
            </a:pPr>
            <a:r>
              <a:rPr lang="en-US" altLang="en-US" i="0" dirty="0">
                <a:solidFill>
                  <a:srgbClr val="E42426"/>
                </a:solidFill>
                <a:latin typeface="Consolas" panose="020B0609020204030204" pitchFamily="49" charset="0"/>
              </a:rPr>
              <a:t>}</a:t>
            </a:r>
          </a:p>
        </p:txBody>
      </p:sp>
    </p:spTree>
    <p:extLst>
      <p:ext uri="{BB962C8B-B14F-4D97-AF65-F5344CB8AC3E}">
        <p14:creationId xmlns:p14="http://schemas.microsoft.com/office/powerpoint/2010/main" val="3508637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424" y="563333"/>
            <a:ext cx="5128863" cy="1143200"/>
          </a:xfrm>
        </p:spPr>
        <p:txBody>
          <a:bodyPr/>
          <a:lstStyle/>
          <a:p>
            <a:r>
              <a:rPr lang="en-GB" sz="3200" dirty="0" err="1">
                <a:solidFill>
                  <a:srgbClr val="E42426"/>
                </a:solidFill>
              </a:rPr>
              <a:t>Ví</a:t>
            </a:r>
            <a:r>
              <a:rPr lang="en-GB" sz="3200" dirty="0">
                <a:solidFill>
                  <a:srgbClr val="E42426"/>
                </a:solidFill>
              </a:rPr>
              <a:t> </a:t>
            </a:r>
            <a:r>
              <a:rPr lang="en-GB" sz="3200" dirty="0" err="1">
                <a:solidFill>
                  <a:srgbClr val="E42426"/>
                </a:solidFill>
              </a:rPr>
              <a:t>dụ</a:t>
            </a:r>
            <a:br>
              <a:rPr lang="en-GB" sz="3200" dirty="0"/>
            </a:br>
            <a:r>
              <a:rPr lang="en-GB" sz="2800" dirty="0" err="1"/>
              <a:t>Tìm</a:t>
            </a:r>
            <a:r>
              <a:rPr lang="en-GB" sz="2800" dirty="0"/>
              <a:t> </a:t>
            </a:r>
            <a:r>
              <a:rPr lang="en-GB" sz="2800" dirty="0" err="1"/>
              <a:t>ước</a:t>
            </a:r>
            <a:r>
              <a:rPr lang="en-GB" sz="2800" dirty="0"/>
              <a:t> </a:t>
            </a:r>
            <a:r>
              <a:rPr lang="en-GB" sz="2800" dirty="0" err="1"/>
              <a:t>chung</a:t>
            </a:r>
            <a:r>
              <a:rPr lang="en-GB" sz="2800" dirty="0"/>
              <a:t> </a:t>
            </a:r>
            <a:r>
              <a:rPr lang="en-GB" sz="2800" dirty="0" err="1"/>
              <a:t>lớn</a:t>
            </a:r>
            <a:r>
              <a:rPr lang="en-GB" sz="2800" dirty="0"/>
              <a:t> </a:t>
            </a:r>
            <a:r>
              <a:rPr lang="en-GB" sz="2800" dirty="0" err="1"/>
              <a:t>nhất</a:t>
            </a:r>
            <a:endParaRPr lang="vi-VN" sz="3200" dirty="0"/>
          </a:p>
        </p:txBody>
      </p:sp>
      <p:sp>
        <p:nvSpPr>
          <p:cNvPr id="43010" name="Rectangle 3"/>
          <p:cNvSpPr>
            <a:spLocks noGrp="1" noChangeArrowheads="1"/>
          </p:cNvSpPr>
          <p:nvPr>
            <p:ph type="body" idx="1"/>
          </p:nvPr>
        </p:nvSpPr>
        <p:spPr>
          <a:xfrm>
            <a:off x="844424" y="2112935"/>
            <a:ext cx="4155087" cy="4291999"/>
          </a:xfrm>
        </p:spPr>
        <p:txBody>
          <a:bodyPr>
            <a:noAutofit/>
          </a:bodyPr>
          <a:lstStyle/>
          <a:p>
            <a:pPr eaLnBrk="1" hangingPunct="1">
              <a:lnSpc>
                <a:spcPct val="80000"/>
              </a:lnSpc>
              <a:buFontTx/>
              <a:buNone/>
            </a:pPr>
            <a:r>
              <a:rPr lang="en-US" altLang="en-US" sz="2400" b="1" dirty="0" err="1"/>
              <a:t>Giải</a:t>
            </a:r>
            <a:r>
              <a:rPr lang="en-US" altLang="en-US" sz="2400" b="1" dirty="0"/>
              <a:t> thuật </a:t>
            </a:r>
            <a:r>
              <a:rPr lang="vi-VN" altLang="en-US" sz="2400" b="1" dirty="0"/>
              <a:t>đệ quy</a:t>
            </a:r>
            <a:endParaRPr lang="en-GB" altLang="en-US" sz="2400" b="1" dirty="0"/>
          </a:p>
          <a:p>
            <a:pPr eaLnBrk="1" hangingPunct="1">
              <a:lnSpc>
                <a:spcPct val="80000"/>
              </a:lnSpc>
              <a:buFontTx/>
              <a:buNone/>
            </a:pPr>
            <a:endParaRPr lang="en-GB" altLang="en-US" sz="2400" dirty="0"/>
          </a:p>
          <a:p>
            <a:pPr lvl="1" indent="0">
              <a:buNone/>
            </a:pPr>
            <a:r>
              <a:rPr lang="en-US" altLang="en-US" sz="2000" i="0" dirty="0" err="1">
                <a:solidFill>
                  <a:srgbClr val="E42426"/>
                </a:solidFill>
                <a:latin typeface="Consolas" panose="020B0609020204030204" pitchFamily="49" charset="0"/>
              </a:rPr>
              <a:t>int</a:t>
            </a:r>
            <a:r>
              <a:rPr lang="en-US" altLang="en-US" sz="2000" i="0" dirty="0">
                <a:solidFill>
                  <a:srgbClr val="E42426"/>
                </a:solidFill>
                <a:latin typeface="Consolas" panose="020B0609020204030204" pitchFamily="49" charset="0"/>
              </a:rPr>
              <a:t> USCLN(</a:t>
            </a:r>
            <a:r>
              <a:rPr lang="en-US" altLang="en-US" sz="2000" i="0" dirty="0" err="1">
                <a:solidFill>
                  <a:srgbClr val="E42426"/>
                </a:solidFill>
                <a:latin typeface="Consolas" panose="020B0609020204030204" pitchFamily="49" charset="0"/>
              </a:rPr>
              <a:t>int</a:t>
            </a:r>
            <a:r>
              <a:rPr lang="en-US" altLang="en-US" sz="2000" i="0" dirty="0">
                <a:solidFill>
                  <a:srgbClr val="E42426"/>
                </a:solidFill>
                <a:latin typeface="Consolas" panose="020B0609020204030204" pitchFamily="49" charset="0"/>
              </a:rPr>
              <a:t> m, </a:t>
            </a:r>
            <a:r>
              <a:rPr lang="en-US" altLang="en-US" sz="2000" i="0" dirty="0" err="1">
                <a:solidFill>
                  <a:srgbClr val="E42426"/>
                </a:solidFill>
                <a:latin typeface="Consolas" panose="020B0609020204030204" pitchFamily="49" charset="0"/>
              </a:rPr>
              <a:t>int</a:t>
            </a:r>
            <a:r>
              <a:rPr lang="en-US" altLang="en-US" sz="2000" i="0" dirty="0">
                <a:solidFill>
                  <a:srgbClr val="E42426"/>
                </a:solidFill>
                <a:latin typeface="Consolas" panose="020B0609020204030204" pitchFamily="49" charset="0"/>
              </a:rPr>
              <a:t> n) {</a:t>
            </a:r>
          </a:p>
          <a:p>
            <a:pPr lvl="1" indent="0">
              <a:buNone/>
            </a:pPr>
            <a:r>
              <a:rPr lang="en-US" altLang="en-US" sz="2000" i="0" dirty="0">
                <a:solidFill>
                  <a:srgbClr val="E42426"/>
                </a:solidFill>
                <a:latin typeface="Consolas" panose="020B0609020204030204" pitchFamily="49" charset="0"/>
              </a:rPr>
              <a:t>    if (n == 0) return m;</a:t>
            </a:r>
          </a:p>
          <a:p>
            <a:pPr lvl="1" indent="0">
              <a:buNone/>
            </a:pPr>
            <a:r>
              <a:rPr lang="en-US" altLang="en-US" sz="2000" i="0" dirty="0">
                <a:solidFill>
                  <a:srgbClr val="E42426"/>
                </a:solidFill>
                <a:latin typeface="Consolas" panose="020B0609020204030204" pitchFamily="49" charset="0"/>
              </a:rPr>
              <a:t>    else USCLN(n, m % n);</a:t>
            </a:r>
          </a:p>
          <a:p>
            <a:pPr lvl="1" indent="0">
              <a:buNone/>
            </a:pPr>
            <a:r>
              <a:rPr lang="en-US" altLang="en-US" sz="2000" i="0" dirty="0">
                <a:solidFill>
                  <a:srgbClr val="E42426"/>
                </a:solidFill>
                <a:latin typeface="Consolas" panose="020B0609020204030204" pitchFamily="49" charset="0"/>
              </a:rPr>
              <a:t>}</a:t>
            </a:r>
          </a:p>
          <a:p>
            <a:pPr>
              <a:lnSpc>
                <a:spcPct val="80000"/>
              </a:lnSpc>
              <a:buFontTx/>
              <a:buNone/>
            </a:pPr>
            <a:r>
              <a:rPr lang="en-US" altLang="en-US" sz="2400" dirty="0">
                <a:latin typeface="Consolas" panose="020B0609020204030204" pitchFamily="49" charset="0"/>
                <a:cs typeface="Consolas" panose="020B0609020204030204" pitchFamily="49" charset="0"/>
              </a:rPr>
              <a:t> </a:t>
            </a:r>
          </a:p>
          <a:p>
            <a:pPr>
              <a:lnSpc>
                <a:spcPct val="80000"/>
              </a:lnSpc>
            </a:pPr>
            <a:r>
              <a:rPr lang="en-US" altLang="en-US" sz="2000" dirty="0"/>
              <a:t>X </a:t>
            </a:r>
            <a:r>
              <a:rPr lang="en-US" altLang="en-US" sz="2000" dirty="0" err="1"/>
              <a:t>là</a:t>
            </a:r>
            <a:r>
              <a:rPr lang="en-US" altLang="en-US" sz="2000" dirty="0"/>
              <a:t>( m , n )</a:t>
            </a:r>
          </a:p>
          <a:p>
            <a:pPr>
              <a:lnSpc>
                <a:spcPct val="80000"/>
              </a:lnSpc>
            </a:pPr>
            <a:r>
              <a:rPr lang="en-US" altLang="en-US" sz="2000" dirty="0"/>
              <a:t>P(X) </a:t>
            </a:r>
            <a:r>
              <a:rPr lang="en-US" altLang="en-US" sz="2000" dirty="0" err="1"/>
              <a:t>là</a:t>
            </a:r>
            <a:r>
              <a:rPr lang="en-US" altLang="en-US" sz="2000" dirty="0"/>
              <a:t> USCLN(m ,n)</a:t>
            </a:r>
          </a:p>
          <a:p>
            <a:pPr>
              <a:lnSpc>
                <a:spcPct val="80000"/>
              </a:lnSpc>
            </a:pPr>
            <a:r>
              <a:rPr lang="en-US" altLang="en-US" sz="2000" dirty="0"/>
              <a:t>B(X) </a:t>
            </a:r>
            <a:r>
              <a:rPr lang="en-US" altLang="en-US" sz="2000" dirty="0" err="1"/>
              <a:t>là</a:t>
            </a:r>
            <a:r>
              <a:rPr lang="en-US" altLang="en-US" sz="2000" dirty="0"/>
              <a:t> n == 0</a:t>
            </a:r>
          </a:p>
          <a:p>
            <a:pPr>
              <a:lnSpc>
                <a:spcPct val="80000"/>
              </a:lnSpc>
            </a:pPr>
            <a:r>
              <a:rPr lang="en-US" altLang="en-US" sz="2000" dirty="0"/>
              <a:t>D(X) </a:t>
            </a:r>
            <a:r>
              <a:rPr lang="en-US" altLang="en-US" sz="2000" dirty="0" err="1"/>
              <a:t>là</a:t>
            </a:r>
            <a:r>
              <a:rPr lang="en-US" altLang="en-US" sz="2000" dirty="0"/>
              <a:t> </a:t>
            </a:r>
            <a:r>
              <a:rPr lang="en-US" altLang="en-US" sz="2000" dirty="0" err="1"/>
              <a:t>lệnh</a:t>
            </a:r>
            <a:r>
              <a:rPr lang="en-US" altLang="en-US" sz="2000" dirty="0"/>
              <a:t> return m</a:t>
            </a:r>
          </a:p>
          <a:p>
            <a:pPr>
              <a:lnSpc>
                <a:spcPct val="80000"/>
              </a:lnSpc>
            </a:pPr>
            <a:r>
              <a:rPr lang="en-US" altLang="en-US" sz="2000" dirty="0"/>
              <a:t>A(X) </a:t>
            </a:r>
            <a:r>
              <a:rPr lang="en-US" altLang="en-US" sz="2000" dirty="0" err="1"/>
              <a:t>là</a:t>
            </a:r>
            <a:r>
              <a:rPr lang="en-US" altLang="en-US" sz="2000" dirty="0"/>
              <a:t> </a:t>
            </a:r>
            <a:r>
              <a:rPr lang="en-US" altLang="en-US" sz="2000" dirty="0" err="1"/>
              <a:t>lệnh</a:t>
            </a:r>
            <a:r>
              <a:rPr lang="en-US" altLang="en-US" sz="2000" dirty="0"/>
              <a:t> </a:t>
            </a:r>
            <a:r>
              <a:rPr lang="en-US" altLang="en-US" sz="2000" dirty="0" err="1"/>
              <a:t>rỗng</a:t>
            </a:r>
            <a:endParaRPr lang="en-US" altLang="en-US" sz="2000" dirty="0"/>
          </a:p>
          <a:p>
            <a:pPr>
              <a:lnSpc>
                <a:spcPct val="80000"/>
              </a:lnSpc>
            </a:pPr>
            <a:r>
              <a:rPr lang="en-US" altLang="en-US" sz="2000" dirty="0"/>
              <a:t>f(X ) </a:t>
            </a:r>
            <a:r>
              <a:rPr lang="en-US" altLang="en-US" sz="2000" dirty="0" err="1"/>
              <a:t>là</a:t>
            </a:r>
            <a:r>
              <a:rPr lang="en-US" altLang="en-US" sz="2000" dirty="0"/>
              <a:t>  f(</a:t>
            </a:r>
            <a:r>
              <a:rPr lang="en-US" altLang="en-US" sz="2000" dirty="0" err="1"/>
              <a:t>m,n</a:t>
            </a:r>
            <a:r>
              <a:rPr lang="en-US" altLang="en-US" sz="2000" dirty="0"/>
              <a:t>) = ( n , m mod n ) </a:t>
            </a:r>
          </a:p>
          <a:p>
            <a:pPr eaLnBrk="1" hangingPunct="1">
              <a:lnSpc>
                <a:spcPct val="80000"/>
              </a:lnSpc>
              <a:buFontTx/>
              <a:buNone/>
            </a:pPr>
            <a:endParaRPr lang="en-US" altLang="en-US" sz="2400" dirty="0">
              <a:latin typeface="Consolas" panose="020B0609020204030204" pitchFamily="49" charset="0"/>
              <a:cs typeface="Consolas" panose="020B0609020204030204" pitchFamily="49" charset="0"/>
            </a:endParaRPr>
          </a:p>
        </p:txBody>
      </p:sp>
      <p:sp>
        <p:nvSpPr>
          <p:cNvPr id="3" name="Content Placeholder 2"/>
          <p:cNvSpPr>
            <a:spLocks noGrp="1"/>
          </p:cNvSpPr>
          <p:nvPr>
            <p:ph type="body" idx="2"/>
          </p:nvPr>
        </p:nvSpPr>
        <p:spPr>
          <a:xfrm>
            <a:off x="4904509" y="2112935"/>
            <a:ext cx="4120738" cy="4291999"/>
          </a:xfrm>
        </p:spPr>
        <p:txBody>
          <a:bodyPr>
            <a:normAutofit/>
          </a:bodyPr>
          <a:lstStyle/>
          <a:p>
            <a:pPr>
              <a:lnSpc>
                <a:spcPct val="80000"/>
              </a:lnSpc>
              <a:buNone/>
            </a:pPr>
            <a:r>
              <a:rPr lang="en-US" altLang="en-US" sz="2200" b="1" dirty="0" err="1"/>
              <a:t>Khử</a:t>
            </a:r>
            <a:r>
              <a:rPr lang="en-US" altLang="en-US" sz="2200" b="1" dirty="0"/>
              <a:t> </a:t>
            </a:r>
            <a:r>
              <a:rPr lang="en-US" altLang="en-US" sz="2200" b="1" dirty="0" err="1"/>
              <a:t>đệ</a:t>
            </a:r>
            <a:r>
              <a:rPr lang="en-US" altLang="en-US" sz="2200" b="1" dirty="0"/>
              <a:t> </a:t>
            </a:r>
            <a:r>
              <a:rPr lang="en-US" altLang="en-US" sz="2200" b="1" dirty="0" err="1"/>
              <a:t>quy</a:t>
            </a:r>
            <a:endParaRPr lang="en-US" altLang="en-US" sz="2200" b="1" dirty="0"/>
          </a:p>
          <a:p>
            <a:pPr>
              <a:lnSpc>
                <a:spcPct val="80000"/>
              </a:lnSpc>
              <a:buNone/>
            </a:pPr>
            <a:endParaRPr lang="en-US" altLang="en-US" sz="2000" dirty="0"/>
          </a:p>
          <a:p>
            <a:pPr marL="361950">
              <a:buClr>
                <a:srgbClr val="E22624"/>
              </a:buClr>
              <a:buNone/>
            </a:pPr>
            <a:r>
              <a:rPr lang="en-US" altLang="en-US" sz="2000" dirty="0" err="1">
                <a:solidFill>
                  <a:srgbClr val="E42426"/>
                </a:solidFill>
                <a:latin typeface="Consolas" panose="020B0609020204030204" pitchFamily="49" charset="0"/>
              </a:rPr>
              <a:t>int</a:t>
            </a:r>
            <a:r>
              <a:rPr lang="en-US" altLang="en-US" sz="2000" dirty="0">
                <a:solidFill>
                  <a:srgbClr val="E42426"/>
                </a:solidFill>
                <a:latin typeface="Consolas" panose="020B0609020204030204" pitchFamily="49" charset="0"/>
              </a:rPr>
              <a:t> USCLN(</a:t>
            </a:r>
            <a:r>
              <a:rPr lang="en-US" altLang="en-US" sz="2000" dirty="0" err="1">
                <a:solidFill>
                  <a:srgbClr val="E42426"/>
                </a:solidFill>
                <a:latin typeface="Consolas" panose="020B0609020204030204" pitchFamily="49" charset="0"/>
              </a:rPr>
              <a:t>int</a:t>
            </a:r>
            <a:r>
              <a:rPr lang="en-US" altLang="en-US" sz="2000" dirty="0">
                <a:solidFill>
                  <a:srgbClr val="E42426"/>
                </a:solidFill>
                <a:latin typeface="Consolas" panose="020B0609020204030204" pitchFamily="49" charset="0"/>
              </a:rPr>
              <a:t> m , </a:t>
            </a:r>
            <a:r>
              <a:rPr lang="en-US" altLang="en-US" sz="2000" dirty="0" err="1">
                <a:solidFill>
                  <a:srgbClr val="E42426"/>
                </a:solidFill>
                <a:latin typeface="Consolas" panose="020B0609020204030204" pitchFamily="49" charset="0"/>
              </a:rPr>
              <a:t>int</a:t>
            </a:r>
            <a:r>
              <a:rPr lang="en-US" altLang="en-US" sz="2000" dirty="0">
                <a:solidFill>
                  <a:srgbClr val="E42426"/>
                </a:solidFill>
                <a:latin typeface="Consolas" panose="020B0609020204030204" pitchFamily="49" charset="0"/>
              </a:rPr>
              <a:t> n ) {</a:t>
            </a:r>
          </a:p>
          <a:p>
            <a:pPr marL="361950">
              <a:buClr>
                <a:srgbClr val="E22624"/>
              </a:buClr>
              <a:buNone/>
            </a:pPr>
            <a:r>
              <a:rPr lang="en-US" altLang="en-US" sz="2000" dirty="0">
                <a:solidFill>
                  <a:srgbClr val="E42426"/>
                </a:solidFill>
                <a:latin typeface="Consolas" panose="020B0609020204030204" pitchFamily="49" charset="0"/>
              </a:rPr>
              <a:t>   while(n != 0 ) { </a:t>
            </a:r>
          </a:p>
          <a:p>
            <a:pPr marL="361950">
              <a:buClr>
                <a:srgbClr val="E22624"/>
              </a:buClr>
              <a:buNone/>
            </a:pP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int</a:t>
            </a:r>
            <a:r>
              <a:rPr lang="en-US" altLang="en-US" sz="2000" dirty="0">
                <a:solidFill>
                  <a:srgbClr val="E42426"/>
                </a:solidFill>
                <a:latin typeface="Consolas" panose="020B0609020204030204" pitchFamily="49" charset="0"/>
              </a:rPr>
              <a:t> </a:t>
            </a:r>
            <a:r>
              <a:rPr lang="en-US" altLang="en-US" sz="2000" dirty="0" err="1">
                <a:solidFill>
                  <a:srgbClr val="E42426"/>
                </a:solidFill>
                <a:latin typeface="Consolas" panose="020B0609020204030204" pitchFamily="49" charset="0"/>
              </a:rPr>
              <a:t>sd</a:t>
            </a:r>
            <a:r>
              <a:rPr lang="en-US" altLang="en-US" sz="2000" dirty="0">
                <a:solidFill>
                  <a:srgbClr val="E42426"/>
                </a:solidFill>
                <a:latin typeface="Consolas" panose="020B0609020204030204" pitchFamily="49" charset="0"/>
              </a:rPr>
              <a:t> = m % n ; </a:t>
            </a:r>
          </a:p>
          <a:p>
            <a:pPr marL="361950">
              <a:buClr>
                <a:srgbClr val="E22624"/>
              </a:buClr>
              <a:buNone/>
            </a:pPr>
            <a:r>
              <a:rPr lang="en-US" altLang="en-US" sz="2000" dirty="0">
                <a:solidFill>
                  <a:srgbClr val="E42426"/>
                </a:solidFill>
                <a:latin typeface="Consolas" panose="020B0609020204030204" pitchFamily="49" charset="0"/>
              </a:rPr>
              <a:t>	    m = n ; </a:t>
            </a:r>
          </a:p>
          <a:p>
            <a:pPr marL="361950">
              <a:buClr>
                <a:srgbClr val="E22624"/>
              </a:buClr>
              <a:buNone/>
            </a:pPr>
            <a:r>
              <a:rPr lang="en-US" altLang="en-US" sz="2000" dirty="0">
                <a:solidFill>
                  <a:srgbClr val="E42426"/>
                </a:solidFill>
                <a:latin typeface="Consolas" panose="020B0609020204030204" pitchFamily="49" charset="0"/>
              </a:rPr>
              <a:t>      n = </a:t>
            </a:r>
            <a:r>
              <a:rPr lang="en-US" altLang="en-US" sz="2000" dirty="0" err="1">
                <a:solidFill>
                  <a:srgbClr val="E42426"/>
                </a:solidFill>
                <a:latin typeface="Consolas" panose="020B0609020204030204" pitchFamily="49" charset="0"/>
              </a:rPr>
              <a:t>sd</a:t>
            </a:r>
            <a:r>
              <a:rPr lang="en-US" altLang="en-US" sz="2000" dirty="0">
                <a:solidFill>
                  <a:srgbClr val="E42426"/>
                </a:solidFill>
                <a:latin typeface="Consolas" panose="020B0609020204030204" pitchFamily="49" charset="0"/>
              </a:rPr>
              <a:t> ; </a:t>
            </a:r>
          </a:p>
          <a:p>
            <a:pPr marL="361950">
              <a:buClr>
                <a:srgbClr val="E22624"/>
              </a:buClr>
              <a:buNone/>
            </a:pPr>
            <a:r>
              <a:rPr lang="en-US" altLang="en-US" sz="2000" dirty="0">
                <a:solidFill>
                  <a:srgbClr val="E42426"/>
                </a:solidFill>
                <a:latin typeface="Consolas" panose="020B0609020204030204" pitchFamily="49" charset="0"/>
              </a:rPr>
              <a:t>   } </a:t>
            </a:r>
          </a:p>
          <a:p>
            <a:pPr marL="361950">
              <a:buClr>
                <a:srgbClr val="E22624"/>
              </a:buClr>
              <a:buNone/>
            </a:pPr>
            <a:r>
              <a:rPr lang="en-US" altLang="en-US" sz="2000" dirty="0">
                <a:solidFill>
                  <a:srgbClr val="E42426"/>
                </a:solidFill>
                <a:latin typeface="Consolas" panose="020B0609020204030204" pitchFamily="49" charset="0"/>
              </a:rPr>
              <a:t>	 return (m) ; </a:t>
            </a:r>
          </a:p>
          <a:p>
            <a:pPr marL="361950">
              <a:buClr>
                <a:srgbClr val="E22624"/>
              </a:buClr>
              <a:buNone/>
            </a:pPr>
            <a:r>
              <a:rPr lang="en-US" altLang="en-US" sz="2000" dirty="0">
                <a:solidFill>
                  <a:srgbClr val="E42426"/>
                </a:solidFill>
                <a:latin typeface="Consolas" panose="020B0609020204030204" pitchFamily="49" charset="0"/>
              </a:rPr>
              <a:t>} </a:t>
            </a:r>
          </a:p>
          <a:p>
            <a:endParaRPr lang="vi-VN" dirty="0"/>
          </a:p>
        </p:txBody>
      </p:sp>
    </p:spTree>
    <p:extLst>
      <p:ext uri="{BB962C8B-B14F-4D97-AF65-F5344CB8AC3E}">
        <p14:creationId xmlns:p14="http://schemas.microsoft.com/office/powerpoint/2010/main" val="41487676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4425" y="563333"/>
            <a:ext cx="7962118" cy="1143200"/>
          </a:xfrm>
        </p:spPr>
        <p:txBody>
          <a:bodyPr>
            <a:normAutofit/>
          </a:bodyPr>
          <a:lstStyle/>
          <a:p>
            <a:r>
              <a:rPr lang="en-GB" altLang="en-US" sz="3600" dirty="0" err="1">
                <a:solidFill>
                  <a:srgbClr val="E42426"/>
                </a:solidFill>
              </a:rPr>
              <a:t>Ví</a:t>
            </a:r>
            <a:r>
              <a:rPr lang="en-GB" altLang="en-US" sz="3600" dirty="0">
                <a:solidFill>
                  <a:srgbClr val="E42426"/>
                </a:solidFill>
              </a:rPr>
              <a:t> </a:t>
            </a:r>
            <a:r>
              <a:rPr lang="en-GB" altLang="en-US" sz="3600" dirty="0" err="1">
                <a:solidFill>
                  <a:srgbClr val="E42426"/>
                </a:solidFill>
              </a:rPr>
              <a:t>dụ</a:t>
            </a:r>
            <a:br>
              <a:rPr lang="en-GB" altLang="en-US" dirty="0">
                <a:solidFill>
                  <a:srgbClr val="E42426"/>
                </a:solidFill>
              </a:rPr>
            </a:br>
            <a:r>
              <a:rPr lang="vi-VN" altLang="en-US" sz="3100" dirty="0">
                <a:solidFill>
                  <a:schemeClr val="tx1"/>
                </a:solidFill>
              </a:rPr>
              <a:t>Bài toán Tháp Hà Nội</a:t>
            </a:r>
            <a:endParaRPr lang="vi-VN" sz="3100" dirty="0">
              <a:solidFill>
                <a:schemeClr val="tx1"/>
              </a:solidFill>
            </a:endParaRPr>
          </a:p>
        </p:txBody>
      </p:sp>
      <p:sp>
        <p:nvSpPr>
          <p:cNvPr id="47106" name="Rectangle 3"/>
          <p:cNvSpPr>
            <a:spLocks noGrp="1" noChangeArrowheads="1"/>
          </p:cNvSpPr>
          <p:nvPr>
            <p:ph type="body" idx="1"/>
          </p:nvPr>
        </p:nvSpPr>
        <p:spPr>
          <a:xfrm>
            <a:off x="315686" y="1706533"/>
            <a:ext cx="4223657" cy="4291999"/>
          </a:xfrm>
        </p:spPr>
        <p:txBody>
          <a:bodyPr>
            <a:normAutofit fontScale="92500" lnSpcReduction="20000"/>
          </a:bodyPr>
          <a:lstStyle/>
          <a:p>
            <a:pPr marL="0" indent="0">
              <a:buNone/>
            </a:pPr>
            <a:r>
              <a:rPr lang="en-US" altLang="en-US" b="1" dirty="0" err="1"/>
              <a:t>Đệ</a:t>
            </a:r>
            <a:r>
              <a:rPr lang="en-US" altLang="en-US" b="1" dirty="0"/>
              <a:t> </a:t>
            </a:r>
            <a:r>
              <a:rPr lang="en-US" altLang="en-US" b="1" dirty="0" err="1"/>
              <a:t>quy</a:t>
            </a:r>
            <a:endParaRPr lang="en-US" altLang="en-US" b="1" dirty="0"/>
          </a:p>
          <a:p>
            <a:pPr marL="0" indent="0">
              <a:buNone/>
            </a:pPr>
            <a:r>
              <a:rPr lang="en-US" altLang="en-US" sz="2000" dirty="0">
                <a:solidFill>
                  <a:srgbClr val="E42426"/>
                </a:solidFill>
                <a:latin typeface="Consolas" panose="020B0609020204030204" pitchFamily="49" charset="0"/>
                <a:cs typeface="Consolas" panose="020B0609020204030204" pitchFamily="49" charset="0"/>
              </a:rPr>
              <a:t>THN(</a:t>
            </a:r>
            <a:r>
              <a:rPr lang="en-US" altLang="en-US" sz="2000" dirty="0" err="1">
                <a:solidFill>
                  <a:srgbClr val="E42426"/>
                </a:solidFill>
                <a:latin typeface="Consolas" panose="020B0609020204030204" pitchFamily="49" charset="0"/>
                <a:cs typeface="Consolas" panose="020B0609020204030204" pitchFamily="49" charset="0"/>
              </a:rPr>
              <a:t>n,X,Y,Z</a:t>
            </a:r>
            <a:r>
              <a:rPr lang="en-US" altLang="en-US" sz="2000" dirty="0">
                <a:solidFill>
                  <a:srgbClr val="E42426"/>
                </a:solidFill>
                <a:latin typeface="Consolas" panose="020B0609020204030204" pitchFamily="49" charset="0"/>
                <a:cs typeface="Consolas" panose="020B0609020204030204" pitchFamily="49" charset="0"/>
              </a:rPr>
              <a:t>) ≡ if(n &gt; 0)</a:t>
            </a:r>
          </a:p>
          <a:p>
            <a:pPr marL="0" indent="0">
              <a:buNone/>
            </a:pPr>
            <a:r>
              <a:rPr lang="en-US" altLang="en-US" sz="2000" dirty="0">
                <a:solidFill>
                  <a:srgbClr val="E42426"/>
                </a:solidFill>
                <a:latin typeface="Consolas" panose="020B0609020204030204" pitchFamily="49" charset="0"/>
                <a:cs typeface="Consolas" panose="020B0609020204030204" pitchFamily="49" charset="0"/>
              </a:rPr>
              <a:t>{ </a:t>
            </a:r>
          </a:p>
          <a:p>
            <a:pPr marL="0" indent="0">
              <a:buNone/>
            </a:pPr>
            <a:r>
              <a:rPr lang="en-US" altLang="en-US" sz="2000" dirty="0">
                <a:solidFill>
                  <a:srgbClr val="E42426"/>
                </a:solidFill>
                <a:latin typeface="Consolas" panose="020B0609020204030204" pitchFamily="49" charset="0"/>
                <a:cs typeface="Consolas" panose="020B0609020204030204" pitchFamily="49" charset="0"/>
              </a:rPr>
              <a:t>    THN (n - 1, X, Z, Y); </a:t>
            </a:r>
          </a:p>
          <a:p>
            <a:pPr marL="0" indent="0">
              <a:buNone/>
            </a:pPr>
            <a:r>
              <a:rPr lang="en-US" altLang="en-US" sz="2000" dirty="0">
                <a:solidFill>
                  <a:srgbClr val="E42426"/>
                </a:solidFill>
                <a:latin typeface="Consolas" panose="020B0609020204030204" pitchFamily="49" charset="0"/>
                <a:cs typeface="Consolas" panose="020B0609020204030204" pitchFamily="49" charset="0"/>
              </a:rPr>
              <a:t>    Move (X, Z ); </a:t>
            </a:r>
          </a:p>
          <a:p>
            <a:pPr marL="0" indent="0">
              <a:buNone/>
            </a:pPr>
            <a:r>
              <a:rPr lang="en-US" altLang="en-US" sz="2000" dirty="0">
                <a:solidFill>
                  <a:srgbClr val="E42426"/>
                </a:solidFill>
                <a:latin typeface="Consolas" panose="020B0609020204030204" pitchFamily="49" charset="0"/>
                <a:cs typeface="Consolas" panose="020B0609020204030204" pitchFamily="49" charset="0"/>
              </a:rPr>
              <a:t>    THN (n - 1, Y, X, Z);</a:t>
            </a:r>
          </a:p>
          <a:p>
            <a:pPr marL="0" indent="0">
              <a:buNone/>
            </a:pPr>
            <a:r>
              <a:rPr lang="en-US" altLang="en-US" sz="2000" dirty="0">
                <a:solidFill>
                  <a:srgbClr val="E42426"/>
                </a:solidFill>
                <a:latin typeface="Consolas" panose="020B0609020204030204" pitchFamily="49" charset="0"/>
                <a:cs typeface="Consolas" panose="020B0609020204030204" pitchFamily="49" charset="0"/>
              </a:rPr>
              <a:t>}</a:t>
            </a:r>
          </a:p>
          <a:p>
            <a:pPr marL="0" indent="0">
              <a:buNone/>
            </a:pPr>
            <a:endParaRPr lang="en-US" altLang="en-US" sz="2000" dirty="0">
              <a:solidFill>
                <a:srgbClr val="E42426"/>
              </a:solidFill>
              <a:latin typeface="Consolas" panose="020B0609020204030204" pitchFamily="49" charset="0"/>
              <a:cs typeface="Consolas" panose="020B0609020204030204" pitchFamily="49" charset="0"/>
            </a:endParaRPr>
          </a:p>
          <a:p>
            <a:pPr>
              <a:buNone/>
            </a:pPr>
            <a:r>
              <a:rPr lang="en-US" altLang="en-US" dirty="0"/>
              <a:t>Trong </a:t>
            </a:r>
            <a:r>
              <a:rPr lang="en-US" altLang="en-US" dirty="0" err="1"/>
              <a:t>đó</a:t>
            </a:r>
            <a:endParaRPr lang="en-US" altLang="en-US" dirty="0"/>
          </a:p>
          <a:p>
            <a:pPr lvl="1"/>
            <a:r>
              <a:rPr lang="en-US" altLang="en-US" dirty="0" err="1">
                <a:latin typeface="Cambria" panose="02040503050406030204" pitchFamily="18" charset="0"/>
              </a:rPr>
              <a:t>Biến</a:t>
            </a:r>
            <a:r>
              <a:rPr lang="en-US" altLang="en-US" dirty="0">
                <a:latin typeface="Cambria" panose="02040503050406030204" pitchFamily="18" charset="0"/>
              </a:rPr>
              <a:t> X </a:t>
            </a:r>
            <a:r>
              <a:rPr lang="en-US" altLang="en-US" dirty="0" err="1">
                <a:latin typeface="Cambria" panose="02040503050406030204" pitchFamily="18" charset="0"/>
              </a:rPr>
              <a:t>là</a:t>
            </a:r>
            <a:r>
              <a:rPr lang="en-US" altLang="en-US" dirty="0">
                <a:latin typeface="Cambria" panose="02040503050406030204" pitchFamily="18" charset="0"/>
              </a:rPr>
              <a:t> </a:t>
            </a:r>
            <a:r>
              <a:rPr lang="en-US" altLang="en-US" dirty="0" err="1">
                <a:latin typeface="Cambria" panose="02040503050406030204" pitchFamily="18" charset="0"/>
              </a:rPr>
              <a:t>bộ</a:t>
            </a:r>
            <a:r>
              <a:rPr lang="en-US" altLang="en-US" dirty="0">
                <a:latin typeface="Cambria" panose="02040503050406030204" pitchFamily="18" charset="0"/>
              </a:rPr>
              <a:t> (</a:t>
            </a:r>
            <a:r>
              <a:rPr lang="en-US" altLang="en-US" dirty="0" err="1">
                <a:latin typeface="Cambria" panose="02040503050406030204" pitchFamily="18" charset="0"/>
              </a:rPr>
              <a:t>n,X,Y,Z</a:t>
            </a:r>
            <a:r>
              <a:rPr lang="en-US" altLang="en-US" dirty="0">
                <a:latin typeface="Cambria" panose="02040503050406030204" pitchFamily="18" charset="0"/>
              </a:rPr>
              <a:t>)</a:t>
            </a:r>
          </a:p>
          <a:p>
            <a:pPr lvl="1"/>
            <a:r>
              <a:rPr lang="en-US" altLang="en-US" dirty="0">
                <a:latin typeface="Cambria" panose="02040503050406030204" pitchFamily="18" charset="0"/>
              </a:rPr>
              <a:t>C(X) </a:t>
            </a:r>
            <a:r>
              <a:rPr lang="en-US" altLang="en-US" dirty="0" err="1">
                <a:latin typeface="Cambria" panose="02040503050406030204" pitchFamily="18" charset="0"/>
              </a:rPr>
              <a:t>là</a:t>
            </a:r>
            <a:r>
              <a:rPr lang="en-US" altLang="en-US" dirty="0">
                <a:latin typeface="Cambria" panose="02040503050406030204" pitchFamily="18" charset="0"/>
              </a:rPr>
              <a:t> n&lt;=0</a:t>
            </a:r>
          </a:p>
          <a:p>
            <a:pPr lvl="1"/>
            <a:r>
              <a:rPr lang="en-US" altLang="en-US" dirty="0">
                <a:latin typeface="Cambria" panose="02040503050406030204" pitchFamily="18" charset="0"/>
              </a:rPr>
              <a:t>D(X), A(X) </a:t>
            </a:r>
            <a:r>
              <a:rPr lang="en-US" altLang="en-US" dirty="0" err="1">
                <a:latin typeface="Cambria" panose="02040503050406030204" pitchFamily="18" charset="0"/>
              </a:rPr>
              <a:t>là</a:t>
            </a:r>
            <a:r>
              <a:rPr lang="en-US" altLang="en-US" dirty="0">
                <a:latin typeface="Cambria" panose="02040503050406030204" pitchFamily="18" charset="0"/>
              </a:rPr>
              <a:t> </a:t>
            </a:r>
            <a:r>
              <a:rPr lang="en-US" altLang="en-US" dirty="0" err="1">
                <a:latin typeface="Cambria" panose="02040503050406030204" pitchFamily="18" charset="0"/>
              </a:rPr>
              <a:t>rỗng</a:t>
            </a:r>
            <a:endParaRPr lang="en-US" altLang="en-US" dirty="0">
              <a:latin typeface="Cambria" panose="02040503050406030204" pitchFamily="18" charset="0"/>
            </a:endParaRPr>
          </a:p>
          <a:p>
            <a:pPr lvl="1"/>
            <a:r>
              <a:rPr lang="en-US" altLang="en-US" dirty="0">
                <a:latin typeface="Cambria" panose="02040503050406030204" pitchFamily="18" charset="0"/>
              </a:rPr>
              <a:t>B(X) = B(</a:t>
            </a:r>
            <a:r>
              <a:rPr lang="en-US" altLang="en-US" dirty="0" err="1">
                <a:latin typeface="Cambria" panose="02040503050406030204" pitchFamily="18" charset="0"/>
              </a:rPr>
              <a:t>n,X,Y,Z</a:t>
            </a:r>
            <a:r>
              <a:rPr lang="en-US" altLang="en-US" dirty="0">
                <a:latin typeface="Cambria" panose="02040503050406030204" pitchFamily="18" charset="0"/>
              </a:rPr>
              <a:t>) </a:t>
            </a:r>
            <a:r>
              <a:rPr lang="en-US" altLang="en-US" dirty="0" err="1">
                <a:latin typeface="Cambria" panose="02040503050406030204" pitchFamily="18" charset="0"/>
              </a:rPr>
              <a:t>là</a:t>
            </a:r>
            <a:r>
              <a:rPr lang="en-US" altLang="en-US" dirty="0">
                <a:latin typeface="Cambria" panose="02040503050406030204" pitchFamily="18" charset="0"/>
              </a:rPr>
              <a:t> move(X, Z)</a:t>
            </a:r>
          </a:p>
          <a:p>
            <a:pPr lvl="1"/>
            <a:r>
              <a:rPr lang="en-US" altLang="en-US" dirty="0">
                <a:latin typeface="Cambria" panose="02040503050406030204" pitchFamily="18" charset="0"/>
              </a:rPr>
              <a:t>f(X) = f(</a:t>
            </a:r>
            <a:r>
              <a:rPr lang="en-US" altLang="en-US" dirty="0" err="1">
                <a:latin typeface="Cambria" panose="02040503050406030204" pitchFamily="18" charset="0"/>
              </a:rPr>
              <a:t>n,X,Y,Z</a:t>
            </a:r>
            <a:r>
              <a:rPr lang="en-US" altLang="en-US" dirty="0">
                <a:latin typeface="Cambria" panose="02040503050406030204" pitchFamily="18" charset="0"/>
              </a:rPr>
              <a:t>) = (n-1,X,Z,Y)</a:t>
            </a:r>
          </a:p>
          <a:p>
            <a:pPr lvl="1"/>
            <a:r>
              <a:rPr lang="en-US" altLang="en-US" dirty="0">
                <a:latin typeface="Cambria" panose="02040503050406030204" pitchFamily="18" charset="0"/>
              </a:rPr>
              <a:t>g(X) = g(</a:t>
            </a:r>
            <a:r>
              <a:rPr lang="en-US" altLang="en-US" dirty="0" err="1">
                <a:latin typeface="Cambria" panose="02040503050406030204" pitchFamily="18" charset="0"/>
              </a:rPr>
              <a:t>n,X,Y,Z</a:t>
            </a:r>
            <a:r>
              <a:rPr lang="en-US" altLang="en-US" dirty="0">
                <a:latin typeface="Cambria" panose="02040503050406030204" pitchFamily="18" charset="0"/>
              </a:rPr>
              <a:t>) = (n-1,Y,X,Z)</a:t>
            </a:r>
          </a:p>
        </p:txBody>
      </p:sp>
      <p:sp>
        <p:nvSpPr>
          <p:cNvPr id="5" name="Content Placeholder 4"/>
          <p:cNvSpPr>
            <a:spLocks noGrp="1"/>
          </p:cNvSpPr>
          <p:nvPr>
            <p:ph type="body" idx="2"/>
          </p:nvPr>
        </p:nvSpPr>
        <p:spPr>
          <a:xfrm>
            <a:off x="4386944" y="1706533"/>
            <a:ext cx="4757056" cy="5377250"/>
          </a:xfrm>
        </p:spPr>
        <p:txBody>
          <a:bodyPr>
            <a:normAutofit/>
          </a:bodyPr>
          <a:lstStyle/>
          <a:p>
            <a:pPr>
              <a:buNone/>
            </a:pPr>
            <a:r>
              <a:rPr lang="vi-VN" b="1" dirty="0"/>
              <a:t>Khử đệ quy</a:t>
            </a:r>
            <a:endParaRPr lang="en-GB" b="1" dirty="0"/>
          </a:p>
          <a:p>
            <a:pPr marL="0">
              <a:buClr>
                <a:srgbClr val="E22624"/>
              </a:buClr>
              <a:buNone/>
            </a:pPr>
            <a:r>
              <a:rPr lang="vi-VN" sz="2000" dirty="0">
                <a:solidFill>
                  <a:srgbClr val="E42426"/>
                </a:solidFill>
                <a:latin typeface="Consolas" panose="020B0609020204030204" pitchFamily="49" charset="0"/>
                <a:cs typeface="Consolas" panose="020B0609020204030204" pitchFamily="49" charset="0"/>
              </a:rPr>
              <a:t>THN {</a:t>
            </a:r>
          </a:p>
          <a:p>
            <a:pPr marL="0">
              <a:buClr>
                <a:srgbClr val="E22624"/>
              </a:buClr>
              <a:buNone/>
            </a:pPr>
            <a:r>
              <a:rPr lang="vi-VN" sz="2000" dirty="0">
                <a:solidFill>
                  <a:srgbClr val="E42426"/>
                </a:solidFill>
                <a:latin typeface="Consolas" panose="020B0609020204030204" pitchFamily="49" charset="0"/>
                <a:cs typeface="Consolas" panose="020B0609020204030204" pitchFamily="49" charset="0"/>
              </a:rPr>
              <a:t>  Create_Stack (S) ; </a:t>
            </a:r>
          </a:p>
          <a:p>
            <a:pPr marL="0">
              <a:buClr>
                <a:srgbClr val="E22624"/>
              </a:buClr>
              <a:buNone/>
            </a:pPr>
            <a:r>
              <a:rPr lang="vi-VN" sz="2000" dirty="0">
                <a:solidFill>
                  <a:srgbClr val="E42426"/>
                </a:solidFill>
                <a:latin typeface="Consolas" panose="020B0609020204030204" pitchFamily="49" charset="0"/>
                <a:cs typeface="Consolas" panose="020B0609020204030204" pitchFamily="49" charset="0"/>
              </a:rPr>
              <a:t>  Push (S ,(n,X,Y,Z,1)) ; </a:t>
            </a:r>
          </a:p>
          <a:p>
            <a:pPr marL="0">
              <a:buClr>
                <a:srgbClr val="E22624"/>
              </a:buClr>
              <a:buNone/>
            </a:pPr>
            <a:r>
              <a:rPr lang="vi-VN" sz="2000" dirty="0">
                <a:solidFill>
                  <a:srgbClr val="E42426"/>
                </a:solidFill>
                <a:latin typeface="Consolas" panose="020B0609020204030204" pitchFamily="49" charset="0"/>
                <a:cs typeface="Consolas" panose="020B0609020204030204" pitchFamily="49" charset="0"/>
              </a:rPr>
              <a:t>  Repeat </a:t>
            </a:r>
          </a:p>
          <a:p>
            <a:pPr marL="0">
              <a:buClr>
                <a:srgbClr val="E22624"/>
              </a:buClr>
              <a:buNone/>
            </a:pPr>
            <a:r>
              <a:rPr lang="vi-VN" sz="2000" dirty="0">
                <a:solidFill>
                  <a:srgbClr val="E42426"/>
                </a:solidFill>
                <a:latin typeface="Consolas" panose="020B0609020204030204" pitchFamily="49" charset="0"/>
                <a:cs typeface="Consolas" panose="020B0609020204030204" pitchFamily="49" charset="0"/>
              </a:rPr>
              <a:t>    While (n &gt; 0) do begin </a:t>
            </a:r>
          </a:p>
          <a:p>
            <a:pPr marL="0">
              <a:buClr>
                <a:srgbClr val="E22624"/>
              </a:buClr>
              <a:buNone/>
            </a:pPr>
            <a:r>
              <a:rPr lang="vi-VN" sz="2000" dirty="0">
                <a:solidFill>
                  <a:srgbClr val="E42426"/>
                </a:solidFill>
                <a:latin typeface="Consolas" panose="020B0609020204030204" pitchFamily="49" charset="0"/>
                <a:cs typeface="Consolas" panose="020B0609020204030204" pitchFamily="49" charset="0"/>
              </a:rPr>
              <a:t>      Push (S ,(n,X,Y,Z,2)) ; </a:t>
            </a:r>
          </a:p>
          <a:p>
            <a:pPr marL="0">
              <a:buClr>
                <a:srgbClr val="E22624"/>
              </a:buClr>
              <a:buNone/>
            </a:pPr>
            <a:r>
              <a:rPr lang="vi-VN" sz="2000" dirty="0">
                <a:solidFill>
                  <a:srgbClr val="E42426"/>
                </a:solidFill>
                <a:latin typeface="Consolas" panose="020B0609020204030204" pitchFamily="49" charset="0"/>
                <a:cs typeface="Consolas" panose="020B0609020204030204" pitchFamily="49" charset="0"/>
              </a:rPr>
              <a:t>      n = n - 1; </a:t>
            </a:r>
          </a:p>
          <a:p>
            <a:pPr marL="0">
              <a:buClr>
                <a:srgbClr val="E22624"/>
              </a:buClr>
              <a:buNone/>
            </a:pPr>
            <a:r>
              <a:rPr lang="vi-VN" sz="2000" dirty="0">
                <a:solidFill>
                  <a:srgbClr val="E42426"/>
                </a:solidFill>
                <a:latin typeface="Consolas" panose="020B0609020204030204" pitchFamily="49" charset="0"/>
                <a:cs typeface="Consolas" panose="020B0609020204030204" pitchFamily="49" charset="0"/>
              </a:rPr>
              <a:t>      Swap (Y,Z) ; </a:t>
            </a:r>
          </a:p>
          <a:p>
            <a:pPr marL="0">
              <a:buClr>
                <a:srgbClr val="E22624"/>
              </a:buClr>
              <a:buNone/>
            </a:pPr>
            <a:r>
              <a:rPr lang="vi-VN" sz="2000" dirty="0">
                <a:solidFill>
                  <a:srgbClr val="E42426"/>
                </a:solidFill>
                <a:latin typeface="Consolas" panose="020B0609020204030204" pitchFamily="49" charset="0"/>
                <a:cs typeface="Consolas" panose="020B0609020204030204" pitchFamily="49" charset="0"/>
              </a:rPr>
              <a:t>    end ; </a:t>
            </a:r>
          </a:p>
          <a:p>
            <a:pPr marL="0">
              <a:buClr>
                <a:srgbClr val="E22624"/>
              </a:buClr>
              <a:buNone/>
            </a:pPr>
            <a:r>
              <a:rPr lang="vi-VN" sz="2000" dirty="0">
                <a:solidFill>
                  <a:srgbClr val="E42426"/>
                </a:solidFill>
                <a:latin typeface="Consolas" panose="020B0609020204030204" pitchFamily="49" charset="0"/>
                <a:cs typeface="Consolas" panose="020B0609020204030204" pitchFamily="49" charset="0"/>
              </a:rPr>
              <a:t>    Pop (S,(n,X,Y,Z,k)) ; </a:t>
            </a:r>
          </a:p>
          <a:p>
            <a:pPr marL="0">
              <a:buClr>
                <a:srgbClr val="E22624"/>
              </a:buClr>
              <a:buNone/>
            </a:pPr>
            <a:r>
              <a:rPr lang="vi-VN" sz="2000" dirty="0">
                <a:solidFill>
                  <a:srgbClr val="E42426"/>
                </a:solidFill>
                <a:latin typeface="Consolas" panose="020B0609020204030204" pitchFamily="49" charset="0"/>
                <a:cs typeface="Consolas" panose="020B0609020204030204" pitchFamily="49" charset="0"/>
              </a:rPr>
              <a:t>    if ( k &lt;&gt; 1 ) then begin </a:t>
            </a:r>
          </a:p>
          <a:p>
            <a:pPr marL="0">
              <a:buClr>
                <a:srgbClr val="E22624"/>
              </a:buClr>
              <a:buNone/>
            </a:pPr>
            <a:r>
              <a:rPr lang="vi-VN" sz="2000" dirty="0">
                <a:solidFill>
                  <a:srgbClr val="E42426"/>
                </a:solidFill>
                <a:latin typeface="Consolas" panose="020B0609020204030204" pitchFamily="49" charset="0"/>
                <a:cs typeface="Consolas" panose="020B0609020204030204" pitchFamily="49" charset="0"/>
              </a:rPr>
              <a:t>      Move (X ,Z ) ; </a:t>
            </a:r>
          </a:p>
          <a:p>
            <a:pPr marL="0">
              <a:buClr>
                <a:srgbClr val="E22624"/>
              </a:buClr>
              <a:buNone/>
            </a:pPr>
            <a:r>
              <a:rPr lang="vi-VN" sz="2000" dirty="0">
                <a:solidFill>
                  <a:srgbClr val="E42426"/>
                </a:solidFill>
                <a:latin typeface="Consolas" panose="020B0609020204030204" pitchFamily="49" charset="0"/>
                <a:cs typeface="Consolas" panose="020B0609020204030204" pitchFamily="49" charset="0"/>
              </a:rPr>
              <a:t>      n = n - 1 ; </a:t>
            </a:r>
          </a:p>
          <a:p>
            <a:pPr marL="0">
              <a:buClr>
                <a:srgbClr val="E22624"/>
              </a:buClr>
              <a:buNone/>
            </a:pPr>
            <a:r>
              <a:rPr lang="vi-VN" sz="2000" dirty="0">
                <a:solidFill>
                  <a:srgbClr val="E42426"/>
                </a:solidFill>
                <a:latin typeface="Consolas" panose="020B0609020204030204" pitchFamily="49" charset="0"/>
                <a:cs typeface="Consolas" panose="020B0609020204030204" pitchFamily="49" charset="0"/>
              </a:rPr>
              <a:t>      Swap (X,Y) ; </a:t>
            </a:r>
          </a:p>
          <a:p>
            <a:pPr marL="0">
              <a:buClr>
                <a:srgbClr val="E22624"/>
              </a:buClr>
              <a:buNone/>
            </a:pPr>
            <a:r>
              <a:rPr lang="vi-VN" sz="2000" dirty="0">
                <a:solidFill>
                  <a:srgbClr val="E42426"/>
                </a:solidFill>
                <a:latin typeface="Consolas" panose="020B0609020204030204" pitchFamily="49" charset="0"/>
                <a:cs typeface="Consolas" panose="020B0609020204030204" pitchFamily="49" charset="0"/>
              </a:rPr>
              <a:t>    end ; </a:t>
            </a:r>
          </a:p>
          <a:p>
            <a:pPr marL="0">
              <a:buClr>
                <a:srgbClr val="E22624"/>
              </a:buClr>
              <a:buNone/>
            </a:pPr>
            <a:r>
              <a:rPr lang="vi-VN" sz="2000" dirty="0">
                <a:solidFill>
                  <a:srgbClr val="E42426"/>
                </a:solidFill>
                <a:latin typeface="Consolas" panose="020B0609020204030204" pitchFamily="49" charset="0"/>
                <a:cs typeface="Consolas" panose="020B0609020204030204" pitchFamily="49" charset="0"/>
              </a:rPr>
              <a:t>  until ( k == 1 ) ; </a:t>
            </a:r>
          </a:p>
          <a:p>
            <a:pPr marL="0">
              <a:buClr>
                <a:srgbClr val="E22624"/>
              </a:buClr>
              <a:buNone/>
            </a:pPr>
            <a:r>
              <a:rPr lang="vi-VN" sz="2000" dirty="0">
                <a:solidFill>
                  <a:srgbClr val="E42426"/>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474477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12708" y="371062"/>
            <a:ext cx="1711367" cy="11432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Segoe UI" panose="020B0502040204020203" pitchFamily="34" charset="0"/>
                <a:ea typeface="Roboto Slab" pitchFamily="2" charset="0"/>
                <a:cs typeface="Segoe UI" panose="020B0502040204020203" pitchFamily="34" charset="0"/>
                <a:sym typeface="Arial"/>
              </a:defRPr>
            </a:lvl1pPr>
          </a:lstStyle>
          <a:p>
            <a:r>
              <a:rPr lang="vi-VN" altLang="en-US" sz="3200" b="1" dirty="0">
                <a:solidFill>
                  <a:schemeClr val="bg1"/>
                </a:solidFill>
                <a:latin typeface="Roboto Slab" pitchFamily="2" charset="0"/>
              </a:rPr>
              <a:t>Ví dụ</a:t>
            </a:r>
            <a:endParaRPr lang="en-US" altLang="en-US" sz="3200" b="1" dirty="0">
              <a:solidFill>
                <a:schemeClr val="bg1"/>
              </a:solidFill>
              <a:latin typeface="Roboto Slab" pitchFamily="2" charset="0"/>
            </a:endParaRPr>
          </a:p>
        </p:txBody>
      </p:sp>
      <p:grpSp>
        <p:nvGrpSpPr>
          <p:cNvPr id="6" name="Shape 385"/>
          <p:cNvGrpSpPr/>
          <p:nvPr/>
        </p:nvGrpSpPr>
        <p:grpSpPr>
          <a:xfrm>
            <a:off x="1205040" y="1351693"/>
            <a:ext cx="504800" cy="507234"/>
            <a:chOff x="1923675" y="1633650"/>
            <a:chExt cx="436000" cy="435975"/>
          </a:xfrm>
        </p:grpSpPr>
        <p:sp>
          <p:nvSpPr>
            <p:cNvPr id="7" name="Shape 38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8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8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0" name="Shape 38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1" name="Shape 39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2" name="Shape 39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grpSp>
      <p:grpSp>
        <p:nvGrpSpPr>
          <p:cNvPr id="13" name="Shape 358"/>
          <p:cNvGrpSpPr/>
          <p:nvPr/>
        </p:nvGrpSpPr>
        <p:grpSpPr>
          <a:xfrm>
            <a:off x="412708" y="1303375"/>
            <a:ext cx="696516" cy="596390"/>
            <a:chOff x="1934025" y="1001650"/>
            <a:chExt cx="415300" cy="355600"/>
          </a:xfrm>
        </p:grpSpPr>
        <p:sp>
          <p:nvSpPr>
            <p:cNvPr id="14"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5"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6"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7"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grpSp>
      <p:sp>
        <p:nvSpPr>
          <p:cNvPr id="18" name="Content Placeholder 2"/>
          <p:cNvSpPr txBox="1">
            <a:spLocks/>
          </p:cNvSpPr>
          <p:nvPr/>
        </p:nvSpPr>
        <p:spPr>
          <a:xfrm>
            <a:off x="2656114" y="250371"/>
            <a:ext cx="6248400" cy="6099123"/>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CA" altLang="en-US" sz="2400" dirty="0"/>
              <a:t>Cho </a:t>
            </a:r>
            <a:r>
              <a:rPr lang="en-CA" altLang="en-US" sz="2400" dirty="0" err="1"/>
              <a:t>dãy</a:t>
            </a:r>
            <a:r>
              <a:rPr lang="en-CA" altLang="en-US" sz="2400" dirty="0"/>
              <a:t> </a:t>
            </a:r>
            <a:r>
              <a:rPr lang="en-CA" altLang="en-US" sz="2400" dirty="0" err="1"/>
              <a:t>số</a:t>
            </a:r>
            <a:r>
              <a:rPr lang="en-CA" altLang="en-US" sz="2400" dirty="0"/>
              <a:t>  </a:t>
            </a:r>
          </a:p>
          <a:p>
            <a:pPr algn="ctr"/>
            <a:r>
              <a:rPr lang="en-CA" altLang="en-US" sz="2400" b="1" dirty="0">
                <a:solidFill>
                  <a:srgbClr val="E42426"/>
                </a:solidFill>
                <a:latin typeface="Roboto Slab" pitchFamily="2" charset="0"/>
                <a:ea typeface="Roboto Slab" pitchFamily="2" charset="0"/>
              </a:rPr>
              <a:t>1,2,3,7,14,27,55,110,219....</a:t>
            </a:r>
          </a:p>
          <a:p>
            <a:r>
              <a:rPr lang="en-CA" altLang="en-US" sz="2400" dirty="0" err="1"/>
              <a:t>Viết</a:t>
            </a:r>
            <a:r>
              <a:rPr lang="en-CA" altLang="en-US" sz="2400" dirty="0"/>
              <a:t> </a:t>
            </a:r>
            <a:r>
              <a:rPr lang="en-CA" altLang="en-US" sz="2400" dirty="0" err="1"/>
              <a:t>hàm</a:t>
            </a:r>
            <a:r>
              <a:rPr lang="en-CA" altLang="en-US" sz="2400" dirty="0"/>
              <a:t> </a:t>
            </a:r>
            <a:r>
              <a:rPr lang="en-CA" altLang="en-US" sz="2400" dirty="0" err="1"/>
              <a:t>đệ</a:t>
            </a:r>
            <a:r>
              <a:rPr lang="en-CA" altLang="en-US" sz="2400" dirty="0"/>
              <a:t> </a:t>
            </a:r>
            <a:r>
              <a:rPr lang="en-CA" altLang="en-US" sz="2400" dirty="0" err="1"/>
              <a:t>quy</a:t>
            </a:r>
            <a:r>
              <a:rPr lang="en-CA" altLang="en-US" sz="2400" dirty="0"/>
              <a:t> </a:t>
            </a:r>
            <a:r>
              <a:rPr lang="en-CA" altLang="en-US" sz="2400" dirty="0" err="1"/>
              <a:t>tính</a:t>
            </a:r>
            <a:r>
              <a:rPr lang="en-CA" altLang="en-US" sz="2400" dirty="0"/>
              <a:t> </a:t>
            </a:r>
            <a:r>
              <a:rPr lang="en-CA" altLang="en-US" sz="2400" dirty="0" err="1"/>
              <a:t>số</a:t>
            </a:r>
            <a:r>
              <a:rPr lang="en-CA" altLang="en-US" sz="2400" dirty="0"/>
              <a:t> </a:t>
            </a:r>
            <a:r>
              <a:rPr lang="en-CA" altLang="en-US" sz="2400" dirty="0" err="1"/>
              <a:t>hạng</a:t>
            </a:r>
            <a:r>
              <a:rPr lang="en-CA" altLang="en-US" sz="2400" dirty="0"/>
              <a:t> </a:t>
            </a:r>
            <a:r>
              <a:rPr lang="en-CA" altLang="en-US" sz="2400" dirty="0" err="1"/>
              <a:t>thứ</a:t>
            </a:r>
            <a:r>
              <a:rPr lang="en-CA" altLang="en-US" sz="2400" dirty="0"/>
              <a:t> n </a:t>
            </a:r>
            <a:r>
              <a:rPr lang="en-CA" altLang="en-US" sz="2400" dirty="0" err="1"/>
              <a:t>của</a:t>
            </a:r>
            <a:r>
              <a:rPr lang="en-CA" altLang="en-US" sz="2400" dirty="0"/>
              <a:t> </a:t>
            </a:r>
            <a:r>
              <a:rPr lang="en-CA" altLang="en-US" sz="2400" dirty="0" err="1"/>
              <a:t>dãy</a:t>
            </a:r>
            <a:r>
              <a:rPr lang="en-CA" altLang="en-US" sz="2400" dirty="0"/>
              <a:t> </a:t>
            </a:r>
            <a:r>
              <a:rPr lang="en-CA" altLang="en-US" sz="2400" dirty="0" err="1"/>
              <a:t>số</a:t>
            </a:r>
            <a:r>
              <a:rPr lang="en-CA" altLang="en-US" sz="2400" dirty="0"/>
              <a:t> (n &gt; 2 </a:t>
            </a:r>
            <a:r>
              <a:rPr lang="en-CA" altLang="en-US" sz="2400" dirty="0" err="1"/>
              <a:t>nhập</a:t>
            </a:r>
            <a:r>
              <a:rPr lang="en-CA" altLang="en-US" sz="2400" dirty="0"/>
              <a:t> </a:t>
            </a:r>
            <a:r>
              <a:rPr lang="en-CA" altLang="en-US" sz="2400" dirty="0" err="1"/>
              <a:t>từ</a:t>
            </a:r>
            <a:r>
              <a:rPr lang="en-CA" altLang="en-US" sz="2400" dirty="0"/>
              <a:t> </a:t>
            </a:r>
            <a:r>
              <a:rPr lang="en-CA" altLang="en-US" sz="2400" dirty="0" err="1"/>
              <a:t>bàn</a:t>
            </a:r>
            <a:r>
              <a:rPr lang="en-CA" altLang="en-US" sz="2400" dirty="0"/>
              <a:t> </a:t>
            </a:r>
            <a:r>
              <a:rPr lang="en-CA" altLang="en-US" sz="2400" dirty="0" err="1"/>
              <a:t>phím</a:t>
            </a:r>
            <a:r>
              <a:rPr lang="en-CA" altLang="en-US" sz="2400" dirty="0"/>
              <a:t>), </a:t>
            </a:r>
            <a:r>
              <a:rPr lang="en-CA" altLang="en-US" sz="2400" dirty="0" err="1"/>
              <a:t>rồi</a:t>
            </a:r>
            <a:r>
              <a:rPr lang="en-CA" altLang="en-US" sz="2400" dirty="0"/>
              <a:t> </a:t>
            </a:r>
            <a:r>
              <a:rPr lang="en-CA" altLang="en-US" sz="2400" dirty="0" err="1"/>
              <a:t>tính</a:t>
            </a:r>
            <a:r>
              <a:rPr lang="en-CA" altLang="en-US" sz="2400" dirty="0"/>
              <a:t> </a:t>
            </a:r>
            <a:r>
              <a:rPr lang="en-CA" altLang="en-US" sz="2400" dirty="0" err="1"/>
              <a:t>tổng</a:t>
            </a:r>
            <a:r>
              <a:rPr lang="en-CA" altLang="en-US" sz="2400" dirty="0"/>
              <a:t> </a:t>
            </a:r>
            <a:r>
              <a:rPr lang="en-CA" altLang="en-US" sz="2400" dirty="0" err="1"/>
              <a:t>các</a:t>
            </a:r>
            <a:r>
              <a:rPr lang="en-CA" altLang="en-US" sz="2400" dirty="0"/>
              <a:t> </a:t>
            </a:r>
            <a:r>
              <a:rPr lang="en-CA" altLang="en-US" sz="2400" dirty="0" err="1"/>
              <a:t>số</a:t>
            </a:r>
            <a:r>
              <a:rPr lang="en-CA" altLang="en-US" sz="2400" dirty="0"/>
              <a:t> </a:t>
            </a:r>
            <a:r>
              <a:rPr lang="en-CA" altLang="en-US" sz="2400" dirty="0" err="1"/>
              <a:t>hạng</a:t>
            </a:r>
            <a:r>
              <a:rPr lang="en-CA" altLang="en-US" sz="2400" dirty="0"/>
              <a:t> </a:t>
            </a:r>
            <a:r>
              <a:rPr lang="en-CA" altLang="en-US" sz="2400" dirty="0" err="1"/>
              <a:t>của</a:t>
            </a:r>
            <a:r>
              <a:rPr lang="en-CA" altLang="en-US" sz="2400" dirty="0"/>
              <a:t> </a:t>
            </a:r>
            <a:r>
              <a:rPr lang="en-CA" altLang="en-US" sz="2400" dirty="0" err="1"/>
              <a:t>dãy</a:t>
            </a:r>
            <a:endParaRPr lang="en-CA" altLang="en-US" sz="2400" dirty="0"/>
          </a:p>
          <a:p>
            <a:endParaRPr lang="en-CA" altLang="en-US" sz="2400" dirty="0"/>
          </a:p>
          <a:p>
            <a:r>
              <a:rPr lang="en-CA" altLang="en-US" sz="2400" dirty="0" err="1"/>
              <a:t>Sau</a:t>
            </a:r>
            <a:r>
              <a:rPr lang="en-CA" altLang="en-US" sz="2400" dirty="0"/>
              <a:t> </a:t>
            </a:r>
            <a:r>
              <a:rPr lang="en-CA" altLang="en-US" sz="2400" dirty="0" err="1"/>
              <a:t>đó</a:t>
            </a:r>
            <a:r>
              <a:rPr lang="en-CA" altLang="en-US" sz="2400" dirty="0"/>
              <a:t>, </a:t>
            </a:r>
            <a:r>
              <a:rPr lang="en-CA" altLang="en-US" sz="2400" dirty="0" err="1"/>
              <a:t>khử</a:t>
            </a:r>
            <a:r>
              <a:rPr lang="en-CA" altLang="en-US" sz="2400" dirty="0"/>
              <a:t> </a:t>
            </a:r>
            <a:r>
              <a:rPr lang="en-CA" altLang="en-US" sz="2400" dirty="0" err="1"/>
              <a:t>đệ</a:t>
            </a:r>
            <a:r>
              <a:rPr lang="en-CA" altLang="en-US" sz="2400" dirty="0"/>
              <a:t> </a:t>
            </a:r>
            <a:r>
              <a:rPr lang="en-CA" altLang="en-US" sz="2400" dirty="0" err="1"/>
              <a:t>quy</a:t>
            </a:r>
            <a:r>
              <a:rPr lang="en-CA" altLang="en-US" sz="2400" dirty="0"/>
              <a:t> </a:t>
            </a:r>
            <a:r>
              <a:rPr lang="en-CA" altLang="en-US" sz="2400" dirty="0" err="1"/>
              <a:t>chương</a:t>
            </a:r>
            <a:r>
              <a:rPr lang="en-CA" altLang="en-US" sz="2400" dirty="0"/>
              <a:t> </a:t>
            </a:r>
            <a:r>
              <a:rPr lang="en-CA" altLang="en-US" sz="2400" dirty="0" err="1"/>
              <a:t>trình</a:t>
            </a:r>
            <a:r>
              <a:rPr lang="en-CA" altLang="en-US" sz="2400" dirty="0"/>
              <a:t> </a:t>
            </a:r>
            <a:r>
              <a:rPr lang="en-CA" altLang="en-US" sz="2400" dirty="0" err="1"/>
              <a:t>trên</a:t>
            </a:r>
            <a:endParaRPr lang="en-CA" altLang="en-US" sz="2400" dirty="0"/>
          </a:p>
          <a:p>
            <a:endParaRPr lang="en-CA" altLang="en-US" sz="2400" dirty="0"/>
          </a:p>
          <a:p>
            <a:r>
              <a:rPr lang="en-CA" altLang="en-US" sz="2400" dirty="0" err="1"/>
              <a:t>Công</a:t>
            </a:r>
            <a:r>
              <a:rPr lang="en-CA" altLang="en-US" sz="2400" dirty="0"/>
              <a:t> </a:t>
            </a:r>
            <a:r>
              <a:rPr lang="en-CA" altLang="en-US" sz="2400" dirty="0" err="1"/>
              <a:t>thức</a:t>
            </a:r>
            <a:r>
              <a:rPr lang="en-CA" altLang="en-US" sz="2400" dirty="0"/>
              <a:t> </a:t>
            </a:r>
            <a:r>
              <a:rPr lang="en-CA" altLang="en-US" sz="2400" dirty="0" err="1"/>
              <a:t>tổng</a:t>
            </a:r>
            <a:r>
              <a:rPr lang="en-CA" altLang="en-US" sz="2400" dirty="0"/>
              <a:t> </a:t>
            </a:r>
            <a:r>
              <a:rPr lang="en-CA" altLang="en-US" sz="2400" dirty="0" err="1"/>
              <a:t>quát</a:t>
            </a:r>
            <a:endParaRPr lang="en-CA" altLang="en-US" sz="2400" dirty="0"/>
          </a:p>
          <a:p>
            <a:pPr marL="400050" lvl="1"/>
            <a:r>
              <a:rPr lang="en-CA" altLang="en-US" sz="2400" b="1" dirty="0"/>
              <a:t>S(n) =  n, </a:t>
            </a:r>
            <a:r>
              <a:rPr lang="en-CA" altLang="en-US" sz="2400" b="1" dirty="0" err="1"/>
              <a:t>khi</a:t>
            </a:r>
            <a:r>
              <a:rPr lang="en-CA" altLang="en-US" sz="2400" b="1" dirty="0"/>
              <a:t> n &lt;4</a:t>
            </a:r>
          </a:p>
          <a:p>
            <a:pPr marL="400050" lvl="1"/>
            <a:r>
              <a:rPr lang="en-CA" altLang="en-US" sz="2400" b="1" dirty="0"/>
              <a:t>          =  S(n-1)+S(n-2)+ 2 * S(n-3)</a:t>
            </a:r>
            <a:r>
              <a:rPr lang="en-CA" altLang="en-US" sz="2400" dirty="0"/>
              <a:t>, </a:t>
            </a:r>
            <a:r>
              <a:rPr lang="en-CA" altLang="en-US" sz="2400" dirty="0" err="1"/>
              <a:t>khi</a:t>
            </a:r>
            <a:r>
              <a:rPr lang="en-CA" altLang="en-US" sz="2400" dirty="0"/>
              <a:t> n&gt;3</a:t>
            </a:r>
          </a:p>
        </p:txBody>
      </p:sp>
    </p:spTree>
    <p:extLst>
      <p:ext uri="{BB962C8B-B14F-4D97-AF65-F5344CB8AC3E}">
        <p14:creationId xmlns:p14="http://schemas.microsoft.com/office/powerpoint/2010/main" val="22174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6" end="6"/>
                                            </p:txEl>
                                          </p:spTgt>
                                        </p:tgtEl>
                                        <p:attrNameLst>
                                          <p:attrName>style.visibility</p:attrName>
                                        </p:attrNameLst>
                                      </p:cBhvr>
                                      <p:to>
                                        <p:strVal val="visible"/>
                                      </p:to>
                                    </p:set>
                                    <p:animEffect transition="in" filter="fade">
                                      <p:cBhvr>
                                        <p:cTn id="7" dur="500"/>
                                        <p:tgtEl>
                                          <p:spTgt spid="18">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xEl>
                                              <p:pRg st="7" end="7"/>
                                            </p:txEl>
                                          </p:spTgt>
                                        </p:tgtEl>
                                        <p:attrNameLst>
                                          <p:attrName>style.visibility</p:attrName>
                                        </p:attrNameLst>
                                      </p:cBhvr>
                                      <p:to>
                                        <p:strVal val="visible"/>
                                      </p:to>
                                    </p:set>
                                    <p:animEffect transition="in" filter="fade">
                                      <p:cBhvr>
                                        <p:cTn id="10" dur="500"/>
                                        <p:tgtEl>
                                          <p:spTgt spid="18">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xEl>
                                              <p:pRg st="8" end="8"/>
                                            </p:txEl>
                                          </p:spTgt>
                                        </p:tgtEl>
                                        <p:attrNameLst>
                                          <p:attrName>style.visibility</p:attrName>
                                        </p:attrNameLst>
                                      </p:cBhvr>
                                      <p:to>
                                        <p:strVal val="visible"/>
                                      </p:to>
                                    </p:set>
                                    <p:animEffect transition="in" filter="fade">
                                      <p:cBhvr>
                                        <p:cTn id="13" dur="500"/>
                                        <p:tgtEl>
                                          <p:spTgt spid="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12708" y="371062"/>
            <a:ext cx="1711367" cy="11432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Segoe UI" panose="020B0502040204020203" pitchFamily="34" charset="0"/>
                <a:ea typeface="Roboto Slab" pitchFamily="2" charset="0"/>
                <a:cs typeface="Segoe UI" panose="020B0502040204020203" pitchFamily="34" charset="0"/>
                <a:sym typeface="Arial"/>
              </a:defRPr>
            </a:lvl1pPr>
          </a:lstStyle>
          <a:p>
            <a:r>
              <a:rPr lang="vi-VN" altLang="en-US" sz="3200" b="1" dirty="0">
                <a:solidFill>
                  <a:schemeClr val="bg1"/>
                </a:solidFill>
                <a:latin typeface="Roboto Slab" pitchFamily="2" charset="0"/>
              </a:rPr>
              <a:t>Ví dụ</a:t>
            </a:r>
            <a:endParaRPr lang="en-US" altLang="en-US" sz="3200" b="1" dirty="0">
              <a:solidFill>
                <a:schemeClr val="bg1"/>
              </a:solidFill>
              <a:latin typeface="Roboto Slab" pitchFamily="2" charset="0"/>
            </a:endParaRPr>
          </a:p>
        </p:txBody>
      </p:sp>
      <p:grpSp>
        <p:nvGrpSpPr>
          <p:cNvPr id="6" name="Shape 385"/>
          <p:cNvGrpSpPr/>
          <p:nvPr/>
        </p:nvGrpSpPr>
        <p:grpSpPr>
          <a:xfrm>
            <a:off x="1205040" y="1351693"/>
            <a:ext cx="504800" cy="507234"/>
            <a:chOff x="1923675" y="1633650"/>
            <a:chExt cx="436000" cy="435975"/>
          </a:xfrm>
        </p:grpSpPr>
        <p:sp>
          <p:nvSpPr>
            <p:cNvPr id="7" name="Shape 38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8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8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0" name="Shape 38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1" name="Shape 39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2" name="Shape 39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grpSp>
      <p:grpSp>
        <p:nvGrpSpPr>
          <p:cNvPr id="13" name="Shape 358"/>
          <p:cNvGrpSpPr/>
          <p:nvPr/>
        </p:nvGrpSpPr>
        <p:grpSpPr>
          <a:xfrm>
            <a:off x="412708" y="1303375"/>
            <a:ext cx="696516" cy="596390"/>
            <a:chOff x="1934025" y="1001650"/>
            <a:chExt cx="415300" cy="355600"/>
          </a:xfrm>
        </p:grpSpPr>
        <p:sp>
          <p:nvSpPr>
            <p:cNvPr id="14"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5"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6"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7"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grpSp>
      <p:sp>
        <p:nvSpPr>
          <p:cNvPr id="18" name="Content Placeholder 2"/>
          <p:cNvSpPr txBox="1">
            <a:spLocks/>
          </p:cNvSpPr>
          <p:nvPr/>
        </p:nvSpPr>
        <p:spPr>
          <a:xfrm>
            <a:off x="2656114" y="250371"/>
            <a:ext cx="6248400" cy="6099123"/>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CA" altLang="en-US" sz="2400" dirty="0" err="1"/>
              <a:t>Chương</a:t>
            </a:r>
            <a:r>
              <a:rPr lang="en-CA" altLang="en-US" sz="2400" dirty="0"/>
              <a:t> </a:t>
            </a:r>
            <a:r>
              <a:rPr lang="en-CA" altLang="en-US" sz="2400" dirty="0" err="1"/>
              <a:t>trình</a:t>
            </a:r>
            <a:r>
              <a:rPr lang="en-CA" altLang="en-US" sz="2400" dirty="0"/>
              <a:t> </a:t>
            </a:r>
            <a:r>
              <a:rPr lang="en-CA" altLang="en-US" sz="2400" dirty="0" err="1"/>
              <a:t>đệ</a:t>
            </a:r>
            <a:r>
              <a:rPr lang="en-CA" altLang="en-US" sz="2400" dirty="0"/>
              <a:t> </a:t>
            </a:r>
            <a:r>
              <a:rPr lang="en-CA" altLang="en-US" sz="2400" dirty="0" err="1"/>
              <a:t>quy</a:t>
            </a:r>
            <a:endParaRPr lang="en-CA" altLang="en-US" sz="2400" dirty="0"/>
          </a:p>
          <a:p>
            <a:endParaRPr lang="en-CA" altLang="en-US" sz="2400" dirty="0"/>
          </a:p>
          <a:p>
            <a:r>
              <a:rPr lang="en-CA" altLang="en-US" sz="2000" dirty="0" err="1">
                <a:solidFill>
                  <a:srgbClr val="E42426"/>
                </a:solidFill>
                <a:latin typeface="Consolas" panose="020B0609020204030204" pitchFamily="49" charset="0"/>
                <a:cs typeface="Consolas" panose="020B0609020204030204" pitchFamily="49" charset="0"/>
              </a:rPr>
              <a:t>int</a:t>
            </a:r>
            <a:r>
              <a:rPr lang="en-CA" altLang="en-US" sz="2000" dirty="0">
                <a:solidFill>
                  <a:srgbClr val="E42426"/>
                </a:solidFill>
                <a:latin typeface="Consolas" panose="020B0609020204030204" pitchFamily="49" charset="0"/>
                <a:cs typeface="Consolas" panose="020B0609020204030204" pitchFamily="49" charset="0"/>
              </a:rPr>
              <a:t> S(</a:t>
            </a:r>
            <a:r>
              <a:rPr lang="en-CA" altLang="en-US" sz="2000" dirty="0" err="1">
                <a:solidFill>
                  <a:srgbClr val="E42426"/>
                </a:solidFill>
                <a:latin typeface="Consolas" panose="020B0609020204030204" pitchFamily="49" charset="0"/>
                <a:cs typeface="Consolas" panose="020B0609020204030204" pitchFamily="49" charset="0"/>
              </a:rPr>
              <a:t>int</a:t>
            </a:r>
            <a:r>
              <a:rPr lang="en-CA" altLang="en-US" sz="2000" dirty="0">
                <a:solidFill>
                  <a:srgbClr val="E42426"/>
                </a:solidFill>
                <a:latin typeface="Consolas" panose="020B0609020204030204" pitchFamily="49" charset="0"/>
                <a:cs typeface="Consolas" panose="020B0609020204030204" pitchFamily="49" charset="0"/>
              </a:rPr>
              <a:t> n) {</a:t>
            </a:r>
          </a:p>
          <a:p>
            <a:r>
              <a:rPr lang="en-CA" altLang="en-US" sz="2000" dirty="0">
                <a:solidFill>
                  <a:srgbClr val="E42426"/>
                </a:solidFill>
                <a:latin typeface="Consolas" panose="020B0609020204030204" pitchFamily="49" charset="0"/>
                <a:cs typeface="Consolas" panose="020B0609020204030204" pitchFamily="49" charset="0"/>
              </a:rPr>
              <a:t>  if (n&lt;4)</a:t>
            </a:r>
          </a:p>
          <a:p>
            <a:r>
              <a:rPr lang="en-CA" altLang="en-US" sz="2000" dirty="0">
                <a:solidFill>
                  <a:srgbClr val="E42426"/>
                </a:solidFill>
                <a:latin typeface="Consolas" panose="020B0609020204030204" pitchFamily="49" charset="0"/>
                <a:cs typeface="Consolas" panose="020B0609020204030204" pitchFamily="49" charset="0"/>
              </a:rPr>
              <a:t>     return n;</a:t>
            </a:r>
          </a:p>
          <a:p>
            <a:r>
              <a:rPr lang="en-CA" altLang="en-US" sz="2000" dirty="0">
                <a:solidFill>
                  <a:srgbClr val="E42426"/>
                </a:solidFill>
                <a:latin typeface="Consolas" panose="020B0609020204030204" pitchFamily="49" charset="0"/>
                <a:cs typeface="Consolas" panose="020B0609020204030204" pitchFamily="49" charset="0"/>
              </a:rPr>
              <a:t>  else</a:t>
            </a:r>
          </a:p>
          <a:p>
            <a:r>
              <a:rPr lang="en-CA" altLang="en-US" sz="2000" dirty="0">
                <a:solidFill>
                  <a:srgbClr val="E42426"/>
                </a:solidFill>
                <a:latin typeface="Consolas" panose="020B0609020204030204" pitchFamily="49" charset="0"/>
                <a:cs typeface="Consolas" panose="020B0609020204030204" pitchFamily="49" charset="0"/>
              </a:rPr>
              <a:t>     return S(n-1)+S(n-2)+S(n-3)*2;</a:t>
            </a:r>
          </a:p>
          <a:p>
            <a:r>
              <a:rPr lang="en-CA" altLang="en-US" sz="2000" dirty="0">
                <a:solidFill>
                  <a:srgbClr val="E42426"/>
                </a:solidFill>
                <a:latin typeface="Consolas" panose="020B0609020204030204" pitchFamily="49" charset="0"/>
                <a:cs typeface="Consolas" panose="020B0609020204030204" pitchFamily="49" charset="0"/>
              </a:rPr>
              <a:t>}</a:t>
            </a:r>
          </a:p>
          <a:p>
            <a:endParaRPr lang="en-CA" altLang="en-US" sz="2000" dirty="0">
              <a:solidFill>
                <a:srgbClr val="E42426"/>
              </a:solidFill>
              <a:latin typeface="Consolas" panose="020B0609020204030204" pitchFamily="49" charset="0"/>
              <a:cs typeface="Consolas" panose="020B0609020204030204" pitchFamily="49" charset="0"/>
            </a:endParaRPr>
          </a:p>
          <a:p>
            <a:r>
              <a:rPr lang="en-CA" altLang="en-US" sz="2000" dirty="0" err="1">
                <a:solidFill>
                  <a:srgbClr val="E42426"/>
                </a:solidFill>
                <a:latin typeface="Consolas" panose="020B0609020204030204" pitchFamily="49" charset="0"/>
                <a:cs typeface="Consolas" panose="020B0609020204030204" pitchFamily="49" charset="0"/>
              </a:rPr>
              <a:t>int</a:t>
            </a:r>
            <a:r>
              <a:rPr lang="en-CA" altLang="en-US" sz="2000" dirty="0">
                <a:solidFill>
                  <a:srgbClr val="E42426"/>
                </a:solidFill>
                <a:latin typeface="Consolas" panose="020B0609020204030204" pitchFamily="49" charset="0"/>
                <a:cs typeface="Consolas" panose="020B0609020204030204" pitchFamily="49" charset="0"/>
              </a:rPr>
              <a:t> main() {</a:t>
            </a:r>
          </a:p>
          <a:p>
            <a:r>
              <a:rPr lang="en-CA" altLang="en-US" sz="2000" dirty="0">
                <a:solidFill>
                  <a:srgbClr val="E42426"/>
                </a:solidFill>
                <a:latin typeface="Consolas" panose="020B0609020204030204" pitchFamily="49" charset="0"/>
                <a:cs typeface="Consolas" panose="020B0609020204030204" pitchFamily="49" charset="0"/>
              </a:rPr>
              <a:t>  </a:t>
            </a:r>
            <a:r>
              <a:rPr lang="en-CA" altLang="en-US" sz="2000" dirty="0" err="1">
                <a:solidFill>
                  <a:srgbClr val="E42426"/>
                </a:solidFill>
                <a:latin typeface="Consolas" panose="020B0609020204030204" pitchFamily="49" charset="0"/>
                <a:cs typeface="Consolas" panose="020B0609020204030204" pitchFamily="49" charset="0"/>
              </a:rPr>
              <a:t>int</a:t>
            </a:r>
            <a:r>
              <a:rPr lang="en-CA" altLang="en-US" sz="2000" dirty="0">
                <a:solidFill>
                  <a:srgbClr val="E42426"/>
                </a:solidFill>
                <a:latin typeface="Consolas" panose="020B0609020204030204" pitchFamily="49" charset="0"/>
                <a:cs typeface="Consolas" panose="020B0609020204030204" pitchFamily="49" charset="0"/>
              </a:rPr>
              <a:t> </a:t>
            </a:r>
            <a:r>
              <a:rPr lang="en-CA" altLang="en-US" sz="2000" dirty="0" err="1">
                <a:solidFill>
                  <a:srgbClr val="E42426"/>
                </a:solidFill>
                <a:latin typeface="Consolas" panose="020B0609020204030204" pitchFamily="49" charset="0"/>
                <a:cs typeface="Consolas" panose="020B0609020204030204" pitchFamily="49" charset="0"/>
              </a:rPr>
              <a:t>n,i,Tong</a:t>
            </a:r>
            <a:r>
              <a:rPr lang="en-CA" altLang="en-US" sz="2000" dirty="0">
                <a:solidFill>
                  <a:srgbClr val="E42426"/>
                </a:solidFill>
                <a:latin typeface="Consolas" panose="020B0609020204030204" pitchFamily="49" charset="0"/>
                <a:cs typeface="Consolas" panose="020B0609020204030204" pitchFamily="49" charset="0"/>
              </a:rPr>
              <a:t>=0;</a:t>
            </a:r>
          </a:p>
          <a:p>
            <a:r>
              <a:rPr lang="en-CA" altLang="en-US" sz="2000" dirty="0">
                <a:solidFill>
                  <a:srgbClr val="E42426"/>
                </a:solidFill>
                <a:latin typeface="Consolas" panose="020B0609020204030204" pitchFamily="49" charset="0"/>
                <a:cs typeface="Consolas" panose="020B0609020204030204" pitchFamily="49" charset="0"/>
              </a:rPr>
              <a:t>  </a:t>
            </a:r>
            <a:r>
              <a:rPr lang="en-CA" altLang="en-US" sz="2000" dirty="0" err="1">
                <a:solidFill>
                  <a:srgbClr val="E42426"/>
                </a:solidFill>
                <a:latin typeface="Consolas" panose="020B0609020204030204" pitchFamily="49" charset="0"/>
                <a:cs typeface="Consolas" panose="020B0609020204030204" pitchFamily="49" charset="0"/>
              </a:rPr>
              <a:t>printf</a:t>
            </a:r>
            <a:r>
              <a:rPr lang="en-CA" altLang="en-US" sz="2000" dirty="0">
                <a:solidFill>
                  <a:srgbClr val="E42426"/>
                </a:solidFill>
                <a:latin typeface="Consolas" panose="020B0609020204030204" pitchFamily="49" charset="0"/>
                <a:cs typeface="Consolas" panose="020B0609020204030204" pitchFamily="49" charset="0"/>
              </a:rPr>
              <a:t>("\n </a:t>
            </a:r>
            <a:r>
              <a:rPr lang="en-CA" altLang="en-US" sz="2000" dirty="0" err="1">
                <a:solidFill>
                  <a:srgbClr val="E42426"/>
                </a:solidFill>
                <a:latin typeface="Consolas" panose="020B0609020204030204" pitchFamily="49" charset="0"/>
                <a:cs typeface="Consolas" panose="020B0609020204030204" pitchFamily="49" charset="0"/>
              </a:rPr>
              <a:t>Vao</a:t>
            </a:r>
            <a:r>
              <a:rPr lang="en-CA" altLang="en-US" sz="2000" dirty="0">
                <a:solidFill>
                  <a:srgbClr val="E42426"/>
                </a:solidFill>
                <a:latin typeface="Consolas" panose="020B0609020204030204" pitchFamily="49" charset="0"/>
                <a:cs typeface="Consolas" panose="020B0609020204030204" pitchFamily="49" charset="0"/>
              </a:rPr>
              <a:t> n :");</a:t>
            </a:r>
          </a:p>
          <a:p>
            <a:r>
              <a:rPr lang="en-CA" altLang="en-US" sz="2000" dirty="0">
                <a:solidFill>
                  <a:srgbClr val="E42426"/>
                </a:solidFill>
                <a:latin typeface="Consolas" panose="020B0609020204030204" pitchFamily="49" charset="0"/>
                <a:cs typeface="Consolas" panose="020B0609020204030204" pitchFamily="49" charset="0"/>
              </a:rPr>
              <a:t>  </a:t>
            </a:r>
            <a:r>
              <a:rPr lang="en-CA" altLang="en-US" sz="2000" dirty="0" err="1">
                <a:solidFill>
                  <a:srgbClr val="E42426"/>
                </a:solidFill>
                <a:latin typeface="Consolas" panose="020B0609020204030204" pitchFamily="49" charset="0"/>
                <a:cs typeface="Consolas" panose="020B0609020204030204" pitchFamily="49" charset="0"/>
              </a:rPr>
              <a:t>scanf</a:t>
            </a:r>
            <a:r>
              <a:rPr lang="en-CA" altLang="en-US" sz="2000" dirty="0">
                <a:solidFill>
                  <a:srgbClr val="E42426"/>
                </a:solidFill>
                <a:latin typeface="Consolas" panose="020B0609020204030204" pitchFamily="49" charset="0"/>
                <a:cs typeface="Consolas" panose="020B0609020204030204" pitchFamily="49" charset="0"/>
              </a:rPr>
              <a:t>("%</a:t>
            </a:r>
            <a:r>
              <a:rPr lang="en-CA" altLang="en-US" sz="2000" dirty="0" err="1">
                <a:solidFill>
                  <a:srgbClr val="E42426"/>
                </a:solidFill>
                <a:latin typeface="Consolas" panose="020B0609020204030204" pitchFamily="49" charset="0"/>
                <a:cs typeface="Consolas" panose="020B0609020204030204" pitchFamily="49" charset="0"/>
              </a:rPr>
              <a:t>d",&amp;n</a:t>
            </a:r>
            <a:r>
              <a:rPr lang="en-CA" altLang="en-US" sz="2000" dirty="0">
                <a:solidFill>
                  <a:srgbClr val="E42426"/>
                </a:solidFill>
                <a:latin typeface="Consolas" panose="020B0609020204030204" pitchFamily="49" charset="0"/>
                <a:cs typeface="Consolas" panose="020B0609020204030204" pitchFamily="49" charset="0"/>
              </a:rPr>
              <a:t>);</a:t>
            </a:r>
          </a:p>
          <a:p>
            <a:r>
              <a:rPr lang="en-CA" altLang="en-US" sz="2000" dirty="0">
                <a:solidFill>
                  <a:srgbClr val="E42426"/>
                </a:solidFill>
                <a:latin typeface="Consolas" panose="020B0609020204030204" pitchFamily="49" charset="0"/>
                <a:cs typeface="Consolas" panose="020B0609020204030204" pitchFamily="49" charset="0"/>
              </a:rPr>
              <a:t>  for(</a:t>
            </a:r>
            <a:r>
              <a:rPr lang="en-CA" altLang="en-US" sz="2000" dirty="0" err="1">
                <a:solidFill>
                  <a:srgbClr val="E42426"/>
                </a:solidFill>
                <a:latin typeface="Consolas" panose="020B0609020204030204" pitchFamily="49" charset="0"/>
                <a:cs typeface="Consolas" panose="020B0609020204030204" pitchFamily="49" charset="0"/>
              </a:rPr>
              <a:t>i</a:t>
            </a:r>
            <a:r>
              <a:rPr lang="en-CA" altLang="en-US" sz="2000" dirty="0">
                <a:solidFill>
                  <a:srgbClr val="E42426"/>
                </a:solidFill>
                <a:latin typeface="Consolas" panose="020B0609020204030204" pitchFamily="49" charset="0"/>
                <a:cs typeface="Consolas" panose="020B0609020204030204" pitchFamily="49" charset="0"/>
              </a:rPr>
              <a:t>=1;i&lt;=</a:t>
            </a:r>
            <a:r>
              <a:rPr lang="en-CA" altLang="en-US" sz="2000" dirty="0" err="1">
                <a:solidFill>
                  <a:srgbClr val="E42426"/>
                </a:solidFill>
                <a:latin typeface="Consolas" panose="020B0609020204030204" pitchFamily="49" charset="0"/>
                <a:cs typeface="Consolas" panose="020B0609020204030204" pitchFamily="49" charset="0"/>
              </a:rPr>
              <a:t>n;i</a:t>
            </a:r>
            <a:r>
              <a:rPr lang="en-CA" altLang="en-US" sz="2000" dirty="0">
                <a:solidFill>
                  <a:srgbClr val="E42426"/>
                </a:solidFill>
                <a:latin typeface="Consolas" panose="020B0609020204030204" pitchFamily="49" charset="0"/>
                <a:cs typeface="Consolas" panose="020B0609020204030204" pitchFamily="49" charset="0"/>
              </a:rPr>
              <a:t>++)</a:t>
            </a:r>
          </a:p>
          <a:p>
            <a:r>
              <a:rPr lang="en-CA" altLang="en-US" sz="2000" dirty="0">
                <a:solidFill>
                  <a:srgbClr val="E42426"/>
                </a:solidFill>
                <a:latin typeface="Consolas" panose="020B0609020204030204" pitchFamily="49" charset="0"/>
                <a:cs typeface="Consolas" panose="020B0609020204030204" pitchFamily="49" charset="0"/>
              </a:rPr>
              <a:t>    Tong+=S(</a:t>
            </a:r>
            <a:r>
              <a:rPr lang="en-CA" altLang="en-US" sz="2000" dirty="0" err="1">
                <a:solidFill>
                  <a:srgbClr val="E42426"/>
                </a:solidFill>
                <a:latin typeface="Consolas" panose="020B0609020204030204" pitchFamily="49" charset="0"/>
                <a:cs typeface="Consolas" panose="020B0609020204030204" pitchFamily="49" charset="0"/>
              </a:rPr>
              <a:t>i</a:t>
            </a:r>
            <a:r>
              <a:rPr lang="en-CA" altLang="en-US" sz="2000" dirty="0">
                <a:solidFill>
                  <a:srgbClr val="E42426"/>
                </a:solidFill>
                <a:latin typeface="Consolas" panose="020B0609020204030204" pitchFamily="49" charset="0"/>
                <a:cs typeface="Consolas" panose="020B0609020204030204" pitchFamily="49" charset="0"/>
              </a:rPr>
              <a:t>);</a:t>
            </a:r>
          </a:p>
          <a:p>
            <a:r>
              <a:rPr lang="en-CA" altLang="en-US" sz="2000" dirty="0">
                <a:solidFill>
                  <a:srgbClr val="E42426"/>
                </a:solidFill>
                <a:latin typeface="Consolas" panose="020B0609020204030204" pitchFamily="49" charset="0"/>
                <a:cs typeface="Consolas" panose="020B0609020204030204" pitchFamily="49" charset="0"/>
              </a:rPr>
              <a:t>  </a:t>
            </a:r>
            <a:r>
              <a:rPr lang="en-CA" altLang="en-US" sz="2000" dirty="0" err="1">
                <a:solidFill>
                  <a:srgbClr val="E42426"/>
                </a:solidFill>
                <a:latin typeface="Consolas" panose="020B0609020204030204" pitchFamily="49" charset="0"/>
                <a:cs typeface="Consolas" panose="020B0609020204030204" pitchFamily="49" charset="0"/>
              </a:rPr>
              <a:t>printf</a:t>
            </a:r>
            <a:r>
              <a:rPr lang="en-CA" altLang="en-US" sz="2000" dirty="0">
                <a:solidFill>
                  <a:srgbClr val="E42426"/>
                </a:solidFill>
                <a:latin typeface="Consolas" panose="020B0609020204030204" pitchFamily="49" charset="0"/>
                <a:cs typeface="Consolas" panose="020B0609020204030204" pitchFamily="49" charset="0"/>
              </a:rPr>
              <a:t>("\n Tong day so = %</a:t>
            </a:r>
            <a:r>
              <a:rPr lang="en-CA" altLang="en-US" sz="2000" dirty="0" err="1">
                <a:solidFill>
                  <a:srgbClr val="E42426"/>
                </a:solidFill>
                <a:latin typeface="Consolas" panose="020B0609020204030204" pitchFamily="49" charset="0"/>
                <a:cs typeface="Consolas" panose="020B0609020204030204" pitchFamily="49" charset="0"/>
              </a:rPr>
              <a:t>d",Tong</a:t>
            </a:r>
            <a:r>
              <a:rPr lang="en-CA" altLang="en-US" sz="2000" dirty="0">
                <a:solidFill>
                  <a:srgbClr val="E42426"/>
                </a:solidFill>
                <a:latin typeface="Consolas" panose="020B0609020204030204" pitchFamily="49" charset="0"/>
                <a:cs typeface="Consolas" panose="020B0609020204030204" pitchFamily="49" charset="0"/>
              </a:rPr>
              <a:t>);</a:t>
            </a:r>
          </a:p>
          <a:p>
            <a:r>
              <a:rPr lang="en-CA" altLang="en-US" sz="2000" dirty="0">
                <a:solidFill>
                  <a:srgbClr val="E42426"/>
                </a:solidFill>
                <a:latin typeface="Consolas" panose="020B0609020204030204" pitchFamily="49" charset="0"/>
                <a:cs typeface="Consolas" panose="020B0609020204030204" pitchFamily="49" charset="0"/>
              </a:rPr>
              <a:t>}</a:t>
            </a:r>
          </a:p>
          <a:p>
            <a:endParaRPr lang="en-CA" altLang="en-US" sz="2400" dirty="0"/>
          </a:p>
        </p:txBody>
      </p:sp>
    </p:spTree>
    <p:extLst>
      <p:ext uri="{BB962C8B-B14F-4D97-AF65-F5344CB8AC3E}">
        <p14:creationId xmlns:p14="http://schemas.microsoft.com/office/powerpoint/2010/main" val="35113397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12708" y="371062"/>
            <a:ext cx="1711367" cy="11432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Segoe UI" panose="020B0502040204020203" pitchFamily="34" charset="0"/>
                <a:ea typeface="Roboto Slab" pitchFamily="2" charset="0"/>
                <a:cs typeface="Segoe UI" panose="020B0502040204020203" pitchFamily="34" charset="0"/>
                <a:sym typeface="Arial"/>
              </a:defRPr>
            </a:lvl1pPr>
          </a:lstStyle>
          <a:p>
            <a:r>
              <a:rPr lang="vi-VN" altLang="en-US" sz="3200" b="1" dirty="0">
                <a:solidFill>
                  <a:schemeClr val="bg1"/>
                </a:solidFill>
                <a:latin typeface="Roboto Slab" pitchFamily="2" charset="0"/>
              </a:rPr>
              <a:t>Ví dụ</a:t>
            </a:r>
            <a:endParaRPr lang="en-US" altLang="en-US" sz="3200" b="1" dirty="0">
              <a:solidFill>
                <a:schemeClr val="bg1"/>
              </a:solidFill>
              <a:latin typeface="Roboto Slab" pitchFamily="2" charset="0"/>
            </a:endParaRPr>
          </a:p>
        </p:txBody>
      </p:sp>
      <p:grpSp>
        <p:nvGrpSpPr>
          <p:cNvPr id="6" name="Shape 385"/>
          <p:cNvGrpSpPr/>
          <p:nvPr/>
        </p:nvGrpSpPr>
        <p:grpSpPr>
          <a:xfrm>
            <a:off x="1205040" y="1351693"/>
            <a:ext cx="504800" cy="507234"/>
            <a:chOff x="1923675" y="1633650"/>
            <a:chExt cx="436000" cy="435975"/>
          </a:xfrm>
        </p:grpSpPr>
        <p:sp>
          <p:nvSpPr>
            <p:cNvPr id="7" name="Shape 38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8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8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0" name="Shape 38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1" name="Shape 39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2" name="Shape 39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grpSp>
      <p:grpSp>
        <p:nvGrpSpPr>
          <p:cNvPr id="13" name="Shape 358"/>
          <p:cNvGrpSpPr/>
          <p:nvPr/>
        </p:nvGrpSpPr>
        <p:grpSpPr>
          <a:xfrm>
            <a:off x="412708" y="1303375"/>
            <a:ext cx="696516" cy="596390"/>
            <a:chOff x="1934025" y="1001650"/>
            <a:chExt cx="415300" cy="355600"/>
          </a:xfrm>
        </p:grpSpPr>
        <p:sp>
          <p:nvSpPr>
            <p:cNvPr id="14"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5"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6"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7"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grpSp>
      <p:sp>
        <p:nvSpPr>
          <p:cNvPr id="18" name="Content Placeholder 2"/>
          <p:cNvSpPr txBox="1">
            <a:spLocks/>
          </p:cNvSpPr>
          <p:nvPr/>
        </p:nvSpPr>
        <p:spPr>
          <a:xfrm>
            <a:off x="2656114" y="250371"/>
            <a:ext cx="6248400" cy="6444343"/>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CA" altLang="en-US" sz="2400" dirty="0" err="1"/>
              <a:t>Khử</a:t>
            </a:r>
            <a:r>
              <a:rPr lang="en-CA" altLang="en-US" sz="2400" dirty="0"/>
              <a:t> </a:t>
            </a:r>
            <a:r>
              <a:rPr lang="en-CA" altLang="en-US" sz="2400" dirty="0" err="1"/>
              <a:t>đệ</a:t>
            </a:r>
            <a:r>
              <a:rPr lang="en-CA" altLang="en-US" sz="2400" dirty="0"/>
              <a:t> </a:t>
            </a:r>
            <a:r>
              <a:rPr lang="en-CA" altLang="en-US" sz="2400" dirty="0" err="1"/>
              <a:t>quy</a:t>
            </a:r>
            <a:endParaRPr lang="en-CA" altLang="en-US" sz="2400" dirty="0"/>
          </a:p>
          <a:p>
            <a:endParaRPr lang="en-CA" altLang="en-US" sz="2400" dirty="0"/>
          </a:p>
          <a:p>
            <a:r>
              <a:rPr lang="en-CA" altLang="en-US" sz="2000" dirty="0" err="1">
                <a:solidFill>
                  <a:srgbClr val="E42426"/>
                </a:solidFill>
                <a:latin typeface="Consolas" panose="020B0609020204030204" pitchFamily="49" charset="0"/>
                <a:cs typeface="Consolas" panose="020B0609020204030204" pitchFamily="49" charset="0"/>
              </a:rPr>
              <a:t>int</a:t>
            </a:r>
            <a:r>
              <a:rPr lang="en-CA" altLang="en-US" sz="2000" dirty="0">
                <a:solidFill>
                  <a:srgbClr val="E42426"/>
                </a:solidFill>
                <a:latin typeface="Consolas" panose="020B0609020204030204" pitchFamily="49" charset="0"/>
                <a:cs typeface="Consolas" panose="020B0609020204030204" pitchFamily="49" charset="0"/>
              </a:rPr>
              <a:t> main() </a:t>
            </a:r>
          </a:p>
          <a:p>
            <a:r>
              <a:rPr lang="en-CA" altLang="en-US" sz="2000" dirty="0">
                <a:solidFill>
                  <a:srgbClr val="E42426"/>
                </a:solidFill>
                <a:latin typeface="Consolas" panose="020B0609020204030204" pitchFamily="49" charset="0"/>
                <a:cs typeface="Consolas" panose="020B0609020204030204" pitchFamily="49" charset="0"/>
              </a:rPr>
              <a:t>{</a:t>
            </a:r>
          </a:p>
          <a:p>
            <a:r>
              <a:rPr lang="en-CA" altLang="en-US" sz="2000" dirty="0">
                <a:solidFill>
                  <a:srgbClr val="E42426"/>
                </a:solidFill>
                <a:latin typeface="Consolas" panose="020B0609020204030204" pitchFamily="49" charset="0"/>
                <a:cs typeface="Consolas" panose="020B0609020204030204" pitchFamily="49" charset="0"/>
              </a:rPr>
              <a:t>      </a:t>
            </a:r>
            <a:r>
              <a:rPr lang="en-CA" altLang="en-US" sz="2000" dirty="0" err="1">
                <a:solidFill>
                  <a:srgbClr val="E42426"/>
                </a:solidFill>
                <a:latin typeface="Consolas" panose="020B0609020204030204" pitchFamily="49" charset="0"/>
                <a:cs typeface="Consolas" panose="020B0609020204030204" pitchFamily="49" charset="0"/>
              </a:rPr>
              <a:t>int</a:t>
            </a:r>
            <a:r>
              <a:rPr lang="en-CA" altLang="en-US" sz="2000" dirty="0">
                <a:solidFill>
                  <a:srgbClr val="E42426"/>
                </a:solidFill>
                <a:latin typeface="Consolas" panose="020B0609020204030204" pitchFamily="49" charset="0"/>
                <a:cs typeface="Consolas" panose="020B0609020204030204" pitchFamily="49" charset="0"/>
              </a:rPr>
              <a:t> </a:t>
            </a:r>
            <a:r>
              <a:rPr lang="en-CA" altLang="en-US" sz="2000" dirty="0" err="1">
                <a:solidFill>
                  <a:srgbClr val="E42426"/>
                </a:solidFill>
                <a:latin typeface="Consolas" panose="020B0609020204030204" pitchFamily="49" charset="0"/>
                <a:cs typeface="Consolas" panose="020B0609020204030204" pitchFamily="49" charset="0"/>
              </a:rPr>
              <a:t>i,n,T</a:t>
            </a:r>
            <a:r>
              <a:rPr lang="en-CA" altLang="en-US" sz="2000" dirty="0">
                <a:solidFill>
                  <a:srgbClr val="E42426"/>
                </a:solidFill>
                <a:latin typeface="Consolas" panose="020B0609020204030204" pitchFamily="49" charset="0"/>
                <a:cs typeface="Consolas" panose="020B0609020204030204" pitchFamily="49" charset="0"/>
              </a:rPr>
              <a:t>=6; F1,F2,F3,F;</a:t>
            </a:r>
          </a:p>
          <a:p>
            <a:r>
              <a:rPr lang="en-CA" altLang="en-US" sz="2000" dirty="0">
                <a:solidFill>
                  <a:srgbClr val="E42426"/>
                </a:solidFill>
                <a:latin typeface="Consolas" panose="020B0609020204030204" pitchFamily="49" charset="0"/>
                <a:cs typeface="Consolas" panose="020B0609020204030204" pitchFamily="49" charset="0"/>
              </a:rPr>
              <a:t>      </a:t>
            </a:r>
            <a:r>
              <a:rPr lang="en-CA" altLang="en-US" sz="2000" dirty="0" err="1">
                <a:solidFill>
                  <a:srgbClr val="E42426"/>
                </a:solidFill>
                <a:latin typeface="Consolas" panose="020B0609020204030204" pitchFamily="49" charset="0"/>
                <a:cs typeface="Consolas" panose="020B0609020204030204" pitchFamily="49" charset="0"/>
              </a:rPr>
              <a:t>printf</a:t>
            </a:r>
            <a:r>
              <a:rPr lang="en-CA" altLang="en-US" sz="2000" dirty="0">
                <a:solidFill>
                  <a:srgbClr val="E42426"/>
                </a:solidFill>
                <a:latin typeface="Consolas" panose="020B0609020204030204" pitchFamily="49" charset="0"/>
                <a:cs typeface="Consolas" panose="020B0609020204030204" pitchFamily="49" charset="0"/>
              </a:rPr>
              <a:t>("\n </a:t>
            </a:r>
            <a:r>
              <a:rPr lang="en-CA" altLang="en-US" sz="2000" dirty="0" err="1">
                <a:solidFill>
                  <a:srgbClr val="E42426"/>
                </a:solidFill>
                <a:latin typeface="Consolas" panose="020B0609020204030204" pitchFamily="49" charset="0"/>
                <a:cs typeface="Consolas" panose="020B0609020204030204" pitchFamily="49" charset="0"/>
              </a:rPr>
              <a:t>Vao</a:t>
            </a:r>
            <a:r>
              <a:rPr lang="en-CA" altLang="en-US" sz="2000" dirty="0">
                <a:solidFill>
                  <a:srgbClr val="E42426"/>
                </a:solidFill>
                <a:latin typeface="Consolas" panose="020B0609020204030204" pitchFamily="49" charset="0"/>
                <a:cs typeface="Consolas" panose="020B0609020204030204" pitchFamily="49" charset="0"/>
              </a:rPr>
              <a:t> n: ");  </a:t>
            </a:r>
          </a:p>
          <a:p>
            <a:r>
              <a:rPr lang="en-CA" altLang="en-US" sz="2000" dirty="0">
                <a:solidFill>
                  <a:srgbClr val="E42426"/>
                </a:solidFill>
                <a:latin typeface="Consolas" panose="020B0609020204030204" pitchFamily="49" charset="0"/>
                <a:cs typeface="Consolas" panose="020B0609020204030204" pitchFamily="49" charset="0"/>
              </a:rPr>
              <a:t>      </a:t>
            </a:r>
            <a:r>
              <a:rPr lang="en-CA" altLang="en-US" sz="2000" dirty="0" err="1">
                <a:solidFill>
                  <a:srgbClr val="E42426"/>
                </a:solidFill>
                <a:latin typeface="Consolas" panose="020B0609020204030204" pitchFamily="49" charset="0"/>
                <a:cs typeface="Consolas" panose="020B0609020204030204" pitchFamily="49" charset="0"/>
              </a:rPr>
              <a:t>scanf</a:t>
            </a:r>
            <a:r>
              <a:rPr lang="en-CA" altLang="en-US" sz="2000" dirty="0">
                <a:solidFill>
                  <a:srgbClr val="E42426"/>
                </a:solidFill>
                <a:latin typeface="Consolas" panose="020B0609020204030204" pitchFamily="49" charset="0"/>
                <a:cs typeface="Consolas" panose="020B0609020204030204" pitchFamily="49" charset="0"/>
              </a:rPr>
              <a:t>("%</a:t>
            </a:r>
            <a:r>
              <a:rPr lang="en-CA" altLang="en-US" sz="2000" dirty="0" err="1">
                <a:solidFill>
                  <a:srgbClr val="E42426"/>
                </a:solidFill>
                <a:latin typeface="Consolas" panose="020B0609020204030204" pitchFamily="49" charset="0"/>
                <a:cs typeface="Consolas" panose="020B0609020204030204" pitchFamily="49" charset="0"/>
              </a:rPr>
              <a:t>d",&amp;n</a:t>
            </a:r>
            <a:r>
              <a:rPr lang="en-CA" altLang="en-US" sz="2000" dirty="0">
                <a:solidFill>
                  <a:srgbClr val="E42426"/>
                </a:solidFill>
                <a:latin typeface="Consolas" panose="020B0609020204030204" pitchFamily="49" charset="0"/>
                <a:cs typeface="Consolas" panose="020B0609020204030204" pitchFamily="49" charset="0"/>
              </a:rPr>
              <a:t>);</a:t>
            </a:r>
          </a:p>
          <a:p>
            <a:r>
              <a:rPr lang="en-CA" altLang="en-US" sz="2000" dirty="0">
                <a:solidFill>
                  <a:srgbClr val="E42426"/>
                </a:solidFill>
                <a:latin typeface="Consolas" panose="020B0609020204030204" pitchFamily="49" charset="0"/>
                <a:cs typeface="Consolas" panose="020B0609020204030204" pitchFamily="49" charset="0"/>
              </a:rPr>
              <a:t>      if (n==1) T=1;</a:t>
            </a:r>
          </a:p>
          <a:p>
            <a:r>
              <a:rPr lang="en-CA" altLang="en-US" sz="2000" dirty="0">
                <a:solidFill>
                  <a:srgbClr val="E42426"/>
                </a:solidFill>
                <a:latin typeface="Consolas" panose="020B0609020204030204" pitchFamily="49" charset="0"/>
                <a:cs typeface="Consolas" panose="020B0609020204030204" pitchFamily="49" charset="0"/>
              </a:rPr>
              <a:t>      else if (n==2) T=3;</a:t>
            </a:r>
          </a:p>
          <a:p>
            <a:r>
              <a:rPr lang="en-CA" altLang="en-US" sz="2000" dirty="0">
                <a:solidFill>
                  <a:srgbClr val="E42426"/>
                </a:solidFill>
                <a:latin typeface="Consolas" panose="020B0609020204030204" pitchFamily="49" charset="0"/>
                <a:cs typeface="Consolas" panose="020B0609020204030204" pitchFamily="49" charset="0"/>
              </a:rPr>
              <a:t>      else if (n==3) T=6;</a:t>
            </a:r>
          </a:p>
          <a:p>
            <a:r>
              <a:rPr lang="en-CA" altLang="en-US" sz="2000" dirty="0">
                <a:solidFill>
                  <a:srgbClr val="E42426"/>
                </a:solidFill>
                <a:latin typeface="Consolas" panose="020B0609020204030204" pitchFamily="49" charset="0"/>
                <a:cs typeface="Consolas" panose="020B0609020204030204" pitchFamily="49" charset="0"/>
              </a:rPr>
              <a:t>      else {</a:t>
            </a:r>
          </a:p>
          <a:p>
            <a:r>
              <a:rPr lang="en-CA" altLang="en-US" sz="2000" dirty="0">
                <a:solidFill>
                  <a:srgbClr val="E42426"/>
                </a:solidFill>
                <a:latin typeface="Consolas" panose="020B0609020204030204" pitchFamily="49" charset="0"/>
                <a:cs typeface="Consolas" panose="020B0609020204030204" pitchFamily="49" charset="0"/>
              </a:rPr>
              <a:t>           F1=1; F2=2; F3=3;</a:t>
            </a:r>
          </a:p>
          <a:p>
            <a:r>
              <a:rPr lang="en-CA" altLang="en-US" sz="2000" dirty="0">
                <a:solidFill>
                  <a:srgbClr val="E42426"/>
                </a:solidFill>
                <a:latin typeface="Consolas" panose="020B0609020204030204" pitchFamily="49" charset="0"/>
                <a:cs typeface="Consolas" panose="020B0609020204030204" pitchFamily="49" charset="0"/>
              </a:rPr>
              <a:t>           for(</a:t>
            </a:r>
            <a:r>
              <a:rPr lang="en-CA" altLang="en-US" sz="2000" dirty="0" err="1">
                <a:solidFill>
                  <a:srgbClr val="E42426"/>
                </a:solidFill>
                <a:latin typeface="Consolas" panose="020B0609020204030204" pitchFamily="49" charset="0"/>
                <a:cs typeface="Consolas" panose="020B0609020204030204" pitchFamily="49" charset="0"/>
              </a:rPr>
              <a:t>i</a:t>
            </a:r>
            <a:r>
              <a:rPr lang="en-CA" altLang="en-US" sz="2000" dirty="0">
                <a:solidFill>
                  <a:srgbClr val="E42426"/>
                </a:solidFill>
                <a:latin typeface="Consolas" panose="020B0609020204030204" pitchFamily="49" charset="0"/>
                <a:cs typeface="Consolas" panose="020B0609020204030204" pitchFamily="49" charset="0"/>
              </a:rPr>
              <a:t>=4;i&lt;=</a:t>
            </a:r>
            <a:r>
              <a:rPr lang="en-CA" altLang="en-US" sz="2000" dirty="0" err="1">
                <a:solidFill>
                  <a:srgbClr val="E42426"/>
                </a:solidFill>
                <a:latin typeface="Consolas" panose="020B0609020204030204" pitchFamily="49" charset="0"/>
                <a:cs typeface="Consolas" panose="020B0609020204030204" pitchFamily="49" charset="0"/>
              </a:rPr>
              <a:t>n;i</a:t>
            </a:r>
            <a:r>
              <a:rPr lang="en-CA" altLang="en-US" sz="2000" dirty="0">
                <a:solidFill>
                  <a:srgbClr val="E42426"/>
                </a:solidFill>
                <a:latin typeface="Consolas" panose="020B0609020204030204" pitchFamily="49" charset="0"/>
                <a:cs typeface="Consolas" panose="020B0609020204030204" pitchFamily="49" charset="0"/>
              </a:rPr>
              <a:t>++) </a:t>
            </a:r>
          </a:p>
          <a:p>
            <a:r>
              <a:rPr lang="en-CA" altLang="en-US" sz="2000" dirty="0">
                <a:solidFill>
                  <a:srgbClr val="E42426"/>
                </a:solidFill>
                <a:latin typeface="Consolas" panose="020B0609020204030204" pitchFamily="49" charset="0"/>
                <a:cs typeface="Consolas" panose="020B0609020204030204" pitchFamily="49" charset="0"/>
              </a:rPr>
              <a:t>           {</a:t>
            </a:r>
          </a:p>
          <a:p>
            <a:r>
              <a:rPr lang="en-CA" altLang="en-US" sz="2000" dirty="0">
                <a:solidFill>
                  <a:srgbClr val="E42426"/>
                </a:solidFill>
                <a:latin typeface="Consolas" panose="020B0609020204030204" pitchFamily="49" charset="0"/>
                <a:cs typeface="Consolas" panose="020B0609020204030204" pitchFamily="49" charset="0"/>
              </a:rPr>
              <a:t>                F=2*F1+F2+F3;</a:t>
            </a:r>
          </a:p>
          <a:p>
            <a:r>
              <a:rPr lang="en-CA" altLang="en-US" sz="2000" dirty="0">
                <a:solidFill>
                  <a:srgbClr val="E42426"/>
                </a:solidFill>
                <a:latin typeface="Consolas" panose="020B0609020204030204" pitchFamily="49" charset="0"/>
                <a:cs typeface="Consolas" panose="020B0609020204030204" pitchFamily="49" charset="0"/>
              </a:rPr>
              <a:t>                T+=F;</a:t>
            </a:r>
          </a:p>
          <a:p>
            <a:r>
              <a:rPr lang="en-CA" altLang="en-US" sz="2000" dirty="0">
                <a:solidFill>
                  <a:srgbClr val="E42426"/>
                </a:solidFill>
                <a:latin typeface="Consolas" panose="020B0609020204030204" pitchFamily="49" charset="0"/>
                <a:cs typeface="Consolas" panose="020B0609020204030204" pitchFamily="49" charset="0"/>
              </a:rPr>
              <a:t>                F1=F2; F2=F3; F3=F;  </a:t>
            </a:r>
          </a:p>
          <a:p>
            <a:r>
              <a:rPr lang="en-CA" altLang="en-US" sz="2000" dirty="0">
                <a:solidFill>
                  <a:srgbClr val="E42426"/>
                </a:solidFill>
                <a:latin typeface="Consolas" panose="020B0609020204030204" pitchFamily="49" charset="0"/>
                <a:cs typeface="Consolas" panose="020B0609020204030204" pitchFamily="49" charset="0"/>
              </a:rPr>
              <a:t>           }</a:t>
            </a:r>
          </a:p>
          <a:p>
            <a:r>
              <a:rPr lang="en-CA" altLang="en-US" sz="2000" dirty="0">
                <a:solidFill>
                  <a:srgbClr val="E42426"/>
                </a:solidFill>
                <a:latin typeface="Consolas" panose="020B0609020204030204" pitchFamily="49" charset="0"/>
                <a:cs typeface="Consolas" panose="020B0609020204030204" pitchFamily="49" charset="0"/>
              </a:rPr>
              <a:t>      </a:t>
            </a:r>
            <a:r>
              <a:rPr lang="en-CA" altLang="en-US" sz="2000" dirty="0" err="1">
                <a:solidFill>
                  <a:srgbClr val="E42426"/>
                </a:solidFill>
                <a:latin typeface="Consolas" panose="020B0609020204030204" pitchFamily="49" charset="0"/>
                <a:cs typeface="Consolas" panose="020B0609020204030204" pitchFamily="49" charset="0"/>
              </a:rPr>
              <a:t>printf</a:t>
            </a:r>
            <a:r>
              <a:rPr lang="en-CA" altLang="en-US" sz="2000" dirty="0">
                <a:solidFill>
                  <a:srgbClr val="E42426"/>
                </a:solidFill>
                <a:latin typeface="Consolas" panose="020B0609020204030204" pitchFamily="49" charset="0"/>
                <a:cs typeface="Consolas" panose="020B0609020204030204" pitchFamily="49" charset="0"/>
              </a:rPr>
              <a:t>("\n Tong = %d ",T);   </a:t>
            </a:r>
          </a:p>
          <a:p>
            <a:r>
              <a:rPr lang="en-CA" altLang="en-US" sz="2000" dirty="0">
                <a:solidFill>
                  <a:srgbClr val="E42426"/>
                </a:solidFill>
                <a:latin typeface="Consolas" panose="020B0609020204030204" pitchFamily="49" charset="0"/>
                <a:cs typeface="Consolas" panose="020B0609020204030204" pitchFamily="49" charset="0"/>
              </a:rPr>
              <a:t>}</a:t>
            </a:r>
          </a:p>
          <a:p>
            <a:endParaRPr lang="en-CA" altLang="en-US" sz="2400" dirty="0"/>
          </a:p>
        </p:txBody>
      </p:sp>
    </p:spTree>
    <p:extLst>
      <p:ext uri="{BB962C8B-B14F-4D97-AF65-F5344CB8AC3E}">
        <p14:creationId xmlns:p14="http://schemas.microsoft.com/office/powerpoint/2010/main" val="19580682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12708" y="371062"/>
            <a:ext cx="1711367" cy="11432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Segoe UI" panose="020B0502040204020203" pitchFamily="34" charset="0"/>
                <a:ea typeface="Roboto Slab" pitchFamily="2" charset="0"/>
                <a:cs typeface="Segoe UI" panose="020B0502040204020203" pitchFamily="34" charset="0"/>
                <a:sym typeface="Arial"/>
              </a:defRPr>
            </a:lvl1pPr>
          </a:lstStyle>
          <a:p>
            <a:r>
              <a:rPr lang="vi-VN" altLang="en-US" sz="3200" b="1" dirty="0">
                <a:solidFill>
                  <a:schemeClr val="bg1"/>
                </a:solidFill>
                <a:latin typeface="Roboto Slab" pitchFamily="2" charset="0"/>
              </a:rPr>
              <a:t>Ví dụ</a:t>
            </a:r>
            <a:endParaRPr lang="en-US" altLang="en-US" sz="3200" b="1" dirty="0">
              <a:solidFill>
                <a:schemeClr val="bg1"/>
              </a:solidFill>
              <a:latin typeface="Roboto Slab" pitchFamily="2" charset="0"/>
            </a:endParaRPr>
          </a:p>
        </p:txBody>
      </p:sp>
      <p:grpSp>
        <p:nvGrpSpPr>
          <p:cNvPr id="6" name="Shape 385"/>
          <p:cNvGrpSpPr/>
          <p:nvPr/>
        </p:nvGrpSpPr>
        <p:grpSpPr>
          <a:xfrm>
            <a:off x="1205040" y="1351693"/>
            <a:ext cx="504800" cy="507234"/>
            <a:chOff x="1923675" y="1633650"/>
            <a:chExt cx="436000" cy="435975"/>
          </a:xfrm>
        </p:grpSpPr>
        <p:sp>
          <p:nvSpPr>
            <p:cNvPr id="7" name="Shape 38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8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8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0" name="Shape 38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1" name="Shape 39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2" name="Shape 39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grpSp>
      <p:grpSp>
        <p:nvGrpSpPr>
          <p:cNvPr id="13" name="Shape 358"/>
          <p:cNvGrpSpPr/>
          <p:nvPr/>
        </p:nvGrpSpPr>
        <p:grpSpPr>
          <a:xfrm>
            <a:off x="412708" y="1303375"/>
            <a:ext cx="696516" cy="596390"/>
            <a:chOff x="1934025" y="1001650"/>
            <a:chExt cx="415300" cy="355600"/>
          </a:xfrm>
        </p:grpSpPr>
        <p:sp>
          <p:nvSpPr>
            <p:cNvPr id="14"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5"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6"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7"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grpSp>
      <p:sp>
        <p:nvSpPr>
          <p:cNvPr id="18" name="Content Placeholder 2"/>
          <p:cNvSpPr txBox="1">
            <a:spLocks/>
          </p:cNvSpPr>
          <p:nvPr/>
        </p:nvSpPr>
        <p:spPr>
          <a:xfrm>
            <a:off x="2656114" y="250371"/>
            <a:ext cx="6248400" cy="7086600"/>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CA" altLang="en-US" sz="2400" dirty="0" err="1"/>
              <a:t>Khử</a:t>
            </a:r>
            <a:r>
              <a:rPr lang="en-CA" altLang="en-US" sz="2400" dirty="0"/>
              <a:t> </a:t>
            </a:r>
            <a:r>
              <a:rPr lang="en-CA" altLang="en-US" sz="2400" dirty="0" err="1"/>
              <a:t>đệ</a:t>
            </a:r>
            <a:r>
              <a:rPr lang="en-CA" altLang="en-US" sz="2400" dirty="0"/>
              <a:t> </a:t>
            </a:r>
            <a:r>
              <a:rPr lang="en-CA" altLang="en-US" sz="2400" dirty="0" err="1"/>
              <a:t>quy</a:t>
            </a:r>
            <a:r>
              <a:rPr lang="en-CA" altLang="en-US" sz="2400" dirty="0"/>
              <a:t> (</a:t>
            </a:r>
            <a:r>
              <a:rPr lang="en-CA" altLang="en-US" sz="2400" dirty="0" err="1"/>
              <a:t>dùng</a:t>
            </a:r>
            <a:r>
              <a:rPr lang="en-CA" altLang="en-US" sz="2400" dirty="0"/>
              <a:t> </a:t>
            </a:r>
            <a:r>
              <a:rPr lang="en-CA" altLang="en-US" sz="2400" dirty="0" err="1"/>
              <a:t>mảng</a:t>
            </a:r>
            <a:r>
              <a:rPr lang="en-CA" altLang="en-US" sz="2400" dirty="0"/>
              <a:t>)</a:t>
            </a:r>
          </a:p>
          <a:p>
            <a:endParaRPr lang="en-CA" altLang="en-US" sz="2400" dirty="0"/>
          </a:p>
          <a:p>
            <a:r>
              <a:rPr lang="en-CA" altLang="en-US" sz="2000" dirty="0" err="1">
                <a:solidFill>
                  <a:srgbClr val="E42426"/>
                </a:solidFill>
                <a:latin typeface="Consolas" panose="020B0609020204030204" pitchFamily="49" charset="0"/>
                <a:cs typeface="Consolas" panose="020B0609020204030204" pitchFamily="49" charset="0"/>
              </a:rPr>
              <a:t>int</a:t>
            </a:r>
            <a:r>
              <a:rPr lang="en-CA" altLang="en-US" sz="2000" dirty="0">
                <a:solidFill>
                  <a:srgbClr val="E42426"/>
                </a:solidFill>
                <a:latin typeface="Consolas" panose="020B0609020204030204" pitchFamily="49" charset="0"/>
                <a:cs typeface="Consolas" panose="020B0609020204030204" pitchFamily="49" charset="0"/>
              </a:rPr>
              <a:t> main() </a:t>
            </a:r>
          </a:p>
          <a:p>
            <a:r>
              <a:rPr lang="en-CA" altLang="en-US" sz="2000" dirty="0">
                <a:solidFill>
                  <a:srgbClr val="E42426"/>
                </a:solidFill>
                <a:latin typeface="Consolas" panose="020B0609020204030204" pitchFamily="49" charset="0"/>
                <a:cs typeface="Consolas" panose="020B0609020204030204" pitchFamily="49" charset="0"/>
              </a:rPr>
              <a:t>{</a:t>
            </a:r>
          </a:p>
          <a:p>
            <a:r>
              <a:rPr lang="en-CA" altLang="en-US" sz="2000" dirty="0">
                <a:solidFill>
                  <a:srgbClr val="E42426"/>
                </a:solidFill>
                <a:latin typeface="Consolas" panose="020B0609020204030204" pitchFamily="49" charset="0"/>
                <a:cs typeface="Consolas" panose="020B0609020204030204" pitchFamily="49" charset="0"/>
              </a:rPr>
              <a:t>      </a:t>
            </a:r>
            <a:r>
              <a:rPr lang="en-CA" altLang="en-US" sz="2000" dirty="0" err="1">
                <a:solidFill>
                  <a:srgbClr val="E42426"/>
                </a:solidFill>
                <a:latin typeface="Consolas" panose="020B0609020204030204" pitchFamily="49" charset="0"/>
                <a:cs typeface="Consolas" panose="020B0609020204030204" pitchFamily="49" charset="0"/>
              </a:rPr>
              <a:t>int</a:t>
            </a:r>
            <a:r>
              <a:rPr lang="en-CA" altLang="en-US" sz="2000" dirty="0">
                <a:solidFill>
                  <a:srgbClr val="E42426"/>
                </a:solidFill>
                <a:latin typeface="Consolas" panose="020B0609020204030204" pitchFamily="49" charset="0"/>
                <a:cs typeface="Consolas" panose="020B0609020204030204" pitchFamily="49" charset="0"/>
              </a:rPr>
              <a:t> </a:t>
            </a:r>
            <a:r>
              <a:rPr lang="en-CA" altLang="en-US" sz="2000" dirty="0" err="1">
                <a:solidFill>
                  <a:srgbClr val="E42426"/>
                </a:solidFill>
                <a:latin typeface="Consolas" panose="020B0609020204030204" pitchFamily="49" charset="0"/>
                <a:cs typeface="Consolas" panose="020B0609020204030204" pitchFamily="49" charset="0"/>
              </a:rPr>
              <a:t>i,n,T</a:t>
            </a:r>
            <a:r>
              <a:rPr lang="en-CA" altLang="en-US" sz="2000" dirty="0">
                <a:solidFill>
                  <a:srgbClr val="E42426"/>
                </a:solidFill>
                <a:latin typeface="Consolas" panose="020B0609020204030204" pitchFamily="49" charset="0"/>
                <a:cs typeface="Consolas" panose="020B0609020204030204" pitchFamily="49" charset="0"/>
              </a:rPr>
              <a:t>=6, F[4]={1,2,3,7};</a:t>
            </a:r>
          </a:p>
          <a:p>
            <a:r>
              <a:rPr lang="en-CA" altLang="en-US" sz="2000" dirty="0">
                <a:solidFill>
                  <a:srgbClr val="E42426"/>
                </a:solidFill>
                <a:latin typeface="Consolas" panose="020B0609020204030204" pitchFamily="49" charset="0"/>
                <a:cs typeface="Consolas" panose="020B0609020204030204" pitchFamily="49" charset="0"/>
              </a:rPr>
              <a:t>      </a:t>
            </a:r>
            <a:r>
              <a:rPr lang="en-CA" altLang="en-US" sz="2000" dirty="0" err="1">
                <a:solidFill>
                  <a:srgbClr val="E42426"/>
                </a:solidFill>
                <a:latin typeface="Consolas" panose="020B0609020204030204" pitchFamily="49" charset="0"/>
                <a:cs typeface="Consolas" panose="020B0609020204030204" pitchFamily="49" charset="0"/>
              </a:rPr>
              <a:t>printf</a:t>
            </a:r>
            <a:r>
              <a:rPr lang="en-CA" altLang="en-US" sz="2000" dirty="0">
                <a:solidFill>
                  <a:srgbClr val="E42426"/>
                </a:solidFill>
                <a:latin typeface="Consolas" panose="020B0609020204030204" pitchFamily="49" charset="0"/>
                <a:cs typeface="Consolas" panose="020B0609020204030204" pitchFamily="49" charset="0"/>
              </a:rPr>
              <a:t>("\n </a:t>
            </a:r>
            <a:r>
              <a:rPr lang="en-CA" altLang="en-US" sz="2000" dirty="0" err="1">
                <a:solidFill>
                  <a:srgbClr val="E42426"/>
                </a:solidFill>
                <a:latin typeface="Consolas" panose="020B0609020204030204" pitchFamily="49" charset="0"/>
                <a:cs typeface="Consolas" panose="020B0609020204030204" pitchFamily="49" charset="0"/>
              </a:rPr>
              <a:t>Vao</a:t>
            </a:r>
            <a:r>
              <a:rPr lang="en-CA" altLang="en-US" sz="2000" dirty="0">
                <a:solidFill>
                  <a:srgbClr val="E42426"/>
                </a:solidFill>
                <a:latin typeface="Consolas" panose="020B0609020204030204" pitchFamily="49" charset="0"/>
                <a:cs typeface="Consolas" panose="020B0609020204030204" pitchFamily="49" charset="0"/>
              </a:rPr>
              <a:t> n : "); </a:t>
            </a:r>
          </a:p>
          <a:p>
            <a:r>
              <a:rPr lang="en-CA" altLang="en-US" sz="2000" dirty="0">
                <a:solidFill>
                  <a:srgbClr val="E42426"/>
                </a:solidFill>
                <a:latin typeface="Consolas" panose="020B0609020204030204" pitchFamily="49" charset="0"/>
                <a:cs typeface="Consolas" panose="020B0609020204030204" pitchFamily="49" charset="0"/>
              </a:rPr>
              <a:t>      </a:t>
            </a:r>
            <a:r>
              <a:rPr lang="en-CA" altLang="en-US" sz="2000" dirty="0" err="1">
                <a:solidFill>
                  <a:srgbClr val="E42426"/>
                </a:solidFill>
                <a:latin typeface="Consolas" panose="020B0609020204030204" pitchFamily="49" charset="0"/>
                <a:cs typeface="Consolas" panose="020B0609020204030204" pitchFamily="49" charset="0"/>
              </a:rPr>
              <a:t>scanf</a:t>
            </a:r>
            <a:r>
              <a:rPr lang="en-CA" altLang="en-US" sz="2000" dirty="0">
                <a:solidFill>
                  <a:srgbClr val="E42426"/>
                </a:solidFill>
                <a:latin typeface="Consolas" panose="020B0609020204030204" pitchFamily="49" charset="0"/>
                <a:cs typeface="Consolas" panose="020B0609020204030204" pitchFamily="49" charset="0"/>
              </a:rPr>
              <a:t>("%</a:t>
            </a:r>
            <a:r>
              <a:rPr lang="en-CA" altLang="en-US" sz="2000" dirty="0" err="1">
                <a:solidFill>
                  <a:srgbClr val="E42426"/>
                </a:solidFill>
                <a:latin typeface="Consolas" panose="020B0609020204030204" pitchFamily="49" charset="0"/>
                <a:cs typeface="Consolas" panose="020B0609020204030204" pitchFamily="49" charset="0"/>
              </a:rPr>
              <a:t>d",&amp;n</a:t>
            </a:r>
            <a:r>
              <a:rPr lang="en-CA" altLang="en-US" sz="2000" dirty="0">
                <a:solidFill>
                  <a:srgbClr val="E42426"/>
                </a:solidFill>
                <a:latin typeface="Consolas" panose="020B0609020204030204" pitchFamily="49" charset="0"/>
                <a:cs typeface="Consolas" panose="020B0609020204030204" pitchFamily="49" charset="0"/>
              </a:rPr>
              <a:t>);</a:t>
            </a:r>
          </a:p>
          <a:p>
            <a:r>
              <a:rPr lang="en-CA" altLang="en-US" sz="2000" dirty="0">
                <a:solidFill>
                  <a:srgbClr val="E42426"/>
                </a:solidFill>
                <a:latin typeface="Consolas" panose="020B0609020204030204" pitchFamily="49" charset="0"/>
                <a:cs typeface="Consolas" panose="020B0609020204030204" pitchFamily="49" charset="0"/>
              </a:rPr>
              <a:t>      if (n==0) T=1;</a:t>
            </a:r>
          </a:p>
          <a:p>
            <a:r>
              <a:rPr lang="en-CA" altLang="en-US" sz="2000" dirty="0">
                <a:solidFill>
                  <a:srgbClr val="E42426"/>
                </a:solidFill>
                <a:latin typeface="Consolas" panose="020B0609020204030204" pitchFamily="49" charset="0"/>
                <a:cs typeface="Consolas" panose="020B0609020204030204" pitchFamily="49" charset="0"/>
              </a:rPr>
              <a:t>      else if (n==1) T=3;</a:t>
            </a:r>
          </a:p>
          <a:p>
            <a:r>
              <a:rPr lang="en-CA" altLang="en-US" sz="2000" dirty="0">
                <a:solidFill>
                  <a:srgbClr val="E42426"/>
                </a:solidFill>
                <a:latin typeface="Consolas" panose="020B0609020204030204" pitchFamily="49" charset="0"/>
                <a:cs typeface="Consolas" panose="020B0609020204030204" pitchFamily="49" charset="0"/>
              </a:rPr>
              <a:t>      else if (n==2) T=6;     </a:t>
            </a:r>
          </a:p>
          <a:p>
            <a:r>
              <a:rPr lang="en-CA" altLang="en-US" sz="2000" dirty="0">
                <a:solidFill>
                  <a:srgbClr val="E42426"/>
                </a:solidFill>
                <a:latin typeface="Consolas" panose="020B0609020204030204" pitchFamily="49" charset="0"/>
                <a:cs typeface="Consolas" panose="020B0609020204030204" pitchFamily="49" charset="0"/>
              </a:rPr>
              <a:t>      else {</a:t>
            </a:r>
          </a:p>
          <a:p>
            <a:r>
              <a:rPr lang="en-CA" altLang="en-US" sz="2000" dirty="0">
                <a:solidFill>
                  <a:srgbClr val="E42426"/>
                </a:solidFill>
                <a:latin typeface="Consolas" panose="020B0609020204030204" pitchFamily="49" charset="0"/>
                <a:cs typeface="Consolas" panose="020B0609020204030204" pitchFamily="49" charset="0"/>
              </a:rPr>
              <a:t>        for(</a:t>
            </a:r>
            <a:r>
              <a:rPr lang="en-CA" altLang="en-US" sz="2000" dirty="0" err="1">
                <a:solidFill>
                  <a:srgbClr val="E42426"/>
                </a:solidFill>
                <a:latin typeface="Consolas" panose="020B0609020204030204" pitchFamily="49" charset="0"/>
                <a:cs typeface="Consolas" panose="020B0609020204030204" pitchFamily="49" charset="0"/>
              </a:rPr>
              <a:t>i</a:t>
            </a:r>
            <a:r>
              <a:rPr lang="en-CA" altLang="en-US" sz="2000" dirty="0">
                <a:solidFill>
                  <a:srgbClr val="E42426"/>
                </a:solidFill>
                <a:latin typeface="Consolas" panose="020B0609020204030204" pitchFamily="49" charset="0"/>
                <a:cs typeface="Consolas" panose="020B0609020204030204" pitchFamily="49" charset="0"/>
              </a:rPr>
              <a:t>=3;i&lt;=</a:t>
            </a:r>
            <a:r>
              <a:rPr lang="en-CA" altLang="en-US" sz="2000" dirty="0" err="1">
                <a:solidFill>
                  <a:srgbClr val="E42426"/>
                </a:solidFill>
                <a:latin typeface="Consolas" panose="020B0609020204030204" pitchFamily="49" charset="0"/>
                <a:cs typeface="Consolas" panose="020B0609020204030204" pitchFamily="49" charset="0"/>
              </a:rPr>
              <a:t>n;i</a:t>
            </a:r>
            <a:r>
              <a:rPr lang="en-CA" altLang="en-US" sz="2000" dirty="0">
                <a:solidFill>
                  <a:srgbClr val="E42426"/>
                </a:solidFill>
                <a:latin typeface="Consolas" panose="020B0609020204030204" pitchFamily="49" charset="0"/>
                <a:cs typeface="Consolas" panose="020B0609020204030204" pitchFamily="49" charset="0"/>
              </a:rPr>
              <a:t>++) </a:t>
            </a:r>
          </a:p>
          <a:p>
            <a:r>
              <a:rPr lang="en-CA" altLang="en-US" sz="2000" dirty="0">
                <a:solidFill>
                  <a:srgbClr val="E42426"/>
                </a:solidFill>
                <a:latin typeface="Consolas" panose="020B0609020204030204" pitchFamily="49" charset="0"/>
                <a:cs typeface="Consolas" panose="020B0609020204030204" pitchFamily="49" charset="0"/>
              </a:rPr>
              <a:t>        {</a:t>
            </a:r>
          </a:p>
          <a:p>
            <a:r>
              <a:rPr lang="en-CA" altLang="en-US" sz="2000" dirty="0">
                <a:solidFill>
                  <a:srgbClr val="E42426"/>
                </a:solidFill>
                <a:latin typeface="Consolas" panose="020B0609020204030204" pitchFamily="49" charset="0"/>
                <a:cs typeface="Consolas" panose="020B0609020204030204" pitchFamily="49" charset="0"/>
              </a:rPr>
              <a:t>    	    F[i%4] = F[(i-1)%4]+F[(i-2)%4] </a:t>
            </a:r>
          </a:p>
          <a:p>
            <a:r>
              <a:rPr lang="en-CA" altLang="en-US" sz="2000" dirty="0">
                <a:solidFill>
                  <a:srgbClr val="E42426"/>
                </a:solidFill>
                <a:latin typeface="Consolas" panose="020B0609020204030204" pitchFamily="49" charset="0"/>
                <a:cs typeface="Consolas" panose="020B0609020204030204" pitchFamily="49" charset="0"/>
              </a:rPr>
              <a:t>                   +2 * F[(i-3)%4];</a:t>
            </a:r>
          </a:p>
          <a:p>
            <a:r>
              <a:rPr lang="en-CA" altLang="en-US" sz="2000" dirty="0">
                <a:solidFill>
                  <a:srgbClr val="E42426"/>
                </a:solidFill>
                <a:latin typeface="Consolas" panose="020B0609020204030204" pitchFamily="49" charset="0"/>
                <a:cs typeface="Consolas" panose="020B0609020204030204" pitchFamily="49" charset="0"/>
              </a:rPr>
              <a:t>           T+=F[i%4];</a:t>
            </a:r>
          </a:p>
          <a:p>
            <a:r>
              <a:rPr lang="en-CA" altLang="en-US" sz="2000" dirty="0">
                <a:solidFill>
                  <a:srgbClr val="E42426"/>
                </a:solidFill>
                <a:latin typeface="Consolas" panose="020B0609020204030204" pitchFamily="49" charset="0"/>
                <a:cs typeface="Consolas" panose="020B0609020204030204" pitchFamily="49" charset="0"/>
              </a:rPr>
              <a:t>        }</a:t>
            </a:r>
          </a:p>
          <a:p>
            <a:r>
              <a:rPr lang="en-CA" altLang="en-US" sz="2000" dirty="0">
                <a:solidFill>
                  <a:srgbClr val="E42426"/>
                </a:solidFill>
                <a:latin typeface="Consolas" panose="020B0609020204030204" pitchFamily="49" charset="0"/>
                <a:cs typeface="Consolas" panose="020B0609020204030204" pitchFamily="49" charset="0"/>
              </a:rPr>
              <a:t>      }</a:t>
            </a:r>
          </a:p>
          <a:p>
            <a:r>
              <a:rPr lang="en-CA" altLang="en-US" sz="2000" dirty="0">
                <a:solidFill>
                  <a:srgbClr val="E42426"/>
                </a:solidFill>
                <a:latin typeface="Consolas" panose="020B0609020204030204" pitchFamily="49" charset="0"/>
                <a:cs typeface="Consolas" panose="020B0609020204030204" pitchFamily="49" charset="0"/>
              </a:rPr>
              <a:t>      </a:t>
            </a:r>
            <a:r>
              <a:rPr lang="en-CA" altLang="en-US" sz="2000" dirty="0" err="1">
                <a:solidFill>
                  <a:srgbClr val="E42426"/>
                </a:solidFill>
                <a:latin typeface="Consolas" panose="020B0609020204030204" pitchFamily="49" charset="0"/>
                <a:cs typeface="Consolas" panose="020B0609020204030204" pitchFamily="49" charset="0"/>
              </a:rPr>
              <a:t>printf</a:t>
            </a:r>
            <a:r>
              <a:rPr lang="en-CA" altLang="en-US" sz="2000" dirty="0">
                <a:solidFill>
                  <a:srgbClr val="E42426"/>
                </a:solidFill>
                <a:latin typeface="Consolas" panose="020B0609020204030204" pitchFamily="49" charset="0"/>
                <a:cs typeface="Consolas" panose="020B0609020204030204" pitchFamily="49" charset="0"/>
              </a:rPr>
              <a:t>("\n Tong = %d ",T); </a:t>
            </a:r>
          </a:p>
          <a:p>
            <a:r>
              <a:rPr lang="en-CA" altLang="en-US" sz="2000" dirty="0">
                <a:solidFill>
                  <a:srgbClr val="E42426"/>
                </a:solidFill>
                <a:latin typeface="Consolas" panose="020B0609020204030204" pitchFamily="49" charset="0"/>
                <a:cs typeface="Consolas" panose="020B0609020204030204" pitchFamily="49" charset="0"/>
              </a:rPr>
              <a:t>      </a:t>
            </a:r>
            <a:r>
              <a:rPr lang="en-CA" altLang="en-US" sz="2000" dirty="0" err="1">
                <a:solidFill>
                  <a:srgbClr val="E42426"/>
                </a:solidFill>
                <a:latin typeface="Consolas" panose="020B0609020204030204" pitchFamily="49" charset="0"/>
                <a:cs typeface="Consolas" panose="020B0609020204030204" pitchFamily="49" charset="0"/>
              </a:rPr>
              <a:t>getch</a:t>
            </a:r>
            <a:r>
              <a:rPr lang="en-CA" altLang="en-US" sz="2000" dirty="0">
                <a:solidFill>
                  <a:srgbClr val="E42426"/>
                </a:solidFill>
                <a:latin typeface="Consolas" panose="020B0609020204030204" pitchFamily="49" charset="0"/>
                <a:cs typeface="Consolas" panose="020B0609020204030204" pitchFamily="49" charset="0"/>
              </a:rPr>
              <a:t>();  </a:t>
            </a:r>
          </a:p>
          <a:p>
            <a:r>
              <a:rPr lang="en-CA" altLang="en-US" sz="2000" dirty="0">
                <a:solidFill>
                  <a:srgbClr val="E42426"/>
                </a:solidFill>
                <a:latin typeface="Consolas" panose="020B0609020204030204" pitchFamily="49" charset="0"/>
                <a:cs typeface="Consolas" panose="020B0609020204030204" pitchFamily="49" charset="0"/>
              </a:rPr>
              <a:t>}</a:t>
            </a:r>
          </a:p>
          <a:p>
            <a:endParaRPr lang="en-CA" altLang="en-US" sz="2400" dirty="0"/>
          </a:p>
        </p:txBody>
      </p:sp>
    </p:spTree>
    <p:extLst>
      <p:ext uri="{BB962C8B-B14F-4D97-AF65-F5344CB8AC3E}">
        <p14:creationId xmlns:p14="http://schemas.microsoft.com/office/powerpoint/2010/main" val="1232694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a:xfrm>
            <a:off x="237067" y="969818"/>
            <a:ext cx="8703733" cy="5751658"/>
          </a:xfrm>
        </p:spPr>
        <p:txBody>
          <a:bodyPr>
            <a:normAutofit lnSpcReduction="10000"/>
          </a:bodyPr>
          <a:lstStyle/>
          <a:p>
            <a:pPr>
              <a:buNone/>
            </a:pPr>
            <a:r>
              <a:rPr lang="en-US"/>
              <a:t>#include &lt;iostream.h&gt;</a:t>
            </a:r>
          </a:p>
          <a:p>
            <a:pPr>
              <a:buNone/>
            </a:pPr>
            <a:r>
              <a:rPr lang="en-US"/>
              <a:t>#include &lt;conio.h&gt;</a:t>
            </a:r>
          </a:p>
          <a:p>
            <a:pPr>
              <a:buNone/>
            </a:pPr>
            <a:r>
              <a:rPr lang="en-US"/>
              <a:t>void main ()</a:t>
            </a:r>
          </a:p>
          <a:p>
            <a:pPr>
              <a:buNone/>
            </a:pPr>
            <a:r>
              <a:rPr lang="en-US"/>
              <a:t>{</a:t>
            </a:r>
          </a:p>
          <a:p>
            <a:pPr>
              <a:buNone/>
            </a:pPr>
            <a:r>
              <a:rPr lang="en-US"/>
              <a:t>	int numbers[5], * p;</a:t>
            </a:r>
          </a:p>
          <a:p>
            <a:pPr>
              <a:buNone/>
            </a:pPr>
            <a:r>
              <a:rPr lang="en-US"/>
              <a:t>	p = numbers;  *p = 10;</a:t>
            </a:r>
          </a:p>
          <a:p>
            <a:pPr>
              <a:buNone/>
            </a:pPr>
            <a:r>
              <a:rPr lang="en-US"/>
              <a:t>	p++;  *p = 20;</a:t>
            </a:r>
          </a:p>
          <a:p>
            <a:pPr>
              <a:buNone/>
            </a:pPr>
            <a:r>
              <a:rPr lang="en-US"/>
              <a:t>	p = &amp;numbers[2];  *p = 30;</a:t>
            </a:r>
          </a:p>
          <a:p>
            <a:pPr>
              <a:buNone/>
            </a:pPr>
            <a:r>
              <a:rPr lang="en-US"/>
              <a:t>	p = numbers + 3;  *p = 40;</a:t>
            </a:r>
          </a:p>
          <a:p>
            <a:pPr>
              <a:buNone/>
            </a:pPr>
            <a:r>
              <a:rPr lang="en-US"/>
              <a:t>	p = numbers;  *(p+4) = 50;</a:t>
            </a:r>
          </a:p>
          <a:p>
            <a:pPr>
              <a:buNone/>
            </a:pPr>
            <a:r>
              <a:rPr lang="en-US"/>
              <a:t>	for (int n=0; n&lt;5; n++)</a:t>
            </a:r>
          </a:p>
          <a:p>
            <a:pPr>
              <a:buNone/>
            </a:pPr>
            <a:r>
              <a:rPr lang="en-US"/>
              <a:t>  		cout &lt;&lt; numbers[n] &lt;&lt; ", ";</a:t>
            </a:r>
          </a:p>
          <a:p>
            <a:pPr>
              <a:buNone/>
            </a:pPr>
            <a:r>
              <a:rPr lang="en-US"/>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r>
              <a:rPr lang="en-US" altLang="en-US" sz="4000"/>
              <a:t>Bài tập</a:t>
            </a:r>
          </a:p>
        </p:txBody>
      </p:sp>
      <p:sp>
        <p:nvSpPr>
          <p:cNvPr id="65539" name="Rectangle 3"/>
          <p:cNvSpPr>
            <a:spLocks noGrp="1" noChangeArrowheads="1"/>
          </p:cNvSpPr>
          <p:nvPr>
            <p:ph type="body" idx="1"/>
          </p:nvPr>
        </p:nvSpPr>
        <p:spPr>
          <a:xfrm>
            <a:off x="482286" y="1959429"/>
            <a:ext cx="8190934" cy="4390065"/>
          </a:xfrm>
        </p:spPr>
        <p:txBody>
          <a:bodyPr/>
          <a:lstStyle/>
          <a:p>
            <a:r>
              <a:rPr lang="en-US" altLang="en-US" dirty="0"/>
              <a:t>Viết </a:t>
            </a:r>
            <a:r>
              <a:rPr lang="en-US" altLang="en-US" dirty="0" err="1"/>
              <a:t>hàm</a:t>
            </a:r>
            <a:r>
              <a:rPr lang="en-US" altLang="en-US" dirty="0"/>
              <a:t> </a:t>
            </a:r>
            <a:r>
              <a:rPr lang="en-US" altLang="en-US" dirty="0" err="1"/>
              <a:t>đệ</a:t>
            </a:r>
            <a:r>
              <a:rPr lang="en-US" altLang="en-US" dirty="0"/>
              <a:t> </a:t>
            </a:r>
            <a:r>
              <a:rPr lang="en-US" altLang="en-US" dirty="0" err="1"/>
              <a:t>quy</a:t>
            </a:r>
            <a:r>
              <a:rPr lang="en-US" altLang="en-US" dirty="0"/>
              <a:t> </a:t>
            </a:r>
            <a:r>
              <a:rPr lang="en-US" altLang="en-US" dirty="0" err="1"/>
              <a:t>tính</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rồi</a:t>
            </a:r>
            <a:r>
              <a:rPr lang="en-US" altLang="en-US" dirty="0"/>
              <a:t> </a:t>
            </a:r>
            <a:r>
              <a:rPr lang="en-US" altLang="en-US" dirty="0" err="1"/>
              <a:t>tính</a:t>
            </a:r>
            <a:r>
              <a:rPr lang="en-US" altLang="en-US" dirty="0"/>
              <a:t> </a:t>
            </a:r>
            <a:r>
              <a:rPr lang="en-US" altLang="en-US" dirty="0" err="1"/>
              <a:t>tổng</a:t>
            </a:r>
            <a:r>
              <a:rPr lang="en-US" altLang="en-US" dirty="0"/>
              <a:t> </a:t>
            </a:r>
            <a:r>
              <a:rPr lang="en-US" altLang="en-US" dirty="0" err="1"/>
              <a:t>của</a:t>
            </a:r>
            <a:r>
              <a:rPr lang="en-US" altLang="en-US" dirty="0"/>
              <a:t> </a:t>
            </a:r>
            <a:r>
              <a:rPr lang="en-US" altLang="en-US" dirty="0" err="1"/>
              <a:t>dãy</a:t>
            </a:r>
            <a:r>
              <a:rPr lang="en-US" altLang="en-US" dirty="0"/>
              <a:t> </a:t>
            </a:r>
            <a:r>
              <a:rPr lang="en-US" altLang="en-US" dirty="0" err="1"/>
              <a:t>số</a:t>
            </a:r>
            <a:r>
              <a:rPr lang="en-US" altLang="en-US" dirty="0"/>
              <a:t> </a:t>
            </a:r>
            <a:r>
              <a:rPr lang="en-US" altLang="en-US" dirty="0" err="1"/>
              <a:t>sau</a:t>
            </a:r>
            <a:r>
              <a:rPr lang="en-US" altLang="en-US" dirty="0"/>
              <a:t>, </a:t>
            </a:r>
            <a:r>
              <a:rPr lang="en-US" altLang="en-US" dirty="0" err="1"/>
              <a:t>sau</a:t>
            </a:r>
            <a:r>
              <a:rPr lang="en-US" altLang="en-US" dirty="0"/>
              <a:t> </a:t>
            </a:r>
            <a:r>
              <a:rPr lang="en-US" altLang="en-US" dirty="0" err="1"/>
              <a:t>đó</a:t>
            </a:r>
            <a:r>
              <a:rPr lang="en-US" altLang="en-US" dirty="0"/>
              <a:t> </a:t>
            </a:r>
            <a:r>
              <a:rPr lang="en-US" altLang="en-US" dirty="0" err="1"/>
              <a:t>viết</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dưới</a:t>
            </a:r>
            <a:r>
              <a:rPr lang="en-US" altLang="en-US" dirty="0"/>
              <a:t> </a:t>
            </a:r>
            <a:r>
              <a:rPr lang="en-US" altLang="en-US" dirty="0" err="1"/>
              <a:t>dạng</a:t>
            </a:r>
            <a:r>
              <a:rPr lang="en-US" altLang="en-US" dirty="0"/>
              <a:t> </a:t>
            </a:r>
            <a:r>
              <a:rPr lang="en-US" altLang="en-US" dirty="0" err="1"/>
              <a:t>không</a:t>
            </a:r>
            <a:r>
              <a:rPr lang="en-US" altLang="en-US" dirty="0"/>
              <a:t> </a:t>
            </a:r>
            <a:r>
              <a:rPr lang="en-US" altLang="en-US" dirty="0" err="1"/>
              <a:t>đệ</a:t>
            </a:r>
            <a:r>
              <a:rPr lang="en-US" altLang="en-US" dirty="0"/>
              <a:t> </a:t>
            </a:r>
            <a:r>
              <a:rPr lang="en-US" altLang="en-US" dirty="0" err="1"/>
              <a:t>quy</a:t>
            </a:r>
            <a:r>
              <a:rPr lang="en-US" altLang="en-US" dirty="0"/>
              <a:t>:        </a:t>
            </a:r>
            <a:endParaRPr lang="en-CA" altLang="en-US" dirty="0"/>
          </a:p>
          <a:p>
            <a:pPr marL="95250" indent="0" algn="ctr">
              <a:buNone/>
            </a:pPr>
            <a:r>
              <a:rPr lang="en-CA" altLang="en-US" sz="2600" b="1" dirty="0">
                <a:solidFill>
                  <a:srgbClr val="E42426"/>
                </a:solidFill>
              </a:rPr>
              <a:t>T=1+2+3+6+11+20+37+68+125+...   </a:t>
            </a:r>
          </a:p>
          <a:p>
            <a:endParaRPr lang="en-CA" altLang="en-US" dirty="0"/>
          </a:p>
          <a:p>
            <a:r>
              <a:rPr lang="en-US" altLang="en-US" dirty="0"/>
              <a:t>Viết </a:t>
            </a:r>
            <a:r>
              <a:rPr lang="en-US" altLang="en-US" dirty="0" err="1"/>
              <a:t>hàm</a:t>
            </a:r>
            <a:r>
              <a:rPr lang="en-US" altLang="en-US" dirty="0"/>
              <a:t> </a:t>
            </a:r>
            <a:r>
              <a:rPr lang="en-US" altLang="en-US" dirty="0" err="1"/>
              <a:t>đệ</a:t>
            </a:r>
            <a:r>
              <a:rPr lang="en-US" altLang="en-US" dirty="0"/>
              <a:t> </a:t>
            </a:r>
            <a:r>
              <a:rPr lang="en-US" altLang="en-US" dirty="0" err="1"/>
              <a:t>quy</a:t>
            </a:r>
            <a:r>
              <a:rPr lang="en-US" altLang="en-US" dirty="0"/>
              <a:t> </a:t>
            </a:r>
            <a:r>
              <a:rPr lang="en-US" altLang="en-US" dirty="0" err="1"/>
              <a:t>tính</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rồi</a:t>
            </a:r>
            <a:r>
              <a:rPr lang="en-US" altLang="en-US" dirty="0"/>
              <a:t> </a:t>
            </a:r>
            <a:r>
              <a:rPr lang="en-US" altLang="en-US" dirty="0" err="1"/>
              <a:t>tính</a:t>
            </a:r>
            <a:r>
              <a:rPr lang="en-US" altLang="en-US" dirty="0"/>
              <a:t> </a:t>
            </a:r>
            <a:r>
              <a:rPr lang="en-US" altLang="en-US" dirty="0" err="1"/>
              <a:t>tổng</a:t>
            </a:r>
            <a:r>
              <a:rPr lang="en-US" altLang="en-US" dirty="0"/>
              <a:t> </a:t>
            </a:r>
            <a:r>
              <a:rPr lang="en-US" altLang="en-US" dirty="0" err="1"/>
              <a:t>của</a:t>
            </a:r>
            <a:r>
              <a:rPr lang="en-US" altLang="en-US" dirty="0"/>
              <a:t> </a:t>
            </a:r>
            <a:r>
              <a:rPr lang="en-US" altLang="en-US" dirty="0" err="1"/>
              <a:t>dãy</a:t>
            </a:r>
            <a:r>
              <a:rPr lang="en-US" altLang="en-US" dirty="0"/>
              <a:t> </a:t>
            </a:r>
            <a:r>
              <a:rPr lang="en-US" altLang="en-US" dirty="0" err="1"/>
              <a:t>số</a:t>
            </a:r>
            <a:r>
              <a:rPr lang="en-US" altLang="en-US" dirty="0"/>
              <a:t> </a:t>
            </a:r>
            <a:r>
              <a:rPr lang="en-US" altLang="en-US" dirty="0" err="1"/>
              <a:t>sau</a:t>
            </a:r>
            <a:r>
              <a:rPr lang="en-US" altLang="en-US" dirty="0"/>
              <a:t>, </a:t>
            </a:r>
            <a:r>
              <a:rPr lang="en-US" altLang="en-US" dirty="0" err="1"/>
              <a:t>sau</a:t>
            </a:r>
            <a:r>
              <a:rPr lang="en-US" altLang="en-US" dirty="0"/>
              <a:t> </a:t>
            </a:r>
            <a:r>
              <a:rPr lang="en-US" altLang="en-US" dirty="0" err="1"/>
              <a:t>đó</a:t>
            </a:r>
            <a:r>
              <a:rPr lang="en-US" altLang="en-US" dirty="0"/>
              <a:t> </a:t>
            </a:r>
            <a:r>
              <a:rPr lang="en-US" altLang="en-US" dirty="0" err="1"/>
              <a:t>viết</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dưới</a:t>
            </a:r>
            <a:r>
              <a:rPr lang="en-US" altLang="en-US" dirty="0"/>
              <a:t> </a:t>
            </a:r>
            <a:r>
              <a:rPr lang="en-US" altLang="en-US" dirty="0" err="1"/>
              <a:t>dạng</a:t>
            </a:r>
            <a:r>
              <a:rPr lang="en-US" altLang="en-US" dirty="0"/>
              <a:t> </a:t>
            </a:r>
            <a:r>
              <a:rPr lang="en-US" altLang="en-US" dirty="0" err="1"/>
              <a:t>không</a:t>
            </a:r>
            <a:r>
              <a:rPr lang="en-US" altLang="en-US" dirty="0"/>
              <a:t> </a:t>
            </a:r>
            <a:r>
              <a:rPr lang="en-US" altLang="en-US" dirty="0" err="1"/>
              <a:t>đệ</a:t>
            </a:r>
            <a:r>
              <a:rPr lang="en-US" altLang="en-US" dirty="0"/>
              <a:t> </a:t>
            </a:r>
            <a:r>
              <a:rPr lang="en-US" altLang="en-US" dirty="0" err="1"/>
              <a:t>quy</a:t>
            </a:r>
            <a:r>
              <a:rPr lang="en-US" altLang="en-US" dirty="0"/>
              <a:t>:</a:t>
            </a:r>
            <a:endParaRPr lang="en-CA" altLang="en-US" dirty="0"/>
          </a:p>
          <a:p>
            <a:pPr marL="38100" indent="0" algn="ctr">
              <a:buNone/>
            </a:pPr>
            <a:r>
              <a:rPr lang="en-CA" altLang="en-US" sz="2600" b="1" dirty="0">
                <a:solidFill>
                  <a:srgbClr val="E42426"/>
                </a:solidFill>
              </a:rPr>
              <a:t>T=1+2+3+7+13+23+43+79+145</a:t>
            </a:r>
            <a:r>
              <a:rPr lang="vi-VN" altLang="en-US" sz="2600" b="1" dirty="0">
                <a:solidFill>
                  <a:srgbClr val="E42426"/>
                </a:solidFill>
              </a:rPr>
              <a:t>+...</a:t>
            </a:r>
            <a:endParaRPr lang="en-CA" altLang="en-US" sz="2600" b="1" dirty="0">
              <a:solidFill>
                <a:srgbClr val="E42426"/>
              </a:solidFill>
            </a:endParaRPr>
          </a:p>
          <a:p>
            <a:pPr lvl="1" indent="0">
              <a:buNone/>
            </a:pPr>
            <a:r>
              <a:rPr lang="en-CA" altLang="en-US" dirty="0" err="1"/>
              <a:t>Biết</a:t>
            </a:r>
            <a:r>
              <a:rPr lang="en-CA" altLang="en-US" dirty="0"/>
              <a:t> </a:t>
            </a:r>
            <a:r>
              <a:rPr lang="en-CA" altLang="en-US" dirty="0" err="1"/>
              <a:t>rằng</a:t>
            </a:r>
            <a:r>
              <a:rPr lang="en-CA" altLang="en-US" dirty="0"/>
              <a:t> </a:t>
            </a:r>
            <a:r>
              <a:rPr lang="en-CA" altLang="en-US" dirty="0" err="1"/>
              <a:t>số</a:t>
            </a:r>
            <a:r>
              <a:rPr lang="en-CA" altLang="en-US" dirty="0"/>
              <a:t> </a:t>
            </a:r>
            <a:r>
              <a:rPr lang="en-CA" altLang="en-US" dirty="0" err="1"/>
              <a:t>phần</a:t>
            </a:r>
            <a:r>
              <a:rPr lang="en-CA" altLang="en-US" dirty="0"/>
              <a:t> </a:t>
            </a:r>
            <a:r>
              <a:rPr lang="en-CA" altLang="en-US" dirty="0" err="1"/>
              <a:t>tử</a:t>
            </a:r>
            <a:r>
              <a:rPr lang="en-CA" altLang="en-US" dirty="0"/>
              <a:t> </a:t>
            </a:r>
            <a:r>
              <a:rPr lang="en-CA" altLang="en-US" dirty="0" err="1"/>
              <a:t>của</a:t>
            </a:r>
            <a:r>
              <a:rPr lang="en-CA" altLang="en-US" dirty="0"/>
              <a:t> </a:t>
            </a:r>
            <a:r>
              <a:rPr lang="en-CA" altLang="en-US" dirty="0" err="1"/>
              <a:t>dãy</a:t>
            </a:r>
            <a:r>
              <a:rPr lang="en-CA" altLang="en-US" dirty="0"/>
              <a:t> </a:t>
            </a:r>
            <a:r>
              <a:rPr lang="en-CA" altLang="en-US" dirty="0" err="1"/>
              <a:t>số</a:t>
            </a:r>
            <a:r>
              <a:rPr lang="en-CA" altLang="en-US" dirty="0"/>
              <a:t> </a:t>
            </a:r>
            <a:r>
              <a:rPr lang="en-CA" altLang="en-US" dirty="0" err="1"/>
              <a:t>luôn</a:t>
            </a:r>
            <a:r>
              <a:rPr lang="en-CA" altLang="en-US" dirty="0"/>
              <a:t> &gt;= </a:t>
            </a:r>
            <a:r>
              <a:rPr lang="vi-VN" altLang="en-US" dirty="0"/>
              <a:t>5</a:t>
            </a:r>
            <a:endParaRPr lang="en-CA" altLang="en-US" dirty="0"/>
          </a:p>
          <a:p>
            <a:endParaRPr lang="en-CA" altLang="en-US" dirty="0"/>
          </a:p>
          <a:p>
            <a:endParaRPr lang="en-CA" altLang="en-US" dirty="0"/>
          </a:p>
        </p:txBody>
      </p:sp>
      <p:grpSp>
        <p:nvGrpSpPr>
          <p:cNvPr id="4" name="Shape 385"/>
          <p:cNvGrpSpPr/>
          <p:nvPr/>
        </p:nvGrpSpPr>
        <p:grpSpPr>
          <a:xfrm>
            <a:off x="7922025" y="853667"/>
            <a:ext cx="751195" cy="754818"/>
            <a:chOff x="1923675" y="1633650"/>
            <a:chExt cx="436000" cy="435975"/>
          </a:xfrm>
        </p:grpSpPr>
        <p:sp>
          <p:nvSpPr>
            <p:cNvPr id="5" name="Shape 38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6" name="Shape 38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7" name="Shape 38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8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9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0" name="Shape 39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grpSp>
        <p:nvGrpSpPr>
          <p:cNvPr id="11" name="Shape 358"/>
          <p:cNvGrpSpPr/>
          <p:nvPr/>
        </p:nvGrpSpPr>
        <p:grpSpPr>
          <a:xfrm>
            <a:off x="6768725" y="808883"/>
            <a:ext cx="1036487" cy="887489"/>
            <a:chOff x="1934025" y="1001650"/>
            <a:chExt cx="415300" cy="355600"/>
          </a:xfrm>
        </p:grpSpPr>
        <p:sp>
          <p:nvSpPr>
            <p:cNvPr id="12"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3"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4"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5"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spTree>
    <p:extLst>
      <p:ext uri="{BB962C8B-B14F-4D97-AF65-F5344CB8AC3E}">
        <p14:creationId xmlns:p14="http://schemas.microsoft.com/office/powerpoint/2010/main" val="36817642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r>
              <a:rPr lang="en-US" altLang="en-US" sz="4000"/>
              <a:t>Bài tập</a:t>
            </a:r>
          </a:p>
        </p:txBody>
      </p:sp>
      <p:sp>
        <p:nvSpPr>
          <p:cNvPr id="65539" name="Rectangle 3"/>
          <p:cNvSpPr>
            <a:spLocks noGrp="1" noChangeArrowheads="1"/>
          </p:cNvSpPr>
          <p:nvPr>
            <p:ph type="body" idx="1"/>
          </p:nvPr>
        </p:nvSpPr>
        <p:spPr>
          <a:xfrm>
            <a:off x="482286" y="1959429"/>
            <a:ext cx="8190934" cy="4390065"/>
          </a:xfrm>
        </p:spPr>
        <p:txBody>
          <a:bodyPr/>
          <a:lstStyle/>
          <a:p>
            <a:r>
              <a:rPr lang="en-US" altLang="en-US" dirty="0"/>
              <a:t>Viết </a:t>
            </a:r>
            <a:r>
              <a:rPr lang="en-US" altLang="en-US" dirty="0" err="1"/>
              <a:t>hàm</a:t>
            </a:r>
            <a:r>
              <a:rPr lang="en-US" altLang="en-US" dirty="0"/>
              <a:t> </a:t>
            </a:r>
            <a:r>
              <a:rPr lang="en-US" altLang="en-US" dirty="0" err="1"/>
              <a:t>đệ</a:t>
            </a:r>
            <a:r>
              <a:rPr lang="en-US" altLang="en-US" dirty="0"/>
              <a:t> </a:t>
            </a:r>
            <a:r>
              <a:rPr lang="en-US" altLang="en-US" dirty="0" err="1"/>
              <a:t>quy</a:t>
            </a:r>
            <a:r>
              <a:rPr lang="en-US" altLang="en-US" dirty="0"/>
              <a:t> </a:t>
            </a:r>
            <a:r>
              <a:rPr lang="en-US" altLang="en-US" dirty="0" err="1"/>
              <a:t>tính</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của</a:t>
            </a:r>
            <a:r>
              <a:rPr lang="en-US" altLang="en-US" dirty="0"/>
              <a:t> </a:t>
            </a:r>
            <a:r>
              <a:rPr lang="en-US" altLang="en-US" dirty="0" err="1"/>
              <a:t>dãy</a:t>
            </a:r>
            <a:r>
              <a:rPr lang="en-US" altLang="en-US" dirty="0"/>
              <a:t> </a:t>
            </a:r>
            <a:r>
              <a:rPr lang="en-US" altLang="en-US" dirty="0" err="1"/>
              <a:t>số</a:t>
            </a:r>
            <a:r>
              <a:rPr lang="en-US" altLang="en-US" dirty="0"/>
              <a:t> </a:t>
            </a:r>
            <a:r>
              <a:rPr lang="en-US" altLang="en-US" dirty="0" err="1"/>
              <a:t>sau</a:t>
            </a:r>
            <a:r>
              <a:rPr lang="en-US" altLang="en-US" dirty="0"/>
              <a:t> </a:t>
            </a:r>
            <a:r>
              <a:rPr lang="en-US" altLang="en-US" dirty="0" err="1"/>
              <a:t>với</a:t>
            </a:r>
            <a:r>
              <a:rPr lang="en-US" altLang="en-US" dirty="0"/>
              <a:t> n </a:t>
            </a:r>
            <a:r>
              <a:rPr lang="en-US" altLang="en-US" dirty="0" err="1"/>
              <a:t>phần</a:t>
            </a:r>
            <a:r>
              <a:rPr lang="en-US" altLang="en-US" dirty="0"/>
              <a:t> </a:t>
            </a:r>
            <a:r>
              <a:rPr lang="en-US" altLang="en-US" dirty="0" err="1"/>
              <a:t>tử</a:t>
            </a:r>
            <a:r>
              <a:rPr lang="en-US" altLang="en-US" dirty="0"/>
              <a:t> (n&gt;4), </a:t>
            </a:r>
            <a:r>
              <a:rPr lang="en-US" altLang="en-US" dirty="0" err="1"/>
              <a:t>rồi</a:t>
            </a:r>
            <a:r>
              <a:rPr lang="en-US" altLang="en-US" dirty="0"/>
              <a:t> </a:t>
            </a:r>
            <a:r>
              <a:rPr lang="en-US" altLang="en-US" dirty="0" err="1"/>
              <a:t>tính</a:t>
            </a:r>
            <a:r>
              <a:rPr lang="en-US" altLang="en-US" dirty="0"/>
              <a:t> </a:t>
            </a:r>
            <a:r>
              <a:rPr lang="en-US" altLang="en-US" dirty="0" err="1"/>
              <a:t>tổng</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của</a:t>
            </a:r>
            <a:r>
              <a:rPr lang="en-US" altLang="en-US" dirty="0"/>
              <a:t> </a:t>
            </a:r>
            <a:r>
              <a:rPr lang="en-US" altLang="en-US" dirty="0" err="1"/>
              <a:t>dãy</a:t>
            </a:r>
            <a:r>
              <a:rPr lang="en-US" altLang="en-US" dirty="0"/>
              <a:t> </a:t>
            </a:r>
            <a:r>
              <a:rPr lang="en-US" altLang="en-US" dirty="0" err="1"/>
              <a:t>số</a:t>
            </a:r>
            <a:endParaRPr lang="en-CA" altLang="en-US" dirty="0"/>
          </a:p>
          <a:p>
            <a:pPr marL="38100" indent="0" algn="ctr">
              <a:buNone/>
            </a:pPr>
            <a:r>
              <a:rPr lang="en-CA" altLang="en-US" sz="2600" b="1" dirty="0">
                <a:solidFill>
                  <a:srgbClr val="E42426"/>
                </a:solidFill>
              </a:rPr>
              <a:t>1,2,3,4,4,5,8,11,12,14,21,30,35,40,56,…..</a:t>
            </a:r>
          </a:p>
          <a:p>
            <a:pPr marL="38100" indent="0" algn="ctr">
              <a:buNone/>
            </a:pPr>
            <a:endParaRPr lang="en-CA" altLang="en-US" sz="2600" b="1" dirty="0">
              <a:solidFill>
                <a:srgbClr val="E42426"/>
              </a:solidFill>
            </a:endParaRPr>
          </a:p>
          <a:p>
            <a:pPr marL="38100" indent="0" algn="ctr">
              <a:buNone/>
            </a:pPr>
            <a:r>
              <a:rPr lang="en-CA" altLang="en-US" sz="2600" b="1" dirty="0">
                <a:solidFill>
                  <a:srgbClr val="E42426"/>
                </a:solidFill>
              </a:rPr>
              <a:t>1,2,3,4,6,9,14,21,32,48,73,110,167,252,...</a:t>
            </a:r>
          </a:p>
          <a:p>
            <a:pPr lvl="0"/>
            <a:endParaRPr lang="en-US" altLang="en-US" dirty="0">
              <a:solidFill>
                <a:prstClr val="black"/>
              </a:solidFill>
            </a:endParaRPr>
          </a:p>
          <a:p>
            <a:pPr lvl="0"/>
            <a:r>
              <a:rPr lang="vi-VN" altLang="en-US" dirty="0">
                <a:solidFill>
                  <a:prstClr val="black"/>
                </a:solidFill>
              </a:rPr>
              <a:t>Sau đó viết lại toàn bộ chương trình tính tổng dãy số trên mà không dùng đệ quy</a:t>
            </a:r>
            <a:endParaRPr lang="en-CA" altLang="en-US" dirty="0"/>
          </a:p>
        </p:txBody>
      </p:sp>
      <p:grpSp>
        <p:nvGrpSpPr>
          <p:cNvPr id="4" name="Shape 385"/>
          <p:cNvGrpSpPr/>
          <p:nvPr/>
        </p:nvGrpSpPr>
        <p:grpSpPr>
          <a:xfrm>
            <a:off x="7922025" y="853667"/>
            <a:ext cx="751195" cy="754818"/>
            <a:chOff x="1923675" y="1633650"/>
            <a:chExt cx="436000" cy="435975"/>
          </a:xfrm>
        </p:grpSpPr>
        <p:sp>
          <p:nvSpPr>
            <p:cNvPr id="5" name="Shape 38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6" name="Shape 38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7" name="Shape 38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8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9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0" name="Shape 39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grpSp>
        <p:nvGrpSpPr>
          <p:cNvPr id="11" name="Shape 358"/>
          <p:cNvGrpSpPr/>
          <p:nvPr/>
        </p:nvGrpSpPr>
        <p:grpSpPr>
          <a:xfrm>
            <a:off x="6768725" y="808883"/>
            <a:ext cx="1036487" cy="887489"/>
            <a:chOff x="1934025" y="1001650"/>
            <a:chExt cx="415300" cy="355600"/>
          </a:xfrm>
        </p:grpSpPr>
        <p:sp>
          <p:nvSpPr>
            <p:cNvPr id="12"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3"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4"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5"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spTree>
    <p:extLst>
      <p:ext uri="{BB962C8B-B14F-4D97-AF65-F5344CB8AC3E}">
        <p14:creationId xmlns:p14="http://schemas.microsoft.com/office/powerpoint/2010/main" val="42068289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5372" y="681028"/>
            <a:ext cx="3245561" cy="1143200"/>
          </a:xfrm>
        </p:spPr>
        <p:txBody>
          <a:bodyPr/>
          <a:lstStyle/>
          <a:p>
            <a:pPr eaLnBrk="1" hangingPunct="1"/>
            <a:r>
              <a:rPr lang="en-US" altLang="en-US"/>
              <a:t>Bài tập</a:t>
            </a:r>
            <a:endParaRPr lang="en-US" altLang="en-US" dirty="0">
              <a:solidFill>
                <a:srgbClr val="E42426"/>
              </a:solidFill>
            </a:endParaRPr>
          </a:p>
        </p:txBody>
      </p:sp>
      <p:sp>
        <p:nvSpPr>
          <p:cNvPr id="22531" name="Rectangle 3"/>
          <p:cNvSpPr>
            <a:spLocks noGrp="1" noChangeArrowheads="1"/>
          </p:cNvSpPr>
          <p:nvPr>
            <p:ph type="body" idx="1"/>
          </p:nvPr>
        </p:nvSpPr>
        <p:spPr/>
        <p:txBody>
          <a:bodyPr>
            <a:normAutofit/>
          </a:bodyPr>
          <a:lstStyle/>
          <a:p>
            <a:pPr>
              <a:defRPr/>
            </a:pPr>
            <a:r>
              <a:rPr lang="en-US" sz="4000"/>
              <a:t>Xây dựng hàm đệ quy đảo ngược các phần tử trong một danh sách liên kết đơn?</a:t>
            </a:r>
          </a:p>
          <a:p>
            <a:pPr>
              <a:defRPr/>
            </a:pPr>
            <a:endParaRPr lang="en-US" sz="4000"/>
          </a:p>
          <a:p>
            <a:pPr>
              <a:defRPr/>
            </a:pPr>
            <a:r>
              <a:rPr lang="en-US" sz="4000"/>
              <a:t>Xây dựng hàm đảo ngược các phần tử trong một danh sách liên kết đơn không dùng đệ quy?</a:t>
            </a:r>
            <a:endParaRPr lang="vi-VN" sz="4000"/>
          </a:p>
        </p:txBody>
      </p:sp>
    </p:spTree>
    <p:extLst>
      <p:ext uri="{BB962C8B-B14F-4D97-AF65-F5344CB8AC3E}">
        <p14:creationId xmlns:p14="http://schemas.microsoft.com/office/powerpoint/2010/main" val="31649046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5372" y="681028"/>
            <a:ext cx="3245561" cy="1143200"/>
          </a:xfrm>
        </p:spPr>
        <p:txBody>
          <a:bodyPr/>
          <a:lstStyle/>
          <a:p>
            <a:pPr eaLnBrk="1" hangingPunct="1"/>
            <a:r>
              <a:rPr lang="en-US" altLang="en-US"/>
              <a:t>Hướng dẫn</a:t>
            </a:r>
            <a:endParaRPr lang="en-US" altLang="en-US" dirty="0">
              <a:solidFill>
                <a:srgbClr val="E42426"/>
              </a:solidFill>
            </a:endParaRPr>
          </a:p>
        </p:txBody>
      </p:sp>
      <p:sp>
        <p:nvSpPr>
          <p:cNvPr id="22531" name="Rectangle 3"/>
          <p:cNvSpPr>
            <a:spLocks noGrp="1" noChangeArrowheads="1"/>
          </p:cNvSpPr>
          <p:nvPr>
            <p:ph type="body" idx="1"/>
          </p:nvPr>
        </p:nvSpPr>
        <p:spPr/>
        <p:txBody>
          <a:bodyPr>
            <a:normAutofit fontScale="92500"/>
          </a:bodyPr>
          <a:lstStyle/>
          <a:p>
            <a:pPr>
              <a:defRPr/>
            </a:pPr>
            <a:r>
              <a:rPr lang="en-US" sz="4000"/>
              <a:t>Đệ quy?</a:t>
            </a:r>
          </a:p>
          <a:p>
            <a:pPr lvl="1">
              <a:lnSpc>
                <a:spcPct val="110000"/>
              </a:lnSpc>
              <a:defRPr/>
            </a:pPr>
            <a:r>
              <a:rPr lang="en-US" sz="2800"/>
              <a:t>Điểm neo / dừng đệ quy: NULL / chỉ có 1 nút</a:t>
            </a:r>
          </a:p>
          <a:p>
            <a:pPr lvl="1">
              <a:lnSpc>
                <a:spcPct val="110000"/>
              </a:lnSpc>
              <a:defRPr/>
            </a:pPr>
            <a:r>
              <a:rPr lang="en-US" sz="2800"/>
              <a:t>Thao tác đệ quy:</a:t>
            </a:r>
          </a:p>
          <a:p>
            <a:pPr lvl="2">
              <a:lnSpc>
                <a:spcPct val="110000"/>
              </a:lnSpc>
              <a:defRPr/>
            </a:pPr>
            <a:r>
              <a:rPr lang="vi-VN" sz="2600"/>
              <a:t>1. Chia </a:t>
            </a:r>
            <a:r>
              <a:rPr lang="en-US" sz="2600"/>
              <a:t>danh sách </a:t>
            </a:r>
            <a:r>
              <a:rPr lang="vi-VN" sz="2600"/>
              <a:t>thành hai phần – node đầu tiên và phần còn lại của </a:t>
            </a:r>
            <a:r>
              <a:rPr lang="en-US" sz="2600"/>
              <a:t>danh sách</a:t>
            </a:r>
            <a:endParaRPr lang="vi-VN" sz="2600"/>
          </a:p>
          <a:p>
            <a:pPr lvl="2">
              <a:lnSpc>
                <a:spcPct val="110000"/>
              </a:lnSpc>
              <a:defRPr/>
            </a:pPr>
            <a:r>
              <a:rPr lang="vi-VN" sz="2600"/>
              <a:t>2. </a:t>
            </a:r>
            <a:r>
              <a:rPr lang="en-US" sz="2600"/>
              <a:t>Thực hiện đảo ngược đệ quy </a:t>
            </a:r>
            <a:r>
              <a:rPr lang="vi-VN" sz="2600"/>
              <a:t>cho phần còn lại của </a:t>
            </a:r>
            <a:r>
              <a:rPr lang="en-US" sz="2600"/>
              <a:t>danh sách</a:t>
            </a:r>
            <a:endParaRPr lang="vi-VN" sz="2600"/>
          </a:p>
          <a:p>
            <a:pPr lvl="2">
              <a:lnSpc>
                <a:spcPct val="110000"/>
              </a:lnSpc>
              <a:defRPr/>
            </a:pPr>
            <a:r>
              <a:rPr lang="vi-VN" sz="2600"/>
              <a:t>3. Kết nối phần còn lại của </a:t>
            </a:r>
            <a:r>
              <a:rPr lang="en-US" sz="2600"/>
              <a:t>danh sách </a:t>
            </a:r>
            <a:r>
              <a:rPr lang="vi-VN" sz="2600"/>
              <a:t>với node đầu tiên</a:t>
            </a:r>
          </a:p>
          <a:p>
            <a:pPr lvl="2">
              <a:lnSpc>
                <a:spcPct val="110000"/>
              </a:lnSpc>
              <a:defRPr/>
            </a:pPr>
            <a:r>
              <a:rPr lang="vi-VN" sz="2600"/>
              <a:t>4. Thay đổi con trỏ head</a:t>
            </a:r>
          </a:p>
        </p:txBody>
      </p:sp>
    </p:spTree>
    <p:extLst>
      <p:ext uri="{BB962C8B-B14F-4D97-AF65-F5344CB8AC3E}">
        <p14:creationId xmlns:p14="http://schemas.microsoft.com/office/powerpoint/2010/main" val="31819198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5372" y="681028"/>
            <a:ext cx="3245561" cy="1143200"/>
          </a:xfrm>
        </p:spPr>
        <p:txBody>
          <a:bodyPr/>
          <a:lstStyle/>
          <a:p>
            <a:pPr eaLnBrk="1" hangingPunct="1"/>
            <a:r>
              <a:rPr lang="en-US" altLang="en-US"/>
              <a:t>Hướng dẫn</a:t>
            </a:r>
            <a:endParaRPr lang="en-US" altLang="en-US" dirty="0">
              <a:solidFill>
                <a:srgbClr val="E42426"/>
              </a:solidFill>
            </a:endParaRPr>
          </a:p>
        </p:txBody>
      </p:sp>
      <p:sp>
        <p:nvSpPr>
          <p:cNvPr id="22531" name="Rectangle 3"/>
          <p:cNvSpPr>
            <a:spLocks noGrp="1" noChangeArrowheads="1"/>
          </p:cNvSpPr>
          <p:nvPr>
            <p:ph type="body" idx="1"/>
          </p:nvPr>
        </p:nvSpPr>
        <p:spPr/>
        <p:txBody>
          <a:bodyPr>
            <a:normAutofit fontScale="55000" lnSpcReduction="20000"/>
          </a:bodyPr>
          <a:lstStyle/>
          <a:p>
            <a:pPr indent="0">
              <a:buNone/>
              <a:defRPr/>
            </a:pPr>
            <a:r>
              <a:rPr lang="en-US" sz="4000"/>
              <a:t>Giải pháp sau đây có đúng không?</a:t>
            </a:r>
          </a:p>
          <a:p>
            <a:pPr indent="0">
              <a:buNone/>
              <a:defRPr/>
            </a:pPr>
            <a:r>
              <a:rPr lang="en-US" sz="4000"/>
              <a:t> </a:t>
            </a:r>
          </a:p>
          <a:p>
            <a:pPr indent="0">
              <a:buNone/>
              <a:defRPr/>
            </a:pPr>
            <a:r>
              <a:rPr lang="en-US" sz="4000"/>
              <a:t>Node* reverse(Node* head) { </a:t>
            </a:r>
          </a:p>
          <a:p>
            <a:pPr indent="0">
              <a:buNone/>
              <a:defRPr/>
            </a:pPr>
            <a:r>
              <a:rPr lang="en-US" sz="4000"/>
              <a:t>        if (head == NULL || head-&gt;next == NULL) </a:t>
            </a:r>
          </a:p>
          <a:p>
            <a:pPr indent="0">
              <a:buNone/>
              <a:defRPr/>
            </a:pPr>
            <a:r>
              <a:rPr lang="en-US" sz="4000"/>
              <a:t>            return head; </a:t>
            </a:r>
          </a:p>
          <a:p>
            <a:pPr indent="0">
              <a:buNone/>
              <a:defRPr/>
            </a:pPr>
            <a:endParaRPr lang="en-US" sz="4000"/>
          </a:p>
          <a:p>
            <a:pPr indent="0">
              <a:buNone/>
              <a:defRPr/>
            </a:pPr>
            <a:r>
              <a:rPr lang="en-US" sz="4000"/>
              <a:t>        Node* rest = reverse(head-&gt;next); </a:t>
            </a:r>
          </a:p>
          <a:p>
            <a:pPr indent="0">
              <a:buNone/>
              <a:defRPr/>
            </a:pPr>
            <a:r>
              <a:rPr lang="en-US" sz="4000"/>
              <a:t>        head-&gt;next-&gt;next = head; </a:t>
            </a:r>
          </a:p>
          <a:p>
            <a:pPr indent="0">
              <a:buNone/>
              <a:defRPr/>
            </a:pPr>
            <a:r>
              <a:rPr lang="en-US" sz="4000"/>
              <a:t>  </a:t>
            </a:r>
          </a:p>
          <a:p>
            <a:pPr indent="0">
              <a:buNone/>
              <a:defRPr/>
            </a:pPr>
            <a:r>
              <a:rPr lang="en-US" sz="4000"/>
              <a:t>        head-&gt;next = NULL; </a:t>
            </a:r>
          </a:p>
          <a:p>
            <a:pPr indent="0">
              <a:buNone/>
              <a:defRPr/>
            </a:pPr>
            <a:r>
              <a:rPr lang="en-US" sz="4000"/>
              <a:t>        return rest; </a:t>
            </a:r>
          </a:p>
          <a:p>
            <a:pPr indent="0">
              <a:buNone/>
              <a:defRPr/>
            </a:pPr>
            <a:r>
              <a:rPr lang="en-US" sz="4000"/>
              <a:t>    }</a:t>
            </a:r>
            <a:endParaRPr lang="vi-VN" sz="2600"/>
          </a:p>
        </p:txBody>
      </p:sp>
    </p:spTree>
    <p:extLst>
      <p:ext uri="{BB962C8B-B14F-4D97-AF65-F5344CB8AC3E}">
        <p14:creationId xmlns:p14="http://schemas.microsoft.com/office/powerpoint/2010/main" val="32965938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5372" y="681028"/>
            <a:ext cx="3245561" cy="1143200"/>
          </a:xfrm>
        </p:spPr>
        <p:txBody>
          <a:bodyPr/>
          <a:lstStyle/>
          <a:p>
            <a:pPr eaLnBrk="1" hangingPunct="1"/>
            <a:r>
              <a:rPr lang="en-US" altLang="en-US"/>
              <a:t>Hướng dẫn</a:t>
            </a:r>
            <a:endParaRPr lang="en-US" altLang="en-US" dirty="0">
              <a:solidFill>
                <a:srgbClr val="E42426"/>
              </a:solidFill>
            </a:endParaRPr>
          </a:p>
        </p:txBody>
      </p:sp>
      <p:sp>
        <p:nvSpPr>
          <p:cNvPr id="22531" name="Rectangle 3"/>
          <p:cNvSpPr>
            <a:spLocks noGrp="1" noChangeArrowheads="1"/>
          </p:cNvSpPr>
          <p:nvPr>
            <p:ph type="body" idx="1"/>
          </p:nvPr>
        </p:nvSpPr>
        <p:spPr>
          <a:xfrm>
            <a:off x="482286" y="2151495"/>
            <a:ext cx="2851757" cy="4197999"/>
          </a:xfrm>
        </p:spPr>
        <p:txBody>
          <a:bodyPr>
            <a:normAutofit/>
          </a:bodyPr>
          <a:lstStyle/>
          <a:p>
            <a:pPr>
              <a:defRPr/>
            </a:pPr>
            <a:r>
              <a:rPr lang="en-US" sz="3200"/>
              <a:t>Khử đệ quy? </a:t>
            </a:r>
            <a:r>
              <a:rPr lang="en-US" sz="3200">
                <a:sym typeface="Wingdings" panose="05000000000000000000" pitchFamily="2" charset="2"/>
              </a:rPr>
              <a:t> dùng vòng lặp</a:t>
            </a:r>
            <a:endParaRPr lang="en-US" sz="3200"/>
          </a:p>
        </p:txBody>
      </p:sp>
      <p:pic>
        <p:nvPicPr>
          <p:cNvPr id="1026" name="Picture 2">
            <a:extLst>
              <a:ext uri="{FF2B5EF4-FFF2-40B4-BE49-F238E27FC236}">
                <a16:creationId xmlns:a16="http://schemas.microsoft.com/office/drawing/2014/main" id="{9F90B430-ABAD-4CE8-9B22-AD0EDFBE0EB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334043" y="937480"/>
            <a:ext cx="5715000" cy="568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6400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5372" y="681028"/>
            <a:ext cx="3245561" cy="1143200"/>
          </a:xfrm>
        </p:spPr>
        <p:txBody>
          <a:bodyPr/>
          <a:lstStyle/>
          <a:p>
            <a:pPr eaLnBrk="1" hangingPunct="1"/>
            <a:r>
              <a:rPr lang="en-US" altLang="en-US"/>
              <a:t>Hướng dẫn</a:t>
            </a:r>
            <a:endParaRPr lang="en-US" altLang="en-US" dirty="0">
              <a:solidFill>
                <a:srgbClr val="E42426"/>
              </a:solidFill>
            </a:endParaRPr>
          </a:p>
        </p:txBody>
      </p:sp>
      <p:sp>
        <p:nvSpPr>
          <p:cNvPr id="22531" name="Rectangle 3"/>
          <p:cNvSpPr>
            <a:spLocks noGrp="1" noChangeArrowheads="1"/>
          </p:cNvSpPr>
          <p:nvPr>
            <p:ph type="body" idx="1"/>
          </p:nvPr>
        </p:nvSpPr>
        <p:spPr/>
        <p:txBody>
          <a:bodyPr>
            <a:normAutofit fontScale="40000" lnSpcReduction="20000"/>
          </a:bodyPr>
          <a:lstStyle/>
          <a:p>
            <a:pPr indent="0">
              <a:buNone/>
              <a:defRPr/>
            </a:pPr>
            <a:r>
              <a:rPr lang="en-US" sz="4000"/>
              <a:t>Giải pháp sau đây có đúng không?</a:t>
            </a:r>
          </a:p>
          <a:p>
            <a:pPr indent="0">
              <a:buNone/>
              <a:defRPr/>
            </a:pPr>
            <a:r>
              <a:rPr lang="en-US" sz="4000"/>
              <a:t> </a:t>
            </a:r>
          </a:p>
          <a:p>
            <a:pPr indent="0">
              <a:buNone/>
              <a:defRPr/>
            </a:pPr>
            <a:r>
              <a:rPr lang="en-US" sz="4000"/>
              <a:t> void reverse() { </a:t>
            </a:r>
          </a:p>
          <a:p>
            <a:pPr indent="0">
              <a:buNone/>
              <a:defRPr/>
            </a:pPr>
            <a:r>
              <a:rPr lang="en-US" sz="4000"/>
              <a:t>        Node* current = head; </a:t>
            </a:r>
          </a:p>
          <a:p>
            <a:pPr indent="0">
              <a:buNone/>
              <a:defRPr/>
            </a:pPr>
            <a:r>
              <a:rPr lang="en-US" sz="4000"/>
              <a:t>        Node *prev = NULL, *next = NULL; </a:t>
            </a:r>
          </a:p>
          <a:p>
            <a:pPr indent="0">
              <a:buNone/>
              <a:defRPr/>
            </a:pPr>
            <a:r>
              <a:rPr lang="en-US" sz="4000"/>
              <a:t>  </a:t>
            </a:r>
          </a:p>
          <a:p>
            <a:pPr indent="0">
              <a:buNone/>
              <a:defRPr/>
            </a:pPr>
            <a:r>
              <a:rPr lang="en-US" sz="4000"/>
              <a:t>        while (current != NULL) { </a:t>
            </a:r>
          </a:p>
          <a:p>
            <a:pPr indent="0">
              <a:buNone/>
              <a:defRPr/>
            </a:pPr>
            <a:r>
              <a:rPr lang="en-US" sz="4000"/>
              <a:t>            next = current-&gt;next; </a:t>
            </a:r>
          </a:p>
          <a:p>
            <a:pPr indent="0">
              <a:buNone/>
              <a:defRPr/>
            </a:pPr>
            <a:endParaRPr lang="en-US" sz="4000"/>
          </a:p>
          <a:p>
            <a:pPr indent="0">
              <a:buNone/>
              <a:defRPr/>
            </a:pPr>
            <a:r>
              <a:rPr lang="en-US" sz="4000"/>
              <a:t>            current-&gt;next = prev; </a:t>
            </a:r>
          </a:p>
          <a:p>
            <a:pPr indent="0">
              <a:buNone/>
              <a:defRPr/>
            </a:pPr>
            <a:r>
              <a:rPr lang="en-US" sz="4000"/>
              <a:t>  </a:t>
            </a:r>
          </a:p>
          <a:p>
            <a:pPr indent="0">
              <a:buNone/>
              <a:defRPr/>
            </a:pPr>
            <a:r>
              <a:rPr lang="en-US" sz="4000"/>
              <a:t>            prev = current; </a:t>
            </a:r>
          </a:p>
          <a:p>
            <a:pPr indent="0">
              <a:buNone/>
              <a:defRPr/>
            </a:pPr>
            <a:r>
              <a:rPr lang="en-US" sz="4000"/>
              <a:t>            current = next; </a:t>
            </a:r>
          </a:p>
          <a:p>
            <a:pPr indent="0">
              <a:buNone/>
              <a:defRPr/>
            </a:pPr>
            <a:r>
              <a:rPr lang="en-US" sz="4000"/>
              <a:t>        } </a:t>
            </a:r>
          </a:p>
          <a:p>
            <a:pPr indent="0">
              <a:buNone/>
              <a:defRPr/>
            </a:pPr>
            <a:r>
              <a:rPr lang="en-US" sz="4000"/>
              <a:t>        head = prev; </a:t>
            </a:r>
          </a:p>
          <a:p>
            <a:pPr indent="0">
              <a:buNone/>
              <a:defRPr/>
            </a:pPr>
            <a:r>
              <a:rPr lang="en-US" sz="4000"/>
              <a:t>    } </a:t>
            </a:r>
            <a:endParaRPr lang="vi-VN" sz="2600"/>
          </a:p>
        </p:txBody>
      </p:sp>
    </p:spTree>
    <p:extLst>
      <p:ext uri="{BB962C8B-B14F-4D97-AF65-F5344CB8AC3E}">
        <p14:creationId xmlns:p14="http://schemas.microsoft.com/office/powerpoint/2010/main" val="41004029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510716CE-1B51-43C0-B0D6-D6022994B94F}"/>
              </a:ext>
            </a:extLst>
          </p:cNvPr>
          <p:cNvSpPr>
            <a:spLocks noGrp="1" noChangeArrowheads="1"/>
          </p:cNvSpPr>
          <p:nvPr>
            <p:ph type="title"/>
          </p:nvPr>
        </p:nvSpPr>
        <p:spPr>
          <a:xfrm>
            <a:off x="844424" y="563333"/>
            <a:ext cx="7449343" cy="1143200"/>
          </a:xfrm>
        </p:spPr>
        <p:txBody>
          <a:bodyPr/>
          <a:lstStyle/>
          <a:p>
            <a:r>
              <a:rPr lang="en-US" altLang="vi-VN"/>
              <a:t>Bài tập: Kiểm tra chu trình trong danh sách nối đơn</a:t>
            </a:r>
          </a:p>
        </p:txBody>
      </p:sp>
      <p:sp>
        <p:nvSpPr>
          <p:cNvPr id="3" name="Content Placeholder 2">
            <a:extLst>
              <a:ext uri="{FF2B5EF4-FFF2-40B4-BE49-F238E27FC236}">
                <a16:creationId xmlns:a16="http://schemas.microsoft.com/office/drawing/2014/main" id="{9949E0FF-F765-4E9A-A188-57E9DA0E0262}"/>
              </a:ext>
            </a:extLst>
          </p:cNvPr>
          <p:cNvSpPr>
            <a:spLocks noGrp="1"/>
          </p:cNvSpPr>
          <p:nvPr>
            <p:ph idx="1"/>
          </p:nvPr>
        </p:nvSpPr>
        <p:spPr>
          <a:xfrm>
            <a:off x="228600" y="1066800"/>
            <a:ext cx="8763000" cy="5638800"/>
          </a:xfrm>
        </p:spPr>
        <p:txBody>
          <a:bodyPr/>
          <a:lstStyle/>
          <a:p>
            <a:pPr>
              <a:defRPr/>
            </a:pPr>
            <a:r>
              <a:rPr lang="vi-VN" sz="2400"/>
              <a:t>Định nghĩa một danh sách liên kết đơn gồm các giá trị nguyên, hãy viết chương trình xác định danh sách liên kết có chứa chu trình hay không.</a:t>
            </a:r>
          </a:p>
          <a:p>
            <a:pPr>
              <a:defRPr/>
            </a:pPr>
            <a:endParaRPr lang="vi-VN" sz="2400">
              <a:solidFill>
                <a:schemeClr val="tx1">
                  <a:lumMod val="60000"/>
                  <a:lumOff val="40000"/>
                </a:schemeClr>
              </a:solidFill>
            </a:endParaRPr>
          </a:p>
          <a:p>
            <a:pPr>
              <a:defRPr/>
            </a:pPr>
            <a:endParaRPr lang="en-US" sz="2400">
              <a:solidFill>
                <a:schemeClr val="tx1">
                  <a:lumMod val="60000"/>
                  <a:lumOff val="40000"/>
                </a:schemeClr>
              </a:solidFill>
            </a:endParaRPr>
          </a:p>
          <a:p>
            <a:pPr>
              <a:defRPr/>
            </a:pPr>
            <a:endParaRPr lang="en-US" sz="2400">
              <a:solidFill>
                <a:schemeClr val="tx1">
                  <a:lumMod val="60000"/>
                  <a:lumOff val="40000"/>
                </a:schemeClr>
              </a:solidFill>
            </a:endParaRPr>
          </a:p>
          <a:p>
            <a:pPr>
              <a:defRPr/>
            </a:pPr>
            <a:endParaRPr lang="en-US" sz="2400">
              <a:solidFill>
                <a:schemeClr val="tx1">
                  <a:lumMod val="60000"/>
                  <a:lumOff val="40000"/>
                </a:schemeClr>
              </a:solidFill>
            </a:endParaRPr>
          </a:p>
          <a:p>
            <a:pPr>
              <a:defRPr/>
            </a:pPr>
            <a:endParaRPr lang="en-US" sz="2400">
              <a:solidFill>
                <a:schemeClr val="tx1">
                  <a:lumMod val="60000"/>
                  <a:lumOff val="40000"/>
                </a:schemeClr>
              </a:solidFill>
            </a:endParaRPr>
          </a:p>
          <a:p>
            <a:pPr>
              <a:defRPr/>
            </a:pPr>
            <a:r>
              <a:rPr lang="vi-VN" sz="2400">
                <a:solidFill>
                  <a:schemeClr val="tx1">
                    <a:lumMod val="60000"/>
                    <a:lumOff val="40000"/>
                  </a:schemeClr>
                </a:solidFill>
              </a:rPr>
              <a:t>Phân tích</a:t>
            </a:r>
          </a:p>
          <a:p>
            <a:pPr lvl="1">
              <a:defRPr/>
            </a:pPr>
            <a:r>
              <a:rPr lang="vi-VN" sz="2400"/>
              <a:t>Trong ví dụ này có tồn tại một chu trình: 8</a:t>
            </a:r>
            <a:r>
              <a:rPr lang="vi-VN" sz="2400">
                <a:sym typeface="Wingdings" panose="05000000000000000000" pitchFamily="2" charset="2"/>
              </a:rPr>
              <a:t>25371645371645…</a:t>
            </a:r>
          </a:p>
          <a:p>
            <a:pPr lvl="1">
              <a:defRPr/>
            </a:pPr>
            <a:r>
              <a:rPr lang="vi-VN" sz="2400">
                <a:sym typeface="Wingdings" panose="05000000000000000000" pitchFamily="2" charset="2"/>
              </a:rPr>
              <a:t>Tồn tại chu trình giữa phần tử có giá trị 5 và 4</a:t>
            </a:r>
            <a:endParaRPr lang="vi-VN" sz="2400"/>
          </a:p>
        </p:txBody>
      </p:sp>
      <p:pic>
        <p:nvPicPr>
          <p:cNvPr id="88068" name="Picture 1">
            <a:extLst>
              <a:ext uri="{FF2B5EF4-FFF2-40B4-BE49-F238E27FC236}">
                <a16:creationId xmlns:a16="http://schemas.microsoft.com/office/drawing/2014/main" id="{73AB4F57-B741-469E-8270-66AD21C1B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845" y="2262966"/>
            <a:ext cx="55245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510716CE-1B51-43C0-B0D6-D6022994B94F}"/>
              </a:ext>
            </a:extLst>
          </p:cNvPr>
          <p:cNvSpPr>
            <a:spLocks noGrp="1" noChangeArrowheads="1"/>
          </p:cNvSpPr>
          <p:nvPr>
            <p:ph type="title"/>
          </p:nvPr>
        </p:nvSpPr>
        <p:spPr>
          <a:xfrm>
            <a:off x="844424" y="563333"/>
            <a:ext cx="7449343" cy="1143200"/>
          </a:xfrm>
        </p:spPr>
        <p:txBody>
          <a:bodyPr/>
          <a:lstStyle/>
          <a:p>
            <a:r>
              <a:rPr lang="en-US" altLang="vi-VN"/>
              <a:t>Bài tập: Kiểm tra chu trình trong danh sách nối đơn</a:t>
            </a:r>
          </a:p>
        </p:txBody>
      </p:sp>
      <p:sp>
        <p:nvSpPr>
          <p:cNvPr id="7" name="Content Placeholder 2">
            <a:extLst>
              <a:ext uri="{FF2B5EF4-FFF2-40B4-BE49-F238E27FC236}">
                <a16:creationId xmlns:a16="http://schemas.microsoft.com/office/drawing/2014/main" id="{FA3AE8D8-A3F5-4218-A8F8-1D66A086503C}"/>
              </a:ext>
            </a:extLst>
          </p:cNvPr>
          <p:cNvSpPr>
            <a:spLocks noGrp="1"/>
          </p:cNvSpPr>
          <p:nvPr>
            <p:ph idx="1"/>
          </p:nvPr>
        </p:nvSpPr>
        <p:spPr>
          <a:xfrm>
            <a:off x="228600" y="1066800"/>
            <a:ext cx="8763000" cy="5638800"/>
          </a:xfrm>
        </p:spPr>
        <p:txBody>
          <a:bodyPr/>
          <a:lstStyle/>
          <a:p>
            <a:pPr>
              <a:defRPr/>
            </a:pPr>
            <a:r>
              <a:rPr lang="en-US" sz="2800">
                <a:solidFill>
                  <a:schemeClr val="tx1">
                    <a:lumMod val="60000"/>
                    <a:lumOff val="40000"/>
                  </a:schemeClr>
                </a:solidFill>
              </a:rPr>
              <a:t>Thuật toán: </a:t>
            </a:r>
            <a:r>
              <a:rPr lang="vi-VN" sz="2800">
                <a:solidFill>
                  <a:schemeClr val="tx1">
                    <a:lumMod val="60000"/>
                    <a:lumOff val="40000"/>
                  </a:schemeClr>
                </a:solidFill>
              </a:rPr>
              <a:t>Floyd's Cycle-Finding Algorithm</a:t>
            </a:r>
          </a:p>
          <a:p>
            <a:pPr lvl="1">
              <a:defRPr/>
            </a:pPr>
            <a:r>
              <a:rPr lang="vi-VN" sz="2400"/>
              <a:t>Đặt hai con trỏ: một con trỏ di chuyển chậm và một con trỏ di chuyển nhanh</a:t>
            </a:r>
          </a:p>
          <a:p>
            <a:pPr lvl="3">
              <a:defRPr/>
            </a:pPr>
            <a:r>
              <a:rPr lang="vi-VN" sz="2400">
                <a:solidFill>
                  <a:srgbClr val="00B0F0"/>
                </a:solidFill>
              </a:rPr>
              <a:t>Con trỏ chậm</a:t>
            </a:r>
            <a:r>
              <a:rPr lang="vi-VN" sz="2400"/>
              <a:t>: khởi tạo trỏ vào phần tử đầu danh sách (Head), mỗi lần lặp sẽ di chuyển sang phần tử tiếp theo (1 bước)</a:t>
            </a:r>
          </a:p>
          <a:p>
            <a:pPr lvl="3">
              <a:defRPr/>
            </a:pPr>
            <a:r>
              <a:rPr lang="vi-VN" sz="2400">
                <a:solidFill>
                  <a:srgbClr val="00B0F0"/>
                </a:solidFill>
              </a:rPr>
              <a:t>Con trỏ nhanh</a:t>
            </a:r>
            <a:r>
              <a:rPr lang="vi-VN" sz="2400"/>
              <a:t>: khởi tạo trỏ vào phần tử đầu danh sách (Head), mỗi lần lặp sẽ di chuyển sang phần tử kế tiếp của phần tử tiếp theo (2 bước)</a:t>
            </a:r>
          </a:p>
          <a:p>
            <a:pPr lvl="1">
              <a:defRPr/>
            </a:pPr>
            <a:r>
              <a:rPr lang="vi-VN" sz="2400"/>
              <a:t>Nếu sau một số lần lặp hữu hạn mà cả hai con trỏ cùng trỏ vào một nút </a:t>
            </a:r>
            <a:r>
              <a:rPr lang="vi-VN" sz="2400">
                <a:sym typeface="Wingdings" panose="05000000000000000000" pitchFamily="2" charset="2"/>
              </a:rPr>
              <a:t> danh sách tồn tại chu trình</a:t>
            </a:r>
          </a:p>
          <a:p>
            <a:pPr lvl="1">
              <a:defRPr/>
            </a:pPr>
            <a:r>
              <a:rPr lang="vi-VN" sz="2400">
                <a:sym typeface="Wingdings" panose="05000000000000000000" pitchFamily="2" charset="2"/>
              </a:rPr>
              <a:t>Ngược lại nếu con trỏ nhanh nhận giá trị null  danh sách không có chu trình</a:t>
            </a:r>
            <a:endParaRPr lang="vi-VN" sz="2400"/>
          </a:p>
        </p:txBody>
      </p:sp>
    </p:spTree>
    <p:extLst>
      <p:ext uri="{BB962C8B-B14F-4D97-AF65-F5344CB8AC3E}">
        <p14:creationId xmlns:p14="http://schemas.microsoft.com/office/powerpoint/2010/main" val="5866032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510716CE-1B51-43C0-B0D6-D6022994B94F}"/>
              </a:ext>
            </a:extLst>
          </p:cNvPr>
          <p:cNvSpPr>
            <a:spLocks noGrp="1" noChangeArrowheads="1"/>
          </p:cNvSpPr>
          <p:nvPr>
            <p:ph type="title"/>
          </p:nvPr>
        </p:nvSpPr>
        <p:spPr>
          <a:xfrm>
            <a:off x="844424" y="563333"/>
            <a:ext cx="7449343" cy="1143200"/>
          </a:xfrm>
        </p:spPr>
        <p:txBody>
          <a:bodyPr/>
          <a:lstStyle/>
          <a:p>
            <a:r>
              <a:rPr lang="en-US" altLang="vi-VN"/>
              <a:t>Bài tập: Kiểm tra chu trình trong danh sách nối đơn</a:t>
            </a:r>
          </a:p>
        </p:txBody>
      </p:sp>
      <p:sp>
        <p:nvSpPr>
          <p:cNvPr id="8" name="Content Placeholder 2">
            <a:extLst>
              <a:ext uri="{FF2B5EF4-FFF2-40B4-BE49-F238E27FC236}">
                <a16:creationId xmlns:a16="http://schemas.microsoft.com/office/drawing/2014/main" id="{0086162C-5490-489D-AE4F-14DBB1A9C778}"/>
              </a:ext>
            </a:extLst>
          </p:cNvPr>
          <p:cNvSpPr txBox="1">
            <a:spLocks noChangeArrowheads="1"/>
          </p:cNvSpPr>
          <p:nvPr/>
        </p:nvSpPr>
        <p:spPr bwMode="auto">
          <a:xfrm>
            <a:off x="228600" y="1066800"/>
            <a:ext cx="8763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0">
                <a:solidFill>
                  <a:schemeClr val="tx1"/>
                </a:solidFill>
                <a:latin typeface="Tahoma" pitchFamily="34" charset="0"/>
                <a:ea typeface="+mn-ea"/>
                <a:cs typeface="Tahoma" pitchFamily="34"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Tahoma" pitchFamily="34" charset="0"/>
                <a:cs typeface="Tahoma"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0" fontAlgn="base" hangingPunct="0">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0" fontAlgn="base" hangingPunct="0">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4C59D2"/>
              </a:buClr>
              <a:buSzTx/>
              <a:buFont typeface="Wingdings" panose="05000000000000000000" pitchFamily="2" charset="2"/>
              <a:buNone/>
              <a:tabLst/>
              <a:defRPr/>
            </a:pPr>
            <a:endParaRPr kumimoji="0" lang="en-US" altLang="vi-VN" sz="1800" b="1" i="0" u="none" strike="noStrike" kern="0" cap="none" spc="0" normalizeH="0" baseline="0" noProof="0">
              <a:ln>
                <a:noFill/>
              </a:ln>
              <a:solidFill>
                <a:srgbClr val="003366"/>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914400" rtl="0" eaLnBrk="0" fontAlgn="base" latinLnBrk="0" hangingPunct="0">
              <a:lnSpc>
                <a:spcPct val="100000"/>
              </a:lnSpc>
              <a:spcBef>
                <a:spcPct val="20000"/>
              </a:spcBef>
              <a:spcAft>
                <a:spcPct val="0"/>
              </a:spcAft>
              <a:buClr>
                <a:srgbClr val="4C59D2"/>
              </a:buClr>
              <a:buSzTx/>
              <a:buFont typeface="Wingdings" panose="05000000000000000000" pitchFamily="2" charset="2"/>
              <a:buNone/>
              <a:tabLst/>
              <a:defRPr/>
            </a:pPr>
            <a:r>
              <a:rPr kumimoji="0" lang="en-US" altLang="vi-VN" sz="1800" b="1" i="0" u="none" strike="noStrike" kern="0" cap="none" spc="0" normalizeH="0" baseline="0" noProof="0">
                <a:ln>
                  <a:noFill/>
                </a:ln>
                <a:solidFill>
                  <a:srgbClr val="003366"/>
                </a:solidFill>
                <a:effectLst/>
                <a:uLnTx/>
                <a:uFillTx/>
                <a:latin typeface="Courier New" panose="02070309020205020404" pitchFamily="49" charset="0"/>
                <a:ea typeface="+mn-ea"/>
                <a:cs typeface="Courier New" panose="02070309020205020404" pitchFamily="49" charset="0"/>
                <a:sym typeface="Arial"/>
              </a:rPr>
              <a:t>int </a:t>
            </a:r>
            <a:r>
              <a:rPr kumimoji="0" lang="en-US" altLang="vi-VN" sz="18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sym typeface="Arial"/>
              </a:rPr>
              <a:t>kiemtrachutrinh</a:t>
            </a:r>
            <a:r>
              <a:rPr kumimoji="0" lang="en-US" altLang="vi-VN" sz="1800" b="1" i="0" u="none" strike="noStrike" kern="0" cap="none" spc="0" normalizeH="0" baseline="0" noProof="0">
                <a:ln>
                  <a:noFill/>
                </a:ln>
                <a:solidFill>
                  <a:srgbClr val="003366"/>
                </a:solidFill>
                <a:effectLst/>
                <a:uLnTx/>
                <a:uFillTx/>
                <a:latin typeface="Courier New" panose="02070309020205020404" pitchFamily="49" charset="0"/>
                <a:ea typeface="+mn-ea"/>
                <a:cs typeface="Courier New" panose="02070309020205020404" pitchFamily="49" charset="0"/>
                <a:sym typeface="Arial"/>
              </a:rPr>
              <a:t>(Node *head){</a:t>
            </a:r>
          </a:p>
          <a:p>
            <a:pPr marL="0" marR="0" lvl="0" indent="0" algn="l" defTabSz="914400" rtl="0" eaLnBrk="0" fontAlgn="base" latinLnBrk="0" hangingPunct="0">
              <a:lnSpc>
                <a:spcPct val="100000"/>
              </a:lnSpc>
              <a:spcBef>
                <a:spcPct val="20000"/>
              </a:spcBef>
              <a:spcAft>
                <a:spcPct val="0"/>
              </a:spcAft>
              <a:buClr>
                <a:srgbClr val="4C59D2"/>
              </a:buClr>
              <a:buSzTx/>
              <a:buFont typeface="Wingdings" panose="05000000000000000000" pitchFamily="2" charset="2"/>
              <a:buNone/>
              <a:tabLst/>
              <a:defRPr/>
            </a:pPr>
            <a:r>
              <a:rPr kumimoji="0" lang="en-US" altLang="vi-VN" sz="1800" b="1" i="0" u="none" strike="noStrike" kern="0" cap="none" spc="0" normalizeH="0" baseline="0" noProof="0">
                <a:ln>
                  <a:noFill/>
                </a:ln>
                <a:solidFill>
                  <a:srgbClr val="003366"/>
                </a:solidFill>
                <a:effectLst/>
                <a:uLnTx/>
                <a:uFillTx/>
                <a:latin typeface="Courier New" panose="02070309020205020404" pitchFamily="49" charset="0"/>
                <a:ea typeface="+mn-ea"/>
                <a:cs typeface="Courier New" panose="02070309020205020404" pitchFamily="49" charset="0"/>
                <a:sym typeface="Arial"/>
              </a:rPr>
              <a:t>	Node* slow = head, *fast = head;   </a:t>
            </a:r>
            <a:r>
              <a:rPr kumimoji="0" lang="en-US" altLang="vi-VN" sz="1800" b="1" i="0" u="none" strike="noStrike" kern="0" cap="none" spc="0" normalizeH="0" baseline="0" noProof="0">
                <a:ln>
                  <a:noFill/>
                </a:ln>
                <a:solidFill>
                  <a:srgbClr val="5086C2"/>
                </a:solidFill>
                <a:effectLst/>
                <a:uLnTx/>
                <a:uFillTx/>
                <a:latin typeface="Courier New" panose="02070309020205020404" pitchFamily="49" charset="0"/>
                <a:ea typeface="+mn-ea"/>
                <a:cs typeface="Courier New" panose="02070309020205020404" pitchFamily="49" charset="0"/>
                <a:sym typeface="Arial"/>
              </a:rPr>
              <a:t>//khởi tạo 2 con trỏ</a:t>
            </a:r>
          </a:p>
          <a:p>
            <a:pPr marL="0" marR="0" lvl="0" indent="0" algn="l" defTabSz="914400" rtl="0" eaLnBrk="0" fontAlgn="base" latinLnBrk="0" hangingPunct="0">
              <a:lnSpc>
                <a:spcPct val="100000"/>
              </a:lnSpc>
              <a:spcBef>
                <a:spcPct val="20000"/>
              </a:spcBef>
              <a:spcAft>
                <a:spcPct val="0"/>
              </a:spcAft>
              <a:buClr>
                <a:srgbClr val="4C59D2"/>
              </a:buClr>
              <a:buSzTx/>
              <a:buFont typeface="Wingdings" panose="05000000000000000000" pitchFamily="2" charset="2"/>
              <a:buNone/>
              <a:tabLst/>
              <a:defRPr/>
            </a:pPr>
            <a:r>
              <a:rPr kumimoji="0" lang="en-US" altLang="vi-VN" sz="1800" b="1" i="0" u="none" strike="noStrike" kern="0" cap="none" spc="0" normalizeH="0" baseline="0" noProof="0">
                <a:ln>
                  <a:noFill/>
                </a:ln>
                <a:solidFill>
                  <a:srgbClr val="003366"/>
                </a:solidFill>
                <a:effectLst/>
                <a:uLnTx/>
                <a:uFillTx/>
                <a:latin typeface="Courier New" panose="02070309020205020404" pitchFamily="49" charset="0"/>
                <a:ea typeface="+mn-ea"/>
                <a:cs typeface="Courier New" panose="02070309020205020404" pitchFamily="49" charset="0"/>
                <a:sym typeface="Arial"/>
              </a:rPr>
              <a:t>	while(slow &amp;&amp; fast &amp;&amp; fast-&gt;next){</a:t>
            </a:r>
          </a:p>
          <a:p>
            <a:pPr marL="0" marR="0" lvl="0" indent="0" algn="l" defTabSz="914400" rtl="0" eaLnBrk="0" fontAlgn="base" latinLnBrk="0" hangingPunct="0">
              <a:lnSpc>
                <a:spcPct val="100000"/>
              </a:lnSpc>
              <a:spcBef>
                <a:spcPct val="20000"/>
              </a:spcBef>
              <a:spcAft>
                <a:spcPct val="0"/>
              </a:spcAft>
              <a:buClr>
                <a:srgbClr val="4C59D2"/>
              </a:buClr>
              <a:buSzTx/>
              <a:buFont typeface="Wingdings" panose="05000000000000000000" pitchFamily="2" charset="2"/>
              <a:buNone/>
              <a:tabLst/>
              <a:defRPr/>
            </a:pPr>
            <a:r>
              <a:rPr kumimoji="0" lang="en-US" altLang="vi-VN" sz="1800" b="1" i="0" u="none" strike="noStrike" kern="0" cap="none" spc="0" normalizeH="0" baseline="0" noProof="0">
                <a:ln>
                  <a:noFill/>
                </a:ln>
                <a:solidFill>
                  <a:srgbClr val="003366"/>
                </a:solidFill>
                <a:effectLst/>
                <a:uLnTx/>
                <a:uFillTx/>
                <a:latin typeface="Courier New" panose="02070309020205020404" pitchFamily="49" charset="0"/>
                <a:ea typeface="+mn-ea"/>
                <a:cs typeface="Courier New" panose="02070309020205020404" pitchFamily="49" charset="0"/>
                <a:sym typeface="Arial"/>
              </a:rPr>
              <a:t>		slow = slow-&gt;next; 	   </a:t>
            </a:r>
            <a:r>
              <a:rPr kumimoji="0" lang="en-US" altLang="vi-VN" sz="1800" b="1" i="0" u="none" strike="noStrike" kern="0" cap="none" spc="0" normalizeH="0" baseline="0" noProof="0">
                <a:ln>
                  <a:noFill/>
                </a:ln>
                <a:solidFill>
                  <a:srgbClr val="5086C2"/>
                </a:solidFill>
                <a:effectLst/>
                <a:uLnTx/>
                <a:uFillTx/>
                <a:latin typeface="Courier New" panose="02070309020205020404" pitchFamily="49" charset="0"/>
                <a:ea typeface="+mn-ea"/>
                <a:cs typeface="Courier New" panose="02070309020205020404" pitchFamily="49" charset="0"/>
                <a:sym typeface="Arial"/>
              </a:rPr>
              <a:t>//di chuyển con trỏ chậm</a:t>
            </a:r>
          </a:p>
          <a:p>
            <a:pPr marL="0" marR="0" lvl="0" indent="0" algn="l" defTabSz="914400" rtl="0" eaLnBrk="0" fontAlgn="base" latinLnBrk="0" hangingPunct="0">
              <a:lnSpc>
                <a:spcPct val="100000"/>
              </a:lnSpc>
              <a:spcBef>
                <a:spcPct val="20000"/>
              </a:spcBef>
              <a:spcAft>
                <a:spcPct val="0"/>
              </a:spcAft>
              <a:buClr>
                <a:srgbClr val="4C59D2"/>
              </a:buClr>
              <a:buSzTx/>
              <a:buFont typeface="Wingdings" panose="05000000000000000000" pitchFamily="2" charset="2"/>
              <a:buNone/>
              <a:tabLst/>
              <a:defRPr/>
            </a:pPr>
            <a:r>
              <a:rPr kumimoji="0" lang="en-US" altLang="vi-VN" sz="1800" b="1" i="0" u="none" strike="noStrike" kern="0" cap="none" spc="0" normalizeH="0" baseline="0" noProof="0">
                <a:ln>
                  <a:noFill/>
                </a:ln>
                <a:solidFill>
                  <a:srgbClr val="003366"/>
                </a:solidFill>
                <a:effectLst/>
                <a:uLnTx/>
                <a:uFillTx/>
                <a:latin typeface="Courier New" panose="02070309020205020404" pitchFamily="49" charset="0"/>
                <a:ea typeface="+mn-ea"/>
                <a:cs typeface="Courier New" panose="02070309020205020404" pitchFamily="49" charset="0"/>
                <a:sym typeface="Arial"/>
              </a:rPr>
              <a:t>		fast = fast-&gt;next-&gt;next;</a:t>
            </a:r>
            <a:r>
              <a:rPr kumimoji="0" lang="en-US" altLang="vi-VN" sz="1800" b="1" i="0" u="none" strike="noStrike" kern="0" cap="none" spc="0" normalizeH="0" baseline="0" noProof="0">
                <a:ln>
                  <a:noFill/>
                </a:ln>
                <a:solidFill>
                  <a:srgbClr val="5086C2"/>
                </a:solidFill>
                <a:effectLst/>
                <a:uLnTx/>
                <a:uFillTx/>
                <a:latin typeface="Courier New" panose="02070309020205020404" pitchFamily="49" charset="0"/>
                <a:ea typeface="+mn-ea"/>
                <a:cs typeface="Courier New" panose="02070309020205020404" pitchFamily="49" charset="0"/>
                <a:sym typeface="Arial"/>
              </a:rPr>
              <a:t>//di chuyển con trỏ nhanh</a:t>
            </a:r>
          </a:p>
          <a:p>
            <a:pPr marL="0" marR="0" lvl="0" indent="0" algn="l" defTabSz="914400" rtl="0" eaLnBrk="0" fontAlgn="base" latinLnBrk="0" hangingPunct="0">
              <a:lnSpc>
                <a:spcPct val="100000"/>
              </a:lnSpc>
              <a:spcBef>
                <a:spcPct val="20000"/>
              </a:spcBef>
              <a:spcAft>
                <a:spcPct val="0"/>
              </a:spcAft>
              <a:buClr>
                <a:srgbClr val="4C59D2"/>
              </a:buClr>
              <a:buSzTx/>
              <a:buFont typeface="Wingdings" panose="05000000000000000000" pitchFamily="2" charset="2"/>
              <a:buNone/>
              <a:tabLst/>
              <a:defRPr/>
            </a:pPr>
            <a:r>
              <a:rPr kumimoji="0" lang="en-US" altLang="vi-VN" sz="1800" b="1" i="0" u="none" strike="noStrike" kern="0" cap="none" spc="0" normalizeH="0" baseline="0" noProof="0">
                <a:ln>
                  <a:noFill/>
                </a:ln>
                <a:solidFill>
                  <a:srgbClr val="003366"/>
                </a:solidFill>
                <a:effectLst/>
                <a:uLnTx/>
                <a:uFillTx/>
                <a:latin typeface="Courier New" panose="02070309020205020404" pitchFamily="49" charset="0"/>
                <a:ea typeface="+mn-ea"/>
                <a:cs typeface="Courier New" panose="02070309020205020404" pitchFamily="49" charset="0"/>
                <a:sym typeface="Arial"/>
              </a:rPr>
              <a:t>		if(fast==slow){	   </a:t>
            </a:r>
            <a:r>
              <a:rPr kumimoji="0" lang="en-US" altLang="vi-VN" sz="1800" b="1" i="0" u="none" strike="noStrike" kern="0" cap="none" spc="0" normalizeH="0" baseline="0" noProof="0">
                <a:ln>
                  <a:noFill/>
                </a:ln>
                <a:solidFill>
                  <a:srgbClr val="5086C2"/>
                </a:solidFill>
                <a:effectLst/>
                <a:uLnTx/>
                <a:uFillTx/>
                <a:latin typeface="Courier New" panose="02070309020205020404" pitchFamily="49" charset="0"/>
                <a:ea typeface="+mn-ea"/>
                <a:cs typeface="Courier New" panose="02070309020205020404" pitchFamily="49" charset="0"/>
                <a:sym typeface="Arial"/>
              </a:rPr>
              <a:t>//nếu có chu trình</a:t>
            </a:r>
          </a:p>
          <a:p>
            <a:pPr marL="0" marR="0" lvl="0" indent="0" algn="l" defTabSz="914400" rtl="0" eaLnBrk="0" fontAlgn="base" latinLnBrk="0" hangingPunct="0">
              <a:lnSpc>
                <a:spcPct val="100000"/>
              </a:lnSpc>
              <a:spcBef>
                <a:spcPct val="20000"/>
              </a:spcBef>
              <a:spcAft>
                <a:spcPct val="0"/>
              </a:spcAft>
              <a:buClr>
                <a:srgbClr val="4C59D2"/>
              </a:buClr>
              <a:buSzTx/>
              <a:buFont typeface="Wingdings" panose="05000000000000000000" pitchFamily="2" charset="2"/>
              <a:buNone/>
              <a:tabLst/>
              <a:defRPr/>
            </a:pPr>
            <a:r>
              <a:rPr kumimoji="0" lang="en-US" altLang="vi-VN" sz="1800" b="1" i="0" u="none" strike="noStrike" kern="0" cap="none" spc="0" normalizeH="0" baseline="0" noProof="0">
                <a:ln>
                  <a:noFill/>
                </a:ln>
                <a:solidFill>
                  <a:srgbClr val="003366"/>
                </a:solidFill>
                <a:effectLst/>
                <a:uLnTx/>
                <a:uFillTx/>
                <a:latin typeface="Courier New" panose="02070309020205020404" pitchFamily="49" charset="0"/>
                <a:ea typeface="+mn-ea"/>
                <a:cs typeface="Courier New" panose="02070309020205020404" pitchFamily="49" charset="0"/>
                <a:sym typeface="Arial"/>
              </a:rPr>
              <a:t>			return 1;</a:t>
            </a:r>
          </a:p>
          <a:p>
            <a:pPr marL="0" marR="0" lvl="0" indent="0" algn="l" defTabSz="914400" rtl="0" eaLnBrk="0" fontAlgn="base" latinLnBrk="0" hangingPunct="0">
              <a:lnSpc>
                <a:spcPct val="100000"/>
              </a:lnSpc>
              <a:spcBef>
                <a:spcPct val="20000"/>
              </a:spcBef>
              <a:spcAft>
                <a:spcPct val="0"/>
              </a:spcAft>
              <a:buClr>
                <a:srgbClr val="4C59D2"/>
              </a:buClr>
              <a:buSzTx/>
              <a:buFont typeface="Wingdings" panose="05000000000000000000" pitchFamily="2" charset="2"/>
              <a:buNone/>
              <a:tabLst/>
              <a:defRPr/>
            </a:pPr>
            <a:r>
              <a:rPr kumimoji="0" lang="en-US" altLang="vi-VN" sz="1800" b="1" i="0" u="none" strike="noStrike" kern="0" cap="none" spc="0" normalizeH="0" baseline="0" noProof="0">
                <a:ln>
                  <a:noFill/>
                </a:ln>
                <a:solidFill>
                  <a:srgbClr val="003366"/>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914400" rtl="0" eaLnBrk="0" fontAlgn="base" latinLnBrk="0" hangingPunct="0">
              <a:lnSpc>
                <a:spcPct val="100000"/>
              </a:lnSpc>
              <a:spcBef>
                <a:spcPct val="20000"/>
              </a:spcBef>
              <a:spcAft>
                <a:spcPct val="0"/>
              </a:spcAft>
              <a:buClr>
                <a:srgbClr val="4C59D2"/>
              </a:buClr>
              <a:buSzTx/>
              <a:buFont typeface="Wingdings" panose="05000000000000000000" pitchFamily="2" charset="2"/>
              <a:buNone/>
              <a:tabLst/>
              <a:defRPr/>
            </a:pPr>
            <a:r>
              <a:rPr kumimoji="0" lang="en-US" altLang="vi-VN" sz="1800" b="1" i="0" u="none" strike="noStrike" kern="0" cap="none" spc="0" normalizeH="0" baseline="0" noProof="0">
                <a:ln>
                  <a:noFill/>
                </a:ln>
                <a:solidFill>
                  <a:srgbClr val="003366"/>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914400" rtl="0" eaLnBrk="0" fontAlgn="base" latinLnBrk="0" hangingPunct="0">
              <a:lnSpc>
                <a:spcPct val="100000"/>
              </a:lnSpc>
              <a:spcBef>
                <a:spcPct val="20000"/>
              </a:spcBef>
              <a:spcAft>
                <a:spcPct val="0"/>
              </a:spcAft>
              <a:buClr>
                <a:srgbClr val="4C59D2"/>
              </a:buClr>
              <a:buSzTx/>
              <a:buFont typeface="Wingdings" panose="05000000000000000000" pitchFamily="2" charset="2"/>
              <a:buNone/>
              <a:tabLst/>
              <a:defRPr/>
            </a:pPr>
            <a:r>
              <a:rPr kumimoji="0" lang="en-US" altLang="vi-VN" sz="1800" b="1" i="0" u="none" strike="noStrike" kern="0" cap="none" spc="0" normalizeH="0" baseline="0" noProof="0">
                <a:ln>
                  <a:noFill/>
                </a:ln>
                <a:solidFill>
                  <a:srgbClr val="003366"/>
                </a:solidFill>
                <a:effectLst/>
                <a:uLnTx/>
                <a:uFillTx/>
                <a:latin typeface="Courier New" panose="02070309020205020404" pitchFamily="49" charset="0"/>
                <a:ea typeface="+mn-ea"/>
                <a:cs typeface="Courier New" panose="02070309020205020404" pitchFamily="49" charset="0"/>
                <a:sym typeface="Arial"/>
              </a:rPr>
              <a:t>	return 0;			   </a:t>
            </a:r>
            <a:r>
              <a:rPr kumimoji="0" lang="en-US" altLang="vi-VN" sz="1800" b="1" i="0" u="none" strike="noStrike" kern="0" cap="none" spc="0" normalizeH="0" baseline="0" noProof="0">
                <a:ln>
                  <a:noFill/>
                </a:ln>
                <a:solidFill>
                  <a:srgbClr val="5086C2"/>
                </a:solidFill>
                <a:effectLst/>
                <a:uLnTx/>
                <a:uFillTx/>
                <a:latin typeface="Courier New" panose="02070309020205020404" pitchFamily="49" charset="0"/>
                <a:ea typeface="+mn-ea"/>
                <a:cs typeface="Courier New" panose="02070309020205020404" pitchFamily="49" charset="0"/>
                <a:sym typeface="Arial"/>
              </a:rPr>
              <a:t>//nếu không có chu trình</a:t>
            </a:r>
          </a:p>
          <a:p>
            <a:pPr marL="0" marR="0" lvl="0" indent="0" algn="l" defTabSz="914400" rtl="0" eaLnBrk="0" fontAlgn="base" latinLnBrk="0" hangingPunct="0">
              <a:lnSpc>
                <a:spcPct val="100000"/>
              </a:lnSpc>
              <a:spcBef>
                <a:spcPct val="20000"/>
              </a:spcBef>
              <a:spcAft>
                <a:spcPct val="0"/>
              </a:spcAft>
              <a:buClr>
                <a:srgbClr val="4C59D2"/>
              </a:buClr>
              <a:buSzTx/>
              <a:buFont typeface="Wingdings" panose="05000000000000000000" pitchFamily="2" charset="2"/>
              <a:buNone/>
              <a:tabLst/>
              <a:defRPr/>
            </a:pPr>
            <a:r>
              <a:rPr kumimoji="0" lang="en-US" altLang="vi-VN" sz="1800" b="1" i="0" u="none" strike="noStrike" kern="0" cap="none" spc="0" normalizeH="0" baseline="0" noProof="0">
                <a:ln>
                  <a:noFill/>
                </a:ln>
                <a:solidFill>
                  <a:srgbClr val="003366"/>
                </a:solidFill>
                <a:effectLst/>
                <a:uLnTx/>
                <a:uFillTx/>
                <a:latin typeface="Courier New" panose="02070309020205020404" pitchFamily="49" charset="0"/>
                <a:ea typeface="+mn-ea"/>
                <a:cs typeface="Courier New" panose="02070309020205020404" pitchFamily="49" charset="0"/>
                <a:sym typeface="Arial"/>
              </a:rPr>
              <a:t>}</a:t>
            </a:r>
            <a:endParaRPr kumimoji="0" lang="vi-VN" altLang="vi-VN" sz="1800" b="1" i="0" u="none" strike="noStrike" kern="0" cap="none" spc="0" normalizeH="0" baseline="0" noProof="0">
              <a:ln>
                <a:noFill/>
              </a:ln>
              <a:solidFill>
                <a:srgbClr val="003366"/>
              </a:solidFill>
              <a:effectLst/>
              <a:uLnTx/>
              <a:uFillTx/>
              <a:latin typeface="Courier New" panose="02070309020205020404" pitchFamily="49" charset="0"/>
              <a:ea typeface="+mn-ea"/>
              <a:cs typeface="Courier New" panose="02070309020205020404" pitchFamily="49" charset="0"/>
              <a:sym typeface="Arial"/>
            </a:endParaRPr>
          </a:p>
        </p:txBody>
      </p:sp>
    </p:spTree>
    <p:extLst>
      <p:ext uri="{BB962C8B-B14F-4D97-AF65-F5344CB8AC3E}">
        <p14:creationId xmlns:p14="http://schemas.microsoft.com/office/powerpoint/2010/main" val="251812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graphicFrame>
        <p:nvGraphicFramePr>
          <p:cNvPr id="4" name="Content Placeholder 3"/>
          <p:cNvGraphicFramePr>
            <a:graphicFrameLocks noGrp="1"/>
          </p:cNvGraphicFramePr>
          <p:nvPr>
            <p:ph idx="1"/>
          </p:nvPr>
        </p:nvGraphicFramePr>
        <p:xfrm>
          <a:off x="4724400" y="1371599"/>
          <a:ext cx="4191000" cy="447040"/>
        </p:xfrm>
        <a:graphic>
          <a:graphicData uri="http://schemas.openxmlformats.org/drawingml/2006/table">
            <a:tbl>
              <a:tblPr firstRow="1" bandRow="1">
                <a:tableStyleId>{5C22544A-7EE6-4342-B048-85BDC9FD1C3A}</a:tableStyleId>
              </a:tblPr>
              <a:tblGrid>
                <a:gridCol w="868680">
                  <a:extLst>
                    <a:ext uri="{9D8B030D-6E8A-4147-A177-3AD203B41FA5}">
                      <a16:colId xmlns:a16="http://schemas.microsoft.com/office/drawing/2014/main" val="20000"/>
                    </a:ext>
                  </a:extLst>
                </a:gridCol>
                <a:gridCol w="868680">
                  <a:extLst>
                    <a:ext uri="{9D8B030D-6E8A-4147-A177-3AD203B41FA5}">
                      <a16:colId xmlns:a16="http://schemas.microsoft.com/office/drawing/2014/main" val="20001"/>
                    </a:ext>
                  </a:extLst>
                </a:gridCol>
                <a:gridCol w="86868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gridCol w="716280">
                  <a:extLst>
                    <a:ext uri="{9D8B030D-6E8A-4147-A177-3AD203B41FA5}">
                      <a16:colId xmlns:a16="http://schemas.microsoft.com/office/drawing/2014/main" val="20004"/>
                    </a:ext>
                  </a:extLst>
                </a:gridCol>
              </a:tblGrid>
              <a:tr h="4470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bl>
          </a:graphicData>
        </a:graphic>
      </p:graphicFrame>
      <p:sp>
        <p:nvSpPr>
          <p:cNvPr id="5" name="TextBox 4"/>
          <p:cNvSpPr txBox="1"/>
          <p:nvPr/>
        </p:nvSpPr>
        <p:spPr>
          <a:xfrm>
            <a:off x="3429000" y="1346202"/>
            <a:ext cx="1219200" cy="461665"/>
          </a:xfrm>
          <a:prstGeom prst="rect">
            <a:avLst/>
          </a:prstGeom>
          <a:noFill/>
        </p:spPr>
        <p:txBody>
          <a:bodyPr wrap="square" rtlCol="0">
            <a:spAutoFit/>
          </a:bodyPr>
          <a:lstStyle/>
          <a:p>
            <a:r>
              <a:rPr lang="en-US" sz="2400">
                <a:latin typeface="Nina" pitchFamily="34" charset="0"/>
              </a:rPr>
              <a:t>Numbers</a:t>
            </a:r>
          </a:p>
        </p:txBody>
      </p:sp>
      <p:sp>
        <p:nvSpPr>
          <p:cNvPr id="6" name="TextBox 5"/>
          <p:cNvSpPr txBox="1"/>
          <p:nvPr/>
        </p:nvSpPr>
        <p:spPr>
          <a:xfrm>
            <a:off x="1066800" y="1291776"/>
            <a:ext cx="2362200" cy="461665"/>
          </a:xfrm>
          <a:prstGeom prst="rect">
            <a:avLst/>
          </a:prstGeom>
          <a:noFill/>
        </p:spPr>
        <p:txBody>
          <a:bodyPr wrap="square" rtlCol="0">
            <a:spAutoFit/>
          </a:bodyPr>
          <a:lstStyle/>
          <a:p>
            <a:r>
              <a:rPr lang="en-US" sz="2400">
                <a:latin typeface="Nina" pitchFamily="34" charset="0"/>
              </a:rPr>
              <a:t>int  Numbers[5];</a:t>
            </a:r>
          </a:p>
        </p:txBody>
      </p:sp>
      <p:sp>
        <p:nvSpPr>
          <p:cNvPr id="7" name="TextBox 6"/>
          <p:cNvSpPr txBox="1"/>
          <p:nvPr/>
        </p:nvSpPr>
        <p:spPr>
          <a:xfrm>
            <a:off x="1070430" y="2235204"/>
            <a:ext cx="2587170" cy="461665"/>
          </a:xfrm>
          <a:prstGeom prst="rect">
            <a:avLst/>
          </a:prstGeom>
          <a:noFill/>
        </p:spPr>
        <p:txBody>
          <a:bodyPr wrap="square" rtlCol="0">
            <a:spAutoFit/>
          </a:bodyPr>
          <a:lstStyle/>
          <a:p>
            <a:r>
              <a:rPr lang="en-US" sz="2400">
                <a:latin typeface="Nina" pitchFamily="34" charset="0"/>
              </a:rPr>
              <a:t>p= Numbers;</a:t>
            </a:r>
          </a:p>
        </p:txBody>
      </p:sp>
      <p:sp>
        <p:nvSpPr>
          <p:cNvPr id="8" name="TextBox 7"/>
          <p:cNvSpPr txBox="1"/>
          <p:nvPr/>
        </p:nvSpPr>
        <p:spPr>
          <a:xfrm>
            <a:off x="1066800" y="1734462"/>
            <a:ext cx="1905000" cy="461665"/>
          </a:xfrm>
          <a:prstGeom prst="rect">
            <a:avLst/>
          </a:prstGeom>
          <a:noFill/>
        </p:spPr>
        <p:txBody>
          <a:bodyPr wrap="square" rtlCol="0">
            <a:spAutoFit/>
          </a:bodyPr>
          <a:lstStyle/>
          <a:p>
            <a:r>
              <a:rPr lang="en-US" sz="2400">
                <a:latin typeface="Nina" pitchFamily="34" charset="0"/>
              </a:rPr>
              <a:t>int  *p;</a:t>
            </a:r>
          </a:p>
        </p:txBody>
      </p:sp>
      <p:cxnSp>
        <p:nvCxnSpPr>
          <p:cNvPr id="10" name="Straight Arrow Connector 9"/>
          <p:cNvCxnSpPr/>
          <p:nvPr/>
        </p:nvCxnSpPr>
        <p:spPr>
          <a:xfrm flipV="1">
            <a:off x="4267203" y="2140860"/>
            <a:ext cx="609597" cy="2"/>
          </a:xfrm>
          <a:prstGeom prst="straightConnector1">
            <a:avLst/>
          </a:prstGeom>
          <a:ln w="88900" cmpd="sng">
            <a:headEnd type="ova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88830" y="1834512"/>
            <a:ext cx="381000" cy="523220"/>
          </a:xfrm>
          <a:prstGeom prst="rect">
            <a:avLst/>
          </a:prstGeom>
          <a:noFill/>
        </p:spPr>
        <p:txBody>
          <a:bodyPr wrap="square" rtlCol="0">
            <a:spAutoFit/>
          </a:bodyPr>
          <a:lstStyle/>
          <a:p>
            <a:r>
              <a:rPr lang="en-US" sz="2800">
                <a:latin typeface="Nina" pitchFamily="34" charset="0"/>
              </a:rPr>
              <a:t>p</a:t>
            </a:r>
          </a:p>
        </p:txBody>
      </p:sp>
      <p:sp>
        <p:nvSpPr>
          <p:cNvPr id="19" name="TextBox 18"/>
          <p:cNvSpPr txBox="1"/>
          <p:nvPr/>
        </p:nvSpPr>
        <p:spPr>
          <a:xfrm>
            <a:off x="925290" y="2685150"/>
            <a:ext cx="1262742" cy="461665"/>
          </a:xfrm>
          <a:prstGeom prst="rect">
            <a:avLst/>
          </a:prstGeom>
          <a:noFill/>
        </p:spPr>
        <p:txBody>
          <a:bodyPr wrap="square" rtlCol="0">
            <a:spAutoFit/>
          </a:bodyPr>
          <a:lstStyle/>
          <a:p>
            <a:r>
              <a:rPr lang="en-US" sz="2400">
                <a:latin typeface="Nina" pitchFamily="34" charset="0"/>
              </a:rPr>
              <a:t>*p = 10;</a:t>
            </a:r>
          </a:p>
        </p:txBody>
      </p:sp>
      <p:sp>
        <p:nvSpPr>
          <p:cNvPr id="20" name="TextBox 19"/>
          <p:cNvSpPr txBox="1"/>
          <p:nvPr/>
        </p:nvSpPr>
        <p:spPr>
          <a:xfrm>
            <a:off x="4876800" y="1371600"/>
            <a:ext cx="609600" cy="400110"/>
          </a:xfrm>
          <a:prstGeom prst="rect">
            <a:avLst/>
          </a:prstGeom>
          <a:noFill/>
        </p:spPr>
        <p:txBody>
          <a:bodyPr wrap="square" rtlCol="0">
            <a:spAutoFit/>
          </a:bodyPr>
          <a:lstStyle/>
          <a:p>
            <a:r>
              <a:rPr lang="en-US" sz="2000" b="1">
                <a:solidFill>
                  <a:schemeClr val="bg1"/>
                </a:solidFill>
                <a:latin typeface="Nina" pitchFamily="34" charset="0"/>
              </a:rPr>
              <a:t>10</a:t>
            </a:r>
          </a:p>
        </p:txBody>
      </p:sp>
      <p:grpSp>
        <p:nvGrpSpPr>
          <p:cNvPr id="63" name="Group 62"/>
          <p:cNvGrpSpPr/>
          <p:nvPr/>
        </p:nvGrpSpPr>
        <p:grpSpPr>
          <a:xfrm>
            <a:off x="4572000" y="1753394"/>
            <a:ext cx="610394" cy="827226"/>
            <a:chOff x="4572000" y="1753394"/>
            <a:chExt cx="610394" cy="827226"/>
          </a:xfrm>
        </p:grpSpPr>
        <p:cxnSp>
          <p:nvCxnSpPr>
            <p:cNvPr id="34" name="Straight Arrow Connector 33"/>
            <p:cNvCxnSpPr/>
            <p:nvPr/>
          </p:nvCxnSpPr>
          <p:spPr>
            <a:xfrm rot="5400000" flipH="1" flipV="1">
              <a:off x="4876799" y="2057401"/>
              <a:ext cx="609602" cy="1588"/>
            </a:xfrm>
            <a:prstGeom prst="straightConnector1">
              <a:avLst/>
            </a:prstGeom>
            <a:ln w="88900" cmpd="sng">
              <a:headEnd type="ova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572000" y="2057400"/>
              <a:ext cx="381000" cy="523220"/>
            </a:xfrm>
            <a:prstGeom prst="rect">
              <a:avLst/>
            </a:prstGeom>
            <a:noFill/>
          </p:spPr>
          <p:txBody>
            <a:bodyPr wrap="square" rtlCol="0">
              <a:spAutoFit/>
            </a:bodyPr>
            <a:lstStyle/>
            <a:p>
              <a:r>
                <a:rPr lang="en-US" sz="2800">
                  <a:latin typeface="Nina" pitchFamily="34" charset="0"/>
                </a:rPr>
                <a:t>p</a:t>
              </a:r>
            </a:p>
          </p:txBody>
        </p:sp>
      </p:grpSp>
      <p:sp>
        <p:nvSpPr>
          <p:cNvPr id="37" name="TextBox 36"/>
          <p:cNvSpPr txBox="1"/>
          <p:nvPr/>
        </p:nvSpPr>
        <p:spPr>
          <a:xfrm>
            <a:off x="1066800" y="3124200"/>
            <a:ext cx="1219200" cy="461665"/>
          </a:xfrm>
          <a:prstGeom prst="rect">
            <a:avLst/>
          </a:prstGeom>
          <a:noFill/>
        </p:spPr>
        <p:txBody>
          <a:bodyPr wrap="square" rtlCol="0">
            <a:spAutoFit/>
          </a:bodyPr>
          <a:lstStyle/>
          <a:p>
            <a:r>
              <a:rPr lang="en-US" sz="2400">
                <a:latin typeface="Nina" pitchFamily="34" charset="0"/>
                <a:cs typeface="Tahoma" pitchFamily="34" charset="0"/>
              </a:rPr>
              <a:t>p++;</a:t>
            </a:r>
          </a:p>
        </p:txBody>
      </p:sp>
      <p:sp>
        <p:nvSpPr>
          <p:cNvPr id="38" name="TextBox 37"/>
          <p:cNvSpPr txBox="1"/>
          <p:nvPr/>
        </p:nvSpPr>
        <p:spPr>
          <a:xfrm>
            <a:off x="2006598" y="3113316"/>
            <a:ext cx="1447800" cy="461665"/>
          </a:xfrm>
          <a:prstGeom prst="rect">
            <a:avLst/>
          </a:prstGeom>
          <a:noFill/>
        </p:spPr>
        <p:txBody>
          <a:bodyPr wrap="square" rtlCol="0">
            <a:spAutoFit/>
          </a:bodyPr>
          <a:lstStyle/>
          <a:p>
            <a:r>
              <a:rPr lang="en-US" sz="2400">
                <a:latin typeface="Nina" pitchFamily="34" charset="0"/>
              </a:rPr>
              <a:t>*p = 20;</a:t>
            </a:r>
          </a:p>
        </p:txBody>
      </p:sp>
      <p:sp>
        <p:nvSpPr>
          <p:cNvPr id="39" name="TextBox 38"/>
          <p:cNvSpPr txBox="1"/>
          <p:nvPr/>
        </p:nvSpPr>
        <p:spPr>
          <a:xfrm>
            <a:off x="5715000" y="2362200"/>
            <a:ext cx="533400" cy="369332"/>
          </a:xfrm>
          <a:prstGeom prst="rect">
            <a:avLst/>
          </a:prstGeom>
          <a:noFill/>
        </p:spPr>
        <p:txBody>
          <a:bodyPr wrap="square" rtlCol="0">
            <a:spAutoFit/>
          </a:bodyPr>
          <a:lstStyle/>
          <a:p>
            <a:r>
              <a:rPr lang="en-US" b="1">
                <a:solidFill>
                  <a:schemeClr val="bg1"/>
                </a:solidFill>
                <a:latin typeface="Nina" pitchFamily="34" charset="0"/>
              </a:rPr>
              <a:t>20</a:t>
            </a:r>
          </a:p>
        </p:txBody>
      </p:sp>
      <p:sp>
        <p:nvSpPr>
          <p:cNvPr id="40" name="TextBox 39"/>
          <p:cNvSpPr txBox="1"/>
          <p:nvPr/>
        </p:nvSpPr>
        <p:spPr>
          <a:xfrm>
            <a:off x="1034142" y="3570516"/>
            <a:ext cx="2754084" cy="461665"/>
          </a:xfrm>
          <a:prstGeom prst="rect">
            <a:avLst/>
          </a:prstGeom>
          <a:noFill/>
        </p:spPr>
        <p:txBody>
          <a:bodyPr wrap="square" rtlCol="0">
            <a:spAutoFit/>
          </a:bodyPr>
          <a:lstStyle/>
          <a:p>
            <a:r>
              <a:rPr lang="en-US" sz="2400">
                <a:latin typeface="Nina" pitchFamily="34" charset="0"/>
              </a:rPr>
              <a:t>p = &amp;numbers[2];</a:t>
            </a:r>
          </a:p>
        </p:txBody>
      </p:sp>
      <p:grpSp>
        <p:nvGrpSpPr>
          <p:cNvPr id="49" name="Group 48"/>
          <p:cNvGrpSpPr/>
          <p:nvPr/>
        </p:nvGrpSpPr>
        <p:grpSpPr>
          <a:xfrm>
            <a:off x="4572000" y="1752600"/>
            <a:ext cx="610394" cy="827226"/>
            <a:chOff x="5500914" y="5356514"/>
            <a:chExt cx="610394" cy="827226"/>
          </a:xfrm>
        </p:grpSpPr>
        <p:cxnSp>
          <p:nvCxnSpPr>
            <p:cNvPr id="45" name="Straight Arrow Connector 44"/>
            <p:cNvCxnSpPr/>
            <p:nvPr/>
          </p:nvCxnSpPr>
          <p:spPr>
            <a:xfrm rot="5400000" flipH="1" flipV="1">
              <a:off x="5805713" y="5660521"/>
              <a:ext cx="609602" cy="1588"/>
            </a:xfrm>
            <a:prstGeom prst="straightConnector1">
              <a:avLst/>
            </a:prstGeom>
            <a:ln w="88900" cmpd="sng">
              <a:headEnd type="ova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500914" y="5660520"/>
              <a:ext cx="381000" cy="523220"/>
            </a:xfrm>
            <a:prstGeom prst="rect">
              <a:avLst/>
            </a:prstGeom>
            <a:noFill/>
          </p:spPr>
          <p:txBody>
            <a:bodyPr wrap="square" rtlCol="0">
              <a:spAutoFit/>
            </a:bodyPr>
            <a:lstStyle/>
            <a:p>
              <a:r>
                <a:rPr lang="en-US" sz="2800">
                  <a:latin typeface="Nina" pitchFamily="34" charset="0"/>
                </a:rPr>
                <a:t>p</a:t>
              </a:r>
            </a:p>
          </p:txBody>
        </p:sp>
      </p:grpSp>
      <p:sp>
        <p:nvSpPr>
          <p:cNvPr id="50" name="TextBox 49"/>
          <p:cNvSpPr txBox="1"/>
          <p:nvPr/>
        </p:nvSpPr>
        <p:spPr>
          <a:xfrm>
            <a:off x="3352800" y="3581400"/>
            <a:ext cx="2438400" cy="461665"/>
          </a:xfrm>
          <a:prstGeom prst="rect">
            <a:avLst/>
          </a:prstGeom>
          <a:noFill/>
        </p:spPr>
        <p:txBody>
          <a:bodyPr wrap="square" rtlCol="0">
            <a:spAutoFit/>
          </a:bodyPr>
          <a:lstStyle/>
          <a:p>
            <a:r>
              <a:rPr lang="en-US" sz="2400">
                <a:latin typeface="Nina" pitchFamily="34" charset="0"/>
              </a:rPr>
              <a:t>*p = 30;</a:t>
            </a:r>
          </a:p>
        </p:txBody>
      </p:sp>
      <p:sp>
        <p:nvSpPr>
          <p:cNvPr id="51" name="TextBox 50"/>
          <p:cNvSpPr txBox="1"/>
          <p:nvPr/>
        </p:nvSpPr>
        <p:spPr>
          <a:xfrm>
            <a:off x="5740398" y="1382484"/>
            <a:ext cx="609600" cy="400110"/>
          </a:xfrm>
          <a:prstGeom prst="rect">
            <a:avLst/>
          </a:prstGeom>
          <a:noFill/>
        </p:spPr>
        <p:txBody>
          <a:bodyPr wrap="square" rtlCol="0">
            <a:spAutoFit/>
          </a:bodyPr>
          <a:lstStyle/>
          <a:p>
            <a:r>
              <a:rPr lang="en-US" sz="2000" b="1">
                <a:solidFill>
                  <a:schemeClr val="bg1"/>
                </a:solidFill>
                <a:latin typeface="Nina" pitchFamily="34" charset="0"/>
              </a:rPr>
              <a:t>20</a:t>
            </a:r>
          </a:p>
        </p:txBody>
      </p:sp>
      <p:sp>
        <p:nvSpPr>
          <p:cNvPr id="52" name="TextBox 51"/>
          <p:cNvSpPr txBox="1"/>
          <p:nvPr/>
        </p:nvSpPr>
        <p:spPr>
          <a:xfrm>
            <a:off x="1019628" y="4042230"/>
            <a:ext cx="2590800" cy="461665"/>
          </a:xfrm>
          <a:prstGeom prst="rect">
            <a:avLst/>
          </a:prstGeom>
          <a:noFill/>
        </p:spPr>
        <p:txBody>
          <a:bodyPr wrap="square" rtlCol="0">
            <a:spAutoFit/>
          </a:bodyPr>
          <a:lstStyle/>
          <a:p>
            <a:r>
              <a:rPr lang="en-US" sz="2400">
                <a:latin typeface="Nina" pitchFamily="34" charset="0"/>
              </a:rPr>
              <a:t>p = numbers + 3;</a:t>
            </a:r>
          </a:p>
        </p:txBody>
      </p:sp>
      <p:grpSp>
        <p:nvGrpSpPr>
          <p:cNvPr id="53" name="Group 52"/>
          <p:cNvGrpSpPr/>
          <p:nvPr/>
        </p:nvGrpSpPr>
        <p:grpSpPr>
          <a:xfrm>
            <a:off x="5315844" y="1796202"/>
            <a:ext cx="610394" cy="827226"/>
            <a:chOff x="5500914" y="5356514"/>
            <a:chExt cx="610394" cy="827226"/>
          </a:xfrm>
        </p:grpSpPr>
        <p:cxnSp>
          <p:nvCxnSpPr>
            <p:cNvPr id="54" name="Straight Arrow Connector 53"/>
            <p:cNvCxnSpPr/>
            <p:nvPr/>
          </p:nvCxnSpPr>
          <p:spPr>
            <a:xfrm rot="5400000" flipH="1" flipV="1">
              <a:off x="5805713" y="5660521"/>
              <a:ext cx="609602" cy="1588"/>
            </a:xfrm>
            <a:prstGeom prst="straightConnector1">
              <a:avLst/>
            </a:prstGeom>
            <a:ln w="88900" cmpd="sng">
              <a:headEnd type="ova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500914" y="5660520"/>
              <a:ext cx="381000" cy="523220"/>
            </a:xfrm>
            <a:prstGeom prst="rect">
              <a:avLst/>
            </a:prstGeom>
            <a:noFill/>
          </p:spPr>
          <p:txBody>
            <a:bodyPr wrap="square" rtlCol="0">
              <a:spAutoFit/>
            </a:bodyPr>
            <a:lstStyle/>
            <a:p>
              <a:r>
                <a:rPr lang="en-US" sz="2800">
                  <a:latin typeface="Nina" pitchFamily="34" charset="0"/>
                </a:rPr>
                <a:t>p</a:t>
              </a:r>
            </a:p>
          </p:txBody>
        </p:sp>
      </p:grpSp>
      <p:grpSp>
        <p:nvGrpSpPr>
          <p:cNvPr id="56" name="Group 55"/>
          <p:cNvGrpSpPr/>
          <p:nvPr/>
        </p:nvGrpSpPr>
        <p:grpSpPr>
          <a:xfrm>
            <a:off x="6190344" y="1781628"/>
            <a:ext cx="610394" cy="827226"/>
            <a:chOff x="5500914" y="5356514"/>
            <a:chExt cx="610394" cy="827226"/>
          </a:xfrm>
        </p:grpSpPr>
        <p:cxnSp>
          <p:nvCxnSpPr>
            <p:cNvPr id="57" name="Straight Arrow Connector 56"/>
            <p:cNvCxnSpPr/>
            <p:nvPr/>
          </p:nvCxnSpPr>
          <p:spPr>
            <a:xfrm rot="5400000" flipH="1" flipV="1">
              <a:off x="5805713" y="5660521"/>
              <a:ext cx="609602" cy="1588"/>
            </a:xfrm>
            <a:prstGeom prst="straightConnector1">
              <a:avLst/>
            </a:prstGeom>
            <a:ln w="88900" cmpd="sng">
              <a:headEnd type="ova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500914" y="5660520"/>
              <a:ext cx="381000" cy="523220"/>
            </a:xfrm>
            <a:prstGeom prst="rect">
              <a:avLst/>
            </a:prstGeom>
            <a:noFill/>
          </p:spPr>
          <p:txBody>
            <a:bodyPr wrap="square" rtlCol="0">
              <a:spAutoFit/>
            </a:bodyPr>
            <a:lstStyle/>
            <a:p>
              <a:r>
                <a:rPr lang="en-US" sz="2800">
                  <a:latin typeface="Nina" pitchFamily="34" charset="0"/>
                </a:rPr>
                <a:t>p</a:t>
              </a:r>
            </a:p>
          </p:txBody>
        </p:sp>
      </p:grpSp>
      <p:sp>
        <p:nvSpPr>
          <p:cNvPr id="59" name="TextBox 58"/>
          <p:cNvSpPr txBox="1"/>
          <p:nvPr/>
        </p:nvSpPr>
        <p:spPr>
          <a:xfrm>
            <a:off x="3331032" y="4071258"/>
            <a:ext cx="2057400" cy="461665"/>
          </a:xfrm>
          <a:prstGeom prst="rect">
            <a:avLst/>
          </a:prstGeom>
          <a:noFill/>
        </p:spPr>
        <p:txBody>
          <a:bodyPr wrap="square" rtlCol="0">
            <a:spAutoFit/>
          </a:bodyPr>
          <a:lstStyle/>
          <a:p>
            <a:r>
              <a:rPr lang="en-US" sz="2400">
                <a:latin typeface="Nina" pitchFamily="34" charset="0"/>
                <a:cs typeface="Tahoma" pitchFamily="34" charset="0"/>
              </a:rPr>
              <a:t>*p = 40;</a:t>
            </a:r>
          </a:p>
        </p:txBody>
      </p:sp>
      <p:sp>
        <p:nvSpPr>
          <p:cNvPr id="60" name="TextBox 59"/>
          <p:cNvSpPr txBox="1"/>
          <p:nvPr/>
        </p:nvSpPr>
        <p:spPr>
          <a:xfrm>
            <a:off x="7482114" y="1404258"/>
            <a:ext cx="533400" cy="400110"/>
          </a:xfrm>
          <a:prstGeom prst="rect">
            <a:avLst/>
          </a:prstGeom>
          <a:noFill/>
        </p:spPr>
        <p:txBody>
          <a:bodyPr wrap="square" rtlCol="0">
            <a:spAutoFit/>
          </a:bodyPr>
          <a:lstStyle/>
          <a:p>
            <a:r>
              <a:rPr lang="en-US" sz="2000" b="1">
                <a:solidFill>
                  <a:schemeClr val="bg1"/>
                </a:solidFill>
                <a:latin typeface="Nina" pitchFamily="34" charset="0"/>
              </a:rPr>
              <a:t>40</a:t>
            </a:r>
          </a:p>
        </p:txBody>
      </p:sp>
      <p:sp>
        <p:nvSpPr>
          <p:cNvPr id="33" name="TextBox 32"/>
          <p:cNvSpPr txBox="1"/>
          <p:nvPr/>
        </p:nvSpPr>
        <p:spPr>
          <a:xfrm>
            <a:off x="6629400" y="1400628"/>
            <a:ext cx="533400" cy="400110"/>
          </a:xfrm>
          <a:prstGeom prst="rect">
            <a:avLst/>
          </a:prstGeom>
          <a:noFill/>
        </p:spPr>
        <p:txBody>
          <a:bodyPr wrap="square" rtlCol="0">
            <a:spAutoFit/>
          </a:bodyPr>
          <a:lstStyle/>
          <a:p>
            <a:r>
              <a:rPr lang="en-US" sz="2000" b="1">
                <a:solidFill>
                  <a:schemeClr val="bg1"/>
                </a:solidFill>
                <a:latin typeface="Nina" pitchFamily="34" charset="0"/>
              </a:rPr>
              <a:t>30</a:t>
            </a:r>
          </a:p>
        </p:txBody>
      </p:sp>
      <p:sp>
        <p:nvSpPr>
          <p:cNvPr id="35" name="TextBox 34"/>
          <p:cNvSpPr txBox="1"/>
          <p:nvPr/>
        </p:nvSpPr>
        <p:spPr>
          <a:xfrm>
            <a:off x="8276772" y="1400628"/>
            <a:ext cx="533400" cy="400110"/>
          </a:xfrm>
          <a:prstGeom prst="rect">
            <a:avLst/>
          </a:prstGeom>
          <a:noFill/>
        </p:spPr>
        <p:txBody>
          <a:bodyPr wrap="square" rtlCol="0">
            <a:spAutoFit/>
          </a:bodyPr>
          <a:lstStyle/>
          <a:p>
            <a:r>
              <a:rPr lang="en-US" sz="2000" b="1">
                <a:solidFill>
                  <a:schemeClr val="bg1"/>
                </a:solidFill>
                <a:latin typeface="Nina" pitchFamily="34" charset="0"/>
              </a:rPr>
              <a:t>50</a:t>
            </a:r>
          </a:p>
        </p:txBody>
      </p:sp>
      <p:grpSp>
        <p:nvGrpSpPr>
          <p:cNvPr id="41" name="Group 40"/>
          <p:cNvGrpSpPr/>
          <p:nvPr/>
        </p:nvGrpSpPr>
        <p:grpSpPr>
          <a:xfrm>
            <a:off x="7162006" y="1752624"/>
            <a:ext cx="610394" cy="827226"/>
            <a:chOff x="5500914" y="5356514"/>
            <a:chExt cx="610394" cy="827226"/>
          </a:xfrm>
        </p:grpSpPr>
        <p:cxnSp>
          <p:nvCxnSpPr>
            <p:cNvPr id="42" name="Straight Arrow Connector 41"/>
            <p:cNvCxnSpPr/>
            <p:nvPr/>
          </p:nvCxnSpPr>
          <p:spPr>
            <a:xfrm rot="5400000" flipH="1" flipV="1">
              <a:off x="5805713" y="5660521"/>
              <a:ext cx="609602" cy="1588"/>
            </a:xfrm>
            <a:prstGeom prst="straightConnector1">
              <a:avLst/>
            </a:prstGeom>
            <a:ln w="88900" cmpd="sng">
              <a:headEnd type="ova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500914" y="5660520"/>
              <a:ext cx="381000" cy="523220"/>
            </a:xfrm>
            <a:prstGeom prst="rect">
              <a:avLst/>
            </a:prstGeom>
            <a:noFill/>
          </p:spPr>
          <p:txBody>
            <a:bodyPr wrap="square" rtlCol="0">
              <a:spAutoFit/>
            </a:bodyPr>
            <a:lstStyle/>
            <a:p>
              <a:r>
                <a:rPr lang="en-US" sz="2800">
                  <a:latin typeface="Nina" pitchFamily="34" charset="0"/>
                </a:rPr>
                <a:t>p</a:t>
              </a:r>
            </a:p>
          </p:txBody>
        </p:sp>
      </p:grpSp>
      <p:sp>
        <p:nvSpPr>
          <p:cNvPr id="44" name="TextBox 43"/>
          <p:cNvSpPr txBox="1"/>
          <p:nvPr/>
        </p:nvSpPr>
        <p:spPr>
          <a:xfrm>
            <a:off x="1023258" y="4575630"/>
            <a:ext cx="2286000" cy="461665"/>
          </a:xfrm>
          <a:prstGeom prst="rect">
            <a:avLst/>
          </a:prstGeom>
          <a:noFill/>
        </p:spPr>
        <p:txBody>
          <a:bodyPr wrap="square" rtlCol="0">
            <a:spAutoFit/>
          </a:bodyPr>
          <a:lstStyle/>
          <a:p>
            <a:r>
              <a:rPr lang="en-US" sz="2400">
                <a:latin typeface="Nina" pitchFamily="34" charset="0"/>
              </a:rPr>
              <a:t>p = numbers;</a:t>
            </a:r>
          </a:p>
        </p:txBody>
      </p:sp>
      <p:sp>
        <p:nvSpPr>
          <p:cNvPr id="47" name="TextBox 46"/>
          <p:cNvSpPr txBox="1"/>
          <p:nvPr/>
        </p:nvSpPr>
        <p:spPr>
          <a:xfrm>
            <a:off x="3352794" y="4611918"/>
            <a:ext cx="2133600" cy="461665"/>
          </a:xfrm>
          <a:prstGeom prst="rect">
            <a:avLst/>
          </a:prstGeom>
          <a:noFill/>
        </p:spPr>
        <p:txBody>
          <a:bodyPr wrap="square" rtlCol="0">
            <a:spAutoFit/>
          </a:bodyPr>
          <a:lstStyle/>
          <a:p>
            <a:r>
              <a:rPr lang="en-US" sz="2400">
                <a:latin typeface="Nina" pitchFamily="34" charset="0"/>
              </a:rPr>
              <a:t>*(p+4) = 50;</a:t>
            </a:r>
          </a:p>
        </p:txBody>
      </p:sp>
      <p:grpSp>
        <p:nvGrpSpPr>
          <p:cNvPr id="48" name="Group 47"/>
          <p:cNvGrpSpPr/>
          <p:nvPr/>
        </p:nvGrpSpPr>
        <p:grpSpPr>
          <a:xfrm>
            <a:off x="4597398" y="1763502"/>
            <a:ext cx="610394" cy="827226"/>
            <a:chOff x="5500914" y="5356514"/>
            <a:chExt cx="610394" cy="827226"/>
          </a:xfrm>
        </p:grpSpPr>
        <p:cxnSp>
          <p:nvCxnSpPr>
            <p:cNvPr id="61" name="Straight Arrow Connector 60"/>
            <p:cNvCxnSpPr/>
            <p:nvPr/>
          </p:nvCxnSpPr>
          <p:spPr>
            <a:xfrm rot="5400000" flipH="1" flipV="1">
              <a:off x="5805713" y="5660521"/>
              <a:ext cx="609602" cy="1588"/>
            </a:xfrm>
            <a:prstGeom prst="straightConnector1">
              <a:avLst/>
            </a:prstGeom>
            <a:ln w="88900" cmpd="sng">
              <a:headEnd type="ova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00914" y="5660520"/>
              <a:ext cx="381000" cy="523220"/>
            </a:xfrm>
            <a:prstGeom prst="rect">
              <a:avLst/>
            </a:prstGeom>
            <a:noFill/>
          </p:spPr>
          <p:txBody>
            <a:bodyPr wrap="square" rtlCol="0">
              <a:spAutoFit/>
            </a:bodyPr>
            <a:lstStyle/>
            <a:p>
              <a:r>
                <a:rPr lang="en-US" sz="2800">
                  <a:latin typeface="Nina" pitchFamily="34" charset="0"/>
                </a:rPr>
                <a:t>p</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par>
                                <p:cTn id="17" presetID="53"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Effect transition="in" filter="fade">
                                      <p:cBhvr>
                                        <p:cTn id="35" dur="500"/>
                                        <p:tgtEl>
                                          <p:spTgt spid="18"/>
                                        </p:tgtEl>
                                      </p:cBhvr>
                                    </p:animEffect>
                                  </p:childTnLst>
                                </p:cTn>
                              </p:par>
                              <p:par>
                                <p:cTn id="36" presetID="53"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55" presetClass="exit" presetSubtype="0" fill="hold" nodeType="clickEffect">
                                  <p:stCondLst>
                                    <p:cond delay="0"/>
                                  </p:stCondLst>
                                  <p:childTnLst>
                                    <p:anim calcmode="lin" valueType="num">
                                      <p:cBhvr>
                                        <p:cTn id="51" dur="500"/>
                                        <p:tgtEl>
                                          <p:spTgt spid="10"/>
                                        </p:tgtEl>
                                        <p:attrNameLst>
                                          <p:attrName>ppt_w</p:attrName>
                                        </p:attrNameLst>
                                      </p:cBhvr>
                                      <p:tavLst>
                                        <p:tav tm="0">
                                          <p:val>
                                            <p:strVal val="ppt_w"/>
                                          </p:val>
                                        </p:tav>
                                        <p:tav tm="100000">
                                          <p:val>
                                            <p:strVal val="ppt_w*0.70"/>
                                          </p:val>
                                        </p:tav>
                                      </p:tavLst>
                                    </p:anim>
                                    <p:anim calcmode="lin" valueType="num">
                                      <p:cBhvr>
                                        <p:cTn id="52" dur="500"/>
                                        <p:tgtEl>
                                          <p:spTgt spid="10"/>
                                        </p:tgtEl>
                                        <p:attrNameLst>
                                          <p:attrName>ppt_h</p:attrName>
                                        </p:attrNameLst>
                                      </p:cBhvr>
                                      <p:tavLst>
                                        <p:tav tm="0">
                                          <p:val>
                                            <p:strVal val="ppt_h"/>
                                          </p:val>
                                        </p:tav>
                                        <p:tav tm="100000">
                                          <p:val>
                                            <p:strVal val="ppt_h"/>
                                          </p:val>
                                        </p:tav>
                                      </p:tavLst>
                                    </p:anim>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55" presetClass="exit" presetSubtype="0" fill="hold" grpId="1" nodeType="withEffect">
                                  <p:stCondLst>
                                    <p:cond delay="0"/>
                                  </p:stCondLst>
                                  <p:childTnLst>
                                    <p:anim calcmode="lin" valueType="num">
                                      <p:cBhvr>
                                        <p:cTn id="56" dur="500"/>
                                        <p:tgtEl>
                                          <p:spTgt spid="18"/>
                                        </p:tgtEl>
                                        <p:attrNameLst>
                                          <p:attrName>ppt_w</p:attrName>
                                        </p:attrNameLst>
                                      </p:cBhvr>
                                      <p:tavLst>
                                        <p:tav tm="0">
                                          <p:val>
                                            <p:strVal val="ppt_w"/>
                                          </p:val>
                                        </p:tav>
                                        <p:tav tm="100000">
                                          <p:val>
                                            <p:strVal val="ppt_w*0.70"/>
                                          </p:val>
                                        </p:tav>
                                      </p:tavLst>
                                    </p:anim>
                                    <p:anim calcmode="lin" valueType="num">
                                      <p:cBhvr>
                                        <p:cTn id="57" dur="500"/>
                                        <p:tgtEl>
                                          <p:spTgt spid="18"/>
                                        </p:tgtEl>
                                        <p:attrNameLst>
                                          <p:attrName>ppt_h</p:attrName>
                                        </p:attrNameLst>
                                      </p:cBhvr>
                                      <p:tavLst>
                                        <p:tav tm="0">
                                          <p:val>
                                            <p:strVal val="ppt_h"/>
                                          </p:val>
                                        </p:tav>
                                        <p:tav tm="100000">
                                          <p:val>
                                            <p:strVal val="ppt_h"/>
                                          </p:val>
                                        </p:tav>
                                      </p:tavLst>
                                    </p:anim>
                                    <p:animEffect transition="out" filter="fade">
                                      <p:cBhvr>
                                        <p:cTn id="58" dur="500"/>
                                        <p:tgtEl>
                                          <p:spTgt spid="18"/>
                                        </p:tgtEl>
                                      </p:cBhvr>
                                    </p:animEffect>
                                    <p:set>
                                      <p:cBhvr>
                                        <p:cTn id="59" dur="1" fill="hold">
                                          <p:stCondLst>
                                            <p:cond delay="499"/>
                                          </p:stCondLst>
                                        </p:cTn>
                                        <p:tgtEl>
                                          <p:spTgt spid="18"/>
                                        </p:tgtEl>
                                        <p:attrNameLst>
                                          <p:attrName>style.visibility</p:attrName>
                                        </p:attrNameLst>
                                      </p:cBhvr>
                                      <p:to>
                                        <p:strVal val="hidden"/>
                                      </p:to>
                                    </p:set>
                                  </p:childTnLst>
                                </p:cTn>
                              </p:par>
                            </p:childTnLst>
                          </p:cTn>
                        </p:par>
                        <p:par>
                          <p:cTn id="60" fill="hold">
                            <p:stCondLst>
                              <p:cond delay="500"/>
                            </p:stCondLst>
                            <p:childTnLst>
                              <p:par>
                                <p:cTn id="61" presetID="53" presetClass="entr" presetSubtype="0" fill="hold" nodeType="afterEffect">
                                  <p:stCondLst>
                                    <p:cond delay="0"/>
                                  </p:stCondLst>
                                  <p:childTnLst>
                                    <p:set>
                                      <p:cBhvr>
                                        <p:cTn id="62" dur="1" fill="hold">
                                          <p:stCondLst>
                                            <p:cond delay="0"/>
                                          </p:stCondLst>
                                        </p:cTn>
                                        <p:tgtEl>
                                          <p:spTgt spid="63"/>
                                        </p:tgtEl>
                                        <p:attrNameLst>
                                          <p:attrName>style.visibility</p:attrName>
                                        </p:attrNameLst>
                                      </p:cBhvr>
                                      <p:to>
                                        <p:strVal val="visible"/>
                                      </p:to>
                                    </p:set>
                                    <p:anim calcmode="lin" valueType="num">
                                      <p:cBhvr>
                                        <p:cTn id="63" dur="500" fill="hold"/>
                                        <p:tgtEl>
                                          <p:spTgt spid="63"/>
                                        </p:tgtEl>
                                        <p:attrNameLst>
                                          <p:attrName>ppt_w</p:attrName>
                                        </p:attrNameLst>
                                      </p:cBhvr>
                                      <p:tavLst>
                                        <p:tav tm="0">
                                          <p:val>
                                            <p:fltVal val="0"/>
                                          </p:val>
                                        </p:tav>
                                        <p:tav tm="100000">
                                          <p:val>
                                            <p:strVal val="#ppt_w"/>
                                          </p:val>
                                        </p:tav>
                                      </p:tavLst>
                                    </p:anim>
                                    <p:anim calcmode="lin" valueType="num">
                                      <p:cBhvr>
                                        <p:cTn id="64" dur="500" fill="hold"/>
                                        <p:tgtEl>
                                          <p:spTgt spid="63"/>
                                        </p:tgtEl>
                                        <p:attrNameLst>
                                          <p:attrName>ppt_h</p:attrName>
                                        </p:attrNameLst>
                                      </p:cBhvr>
                                      <p:tavLst>
                                        <p:tav tm="0">
                                          <p:val>
                                            <p:fltVal val="0"/>
                                          </p:val>
                                        </p:tav>
                                        <p:tav tm="100000">
                                          <p:val>
                                            <p:strVal val="#ppt_h"/>
                                          </p:val>
                                        </p:tav>
                                      </p:tavLst>
                                    </p:anim>
                                    <p:animEffect transition="in" filter="fade">
                                      <p:cBhvr>
                                        <p:cTn id="65" dur="500"/>
                                        <p:tgtEl>
                                          <p:spTgt spid="63"/>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0"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Effect transition="in" filter="fade">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0"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p:cTn id="77" dur="500" fill="hold"/>
                                        <p:tgtEl>
                                          <p:spTgt spid="20"/>
                                        </p:tgtEl>
                                        <p:attrNameLst>
                                          <p:attrName>ppt_w</p:attrName>
                                        </p:attrNameLst>
                                      </p:cBhvr>
                                      <p:tavLst>
                                        <p:tav tm="0">
                                          <p:val>
                                            <p:fltVal val="0"/>
                                          </p:val>
                                        </p:tav>
                                        <p:tav tm="100000">
                                          <p:val>
                                            <p:strVal val="#ppt_w"/>
                                          </p:val>
                                        </p:tav>
                                      </p:tavLst>
                                    </p:anim>
                                    <p:anim calcmode="lin" valueType="num">
                                      <p:cBhvr>
                                        <p:cTn id="78" dur="500" fill="hold"/>
                                        <p:tgtEl>
                                          <p:spTgt spid="20"/>
                                        </p:tgtEl>
                                        <p:attrNameLst>
                                          <p:attrName>ppt_h</p:attrName>
                                        </p:attrNameLst>
                                      </p:cBhvr>
                                      <p:tavLst>
                                        <p:tav tm="0">
                                          <p:val>
                                            <p:fltVal val="0"/>
                                          </p:val>
                                        </p:tav>
                                        <p:tav tm="100000">
                                          <p:val>
                                            <p:strVal val="#ppt_h"/>
                                          </p:val>
                                        </p:tav>
                                      </p:tavLst>
                                    </p:anim>
                                    <p:animEffect transition="in" filter="fade">
                                      <p:cBhvr>
                                        <p:cTn id="79" dur="500"/>
                                        <p:tgtEl>
                                          <p:spTgt spid="20"/>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0" fill="hold" grpId="0" nodeType="clickEffect">
                                  <p:stCondLst>
                                    <p:cond delay="0"/>
                                  </p:stCondLst>
                                  <p:childTnLst>
                                    <p:set>
                                      <p:cBhvr>
                                        <p:cTn id="83" dur="1" fill="hold">
                                          <p:stCondLst>
                                            <p:cond delay="0"/>
                                          </p:stCondLst>
                                        </p:cTn>
                                        <p:tgtEl>
                                          <p:spTgt spid="37"/>
                                        </p:tgtEl>
                                        <p:attrNameLst>
                                          <p:attrName>style.visibility</p:attrName>
                                        </p:attrNameLst>
                                      </p:cBhvr>
                                      <p:to>
                                        <p:strVal val="visible"/>
                                      </p:to>
                                    </p:set>
                                    <p:anim calcmode="lin" valueType="num">
                                      <p:cBhvr>
                                        <p:cTn id="84" dur="500" fill="hold"/>
                                        <p:tgtEl>
                                          <p:spTgt spid="37"/>
                                        </p:tgtEl>
                                        <p:attrNameLst>
                                          <p:attrName>ppt_w</p:attrName>
                                        </p:attrNameLst>
                                      </p:cBhvr>
                                      <p:tavLst>
                                        <p:tav tm="0">
                                          <p:val>
                                            <p:fltVal val="0"/>
                                          </p:val>
                                        </p:tav>
                                        <p:tav tm="100000">
                                          <p:val>
                                            <p:strVal val="#ppt_w"/>
                                          </p:val>
                                        </p:tav>
                                      </p:tavLst>
                                    </p:anim>
                                    <p:anim calcmode="lin" valueType="num">
                                      <p:cBhvr>
                                        <p:cTn id="85" dur="500" fill="hold"/>
                                        <p:tgtEl>
                                          <p:spTgt spid="37"/>
                                        </p:tgtEl>
                                        <p:attrNameLst>
                                          <p:attrName>ppt_h</p:attrName>
                                        </p:attrNameLst>
                                      </p:cBhvr>
                                      <p:tavLst>
                                        <p:tav tm="0">
                                          <p:val>
                                            <p:fltVal val="0"/>
                                          </p:val>
                                        </p:tav>
                                        <p:tav tm="100000">
                                          <p:val>
                                            <p:strVal val="#ppt_h"/>
                                          </p:val>
                                        </p:tav>
                                      </p:tavLst>
                                    </p:anim>
                                    <p:animEffect transition="in" filter="fade">
                                      <p:cBhvr>
                                        <p:cTn id="86" dur="500"/>
                                        <p:tgtEl>
                                          <p:spTgt spid="37"/>
                                        </p:tgtEl>
                                      </p:cBhvr>
                                    </p:animEffect>
                                  </p:childTnLst>
                                </p:cTn>
                              </p:par>
                            </p:childTnLst>
                          </p:cTn>
                        </p:par>
                      </p:childTnLst>
                    </p:cTn>
                  </p:par>
                  <p:par>
                    <p:cTn id="87" fill="hold">
                      <p:stCondLst>
                        <p:cond delay="indefinite"/>
                      </p:stCondLst>
                      <p:childTnLst>
                        <p:par>
                          <p:cTn id="88" fill="hold">
                            <p:stCondLst>
                              <p:cond delay="0"/>
                            </p:stCondLst>
                            <p:childTnLst>
                              <p:par>
                                <p:cTn id="89" presetID="55" presetClass="exit" presetSubtype="0" fill="hold" nodeType="clickEffect">
                                  <p:stCondLst>
                                    <p:cond delay="0"/>
                                  </p:stCondLst>
                                  <p:childTnLst>
                                    <p:anim calcmode="lin" valueType="num">
                                      <p:cBhvr>
                                        <p:cTn id="90" dur="1000"/>
                                        <p:tgtEl>
                                          <p:spTgt spid="63"/>
                                        </p:tgtEl>
                                        <p:attrNameLst>
                                          <p:attrName>ppt_w</p:attrName>
                                        </p:attrNameLst>
                                      </p:cBhvr>
                                      <p:tavLst>
                                        <p:tav tm="0">
                                          <p:val>
                                            <p:strVal val="ppt_w"/>
                                          </p:val>
                                        </p:tav>
                                        <p:tav tm="100000">
                                          <p:val>
                                            <p:strVal val="ppt_w*0.70"/>
                                          </p:val>
                                        </p:tav>
                                      </p:tavLst>
                                    </p:anim>
                                    <p:anim calcmode="lin" valueType="num">
                                      <p:cBhvr>
                                        <p:cTn id="91" dur="1000"/>
                                        <p:tgtEl>
                                          <p:spTgt spid="63"/>
                                        </p:tgtEl>
                                        <p:attrNameLst>
                                          <p:attrName>ppt_h</p:attrName>
                                        </p:attrNameLst>
                                      </p:cBhvr>
                                      <p:tavLst>
                                        <p:tav tm="0">
                                          <p:val>
                                            <p:strVal val="ppt_h"/>
                                          </p:val>
                                        </p:tav>
                                        <p:tav tm="100000">
                                          <p:val>
                                            <p:strVal val="ppt_h"/>
                                          </p:val>
                                        </p:tav>
                                      </p:tavLst>
                                    </p:anim>
                                    <p:animEffect transition="out" filter="fade">
                                      <p:cBhvr>
                                        <p:cTn id="92" dur="1000"/>
                                        <p:tgtEl>
                                          <p:spTgt spid="63"/>
                                        </p:tgtEl>
                                      </p:cBhvr>
                                    </p:animEffect>
                                    <p:set>
                                      <p:cBhvr>
                                        <p:cTn id="93" dur="1" fill="hold">
                                          <p:stCondLst>
                                            <p:cond delay="999"/>
                                          </p:stCondLst>
                                        </p:cTn>
                                        <p:tgtEl>
                                          <p:spTgt spid="63"/>
                                        </p:tgtEl>
                                        <p:attrNameLst>
                                          <p:attrName>style.visibility</p:attrName>
                                        </p:attrNameLst>
                                      </p:cBhvr>
                                      <p:to>
                                        <p:strVal val="hidden"/>
                                      </p:to>
                                    </p:set>
                                  </p:childTnLst>
                                </p:cTn>
                              </p:par>
                              <p:par>
                                <p:cTn id="94" presetID="53" presetClass="entr" presetSubtype="0" fill="hold" nodeType="with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p:cTn id="96" dur="500" fill="hold"/>
                                        <p:tgtEl>
                                          <p:spTgt spid="49"/>
                                        </p:tgtEl>
                                        <p:attrNameLst>
                                          <p:attrName>ppt_w</p:attrName>
                                        </p:attrNameLst>
                                      </p:cBhvr>
                                      <p:tavLst>
                                        <p:tav tm="0">
                                          <p:val>
                                            <p:fltVal val="0"/>
                                          </p:val>
                                        </p:tav>
                                        <p:tav tm="100000">
                                          <p:val>
                                            <p:strVal val="#ppt_w"/>
                                          </p:val>
                                        </p:tav>
                                      </p:tavLst>
                                    </p:anim>
                                    <p:anim calcmode="lin" valueType="num">
                                      <p:cBhvr>
                                        <p:cTn id="97" dur="500" fill="hold"/>
                                        <p:tgtEl>
                                          <p:spTgt spid="49"/>
                                        </p:tgtEl>
                                        <p:attrNameLst>
                                          <p:attrName>ppt_h</p:attrName>
                                        </p:attrNameLst>
                                      </p:cBhvr>
                                      <p:tavLst>
                                        <p:tav tm="0">
                                          <p:val>
                                            <p:fltVal val="0"/>
                                          </p:val>
                                        </p:tav>
                                        <p:tav tm="100000">
                                          <p:val>
                                            <p:strVal val="#ppt_h"/>
                                          </p:val>
                                        </p:tav>
                                      </p:tavLst>
                                    </p:anim>
                                    <p:animEffect transition="in" filter="fade">
                                      <p:cBhvr>
                                        <p:cTn id="98" dur="500"/>
                                        <p:tgtEl>
                                          <p:spTgt spid="49"/>
                                        </p:tgtEl>
                                      </p:cBhvr>
                                    </p:animEffect>
                                  </p:childTnLst>
                                </p:cTn>
                              </p:par>
                              <p:par>
                                <p:cTn id="99" presetID="63" presetClass="path" presetSubtype="0" accel="50000" decel="50000" fill="hold" nodeType="withEffect">
                                  <p:stCondLst>
                                    <p:cond delay="0"/>
                                  </p:stCondLst>
                                  <p:childTnLst>
                                    <p:animMotion origin="layout" path="M -3.33333E-6 2.89017E-7 L 0.09167 2.89017E-7 " pathEditMode="relative" rAng="0" ptsTypes="AA">
                                      <p:cBhvr>
                                        <p:cTn id="100" dur="2000" fill="hold"/>
                                        <p:tgtEl>
                                          <p:spTgt spid="49"/>
                                        </p:tgtEl>
                                        <p:attrNameLst>
                                          <p:attrName>ppt_x</p:attrName>
                                          <p:attrName>ppt_y</p:attrName>
                                        </p:attrNameLst>
                                      </p:cBhvr>
                                      <p:rCtr x="46" y="0"/>
                                    </p:animMotion>
                                  </p:childTnLst>
                                </p:cTn>
                              </p:par>
                            </p:childTnLst>
                          </p:cTn>
                        </p:par>
                      </p:childTnLst>
                    </p:cTn>
                  </p:par>
                  <p:par>
                    <p:cTn id="101" fill="hold">
                      <p:stCondLst>
                        <p:cond delay="indefinite"/>
                      </p:stCondLst>
                      <p:childTnLst>
                        <p:par>
                          <p:cTn id="102" fill="hold">
                            <p:stCondLst>
                              <p:cond delay="0"/>
                            </p:stCondLst>
                            <p:childTnLst>
                              <p:par>
                                <p:cTn id="103" presetID="53" presetClass="entr" presetSubtype="0" fill="hold" grpId="0" nodeType="clickEffect">
                                  <p:stCondLst>
                                    <p:cond delay="0"/>
                                  </p:stCondLst>
                                  <p:childTnLst>
                                    <p:set>
                                      <p:cBhvr>
                                        <p:cTn id="104" dur="1" fill="hold">
                                          <p:stCondLst>
                                            <p:cond delay="0"/>
                                          </p:stCondLst>
                                        </p:cTn>
                                        <p:tgtEl>
                                          <p:spTgt spid="38"/>
                                        </p:tgtEl>
                                        <p:attrNameLst>
                                          <p:attrName>style.visibility</p:attrName>
                                        </p:attrNameLst>
                                      </p:cBhvr>
                                      <p:to>
                                        <p:strVal val="visible"/>
                                      </p:to>
                                    </p:set>
                                    <p:anim calcmode="lin" valueType="num">
                                      <p:cBhvr>
                                        <p:cTn id="105" dur="500" fill="hold"/>
                                        <p:tgtEl>
                                          <p:spTgt spid="38"/>
                                        </p:tgtEl>
                                        <p:attrNameLst>
                                          <p:attrName>ppt_w</p:attrName>
                                        </p:attrNameLst>
                                      </p:cBhvr>
                                      <p:tavLst>
                                        <p:tav tm="0">
                                          <p:val>
                                            <p:fltVal val="0"/>
                                          </p:val>
                                        </p:tav>
                                        <p:tav tm="100000">
                                          <p:val>
                                            <p:strVal val="#ppt_w"/>
                                          </p:val>
                                        </p:tav>
                                      </p:tavLst>
                                    </p:anim>
                                    <p:anim calcmode="lin" valueType="num">
                                      <p:cBhvr>
                                        <p:cTn id="106" dur="500" fill="hold"/>
                                        <p:tgtEl>
                                          <p:spTgt spid="38"/>
                                        </p:tgtEl>
                                        <p:attrNameLst>
                                          <p:attrName>ppt_h</p:attrName>
                                        </p:attrNameLst>
                                      </p:cBhvr>
                                      <p:tavLst>
                                        <p:tav tm="0">
                                          <p:val>
                                            <p:fltVal val="0"/>
                                          </p:val>
                                        </p:tav>
                                        <p:tav tm="100000">
                                          <p:val>
                                            <p:strVal val="#ppt_h"/>
                                          </p:val>
                                        </p:tav>
                                      </p:tavLst>
                                    </p:anim>
                                    <p:animEffect transition="in" filter="fade">
                                      <p:cBhvr>
                                        <p:cTn id="107" dur="500"/>
                                        <p:tgtEl>
                                          <p:spTgt spid="38"/>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0" fill="hold" grpId="0" nodeType="clickEffect">
                                  <p:stCondLst>
                                    <p:cond delay="0"/>
                                  </p:stCondLst>
                                  <p:childTnLst>
                                    <p:set>
                                      <p:cBhvr>
                                        <p:cTn id="111" dur="1" fill="hold">
                                          <p:stCondLst>
                                            <p:cond delay="0"/>
                                          </p:stCondLst>
                                        </p:cTn>
                                        <p:tgtEl>
                                          <p:spTgt spid="51"/>
                                        </p:tgtEl>
                                        <p:attrNameLst>
                                          <p:attrName>style.visibility</p:attrName>
                                        </p:attrNameLst>
                                      </p:cBhvr>
                                      <p:to>
                                        <p:strVal val="visible"/>
                                      </p:to>
                                    </p:set>
                                    <p:anim calcmode="lin" valueType="num">
                                      <p:cBhvr>
                                        <p:cTn id="112" dur="500" fill="hold"/>
                                        <p:tgtEl>
                                          <p:spTgt spid="51"/>
                                        </p:tgtEl>
                                        <p:attrNameLst>
                                          <p:attrName>ppt_w</p:attrName>
                                        </p:attrNameLst>
                                      </p:cBhvr>
                                      <p:tavLst>
                                        <p:tav tm="0">
                                          <p:val>
                                            <p:fltVal val="0"/>
                                          </p:val>
                                        </p:tav>
                                        <p:tav tm="100000">
                                          <p:val>
                                            <p:strVal val="#ppt_w"/>
                                          </p:val>
                                        </p:tav>
                                      </p:tavLst>
                                    </p:anim>
                                    <p:anim calcmode="lin" valueType="num">
                                      <p:cBhvr>
                                        <p:cTn id="113" dur="500" fill="hold"/>
                                        <p:tgtEl>
                                          <p:spTgt spid="51"/>
                                        </p:tgtEl>
                                        <p:attrNameLst>
                                          <p:attrName>ppt_h</p:attrName>
                                        </p:attrNameLst>
                                      </p:cBhvr>
                                      <p:tavLst>
                                        <p:tav tm="0">
                                          <p:val>
                                            <p:fltVal val="0"/>
                                          </p:val>
                                        </p:tav>
                                        <p:tav tm="100000">
                                          <p:val>
                                            <p:strVal val="#ppt_h"/>
                                          </p:val>
                                        </p:tav>
                                      </p:tavLst>
                                    </p:anim>
                                    <p:animEffect transition="in" filter="fade">
                                      <p:cBhvr>
                                        <p:cTn id="114" dur="500"/>
                                        <p:tgtEl>
                                          <p:spTgt spid="51"/>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0" fill="hold" grpId="0" nodeType="clickEffect">
                                  <p:stCondLst>
                                    <p:cond delay="0"/>
                                  </p:stCondLst>
                                  <p:childTnLst>
                                    <p:set>
                                      <p:cBhvr>
                                        <p:cTn id="118" dur="1" fill="hold">
                                          <p:stCondLst>
                                            <p:cond delay="0"/>
                                          </p:stCondLst>
                                        </p:cTn>
                                        <p:tgtEl>
                                          <p:spTgt spid="40"/>
                                        </p:tgtEl>
                                        <p:attrNameLst>
                                          <p:attrName>style.visibility</p:attrName>
                                        </p:attrNameLst>
                                      </p:cBhvr>
                                      <p:to>
                                        <p:strVal val="visible"/>
                                      </p:to>
                                    </p:set>
                                    <p:anim calcmode="lin" valueType="num">
                                      <p:cBhvr>
                                        <p:cTn id="119" dur="500" fill="hold"/>
                                        <p:tgtEl>
                                          <p:spTgt spid="40"/>
                                        </p:tgtEl>
                                        <p:attrNameLst>
                                          <p:attrName>ppt_w</p:attrName>
                                        </p:attrNameLst>
                                      </p:cBhvr>
                                      <p:tavLst>
                                        <p:tav tm="0">
                                          <p:val>
                                            <p:fltVal val="0"/>
                                          </p:val>
                                        </p:tav>
                                        <p:tav tm="100000">
                                          <p:val>
                                            <p:strVal val="#ppt_w"/>
                                          </p:val>
                                        </p:tav>
                                      </p:tavLst>
                                    </p:anim>
                                    <p:anim calcmode="lin" valueType="num">
                                      <p:cBhvr>
                                        <p:cTn id="120" dur="500" fill="hold"/>
                                        <p:tgtEl>
                                          <p:spTgt spid="40"/>
                                        </p:tgtEl>
                                        <p:attrNameLst>
                                          <p:attrName>ppt_h</p:attrName>
                                        </p:attrNameLst>
                                      </p:cBhvr>
                                      <p:tavLst>
                                        <p:tav tm="0">
                                          <p:val>
                                            <p:fltVal val="0"/>
                                          </p:val>
                                        </p:tav>
                                        <p:tav tm="100000">
                                          <p:val>
                                            <p:strVal val="#ppt_h"/>
                                          </p:val>
                                        </p:tav>
                                      </p:tavLst>
                                    </p:anim>
                                    <p:animEffect transition="in" filter="fade">
                                      <p:cBhvr>
                                        <p:cTn id="121" dur="500"/>
                                        <p:tgtEl>
                                          <p:spTgt spid="40"/>
                                        </p:tgtEl>
                                      </p:cBhvr>
                                    </p:animEffect>
                                  </p:childTnLst>
                                </p:cTn>
                              </p:par>
                            </p:childTnLst>
                          </p:cTn>
                        </p:par>
                      </p:childTnLst>
                    </p:cTn>
                  </p:par>
                  <p:par>
                    <p:cTn id="122" fill="hold">
                      <p:stCondLst>
                        <p:cond delay="indefinite"/>
                      </p:stCondLst>
                      <p:childTnLst>
                        <p:par>
                          <p:cTn id="123" fill="hold">
                            <p:stCondLst>
                              <p:cond delay="0"/>
                            </p:stCondLst>
                            <p:childTnLst>
                              <p:par>
                                <p:cTn id="124" presetID="55" presetClass="exit" presetSubtype="0" fill="hold" nodeType="clickEffect">
                                  <p:stCondLst>
                                    <p:cond delay="0"/>
                                  </p:stCondLst>
                                  <p:childTnLst>
                                    <p:anim calcmode="lin" valueType="num">
                                      <p:cBhvr>
                                        <p:cTn id="125" dur="500"/>
                                        <p:tgtEl>
                                          <p:spTgt spid="49"/>
                                        </p:tgtEl>
                                        <p:attrNameLst>
                                          <p:attrName>ppt_w</p:attrName>
                                        </p:attrNameLst>
                                      </p:cBhvr>
                                      <p:tavLst>
                                        <p:tav tm="0">
                                          <p:val>
                                            <p:strVal val="ppt_w"/>
                                          </p:val>
                                        </p:tav>
                                        <p:tav tm="100000">
                                          <p:val>
                                            <p:strVal val="ppt_w*0.70"/>
                                          </p:val>
                                        </p:tav>
                                      </p:tavLst>
                                    </p:anim>
                                    <p:anim calcmode="lin" valueType="num">
                                      <p:cBhvr>
                                        <p:cTn id="126" dur="500"/>
                                        <p:tgtEl>
                                          <p:spTgt spid="49"/>
                                        </p:tgtEl>
                                        <p:attrNameLst>
                                          <p:attrName>ppt_h</p:attrName>
                                        </p:attrNameLst>
                                      </p:cBhvr>
                                      <p:tavLst>
                                        <p:tav tm="0">
                                          <p:val>
                                            <p:strVal val="ppt_h"/>
                                          </p:val>
                                        </p:tav>
                                        <p:tav tm="100000">
                                          <p:val>
                                            <p:strVal val="ppt_h"/>
                                          </p:val>
                                        </p:tav>
                                      </p:tavLst>
                                    </p:anim>
                                    <p:animEffect transition="out" filter="fade">
                                      <p:cBhvr>
                                        <p:cTn id="127" dur="500"/>
                                        <p:tgtEl>
                                          <p:spTgt spid="49"/>
                                        </p:tgtEl>
                                      </p:cBhvr>
                                    </p:animEffect>
                                    <p:set>
                                      <p:cBhvr>
                                        <p:cTn id="128" dur="1" fill="hold">
                                          <p:stCondLst>
                                            <p:cond delay="499"/>
                                          </p:stCondLst>
                                        </p:cTn>
                                        <p:tgtEl>
                                          <p:spTgt spid="49"/>
                                        </p:tgtEl>
                                        <p:attrNameLst>
                                          <p:attrName>style.visibility</p:attrName>
                                        </p:attrNameLst>
                                      </p:cBhvr>
                                      <p:to>
                                        <p:strVal val="hidden"/>
                                      </p:to>
                                    </p:set>
                                  </p:childTnLst>
                                </p:cTn>
                              </p:par>
                              <p:par>
                                <p:cTn id="129" presetID="53" presetClass="entr" presetSubtype="0" fill="hold" nodeType="withEffect">
                                  <p:stCondLst>
                                    <p:cond delay="0"/>
                                  </p:stCondLst>
                                  <p:childTnLst>
                                    <p:set>
                                      <p:cBhvr>
                                        <p:cTn id="130" dur="1" fill="hold">
                                          <p:stCondLst>
                                            <p:cond delay="0"/>
                                          </p:stCondLst>
                                        </p:cTn>
                                        <p:tgtEl>
                                          <p:spTgt spid="53"/>
                                        </p:tgtEl>
                                        <p:attrNameLst>
                                          <p:attrName>style.visibility</p:attrName>
                                        </p:attrNameLst>
                                      </p:cBhvr>
                                      <p:to>
                                        <p:strVal val="visible"/>
                                      </p:to>
                                    </p:set>
                                    <p:anim calcmode="lin" valueType="num">
                                      <p:cBhvr>
                                        <p:cTn id="131" dur="500" fill="hold"/>
                                        <p:tgtEl>
                                          <p:spTgt spid="53"/>
                                        </p:tgtEl>
                                        <p:attrNameLst>
                                          <p:attrName>ppt_w</p:attrName>
                                        </p:attrNameLst>
                                      </p:cBhvr>
                                      <p:tavLst>
                                        <p:tav tm="0">
                                          <p:val>
                                            <p:fltVal val="0"/>
                                          </p:val>
                                        </p:tav>
                                        <p:tav tm="100000">
                                          <p:val>
                                            <p:strVal val="#ppt_w"/>
                                          </p:val>
                                        </p:tav>
                                      </p:tavLst>
                                    </p:anim>
                                    <p:anim calcmode="lin" valueType="num">
                                      <p:cBhvr>
                                        <p:cTn id="132" dur="500" fill="hold"/>
                                        <p:tgtEl>
                                          <p:spTgt spid="53"/>
                                        </p:tgtEl>
                                        <p:attrNameLst>
                                          <p:attrName>ppt_h</p:attrName>
                                        </p:attrNameLst>
                                      </p:cBhvr>
                                      <p:tavLst>
                                        <p:tav tm="0">
                                          <p:val>
                                            <p:fltVal val="0"/>
                                          </p:val>
                                        </p:tav>
                                        <p:tav tm="100000">
                                          <p:val>
                                            <p:strVal val="#ppt_h"/>
                                          </p:val>
                                        </p:tav>
                                      </p:tavLst>
                                    </p:anim>
                                    <p:animEffect transition="in" filter="fade">
                                      <p:cBhvr>
                                        <p:cTn id="133" dur="500"/>
                                        <p:tgtEl>
                                          <p:spTgt spid="53"/>
                                        </p:tgtEl>
                                      </p:cBhvr>
                                    </p:animEffect>
                                  </p:childTnLst>
                                </p:cTn>
                              </p:par>
                              <p:par>
                                <p:cTn id="134" presetID="63" presetClass="path" presetSubtype="0" accel="50000" decel="50000" fill="hold" nodeType="withEffect">
                                  <p:stCondLst>
                                    <p:cond delay="0"/>
                                  </p:stCondLst>
                                  <p:childTnLst>
                                    <p:animMotion origin="layout" path="M 0.01025 -0.00647 L 0.11216 -0.00647 " pathEditMode="relative" rAng="0" ptsTypes="AA">
                                      <p:cBhvr>
                                        <p:cTn id="135" dur="2000" fill="hold"/>
                                        <p:tgtEl>
                                          <p:spTgt spid="53"/>
                                        </p:tgtEl>
                                        <p:attrNameLst>
                                          <p:attrName>ppt_x</p:attrName>
                                          <p:attrName>ppt_y</p:attrName>
                                        </p:attrNameLst>
                                      </p:cBhvr>
                                      <p:rCtr x="51" y="0"/>
                                    </p:animMotion>
                                  </p:childTnLst>
                                </p:cTn>
                              </p:par>
                            </p:childTnLst>
                          </p:cTn>
                        </p:par>
                      </p:childTnLst>
                    </p:cTn>
                  </p:par>
                  <p:par>
                    <p:cTn id="136" fill="hold">
                      <p:stCondLst>
                        <p:cond delay="indefinite"/>
                      </p:stCondLst>
                      <p:childTnLst>
                        <p:par>
                          <p:cTn id="137" fill="hold">
                            <p:stCondLst>
                              <p:cond delay="0"/>
                            </p:stCondLst>
                            <p:childTnLst>
                              <p:par>
                                <p:cTn id="138" presetID="53" presetClass="entr" presetSubtype="0" fill="hold" grpId="0" nodeType="clickEffect">
                                  <p:stCondLst>
                                    <p:cond delay="0"/>
                                  </p:stCondLst>
                                  <p:childTnLst>
                                    <p:set>
                                      <p:cBhvr>
                                        <p:cTn id="139" dur="1" fill="hold">
                                          <p:stCondLst>
                                            <p:cond delay="0"/>
                                          </p:stCondLst>
                                        </p:cTn>
                                        <p:tgtEl>
                                          <p:spTgt spid="50"/>
                                        </p:tgtEl>
                                        <p:attrNameLst>
                                          <p:attrName>style.visibility</p:attrName>
                                        </p:attrNameLst>
                                      </p:cBhvr>
                                      <p:to>
                                        <p:strVal val="visible"/>
                                      </p:to>
                                    </p:set>
                                    <p:anim calcmode="lin" valueType="num">
                                      <p:cBhvr>
                                        <p:cTn id="140" dur="500" fill="hold"/>
                                        <p:tgtEl>
                                          <p:spTgt spid="50"/>
                                        </p:tgtEl>
                                        <p:attrNameLst>
                                          <p:attrName>ppt_w</p:attrName>
                                        </p:attrNameLst>
                                      </p:cBhvr>
                                      <p:tavLst>
                                        <p:tav tm="0">
                                          <p:val>
                                            <p:fltVal val="0"/>
                                          </p:val>
                                        </p:tav>
                                        <p:tav tm="100000">
                                          <p:val>
                                            <p:strVal val="#ppt_w"/>
                                          </p:val>
                                        </p:tav>
                                      </p:tavLst>
                                    </p:anim>
                                    <p:anim calcmode="lin" valueType="num">
                                      <p:cBhvr>
                                        <p:cTn id="141" dur="500" fill="hold"/>
                                        <p:tgtEl>
                                          <p:spTgt spid="50"/>
                                        </p:tgtEl>
                                        <p:attrNameLst>
                                          <p:attrName>ppt_h</p:attrName>
                                        </p:attrNameLst>
                                      </p:cBhvr>
                                      <p:tavLst>
                                        <p:tav tm="0">
                                          <p:val>
                                            <p:fltVal val="0"/>
                                          </p:val>
                                        </p:tav>
                                        <p:tav tm="100000">
                                          <p:val>
                                            <p:strVal val="#ppt_h"/>
                                          </p:val>
                                        </p:tav>
                                      </p:tavLst>
                                    </p:anim>
                                    <p:animEffect transition="in" filter="fade">
                                      <p:cBhvr>
                                        <p:cTn id="142" dur="500"/>
                                        <p:tgtEl>
                                          <p:spTgt spid="50"/>
                                        </p:tgtEl>
                                      </p:cBhvr>
                                    </p:animEffect>
                                  </p:childTnLst>
                                </p:cTn>
                              </p:par>
                            </p:childTnLst>
                          </p:cTn>
                        </p:par>
                      </p:childTnLst>
                    </p:cTn>
                  </p:par>
                  <p:par>
                    <p:cTn id="143" fill="hold">
                      <p:stCondLst>
                        <p:cond delay="indefinite"/>
                      </p:stCondLst>
                      <p:childTnLst>
                        <p:par>
                          <p:cTn id="144" fill="hold">
                            <p:stCondLst>
                              <p:cond delay="0"/>
                            </p:stCondLst>
                            <p:childTnLst>
                              <p:par>
                                <p:cTn id="145" presetID="53" presetClass="entr" presetSubtype="0" fill="hold" grpId="0" nodeType="click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500" fill="hold"/>
                                        <p:tgtEl>
                                          <p:spTgt spid="33"/>
                                        </p:tgtEl>
                                        <p:attrNameLst>
                                          <p:attrName>ppt_w</p:attrName>
                                        </p:attrNameLst>
                                      </p:cBhvr>
                                      <p:tavLst>
                                        <p:tav tm="0">
                                          <p:val>
                                            <p:fltVal val="0"/>
                                          </p:val>
                                        </p:tav>
                                        <p:tav tm="100000">
                                          <p:val>
                                            <p:strVal val="#ppt_w"/>
                                          </p:val>
                                        </p:tav>
                                      </p:tavLst>
                                    </p:anim>
                                    <p:anim calcmode="lin" valueType="num">
                                      <p:cBhvr>
                                        <p:cTn id="148" dur="500" fill="hold"/>
                                        <p:tgtEl>
                                          <p:spTgt spid="33"/>
                                        </p:tgtEl>
                                        <p:attrNameLst>
                                          <p:attrName>ppt_h</p:attrName>
                                        </p:attrNameLst>
                                      </p:cBhvr>
                                      <p:tavLst>
                                        <p:tav tm="0">
                                          <p:val>
                                            <p:fltVal val="0"/>
                                          </p:val>
                                        </p:tav>
                                        <p:tav tm="100000">
                                          <p:val>
                                            <p:strVal val="#ppt_h"/>
                                          </p:val>
                                        </p:tav>
                                      </p:tavLst>
                                    </p:anim>
                                    <p:animEffect transition="in" filter="fade">
                                      <p:cBhvr>
                                        <p:cTn id="149" dur="500"/>
                                        <p:tgtEl>
                                          <p:spTgt spid="33"/>
                                        </p:tgtEl>
                                      </p:cBhvr>
                                    </p:animEffect>
                                  </p:childTnLst>
                                </p:cTn>
                              </p:par>
                            </p:childTnLst>
                          </p:cTn>
                        </p:par>
                      </p:childTnLst>
                    </p:cTn>
                  </p:par>
                  <p:par>
                    <p:cTn id="150" fill="hold">
                      <p:stCondLst>
                        <p:cond delay="indefinite"/>
                      </p:stCondLst>
                      <p:childTnLst>
                        <p:par>
                          <p:cTn id="151" fill="hold">
                            <p:stCondLst>
                              <p:cond delay="0"/>
                            </p:stCondLst>
                            <p:childTnLst>
                              <p:par>
                                <p:cTn id="152" presetID="53" presetClass="entr" presetSubtype="0" fill="hold" grpId="0" nodeType="clickEffect">
                                  <p:stCondLst>
                                    <p:cond delay="0"/>
                                  </p:stCondLst>
                                  <p:childTnLst>
                                    <p:set>
                                      <p:cBhvr>
                                        <p:cTn id="153" dur="1" fill="hold">
                                          <p:stCondLst>
                                            <p:cond delay="0"/>
                                          </p:stCondLst>
                                        </p:cTn>
                                        <p:tgtEl>
                                          <p:spTgt spid="52"/>
                                        </p:tgtEl>
                                        <p:attrNameLst>
                                          <p:attrName>style.visibility</p:attrName>
                                        </p:attrNameLst>
                                      </p:cBhvr>
                                      <p:to>
                                        <p:strVal val="visible"/>
                                      </p:to>
                                    </p:set>
                                    <p:anim calcmode="lin" valueType="num">
                                      <p:cBhvr>
                                        <p:cTn id="154" dur="500" fill="hold"/>
                                        <p:tgtEl>
                                          <p:spTgt spid="52"/>
                                        </p:tgtEl>
                                        <p:attrNameLst>
                                          <p:attrName>ppt_w</p:attrName>
                                        </p:attrNameLst>
                                      </p:cBhvr>
                                      <p:tavLst>
                                        <p:tav tm="0">
                                          <p:val>
                                            <p:fltVal val="0"/>
                                          </p:val>
                                        </p:tav>
                                        <p:tav tm="100000">
                                          <p:val>
                                            <p:strVal val="#ppt_w"/>
                                          </p:val>
                                        </p:tav>
                                      </p:tavLst>
                                    </p:anim>
                                    <p:anim calcmode="lin" valueType="num">
                                      <p:cBhvr>
                                        <p:cTn id="155" dur="500" fill="hold"/>
                                        <p:tgtEl>
                                          <p:spTgt spid="52"/>
                                        </p:tgtEl>
                                        <p:attrNameLst>
                                          <p:attrName>ppt_h</p:attrName>
                                        </p:attrNameLst>
                                      </p:cBhvr>
                                      <p:tavLst>
                                        <p:tav tm="0">
                                          <p:val>
                                            <p:fltVal val="0"/>
                                          </p:val>
                                        </p:tav>
                                        <p:tav tm="100000">
                                          <p:val>
                                            <p:strVal val="#ppt_h"/>
                                          </p:val>
                                        </p:tav>
                                      </p:tavLst>
                                    </p:anim>
                                    <p:animEffect transition="in" filter="fade">
                                      <p:cBhvr>
                                        <p:cTn id="156" dur="500"/>
                                        <p:tgtEl>
                                          <p:spTgt spid="52"/>
                                        </p:tgtEl>
                                      </p:cBhvr>
                                    </p:animEffect>
                                  </p:childTnLst>
                                </p:cTn>
                              </p:par>
                            </p:childTnLst>
                          </p:cTn>
                        </p:par>
                      </p:childTnLst>
                    </p:cTn>
                  </p:par>
                  <p:par>
                    <p:cTn id="157" fill="hold">
                      <p:stCondLst>
                        <p:cond delay="indefinite"/>
                      </p:stCondLst>
                      <p:childTnLst>
                        <p:par>
                          <p:cTn id="158" fill="hold">
                            <p:stCondLst>
                              <p:cond delay="0"/>
                            </p:stCondLst>
                            <p:childTnLst>
                              <p:par>
                                <p:cTn id="159" presetID="55" presetClass="exit" presetSubtype="0" fill="hold" nodeType="clickEffect">
                                  <p:stCondLst>
                                    <p:cond delay="0"/>
                                  </p:stCondLst>
                                  <p:childTnLst>
                                    <p:anim calcmode="lin" valueType="num">
                                      <p:cBhvr>
                                        <p:cTn id="160" dur="500"/>
                                        <p:tgtEl>
                                          <p:spTgt spid="53"/>
                                        </p:tgtEl>
                                        <p:attrNameLst>
                                          <p:attrName>ppt_w</p:attrName>
                                        </p:attrNameLst>
                                      </p:cBhvr>
                                      <p:tavLst>
                                        <p:tav tm="0">
                                          <p:val>
                                            <p:strVal val="ppt_w"/>
                                          </p:val>
                                        </p:tav>
                                        <p:tav tm="100000">
                                          <p:val>
                                            <p:strVal val="ppt_w*0.70"/>
                                          </p:val>
                                        </p:tav>
                                      </p:tavLst>
                                    </p:anim>
                                    <p:anim calcmode="lin" valueType="num">
                                      <p:cBhvr>
                                        <p:cTn id="161" dur="500"/>
                                        <p:tgtEl>
                                          <p:spTgt spid="53"/>
                                        </p:tgtEl>
                                        <p:attrNameLst>
                                          <p:attrName>ppt_h</p:attrName>
                                        </p:attrNameLst>
                                      </p:cBhvr>
                                      <p:tavLst>
                                        <p:tav tm="0">
                                          <p:val>
                                            <p:strVal val="ppt_h"/>
                                          </p:val>
                                        </p:tav>
                                        <p:tav tm="100000">
                                          <p:val>
                                            <p:strVal val="ppt_h"/>
                                          </p:val>
                                        </p:tav>
                                      </p:tavLst>
                                    </p:anim>
                                    <p:animEffect transition="out" filter="fade">
                                      <p:cBhvr>
                                        <p:cTn id="162" dur="500"/>
                                        <p:tgtEl>
                                          <p:spTgt spid="53"/>
                                        </p:tgtEl>
                                      </p:cBhvr>
                                    </p:animEffect>
                                    <p:set>
                                      <p:cBhvr>
                                        <p:cTn id="163" dur="1" fill="hold">
                                          <p:stCondLst>
                                            <p:cond delay="499"/>
                                          </p:stCondLst>
                                        </p:cTn>
                                        <p:tgtEl>
                                          <p:spTgt spid="53"/>
                                        </p:tgtEl>
                                        <p:attrNameLst>
                                          <p:attrName>style.visibility</p:attrName>
                                        </p:attrNameLst>
                                      </p:cBhvr>
                                      <p:to>
                                        <p:strVal val="hidden"/>
                                      </p:to>
                                    </p:set>
                                  </p:childTnLst>
                                </p:cTn>
                              </p:par>
                              <p:par>
                                <p:cTn id="164" presetID="53" presetClass="entr" presetSubtype="0" fill="hold" nodeType="withEffect">
                                  <p:stCondLst>
                                    <p:cond delay="0"/>
                                  </p:stCondLst>
                                  <p:childTnLst>
                                    <p:set>
                                      <p:cBhvr>
                                        <p:cTn id="165" dur="1" fill="hold">
                                          <p:stCondLst>
                                            <p:cond delay="0"/>
                                          </p:stCondLst>
                                        </p:cTn>
                                        <p:tgtEl>
                                          <p:spTgt spid="56"/>
                                        </p:tgtEl>
                                        <p:attrNameLst>
                                          <p:attrName>style.visibility</p:attrName>
                                        </p:attrNameLst>
                                      </p:cBhvr>
                                      <p:to>
                                        <p:strVal val="visible"/>
                                      </p:to>
                                    </p:set>
                                    <p:anim calcmode="lin" valueType="num">
                                      <p:cBhvr>
                                        <p:cTn id="166" dur="1000" fill="hold"/>
                                        <p:tgtEl>
                                          <p:spTgt spid="56"/>
                                        </p:tgtEl>
                                        <p:attrNameLst>
                                          <p:attrName>ppt_w</p:attrName>
                                        </p:attrNameLst>
                                      </p:cBhvr>
                                      <p:tavLst>
                                        <p:tav tm="0">
                                          <p:val>
                                            <p:fltVal val="0"/>
                                          </p:val>
                                        </p:tav>
                                        <p:tav tm="100000">
                                          <p:val>
                                            <p:strVal val="#ppt_w"/>
                                          </p:val>
                                        </p:tav>
                                      </p:tavLst>
                                    </p:anim>
                                    <p:anim calcmode="lin" valueType="num">
                                      <p:cBhvr>
                                        <p:cTn id="167" dur="1000" fill="hold"/>
                                        <p:tgtEl>
                                          <p:spTgt spid="56"/>
                                        </p:tgtEl>
                                        <p:attrNameLst>
                                          <p:attrName>ppt_h</p:attrName>
                                        </p:attrNameLst>
                                      </p:cBhvr>
                                      <p:tavLst>
                                        <p:tav tm="0">
                                          <p:val>
                                            <p:fltVal val="0"/>
                                          </p:val>
                                        </p:tav>
                                        <p:tav tm="100000">
                                          <p:val>
                                            <p:strVal val="#ppt_h"/>
                                          </p:val>
                                        </p:tav>
                                      </p:tavLst>
                                    </p:anim>
                                    <p:animEffect transition="in" filter="fade">
                                      <p:cBhvr>
                                        <p:cTn id="168" dur="1000"/>
                                        <p:tgtEl>
                                          <p:spTgt spid="56"/>
                                        </p:tgtEl>
                                      </p:cBhvr>
                                    </p:animEffect>
                                  </p:childTnLst>
                                </p:cTn>
                              </p:par>
                              <p:par>
                                <p:cTn id="169" presetID="63" presetClass="path" presetSubtype="0" accel="50000" decel="50000" fill="hold" nodeType="withEffect">
                                  <p:stCondLst>
                                    <p:cond delay="0"/>
                                  </p:stCondLst>
                                  <p:childTnLst>
                                    <p:animMotion origin="layout" path="M 0.01719 -0.00416 L 0.10643 -0.00416 " pathEditMode="relative" rAng="0" ptsTypes="AA">
                                      <p:cBhvr>
                                        <p:cTn id="170" dur="2000" fill="hold"/>
                                        <p:tgtEl>
                                          <p:spTgt spid="56"/>
                                        </p:tgtEl>
                                        <p:attrNameLst>
                                          <p:attrName>ppt_x</p:attrName>
                                          <p:attrName>ppt_y</p:attrName>
                                        </p:attrNameLst>
                                      </p:cBhvr>
                                      <p:rCtr x="45" y="0"/>
                                    </p:animMotion>
                                  </p:childTnLst>
                                </p:cTn>
                              </p:par>
                            </p:childTnLst>
                          </p:cTn>
                        </p:par>
                      </p:childTnLst>
                    </p:cTn>
                  </p:par>
                  <p:par>
                    <p:cTn id="171" fill="hold">
                      <p:stCondLst>
                        <p:cond delay="indefinite"/>
                      </p:stCondLst>
                      <p:childTnLst>
                        <p:par>
                          <p:cTn id="172" fill="hold">
                            <p:stCondLst>
                              <p:cond delay="0"/>
                            </p:stCondLst>
                            <p:childTnLst>
                              <p:par>
                                <p:cTn id="173" presetID="53" presetClass="entr" presetSubtype="0" fill="hold" grpId="0" nodeType="clickEffect">
                                  <p:stCondLst>
                                    <p:cond delay="0"/>
                                  </p:stCondLst>
                                  <p:childTnLst>
                                    <p:set>
                                      <p:cBhvr>
                                        <p:cTn id="174" dur="1" fill="hold">
                                          <p:stCondLst>
                                            <p:cond delay="0"/>
                                          </p:stCondLst>
                                        </p:cTn>
                                        <p:tgtEl>
                                          <p:spTgt spid="59"/>
                                        </p:tgtEl>
                                        <p:attrNameLst>
                                          <p:attrName>style.visibility</p:attrName>
                                        </p:attrNameLst>
                                      </p:cBhvr>
                                      <p:to>
                                        <p:strVal val="visible"/>
                                      </p:to>
                                    </p:set>
                                    <p:anim calcmode="lin" valueType="num">
                                      <p:cBhvr>
                                        <p:cTn id="175" dur="500" fill="hold"/>
                                        <p:tgtEl>
                                          <p:spTgt spid="59"/>
                                        </p:tgtEl>
                                        <p:attrNameLst>
                                          <p:attrName>ppt_w</p:attrName>
                                        </p:attrNameLst>
                                      </p:cBhvr>
                                      <p:tavLst>
                                        <p:tav tm="0">
                                          <p:val>
                                            <p:fltVal val="0"/>
                                          </p:val>
                                        </p:tav>
                                        <p:tav tm="100000">
                                          <p:val>
                                            <p:strVal val="#ppt_w"/>
                                          </p:val>
                                        </p:tav>
                                      </p:tavLst>
                                    </p:anim>
                                    <p:anim calcmode="lin" valueType="num">
                                      <p:cBhvr>
                                        <p:cTn id="176" dur="500" fill="hold"/>
                                        <p:tgtEl>
                                          <p:spTgt spid="59"/>
                                        </p:tgtEl>
                                        <p:attrNameLst>
                                          <p:attrName>ppt_h</p:attrName>
                                        </p:attrNameLst>
                                      </p:cBhvr>
                                      <p:tavLst>
                                        <p:tav tm="0">
                                          <p:val>
                                            <p:fltVal val="0"/>
                                          </p:val>
                                        </p:tav>
                                        <p:tav tm="100000">
                                          <p:val>
                                            <p:strVal val="#ppt_h"/>
                                          </p:val>
                                        </p:tav>
                                      </p:tavLst>
                                    </p:anim>
                                    <p:animEffect transition="in" filter="fade">
                                      <p:cBhvr>
                                        <p:cTn id="177" dur="500"/>
                                        <p:tgtEl>
                                          <p:spTgt spid="59"/>
                                        </p:tgtEl>
                                      </p:cBhvr>
                                    </p:animEffect>
                                  </p:childTnLst>
                                </p:cTn>
                              </p:par>
                            </p:childTnLst>
                          </p:cTn>
                        </p:par>
                      </p:childTnLst>
                    </p:cTn>
                  </p:par>
                  <p:par>
                    <p:cTn id="178" fill="hold">
                      <p:stCondLst>
                        <p:cond delay="indefinite"/>
                      </p:stCondLst>
                      <p:childTnLst>
                        <p:par>
                          <p:cTn id="179" fill="hold">
                            <p:stCondLst>
                              <p:cond delay="0"/>
                            </p:stCondLst>
                            <p:childTnLst>
                              <p:par>
                                <p:cTn id="180" presetID="53" presetClass="entr" presetSubtype="0" fill="hold" grpId="0" nodeType="clickEffect">
                                  <p:stCondLst>
                                    <p:cond delay="0"/>
                                  </p:stCondLst>
                                  <p:childTnLst>
                                    <p:set>
                                      <p:cBhvr>
                                        <p:cTn id="181" dur="1" fill="hold">
                                          <p:stCondLst>
                                            <p:cond delay="0"/>
                                          </p:stCondLst>
                                        </p:cTn>
                                        <p:tgtEl>
                                          <p:spTgt spid="60"/>
                                        </p:tgtEl>
                                        <p:attrNameLst>
                                          <p:attrName>style.visibility</p:attrName>
                                        </p:attrNameLst>
                                      </p:cBhvr>
                                      <p:to>
                                        <p:strVal val="visible"/>
                                      </p:to>
                                    </p:set>
                                    <p:anim calcmode="lin" valueType="num">
                                      <p:cBhvr>
                                        <p:cTn id="182" dur="500" fill="hold"/>
                                        <p:tgtEl>
                                          <p:spTgt spid="60"/>
                                        </p:tgtEl>
                                        <p:attrNameLst>
                                          <p:attrName>ppt_w</p:attrName>
                                        </p:attrNameLst>
                                      </p:cBhvr>
                                      <p:tavLst>
                                        <p:tav tm="0">
                                          <p:val>
                                            <p:fltVal val="0"/>
                                          </p:val>
                                        </p:tav>
                                        <p:tav tm="100000">
                                          <p:val>
                                            <p:strVal val="#ppt_w"/>
                                          </p:val>
                                        </p:tav>
                                      </p:tavLst>
                                    </p:anim>
                                    <p:anim calcmode="lin" valueType="num">
                                      <p:cBhvr>
                                        <p:cTn id="183" dur="500" fill="hold"/>
                                        <p:tgtEl>
                                          <p:spTgt spid="60"/>
                                        </p:tgtEl>
                                        <p:attrNameLst>
                                          <p:attrName>ppt_h</p:attrName>
                                        </p:attrNameLst>
                                      </p:cBhvr>
                                      <p:tavLst>
                                        <p:tav tm="0">
                                          <p:val>
                                            <p:fltVal val="0"/>
                                          </p:val>
                                        </p:tav>
                                        <p:tav tm="100000">
                                          <p:val>
                                            <p:strVal val="#ppt_h"/>
                                          </p:val>
                                        </p:tav>
                                      </p:tavLst>
                                    </p:anim>
                                    <p:animEffect transition="in" filter="fade">
                                      <p:cBhvr>
                                        <p:cTn id="184" dur="500"/>
                                        <p:tgtEl>
                                          <p:spTgt spid="60"/>
                                        </p:tgtEl>
                                      </p:cBhvr>
                                    </p:animEffect>
                                  </p:childTnLst>
                                </p:cTn>
                              </p:par>
                            </p:childTnLst>
                          </p:cTn>
                        </p:par>
                      </p:childTnLst>
                    </p:cTn>
                  </p:par>
                  <p:par>
                    <p:cTn id="185" fill="hold">
                      <p:stCondLst>
                        <p:cond delay="indefinite"/>
                      </p:stCondLst>
                      <p:childTnLst>
                        <p:par>
                          <p:cTn id="186" fill="hold">
                            <p:stCondLst>
                              <p:cond delay="0"/>
                            </p:stCondLst>
                            <p:childTnLst>
                              <p:par>
                                <p:cTn id="187" presetID="53" presetClass="entr" presetSubtype="0" fill="hold" grpId="0" nodeType="clickEffect">
                                  <p:stCondLst>
                                    <p:cond delay="0"/>
                                  </p:stCondLst>
                                  <p:childTnLst>
                                    <p:set>
                                      <p:cBhvr>
                                        <p:cTn id="188" dur="1" fill="hold">
                                          <p:stCondLst>
                                            <p:cond delay="0"/>
                                          </p:stCondLst>
                                        </p:cTn>
                                        <p:tgtEl>
                                          <p:spTgt spid="44"/>
                                        </p:tgtEl>
                                        <p:attrNameLst>
                                          <p:attrName>style.visibility</p:attrName>
                                        </p:attrNameLst>
                                      </p:cBhvr>
                                      <p:to>
                                        <p:strVal val="visible"/>
                                      </p:to>
                                    </p:set>
                                    <p:anim calcmode="lin" valueType="num">
                                      <p:cBhvr>
                                        <p:cTn id="189" dur="500" fill="hold"/>
                                        <p:tgtEl>
                                          <p:spTgt spid="44"/>
                                        </p:tgtEl>
                                        <p:attrNameLst>
                                          <p:attrName>ppt_w</p:attrName>
                                        </p:attrNameLst>
                                      </p:cBhvr>
                                      <p:tavLst>
                                        <p:tav tm="0">
                                          <p:val>
                                            <p:fltVal val="0"/>
                                          </p:val>
                                        </p:tav>
                                        <p:tav tm="100000">
                                          <p:val>
                                            <p:strVal val="#ppt_w"/>
                                          </p:val>
                                        </p:tav>
                                      </p:tavLst>
                                    </p:anim>
                                    <p:anim calcmode="lin" valueType="num">
                                      <p:cBhvr>
                                        <p:cTn id="190" dur="500" fill="hold"/>
                                        <p:tgtEl>
                                          <p:spTgt spid="44"/>
                                        </p:tgtEl>
                                        <p:attrNameLst>
                                          <p:attrName>ppt_h</p:attrName>
                                        </p:attrNameLst>
                                      </p:cBhvr>
                                      <p:tavLst>
                                        <p:tav tm="0">
                                          <p:val>
                                            <p:fltVal val="0"/>
                                          </p:val>
                                        </p:tav>
                                        <p:tav tm="100000">
                                          <p:val>
                                            <p:strVal val="#ppt_h"/>
                                          </p:val>
                                        </p:tav>
                                      </p:tavLst>
                                    </p:anim>
                                    <p:animEffect transition="in" filter="fade">
                                      <p:cBhvr>
                                        <p:cTn id="191" dur="500"/>
                                        <p:tgtEl>
                                          <p:spTgt spid="44"/>
                                        </p:tgtEl>
                                      </p:cBhvr>
                                    </p:animEffect>
                                  </p:childTnLst>
                                </p:cTn>
                              </p:par>
                              <p:par>
                                <p:cTn id="192" presetID="55" presetClass="exit" presetSubtype="0" fill="hold" nodeType="withEffect">
                                  <p:stCondLst>
                                    <p:cond delay="0"/>
                                  </p:stCondLst>
                                  <p:childTnLst>
                                    <p:anim calcmode="lin" valueType="num">
                                      <p:cBhvr>
                                        <p:cTn id="193" dur="1000"/>
                                        <p:tgtEl>
                                          <p:spTgt spid="56"/>
                                        </p:tgtEl>
                                        <p:attrNameLst>
                                          <p:attrName>ppt_w</p:attrName>
                                        </p:attrNameLst>
                                      </p:cBhvr>
                                      <p:tavLst>
                                        <p:tav tm="0">
                                          <p:val>
                                            <p:strVal val="ppt_w"/>
                                          </p:val>
                                        </p:tav>
                                        <p:tav tm="100000">
                                          <p:val>
                                            <p:strVal val="ppt_w*0.70"/>
                                          </p:val>
                                        </p:tav>
                                      </p:tavLst>
                                    </p:anim>
                                    <p:anim calcmode="lin" valueType="num">
                                      <p:cBhvr>
                                        <p:cTn id="194" dur="1000"/>
                                        <p:tgtEl>
                                          <p:spTgt spid="56"/>
                                        </p:tgtEl>
                                        <p:attrNameLst>
                                          <p:attrName>ppt_h</p:attrName>
                                        </p:attrNameLst>
                                      </p:cBhvr>
                                      <p:tavLst>
                                        <p:tav tm="0">
                                          <p:val>
                                            <p:strVal val="ppt_h"/>
                                          </p:val>
                                        </p:tav>
                                        <p:tav tm="100000">
                                          <p:val>
                                            <p:strVal val="ppt_h"/>
                                          </p:val>
                                        </p:tav>
                                      </p:tavLst>
                                    </p:anim>
                                    <p:animEffect transition="out" filter="fade">
                                      <p:cBhvr>
                                        <p:cTn id="195" dur="1000"/>
                                        <p:tgtEl>
                                          <p:spTgt spid="56"/>
                                        </p:tgtEl>
                                      </p:cBhvr>
                                    </p:animEffect>
                                    <p:set>
                                      <p:cBhvr>
                                        <p:cTn id="196" dur="1" fill="hold">
                                          <p:stCondLst>
                                            <p:cond delay="999"/>
                                          </p:stCondLst>
                                        </p:cTn>
                                        <p:tgtEl>
                                          <p:spTgt spid="56"/>
                                        </p:tgtEl>
                                        <p:attrNameLst>
                                          <p:attrName>style.visibility</p:attrName>
                                        </p:attrNameLst>
                                      </p:cBhvr>
                                      <p:to>
                                        <p:strVal val="hidden"/>
                                      </p:to>
                                    </p:set>
                                  </p:childTnLst>
                                </p:cTn>
                              </p:par>
                              <p:par>
                                <p:cTn id="197" presetID="53" presetClass="entr" presetSubtype="0" fill="hold" nodeType="withEffect">
                                  <p:stCondLst>
                                    <p:cond delay="0"/>
                                  </p:stCondLst>
                                  <p:childTnLst>
                                    <p:set>
                                      <p:cBhvr>
                                        <p:cTn id="198" dur="1" fill="hold">
                                          <p:stCondLst>
                                            <p:cond delay="0"/>
                                          </p:stCondLst>
                                        </p:cTn>
                                        <p:tgtEl>
                                          <p:spTgt spid="41"/>
                                        </p:tgtEl>
                                        <p:attrNameLst>
                                          <p:attrName>style.visibility</p:attrName>
                                        </p:attrNameLst>
                                      </p:cBhvr>
                                      <p:to>
                                        <p:strVal val="visible"/>
                                      </p:to>
                                    </p:set>
                                    <p:anim calcmode="lin" valueType="num">
                                      <p:cBhvr>
                                        <p:cTn id="199" dur="500" fill="hold"/>
                                        <p:tgtEl>
                                          <p:spTgt spid="41"/>
                                        </p:tgtEl>
                                        <p:attrNameLst>
                                          <p:attrName>ppt_w</p:attrName>
                                        </p:attrNameLst>
                                      </p:cBhvr>
                                      <p:tavLst>
                                        <p:tav tm="0">
                                          <p:val>
                                            <p:fltVal val="0"/>
                                          </p:val>
                                        </p:tav>
                                        <p:tav tm="100000">
                                          <p:val>
                                            <p:strVal val="#ppt_w"/>
                                          </p:val>
                                        </p:tav>
                                      </p:tavLst>
                                    </p:anim>
                                    <p:anim calcmode="lin" valueType="num">
                                      <p:cBhvr>
                                        <p:cTn id="200" dur="500" fill="hold"/>
                                        <p:tgtEl>
                                          <p:spTgt spid="41"/>
                                        </p:tgtEl>
                                        <p:attrNameLst>
                                          <p:attrName>ppt_h</p:attrName>
                                        </p:attrNameLst>
                                      </p:cBhvr>
                                      <p:tavLst>
                                        <p:tav tm="0">
                                          <p:val>
                                            <p:fltVal val="0"/>
                                          </p:val>
                                        </p:tav>
                                        <p:tav tm="100000">
                                          <p:val>
                                            <p:strVal val="#ppt_h"/>
                                          </p:val>
                                        </p:tav>
                                      </p:tavLst>
                                    </p:anim>
                                    <p:animEffect transition="in" filter="fade">
                                      <p:cBhvr>
                                        <p:cTn id="201" dur="500"/>
                                        <p:tgtEl>
                                          <p:spTgt spid="41"/>
                                        </p:tgtEl>
                                      </p:cBhvr>
                                    </p:animEffect>
                                  </p:childTnLst>
                                </p:cTn>
                              </p:par>
                              <p:par>
                                <p:cTn id="202" presetID="35" presetClass="path" presetSubtype="0" accel="50000" decel="50000" fill="hold" nodeType="withEffect">
                                  <p:stCondLst>
                                    <p:cond delay="0"/>
                                  </p:stCondLst>
                                  <p:childTnLst>
                                    <p:animMotion origin="layout" path="M -3.05556E-6 -7.51445E-7 L -0.28316 -7.51445E-7 " pathEditMode="relative" rAng="0" ptsTypes="AA">
                                      <p:cBhvr>
                                        <p:cTn id="203" dur="2000" fill="hold"/>
                                        <p:tgtEl>
                                          <p:spTgt spid="41"/>
                                        </p:tgtEl>
                                        <p:attrNameLst>
                                          <p:attrName>ppt_x</p:attrName>
                                          <p:attrName>ppt_y</p:attrName>
                                        </p:attrNameLst>
                                      </p:cBhvr>
                                      <p:rCtr x="-142" y="0"/>
                                    </p:animMotion>
                                  </p:childTnLst>
                                </p:cTn>
                              </p:par>
                            </p:childTnLst>
                          </p:cTn>
                        </p:par>
                      </p:childTnLst>
                    </p:cTn>
                  </p:par>
                  <p:par>
                    <p:cTn id="204" fill="hold">
                      <p:stCondLst>
                        <p:cond delay="indefinite"/>
                      </p:stCondLst>
                      <p:childTnLst>
                        <p:par>
                          <p:cTn id="205" fill="hold">
                            <p:stCondLst>
                              <p:cond delay="0"/>
                            </p:stCondLst>
                            <p:childTnLst>
                              <p:par>
                                <p:cTn id="206" presetID="53" presetClass="entr" presetSubtype="0" fill="hold" grpId="0" nodeType="clickEffect">
                                  <p:stCondLst>
                                    <p:cond delay="0"/>
                                  </p:stCondLst>
                                  <p:childTnLst>
                                    <p:set>
                                      <p:cBhvr>
                                        <p:cTn id="207" dur="1" fill="hold">
                                          <p:stCondLst>
                                            <p:cond delay="0"/>
                                          </p:stCondLst>
                                        </p:cTn>
                                        <p:tgtEl>
                                          <p:spTgt spid="47"/>
                                        </p:tgtEl>
                                        <p:attrNameLst>
                                          <p:attrName>style.visibility</p:attrName>
                                        </p:attrNameLst>
                                      </p:cBhvr>
                                      <p:to>
                                        <p:strVal val="visible"/>
                                      </p:to>
                                    </p:set>
                                    <p:anim calcmode="lin" valueType="num">
                                      <p:cBhvr>
                                        <p:cTn id="208" dur="500" fill="hold"/>
                                        <p:tgtEl>
                                          <p:spTgt spid="47"/>
                                        </p:tgtEl>
                                        <p:attrNameLst>
                                          <p:attrName>ppt_w</p:attrName>
                                        </p:attrNameLst>
                                      </p:cBhvr>
                                      <p:tavLst>
                                        <p:tav tm="0">
                                          <p:val>
                                            <p:fltVal val="0"/>
                                          </p:val>
                                        </p:tav>
                                        <p:tav tm="100000">
                                          <p:val>
                                            <p:strVal val="#ppt_w"/>
                                          </p:val>
                                        </p:tav>
                                      </p:tavLst>
                                    </p:anim>
                                    <p:anim calcmode="lin" valueType="num">
                                      <p:cBhvr>
                                        <p:cTn id="209" dur="500" fill="hold"/>
                                        <p:tgtEl>
                                          <p:spTgt spid="47"/>
                                        </p:tgtEl>
                                        <p:attrNameLst>
                                          <p:attrName>ppt_h</p:attrName>
                                        </p:attrNameLst>
                                      </p:cBhvr>
                                      <p:tavLst>
                                        <p:tav tm="0">
                                          <p:val>
                                            <p:fltVal val="0"/>
                                          </p:val>
                                        </p:tav>
                                        <p:tav tm="100000">
                                          <p:val>
                                            <p:strVal val="#ppt_h"/>
                                          </p:val>
                                        </p:tav>
                                      </p:tavLst>
                                    </p:anim>
                                    <p:animEffect transition="in" filter="fade">
                                      <p:cBhvr>
                                        <p:cTn id="210" dur="500"/>
                                        <p:tgtEl>
                                          <p:spTgt spid="47"/>
                                        </p:tgtEl>
                                      </p:cBhvr>
                                    </p:animEffect>
                                  </p:childTnLst>
                                </p:cTn>
                              </p:par>
                            </p:childTnLst>
                          </p:cTn>
                        </p:par>
                      </p:childTnLst>
                    </p:cTn>
                  </p:par>
                  <p:par>
                    <p:cTn id="211" fill="hold">
                      <p:stCondLst>
                        <p:cond delay="indefinite"/>
                      </p:stCondLst>
                      <p:childTnLst>
                        <p:par>
                          <p:cTn id="212" fill="hold">
                            <p:stCondLst>
                              <p:cond delay="0"/>
                            </p:stCondLst>
                            <p:childTnLst>
                              <p:par>
                                <p:cTn id="213" presetID="55" presetClass="exit" presetSubtype="0" fill="hold" nodeType="clickEffect">
                                  <p:stCondLst>
                                    <p:cond delay="0"/>
                                  </p:stCondLst>
                                  <p:childTnLst>
                                    <p:anim calcmode="lin" valueType="num">
                                      <p:cBhvr>
                                        <p:cTn id="214" dur="500"/>
                                        <p:tgtEl>
                                          <p:spTgt spid="41"/>
                                        </p:tgtEl>
                                        <p:attrNameLst>
                                          <p:attrName>ppt_w</p:attrName>
                                        </p:attrNameLst>
                                      </p:cBhvr>
                                      <p:tavLst>
                                        <p:tav tm="0">
                                          <p:val>
                                            <p:strVal val="ppt_w"/>
                                          </p:val>
                                        </p:tav>
                                        <p:tav tm="100000">
                                          <p:val>
                                            <p:strVal val="ppt_w*0.70"/>
                                          </p:val>
                                        </p:tav>
                                      </p:tavLst>
                                    </p:anim>
                                    <p:anim calcmode="lin" valueType="num">
                                      <p:cBhvr>
                                        <p:cTn id="215" dur="500"/>
                                        <p:tgtEl>
                                          <p:spTgt spid="41"/>
                                        </p:tgtEl>
                                        <p:attrNameLst>
                                          <p:attrName>ppt_h</p:attrName>
                                        </p:attrNameLst>
                                      </p:cBhvr>
                                      <p:tavLst>
                                        <p:tav tm="0">
                                          <p:val>
                                            <p:strVal val="ppt_h"/>
                                          </p:val>
                                        </p:tav>
                                        <p:tav tm="100000">
                                          <p:val>
                                            <p:strVal val="ppt_h"/>
                                          </p:val>
                                        </p:tav>
                                      </p:tavLst>
                                    </p:anim>
                                    <p:animEffect transition="out" filter="fad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53" presetClass="entr" presetSubtype="0" fill="hold" nodeType="withEffect">
                                  <p:stCondLst>
                                    <p:cond delay="0"/>
                                  </p:stCondLst>
                                  <p:childTnLst>
                                    <p:set>
                                      <p:cBhvr>
                                        <p:cTn id="219" dur="1" fill="hold">
                                          <p:stCondLst>
                                            <p:cond delay="0"/>
                                          </p:stCondLst>
                                        </p:cTn>
                                        <p:tgtEl>
                                          <p:spTgt spid="48"/>
                                        </p:tgtEl>
                                        <p:attrNameLst>
                                          <p:attrName>style.visibility</p:attrName>
                                        </p:attrNameLst>
                                      </p:cBhvr>
                                      <p:to>
                                        <p:strVal val="visible"/>
                                      </p:to>
                                    </p:set>
                                    <p:anim calcmode="lin" valueType="num">
                                      <p:cBhvr>
                                        <p:cTn id="220" dur="500" fill="hold"/>
                                        <p:tgtEl>
                                          <p:spTgt spid="48"/>
                                        </p:tgtEl>
                                        <p:attrNameLst>
                                          <p:attrName>ppt_w</p:attrName>
                                        </p:attrNameLst>
                                      </p:cBhvr>
                                      <p:tavLst>
                                        <p:tav tm="0">
                                          <p:val>
                                            <p:fltVal val="0"/>
                                          </p:val>
                                        </p:tav>
                                        <p:tav tm="100000">
                                          <p:val>
                                            <p:strVal val="#ppt_w"/>
                                          </p:val>
                                        </p:tav>
                                      </p:tavLst>
                                    </p:anim>
                                    <p:anim calcmode="lin" valueType="num">
                                      <p:cBhvr>
                                        <p:cTn id="221" dur="500" fill="hold"/>
                                        <p:tgtEl>
                                          <p:spTgt spid="48"/>
                                        </p:tgtEl>
                                        <p:attrNameLst>
                                          <p:attrName>ppt_h</p:attrName>
                                        </p:attrNameLst>
                                      </p:cBhvr>
                                      <p:tavLst>
                                        <p:tav tm="0">
                                          <p:val>
                                            <p:fltVal val="0"/>
                                          </p:val>
                                        </p:tav>
                                        <p:tav tm="100000">
                                          <p:val>
                                            <p:strVal val="#ppt_h"/>
                                          </p:val>
                                        </p:tav>
                                      </p:tavLst>
                                    </p:anim>
                                    <p:animEffect transition="in" filter="fade">
                                      <p:cBhvr>
                                        <p:cTn id="222" dur="500"/>
                                        <p:tgtEl>
                                          <p:spTgt spid="48"/>
                                        </p:tgtEl>
                                      </p:cBhvr>
                                    </p:animEffect>
                                  </p:childTnLst>
                                </p:cTn>
                              </p:par>
                              <p:par>
                                <p:cTn id="223" presetID="63" presetClass="path" presetSubtype="0" accel="50000" decel="50000" fill="hold" nodeType="withEffect">
                                  <p:stCondLst>
                                    <p:cond delay="0"/>
                                  </p:stCondLst>
                                  <p:childTnLst>
                                    <p:animMotion origin="layout" path="M -0.00278 -0.00162 L 0.36944 -0.00162 " pathEditMode="relative" rAng="0" ptsTypes="AA">
                                      <p:cBhvr>
                                        <p:cTn id="224" dur="2000" fill="hold"/>
                                        <p:tgtEl>
                                          <p:spTgt spid="48"/>
                                        </p:tgtEl>
                                        <p:attrNameLst>
                                          <p:attrName>ppt_x</p:attrName>
                                          <p:attrName>ppt_y</p:attrName>
                                        </p:attrNameLst>
                                      </p:cBhvr>
                                      <p:rCtr x="186" y="0"/>
                                    </p:animMotion>
                                  </p:childTnLst>
                                </p:cTn>
                              </p:par>
                            </p:childTnLst>
                          </p:cTn>
                        </p:par>
                      </p:childTnLst>
                    </p:cTn>
                  </p:par>
                  <p:par>
                    <p:cTn id="225" fill="hold">
                      <p:stCondLst>
                        <p:cond delay="indefinite"/>
                      </p:stCondLst>
                      <p:childTnLst>
                        <p:par>
                          <p:cTn id="226" fill="hold">
                            <p:stCondLst>
                              <p:cond delay="0"/>
                            </p:stCondLst>
                            <p:childTnLst>
                              <p:par>
                                <p:cTn id="227" presetID="53" presetClass="entr" presetSubtype="0" fill="hold" grpId="0" nodeType="clickEffect">
                                  <p:stCondLst>
                                    <p:cond delay="0"/>
                                  </p:stCondLst>
                                  <p:childTnLst>
                                    <p:set>
                                      <p:cBhvr>
                                        <p:cTn id="228" dur="1" fill="hold">
                                          <p:stCondLst>
                                            <p:cond delay="0"/>
                                          </p:stCondLst>
                                        </p:cTn>
                                        <p:tgtEl>
                                          <p:spTgt spid="35"/>
                                        </p:tgtEl>
                                        <p:attrNameLst>
                                          <p:attrName>style.visibility</p:attrName>
                                        </p:attrNameLst>
                                      </p:cBhvr>
                                      <p:to>
                                        <p:strVal val="visible"/>
                                      </p:to>
                                    </p:set>
                                    <p:anim calcmode="lin" valueType="num">
                                      <p:cBhvr>
                                        <p:cTn id="229" dur="500" fill="hold"/>
                                        <p:tgtEl>
                                          <p:spTgt spid="35"/>
                                        </p:tgtEl>
                                        <p:attrNameLst>
                                          <p:attrName>ppt_w</p:attrName>
                                        </p:attrNameLst>
                                      </p:cBhvr>
                                      <p:tavLst>
                                        <p:tav tm="0">
                                          <p:val>
                                            <p:fltVal val="0"/>
                                          </p:val>
                                        </p:tav>
                                        <p:tav tm="100000">
                                          <p:val>
                                            <p:strVal val="#ppt_w"/>
                                          </p:val>
                                        </p:tav>
                                      </p:tavLst>
                                    </p:anim>
                                    <p:anim calcmode="lin" valueType="num">
                                      <p:cBhvr>
                                        <p:cTn id="230" dur="500" fill="hold"/>
                                        <p:tgtEl>
                                          <p:spTgt spid="35"/>
                                        </p:tgtEl>
                                        <p:attrNameLst>
                                          <p:attrName>ppt_h</p:attrName>
                                        </p:attrNameLst>
                                      </p:cBhvr>
                                      <p:tavLst>
                                        <p:tav tm="0">
                                          <p:val>
                                            <p:fltVal val="0"/>
                                          </p:val>
                                        </p:tav>
                                        <p:tav tm="100000">
                                          <p:val>
                                            <p:strVal val="#ppt_h"/>
                                          </p:val>
                                        </p:tav>
                                      </p:tavLst>
                                    </p:anim>
                                    <p:animEffect transition="in" filter="fade">
                                      <p:cBhvr>
                                        <p:cTn id="2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8" grpId="0"/>
      <p:bldP spid="18" grpId="1"/>
      <p:bldP spid="19" grpId="0"/>
      <p:bldP spid="20" grpId="0"/>
      <p:bldP spid="37" grpId="0"/>
      <p:bldP spid="38" grpId="0"/>
      <p:bldP spid="40" grpId="0"/>
      <p:bldP spid="50" grpId="0"/>
      <p:bldP spid="51" grpId="0"/>
      <p:bldP spid="52" grpId="0"/>
      <p:bldP spid="59" grpId="0"/>
      <p:bldP spid="60" grpId="0"/>
      <p:bldP spid="33" grpId="0"/>
      <p:bldP spid="35" grpId="0"/>
      <p:bldP spid="44" grpId="0"/>
      <p:bldP spid="4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CE286E4D-396C-4082-A2AC-F0F7E31CBC88}"/>
              </a:ext>
            </a:extLst>
          </p:cNvPr>
          <p:cNvSpPr>
            <a:spLocks noGrp="1" noChangeArrowheads="1"/>
          </p:cNvSpPr>
          <p:nvPr>
            <p:ph type="title"/>
          </p:nvPr>
        </p:nvSpPr>
        <p:spPr/>
        <p:txBody>
          <a:bodyPr/>
          <a:lstStyle/>
          <a:p>
            <a:r>
              <a:rPr lang="en-US" altLang="vi-VN" sz="2400"/>
              <a:t>Bài tập 2</a:t>
            </a:r>
          </a:p>
        </p:txBody>
      </p:sp>
      <p:sp>
        <p:nvSpPr>
          <p:cNvPr id="114691" name="Content Placeholder 2">
            <a:extLst>
              <a:ext uri="{FF2B5EF4-FFF2-40B4-BE49-F238E27FC236}">
                <a16:creationId xmlns:a16="http://schemas.microsoft.com/office/drawing/2014/main" id="{60CB7A90-29C2-402E-8B6B-0EE3C7A1E7BB}"/>
              </a:ext>
            </a:extLst>
          </p:cNvPr>
          <p:cNvSpPr>
            <a:spLocks noGrp="1" noChangeArrowheads="1"/>
          </p:cNvSpPr>
          <p:nvPr>
            <p:ph idx="1"/>
          </p:nvPr>
        </p:nvSpPr>
        <p:spPr>
          <a:xfrm>
            <a:off x="152400" y="1143000"/>
            <a:ext cx="8839200" cy="5562600"/>
          </a:xfrm>
        </p:spPr>
        <p:txBody>
          <a:bodyPr/>
          <a:lstStyle/>
          <a:p>
            <a:r>
              <a:rPr lang="vi-VN" altLang="vi-VN" sz="2800"/>
              <a:t>Xây dựng chương trình khai báo một danh sách liên kết đơn chứa các trị nguyên. </a:t>
            </a:r>
          </a:p>
          <a:p>
            <a:r>
              <a:rPr lang="vi-VN" altLang="vi-VN" sz="2800"/>
              <a:t>Thực hiện: tách danh sách này thành các danh sách liên kết đơn con, mỗi danh sách liên kết đơn con chứa các phần tử là các giá trị nguyên tăng dần.  </a:t>
            </a:r>
          </a:p>
          <a:p>
            <a:pPr lvl="1"/>
            <a:r>
              <a:rPr lang="vi-VN" altLang="vi-VN" sz="2400"/>
              <a:t>Ví dụ: d</a:t>
            </a:r>
            <a:r>
              <a:rPr lang="en-US" altLang="vi-VN" sz="2400"/>
              <a:t>a</a:t>
            </a:r>
            <a:r>
              <a:rPr lang="vi-VN" altLang="vi-VN" sz="2400"/>
              <a:t>nh sách đơn: 1  2  3  2  3  4  5  4  6 sẽ tác thành 3 danh sách con: “1  2  3”, “2  3  4  5” và “4  6”</a:t>
            </a:r>
            <a:endParaRPr lang="vi-VN" altLang="vi-VN" sz="1800">
              <a:latin typeface="Courier New" panose="02070309020205020404" pitchFamily="49" charset="0"/>
              <a:cs typeface="Courier New" panose="02070309020205020404" pitchFamily="49"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r>
              <a:rPr lang="en-US" altLang="en-US" sz="4000"/>
              <a:t>Bài tập</a:t>
            </a:r>
          </a:p>
        </p:txBody>
      </p:sp>
      <p:sp>
        <p:nvSpPr>
          <p:cNvPr id="65539" name="Rectangle 3"/>
          <p:cNvSpPr>
            <a:spLocks noGrp="1" noChangeArrowheads="1"/>
          </p:cNvSpPr>
          <p:nvPr>
            <p:ph type="body" idx="1"/>
          </p:nvPr>
        </p:nvSpPr>
        <p:spPr>
          <a:xfrm>
            <a:off x="482286" y="1959429"/>
            <a:ext cx="8190934" cy="4390065"/>
          </a:xfrm>
        </p:spPr>
        <p:txBody>
          <a:bodyPr/>
          <a:lstStyle/>
          <a:p>
            <a:pPr marL="609600" indent="-609600" eaLnBrk="1" hangingPunct="1">
              <a:lnSpc>
                <a:spcPct val="80000"/>
              </a:lnSpc>
              <a:buFontTx/>
              <a:buNone/>
            </a:pPr>
            <a:r>
              <a:rPr lang="en-US" altLang="en-US" sz="2200" dirty="0" err="1"/>
              <a:t>Sử</a:t>
            </a:r>
            <a:r>
              <a:rPr lang="en-US" altLang="en-US" sz="2200" dirty="0"/>
              <a:t> </a:t>
            </a:r>
            <a:r>
              <a:rPr lang="en-US" altLang="en-US" sz="2200" dirty="0" err="1"/>
              <a:t>dụng</a:t>
            </a:r>
            <a:r>
              <a:rPr lang="en-US" altLang="en-US" sz="2200" dirty="0"/>
              <a:t> </a:t>
            </a:r>
            <a:r>
              <a:rPr lang="en-US" altLang="en-US" sz="2200" b="1" dirty="0" err="1">
                <a:solidFill>
                  <a:srgbClr val="E42426"/>
                </a:solidFill>
              </a:rPr>
              <a:t>danh</a:t>
            </a:r>
            <a:r>
              <a:rPr lang="en-US" altLang="en-US" sz="2200" b="1" dirty="0">
                <a:solidFill>
                  <a:srgbClr val="E42426"/>
                </a:solidFill>
              </a:rPr>
              <a:t> </a:t>
            </a:r>
            <a:r>
              <a:rPr lang="en-US" altLang="en-US" sz="2200" b="1" dirty="0" err="1">
                <a:solidFill>
                  <a:srgbClr val="E42426"/>
                </a:solidFill>
              </a:rPr>
              <a:t>sách</a:t>
            </a:r>
            <a:r>
              <a:rPr lang="en-US" altLang="en-US" sz="2200" b="1" dirty="0">
                <a:solidFill>
                  <a:srgbClr val="E42426"/>
                </a:solidFill>
              </a:rPr>
              <a:t> </a:t>
            </a:r>
            <a:r>
              <a:rPr lang="en-US" altLang="en-US" sz="2200" b="1" dirty="0" err="1">
                <a:solidFill>
                  <a:srgbClr val="E42426"/>
                </a:solidFill>
              </a:rPr>
              <a:t>móc</a:t>
            </a:r>
            <a:r>
              <a:rPr lang="en-US" altLang="en-US" sz="2200" b="1" dirty="0">
                <a:solidFill>
                  <a:srgbClr val="E42426"/>
                </a:solidFill>
              </a:rPr>
              <a:t> </a:t>
            </a:r>
            <a:r>
              <a:rPr lang="en-US" altLang="en-US" sz="2200" b="1" dirty="0" err="1">
                <a:solidFill>
                  <a:srgbClr val="E42426"/>
                </a:solidFill>
              </a:rPr>
              <a:t>nối</a:t>
            </a:r>
            <a:r>
              <a:rPr lang="en-US" altLang="en-US" sz="2200" b="1" dirty="0">
                <a:solidFill>
                  <a:srgbClr val="E42426"/>
                </a:solidFill>
              </a:rPr>
              <a:t> </a:t>
            </a:r>
            <a:r>
              <a:rPr lang="en-US" altLang="en-US" sz="2200" b="1" dirty="0" err="1">
                <a:solidFill>
                  <a:srgbClr val="E42426"/>
                </a:solidFill>
              </a:rPr>
              <a:t>kép</a:t>
            </a:r>
            <a:r>
              <a:rPr lang="en-US" altLang="en-US" sz="2200" b="1" dirty="0">
                <a:solidFill>
                  <a:srgbClr val="E42426"/>
                </a:solidFill>
              </a:rPr>
              <a:t> </a:t>
            </a:r>
            <a:r>
              <a:rPr lang="en-US" altLang="en-US" sz="2200" b="1" dirty="0" err="1">
                <a:solidFill>
                  <a:srgbClr val="E42426"/>
                </a:solidFill>
              </a:rPr>
              <a:t>với</a:t>
            </a:r>
            <a:r>
              <a:rPr lang="en-US" altLang="en-US" sz="2200" b="1" dirty="0">
                <a:solidFill>
                  <a:srgbClr val="E42426"/>
                </a:solidFill>
              </a:rPr>
              <a:t> </a:t>
            </a:r>
            <a:r>
              <a:rPr lang="en-US" altLang="en-US" sz="2200" b="1" dirty="0" err="1">
                <a:solidFill>
                  <a:srgbClr val="E42426"/>
                </a:solidFill>
              </a:rPr>
              <a:t>nút</a:t>
            </a:r>
            <a:r>
              <a:rPr lang="en-US" altLang="en-US" sz="2200" b="1" dirty="0">
                <a:solidFill>
                  <a:srgbClr val="E42426"/>
                </a:solidFill>
              </a:rPr>
              <a:t> </a:t>
            </a:r>
            <a:r>
              <a:rPr lang="en-US" altLang="en-US" sz="2200" b="1" dirty="0" err="1">
                <a:solidFill>
                  <a:srgbClr val="E42426"/>
                </a:solidFill>
              </a:rPr>
              <a:t>đầu</a:t>
            </a:r>
            <a:r>
              <a:rPr lang="en-US" altLang="en-US" sz="2200" b="1" dirty="0">
                <a:solidFill>
                  <a:srgbClr val="E42426"/>
                </a:solidFill>
              </a:rPr>
              <a:t> </a:t>
            </a:r>
            <a:r>
              <a:rPr lang="en-US" altLang="en-US" sz="2200" b="1" dirty="0" err="1">
                <a:solidFill>
                  <a:srgbClr val="E42426"/>
                </a:solidFill>
              </a:rPr>
              <a:t>giả</a:t>
            </a:r>
            <a:r>
              <a:rPr lang="en-US" altLang="en-US" sz="2200" dirty="0"/>
              <a:t>, </a:t>
            </a:r>
            <a:r>
              <a:rPr lang="en-US" altLang="en-US" sz="2200" dirty="0" err="1"/>
              <a:t>xây</a:t>
            </a:r>
            <a:r>
              <a:rPr lang="en-US" altLang="en-US" sz="2200" dirty="0"/>
              <a:t> </a:t>
            </a:r>
            <a:r>
              <a:rPr lang="en-US" altLang="en-US" sz="2200" dirty="0" err="1"/>
              <a:t>dựng</a:t>
            </a:r>
            <a:r>
              <a:rPr lang="en-US" altLang="en-US" sz="2200" dirty="0"/>
              <a:t> </a:t>
            </a:r>
            <a:r>
              <a:rPr lang="en-US" altLang="en-US" sz="2200" dirty="0" err="1"/>
              <a:t>bài</a:t>
            </a:r>
            <a:r>
              <a:rPr lang="en-US" altLang="en-US" sz="2200" dirty="0"/>
              <a:t> </a:t>
            </a:r>
            <a:r>
              <a:rPr lang="en-US" altLang="en-US" sz="2200" dirty="0" err="1"/>
              <a:t>toán</a:t>
            </a:r>
            <a:r>
              <a:rPr lang="en-US" altLang="en-US" sz="2200" dirty="0"/>
              <a:t> </a:t>
            </a:r>
            <a:r>
              <a:rPr lang="en-US" altLang="en-US" sz="2200" dirty="0" err="1"/>
              <a:t>quản</a:t>
            </a:r>
            <a:r>
              <a:rPr lang="en-US" altLang="en-US" sz="2200" dirty="0"/>
              <a:t> </a:t>
            </a:r>
            <a:r>
              <a:rPr lang="en-US" altLang="en-US" sz="2200" dirty="0" err="1"/>
              <a:t>lý</a:t>
            </a:r>
            <a:r>
              <a:rPr lang="en-US" altLang="en-US" sz="2200" dirty="0"/>
              <a:t> </a:t>
            </a:r>
            <a:r>
              <a:rPr lang="en-US" altLang="en-US" sz="2200" dirty="0" err="1"/>
              <a:t>điểm</a:t>
            </a:r>
            <a:r>
              <a:rPr lang="en-US" altLang="en-US" sz="2200" dirty="0"/>
              <a:t> SV </a:t>
            </a:r>
            <a:r>
              <a:rPr lang="en-US" altLang="en-US" sz="2200" dirty="0" err="1"/>
              <a:t>đơn</a:t>
            </a:r>
            <a:r>
              <a:rPr lang="en-US" altLang="en-US" sz="2200" dirty="0"/>
              <a:t> </a:t>
            </a:r>
            <a:r>
              <a:rPr lang="en-US" altLang="en-US" sz="2200" dirty="0" err="1"/>
              <a:t>giản</a:t>
            </a:r>
            <a:r>
              <a:rPr lang="en-US" altLang="en-US" sz="2200" dirty="0"/>
              <a:t>, </a:t>
            </a:r>
            <a:r>
              <a:rPr lang="en-US" altLang="en-US" sz="2200" dirty="0" err="1"/>
              <a:t>với</a:t>
            </a:r>
            <a:r>
              <a:rPr lang="en-US" altLang="en-US" sz="2200" dirty="0"/>
              <a:t> </a:t>
            </a:r>
            <a:r>
              <a:rPr lang="en-US" altLang="en-US" sz="2200" dirty="0" err="1"/>
              <a:t>các</a:t>
            </a:r>
            <a:r>
              <a:rPr lang="en-US" altLang="en-US" sz="2200" dirty="0"/>
              <a:t> </a:t>
            </a:r>
            <a:r>
              <a:rPr lang="en-US" altLang="en-US" sz="2200" dirty="0" err="1"/>
              <a:t>chức</a:t>
            </a:r>
            <a:r>
              <a:rPr lang="en-US" altLang="en-US" sz="2200" dirty="0"/>
              <a:t> </a:t>
            </a:r>
            <a:r>
              <a:rPr lang="en-US" altLang="en-US" sz="2200" dirty="0" err="1"/>
              <a:t>năng</a:t>
            </a:r>
            <a:r>
              <a:rPr lang="en-US" altLang="en-US" sz="2200" dirty="0"/>
              <a:t> </a:t>
            </a:r>
            <a:r>
              <a:rPr lang="en-US" altLang="en-US" sz="2200" dirty="0" err="1"/>
              <a:t>sau</a:t>
            </a:r>
            <a:r>
              <a:rPr lang="en-US" altLang="en-US" sz="2200" dirty="0"/>
              <a:t> </a:t>
            </a:r>
          </a:p>
          <a:p>
            <a:pPr marL="609600" indent="-609600">
              <a:lnSpc>
                <a:spcPct val="80000"/>
              </a:lnSpc>
              <a:buFontTx/>
              <a:buAutoNum type="arabicPeriod"/>
            </a:pPr>
            <a:r>
              <a:rPr lang="en-US" altLang="en-US" sz="2200" dirty="0" err="1"/>
              <a:t>Nhập</a:t>
            </a:r>
            <a:r>
              <a:rPr lang="en-US" altLang="en-US" sz="2200" dirty="0"/>
              <a:t> </a:t>
            </a:r>
            <a:r>
              <a:rPr lang="en-US" altLang="en-US" sz="2200" dirty="0" err="1"/>
              <a:t>dữ</a:t>
            </a:r>
            <a:r>
              <a:rPr lang="en-US" altLang="en-US" sz="2200" dirty="0"/>
              <a:t> </a:t>
            </a:r>
            <a:r>
              <a:rPr lang="en-US" altLang="en-US" sz="2200" dirty="0" err="1"/>
              <a:t>liệu</a:t>
            </a:r>
            <a:r>
              <a:rPr lang="en-US" altLang="en-US" sz="2200" dirty="0"/>
              <a:t> </a:t>
            </a:r>
            <a:r>
              <a:rPr lang="en-US" altLang="en-US" sz="2200" dirty="0" err="1"/>
              <a:t>vào</a:t>
            </a:r>
            <a:r>
              <a:rPr lang="en-US" altLang="en-US" sz="2200" dirty="0"/>
              <a:t> </a:t>
            </a:r>
            <a:r>
              <a:rPr lang="en-US" altLang="en-US" sz="2200" dirty="0" err="1"/>
              <a:t>danh</a:t>
            </a:r>
            <a:r>
              <a:rPr lang="en-US" altLang="en-US" sz="2200" dirty="0"/>
              <a:t> </a:t>
            </a:r>
            <a:r>
              <a:rPr lang="en-US" altLang="en-US" sz="2200" dirty="0" err="1"/>
              <a:t>sách</a:t>
            </a:r>
            <a:endParaRPr lang="en-US" altLang="en-US" sz="2200" dirty="0"/>
          </a:p>
          <a:p>
            <a:pPr marL="609600" indent="-609600">
              <a:lnSpc>
                <a:spcPct val="80000"/>
              </a:lnSpc>
              <a:buFontTx/>
              <a:buAutoNum type="arabicPeriod"/>
            </a:pPr>
            <a:r>
              <a:rPr lang="en-US" altLang="en-US" sz="2200" dirty="0"/>
              <a:t>Hiển </a:t>
            </a:r>
            <a:r>
              <a:rPr lang="en-US" altLang="en-US" sz="2200" dirty="0" err="1"/>
              <a:t>thị</a:t>
            </a:r>
            <a:r>
              <a:rPr lang="en-US" altLang="en-US" sz="2200" dirty="0"/>
              <a:t> </a:t>
            </a:r>
            <a:r>
              <a:rPr lang="en-US" altLang="en-US" sz="2200" dirty="0" err="1"/>
              <a:t>dữ</a:t>
            </a:r>
            <a:r>
              <a:rPr lang="en-US" altLang="en-US" sz="2200" dirty="0"/>
              <a:t> </a:t>
            </a:r>
            <a:r>
              <a:rPr lang="en-US" altLang="en-US" sz="2200" dirty="0" err="1"/>
              <a:t>liệu</a:t>
            </a:r>
            <a:r>
              <a:rPr lang="en-US" altLang="en-US" sz="2200" dirty="0"/>
              <a:t> 1 </a:t>
            </a:r>
            <a:r>
              <a:rPr lang="en-US" altLang="en-US" sz="2200" dirty="0" err="1"/>
              <a:t>lớp</a:t>
            </a:r>
            <a:r>
              <a:rPr lang="en-US" altLang="en-US" sz="2200" dirty="0"/>
              <a:t> </a:t>
            </a:r>
            <a:r>
              <a:rPr lang="en-US" altLang="en-US" sz="2200" dirty="0" err="1"/>
              <a:t>theo</a:t>
            </a:r>
            <a:r>
              <a:rPr lang="en-US" altLang="en-US" sz="2200" dirty="0"/>
              <a:t> </a:t>
            </a:r>
            <a:r>
              <a:rPr lang="en-US" altLang="en-US" sz="2200" dirty="0" err="1"/>
              <a:t>thứ</a:t>
            </a:r>
            <a:r>
              <a:rPr lang="en-US" altLang="en-US" sz="2200" dirty="0"/>
              <a:t> </a:t>
            </a:r>
            <a:r>
              <a:rPr lang="en-US" altLang="en-US" sz="2200" dirty="0" err="1"/>
              <a:t>tự</a:t>
            </a:r>
            <a:r>
              <a:rPr lang="en-US" altLang="en-US" sz="2200" dirty="0"/>
              <a:t> </a:t>
            </a:r>
            <a:r>
              <a:rPr lang="en-US" altLang="en-US" sz="2200" dirty="0" err="1"/>
              <a:t>tên</a:t>
            </a:r>
            <a:endParaRPr lang="en-US" altLang="en-US" sz="2200" dirty="0"/>
          </a:p>
          <a:p>
            <a:pPr marL="609600" indent="-609600">
              <a:lnSpc>
                <a:spcPct val="80000"/>
              </a:lnSpc>
              <a:buFontTx/>
              <a:buAutoNum type="arabicPeriod"/>
            </a:pPr>
            <a:r>
              <a:rPr lang="en-US" altLang="en-US" sz="2200" dirty="0" err="1"/>
              <a:t>Tìm</a:t>
            </a:r>
            <a:r>
              <a:rPr lang="en-US" altLang="en-US" sz="2200" dirty="0"/>
              <a:t> </a:t>
            </a:r>
            <a:r>
              <a:rPr lang="en-US" altLang="en-US" sz="2200" dirty="0" err="1"/>
              <a:t>kiếm</a:t>
            </a:r>
            <a:r>
              <a:rPr lang="en-US" altLang="en-US" sz="2200" dirty="0"/>
              <a:t> </a:t>
            </a:r>
            <a:r>
              <a:rPr lang="en-US" altLang="en-US" sz="2200" dirty="0" err="1"/>
              <a:t>kết</a:t>
            </a:r>
            <a:r>
              <a:rPr lang="en-US" altLang="en-US" sz="2200" dirty="0"/>
              <a:t> </a:t>
            </a:r>
            <a:r>
              <a:rPr lang="en-US" altLang="en-US" sz="2200" dirty="0" err="1"/>
              <a:t>quả</a:t>
            </a:r>
            <a:r>
              <a:rPr lang="en-US" altLang="en-US" sz="2200" dirty="0"/>
              <a:t> </a:t>
            </a:r>
            <a:r>
              <a:rPr lang="en-US" altLang="en-US" sz="2200" dirty="0" err="1"/>
              <a:t>theo</a:t>
            </a:r>
            <a:r>
              <a:rPr lang="en-US" altLang="en-US" sz="2200" dirty="0"/>
              <a:t> </a:t>
            </a:r>
            <a:r>
              <a:rPr lang="en-US" altLang="en-US" sz="2200" dirty="0" err="1"/>
              <a:t>tên</a:t>
            </a:r>
            <a:endParaRPr lang="en-US" altLang="en-US" sz="2200" dirty="0"/>
          </a:p>
          <a:p>
            <a:pPr marL="609600" indent="-609600">
              <a:lnSpc>
                <a:spcPct val="80000"/>
              </a:lnSpc>
              <a:buFontTx/>
              <a:buAutoNum type="arabicPeriod"/>
            </a:pPr>
            <a:r>
              <a:rPr lang="en-US" altLang="en-US" sz="2200" dirty="0" err="1"/>
              <a:t>Sắp</a:t>
            </a:r>
            <a:r>
              <a:rPr lang="en-US" altLang="en-US" sz="2200" dirty="0"/>
              <a:t> </a:t>
            </a:r>
            <a:r>
              <a:rPr lang="en-US" altLang="en-US" sz="2200" dirty="0" err="1"/>
              <a:t>xếp</a:t>
            </a:r>
            <a:r>
              <a:rPr lang="en-US" altLang="en-US" sz="2200" dirty="0"/>
              <a:t> </a:t>
            </a:r>
            <a:r>
              <a:rPr lang="en-US" altLang="en-US" sz="2200" dirty="0" err="1"/>
              <a:t>theo</a:t>
            </a:r>
            <a:r>
              <a:rPr lang="en-US" altLang="en-US" sz="2200" dirty="0"/>
              <a:t> </a:t>
            </a:r>
            <a:r>
              <a:rPr lang="en-US" altLang="en-US" sz="2200" dirty="0" err="1"/>
              <a:t>điểm</a:t>
            </a:r>
            <a:r>
              <a:rPr lang="en-US" altLang="en-US" sz="2200" dirty="0"/>
              <a:t> trung </a:t>
            </a:r>
            <a:r>
              <a:rPr lang="en-US" altLang="en-US" sz="2200" dirty="0" err="1"/>
              <a:t>bình</a:t>
            </a:r>
            <a:endParaRPr lang="en-US" altLang="en-US" sz="2200" dirty="0"/>
          </a:p>
          <a:p>
            <a:pPr indent="0">
              <a:lnSpc>
                <a:spcPct val="80000"/>
              </a:lnSpc>
              <a:spcBef>
                <a:spcPts val="1200"/>
              </a:spcBef>
              <a:spcAft>
                <a:spcPts val="0"/>
              </a:spcAft>
              <a:buNone/>
            </a:pPr>
            <a:r>
              <a:rPr lang="en-US" altLang="en-US" sz="2200" dirty="0"/>
              <a:t>Với </a:t>
            </a:r>
            <a:r>
              <a:rPr lang="en-US" altLang="en-US" sz="2200" dirty="0" err="1"/>
              <a:t>thông</a:t>
            </a:r>
            <a:r>
              <a:rPr lang="en-US" altLang="en-US" sz="2200" dirty="0"/>
              <a:t> tin </a:t>
            </a:r>
            <a:r>
              <a:rPr lang="en-US" altLang="en-US" sz="2200" dirty="0" err="1"/>
              <a:t>về</a:t>
            </a:r>
            <a:r>
              <a:rPr lang="en-US" altLang="en-US" sz="2200" dirty="0"/>
              <a:t> </a:t>
            </a:r>
            <a:r>
              <a:rPr lang="en-US" altLang="en-US" sz="2200" dirty="0" err="1"/>
              <a:t>mỗi</a:t>
            </a:r>
            <a:r>
              <a:rPr lang="en-US" altLang="en-US" sz="2200" dirty="0"/>
              <a:t> </a:t>
            </a:r>
            <a:r>
              <a:rPr lang="en-US" altLang="en-US" sz="2200" dirty="0" err="1"/>
              <a:t>sinh</a:t>
            </a:r>
            <a:r>
              <a:rPr lang="en-US" altLang="en-US" sz="2200" dirty="0"/>
              <a:t> </a:t>
            </a:r>
            <a:r>
              <a:rPr lang="en-US" altLang="en-US" sz="2200" dirty="0" err="1"/>
              <a:t>viên</a:t>
            </a:r>
            <a:r>
              <a:rPr lang="en-US" altLang="en-US" sz="2200" dirty="0"/>
              <a:t> </a:t>
            </a:r>
            <a:r>
              <a:rPr lang="en-US" altLang="en-US" sz="2200" dirty="0" err="1"/>
              <a:t>được</a:t>
            </a:r>
            <a:r>
              <a:rPr lang="en-US" altLang="en-US" sz="2200" dirty="0"/>
              <a:t> </a:t>
            </a:r>
            <a:r>
              <a:rPr lang="en-US" altLang="en-US" sz="2200" dirty="0" err="1"/>
              <a:t>định</a:t>
            </a:r>
            <a:r>
              <a:rPr lang="en-US" altLang="en-US" sz="2200" dirty="0"/>
              <a:t> </a:t>
            </a:r>
            <a:r>
              <a:rPr lang="en-US" altLang="en-US" sz="2200" dirty="0" err="1"/>
              <a:t>nghĩa</a:t>
            </a:r>
            <a:r>
              <a:rPr lang="en-US" altLang="en-US" sz="2200" dirty="0"/>
              <a:t> </a:t>
            </a:r>
            <a:r>
              <a:rPr lang="en-US" altLang="en-US" sz="2200" dirty="0" err="1"/>
              <a:t>trong</a:t>
            </a:r>
            <a:r>
              <a:rPr lang="en-US" altLang="en-US" sz="2200" dirty="0"/>
              <a:t> </a:t>
            </a:r>
            <a:r>
              <a:rPr lang="en-US" altLang="en-US" sz="2200" dirty="0" err="1"/>
              <a:t>cấu</a:t>
            </a:r>
            <a:r>
              <a:rPr lang="en-US" altLang="en-US" sz="2200" dirty="0"/>
              <a:t> </a:t>
            </a:r>
            <a:r>
              <a:rPr lang="en-US" altLang="en-US" sz="2200" dirty="0" err="1"/>
              <a:t>trúc</a:t>
            </a:r>
            <a:r>
              <a:rPr lang="en-US" altLang="en-US" sz="2200" dirty="0"/>
              <a:t> </a:t>
            </a:r>
            <a:r>
              <a:rPr lang="en-US" altLang="en-US" sz="2200" dirty="0" err="1"/>
              <a:t>sau</a:t>
            </a:r>
            <a:endParaRPr lang="en-US" altLang="en-US" sz="2200" dirty="0"/>
          </a:p>
          <a:p>
            <a:pPr marL="438150" lvl="2" indent="0">
              <a:buNone/>
            </a:pPr>
            <a:r>
              <a:rPr lang="en-US" altLang="en-US" sz="1800" i="0" dirty="0" err="1">
                <a:solidFill>
                  <a:srgbClr val="E42426"/>
                </a:solidFill>
                <a:latin typeface="Consolas" pitchFamily="49" charset="0"/>
                <a:cs typeface="Consolas" pitchFamily="49" charset="0"/>
              </a:rPr>
              <a:t>typedef</a:t>
            </a:r>
            <a:r>
              <a:rPr lang="en-US" altLang="en-US" sz="1800" i="0" dirty="0">
                <a:solidFill>
                  <a:srgbClr val="E42426"/>
                </a:solidFill>
                <a:latin typeface="Consolas" pitchFamily="49" charset="0"/>
                <a:cs typeface="Consolas" pitchFamily="49" charset="0"/>
              </a:rPr>
              <a:t> </a:t>
            </a:r>
            <a:r>
              <a:rPr lang="en-US" altLang="en-US" sz="1800" i="0" dirty="0" err="1">
                <a:solidFill>
                  <a:srgbClr val="E42426"/>
                </a:solidFill>
                <a:latin typeface="Consolas" pitchFamily="49" charset="0"/>
                <a:cs typeface="Consolas" pitchFamily="49" charset="0"/>
              </a:rPr>
              <a:t>struct</a:t>
            </a:r>
            <a:r>
              <a:rPr lang="en-US" altLang="en-US" sz="1800" i="0" dirty="0">
                <a:solidFill>
                  <a:srgbClr val="E42426"/>
                </a:solidFill>
                <a:latin typeface="Consolas" pitchFamily="49" charset="0"/>
                <a:cs typeface="Consolas" pitchFamily="49" charset="0"/>
              </a:rPr>
              <a:t> {</a:t>
            </a:r>
          </a:p>
          <a:p>
            <a:pPr marL="438150" lvl="2" indent="0">
              <a:buNone/>
            </a:pPr>
            <a:r>
              <a:rPr lang="en-US" altLang="en-US" sz="1800" i="0" dirty="0">
                <a:solidFill>
                  <a:srgbClr val="E42426"/>
                </a:solidFill>
                <a:latin typeface="Consolas" pitchFamily="49" charset="0"/>
                <a:cs typeface="Consolas" pitchFamily="49" charset="0"/>
              </a:rPr>
              <a:t>	</a:t>
            </a:r>
            <a:r>
              <a:rPr lang="en-US" altLang="en-US" sz="1800" i="0" dirty="0" err="1">
                <a:solidFill>
                  <a:srgbClr val="E42426"/>
                </a:solidFill>
                <a:latin typeface="Consolas" pitchFamily="49" charset="0"/>
                <a:cs typeface="Consolas" pitchFamily="49" charset="0"/>
              </a:rPr>
              <a:t>int</a:t>
            </a:r>
            <a:r>
              <a:rPr lang="en-US" altLang="en-US" sz="1800" i="0" dirty="0">
                <a:solidFill>
                  <a:srgbClr val="E42426"/>
                </a:solidFill>
                <a:latin typeface="Consolas" pitchFamily="49" charset="0"/>
                <a:cs typeface="Consolas" pitchFamily="49" charset="0"/>
              </a:rPr>
              <a:t> </a:t>
            </a:r>
            <a:r>
              <a:rPr lang="en-US" altLang="en-US" sz="1800" i="0" dirty="0" err="1">
                <a:solidFill>
                  <a:srgbClr val="E42426"/>
                </a:solidFill>
                <a:latin typeface="Consolas" pitchFamily="49" charset="0"/>
                <a:cs typeface="Consolas" pitchFamily="49" charset="0"/>
              </a:rPr>
              <a:t>masv</a:t>
            </a:r>
            <a:r>
              <a:rPr lang="en-US" altLang="en-US" sz="1800" i="0" dirty="0">
                <a:solidFill>
                  <a:srgbClr val="E42426"/>
                </a:solidFill>
                <a:latin typeface="Consolas" pitchFamily="49" charset="0"/>
                <a:cs typeface="Consolas" pitchFamily="49" charset="0"/>
              </a:rPr>
              <a:t>;  // </a:t>
            </a:r>
            <a:r>
              <a:rPr lang="en-US" altLang="en-US" sz="1800" i="0" dirty="0" err="1">
                <a:solidFill>
                  <a:srgbClr val="E42426"/>
                </a:solidFill>
                <a:latin typeface="Consolas" pitchFamily="49" charset="0"/>
                <a:cs typeface="Consolas" pitchFamily="49" charset="0"/>
              </a:rPr>
              <a:t>mã</a:t>
            </a:r>
            <a:r>
              <a:rPr lang="en-US" altLang="en-US" sz="1800" i="0" dirty="0">
                <a:solidFill>
                  <a:srgbClr val="E42426"/>
                </a:solidFill>
                <a:latin typeface="Consolas" pitchFamily="49" charset="0"/>
                <a:cs typeface="Consolas" pitchFamily="49" charset="0"/>
              </a:rPr>
              <a:t> </a:t>
            </a:r>
            <a:r>
              <a:rPr lang="en-US" altLang="en-US" sz="1800" i="0" dirty="0" err="1">
                <a:solidFill>
                  <a:srgbClr val="E42426"/>
                </a:solidFill>
                <a:latin typeface="Consolas" pitchFamily="49" charset="0"/>
                <a:cs typeface="Consolas" pitchFamily="49" charset="0"/>
              </a:rPr>
              <a:t>hiệu</a:t>
            </a:r>
            <a:r>
              <a:rPr lang="en-US" altLang="en-US" sz="1800" i="0" dirty="0">
                <a:solidFill>
                  <a:srgbClr val="E42426"/>
                </a:solidFill>
                <a:latin typeface="Consolas" pitchFamily="49" charset="0"/>
                <a:cs typeface="Consolas" pitchFamily="49" charset="0"/>
              </a:rPr>
              <a:t> </a:t>
            </a:r>
            <a:r>
              <a:rPr lang="en-US" altLang="en-US" sz="1800" i="0" dirty="0" err="1">
                <a:solidFill>
                  <a:srgbClr val="E42426"/>
                </a:solidFill>
                <a:latin typeface="Consolas" pitchFamily="49" charset="0"/>
                <a:cs typeface="Consolas" pitchFamily="49" charset="0"/>
              </a:rPr>
              <a:t>sv</a:t>
            </a:r>
            <a:endParaRPr lang="en-US" altLang="en-US" sz="1800" i="0" dirty="0">
              <a:solidFill>
                <a:srgbClr val="E42426"/>
              </a:solidFill>
              <a:latin typeface="Consolas" pitchFamily="49" charset="0"/>
              <a:cs typeface="Consolas" pitchFamily="49" charset="0"/>
            </a:endParaRPr>
          </a:p>
          <a:p>
            <a:pPr marL="438150" lvl="2" indent="0">
              <a:buNone/>
            </a:pPr>
            <a:r>
              <a:rPr lang="en-US" altLang="en-US" sz="1800" i="0" dirty="0">
                <a:solidFill>
                  <a:srgbClr val="E42426"/>
                </a:solidFill>
                <a:latin typeface="Consolas" pitchFamily="49" charset="0"/>
                <a:cs typeface="Consolas" pitchFamily="49" charset="0"/>
              </a:rPr>
              <a:t>	char </a:t>
            </a:r>
            <a:r>
              <a:rPr lang="en-US" altLang="en-US" sz="1800" i="0" dirty="0" err="1">
                <a:solidFill>
                  <a:srgbClr val="E42426"/>
                </a:solidFill>
                <a:latin typeface="Consolas" pitchFamily="49" charset="0"/>
                <a:cs typeface="Consolas" pitchFamily="49" charset="0"/>
              </a:rPr>
              <a:t>malop</a:t>
            </a:r>
            <a:r>
              <a:rPr lang="en-US" altLang="en-US" sz="1800" i="0" dirty="0">
                <a:solidFill>
                  <a:srgbClr val="E42426"/>
                </a:solidFill>
                <a:latin typeface="Consolas" pitchFamily="49" charset="0"/>
                <a:cs typeface="Consolas" pitchFamily="49" charset="0"/>
              </a:rPr>
              <a:t>[12];</a:t>
            </a:r>
          </a:p>
          <a:p>
            <a:pPr marL="438150" lvl="2" indent="0">
              <a:buNone/>
            </a:pPr>
            <a:r>
              <a:rPr lang="en-US" altLang="en-US" sz="1800" i="0" dirty="0">
                <a:solidFill>
                  <a:srgbClr val="E42426"/>
                </a:solidFill>
                <a:latin typeface="Consolas" pitchFamily="49" charset="0"/>
                <a:cs typeface="Consolas" pitchFamily="49" charset="0"/>
              </a:rPr>
              <a:t>	char ho[30];</a:t>
            </a:r>
          </a:p>
          <a:p>
            <a:pPr marL="438150" lvl="2" indent="0">
              <a:buNone/>
            </a:pPr>
            <a:r>
              <a:rPr lang="en-US" altLang="en-US" sz="1800" i="0" dirty="0">
                <a:solidFill>
                  <a:srgbClr val="E42426"/>
                </a:solidFill>
                <a:latin typeface="Consolas" pitchFamily="49" charset="0"/>
                <a:cs typeface="Consolas" pitchFamily="49" charset="0"/>
              </a:rPr>
              <a:t>	char ten[30];</a:t>
            </a:r>
          </a:p>
          <a:p>
            <a:pPr marL="438150" lvl="2" indent="0">
              <a:buNone/>
            </a:pPr>
            <a:r>
              <a:rPr lang="en-US" altLang="en-US" sz="1800" i="0" dirty="0">
                <a:solidFill>
                  <a:srgbClr val="E42426"/>
                </a:solidFill>
                <a:latin typeface="Consolas" pitchFamily="49" charset="0"/>
                <a:cs typeface="Consolas" pitchFamily="49" charset="0"/>
              </a:rPr>
              <a:t>	float diemk1;</a:t>
            </a:r>
          </a:p>
          <a:p>
            <a:pPr marL="438150" lvl="2" indent="0">
              <a:buNone/>
            </a:pPr>
            <a:r>
              <a:rPr lang="en-US" altLang="en-US" sz="1800" i="0" dirty="0">
                <a:solidFill>
                  <a:srgbClr val="E42426"/>
                </a:solidFill>
                <a:latin typeface="Consolas" pitchFamily="49" charset="0"/>
                <a:cs typeface="Consolas" pitchFamily="49" charset="0"/>
              </a:rPr>
              <a:t>	float diemk2;</a:t>
            </a:r>
          </a:p>
          <a:p>
            <a:pPr marL="438150" lvl="2" indent="0">
              <a:buNone/>
            </a:pPr>
            <a:r>
              <a:rPr lang="en-US" altLang="en-US" sz="1800" i="0" dirty="0">
                <a:solidFill>
                  <a:srgbClr val="E42426"/>
                </a:solidFill>
                <a:latin typeface="Consolas" pitchFamily="49" charset="0"/>
                <a:cs typeface="Consolas" pitchFamily="49" charset="0"/>
              </a:rPr>
              <a:t>} </a:t>
            </a:r>
            <a:r>
              <a:rPr lang="en-US" altLang="en-US" sz="1800" i="0" dirty="0" err="1">
                <a:solidFill>
                  <a:srgbClr val="E42426"/>
                </a:solidFill>
                <a:latin typeface="Consolas" pitchFamily="49" charset="0"/>
                <a:cs typeface="Consolas" pitchFamily="49" charset="0"/>
              </a:rPr>
              <a:t>sinhvien</a:t>
            </a:r>
            <a:endParaRPr lang="en-US" altLang="en-US" sz="1800" i="0" dirty="0">
              <a:solidFill>
                <a:srgbClr val="E42426"/>
              </a:solidFill>
              <a:latin typeface="Consolas" pitchFamily="49" charset="0"/>
              <a:cs typeface="Consolas" pitchFamily="49" charset="0"/>
            </a:endParaRPr>
          </a:p>
        </p:txBody>
      </p:sp>
      <p:grpSp>
        <p:nvGrpSpPr>
          <p:cNvPr id="4" name="Shape 385"/>
          <p:cNvGrpSpPr/>
          <p:nvPr/>
        </p:nvGrpSpPr>
        <p:grpSpPr>
          <a:xfrm>
            <a:off x="7922025" y="853667"/>
            <a:ext cx="751195" cy="754818"/>
            <a:chOff x="1923675" y="1633650"/>
            <a:chExt cx="436000" cy="435975"/>
          </a:xfrm>
        </p:grpSpPr>
        <p:sp>
          <p:nvSpPr>
            <p:cNvPr id="5" name="Shape 38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6" name="Shape 38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7" name="Shape 38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8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9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0" name="Shape 39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grpSp>
        <p:nvGrpSpPr>
          <p:cNvPr id="11" name="Shape 358"/>
          <p:cNvGrpSpPr/>
          <p:nvPr/>
        </p:nvGrpSpPr>
        <p:grpSpPr>
          <a:xfrm>
            <a:off x="6768725" y="808883"/>
            <a:ext cx="1036487" cy="887489"/>
            <a:chOff x="1934025" y="1001650"/>
            <a:chExt cx="415300" cy="355600"/>
          </a:xfrm>
        </p:grpSpPr>
        <p:sp>
          <p:nvSpPr>
            <p:cNvPr id="12"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3"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4"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5"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spTree>
    <p:extLst>
      <p:ext uri="{BB962C8B-B14F-4D97-AF65-F5344CB8AC3E}">
        <p14:creationId xmlns:p14="http://schemas.microsoft.com/office/powerpoint/2010/main" val="39695560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CE286E4D-396C-4082-A2AC-F0F7E31CBC88}"/>
              </a:ext>
            </a:extLst>
          </p:cNvPr>
          <p:cNvSpPr>
            <a:spLocks noGrp="1" noChangeArrowheads="1"/>
          </p:cNvSpPr>
          <p:nvPr>
            <p:ph type="title"/>
          </p:nvPr>
        </p:nvSpPr>
        <p:spPr/>
        <p:txBody>
          <a:bodyPr/>
          <a:lstStyle/>
          <a:p>
            <a:r>
              <a:rPr lang="en-US" altLang="vi-VN" sz="2400"/>
              <a:t>Bài tập 3</a:t>
            </a:r>
          </a:p>
        </p:txBody>
      </p:sp>
      <p:sp>
        <p:nvSpPr>
          <p:cNvPr id="114691" name="Content Placeholder 2">
            <a:extLst>
              <a:ext uri="{FF2B5EF4-FFF2-40B4-BE49-F238E27FC236}">
                <a16:creationId xmlns:a16="http://schemas.microsoft.com/office/drawing/2014/main" id="{60CB7A90-29C2-402E-8B6B-0EE3C7A1E7BB}"/>
              </a:ext>
            </a:extLst>
          </p:cNvPr>
          <p:cNvSpPr>
            <a:spLocks noGrp="1" noChangeArrowheads="1"/>
          </p:cNvSpPr>
          <p:nvPr>
            <p:ph idx="1"/>
          </p:nvPr>
        </p:nvSpPr>
        <p:spPr>
          <a:xfrm>
            <a:off x="152400" y="1143000"/>
            <a:ext cx="8839200" cy="5562600"/>
          </a:xfrm>
        </p:spPr>
        <p:txBody>
          <a:bodyPr/>
          <a:lstStyle/>
          <a:p>
            <a:r>
              <a:rPr lang="vi-VN" altLang="vi-VN" sz="3200"/>
              <a:t>Viết chương trình nhập vào một mảng các số nguyên, hãy xác định xem liệu có thể chia mảng này thành hai mảng con có tổng các phần tử của mỗi mảng là bằng nhau.</a:t>
            </a:r>
          </a:p>
          <a:p>
            <a:pPr lvl="1"/>
            <a:r>
              <a:rPr lang="vi-VN" altLang="vi-VN" sz="3200"/>
              <a:t>Ví dụ: mảng {1, 5, 11, 5} có thể chia được (hai mảng con {1, 5, 5} và {11})</a:t>
            </a:r>
          </a:p>
          <a:p>
            <a:pPr lvl="1"/>
            <a:r>
              <a:rPr lang="vi-VN" altLang="vi-VN" sz="3200"/>
              <a:t>Ví dụ: mảng {1, 5, 3} không chia được.</a:t>
            </a:r>
          </a:p>
        </p:txBody>
      </p:sp>
    </p:spTree>
    <p:extLst>
      <p:ext uri="{BB962C8B-B14F-4D97-AF65-F5344CB8AC3E}">
        <p14:creationId xmlns:p14="http://schemas.microsoft.com/office/powerpoint/2010/main" val="25931986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r>
              <a:rPr lang="en-US" altLang="en-US" sz="4000"/>
              <a:t>Bài tập</a:t>
            </a:r>
          </a:p>
        </p:txBody>
      </p:sp>
      <p:sp>
        <p:nvSpPr>
          <p:cNvPr id="65539" name="Rectangle 3"/>
          <p:cNvSpPr>
            <a:spLocks noGrp="1" noChangeArrowheads="1"/>
          </p:cNvSpPr>
          <p:nvPr>
            <p:ph type="body" idx="1"/>
          </p:nvPr>
        </p:nvSpPr>
        <p:spPr>
          <a:xfrm>
            <a:off x="482286" y="1959429"/>
            <a:ext cx="8190934" cy="4390065"/>
          </a:xfrm>
        </p:spPr>
        <p:txBody>
          <a:bodyPr/>
          <a:lstStyle/>
          <a:p>
            <a:pPr lvl="0">
              <a:lnSpc>
                <a:spcPct val="90000"/>
              </a:lnSpc>
            </a:pPr>
            <a:r>
              <a:rPr lang="en-US" altLang="en-US" dirty="0" err="1">
                <a:solidFill>
                  <a:prstClr val="black"/>
                </a:solidFill>
              </a:rPr>
              <a:t>Sửa</a:t>
            </a:r>
            <a:r>
              <a:rPr lang="en-US" altLang="en-US" dirty="0">
                <a:solidFill>
                  <a:prstClr val="black"/>
                </a:solidFill>
              </a:rPr>
              <a:t> </a:t>
            </a:r>
            <a:r>
              <a:rPr lang="en-US" altLang="en-US" dirty="0" err="1">
                <a:solidFill>
                  <a:prstClr val="black"/>
                </a:solidFill>
              </a:rPr>
              <a:t>chương</a:t>
            </a:r>
            <a:r>
              <a:rPr lang="en-US" altLang="en-US" dirty="0">
                <a:solidFill>
                  <a:prstClr val="black"/>
                </a:solidFill>
              </a:rPr>
              <a:t> </a:t>
            </a:r>
            <a:r>
              <a:rPr lang="en-US" altLang="en-US" dirty="0" err="1">
                <a:solidFill>
                  <a:prstClr val="black"/>
                </a:solidFill>
              </a:rPr>
              <a:t>trình</a:t>
            </a:r>
            <a:r>
              <a:rPr lang="en-US" altLang="en-US" dirty="0">
                <a:solidFill>
                  <a:prstClr val="black"/>
                </a:solidFill>
              </a:rPr>
              <a:t> </a:t>
            </a:r>
            <a:r>
              <a:rPr lang="en-US" altLang="en-US" dirty="0" err="1">
                <a:solidFill>
                  <a:prstClr val="black"/>
                </a:solidFill>
              </a:rPr>
              <a:t>trên</a:t>
            </a:r>
            <a:r>
              <a:rPr lang="en-US" altLang="en-US" dirty="0">
                <a:solidFill>
                  <a:prstClr val="black"/>
                </a:solidFill>
              </a:rPr>
              <a:t> </a:t>
            </a:r>
            <a:r>
              <a:rPr lang="en-US" altLang="en-US" dirty="0" err="1">
                <a:solidFill>
                  <a:prstClr val="black"/>
                </a:solidFill>
              </a:rPr>
              <a:t>để</a:t>
            </a:r>
            <a:r>
              <a:rPr lang="en-US" altLang="en-US" dirty="0">
                <a:solidFill>
                  <a:prstClr val="black"/>
                </a:solidFill>
              </a:rPr>
              <a:t> </a:t>
            </a:r>
            <a:r>
              <a:rPr lang="en-US" altLang="en-US" dirty="0" err="1">
                <a:solidFill>
                  <a:prstClr val="black"/>
                </a:solidFill>
              </a:rPr>
              <a:t>tính</a:t>
            </a:r>
            <a:r>
              <a:rPr lang="en-US" altLang="en-US" dirty="0">
                <a:solidFill>
                  <a:prstClr val="black"/>
                </a:solidFill>
              </a:rPr>
              <a:t> </a:t>
            </a:r>
            <a:r>
              <a:rPr lang="en-US" altLang="en-US" dirty="0" err="1">
                <a:solidFill>
                  <a:prstClr val="black"/>
                </a:solidFill>
              </a:rPr>
              <a:t>toán</a:t>
            </a:r>
            <a:r>
              <a:rPr lang="en-US" altLang="en-US" dirty="0">
                <a:solidFill>
                  <a:prstClr val="black"/>
                </a:solidFill>
              </a:rPr>
              <a:t> </a:t>
            </a:r>
            <a:r>
              <a:rPr lang="en-US" altLang="en-US" dirty="0" err="1">
                <a:solidFill>
                  <a:prstClr val="black"/>
                </a:solidFill>
              </a:rPr>
              <a:t>kết</a:t>
            </a:r>
            <a:r>
              <a:rPr lang="en-US" altLang="en-US" dirty="0">
                <a:solidFill>
                  <a:prstClr val="black"/>
                </a:solidFill>
              </a:rPr>
              <a:t> </a:t>
            </a:r>
            <a:r>
              <a:rPr lang="en-US" altLang="en-US" dirty="0" err="1">
                <a:solidFill>
                  <a:prstClr val="black"/>
                </a:solidFill>
              </a:rPr>
              <a:t>quả</a:t>
            </a:r>
            <a:r>
              <a:rPr lang="en-US" altLang="en-US" dirty="0">
                <a:solidFill>
                  <a:prstClr val="black"/>
                </a:solidFill>
              </a:rPr>
              <a:t> </a:t>
            </a:r>
            <a:r>
              <a:rPr lang="en-US" altLang="en-US" dirty="0" err="1">
                <a:solidFill>
                  <a:prstClr val="black"/>
                </a:solidFill>
              </a:rPr>
              <a:t>của</a:t>
            </a:r>
            <a:r>
              <a:rPr lang="en-US" altLang="en-US" dirty="0">
                <a:solidFill>
                  <a:prstClr val="black"/>
                </a:solidFill>
              </a:rPr>
              <a:t> 1 </a:t>
            </a:r>
            <a:r>
              <a:rPr lang="en-US" altLang="en-US" dirty="0" err="1">
                <a:solidFill>
                  <a:prstClr val="black"/>
                </a:solidFill>
              </a:rPr>
              <a:t>biểu</a:t>
            </a:r>
            <a:r>
              <a:rPr lang="en-US" altLang="en-US" dirty="0">
                <a:solidFill>
                  <a:prstClr val="black"/>
                </a:solidFill>
              </a:rPr>
              <a:t> </a:t>
            </a:r>
            <a:r>
              <a:rPr lang="en-US" altLang="en-US" dirty="0" err="1">
                <a:solidFill>
                  <a:prstClr val="black"/>
                </a:solidFill>
              </a:rPr>
              <a:t>thức</a:t>
            </a:r>
            <a:r>
              <a:rPr lang="en-US" altLang="en-US" dirty="0">
                <a:solidFill>
                  <a:prstClr val="black"/>
                </a:solidFill>
              </a:rPr>
              <a:t> </a:t>
            </a:r>
            <a:r>
              <a:rPr lang="en-US" altLang="en-US" dirty="0" err="1">
                <a:solidFill>
                  <a:prstClr val="black"/>
                </a:solidFill>
              </a:rPr>
              <a:t>hậu</a:t>
            </a:r>
            <a:r>
              <a:rPr lang="en-US" altLang="en-US" dirty="0">
                <a:solidFill>
                  <a:prstClr val="black"/>
                </a:solidFill>
              </a:rPr>
              <a:t> </a:t>
            </a:r>
            <a:r>
              <a:rPr lang="en-US" altLang="en-US" dirty="0" err="1">
                <a:solidFill>
                  <a:prstClr val="black"/>
                </a:solidFill>
              </a:rPr>
              <a:t>tố</a:t>
            </a:r>
            <a:r>
              <a:rPr lang="en-US" altLang="en-US" dirty="0">
                <a:solidFill>
                  <a:prstClr val="black"/>
                </a:solidFill>
              </a:rPr>
              <a:t> </a:t>
            </a:r>
            <a:r>
              <a:rPr lang="en-US" altLang="en-US" dirty="0" err="1">
                <a:solidFill>
                  <a:prstClr val="black"/>
                </a:solidFill>
              </a:rPr>
              <a:t>với</a:t>
            </a:r>
            <a:r>
              <a:rPr lang="en-US" altLang="en-US" dirty="0">
                <a:solidFill>
                  <a:prstClr val="black"/>
                </a:solidFill>
              </a:rPr>
              <a:t> </a:t>
            </a:r>
            <a:r>
              <a:rPr lang="en-US" altLang="en-US" dirty="0" err="1">
                <a:solidFill>
                  <a:prstClr val="black"/>
                </a:solidFill>
              </a:rPr>
              <a:t>các</a:t>
            </a:r>
            <a:r>
              <a:rPr lang="en-US" altLang="en-US" dirty="0">
                <a:solidFill>
                  <a:prstClr val="black"/>
                </a:solidFill>
              </a:rPr>
              <a:t> </a:t>
            </a:r>
            <a:r>
              <a:rPr lang="en-US" altLang="en-US" dirty="0" err="1">
                <a:solidFill>
                  <a:prstClr val="black"/>
                </a:solidFill>
              </a:rPr>
              <a:t>toán</a:t>
            </a:r>
            <a:r>
              <a:rPr lang="en-US" altLang="en-US" dirty="0">
                <a:solidFill>
                  <a:prstClr val="black"/>
                </a:solidFill>
              </a:rPr>
              <a:t> </a:t>
            </a:r>
            <a:r>
              <a:rPr lang="en-US" altLang="en-US" dirty="0" err="1">
                <a:solidFill>
                  <a:prstClr val="black"/>
                </a:solidFill>
              </a:rPr>
              <a:t>hạng</a:t>
            </a:r>
            <a:r>
              <a:rPr lang="en-US" altLang="en-US" dirty="0">
                <a:solidFill>
                  <a:prstClr val="black"/>
                </a:solidFill>
              </a:rPr>
              <a:t> </a:t>
            </a:r>
            <a:r>
              <a:rPr lang="en-US" altLang="en-US" dirty="0" err="1">
                <a:solidFill>
                  <a:prstClr val="black"/>
                </a:solidFill>
              </a:rPr>
              <a:t>tổng</a:t>
            </a:r>
            <a:r>
              <a:rPr lang="en-US" altLang="en-US" dirty="0">
                <a:solidFill>
                  <a:prstClr val="black"/>
                </a:solidFill>
              </a:rPr>
              <a:t> </a:t>
            </a:r>
            <a:r>
              <a:rPr lang="en-US" altLang="en-US" dirty="0" err="1">
                <a:solidFill>
                  <a:prstClr val="black"/>
                </a:solidFill>
              </a:rPr>
              <a:t>quát</a:t>
            </a:r>
            <a:r>
              <a:rPr lang="en-US" altLang="en-US" dirty="0">
                <a:solidFill>
                  <a:prstClr val="black"/>
                </a:solidFill>
              </a:rPr>
              <a:t> (</a:t>
            </a:r>
            <a:r>
              <a:rPr lang="en-US" altLang="en-US" dirty="0" err="1">
                <a:solidFill>
                  <a:prstClr val="black"/>
                </a:solidFill>
              </a:rPr>
              <a:t>có</a:t>
            </a:r>
            <a:r>
              <a:rPr lang="en-US" altLang="en-US" dirty="0">
                <a:solidFill>
                  <a:prstClr val="black"/>
                </a:solidFill>
              </a:rPr>
              <a:t> </a:t>
            </a:r>
            <a:r>
              <a:rPr lang="en-US" altLang="en-US" dirty="0" err="1">
                <a:solidFill>
                  <a:prstClr val="black"/>
                </a:solidFill>
              </a:rPr>
              <a:t>thể</a:t>
            </a:r>
            <a:r>
              <a:rPr lang="en-US" altLang="en-US" dirty="0">
                <a:solidFill>
                  <a:prstClr val="black"/>
                </a:solidFill>
              </a:rPr>
              <a:t> </a:t>
            </a:r>
            <a:r>
              <a:rPr lang="en-US" altLang="en-US" dirty="0" err="1">
                <a:solidFill>
                  <a:prstClr val="black"/>
                </a:solidFill>
              </a:rPr>
              <a:t>là</a:t>
            </a:r>
            <a:r>
              <a:rPr lang="en-US" altLang="en-US" dirty="0">
                <a:solidFill>
                  <a:prstClr val="black"/>
                </a:solidFill>
              </a:rPr>
              <a:t> </a:t>
            </a:r>
            <a:r>
              <a:rPr lang="en-US" altLang="en-US" dirty="0" err="1">
                <a:solidFill>
                  <a:prstClr val="black"/>
                </a:solidFill>
              </a:rPr>
              <a:t>số</a:t>
            </a:r>
            <a:r>
              <a:rPr lang="en-US" altLang="en-US" dirty="0">
                <a:solidFill>
                  <a:prstClr val="black"/>
                </a:solidFill>
              </a:rPr>
              <a:t> </a:t>
            </a:r>
            <a:r>
              <a:rPr lang="en-US" altLang="en-US" dirty="0" err="1">
                <a:solidFill>
                  <a:prstClr val="black"/>
                </a:solidFill>
              </a:rPr>
              <a:t>thực</a:t>
            </a:r>
            <a:r>
              <a:rPr lang="en-US" altLang="en-US" dirty="0">
                <a:solidFill>
                  <a:prstClr val="black"/>
                </a:solidFill>
              </a:rPr>
              <a:t>, </a:t>
            </a:r>
            <a:r>
              <a:rPr lang="en-US" altLang="en-US" dirty="0" err="1">
                <a:solidFill>
                  <a:prstClr val="black"/>
                </a:solidFill>
              </a:rPr>
              <a:t>có</a:t>
            </a:r>
            <a:r>
              <a:rPr lang="en-US" altLang="en-US" dirty="0">
                <a:solidFill>
                  <a:prstClr val="black"/>
                </a:solidFill>
              </a:rPr>
              <a:t> </a:t>
            </a:r>
            <a:r>
              <a:rPr lang="en-US" altLang="en-US" dirty="0" err="1">
                <a:solidFill>
                  <a:prstClr val="black"/>
                </a:solidFill>
              </a:rPr>
              <a:t>thể</a:t>
            </a:r>
            <a:r>
              <a:rPr lang="en-US" altLang="en-US" dirty="0">
                <a:solidFill>
                  <a:prstClr val="black"/>
                </a:solidFill>
              </a:rPr>
              <a:t> </a:t>
            </a:r>
            <a:r>
              <a:rPr lang="en-US" altLang="en-US" dirty="0" err="1">
                <a:solidFill>
                  <a:prstClr val="black"/>
                </a:solidFill>
              </a:rPr>
              <a:t>âm</a:t>
            </a:r>
            <a:r>
              <a:rPr lang="en-US" altLang="en-US" dirty="0">
                <a:solidFill>
                  <a:prstClr val="black"/>
                </a:solidFill>
              </a:rPr>
              <a:t>…)</a:t>
            </a:r>
          </a:p>
          <a:p>
            <a:pPr lvl="0">
              <a:lnSpc>
                <a:spcPct val="90000"/>
              </a:lnSpc>
            </a:pPr>
            <a:r>
              <a:rPr lang="en-US" altLang="en-US" dirty="0" err="1">
                <a:solidFill>
                  <a:prstClr val="black"/>
                </a:solidFill>
              </a:rPr>
              <a:t>Xây</a:t>
            </a:r>
            <a:r>
              <a:rPr lang="en-US" altLang="en-US" dirty="0">
                <a:solidFill>
                  <a:prstClr val="black"/>
                </a:solidFill>
              </a:rPr>
              <a:t> </a:t>
            </a:r>
            <a:r>
              <a:rPr lang="en-US" altLang="en-US" dirty="0" err="1">
                <a:solidFill>
                  <a:prstClr val="black"/>
                </a:solidFill>
              </a:rPr>
              <a:t>dựng</a:t>
            </a:r>
            <a:r>
              <a:rPr lang="en-US" altLang="en-US" dirty="0">
                <a:solidFill>
                  <a:prstClr val="black"/>
                </a:solidFill>
              </a:rPr>
              <a:t> </a:t>
            </a:r>
            <a:r>
              <a:rPr lang="en-US" altLang="en-US" dirty="0" err="1">
                <a:solidFill>
                  <a:prstClr val="black"/>
                </a:solidFill>
              </a:rPr>
              <a:t>chương</a:t>
            </a:r>
            <a:r>
              <a:rPr lang="en-US" altLang="en-US" dirty="0">
                <a:solidFill>
                  <a:prstClr val="black"/>
                </a:solidFill>
              </a:rPr>
              <a:t> </a:t>
            </a:r>
            <a:r>
              <a:rPr lang="en-US" altLang="en-US" dirty="0" err="1">
                <a:solidFill>
                  <a:prstClr val="black"/>
                </a:solidFill>
              </a:rPr>
              <a:t>trình</a:t>
            </a:r>
            <a:r>
              <a:rPr lang="en-US" altLang="en-US" dirty="0">
                <a:solidFill>
                  <a:prstClr val="black"/>
                </a:solidFill>
              </a:rPr>
              <a:t> </a:t>
            </a:r>
            <a:r>
              <a:rPr lang="en-US" altLang="en-US" dirty="0" err="1">
                <a:solidFill>
                  <a:prstClr val="black"/>
                </a:solidFill>
              </a:rPr>
              <a:t>chuyển</a:t>
            </a:r>
            <a:r>
              <a:rPr lang="en-US" altLang="en-US" dirty="0">
                <a:solidFill>
                  <a:prstClr val="black"/>
                </a:solidFill>
              </a:rPr>
              <a:t> </a:t>
            </a:r>
            <a:r>
              <a:rPr lang="en-US" altLang="en-US" dirty="0" err="1">
                <a:solidFill>
                  <a:prstClr val="black"/>
                </a:solidFill>
              </a:rPr>
              <a:t>đổi</a:t>
            </a:r>
            <a:r>
              <a:rPr lang="en-US" altLang="en-US" dirty="0">
                <a:solidFill>
                  <a:prstClr val="black"/>
                </a:solidFill>
              </a:rPr>
              <a:t> 1 </a:t>
            </a:r>
            <a:r>
              <a:rPr lang="en-US" altLang="en-US" dirty="0" err="1">
                <a:solidFill>
                  <a:prstClr val="black"/>
                </a:solidFill>
              </a:rPr>
              <a:t>biểu</a:t>
            </a:r>
            <a:r>
              <a:rPr lang="en-US" altLang="en-US" dirty="0">
                <a:solidFill>
                  <a:prstClr val="black"/>
                </a:solidFill>
              </a:rPr>
              <a:t> </a:t>
            </a:r>
            <a:r>
              <a:rPr lang="en-US" altLang="en-US" dirty="0" err="1">
                <a:solidFill>
                  <a:prstClr val="black"/>
                </a:solidFill>
              </a:rPr>
              <a:t>thức</a:t>
            </a:r>
            <a:r>
              <a:rPr lang="en-US" altLang="en-US" dirty="0">
                <a:solidFill>
                  <a:prstClr val="black"/>
                </a:solidFill>
              </a:rPr>
              <a:t> </a:t>
            </a:r>
            <a:r>
              <a:rPr lang="en-US" altLang="en-US" dirty="0" err="1">
                <a:solidFill>
                  <a:prstClr val="black"/>
                </a:solidFill>
              </a:rPr>
              <a:t>từ</a:t>
            </a:r>
            <a:r>
              <a:rPr lang="en-US" altLang="en-US" dirty="0">
                <a:solidFill>
                  <a:prstClr val="black"/>
                </a:solidFill>
              </a:rPr>
              <a:t> </a:t>
            </a:r>
            <a:r>
              <a:rPr lang="en-US" altLang="en-US" dirty="0" err="1">
                <a:solidFill>
                  <a:prstClr val="black"/>
                </a:solidFill>
              </a:rPr>
              <a:t>trung</a:t>
            </a:r>
            <a:r>
              <a:rPr lang="en-US" altLang="en-US" dirty="0">
                <a:solidFill>
                  <a:prstClr val="black"/>
                </a:solidFill>
              </a:rPr>
              <a:t> </a:t>
            </a:r>
            <a:r>
              <a:rPr lang="en-US" altLang="en-US" dirty="0" err="1">
                <a:solidFill>
                  <a:prstClr val="black"/>
                </a:solidFill>
              </a:rPr>
              <a:t>tố</a:t>
            </a:r>
            <a:r>
              <a:rPr lang="en-US" altLang="en-US" dirty="0">
                <a:solidFill>
                  <a:prstClr val="black"/>
                </a:solidFill>
              </a:rPr>
              <a:t> sang </a:t>
            </a:r>
            <a:r>
              <a:rPr lang="en-US" altLang="en-US" dirty="0" err="1">
                <a:solidFill>
                  <a:prstClr val="black"/>
                </a:solidFill>
              </a:rPr>
              <a:t>hậu</a:t>
            </a:r>
            <a:r>
              <a:rPr lang="en-US" altLang="en-US" dirty="0">
                <a:solidFill>
                  <a:prstClr val="black"/>
                </a:solidFill>
              </a:rPr>
              <a:t> </a:t>
            </a:r>
            <a:r>
              <a:rPr lang="en-US" altLang="en-US" dirty="0" err="1">
                <a:solidFill>
                  <a:prstClr val="black"/>
                </a:solidFill>
              </a:rPr>
              <a:t>tố</a:t>
            </a:r>
            <a:r>
              <a:rPr lang="en-US" altLang="en-US" dirty="0">
                <a:solidFill>
                  <a:prstClr val="black"/>
                </a:solidFill>
              </a:rPr>
              <a:t>, </a:t>
            </a:r>
            <a:r>
              <a:rPr lang="en-US" altLang="en-US" dirty="0" err="1">
                <a:solidFill>
                  <a:prstClr val="black"/>
                </a:solidFill>
              </a:rPr>
              <a:t>biểu</a:t>
            </a:r>
            <a:r>
              <a:rPr lang="en-US" altLang="en-US" dirty="0">
                <a:solidFill>
                  <a:prstClr val="black"/>
                </a:solidFill>
              </a:rPr>
              <a:t> </a:t>
            </a:r>
            <a:r>
              <a:rPr lang="en-US" altLang="en-US" dirty="0" err="1">
                <a:solidFill>
                  <a:prstClr val="black"/>
                </a:solidFill>
              </a:rPr>
              <a:t>thức</a:t>
            </a:r>
            <a:r>
              <a:rPr lang="en-US" altLang="en-US" dirty="0">
                <a:solidFill>
                  <a:prstClr val="black"/>
                </a:solidFill>
              </a:rPr>
              <a:t> </a:t>
            </a:r>
            <a:r>
              <a:rPr lang="en-US" altLang="en-US" dirty="0" err="1">
                <a:solidFill>
                  <a:prstClr val="black"/>
                </a:solidFill>
              </a:rPr>
              <a:t>trung</a:t>
            </a:r>
            <a:r>
              <a:rPr lang="en-US" altLang="en-US" dirty="0">
                <a:solidFill>
                  <a:prstClr val="black"/>
                </a:solidFill>
              </a:rPr>
              <a:t> </a:t>
            </a:r>
            <a:r>
              <a:rPr lang="en-US" altLang="en-US" dirty="0" err="1">
                <a:solidFill>
                  <a:prstClr val="black"/>
                </a:solidFill>
              </a:rPr>
              <a:t>tố</a:t>
            </a:r>
            <a:r>
              <a:rPr lang="en-US" altLang="en-US" dirty="0">
                <a:solidFill>
                  <a:prstClr val="black"/>
                </a:solidFill>
              </a:rPr>
              <a:t> </a:t>
            </a:r>
            <a:r>
              <a:rPr lang="en-US" altLang="en-US" dirty="0" err="1">
                <a:solidFill>
                  <a:prstClr val="black"/>
                </a:solidFill>
              </a:rPr>
              <a:t>là</a:t>
            </a:r>
            <a:r>
              <a:rPr lang="en-US" altLang="en-US" dirty="0">
                <a:solidFill>
                  <a:prstClr val="black"/>
                </a:solidFill>
              </a:rPr>
              <a:t> 1 </a:t>
            </a:r>
            <a:r>
              <a:rPr lang="en-US" altLang="en-US" dirty="0" err="1">
                <a:solidFill>
                  <a:prstClr val="black"/>
                </a:solidFill>
              </a:rPr>
              <a:t>xâu</a:t>
            </a:r>
            <a:r>
              <a:rPr lang="en-US" altLang="en-US" dirty="0">
                <a:solidFill>
                  <a:prstClr val="black"/>
                </a:solidFill>
              </a:rPr>
              <a:t> </a:t>
            </a:r>
            <a:r>
              <a:rPr lang="en-US" altLang="en-US" dirty="0" err="1">
                <a:solidFill>
                  <a:prstClr val="black"/>
                </a:solidFill>
              </a:rPr>
              <a:t>ký</a:t>
            </a:r>
            <a:r>
              <a:rPr lang="en-US" altLang="en-US" dirty="0">
                <a:solidFill>
                  <a:prstClr val="black"/>
                </a:solidFill>
              </a:rPr>
              <a:t> </a:t>
            </a:r>
            <a:r>
              <a:rPr lang="en-US" altLang="en-US" dirty="0" err="1">
                <a:solidFill>
                  <a:prstClr val="black"/>
                </a:solidFill>
              </a:rPr>
              <a:t>tự</a:t>
            </a:r>
            <a:r>
              <a:rPr lang="en-US" altLang="en-US" dirty="0">
                <a:solidFill>
                  <a:prstClr val="black"/>
                </a:solidFill>
              </a:rPr>
              <a:t> </a:t>
            </a:r>
            <a:r>
              <a:rPr lang="en-US" altLang="en-US" dirty="0" err="1">
                <a:solidFill>
                  <a:prstClr val="black"/>
                </a:solidFill>
              </a:rPr>
              <a:t>với</a:t>
            </a:r>
            <a:r>
              <a:rPr lang="en-US" altLang="en-US" dirty="0">
                <a:solidFill>
                  <a:prstClr val="black"/>
                </a:solidFill>
              </a:rPr>
              <a:t> </a:t>
            </a:r>
            <a:r>
              <a:rPr lang="en-US" altLang="en-US" dirty="0" err="1">
                <a:solidFill>
                  <a:prstClr val="black"/>
                </a:solidFill>
              </a:rPr>
              <a:t>các</a:t>
            </a:r>
            <a:r>
              <a:rPr lang="en-US" altLang="en-US" dirty="0">
                <a:solidFill>
                  <a:prstClr val="black"/>
                </a:solidFill>
              </a:rPr>
              <a:t> </a:t>
            </a:r>
            <a:r>
              <a:rPr lang="en-US" altLang="en-US" dirty="0" err="1">
                <a:solidFill>
                  <a:prstClr val="black"/>
                </a:solidFill>
              </a:rPr>
              <a:t>toán</a:t>
            </a:r>
            <a:r>
              <a:rPr lang="en-US" altLang="en-US" dirty="0">
                <a:solidFill>
                  <a:prstClr val="black"/>
                </a:solidFill>
              </a:rPr>
              <a:t> </a:t>
            </a:r>
            <a:r>
              <a:rPr lang="en-US" altLang="en-US" dirty="0" err="1">
                <a:solidFill>
                  <a:prstClr val="black"/>
                </a:solidFill>
              </a:rPr>
              <a:t>hạng</a:t>
            </a:r>
            <a:r>
              <a:rPr lang="en-US" altLang="en-US" dirty="0">
                <a:solidFill>
                  <a:prstClr val="black"/>
                </a:solidFill>
              </a:rPr>
              <a:t> </a:t>
            </a:r>
            <a:r>
              <a:rPr lang="en-US" altLang="en-US" dirty="0" err="1">
                <a:solidFill>
                  <a:prstClr val="black"/>
                </a:solidFill>
              </a:rPr>
              <a:t>tổng</a:t>
            </a:r>
            <a:r>
              <a:rPr lang="en-US" altLang="en-US" dirty="0">
                <a:solidFill>
                  <a:prstClr val="black"/>
                </a:solidFill>
              </a:rPr>
              <a:t> </a:t>
            </a:r>
            <a:r>
              <a:rPr lang="en-US" altLang="en-US" dirty="0" err="1">
                <a:solidFill>
                  <a:prstClr val="black"/>
                </a:solidFill>
              </a:rPr>
              <a:t>quát</a:t>
            </a:r>
            <a:r>
              <a:rPr lang="en-US" altLang="en-US" dirty="0">
                <a:solidFill>
                  <a:prstClr val="black"/>
                </a:solidFill>
              </a:rPr>
              <a:t> </a:t>
            </a:r>
            <a:r>
              <a:rPr lang="en-US" altLang="en-US" dirty="0" err="1">
                <a:solidFill>
                  <a:prstClr val="black"/>
                </a:solidFill>
              </a:rPr>
              <a:t>và</a:t>
            </a:r>
            <a:r>
              <a:rPr lang="en-US" altLang="en-US" dirty="0">
                <a:solidFill>
                  <a:prstClr val="black"/>
                </a:solidFill>
              </a:rPr>
              <a:t> </a:t>
            </a:r>
            <a:r>
              <a:rPr lang="en-US" altLang="en-US" dirty="0" err="1">
                <a:solidFill>
                  <a:prstClr val="black"/>
                </a:solidFill>
              </a:rPr>
              <a:t>các</a:t>
            </a:r>
            <a:r>
              <a:rPr lang="en-US" altLang="en-US" dirty="0">
                <a:solidFill>
                  <a:prstClr val="black"/>
                </a:solidFill>
              </a:rPr>
              <a:t> </a:t>
            </a:r>
            <a:r>
              <a:rPr lang="en-US" altLang="en-US" dirty="0" err="1">
                <a:solidFill>
                  <a:prstClr val="black"/>
                </a:solidFill>
              </a:rPr>
              <a:t>phép</a:t>
            </a:r>
            <a:r>
              <a:rPr lang="en-US" altLang="en-US" dirty="0">
                <a:solidFill>
                  <a:prstClr val="black"/>
                </a:solidFill>
              </a:rPr>
              <a:t> </a:t>
            </a:r>
            <a:r>
              <a:rPr lang="en-US" altLang="en-US" dirty="0" err="1">
                <a:solidFill>
                  <a:prstClr val="black"/>
                </a:solidFill>
              </a:rPr>
              <a:t>toán</a:t>
            </a:r>
            <a:r>
              <a:rPr lang="en-US" altLang="en-US" dirty="0">
                <a:solidFill>
                  <a:prstClr val="black"/>
                </a:solidFill>
              </a:rPr>
              <a:t> </a:t>
            </a:r>
            <a:r>
              <a:rPr lang="en-US" altLang="en-US" dirty="0" err="1">
                <a:solidFill>
                  <a:prstClr val="black"/>
                </a:solidFill>
              </a:rPr>
              <a:t>cùng</a:t>
            </a:r>
            <a:r>
              <a:rPr lang="en-US" altLang="en-US" dirty="0">
                <a:solidFill>
                  <a:prstClr val="black"/>
                </a:solidFill>
              </a:rPr>
              <a:t> </a:t>
            </a:r>
            <a:r>
              <a:rPr lang="en-US" altLang="en-US" dirty="0" err="1">
                <a:solidFill>
                  <a:prstClr val="black"/>
                </a:solidFill>
              </a:rPr>
              <a:t>độ</a:t>
            </a:r>
            <a:r>
              <a:rPr lang="en-US" altLang="en-US" dirty="0">
                <a:solidFill>
                  <a:prstClr val="black"/>
                </a:solidFill>
              </a:rPr>
              <a:t> </a:t>
            </a:r>
            <a:r>
              <a:rPr lang="en-US" altLang="en-US" dirty="0" err="1">
                <a:solidFill>
                  <a:prstClr val="black"/>
                </a:solidFill>
              </a:rPr>
              <a:t>ưu</a:t>
            </a:r>
            <a:r>
              <a:rPr lang="en-US" altLang="en-US" dirty="0">
                <a:solidFill>
                  <a:prstClr val="black"/>
                </a:solidFill>
              </a:rPr>
              <a:t> </a:t>
            </a:r>
            <a:r>
              <a:rPr lang="en-US" altLang="en-US" dirty="0" err="1">
                <a:solidFill>
                  <a:prstClr val="black"/>
                </a:solidFill>
              </a:rPr>
              <a:t>tiên</a:t>
            </a:r>
            <a:r>
              <a:rPr lang="en-US" altLang="en-US" dirty="0">
                <a:solidFill>
                  <a:prstClr val="black"/>
                </a:solidFill>
              </a:rPr>
              <a:t> </a:t>
            </a:r>
            <a:r>
              <a:rPr lang="en-US" altLang="en-US" dirty="0" err="1">
                <a:solidFill>
                  <a:prstClr val="black"/>
                </a:solidFill>
              </a:rPr>
              <a:t>như</a:t>
            </a:r>
            <a:r>
              <a:rPr lang="en-US" altLang="en-US" dirty="0">
                <a:solidFill>
                  <a:prstClr val="black"/>
                </a:solidFill>
              </a:rPr>
              <a:t> </a:t>
            </a:r>
            <a:r>
              <a:rPr lang="en-US" altLang="en-US" dirty="0" err="1">
                <a:solidFill>
                  <a:prstClr val="black"/>
                </a:solidFill>
              </a:rPr>
              <a:t>sau</a:t>
            </a:r>
            <a:r>
              <a:rPr lang="en-US" altLang="en-US" dirty="0">
                <a:solidFill>
                  <a:prstClr val="black"/>
                </a:solidFill>
              </a:rPr>
              <a:t> : </a:t>
            </a:r>
            <a:endParaRPr lang="vi-VN" altLang="en-US" dirty="0">
              <a:solidFill>
                <a:prstClr val="black"/>
              </a:solidFill>
            </a:endParaRPr>
          </a:p>
          <a:p>
            <a:pPr lvl="0" indent="0" algn="ctr">
              <a:lnSpc>
                <a:spcPct val="90000"/>
              </a:lnSpc>
              <a:buNone/>
            </a:pPr>
            <a:r>
              <a:rPr lang="en-US" altLang="en-US" b="1" dirty="0">
                <a:solidFill>
                  <a:srgbClr val="E42426"/>
                </a:solidFill>
              </a:rPr>
              <a:t>()  &gt; ^  &gt; * = % = /  &gt; +  = –</a:t>
            </a:r>
          </a:p>
          <a:p>
            <a:pPr lvl="0">
              <a:lnSpc>
                <a:spcPct val="90000"/>
              </a:lnSpc>
            </a:pPr>
            <a:endParaRPr lang="en-US" altLang="en-US" dirty="0">
              <a:solidFill>
                <a:prstClr val="black"/>
              </a:solidFill>
            </a:endParaRPr>
          </a:p>
        </p:txBody>
      </p:sp>
      <p:grpSp>
        <p:nvGrpSpPr>
          <p:cNvPr id="4" name="Shape 385"/>
          <p:cNvGrpSpPr/>
          <p:nvPr/>
        </p:nvGrpSpPr>
        <p:grpSpPr>
          <a:xfrm>
            <a:off x="7922025" y="853667"/>
            <a:ext cx="751195" cy="754818"/>
            <a:chOff x="1923675" y="1633650"/>
            <a:chExt cx="436000" cy="435975"/>
          </a:xfrm>
        </p:grpSpPr>
        <p:sp>
          <p:nvSpPr>
            <p:cNvPr id="5" name="Shape 38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6" name="Shape 38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7" name="Shape 38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8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9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0" name="Shape 39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grpSp>
        <p:nvGrpSpPr>
          <p:cNvPr id="11" name="Shape 358"/>
          <p:cNvGrpSpPr/>
          <p:nvPr/>
        </p:nvGrpSpPr>
        <p:grpSpPr>
          <a:xfrm>
            <a:off x="6768725" y="808883"/>
            <a:ext cx="1036487" cy="887489"/>
            <a:chOff x="1934025" y="1001650"/>
            <a:chExt cx="415300" cy="355600"/>
          </a:xfrm>
        </p:grpSpPr>
        <p:sp>
          <p:nvSpPr>
            <p:cNvPr id="12"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3"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4"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5"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spTree>
    <p:extLst>
      <p:ext uri="{BB962C8B-B14F-4D97-AF65-F5344CB8AC3E}">
        <p14:creationId xmlns:p14="http://schemas.microsoft.com/office/powerpoint/2010/main" val="15879241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r>
              <a:rPr lang="en-US" altLang="en-US" sz="4000"/>
              <a:t>Bài tập 4</a:t>
            </a:r>
          </a:p>
        </p:txBody>
      </p:sp>
      <p:sp>
        <p:nvSpPr>
          <p:cNvPr id="65539" name="Rectangle 3"/>
          <p:cNvSpPr>
            <a:spLocks noGrp="1" noChangeArrowheads="1"/>
          </p:cNvSpPr>
          <p:nvPr>
            <p:ph type="body" idx="1"/>
          </p:nvPr>
        </p:nvSpPr>
        <p:spPr>
          <a:xfrm>
            <a:off x="482286" y="1959429"/>
            <a:ext cx="8190934" cy="4390065"/>
          </a:xfrm>
        </p:spPr>
        <p:txBody>
          <a:bodyPr/>
          <a:lstStyle/>
          <a:p>
            <a:r>
              <a:rPr lang="en-US" altLang="vi-VN"/>
              <a:t>Viết một chương trình:</a:t>
            </a:r>
          </a:p>
          <a:p>
            <a:pPr lvl="1"/>
            <a:r>
              <a:rPr lang="en-US" altLang="vi-VN"/>
              <a:t>Nhập vào từ bàn phím một số nguyên dương có N chữ số. </a:t>
            </a:r>
          </a:p>
          <a:p>
            <a:pPr lvl="1"/>
            <a:r>
              <a:rPr lang="en-US" altLang="vi-VN" sz="2400"/>
              <a:t>Nhập vào một giá trị nguyên dương M. </a:t>
            </a:r>
          </a:p>
          <a:p>
            <a:pPr lvl="1"/>
            <a:r>
              <a:rPr lang="en-US" altLang="vi-VN" sz="2400"/>
              <a:t>Hãy thực hiện xoá đi M chữ số trong số N để thu được số còn lại sau khi xoá là lớn nhất có thể, xây dựng thuật toán sử dụng Stack</a:t>
            </a:r>
            <a:r>
              <a:rPr lang="vi-VN" altLang="vi-VN" sz="2400"/>
              <a:t>.</a:t>
            </a:r>
          </a:p>
          <a:p>
            <a:pPr lvl="1"/>
            <a:endParaRPr lang="vi-VN" altLang="vi-VN" sz="2400"/>
          </a:p>
          <a:p>
            <a:pPr lvl="1"/>
            <a:r>
              <a:rPr lang="vi-VN" altLang="vi-VN" sz="2400"/>
              <a:t>Ví dụ: số 2019</a:t>
            </a:r>
          </a:p>
          <a:p>
            <a:pPr lvl="2"/>
            <a:r>
              <a:rPr lang="vi-VN" altLang="vi-VN" sz="2000"/>
              <a:t>Xoá 1 chữ số: 219</a:t>
            </a:r>
          </a:p>
          <a:p>
            <a:pPr lvl="2"/>
            <a:r>
              <a:rPr lang="vi-VN" altLang="vi-VN" sz="2000"/>
              <a:t>Xoá 2 chữ số: 29</a:t>
            </a:r>
          </a:p>
          <a:p>
            <a:pPr lvl="2"/>
            <a:r>
              <a:rPr lang="vi-VN" altLang="vi-VN" sz="2000"/>
              <a:t>Xoá 3 chữ số: 9</a:t>
            </a:r>
          </a:p>
        </p:txBody>
      </p:sp>
      <p:grpSp>
        <p:nvGrpSpPr>
          <p:cNvPr id="4" name="Shape 385"/>
          <p:cNvGrpSpPr/>
          <p:nvPr/>
        </p:nvGrpSpPr>
        <p:grpSpPr>
          <a:xfrm>
            <a:off x="7922025" y="853667"/>
            <a:ext cx="751195" cy="754818"/>
            <a:chOff x="1923675" y="1633650"/>
            <a:chExt cx="436000" cy="435975"/>
          </a:xfrm>
        </p:grpSpPr>
        <p:sp>
          <p:nvSpPr>
            <p:cNvPr id="5" name="Shape 38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6" name="Shape 38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7" name="Shape 38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8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9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0" name="Shape 39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grpSp>
        <p:nvGrpSpPr>
          <p:cNvPr id="11" name="Shape 358"/>
          <p:cNvGrpSpPr/>
          <p:nvPr/>
        </p:nvGrpSpPr>
        <p:grpSpPr>
          <a:xfrm>
            <a:off x="6768725" y="808883"/>
            <a:ext cx="1036487" cy="887489"/>
            <a:chOff x="1934025" y="1001650"/>
            <a:chExt cx="415300" cy="355600"/>
          </a:xfrm>
        </p:grpSpPr>
        <p:sp>
          <p:nvSpPr>
            <p:cNvPr id="12"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3"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4"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sp>
          <p:nvSpPr>
            <p:cNvPr id="15"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28575" cap="rnd" cmpd="sng">
              <a:solidFill>
                <a:srgbClr val="E22624"/>
              </a:solidFill>
              <a:prstDash val="solid"/>
              <a:round/>
              <a:headEnd type="none" w="med" len="med"/>
              <a:tailEnd type="none" w="med" len="med"/>
            </a:ln>
          </p:spPr>
          <p:txBody>
            <a:bodyPr lIns="91425" tIns="91425" rIns="91425" bIns="91425" anchor="ctr" anchorCtr="0">
              <a:noAutofit/>
            </a:bodyPr>
            <a:lstStyle/>
            <a:p>
              <a:endParaRPr sz="1400"/>
            </a:p>
          </p:txBody>
        </p:sp>
      </p:grpSp>
    </p:spTree>
    <p:extLst>
      <p:ext uri="{BB962C8B-B14F-4D97-AF65-F5344CB8AC3E}">
        <p14:creationId xmlns:p14="http://schemas.microsoft.com/office/powerpoint/2010/main" val="35384799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6C7A997C-F4C1-4EAC-A1B4-894146A24BED}"/>
              </a:ext>
            </a:extLst>
          </p:cNvPr>
          <p:cNvSpPr>
            <a:spLocks noGrp="1" noChangeArrowheads="1"/>
          </p:cNvSpPr>
          <p:nvPr>
            <p:ph type="title"/>
          </p:nvPr>
        </p:nvSpPr>
        <p:spPr>
          <a:xfrm>
            <a:off x="844424" y="563333"/>
            <a:ext cx="5203449" cy="1143200"/>
          </a:xfrm>
        </p:spPr>
        <p:txBody>
          <a:bodyPr/>
          <a:lstStyle/>
          <a:p>
            <a:r>
              <a:rPr lang="en-US" altLang="vi-VN"/>
              <a:t>Xoá để đ</a:t>
            </a:r>
            <a:r>
              <a:rPr lang="vi-VN" altLang="vi-VN"/>
              <a:t>ược số lớn nhất</a:t>
            </a:r>
            <a:endParaRPr lang="en-US" altLang="vi-VN"/>
          </a:p>
        </p:txBody>
      </p:sp>
      <p:sp>
        <p:nvSpPr>
          <p:cNvPr id="3" name="Content Placeholder 2">
            <a:extLst>
              <a:ext uri="{FF2B5EF4-FFF2-40B4-BE49-F238E27FC236}">
                <a16:creationId xmlns:a16="http://schemas.microsoft.com/office/drawing/2014/main" id="{8EA0AD25-2363-4082-BE42-6EF260A5069C}"/>
              </a:ext>
            </a:extLst>
          </p:cNvPr>
          <p:cNvSpPr>
            <a:spLocks noGrp="1" noChangeArrowheads="1"/>
          </p:cNvSpPr>
          <p:nvPr>
            <p:ph idx="1"/>
          </p:nvPr>
        </p:nvSpPr>
        <p:spPr>
          <a:xfrm>
            <a:off x="228600" y="1143000"/>
            <a:ext cx="8686800" cy="5562600"/>
          </a:xfrm>
        </p:spPr>
        <p:txBody>
          <a:bodyPr/>
          <a:lstStyle/>
          <a:p>
            <a:r>
              <a:rPr lang="en-US" altLang="vi-VN"/>
              <a:t>Input:</a:t>
            </a:r>
          </a:p>
          <a:p>
            <a:pPr lvl="1"/>
            <a:r>
              <a:rPr lang="en-US" altLang="vi-VN" sz="2400"/>
              <a:t>Số nguyên dương có N chữ số</a:t>
            </a:r>
          </a:p>
          <a:p>
            <a:pPr lvl="1"/>
            <a:r>
              <a:rPr lang="en-US" altLang="vi-VN" sz="2400"/>
              <a:t>M: số chữ số cần xoá (0&lt;= M &lt; N)</a:t>
            </a:r>
          </a:p>
          <a:p>
            <a:r>
              <a:rPr lang="en-US" altLang="vi-VN"/>
              <a:t>Output:</a:t>
            </a:r>
          </a:p>
          <a:p>
            <a:pPr lvl="1"/>
            <a:r>
              <a:rPr lang="en-US" altLang="vi-VN" sz="2400"/>
              <a:t>Số lớn nhất sau khi xoá M chữ số </a:t>
            </a:r>
          </a:p>
          <a:p>
            <a:r>
              <a:rPr lang="en-US" altLang="vi-VN"/>
              <a:t>Phân tích</a:t>
            </a:r>
          </a:p>
          <a:p>
            <a:pPr lvl="1"/>
            <a:r>
              <a:rPr lang="vi-VN" altLang="vi-VN" sz="2400">
                <a:sym typeface="Wingdings" panose="05000000000000000000" pitchFamily="2" charset="2"/>
              </a:rPr>
              <a:t>Chuyển đổi số thành xâu ký tự để thuận tiện xử lý</a:t>
            </a:r>
          </a:p>
          <a:p>
            <a:pPr lvl="1"/>
            <a:r>
              <a:rPr lang="en-US" altLang="vi-VN" sz="2400"/>
              <a:t>Nhận thấy khi xóa đi mà số vẫn lớn nhất thì mỗi lần xóa một chữ phải tạo ra số lớn nhất</a:t>
            </a:r>
          </a:p>
          <a:p>
            <a:pPr lvl="1"/>
            <a:r>
              <a:rPr lang="en-US" altLang="vi-VN" sz="2400">
                <a:sym typeface="Wingdings" panose="05000000000000000000" pitchFamily="2" charset="2"/>
              </a:rPr>
              <a:t>Các số sau khi xoá vẫn theo thứ tự ban đầu nên để thu được số lớn nhất có thể  bắt đầu xoá từ phía bên trái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anim calcmode="lin" valueType="num">
                                      <p:cBhvr>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500"/>
                                        <p:tgtEl>
                                          <p:spTgt spid="3">
                                            <p:txEl>
                                              <p:pRg st="7" end="7"/>
                                            </p:txEl>
                                          </p:spTgt>
                                        </p:tgtEl>
                                      </p:cBhvr>
                                    </p:animEffect>
                                    <p:anim calcmode="lin" valueType="num">
                                      <p:cBhvr>
                                        <p:cTn id="5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500"/>
                                        <p:tgtEl>
                                          <p:spTgt spid="3">
                                            <p:txEl>
                                              <p:pRg st="8" end="8"/>
                                            </p:txEl>
                                          </p:spTgt>
                                        </p:tgtEl>
                                      </p:cBhvr>
                                    </p:animEffect>
                                    <p:anim calcmode="lin" valueType="num">
                                      <p:cBhvr>
                                        <p:cTn id="6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954CF7BD-7036-4541-915A-944F585DE2C2}"/>
              </a:ext>
            </a:extLst>
          </p:cNvPr>
          <p:cNvSpPr>
            <a:spLocks noGrp="1" noChangeArrowheads="1"/>
          </p:cNvSpPr>
          <p:nvPr>
            <p:ph type="title"/>
          </p:nvPr>
        </p:nvSpPr>
        <p:spPr>
          <a:xfrm>
            <a:off x="844425" y="563333"/>
            <a:ext cx="6567028" cy="1143200"/>
          </a:xfrm>
        </p:spPr>
        <p:txBody>
          <a:bodyPr/>
          <a:lstStyle/>
          <a:p>
            <a:r>
              <a:rPr lang="en-US" altLang="vi-VN"/>
              <a:t>Xoá để đ</a:t>
            </a:r>
            <a:r>
              <a:rPr lang="vi-VN" altLang="vi-VN"/>
              <a:t>ược số lớn nhất</a:t>
            </a:r>
            <a:endParaRPr lang="en-US" altLang="vi-VN"/>
          </a:p>
        </p:txBody>
      </p:sp>
      <p:sp>
        <p:nvSpPr>
          <p:cNvPr id="3" name="Content Placeholder 2">
            <a:extLst>
              <a:ext uri="{FF2B5EF4-FFF2-40B4-BE49-F238E27FC236}">
                <a16:creationId xmlns:a16="http://schemas.microsoft.com/office/drawing/2014/main" id="{0E5DF3E3-AEA3-447D-8761-4FEDCEB8C97E}"/>
              </a:ext>
            </a:extLst>
          </p:cNvPr>
          <p:cNvSpPr>
            <a:spLocks noGrp="1" noChangeArrowheads="1"/>
          </p:cNvSpPr>
          <p:nvPr>
            <p:ph idx="1"/>
          </p:nvPr>
        </p:nvSpPr>
        <p:spPr>
          <a:xfrm>
            <a:off x="228600" y="1143000"/>
            <a:ext cx="8686800" cy="5562600"/>
          </a:xfrm>
        </p:spPr>
        <p:txBody>
          <a:bodyPr/>
          <a:lstStyle/>
          <a:p>
            <a:r>
              <a:rPr lang="en-US" altLang="vi-VN"/>
              <a:t>Phân tích: sử dụng ngăn xếp</a:t>
            </a:r>
          </a:p>
          <a:p>
            <a:pPr lvl="2"/>
            <a:r>
              <a:rPr lang="vi-VN" altLang="vi-VN" sz="2000">
                <a:sym typeface="Wingdings" panose="05000000000000000000" pitchFamily="2" charset="2"/>
              </a:rPr>
              <a:t>Dãy đó luôn là dãy lớn nhất có thể tạo được khi xóa</a:t>
            </a:r>
          </a:p>
          <a:p>
            <a:pPr lvl="2"/>
            <a:r>
              <a:rPr lang="vi-VN" altLang="vi-VN" sz="2000">
                <a:sym typeface="Wingdings" panose="05000000000000000000" pitchFamily="2" charset="2"/>
              </a:rPr>
              <a:t>Stack sẽ chứa các chữ số được chọn</a:t>
            </a:r>
          </a:p>
          <a:p>
            <a:pPr lvl="1"/>
            <a:r>
              <a:rPr lang="vi-VN" altLang="vi-VN" sz="2400">
                <a:sym typeface="Wingdings" panose="05000000000000000000" pitchFamily="2" charset="2"/>
              </a:rPr>
              <a:t>Ví dụ: số 3973811 gồm N=7 chữ số, cần xoá M=3 chữ số</a:t>
            </a:r>
          </a:p>
          <a:p>
            <a:pPr lvl="2"/>
            <a:r>
              <a:rPr lang="vi-VN" altLang="vi-VN" sz="2000">
                <a:sym typeface="Wingdings" panose="05000000000000000000" pitchFamily="2" charset="2"/>
              </a:rPr>
              <a:t>Duyệt lần lượt các chữ số từ trái sang phải, stack ban đầu rỗng</a:t>
            </a:r>
          </a:p>
          <a:p>
            <a:pPr lvl="2"/>
            <a:r>
              <a:rPr lang="vi-VN" altLang="vi-VN" sz="2000">
                <a:sym typeface="Wingdings" panose="05000000000000000000" pitchFamily="2" charset="2"/>
              </a:rPr>
              <a:t>Đọc chữ số đầu tiên: 3 và M=3  push vào stack</a:t>
            </a:r>
          </a:p>
          <a:p>
            <a:pPr lvl="3"/>
            <a:r>
              <a:rPr lang="vi-VN" altLang="vi-VN" sz="1600">
                <a:sym typeface="Wingdings" panose="05000000000000000000" pitchFamily="2" charset="2"/>
              </a:rPr>
              <a:t>Stack: 3	(cần xoá M=3)</a:t>
            </a:r>
          </a:p>
          <a:p>
            <a:pPr lvl="2"/>
            <a:r>
              <a:rPr lang="vi-VN" altLang="vi-VN" sz="2000">
                <a:sym typeface="Wingdings" panose="05000000000000000000" pitchFamily="2" charset="2"/>
              </a:rPr>
              <a:t>Đọc chữ số tiếp theo: 9 và M=3  so sánh với chữ số trong đỉnh stack: 9 &gt; 3  pop 3 ra khỏi stack và push 9 vào thay thế, 3 là chữ số sẽ bị xoá</a:t>
            </a:r>
          </a:p>
          <a:p>
            <a:pPr lvl="3"/>
            <a:r>
              <a:rPr lang="vi-VN" altLang="vi-VN" sz="1600">
                <a:sym typeface="Wingdings" panose="05000000000000000000" pitchFamily="2" charset="2"/>
              </a:rPr>
              <a:t>Stack: 9	(cần xoá M=2)</a:t>
            </a:r>
          </a:p>
          <a:p>
            <a:pPr lvl="2"/>
            <a:r>
              <a:rPr lang="vi-VN" altLang="vi-VN" sz="2000">
                <a:sym typeface="Wingdings" panose="05000000000000000000" pitchFamily="2" charset="2"/>
              </a:rPr>
              <a:t>Đọc chữ số tiếp theo: 7 và M=2  so sánh với chữ số trong đỉnh stack: 7 &lt; 9  push 7 vào trong stack</a:t>
            </a:r>
          </a:p>
          <a:p>
            <a:pPr lvl="3"/>
            <a:r>
              <a:rPr lang="vi-VN" altLang="vi-VN" sz="1600">
                <a:sym typeface="Wingdings" panose="05000000000000000000" pitchFamily="2" charset="2"/>
              </a:rPr>
              <a:t>Stack: 9 7	(cần xoá M=2)</a:t>
            </a:r>
          </a:p>
          <a:p>
            <a:pPr lvl="2"/>
            <a:endParaRPr lang="vi-VN" altLang="vi-VN"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FC220E50-B392-42A3-98A3-87AF219639E5}"/>
              </a:ext>
            </a:extLst>
          </p:cNvPr>
          <p:cNvSpPr>
            <a:spLocks noGrp="1" noChangeArrowheads="1"/>
          </p:cNvSpPr>
          <p:nvPr>
            <p:ph type="title"/>
          </p:nvPr>
        </p:nvSpPr>
        <p:spPr>
          <a:xfrm>
            <a:off x="844425" y="563333"/>
            <a:ext cx="5748880" cy="1143200"/>
          </a:xfrm>
        </p:spPr>
        <p:txBody>
          <a:bodyPr/>
          <a:lstStyle/>
          <a:p>
            <a:r>
              <a:rPr lang="en-US" altLang="vi-VN"/>
              <a:t>Xoá để đ</a:t>
            </a:r>
            <a:r>
              <a:rPr lang="vi-VN" altLang="vi-VN"/>
              <a:t>ược số lớn nhất</a:t>
            </a:r>
            <a:endParaRPr lang="en-US" altLang="vi-VN"/>
          </a:p>
        </p:txBody>
      </p:sp>
      <p:sp>
        <p:nvSpPr>
          <p:cNvPr id="3" name="Content Placeholder 2">
            <a:extLst>
              <a:ext uri="{FF2B5EF4-FFF2-40B4-BE49-F238E27FC236}">
                <a16:creationId xmlns:a16="http://schemas.microsoft.com/office/drawing/2014/main" id="{075262A1-C81D-4751-B911-279D616ACC99}"/>
              </a:ext>
            </a:extLst>
          </p:cNvPr>
          <p:cNvSpPr>
            <a:spLocks noGrp="1" noChangeArrowheads="1"/>
          </p:cNvSpPr>
          <p:nvPr>
            <p:ph idx="1"/>
          </p:nvPr>
        </p:nvSpPr>
        <p:spPr>
          <a:xfrm>
            <a:off x="228600" y="1143000"/>
            <a:ext cx="8686800" cy="5562600"/>
          </a:xfrm>
        </p:spPr>
        <p:txBody>
          <a:bodyPr/>
          <a:lstStyle/>
          <a:p>
            <a:r>
              <a:rPr lang="en-US" altLang="vi-VN"/>
              <a:t>Phân tích: sử dụng ngăn xếp</a:t>
            </a:r>
          </a:p>
          <a:p>
            <a:pPr lvl="1"/>
            <a:r>
              <a:rPr lang="vi-VN" altLang="vi-VN" sz="2400">
                <a:sym typeface="Wingdings" panose="05000000000000000000" pitchFamily="2" charset="2"/>
              </a:rPr>
              <a:t>Ví dụ: số 3973811 gồm N=7 chữ số, cần xoá M=3 chữ số</a:t>
            </a:r>
          </a:p>
          <a:p>
            <a:pPr lvl="2"/>
            <a:r>
              <a:rPr lang="vi-VN" altLang="vi-VN" sz="2000">
                <a:sym typeface="Wingdings" panose="05000000000000000000" pitchFamily="2" charset="2"/>
              </a:rPr>
              <a:t>Đọc chữ số tiếp theo: 3 và M=2  so sánh với chữ số trong đỉnh stack: 3 &lt; 7  push 3 vào trong stack</a:t>
            </a:r>
          </a:p>
          <a:p>
            <a:pPr lvl="3"/>
            <a:r>
              <a:rPr lang="vi-VN" altLang="vi-VN" sz="1600">
                <a:sym typeface="Wingdings" panose="05000000000000000000" pitchFamily="2" charset="2"/>
              </a:rPr>
              <a:t>Stack: 9 7 3	(cần xoá M=2)</a:t>
            </a:r>
          </a:p>
          <a:p>
            <a:pPr lvl="2"/>
            <a:r>
              <a:rPr lang="vi-VN" altLang="vi-VN" sz="2000">
                <a:sym typeface="Wingdings" panose="05000000000000000000" pitchFamily="2" charset="2"/>
              </a:rPr>
              <a:t>Đọc chữ số tiếp theo: 8 và M=2  so sánh với chữ số trong đỉnh stack: 8 &gt; 3  pop 3 ra khỏi stack (M=1), 8 &gt; 7  pop 7 ra khỏi stack (M=0) và push 8 vào thay thế, 3 và 7 là chữ số sẽ bị xoá</a:t>
            </a:r>
          </a:p>
          <a:p>
            <a:pPr lvl="3"/>
            <a:r>
              <a:rPr lang="vi-VN" altLang="vi-VN" sz="1600">
                <a:sym typeface="Wingdings" panose="05000000000000000000" pitchFamily="2" charset="2"/>
              </a:rPr>
              <a:t>Stack: 9 8	(cần xoá M=0)</a:t>
            </a:r>
          </a:p>
          <a:p>
            <a:pPr lvl="2"/>
            <a:r>
              <a:rPr lang="vi-VN" altLang="vi-VN" sz="2000"/>
              <a:t>Đọc chữ số tiếp theo: 1 và M=0 </a:t>
            </a:r>
            <a:r>
              <a:rPr lang="vi-VN" altLang="vi-VN" sz="2000">
                <a:sym typeface="Wingdings" panose="05000000000000000000" pitchFamily="2" charset="2"/>
              </a:rPr>
              <a:t> push 1 vào stack</a:t>
            </a:r>
          </a:p>
          <a:p>
            <a:pPr lvl="3"/>
            <a:r>
              <a:rPr lang="vi-VN" altLang="vi-VN" sz="1600">
                <a:sym typeface="Wingdings" panose="05000000000000000000" pitchFamily="2" charset="2"/>
              </a:rPr>
              <a:t>Stack: 9 8 1	(cần xoá M=0)</a:t>
            </a:r>
          </a:p>
          <a:p>
            <a:pPr lvl="2"/>
            <a:r>
              <a:rPr lang="vi-VN" altLang="vi-VN" sz="2000"/>
              <a:t>Đọc chữ số tiếp theo: 1 và M=0 </a:t>
            </a:r>
            <a:r>
              <a:rPr lang="vi-VN" altLang="vi-VN" sz="2000">
                <a:sym typeface="Wingdings" panose="05000000000000000000" pitchFamily="2" charset="2"/>
              </a:rPr>
              <a:t> push 1 vào stack</a:t>
            </a:r>
          </a:p>
          <a:p>
            <a:pPr lvl="3"/>
            <a:r>
              <a:rPr lang="vi-VN" altLang="vi-VN" sz="1600">
                <a:sym typeface="Wingdings" panose="05000000000000000000" pitchFamily="2" charset="2"/>
              </a:rPr>
              <a:t>Stack: 9 8 1	1 (cần xoá M=0)</a:t>
            </a:r>
          </a:p>
          <a:p>
            <a:pPr lvl="2"/>
            <a:r>
              <a:rPr lang="vi-VN" altLang="vi-VN" sz="2000">
                <a:sym typeface="Wingdings" panose="05000000000000000000" pitchFamily="2" charset="2"/>
              </a:rPr>
              <a:t>Kết thúc  số thu được 9811</a:t>
            </a:r>
          </a:p>
          <a:p>
            <a:pPr lvl="2"/>
            <a:endParaRPr lang="vi-VN" altLang="vi-VN"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2296886" y="3755571"/>
            <a:ext cx="6847114" cy="2594429"/>
          </a:xfrm>
        </p:spPr>
        <p:txBody>
          <a:bodyPr>
            <a:normAutofit/>
          </a:bodyPr>
          <a:lstStyle/>
          <a:p>
            <a:r>
              <a:rPr lang="en-US" altLang="en-US" sz="2400" dirty="0" err="1">
                <a:latin typeface="Roboto Slab" pitchFamily="2" charset="0"/>
                <a:ea typeface="Roboto Slab" pitchFamily="2" charset="0"/>
              </a:rPr>
              <a:t>Thứ</a:t>
            </a:r>
            <a:r>
              <a:rPr lang="en-US" altLang="en-US" sz="2400" dirty="0">
                <a:latin typeface="Roboto Slab" pitchFamily="2" charset="0"/>
                <a:ea typeface="Roboto Slab" pitchFamily="2" charset="0"/>
              </a:rPr>
              <a:t> </a:t>
            </a:r>
            <a:r>
              <a:rPr lang="en-US" altLang="en-US" sz="2400" dirty="0" err="1">
                <a:latin typeface="Roboto Slab" pitchFamily="2" charset="0"/>
                <a:ea typeface="Roboto Slab" pitchFamily="2" charset="0"/>
              </a:rPr>
              <a:t>tự</a:t>
            </a:r>
            <a:r>
              <a:rPr lang="en-US" altLang="en-US" sz="2400" dirty="0">
                <a:latin typeface="Roboto Slab" pitchFamily="2" charset="0"/>
                <a:ea typeface="Roboto Slab" pitchFamily="2" charset="0"/>
              </a:rPr>
              <a:t> </a:t>
            </a:r>
            <a:r>
              <a:rPr lang="en-US" altLang="en-US" sz="2400" dirty="0" err="1">
                <a:latin typeface="Roboto Slab" pitchFamily="2" charset="0"/>
                <a:ea typeface="Roboto Slab" pitchFamily="2" charset="0"/>
              </a:rPr>
              <a:t>trước</a:t>
            </a:r>
            <a:r>
              <a:rPr lang="en-US" altLang="en-US" sz="2400" dirty="0">
                <a:latin typeface="Roboto Slab" pitchFamily="2" charset="0"/>
                <a:ea typeface="Roboto Slab" pitchFamily="2" charset="0"/>
              </a:rPr>
              <a:t>: </a:t>
            </a:r>
            <a:r>
              <a:rPr lang="en-US" altLang="en-US" sz="2400" b="1" dirty="0">
                <a:solidFill>
                  <a:srgbClr val="E42426"/>
                </a:solidFill>
                <a:latin typeface="Roboto Slab" pitchFamily="2" charset="0"/>
                <a:ea typeface="Roboto Slab" pitchFamily="2" charset="0"/>
              </a:rPr>
              <a:t>15, 6, 3, 2, 4, 7, 13, 9, 18, 17, 20</a:t>
            </a:r>
          </a:p>
          <a:p>
            <a:r>
              <a:rPr lang="en-US" altLang="en-US" sz="2400" dirty="0" err="1">
                <a:latin typeface="Roboto Slab" pitchFamily="2" charset="0"/>
                <a:ea typeface="Roboto Slab" pitchFamily="2" charset="0"/>
              </a:rPr>
              <a:t>Thứ</a:t>
            </a:r>
            <a:r>
              <a:rPr lang="en-US" altLang="en-US" sz="2400" dirty="0">
                <a:latin typeface="Roboto Slab" pitchFamily="2" charset="0"/>
                <a:ea typeface="Roboto Slab" pitchFamily="2" charset="0"/>
              </a:rPr>
              <a:t> </a:t>
            </a:r>
            <a:r>
              <a:rPr lang="en-US" altLang="en-US" sz="2400" dirty="0" err="1">
                <a:latin typeface="Roboto Slab" pitchFamily="2" charset="0"/>
                <a:ea typeface="Roboto Slab" pitchFamily="2" charset="0"/>
              </a:rPr>
              <a:t>tự</a:t>
            </a:r>
            <a:r>
              <a:rPr lang="en-US" altLang="en-US" sz="2400" dirty="0">
                <a:latin typeface="Roboto Slab" pitchFamily="2" charset="0"/>
                <a:ea typeface="Roboto Slab" pitchFamily="2" charset="0"/>
              </a:rPr>
              <a:t> </a:t>
            </a:r>
            <a:r>
              <a:rPr lang="en-US" altLang="en-US" sz="2400" dirty="0" err="1">
                <a:latin typeface="Roboto Slab" pitchFamily="2" charset="0"/>
                <a:ea typeface="Roboto Slab" pitchFamily="2" charset="0"/>
              </a:rPr>
              <a:t>giữa</a:t>
            </a:r>
            <a:r>
              <a:rPr lang="en-US" altLang="en-US" sz="2400" dirty="0">
                <a:latin typeface="Roboto Slab" pitchFamily="2" charset="0"/>
                <a:ea typeface="Roboto Slab" pitchFamily="2" charset="0"/>
              </a:rPr>
              <a:t>: </a:t>
            </a:r>
            <a:r>
              <a:rPr lang="en-US" altLang="en-US" sz="2400" b="1" dirty="0">
                <a:solidFill>
                  <a:srgbClr val="E42426"/>
                </a:solidFill>
                <a:latin typeface="Roboto Slab" pitchFamily="2" charset="0"/>
                <a:ea typeface="Roboto Slab" pitchFamily="2" charset="0"/>
              </a:rPr>
              <a:t>2, 3, 4, 6, 7, 9, 13, 15, 17, 18, 20</a:t>
            </a:r>
          </a:p>
          <a:p>
            <a:r>
              <a:rPr lang="en-US" altLang="en-US" sz="2400" dirty="0" err="1">
                <a:latin typeface="Roboto Slab" pitchFamily="2" charset="0"/>
                <a:ea typeface="Roboto Slab" pitchFamily="2" charset="0"/>
              </a:rPr>
              <a:t>Thứ</a:t>
            </a:r>
            <a:r>
              <a:rPr lang="en-US" altLang="en-US" sz="2400" dirty="0">
                <a:latin typeface="Roboto Slab" pitchFamily="2" charset="0"/>
                <a:ea typeface="Roboto Slab" pitchFamily="2" charset="0"/>
              </a:rPr>
              <a:t> </a:t>
            </a:r>
            <a:r>
              <a:rPr lang="en-US" altLang="en-US" sz="2400" dirty="0" err="1">
                <a:latin typeface="Roboto Slab" pitchFamily="2" charset="0"/>
                <a:ea typeface="Roboto Slab" pitchFamily="2" charset="0"/>
              </a:rPr>
              <a:t>tự</a:t>
            </a:r>
            <a:r>
              <a:rPr lang="en-US" altLang="en-US" sz="2400" dirty="0">
                <a:latin typeface="Roboto Slab" pitchFamily="2" charset="0"/>
                <a:ea typeface="Roboto Slab" pitchFamily="2" charset="0"/>
              </a:rPr>
              <a:t> </a:t>
            </a:r>
            <a:r>
              <a:rPr lang="en-US" altLang="en-US" sz="2400" dirty="0" err="1">
                <a:latin typeface="Roboto Slab" pitchFamily="2" charset="0"/>
                <a:ea typeface="Roboto Slab" pitchFamily="2" charset="0"/>
              </a:rPr>
              <a:t>sau</a:t>
            </a:r>
            <a:r>
              <a:rPr lang="en-US" altLang="en-US" sz="2400" dirty="0">
                <a:latin typeface="Roboto Slab" pitchFamily="2" charset="0"/>
                <a:ea typeface="Roboto Slab" pitchFamily="2" charset="0"/>
              </a:rPr>
              <a:t>: </a:t>
            </a:r>
            <a:r>
              <a:rPr lang="en-US" altLang="en-US" sz="2400" b="1" dirty="0">
                <a:solidFill>
                  <a:srgbClr val="E42426"/>
                </a:solidFill>
                <a:latin typeface="Roboto Slab" pitchFamily="2" charset="0"/>
                <a:ea typeface="Roboto Slab" pitchFamily="2" charset="0"/>
              </a:rPr>
              <a:t>2, 4, 3, 9, 13, 7, 6, 17, 20, 18, 15</a:t>
            </a:r>
            <a:endParaRPr lang="vi-VN" sz="2400" b="1" dirty="0">
              <a:solidFill>
                <a:srgbClr val="E42426"/>
              </a:solidFill>
              <a:latin typeface="Roboto Slab" pitchFamily="2" charset="0"/>
              <a:ea typeface="Roboto Slab" pitchFamily="2" charset="0"/>
            </a:endParaRPr>
          </a:p>
        </p:txBody>
      </p:sp>
      <p:pic>
        <p:nvPicPr>
          <p:cNvPr id="23584" name="Picture 32"/>
          <p:cNvPicPr>
            <a:picLocks noChangeAspect="1" noChangeArrowheads="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t="2011"/>
          <a:stretch/>
        </p:blipFill>
        <p:spPr bwMode="auto">
          <a:xfrm>
            <a:off x="2296886" y="-1365"/>
            <a:ext cx="6847114" cy="3652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txBox="1">
            <a:spLocks noChangeArrowheads="1"/>
          </p:cNvSpPr>
          <p:nvPr/>
        </p:nvSpPr>
        <p:spPr>
          <a:xfrm>
            <a:off x="412708" y="371062"/>
            <a:ext cx="1711367" cy="11432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Segoe UI" panose="020B0502040204020203" pitchFamily="34" charset="0"/>
                <a:ea typeface="Roboto Slab" pitchFamily="2" charset="0"/>
                <a:cs typeface="Segoe UI" panose="020B0502040204020203" pitchFamily="34" charset="0"/>
                <a:sym typeface="Arial"/>
              </a:defRPr>
            </a:lvl1pPr>
          </a:lstStyle>
          <a:p>
            <a:r>
              <a:rPr lang="vi-VN" altLang="en-US" sz="3200" b="1" dirty="0">
                <a:solidFill>
                  <a:schemeClr val="bg1"/>
                </a:solidFill>
                <a:latin typeface="Roboto Slab" pitchFamily="2" charset="0"/>
              </a:rPr>
              <a:t>Ví dụ</a:t>
            </a:r>
            <a:endParaRPr lang="en-US" altLang="en-US" sz="3200" b="1" dirty="0">
              <a:solidFill>
                <a:schemeClr val="bg1"/>
              </a:solidFill>
              <a:latin typeface="Roboto Slab" pitchFamily="2" charset="0"/>
            </a:endParaRPr>
          </a:p>
        </p:txBody>
      </p:sp>
      <p:grpSp>
        <p:nvGrpSpPr>
          <p:cNvPr id="6" name="Shape 385"/>
          <p:cNvGrpSpPr/>
          <p:nvPr/>
        </p:nvGrpSpPr>
        <p:grpSpPr>
          <a:xfrm>
            <a:off x="1205040" y="1351693"/>
            <a:ext cx="504800" cy="507234"/>
            <a:chOff x="1923675" y="1633650"/>
            <a:chExt cx="436000" cy="435975"/>
          </a:xfrm>
        </p:grpSpPr>
        <p:sp>
          <p:nvSpPr>
            <p:cNvPr id="7" name="Shape 38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8" name="Shape 38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9" name="Shape 38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0" name="Shape 38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1" name="Shape 39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2" name="Shape 39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grpSp>
      <p:grpSp>
        <p:nvGrpSpPr>
          <p:cNvPr id="13" name="Shape 358"/>
          <p:cNvGrpSpPr/>
          <p:nvPr/>
        </p:nvGrpSpPr>
        <p:grpSpPr>
          <a:xfrm>
            <a:off x="412708" y="1303375"/>
            <a:ext cx="696516" cy="596390"/>
            <a:chOff x="1934025" y="1001650"/>
            <a:chExt cx="415300" cy="355600"/>
          </a:xfrm>
        </p:grpSpPr>
        <p:sp>
          <p:nvSpPr>
            <p:cNvPr id="14" name="Shape 359"/>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5" name="Shape 360"/>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6" name="Shape 361"/>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sp>
          <p:nvSpPr>
            <p:cNvPr id="17" name="Shape 362"/>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9050" cap="rnd" cmpd="sng">
              <a:solidFill>
                <a:schemeClr val="bg1"/>
              </a:solidFill>
              <a:prstDash val="solid"/>
              <a:round/>
              <a:headEnd type="none" w="med" len="med"/>
              <a:tailEnd type="none" w="med" len="med"/>
            </a:ln>
          </p:spPr>
          <p:txBody>
            <a:bodyPr lIns="91425" tIns="91425" rIns="91425" bIns="91425" anchor="ctr" anchorCtr="0">
              <a:noAutofit/>
            </a:bodyPr>
            <a:lstStyle/>
            <a:p>
              <a:endParaRPr sz="1400"/>
            </a:p>
          </p:txBody>
        </p:sp>
      </p:grpSp>
    </p:spTree>
    <p:extLst>
      <p:ext uri="{BB962C8B-B14F-4D97-AF65-F5344CB8AC3E}">
        <p14:creationId xmlns:p14="http://schemas.microsoft.com/office/powerpoint/2010/main" val="367706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d Fidel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d Fidele" id="{C8346EBD-1C9A-4BA6-80FC-318BA5F24A9F}" vid="{53B96013-A30A-463E-9FAF-5A1034F57A8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9732</Words>
  <Application>Microsoft Office PowerPoint</Application>
  <PresentationFormat>On-screen Show (4:3)</PresentationFormat>
  <Paragraphs>1174</Paragraphs>
  <Slides>98</Slides>
  <Notes>19</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98</vt:i4>
      </vt:variant>
    </vt:vector>
  </HeadingPairs>
  <TitlesOfParts>
    <vt:vector size="115" baseType="lpstr">
      <vt:lpstr>-apple-system</vt:lpstr>
      <vt:lpstr>Arial</vt:lpstr>
      <vt:lpstr>Calibri</vt:lpstr>
      <vt:lpstr>Calibri Light</vt:lpstr>
      <vt:lpstr>Cambria</vt:lpstr>
      <vt:lpstr>Consolas</vt:lpstr>
      <vt:lpstr>Corbel</vt:lpstr>
      <vt:lpstr>Courier New</vt:lpstr>
      <vt:lpstr>Nina</vt:lpstr>
      <vt:lpstr>Roboto Slab</vt:lpstr>
      <vt:lpstr>Segoe UI</vt:lpstr>
      <vt:lpstr>Tahoma</vt:lpstr>
      <vt:lpstr>Times New Roman</vt:lpstr>
      <vt:lpstr>Titillium Web</vt:lpstr>
      <vt:lpstr>Wingdings</vt:lpstr>
      <vt:lpstr>Office Theme</vt:lpstr>
      <vt:lpstr>Red Fidele</vt:lpstr>
      <vt:lpstr>Bài tập trong các bài học</vt:lpstr>
      <vt:lpstr>Ví dụ</vt:lpstr>
      <vt:lpstr>Ví dụ</vt:lpstr>
      <vt:lpstr>Chú ý</vt:lpstr>
      <vt:lpstr>Ví dụ:</vt:lpstr>
      <vt:lpstr>Con trỏ và mảng</vt:lpstr>
      <vt:lpstr>Ví dụ</vt:lpstr>
      <vt:lpstr>Ví dụ</vt:lpstr>
      <vt:lpstr>Ví dụ</vt:lpstr>
      <vt:lpstr>Con trỏ và xâu</vt:lpstr>
      <vt:lpstr>Mảng các con trỏ</vt:lpstr>
      <vt:lpstr>Mảng các con trỏ</vt:lpstr>
      <vt:lpstr>Con trỏ trỏ tới con trỏ</vt:lpstr>
      <vt:lpstr>Bài tập</vt:lpstr>
      <vt:lpstr>PowerPoint Presentation</vt:lpstr>
      <vt:lpstr>Bài tập</vt:lpstr>
      <vt:lpstr>Bài tập</vt:lpstr>
      <vt:lpstr>Bài tập</vt:lpstr>
      <vt:lpstr>Ví dụ</vt:lpstr>
      <vt:lpstr>Bộ nhớ động cho mảng 2 chiều</vt:lpstr>
      <vt:lpstr>Bộ nhớ động cho mảng 2 chiều</vt:lpstr>
      <vt:lpstr>Bộ nhớ động cho mảng 2 chiều</vt:lpstr>
      <vt:lpstr>Bài tập</vt:lpstr>
      <vt:lpstr>Cộng hai ma trận với mỗi ma trận được cấp phát động</vt:lpstr>
      <vt:lpstr>PowerPoint Presentation</vt:lpstr>
      <vt:lpstr>PowerPoint Presentation</vt:lpstr>
      <vt:lpstr>PowerPoint Presentation</vt:lpstr>
      <vt:lpstr>Mở rộng: các vấn đề với cấp phát bộ nhớ động</vt:lpstr>
      <vt:lpstr>Mở rộng: các vấn đề với cấp phát bộ nhớ động</vt:lpstr>
      <vt:lpstr>Mở rộng: Con trỏ đến hằng (Pointers to a constant)</vt:lpstr>
      <vt:lpstr>Mở rộng: Con trỏ hằng (Constant pointers)</vt:lpstr>
      <vt:lpstr>Truyền tham chiếu</vt:lpstr>
      <vt:lpstr>Truyền tham chiếu</vt:lpstr>
      <vt:lpstr>Truyền tham chiếu</vt:lpstr>
      <vt:lpstr>Đa năng hoá toán tử</vt:lpstr>
      <vt:lpstr>PowerPoint Presentation</vt:lpstr>
      <vt:lpstr>PowerPoint Presentation</vt:lpstr>
      <vt:lpstr>C++</vt:lpstr>
      <vt:lpstr>PowerPoint Presentation</vt:lpstr>
      <vt:lpstr>PowerPoint Presentation</vt:lpstr>
      <vt:lpstr>Ví dụ sử dụng con trỏ hàm</vt:lpstr>
      <vt:lpstr>Sắp xếp dãy số</vt:lpstr>
      <vt:lpstr>Sắp xếp dãy số</vt:lpstr>
      <vt:lpstr>Sắp xếp dãy số</vt:lpstr>
      <vt:lpstr>Khái quát hóa hàm (Function templates)</vt:lpstr>
      <vt:lpstr>Hàm nặc danh - cú pháp lambda </vt:lpstr>
      <vt:lpstr>Hàm nặc danh - cú pháp lambda </vt:lpstr>
      <vt:lpstr>Hàm nặc danh - cú pháp lambda </vt:lpstr>
      <vt:lpstr>Hàm nặc danh - cú pháp lambda </vt:lpstr>
      <vt:lpstr>Ví dụ </vt:lpstr>
      <vt:lpstr>Bài tập</vt:lpstr>
      <vt:lpstr>Bài tập</vt:lpstr>
      <vt:lpstr>Bài tập</vt:lpstr>
      <vt:lpstr>Bài tập</vt:lpstr>
      <vt:lpstr>Bài tập</vt:lpstr>
      <vt:lpstr>Một vài ví dụ tối ưu mã C, C++</vt:lpstr>
      <vt:lpstr>Một vài ví dụ tối ưu mã C, C++</vt:lpstr>
      <vt:lpstr>Một vài ví dụ tối ưu mã C, C++</vt:lpstr>
      <vt:lpstr>Số thực dấu phẩy động</vt:lpstr>
      <vt:lpstr>PowerPoint Presentation</vt:lpstr>
      <vt:lpstr>PowerPoint Presentation</vt:lpstr>
      <vt:lpstr>PowerPoint Presentation</vt:lpstr>
      <vt:lpstr>Bài tập</vt:lpstr>
      <vt:lpstr>PowerPoint Presentation</vt:lpstr>
      <vt:lpstr>Bài tập 1</vt:lpstr>
      <vt:lpstr>Bài tập 2</vt:lpstr>
      <vt:lpstr>Bài tập 2</vt:lpstr>
      <vt:lpstr>Bài tập 3</vt:lpstr>
      <vt:lpstr>Bài tập 4</vt:lpstr>
      <vt:lpstr>Bài tập 5</vt:lpstr>
      <vt:lpstr>Bài tập</vt:lpstr>
      <vt:lpstr>Bài tập</vt:lpstr>
      <vt:lpstr>PowerPoint Presentation</vt:lpstr>
      <vt:lpstr>Ví dụ Tìm ước chung lớn nhất</vt:lpstr>
      <vt:lpstr>Ví dụ Bài toán Tháp Hà Nội</vt:lpstr>
      <vt:lpstr>PowerPoint Presentation</vt:lpstr>
      <vt:lpstr>PowerPoint Presentation</vt:lpstr>
      <vt:lpstr>PowerPoint Presentation</vt:lpstr>
      <vt:lpstr>PowerPoint Presentation</vt:lpstr>
      <vt:lpstr>Bài tập</vt:lpstr>
      <vt:lpstr>Bài tập</vt:lpstr>
      <vt:lpstr>Bài tập</vt:lpstr>
      <vt:lpstr>Hướng dẫn</vt:lpstr>
      <vt:lpstr>Hướng dẫn</vt:lpstr>
      <vt:lpstr>Hướng dẫn</vt:lpstr>
      <vt:lpstr>Hướng dẫn</vt:lpstr>
      <vt:lpstr>Bài tập: Kiểm tra chu trình trong danh sách nối đơn</vt:lpstr>
      <vt:lpstr>Bài tập: Kiểm tra chu trình trong danh sách nối đơn</vt:lpstr>
      <vt:lpstr>Bài tập: Kiểm tra chu trình trong danh sách nối đơn</vt:lpstr>
      <vt:lpstr>Bài tập 2</vt:lpstr>
      <vt:lpstr>Bài tập</vt:lpstr>
      <vt:lpstr>Bài tập 3</vt:lpstr>
      <vt:lpstr>Bài tập</vt:lpstr>
      <vt:lpstr>Bài tập 4</vt:lpstr>
      <vt:lpstr>Xoá để được số lớn nhất</vt:lpstr>
      <vt:lpstr>Xoá để được số lớn nhất</vt:lpstr>
      <vt:lpstr>Xoá để được số lớn nhất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Tổng quan về kỹ thuật lập trình</dc:title>
  <dc:creator>Dinh Viet Sang</dc:creator>
  <cp:lastModifiedBy>Nguyen Manh Tuan</cp:lastModifiedBy>
  <cp:revision>41</cp:revision>
  <dcterms:created xsi:type="dcterms:W3CDTF">2020-03-03T04:07:40Z</dcterms:created>
  <dcterms:modified xsi:type="dcterms:W3CDTF">2021-01-11T06:03:51Z</dcterms:modified>
</cp:coreProperties>
</file>