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6" r:id="rId3"/>
    <p:sldId id="401" r:id="rId4"/>
    <p:sldId id="403" r:id="rId5"/>
    <p:sldId id="398" r:id="rId6"/>
    <p:sldId id="444" r:id="rId7"/>
    <p:sldId id="397" r:id="rId8"/>
    <p:sldId id="404" r:id="rId9"/>
    <p:sldId id="405" r:id="rId10"/>
    <p:sldId id="406" r:id="rId11"/>
    <p:sldId id="407" r:id="rId12"/>
    <p:sldId id="408" r:id="rId13"/>
    <p:sldId id="410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86"/>
            <p14:sldId id="401"/>
            <p14:sldId id="403"/>
            <p14:sldId id="398"/>
            <p14:sldId id="444"/>
            <p14:sldId id="397"/>
            <p14:sldId id="404"/>
            <p14:sldId id="405"/>
            <p14:sldId id="406"/>
            <p14:sldId id="407"/>
            <p14:sldId id="408"/>
            <p14:sldId id="410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EFA511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7" autoAdjust="0"/>
    <p:restoredTop sz="94624" autoAdjust="0"/>
  </p:normalViewPr>
  <p:slideViewPr>
    <p:cSldViewPr>
      <p:cViewPr varScale="1">
        <p:scale>
          <a:sx n="49" d="100"/>
          <a:sy n="49" d="100"/>
        </p:scale>
        <p:origin x="131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155E1D2-FB79-46A6-883D-2174FE3121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272E765-E01A-4187-8223-3459EDDBE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56BCE99-1C49-4727-8E83-62DBD8307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8BC731D-4D56-457F-B731-12D076F4A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5011917-C613-4190-8D4B-7464C40CA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FBAB097-AA32-43F9-A450-CB461049C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5619E1F-AB16-4FD1-8EEC-159243552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D3BFD59-A55F-49AC-BCA1-9C5EAD563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1DDAE25-2061-43F5-A719-FC6E3D832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EC63545-81C2-40AB-9A59-010EF5267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953487F-D0E1-4847-8AF1-7F7045DD2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CB53816-B50F-4918-94F4-74063695C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45A15BB-2CB0-4BD3-8068-B95221CFC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8EE300B-78DF-4C5A-9434-49F1C1225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C45A734-D9C8-484A-AA35-ADCC2B331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0F8C9D6C-CB67-42CC-83B0-D155120F9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Forest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(RF)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đời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trẻ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 năm 1995). RF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viên trong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tư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tưởng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RF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câu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như 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câu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trong 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cây, RF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ngẫu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nhiên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bootstrapping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ngẫu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nhiên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Forest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mô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Forest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tuy nhiên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tăng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lũy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Forest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312FAA5-7C43-4556-82F6-B4CDFC072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268AF46-7024-4AA1-828B-15B2449C9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F158309-A15A-4C51-A143-A6FF89B70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BED9A33-7510-495A-AA13-35000A2B7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whether you decide to become a student representative or just want to make a contribution at a society meeting.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1378679-51F2-4672-B8AB-A39CF3B75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40B3FEB-0286-480B-88AC-C40F0A23D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E557A66-0EEC-4D4F-840F-5C3E08CF2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2A4B179-4340-4A86-991D-5EE6D87A9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87AE164-BA64-4967-8863-3488249D5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F306E64-2CDF-4FB2-89F0-EB974C950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5FFAA7E-A917-4987-B89B-BAAA0A977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F1866C5A-5229-44E1-B21E-ACDE03962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5EDE82B-D469-4AF4-A34A-A14CD2EDC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F6C7008-4D8E-48FD-A65D-F6394794B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041F2FB-1FDC-480C-9B20-21FF1E37E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9CA4792-CF47-413D-8148-6623444BF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8DE0054-4488-4F49-A59D-097B98983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487778C-B29F-48FF-9409-8CACC69A3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12C811D-E091-4760-8590-EF19704B2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1AF1A47-32A2-4FA9-90A2-0C9936F8D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7367449-5549-4A7D-A14D-535D2C13D9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767F55E-8E70-4B0F-9299-EE3F7F9C2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6167053-4C39-4358-B93F-92155764D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45A936B-577F-4BDA-B68C-CD36F0C67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People will perform better if they understand the importance and need of the task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5/you may resolve many issues that might come up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C7781401-F37E-4415-A01F-1456BF5C9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BA27F105-0054-49DF-80A7-370E6FEA7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D118E6F-1EF6-491C-BE43-CD1B44FB4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510967F-23C8-4F41-90C3-7985FF6B2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070BBFFE-7B06-4E2A-9784-2A3622FD9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43E9B54F-0925-411A-AEDB-DEF55A25E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2562CF33-4334-41F1-BF82-1BEA6BEA5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BB3138D-693A-400D-801E-79847BC09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0DFB349-E7BC-4E77-95B4-6FD7F6798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6500A80-DFAA-4555-8994-8EB3E55CC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6C22DBA-4523-402D-8620-AE1E3810E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9E036B6-8C2E-4E25-96B4-E4E314A26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F7E542DF-5690-482B-80B7-CD6CB21E6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9700A838-4174-43C4-9E9A-2C39CFB8A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AFB0F0E5-0D84-4F21-B1A6-AAB100EF8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A41549B-1C1E-40B4-A7FD-A2BE76632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D92837B-C76A-4454-A0B5-225DAC379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BE1B1E0-C362-4E46-A4A5-F1EFD403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DC8126CB-DB48-4B66-A626-409E87416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44AF905-161D-48AA-BBB8-17ACE8D87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8058802-1E45-4A64-BC64-A2BDD4A88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C98BDED-7DEE-4ABC-8CF2-00D77BA89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9DBFA0F1-A25A-4E77-8F41-B00DBEB1E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E54A8DBE-A5A4-4F88-84F5-73AE2F01B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029583AF-8970-4424-AEF3-34DF06EB0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A2699CD4-32D0-4FBC-BCA2-AB6165268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you gain more by being seen as rolling with the situation than you do by articulating your rights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Perhaps go up to them afterwards and talk with them – it could even lead to a collaboration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1A76BCFA-E8C7-4FBD-92A3-71AE91021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D844DFF3-6FDE-4F67-9D78-54349D9D1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merriment </a:t>
            </a:r>
            <a:r>
              <a:rPr lang="en-US" sz="1200" dirty="0"/>
              <a:t>might last only for a moment or two at the end of a joke, while </a:t>
            </a:r>
            <a:r>
              <a:rPr lang="en-US" sz="1200" i="1" dirty="0"/>
              <a:t>joy </a:t>
            </a:r>
            <a:r>
              <a:rPr lang="en-US" sz="1200" dirty="0"/>
              <a:t>suggests a much deeper and more lasting emotion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45FAB599-F703-4A6C-BA1D-1D3E46FD7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A7FF95A-75F0-4A1E-A33F-B9143F6AD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1143000"/>
            <a:ext cx="4883150" cy="5014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13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homas.edu/ced/auditorium/Auditorium-side%20view%20of%20stage-empty.jpg&amp;imgrefurl=http://www.thomas.edu/facilities/auditorium/index.htm&amp;h=1960&amp;w=3008&amp;sz=2525&amp;hl=en&amp;start=10&amp;tbnid=_4JfUh6Iz1JyCM:&amp;tbnh=98&amp;tbnw=150&amp;prev=/images?q=empty+auditorium&amp;svnum=10&amp;hl=en&amp;lr=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</a:rPr>
              <a:t>Introduction to Presentation skills</a:t>
            </a:r>
            <a:br>
              <a:rPr lang="en-US" sz="3200" b="1" dirty="0">
                <a:solidFill>
                  <a:srgbClr val="C00000"/>
                </a:solidFill>
              </a:rPr>
            </a:b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000090"/>
                </a:solidFill>
              </a:rPr>
              <a:t>Technical Writing and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029200"/>
            <a:ext cx="8513618" cy="990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SoICT</a:t>
            </a:r>
            <a:r>
              <a:rPr lang="en-US" sz="2000" dirty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C99BA0B-68B6-4CCE-BC6F-32EAC793F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8586" y="121424"/>
            <a:ext cx="8857785" cy="72513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US" altLang="en-US" sz="2800" dirty="0"/>
              <a:t>How to Give an Effective Presentation: Structure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DD180BB-8EC1-4A1B-80CD-9CFA46E1F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324600" cy="464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2800" dirty="0"/>
              <a:t>Basic rule</a:t>
            </a:r>
            <a:endParaRPr lang="en-US" altLang="en-US" dirty="0"/>
          </a:p>
          <a:p>
            <a:pPr lvl="1"/>
            <a:r>
              <a:rPr lang="en-US" altLang="en-US" sz="2400" dirty="0"/>
              <a:t>Say what you are going to say</a:t>
            </a:r>
          </a:p>
          <a:p>
            <a:pPr lvl="2"/>
            <a:r>
              <a:rPr lang="en-US" altLang="en-US" sz="1800" dirty="0"/>
              <a:t>1-3 main points in the introduction</a:t>
            </a:r>
          </a:p>
          <a:p>
            <a:pPr lvl="1"/>
            <a:r>
              <a:rPr lang="en-US" altLang="en-US" sz="2400" dirty="0"/>
              <a:t>Say it</a:t>
            </a:r>
          </a:p>
          <a:p>
            <a:pPr lvl="2"/>
            <a:r>
              <a:rPr lang="en-US" altLang="en-US" sz="1800" dirty="0"/>
              <a:t>Give the talk</a:t>
            </a:r>
          </a:p>
          <a:p>
            <a:pPr lvl="1"/>
            <a:r>
              <a:rPr lang="en-US" altLang="en-US" sz="2400" dirty="0"/>
              <a:t>Then say what you said</a:t>
            </a:r>
          </a:p>
          <a:p>
            <a:pPr lvl="2"/>
            <a:r>
              <a:rPr lang="en-US" altLang="en-US" sz="1800" dirty="0"/>
              <a:t>Summarize main points in the conclusion</a:t>
            </a:r>
          </a:p>
          <a:p>
            <a:pPr lvl="1"/>
            <a:r>
              <a:rPr lang="en-US" altLang="en-US" sz="2400" dirty="0"/>
              <a:t>Don’t try to build suspense and then unveil a surprise ending</a:t>
            </a:r>
          </a:p>
        </p:txBody>
      </p:sp>
      <p:pic>
        <p:nvPicPr>
          <p:cNvPr id="8199" name="Picture 7">
            <a:extLst>
              <a:ext uri="{FF2B5EF4-FFF2-40B4-BE49-F238E27FC236}">
                <a16:creationId xmlns:a16="http://schemas.microsoft.com/office/drawing/2014/main" id="{CC82B218-0373-4080-A45B-374CAB35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20478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BDFD8C5-4A18-42CA-95AE-F4FF8706E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Tell a Story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B7616DE-AF7A-4FB6-8CB8-3E3C5DAF1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5486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600" dirty="0"/>
              <a:t>Prepare your material so that it tells a story logically</a:t>
            </a:r>
          </a:p>
          <a:p>
            <a:pPr lvl="1"/>
            <a:r>
              <a:rPr lang="en-US" altLang="en-US" sz="2000" dirty="0"/>
              <a:t>Subject: title, authors, acknowledgements</a:t>
            </a:r>
          </a:p>
          <a:p>
            <a:pPr lvl="1"/>
            <a:r>
              <a:rPr lang="en-US" altLang="en-US" sz="2000" dirty="0"/>
              <a:t>Introduction/overview</a:t>
            </a:r>
          </a:p>
          <a:p>
            <a:pPr lvl="1"/>
            <a:r>
              <a:rPr lang="en-US" altLang="en-US" sz="2000" dirty="0"/>
              <a:t>Method/approach</a:t>
            </a:r>
          </a:p>
          <a:p>
            <a:pPr lvl="1"/>
            <a:r>
              <a:rPr lang="en-US" altLang="en-US" sz="2000" dirty="0"/>
              <a:t>Results/information/analysis</a:t>
            </a:r>
          </a:p>
          <a:p>
            <a:pPr lvl="1"/>
            <a:r>
              <a:rPr lang="en-US" altLang="en-US" sz="2000" dirty="0"/>
              <a:t>Conclusion/summary</a:t>
            </a:r>
          </a:p>
          <a:p>
            <a:r>
              <a:rPr lang="en-US" altLang="en-US" sz="2600" dirty="0"/>
              <a:t>Use examples, anecdotes, and significant details</a:t>
            </a:r>
          </a:p>
          <a:p>
            <a:r>
              <a:rPr lang="en-US" altLang="en-US" sz="2600" dirty="0"/>
              <a:t>Create continuity so that your slides flow smoothly</a:t>
            </a:r>
          </a:p>
          <a:p>
            <a:pPr lvl="1"/>
            <a:r>
              <a:rPr lang="en-US" altLang="en-US" sz="2000" dirty="0"/>
              <a:t>Guide the audience through your story</a:t>
            </a:r>
          </a:p>
          <a:p>
            <a:pPr lvl="1"/>
            <a:r>
              <a:rPr lang="en-US" altLang="en-US" sz="2000" dirty="0"/>
              <a:t>Your last point on one slide can anticipate the next slide</a:t>
            </a:r>
          </a:p>
        </p:txBody>
      </p:sp>
      <p:pic>
        <p:nvPicPr>
          <p:cNvPr id="30727" name="Picture 7">
            <a:extLst>
              <a:ext uri="{FF2B5EF4-FFF2-40B4-BE49-F238E27FC236}">
                <a16:creationId xmlns:a16="http://schemas.microsoft.com/office/drawing/2014/main" id="{12A7BC7F-DFE3-461E-A446-3DEFB105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90800"/>
            <a:ext cx="23145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87EBB91-8BF1-401D-A79E-3278E7468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Audience</a:t>
            </a:r>
            <a:endParaRPr lang="en-US" altLang="en-US" dirty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2B7CDD4-2D3E-4EA6-AAEE-C45C69698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53000" cy="48768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Why and to whom are you giving this presentation?</a:t>
            </a:r>
          </a:p>
          <a:p>
            <a:r>
              <a:rPr lang="en-US" altLang="en-US" sz="2800" dirty="0"/>
              <a:t>What do you want the audience to learn?</a:t>
            </a:r>
          </a:p>
          <a:p>
            <a:pPr lvl="1"/>
            <a:r>
              <a:rPr lang="en-US" altLang="en-US" sz="2400" dirty="0"/>
              <a:t>Think about this as you construct your talk</a:t>
            </a:r>
          </a:p>
          <a:p>
            <a:pPr lvl="1"/>
            <a:r>
              <a:rPr lang="en-US" altLang="en-US" sz="2400" dirty="0"/>
              <a:t>Edit your slides -- delete what is unnecessary, distracting, confusing, off point</a:t>
            </a:r>
          </a:p>
        </p:txBody>
      </p:sp>
      <p:pic>
        <p:nvPicPr>
          <p:cNvPr id="60423" name="Picture 7">
            <a:extLst>
              <a:ext uri="{FF2B5EF4-FFF2-40B4-BE49-F238E27FC236}">
                <a16:creationId xmlns:a16="http://schemas.microsoft.com/office/drawing/2014/main" id="{C6228024-B028-4A91-AAA4-724745F7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36" y="1752600"/>
            <a:ext cx="324031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4A65C13-233A-4C77-A72C-33734052A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Presenting Your Methods, Data, and Results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0E0622B-F83B-4D4A-B5D3-B57DFC1ED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287966"/>
            <a:ext cx="7772400" cy="3124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Methods, Instrumentation</a:t>
            </a:r>
          </a:p>
          <a:p>
            <a:pPr lvl="1"/>
            <a:r>
              <a:rPr lang="en-US" altLang="en-US" sz="2400" dirty="0"/>
              <a:t>For most talks, only present the minimum</a:t>
            </a:r>
          </a:p>
          <a:p>
            <a:r>
              <a:rPr lang="en-US" altLang="en-US" sz="2800" dirty="0"/>
              <a:t>Data Tables</a:t>
            </a:r>
          </a:p>
          <a:p>
            <a:pPr lvl="1"/>
            <a:r>
              <a:rPr lang="en-US" altLang="en-US" sz="2400" dirty="0"/>
              <a:t>Tables are useful for a small amount of data</a:t>
            </a:r>
          </a:p>
          <a:p>
            <a:pPr lvl="1"/>
            <a:r>
              <a:rPr lang="en-US" altLang="en-US" sz="2400" dirty="0"/>
              <a:t>Include units</a:t>
            </a:r>
          </a:p>
          <a:p>
            <a:pPr lvl="1"/>
            <a:r>
              <a:rPr lang="en-US" altLang="en-US" sz="2400" dirty="0"/>
              <a:t>Indicate data source if they are not your 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14E623-B157-44FF-9419-6FA247F6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419599"/>
            <a:ext cx="5050155" cy="2064068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21DDC8B-3693-4613-BFEA-01C750015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533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US" altLang="en-US" sz="2800" dirty="0"/>
              <a:t>Preparing Your Data (continue)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8F88D8B-24E8-474D-B021-E5D7966C6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600" dirty="0"/>
              <a:t>Figures</a:t>
            </a:r>
          </a:p>
          <a:p>
            <a:pPr lvl="1"/>
            <a:r>
              <a:rPr lang="en-US" altLang="en-US" sz="2200" dirty="0"/>
              <a:t>‘1 figure </a:t>
            </a:r>
            <a:r>
              <a:rPr lang="en-US" altLang="en-US" sz="2200" dirty="0">
                <a:sym typeface="Symbol" panose="05050102010706020507" pitchFamily="18" charset="2"/>
              </a:rPr>
              <a:t></a:t>
            </a:r>
            <a:r>
              <a:rPr lang="en-US" altLang="en-US" sz="2200" dirty="0"/>
              <a:t> 1000 words’</a:t>
            </a:r>
          </a:p>
          <a:p>
            <a:pPr lvl="1"/>
            <a:r>
              <a:rPr lang="en-US" altLang="en-US" sz="2200" dirty="0"/>
              <a:t>Figures should be readable, understandable, uncluttered</a:t>
            </a:r>
          </a:p>
          <a:p>
            <a:pPr lvl="1"/>
            <a:r>
              <a:rPr lang="en-US" altLang="en-US" sz="2200" dirty="0"/>
              <a:t>Keep figures simple, use color logically for clarification</a:t>
            </a:r>
          </a:p>
          <a:p>
            <a:pPr lvl="2"/>
            <a:r>
              <a:rPr lang="en-US" altLang="en-US" sz="2000" dirty="0">
                <a:solidFill>
                  <a:srgbClr val="9999FF"/>
                </a:solidFill>
              </a:rPr>
              <a:t>Blue = cold,</a:t>
            </a:r>
            <a:r>
              <a:rPr lang="en-US" altLang="en-US" sz="2000" dirty="0">
                <a:solidFill>
                  <a:srgbClr val="FFFF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red = warm, </a:t>
            </a:r>
            <a:r>
              <a:rPr lang="en-US" altLang="en-US" sz="2000" dirty="0">
                <a:solidFill>
                  <a:srgbClr val="B2B2B2"/>
                </a:solidFill>
              </a:rPr>
              <a:t>dark = little,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hlink"/>
                </a:solidFill>
              </a:rPr>
              <a:t>bright = a lot</a:t>
            </a:r>
          </a:p>
          <a:p>
            <a:pPr lvl="2"/>
            <a:r>
              <a:rPr lang="en-US" altLang="en-US" sz="2000" dirty="0">
                <a:solidFill>
                  <a:srgbClr val="0000FF"/>
                </a:solidFill>
              </a:rPr>
              <a:t>Invisible color</a:t>
            </a:r>
          </a:p>
          <a:p>
            <a:pPr lvl="2"/>
            <a:r>
              <a:rPr lang="en-US" altLang="en-US" sz="2000" dirty="0">
                <a:solidFill>
                  <a:srgbClr val="FF0000"/>
                </a:solidFill>
              </a:rPr>
              <a:t>Meaning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9900"/>
                </a:solidFill>
              </a:rPr>
              <a:t>attached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to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9900"/>
                </a:solidFill>
              </a:rPr>
              <a:t>colors</a:t>
            </a:r>
            <a:r>
              <a:rPr lang="en-US" altLang="en-US" sz="2000" dirty="0"/>
              <a:t> (color blindness is more common than you think</a:t>
            </a:r>
          </a:p>
          <a:p>
            <a:pPr lvl="1"/>
            <a:r>
              <a:rPr lang="en-US" altLang="en-US" sz="2200" dirty="0"/>
              <a:t>Explain axes and variables</a:t>
            </a:r>
          </a:p>
          <a:p>
            <a:pPr lvl="1"/>
            <a:r>
              <a:rPr lang="en-US" altLang="en-US" sz="2200" dirty="0"/>
              <a:t>Include reference on figure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>
            <a:extLst>
              <a:ext uri="{FF2B5EF4-FFF2-40B4-BE49-F238E27FC236}">
                <a16:creationId xmlns:a16="http://schemas.microsoft.com/office/drawing/2014/main" id="{9A46D581-C2EE-4833-A00A-E1B350846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0136"/>
            <a:ext cx="3118624" cy="6247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Times" panose="02020603050405020304" pitchFamily="18" charset="0"/>
              </a:rPr>
              <a:t>Problem: </a:t>
            </a:r>
            <a:r>
              <a:rPr lang="en-US" altLang="en-US" sz="2000" dirty="0" err="1">
                <a:latin typeface="Times" panose="02020603050405020304" pitchFamily="18" charset="0"/>
              </a:rPr>
              <a:t>Classìication</a:t>
            </a:r>
            <a:r>
              <a:rPr lang="en-US" altLang="en-US" sz="2000" dirty="0">
                <a:latin typeface="Times" panose="02020603050405020304" pitchFamily="18" charset="0"/>
              </a:rPr>
              <a:t>. An algorithm tries to predict the label for a sample.</a:t>
            </a:r>
          </a:p>
          <a:p>
            <a:pPr eaLnBrk="0" hangingPunct="0"/>
            <a:endParaRPr lang="en-US" altLang="en-US" sz="2000" dirty="0"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000" dirty="0">
                <a:latin typeface="Times" panose="02020603050405020304" pitchFamily="18" charset="0"/>
              </a:rPr>
              <a:t>Sample:  feature data (gene expression level for a patient + label</a:t>
            </a:r>
          </a:p>
          <a:p>
            <a:pPr eaLnBrk="0" hangingPunct="0"/>
            <a:endParaRPr lang="en-US" altLang="en-US" sz="2000" dirty="0"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000" dirty="0">
                <a:latin typeface="Times" panose="02020603050405020304" pitchFamily="18" charset="0"/>
              </a:rPr>
              <a:t>Label : What category (basal, luminal) the sample falls in</a:t>
            </a:r>
          </a:p>
          <a:p>
            <a:pPr eaLnBrk="0" hangingPunct="0"/>
            <a:endParaRPr lang="en-US" altLang="en-US" sz="2000" dirty="0"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000" dirty="0">
                <a:latin typeface="Times" panose="02020603050405020304" pitchFamily="18" charset="0"/>
              </a:rPr>
              <a:t>The Machine Learning algorithm takes many samples to a </a:t>
            </a:r>
            <a:r>
              <a:rPr lang="en-US" altLang="en-US" sz="2000" b="1" dirty="0">
                <a:latin typeface="Times" panose="02020603050405020304" pitchFamily="18" charset="0"/>
              </a:rPr>
              <a:t>training set </a:t>
            </a:r>
            <a:r>
              <a:rPr lang="en-US" altLang="en-US" sz="2000" dirty="0">
                <a:latin typeface="Times" panose="02020603050405020304" pitchFamily="18" charset="0"/>
              </a:rPr>
              <a:t>and builds an internal model</a:t>
            </a:r>
          </a:p>
          <a:p>
            <a:pPr eaLnBrk="0" hangingPunct="0"/>
            <a:endParaRPr lang="en-US" altLang="en-US" sz="2000" dirty="0"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000" dirty="0">
                <a:latin typeface="Times" panose="02020603050405020304" pitchFamily="18" charset="0"/>
              </a:rPr>
              <a:t>ML algorithm predicts labels of other sample called </a:t>
            </a:r>
            <a:r>
              <a:rPr lang="en-US" altLang="en-US" sz="2000" b="1" dirty="0">
                <a:latin typeface="Times" panose="02020603050405020304" pitchFamily="18" charset="0"/>
              </a:rPr>
              <a:t>testing set</a:t>
            </a:r>
            <a:r>
              <a:rPr lang="en-US" altLang="en-US" sz="2000" dirty="0">
                <a:latin typeface="Times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358484-41B3-4C6D-826C-5F9362BF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158"/>
            <a:ext cx="6019800" cy="6006242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B6308A2-62B4-4EFD-A80B-6ED63001A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6781800" cy="4841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Autofit/>
          </a:bodyPr>
          <a:lstStyle/>
          <a:p>
            <a:r>
              <a:rPr lang="en-US" altLang="en-US" sz="2800" dirty="0"/>
              <a:t>Figures continued ...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2F33BFB-538F-4827-AB06-A35A296C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4958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2800" dirty="0"/>
              <a:t>Create a summary cartoon with major findings, or an illustration of the processes or problem</a:t>
            </a:r>
          </a:p>
          <a:p>
            <a:pPr lvl="1"/>
            <a:r>
              <a:rPr lang="en-US" altLang="en-US" sz="2400" dirty="0"/>
              <a:t>Consider showing it at the beginning and the end</a:t>
            </a:r>
          </a:p>
          <a:p>
            <a:r>
              <a:rPr lang="en-US" altLang="en-US" sz="2800" dirty="0"/>
              <a:t>You can use web sources for figures</a:t>
            </a:r>
          </a:p>
          <a:p>
            <a:pPr lvl="1"/>
            <a:r>
              <a:rPr lang="en-US" altLang="en-US" sz="2400" dirty="0"/>
              <a:t>Include reference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D13D7-019C-44A2-A9A9-B30ACE29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914400"/>
            <a:ext cx="3343275" cy="5791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8" name="Rectangle 20">
            <a:extLst>
              <a:ext uri="{FF2B5EF4-FFF2-40B4-BE49-F238E27FC236}">
                <a16:creationId xmlns:a16="http://schemas.microsoft.com/office/drawing/2014/main" id="{C2DF9410-464D-45AE-B85D-19A6230E6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Variable importance-feature of 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3596B-5998-463A-A17D-D0F3F8ED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9582"/>
            <a:ext cx="9144000" cy="5338836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C111C08-F628-4822-B9DB-EE1C6D638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Preparing the Presentation</a:t>
            </a:r>
            <a:endParaRPr lang="en-US" altLang="en-US" sz="1600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4DF7D5C-6AA7-42B2-954E-30763457A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495800"/>
          </a:xfrm>
        </p:spPr>
        <p:txBody>
          <a:bodyPr/>
          <a:lstStyle/>
          <a:p>
            <a:endParaRPr lang="en-US" altLang="en-US" sz="2600" dirty="0"/>
          </a:p>
          <a:p>
            <a:r>
              <a:rPr lang="en-US" altLang="en-US" sz="2600" dirty="0"/>
              <a:t>Average not more than 1 slide per minute</a:t>
            </a:r>
          </a:p>
          <a:p>
            <a:r>
              <a:rPr lang="en-US" altLang="en-US" sz="2600" dirty="0"/>
              <a:t>MS </a:t>
            </a:r>
            <a:r>
              <a:rPr lang="en-US" altLang="en-US" sz="2600" dirty="0" err="1"/>
              <a:t>Powerpoint</a:t>
            </a:r>
            <a:r>
              <a:rPr lang="en-US" altLang="en-US" sz="2600" dirty="0"/>
              <a:t> is now standard</a:t>
            </a:r>
          </a:p>
          <a:p>
            <a:pPr lvl="1"/>
            <a:r>
              <a:rPr lang="en-US" altLang="en-US" sz="2000" dirty="0"/>
              <a:t>If you use something else, be careful to check it in advance</a:t>
            </a:r>
          </a:p>
          <a:p>
            <a:r>
              <a:rPr lang="en-US" altLang="en-US" sz="2600" dirty="0"/>
              <a:t>No sounds! Some logical animations good</a:t>
            </a:r>
          </a:p>
          <a:p>
            <a:r>
              <a:rPr lang="en-US" altLang="en-US" sz="2600" dirty="0"/>
              <a:t>Use 3-7 bullets per page</a:t>
            </a:r>
          </a:p>
          <a:p>
            <a:pPr lvl="1"/>
            <a:r>
              <a:rPr lang="en-US" altLang="en-US" sz="2000" dirty="0"/>
              <a:t>Avoid writing out, and especially reading, long and complete sentences on slides because it is really boring to the audience</a:t>
            </a:r>
          </a:p>
          <a:p>
            <a:r>
              <a:rPr lang="en-US" altLang="en-US" sz="2600" dirty="0"/>
              <a:t>Slide appearance (font, colors) should be consistent</a:t>
            </a:r>
          </a:p>
          <a:p>
            <a:r>
              <a:rPr lang="en-US" altLang="en-US" sz="2600" dirty="0"/>
              <a:t>Spell check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E717288-6524-425D-86A9-4B9798BD7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What Font to Use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5D707B64-195D-4465-9E5D-95E7E4B68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1143000"/>
            <a:ext cx="5772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6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 size should be 18 points or larger:</a:t>
            </a:r>
          </a:p>
          <a:p>
            <a:pPr algn="ctr" eaLnBrk="0" hangingPunct="0">
              <a:lnSpc>
                <a:spcPct val="16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18 point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16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 point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16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24 point</a:t>
            </a:r>
          </a:p>
          <a:p>
            <a:pPr algn="ctr" eaLnBrk="0" hangingPunct="0">
              <a:lnSpc>
                <a:spcPct val="16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28 point</a:t>
            </a:r>
          </a:p>
          <a:p>
            <a:pPr algn="ctr" eaLnBrk="0" hangingPunct="0">
              <a:lnSpc>
                <a:spcPct val="160000"/>
              </a:lnSpc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36 point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C15F33BA-526C-41A9-9DB8-1908F5CE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72200"/>
            <a:ext cx="3440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dirty="0">
                <a:latin typeface="Comic Sans MS" panose="030F0702030302020204" pitchFamily="66" charset="0"/>
              </a:rPr>
              <a:t>*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References can be in 12-14 point font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2C67CEE0-B5C5-4524-B5D3-D7C78DB34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7315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AVOID USING ALL CAPITAL LETTERS BECAUSE IT’S MUCH HARDER TO READ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aims of the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49831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Training skill of talking to an audience</a:t>
            </a:r>
          </a:p>
          <a:p>
            <a:pPr>
              <a:spcBef>
                <a:spcPts val="600"/>
              </a:spcBef>
            </a:pPr>
            <a:r>
              <a:rPr lang="en-US" dirty="0"/>
              <a:t>Contents involved in public speaking</a:t>
            </a:r>
          </a:p>
          <a:p>
            <a:pPr>
              <a:spcBef>
                <a:spcPts val="600"/>
              </a:spcBef>
            </a:pPr>
            <a:r>
              <a:rPr lang="en-US" dirty="0"/>
              <a:t>Understanding what influences the audience? </a:t>
            </a:r>
          </a:p>
          <a:p>
            <a:pPr>
              <a:spcBef>
                <a:spcPts val="600"/>
              </a:spcBef>
            </a:pPr>
            <a:r>
              <a:rPr lang="en-US" dirty="0"/>
              <a:t>Ability to speak clearly, concisely and convincingly</a:t>
            </a:r>
          </a:p>
          <a:p>
            <a:pPr>
              <a:spcBef>
                <a:spcPts val="600"/>
              </a:spcBef>
            </a:pPr>
            <a:r>
              <a:rPr lang="en-US" dirty="0"/>
              <a:t>Developing both personal confidence and skills to take into your future career </a:t>
            </a:r>
            <a:endParaRPr lang="en-US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56CC077-E48E-4FCC-8882-CCEBE2CDF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altLang="en-US" sz="3100" b="1" dirty="0">
                <a:solidFill>
                  <a:schemeClr val="bg2"/>
                </a:solidFill>
              </a:rPr>
              <a:t>Color</a:t>
            </a:r>
            <a:endParaRPr lang="en-US" altLang="en-US" b="1" dirty="0">
              <a:solidFill>
                <a:schemeClr val="bg2"/>
              </a:solidFill>
            </a:endParaRP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08939684-D48D-41D0-9786-51C2A88F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8001000" cy="53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Dark letters against a light background work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5A826A1F-9986-49E4-B3B7-C0338F1E2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505200"/>
            <a:ext cx="8658225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Dark letters against a light background  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best for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smaller rooms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especially when the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lights are on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teaching</a:t>
            </a:r>
          </a:p>
          <a:p>
            <a:pPr algn="ctr" eaLnBrk="0" hangingPunct="0"/>
            <a:endParaRPr lang="en-US" altLang="en-US" sz="2800" dirty="0">
              <a:latin typeface="Times" panose="02020603050405020304" pitchFamily="18" charset="0"/>
            </a:endParaRP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79CDFFAE-E716-42E0-B487-BA9F85069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096000"/>
            <a:ext cx="4343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bg2"/>
                </a:solidFill>
              </a:rPr>
              <a:t>http://www.fw.msu.edu/orgs/gso/documents/GSOWorkshopDocsSp2006/PresentationTipsinPowerPoint.ppt#302,5,Powerpoint basics: 1.  What font to use</a:t>
            </a:r>
          </a:p>
        </p:txBody>
      </p:sp>
    </p:spTree>
  </p:cSld>
  <p:clrMapOvr>
    <a:masterClrMapping/>
  </p:clrMapOvr>
  <p:transition spd="slow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499B291-B355-45F8-818C-39A17B39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8DE70CD-17F7-4A80-B3A7-DAE32085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4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2400">
              <a:solidFill>
                <a:schemeClr val="accent2"/>
              </a:solidFill>
              <a:latin typeface="Times" panose="02020603050405020304" pitchFamily="18" charset="0"/>
            </a:endParaRP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82EFCF75-D4FE-4315-9325-B2EF37D8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E84BE147-A9EF-4C94-BFC4-CCCF70A8D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447800"/>
            <a:ext cx="89916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0B3B1A78-D74C-4713-843B-D9D4E27F7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73152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en-US" sz="2800" dirty="0">
                <a:solidFill>
                  <a:srgbClr val="99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experts feel that a dark blue or black background works best for talks in a large room</a:t>
            </a:r>
            <a:endParaRPr lang="en-US" altLang="en-US" sz="2400" dirty="0">
              <a:solidFill>
                <a:srgbClr val="99C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FF322EF6-997B-45D4-9393-95891E1D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73" y="2743200"/>
            <a:ext cx="64844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800" dirty="0">
                <a:solidFill>
                  <a:srgbClr val="99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letters against a dark background </a:t>
            </a:r>
          </a:p>
          <a:p>
            <a:pPr algn="ctr" eaLnBrk="0" hangingPunct="0"/>
            <a:r>
              <a:rPr lang="en-US" altLang="en-US" sz="2800" dirty="0">
                <a:solidFill>
                  <a:srgbClr val="99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work</a:t>
            </a:r>
            <a:endParaRPr lang="en-US" altLang="en-US" sz="2400" dirty="0">
              <a:solidFill>
                <a:srgbClr val="99C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6" name="Rectangle 8">
            <a:extLst>
              <a:ext uri="{FF2B5EF4-FFF2-40B4-BE49-F238E27FC236}">
                <a16:creationId xmlns:a16="http://schemas.microsoft.com/office/drawing/2014/main" id="{8D07D6FB-4C05-418D-931E-8DFCCA4A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72200"/>
            <a:ext cx="4267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http://www.fw.msu.edu/orgs/gso/documents/GSOWorkshopDocsSp2006/PresentationTipsinPowerPoint.ppt#302,5,Powerpoint basics: 1.  What font to use</a:t>
            </a:r>
          </a:p>
        </p:txBody>
      </p:sp>
    </p:spTree>
  </p:cSld>
  <p:clrMapOvr>
    <a:masterClrMapping/>
  </p:clrMapOvr>
  <p:transition spd="slow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DD5544F-FA7F-4780-A3E0-FEE169BDA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533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US" altLang="en-US" sz="2800" dirty="0"/>
              <a:t>Preparing Yourself...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193E5D2-34D3-4B8B-B1D2-B77666992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124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40000"/>
              </a:spcBef>
            </a:pPr>
            <a:r>
              <a:rPr lang="en-US" altLang="en-US" sz="2900" dirty="0"/>
              <a:t>Immerse yourself in what you are going to say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Web of Science/Google it: use the latest news</a:t>
            </a:r>
          </a:p>
          <a:p>
            <a:pPr>
              <a:spcBef>
                <a:spcPct val="40000"/>
              </a:spcBef>
            </a:pPr>
            <a:r>
              <a:rPr lang="en-US" altLang="en-US" sz="2900" dirty="0"/>
              <a:t>Make sure you are familiar with the projection equipment, remote control and </a:t>
            </a:r>
            <a:r>
              <a:rPr lang="en-US" altLang="en-US" sz="2900" dirty="0" err="1"/>
              <a:t>Powerpoint</a:t>
            </a:r>
            <a:endParaRPr lang="en-US" altLang="en-US" sz="2900" dirty="0"/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Bring your presentation on a memory stick AND a laptop with power supply AND an extension cord …</a:t>
            </a:r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FD02A8C3-1699-4A0D-81BB-57541366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3600450" cy="2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BC5B2E3E-81F6-4A57-AFEE-F4A07C26A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What to Wear …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904F6D34-4BFE-43E1-80E4-713096787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638800" cy="571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Dress up – maybe wear a jacket?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/>
              <a:t>More formal attire makes you appear more authoritative and you show you care enough to try to look nice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From “Ask Dr. Marty” </a:t>
            </a:r>
            <a:r>
              <a:rPr lang="en-US" altLang="en-US" sz="2000" dirty="0" err="1"/>
              <a:t>AnimalLabNews</a:t>
            </a:r>
            <a:r>
              <a:rPr lang="en-US" altLang="en-US" sz="2000" dirty="0"/>
              <a:t> (Jan-Feb 2007)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/>
              <a:t>Dark clothes are more powerful than light clothes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/>
              <a:t>Shirts or blouses with collars are better than collarless ones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/>
              <a:t>Clothes with pressed creases (!) are signs of power</a:t>
            </a:r>
          </a:p>
        </p:txBody>
      </p:sp>
      <p:pic>
        <p:nvPicPr>
          <p:cNvPr id="158729" name="Picture 9">
            <a:extLst>
              <a:ext uri="{FF2B5EF4-FFF2-40B4-BE49-F238E27FC236}">
                <a16:creationId xmlns:a16="http://schemas.microsoft.com/office/drawing/2014/main" id="{47375C84-5075-4422-88F9-659752F8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0"/>
            <a:ext cx="20796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35" name="Picture 15">
            <a:extLst>
              <a:ext uri="{FF2B5EF4-FFF2-40B4-BE49-F238E27FC236}">
                <a16:creationId xmlns:a16="http://schemas.microsoft.com/office/drawing/2014/main" id="{23C55910-D2E0-4B91-BA4F-43EF78BB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552700" cy="20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27DA9C9-8732-4608-812F-9149BFD9C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Print Your Slides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666D335-6212-4490-8903-27C9BD8B9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724400" cy="5638800"/>
          </a:xfrm>
        </p:spPr>
        <p:txBody>
          <a:bodyPr/>
          <a:lstStyle/>
          <a:p>
            <a:r>
              <a:rPr lang="en-US" altLang="en-US" sz="2800" dirty="0"/>
              <a:t>Don’t read the presentation</a:t>
            </a:r>
            <a:endParaRPr lang="en-US" altLang="en-US" sz="2900" dirty="0"/>
          </a:p>
          <a:p>
            <a:pPr>
              <a:spcBef>
                <a:spcPct val="40000"/>
              </a:spcBef>
            </a:pPr>
            <a:r>
              <a:rPr lang="en-US" altLang="en-US" sz="2800" dirty="0"/>
              <a:t>Print out copies of your slides (‘handouts’)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You can annotate them and use them as notes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You can review them as you’re waiting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If everything crashes – the bulb blows, you can still make your main points in a logical way</a:t>
            </a:r>
          </a:p>
          <a:p>
            <a:pPr>
              <a:spcBef>
                <a:spcPct val="40000"/>
              </a:spcBef>
            </a:pPr>
            <a:endParaRPr lang="en-US" altLang="en-US" sz="3200" dirty="0"/>
          </a:p>
          <a:p>
            <a:endParaRPr lang="en-US" altLang="en-US" dirty="0"/>
          </a:p>
        </p:txBody>
      </p:sp>
      <p:pic>
        <p:nvPicPr>
          <p:cNvPr id="100359" name="Picture 7" descr="print handouts - 3 per page">
            <a:extLst>
              <a:ext uri="{FF2B5EF4-FFF2-40B4-BE49-F238E27FC236}">
                <a16:creationId xmlns:a16="http://schemas.microsoft.com/office/drawing/2014/main" id="{94BA99FC-9243-479F-8A07-990531C9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3089275" cy="411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84E5EEC-AB9C-4E6F-8F81-1D9288D26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Rehearsing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A56CB70-D102-4818-A1E2-97F67AD8F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4495800"/>
          </a:xfrm>
        </p:spPr>
        <p:txBody>
          <a:bodyPr/>
          <a:lstStyle/>
          <a:p>
            <a:r>
              <a:rPr lang="en-US" altLang="en-US" sz="2100" b="1" dirty="0"/>
              <a:t>Practice – actually stand up and say the words out loud</a:t>
            </a:r>
          </a:p>
          <a:p>
            <a:pPr lvl="1"/>
            <a:r>
              <a:rPr lang="en-US" altLang="en-US" sz="2000" dirty="0"/>
              <a:t>You discover what you don’t understand</a:t>
            </a:r>
          </a:p>
          <a:p>
            <a:pPr lvl="1"/>
            <a:r>
              <a:rPr lang="en-US" altLang="en-US" sz="2000" dirty="0"/>
              <a:t>You develop a natural flow</a:t>
            </a:r>
          </a:p>
          <a:p>
            <a:pPr lvl="1"/>
            <a:r>
              <a:rPr lang="en-US" altLang="en-US" sz="2000" dirty="0"/>
              <a:t>You come up with better phrasings and ways to describe things</a:t>
            </a:r>
          </a:p>
          <a:p>
            <a:pPr lvl="2"/>
            <a:r>
              <a:rPr lang="en-US" altLang="en-US" sz="1800" dirty="0"/>
              <a:t>It is harder to explain things than you think, practicing helps you find the words</a:t>
            </a:r>
          </a:p>
          <a:p>
            <a:pPr lvl="1"/>
            <a:r>
              <a:rPr lang="en-US" altLang="en-US" sz="2000" dirty="0"/>
              <a:t>Stay within the time limit</a:t>
            </a:r>
          </a:p>
          <a:p>
            <a:pPr lvl="1"/>
            <a:r>
              <a:rPr lang="en-US" altLang="en-US" sz="2000" dirty="0"/>
              <a:t>Try speaking too loud to get a feeling where the upper limit is</a:t>
            </a:r>
          </a:p>
          <a:p>
            <a:r>
              <a:rPr lang="en-US" altLang="en-US" sz="2100" b="1" dirty="0"/>
              <a:t>Don’t over rehearse or memorize the talk</a:t>
            </a:r>
          </a:p>
          <a:p>
            <a:pPr lvl="1"/>
            <a:r>
              <a:rPr lang="en-US" altLang="en-US" sz="2000" dirty="0"/>
              <a:t>The first practice things will improve at least 10 fold -- the second will make things twice as good -- the third may add a bit of polish, but from there it can easily get worse</a:t>
            </a:r>
          </a:p>
        </p:txBody>
      </p:sp>
      <p:pic>
        <p:nvPicPr>
          <p:cNvPr id="65542" name="Picture 6">
            <a:hlinkClick r:id="rId3"/>
            <a:extLst>
              <a:ext uri="{FF2B5EF4-FFF2-40B4-BE49-F238E27FC236}">
                <a16:creationId xmlns:a16="http://schemas.microsoft.com/office/drawing/2014/main" id="{F1CA349F-4C33-4BDB-926A-76B409FA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34000"/>
            <a:ext cx="21145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80EF832-2A38-4D48-81E6-8FD2468F2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Giving the Presentation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48A93C5-B76D-4A5B-A0B1-DB466D23F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447800"/>
            <a:ext cx="5305425" cy="4876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Starting out is the hardest part of the talk</a:t>
            </a:r>
            <a:endParaRPr lang="en-US" altLang="en-US" sz="2600" b="1" dirty="0"/>
          </a:p>
          <a:p>
            <a:pPr lvl="1"/>
            <a:r>
              <a:rPr lang="en-US" altLang="en-US" sz="2200" dirty="0"/>
              <a:t>To get going, memorize the first few lines</a:t>
            </a:r>
          </a:p>
          <a:p>
            <a:pPr lvl="1"/>
            <a:r>
              <a:rPr lang="en-US" altLang="en-US" sz="2200" i="1" dirty="0"/>
              <a:t>“Hello, I’m Huong Nguyen. The title of my presentation is, ‘Machine Learning for cancer’ .I want to combine computer science  and </a:t>
            </a:r>
            <a:r>
              <a:rPr lang="en-US" altLang="en-US" sz="2200" i="1" dirty="0" err="1"/>
              <a:t>biology.Machine</a:t>
            </a:r>
            <a:r>
              <a:rPr lang="en-US" altLang="en-US" sz="2200" i="1" dirty="0"/>
              <a:t> learning techniques have been exploited as an aim to model or to simulate the progression and treatment of cancerous condition.”</a:t>
            </a:r>
          </a:p>
        </p:txBody>
      </p:sp>
      <p:pic>
        <p:nvPicPr>
          <p:cNvPr id="48136" name="Picture 8">
            <a:extLst>
              <a:ext uri="{FF2B5EF4-FFF2-40B4-BE49-F238E27FC236}">
                <a16:creationId xmlns:a16="http://schemas.microsoft.com/office/drawing/2014/main" id="{85D75161-3F63-43B7-A0AE-AA62E10F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7908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D8B4FCD-C4DC-4A5A-992F-F68A168DB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4876800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US" altLang="en-US" sz="2800" dirty="0"/>
              <a:t>Giving the Presentation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912F645-A368-4C3A-9120-715714403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3810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Experienced speakers:</a:t>
            </a:r>
          </a:p>
          <a:p>
            <a:pPr lvl="1"/>
            <a:r>
              <a:rPr lang="en-US" altLang="en-US" sz="2000" dirty="0"/>
              <a:t>Speak freely and look directly at audience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Inexperienced speakers:</a:t>
            </a:r>
          </a:p>
          <a:p>
            <a:pPr lvl="1"/>
            <a:r>
              <a:rPr lang="en-US" altLang="en-US" sz="2000" dirty="0"/>
              <a:t>Put outline and key points of your presentation on your slides</a:t>
            </a:r>
          </a:p>
          <a:p>
            <a:pPr lvl="2"/>
            <a:r>
              <a:rPr lang="en-US" altLang="en-US" sz="2000" dirty="0"/>
              <a:t>You don’t have to remember what to say</a:t>
            </a:r>
          </a:p>
          <a:p>
            <a:pPr lvl="2"/>
            <a:r>
              <a:rPr lang="en-US" altLang="en-US" sz="2000" dirty="0"/>
              <a:t>Eyes are on the slide not on you</a:t>
            </a:r>
          </a:p>
          <a:p>
            <a:pPr lvl="2"/>
            <a:r>
              <a:rPr lang="en-US" altLang="en-US" sz="2000" dirty="0"/>
              <a:t>Key points are there for people who weren’t listening or who are visual learners</a:t>
            </a:r>
          </a:p>
        </p:txBody>
      </p:sp>
      <p:pic>
        <p:nvPicPr>
          <p:cNvPr id="16392" name="Picture 8">
            <a:extLst>
              <a:ext uri="{FF2B5EF4-FFF2-40B4-BE49-F238E27FC236}">
                <a16:creationId xmlns:a16="http://schemas.microsoft.com/office/drawing/2014/main" id="{F7B7539D-EB11-4022-9F2E-D6E0E185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19600"/>
            <a:ext cx="3810000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0ADFB6-26D8-43A2-9FE4-3A317D33D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4191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2800" dirty="0"/>
              <a:t>Stand where the figures can be seen</a:t>
            </a:r>
          </a:p>
          <a:p>
            <a:r>
              <a:rPr lang="en-US" altLang="en-US" sz="2800" dirty="0"/>
              <a:t>Look at people during presentation</a:t>
            </a:r>
          </a:p>
          <a:p>
            <a:r>
              <a:rPr lang="en-US" altLang="en-US" sz="2800" dirty="0"/>
              <a:t>Be enthusiastic</a:t>
            </a:r>
          </a:p>
          <a:p>
            <a:r>
              <a:rPr lang="en-US" altLang="en-US" sz="2800" dirty="0"/>
              <a:t>Don’t worry about stopping to think</a:t>
            </a:r>
          </a:p>
          <a:p>
            <a:r>
              <a:rPr lang="en-US" altLang="en-US" sz="2800" dirty="0"/>
              <a:t>Don’t rush</a:t>
            </a:r>
          </a:p>
          <a:p>
            <a:pPr lvl="1"/>
            <a:r>
              <a:rPr lang="en-US" altLang="en-US" sz="2000" dirty="0"/>
              <a:t>Figure out which slide is your half-way mark and use that to check your time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27A2463C-4B85-41EB-B87E-DE87DB10B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5334000" cy="609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Giving the Presentation</a:t>
            </a:r>
          </a:p>
        </p:txBody>
      </p:sp>
      <p:pic>
        <p:nvPicPr>
          <p:cNvPr id="18442" name="Picture 10">
            <a:extLst>
              <a:ext uri="{FF2B5EF4-FFF2-40B4-BE49-F238E27FC236}">
                <a16:creationId xmlns:a16="http://schemas.microsoft.com/office/drawing/2014/main" id="{1DF1ED92-1CCE-4E4F-88D7-F01CACDA3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0099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E63F056-B7B8-4423-9AED-FF5173173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5791200" cy="63658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Giving the Presentation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2873004-DF60-4937-B5C5-A820BDB27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900" dirty="0"/>
              <a:t>Don’t apologize or make comments about yourself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“I hope you’re not bored”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“I was working on this ‘til 3 am” </a:t>
            </a:r>
          </a:p>
          <a:p>
            <a:pPr>
              <a:lnSpc>
                <a:spcPct val="90000"/>
              </a:lnSpc>
            </a:pPr>
            <a:r>
              <a:rPr lang="en-US" altLang="en-US" sz="2900" dirty="0"/>
              <a:t>Don’t overuse the pointer</a:t>
            </a:r>
          </a:p>
          <a:p>
            <a:pPr>
              <a:lnSpc>
                <a:spcPct val="90000"/>
              </a:lnSpc>
            </a:pPr>
            <a:r>
              <a:rPr lang="en-US" altLang="en-US" sz="2900" dirty="0"/>
              <a:t>Don’t try to be cute and don’t force being funny</a:t>
            </a:r>
          </a:p>
          <a:p>
            <a:pPr>
              <a:lnSpc>
                <a:spcPct val="90000"/>
              </a:lnSpc>
            </a:pPr>
            <a:r>
              <a:rPr lang="en-US" altLang="en-US" sz="2900" dirty="0"/>
              <a:t>Don’t forget acknowledgements, always give proper credit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Tip: Everyone in the audience has come to listen to your lecture with the secret hope of hearing their work mentioned</a:t>
            </a:r>
          </a:p>
        </p:txBody>
      </p:sp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presentation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610600" cy="5105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600" dirty="0"/>
              <a:t>We all need to do this in on an everyday basis</a:t>
            </a:r>
          </a:p>
          <a:p>
            <a:pPr>
              <a:spcBef>
                <a:spcPts val="600"/>
              </a:spcBef>
            </a:pPr>
            <a:r>
              <a:rPr lang="en-US" sz="3600" dirty="0"/>
              <a:t>It is an integral part from most subjects at school, work, and life</a:t>
            </a:r>
          </a:p>
          <a:p>
            <a:pPr>
              <a:spcBef>
                <a:spcPts val="600"/>
              </a:spcBef>
            </a:pPr>
            <a:r>
              <a:rPr lang="en-US" sz="3600" dirty="0"/>
              <a:t>Efficiency in performing a task </a:t>
            </a:r>
          </a:p>
          <a:p>
            <a:pPr>
              <a:spcBef>
                <a:spcPts val="600"/>
              </a:spcBef>
            </a:pPr>
            <a:r>
              <a:rPr lang="en-US" sz="3600" dirty="0"/>
              <a:t>Increase motivation</a:t>
            </a:r>
          </a:p>
          <a:p>
            <a:pPr>
              <a:spcBef>
                <a:spcPts val="600"/>
              </a:spcBef>
            </a:pPr>
            <a:r>
              <a:rPr lang="en-US" sz="3600" dirty="0"/>
              <a:t>Using simple explanation and allocating a small amount of time</a:t>
            </a:r>
            <a:endParaRPr lang="en-US" sz="3600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6B7CBF3-5122-4330-BF81-753780611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4953000" cy="78898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Concluding Your Content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EC786995-BEC1-42C2-9F7A-7D38350CB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86800" cy="4114800"/>
          </a:xfrm>
        </p:spPr>
        <p:txBody>
          <a:bodyPr/>
          <a:lstStyle/>
          <a:p>
            <a:r>
              <a:rPr lang="en-US" altLang="en-US" sz="2500" dirty="0"/>
              <a:t>Announce the ending so that people are prepared</a:t>
            </a:r>
          </a:p>
          <a:p>
            <a:pPr lvl="1"/>
            <a:r>
              <a:rPr lang="en-US" altLang="en-US" sz="2000" dirty="0"/>
              <a:t>For example, with a slide titled “Conclusions”</a:t>
            </a:r>
          </a:p>
          <a:p>
            <a:pPr lvl="1"/>
            <a:r>
              <a:rPr lang="en-US" altLang="en-US" sz="2000" dirty="0"/>
              <a:t>Or by saying, “In my final slide …” or “My final point is …”</a:t>
            </a:r>
            <a:endParaRPr lang="en-US" altLang="en-US" sz="2000" b="1" dirty="0"/>
          </a:p>
          <a:p>
            <a:r>
              <a:rPr lang="en-US" altLang="en-US" sz="2500" dirty="0"/>
              <a:t>Have only a few concluding statements</a:t>
            </a:r>
          </a:p>
          <a:p>
            <a:r>
              <a:rPr lang="en-US" altLang="en-US" sz="2500" dirty="0"/>
              <a:t>Come back to the big picture and summarize the significance of your work in that context</a:t>
            </a:r>
          </a:p>
          <a:p>
            <a:pPr lvl="1"/>
            <a:r>
              <a:rPr lang="en-US" altLang="en-US" sz="2100" dirty="0"/>
              <a:t>Extend logically beyond your limited study – but don’t overreach</a:t>
            </a:r>
          </a:p>
          <a:p>
            <a:r>
              <a:rPr lang="en-US" altLang="en-US" sz="2500" dirty="0"/>
              <a:t>Open up new perspective</a:t>
            </a:r>
          </a:p>
          <a:p>
            <a:pPr lvl="1"/>
            <a:r>
              <a:rPr lang="en-US" altLang="en-US" sz="2000" dirty="0"/>
              <a:t>Describe future work, raise questions, potential implications</a:t>
            </a:r>
            <a:endParaRPr lang="en-US" altLang="en-US" sz="1900" dirty="0"/>
          </a:p>
        </p:txBody>
      </p:sp>
      <p:pic>
        <p:nvPicPr>
          <p:cNvPr id="160773" name="Picture 5">
            <a:extLst>
              <a:ext uri="{FF2B5EF4-FFF2-40B4-BE49-F238E27FC236}">
                <a16:creationId xmlns:a16="http://schemas.microsoft.com/office/drawing/2014/main" id="{0F22A272-C923-4B15-B2A3-7E6051F4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48200"/>
            <a:ext cx="2665413" cy="19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DC3E054-85A1-4583-997A-5145BEADE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518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Finishing Your Presentation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D5B7B2A1-D041-4424-94C6-37423F2C4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Think carefully about your final words and how to finish your presentation strongly</a:t>
            </a:r>
          </a:p>
          <a:p>
            <a:pPr lvl="1"/>
            <a:r>
              <a:rPr lang="en-US" altLang="en-US" sz="2000" dirty="0"/>
              <a:t>Don’t just drift off … “I guess that’s all I have to say …”</a:t>
            </a:r>
          </a:p>
          <a:p>
            <a:pPr lvl="1"/>
            <a:r>
              <a:rPr lang="en-US" altLang="en-US" sz="2000" dirty="0"/>
              <a:t>You may want to actually memorize your ending lines, just as you do your starting points</a:t>
            </a:r>
            <a:endParaRPr lang="en-US" altLang="en-US" sz="2400" dirty="0"/>
          </a:p>
          <a:p>
            <a:r>
              <a:rPr lang="en-US" altLang="en-US" sz="2800" dirty="0"/>
              <a:t>Ending your talk</a:t>
            </a:r>
          </a:p>
          <a:p>
            <a:pPr lvl="1"/>
            <a:r>
              <a:rPr lang="en-US" altLang="en-US" sz="2000" dirty="0"/>
              <a:t>Say “Thank You” … pause for applause … then</a:t>
            </a:r>
          </a:p>
          <a:p>
            <a:pPr lvl="1"/>
            <a:r>
              <a:rPr lang="en-US" altLang="en-US" sz="2000" dirty="0"/>
              <a:t>Say: “Any questions?”</a:t>
            </a:r>
          </a:p>
          <a:p>
            <a:endParaRPr lang="en-US" altLang="en-US" sz="2000" dirty="0"/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7560763C-780F-4AC8-9EF2-99538A6F1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0"/>
            <a:ext cx="22479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B41C9BE-D21D-4F46-9565-9D0454038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484187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What Can Go Wrong?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B1F575E-84D1-4C0C-9028-A23AFEA80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altLang="en-US" dirty="0"/>
              <a:t>Uncertainty about material</a:t>
            </a:r>
          </a:p>
          <a:p>
            <a:r>
              <a:rPr lang="en-US" altLang="en-US" dirty="0"/>
              <a:t>Interruptions</a:t>
            </a:r>
          </a:p>
          <a:p>
            <a:r>
              <a:rPr lang="en-US" altLang="en-US" dirty="0"/>
              <a:t>Running out of slides</a:t>
            </a:r>
          </a:p>
          <a:p>
            <a:r>
              <a:rPr lang="en-US" altLang="en-US" dirty="0"/>
              <a:t>Running out of time</a:t>
            </a:r>
          </a:p>
        </p:txBody>
      </p:sp>
      <p:pic>
        <p:nvPicPr>
          <p:cNvPr id="45064" name="Picture 8">
            <a:extLst>
              <a:ext uri="{FF2B5EF4-FFF2-40B4-BE49-F238E27FC236}">
                <a16:creationId xmlns:a16="http://schemas.microsoft.com/office/drawing/2014/main" id="{AE6C97E4-CE50-427B-9A93-DB3808C4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8862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36BAEF1-AA72-41B5-9870-288991136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010400" cy="63658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Uncertainty About the Material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5BB4C69-F562-4933-A11A-E0C7C115F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921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Try to structure your talk so that you are sure about the material you present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If you have to address something important that you are unsure of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Acknowledge the gap in your understanding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“I’m working on it” or “I’m looking into it”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This is better than being pressed to admit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Also it may very well be an open question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Another way to handle this is to raise it as a question yourself</a:t>
            </a:r>
          </a:p>
        </p:txBody>
      </p:sp>
      <p:pic>
        <p:nvPicPr>
          <p:cNvPr id="54277" name="Picture 5">
            <a:extLst>
              <a:ext uri="{FF2B5EF4-FFF2-40B4-BE49-F238E27FC236}">
                <a16:creationId xmlns:a16="http://schemas.microsoft.com/office/drawing/2014/main" id="{C6A288C3-8D9D-425A-BE13-3B6F4EC6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48200"/>
            <a:ext cx="25717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ED2AE9D-B43C-4A85-A400-68DD816B4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04800" y="61912"/>
            <a:ext cx="9525000" cy="609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Minor Interruptions during Your Presentation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B34DBDA-D8A9-4B1D-98A1-ED76B5BD5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477000" cy="597852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500" dirty="0"/>
              <a:t>Don’t look irritated</a:t>
            </a:r>
            <a:r>
              <a:rPr lang="en-US" altLang="en-US" sz="2100" dirty="0"/>
              <a:t> </a:t>
            </a:r>
            <a:r>
              <a:rPr lang="en-US" altLang="en-US" sz="2500" dirty="0"/>
              <a:t>or rushed</a:t>
            </a:r>
            <a:endParaRPr lang="en-US" altLang="en-US" sz="2900" dirty="0"/>
          </a:p>
          <a:p>
            <a:pPr>
              <a:spcBef>
                <a:spcPct val="30000"/>
              </a:spcBef>
            </a:pPr>
            <a:r>
              <a:rPr lang="en-US" altLang="en-US" sz="2500" dirty="0"/>
              <a:t>Answer – briefly – just enough to straighten it out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Then carry on with your presentation without checking back</a:t>
            </a:r>
          </a:p>
          <a:p>
            <a:pPr>
              <a:spcBef>
                <a:spcPct val="30000"/>
              </a:spcBef>
            </a:pPr>
            <a:r>
              <a:rPr lang="en-US" altLang="en-US" sz="2500" dirty="0"/>
              <a:t>A question that you will answer later in your talk?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Say “Good point; just wait two slides”</a:t>
            </a:r>
          </a:p>
          <a:p>
            <a:pPr>
              <a:spcBef>
                <a:spcPct val="30000"/>
              </a:spcBef>
            </a:pPr>
            <a:r>
              <a:rPr lang="en-US" altLang="en-US" sz="2500" dirty="0"/>
              <a:t>Requires a long answer and is </a:t>
            </a:r>
            <a:r>
              <a:rPr lang="en-US" altLang="en-US" sz="2500" u="sng" dirty="0"/>
              <a:t>not</a:t>
            </a:r>
            <a:r>
              <a:rPr lang="en-US" altLang="en-US" sz="2500" dirty="0"/>
              <a:t> critical understanding?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Say “Good point; I’ll come back to it at the end of the talk.”</a:t>
            </a:r>
          </a:p>
        </p:txBody>
      </p:sp>
      <p:pic>
        <p:nvPicPr>
          <p:cNvPr id="46092" name="Picture 12" descr="man thinking of management">
            <a:extLst>
              <a:ext uri="{FF2B5EF4-FFF2-40B4-BE49-F238E27FC236}">
                <a16:creationId xmlns:a16="http://schemas.microsoft.com/office/drawing/2014/main" id="{BF9579A5-3375-458D-BABF-EEC86A582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2057400"/>
            <a:ext cx="2422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0636577-4624-4258-94DA-EEC13468B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09600" y="86751"/>
            <a:ext cx="10210800" cy="609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Major Interruptions During Your Presentation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D734FAC-CD0C-47B2-BB71-3E68A2181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67550"/>
            <a:ext cx="8229600" cy="3311525"/>
          </a:xfrm>
        </p:spPr>
        <p:txBody>
          <a:bodyPr/>
          <a:lstStyle/>
          <a:p>
            <a:r>
              <a:rPr lang="en-US" altLang="en-US" dirty="0"/>
              <a:t>If most in the audience are non-specialists</a:t>
            </a:r>
          </a:p>
          <a:p>
            <a:pPr lvl="1"/>
            <a:r>
              <a:rPr lang="en-US" altLang="en-US" sz="2200" dirty="0"/>
              <a:t>Explain the issue to the audience</a:t>
            </a:r>
          </a:p>
          <a:p>
            <a:pPr lvl="1"/>
            <a:r>
              <a:rPr lang="en-US" altLang="en-US" sz="2200" dirty="0"/>
              <a:t>Delay discussion until after the talk</a:t>
            </a:r>
          </a:p>
          <a:p>
            <a:r>
              <a:rPr lang="en-US" altLang="en-US" dirty="0"/>
              <a:t>If most of the audience is knowledgeable</a:t>
            </a:r>
          </a:p>
          <a:p>
            <a:pPr lvl="1"/>
            <a:r>
              <a:rPr lang="en-US" altLang="en-US" sz="2200" dirty="0"/>
              <a:t>Make your point as clearly as you can</a:t>
            </a:r>
          </a:p>
          <a:p>
            <a:pPr lvl="1"/>
            <a:r>
              <a:rPr lang="en-US" altLang="en-US" sz="2200" dirty="0"/>
              <a:t>Discuss it out – don’t try to diminish or avoid it</a:t>
            </a:r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A06C8280-525B-4844-8519-D2762D67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43400"/>
            <a:ext cx="21145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D73887B-CBD7-4AAF-925F-4F7B3F025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553200" cy="712787"/>
          </a:xfrm>
        </p:spPr>
        <p:txBody>
          <a:bodyPr>
            <a:normAutofit/>
          </a:bodyPr>
          <a:lstStyle/>
          <a:p>
            <a:r>
              <a:rPr lang="en-US" altLang="en-US" dirty="0"/>
              <a:t>Running Out </a:t>
            </a:r>
            <a:r>
              <a:rPr lang="en-US" altLang="en-US" sz="2800" dirty="0"/>
              <a:t>of</a:t>
            </a:r>
            <a:r>
              <a:rPr lang="en-US" altLang="en-US" dirty="0"/>
              <a:t> Slides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E75F48F-7D5D-4EB4-8C82-2582C3AF2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229600" cy="3006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Short talks are better than ones that are too long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What to do: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Don’t make a personal comment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“hum, I’m running out of slides …”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Stretch it a little -- see if you can think of an example, or story, to bolster your points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Conclude unhurriedly, summarizing your main points, but don’t be repetitious</a:t>
            </a:r>
          </a:p>
        </p:txBody>
      </p:sp>
      <p:pic>
        <p:nvPicPr>
          <p:cNvPr id="43015" name="Picture 7">
            <a:extLst>
              <a:ext uri="{FF2B5EF4-FFF2-40B4-BE49-F238E27FC236}">
                <a16:creationId xmlns:a16="http://schemas.microsoft.com/office/drawing/2014/main" id="{7B7FA509-89D4-461A-9B57-F7F9FD2E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14800"/>
            <a:ext cx="320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0EA576A-A4E4-4186-99A1-C154DD997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78898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Running Out of Time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D5273A8-9679-4043-9054-509524185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10600" cy="3311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Avoid this – impolite to other speakers and the audience: if it happens …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Do not assume that you can carry on past your time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Do not skip all of your slides looking for the right one to put on next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Conclude – on time wherever you are in your talk -- by making your main points</a:t>
            </a:r>
          </a:p>
          <a:p>
            <a:pPr lvl="2">
              <a:lnSpc>
                <a:spcPct val="90000"/>
              </a:lnSpc>
            </a:pPr>
            <a:r>
              <a:rPr lang="en-US" altLang="en-US" sz="3200" dirty="0"/>
              <a:t>In </a:t>
            </a:r>
            <a:r>
              <a:rPr lang="en-US" altLang="en-US" sz="3200" dirty="0" err="1"/>
              <a:t>Powerpoint</a:t>
            </a:r>
            <a:r>
              <a:rPr lang="en-US" altLang="en-US" sz="3200" dirty="0"/>
              <a:t> you can just type the number of your concluding slide and press Enter to skip right to it</a:t>
            </a:r>
          </a:p>
        </p:txBody>
      </p:sp>
    </p:spTree>
  </p:cSld>
  <p:clrMapOvr>
    <a:masterClrMapping/>
  </p:clrMapOvr>
  <p:transition spd="slow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AAD6389-96A0-4FBC-A3CA-B56935A3F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Questions and Answers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DBB3A8E-4CE7-446C-BD63-522A1BBC9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3997325"/>
          </a:xfrm>
        </p:spPr>
        <p:txBody>
          <a:bodyPr/>
          <a:lstStyle/>
          <a:p>
            <a:r>
              <a:rPr lang="en-US" altLang="en-US" sz="2600" dirty="0"/>
              <a:t>Questions after your talk can be difficult but they definitely help you in writing up your research</a:t>
            </a:r>
          </a:p>
          <a:p>
            <a:pPr lvl="1"/>
            <a:r>
              <a:rPr lang="en-US" altLang="en-US" sz="2200" dirty="0"/>
              <a:t>Identifies parts the audience did not understand</a:t>
            </a:r>
          </a:p>
          <a:p>
            <a:pPr lvl="1"/>
            <a:r>
              <a:rPr lang="en-US" altLang="en-US" sz="2200" dirty="0"/>
              <a:t>Focuses and adds dimension to your analysis</a:t>
            </a:r>
          </a:p>
          <a:p>
            <a:r>
              <a:rPr lang="en-US" altLang="en-US" sz="2600" dirty="0"/>
              <a:t>You can repeat the question</a:t>
            </a:r>
          </a:p>
          <a:p>
            <a:pPr lvl="1"/>
            <a:r>
              <a:rPr lang="en-US" altLang="en-US" sz="2200" dirty="0"/>
              <a:t>This gives you time to think</a:t>
            </a:r>
          </a:p>
          <a:p>
            <a:pPr lvl="1"/>
            <a:r>
              <a:rPr lang="en-US" altLang="en-US" sz="2200" dirty="0"/>
              <a:t>The rest of the audience may not have heard the question</a:t>
            </a:r>
          </a:p>
          <a:p>
            <a:pPr lvl="1"/>
            <a:r>
              <a:rPr lang="en-US" altLang="en-US" sz="2200" dirty="0"/>
              <a:t>Also if you heard the question incorrectly, it presents an opportunity for clarification</a:t>
            </a:r>
          </a:p>
        </p:txBody>
      </p:sp>
      <p:pic>
        <p:nvPicPr>
          <p:cNvPr id="58374" name="Picture 6">
            <a:extLst>
              <a:ext uri="{FF2B5EF4-FFF2-40B4-BE49-F238E27FC236}">
                <a16:creationId xmlns:a16="http://schemas.microsoft.com/office/drawing/2014/main" id="{113DC84C-F165-41E9-AADB-378A3F496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15208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A83A938-A473-40FB-9BC5-B2B00F543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91400" cy="56038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Questions and Answers (continued)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E423418-55E0-4A34-B395-9F149C9FD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921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Keep your answers short and to the point – don’t respond with another lecture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Don’t say that a question is bad, or that you addressed it already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Rephrase it into something that you want to talk about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Never demean the question or questioner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They may have friends in the audience, and you never need more enemies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The research world is smaller than you think and you will continue to encounter people throughout your career</a:t>
            </a:r>
          </a:p>
        </p:txBody>
      </p:sp>
      <p:pic>
        <p:nvPicPr>
          <p:cNvPr id="59398" name="Picture 6">
            <a:extLst>
              <a:ext uri="{FF2B5EF4-FFF2-40B4-BE49-F238E27FC236}">
                <a16:creationId xmlns:a16="http://schemas.microsoft.com/office/drawing/2014/main" id="{1FC6A445-6BFE-47B4-9A31-F4761FF9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25962"/>
            <a:ext cx="2590800" cy="233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skill in the 21</a:t>
            </a:r>
            <a:r>
              <a:rPr lang="en-US" baseline="30000" dirty="0"/>
              <a:t>st</a:t>
            </a:r>
            <a:r>
              <a:rPr lang="en-US" dirty="0"/>
              <a:t> century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People are exposed to vast volumes of information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You need to maximize your message in a minimized amount of time.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Example – On a televised interview, the interviewee has an uninterrupted amount of time of between 2 -3 minutes.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Can you get your point across in such a short amount of</a:t>
            </a:r>
            <a:br>
              <a:rPr lang="en-US" sz="2400" dirty="0"/>
            </a:br>
            <a:r>
              <a:rPr lang="en-US" sz="2400" dirty="0"/>
              <a:t>time?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Remember, the audience has a choice, they don’t have to sit and listen to you ! </a:t>
            </a:r>
            <a:endParaRPr lang="en-US" sz="2800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7499735-E43E-4E65-9924-BF811E724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457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600" dirty="0"/>
              <a:t>Usually you have thought more about the material than anyone else -- this puts you in a stronger position than you may think</a:t>
            </a:r>
          </a:p>
          <a:p>
            <a:r>
              <a:rPr lang="en-US" altLang="en-US" sz="2600" dirty="0"/>
              <a:t>Anticipate typical questions and prepare for them</a:t>
            </a:r>
          </a:p>
          <a:p>
            <a:pPr lvl="1"/>
            <a:r>
              <a:rPr lang="en-US" altLang="en-US" sz="2000" dirty="0"/>
              <a:t>Generalizability of your findings to other times?  Other places?  Other conditions?</a:t>
            </a:r>
          </a:p>
          <a:p>
            <a:pPr lvl="1"/>
            <a:r>
              <a:rPr lang="en-US" altLang="en-US" sz="2000" dirty="0"/>
              <a:t>Methodological bias?  Uncertainties?  Exceptions?  Priorities?</a:t>
            </a:r>
          </a:p>
          <a:p>
            <a:r>
              <a:rPr lang="en-US" altLang="en-US" sz="2600" dirty="0"/>
              <a:t>Still concerned about questions?</a:t>
            </a:r>
          </a:p>
          <a:p>
            <a:pPr lvl="1"/>
            <a:r>
              <a:rPr lang="en-US" altLang="en-US" sz="2000" dirty="0"/>
              <a:t>Make extra slides – perhaps on details of instrumentation or methodology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4E3C1C32-B52B-4DC9-968C-A582C52DC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848600" cy="609600"/>
          </a:xfrm>
        </p:spPr>
        <p:txBody>
          <a:bodyPr>
            <a:normAutofit/>
          </a:bodyPr>
          <a:lstStyle/>
          <a:p>
            <a:r>
              <a:rPr lang="en-US" altLang="en-US" dirty="0"/>
              <a:t>Difficult Questions</a:t>
            </a: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D8530EEB-DCB8-4007-9BBE-A2F2A3DF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00600"/>
            <a:ext cx="18097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201FF8A-7C36-4B2C-A586-DBDBAD404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Difficult Questions (continued)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1CA29E7-D280-4998-9E40-226763ABD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64125"/>
          </a:xfrm>
        </p:spPr>
        <p:txBody>
          <a:bodyPr/>
          <a:lstStyle/>
          <a:p>
            <a:r>
              <a:rPr lang="en-US" altLang="en-US" sz="2800" dirty="0"/>
              <a:t>If you really don't know the answer</a:t>
            </a:r>
          </a:p>
          <a:p>
            <a:pPr lvl="1"/>
            <a:r>
              <a:rPr lang="en-US" altLang="en-US" sz="2400" dirty="0"/>
              <a:t>Say "Interesting, I will look into that" or “That’s a good point, let’s discuss it afterwards”</a:t>
            </a:r>
          </a:p>
          <a:p>
            <a:pPr lvl="1"/>
            <a:r>
              <a:rPr lang="en-US" altLang="en-US" sz="2400" dirty="0"/>
              <a:t>Don't feel that you have to invent an answer on the fly -- you are only human and you can't have thought of everything</a:t>
            </a:r>
          </a:p>
          <a:p>
            <a:r>
              <a:rPr lang="en-US" altLang="en-US" sz="2800" dirty="0"/>
              <a:t>If the questioner disagrees with you and it looks like there will be an argument then defuse the situation</a:t>
            </a:r>
          </a:p>
          <a:p>
            <a:pPr lvl="1"/>
            <a:r>
              <a:rPr lang="en-US" altLang="en-US" sz="2400" dirty="0"/>
              <a:t>"We clearly don't agree on this point, let's go on to other questions and you and I can talk about this later"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2FE6C77A-DD1C-4ACB-98EC-7874A90DE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Deal with difficulties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642911A9-7369-4DBD-ADF0-7D0F42289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181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Taking the high road and thinking long term </a:t>
            </a:r>
          </a:p>
          <a:p>
            <a:pPr lvl="1"/>
            <a:r>
              <a:rPr lang="en-US" altLang="en-US" dirty="0"/>
              <a:t>If your host or the session chair handles something badly, don’t refer to it in public</a:t>
            </a:r>
          </a:p>
          <a:p>
            <a:pPr lvl="1"/>
            <a:r>
              <a:rPr lang="en-US" altLang="en-US" dirty="0"/>
              <a:t>If other panelists take too long – don’t complain, just make your main points within the remaining time</a:t>
            </a:r>
          </a:p>
          <a:p>
            <a:pPr lvl="1"/>
            <a:r>
              <a:rPr lang="en-US" altLang="en-US" dirty="0"/>
              <a:t>If something happens to make you angry, think of a way to turn it around rather than having a public confrontation, </a:t>
            </a:r>
          </a:p>
        </p:txBody>
      </p:sp>
    </p:spTree>
  </p:cSld>
  <p:clrMapOvr>
    <a:masterClrMapping/>
  </p:clrMapOvr>
  <p:transition spd="slow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EF8B4B9B-0E37-40EA-B94B-BB4544B18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17790434-FBCA-48B8-B85C-E0323A976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892" y="1524000"/>
            <a:ext cx="8229600" cy="346392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Structure your content in a way that is comfortable for you</a:t>
            </a:r>
          </a:p>
          <a:p>
            <a:r>
              <a:rPr lang="en-US" altLang="en-US" sz="2800" dirty="0"/>
              <a:t>Use your own style to your advantage</a:t>
            </a:r>
          </a:p>
          <a:p>
            <a:r>
              <a:rPr lang="en-US" altLang="en-US" sz="2800" dirty="0"/>
              <a:t>Think ahead about where you might encounter difficulties and figure out ways to overcome them</a:t>
            </a: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Choice of words in 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82000" cy="5257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Depends upon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the meaning we want to convey,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the person receiving the message and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the situation in which the communication takes place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Examples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Words for a pleasant feeling of general goodwill: </a:t>
            </a:r>
            <a:r>
              <a:rPr lang="en-US" sz="2000" i="1" dirty="0"/>
              <a:t>cheerfulness, jollity, merriment, pleasure, joy, happiness</a:t>
            </a:r>
            <a:r>
              <a:rPr lang="en-US" sz="2000" dirty="0"/>
              <a:t>.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Use appropriate words</a:t>
            </a:r>
          </a:p>
          <a:p>
            <a:pPr lvl="2">
              <a:spcBef>
                <a:spcPts val="600"/>
              </a:spcBef>
            </a:pPr>
            <a:r>
              <a:rPr lang="en-US" sz="1800" i="1" dirty="0"/>
              <a:t>merriment  vs </a:t>
            </a:r>
            <a:r>
              <a:rPr lang="en-US" sz="1800" dirty="0"/>
              <a:t> </a:t>
            </a:r>
            <a:r>
              <a:rPr lang="en-US" sz="1800" i="1" dirty="0"/>
              <a:t>joy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200" dirty="0"/>
              <a:t>Are conditioned both by </a:t>
            </a:r>
            <a:r>
              <a:rPr lang="en-US" sz="2200" b="1" dirty="0"/>
              <a:t>the person </a:t>
            </a:r>
            <a:r>
              <a:rPr lang="en-US" sz="2200" dirty="0"/>
              <a:t>who is going to hear them and </a:t>
            </a:r>
            <a:r>
              <a:rPr lang="en-US" sz="2200" b="1" dirty="0"/>
              <a:t>the situation </a:t>
            </a:r>
            <a:r>
              <a:rPr lang="en-US" sz="2200" dirty="0"/>
              <a:t>in which we find ourselves.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Talking to a friend: can be informal, even careless about our words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Speaking to a prospective employer: must be formal and careful.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Speaking is an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257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600" dirty="0"/>
              <a:t>Think carefully about:</a:t>
            </a:r>
          </a:p>
          <a:p>
            <a:pPr lvl="1">
              <a:spcBef>
                <a:spcPts val="600"/>
              </a:spcBef>
            </a:pPr>
            <a:r>
              <a:rPr lang="en-US" sz="3200" dirty="0"/>
              <a:t>Do the audiences really want to listen? </a:t>
            </a:r>
          </a:p>
          <a:p>
            <a:pPr lvl="1">
              <a:spcBef>
                <a:spcPts val="600"/>
              </a:spcBef>
            </a:pPr>
            <a:r>
              <a:rPr lang="en-US" sz="3200" dirty="0"/>
              <a:t>Do they know how to interpret our tone of voice and our body language? </a:t>
            </a:r>
          </a:p>
          <a:p>
            <a:pPr lvl="1">
              <a:spcBef>
                <a:spcPts val="600"/>
              </a:spcBef>
            </a:pPr>
            <a:r>
              <a:rPr lang="en-US" sz="3200" dirty="0"/>
              <a:t>Are they preoccupied with their own thoughts? </a:t>
            </a:r>
          </a:p>
          <a:p>
            <a:pPr lvl="1">
              <a:spcBef>
                <a:spcPts val="600"/>
              </a:spcBef>
            </a:pPr>
            <a:r>
              <a:rPr lang="en-US" sz="3200" dirty="0"/>
              <a:t>Is their knowledge of the language we’re speaking good enough for our purposes?</a:t>
            </a:r>
            <a:endParaRPr lang="en-US" sz="3200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tips for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Practice, practice,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Speak, don’t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Be yourself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Aim for a positive state of mind and a confident attitude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verbal signposting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examples, illustrations and humor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Ask questions and invite participation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Be aware of eye contact and body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Learn from the Pros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Be aware of technique</a:t>
            </a:r>
            <a:endParaRPr lang="en-US" sz="2400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romanUcPeriod"/>
            </a:pPr>
            <a:r>
              <a:rPr lang="en-US" sz="2400" dirty="0"/>
              <a:t>Introduction to Presentation skills</a:t>
            </a:r>
          </a:p>
          <a:p>
            <a:pPr marL="514350" indent="-514350">
              <a:spcAft>
                <a:spcPts val="1200"/>
              </a:spcAft>
              <a:buFont typeface="+mj-lt"/>
              <a:buAutoNum type="romanUcPeriod"/>
            </a:pPr>
            <a:r>
              <a:rPr lang="en-US" sz="2400" dirty="0"/>
              <a:t>Non-verbal Communication</a:t>
            </a:r>
          </a:p>
          <a:p>
            <a:pPr marL="514350" lvl="0" indent="-514350">
              <a:spcAft>
                <a:spcPts val="1200"/>
              </a:spcAft>
              <a:buFont typeface="+mj-lt"/>
              <a:buAutoNum type="romanUcPeriod"/>
            </a:pPr>
            <a:r>
              <a:rPr lang="en-US" sz="2400" dirty="0"/>
              <a:t>Voice, Silence, Body language</a:t>
            </a:r>
          </a:p>
          <a:p>
            <a:pPr marL="514350" indent="-514350">
              <a:spcAft>
                <a:spcPts val="1200"/>
              </a:spcAft>
              <a:buFont typeface="+mj-lt"/>
              <a:buAutoNum type="romanUcPeriod"/>
            </a:pPr>
            <a:r>
              <a:rPr lang="en-US" sz="2400" dirty="0"/>
              <a:t>Model digital introduction</a:t>
            </a:r>
            <a:endParaRPr lang="en-US" sz="2400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D528AF9-49B7-429D-B9B3-3531F56C9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US" altLang="en-US" sz="2800" b="1" dirty="0"/>
              <a:t>I. Introduction to Presentation skills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ED5E9CA-60EB-4965-88E9-F8DDB3FF4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229600" cy="3006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Structuring your 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Preparing your data/information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Preparing and giving the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Concluding your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Questions and answers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0DD331D9779948B31020A42918E005" ma:contentTypeVersion="0" ma:contentTypeDescription="Create a new document." ma:contentTypeScope="" ma:versionID="9b898c0d2db4dedcdf4b47014f5618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A90A69-1CAF-4C22-B423-A0BCB1DE2480}"/>
</file>

<file path=customXml/itemProps2.xml><?xml version="1.0" encoding="utf-8"?>
<ds:datastoreItem xmlns:ds="http://schemas.openxmlformats.org/officeDocument/2006/customXml" ds:itemID="{AFFF9C91-35D4-4262-BF94-3011B5E6F54E}"/>
</file>

<file path=customXml/itemProps3.xml><?xml version="1.0" encoding="utf-8"?>
<ds:datastoreItem xmlns:ds="http://schemas.openxmlformats.org/officeDocument/2006/customXml" ds:itemID="{6A9A655B-0FDC-4B36-9676-4857E03C302F}"/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2835</Words>
  <Application>Microsoft Office PowerPoint</Application>
  <PresentationFormat>On-screen Show (4:3)</PresentationFormat>
  <Paragraphs>349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Comic Sans MS</vt:lpstr>
      <vt:lpstr>Myriad Pro</vt:lpstr>
      <vt:lpstr>Times</vt:lpstr>
      <vt:lpstr>Wingdings</vt:lpstr>
      <vt:lpstr>Office Theme</vt:lpstr>
      <vt:lpstr>Introduction to Presentation skills  Technical Writing and Presentation</vt:lpstr>
      <vt:lpstr>The aims of the lesson</vt:lpstr>
      <vt:lpstr>The importance of presentation skill</vt:lpstr>
      <vt:lpstr>Presentation skill in the 21st century</vt:lpstr>
      <vt:lpstr>Choice of words in presentation </vt:lpstr>
      <vt:lpstr>Speaking is an art</vt:lpstr>
      <vt:lpstr>10 tips for Presentation</vt:lpstr>
      <vt:lpstr>Contents</vt:lpstr>
      <vt:lpstr>I. Introduction to Presentation skills</vt:lpstr>
      <vt:lpstr>How to Give an Effective Presentation: Structure</vt:lpstr>
      <vt:lpstr>Tell a Story</vt:lpstr>
      <vt:lpstr>Audience</vt:lpstr>
      <vt:lpstr>Presenting Your Methods, Data, and Results</vt:lpstr>
      <vt:lpstr>Preparing Your Data (continue)</vt:lpstr>
      <vt:lpstr>PowerPoint Presentation</vt:lpstr>
      <vt:lpstr>Figures continued ...</vt:lpstr>
      <vt:lpstr>Variable importance-feature of Random Forest</vt:lpstr>
      <vt:lpstr>Preparing the Presentation</vt:lpstr>
      <vt:lpstr>What Font to Use</vt:lpstr>
      <vt:lpstr>Color</vt:lpstr>
      <vt:lpstr>PowerPoint Presentation</vt:lpstr>
      <vt:lpstr>Preparing Yourself...</vt:lpstr>
      <vt:lpstr>What to Wear …</vt:lpstr>
      <vt:lpstr>Print Your Slides</vt:lpstr>
      <vt:lpstr>Rehearsing</vt:lpstr>
      <vt:lpstr>Giving the Presentation</vt:lpstr>
      <vt:lpstr>Giving the Presentation</vt:lpstr>
      <vt:lpstr>Giving the Presentation</vt:lpstr>
      <vt:lpstr>Giving the Presentation</vt:lpstr>
      <vt:lpstr>Concluding Your Content</vt:lpstr>
      <vt:lpstr>Finishing Your Presentation</vt:lpstr>
      <vt:lpstr>What Can Go Wrong?</vt:lpstr>
      <vt:lpstr>Uncertainty About the Material</vt:lpstr>
      <vt:lpstr>Minor Interruptions during Your Presentation</vt:lpstr>
      <vt:lpstr>Major Interruptions During Your Presentation</vt:lpstr>
      <vt:lpstr>Running Out of Slides</vt:lpstr>
      <vt:lpstr>Running Out of Time</vt:lpstr>
      <vt:lpstr>Questions and Answers</vt:lpstr>
      <vt:lpstr>Questions and Answers (continued)</vt:lpstr>
      <vt:lpstr>Difficult Questions</vt:lpstr>
      <vt:lpstr>Difficult Questions (continued)</vt:lpstr>
      <vt:lpstr>Deal with difficulties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Nguyen Thi Thu Huong</cp:lastModifiedBy>
  <cp:revision>324</cp:revision>
  <cp:lastPrinted>2020-03-04T03:10:14Z</cp:lastPrinted>
  <dcterms:created xsi:type="dcterms:W3CDTF">2013-02-19T03:52:16Z</dcterms:created>
  <dcterms:modified xsi:type="dcterms:W3CDTF">2020-03-05T04:39:22Z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0x0101008A0DD331D9779948B31020A42918E005</vt:lpwstr>
  </property>
</Properties>
</file>