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461" r:id="rId2"/>
    <p:sldId id="462" r:id="rId3"/>
    <p:sldId id="463" r:id="rId4"/>
    <p:sldId id="464" r:id="rId5"/>
    <p:sldId id="465" r:id="rId6"/>
    <p:sldId id="478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98" r:id="rId16"/>
    <p:sldId id="500" r:id="rId17"/>
    <p:sldId id="499" r:id="rId18"/>
    <p:sldId id="466" r:id="rId19"/>
    <p:sldId id="468" r:id="rId20"/>
    <p:sldId id="469" r:id="rId21"/>
    <p:sldId id="511" r:id="rId22"/>
    <p:sldId id="512" r:id="rId23"/>
    <p:sldId id="513" r:id="rId24"/>
    <p:sldId id="533" r:id="rId25"/>
    <p:sldId id="534" r:id="rId26"/>
    <p:sldId id="536" r:id="rId27"/>
    <p:sldId id="537" r:id="rId28"/>
  </p:sldIdLst>
  <p:sldSz cx="9906000" cy="6858000" type="A4"/>
  <p:notesSz cx="9601200" cy="7313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E5FC"/>
    <a:srgbClr val="FFFFF7"/>
    <a:srgbClr val="FFFFE5"/>
    <a:srgbClr val="FFFFC9"/>
    <a:srgbClr val="FFFF66"/>
    <a:srgbClr val="FFFF99"/>
    <a:srgbClr val="0066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12" autoAdjust="0"/>
    <p:restoredTop sz="96482" autoAdjust="0"/>
  </p:normalViewPr>
  <p:slideViewPr>
    <p:cSldViewPr>
      <p:cViewPr varScale="1">
        <p:scale>
          <a:sx n="109" d="100"/>
          <a:sy n="109" d="100"/>
        </p:scale>
        <p:origin x="1692" y="10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1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r>
              <a:rPr lang="en-US"/>
              <a:t>hung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5313"/>
            <a:ext cx="416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5313"/>
            <a:ext cx="416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5589A9CD-BD6A-482D-B4C9-8D3E23E9F0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669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r>
              <a:rPr lang="en-US"/>
              <a:t>hung</a:t>
            </a:r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19400" y="547688"/>
            <a:ext cx="39624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5313"/>
            <a:ext cx="416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5313"/>
            <a:ext cx="416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A78BC8B8-9C02-4EA9-B3FE-B639116E83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7260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0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6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9500" y="0"/>
            <a:ext cx="2476500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7277100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31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765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76288" y="765175"/>
            <a:ext cx="9129712" cy="6092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9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8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485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6288" y="765175"/>
            <a:ext cx="4487862" cy="609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6550" y="765175"/>
            <a:ext cx="4489450" cy="609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3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9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6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979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37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991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906000" cy="7651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6288" y="765175"/>
            <a:ext cx="9129712" cy="609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0" y="908050"/>
            <a:ext cx="415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gray">
          <a:xfrm>
            <a:off x="0" y="762000"/>
            <a:ext cx="704850" cy="60960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 rot="16200000">
            <a:off x="-1167606" y="4823619"/>
            <a:ext cx="3397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F3F3"/>
                </a:solidFill>
              </a:rPr>
              <a:t>Cấu  trúc dữ liệu và thuật giải</a:t>
            </a: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gray">
          <a:xfrm>
            <a:off x="0" y="762000"/>
            <a:ext cx="704850" cy="60960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 rot="16200000">
            <a:off x="-1248569" y="4888707"/>
            <a:ext cx="34020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3366"/>
                </a:solidFill>
              </a:rPr>
              <a:t>CẤU TRÚC DỮ LIỆU VÀ GIẢI THUẬT 1</a:t>
            </a:r>
          </a:p>
        </p:txBody>
      </p:sp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48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2" name="Rectangle 16"/>
          <p:cNvSpPr>
            <a:spLocks noChangeArrowheads="1"/>
          </p:cNvSpPr>
          <p:nvPr/>
        </p:nvSpPr>
        <p:spPr bwMode="white">
          <a:xfrm>
            <a:off x="776288" y="79375"/>
            <a:ext cx="892968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>
                <a:solidFill>
                  <a:srgbClr val="FF6600"/>
                </a:solidFill>
              </a:rPr>
              <a:t>Click To Edit Master Title Style</a:t>
            </a:r>
          </a:p>
        </p:txBody>
      </p:sp>
      <p:pic>
        <p:nvPicPr>
          <p:cNvPr id="4113" name="Picture 17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800" y="6121400"/>
            <a:ext cx="4381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solidFill>
                  <a:srgbClr val="FFF3F3"/>
                </a:solidFill>
              </a:rPr>
              <a:t>NỘI DUNG</a:t>
            </a:r>
          </a:p>
        </p:txBody>
      </p:sp>
      <p:grpSp>
        <p:nvGrpSpPr>
          <p:cNvPr id="237572" name="Group 4"/>
          <p:cNvGrpSpPr>
            <a:grpSpLocks/>
          </p:cNvGrpSpPr>
          <p:nvPr/>
        </p:nvGrpSpPr>
        <p:grpSpPr bwMode="auto">
          <a:xfrm>
            <a:off x="1065213" y="2708275"/>
            <a:ext cx="8496300" cy="1482725"/>
            <a:chOff x="960" y="2256"/>
            <a:chExt cx="4320" cy="624"/>
          </a:xfrm>
        </p:grpSpPr>
        <p:sp>
          <p:nvSpPr>
            <p:cNvPr id="237573" name="AutoShape 5"/>
            <p:cNvSpPr>
              <a:spLocks noChangeArrowheads="1"/>
            </p:cNvSpPr>
            <p:nvPr/>
          </p:nvSpPr>
          <p:spPr bwMode="gray">
            <a:xfrm>
              <a:off x="1320" y="2364"/>
              <a:ext cx="3960" cy="416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237574" name="AutoShape 6"/>
            <p:cNvSpPr>
              <a:spLocks noChangeArrowheads="1"/>
            </p:cNvSpPr>
            <p:nvPr/>
          </p:nvSpPr>
          <p:spPr bwMode="gray">
            <a:xfrm>
              <a:off x="960" y="2256"/>
              <a:ext cx="648" cy="624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575" name="Text Box 7"/>
            <p:cNvSpPr txBox="1">
              <a:spLocks noChangeArrowheads="1"/>
            </p:cNvSpPr>
            <p:nvPr/>
          </p:nvSpPr>
          <p:spPr bwMode="gray">
            <a:xfrm>
              <a:off x="1560" y="2457"/>
              <a:ext cx="3240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800" b="1">
                  <a:solidFill>
                    <a:srgbClr val="FFF3F3"/>
                  </a:solidFill>
                </a:rPr>
                <a:t>DANH SÁCH LIÊN KẾT ĐƠN (LIST)</a:t>
              </a:r>
            </a:p>
          </p:txBody>
        </p:sp>
        <p:sp>
          <p:nvSpPr>
            <p:cNvPr id="237576" name="Text Box 8"/>
            <p:cNvSpPr txBox="1">
              <a:spLocks noChangeArrowheads="1"/>
            </p:cNvSpPr>
            <p:nvPr/>
          </p:nvSpPr>
          <p:spPr bwMode="gray">
            <a:xfrm>
              <a:off x="1226" y="2400"/>
              <a:ext cx="93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3600">
                <a:solidFill>
                  <a:srgbClr val="FFF3F3"/>
                </a:solidFill>
              </a:rPr>
              <a:t>Hàm thêm 1 phần tử vào đầu List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  <a:buFontTx/>
              <a:buNone/>
            </a:pPr>
            <a:r>
              <a:rPr lang="en-US" sz="2800">
                <a:solidFill>
                  <a:srgbClr val="0000FF"/>
                </a:solidFill>
              </a:rPr>
              <a:t>void</a:t>
            </a:r>
            <a:r>
              <a:rPr lang="en-US" sz="2800">
                <a:solidFill>
                  <a:srgbClr val="080808"/>
                </a:solidFill>
                <a:cs typeface="Times New Roman" pitchFamily="18" charset="0"/>
              </a:rPr>
              <a:t> AddHead(</a:t>
            </a:r>
            <a:r>
              <a:rPr lang="en-US" sz="2800">
                <a:solidFill>
                  <a:srgbClr val="0000FF"/>
                </a:solidFill>
              </a:rPr>
              <a:t>LIST</a:t>
            </a:r>
            <a:r>
              <a:rPr lang="en-US" sz="2800">
                <a:solidFill>
                  <a:srgbClr val="080808"/>
                </a:solidFill>
                <a:cs typeface="Times New Roman" pitchFamily="18" charset="0"/>
              </a:rPr>
              <a:t> &amp;l, </a:t>
            </a:r>
            <a:r>
              <a:rPr lang="en-US" sz="2800">
                <a:solidFill>
                  <a:srgbClr val="0000FF"/>
                </a:solidFill>
              </a:rPr>
              <a:t>Node</a:t>
            </a:r>
            <a:r>
              <a:rPr lang="en-US" sz="2800">
                <a:solidFill>
                  <a:srgbClr val="080808"/>
                </a:solidFill>
                <a:cs typeface="Times New Roman" pitchFamily="18" charset="0"/>
              </a:rPr>
              <a:t>* p)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2800">
                <a:solidFill>
                  <a:srgbClr val="080808"/>
                </a:solidFill>
                <a:cs typeface="Times New Roman" pitchFamily="18" charset="0"/>
              </a:rPr>
              <a:t>{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2800">
                <a:solidFill>
                  <a:srgbClr val="080808"/>
                </a:solidFill>
                <a:cs typeface="Times New Roman" pitchFamily="18" charset="0"/>
              </a:rPr>
              <a:t>		</a:t>
            </a:r>
            <a:r>
              <a:rPr lang="en-US" sz="2800">
                <a:solidFill>
                  <a:srgbClr val="0000FF"/>
                </a:solidFill>
              </a:rPr>
              <a:t>if</a:t>
            </a:r>
            <a:r>
              <a:rPr lang="en-US" sz="2800">
                <a:solidFill>
                  <a:srgbClr val="080808"/>
                </a:solidFill>
                <a:cs typeface="Times New Roman" pitchFamily="18" charset="0"/>
              </a:rPr>
              <a:t> (l.pHead==NULL) 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2800">
                <a:solidFill>
                  <a:srgbClr val="080808"/>
                </a:solidFill>
                <a:cs typeface="Times New Roman" pitchFamily="18" charset="0"/>
              </a:rPr>
              <a:t>		{ 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2800">
                <a:solidFill>
                  <a:srgbClr val="080808"/>
                </a:solidFill>
                <a:cs typeface="Times New Roman" pitchFamily="18" charset="0"/>
              </a:rPr>
              <a:t>			l.pHead = p; 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2800">
                <a:solidFill>
                  <a:srgbClr val="080808"/>
                </a:solidFill>
                <a:cs typeface="Times New Roman" pitchFamily="18" charset="0"/>
              </a:rPr>
              <a:t>			l.pTail = l.pHead; 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2800">
                <a:solidFill>
                  <a:srgbClr val="080808"/>
                </a:solidFill>
                <a:cs typeface="Times New Roman" pitchFamily="18" charset="0"/>
              </a:rPr>
              <a:t>		}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2800">
                <a:solidFill>
                  <a:srgbClr val="080808"/>
                </a:solidFill>
                <a:cs typeface="Times New Roman" pitchFamily="18" charset="0"/>
              </a:rPr>
              <a:t>		</a:t>
            </a:r>
            <a:r>
              <a:rPr lang="en-US" sz="2800">
                <a:solidFill>
                  <a:srgbClr val="0000FF"/>
                </a:solidFill>
              </a:rPr>
              <a:t>else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2800">
                <a:solidFill>
                  <a:srgbClr val="080808"/>
                </a:solidFill>
                <a:cs typeface="Times New Roman" pitchFamily="18" charset="0"/>
              </a:rPr>
              <a:t>		{ 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2800">
                <a:solidFill>
                  <a:srgbClr val="080808"/>
                </a:solidFill>
                <a:cs typeface="Times New Roman" pitchFamily="18" charset="0"/>
              </a:rPr>
              <a:t>			p-&gt;pNext = l.pHead;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2800">
                <a:solidFill>
                  <a:srgbClr val="080808"/>
                </a:solidFill>
                <a:cs typeface="Times New Roman" pitchFamily="18" charset="0"/>
              </a:rPr>
              <a:t>  			l.pHead = p; 	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2800">
                <a:solidFill>
                  <a:srgbClr val="080808"/>
                </a:solidFill>
                <a:cs typeface="Times New Roman" pitchFamily="18" charset="0"/>
              </a:rPr>
              <a:t>		}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2800">
                <a:solidFill>
                  <a:srgbClr val="080808"/>
                </a:solidFill>
                <a:cs typeface="Times New Roman" pitchFamily="18" charset="0"/>
              </a:rPr>
              <a:t>}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3600">
                <a:solidFill>
                  <a:srgbClr val="FFF3F3"/>
                </a:solidFill>
              </a:rPr>
              <a:t>Minh họa thuật toán thêm vào đầu</a:t>
            </a:r>
          </a:p>
        </p:txBody>
      </p:sp>
      <p:sp>
        <p:nvSpPr>
          <p:cNvPr id="264198" name="Text Box 6"/>
          <p:cNvSpPr txBox="1">
            <a:spLocks noChangeArrowheads="1"/>
          </p:cNvSpPr>
          <p:nvPr/>
        </p:nvSpPr>
        <p:spPr bwMode="auto">
          <a:xfrm>
            <a:off x="3979863" y="2335213"/>
            <a:ext cx="973137" cy="588962"/>
          </a:xfrm>
          <a:prstGeom prst="rect">
            <a:avLst/>
          </a:prstGeom>
          <a:gradFill rotWithShape="1">
            <a:gsLst>
              <a:gs pos="0">
                <a:srgbClr val="69FF69">
                  <a:gamma/>
                  <a:tint val="0"/>
                  <a:invGamma/>
                </a:srgbClr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>
                <a:latin typeface="VNI-Helve" pitchFamily="2" charset="0"/>
              </a:rPr>
              <a:t>3  </a:t>
            </a:r>
            <a:r>
              <a:rPr lang="en-US" sz="2800" b="1">
                <a:latin typeface="VNI-Helve" pitchFamily="2" charset="0"/>
              </a:rPr>
              <a:t>3f</a:t>
            </a:r>
          </a:p>
        </p:txBody>
      </p:sp>
      <p:sp>
        <p:nvSpPr>
          <p:cNvPr id="264199" name="Text Box 7"/>
          <p:cNvSpPr txBox="1">
            <a:spLocks noChangeArrowheads="1"/>
          </p:cNvSpPr>
          <p:nvPr/>
        </p:nvSpPr>
        <p:spPr bwMode="auto">
          <a:xfrm>
            <a:off x="5408613" y="2335213"/>
            <a:ext cx="1057275" cy="588962"/>
          </a:xfrm>
          <a:prstGeom prst="rect">
            <a:avLst/>
          </a:prstGeom>
          <a:gradFill rotWithShape="1">
            <a:gsLst>
              <a:gs pos="0">
                <a:srgbClr val="69FF69">
                  <a:gamma/>
                  <a:tint val="0"/>
                  <a:invGamma/>
                </a:srgbClr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>
                <a:latin typeface="VNI-Helve" pitchFamily="2" charset="0"/>
              </a:rPr>
              <a:t>4  </a:t>
            </a:r>
            <a:r>
              <a:rPr lang="en-US" sz="2800" b="1">
                <a:latin typeface="VNI-Helve" pitchFamily="2" charset="0"/>
              </a:rPr>
              <a:t>4f</a:t>
            </a:r>
          </a:p>
        </p:txBody>
      </p:sp>
      <p:sp>
        <p:nvSpPr>
          <p:cNvPr id="264200" name="Text Box 8"/>
          <p:cNvSpPr txBox="1">
            <a:spLocks noChangeArrowheads="1"/>
          </p:cNvSpPr>
          <p:nvPr/>
        </p:nvSpPr>
        <p:spPr bwMode="auto">
          <a:xfrm>
            <a:off x="6969125" y="2349500"/>
            <a:ext cx="1062038" cy="588963"/>
          </a:xfrm>
          <a:prstGeom prst="rect">
            <a:avLst/>
          </a:prstGeom>
          <a:gradFill rotWithShape="1">
            <a:gsLst>
              <a:gs pos="0">
                <a:srgbClr val="69FF69">
                  <a:gamma/>
                  <a:tint val="0"/>
                  <a:invGamma/>
                </a:srgbClr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>
                <a:latin typeface="VNI-Helve" pitchFamily="2" charset="0"/>
              </a:rPr>
              <a:t>8 …</a:t>
            </a:r>
          </a:p>
        </p:txBody>
      </p:sp>
      <p:cxnSp>
        <p:nvCxnSpPr>
          <p:cNvPr id="264201" name="AutoShape 9"/>
          <p:cNvCxnSpPr>
            <a:cxnSpLocks noChangeShapeType="1"/>
            <a:stCxn id="264206" idx="3"/>
            <a:endCxn id="264198" idx="1"/>
          </p:cNvCxnSpPr>
          <p:nvPr/>
        </p:nvCxnSpPr>
        <p:spPr bwMode="auto">
          <a:xfrm>
            <a:off x="2433638" y="2047875"/>
            <a:ext cx="1546225" cy="582613"/>
          </a:xfrm>
          <a:prstGeom prst="bentConnector3">
            <a:avLst>
              <a:gd name="adj1" fmla="val 49898"/>
            </a:avLst>
          </a:prstGeom>
          <a:noFill/>
          <a:ln w="762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4202" name="Line 10"/>
          <p:cNvSpPr>
            <a:spLocks noChangeShapeType="1"/>
          </p:cNvSpPr>
          <p:nvPr/>
        </p:nvSpPr>
        <p:spPr bwMode="auto">
          <a:xfrm flipV="1">
            <a:off x="4972050" y="2620963"/>
            <a:ext cx="455613" cy="158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4203" name="Line 11"/>
          <p:cNvSpPr>
            <a:spLocks noChangeShapeType="1"/>
          </p:cNvSpPr>
          <p:nvPr/>
        </p:nvSpPr>
        <p:spPr bwMode="auto">
          <a:xfrm>
            <a:off x="6465888" y="2636838"/>
            <a:ext cx="53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64204" name="Line 12"/>
          <p:cNvSpPr>
            <a:spLocks noChangeShapeType="1"/>
          </p:cNvSpPr>
          <p:nvPr/>
        </p:nvSpPr>
        <p:spPr bwMode="auto">
          <a:xfrm>
            <a:off x="8048625" y="2636838"/>
            <a:ext cx="576263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4206" name="Text Box 14"/>
          <p:cNvSpPr txBox="1">
            <a:spLocks noChangeArrowheads="1"/>
          </p:cNvSpPr>
          <p:nvPr/>
        </p:nvSpPr>
        <p:spPr bwMode="auto">
          <a:xfrm>
            <a:off x="1136650" y="1814513"/>
            <a:ext cx="1296988" cy="466725"/>
          </a:xfrm>
          <a:prstGeom prst="rect">
            <a:avLst/>
          </a:prstGeom>
          <a:gradFill rotWithShape="1">
            <a:gsLst>
              <a:gs pos="0">
                <a:srgbClr val="69FF69">
                  <a:gamma/>
                  <a:tint val="0"/>
                  <a:invGamma/>
                </a:srgbClr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latin typeface="VNI-Helve" pitchFamily="2" charset="0"/>
              </a:rPr>
              <a:t>pHead</a:t>
            </a:r>
          </a:p>
        </p:txBody>
      </p:sp>
      <p:sp>
        <p:nvSpPr>
          <p:cNvPr id="264208" name="Text Box 16"/>
          <p:cNvSpPr txBox="1">
            <a:spLocks noChangeArrowheads="1"/>
          </p:cNvSpPr>
          <p:nvPr/>
        </p:nvSpPr>
        <p:spPr bwMode="auto">
          <a:xfrm>
            <a:off x="3873500" y="1916113"/>
            <a:ext cx="504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2f</a:t>
            </a:r>
          </a:p>
        </p:txBody>
      </p:sp>
      <p:sp>
        <p:nvSpPr>
          <p:cNvPr id="264209" name="Text Box 17"/>
          <p:cNvSpPr txBox="1">
            <a:spLocks noChangeArrowheads="1"/>
          </p:cNvSpPr>
          <p:nvPr/>
        </p:nvSpPr>
        <p:spPr bwMode="auto">
          <a:xfrm>
            <a:off x="5240338" y="1916113"/>
            <a:ext cx="504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3f</a:t>
            </a:r>
          </a:p>
        </p:txBody>
      </p:sp>
      <p:sp>
        <p:nvSpPr>
          <p:cNvPr id="264210" name="Text Box 18"/>
          <p:cNvSpPr txBox="1">
            <a:spLocks noChangeArrowheads="1"/>
          </p:cNvSpPr>
          <p:nvPr/>
        </p:nvSpPr>
        <p:spPr bwMode="auto">
          <a:xfrm>
            <a:off x="6896100" y="1844675"/>
            <a:ext cx="504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4f</a:t>
            </a:r>
          </a:p>
        </p:txBody>
      </p:sp>
      <p:cxnSp>
        <p:nvCxnSpPr>
          <p:cNvPr id="264217" name="AutoShape 25"/>
          <p:cNvCxnSpPr>
            <a:cxnSpLocks noChangeShapeType="1"/>
          </p:cNvCxnSpPr>
          <p:nvPr/>
        </p:nvCxnSpPr>
        <p:spPr bwMode="auto">
          <a:xfrm flipV="1">
            <a:off x="3152775" y="2852738"/>
            <a:ext cx="846138" cy="647700"/>
          </a:xfrm>
          <a:prstGeom prst="bentConnector3">
            <a:avLst>
              <a:gd name="adj1" fmla="val 45213"/>
            </a:avLst>
          </a:prstGeom>
          <a:noFill/>
          <a:ln w="762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4218" name="AutoShape 26"/>
          <p:cNvCxnSpPr>
            <a:cxnSpLocks noChangeShapeType="1"/>
            <a:endCxn id="264213" idx="1"/>
          </p:cNvCxnSpPr>
          <p:nvPr/>
        </p:nvCxnSpPr>
        <p:spPr bwMode="auto">
          <a:xfrm rot="16200000" flipH="1">
            <a:off x="999331" y="2712244"/>
            <a:ext cx="1376363" cy="504825"/>
          </a:xfrm>
          <a:prstGeom prst="bentConnector2">
            <a:avLst/>
          </a:prstGeom>
          <a:noFill/>
          <a:ln w="762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4222" name="Group 30"/>
          <p:cNvGrpSpPr>
            <a:grpSpLocks/>
          </p:cNvGrpSpPr>
          <p:nvPr/>
        </p:nvGrpSpPr>
        <p:grpSpPr bwMode="auto">
          <a:xfrm>
            <a:off x="1852613" y="2781300"/>
            <a:ext cx="1300162" cy="1673225"/>
            <a:chOff x="1167" y="1752"/>
            <a:chExt cx="717" cy="1054"/>
          </a:xfrm>
        </p:grpSpPr>
        <p:sp>
          <p:nvSpPr>
            <p:cNvPr id="264213" name="Text Box 21"/>
            <p:cNvSpPr txBox="1">
              <a:spLocks noChangeArrowheads="1"/>
            </p:cNvSpPr>
            <p:nvPr/>
          </p:nvSpPr>
          <p:spPr bwMode="auto">
            <a:xfrm>
              <a:off x="1215" y="2115"/>
              <a:ext cx="669" cy="371"/>
            </a:xfrm>
            <a:prstGeom prst="rect">
              <a:avLst/>
            </a:prstGeom>
            <a:gradFill rotWithShape="1">
              <a:gsLst>
                <a:gs pos="0">
                  <a:srgbClr val="69FF69">
                    <a:gamma/>
                    <a:tint val="0"/>
                    <a:invGamma/>
                  </a:srgbClr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3200" b="1">
                  <a:latin typeface="VNI-Helve" pitchFamily="2" charset="0"/>
                </a:rPr>
                <a:t>10        </a:t>
              </a:r>
            </a:p>
          </p:txBody>
        </p:sp>
        <p:sp>
          <p:nvSpPr>
            <p:cNvPr id="264214" name="Text Box 22"/>
            <p:cNvSpPr txBox="1">
              <a:spLocks noChangeArrowheads="1"/>
            </p:cNvSpPr>
            <p:nvPr/>
          </p:nvSpPr>
          <p:spPr bwMode="auto">
            <a:xfrm>
              <a:off x="1170" y="1752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1"/>
                <a:t>9f</a:t>
              </a:r>
            </a:p>
          </p:txBody>
        </p:sp>
        <p:sp>
          <p:nvSpPr>
            <p:cNvPr id="264221" name="Text Box 29"/>
            <p:cNvSpPr txBox="1">
              <a:spLocks noChangeArrowheads="1"/>
            </p:cNvSpPr>
            <p:nvPr/>
          </p:nvSpPr>
          <p:spPr bwMode="auto">
            <a:xfrm>
              <a:off x="1167" y="2518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solidFill>
                    <a:schemeClr val="accent2"/>
                  </a:solidFill>
                </a:rPr>
                <a:t>P</a:t>
              </a:r>
            </a:p>
          </p:txBody>
        </p:sp>
      </p:grpSp>
      <p:cxnSp>
        <p:nvCxnSpPr>
          <p:cNvPr id="264223" name="AutoShape 31"/>
          <p:cNvCxnSpPr>
            <a:cxnSpLocks noChangeShapeType="1"/>
          </p:cNvCxnSpPr>
          <p:nvPr/>
        </p:nvCxnSpPr>
        <p:spPr bwMode="auto">
          <a:xfrm>
            <a:off x="2428875" y="2054225"/>
            <a:ext cx="1546225" cy="582613"/>
          </a:xfrm>
          <a:prstGeom prst="bentConnector3">
            <a:avLst>
              <a:gd name="adj1" fmla="val 49898"/>
            </a:avLst>
          </a:prstGeom>
          <a:noFill/>
          <a:ln w="76200" cap="rnd">
            <a:solidFill>
              <a:srgbClr val="FF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4224" name="Text Box 32"/>
          <p:cNvSpPr txBox="1">
            <a:spLocks noChangeArrowheads="1"/>
          </p:cNvSpPr>
          <p:nvPr/>
        </p:nvSpPr>
        <p:spPr bwMode="auto">
          <a:xfrm>
            <a:off x="3368675" y="3789363"/>
            <a:ext cx="2447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P-&gt;pNext=pHead</a:t>
            </a:r>
          </a:p>
        </p:txBody>
      </p:sp>
      <p:sp>
        <p:nvSpPr>
          <p:cNvPr id="264238" name="Line 46"/>
          <p:cNvSpPr>
            <a:spLocks noChangeShapeType="1"/>
          </p:cNvSpPr>
          <p:nvPr/>
        </p:nvSpPr>
        <p:spPr bwMode="auto">
          <a:xfrm>
            <a:off x="4402138" y="2349500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239" name="Line 47"/>
          <p:cNvSpPr>
            <a:spLocks noChangeShapeType="1"/>
          </p:cNvSpPr>
          <p:nvPr/>
        </p:nvSpPr>
        <p:spPr bwMode="auto">
          <a:xfrm>
            <a:off x="5911850" y="2349500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240" name="Line 48"/>
          <p:cNvSpPr>
            <a:spLocks noChangeShapeType="1"/>
          </p:cNvSpPr>
          <p:nvPr/>
        </p:nvSpPr>
        <p:spPr bwMode="auto">
          <a:xfrm>
            <a:off x="7493000" y="23479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241" name="Line 49"/>
          <p:cNvSpPr>
            <a:spLocks noChangeShapeType="1"/>
          </p:cNvSpPr>
          <p:nvPr/>
        </p:nvSpPr>
        <p:spPr bwMode="auto">
          <a:xfrm>
            <a:off x="2706688" y="33575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242" name="Text Box 50"/>
          <p:cNvSpPr txBox="1">
            <a:spLocks noChangeArrowheads="1"/>
          </p:cNvSpPr>
          <p:nvPr/>
        </p:nvSpPr>
        <p:spPr bwMode="auto">
          <a:xfrm>
            <a:off x="2668588" y="3425825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2f</a:t>
            </a:r>
          </a:p>
        </p:txBody>
      </p:sp>
      <p:sp>
        <p:nvSpPr>
          <p:cNvPr id="264244" name="Text Box 52"/>
          <p:cNvSpPr txBox="1">
            <a:spLocks noChangeArrowheads="1"/>
          </p:cNvSpPr>
          <p:nvPr/>
        </p:nvSpPr>
        <p:spPr bwMode="auto">
          <a:xfrm>
            <a:off x="2687638" y="3429000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N</a:t>
            </a:r>
          </a:p>
        </p:txBody>
      </p:sp>
      <p:sp>
        <p:nvSpPr>
          <p:cNvPr id="264245" name="Text Box 53"/>
          <p:cNvSpPr txBox="1">
            <a:spLocks noChangeArrowheads="1"/>
          </p:cNvSpPr>
          <p:nvPr/>
        </p:nvSpPr>
        <p:spPr bwMode="auto">
          <a:xfrm>
            <a:off x="669925" y="3746500"/>
            <a:ext cx="1296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pHead=P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26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264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26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264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24" grpId="0"/>
      <p:bldP spid="264242" grpId="0"/>
      <p:bldP spid="264244" grpId="0"/>
      <p:bldP spid="2642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solidFill>
                  <a:srgbClr val="FFF3F3"/>
                </a:solidFill>
              </a:rPr>
              <a:t>Thuật toán thêm vào cuối DSLK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800"/>
              <a:t>Ta cần thêm nút p vào cuối list đơn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800" b="1"/>
              <a:t>	</a:t>
            </a:r>
            <a:r>
              <a:rPr lang="en-US" sz="2800" b="1" u="sng"/>
              <a:t>Bắt đầu</a:t>
            </a:r>
            <a:r>
              <a:rPr lang="en-US" sz="2800"/>
              <a:t>: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800"/>
              <a:t>		Nếu List rỗng thì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800"/>
              <a:t>			+ pHead = p;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800"/>
              <a:t>			+ pTail = pHead;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800"/>
              <a:t>		Ngược lại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800"/>
              <a:t>			+ pTail-&gt;pNext=p;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800"/>
              <a:t>			+ pTail=p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3600">
                <a:solidFill>
                  <a:srgbClr val="FFF3F3"/>
                </a:solidFill>
              </a:rPr>
              <a:t>Hàm thêm 1 phần tử vào cuối DSLKD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908050"/>
            <a:ext cx="8640762" cy="5949950"/>
          </a:xfrm>
        </p:spPr>
        <p:txBody>
          <a:bodyPr/>
          <a:lstStyle/>
          <a:p>
            <a:pPr>
              <a:lnSpc>
                <a:spcPct val="85000"/>
              </a:lnSpc>
              <a:buFontTx/>
              <a:buNone/>
            </a:pPr>
            <a:r>
              <a:rPr lang="en-US" sz="2800">
                <a:solidFill>
                  <a:srgbClr val="0000FF"/>
                </a:solidFill>
              </a:rPr>
              <a:t>	void</a:t>
            </a:r>
            <a:r>
              <a:rPr lang="en-US" sz="2800">
                <a:solidFill>
                  <a:srgbClr val="080808"/>
                </a:solidFill>
                <a:cs typeface="Times New Roman" pitchFamily="18" charset="0"/>
              </a:rPr>
              <a:t> AddTail(</a:t>
            </a:r>
            <a:r>
              <a:rPr lang="en-US" sz="2800">
                <a:solidFill>
                  <a:srgbClr val="0000FF"/>
                </a:solidFill>
              </a:rPr>
              <a:t>LIST</a:t>
            </a:r>
            <a:r>
              <a:rPr lang="en-US" sz="2800">
                <a:solidFill>
                  <a:srgbClr val="080808"/>
                </a:solidFill>
                <a:cs typeface="Times New Roman" pitchFamily="18" charset="0"/>
              </a:rPr>
              <a:t> &amp;l, </a:t>
            </a:r>
            <a:r>
              <a:rPr lang="en-US" sz="2800">
                <a:solidFill>
                  <a:srgbClr val="0000FF"/>
                </a:solidFill>
              </a:rPr>
              <a:t>Node</a:t>
            </a:r>
            <a:r>
              <a:rPr lang="en-US" sz="2800">
                <a:solidFill>
                  <a:srgbClr val="080808"/>
                </a:solidFill>
                <a:cs typeface="Times New Roman" pitchFamily="18" charset="0"/>
              </a:rPr>
              <a:t> *p)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2800">
                <a:solidFill>
                  <a:srgbClr val="080808"/>
                </a:solidFill>
                <a:cs typeface="Times New Roman" pitchFamily="18" charset="0"/>
              </a:rPr>
              <a:t>	{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2800">
                <a:solidFill>
                  <a:srgbClr val="080808"/>
                </a:solidFill>
                <a:cs typeface="Times New Roman" pitchFamily="18" charset="0"/>
              </a:rPr>
              <a:t>		</a:t>
            </a:r>
            <a:r>
              <a:rPr lang="en-US" sz="2800">
                <a:solidFill>
                  <a:srgbClr val="0000FF"/>
                </a:solidFill>
              </a:rPr>
              <a:t>if </a:t>
            </a:r>
            <a:r>
              <a:rPr lang="en-US" sz="2800">
                <a:solidFill>
                  <a:srgbClr val="080808"/>
                </a:solidFill>
                <a:cs typeface="Times New Roman" pitchFamily="18" charset="0"/>
              </a:rPr>
              <a:t>(l.pHead==NULL)  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2800">
                <a:solidFill>
                  <a:srgbClr val="080808"/>
                </a:solidFill>
                <a:cs typeface="Times New Roman" pitchFamily="18" charset="0"/>
              </a:rPr>
              <a:t>		{	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2800">
                <a:solidFill>
                  <a:srgbClr val="080808"/>
                </a:solidFill>
                <a:cs typeface="Times New Roman" pitchFamily="18" charset="0"/>
              </a:rPr>
              <a:t>			l.pHead = p; 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2800">
                <a:solidFill>
                  <a:srgbClr val="080808"/>
                </a:solidFill>
                <a:cs typeface="Times New Roman" pitchFamily="18" charset="0"/>
              </a:rPr>
              <a:t>			l.pTail = l.pHead; 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2800">
                <a:solidFill>
                  <a:srgbClr val="080808"/>
                </a:solidFill>
                <a:cs typeface="Times New Roman" pitchFamily="18" charset="0"/>
              </a:rPr>
              <a:t>		}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2800">
                <a:solidFill>
                  <a:srgbClr val="080808"/>
                </a:solidFill>
                <a:cs typeface="Times New Roman" pitchFamily="18" charset="0"/>
              </a:rPr>
              <a:t>		</a:t>
            </a:r>
            <a:r>
              <a:rPr lang="en-US" sz="2800">
                <a:solidFill>
                  <a:srgbClr val="0000FF"/>
                </a:solidFill>
              </a:rPr>
              <a:t>else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2800">
                <a:solidFill>
                  <a:srgbClr val="080808"/>
                </a:solidFill>
                <a:cs typeface="Times New Roman" pitchFamily="18" charset="0"/>
              </a:rPr>
              <a:t>		{ 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2800">
                <a:solidFill>
                  <a:srgbClr val="080808"/>
                </a:solidFill>
                <a:cs typeface="Times New Roman" pitchFamily="18" charset="0"/>
              </a:rPr>
              <a:t>			l.pTail-&gt;Next = p;	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2800">
                <a:solidFill>
                  <a:srgbClr val="080808"/>
                </a:solidFill>
                <a:cs typeface="Times New Roman" pitchFamily="18" charset="0"/>
              </a:rPr>
              <a:t>  			l.pTail = p; 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2800">
                <a:solidFill>
                  <a:srgbClr val="080808"/>
                </a:solidFill>
                <a:cs typeface="Times New Roman" pitchFamily="18" charset="0"/>
              </a:rPr>
              <a:t>		}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2800">
                <a:solidFill>
                  <a:srgbClr val="080808"/>
                </a:solidFill>
                <a:cs typeface="Times New Roman" pitchFamily="18" charset="0"/>
              </a:rPr>
              <a:t>	}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3600">
                <a:solidFill>
                  <a:srgbClr val="FFF3F3"/>
                </a:solidFill>
              </a:rPr>
              <a:t>Minh họa thuật toán thêm vào cuối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4414838" y="2330450"/>
            <a:ext cx="1130300" cy="588963"/>
          </a:xfrm>
          <a:prstGeom prst="rect">
            <a:avLst/>
          </a:prstGeom>
          <a:gradFill rotWithShape="1">
            <a:gsLst>
              <a:gs pos="0">
                <a:srgbClr val="69FF69">
                  <a:gamma/>
                  <a:tint val="0"/>
                  <a:invGamma/>
                </a:srgbClr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>
                <a:latin typeface="VNI-Helve" pitchFamily="2" charset="0"/>
              </a:rPr>
              <a:t>5      </a:t>
            </a:r>
          </a:p>
        </p:txBody>
      </p:sp>
      <p:sp>
        <p:nvSpPr>
          <p:cNvPr id="267270" name="Text Box 6"/>
          <p:cNvSpPr txBox="1">
            <a:spLocks noChangeArrowheads="1"/>
          </p:cNvSpPr>
          <p:nvPr/>
        </p:nvSpPr>
        <p:spPr bwMode="auto">
          <a:xfrm>
            <a:off x="1212850" y="2335213"/>
            <a:ext cx="1057275" cy="588962"/>
          </a:xfrm>
          <a:prstGeom prst="rect">
            <a:avLst/>
          </a:prstGeom>
          <a:gradFill rotWithShape="1">
            <a:gsLst>
              <a:gs pos="0">
                <a:srgbClr val="69FF69">
                  <a:gamma/>
                  <a:tint val="0"/>
                  <a:invGamma/>
                </a:srgbClr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>
                <a:latin typeface="VNI-Helve" pitchFamily="2" charset="0"/>
              </a:rPr>
              <a:t>4  </a:t>
            </a:r>
            <a:r>
              <a:rPr lang="en-US" sz="2800" b="1">
                <a:latin typeface="VNI-Helve" pitchFamily="2" charset="0"/>
              </a:rPr>
              <a:t>4f</a:t>
            </a:r>
          </a:p>
        </p:txBody>
      </p:sp>
      <p:sp>
        <p:nvSpPr>
          <p:cNvPr id="267271" name="Text Box 7"/>
          <p:cNvSpPr txBox="1">
            <a:spLocks noChangeArrowheads="1"/>
          </p:cNvSpPr>
          <p:nvPr/>
        </p:nvSpPr>
        <p:spPr bwMode="auto">
          <a:xfrm>
            <a:off x="2773363" y="2349500"/>
            <a:ext cx="1062037" cy="588963"/>
          </a:xfrm>
          <a:prstGeom prst="rect">
            <a:avLst/>
          </a:prstGeom>
          <a:gradFill rotWithShape="1">
            <a:gsLst>
              <a:gs pos="0">
                <a:srgbClr val="69FF69">
                  <a:gamma/>
                  <a:tint val="0"/>
                  <a:invGamma/>
                </a:srgbClr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>
                <a:latin typeface="VNI-Helve" pitchFamily="2" charset="0"/>
              </a:rPr>
              <a:t>8 </a:t>
            </a:r>
            <a:r>
              <a:rPr lang="en-US" sz="2800" b="1">
                <a:latin typeface="VNI-Helve" pitchFamily="2" charset="0"/>
              </a:rPr>
              <a:t>5f</a:t>
            </a:r>
          </a:p>
        </p:txBody>
      </p:sp>
      <p:cxnSp>
        <p:nvCxnSpPr>
          <p:cNvPr id="267272" name="AutoShape 8"/>
          <p:cNvCxnSpPr>
            <a:cxnSpLocks noChangeShapeType="1"/>
          </p:cNvCxnSpPr>
          <p:nvPr/>
        </p:nvCxnSpPr>
        <p:spPr bwMode="auto">
          <a:xfrm rot="5400000">
            <a:off x="5964238" y="1614488"/>
            <a:ext cx="603250" cy="1441450"/>
          </a:xfrm>
          <a:prstGeom prst="bentConnector2">
            <a:avLst/>
          </a:prstGeom>
          <a:noFill/>
          <a:ln w="762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7273" name="Line 9"/>
          <p:cNvSpPr>
            <a:spLocks noChangeShapeType="1"/>
          </p:cNvSpPr>
          <p:nvPr/>
        </p:nvSpPr>
        <p:spPr bwMode="auto">
          <a:xfrm flipV="1">
            <a:off x="776288" y="2620963"/>
            <a:ext cx="455612" cy="158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7274" name="Line 10"/>
          <p:cNvSpPr>
            <a:spLocks noChangeShapeType="1"/>
          </p:cNvSpPr>
          <p:nvPr/>
        </p:nvSpPr>
        <p:spPr bwMode="auto">
          <a:xfrm>
            <a:off x="2270125" y="2636838"/>
            <a:ext cx="53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67275" name="Line 11"/>
          <p:cNvSpPr>
            <a:spLocks noChangeShapeType="1"/>
          </p:cNvSpPr>
          <p:nvPr/>
        </p:nvSpPr>
        <p:spPr bwMode="auto">
          <a:xfrm>
            <a:off x="3852863" y="2636838"/>
            <a:ext cx="576262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7276" name="Text Box 12"/>
          <p:cNvSpPr txBox="1">
            <a:spLocks noChangeArrowheads="1"/>
          </p:cNvSpPr>
          <p:nvPr/>
        </p:nvSpPr>
        <p:spPr bwMode="auto">
          <a:xfrm>
            <a:off x="6480175" y="1531938"/>
            <a:ext cx="1296988" cy="528637"/>
          </a:xfrm>
          <a:prstGeom prst="rect">
            <a:avLst/>
          </a:prstGeom>
          <a:gradFill rotWithShape="1">
            <a:gsLst>
              <a:gs pos="0">
                <a:srgbClr val="69FF69">
                  <a:gamma/>
                  <a:tint val="0"/>
                  <a:invGamma/>
                </a:srgbClr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b="1">
                <a:latin typeface="VNI-Helve" pitchFamily="2" charset="0"/>
              </a:rPr>
              <a:t>pTail</a:t>
            </a:r>
          </a:p>
        </p:txBody>
      </p:sp>
      <p:sp>
        <p:nvSpPr>
          <p:cNvPr id="267278" name="Text Box 14"/>
          <p:cNvSpPr txBox="1">
            <a:spLocks noChangeArrowheads="1"/>
          </p:cNvSpPr>
          <p:nvPr/>
        </p:nvSpPr>
        <p:spPr bwMode="auto">
          <a:xfrm>
            <a:off x="1044575" y="1916113"/>
            <a:ext cx="504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3f</a:t>
            </a:r>
          </a:p>
        </p:txBody>
      </p:sp>
      <p:sp>
        <p:nvSpPr>
          <p:cNvPr id="267279" name="Text Box 15"/>
          <p:cNvSpPr txBox="1">
            <a:spLocks noChangeArrowheads="1"/>
          </p:cNvSpPr>
          <p:nvPr/>
        </p:nvSpPr>
        <p:spPr bwMode="auto">
          <a:xfrm>
            <a:off x="2700338" y="1844675"/>
            <a:ext cx="504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4f</a:t>
            </a:r>
          </a:p>
        </p:txBody>
      </p:sp>
      <p:sp>
        <p:nvSpPr>
          <p:cNvPr id="267280" name="Text Box 16"/>
          <p:cNvSpPr txBox="1">
            <a:spLocks noChangeArrowheads="1"/>
          </p:cNvSpPr>
          <p:nvPr/>
        </p:nvSpPr>
        <p:spPr bwMode="auto">
          <a:xfrm>
            <a:off x="4356100" y="1844675"/>
            <a:ext cx="504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5f</a:t>
            </a:r>
          </a:p>
        </p:txBody>
      </p:sp>
      <p:cxnSp>
        <p:nvCxnSpPr>
          <p:cNvPr id="267281" name="AutoShape 17"/>
          <p:cNvCxnSpPr>
            <a:cxnSpLocks noChangeShapeType="1"/>
            <a:endCxn id="267284" idx="3"/>
          </p:cNvCxnSpPr>
          <p:nvPr/>
        </p:nvCxnSpPr>
        <p:spPr bwMode="auto">
          <a:xfrm rot="5400000">
            <a:off x="6403975" y="2987675"/>
            <a:ext cx="2168525" cy="314325"/>
          </a:xfrm>
          <a:prstGeom prst="bentConnector2">
            <a:avLst/>
          </a:prstGeom>
          <a:noFill/>
          <a:ln w="762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7282" name="AutoShape 18"/>
          <p:cNvCxnSpPr>
            <a:cxnSpLocks noChangeShapeType="1"/>
          </p:cNvCxnSpPr>
          <p:nvPr/>
        </p:nvCxnSpPr>
        <p:spPr bwMode="auto">
          <a:xfrm>
            <a:off x="5545138" y="2781300"/>
            <a:ext cx="723900" cy="1458913"/>
          </a:xfrm>
          <a:prstGeom prst="bentConnector3">
            <a:avLst>
              <a:gd name="adj1" fmla="val 50000"/>
            </a:avLst>
          </a:prstGeom>
          <a:noFill/>
          <a:ln w="762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7287" name="AutoShape 23"/>
          <p:cNvCxnSpPr>
            <a:cxnSpLocks noChangeShapeType="1"/>
          </p:cNvCxnSpPr>
          <p:nvPr/>
        </p:nvCxnSpPr>
        <p:spPr bwMode="auto">
          <a:xfrm rot="5400000">
            <a:off x="5957888" y="1614488"/>
            <a:ext cx="603250" cy="1441450"/>
          </a:xfrm>
          <a:prstGeom prst="bentConnector2">
            <a:avLst/>
          </a:prstGeom>
          <a:noFill/>
          <a:ln w="76200" cap="rnd">
            <a:solidFill>
              <a:srgbClr val="FF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7290" name="Line 26"/>
          <p:cNvSpPr>
            <a:spLocks noChangeShapeType="1"/>
          </p:cNvSpPr>
          <p:nvPr/>
        </p:nvSpPr>
        <p:spPr bwMode="auto">
          <a:xfrm>
            <a:off x="1712913" y="2349500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291" name="Line 27"/>
          <p:cNvSpPr>
            <a:spLocks noChangeShapeType="1"/>
          </p:cNvSpPr>
          <p:nvPr/>
        </p:nvSpPr>
        <p:spPr bwMode="auto">
          <a:xfrm>
            <a:off x="3240088" y="2349500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292" name="Line 28"/>
          <p:cNvSpPr>
            <a:spLocks noChangeShapeType="1"/>
          </p:cNvSpPr>
          <p:nvPr/>
        </p:nvSpPr>
        <p:spPr bwMode="auto">
          <a:xfrm>
            <a:off x="5086350" y="2349500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7296" name="Group 32"/>
          <p:cNvGrpSpPr>
            <a:grpSpLocks/>
          </p:cNvGrpSpPr>
          <p:nvPr/>
        </p:nvGrpSpPr>
        <p:grpSpPr bwMode="auto">
          <a:xfrm>
            <a:off x="6192838" y="3357563"/>
            <a:ext cx="1138237" cy="1673225"/>
            <a:chOff x="3901" y="2115"/>
            <a:chExt cx="717" cy="1054"/>
          </a:xfrm>
        </p:grpSpPr>
        <p:grpSp>
          <p:nvGrpSpPr>
            <p:cNvPr id="267283" name="Group 19"/>
            <p:cNvGrpSpPr>
              <a:grpSpLocks/>
            </p:cNvGrpSpPr>
            <p:nvPr/>
          </p:nvGrpSpPr>
          <p:grpSpPr bwMode="auto">
            <a:xfrm>
              <a:off x="3901" y="2115"/>
              <a:ext cx="717" cy="1054"/>
              <a:chOff x="1167" y="1752"/>
              <a:chExt cx="717" cy="1054"/>
            </a:xfrm>
          </p:grpSpPr>
          <p:sp>
            <p:nvSpPr>
              <p:cNvPr id="267284" name="Text Box 20"/>
              <p:cNvSpPr txBox="1">
                <a:spLocks noChangeArrowheads="1"/>
              </p:cNvSpPr>
              <p:nvPr/>
            </p:nvSpPr>
            <p:spPr bwMode="auto">
              <a:xfrm>
                <a:off x="1215" y="2115"/>
                <a:ext cx="669" cy="371"/>
              </a:xfrm>
              <a:prstGeom prst="rect">
                <a:avLst/>
              </a:prstGeom>
              <a:gradFill rotWithShape="1">
                <a:gsLst>
                  <a:gs pos="0">
                    <a:srgbClr val="69FF69">
                      <a:gamma/>
                      <a:tint val="0"/>
                      <a:invGamma/>
                    </a:srgbClr>
                  </a:gs>
                  <a:gs pos="100000">
                    <a:srgbClr val="69FF69">
                      <a:alpha val="60001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3200" b="1">
                    <a:latin typeface="VNI-Helve" pitchFamily="2" charset="0"/>
                  </a:rPr>
                  <a:t>6 </a:t>
                </a:r>
                <a:r>
                  <a:rPr lang="en-US" sz="2800" b="1">
                    <a:latin typeface="VNI-Helve" pitchFamily="2" charset="0"/>
                  </a:rPr>
                  <a:t>N</a:t>
                </a:r>
                <a:r>
                  <a:rPr lang="en-US" sz="3200" b="1">
                    <a:latin typeface="VNI-Helve" pitchFamily="2" charset="0"/>
                  </a:rPr>
                  <a:t>           </a:t>
                </a:r>
              </a:p>
            </p:txBody>
          </p:sp>
          <p:sp>
            <p:nvSpPr>
              <p:cNvPr id="267285" name="Text Box 21"/>
              <p:cNvSpPr txBox="1">
                <a:spLocks noChangeArrowheads="1"/>
              </p:cNvSpPr>
              <p:nvPr/>
            </p:nvSpPr>
            <p:spPr bwMode="auto">
              <a:xfrm>
                <a:off x="1170" y="1752"/>
                <a:ext cx="31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b="1"/>
                  <a:t>9f</a:t>
                </a:r>
              </a:p>
            </p:txBody>
          </p:sp>
          <p:sp>
            <p:nvSpPr>
              <p:cNvPr id="267286" name="Text Box 22"/>
              <p:cNvSpPr txBox="1">
                <a:spLocks noChangeArrowheads="1"/>
              </p:cNvSpPr>
              <p:nvPr/>
            </p:nvSpPr>
            <p:spPr bwMode="auto">
              <a:xfrm>
                <a:off x="1167" y="2518"/>
                <a:ext cx="49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b="1">
                    <a:solidFill>
                      <a:schemeClr val="accent2"/>
                    </a:solidFill>
                  </a:rPr>
                  <a:t>P</a:t>
                </a:r>
              </a:p>
            </p:txBody>
          </p:sp>
        </p:grpSp>
        <p:sp>
          <p:nvSpPr>
            <p:cNvPr id="267293" name="Line 29"/>
            <p:cNvSpPr>
              <a:spLocks noChangeShapeType="1"/>
            </p:cNvSpPr>
            <p:nvPr/>
          </p:nvSpPr>
          <p:spPr bwMode="auto">
            <a:xfrm>
              <a:off x="4285" y="2478"/>
              <a:ext cx="0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7294" name="Text Box 30"/>
          <p:cNvSpPr txBox="1">
            <a:spLocks noChangeArrowheads="1"/>
          </p:cNvSpPr>
          <p:nvPr/>
        </p:nvSpPr>
        <p:spPr bwMode="auto">
          <a:xfrm>
            <a:off x="5097463" y="2420938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N</a:t>
            </a:r>
          </a:p>
        </p:txBody>
      </p:sp>
      <p:sp>
        <p:nvSpPr>
          <p:cNvPr id="267295" name="Text Box 31"/>
          <p:cNvSpPr txBox="1">
            <a:spLocks noChangeArrowheads="1"/>
          </p:cNvSpPr>
          <p:nvPr/>
        </p:nvSpPr>
        <p:spPr bwMode="auto">
          <a:xfrm>
            <a:off x="5097463" y="2420938"/>
            <a:ext cx="503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9f</a:t>
            </a:r>
          </a:p>
        </p:txBody>
      </p:sp>
      <p:sp>
        <p:nvSpPr>
          <p:cNvPr id="267297" name="Text Box 33"/>
          <p:cNvSpPr txBox="1">
            <a:spLocks noChangeArrowheads="1"/>
          </p:cNvSpPr>
          <p:nvPr/>
        </p:nvSpPr>
        <p:spPr bwMode="auto">
          <a:xfrm>
            <a:off x="4232275" y="3500438"/>
            <a:ext cx="1655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pTail-&gt;pNext</a:t>
            </a:r>
          </a:p>
        </p:txBody>
      </p:sp>
      <p:sp>
        <p:nvSpPr>
          <p:cNvPr id="267298" name="Text Box 34"/>
          <p:cNvSpPr txBox="1">
            <a:spLocks noChangeArrowheads="1"/>
          </p:cNvSpPr>
          <p:nvPr/>
        </p:nvSpPr>
        <p:spPr bwMode="auto">
          <a:xfrm>
            <a:off x="8048625" y="2924175"/>
            <a:ext cx="122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pTail=P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7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26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6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267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267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267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94" grpId="0"/>
      <p:bldP spid="267295" grpId="0"/>
      <p:bldP spid="267297" grpId="0"/>
      <p:bldP spid="26729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4000">
                <a:solidFill>
                  <a:srgbClr val="FFF3F3"/>
                </a:solidFill>
              </a:rPr>
              <a:t>Thuật toán phần tử q vào sau phần tử q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6288" y="1196975"/>
            <a:ext cx="8569325" cy="5256213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800"/>
              <a:t>Ta cần thêm nút p vào sau nút q trong list đơn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800" b="1"/>
              <a:t>	</a:t>
            </a:r>
            <a:r>
              <a:rPr lang="en-US" sz="2800" b="1" u="sng"/>
              <a:t>Bắt đầu</a:t>
            </a:r>
            <a:r>
              <a:rPr lang="en-US" sz="2800"/>
              <a:t>: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800"/>
              <a:t>		Nếu (q!=NULL) thì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800"/>
              <a:t>			</a:t>
            </a:r>
            <a:r>
              <a:rPr lang="en-US" sz="2800" u="sng"/>
              <a:t>B1</a:t>
            </a:r>
            <a:r>
              <a:rPr lang="en-US" sz="2800"/>
              <a:t>: p-&gt;pNext = q-&gt;pNext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800"/>
              <a:t>			</a:t>
            </a:r>
            <a:r>
              <a:rPr lang="en-US" sz="2800" u="sng"/>
              <a:t>B2</a:t>
            </a:r>
            <a:r>
              <a:rPr lang="en-US" sz="2800"/>
              <a:t>: </a:t>
            </a:r>
          </a:p>
          <a:p>
            <a:pPr lvl="4">
              <a:lnSpc>
                <a:spcPct val="120000"/>
              </a:lnSpc>
              <a:buFont typeface="Wingdings" pitchFamily="2" charset="2"/>
              <a:buNone/>
            </a:pPr>
            <a:r>
              <a:rPr lang="en-US" sz="2800"/>
              <a:t>		+ q-&gt;pNext = p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800"/>
              <a:t>				+ nếu q = pTail thì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800"/>
              <a:t>					pTail=p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3600">
                <a:solidFill>
                  <a:srgbClr val="FFF3F3"/>
                </a:solidFill>
              </a:rPr>
              <a:t>Cài đặt thuật toán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280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  </a:t>
            </a:r>
            <a:r>
              <a:rPr lang="en-US" sz="2800">
                <a:solidFill>
                  <a:srgbClr val="0000FF"/>
                </a:solidFill>
              </a:rPr>
              <a:t>void</a:t>
            </a:r>
            <a:r>
              <a:rPr lang="en-US" sz="2800"/>
              <a:t> InsertAfterQ(</a:t>
            </a:r>
            <a:r>
              <a:rPr lang="en-US" sz="2800">
                <a:solidFill>
                  <a:srgbClr val="0000FF"/>
                </a:solidFill>
              </a:rPr>
              <a:t>List</a:t>
            </a:r>
            <a:r>
              <a:rPr lang="en-US" sz="2800"/>
              <a:t> &amp;l, </a:t>
            </a:r>
            <a:r>
              <a:rPr lang="en-US" sz="2800">
                <a:solidFill>
                  <a:srgbClr val="0000FF"/>
                </a:solidFill>
              </a:rPr>
              <a:t>Node</a:t>
            </a:r>
            <a:r>
              <a:rPr lang="en-US" sz="2800"/>
              <a:t> *p, </a:t>
            </a:r>
            <a:r>
              <a:rPr lang="en-US" sz="2800">
                <a:solidFill>
                  <a:srgbClr val="0000FF"/>
                </a:solidFill>
              </a:rPr>
              <a:t>Node</a:t>
            </a:r>
            <a:r>
              <a:rPr lang="en-US" sz="2800"/>
              <a:t> *q)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  </a:t>
            </a:r>
            <a:r>
              <a:rPr lang="en-US" sz="2800">
                <a:solidFill>
                  <a:srgbClr val="0000FF"/>
                </a:solidFill>
              </a:rPr>
              <a:t>if</a:t>
            </a:r>
            <a:r>
              <a:rPr lang="en-US" sz="2800"/>
              <a:t>(q!=NULL)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	p-&gt;pNext=Q-&gt;Next;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	q-&gt;pNext=p;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	</a:t>
            </a:r>
            <a:r>
              <a:rPr lang="en-US" sz="2800">
                <a:solidFill>
                  <a:srgbClr val="0000FF"/>
                </a:solidFill>
              </a:rPr>
              <a:t>if</a:t>
            </a:r>
            <a:r>
              <a:rPr lang="en-US" sz="2800"/>
              <a:t>(l.pTail==q)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		l.Tail=q;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 	 </a:t>
            </a:r>
            <a:r>
              <a:rPr lang="en-US" sz="2800">
                <a:solidFill>
                  <a:srgbClr val="0000FF"/>
                </a:solidFill>
              </a:rPr>
              <a:t>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	AddHead(l,q);</a:t>
            </a:r>
            <a:r>
              <a:rPr lang="en-US" sz="2400"/>
              <a:t>// thêm q vào đầu list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solidFill>
                  <a:srgbClr val="FFF3F3"/>
                </a:solidFill>
              </a:rPr>
              <a:t>Minh họa thuật toán</a:t>
            </a:r>
          </a:p>
        </p:txBody>
      </p:sp>
      <p:sp>
        <p:nvSpPr>
          <p:cNvPr id="292868" name="Text Box 4"/>
          <p:cNvSpPr txBox="1">
            <a:spLocks noChangeArrowheads="1"/>
          </p:cNvSpPr>
          <p:nvPr/>
        </p:nvSpPr>
        <p:spPr bwMode="auto">
          <a:xfrm>
            <a:off x="7443788" y="2330450"/>
            <a:ext cx="1130300" cy="588963"/>
          </a:xfrm>
          <a:prstGeom prst="rect">
            <a:avLst/>
          </a:prstGeom>
          <a:gradFill rotWithShape="1">
            <a:gsLst>
              <a:gs pos="0">
                <a:srgbClr val="69FF69">
                  <a:gamma/>
                  <a:tint val="0"/>
                  <a:invGamma/>
                </a:srgbClr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>
                <a:latin typeface="VNI-Helve" pitchFamily="2" charset="0"/>
              </a:rPr>
              <a:t>5  ..    </a:t>
            </a:r>
          </a:p>
        </p:txBody>
      </p:sp>
      <p:sp>
        <p:nvSpPr>
          <p:cNvPr id="292869" name="Text Box 5"/>
          <p:cNvSpPr txBox="1">
            <a:spLocks noChangeArrowheads="1"/>
          </p:cNvSpPr>
          <p:nvPr/>
        </p:nvSpPr>
        <p:spPr bwMode="auto">
          <a:xfrm>
            <a:off x="1952625" y="2335213"/>
            <a:ext cx="1057275" cy="588962"/>
          </a:xfrm>
          <a:prstGeom prst="rect">
            <a:avLst/>
          </a:prstGeom>
          <a:gradFill rotWithShape="1">
            <a:gsLst>
              <a:gs pos="0">
                <a:srgbClr val="69FF69">
                  <a:gamma/>
                  <a:tint val="0"/>
                  <a:invGamma/>
                </a:srgbClr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>
                <a:latin typeface="VNI-Helve" pitchFamily="2" charset="0"/>
              </a:rPr>
              <a:t>4  </a:t>
            </a:r>
            <a:r>
              <a:rPr lang="en-US" sz="2800" b="1">
                <a:latin typeface="VNI-Helve" pitchFamily="2" charset="0"/>
              </a:rPr>
              <a:t>4f</a:t>
            </a:r>
          </a:p>
        </p:txBody>
      </p:sp>
      <p:sp>
        <p:nvSpPr>
          <p:cNvPr id="292870" name="Text Box 6"/>
          <p:cNvSpPr txBox="1">
            <a:spLocks noChangeArrowheads="1"/>
          </p:cNvSpPr>
          <p:nvPr/>
        </p:nvSpPr>
        <p:spPr bwMode="auto">
          <a:xfrm>
            <a:off x="3513138" y="2349500"/>
            <a:ext cx="1062037" cy="588963"/>
          </a:xfrm>
          <a:prstGeom prst="rect">
            <a:avLst/>
          </a:prstGeom>
          <a:gradFill rotWithShape="1">
            <a:gsLst>
              <a:gs pos="0">
                <a:srgbClr val="69FF69">
                  <a:gamma/>
                  <a:tint val="0"/>
                  <a:invGamma/>
                </a:srgbClr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>
                <a:latin typeface="VNI-Helve" pitchFamily="2" charset="0"/>
              </a:rPr>
              <a:t>8   </a:t>
            </a:r>
            <a:r>
              <a:rPr lang="en-US" sz="2800" b="1">
                <a:latin typeface="VNI-Helve" pitchFamily="2" charset="0"/>
              </a:rPr>
              <a:t> </a:t>
            </a:r>
          </a:p>
        </p:txBody>
      </p:sp>
      <p:sp>
        <p:nvSpPr>
          <p:cNvPr id="292871" name="Line 7"/>
          <p:cNvSpPr>
            <a:spLocks noChangeShapeType="1"/>
          </p:cNvSpPr>
          <p:nvPr/>
        </p:nvSpPr>
        <p:spPr bwMode="auto">
          <a:xfrm>
            <a:off x="3009900" y="2636838"/>
            <a:ext cx="53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92872" name="Line 8"/>
          <p:cNvSpPr>
            <a:spLocks noChangeShapeType="1"/>
          </p:cNvSpPr>
          <p:nvPr/>
        </p:nvSpPr>
        <p:spPr bwMode="auto">
          <a:xfrm>
            <a:off x="4592638" y="2636838"/>
            <a:ext cx="2808287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2873" name="Text Box 9"/>
          <p:cNvSpPr txBox="1">
            <a:spLocks noChangeArrowheads="1"/>
          </p:cNvSpPr>
          <p:nvPr/>
        </p:nvSpPr>
        <p:spPr bwMode="auto">
          <a:xfrm>
            <a:off x="1784350" y="1916113"/>
            <a:ext cx="504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3f</a:t>
            </a:r>
          </a:p>
        </p:txBody>
      </p:sp>
      <p:sp>
        <p:nvSpPr>
          <p:cNvPr id="292874" name="Text Box 10"/>
          <p:cNvSpPr txBox="1">
            <a:spLocks noChangeArrowheads="1"/>
          </p:cNvSpPr>
          <p:nvPr/>
        </p:nvSpPr>
        <p:spPr bwMode="auto">
          <a:xfrm>
            <a:off x="3440113" y="1844675"/>
            <a:ext cx="504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4f</a:t>
            </a:r>
          </a:p>
        </p:txBody>
      </p:sp>
      <p:sp>
        <p:nvSpPr>
          <p:cNvPr id="292875" name="Text Box 11"/>
          <p:cNvSpPr txBox="1">
            <a:spLocks noChangeArrowheads="1"/>
          </p:cNvSpPr>
          <p:nvPr/>
        </p:nvSpPr>
        <p:spPr bwMode="auto">
          <a:xfrm>
            <a:off x="7385050" y="1844675"/>
            <a:ext cx="504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5f</a:t>
            </a:r>
          </a:p>
        </p:txBody>
      </p:sp>
      <p:sp>
        <p:nvSpPr>
          <p:cNvPr id="292876" name="Line 12"/>
          <p:cNvSpPr>
            <a:spLocks noChangeShapeType="1"/>
          </p:cNvSpPr>
          <p:nvPr/>
        </p:nvSpPr>
        <p:spPr bwMode="auto">
          <a:xfrm>
            <a:off x="2452688" y="2349500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877" name="Line 13"/>
          <p:cNvSpPr>
            <a:spLocks noChangeShapeType="1"/>
          </p:cNvSpPr>
          <p:nvPr/>
        </p:nvSpPr>
        <p:spPr bwMode="auto">
          <a:xfrm>
            <a:off x="4160838" y="2349500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878" name="Line 14"/>
          <p:cNvSpPr>
            <a:spLocks noChangeShapeType="1"/>
          </p:cNvSpPr>
          <p:nvPr/>
        </p:nvSpPr>
        <p:spPr bwMode="auto">
          <a:xfrm>
            <a:off x="7997825" y="2349500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881" name="Line 17"/>
          <p:cNvSpPr>
            <a:spLocks noChangeShapeType="1"/>
          </p:cNvSpPr>
          <p:nvPr/>
        </p:nvSpPr>
        <p:spPr bwMode="auto">
          <a:xfrm>
            <a:off x="8593138" y="2655888"/>
            <a:ext cx="576262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2882" name="Line 18"/>
          <p:cNvSpPr>
            <a:spLocks noChangeShapeType="1"/>
          </p:cNvSpPr>
          <p:nvPr/>
        </p:nvSpPr>
        <p:spPr bwMode="auto">
          <a:xfrm>
            <a:off x="1404938" y="2636838"/>
            <a:ext cx="576262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" name="Group 42"/>
          <p:cNvGrpSpPr>
            <a:grpSpLocks noRot="1"/>
          </p:cNvGrpSpPr>
          <p:nvPr/>
        </p:nvGrpSpPr>
        <p:grpSpPr bwMode="auto">
          <a:xfrm>
            <a:off x="5335588" y="3221038"/>
            <a:ext cx="1225550" cy="588962"/>
            <a:chOff x="3301" y="2341"/>
            <a:chExt cx="772" cy="371"/>
          </a:xfrm>
        </p:grpSpPr>
        <p:sp>
          <p:nvSpPr>
            <p:cNvPr id="3" name="Rectangle 33"/>
            <p:cNvSpPr>
              <a:spLocks noChangeArrowheads="1"/>
            </p:cNvSpPr>
            <p:nvPr/>
          </p:nvSpPr>
          <p:spPr bwMode="auto">
            <a:xfrm>
              <a:off x="3687" y="2341"/>
              <a:ext cx="386" cy="371"/>
            </a:xfrm>
            <a:prstGeom prst="rect">
              <a:avLst/>
            </a:prstGeom>
            <a:gradFill rotWithShape="1">
              <a:gsLst>
                <a:gs pos="0">
                  <a:srgbClr val="69FF69">
                    <a:gamma/>
                    <a:tint val="0"/>
                    <a:invGamma/>
                  </a:srgbClr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3200" b="1">
                <a:latin typeface="VNI-Helve" pitchFamily="2" charset="0"/>
              </a:endParaRPr>
            </a:p>
          </p:txBody>
        </p:sp>
        <p:sp>
          <p:nvSpPr>
            <p:cNvPr id="4" name="Rectangle 32"/>
            <p:cNvSpPr>
              <a:spLocks noChangeArrowheads="1"/>
            </p:cNvSpPr>
            <p:nvPr/>
          </p:nvSpPr>
          <p:spPr bwMode="auto">
            <a:xfrm>
              <a:off x="3301" y="2341"/>
              <a:ext cx="386" cy="371"/>
            </a:xfrm>
            <a:prstGeom prst="rect">
              <a:avLst/>
            </a:prstGeom>
            <a:gradFill rotWithShape="1">
              <a:gsLst>
                <a:gs pos="0">
                  <a:srgbClr val="69FF69">
                    <a:gamma/>
                    <a:tint val="0"/>
                    <a:invGamma/>
                  </a:srgbClr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3200" b="1">
                  <a:latin typeface="VNI-Helve" pitchFamily="2" charset="0"/>
                </a:rPr>
                <a:t>7</a:t>
              </a:r>
            </a:p>
          </p:txBody>
        </p:sp>
        <p:sp>
          <p:nvSpPr>
            <p:cNvPr id="5" name="Line 34"/>
            <p:cNvSpPr>
              <a:spLocks noChangeShapeType="1"/>
            </p:cNvSpPr>
            <p:nvPr/>
          </p:nvSpPr>
          <p:spPr bwMode="auto">
            <a:xfrm>
              <a:off x="3301" y="2341"/>
              <a:ext cx="7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" name="Line 35"/>
            <p:cNvSpPr>
              <a:spLocks noChangeShapeType="1"/>
            </p:cNvSpPr>
            <p:nvPr/>
          </p:nvSpPr>
          <p:spPr bwMode="auto">
            <a:xfrm>
              <a:off x="3301" y="2705"/>
              <a:ext cx="7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" name="Line 36"/>
            <p:cNvSpPr>
              <a:spLocks noChangeShapeType="1"/>
            </p:cNvSpPr>
            <p:nvPr/>
          </p:nvSpPr>
          <p:spPr bwMode="auto">
            <a:xfrm>
              <a:off x="3301" y="2341"/>
              <a:ext cx="0" cy="3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" name="Line 37"/>
            <p:cNvSpPr>
              <a:spLocks noChangeShapeType="1"/>
            </p:cNvSpPr>
            <p:nvPr/>
          </p:nvSpPr>
          <p:spPr bwMode="auto">
            <a:xfrm>
              <a:off x="3687" y="2341"/>
              <a:ext cx="0" cy="3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" name="Line 38"/>
            <p:cNvSpPr>
              <a:spLocks noChangeShapeType="1"/>
            </p:cNvSpPr>
            <p:nvPr/>
          </p:nvSpPr>
          <p:spPr bwMode="auto">
            <a:xfrm>
              <a:off x="4073" y="2341"/>
              <a:ext cx="0" cy="3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92907" name="Text Box 43"/>
          <p:cNvSpPr txBox="1">
            <a:spLocks noChangeArrowheads="1"/>
          </p:cNvSpPr>
          <p:nvPr/>
        </p:nvSpPr>
        <p:spPr bwMode="auto">
          <a:xfrm>
            <a:off x="5313363" y="3941763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accent2"/>
                </a:solidFill>
              </a:rPr>
              <a:t>P</a:t>
            </a:r>
          </a:p>
        </p:txBody>
      </p:sp>
      <p:sp>
        <p:nvSpPr>
          <p:cNvPr id="292908" name="Text Box 44"/>
          <p:cNvSpPr txBox="1">
            <a:spLocks noChangeArrowheads="1"/>
          </p:cNvSpPr>
          <p:nvPr/>
        </p:nvSpPr>
        <p:spPr bwMode="auto">
          <a:xfrm>
            <a:off x="5173663" y="2717800"/>
            <a:ext cx="503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9f</a:t>
            </a:r>
          </a:p>
        </p:txBody>
      </p:sp>
      <p:sp>
        <p:nvSpPr>
          <p:cNvPr id="292909" name="Text Box 45"/>
          <p:cNvSpPr txBox="1">
            <a:spLocks noChangeArrowheads="1"/>
          </p:cNvSpPr>
          <p:nvPr/>
        </p:nvSpPr>
        <p:spPr bwMode="auto">
          <a:xfrm>
            <a:off x="4016375" y="1844675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q</a:t>
            </a:r>
          </a:p>
        </p:txBody>
      </p:sp>
      <p:cxnSp>
        <p:nvCxnSpPr>
          <p:cNvPr id="292910" name="AutoShape 46"/>
          <p:cNvCxnSpPr>
            <a:cxnSpLocks noChangeShapeType="1"/>
          </p:cNvCxnSpPr>
          <p:nvPr/>
        </p:nvCxnSpPr>
        <p:spPr bwMode="auto">
          <a:xfrm flipV="1">
            <a:off x="6556375" y="2781300"/>
            <a:ext cx="863600" cy="720725"/>
          </a:xfrm>
          <a:prstGeom prst="bentConnector3">
            <a:avLst>
              <a:gd name="adj1" fmla="val 50000"/>
            </a:avLst>
          </a:prstGeom>
          <a:noFill/>
          <a:ln w="762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2911" name="AutoShape 47"/>
          <p:cNvCxnSpPr>
            <a:cxnSpLocks noChangeShapeType="1"/>
          </p:cNvCxnSpPr>
          <p:nvPr/>
        </p:nvCxnSpPr>
        <p:spPr bwMode="auto">
          <a:xfrm>
            <a:off x="4578350" y="2762250"/>
            <a:ext cx="792163" cy="720725"/>
          </a:xfrm>
          <a:prstGeom prst="bentConnector3">
            <a:avLst>
              <a:gd name="adj1" fmla="val 49898"/>
            </a:avLst>
          </a:prstGeom>
          <a:noFill/>
          <a:ln w="762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2912" name="Text Box 48"/>
          <p:cNvSpPr txBox="1">
            <a:spLocks noChangeArrowheads="1"/>
          </p:cNvSpPr>
          <p:nvPr/>
        </p:nvSpPr>
        <p:spPr bwMode="auto">
          <a:xfrm>
            <a:off x="4089400" y="2406650"/>
            <a:ext cx="504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5f</a:t>
            </a:r>
          </a:p>
        </p:txBody>
      </p:sp>
      <p:sp>
        <p:nvSpPr>
          <p:cNvPr id="292913" name="Text Box 49"/>
          <p:cNvSpPr txBox="1">
            <a:spLocks noChangeArrowheads="1"/>
          </p:cNvSpPr>
          <p:nvPr/>
        </p:nvSpPr>
        <p:spPr bwMode="auto">
          <a:xfrm>
            <a:off x="4122738" y="2420938"/>
            <a:ext cx="504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9f</a:t>
            </a:r>
          </a:p>
        </p:txBody>
      </p:sp>
      <p:sp>
        <p:nvSpPr>
          <p:cNvPr id="292914" name="Text Box 50"/>
          <p:cNvSpPr txBox="1">
            <a:spLocks noChangeArrowheads="1"/>
          </p:cNvSpPr>
          <p:nvPr/>
        </p:nvSpPr>
        <p:spPr bwMode="auto">
          <a:xfrm>
            <a:off x="6032500" y="3284538"/>
            <a:ext cx="5032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5f</a:t>
            </a:r>
          </a:p>
        </p:txBody>
      </p:sp>
      <p:sp>
        <p:nvSpPr>
          <p:cNvPr id="292915" name="Text Box 51"/>
          <p:cNvSpPr txBox="1">
            <a:spLocks noChangeArrowheads="1"/>
          </p:cNvSpPr>
          <p:nvPr/>
        </p:nvSpPr>
        <p:spPr bwMode="auto">
          <a:xfrm>
            <a:off x="5980113" y="3213100"/>
            <a:ext cx="503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N</a:t>
            </a:r>
          </a:p>
        </p:txBody>
      </p:sp>
      <p:sp>
        <p:nvSpPr>
          <p:cNvPr id="292916" name="Line 52"/>
          <p:cNvSpPr>
            <a:spLocks noChangeShapeType="1"/>
          </p:cNvSpPr>
          <p:nvPr/>
        </p:nvSpPr>
        <p:spPr bwMode="auto">
          <a:xfrm>
            <a:off x="4592638" y="2636838"/>
            <a:ext cx="2808287" cy="0"/>
          </a:xfrm>
          <a:prstGeom prst="line">
            <a:avLst/>
          </a:prstGeom>
          <a:noFill/>
          <a:ln w="7620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2917" name="Text Box 53"/>
          <p:cNvSpPr txBox="1">
            <a:spLocks noChangeArrowheads="1"/>
          </p:cNvSpPr>
          <p:nvPr/>
        </p:nvSpPr>
        <p:spPr bwMode="auto">
          <a:xfrm>
            <a:off x="6608763" y="3573463"/>
            <a:ext cx="2520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P-&gt;pNext=q-&gt;pNext</a:t>
            </a:r>
          </a:p>
        </p:txBody>
      </p:sp>
      <p:sp>
        <p:nvSpPr>
          <p:cNvPr id="292918" name="Text Box 54"/>
          <p:cNvSpPr txBox="1">
            <a:spLocks noChangeArrowheads="1"/>
          </p:cNvSpPr>
          <p:nvPr/>
        </p:nvSpPr>
        <p:spPr bwMode="auto">
          <a:xfrm>
            <a:off x="3224213" y="3141663"/>
            <a:ext cx="1655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q-&gt;pNext=P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92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2929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9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292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2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2929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2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2928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2" grpId="0" animBg="1"/>
      <p:bldP spid="292912" grpId="0"/>
      <p:bldP spid="292913" grpId="0"/>
      <p:bldP spid="292914" grpId="0"/>
      <p:bldP spid="292915" grpId="1"/>
      <p:bldP spid="292916" grpId="0" animBg="1"/>
      <p:bldP spid="292917" grpId="0"/>
      <p:bldP spid="2929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3600">
                <a:solidFill>
                  <a:srgbClr val="FFF3F3"/>
                </a:solidFill>
              </a:rPr>
              <a:t>Tìm 1 phần tử trong DSLK đơn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800">
                <a:solidFill>
                  <a:srgbClr val="080808"/>
                </a:solidFill>
              </a:rPr>
              <a:t>T</a:t>
            </a:r>
            <a:r>
              <a:rPr lang="en-US" sz="2800"/>
              <a:t>ìm tuần tự (hàm trả về), các bước của thuật toán tìm nút có Info bằng x trong list đơn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sz="2800" b="1"/>
              <a:t>	</a:t>
            </a:r>
            <a:r>
              <a:rPr lang="en-US" sz="2800" u="sng"/>
              <a:t>Bước 1</a:t>
            </a:r>
            <a:r>
              <a:rPr lang="en-US" sz="2800"/>
              <a:t>: p=pHead;</a:t>
            </a:r>
            <a:r>
              <a:rPr lang="en-US" sz="2400"/>
              <a:t>// địa chỉ của phần tử đầu trong list đơn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sz="2800"/>
              <a:t>	</a:t>
            </a:r>
            <a:r>
              <a:rPr lang="en-US" sz="2800" u="sng"/>
              <a:t>Bước 2</a:t>
            </a:r>
            <a:r>
              <a:rPr lang="en-US" sz="2800"/>
              <a:t>: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sz="2800"/>
              <a:t>		Trong khi p!=NULL và  p-&gt;Info!=x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sz="2800"/>
              <a:t>			p=p-&gt;pNext;</a:t>
            </a:r>
            <a:r>
              <a:rPr lang="en-US" sz="2400"/>
              <a:t>// xét phần tử kế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sz="2800" b="1"/>
              <a:t>	</a:t>
            </a:r>
            <a:r>
              <a:rPr lang="en-US" sz="2800" u="sng"/>
              <a:t>Bước 3</a:t>
            </a:r>
            <a:r>
              <a:rPr lang="en-US" sz="2800"/>
              <a:t>: 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sz="2800"/>
              <a:t>	+ Nếu p!=NULL thì p lưu địa chỉ của nút có 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sz="2800"/>
              <a:t>		Info = x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sz="2800"/>
              <a:t>	+ Ngược lại : Không có phần tử cần tìm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3600">
                <a:solidFill>
                  <a:srgbClr val="FFF3F3"/>
                </a:solidFill>
              </a:rPr>
              <a:t>Hàm tìm 1 phần tử trong DSLK đơn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>
                <a:solidFill>
                  <a:srgbClr val="080808"/>
                </a:solidFill>
                <a:latin typeface="VNI-Times" pitchFamily="2" charset="0"/>
                <a:cs typeface="Courier New" pitchFamily="49" charset="0"/>
              </a:rPr>
              <a:t>	</a:t>
            </a:r>
            <a:r>
              <a:rPr lang="en-US">
                <a:solidFill>
                  <a:srgbClr val="080808"/>
                </a:solidFill>
                <a:cs typeface="Courier New" pitchFamily="49" charset="0"/>
              </a:rPr>
              <a:t>H</a:t>
            </a:r>
            <a:r>
              <a:rPr lang="en-US"/>
              <a:t>àm tìm phần tử có Info = x, hàm trả về địa chỉ của nút có Info = x, ngược lại hàm trả về NULL</a:t>
            </a:r>
            <a:endParaRPr lang="en-US" b="1">
              <a:solidFill>
                <a:srgbClr val="080808"/>
              </a:solidFill>
              <a:cs typeface="Courier New" pitchFamily="49" charset="0"/>
            </a:endParaRPr>
          </a:p>
          <a:p>
            <a:pPr lvl="3">
              <a:lnSpc>
                <a:spcPct val="120000"/>
              </a:lnSpc>
              <a:buFontTx/>
              <a:buNone/>
            </a:pPr>
            <a:r>
              <a:rPr lang="en-US" sz="2800">
                <a:solidFill>
                  <a:srgbClr val="0000FF"/>
                </a:solidFill>
              </a:rPr>
              <a:t>Node</a:t>
            </a:r>
            <a:r>
              <a:rPr lang="en-US" sz="2800">
                <a:solidFill>
                  <a:srgbClr val="080808"/>
                </a:solidFill>
                <a:cs typeface="Courier New" pitchFamily="49" charset="0"/>
              </a:rPr>
              <a:t> *Search(LIST l, Data  x) </a:t>
            </a:r>
          </a:p>
          <a:p>
            <a:pPr lvl="3">
              <a:lnSpc>
                <a:spcPct val="120000"/>
              </a:lnSpc>
              <a:buFontTx/>
              <a:buNone/>
            </a:pPr>
            <a:r>
              <a:rPr lang="en-US" sz="2800">
                <a:solidFill>
                  <a:srgbClr val="080808"/>
                </a:solidFill>
                <a:cs typeface="Courier New" pitchFamily="49" charset="0"/>
              </a:rPr>
              <a:t>{	</a:t>
            </a:r>
          </a:p>
          <a:p>
            <a:pPr lvl="3">
              <a:lnSpc>
                <a:spcPct val="120000"/>
              </a:lnSpc>
              <a:buFontTx/>
              <a:buNone/>
            </a:pPr>
            <a:r>
              <a:rPr lang="en-US" sz="2800">
                <a:solidFill>
                  <a:srgbClr val="080808"/>
                </a:solidFill>
                <a:cs typeface="Courier New" pitchFamily="49" charset="0"/>
              </a:rPr>
              <a:t>		</a:t>
            </a:r>
            <a:r>
              <a:rPr lang="en-US" sz="2800">
                <a:solidFill>
                  <a:srgbClr val="0000FF"/>
                </a:solidFill>
              </a:rPr>
              <a:t>Node	</a:t>
            </a:r>
            <a:r>
              <a:rPr lang="en-US" sz="2800">
                <a:solidFill>
                  <a:srgbClr val="080808"/>
                </a:solidFill>
                <a:cs typeface="Courier New" pitchFamily="49" charset="0"/>
              </a:rPr>
              <a:t>	*p;</a:t>
            </a:r>
          </a:p>
          <a:p>
            <a:pPr lvl="3">
              <a:lnSpc>
                <a:spcPct val="120000"/>
              </a:lnSpc>
              <a:buFontTx/>
              <a:buNone/>
            </a:pPr>
            <a:r>
              <a:rPr lang="en-US" sz="2800">
                <a:solidFill>
                  <a:srgbClr val="080808"/>
                </a:solidFill>
                <a:cs typeface="Courier New" pitchFamily="49" charset="0"/>
              </a:rPr>
              <a:t>		p = l.pHead;</a:t>
            </a:r>
          </a:p>
          <a:p>
            <a:pPr lvl="3">
              <a:lnSpc>
                <a:spcPct val="120000"/>
              </a:lnSpc>
              <a:buFontTx/>
              <a:buNone/>
            </a:pPr>
            <a:r>
              <a:rPr lang="en-US" sz="2800">
                <a:solidFill>
                  <a:srgbClr val="080808"/>
                </a:solidFill>
                <a:cs typeface="Courier New" pitchFamily="49" charset="0"/>
              </a:rPr>
              <a:t>		</a:t>
            </a:r>
            <a:r>
              <a:rPr lang="en-US" sz="2800">
                <a:solidFill>
                  <a:srgbClr val="0000FF"/>
                </a:solidFill>
              </a:rPr>
              <a:t>while</a:t>
            </a:r>
            <a:r>
              <a:rPr lang="en-US" sz="2800">
                <a:solidFill>
                  <a:srgbClr val="080808"/>
                </a:solidFill>
                <a:cs typeface="Courier New" pitchFamily="49" charset="0"/>
              </a:rPr>
              <a:t>((p!= NULL)&amp;&amp;(p-&gt;Info != x)) </a:t>
            </a:r>
          </a:p>
          <a:p>
            <a:pPr lvl="3">
              <a:lnSpc>
                <a:spcPct val="120000"/>
              </a:lnSpc>
              <a:buFontTx/>
              <a:buNone/>
            </a:pPr>
            <a:r>
              <a:rPr lang="en-US" sz="2800">
                <a:solidFill>
                  <a:srgbClr val="080808"/>
                </a:solidFill>
                <a:cs typeface="Courier New" pitchFamily="49" charset="0"/>
              </a:rPr>
              <a:t>			p = p-&gt;pNext;</a:t>
            </a:r>
          </a:p>
          <a:p>
            <a:pPr lvl="3">
              <a:lnSpc>
                <a:spcPct val="120000"/>
              </a:lnSpc>
              <a:buFontTx/>
              <a:buNone/>
            </a:pPr>
            <a:r>
              <a:rPr lang="en-US" sz="2800">
                <a:solidFill>
                  <a:srgbClr val="080808"/>
                </a:solidFill>
                <a:cs typeface="Courier New" pitchFamily="49" charset="0"/>
              </a:rPr>
              <a:t>	 </a:t>
            </a:r>
            <a:r>
              <a:rPr lang="en-US" sz="2800">
                <a:solidFill>
                  <a:srgbClr val="0000FF"/>
                </a:solidFill>
              </a:rPr>
              <a:t>return</a:t>
            </a:r>
            <a:r>
              <a:rPr lang="en-US" sz="2800">
                <a:solidFill>
                  <a:srgbClr val="080808"/>
                </a:solidFill>
                <a:cs typeface="Courier New" pitchFamily="49" charset="0"/>
              </a:rPr>
              <a:t> p;</a:t>
            </a:r>
          </a:p>
          <a:p>
            <a:pPr lvl="3">
              <a:lnSpc>
                <a:spcPct val="120000"/>
              </a:lnSpc>
              <a:buFontTx/>
              <a:buNone/>
            </a:pPr>
            <a:r>
              <a:rPr lang="en-US" sz="2800">
                <a:solidFill>
                  <a:srgbClr val="080808"/>
                </a:solidFill>
                <a:cs typeface="Courier New" pitchFamily="49" charset="0"/>
              </a:rPr>
              <a:t>}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3600">
                <a:solidFill>
                  <a:srgbClr val="FFF3F3"/>
                </a:solidFill>
              </a:rPr>
              <a:t>Tổ Chức Của DSLK Đơn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50" y="2708275"/>
            <a:ext cx="8985250" cy="41497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en-US" sz="2800">
                <a:solidFill>
                  <a:srgbClr val="080808"/>
                </a:solidFill>
              </a:rPr>
              <a:t>M</a:t>
            </a:r>
            <a:r>
              <a:rPr lang="en-US" sz="2800"/>
              <a:t>ỗi phần tử liên kết với phần tử đứng liền sau trong danh sách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en-US" sz="2800"/>
              <a:t>Mỗi phần tử trong danh sách liên kết đơn là một cấu trúc có hai thành phần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b="1" i="1"/>
              <a:t>Thành phần dữ liệu</a:t>
            </a:r>
            <a:r>
              <a:rPr lang="en-US"/>
              <a:t>: Lưu trữ thông tin về bản thân phần tử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b="1" i="1"/>
              <a:t>Thành phần liên kết</a:t>
            </a:r>
            <a:r>
              <a:rPr lang="en-US"/>
              <a:t>: Lưu địa chỉ phần tử đứng sau trong danh sách hoặc bằng NULL nếu là phần tử cuối danh sách.</a:t>
            </a:r>
          </a:p>
        </p:txBody>
      </p:sp>
      <p:grpSp>
        <p:nvGrpSpPr>
          <p:cNvPr id="251908" name="Group 4"/>
          <p:cNvGrpSpPr>
            <a:grpSpLocks/>
          </p:cNvGrpSpPr>
          <p:nvPr/>
        </p:nvGrpSpPr>
        <p:grpSpPr bwMode="auto">
          <a:xfrm>
            <a:off x="1568450" y="1268413"/>
            <a:ext cx="6991350" cy="890587"/>
            <a:chOff x="972" y="1802"/>
            <a:chExt cx="4404" cy="561"/>
          </a:xfrm>
        </p:grpSpPr>
        <p:sp>
          <p:nvSpPr>
            <p:cNvPr id="251909" name="Text Box 5"/>
            <p:cNvSpPr txBox="1">
              <a:spLocks noChangeArrowheads="1"/>
            </p:cNvSpPr>
            <p:nvPr/>
          </p:nvSpPr>
          <p:spPr bwMode="auto">
            <a:xfrm>
              <a:off x="1596" y="1946"/>
              <a:ext cx="432" cy="294"/>
            </a:xfrm>
            <a:prstGeom prst="rect">
              <a:avLst/>
            </a:prstGeom>
            <a:gradFill rotWithShape="1">
              <a:gsLst>
                <a:gs pos="0">
                  <a:srgbClr val="69FF69">
                    <a:gamma/>
                    <a:tint val="0"/>
                    <a:invGamma/>
                  </a:srgbClr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VNI-Helve" pitchFamily="2" charset="0"/>
                </a:rPr>
                <a:t>x0</a:t>
              </a:r>
            </a:p>
          </p:txBody>
        </p:sp>
        <p:sp>
          <p:nvSpPr>
            <p:cNvPr id="251910" name="Text Box 6"/>
            <p:cNvSpPr txBox="1">
              <a:spLocks noChangeArrowheads="1"/>
            </p:cNvSpPr>
            <p:nvPr/>
          </p:nvSpPr>
          <p:spPr bwMode="auto">
            <a:xfrm>
              <a:off x="2652" y="2069"/>
              <a:ext cx="513" cy="294"/>
            </a:xfrm>
            <a:prstGeom prst="rect">
              <a:avLst/>
            </a:prstGeom>
            <a:gradFill rotWithShape="1">
              <a:gsLst>
                <a:gs pos="0">
                  <a:srgbClr val="69FF69">
                    <a:gamma/>
                    <a:tint val="0"/>
                    <a:invGamma/>
                  </a:srgbClr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VNI-Helve" pitchFamily="2" charset="0"/>
                </a:rPr>
                <a:t>x1</a:t>
              </a:r>
            </a:p>
          </p:txBody>
        </p:sp>
        <p:sp>
          <p:nvSpPr>
            <p:cNvPr id="251911" name="Text Box 7"/>
            <p:cNvSpPr txBox="1">
              <a:spLocks noChangeArrowheads="1"/>
            </p:cNvSpPr>
            <p:nvPr/>
          </p:nvSpPr>
          <p:spPr bwMode="auto">
            <a:xfrm>
              <a:off x="3804" y="1802"/>
              <a:ext cx="432" cy="294"/>
            </a:xfrm>
            <a:prstGeom prst="rect">
              <a:avLst/>
            </a:prstGeom>
            <a:gradFill rotWithShape="1">
              <a:gsLst>
                <a:gs pos="0">
                  <a:srgbClr val="69FF69">
                    <a:gamma/>
                    <a:tint val="0"/>
                    <a:invGamma/>
                  </a:srgbClr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VNI-Helve" pitchFamily="2" charset="0"/>
                </a:rPr>
                <a:t>x2</a:t>
              </a:r>
            </a:p>
          </p:txBody>
        </p:sp>
        <p:sp>
          <p:nvSpPr>
            <p:cNvPr id="251912" name="Text Box 8"/>
            <p:cNvSpPr txBox="1">
              <a:spLocks noChangeArrowheads="1"/>
            </p:cNvSpPr>
            <p:nvPr/>
          </p:nvSpPr>
          <p:spPr bwMode="auto">
            <a:xfrm>
              <a:off x="4944" y="2006"/>
              <a:ext cx="432" cy="294"/>
            </a:xfrm>
            <a:prstGeom prst="rect">
              <a:avLst/>
            </a:prstGeom>
            <a:gradFill rotWithShape="1">
              <a:gsLst>
                <a:gs pos="0">
                  <a:srgbClr val="69FF69">
                    <a:gamma/>
                    <a:tint val="0"/>
                    <a:invGamma/>
                  </a:srgbClr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VNI-Helve" pitchFamily="2" charset="0"/>
                </a:rPr>
                <a:t>x3</a:t>
              </a:r>
            </a:p>
          </p:txBody>
        </p:sp>
        <p:cxnSp>
          <p:nvCxnSpPr>
            <p:cNvPr id="251913" name="AutoShape 9"/>
            <p:cNvCxnSpPr>
              <a:cxnSpLocks noChangeShapeType="1"/>
              <a:stCxn id="251909" idx="3"/>
              <a:endCxn id="251910" idx="1"/>
            </p:cNvCxnSpPr>
            <p:nvPr/>
          </p:nvCxnSpPr>
          <p:spPr bwMode="auto">
            <a:xfrm>
              <a:off x="2028" y="2093"/>
              <a:ext cx="624" cy="12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1914" name="AutoShape 10"/>
            <p:cNvCxnSpPr>
              <a:cxnSpLocks noChangeShapeType="1"/>
              <a:stCxn id="251910" idx="3"/>
              <a:endCxn id="251911" idx="1"/>
            </p:cNvCxnSpPr>
            <p:nvPr/>
          </p:nvCxnSpPr>
          <p:spPr bwMode="auto">
            <a:xfrm flipV="1">
              <a:off x="3165" y="1949"/>
              <a:ext cx="639" cy="267"/>
            </a:xfrm>
            <a:prstGeom prst="curvedConnector3">
              <a:avLst>
                <a:gd name="adj1" fmla="val 4992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1915" name="AutoShape 11"/>
            <p:cNvCxnSpPr>
              <a:cxnSpLocks noChangeShapeType="1"/>
              <a:stCxn id="251911" idx="3"/>
              <a:endCxn id="251912" idx="1"/>
            </p:cNvCxnSpPr>
            <p:nvPr/>
          </p:nvCxnSpPr>
          <p:spPr bwMode="auto">
            <a:xfrm>
              <a:off x="4236" y="1949"/>
              <a:ext cx="708" cy="20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1916" name="Line 12"/>
            <p:cNvSpPr>
              <a:spLocks noChangeShapeType="1"/>
            </p:cNvSpPr>
            <p:nvPr/>
          </p:nvSpPr>
          <p:spPr bwMode="auto">
            <a:xfrm>
              <a:off x="972" y="2042"/>
              <a:ext cx="62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3600">
                <a:solidFill>
                  <a:srgbClr val="FFF3F3"/>
                </a:solidFill>
              </a:rPr>
              <a:t>Minh họa thuật toán tìm phần tử trong DSLK</a:t>
            </a:r>
          </a:p>
        </p:txBody>
      </p:sp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8610600" y="2330450"/>
            <a:ext cx="1130300" cy="588963"/>
          </a:xfrm>
          <a:prstGeom prst="rect">
            <a:avLst/>
          </a:prstGeom>
          <a:gradFill rotWithShape="1">
            <a:gsLst>
              <a:gs pos="0">
                <a:srgbClr val="69FF69">
                  <a:gamma/>
                  <a:tint val="0"/>
                  <a:invGamma/>
                </a:srgbClr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>
                <a:latin typeface="VNI-Helve" pitchFamily="2" charset="0"/>
              </a:rPr>
              <a:t>56</a:t>
            </a:r>
          </a:p>
        </p:txBody>
      </p:sp>
      <p:sp>
        <p:nvSpPr>
          <p:cNvPr id="259079" name="Text Box 7"/>
          <p:cNvSpPr txBox="1">
            <a:spLocks noChangeArrowheads="1"/>
          </p:cNvSpPr>
          <p:nvPr/>
        </p:nvSpPr>
        <p:spPr bwMode="auto">
          <a:xfrm>
            <a:off x="2570163" y="2335213"/>
            <a:ext cx="923925" cy="588962"/>
          </a:xfrm>
          <a:prstGeom prst="rect">
            <a:avLst/>
          </a:prstGeom>
          <a:gradFill rotWithShape="1">
            <a:gsLst>
              <a:gs pos="0">
                <a:srgbClr val="69FF69">
                  <a:gamma/>
                  <a:tint val="0"/>
                  <a:invGamma/>
                </a:srgbClr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>
                <a:latin typeface="VNI-Helve" pitchFamily="2" charset="0"/>
              </a:rPr>
              <a:t>34</a:t>
            </a:r>
          </a:p>
        </p:txBody>
      </p:sp>
      <p:sp>
        <p:nvSpPr>
          <p:cNvPr id="259080" name="Text Box 8"/>
          <p:cNvSpPr txBox="1">
            <a:spLocks noChangeArrowheads="1"/>
          </p:cNvSpPr>
          <p:nvPr/>
        </p:nvSpPr>
        <p:spPr bwMode="auto">
          <a:xfrm>
            <a:off x="3979863" y="2335213"/>
            <a:ext cx="973137" cy="588962"/>
          </a:xfrm>
          <a:prstGeom prst="rect">
            <a:avLst/>
          </a:prstGeom>
          <a:gradFill rotWithShape="1">
            <a:gsLst>
              <a:gs pos="0">
                <a:srgbClr val="69FF69">
                  <a:gamma/>
                  <a:tint val="0"/>
                  <a:invGamma/>
                </a:srgbClr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>
                <a:latin typeface="VNI-Helve" pitchFamily="2" charset="0"/>
              </a:rPr>
              <a:t>3</a:t>
            </a:r>
          </a:p>
        </p:txBody>
      </p:sp>
      <p:sp>
        <p:nvSpPr>
          <p:cNvPr id="259081" name="Text Box 9"/>
          <p:cNvSpPr txBox="1">
            <a:spLocks noChangeArrowheads="1"/>
          </p:cNvSpPr>
          <p:nvPr/>
        </p:nvSpPr>
        <p:spPr bwMode="auto">
          <a:xfrm>
            <a:off x="5408613" y="2335213"/>
            <a:ext cx="1057275" cy="588962"/>
          </a:xfrm>
          <a:prstGeom prst="rect">
            <a:avLst/>
          </a:prstGeom>
          <a:gradFill rotWithShape="1">
            <a:gsLst>
              <a:gs pos="0">
                <a:srgbClr val="69FF69">
                  <a:gamma/>
                  <a:tint val="0"/>
                  <a:invGamma/>
                </a:srgbClr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>
                <a:latin typeface="VNI-Helve" pitchFamily="2" charset="0"/>
              </a:rPr>
              <a:t>4</a:t>
            </a:r>
          </a:p>
        </p:txBody>
      </p:sp>
      <p:sp>
        <p:nvSpPr>
          <p:cNvPr id="259082" name="Text Box 10"/>
          <p:cNvSpPr txBox="1">
            <a:spLocks noChangeArrowheads="1"/>
          </p:cNvSpPr>
          <p:nvPr/>
        </p:nvSpPr>
        <p:spPr bwMode="auto">
          <a:xfrm>
            <a:off x="6969125" y="2349500"/>
            <a:ext cx="1062038" cy="588963"/>
          </a:xfrm>
          <a:prstGeom prst="rect">
            <a:avLst/>
          </a:prstGeom>
          <a:gradFill rotWithShape="1">
            <a:gsLst>
              <a:gs pos="0">
                <a:srgbClr val="69FF69">
                  <a:gamma/>
                  <a:tint val="0"/>
                  <a:invGamma/>
                </a:srgbClr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>
                <a:latin typeface="VNI-Helve" pitchFamily="2" charset="0"/>
              </a:rPr>
              <a:t>8</a:t>
            </a:r>
          </a:p>
        </p:txBody>
      </p:sp>
      <p:sp>
        <p:nvSpPr>
          <p:cNvPr id="259083" name="Text Box 11"/>
          <p:cNvSpPr txBox="1">
            <a:spLocks noChangeArrowheads="1"/>
          </p:cNvSpPr>
          <p:nvPr/>
        </p:nvSpPr>
        <p:spPr bwMode="auto">
          <a:xfrm>
            <a:off x="4808538" y="4221163"/>
            <a:ext cx="1219200" cy="4953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4949C3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Comic Sans MS" pitchFamily="66" charset="0"/>
              </a:rPr>
              <a:t>X = 8</a:t>
            </a:r>
          </a:p>
        </p:txBody>
      </p:sp>
      <p:cxnSp>
        <p:nvCxnSpPr>
          <p:cNvPr id="259084" name="AutoShape 12"/>
          <p:cNvCxnSpPr>
            <a:cxnSpLocks noChangeShapeType="1"/>
            <a:stCxn id="259079" idx="3"/>
            <a:endCxn id="259080" idx="1"/>
          </p:cNvCxnSpPr>
          <p:nvPr/>
        </p:nvCxnSpPr>
        <p:spPr bwMode="auto">
          <a:xfrm>
            <a:off x="3494088" y="2630488"/>
            <a:ext cx="485775" cy="0"/>
          </a:xfrm>
          <a:prstGeom prst="straightConnector1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9085" name="Line 13"/>
          <p:cNvSpPr>
            <a:spLocks noChangeShapeType="1"/>
          </p:cNvSpPr>
          <p:nvPr/>
        </p:nvSpPr>
        <p:spPr bwMode="auto">
          <a:xfrm flipV="1">
            <a:off x="4972050" y="2620963"/>
            <a:ext cx="455613" cy="1587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9086" name="Line 14"/>
          <p:cNvSpPr>
            <a:spLocks noChangeShapeType="1"/>
          </p:cNvSpPr>
          <p:nvPr/>
        </p:nvSpPr>
        <p:spPr bwMode="auto">
          <a:xfrm>
            <a:off x="6465888" y="2636838"/>
            <a:ext cx="53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9087" name="Line 15"/>
          <p:cNvSpPr>
            <a:spLocks noChangeShapeType="1"/>
          </p:cNvSpPr>
          <p:nvPr/>
        </p:nvSpPr>
        <p:spPr bwMode="auto">
          <a:xfrm>
            <a:off x="8048625" y="2636838"/>
            <a:ext cx="576263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9091" name="Line 19"/>
          <p:cNvSpPr>
            <a:spLocks noChangeShapeType="1"/>
          </p:cNvSpPr>
          <p:nvPr/>
        </p:nvSpPr>
        <p:spPr bwMode="auto">
          <a:xfrm>
            <a:off x="2055813" y="2278063"/>
            <a:ext cx="487362" cy="287337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9092" name="Text Box 20"/>
          <p:cNvSpPr txBox="1">
            <a:spLocks noChangeArrowheads="1"/>
          </p:cNvSpPr>
          <p:nvPr/>
        </p:nvSpPr>
        <p:spPr bwMode="auto">
          <a:xfrm>
            <a:off x="776288" y="1989138"/>
            <a:ext cx="1296987" cy="466725"/>
          </a:xfrm>
          <a:prstGeom prst="rect">
            <a:avLst/>
          </a:prstGeom>
          <a:gradFill rotWithShape="1">
            <a:gsLst>
              <a:gs pos="0">
                <a:srgbClr val="69FF69">
                  <a:gamma/>
                  <a:tint val="0"/>
                  <a:invGamma/>
                </a:srgbClr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latin typeface="VNI-Helve" pitchFamily="2" charset="0"/>
              </a:rPr>
              <a:t>pHead</a:t>
            </a:r>
          </a:p>
        </p:txBody>
      </p:sp>
      <p:sp>
        <p:nvSpPr>
          <p:cNvPr id="259093" name="Text Box 21"/>
          <p:cNvSpPr txBox="1">
            <a:spLocks noChangeArrowheads="1"/>
          </p:cNvSpPr>
          <p:nvPr/>
        </p:nvSpPr>
        <p:spPr bwMode="auto">
          <a:xfrm>
            <a:off x="2503488" y="1916113"/>
            <a:ext cx="504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1f</a:t>
            </a:r>
          </a:p>
        </p:txBody>
      </p:sp>
      <p:sp>
        <p:nvSpPr>
          <p:cNvPr id="259094" name="Text Box 22"/>
          <p:cNvSpPr txBox="1">
            <a:spLocks noChangeArrowheads="1"/>
          </p:cNvSpPr>
          <p:nvPr/>
        </p:nvSpPr>
        <p:spPr bwMode="auto">
          <a:xfrm>
            <a:off x="3873500" y="1916113"/>
            <a:ext cx="504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2f</a:t>
            </a:r>
          </a:p>
        </p:txBody>
      </p:sp>
      <p:sp>
        <p:nvSpPr>
          <p:cNvPr id="259095" name="Text Box 23"/>
          <p:cNvSpPr txBox="1">
            <a:spLocks noChangeArrowheads="1"/>
          </p:cNvSpPr>
          <p:nvPr/>
        </p:nvSpPr>
        <p:spPr bwMode="auto">
          <a:xfrm>
            <a:off x="5240338" y="1916113"/>
            <a:ext cx="504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3f</a:t>
            </a:r>
          </a:p>
        </p:txBody>
      </p:sp>
      <p:sp>
        <p:nvSpPr>
          <p:cNvPr id="259096" name="Text Box 24"/>
          <p:cNvSpPr txBox="1">
            <a:spLocks noChangeArrowheads="1"/>
          </p:cNvSpPr>
          <p:nvPr/>
        </p:nvSpPr>
        <p:spPr bwMode="auto">
          <a:xfrm>
            <a:off x="6896100" y="1844675"/>
            <a:ext cx="504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4f</a:t>
            </a:r>
          </a:p>
        </p:txBody>
      </p:sp>
      <p:sp>
        <p:nvSpPr>
          <p:cNvPr id="259097" name="Text Box 25"/>
          <p:cNvSpPr txBox="1">
            <a:spLocks noChangeArrowheads="1"/>
          </p:cNvSpPr>
          <p:nvPr/>
        </p:nvSpPr>
        <p:spPr bwMode="auto">
          <a:xfrm>
            <a:off x="8551863" y="1844675"/>
            <a:ext cx="504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5f</a:t>
            </a:r>
          </a:p>
        </p:txBody>
      </p:sp>
      <p:sp>
        <p:nvSpPr>
          <p:cNvPr id="259098" name="AutoShape 26"/>
          <p:cNvSpPr>
            <a:spLocks noChangeArrowheads="1"/>
          </p:cNvSpPr>
          <p:nvPr/>
        </p:nvSpPr>
        <p:spPr bwMode="auto">
          <a:xfrm>
            <a:off x="2649538" y="2997200"/>
            <a:ext cx="574675" cy="719138"/>
          </a:xfrm>
          <a:prstGeom prst="upArrow">
            <a:avLst>
              <a:gd name="adj1" fmla="val 50000"/>
              <a:gd name="adj2" fmla="val 31285"/>
            </a:avLst>
          </a:prstGeom>
          <a:noFill/>
          <a:ln w="3810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P</a:t>
            </a:r>
          </a:p>
        </p:txBody>
      </p:sp>
      <p:sp>
        <p:nvSpPr>
          <p:cNvPr id="259099" name="Text Box 27"/>
          <p:cNvSpPr txBox="1">
            <a:spLocks noChangeArrowheads="1"/>
          </p:cNvSpPr>
          <p:nvPr/>
        </p:nvSpPr>
        <p:spPr bwMode="auto">
          <a:xfrm>
            <a:off x="6897688" y="4221163"/>
            <a:ext cx="27352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accent2"/>
                </a:solidFill>
              </a:rPr>
              <a:t>Tìm thấy, hàm trả về địa chỉ của nút tìm thấy là 4f</a:t>
            </a:r>
          </a:p>
        </p:txBody>
      </p:sp>
      <p:sp>
        <p:nvSpPr>
          <p:cNvPr id="259101" name="Text Box 29"/>
          <p:cNvSpPr txBox="1">
            <a:spLocks noChangeArrowheads="1"/>
          </p:cNvSpPr>
          <p:nvPr/>
        </p:nvSpPr>
        <p:spPr bwMode="auto">
          <a:xfrm>
            <a:off x="6969125" y="2349500"/>
            <a:ext cx="1062038" cy="588963"/>
          </a:xfrm>
          <a:prstGeom prst="rect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>
                <a:latin typeface="VNI-Helve" pitchFamily="2" charset="0"/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9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 tmFilter="0, 0; .2, .5; .8, .5; 1, 0"/>
                                        <p:tgtEl>
                                          <p:spTgt spid="2590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1000" autoRev="1" fill="hold"/>
                                        <p:tgtEl>
                                          <p:spTgt spid="2590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 tmFilter="0, 0; .2, .5; .8, .5; 1, 0"/>
                                        <p:tgtEl>
                                          <p:spTgt spid="2590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000" autoRev="1" fill="hold"/>
                                        <p:tgtEl>
                                          <p:spTgt spid="2590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5897E-6 -1.85185E-6 L 0.14536 0.00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59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 tmFilter="0, 0; .2, .5; .8, .5; 1, 0"/>
                                        <p:tgtEl>
                                          <p:spTgt spid="2590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1000" autoRev="1" fill="hold"/>
                                        <p:tgtEl>
                                          <p:spTgt spid="2590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 tmFilter="0, 0; .2, .5; .8, .5; 1, 0"/>
                                        <p:tgtEl>
                                          <p:spTgt spid="2590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1000" autoRev="1" fill="hold"/>
                                        <p:tgtEl>
                                          <p:spTgt spid="2590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9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536 0.00023 L 0.29808 0.0002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59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3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 tmFilter="0, 0; .2, .5; .8, .5; 1, 0"/>
                                        <p:tgtEl>
                                          <p:spTgt spid="2590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1000" autoRev="1" fill="hold"/>
                                        <p:tgtEl>
                                          <p:spTgt spid="2590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 tmFilter="0, 0; .2, .5; .8, .5; 1, 0"/>
                                        <p:tgtEl>
                                          <p:spTgt spid="2590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1000" autoRev="1" fill="hold"/>
                                        <p:tgtEl>
                                          <p:spTgt spid="2590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39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808 0.00023 L 0.46523 0.0002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59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4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 tmFilter="0, 0; .2, .5; .8, .5; 1, 0"/>
                                        <p:tgtEl>
                                          <p:spTgt spid="2590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1000" autoRev="1" fill="hold"/>
                                        <p:tgtEl>
                                          <p:spTgt spid="2590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 tmFilter="0, 0; .2, .5; .8, .5; 1, 0"/>
                                        <p:tgtEl>
                                          <p:spTgt spid="2590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1000" autoRev="1" fill="hold"/>
                                        <p:tgtEl>
                                          <p:spTgt spid="2590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5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5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9" grpId="0" animBg="1"/>
      <p:bldP spid="259080" grpId="0" animBg="1"/>
      <p:bldP spid="259081" grpId="0" animBg="1"/>
      <p:bldP spid="259082" grpId="0" animBg="1"/>
      <p:bldP spid="259083" grpId="0" animBg="1"/>
      <p:bldP spid="259083" grpId="1" animBg="1"/>
      <p:bldP spid="259083" grpId="2" animBg="1"/>
      <p:bldP spid="259083" grpId="3" animBg="1"/>
      <p:bldP spid="259083" grpId="4" animBg="1"/>
      <p:bldP spid="259098" grpId="0" animBg="1"/>
      <p:bldP spid="259098" grpId="1" animBg="1"/>
      <p:bldP spid="259098" grpId="2" animBg="1"/>
      <p:bldP spid="259098" grpId="3" animBg="1"/>
      <p:bldP spid="259099" grpId="0"/>
      <p:bldP spid="25910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3600">
                <a:solidFill>
                  <a:srgbClr val="FFF3F3"/>
                </a:solidFill>
              </a:rPr>
              <a:t>Duyệt danh sách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6288" y="1052513"/>
            <a:ext cx="9129712" cy="5805487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/>
              <a:t>Duyệt danh sách là thao tác thường được thực hiện khi có nhu cầu cần xử lý các phần tử trong danh sách như: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US"/>
              <a:t>Đếm các phần tử trong danh sách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US"/>
              <a:t>Tìm tất cả các phần tử trong danh sách thảo điều kiện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US"/>
              <a:t>Hủy toàn bộ danh sách</a:t>
            </a:r>
          </a:p>
          <a:p>
            <a:pPr lvl="1">
              <a:buFont typeface="Wingdings" pitchFamily="2" charset="2"/>
              <a:buChar char="§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3600">
                <a:solidFill>
                  <a:srgbClr val="FFF3F3"/>
                </a:solidFill>
              </a:rPr>
              <a:t>Thuật toán duyệt danh sách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6288" y="1125538"/>
            <a:ext cx="9129712" cy="573246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u="sng"/>
              <a:t>Bước 1</a:t>
            </a:r>
            <a:r>
              <a:rPr lang="en-US"/>
              <a:t>: 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/>
              <a:t>p = pHead;</a:t>
            </a:r>
            <a:r>
              <a:rPr lang="en-US" sz="1800"/>
              <a:t>// p lưu địa chỉ của phần tử đầu trong List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u="sng"/>
              <a:t>Bước 2</a:t>
            </a:r>
            <a:r>
              <a:rPr lang="en-US"/>
              <a:t>: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/>
              <a:t>Trong khi (danh sách chưa hết) thực hiện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/>
              <a:t>		+ xử lý phần tử p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/>
              <a:t>	  + p=p-&gt;pNext;// qua phần tử kế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3600">
                <a:solidFill>
                  <a:srgbClr val="FFF3F3"/>
                </a:solidFill>
              </a:rPr>
              <a:t>Cài đặt in các phần tử trong List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/>
              <a:t>	</a:t>
            </a:r>
            <a:r>
              <a:rPr lang="en-US" sz="2800">
                <a:solidFill>
                  <a:srgbClr val="0000FF"/>
                </a:solidFill>
              </a:rPr>
              <a:t>void</a:t>
            </a:r>
            <a:r>
              <a:rPr lang="en-US" sz="2800"/>
              <a:t> PrintList(List l)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800"/>
              <a:t>	{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800"/>
              <a:t>		</a:t>
            </a:r>
            <a:r>
              <a:rPr lang="en-US" sz="2800">
                <a:solidFill>
                  <a:srgbClr val="0000FF"/>
                </a:solidFill>
              </a:rPr>
              <a:t>Node</a:t>
            </a:r>
            <a:r>
              <a:rPr lang="en-US" sz="2800"/>
              <a:t> *p;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800"/>
              <a:t>		p=l.pHead;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800"/>
              <a:t>		</a:t>
            </a:r>
            <a:r>
              <a:rPr lang="en-US" sz="2800">
                <a:solidFill>
                  <a:srgbClr val="0000FF"/>
                </a:solidFill>
              </a:rPr>
              <a:t>while</a:t>
            </a:r>
            <a:r>
              <a:rPr lang="en-US" sz="2800"/>
              <a:t>(p!=NULL)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800"/>
              <a:t>		{	</a:t>
            </a:r>
            <a:r>
              <a:rPr lang="en-US" sz="2800">
                <a:solidFill>
                  <a:srgbClr val="0000FF"/>
                </a:solidFill>
              </a:rPr>
              <a:t>printf</a:t>
            </a:r>
            <a:r>
              <a:rPr lang="en-US" sz="2800"/>
              <a:t>(“%d     ”, p-&gt;Info);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800"/>
              <a:t>			p=p-&gt;pNext;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800"/>
              <a:t>		}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800"/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3600">
                <a:solidFill>
                  <a:srgbClr val="FFF3F3"/>
                </a:solidFill>
              </a:rPr>
              <a:t>Cài đặt hàm main()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Char char="Ø"/>
            </a:pPr>
            <a:r>
              <a:rPr lang="en-US" sz="2800"/>
              <a:t>Yêu cầu: Viết chương trình thành lập 1 xâu đơn, trong đó thành phần dữ liệu của mỗi nút là 1 số nguyên dương. 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800"/>
              <a:t>Liệt kê tất thành phần dữ liệu của tất cả các nút trong xâu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800"/>
              <a:t>Tìm 1 phần tử có khoá bằng x trong xâu.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800"/>
              <a:t>Xoá 1 phần tử đầu xâu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800"/>
              <a:t>Xo</a:t>
            </a:r>
            <a:r>
              <a:rPr lang="en-US"/>
              <a:t>á 1 phần tử có khoá bằng x trong xâu</a:t>
            </a:r>
            <a:endParaRPr lang="en-US" sz="2800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800"/>
              <a:t>Sắp xếp xâu tăng dần theo thành phần dữ liệu (Info)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800"/>
              <a:t>Ch</a:t>
            </a:r>
            <a:r>
              <a:rPr lang="en-US"/>
              <a:t>èn 1 phần tử vào xâu, sao cho sau khi chèn xâu vẫn tăng dần theo trường dữ liệu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/>
              <a:t>..vv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776288" y="0"/>
            <a:ext cx="9129712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3600">
                <a:solidFill>
                  <a:srgbClr val="FFF3F3"/>
                </a:solidFill>
              </a:rPr>
              <a:t>Cài đặt hàm main() (tt)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void 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{ 	LIST  l1; Node *p; int 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 	CreateList(l1);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	do{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		printf(“nhap x=”); scanf(“%d”,&amp;x);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		if(x&gt;0)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		{ 	p = CreateNode(x);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			AddHead(l1,x);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		}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	}while(x&gt;0);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	printf(“Danh sách mới thành lập là\n”);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	PrintList(l1);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	printf(“nhập x cần tìm x=”); scanf(“%d”,&amp;x);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3600">
                <a:solidFill>
                  <a:srgbClr val="FFF3F3"/>
                </a:solidFill>
              </a:rPr>
              <a:t>Cài đặt hàm main() (tt)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/>
              <a:t>	</a:t>
            </a:r>
            <a:r>
              <a:rPr lang="en-US" sz="2800"/>
              <a:t>	p = Search(l1,x);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800"/>
              <a:t>		if(p==NULL) printf(“không tìm thấy”);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800"/>
              <a:t>		else printf(“tìm thấy”);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800"/>
              <a:t>		RemoveHead(l1,x);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800"/>
              <a:t>		printf(“danh sách sau khi xóa\n”);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800"/>
              <a:t>		PrintList(l1);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800"/>
              <a:t>		printf(“nhập khoá cần xoá\n”);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800"/>
              <a:t>		scanf(“%d”,&amp;x);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800"/>
              <a:t>		RemoveX(l1,x);</a:t>
            </a:r>
          </a:p>
          <a:p>
            <a:pPr>
              <a:lnSpc>
                <a:spcPct val="120000"/>
              </a:lnSpc>
              <a:buFontTx/>
              <a:buNone/>
            </a:pPr>
            <a:endParaRPr lang="en-US"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3600">
                <a:solidFill>
                  <a:srgbClr val="FFF3F3"/>
                </a:solidFill>
              </a:rPr>
              <a:t>Cài đặt hàm main() (tt)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/>
              <a:t>		printf(“danh sách sau khi xoá”);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/>
              <a:t>		PrintfList(l1);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/>
              <a:t>		SelectionSort(l1);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/>
              <a:t>		printf(“Danh sách sau khi sắp xếp”);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/>
              <a:t>		PrintfList(l1);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/>
              <a:t>		RemoveList(l1);</a:t>
            </a:r>
          </a:p>
          <a:p>
            <a:pPr>
              <a:buFontTx/>
              <a:buNone/>
            </a:pPr>
            <a:r>
              <a:rPr lang="en-US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solidFill>
                  <a:srgbClr val="FFF3F3"/>
                </a:solidFill>
              </a:rPr>
              <a:t>CTDL của DSLK đơn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6288" y="692150"/>
            <a:ext cx="9129712" cy="609282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 err="1">
                <a:solidFill>
                  <a:srgbClr val="080808"/>
                </a:solidFill>
                <a:cs typeface="Courier New" pitchFamily="49" charset="0"/>
              </a:rPr>
              <a:t>C</a:t>
            </a:r>
            <a:r>
              <a:rPr lang="en-US" sz="2800" dirty="0" err="1"/>
              <a:t>ấu</a:t>
            </a:r>
            <a:r>
              <a:rPr lang="en-US" sz="2800" dirty="0"/>
              <a:t> </a:t>
            </a:r>
            <a:r>
              <a:rPr lang="en-US" sz="2800" dirty="0" err="1"/>
              <a:t>trúc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1 </a:t>
            </a:r>
            <a:r>
              <a:rPr lang="en-US" sz="2800" dirty="0" err="1"/>
              <a:t>nút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List </a:t>
            </a:r>
            <a:r>
              <a:rPr lang="en-US" sz="2800" dirty="0" err="1"/>
              <a:t>đơn</a:t>
            </a:r>
            <a:endParaRPr lang="en-US" sz="2800" dirty="0">
              <a:solidFill>
                <a:srgbClr val="080808"/>
              </a:solidFill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typedef</a:t>
            </a:r>
            <a:r>
              <a:rPr lang="en-US" dirty="0" smtClean="0">
                <a:solidFill>
                  <a:srgbClr val="080808"/>
                </a:solidFill>
                <a:cs typeface="Courier New" pitchFamily="49" charset="0"/>
              </a:rPr>
              <a:t> 	</a:t>
            </a:r>
            <a:r>
              <a:rPr lang="en-US" dirty="0" err="1" smtClean="0">
                <a:solidFill>
                  <a:srgbClr val="080808"/>
                </a:solidFill>
                <a:cs typeface="Courier New" pitchFamily="49" charset="0"/>
              </a:rPr>
              <a:t>struct</a:t>
            </a:r>
            <a:r>
              <a:rPr lang="en-US" dirty="0" smtClean="0">
                <a:solidFill>
                  <a:srgbClr val="080808"/>
                </a:solidFill>
                <a:cs typeface="Courier New" pitchFamily="49" charset="0"/>
              </a:rPr>
              <a:t>  </a:t>
            </a:r>
            <a:r>
              <a:rPr lang="en-US" dirty="0" err="1">
                <a:solidFill>
                  <a:srgbClr val="080808"/>
                </a:solidFill>
                <a:cs typeface="Courier New" pitchFamily="49" charset="0"/>
              </a:rPr>
              <a:t>tagNode</a:t>
            </a:r>
            <a:r>
              <a:rPr lang="en-US" dirty="0">
                <a:solidFill>
                  <a:srgbClr val="080808"/>
                </a:solidFill>
                <a:cs typeface="Courier New" pitchFamily="49" charset="0"/>
              </a:rPr>
              <a:t> </a:t>
            </a:r>
          </a:p>
          <a:p>
            <a:pPr lvl="1">
              <a:buFontTx/>
              <a:buNone/>
            </a:pPr>
            <a:r>
              <a:rPr lang="en-US" dirty="0">
                <a:solidFill>
                  <a:srgbClr val="080808"/>
                </a:solidFill>
                <a:cs typeface="Courier New" pitchFamily="49" charset="0"/>
              </a:rPr>
              <a:t>{	Data   	Info;  	</a:t>
            </a:r>
            <a:r>
              <a:rPr lang="en-US" sz="2400" dirty="0">
                <a:solidFill>
                  <a:srgbClr val="080808"/>
                </a:solidFill>
                <a:cs typeface="Courier New" pitchFamily="49" charset="0"/>
              </a:rPr>
              <a:t>// </a:t>
            </a:r>
            <a:r>
              <a:rPr lang="en-US" sz="2400" dirty="0" err="1">
                <a:solidFill>
                  <a:srgbClr val="080808"/>
                </a:solidFill>
                <a:cs typeface="Courier New" pitchFamily="49" charset="0"/>
              </a:rPr>
              <a:t>Lưu</a:t>
            </a:r>
            <a:r>
              <a:rPr lang="en-US" sz="2400" dirty="0">
                <a:solidFill>
                  <a:srgbClr val="080808"/>
                </a:solidFill>
                <a:cs typeface="Courier New" pitchFamily="49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cs typeface="Courier New" pitchFamily="49" charset="0"/>
              </a:rPr>
              <a:t>thông</a:t>
            </a:r>
            <a:r>
              <a:rPr lang="en-US" sz="2400" dirty="0">
                <a:solidFill>
                  <a:srgbClr val="080808"/>
                </a:solidFill>
                <a:cs typeface="Courier New" pitchFamily="49" charset="0"/>
              </a:rPr>
              <a:t> tin </a:t>
            </a:r>
            <a:r>
              <a:rPr lang="en-US" sz="2400" dirty="0" err="1">
                <a:solidFill>
                  <a:srgbClr val="080808"/>
                </a:solidFill>
                <a:cs typeface="Courier New" pitchFamily="49" charset="0"/>
              </a:rPr>
              <a:t>bản</a:t>
            </a:r>
            <a:r>
              <a:rPr lang="en-US" sz="2400" dirty="0">
                <a:solidFill>
                  <a:srgbClr val="080808"/>
                </a:solidFill>
                <a:cs typeface="Courier New" pitchFamily="49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cs typeface="Courier New" pitchFamily="49" charset="0"/>
              </a:rPr>
              <a:t>thân</a:t>
            </a:r>
            <a:endParaRPr lang="en-US" sz="2400" dirty="0">
              <a:solidFill>
                <a:srgbClr val="080808"/>
              </a:solidFill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dirty="0">
                <a:solidFill>
                  <a:srgbClr val="080808"/>
                </a:solidFill>
                <a:cs typeface="Courier New" pitchFamily="49" charset="0"/>
              </a:rPr>
              <a:t>	</a:t>
            </a:r>
            <a:r>
              <a:rPr lang="en-US" dirty="0" err="1" smtClean="0">
                <a:solidFill>
                  <a:srgbClr val="080808"/>
                </a:solidFill>
                <a:cs typeface="Courier New" pitchFamily="49" charset="0"/>
              </a:rPr>
              <a:t>struct</a:t>
            </a:r>
            <a:r>
              <a:rPr lang="en-US" dirty="0" smtClean="0">
                <a:solidFill>
                  <a:srgbClr val="080808"/>
                </a:solidFill>
                <a:cs typeface="Courier New" pitchFamily="49" charset="0"/>
              </a:rPr>
              <a:t>  </a:t>
            </a:r>
            <a:r>
              <a:rPr lang="en-US" dirty="0" err="1" smtClean="0">
                <a:solidFill>
                  <a:srgbClr val="080808"/>
                </a:solidFill>
                <a:cs typeface="Courier New" pitchFamily="49" charset="0"/>
              </a:rPr>
              <a:t>tagNode</a:t>
            </a:r>
            <a:r>
              <a:rPr lang="en-US" dirty="0" smtClean="0">
                <a:solidFill>
                  <a:srgbClr val="080808"/>
                </a:solidFill>
                <a:cs typeface="Courier New" pitchFamily="49" charset="0"/>
              </a:rPr>
              <a:t>  </a:t>
            </a:r>
            <a:r>
              <a:rPr lang="en-US" dirty="0">
                <a:solidFill>
                  <a:srgbClr val="080808"/>
                </a:solidFill>
                <a:cs typeface="Courier New" pitchFamily="49" charset="0"/>
              </a:rPr>
              <a:t>*</a:t>
            </a:r>
            <a:r>
              <a:rPr lang="en-US" dirty="0" err="1">
                <a:solidFill>
                  <a:srgbClr val="080808"/>
                </a:solidFill>
                <a:cs typeface="Courier New" pitchFamily="49" charset="0"/>
              </a:rPr>
              <a:t>pNext</a:t>
            </a:r>
            <a:r>
              <a:rPr lang="en-US" dirty="0">
                <a:solidFill>
                  <a:srgbClr val="080808"/>
                </a:solidFill>
                <a:cs typeface="Courier New" pitchFamily="49" charset="0"/>
              </a:rPr>
              <a:t>; </a:t>
            </a:r>
            <a:r>
              <a:rPr lang="en-US" sz="2000" dirty="0">
                <a:solidFill>
                  <a:srgbClr val="080808"/>
                </a:solidFill>
                <a:cs typeface="Courier New" pitchFamily="49" charset="0"/>
              </a:rPr>
              <a:t>//</a:t>
            </a:r>
            <a:r>
              <a:rPr lang="en-US" sz="2000" dirty="0" err="1">
                <a:solidFill>
                  <a:srgbClr val="080808"/>
                </a:solidFill>
                <a:cs typeface="Courier New" pitchFamily="49" charset="0"/>
              </a:rPr>
              <a:t>Lưu</a:t>
            </a:r>
            <a:r>
              <a:rPr lang="en-US" sz="2000" dirty="0">
                <a:solidFill>
                  <a:srgbClr val="080808"/>
                </a:solidFill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80808"/>
                </a:solidFill>
                <a:cs typeface="Courier New" pitchFamily="49" charset="0"/>
              </a:rPr>
              <a:t>địa</a:t>
            </a:r>
            <a:r>
              <a:rPr lang="en-US" sz="2000" dirty="0">
                <a:solidFill>
                  <a:srgbClr val="080808"/>
                </a:solidFill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80808"/>
                </a:solidFill>
                <a:cs typeface="Courier New" pitchFamily="49" charset="0"/>
              </a:rPr>
              <a:t>chỉ</a:t>
            </a:r>
            <a:r>
              <a:rPr lang="en-US" sz="2000" dirty="0">
                <a:solidFill>
                  <a:srgbClr val="080808"/>
                </a:solidFill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80808"/>
                </a:solidFill>
                <a:cs typeface="Courier New" pitchFamily="49" charset="0"/>
              </a:rPr>
              <a:t>của</a:t>
            </a:r>
            <a:r>
              <a:rPr lang="en-US" sz="2000" dirty="0">
                <a:solidFill>
                  <a:srgbClr val="080808"/>
                </a:solidFill>
                <a:cs typeface="Courier New" pitchFamily="49" charset="0"/>
              </a:rPr>
              <a:t> Node </a:t>
            </a:r>
            <a:r>
              <a:rPr lang="en-US" sz="2000" dirty="0" err="1">
                <a:solidFill>
                  <a:srgbClr val="080808"/>
                </a:solidFill>
                <a:cs typeface="Courier New" pitchFamily="49" charset="0"/>
              </a:rPr>
              <a:t>đứng</a:t>
            </a:r>
            <a:r>
              <a:rPr lang="en-US" sz="2000" dirty="0">
                <a:solidFill>
                  <a:srgbClr val="080808"/>
                </a:solidFill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80808"/>
                </a:solidFill>
                <a:cs typeface="Courier New" pitchFamily="49" charset="0"/>
              </a:rPr>
              <a:t>sau</a:t>
            </a:r>
            <a:endParaRPr lang="en-US" sz="2000" dirty="0">
              <a:solidFill>
                <a:srgbClr val="080808"/>
              </a:solidFill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dirty="0">
                <a:solidFill>
                  <a:srgbClr val="080808"/>
                </a:solidFill>
                <a:cs typeface="Times New Roman" pitchFamily="18" charset="0"/>
              </a:rPr>
              <a:t>}</a:t>
            </a:r>
            <a:r>
              <a:rPr lang="en-US" dirty="0">
                <a:solidFill>
                  <a:srgbClr val="0000FF"/>
                </a:solidFill>
              </a:rPr>
              <a:t>Node</a:t>
            </a:r>
            <a:r>
              <a:rPr lang="en-US" dirty="0">
                <a:solidFill>
                  <a:srgbClr val="080808"/>
                </a:solidFill>
                <a:cs typeface="Times New Roman" pitchFamily="18" charset="0"/>
              </a:rPr>
              <a:t>;</a:t>
            </a:r>
            <a:r>
              <a:rPr lang="en-US" dirty="0">
                <a:solidFill>
                  <a:srgbClr val="080808"/>
                </a:solidFill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err="1">
                <a:solidFill>
                  <a:srgbClr val="080808"/>
                </a:solidFill>
              </a:rPr>
              <a:t>C</a:t>
            </a:r>
            <a:r>
              <a:rPr lang="en-US" sz="2800" dirty="0" err="1"/>
              <a:t>ấu</a:t>
            </a:r>
            <a:r>
              <a:rPr lang="en-US" sz="2800" dirty="0"/>
              <a:t> </a:t>
            </a:r>
            <a:r>
              <a:rPr lang="en-US" sz="2800" dirty="0" err="1"/>
              <a:t>trúc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DSLK </a:t>
            </a:r>
            <a:r>
              <a:rPr lang="en-US" sz="2800" dirty="0" err="1"/>
              <a:t>đơn</a:t>
            </a:r>
            <a:endParaRPr lang="en-US" sz="2800" dirty="0">
              <a:solidFill>
                <a:srgbClr val="080808"/>
              </a:solidFill>
            </a:endParaRPr>
          </a:p>
          <a:p>
            <a:pPr lvl="1">
              <a:buFontTx/>
              <a:buNone/>
            </a:pPr>
            <a:r>
              <a:rPr lang="en-US" dirty="0" err="1">
                <a:solidFill>
                  <a:srgbClr val="0000FF"/>
                </a:solidFill>
              </a:rPr>
              <a:t>typedef</a:t>
            </a:r>
            <a:r>
              <a:rPr lang="en-US" dirty="0">
                <a:solidFill>
                  <a:srgbClr val="080808"/>
                </a:solidFill>
                <a:cs typeface="Times New Roman" pitchFamily="18" charset="0"/>
              </a:rPr>
              <a:t> 	</a:t>
            </a:r>
            <a:r>
              <a:rPr lang="en-US" dirty="0" err="1">
                <a:solidFill>
                  <a:srgbClr val="080808"/>
                </a:solidFill>
                <a:cs typeface="Times New Roman" pitchFamily="18" charset="0"/>
              </a:rPr>
              <a:t>struct</a:t>
            </a:r>
            <a:r>
              <a:rPr lang="en-US" dirty="0">
                <a:solidFill>
                  <a:srgbClr val="080808"/>
                </a:solidFill>
                <a:cs typeface="Times New Roman" pitchFamily="18" charset="0"/>
              </a:rPr>
              <a:t>  </a:t>
            </a:r>
            <a:r>
              <a:rPr lang="en-US" dirty="0" err="1">
                <a:solidFill>
                  <a:srgbClr val="080808"/>
                </a:solidFill>
                <a:cs typeface="Times New Roman" pitchFamily="18" charset="0"/>
              </a:rPr>
              <a:t>tagList</a:t>
            </a:r>
            <a:r>
              <a:rPr lang="en-US" dirty="0">
                <a:solidFill>
                  <a:srgbClr val="080808"/>
                </a:solidFill>
                <a:cs typeface="Times New Roman" pitchFamily="18" charset="0"/>
              </a:rPr>
              <a:t> </a:t>
            </a:r>
          </a:p>
          <a:p>
            <a:pPr lvl="1">
              <a:buFontTx/>
              <a:buNone/>
            </a:pPr>
            <a:r>
              <a:rPr lang="en-US" dirty="0">
                <a:solidFill>
                  <a:srgbClr val="080808"/>
                </a:solidFill>
                <a:cs typeface="Times New Roman" pitchFamily="18" charset="0"/>
              </a:rPr>
              <a:t>{	</a:t>
            </a:r>
            <a:r>
              <a:rPr lang="en-US" dirty="0">
                <a:solidFill>
                  <a:srgbClr val="0000FF"/>
                </a:solidFill>
              </a:rPr>
              <a:t>Node</a:t>
            </a:r>
            <a:r>
              <a:rPr lang="en-US" dirty="0">
                <a:solidFill>
                  <a:srgbClr val="080808"/>
                </a:solidFill>
                <a:cs typeface="Times New Roman" pitchFamily="18" charset="0"/>
              </a:rPr>
              <a:t>  *</a:t>
            </a:r>
            <a:r>
              <a:rPr lang="en-US" dirty="0" err="1">
                <a:solidFill>
                  <a:srgbClr val="080808"/>
                </a:solidFill>
                <a:cs typeface="Times New Roman" pitchFamily="18" charset="0"/>
              </a:rPr>
              <a:t>pHead</a:t>
            </a:r>
            <a:r>
              <a:rPr lang="en-US" dirty="0">
                <a:solidFill>
                  <a:srgbClr val="080808"/>
                </a:solidFill>
                <a:cs typeface="Times New Roman" pitchFamily="18" charset="0"/>
              </a:rPr>
              <a:t>;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//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Lưu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địa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chỉ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Node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đầu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tiên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trong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List</a:t>
            </a:r>
          </a:p>
          <a:p>
            <a:pPr lvl="1">
              <a:buFontTx/>
              <a:buNone/>
            </a:pPr>
            <a:r>
              <a:rPr lang="en-US" dirty="0">
                <a:solidFill>
                  <a:srgbClr val="080808"/>
                </a:solidFill>
                <a:cs typeface="Times New Roman" pitchFamily="18" charset="0"/>
              </a:rPr>
              <a:t>	</a:t>
            </a:r>
            <a:r>
              <a:rPr lang="en-US" dirty="0">
                <a:solidFill>
                  <a:srgbClr val="0000FF"/>
                </a:solidFill>
              </a:rPr>
              <a:t>Node</a:t>
            </a:r>
            <a:r>
              <a:rPr lang="en-US" dirty="0">
                <a:solidFill>
                  <a:srgbClr val="080808"/>
                </a:solidFill>
                <a:cs typeface="Times New Roman" pitchFamily="18" charset="0"/>
              </a:rPr>
              <a:t>  *</a:t>
            </a:r>
            <a:r>
              <a:rPr lang="en-US" dirty="0" err="1">
                <a:solidFill>
                  <a:srgbClr val="080808"/>
                </a:solidFill>
                <a:cs typeface="Times New Roman" pitchFamily="18" charset="0"/>
              </a:rPr>
              <a:t>pTail</a:t>
            </a:r>
            <a:r>
              <a:rPr lang="en-US" dirty="0">
                <a:solidFill>
                  <a:srgbClr val="080808"/>
                </a:solidFill>
                <a:cs typeface="Times New Roman" pitchFamily="18" charset="0"/>
              </a:rPr>
              <a:t>; 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//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Lưu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địa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chỉ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của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Node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cuối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cùng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trong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List</a:t>
            </a:r>
          </a:p>
          <a:p>
            <a:pPr lvl="1">
              <a:buFontTx/>
              <a:buNone/>
            </a:pPr>
            <a:r>
              <a:rPr lang="en-US" dirty="0">
                <a:solidFill>
                  <a:srgbClr val="080808"/>
                </a:solidFill>
                <a:cs typeface="Times New Roman" pitchFamily="18" charset="0"/>
              </a:rPr>
              <a:t>}</a:t>
            </a:r>
            <a:r>
              <a:rPr lang="en-US" dirty="0">
                <a:solidFill>
                  <a:srgbClr val="0000FF"/>
                </a:solidFill>
              </a:rPr>
              <a:t>LIST</a:t>
            </a:r>
            <a:r>
              <a:rPr lang="en-US" dirty="0">
                <a:solidFill>
                  <a:srgbClr val="080808"/>
                </a:solidFill>
                <a:cs typeface="Times New Roman" pitchFamily="18" charset="0"/>
              </a:rPr>
              <a:t>;		</a:t>
            </a:r>
            <a:r>
              <a:rPr lang="en-US" sz="2400" dirty="0">
                <a:solidFill>
                  <a:srgbClr val="080808"/>
                </a:solidFill>
                <a:cs typeface="Courier New" pitchFamily="49" charset="0"/>
              </a:rPr>
              <a:t>// </a:t>
            </a:r>
            <a:r>
              <a:rPr lang="en-US" sz="2400" dirty="0" err="1">
                <a:solidFill>
                  <a:srgbClr val="080808"/>
                </a:solidFill>
                <a:cs typeface="Courier New" pitchFamily="49" charset="0"/>
              </a:rPr>
              <a:t>kiểu</a:t>
            </a:r>
            <a:r>
              <a:rPr lang="en-US" sz="2400" dirty="0">
                <a:solidFill>
                  <a:srgbClr val="080808"/>
                </a:solidFill>
                <a:cs typeface="Courier New" pitchFamily="49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cs typeface="Courier New" pitchFamily="49" charset="0"/>
              </a:rPr>
              <a:t>danh</a:t>
            </a:r>
            <a:r>
              <a:rPr lang="en-US" sz="2400" dirty="0">
                <a:solidFill>
                  <a:srgbClr val="080808"/>
                </a:solidFill>
                <a:cs typeface="Courier New" pitchFamily="49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cs typeface="Courier New" pitchFamily="49" charset="0"/>
              </a:rPr>
              <a:t>sách</a:t>
            </a:r>
            <a:r>
              <a:rPr lang="en-US" sz="2400" dirty="0">
                <a:solidFill>
                  <a:srgbClr val="080808"/>
                </a:solidFill>
                <a:cs typeface="Courier New" pitchFamily="49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cs typeface="Courier New" pitchFamily="49" charset="0"/>
              </a:rPr>
              <a:t>liên</a:t>
            </a:r>
            <a:r>
              <a:rPr lang="en-US" sz="2400" dirty="0">
                <a:solidFill>
                  <a:srgbClr val="080808"/>
                </a:solidFill>
                <a:cs typeface="Courier New" pitchFamily="49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cs typeface="Courier New" pitchFamily="49" charset="0"/>
              </a:rPr>
              <a:t>kết</a:t>
            </a:r>
            <a:r>
              <a:rPr lang="en-US" sz="2400" dirty="0">
                <a:solidFill>
                  <a:srgbClr val="080808"/>
                </a:solidFill>
                <a:cs typeface="Courier New" pitchFamily="49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cs typeface="Courier New" pitchFamily="49" charset="0"/>
              </a:rPr>
              <a:t>đơn</a:t>
            </a:r>
            <a:endParaRPr lang="en-US" sz="2400" dirty="0">
              <a:solidFill>
                <a:srgbClr val="080808"/>
              </a:solidFill>
              <a:cs typeface="Courier New" pitchFamily="49" charset="0"/>
            </a:endParaRPr>
          </a:p>
        </p:txBody>
      </p:sp>
      <p:grpSp>
        <p:nvGrpSpPr>
          <p:cNvPr id="252937" name="Group 9"/>
          <p:cNvGrpSpPr>
            <a:grpSpLocks/>
          </p:cNvGrpSpPr>
          <p:nvPr/>
        </p:nvGrpSpPr>
        <p:grpSpPr bwMode="auto">
          <a:xfrm>
            <a:off x="6348413" y="3068638"/>
            <a:ext cx="3429000" cy="1187450"/>
            <a:chOff x="3954" y="2251"/>
            <a:chExt cx="2160" cy="748"/>
          </a:xfrm>
        </p:grpSpPr>
        <p:sp>
          <p:nvSpPr>
            <p:cNvPr id="252935" name="Text Box 7"/>
            <p:cNvSpPr txBox="1">
              <a:spLocks noChangeArrowheads="1"/>
            </p:cNvSpPr>
            <p:nvPr/>
          </p:nvSpPr>
          <p:spPr bwMode="auto">
            <a:xfrm>
              <a:off x="4798" y="2568"/>
              <a:ext cx="319" cy="428"/>
            </a:xfrm>
            <a:prstGeom prst="rect">
              <a:avLst/>
            </a:prstGeom>
            <a:gradFill rotWithShape="1">
              <a:gsLst>
                <a:gs pos="0">
                  <a:srgbClr val="69FF69">
                    <a:gamma/>
                    <a:tint val="0"/>
                    <a:invGamma/>
                  </a:srgbClr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3600" b="1">
                <a:latin typeface="VNI-Helve" pitchFamily="2" charset="0"/>
              </a:endParaRPr>
            </a:p>
          </p:txBody>
        </p:sp>
        <p:grpSp>
          <p:nvGrpSpPr>
            <p:cNvPr id="252936" name="Group 8"/>
            <p:cNvGrpSpPr>
              <a:grpSpLocks/>
            </p:cNvGrpSpPr>
            <p:nvPr/>
          </p:nvGrpSpPr>
          <p:grpSpPr bwMode="auto">
            <a:xfrm>
              <a:off x="3954" y="2251"/>
              <a:ext cx="2160" cy="748"/>
              <a:chOff x="3954" y="2251"/>
              <a:chExt cx="2160" cy="748"/>
            </a:xfrm>
          </p:grpSpPr>
          <p:sp>
            <p:nvSpPr>
              <p:cNvPr id="252932" name="Text Box 4"/>
              <p:cNvSpPr txBox="1">
                <a:spLocks noChangeArrowheads="1"/>
              </p:cNvSpPr>
              <p:nvPr/>
            </p:nvSpPr>
            <p:spPr bwMode="auto">
              <a:xfrm>
                <a:off x="3954" y="2571"/>
                <a:ext cx="850" cy="428"/>
              </a:xfrm>
              <a:prstGeom prst="rect">
                <a:avLst/>
              </a:prstGeom>
              <a:gradFill rotWithShape="1">
                <a:gsLst>
                  <a:gs pos="0">
                    <a:srgbClr val="69FF69">
                      <a:gamma/>
                      <a:tint val="0"/>
                      <a:invGamma/>
                    </a:srgbClr>
                  </a:gs>
                  <a:gs pos="100000">
                    <a:srgbClr val="69FF69">
                      <a:alpha val="60001"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3600" b="1">
                    <a:latin typeface="VNI-Helve" pitchFamily="2" charset="0"/>
                  </a:rPr>
                  <a:t>Info</a:t>
                </a:r>
              </a:p>
            </p:txBody>
          </p:sp>
          <p:sp>
            <p:nvSpPr>
              <p:cNvPr id="252933" name="Line 5"/>
              <p:cNvSpPr>
                <a:spLocks noChangeShapeType="1"/>
              </p:cNvSpPr>
              <p:nvPr/>
            </p:nvSpPr>
            <p:spPr bwMode="auto">
              <a:xfrm>
                <a:off x="4945" y="2795"/>
                <a:ext cx="1169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2934" name="Text Box 6"/>
              <p:cNvSpPr txBox="1">
                <a:spLocks noChangeArrowheads="1"/>
              </p:cNvSpPr>
              <p:nvPr/>
            </p:nvSpPr>
            <p:spPr bwMode="auto">
              <a:xfrm>
                <a:off x="5158" y="2251"/>
                <a:ext cx="85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66"/>
                    </a:solidFill>
                  </a14:hiddenFill>
                </a:ext>
                <a:ext uri="{91240B29-F687-4F45-9708-019B960494DF}">
                  <a14:hiddenLine xmlns:a14="http://schemas.microsoft.com/office/drawing/2010/main" w="762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sz="3200">
                    <a:latin typeface="VNI-Times" pitchFamily="2" charset="0"/>
                  </a:rPr>
                  <a:t>pNext</a:t>
                </a:r>
                <a:endParaRPr lang="en-US" sz="3200" baseline="-25000">
                  <a:latin typeface="VNI-Times" pitchFamily="2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3600">
                <a:solidFill>
                  <a:srgbClr val="FFF3F3"/>
                </a:solidFill>
              </a:rPr>
              <a:t>Ví dụ tổ chức DSLK đơn trong bộ nhớ</a:t>
            </a:r>
          </a:p>
        </p:txBody>
      </p:sp>
      <p:grpSp>
        <p:nvGrpSpPr>
          <p:cNvPr id="254015" name="Group 63"/>
          <p:cNvGrpSpPr>
            <a:grpSpLocks/>
          </p:cNvGrpSpPr>
          <p:nvPr/>
        </p:nvGrpSpPr>
        <p:grpSpPr bwMode="auto">
          <a:xfrm>
            <a:off x="1136650" y="1381125"/>
            <a:ext cx="7488238" cy="1831975"/>
            <a:chOff x="716" y="663"/>
            <a:chExt cx="4717" cy="1154"/>
          </a:xfrm>
        </p:grpSpPr>
        <p:grpSp>
          <p:nvGrpSpPr>
            <p:cNvPr id="253956" name="Group 4"/>
            <p:cNvGrpSpPr>
              <a:grpSpLocks/>
            </p:cNvGrpSpPr>
            <p:nvPr/>
          </p:nvGrpSpPr>
          <p:grpSpPr bwMode="auto">
            <a:xfrm>
              <a:off x="1017" y="1231"/>
              <a:ext cx="4416" cy="586"/>
              <a:chOff x="864" y="2054"/>
              <a:chExt cx="4416" cy="586"/>
            </a:xfrm>
          </p:grpSpPr>
          <p:sp>
            <p:nvSpPr>
              <p:cNvPr id="253957" name="Rectangle 5"/>
              <p:cNvSpPr>
                <a:spLocks noChangeArrowheads="1"/>
              </p:cNvSpPr>
              <p:nvPr/>
            </p:nvSpPr>
            <p:spPr bwMode="auto">
              <a:xfrm>
                <a:off x="1344" y="2304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sz="2800"/>
                  <a:t>4f</a:t>
                </a:r>
              </a:p>
            </p:txBody>
          </p:sp>
          <p:sp>
            <p:nvSpPr>
              <p:cNvPr id="253958" name="Rectangle 6"/>
              <p:cNvSpPr>
                <a:spLocks noChangeArrowheads="1"/>
              </p:cNvSpPr>
              <p:nvPr/>
            </p:nvSpPr>
            <p:spPr bwMode="auto">
              <a:xfrm>
                <a:off x="864" y="2304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sz="2800"/>
                  <a:t>4</a:t>
                </a:r>
              </a:p>
            </p:txBody>
          </p:sp>
          <p:sp>
            <p:nvSpPr>
              <p:cNvPr id="253959" name="Line 7"/>
              <p:cNvSpPr>
                <a:spLocks noChangeShapeType="1"/>
              </p:cNvSpPr>
              <p:nvPr/>
            </p:nvSpPr>
            <p:spPr bwMode="auto">
              <a:xfrm>
                <a:off x="864" y="2304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3960" name="Line 8"/>
              <p:cNvSpPr>
                <a:spLocks noChangeShapeType="1"/>
              </p:cNvSpPr>
              <p:nvPr/>
            </p:nvSpPr>
            <p:spPr bwMode="auto">
              <a:xfrm>
                <a:off x="864" y="2640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3961" name="Line 9"/>
              <p:cNvSpPr>
                <a:spLocks noChangeShapeType="1"/>
              </p:cNvSpPr>
              <p:nvPr/>
            </p:nvSpPr>
            <p:spPr bwMode="auto">
              <a:xfrm>
                <a:off x="864" y="2304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3962" name="Line 10"/>
              <p:cNvSpPr>
                <a:spLocks noChangeShapeType="1"/>
              </p:cNvSpPr>
              <p:nvPr/>
            </p:nvSpPr>
            <p:spPr bwMode="auto">
              <a:xfrm>
                <a:off x="1344" y="230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3963" name="Line 11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3964" name="Text Box 12"/>
              <p:cNvSpPr txBox="1">
                <a:spLocks noChangeArrowheads="1"/>
              </p:cNvSpPr>
              <p:nvPr/>
            </p:nvSpPr>
            <p:spPr bwMode="auto">
              <a:xfrm>
                <a:off x="912" y="206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>
                    <a:latin typeface="Tahoma" charset="0"/>
                  </a:rPr>
                  <a:t>3f</a:t>
                </a:r>
              </a:p>
            </p:txBody>
          </p:sp>
          <p:sp>
            <p:nvSpPr>
              <p:cNvPr id="253965" name="Rectangle 13"/>
              <p:cNvSpPr>
                <a:spLocks noChangeArrowheads="1"/>
              </p:cNvSpPr>
              <p:nvPr/>
            </p:nvSpPr>
            <p:spPr bwMode="auto">
              <a:xfrm>
                <a:off x="4560" y="2304"/>
                <a:ext cx="720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sz="2800"/>
                  <a:t>NULL</a:t>
                </a:r>
              </a:p>
            </p:txBody>
          </p:sp>
          <p:sp>
            <p:nvSpPr>
              <p:cNvPr id="253966" name="Rectangle 14"/>
              <p:cNvSpPr>
                <a:spLocks noChangeArrowheads="1"/>
              </p:cNvSpPr>
              <p:nvPr/>
            </p:nvSpPr>
            <p:spPr bwMode="auto">
              <a:xfrm>
                <a:off x="4128" y="2304"/>
                <a:ext cx="432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sz="2800"/>
                  <a:t>6</a:t>
                </a:r>
              </a:p>
            </p:txBody>
          </p:sp>
          <p:sp>
            <p:nvSpPr>
              <p:cNvPr id="253967" name="Line 15"/>
              <p:cNvSpPr>
                <a:spLocks noChangeShapeType="1"/>
              </p:cNvSpPr>
              <p:nvPr/>
            </p:nvSpPr>
            <p:spPr bwMode="auto">
              <a:xfrm>
                <a:off x="4128" y="2304"/>
                <a:ext cx="115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3968" name="Line 16"/>
              <p:cNvSpPr>
                <a:spLocks noChangeShapeType="1"/>
              </p:cNvSpPr>
              <p:nvPr/>
            </p:nvSpPr>
            <p:spPr bwMode="auto">
              <a:xfrm>
                <a:off x="4128" y="2640"/>
                <a:ext cx="115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3969" name="Line 17"/>
              <p:cNvSpPr>
                <a:spLocks noChangeShapeType="1"/>
              </p:cNvSpPr>
              <p:nvPr/>
            </p:nvSpPr>
            <p:spPr bwMode="auto">
              <a:xfrm>
                <a:off x="4128" y="2304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3970" name="Line 18"/>
              <p:cNvSpPr>
                <a:spLocks noChangeShapeType="1"/>
              </p:cNvSpPr>
              <p:nvPr/>
            </p:nvSpPr>
            <p:spPr bwMode="auto">
              <a:xfrm>
                <a:off x="4560" y="230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3971" name="Line 19"/>
              <p:cNvSpPr>
                <a:spLocks noChangeShapeType="1"/>
              </p:cNvSpPr>
              <p:nvPr/>
            </p:nvSpPr>
            <p:spPr bwMode="auto">
              <a:xfrm>
                <a:off x="5280" y="2304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3972" name="Rectangle 20"/>
              <p:cNvSpPr>
                <a:spLocks noChangeArrowheads="1"/>
              </p:cNvSpPr>
              <p:nvPr/>
            </p:nvSpPr>
            <p:spPr bwMode="auto">
              <a:xfrm>
                <a:off x="2976" y="2304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sz="2800"/>
                  <a:t>5f</a:t>
                </a:r>
              </a:p>
            </p:txBody>
          </p:sp>
          <p:sp>
            <p:nvSpPr>
              <p:cNvPr id="253973" name="Rectangle 21"/>
              <p:cNvSpPr>
                <a:spLocks noChangeArrowheads="1"/>
              </p:cNvSpPr>
              <p:nvPr/>
            </p:nvSpPr>
            <p:spPr bwMode="auto">
              <a:xfrm>
                <a:off x="2496" y="2304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sz="2800"/>
                  <a:t>7</a:t>
                </a:r>
              </a:p>
            </p:txBody>
          </p:sp>
          <p:sp>
            <p:nvSpPr>
              <p:cNvPr id="253974" name="Line 22"/>
              <p:cNvSpPr>
                <a:spLocks noChangeShapeType="1"/>
              </p:cNvSpPr>
              <p:nvPr/>
            </p:nvSpPr>
            <p:spPr bwMode="auto">
              <a:xfrm>
                <a:off x="2496" y="2304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3975" name="Line 23"/>
              <p:cNvSpPr>
                <a:spLocks noChangeShapeType="1"/>
              </p:cNvSpPr>
              <p:nvPr/>
            </p:nvSpPr>
            <p:spPr bwMode="auto">
              <a:xfrm>
                <a:off x="2496" y="2640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3976" name="Line 24"/>
              <p:cNvSpPr>
                <a:spLocks noChangeShapeType="1"/>
              </p:cNvSpPr>
              <p:nvPr/>
            </p:nvSpPr>
            <p:spPr bwMode="auto">
              <a:xfrm>
                <a:off x="2496" y="2304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3977" name="Line 25"/>
              <p:cNvSpPr>
                <a:spLocks noChangeShapeType="1"/>
              </p:cNvSpPr>
              <p:nvPr/>
            </p:nvSpPr>
            <p:spPr bwMode="auto">
              <a:xfrm>
                <a:off x="2976" y="230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3978" name="Line 26"/>
              <p:cNvSpPr>
                <a:spLocks noChangeShapeType="1"/>
              </p:cNvSpPr>
              <p:nvPr/>
            </p:nvSpPr>
            <p:spPr bwMode="auto">
              <a:xfrm>
                <a:off x="3456" y="2304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3979" name="Text Box 27"/>
              <p:cNvSpPr txBox="1">
                <a:spLocks noChangeArrowheads="1"/>
              </p:cNvSpPr>
              <p:nvPr/>
            </p:nvSpPr>
            <p:spPr bwMode="auto">
              <a:xfrm>
                <a:off x="2496" y="205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>
                    <a:latin typeface="Tahoma" charset="0"/>
                  </a:rPr>
                  <a:t>4f</a:t>
                </a:r>
              </a:p>
            </p:txBody>
          </p:sp>
          <p:sp>
            <p:nvSpPr>
              <p:cNvPr id="253980" name="Text Box 28"/>
              <p:cNvSpPr txBox="1">
                <a:spLocks noChangeArrowheads="1"/>
              </p:cNvSpPr>
              <p:nvPr/>
            </p:nvSpPr>
            <p:spPr bwMode="auto">
              <a:xfrm>
                <a:off x="4128" y="206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>
                    <a:latin typeface="Tahoma" charset="0"/>
                  </a:rPr>
                  <a:t>5f</a:t>
                </a:r>
              </a:p>
            </p:txBody>
          </p:sp>
          <p:sp>
            <p:nvSpPr>
              <p:cNvPr id="253981" name="Line 29"/>
              <p:cNvSpPr>
                <a:spLocks noChangeShapeType="1"/>
              </p:cNvSpPr>
              <p:nvPr/>
            </p:nvSpPr>
            <p:spPr bwMode="auto">
              <a:xfrm>
                <a:off x="1824" y="2496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3982" name="Line 30"/>
              <p:cNvSpPr>
                <a:spLocks noChangeShapeType="1"/>
              </p:cNvSpPr>
              <p:nvPr/>
            </p:nvSpPr>
            <p:spPr bwMode="auto">
              <a:xfrm>
                <a:off x="3456" y="2487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54010" name="Text Box 58"/>
            <p:cNvSpPr txBox="1">
              <a:spLocks noChangeArrowheads="1"/>
            </p:cNvSpPr>
            <p:nvPr/>
          </p:nvSpPr>
          <p:spPr bwMode="auto">
            <a:xfrm>
              <a:off x="716" y="663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Tahoma" charset="0"/>
                </a:rPr>
                <a:t>pHead</a:t>
              </a:r>
            </a:p>
          </p:txBody>
        </p:sp>
        <p:sp>
          <p:nvSpPr>
            <p:cNvPr id="254011" name="Text Box 59"/>
            <p:cNvSpPr txBox="1">
              <a:spLocks noChangeArrowheads="1"/>
            </p:cNvSpPr>
            <p:nvPr/>
          </p:nvSpPr>
          <p:spPr bwMode="auto">
            <a:xfrm>
              <a:off x="4163" y="754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Tahoma" charset="0"/>
                </a:rPr>
                <a:t>pTail</a:t>
              </a:r>
            </a:p>
          </p:txBody>
        </p:sp>
        <p:sp>
          <p:nvSpPr>
            <p:cNvPr id="254012" name="Line 60"/>
            <p:cNvSpPr>
              <a:spLocks noChangeShapeType="1"/>
            </p:cNvSpPr>
            <p:nvPr/>
          </p:nvSpPr>
          <p:spPr bwMode="auto">
            <a:xfrm>
              <a:off x="1033" y="1002"/>
              <a:ext cx="0" cy="43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013" name="Line 61"/>
            <p:cNvSpPr>
              <a:spLocks noChangeShapeType="1"/>
            </p:cNvSpPr>
            <p:nvPr/>
          </p:nvSpPr>
          <p:spPr bwMode="auto">
            <a:xfrm>
              <a:off x="4526" y="1071"/>
              <a:ext cx="0" cy="384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54014" name="Text Box 62"/>
          <p:cNvSpPr txBox="1">
            <a:spLocks noChangeArrowheads="1"/>
          </p:cNvSpPr>
          <p:nvPr/>
        </p:nvSpPr>
        <p:spPr bwMode="auto">
          <a:xfrm>
            <a:off x="920750" y="4076700"/>
            <a:ext cx="8353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Trong ví dụ trên thành phần dữ liệu là 1 số nguyên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3600">
                <a:solidFill>
                  <a:srgbClr val="FFF3F3"/>
                </a:solidFill>
              </a:rPr>
              <a:t>Các thao tác cơ bản trên DSLK đơn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8088" y="981075"/>
            <a:ext cx="8066087" cy="5400675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800">
                <a:solidFill>
                  <a:srgbClr val="080808"/>
                </a:solidFill>
              </a:rPr>
              <a:t>Tạo 1 danh sách liên kết đơn rỗng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800">
                <a:solidFill>
                  <a:srgbClr val="080808"/>
                </a:solidFill>
              </a:rPr>
              <a:t>Tạo 1 nút có trường Infor bằng x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800">
                <a:solidFill>
                  <a:srgbClr val="080808"/>
                </a:solidFill>
              </a:rPr>
              <a:t>Tìm một phần tử có Info bằng x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800">
                <a:solidFill>
                  <a:srgbClr val="080808"/>
                </a:solidFill>
              </a:rPr>
              <a:t>Thêm một phần tử có khóa x vào danh sách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800">
                <a:solidFill>
                  <a:srgbClr val="080808"/>
                </a:solidFill>
              </a:rPr>
              <a:t>Hủy một phần tử trong danh sách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800">
                <a:solidFill>
                  <a:srgbClr val="080808"/>
                </a:solidFill>
                <a:cs typeface="Courier New" pitchFamily="49" charset="0"/>
              </a:rPr>
              <a:t>Duy</a:t>
            </a:r>
            <a:r>
              <a:rPr lang="en-US" sz="2800"/>
              <a:t>ệt danh sách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800"/>
              <a:t>Sắp xếp danh sách liên kết đơn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3600">
                <a:solidFill>
                  <a:srgbClr val="FFF3F3"/>
                </a:solidFill>
              </a:rPr>
              <a:t>Khởi tạo danh sách liên kết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8088" y="1125538"/>
            <a:ext cx="8353425" cy="5300662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800"/>
              <a:t>Địa chỉ của nút đầu tiên, địa chỉ của nút cuối cùng đều không có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800">
                <a:solidFill>
                  <a:srgbClr val="0000FF"/>
                </a:solidFill>
              </a:rPr>
              <a:t>	void</a:t>
            </a:r>
            <a:r>
              <a:rPr lang="en-US" sz="2800"/>
              <a:t> CreateList(List &amp;l)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800"/>
              <a:t>	{ 	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800"/>
              <a:t>		l.pHead=NULL;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800"/>
              <a:t>		l.pTail=NULL;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800"/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3600">
                <a:solidFill>
                  <a:srgbClr val="FFF3F3"/>
                </a:solidFill>
              </a:rPr>
              <a:t>Tạo 1 phần tử mới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800">
                <a:solidFill>
                  <a:srgbClr val="080808"/>
                </a:solidFill>
              </a:rPr>
              <a:t>H</a:t>
            </a:r>
            <a:r>
              <a:rPr lang="en-US" sz="2800"/>
              <a:t>àm trả về địa chỉ phần tử mới tạo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>
                <a:solidFill>
                  <a:srgbClr val="0000FF"/>
                </a:solidFill>
              </a:rPr>
              <a:t>Node</a:t>
            </a:r>
            <a:r>
              <a:rPr lang="en-US">
                <a:solidFill>
                  <a:srgbClr val="080808"/>
                </a:solidFill>
                <a:cs typeface="Times New Roman" pitchFamily="18" charset="0"/>
              </a:rPr>
              <a:t>*	CreateNode(Data x)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>
                <a:solidFill>
                  <a:srgbClr val="080808"/>
                </a:solidFill>
                <a:cs typeface="Times New Roman" pitchFamily="18" charset="0"/>
              </a:rPr>
              <a:t>{	</a:t>
            </a:r>
            <a:r>
              <a:rPr lang="en-US">
                <a:solidFill>
                  <a:srgbClr val="0000FF"/>
                </a:solidFill>
              </a:rPr>
              <a:t>Node</a:t>
            </a:r>
            <a:r>
              <a:rPr lang="en-US">
                <a:solidFill>
                  <a:srgbClr val="080808"/>
                </a:solidFill>
                <a:cs typeface="Times New Roman" pitchFamily="18" charset="0"/>
              </a:rPr>
              <a:t> *p;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>
                <a:solidFill>
                  <a:srgbClr val="080808"/>
                </a:solidFill>
                <a:cs typeface="Times New Roman" pitchFamily="18" charset="0"/>
              </a:rPr>
              <a:t>	p = </a:t>
            </a:r>
            <a:r>
              <a:rPr lang="en-US">
                <a:solidFill>
                  <a:srgbClr val="0000FF"/>
                </a:solidFill>
              </a:rPr>
              <a:t>new</a:t>
            </a:r>
            <a:r>
              <a:rPr lang="en-US">
                <a:solidFill>
                  <a:srgbClr val="080808"/>
                </a:solidFill>
                <a:cs typeface="Times New Roman" pitchFamily="18" charset="0"/>
              </a:rPr>
              <a:t> Node;</a:t>
            </a:r>
            <a:r>
              <a:rPr lang="en-US" sz="2400">
                <a:solidFill>
                  <a:srgbClr val="080808"/>
                </a:solidFill>
                <a:cs typeface="Times New Roman" pitchFamily="18" charset="0"/>
              </a:rPr>
              <a:t>//C</a:t>
            </a:r>
            <a:r>
              <a:rPr lang="en-US" sz="2400"/>
              <a:t>ấp phát vùng nhớ cho phần tử</a:t>
            </a:r>
            <a:endParaRPr lang="en-US" sz="2400">
              <a:solidFill>
                <a:srgbClr val="080808"/>
              </a:solidFill>
              <a:cs typeface="Times New Roman" pitchFamily="18" charset="0"/>
            </a:endParaRP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>
                <a:solidFill>
                  <a:srgbClr val="080808"/>
                </a:solidFill>
                <a:cs typeface="Times New Roman" pitchFamily="18" charset="0"/>
              </a:rPr>
              <a:t>	if ( p==NULL)  exit(1);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>
                <a:solidFill>
                  <a:srgbClr val="080808"/>
                </a:solidFill>
                <a:cs typeface="Times New Roman" pitchFamily="18" charset="0"/>
              </a:rPr>
              <a:t>	p -&gt;Info = x; 	</a:t>
            </a:r>
            <a:r>
              <a:rPr lang="en-US" sz="2400">
                <a:solidFill>
                  <a:srgbClr val="080808"/>
                </a:solidFill>
                <a:cs typeface="Times New Roman" pitchFamily="18" charset="0"/>
              </a:rPr>
              <a:t>//g</a:t>
            </a:r>
            <a:r>
              <a:rPr lang="en-US" sz="2400"/>
              <a:t>án dữa liệu cho nút</a:t>
            </a:r>
            <a:endParaRPr lang="en-US" sz="2400">
              <a:solidFill>
                <a:srgbClr val="080808"/>
              </a:solidFill>
              <a:cs typeface="Times New Roman" pitchFamily="18" charset="0"/>
            </a:endParaRP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>
                <a:solidFill>
                  <a:srgbClr val="080808"/>
                </a:solidFill>
                <a:cs typeface="Times New Roman" pitchFamily="18" charset="0"/>
              </a:rPr>
              <a:t>	p-&gt;pNext = NULL;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>
                <a:solidFill>
                  <a:srgbClr val="080808"/>
                </a:solidFill>
                <a:cs typeface="Times New Roman" pitchFamily="18" charset="0"/>
              </a:rPr>
              <a:t>	</a:t>
            </a:r>
            <a:r>
              <a:rPr lang="en-US">
                <a:solidFill>
                  <a:srgbClr val="0000FF"/>
                </a:solidFill>
              </a:rPr>
              <a:t>return </a:t>
            </a:r>
            <a:r>
              <a:rPr lang="en-US">
                <a:solidFill>
                  <a:srgbClr val="080808"/>
                </a:solidFill>
                <a:cs typeface="Times New Roman" pitchFamily="18" charset="0"/>
              </a:rPr>
              <a:t>p;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sz="2800"/>
              <a:t>	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3600">
                <a:solidFill>
                  <a:srgbClr val="FFF3F3"/>
                </a:solidFill>
              </a:rPr>
              <a:t>Thêm 1 phần tử vào DSLK</a:t>
            </a:r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20750" y="1125538"/>
            <a:ext cx="8712200" cy="4248150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800" b="1"/>
              <a:t>Nguyên tắc thêm: </a:t>
            </a:r>
            <a:r>
              <a:rPr lang="en-US" sz="2800"/>
              <a:t>Khi thêm 1 phần tử vào List thì có làm cho pHead, pTail thay đổi?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800" b="1"/>
              <a:t>Các vị trí cần thêm 1 phần tử vào List: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US"/>
              <a:t>Thêm vào đầu List đơn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US"/>
              <a:t>Thêm vào cuối List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US"/>
              <a:t>Thêm vào sau 1 phần tử q trong list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1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1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61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1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61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4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3600">
                <a:solidFill>
                  <a:srgbClr val="FFF3F3"/>
                </a:solidFill>
              </a:rPr>
              <a:t>Thuật toán thêm 1 phần tử vào đầu DSLK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6288" y="908050"/>
            <a:ext cx="8713787" cy="5545138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800"/>
              <a:t>Thêm nút p vào đầu danh sách liên kết đơn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800" b="1"/>
              <a:t>	</a:t>
            </a:r>
            <a:r>
              <a:rPr lang="en-US" sz="2800" b="1" u="sng"/>
              <a:t>Bắt đầu</a:t>
            </a:r>
            <a:r>
              <a:rPr lang="en-US" sz="2800"/>
              <a:t>: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800"/>
              <a:t>		Nếu List rỗng thì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800"/>
              <a:t>			+ pHead = p;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800"/>
              <a:t>			+ pTail = pHead;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800"/>
              <a:t>		Ngược lại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800"/>
              <a:t>			+ p-&gt;pNext = pHead;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800"/>
              <a:t>			+ pHead = 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2">
  <a:themeElements>
    <a:clrScheme name="t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t2</Template>
  <TotalTime>6307</TotalTime>
  <Words>777</Words>
  <Application>Microsoft Office PowerPoint</Application>
  <PresentationFormat>A4 Paper (210x297 mm)</PresentationFormat>
  <Paragraphs>285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Comic Sans MS</vt:lpstr>
      <vt:lpstr>Courier New</vt:lpstr>
      <vt:lpstr>Tahoma</vt:lpstr>
      <vt:lpstr>Times New Roman</vt:lpstr>
      <vt:lpstr>VNI-Helve</vt:lpstr>
      <vt:lpstr>VNI-Times</vt:lpstr>
      <vt:lpstr>Wingdings</vt:lpstr>
      <vt:lpstr>t2</vt:lpstr>
      <vt:lpstr>NỘI DUNG</vt:lpstr>
      <vt:lpstr>Tổ Chức Của DSLK Đơn</vt:lpstr>
      <vt:lpstr>CTDL của DSLK đơn</vt:lpstr>
      <vt:lpstr>Ví dụ tổ chức DSLK đơn trong bộ nhớ</vt:lpstr>
      <vt:lpstr>Các thao tác cơ bản trên DSLK đơn</vt:lpstr>
      <vt:lpstr>Khởi tạo danh sách liên kết</vt:lpstr>
      <vt:lpstr>Tạo 1 phần tử mới</vt:lpstr>
      <vt:lpstr>Thêm 1 phần tử vào DSLK</vt:lpstr>
      <vt:lpstr>Thuật toán thêm 1 phần tử vào đầu DSLK</vt:lpstr>
      <vt:lpstr>Hàm thêm 1 phần tử vào đầu List</vt:lpstr>
      <vt:lpstr>Minh họa thuật toán thêm vào đầu</vt:lpstr>
      <vt:lpstr>Thuật toán thêm vào cuối DSLK</vt:lpstr>
      <vt:lpstr>Hàm thêm 1 phần tử vào cuối DSLKD</vt:lpstr>
      <vt:lpstr>Minh họa thuật toán thêm vào cuối</vt:lpstr>
      <vt:lpstr>Thuật toán phần tử q vào sau phần tử q</vt:lpstr>
      <vt:lpstr>Cài đặt thuật toán</vt:lpstr>
      <vt:lpstr>Minh họa thuật toán</vt:lpstr>
      <vt:lpstr>Tìm 1 phần tử trong DSLK đơn</vt:lpstr>
      <vt:lpstr>Hàm tìm 1 phần tử trong DSLK đơn</vt:lpstr>
      <vt:lpstr>Minh họa thuật toán tìm phần tử trong DSLK</vt:lpstr>
      <vt:lpstr>Duyệt danh sách</vt:lpstr>
      <vt:lpstr>Thuật toán duyệt danh sách</vt:lpstr>
      <vt:lpstr>Cài đặt in các phần tử trong List</vt:lpstr>
      <vt:lpstr>Cài đặt hàm main()</vt:lpstr>
      <vt:lpstr>Cài đặt hàm main() (tt)</vt:lpstr>
      <vt:lpstr>Cài đặt hàm main() (tt)</vt:lpstr>
      <vt:lpstr>Cài đặt hàm main() (tt)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Dãy – Danh sách</dc:title>
  <dc:creator>User</dc:creator>
  <cp:lastModifiedBy>Thuong Huynh</cp:lastModifiedBy>
  <cp:revision>202</cp:revision>
  <dcterms:created xsi:type="dcterms:W3CDTF">2006-03-07T22:30:17Z</dcterms:created>
  <dcterms:modified xsi:type="dcterms:W3CDTF">2017-03-14T21:09:02Z</dcterms:modified>
</cp:coreProperties>
</file>