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</p:sldIdLst>
  <p:sldSz cx="9906000" cy="6858000" type="A4"/>
  <p:notesSz cx="9601200" cy="731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FC"/>
    <a:srgbClr val="FB2603"/>
    <a:srgbClr val="00FF00"/>
    <a:srgbClr val="F22C04"/>
    <a:srgbClr val="FF3300"/>
    <a:srgbClr val="FF0000"/>
    <a:srgbClr val="69FF69"/>
    <a:srgbClr val="2D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4104" autoAdjust="0"/>
  </p:normalViewPr>
  <p:slideViewPr>
    <p:cSldViewPr>
      <p:cViewPr>
        <p:scale>
          <a:sx n="50" d="100"/>
          <a:sy n="50" d="100"/>
        </p:scale>
        <p:origin x="-1638" y="-4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984" y="-90"/>
      </p:cViewPr>
      <p:guideLst>
        <p:guide orient="horz" pos="2303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1584150-F160-41ED-A5E0-55933C9CE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FACD052F-F802-4B24-B2C2-301ACF750A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98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hung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CF1C9-F96B-4925-8BE1-36CE32ED628D}" type="slidenum">
              <a:rPr lang="en-US"/>
              <a:pPr/>
              <a:t>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38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381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D445D-1AE7-4451-9963-948A69B6393A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B57571-58FE-4B74-999F-B87A0E09B0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7C448-3C10-4C77-83FA-BA7F60212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C3E6F-94FA-461C-8BCF-924812EA6E18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F58E0-B36D-4293-A578-936C494D09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302A7-5366-498C-9572-74C5995CF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C438C-CC91-4DB5-83BA-D8885891A76C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13AA3B-E4E0-4CEB-9693-A89CBD5B6E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4BD93-13C5-492D-9C28-65B75E1AB9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D7B73A-C33F-4756-B4F9-7A2C12597365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0B3348-1480-427E-81FA-4C25CF0EB2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95CB2-B572-490F-B9D2-CCC08306F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25A199-4EA6-4D55-8CE2-6F164DDF3104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90193B-F9B6-4CEB-9586-4F4FA88E42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D5A84-8149-47B1-936B-13EFF3DED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B5EC8-D558-4422-B187-3B21397C36BF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D7FA93-F1CA-4D7E-8855-3370A4A65D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4C95D-FEB8-431F-87B6-BB78D209E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0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141C9F-AB6D-4ED5-B14D-325A651E839E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7EE5C1-3638-4BE3-AADA-2132B70379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AC18-2D8E-4F01-B5FE-7BCDF21784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1E6DA-7366-4E80-AAA0-D0A66ECE2FDD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0B66E-83D1-434E-BD92-7F56B0C4BB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B8A57-A3B9-4283-85EC-42496476C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7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4C4EB-B8E2-404E-83E9-977F801725D4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532F45-8DC0-4517-8C47-853BE43CC0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EB30-AC1D-4443-B988-97EF565EA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BA05B-9B93-4C34-AAA3-1DC6E840136A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1B99F7-B9E9-4589-80DE-171AAD365B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BB91B-C458-48D1-9B4C-1627AABD1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4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86D709-83C8-49A3-B5AE-12907D6C1EEA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F44FE-B776-4C1B-810A-CEACA2AD20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047C-706B-40A6-AF75-0C03945F5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2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288" y="765175"/>
            <a:ext cx="43164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765175"/>
            <a:ext cx="43164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76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8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3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765175"/>
            <a:ext cx="87852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 userDrawn="1"/>
        </p:nvSpPr>
        <p:spPr bwMode="auto">
          <a:xfrm rot="16200000">
            <a:off x="-565943" y="5426868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3F3"/>
                </a:solidFill>
              </a:rPr>
              <a:t>Cấu  trúc dữ liệu 1</a:t>
            </a:r>
          </a:p>
        </p:txBody>
      </p:sp>
      <p:sp>
        <p:nvSpPr>
          <p:cNvPr id="4108" name="Rectangle 12"/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 userDrawn="1"/>
        </p:nvSpPr>
        <p:spPr bwMode="auto">
          <a:xfrm rot="162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4110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15"/>
          <p:cNvSpPr>
            <a:spLocks noChangeArrowheads="1"/>
          </p:cNvSpPr>
          <p:nvPr userDrawn="1"/>
        </p:nvSpPr>
        <p:spPr bwMode="gray">
          <a:xfrm>
            <a:off x="704850" y="3175"/>
            <a:ext cx="9217025" cy="762000"/>
          </a:xfrm>
          <a:prstGeom prst="rect">
            <a:avLst/>
          </a:prstGeom>
          <a:gradFill rotWithShape="1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16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612140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 Box 17"/>
          <p:cNvSpPr txBox="1">
            <a:spLocks noChangeArrowheads="1"/>
          </p:cNvSpPr>
          <p:nvPr userDrawn="1"/>
        </p:nvSpPr>
        <p:spPr bwMode="auto">
          <a:xfrm>
            <a:off x="4648200" y="64309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F899243D-0E3B-4302-8943-29AFC7C04283}" type="slidenum">
              <a:rPr lang="en-US" sz="1200" b="1">
                <a:solidFill>
                  <a:schemeClr val="tx2"/>
                </a:solidFill>
              </a:rPr>
              <a:pPr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white">
          <a:xfrm>
            <a:off x="920750" y="79375"/>
            <a:ext cx="8785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FF6600"/>
                </a:solidFill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463550" indent="-4635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23938" indent="-446088" algn="l" rtl="0" fontAlgn="base">
        <a:spcBef>
          <a:spcPct val="20000"/>
        </a:spcBef>
        <a:spcAft>
          <a:spcPct val="0"/>
        </a:spcAft>
        <a:buFont typeface="Wingdings" pitchFamily="2" charset="2"/>
        <a:buChar char="Ä"/>
        <a:defRPr sz="2800">
          <a:solidFill>
            <a:schemeClr val="tx1"/>
          </a:solidFill>
          <a:latin typeface="+mn-lt"/>
          <a:cs typeface="+mn-cs"/>
        </a:defRPr>
      </a:lvl2pPr>
      <a:lvl3pPr marL="1487488" indent="-3492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938338" indent="-3365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4018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590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162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734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306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C3C6AB2-40F7-4C00-B832-57A703163B6A}" type="datetime1">
              <a:rPr lang="en-US"/>
              <a:pPr/>
              <a:t>9/18/2014</a:t>
            </a:fld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A9E21D46-CEB8-4EC1-B9B5-0B699C7EA9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FC94CA-7CE8-44D4-B26F-590CE8FF7E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NỘI DUNG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65213" y="2708275"/>
            <a:ext cx="7775575" cy="1482725"/>
            <a:chOff x="960" y="2256"/>
            <a:chExt cx="4320" cy="624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>
                  <a:solidFill>
                    <a:srgbClr val="FFF3F3"/>
                  </a:solidFill>
                </a:rPr>
                <a:t>CẤU TRÚC DỮ LIỆU ĐỘNG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gray">
            <a:xfrm>
              <a:off x="1222" y="2400"/>
              <a:ext cx="10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Danh sách liên kết ngầm(mảng)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>
                <a:solidFill>
                  <a:srgbClr val="080808"/>
                </a:solidFill>
              </a:rPr>
              <a:t>Mối liên hệ giữa các phần tử được thể hiện ngầm: 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xi : phần tử thứ i trong danh sách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xi , xi</a:t>
            </a:r>
            <a:r>
              <a:rPr lang="en-US" baseline="-25000">
                <a:solidFill>
                  <a:srgbClr val="080808"/>
                </a:solidFill>
              </a:rPr>
              <a:t>+1</a:t>
            </a:r>
            <a:r>
              <a:rPr lang="en-US">
                <a:solidFill>
                  <a:srgbClr val="080808"/>
                </a:solidFill>
              </a:rPr>
              <a:t> là kế cận trong danh sách </a:t>
            </a:r>
          </a:p>
          <a:p>
            <a:pPr>
              <a:spcBef>
                <a:spcPct val="30000"/>
              </a:spcBef>
            </a:pPr>
            <a:r>
              <a:rPr lang="en-US">
                <a:solidFill>
                  <a:srgbClr val="080808"/>
                </a:solidFill>
              </a:rPr>
              <a:t>Phải lưu trữ liên tiếp các phần tử trong bộ nhớ 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công thức xác định địa chỉ phần tử thứ i:</a:t>
            </a:r>
            <a:br>
              <a:rPr lang="en-US">
                <a:solidFill>
                  <a:srgbClr val="080808"/>
                </a:solidFill>
              </a:rPr>
            </a:br>
            <a:r>
              <a:rPr lang="en-US">
                <a:solidFill>
                  <a:srgbClr val="080808"/>
                </a:solidFill>
              </a:rPr>
              <a:t>	address(i) = address(1) + (i-1)*sizeof(T) </a:t>
            </a:r>
          </a:p>
          <a:p>
            <a:pPr>
              <a:spcBef>
                <a:spcPct val="30000"/>
              </a:spcBef>
            </a:pPr>
            <a:r>
              <a:rPr lang="en-US" b="1"/>
              <a:t>Ưu điểm</a:t>
            </a:r>
            <a:r>
              <a:rPr lang="en-US">
                <a:solidFill>
                  <a:srgbClr val="080808"/>
                </a:solidFill>
              </a:rPr>
              <a:t> : Truy xuất trực tiếp, nhanh chóng</a:t>
            </a:r>
          </a:p>
          <a:p>
            <a:pPr>
              <a:spcBef>
                <a:spcPct val="30000"/>
              </a:spcBef>
            </a:pPr>
            <a:r>
              <a:rPr lang="en-US" b="1">
                <a:solidFill>
                  <a:srgbClr val="080808"/>
                </a:solidFill>
              </a:rPr>
              <a:t>Nh</a:t>
            </a:r>
            <a:r>
              <a:rPr lang="en-US" b="1"/>
              <a:t>ược điểm</a:t>
            </a:r>
            <a:r>
              <a:rPr lang="en-US"/>
              <a:t>:</a:t>
            </a:r>
            <a:endParaRPr lang="en-US">
              <a:solidFill>
                <a:srgbClr val="080808"/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 Sử dụng bộ nhớ kém hiệu quả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Kích thước cố định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Các thao tác thêm vào , loại bỏ không hiệu quả</a:t>
            </a:r>
          </a:p>
        </p:txBody>
      </p:sp>
      <p:grpSp>
        <p:nvGrpSpPr>
          <p:cNvPr id="260105" name="Group 9"/>
          <p:cNvGrpSpPr>
            <a:grpSpLocks/>
          </p:cNvGrpSpPr>
          <p:nvPr/>
        </p:nvGrpSpPr>
        <p:grpSpPr bwMode="auto">
          <a:xfrm>
            <a:off x="6248400" y="1341438"/>
            <a:ext cx="3513138" cy="468312"/>
            <a:chOff x="2167" y="618"/>
            <a:chExt cx="2016" cy="235"/>
          </a:xfrm>
        </p:grpSpPr>
        <p:sp>
          <p:nvSpPr>
            <p:cNvPr id="260101" name="Text Box 5"/>
            <p:cNvSpPr txBox="1">
              <a:spLocks noChangeArrowheads="1"/>
            </p:cNvSpPr>
            <p:nvPr/>
          </p:nvSpPr>
          <p:spPr bwMode="auto">
            <a:xfrm>
              <a:off x="2167" y="618"/>
              <a:ext cx="504" cy="235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 x0</a:t>
              </a:r>
            </a:p>
          </p:txBody>
        </p:sp>
        <p:sp>
          <p:nvSpPr>
            <p:cNvPr id="260102" name="Text Box 6"/>
            <p:cNvSpPr txBox="1">
              <a:spLocks noChangeArrowheads="1"/>
            </p:cNvSpPr>
            <p:nvPr/>
          </p:nvSpPr>
          <p:spPr bwMode="auto">
            <a:xfrm>
              <a:off x="2666" y="618"/>
              <a:ext cx="504" cy="235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 …</a:t>
              </a: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3175" y="618"/>
              <a:ext cx="504" cy="235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 xi</a:t>
              </a:r>
            </a:p>
          </p:txBody>
        </p:sp>
        <p:sp>
          <p:nvSpPr>
            <p:cNvPr id="260104" name="Text Box 8"/>
            <p:cNvSpPr txBox="1">
              <a:spLocks noChangeArrowheads="1"/>
            </p:cNvSpPr>
            <p:nvPr/>
          </p:nvSpPr>
          <p:spPr bwMode="auto">
            <a:xfrm>
              <a:off x="3679" y="618"/>
              <a:ext cx="504" cy="235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xi+1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Liên kết tuờng minh(Danh sánh liên kết)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5988" y="895350"/>
            <a:ext cx="8382000" cy="16764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CTDL cho một phần tử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Thông tin bản thân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Địa chỉ của phần tử kế trong danh sách</a:t>
            </a:r>
          </a:p>
        </p:txBody>
      </p:sp>
      <p:grpSp>
        <p:nvGrpSpPr>
          <p:cNvPr id="261136" name="Group 16"/>
          <p:cNvGrpSpPr>
            <a:grpSpLocks/>
          </p:cNvGrpSpPr>
          <p:nvPr/>
        </p:nvGrpSpPr>
        <p:grpSpPr bwMode="auto">
          <a:xfrm>
            <a:off x="1543050" y="2860675"/>
            <a:ext cx="6991350" cy="890588"/>
            <a:chOff x="972" y="1802"/>
            <a:chExt cx="4404" cy="561"/>
          </a:xfrm>
        </p:grpSpPr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1596" y="1946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x0</a:t>
              </a:r>
            </a:p>
          </p:txBody>
        </p:sp>
        <p:sp>
          <p:nvSpPr>
            <p:cNvPr id="261127" name="Text Box 7"/>
            <p:cNvSpPr txBox="1">
              <a:spLocks noChangeArrowheads="1"/>
            </p:cNvSpPr>
            <p:nvPr/>
          </p:nvSpPr>
          <p:spPr bwMode="auto">
            <a:xfrm>
              <a:off x="2652" y="2069"/>
              <a:ext cx="513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x1</a:t>
              </a:r>
            </a:p>
          </p:txBody>
        </p:sp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3804" y="1802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x2</a:t>
              </a:r>
            </a:p>
          </p:txBody>
        </p:sp>
        <p:sp>
          <p:nvSpPr>
            <p:cNvPr id="261129" name="Text Box 9"/>
            <p:cNvSpPr txBox="1">
              <a:spLocks noChangeArrowheads="1"/>
            </p:cNvSpPr>
            <p:nvPr/>
          </p:nvSpPr>
          <p:spPr bwMode="auto">
            <a:xfrm>
              <a:off x="4944" y="2006"/>
              <a:ext cx="432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x3</a:t>
              </a:r>
            </a:p>
          </p:txBody>
        </p:sp>
        <p:cxnSp>
          <p:nvCxnSpPr>
            <p:cNvPr id="261130" name="AutoShape 10"/>
            <p:cNvCxnSpPr>
              <a:cxnSpLocks noChangeShapeType="1"/>
              <a:stCxn id="261126" idx="3"/>
              <a:endCxn id="261127" idx="1"/>
            </p:cNvCxnSpPr>
            <p:nvPr/>
          </p:nvCxnSpPr>
          <p:spPr bwMode="auto">
            <a:xfrm>
              <a:off x="2028" y="2093"/>
              <a:ext cx="624" cy="1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1" name="AutoShape 11"/>
            <p:cNvCxnSpPr>
              <a:cxnSpLocks noChangeShapeType="1"/>
              <a:stCxn id="261127" idx="3"/>
              <a:endCxn id="261128" idx="1"/>
            </p:cNvCxnSpPr>
            <p:nvPr/>
          </p:nvCxnSpPr>
          <p:spPr bwMode="auto">
            <a:xfrm flipV="1">
              <a:off x="3165" y="1949"/>
              <a:ext cx="639" cy="267"/>
            </a:xfrm>
            <a:prstGeom prst="curvedConnector3">
              <a:avLst>
                <a:gd name="adj1" fmla="val 49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2" name="AutoShape 12"/>
            <p:cNvCxnSpPr>
              <a:cxnSpLocks noChangeShapeType="1"/>
              <a:stCxn id="261128" idx="3"/>
              <a:endCxn id="261129" idx="1"/>
            </p:cNvCxnSpPr>
            <p:nvPr/>
          </p:nvCxnSpPr>
          <p:spPr bwMode="auto">
            <a:xfrm>
              <a:off x="4236" y="1949"/>
              <a:ext cx="708" cy="20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>
              <a:off x="972" y="2042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685800" y="4221163"/>
            <a:ext cx="9220200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</a:rPr>
              <a:t>Mỗi phần tử là một biến động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2800" b="1"/>
              <a:t>Ưu điểm</a:t>
            </a:r>
            <a:endParaRPr lang="en-US" sz="2800" b="1">
              <a:solidFill>
                <a:srgbClr val="080808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rgbClr val="080808"/>
                </a:solidFill>
              </a:rPr>
              <a:t>+ Sử dụng hiệu quả bộ nhớ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rgbClr val="080808"/>
                </a:solidFill>
              </a:rPr>
              <a:t>	 + Linh động về số lượng phần tử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  <p:bldP spid="26113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Các loại danh sách liên kết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765175"/>
            <a:ext cx="8785225" cy="10620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400" b="1"/>
              <a:t>Danh sách liên kết đơn</a:t>
            </a:r>
            <a:r>
              <a:rPr lang="en-US" sz="2400"/>
              <a:t>: </a:t>
            </a:r>
            <a:r>
              <a:rPr lang="en-US"/>
              <a:t>Mỗi phần tử liên kết với phần tử đứng sau nó trong danh sách</a:t>
            </a:r>
          </a:p>
        </p:txBody>
      </p:sp>
      <p:sp>
        <p:nvSpPr>
          <p:cNvPr id="262164" name="Line 20"/>
          <p:cNvSpPr>
            <a:spLocks noChangeShapeType="1"/>
          </p:cNvSpPr>
          <p:nvPr/>
        </p:nvSpPr>
        <p:spPr bwMode="auto">
          <a:xfrm>
            <a:off x="3081338" y="26368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2175" name="Group 31"/>
          <p:cNvGrpSpPr>
            <a:grpSpLocks/>
          </p:cNvGrpSpPr>
          <p:nvPr/>
        </p:nvGrpSpPr>
        <p:grpSpPr bwMode="auto">
          <a:xfrm>
            <a:off x="1281113" y="2205038"/>
            <a:ext cx="8064500" cy="466725"/>
            <a:chOff x="807" y="1389"/>
            <a:chExt cx="5080" cy="29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1170" y="1389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A</a:t>
              </a: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304" y="1389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B</a:t>
              </a:r>
            </a:p>
          </p:txBody>
        </p:sp>
        <p:sp>
          <p:nvSpPr>
            <p:cNvPr id="262160" name="Rectangle 16"/>
            <p:cNvSpPr>
              <a:spLocks noChangeArrowheads="1"/>
            </p:cNvSpPr>
            <p:nvPr/>
          </p:nvSpPr>
          <p:spPr bwMode="auto">
            <a:xfrm>
              <a:off x="3482" y="1389"/>
              <a:ext cx="817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C</a:t>
              </a:r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663" y="1389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D</a:t>
              </a: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1669" y="13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2848" y="13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4073" y="13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6" name="Line 22"/>
            <p:cNvSpPr>
              <a:spLocks noChangeShapeType="1"/>
            </p:cNvSpPr>
            <p:nvPr/>
          </p:nvSpPr>
          <p:spPr bwMode="auto">
            <a:xfrm>
              <a:off x="5207" y="13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8" name="Line 24"/>
            <p:cNvSpPr>
              <a:spLocks noChangeShapeType="1"/>
            </p:cNvSpPr>
            <p:nvPr/>
          </p:nvSpPr>
          <p:spPr bwMode="auto">
            <a:xfrm>
              <a:off x="807" y="1570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1759" y="152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>
              <a:off x="2939" y="152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4163" y="152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5251" y="1525"/>
              <a:ext cx="5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4" name="Rectangle 30"/>
            <p:cNvSpPr>
              <a:spLocks noChangeArrowheads="1"/>
            </p:cNvSpPr>
            <p:nvPr/>
          </p:nvSpPr>
          <p:spPr bwMode="auto">
            <a:xfrm>
              <a:off x="5705" y="1413"/>
              <a:ext cx="182" cy="2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77" name="Text Box 33"/>
          <p:cNvSpPr txBox="1">
            <a:spLocks noChangeArrowheads="1"/>
          </p:cNvSpPr>
          <p:nvPr/>
        </p:nvSpPr>
        <p:spPr bwMode="auto">
          <a:xfrm>
            <a:off x="776288" y="3141663"/>
            <a:ext cx="86407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b="1"/>
              <a:t>  Danh sách liên kết kép</a:t>
            </a:r>
            <a:r>
              <a:rPr lang="en-US" sz="2800"/>
              <a:t>: Mỗi phần tử liên kết với phần tử đứng trước và sau nó trong danh sách</a:t>
            </a:r>
          </a:p>
        </p:txBody>
      </p:sp>
      <p:sp>
        <p:nvSpPr>
          <p:cNvPr id="262190" name="Line 46"/>
          <p:cNvSpPr>
            <a:spLocks noChangeShapeType="1"/>
          </p:cNvSpPr>
          <p:nvPr/>
        </p:nvSpPr>
        <p:spPr bwMode="auto">
          <a:xfrm>
            <a:off x="6608763" y="441642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2201" name="Group 57"/>
          <p:cNvGrpSpPr>
            <a:grpSpLocks/>
          </p:cNvGrpSpPr>
          <p:nvPr/>
        </p:nvGrpSpPr>
        <p:grpSpPr bwMode="auto">
          <a:xfrm>
            <a:off x="1281113" y="4257675"/>
            <a:ext cx="8064500" cy="466725"/>
            <a:chOff x="807" y="2682"/>
            <a:chExt cx="5080" cy="294"/>
          </a:xfrm>
        </p:grpSpPr>
        <p:sp>
          <p:nvSpPr>
            <p:cNvPr id="262179" name="Rectangle 35"/>
            <p:cNvSpPr>
              <a:spLocks noChangeArrowheads="1"/>
            </p:cNvSpPr>
            <p:nvPr/>
          </p:nvSpPr>
          <p:spPr bwMode="auto">
            <a:xfrm>
              <a:off x="1170" y="2682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A</a:t>
              </a:r>
            </a:p>
          </p:txBody>
        </p:sp>
        <p:sp>
          <p:nvSpPr>
            <p:cNvPr id="262180" name="Rectangle 36"/>
            <p:cNvSpPr>
              <a:spLocks noChangeArrowheads="1"/>
            </p:cNvSpPr>
            <p:nvPr/>
          </p:nvSpPr>
          <p:spPr bwMode="auto">
            <a:xfrm>
              <a:off x="2304" y="2682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B</a:t>
              </a:r>
            </a:p>
          </p:txBody>
        </p:sp>
        <p:sp>
          <p:nvSpPr>
            <p:cNvPr id="262181" name="Rectangle 37"/>
            <p:cNvSpPr>
              <a:spLocks noChangeArrowheads="1"/>
            </p:cNvSpPr>
            <p:nvPr/>
          </p:nvSpPr>
          <p:spPr bwMode="auto">
            <a:xfrm>
              <a:off x="3482" y="2682"/>
              <a:ext cx="817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C</a:t>
              </a:r>
            </a:p>
          </p:txBody>
        </p:sp>
        <p:sp>
          <p:nvSpPr>
            <p:cNvPr id="262182" name="Rectangle 38"/>
            <p:cNvSpPr>
              <a:spLocks noChangeArrowheads="1"/>
            </p:cNvSpPr>
            <p:nvPr/>
          </p:nvSpPr>
          <p:spPr bwMode="auto">
            <a:xfrm>
              <a:off x="4663" y="2682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D</a:t>
              </a:r>
            </a:p>
          </p:txBody>
        </p:sp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1669" y="268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4" name="Line 40"/>
            <p:cNvSpPr>
              <a:spLocks noChangeShapeType="1"/>
            </p:cNvSpPr>
            <p:nvPr/>
          </p:nvSpPr>
          <p:spPr bwMode="auto">
            <a:xfrm>
              <a:off x="2848" y="268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5" name="Line 41"/>
            <p:cNvSpPr>
              <a:spLocks noChangeShapeType="1"/>
            </p:cNvSpPr>
            <p:nvPr/>
          </p:nvSpPr>
          <p:spPr bwMode="auto">
            <a:xfrm>
              <a:off x="4073" y="268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6" name="Line 42"/>
            <p:cNvSpPr>
              <a:spLocks noChangeShapeType="1"/>
            </p:cNvSpPr>
            <p:nvPr/>
          </p:nvSpPr>
          <p:spPr bwMode="auto">
            <a:xfrm>
              <a:off x="5207" y="268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>
              <a:off x="807" y="286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1759" y="279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9" name="Line 45"/>
            <p:cNvSpPr>
              <a:spLocks noChangeShapeType="1"/>
            </p:cNvSpPr>
            <p:nvPr/>
          </p:nvSpPr>
          <p:spPr bwMode="auto">
            <a:xfrm>
              <a:off x="2939" y="2794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1" name="Line 47"/>
            <p:cNvSpPr>
              <a:spLocks noChangeShapeType="1"/>
            </p:cNvSpPr>
            <p:nvPr/>
          </p:nvSpPr>
          <p:spPr bwMode="auto">
            <a:xfrm>
              <a:off x="5251" y="2818"/>
              <a:ext cx="5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2" name="Rectangle 48"/>
            <p:cNvSpPr>
              <a:spLocks noChangeArrowheads="1"/>
            </p:cNvSpPr>
            <p:nvPr/>
          </p:nvSpPr>
          <p:spPr bwMode="auto">
            <a:xfrm>
              <a:off x="5705" y="2706"/>
              <a:ext cx="182" cy="2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93" name="Line 49"/>
            <p:cNvSpPr>
              <a:spLocks noChangeShapeType="1"/>
            </p:cNvSpPr>
            <p:nvPr/>
          </p:nvSpPr>
          <p:spPr bwMode="auto">
            <a:xfrm>
              <a:off x="1825" y="289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4" name="Line 50"/>
            <p:cNvSpPr>
              <a:spLocks noChangeShapeType="1"/>
            </p:cNvSpPr>
            <p:nvPr/>
          </p:nvSpPr>
          <p:spPr bwMode="auto">
            <a:xfrm>
              <a:off x="2452" y="268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5" name="Line 51"/>
            <p:cNvSpPr>
              <a:spLocks noChangeShapeType="1"/>
            </p:cNvSpPr>
            <p:nvPr/>
          </p:nvSpPr>
          <p:spPr bwMode="auto">
            <a:xfrm>
              <a:off x="3648" y="269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6" name="Line 52"/>
            <p:cNvSpPr>
              <a:spLocks noChangeShapeType="1"/>
            </p:cNvSpPr>
            <p:nvPr/>
          </p:nvSpPr>
          <p:spPr bwMode="auto">
            <a:xfrm>
              <a:off x="4798" y="269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8" name="Line 54"/>
            <p:cNvSpPr>
              <a:spLocks noChangeShapeType="1"/>
            </p:cNvSpPr>
            <p:nvPr/>
          </p:nvSpPr>
          <p:spPr bwMode="auto">
            <a:xfrm>
              <a:off x="3020" y="2895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00" name="Line 56"/>
            <p:cNvSpPr>
              <a:spLocks noChangeShapeType="1"/>
            </p:cNvSpPr>
            <p:nvPr/>
          </p:nvSpPr>
          <p:spPr bwMode="auto">
            <a:xfrm>
              <a:off x="4299" y="2886"/>
              <a:ext cx="431" cy="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2203" name="Text Box 59"/>
          <p:cNvSpPr txBox="1">
            <a:spLocks noChangeArrowheads="1"/>
          </p:cNvSpPr>
          <p:nvPr/>
        </p:nvSpPr>
        <p:spPr bwMode="auto">
          <a:xfrm>
            <a:off x="704850" y="4941888"/>
            <a:ext cx="86407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  </a:t>
            </a:r>
            <a:r>
              <a:rPr lang="en-US" sz="2800" b="1"/>
              <a:t>Danh sách liên Vòng</a:t>
            </a:r>
            <a:r>
              <a:rPr lang="en-US" sz="2800"/>
              <a:t>: Phần tử cuối danh sách liên với phần tử đầu danh sách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Các loại danh sách liên kết (tt)</a:t>
            </a:r>
          </a:p>
        </p:txBody>
      </p:sp>
      <p:sp>
        <p:nvSpPr>
          <p:cNvPr id="26317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765175"/>
            <a:ext cx="9201150" cy="15113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/>
              <a:t>  </a:t>
            </a:r>
            <a:r>
              <a:rPr lang="en-US" sz="2400" b="1" u="sng"/>
              <a:t>Danh sách liên Vòng</a:t>
            </a:r>
            <a:r>
              <a:rPr lang="en-US" sz="2400" b="1"/>
              <a:t>:</a:t>
            </a:r>
            <a:r>
              <a:rPr lang="en-US" sz="2400"/>
              <a:t> </a:t>
            </a:r>
            <a:r>
              <a:rPr lang="en-US"/>
              <a:t>Phần tử cuối danh sách liên với phần tử đầu danh sách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Danh sách liên kết đơn vòng</a:t>
            </a:r>
          </a:p>
        </p:txBody>
      </p:sp>
      <p:grpSp>
        <p:nvGrpSpPr>
          <p:cNvPr id="263213" name="Group 45"/>
          <p:cNvGrpSpPr>
            <a:grpSpLocks/>
          </p:cNvGrpSpPr>
          <p:nvPr/>
        </p:nvGrpSpPr>
        <p:grpSpPr bwMode="auto">
          <a:xfrm>
            <a:off x="1281113" y="2962275"/>
            <a:ext cx="7272337" cy="466725"/>
            <a:chOff x="807" y="1866"/>
            <a:chExt cx="4581" cy="294"/>
          </a:xfrm>
        </p:grpSpPr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1170" y="1866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A</a:t>
              </a:r>
            </a:p>
          </p:txBody>
        </p:sp>
        <p:sp>
          <p:nvSpPr>
            <p:cNvPr id="263175" name="Rectangle 7"/>
            <p:cNvSpPr>
              <a:spLocks noChangeArrowheads="1"/>
            </p:cNvSpPr>
            <p:nvPr/>
          </p:nvSpPr>
          <p:spPr bwMode="auto">
            <a:xfrm>
              <a:off x="2304" y="1866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B</a:t>
              </a:r>
            </a:p>
          </p:txBody>
        </p:sp>
        <p:sp>
          <p:nvSpPr>
            <p:cNvPr id="263176" name="Rectangle 8"/>
            <p:cNvSpPr>
              <a:spLocks noChangeArrowheads="1"/>
            </p:cNvSpPr>
            <p:nvPr/>
          </p:nvSpPr>
          <p:spPr bwMode="auto">
            <a:xfrm>
              <a:off x="3482" y="1866"/>
              <a:ext cx="817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C</a:t>
              </a:r>
            </a:p>
          </p:txBody>
        </p:sp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4663" y="1866"/>
              <a:ext cx="725" cy="29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VNI-Helve" pitchFamily="2" charset="0"/>
                </a:rPr>
                <a:t>D</a:t>
              </a:r>
            </a:p>
          </p:txBody>
        </p:sp>
        <p:sp>
          <p:nvSpPr>
            <p:cNvPr id="263178" name="Line 10"/>
            <p:cNvSpPr>
              <a:spLocks noChangeShapeType="1"/>
            </p:cNvSpPr>
            <p:nvPr/>
          </p:nvSpPr>
          <p:spPr bwMode="auto">
            <a:xfrm>
              <a:off x="1669" y="186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>
              <a:off x="2848" y="186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0" name="Line 12"/>
            <p:cNvSpPr>
              <a:spLocks noChangeShapeType="1"/>
            </p:cNvSpPr>
            <p:nvPr/>
          </p:nvSpPr>
          <p:spPr bwMode="auto">
            <a:xfrm>
              <a:off x="4073" y="186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>
              <a:off x="5207" y="186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2" name="Line 14"/>
            <p:cNvSpPr>
              <a:spLocks noChangeShapeType="1"/>
            </p:cNvSpPr>
            <p:nvPr/>
          </p:nvSpPr>
          <p:spPr bwMode="auto">
            <a:xfrm>
              <a:off x="807" y="2047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3" name="Line 15"/>
            <p:cNvSpPr>
              <a:spLocks noChangeShapeType="1"/>
            </p:cNvSpPr>
            <p:nvPr/>
          </p:nvSpPr>
          <p:spPr bwMode="auto">
            <a:xfrm>
              <a:off x="1759" y="2002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4" name="Line 16"/>
            <p:cNvSpPr>
              <a:spLocks noChangeShapeType="1"/>
            </p:cNvSpPr>
            <p:nvPr/>
          </p:nvSpPr>
          <p:spPr bwMode="auto">
            <a:xfrm>
              <a:off x="2939" y="2002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85" name="Line 17"/>
            <p:cNvSpPr>
              <a:spLocks noChangeShapeType="1"/>
            </p:cNvSpPr>
            <p:nvPr/>
          </p:nvSpPr>
          <p:spPr bwMode="auto">
            <a:xfrm>
              <a:off x="4163" y="2002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3188" name="AutoShape 20"/>
            <p:cNvCxnSpPr>
              <a:cxnSpLocks noChangeShapeType="1"/>
            </p:cNvCxnSpPr>
            <p:nvPr/>
          </p:nvCxnSpPr>
          <p:spPr bwMode="auto">
            <a:xfrm flipH="1" flipV="1">
              <a:off x="1465" y="1866"/>
              <a:ext cx="3878" cy="147"/>
            </a:xfrm>
            <a:prstGeom prst="bentConnector4">
              <a:avLst>
                <a:gd name="adj1" fmla="val -3685"/>
                <a:gd name="adj2" fmla="val 197958"/>
              </a:avLst>
            </a:prstGeom>
            <a:noFill/>
            <a:ln w="50800">
              <a:solidFill>
                <a:schemeClr val="tx1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1928813" y="4652963"/>
            <a:ext cx="1079500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A</a:t>
            </a: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3729038" y="4652963"/>
            <a:ext cx="1150937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B</a:t>
            </a:r>
          </a:p>
        </p:txBody>
      </p:sp>
      <p:sp>
        <p:nvSpPr>
          <p:cNvPr id="263192" name="Rectangle 24"/>
          <p:cNvSpPr>
            <a:spLocks noChangeArrowheads="1"/>
          </p:cNvSpPr>
          <p:nvPr/>
        </p:nvSpPr>
        <p:spPr bwMode="auto">
          <a:xfrm>
            <a:off x="5599113" y="4652963"/>
            <a:ext cx="1296987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C</a:t>
            </a:r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7473950" y="4652963"/>
            <a:ext cx="1150938" cy="466725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D</a:t>
            </a:r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>
            <a:off x="2720975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4592638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6" name="Line 28"/>
          <p:cNvSpPr>
            <a:spLocks noChangeShapeType="1"/>
          </p:cNvSpPr>
          <p:nvPr/>
        </p:nvSpPr>
        <p:spPr bwMode="auto">
          <a:xfrm>
            <a:off x="6537325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8337550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8" name="Line 30"/>
          <p:cNvSpPr>
            <a:spLocks noChangeShapeType="1"/>
          </p:cNvSpPr>
          <p:nvPr/>
        </p:nvSpPr>
        <p:spPr bwMode="auto">
          <a:xfrm>
            <a:off x="1352550" y="4940300"/>
            <a:ext cx="5762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9" name="Line 31"/>
          <p:cNvSpPr>
            <a:spLocks noChangeShapeType="1"/>
          </p:cNvSpPr>
          <p:nvPr/>
        </p:nvSpPr>
        <p:spPr bwMode="auto">
          <a:xfrm>
            <a:off x="2863850" y="4832350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0" name="Line 32"/>
          <p:cNvSpPr>
            <a:spLocks noChangeShapeType="1"/>
          </p:cNvSpPr>
          <p:nvPr/>
        </p:nvSpPr>
        <p:spPr bwMode="auto">
          <a:xfrm>
            <a:off x="4737100" y="4830763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3" name="Line 35"/>
          <p:cNvSpPr>
            <a:spLocks noChangeShapeType="1"/>
          </p:cNvSpPr>
          <p:nvPr/>
        </p:nvSpPr>
        <p:spPr bwMode="auto">
          <a:xfrm>
            <a:off x="2968625" y="4991100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3963988" y="46545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862638" y="46688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>
            <a:off x="7688263" y="46688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4865688" y="4991100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8" name="Line 40"/>
          <p:cNvSpPr>
            <a:spLocks noChangeShapeType="1"/>
          </p:cNvSpPr>
          <p:nvPr/>
        </p:nvSpPr>
        <p:spPr bwMode="auto">
          <a:xfrm>
            <a:off x="6896100" y="4976813"/>
            <a:ext cx="684213" cy="14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3209" name="AutoShape 41"/>
          <p:cNvCxnSpPr>
            <a:cxnSpLocks noChangeShapeType="1"/>
          </p:cNvCxnSpPr>
          <p:nvPr/>
        </p:nvCxnSpPr>
        <p:spPr bwMode="auto">
          <a:xfrm rot="5400000" flipV="1">
            <a:off x="5430044" y="1620044"/>
            <a:ext cx="233363" cy="6156325"/>
          </a:xfrm>
          <a:prstGeom prst="bentConnector4">
            <a:avLst>
              <a:gd name="adj1" fmla="val -74153"/>
              <a:gd name="adj2" fmla="val 103685"/>
            </a:avLst>
          </a:prstGeom>
          <a:noFill/>
          <a:ln w="5080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3210" name="AutoShape 42"/>
          <p:cNvCxnSpPr>
            <a:cxnSpLocks noChangeShapeType="1"/>
          </p:cNvCxnSpPr>
          <p:nvPr/>
        </p:nvCxnSpPr>
        <p:spPr bwMode="auto">
          <a:xfrm rot="10800000" flipV="1">
            <a:off x="2432050" y="4941888"/>
            <a:ext cx="6191250" cy="88900"/>
          </a:xfrm>
          <a:prstGeom prst="bentConnector4">
            <a:avLst>
              <a:gd name="adj1" fmla="val -2977"/>
              <a:gd name="adj2" fmla="val 526782"/>
            </a:avLst>
          </a:prstGeom>
          <a:noFill/>
          <a:ln w="5080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212" name="Text Box 44"/>
          <p:cNvSpPr txBox="1">
            <a:spLocks noChangeArrowheads="1"/>
          </p:cNvSpPr>
          <p:nvPr/>
        </p:nvSpPr>
        <p:spPr bwMode="auto">
          <a:xfrm>
            <a:off x="704850" y="3716338"/>
            <a:ext cx="69850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/>
              <a:t> Danh sách liên kết đôi vòng</a:t>
            </a:r>
            <a:r>
              <a:rPr lang="en-US"/>
              <a:t> </a:t>
            </a:r>
          </a:p>
        </p:txBody>
      </p:sp>
      <p:sp>
        <p:nvSpPr>
          <p:cNvPr id="263214" name="Line 46"/>
          <p:cNvSpPr>
            <a:spLocks noChangeShapeType="1"/>
          </p:cNvSpPr>
          <p:nvPr/>
        </p:nvSpPr>
        <p:spPr bwMode="auto">
          <a:xfrm>
            <a:off x="6710363" y="4816475"/>
            <a:ext cx="7921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 smtClean="0">
                <a:solidFill>
                  <a:srgbClr val="FFF3F3"/>
                </a:solidFill>
              </a:rPr>
              <a:t>Câu Hỏi và Bài Tập</a:t>
            </a:r>
            <a:endParaRPr lang="en-US" sz="3200">
              <a:solidFill>
                <a:srgbClr val="FFF3F3"/>
              </a:solidFill>
            </a:endParaRPr>
          </a:p>
        </p:txBody>
      </p:sp>
      <p:sp>
        <p:nvSpPr>
          <p:cNvPr id="26317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765174"/>
            <a:ext cx="9201150" cy="540012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457200" algn="just">
              <a:lnSpc>
                <a:spcPct val="90000"/>
              </a:lnSpc>
              <a:spcBef>
                <a:spcPct val="50000"/>
              </a:spcBef>
              <a:buNone/>
            </a:pPr>
            <a:endParaRPr lang="en-US" smtClean="0"/>
          </a:p>
          <a:p>
            <a:pPr marL="0" indent="2286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mtClean="0"/>
              <a:t>1. </a:t>
            </a:r>
            <a:r>
              <a:rPr lang="en-US" sz="3000" smtClean="0"/>
              <a:t>Hãy nêu ưu điểm và hạn chế của CTDL tĩnh.</a:t>
            </a:r>
          </a:p>
          <a:p>
            <a:pPr marL="0" indent="2286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3000"/>
              <a:t>2</a:t>
            </a:r>
            <a:r>
              <a:rPr lang="en-US" sz="3000" smtClean="0"/>
              <a:t>. Hãy nêu ưu điểm và hạn chế của CTDL động.</a:t>
            </a:r>
          </a:p>
          <a:p>
            <a:pPr marL="0" indent="2286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3000"/>
              <a:t>3</a:t>
            </a:r>
            <a:r>
              <a:rPr lang="en-US" sz="3000"/>
              <a:t>. </a:t>
            </a:r>
            <a:r>
              <a:rPr lang="en-US" sz="3000" smtClean="0"/>
              <a:t>Danh sách là gì? Cho ví dụ.</a:t>
            </a:r>
          </a:p>
          <a:p>
            <a:pPr marL="0" indent="2286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smtClean="0"/>
              <a:t>4. Hãy nêu ưu điểm và nhược điểm của danh sách liên kết ngầm và danh sách liên kết tường minh.</a:t>
            </a:r>
            <a:endParaRPr lang="en-US" sz="3000"/>
          </a:p>
          <a:p>
            <a:pPr marL="0" indent="457200" algn="just">
              <a:lnSpc>
                <a:spcPct val="90000"/>
              </a:lnSpc>
              <a:spcBef>
                <a:spcPct val="50000"/>
              </a:spcBef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54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Biến Tĩnh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Được khai báo tường minh, có tên gọi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Tồn tại trong phạm vi khai báo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Được cấp phát trong stack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Kích thước không đổi =&gt; kh</a:t>
            </a:r>
            <a:r>
              <a:rPr lang="en-US"/>
              <a:t>ông tận dụng hiệu quả bộ nhớ</a:t>
            </a:r>
            <a:endParaRPr lang="en-US">
              <a:solidFill>
                <a:srgbClr val="080808"/>
              </a:solidFill>
            </a:endParaRPr>
          </a:p>
          <a:p>
            <a:pPr>
              <a:spcBef>
                <a:spcPct val="50000"/>
              </a:spcBef>
            </a:pPr>
            <a:r>
              <a:rPr lang="en-US" u="sng">
                <a:solidFill>
                  <a:srgbClr val="080808"/>
                </a:solidFill>
              </a:rPr>
              <a:t>Ví dụ</a:t>
            </a:r>
            <a:r>
              <a:rPr lang="en-US">
                <a:solidFill>
                  <a:srgbClr val="080808"/>
                </a:solidFill>
              </a:rPr>
              <a:t> : </a:t>
            </a: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int	x,y;</a:t>
            </a:r>
          </a:p>
          <a:p>
            <a:pPr lvl="3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char	c;</a:t>
            </a:r>
          </a:p>
          <a:p>
            <a:pPr lvl="3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float	f[5];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Khi biết chắc nhu cầu sử dụng đối tượng trước khi thực sự xử lý : dùng biến không động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Ví Dụ Hạn Chế Của Biến Tinh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Tổ chức danh sách l</a:t>
            </a:r>
            <a:r>
              <a:rPr lang="en-US"/>
              <a:t>ớp học </a:t>
            </a:r>
            <a:endParaRPr lang="en-US">
              <a:solidFill>
                <a:srgbClr val="080808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Dùng mảng t</a:t>
            </a:r>
            <a:r>
              <a:rPr lang="en-US"/>
              <a:t>ĩnh</a:t>
            </a:r>
            <a:r>
              <a:rPr lang="en-US">
                <a:solidFill>
                  <a:srgbClr val="080808"/>
                </a:solidFill>
              </a:rPr>
              <a:t> :</a:t>
            </a:r>
            <a:endParaRPr lang="en-US">
              <a:solidFill>
                <a:srgbClr val="080808"/>
              </a:solidFill>
              <a:cs typeface="Times New Roman" pitchFamily="18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typedef	struct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  char ten[20];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	 int	maso;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}Hocvien;</a:t>
            </a:r>
          </a:p>
          <a:p>
            <a:pPr lvl="3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Hocvien	danhsach[50];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Số lượng học viên &lt;50 =&gt; lãng phí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Số lượng học viện &gt; 50 =&gt; thiếu chỗ 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Biến Động 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228725"/>
            <a:ext cx="8785225" cy="44481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Không được khai báo tường minh, không có tên gọi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Xin khi cần, giải phóng khi sử dụng xong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Được cấp phát trong heap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Linh động về kích thước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</a:rPr>
              <a:t>Vấn đề : biến động không có tên gọi tường minh, làm sao thao tác 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Kiểu con trỏ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765175"/>
            <a:ext cx="8785225" cy="49228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dùng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lưu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địa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của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đối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tượng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dữ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liệu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khác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thuộc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giá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trị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của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nó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địa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cuả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vùng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nhớ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ứng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với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,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hoặc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giá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trị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NULL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.</a:t>
            </a:r>
          </a:p>
          <a:p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Khai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báo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trong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: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80808"/>
                </a:solidFill>
                <a:latin typeface="Times New Roman" pitchFamily="18" charset="0"/>
                <a:cs typeface="Courier New" pitchFamily="49" charset="0"/>
              </a:rPr>
              <a:t>typedef</a:t>
            </a:r>
            <a:r>
              <a:rPr lang="en-US" sz="2800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	</a:t>
            </a:r>
            <a:r>
              <a:rPr lang="en-US" sz="2800">
                <a:solidFill>
                  <a:srgbClr val="080808"/>
                </a:solidFill>
                <a:latin typeface="Times New Roman" pitchFamily="18" charset="0"/>
                <a:cs typeface="Courier New" pitchFamily="49" charset="0"/>
              </a:rPr>
              <a:t>int</a:t>
            </a:r>
            <a:r>
              <a:rPr lang="en-US" sz="2800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	*</a:t>
            </a:r>
            <a:r>
              <a:rPr lang="en-US" sz="2800">
                <a:solidFill>
                  <a:srgbClr val="080808"/>
                </a:solidFill>
                <a:latin typeface="Times New Roman" pitchFamily="18" charset="0"/>
                <a:cs typeface="Courier New" pitchFamily="49" charset="0"/>
              </a:rPr>
              <a:t>intpointer</a:t>
            </a:r>
            <a:r>
              <a:rPr lang="en-US" sz="2800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80808"/>
                </a:solidFill>
                <a:latin typeface="Times New Roman" pitchFamily="18" charset="0"/>
                <a:cs typeface="Courier New" pitchFamily="49" charset="0"/>
              </a:rPr>
              <a:t>intpointer</a:t>
            </a:r>
            <a:r>
              <a:rPr lang="en-US" sz="2800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		</a:t>
            </a:r>
            <a:r>
              <a:rPr lang="en-US" sz="2800">
                <a:solidFill>
                  <a:srgbClr val="080808"/>
                </a:solidFill>
                <a:latin typeface="Times New Roman" pitchFamily="18" charset="0"/>
                <a:cs typeface="Courier New" pitchFamily="49" charset="0"/>
              </a:rPr>
              <a:t>p</a:t>
            </a:r>
            <a:r>
              <a:rPr lang="en-US" sz="2800">
                <a:solidFill>
                  <a:srgbClr val="080808"/>
                </a:solidFill>
                <a:latin typeface="VNI-Times" pitchFamily="2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Bản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thân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không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động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Dùng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để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lưu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giữ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điạ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của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động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=&gt;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truy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xuất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động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thông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qua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endParaRPr lang="en-US">
              <a:solidFill>
                <a:srgbClr val="080808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Các thao tác trên kiểu con trỏ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Tạo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ra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động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và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‘p’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nó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: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void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*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malloc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);	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void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*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calloc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,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);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new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	//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hàm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cấp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phát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bộ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nhớ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trong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++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Hủy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</a:t>
            </a:r>
            <a:r>
              <a:rPr lang="en-US"/>
              <a:t>ộng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đến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Hàm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free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)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huỷ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vùng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nhớ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cấp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phát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bởi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hàm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malloc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hoặc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calloc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tới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Hàm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delete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huỷ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vùng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nhớ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cấp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phát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bởi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hàm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new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do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tới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4" name="Text Box 20"/>
          <p:cNvSpPr txBox="1">
            <a:spLocks noChangeArrowheads="1"/>
          </p:cNvSpPr>
          <p:nvPr/>
        </p:nvSpPr>
        <p:spPr bwMode="auto">
          <a:xfrm>
            <a:off x="7018338" y="4365625"/>
            <a:ext cx="933450" cy="469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80808"/>
                </a:solidFill>
                <a:latin typeface="Comic Sans MS" pitchFamily="66" charset="0"/>
              </a:rPr>
              <a:t>0xFF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Sử dụng biến tinh, con trỏ và biến động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4730750" y="1808163"/>
            <a:ext cx="1219200" cy="495300"/>
          </a:xfrm>
          <a:prstGeom prst="rect">
            <a:avLst/>
          </a:prstGeom>
          <a:solidFill>
            <a:schemeClr val="tx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4592638" y="1268413"/>
            <a:ext cx="311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không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động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996950" y="1350963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400" b="1">
                <a:solidFill>
                  <a:schemeClr val="tx2"/>
                </a:solidFill>
                <a:latin typeface="VNI-Couri" pitchFamily="2" charset="0"/>
              </a:rPr>
              <a:t>	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sz="2400" b="1">
                <a:solidFill>
                  <a:schemeClr val="tx2"/>
                </a:solidFill>
                <a:latin typeface="VNI-Couri" pitchFamily="2" charset="0"/>
              </a:rPr>
              <a:t>; </a:t>
            </a:r>
            <a:br>
              <a:rPr lang="en-US" sz="2400" b="1">
                <a:solidFill>
                  <a:schemeClr val="tx2"/>
                </a:solidFill>
                <a:latin typeface="VNI-Couri" pitchFamily="2" charset="0"/>
              </a:rPr>
            </a:b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sz="2400" b="1">
                <a:solidFill>
                  <a:schemeClr val="tx2"/>
                </a:solidFill>
                <a:latin typeface="VNI-Couri" pitchFamily="2" charset="0"/>
              </a:rPr>
              <a:t> = 5 ;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4762500" y="3179763"/>
            <a:ext cx="1219200" cy="495300"/>
          </a:xfrm>
          <a:prstGeom prst="rect">
            <a:avLst/>
          </a:prstGeom>
          <a:solidFill>
            <a:srgbClr val="99FF66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080808"/>
              </a:solidFill>
              <a:latin typeface="Comic Sans MS" pitchFamily="66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241675" y="2635250"/>
            <a:ext cx="242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Biến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con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trỏ</a:t>
            </a:r>
            <a:r>
              <a:rPr lang="en-US" sz="2800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sz="2800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sz="2800" b="1">
                <a:solidFill>
                  <a:srgbClr val="080808"/>
                </a:solidFill>
                <a:latin typeface="VNI-Tekon" pitchFamily="2" charset="0"/>
              </a:rPr>
              <a:t> 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20750" y="2722563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sz="2400" b="1">
                <a:solidFill>
                  <a:schemeClr val="tx2"/>
                </a:solidFill>
                <a:latin typeface="VNI-Couri" pitchFamily="2" charset="0"/>
              </a:rPr>
              <a:t>*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p</a:t>
            </a:r>
            <a:r>
              <a:rPr lang="en-US" sz="2400" b="1">
                <a:solidFill>
                  <a:schemeClr val="tx2"/>
                </a:solidFill>
                <a:latin typeface="VNI-Couri" pitchFamily="2" charset="0"/>
              </a:rPr>
              <a:t>; </a:t>
            </a:r>
            <a:br>
              <a:rPr lang="en-US" sz="2400" b="1">
                <a:solidFill>
                  <a:schemeClr val="tx2"/>
                </a:solidFill>
                <a:latin typeface="VNI-Couri" pitchFamily="2" charset="0"/>
              </a:rPr>
            </a:br>
            <a:endParaRPr lang="en-US" sz="2400" b="1">
              <a:solidFill>
                <a:schemeClr val="tx2"/>
              </a:solidFill>
              <a:latin typeface="VNI-Couri" pitchFamily="2" charset="0"/>
            </a:endParaRPr>
          </a:p>
        </p:txBody>
      </p:sp>
      <p:grpSp>
        <p:nvGrpSpPr>
          <p:cNvPr id="257036" name="Group 12"/>
          <p:cNvGrpSpPr>
            <a:grpSpLocks/>
          </p:cNvGrpSpPr>
          <p:nvPr/>
        </p:nvGrpSpPr>
        <p:grpSpPr bwMode="auto">
          <a:xfrm>
            <a:off x="4870450" y="4724400"/>
            <a:ext cx="4225925" cy="954088"/>
            <a:chOff x="3112" y="3504"/>
            <a:chExt cx="2662" cy="601"/>
          </a:xfrm>
        </p:grpSpPr>
        <p:sp>
          <p:nvSpPr>
            <p:cNvPr id="257037" name="Text Box 13"/>
            <p:cNvSpPr txBox="1">
              <a:spLocks noChangeArrowheads="1"/>
            </p:cNvSpPr>
            <p:nvPr/>
          </p:nvSpPr>
          <p:spPr bwMode="auto">
            <a:xfrm>
              <a:off x="4560" y="3504"/>
              <a:ext cx="768" cy="312"/>
            </a:xfrm>
            <a:prstGeom prst="rect">
              <a:avLst/>
            </a:prstGeom>
            <a:solidFill>
              <a:srgbClr val="FF3399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>
                <a:solidFill>
                  <a:srgbClr val="080808"/>
                </a:solidFill>
                <a:latin typeface="Comic Sans MS" pitchFamily="66" charset="0"/>
              </a:endParaRPr>
            </a:p>
          </p:txBody>
        </p:sp>
        <p:sp>
          <p:nvSpPr>
            <p:cNvPr id="257038" name="Text Box 14"/>
            <p:cNvSpPr txBox="1">
              <a:spLocks noChangeArrowheads="1"/>
            </p:cNvSpPr>
            <p:nvPr/>
          </p:nvSpPr>
          <p:spPr bwMode="auto">
            <a:xfrm>
              <a:off x="3112" y="3778"/>
              <a:ext cx="2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rgbClr val="080808"/>
                  </a:solidFill>
                  <a:latin typeface="VNI-Times" pitchFamily="2" charset="0"/>
                </a:rPr>
                <a:t>Bieán ñoäng coù ñòa chæ 0xFF</a:t>
              </a:r>
            </a:p>
          </p:txBody>
        </p:sp>
      </p:grp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065213" y="335756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80808"/>
                </a:solidFill>
                <a:latin typeface="Courier New" pitchFamily="49" charset="0"/>
              </a:rPr>
              <a:t>p</a:t>
            </a:r>
            <a:r>
              <a:rPr lang="en-US" sz="2400" b="1">
                <a:solidFill>
                  <a:srgbClr val="080808"/>
                </a:solidFill>
                <a:latin typeface="VNI-Couri" pitchFamily="2" charset="0"/>
              </a:rPr>
              <a:t> = </a:t>
            </a:r>
            <a:r>
              <a:rPr lang="en-US" sz="2400" b="1">
                <a:solidFill>
                  <a:srgbClr val="080808"/>
                </a:solidFill>
                <a:latin typeface="Courier New" pitchFamily="49" charset="0"/>
              </a:rPr>
              <a:t>new</a:t>
            </a:r>
            <a:r>
              <a:rPr lang="en-US" sz="2400" b="1">
                <a:solidFill>
                  <a:srgbClr val="080808"/>
                </a:solidFill>
                <a:latin typeface="VNI-Couri" pitchFamily="2" charset="0"/>
              </a:rPr>
              <a:t>(</a:t>
            </a:r>
            <a:r>
              <a:rPr lang="en-US" sz="2400" b="1">
                <a:solidFill>
                  <a:srgbClr val="080808"/>
                </a:solidFill>
                <a:latin typeface="Courier New" pitchFamily="49" charset="0"/>
              </a:rPr>
              <a:t>int</a:t>
            </a:r>
            <a:r>
              <a:rPr lang="en-US" sz="2400" b="1">
                <a:solidFill>
                  <a:srgbClr val="080808"/>
                </a:solidFill>
                <a:latin typeface="VNI-Couri" pitchFamily="2" charset="0"/>
              </a:rPr>
              <a:t>);</a:t>
            </a:r>
          </a:p>
        </p:txBody>
      </p:sp>
      <p:cxnSp>
        <p:nvCxnSpPr>
          <p:cNvPr id="257040" name="AutoShape 16"/>
          <p:cNvCxnSpPr>
            <a:cxnSpLocks noChangeShapeType="1"/>
            <a:stCxn id="257033" idx="3"/>
            <a:endCxn id="257037" idx="1"/>
          </p:cNvCxnSpPr>
          <p:nvPr/>
        </p:nvCxnSpPr>
        <p:spPr bwMode="auto">
          <a:xfrm>
            <a:off x="6000750" y="3427413"/>
            <a:ext cx="1149350" cy="1544637"/>
          </a:xfrm>
          <a:prstGeom prst="curvedConnector3">
            <a:avLst>
              <a:gd name="adj1" fmla="val 50000"/>
            </a:avLst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7397750" y="47799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80808"/>
                </a:solidFill>
                <a:latin typeface="VNI-Tekon" pitchFamily="2" charset="0"/>
              </a:rPr>
              <a:t>5</a:t>
            </a:r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4883150" y="3179763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80808"/>
                </a:solidFill>
                <a:latin typeface="Comic Sans MS" pitchFamily="66" charset="0"/>
              </a:rPr>
              <a:t>0xFF</a:t>
            </a:r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992188" y="41497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*p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4" grpId="0" animBg="1"/>
      <p:bldP spid="257029" grpId="0" animBg="1"/>
      <p:bldP spid="257030" grpId="0"/>
      <p:bldP spid="257031" grpId="0"/>
      <p:bldP spid="257033" grpId="0" animBg="1"/>
      <p:bldP spid="257034" grpId="0"/>
      <p:bldP spid="257035" grpId="0"/>
      <p:bldP spid="257039" grpId="0"/>
      <p:bldP spid="257041" grpId="0"/>
      <p:bldP spid="257042" grpId="0"/>
      <p:bldP spid="2570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Kiểu danh sách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= {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1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1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sau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bạ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 s</a:t>
            </a:r>
            <a:r>
              <a:rPr lang="en-US"/>
              <a:t>ách các nhân viên trong công ty</a:t>
            </a:r>
            <a:endParaRPr lang="en-US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solidFill>
                  <a:srgbClr val="FFF3F3"/>
                </a:solidFill>
              </a:rPr>
              <a:t>Các hình thức tổ chức danh sách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427163"/>
            <a:ext cx="8785225" cy="49545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CTDL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?</a:t>
            </a:r>
          </a:p>
          <a:p>
            <a:pPr>
              <a:spcBef>
                <a:spcPct val="6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Thể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?</a:t>
            </a:r>
            <a:endParaRPr lang="en-US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60000"/>
              </a:spcBef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Hai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: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ngầm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: 		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minh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: 	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>
                <a:solidFill>
                  <a:srgbClr val="080808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2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t2</Template>
  <TotalTime>4629</TotalTime>
  <Words>655</Words>
  <Application>Microsoft Office PowerPoint</Application>
  <PresentationFormat>A4 Paper (210x297 mm)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t2</vt:lpstr>
      <vt:lpstr>Custom Design</vt:lpstr>
      <vt:lpstr>NỘI DUNG</vt:lpstr>
      <vt:lpstr>Biến Tĩnh</vt:lpstr>
      <vt:lpstr>Ví Dụ Hạn Chế Của Biến Tinh</vt:lpstr>
      <vt:lpstr>Biến Động </vt:lpstr>
      <vt:lpstr>Kiểu con trỏ</vt:lpstr>
      <vt:lpstr>Các thao tác trên kiểu con trỏ</vt:lpstr>
      <vt:lpstr>Sử dụng biến tinh, con trỏ và biến động</vt:lpstr>
      <vt:lpstr>Kiểu danh sách</vt:lpstr>
      <vt:lpstr>Các hình thức tổ chức danh sách</vt:lpstr>
      <vt:lpstr>Danh sách liên kết ngầm(mảng)</vt:lpstr>
      <vt:lpstr>Liên kết tuờng minh(Danh sánh liên kết)</vt:lpstr>
      <vt:lpstr>Các loại danh sách liên kết</vt:lpstr>
      <vt:lpstr>Các loại danh sách liên kết (tt)</vt:lpstr>
      <vt:lpstr>Câu Hỏi và Bài Tập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LongHo</cp:lastModifiedBy>
  <cp:revision>131</cp:revision>
  <dcterms:created xsi:type="dcterms:W3CDTF">2006-03-07T22:30:17Z</dcterms:created>
  <dcterms:modified xsi:type="dcterms:W3CDTF">2014-09-18T06:56:20Z</dcterms:modified>
</cp:coreProperties>
</file>