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2"/>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41" Target="slides/slide28.xml" Type="http://schemas.openxmlformats.org/officeDocument/2006/relationships/slide"/><Relationship Id="rId42" Target="notesMasters/notesMaster1.xml" Type="http://schemas.openxmlformats.org/officeDocument/2006/relationships/notesMaster"/><Relationship Id="rId43" Target="theme/theme2.xml" Type="http://schemas.openxmlformats.org/officeDocument/2006/relationships/theme"/><Relationship Id="rId44" Target="notesSlides/notesSlide1.xml" Type="http://schemas.openxmlformats.org/officeDocument/2006/relationships/notesSlide"/><Relationship Id="rId45" Target="notesSlides/notesSlide2.xml" Type="http://schemas.openxmlformats.org/officeDocument/2006/relationships/notesSlide"/><Relationship Id="rId46" Target="notesSlides/notesSlide3.xml" Type="http://schemas.openxmlformats.org/officeDocument/2006/relationships/notesSlide"/><Relationship Id="rId47" Target="notesSlides/notesSlide4.xml" Type="http://schemas.openxmlformats.org/officeDocument/2006/relationships/notesSlide"/><Relationship Id="rId48" Target="notesSlides/notesSlide5.xml" Type="http://schemas.openxmlformats.org/officeDocument/2006/relationships/notesSlide"/><Relationship Id="rId49" Target="notesSlides/notesSlide6.xml" Type="http://schemas.openxmlformats.org/officeDocument/2006/relationships/notesSlide"/><Relationship Id="rId5" Target="tableStyles.xml" Type="http://schemas.openxmlformats.org/officeDocument/2006/relationships/tableStyles"/><Relationship Id="rId50" Target="notesSlides/notesSlide7.xml" Type="http://schemas.openxmlformats.org/officeDocument/2006/relationships/notesSlide"/><Relationship Id="rId51" Target="notesSlides/notesSlide8.xml" Type="http://schemas.openxmlformats.org/officeDocument/2006/relationships/notesSlide"/><Relationship Id="rId52" Target="notesSlides/notesSlide9.xml" Type="http://schemas.openxmlformats.org/officeDocument/2006/relationships/notesSlide"/><Relationship Id="rId53" Target="notesSlides/notesSlide10.xml" Type="http://schemas.openxmlformats.org/officeDocument/2006/relationships/notesSlide"/><Relationship Id="rId54" Target="notesSlides/notesSlide11.xml" Type="http://schemas.openxmlformats.org/officeDocument/2006/relationships/notesSlide"/><Relationship Id="rId55" Target="notesSlides/notesSlide12.xml" Type="http://schemas.openxmlformats.org/officeDocument/2006/relationships/notesSlide"/><Relationship Id="rId56" Target="notesSlides/notesSlide13.xml" Type="http://schemas.openxmlformats.org/officeDocument/2006/relationships/notesSlide"/><Relationship Id="rId57" Target="notesSlides/notesSlide14.xml" Type="http://schemas.openxmlformats.org/officeDocument/2006/relationships/notesSlide"/><Relationship Id="rId58" Target="notesSlides/notesSlide15.xml" Type="http://schemas.openxmlformats.org/officeDocument/2006/relationships/notesSlide"/><Relationship Id="rId59" Target="notesSlides/notesSlide16.xml" Type="http://schemas.openxmlformats.org/officeDocument/2006/relationships/notesSlide"/><Relationship Id="rId6" Target="fonts/font6.fntdata" Type="http://schemas.openxmlformats.org/officeDocument/2006/relationships/font"/><Relationship Id="rId60" Target="notesSlides/notesSlide17.xml" Type="http://schemas.openxmlformats.org/officeDocument/2006/relationships/notesSlide"/><Relationship Id="rId61" Target="notesSlides/notesSlide18.xml" Type="http://schemas.openxmlformats.org/officeDocument/2006/relationships/notesSlide"/><Relationship Id="rId62" Target="notesSlides/notesSlide19.xml" Type="http://schemas.openxmlformats.org/officeDocument/2006/relationships/notesSlide"/><Relationship Id="rId63" Target="notesSlides/notesSlide20.xml" Type="http://schemas.openxmlformats.org/officeDocument/2006/relationships/notesSlide"/><Relationship Id="rId64" Target="notesSlides/notesSlide21.xml" Type="http://schemas.openxmlformats.org/officeDocument/2006/relationships/notesSlide"/><Relationship Id="rId65" Target="notesSlides/notesSlide22.xml" Type="http://schemas.openxmlformats.org/officeDocument/2006/relationships/notesSlide"/><Relationship Id="rId66" Target="notesSlides/notesSlide23.xml" Type="http://schemas.openxmlformats.org/officeDocument/2006/relationships/notesSlide"/><Relationship Id="rId67" Target="notesSlides/notesSlide24.xml" Type="http://schemas.openxmlformats.org/officeDocument/2006/relationships/notesSlide"/><Relationship Id="rId68" Target="notesSlides/notesSlide25.xml" Type="http://schemas.openxmlformats.org/officeDocument/2006/relationships/notesSlide"/><Relationship Id="rId69" Target="notesSlides/notesSlide26.xml" Type="http://schemas.openxmlformats.org/officeDocument/2006/relationships/notesSlide"/><Relationship Id="rId7" Target="fonts/font7.fntdata" Type="http://schemas.openxmlformats.org/officeDocument/2006/relationships/font"/><Relationship Id="rId70" Target="notesSlides/notesSlide27.xml" Type="http://schemas.openxmlformats.org/officeDocument/2006/relationships/notesSlide"/><Relationship Id="rId71" Target="notesSlides/notesSlide28.xml" Type="http://schemas.openxmlformats.org/officeDocument/2006/relationships/notesSlide"/><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5.jpe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2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2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23.png" Type="http://schemas.openxmlformats.org/officeDocument/2006/relationships/image"/><Relationship Id="rId4" Target="../media/image2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6.pn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sp>
        <p:nvSpPr>
          <p:cNvPr name="Freeform 2" id="2"/>
          <p:cNvSpPr/>
          <p:nvPr/>
        </p:nvSpPr>
        <p:spPr>
          <a:xfrm flipH="false" flipV="false" rot="0">
            <a:off x="14724568" y="3447286"/>
            <a:ext cx="3563412" cy="6839734"/>
          </a:xfrm>
          <a:custGeom>
            <a:avLst/>
            <a:gdLst/>
            <a:ahLst/>
            <a:cxnLst/>
            <a:rect r="r" b="b" t="t" l="l"/>
            <a:pathLst>
              <a:path h="6839734" w="3563412">
                <a:moveTo>
                  <a:pt x="0" y="0"/>
                </a:moveTo>
                <a:lnTo>
                  <a:pt x="3563412" y="0"/>
                </a:lnTo>
                <a:lnTo>
                  <a:pt x="3563412" y="6839734"/>
                </a:lnTo>
                <a:lnTo>
                  <a:pt x="0" y="68397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3924764" y="0"/>
            <a:ext cx="5443736" cy="774840"/>
            <a:chOff x="0" y="0"/>
            <a:chExt cx="7258315" cy="1033120"/>
          </a:xfrm>
        </p:grpSpPr>
        <p:sp>
          <p:nvSpPr>
            <p:cNvPr name="Freeform 4" id="4"/>
            <p:cNvSpPr/>
            <p:nvPr/>
          </p:nvSpPr>
          <p:spPr>
            <a:xfrm flipH="false" flipV="false" rot="0">
              <a:off x="127" y="127"/>
              <a:ext cx="7258177" cy="1032764"/>
            </a:xfrm>
            <a:custGeom>
              <a:avLst/>
              <a:gdLst/>
              <a:ahLst/>
              <a:cxnLst/>
              <a:rect r="r" b="b" t="t" l="l"/>
              <a:pathLst>
                <a:path h="1032764" w="7258177">
                  <a:moveTo>
                    <a:pt x="0" y="0"/>
                  </a:moveTo>
                  <a:lnTo>
                    <a:pt x="0" y="1032764"/>
                  </a:lnTo>
                  <a:lnTo>
                    <a:pt x="7258177" y="1032764"/>
                  </a:lnTo>
                  <a:lnTo>
                    <a:pt x="7258177" y="0"/>
                  </a:lnTo>
                  <a:close/>
                </a:path>
              </a:pathLst>
            </a:custGeom>
            <a:solidFill>
              <a:srgbClr val="00FFC5"/>
            </a:solidFill>
          </p:spPr>
        </p:sp>
      </p:grpSp>
      <p:grpSp>
        <p:nvGrpSpPr>
          <p:cNvPr name="Group 5" id="5"/>
          <p:cNvGrpSpPr/>
          <p:nvPr/>
        </p:nvGrpSpPr>
        <p:grpSpPr>
          <a:xfrm rot="0">
            <a:off x="1747626" y="0"/>
            <a:ext cx="1329294" cy="774840"/>
            <a:chOff x="0" y="0"/>
            <a:chExt cx="1772392" cy="1033120"/>
          </a:xfrm>
        </p:grpSpPr>
        <p:sp>
          <p:nvSpPr>
            <p:cNvPr name="Freeform 6" id="6"/>
            <p:cNvSpPr/>
            <p:nvPr/>
          </p:nvSpPr>
          <p:spPr>
            <a:xfrm flipH="false" flipV="false" rot="0">
              <a:off x="127" y="127"/>
              <a:ext cx="1772031" cy="1032764"/>
            </a:xfrm>
            <a:custGeom>
              <a:avLst/>
              <a:gdLst/>
              <a:ahLst/>
              <a:cxnLst/>
              <a:rect r="r" b="b" t="t" l="l"/>
              <a:pathLst>
                <a:path h="1032764" w="1772031">
                  <a:moveTo>
                    <a:pt x="0" y="0"/>
                  </a:moveTo>
                  <a:lnTo>
                    <a:pt x="0" y="1032764"/>
                  </a:lnTo>
                  <a:lnTo>
                    <a:pt x="1772031" y="1032764"/>
                  </a:lnTo>
                  <a:lnTo>
                    <a:pt x="1772031" y="0"/>
                  </a:lnTo>
                  <a:close/>
                </a:path>
              </a:pathLst>
            </a:custGeom>
            <a:solidFill>
              <a:srgbClr val="EC008C"/>
            </a:solidFill>
          </p:spPr>
        </p:sp>
      </p:grpSp>
      <p:grpSp>
        <p:nvGrpSpPr>
          <p:cNvPr name="Group 7" id="7"/>
          <p:cNvGrpSpPr/>
          <p:nvPr/>
        </p:nvGrpSpPr>
        <p:grpSpPr>
          <a:xfrm rot="0">
            <a:off x="2098268" y="1877232"/>
            <a:ext cx="424196" cy="771552"/>
            <a:chOff x="0" y="0"/>
            <a:chExt cx="565595" cy="1028736"/>
          </a:xfrm>
        </p:grpSpPr>
        <p:sp>
          <p:nvSpPr>
            <p:cNvPr name="Freeform 8" id="8"/>
            <p:cNvSpPr/>
            <p:nvPr/>
          </p:nvSpPr>
          <p:spPr>
            <a:xfrm flipH="false" flipV="false" rot="0">
              <a:off x="127" y="127"/>
              <a:ext cx="565277" cy="1028573"/>
            </a:xfrm>
            <a:custGeom>
              <a:avLst/>
              <a:gdLst/>
              <a:ahLst/>
              <a:cxnLst/>
              <a:rect r="r" b="b" t="t" l="l"/>
              <a:pathLst>
                <a:path h="1028573" w="565277">
                  <a:moveTo>
                    <a:pt x="408813" y="0"/>
                  </a:moveTo>
                  <a:lnTo>
                    <a:pt x="0" y="963168"/>
                  </a:lnTo>
                  <a:lnTo>
                    <a:pt x="154432" y="1028573"/>
                  </a:lnTo>
                  <a:lnTo>
                    <a:pt x="565277" y="67437"/>
                  </a:lnTo>
                  <a:lnTo>
                    <a:pt x="408813" y="0"/>
                  </a:lnTo>
                  <a:close/>
                </a:path>
              </a:pathLst>
            </a:custGeom>
            <a:solidFill>
              <a:srgbClr val="00FFC5"/>
            </a:solidFill>
          </p:spPr>
        </p:sp>
      </p:grpSp>
      <p:grpSp>
        <p:nvGrpSpPr>
          <p:cNvPr name="Group 9" id="9"/>
          <p:cNvGrpSpPr/>
          <p:nvPr/>
        </p:nvGrpSpPr>
        <p:grpSpPr>
          <a:xfrm rot="0">
            <a:off x="1747626" y="2017490"/>
            <a:ext cx="334480" cy="491038"/>
            <a:chOff x="0" y="0"/>
            <a:chExt cx="445973" cy="654717"/>
          </a:xfrm>
        </p:grpSpPr>
        <p:sp>
          <p:nvSpPr>
            <p:cNvPr name="Freeform 10" id="10"/>
            <p:cNvSpPr/>
            <p:nvPr/>
          </p:nvSpPr>
          <p:spPr>
            <a:xfrm flipH="false" flipV="false" rot="0">
              <a:off x="127" y="127"/>
              <a:ext cx="445897" cy="654558"/>
            </a:xfrm>
            <a:custGeom>
              <a:avLst/>
              <a:gdLst/>
              <a:ahLst/>
              <a:cxnLst/>
              <a:rect r="r" b="b" t="t" l="l"/>
              <a:pathLst>
                <a:path h="654558" w="445897">
                  <a:moveTo>
                    <a:pt x="326263" y="0"/>
                  </a:moveTo>
                  <a:lnTo>
                    <a:pt x="0" y="326263"/>
                  </a:lnTo>
                  <a:lnTo>
                    <a:pt x="326263" y="654558"/>
                  </a:lnTo>
                  <a:lnTo>
                    <a:pt x="445897" y="534924"/>
                  </a:lnTo>
                  <a:lnTo>
                    <a:pt x="237109" y="326263"/>
                  </a:lnTo>
                  <a:lnTo>
                    <a:pt x="445897" y="119634"/>
                  </a:lnTo>
                  <a:lnTo>
                    <a:pt x="326263" y="0"/>
                  </a:lnTo>
                  <a:close/>
                </a:path>
              </a:pathLst>
            </a:custGeom>
            <a:solidFill>
              <a:srgbClr val="00FFC5"/>
            </a:solidFill>
          </p:spPr>
        </p:sp>
      </p:grpSp>
      <p:grpSp>
        <p:nvGrpSpPr>
          <p:cNvPr name="Group 11" id="11"/>
          <p:cNvGrpSpPr/>
          <p:nvPr/>
        </p:nvGrpSpPr>
        <p:grpSpPr>
          <a:xfrm rot="0">
            <a:off x="2536984" y="2017490"/>
            <a:ext cx="336124" cy="491038"/>
            <a:chOff x="0" y="0"/>
            <a:chExt cx="448165" cy="654717"/>
          </a:xfrm>
        </p:grpSpPr>
        <p:sp>
          <p:nvSpPr>
            <p:cNvPr name="Freeform 12" id="12"/>
            <p:cNvSpPr/>
            <p:nvPr/>
          </p:nvSpPr>
          <p:spPr>
            <a:xfrm flipH="false" flipV="false" rot="0">
              <a:off x="0" y="127"/>
              <a:ext cx="447929" cy="654558"/>
            </a:xfrm>
            <a:custGeom>
              <a:avLst/>
              <a:gdLst/>
              <a:ahLst/>
              <a:cxnLst/>
              <a:rect r="r" b="b" t="t" l="l"/>
              <a:pathLst>
                <a:path h="654558" w="447929">
                  <a:moveTo>
                    <a:pt x="119634" y="0"/>
                  </a:moveTo>
                  <a:lnTo>
                    <a:pt x="0" y="119634"/>
                  </a:lnTo>
                  <a:lnTo>
                    <a:pt x="208788" y="326263"/>
                  </a:lnTo>
                  <a:lnTo>
                    <a:pt x="0" y="534924"/>
                  </a:lnTo>
                  <a:lnTo>
                    <a:pt x="119634" y="654558"/>
                  </a:lnTo>
                  <a:lnTo>
                    <a:pt x="447929" y="326263"/>
                  </a:lnTo>
                  <a:lnTo>
                    <a:pt x="119634" y="0"/>
                  </a:lnTo>
                  <a:close/>
                </a:path>
              </a:pathLst>
            </a:custGeom>
            <a:solidFill>
              <a:srgbClr val="00FFC5"/>
            </a:solidFill>
          </p:spPr>
        </p:sp>
      </p:grpSp>
      <p:grpSp>
        <p:nvGrpSpPr>
          <p:cNvPr name="Group 13" id="13"/>
          <p:cNvGrpSpPr/>
          <p:nvPr/>
        </p:nvGrpSpPr>
        <p:grpSpPr>
          <a:xfrm rot="0">
            <a:off x="7032040" y="9967194"/>
            <a:ext cx="2108790" cy="319824"/>
            <a:chOff x="0" y="0"/>
            <a:chExt cx="2811720" cy="426432"/>
          </a:xfrm>
        </p:grpSpPr>
        <p:sp>
          <p:nvSpPr>
            <p:cNvPr name="Freeform 14" id="14"/>
            <p:cNvSpPr/>
            <p:nvPr/>
          </p:nvSpPr>
          <p:spPr>
            <a:xfrm flipH="false" flipV="false" rot="0">
              <a:off x="127" y="127"/>
              <a:ext cx="2811399" cy="426339"/>
            </a:xfrm>
            <a:custGeom>
              <a:avLst/>
              <a:gdLst/>
              <a:ahLst/>
              <a:cxnLst/>
              <a:rect r="r" b="b" t="t" l="l"/>
              <a:pathLst>
                <a:path h="426339" w="2811399">
                  <a:moveTo>
                    <a:pt x="0" y="0"/>
                  </a:moveTo>
                  <a:lnTo>
                    <a:pt x="0" y="426339"/>
                  </a:lnTo>
                  <a:lnTo>
                    <a:pt x="2811399" y="426339"/>
                  </a:lnTo>
                  <a:lnTo>
                    <a:pt x="2811399" y="0"/>
                  </a:lnTo>
                  <a:close/>
                </a:path>
              </a:pathLst>
            </a:custGeom>
            <a:solidFill>
              <a:srgbClr val="00FFC5"/>
            </a:solidFill>
          </p:spPr>
        </p:sp>
      </p:grpSp>
      <p:grpSp>
        <p:nvGrpSpPr>
          <p:cNvPr name="Group 15" id="15"/>
          <p:cNvGrpSpPr/>
          <p:nvPr/>
        </p:nvGrpSpPr>
        <p:grpSpPr>
          <a:xfrm rot="0">
            <a:off x="2320682" y="9967194"/>
            <a:ext cx="4305378" cy="319824"/>
            <a:chOff x="0" y="0"/>
            <a:chExt cx="5740504" cy="426432"/>
          </a:xfrm>
        </p:grpSpPr>
        <p:sp>
          <p:nvSpPr>
            <p:cNvPr name="Freeform 16" id="16"/>
            <p:cNvSpPr/>
            <p:nvPr/>
          </p:nvSpPr>
          <p:spPr>
            <a:xfrm flipH="false" flipV="false" rot="0">
              <a:off x="0" y="127"/>
              <a:ext cx="5740527" cy="426339"/>
            </a:xfrm>
            <a:custGeom>
              <a:avLst/>
              <a:gdLst/>
              <a:ahLst/>
              <a:cxnLst/>
              <a:rect r="r" b="b" t="t" l="l"/>
              <a:pathLst>
                <a:path h="426339" w="5740527">
                  <a:moveTo>
                    <a:pt x="0" y="0"/>
                  </a:moveTo>
                  <a:lnTo>
                    <a:pt x="0" y="426339"/>
                  </a:lnTo>
                  <a:lnTo>
                    <a:pt x="5740527" y="426339"/>
                  </a:lnTo>
                  <a:lnTo>
                    <a:pt x="5740527" y="0"/>
                  </a:lnTo>
                  <a:close/>
                </a:path>
              </a:pathLst>
            </a:custGeom>
            <a:solidFill>
              <a:srgbClr val="EC008C"/>
            </a:solidFill>
          </p:spPr>
        </p:sp>
      </p:grpSp>
      <p:grpSp>
        <p:nvGrpSpPr>
          <p:cNvPr name="Group 17" id="17"/>
          <p:cNvGrpSpPr/>
          <p:nvPr/>
        </p:nvGrpSpPr>
        <p:grpSpPr>
          <a:xfrm rot="0">
            <a:off x="3610666" y="8904034"/>
            <a:ext cx="7501846" cy="321332"/>
            <a:chOff x="0" y="0"/>
            <a:chExt cx="10002461" cy="428443"/>
          </a:xfrm>
        </p:grpSpPr>
        <p:sp>
          <p:nvSpPr>
            <p:cNvPr name="Freeform 18" id="18"/>
            <p:cNvSpPr/>
            <p:nvPr/>
          </p:nvSpPr>
          <p:spPr>
            <a:xfrm flipH="false" flipV="false" rot="0">
              <a:off x="0" y="0"/>
              <a:ext cx="10002266" cy="428498"/>
            </a:xfrm>
            <a:custGeom>
              <a:avLst/>
              <a:gdLst/>
              <a:ahLst/>
              <a:cxnLst/>
              <a:rect r="r" b="b" t="t" l="l"/>
              <a:pathLst>
                <a:path h="428498" w="10002266">
                  <a:moveTo>
                    <a:pt x="0" y="0"/>
                  </a:moveTo>
                  <a:lnTo>
                    <a:pt x="0" y="428498"/>
                  </a:lnTo>
                  <a:lnTo>
                    <a:pt x="10002266" y="428498"/>
                  </a:lnTo>
                  <a:lnTo>
                    <a:pt x="10002266" y="0"/>
                  </a:lnTo>
                  <a:close/>
                </a:path>
              </a:pathLst>
            </a:custGeom>
            <a:solidFill>
              <a:srgbClr val="EC008C"/>
            </a:solidFill>
          </p:spPr>
        </p:sp>
      </p:grpSp>
      <p:grpSp>
        <p:nvGrpSpPr>
          <p:cNvPr name="Group 19" id="19"/>
          <p:cNvGrpSpPr/>
          <p:nvPr/>
        </p:nvGrpSpPr>
        <p:grpSpPr>
          <a:xfrm rot="0">
            <a:off x="0" y="8904034"/>
            <a:ext cx="2981290" cy="321332"/>
            <a:chOff x="0" y="0"/>
            <a:chExt cx="3975053" cy="428443"/>
          </a:xfrm>
        </p:grpSpPr>
        <p:sp>
          <p:nvSpPr>
            <p:cNvPr name="Freeform 20" id="20"/>
            <p:cNvSpPr/>
            <p:nvPr/>
          </p:nvSpPr>
          <p:spPr>
            <a:xfrm flipH="false" flipV="false" rot="0">
              <a:off x="127" y="0"/>
              <a:ext cx="3974719" cy="428498"/>
            </a:xfrm>
            <a:custGeom>
              <a:avLst/>
              <a:gdLst/>
              <a:ahLst/>
              <a:cxnLst/>
              <a:rect r="r" b="b" t="t" l="l"/>
              <a:pathLst>
                <a:path h="428498" w="3974719">
                  <a:moveTo>
                    <a:pt x="0" y="0"/>
                  </a:moveTo>
                  <a:lnTo>
                    <a:pt x="0" y="428498"/>
                  </a:lnTo>
                  <a:lnTo>
                    <a:pt x="3974719" y="428498"/>
                  </a:lnTo>
                  <a:lnTo>
                    <a:pt x="3974719" y="0"/>
                  </a:lnTo>
                  <a:close/>
                </a:path>
              </a:pathLst>
            </a:custGeom>
            <a:solidFill>
              <a:srgbClr val="FFFFFF"/>
            </a:solidFill>
          </p:spPr>
        </p:sp>
      </p:grpSp>
      <p:grpSp>
        <p:nvGrpSpPr>
          <p:cNvPr name="Group 21" id="21"/>
          <p:cNvGrpSpPr/>
          <p:nvPr/>
        </p:nvGrpSpPr>
        <p:grpSpPr>
          <a:xfrm rot="0">
            <a:off x="1192186" y="9435614"/>
            <a:ext cx="6436906" cy="321468"/>
            <a:chOff x="0" y="0"/>
            <a:chExt cx="8582541" cy="428624"/>
          </a:xfrm>
        </p:grpSpPr>
        <p:sp>
          <p:nvSpPr>
            <p:cNvPr name="Freeform 22" id="22"/>
            <p:cNvSpPr/>
            <p:nvPr/>
          </p:nvSpPr>
          <p:spPr>
            <a:xfrm flipH="false" flipV="false" rot="0">
              <a:off x="0" y="127"/>
              <a:ext cx="8582406" cy="428371"/>
            </a:xfrm>
            <a:custGeom>
              <a:avLst/>
              <a:gdLst/>
              <a:ahLst/>
              <a:cxnLst/>
              <a:rect r="r" b="b" t="t" l="l"/>
              <a:pathLst>
                <a:path h="428371" w="8582406">
                  <a:moveTo>
                    <a:pt x="0" y="0"/>
                  </a:moveTo>
                  <a:lnTo>
                    <a:pt x="0" y="428371"/>
                  </a:lnTo>
                  <a:lnTo>
                    <a:pt x="8582406" y="428371"/>
                  </a:lnTo>
                  <a:lnTo>
                    <a:pt x="8582406" y="0"/>
                  </a:lnTo>
                  <a:close/>
                </a:path>
              </a:pathLst>
            </a:custGeom>
            <a:solidFill>
              <a:srgbClr val="00FFC5"/>
            </a:solidFill>
          </p:spPr>
        </p:sp>
      </p:grpSp>
      <p:grpSp>
        <p:nvGrpSpPr>
          <p:cNvPr name="Group 23" id="23"/>
          <p:cNvGrpSpPr/>
          <p:nvPr/>
        </p:nvGrpSpPr>
        <p:grpSpPr>
          <a:xfrm rot="0">
            <a:off x="0" y="9435614"/>
            <a:ext cx="729092" cy="321468"/>
            <a:chOff x="0" y="0"/>
            <a:chExt cx="972123" cy="428624"/>
          </a:xfrm>
        </p:grpSpPr>
        <p:sp>
          <p:nvSpPr>
            <p:cNvPr name="Freeform 24" id="24"/>
            <p:cNvSpPr/>
            <p:nvPr/>
          </p:nvSpPr>
          <p:spPr>
            <a:xfrm flipH="false" flipV="false" rot="0">
              <a:off x="127" y="127"/>
              <a:ext cx="972058" cy="428371"/>
            </a:xfrm>
            <a:custGeom>
              <a:avLst/>
              <a:gdLst/>
              <a:ahLst/>
              <a:cxnLst/>
              <a:rect r="r" b="b" t="t" l="l"/>
              <a:pathLst>
                <a:path h="428371" w="972058">
                  <a:moveTo>
                    <a:pt x="0" y="0"/>
                  </a:moveTo>
                  <a:lnTo>
                    <a:pt x="0" y="428371"/>
                  </a:lnTo>
                  <a:lnTo>
                    <a:pt x="972058" y="428371"/>
                  </a:lnTo>
                  <a:lnTo>
                    <a:pt x="972058" y="0"/>
                  </a:lnTo>
                  <a:close/>
                </a:path>
              </a:pathLst>
            </a:custGeom>
            <a:solidFill>
              <a:srgbClr val="EC008C"/>
            </a:solidFill>
          </p:spPr>
        </p:sp>
      </p:grpSp>
      <p:grpSp>
        <p:nvGrpSpPr>
          <p:cNvPr name="Group 25" id="25"/>
          <p:cNvGrpSpPr/>
          <p:nvPr/>
        </p:nvGrpSpPr>
        <p:grpSpPr>
          <a:xfrm rot="0">
            <a:off x="0" y="9967194"/>
            <a:ext cx="1657064" cy="319824"/>
            <a:chOff x="0" y="0"/>
            <a:chExt cx="2209419" cy="426432"/>
          </a:xfrm>
        </p:grpSpPr>
        <p:sp>
          <p:nvSpPr>
            <p:cNvPr name="Freeform 26" id="26"/>
            <p:cNvSpPr/>
            <p:nvPr/>
          </p:nvSpPr>
          <p:spPr>
            <a:xfrm flipH="false" flipV="false" rot="0">
              <a:off x="127" y="127"/>
              <a:ext cx="2209292" cy="426339"/>
            </a:xfrm>
            <a:custGeom>
              <a:avLst/>
              <a:gdLst/>
              <a:ahLst/>
              <a:cxnLst/>
              <a:rect r="r" b="b" t="t" l="l"/>
              <a:pathLst>
                <a:path h="426339" w="2209292">
                  <a:moveTo>
                    <a:pt x="0" y="0"/>
                  </a:moveTo>
                  <a:lnTo>
                    <a:pt x="0" y="426339"/>
                  </a:lnTo>
                  <a:lnTo>
                    <a:pt x="2209292" y="426339"/>
                  </a:lnTo>
                  <a:lnTo>
                    <a:pt x="2209292" y="0"/>
                  </a:lnTo>
                  <a:close/>
                </a:path>
              </a:pathLst>
            </a:custGeom>
            <a:solidFill>
              <a:srgbClr val="FFFFFF"/>
            </a:solidFill>
          </p:spPr>
        </p:sp>
      </p:grpSp>
      <p:sp>
        <p:nvSpPr>
          <p:cNvPr name="TextBox 27" id="27"/>
          <p:cNvSpPr txBox="true"/>
          <p:nvPr/>
        </p:nvSpPr>
        <p:spPr>
          <a:xfrm rot="0">
            <a:off x="1629525" y="3016871"/>
            <a:ext cx="16858350" cy="3775329"/>
          </a:xfrm>
          <a:prstGeom prst="rect">
            <a:avLst/>
          </a:prstGeom>
        </p:spPr>
        <p:txBody>
          <a:bodyPr anchor="t" rtlCol="false" tIns="0" lIns="0" bIns="0" rIns="0">
            <a:spAutoFit/>
          </a:bodyPr>
          <a:lstStyle/>
          <a:p>
            <a:pPr algn="l">
              <a:lnSpc>
                <a:spcPts val="14207"/>
              </a:lnSpc>
            </a:pPr>
            <a:r>
              <a:rPr lang="en-US" sz="14799">
                <a:solidFill>
                  <a:srgbClr val="FFFFFF"/>
                </a:solidFill>
                <a:latin typeface="Arimo Bold"/>
              </a:rPr>
              <a:t>CÂY TÌM KIẾM</a:t>
            </a:r>
          </a:p>
          <a:p>
            <a:pPr algn="l">
              <a:lnSpc>
                <a:spcPts val="14207"/>
              </a:lnSpc>
            </a:pPr>
            <a:r>
              <a:rPr lang="en-US" sz="14799">
                <a:solidFill>
                  <a:srgbClr val="FFFFFF"/>
                </a:solidFill>
                <a:latin typeface="Arimo Bold"/>
              </a:rPr>
              <a:t>NHỊ PHÂN</a:t>
            </a:r>
          </a:p>
        </p:txBody>
      </p:sp>
      <p:sp>
        <p:nvSpPr>
          <p:cNvPr name="TextBox 28" id="28"/>
          <p:cNvSpPr txBox="true"/>
          <p:nvPr/>
        </p:nvSpPr>
        <p:spPr>
          <a:xfrm rot="0">
            <a:off x="1429630" y="7191962"/>
            <a:ext cx="16858350" cy="657225"/>
          </a:xfrm>
          <a:prstGeom prst="rect">
            <a:avLst/>
          </a:prstGeom>
        </p:spPr>
        <p:txBody>
          <a:bodyPr anchor="t" rtlCol="false" tIns="0" lIns="0" bIns="0" rIns="0">
            <a:spAutoFit/>
          </a:bodyPr>
          <a:lstStyle/>
          <a:p>
            <a:pPr algn="l">
              <a:lnSpc>
                <a:spcPts val="5040"/>
              </a:lnSpc>
            </a:pPr>
            <a:r>
              <a:rPr lang="en-US" sz="4200">
                <a:solidFill>
                  <a:srgbClr val="00FFC5"/>
                </a:solidFill>
                <a:latin typeface="Arimo"/>
              </a:rPr>
              <a:t>Nhóm 14: Đăng Khoa - Thành Tuấn - Thiên Lộc</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6537550"/>
            <a:ext cx="1335302" cy="710900"/>
            <a:chOff x="0" y="0"/>
            <a:chExt cx="1780403" cy="947867"/>
          </a:xfrm>
        </p:grpSpPr>
        <p:sp>
          <p:nvSpPr>
            <p:cNvPr name="Freeform 3" id="3"/>
            <p:cNvSpPr/>
            <p:nvPr/>
          </p:nvSpPr>
          <p:spPr>
            <a:xfrm flipH="false" flipV="false" rot="0">
              <a:off x="0" y="381"/>
              <a:ext cx="1779778" cy="947166"/>
            </a:xfrm>
            <a:custGeom>
              <a:avLst/>
              <a:gdLst/>
              <a:ahLst/>
              <a:cxnLst/>
              <a:rect r="r" b="b" t="t" l="l"/>
              <a:pathLst>
                <a:path h="947166" w="1779778">
                  <a:moveTo>
                    <a:pt x="0" y="0"/>
                  </a:moveTo>
                  <a:lnTo>
                    <a:pt x="0" y="947166"/>
                  </a:lnTo>
                  <a:lnTo>
                    <a:pt x="1779778" y="947166"/>
                  </a:lnTo>
                  <a:lnTo>
                    <a:pt x="1779778" y="0"/>
                  </a:lnTo>
                  <a:close/>
                </a:path>
              </a:pathLst>
            </a:custGeom>
            <a:solidFill>
              <a:srgbClr val="FFFFFF"/>
            </a:solidFill>
          </p:spPr>
        </p:sp>
      </p:grpSp>
      <p:grpSp>
        <p:nvGrpSpPr>
          <p:cNvPr name="Group 4" id="4"/>
          <p:cNvGrpSpPr/>
          <p:nvPr/>
        </p:nvGrpSpPr>
        <p:grpSpPr>
          <a:xfrm rot="0">
            <a:off x="15920246" y="646066"/>
            <a:ext cx="2367480" cy="710630"/>
            <a:chOff x="0" y="0"/>
            <a:chExt cx="3156640" cy="947507"/>
          </a:xfrm>
        </p:grpSpPr>
        <p:sp>
          <p:nvSpPr>
            <p:cNvPr name="Freeform 5" id="5"/>
            <p:cNvSpPr/>
            <p:nvPr/>
          </p:nvSpPr>
          <p:spPr>
            <a:xfrm flipH="false" flipV="false" rot="0">
              <a:off x="381" y="0"/>
              <a:ext cx="3155950" cy="947166"/>
            </a:xfrm>
            <a:custGeom>
              <a:avLst/>
              <a:gdLst/>
              <a:ahLst/>
              <a:cxnLst/>
              <a:rect r="r" b="b" t="t" l="l"/>
              <a:pathLst>
                <a:path h="947166" w="3155950">
                  <a:moveTo>
                    <a:pt x="0" y="0"/>
                  </a:moveTo>
                  <a:lnTo>
                    <a:pt x="0" y="947166"/>
                  </a:lnTo>
                  <a:lnTo>
                    <a:pt x="3155950" y="947166"/>
                  </a:lnTo>
                  <a:lnTo>
                    <a:pt x="3155950" y="0"/>
                  </a:lnTo>
                  <a:close/>
                </a:path>
              </a:pathLst>
            </a:custGeom>
            <a:solidFill>
              <a:srgbClr val="FFFFFF"/>
            </a:solidFill>
          </p:spPr>
        </p:sp>
      </p:grpSp>
      <p:grpSp>
        <p:nvGrpSpPr>
          <p:cNvPr name="Group 6" id="6"/>
          <p:cNvGrpSpPr/>
          <p:nvPr/>
        </p:nvGrpSpPr>
        <p:grpSpPr>
          <a:xfrm rot="0">
            <a:off x="14346250" y="1825032"/>
            <a:ext cx="3941514" cy="710630"/>
            <a:chOff x="0" y="0"/>
            <a:chExt cx="5255352" cy="947507"/>
          </a:xfrm>
        </p:grpSpPr>
        <p:sp>
          <p:nvSpPr>
            <p:cNvPr name="Freeform 7" id="7"/>
            <p:cNvSpPr/>
            <p:nvPr/>
          </p:nvSpPr>
          <p:spPr>
            <a:xfrm flipH="false" flipV="false" rot="0">
              <a:off x="381" y="0"/>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alpha val="1569"/>
              </a:srgbClr>
            </a:solidFill>
          </p:spPr>
        </p:sp>
      </p:grpSp>
      <p:grpSp>
        <p:nvGrpSpPr>
          <p:cNvPr name="Group 8" id="8"/>
          <p:cNvGrpSpPr/>
          <p:nvPr/>
        </p:nvGrpSpPr>
        <p:grpSpPr>
          <a:xfrm rot="0">
            <a:off x="14346250" y="4179880"/>
            <a:ext cx="3941514" cy="713716"/>
            <a:chOff x="0" y="0"/>
            <a:chExt cx="5255352" cy="951621"/>
          </a:xfrm>
        </p:grpSpPr>
        <p:sp>
          <p:nvSpPr>
            <p:cNvPr name="Freeform 9" id="9"/>
            <p:cNvSpPr/>
            <p:nvPr/>
          </p:nvSpPr>
          <p:spPr>
            <a:xfrm flipH="false" flipV="false" rot="0">
              <a:off x="381" y="0"/>
              <a:ext cx="5254625" cy="951230"/>
            </a:xfrm>
            <a:custGeom>
              <a:avLst/>
              <a:gdLst/>
              <a:ahLst/>
              <a:cxnLst/>
              <a:rect r="r" b="b" t="t" l="l"/>
              <a:pathLst>
                <a:path h="951230" w="5254625">
                  <a:moveTo>
                    <a:pt x="0" y="0"/>
                  </a:moveTo>
                  <a:lnTo>
                    <a:pt x="0" y="951230"/>
                  </a:lnTo>
                  <a:lnTo>
                    <a:pt x="5254625" y="951230"/>
                  </a:lnTo>
                  <a:lnTo>
                    <a:pt x="5254625" y="0"/>
                  </a:lnTo>
                  <a:close/>
                </a:path>
              </a:pathLst>
            </a:custGeom>
            <a:solidFill>
              <a:srgbClr val="FFFFFF">
                <a:alpha val="12157"/>
              </a:srgbClr>
            </a:solidFill>
          </p:spPr>
        </p:sp>
      </p:grpSp>
      <p:grpSp>
        <p:nvGrpSpPr>
          <p:cNvPr name="Group 10" id="10"/>
          <p:cNvGrpSpPr/>
          <p:nvPr/>
        </p:nvGrpSpPr>
        <p:grpSpPr>
          <a:xfrm rot="0">
            <a:off x="0" y="4179880"/>
            <a:ext cx="1105938" cy="713716"/>
            <a:chOff x="0" y="0"/>
            <a:chExt cx="1474584" cy="951621"/>
          </a:xfrm>
        </p:grpSpPr>
        <p:sp>
          <p:nvSpPr>
            <p:cNvPr name="Freeform 11" id="11"/>
            <p:cNvSpPr/>
            <p:nvPr/>
          </p:nvSpPr>
          <p:spPr>
            <a:xfrm flipH="false" flipV="false" rot="0">
              <a:off x="381" y="0"/>
              <a:ext cx="1473835" cy="951230"/>
            </a:xfrm>
            <a:custGeom>
              <a:avLst/>
              <a:gdLst/>
              <a:ahLst/>
              <a:cxnLst/>
              <a:rect r="r" b="b" t="t" l="l"/>
              <a:pathLst>
                <a:path h="951230" w="1473835">
                  <a:moveTo>
                    <a:pt x="0" y="0"/>
                  </a:moveTo>
                  <a:lnTo>
                    <a:pt x="0" y="951230"/>
                  </a:lnTo>
                  <a:lnTo>
                    <a:pt x="1473835" y="951230"/>
                  </a:lnTo>
                  <a:lnTo>
                    <a:pt x="1473835" y="0"/>
                  </a:lnTo>
                  <a:close/>
                </a:path>
              </a:pathLst>
            </a:custGeom>
            <a:solidFill>
              <a:srgbClr val="FFFFFF">
                <a:alpha val="1569"/>
              </a:srgbClr>
            </a:solidFill>
          </p:spPr>
        </p:sp>
      </p:grpSp>
      <p:grpSp>
        <p:nvGrpSpPr>
          <p:cNvPr name="Group 12" id="12"/>
          <p:cNvGrpSpPr/>
          <p:nvPr/>
        </p:nvGrpSpPr>
        <p:grpSpPr>
          <a:xfrm rot="0">
            <a:off x="17546490" y="3000912"/>
            <a:ext cx="741236" cy="713716"/>
            <a:chOff x="0" y="0"/>
            <a:chExt cx="988315" cy="951621"/>
          </a:xfrm>
        </p:grpSpPr>
        <p:sp>
          <p:nvSpPr>
            <p:cNvPr name="Freeform 13" id="13"/>
            <p:cNvSpPr/>
            <p:nvPr/>
          </p:nvSpPr>
          <p:spPr>
            <a:xfrm flipH="false" flipV="false" rot="0">
              <a:off x="381" y="0"/>
              <a:ext cx="987933" cy="951230"/>
            </a:xfrm>
            <a:custGeom>
              <a:avLst/>
              <a:gdLst/>
              <a:ahLst/>
              <a:cxnLst/>
              <a:rect r="r" b="b" t="t" l="l"/>
              <a:pathLst>
                <a:path h="951230" w="987933">
                  <a:moveTo>
                    <a:pt x="0" y="0"/>
                  </a:moveTo>
                  <a:lnTo>
                    <a:pt x="0" y="951230"/>
                  </a:lnTo>
                  <a:lnTo>
                    <a:pt x="987933" y="951230"/>
                  </a:lnTo>
                  <a:lnTo>
                    <a:pt x="987933" y="0"/>
                  </a:lnTo>
                  <a:close/>
                </a:path>
              </a:pathLst>
            </a:custGeom>
            <a:solidFill>
              <a:srgbClr val="00FFC5"/>
            </a:solidFill>
          </p:spPr>
        </p:sp>
      </p:grpSp>
      <p:grpSp>
        <p:nvGrpSpPr>
          <p:cNvPr name="Group 14" id="14"/>
          <p:cNvGrpSpPr/>
          <p:nvPr/>
        </p:nvGrpSpPr>
        <p:grpSpPr>
          <a:xfrm rot="0">
            <a:off x="16079446" y="6537556"/>
            <a:ext cx="2208276" cy="710886"/>
            <a:chOff x="0" y="0"/>
            <a:chExt cx="2944368" cy="947848"/>
          </a:xfrm>
        </p:grpSpPr>
        <p:sp>
          <p:nvSpPr>
            <p:cNvPr name="Freeform 15" id="15"/>
            <p:cNvSpPr/>
            <p:nvPr/>
          </p:nvSpPr>
          <p:spPr>
            <a:xfrm flipH="false" flipV="false" rot="0">
              <a:off x="381" y="381"/>
              <a:ext cx="2943606" cy="947166"/>
            </a:xfrm>
            <a:custGeom>
              <a:avLst/>
              <a:gdLst/>
              <a:ahLst/>
              <a:cxnLst/>
              <a:rect r="r" b="b" t="t" l="l"/>
              <a:pathLst>
                <a:path h="947166" w="2943606">
                  <a:moveTo>
                    <a:pt x="0" y="0"/>
                  </a:moveTo>
                  <a:lnTo>
                    <a:pt x="0" y="947166"/>
                  </a:lnTo>
                  <a:lnTo>
                    <a:pt x="2943606" y="947166"/>
                  </a:lnTo>
                  <a:lnTo>
                    <a:pt x="2943606" y="0"/>
                  </a:lnTo>
                  <a:close/>
                </a:path>
              </a:pathLst>
            </a:custGeom>
            <a:solidFill>
              <a:srgbClr val="FFFFFF"/>
            </a:solidFill>
          </p:spPr>
        </p:sp>
      </p:grpSp>
      <p:grpSp>
        <p:nvGrpSpPr>
          <p:cNvPr name="Group 16" id="16"/>
          <p:cNvGrpSpPr/>
          <p:nvPr/>
        </p:nvGrpSpPr>
        <p:grpSpPr>
          <a:xfrm rot="0">
            <a:off x="15111902" y="7716524"/>
            <a:ext cx="3175844" cy="710630"/>
            <a:chOff x="0" y="0"/>
            <a:chExt cx="4234459" cy="947507"/>
          </a:xfrm>
        </p:grpSpPr>
        <p:sp>
          <p:nvSpPr>
            <p:cNvPr name="Freeform 17" id="17"/>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18" id="18"/>
          <p:cNvGrpSpPr/>
          <p:nvPr/>
        </p:nvGrpSpPr>
        <p:grpSpPr>
          <a:xfrm rot="0">
            <a:off x="0" y="8892404"/>
            <a:ext cx="2367480" cy="713716"/>
            <a:chOff x="0" y="0"/>
            <a:chExt cx="3156640" cy="951621"/>
          </a:xfrm>
        </p:grpSpPr>
        <p:sp>
          <p:nvSpPr>
            <p:cNvPr name="Freeform 19" id="19"/>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20" id="20"/>
          <p:cNvGrpSpPr/>
          <p:nvPr/>
        </p:nvGrpSpPr>
        <p:grpSpPr>
          <a:xfrm rot="0">
            <a:off x="0" y="7716524"/>
            <a:ext cx="3941514" cy="710630"/>
            <a:chOff x="0" y="0"/>
            <a:chExt cx="5255352" cy="947507"/>
          </a:xfrm>
        </p:grpSpPr>
        <p:sp>
          <p:nvSpPr>
            <p:cNvPr name="Freeform 21" id="21"/>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22" id="22"/>
          <p:cNvGrpSpPr/>
          <p:nvPr/>
        </p:nvGrpSpPr>
        <p:grpSpPr>
          <a:xfrm rot="0">
            <a:off x="4651518" y="7716524"/>
            <a:ext cx="1733494" cy="710630"/>
            <a:chOff x="0" y="0"/>
            <a:chExt cx="2311325" cy="947507"/>
          </a:xfrm>
        </p:grpSpPr>
        <p:sp>
          <p:nvSpPr>
            <p:cNvPr name="Freeform 23" id="23"/>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24" id="24"/>
          <p:cNvGrpSpPr/>
          <p:nvPr/>
        </p:nvGrpSpPr>
        <p:grpSpPr>
          <a:xfrm rot="0">
            <a:off x="0" y="5358600"/>
            <a:ext cx="2971824" cy="710900"/>
            <a:chOff x="0" y="0"/>
            <a:chExt cx="3962432" cy="947867"/>
          </a:xfrm>
        </p:grpSpPr>
        <p:sp>
          <p:nvSpPr>
            <p:cNvPr name="Freeform 25" id="25"/>
            <p:cNvSpPr/>
            <p:nvPr/>
          </p:nvSpPr>
          <p:spPr>
            <a:xfrm flipH="false" flipV="false" rot="0">
              <a:off x="254" y="381"/>
              <a:ext cx="3961892" cy="947166"/>
            </a:xfrm>
            <a:custGeom>
              <a:avLst/>
              <a:gdLst/>
              <a:ahLst/>
              <a:cxnLst/>
              <a:rect r="r" b="b" t="t" l="l"/>
              <a:pathLst>
                <a:path h="947166" w="3961892">
                  <a:moveTo>
                    <a:pt x="0" y="0"/>
                  </a:moveTo>
                  <a:lnTo>
                    <a:pt x="0" y="947166"/>
                  </a:lnTo>
                  <a:lnTo>
                    <a:pt x="3961892" y="947166"/>
                  </a:lnTo>
                  <a:lnTo>
                    <a:pt x="3961892" y="0"/>
                  </a:lnTo>
                  <a:close/>
                </a:path>
              </a:pathLst>
            </a:custGeom>
            <a:solidFill>
              <a:srgbClr val="FFFFFF">
                <a:alpha val="12157"/>
              </a:srgbClr>
            </a:solidFill>
          </p:spPr>
        </p:sp>
      </p:grpSp>
      <p:grpSp>
        <p:nvGrpSpPr>
          <p:cNvPr name="Group 26" id="26"/>
          <p:cNvGrpSpPr/>
          <p:nvPr/>
        </p:nvGrpSpPr>
        <p:grpSpPr>
          <a:xfrm rot="0">
            <a:off x="1792524" y="6537556"/>
            <a:ext cx="741236" cy="710886"/>
            <a:chOff x="0" y="0"/>
            <a:chExt cx="988315" cy="947848"/>
          </a:xfrm>
        </p:grpSpPr>
        <p:sp>
          <p:nvSpPr>
            <p:cNvPr name="Freeform 27" id="27"/>
            <p:cNvSpPr/>
            <p:nvPr/>
          </p:nvSpPr>
          <p:spPr>
            <a:xfrm flipH="false" flipV="false" rot="0">
              <a:off x="0" y="381"/>
              <a:ext cx="987933" cy="947166"/>
            </a:xfrm>
            <a:custGeom>
              <a:avLst/>
              <a:gdLst/>
              <a:ahLst/>
              <a:cxnLst/>
              <a:rect r="r" b="b" t="t" l="l"/>
              <a:pathLst>
                <a:path h="947166" w="987933">
                  <a:moveTo>
                    <a:pt x="0" y="0"/>
                  </a:moveTo>
                  <a:lnTo>
                    <a:pt x="0" y="947166"/>
                  </a:lnTo>
                  <a:lnTo>
                    <a:pt x="987933" y="947166"/>
                  </a:lnTo>
                  <a:lnTo>
                    <a:pt x="987933" y="0"/>
                  </a:lnTo>
                  <a:close/>
                </a:path>
              </a:pathLst>
            </a:custGeom>
            <a:solidFill>
              <a:srgbClr val="EC008C"/>
            </a:solidFill>
          </p:spPr>
        </p:sp>
      </p:grpSp>
      <p:grpSp>
        <p:nvGrpSpPr>
          <p:cNvPr name="Group 28" id="28"/>
          <p:cNvGrpSpPr/>
          <p:nvPr/>
        </p:nvGrpSpPr>
        <p:grpSpPr>
          <a:xfrm rot="0">
            <a:off x="0" y="3000912"/>
            <a:ext cx="2208276" cy="713716"/>
            <a:chOff x="0" y="0"/>
            <a:chExt cx="2944368" cy="951621"/>
          </a:xfrm>
        </p:grpSpPr>
        <p:sp>
          <p:nvSpPr>
            <p:cNvPr name="Freeform 29" id="29"/>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solidFill>
          </p:spPr>
        </p:sp>
      </p:grpSp>
      <p:grpSp>
        <p:nvGrpSpPr>
          <p:cNvPr name="Group 30" id="30"/>
          <p:cNvGrpSpPr/>
          <p:nvPr/>
        </p:nvGrpSpPr>
        <p:grpSpPr>
          <a:xfrm rot="0">
            <a:off x="718648" y="1825050"/>
            <a:ext cx="2457190" cy="710602"/>
            <a:chOff x="0" y="0"/>
            <a:chExt cx="3276253" cy="947469"/>
          </a:xfrm>
        </p:grpSpPr>
        <p:sp>
          <p:nvSpPr>
            <p:cNvPr name="Freeform 31" id="31"/>
            <p:cNvSpPr/>
            <p:nvPr/>
          </p:nvSpPr>
          <p:spPr>
            <a:xfrm flipH="false" flipV="false" rot="0">
              <a:off x="254" y="0"/>
              <a:ext cx="3275965" cy="947166"/>
            </a:xfrm>
            <a:custGeom>
              <a:avLst/>
              <a:gdLst/>
              <a:ahLst/>
              <a:cxnLst/>
              <a:rect r="r" b="b" t="t" l="l"/>
              <a:pathLst>
                <a:path h="947166" w="3275965">
                  <a:moveTo>
                    <a:pt x="0" y="0"/>
                  </a:moveTo>
                  <a:lnTo>
                    <a:pt x="0" y="947166"/>
                  </a:lnTo>
                  <a:lnTo>
                    <a:pt x="3275965" y="947166"/>
                  </a:lnTo>
                  <a:lnTo>
                    <a:pt x="3275965" y="0"/>
                  </a:lnTo>
                  <a:close/>
                </a:path>
              </a:pathLst>
            </a:custGeom>
            <a:solidFill>
              <a:srgbClr val="EC008C"/>
            </a:solidFill>
          </p:spPr>
        </p:sp>
      </p:grpSp>
      <p:grpSp>
        <p:nvGrpSpPr>
          <p:cNvPr name="Group 32" id="32"/>
          <p:cNvGrpSpPr/>
          <p:nvPr/>
        </p:nvGrpSpPr>
        <p:grpSpPr>
          <a:xfrm rot="0">
            <a:off x="10791130" y="646066"/>
            <a:ext cx="4342480" cy="710630"/>
            <a:chOff x="0" y="0"/>
            <a:chExt cx="5789973" cy="947507"/>
          </a:xfrm>
        </p:grpSpPr>
        <p:sp>
          <p:nvSpPr>
            <p:cNvPr name="Freeform 33" id="33"/>
            <p:cNvSpPr/>
            <p:nvPr/>
          </p:nvSpPr>
          <p:spPr>
            <a:xfrm flipH="false" flipV="false" rot="0">
              <a:off x="381" y="0"/>
              <a:ext cx="5789549" cy="947166"/>
            </a:xfrm>
            <a:custGeom>
              <a:avLst/>
              <a:gdLst/>
              <a:ahLst/>
              <a:cxnLst/>
              <a:rect r="r" b="b" t="t" l="l"/>
              <a:pathLst>
                <a:path h="947166" w="5789549">
                  <a:moveTo>
                    <a:pt x="0" y="0"/>
                  </a:moveTo>
                  <a:lnTo>
                    <a:pt x="0" y="947166"/>
                  </a:lnTo>
                  <a:lnTo>
                    <a:pt x="5789549" y="947166"/>
                  </a:lnTo>
                  <a:lnTo>
                    <a:pt x="5789549" y="0"/>
                  </a:lnTo>
                  <a:close/>
                </a:path>
              </a:pathLst>
            </a:custGeom>
            <a:solidFill>
              <a:srgbClr val="00FFC5"/>
            </a:solidFill>
          </p:spPr>
        </p:sp>
      </p:grpSp>
      <p:grpSp>
        <p:nvGrpSpPr>
          <p:cNvPr name="Group 34" id="34"/>
          <p:cNvGrpSpPr/>
          <p:nvPr/>
        </p:nvGrpSpPr>
        <p:grpSpPr>
          <a:xfrm rot="0">
            <a:off x="11458792" y="7716524"/>
            <a:ext cx="3200278" cy="710630"/>
            <a:chOff x="0" y="0"/>
            <a:chExt cx="4267037" cy="947507"/>
          </a:xfrm>
        </p:grpSpPr>
        <p:sp>
          <p:nvSpPr>
            <p:cNvPr name="Freeform 35" id="35"/>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36" id="36"/>
          <p:cNvGrpSpPr/>
          <p:nvPr/>
        </p:nvGrpSpPr>
        <p:grpSpPr>
          <a:xfrm rot="0">
            <a:off x="3154144" y="8892400"/>
            <a:ext cx="6237540" cy="713702"/>
            <a:chOff x="0" y="0"/>
            <a:chExt cx="8316720" cy="951603"/>
          </a:xfrm>
        </p:grpSpPr>
        <p:sp>
          <p:nvSpPr>
            <p:cNvPr name="Freeform 37" id="37"/>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sp>
        <p:nvSpPr>
          <p:cNvPr name="TextBox 38" id="38"/>
          <p:cNvSpPr txBox="true"/>
          <p:nvPr/>
        </p:nvSpPr>
        <p:spPr>
          <a:xfrm rot="0">
            <a:off x="1001025" y="4667475"/>
            <a:ext cx="16667550" cy="2352675"/>
          </a:xfrm>
          <a:prstGeom prst="rect">
            <a:avLst/>
          </a:prstGeom>
        </p:spPr>
        <p:txBody>
          <a:bodyPr anchor="t" rtlCol="false" tIns="0" lIns="0" bIns="0" rIns="0">
            <a:spAutoFit/>
          </a:bodyPr>
          <a:lstStyle/>
          <a:p>
            <a:pPr algn="ctr">
              <a:lnSpc>
                <a:spcPts val="18000"/>
              </a:lnSpc>
            </a:pPr>
            <a:r>
              <a:rPr lang="en-US" sz="15000">
                <a:solidFill>
                  <a:srgbClr val="00FFC5"/>
                </a:solidFill>
                <a:latin typeface="Arimo Bold"/>
              </a:rPr>
              <a:t>CÁC THAO TÁC</a:t>
            </a:r>
          </a:p>
        </p:txBody>
      </p:sp>
      <p:sp>
        <p:nvSpPr>
          <p:cNvPr name="TextBox 39" id="39"/>
          <p:cNvSpPr txBox="true"/>
          <p:nvPr/>
        </p:nvSpPr>
        <p:spPr>
          <a:xfrm rot="0">
            <a:off x="1001025" y="2785350"/>
            <a:ext cx="16667550" cy="2495550"/>
          </a:xfrm>
          <a:prstGeom prst="rect">
            <a:avLst/>
          </a:prstGeom>
        </p:spPr>
        <p:txBody>
          <a:bodyPr anchor="t" rtlCol="false" tIns="0" lIns="0" bIns="0" rIns="0">
            <a:spAutoFit/>
          </a:bodyPr>
          <a:lstStyle/>
          <a:p>
            <a:pPr algn="ctr">
              <a:lnSpc>
                <a:spcPts val="19200"/>
              </a:lnSpc>
            </a:pPr>
            <a:r>
              <a:rPr lang="en-US" sz="16000">
                <a:solidFill>
                  <a:srgbClr val="00FFC5"/>
                </a:solidFill>
                <a:latin typeface="Arimo Bold"/>
              </a:rPr>
              <a:t>04</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201562"/>
            <a:ext cx="7008600" cy="2413088"/>
            <a:chOff x="0" y="0"/>
            <a:chExt cx="9344800" cy="3217451"/>
          </a:xfrm>
        </p:grpSpPr>
        <p:sp>
          <p:nvSpPr>
            <p:cNvPr name="Freeform 3" id="3"/>
            <p:cNvSpPr/>
            <p:nvPr/>
          </p:nvSpPr>
          <p:spPr>
            <a:xfrm flipH="false" flipV="false" rot="0">
              <a:off x="0" y="0"/>
              <a:ext cx="9344787" cy="3217427"/>
            </a:xfrm>
            <a:custGeom>
              <a:avLst/>
              <a:gdLst/>
              <a:ahLst/>
              <a:cxnLst/>
              <a:rect r="r" b="b" t="t" l="l"/>
              <a:pathLst>
                <a:path h="3217427" w="9344787">
                  <a:moveTo>
                    <a:pt x="0" y="0"/>
                  </a:moveTo>
                  <a:lnTo>
                    <a:pt x="9344787" y="0"/>
                  </a:lnTo>
                  <a:lnTo>
                    <a:pt x="9344787" y="3217427"/>
                  </a:lnTo>
                  <a:lnTo>
                    <a:pt x="0" y="3217427"/>
                  </a:lnTo>
                  <a:close/>
                </a:path>
              </a:pathLst>
            </a:custGeom>
            <a:solidFill>
              <a:srgbClr val="FFFFFF"/>
            </a:solidFill>
          </p:spPr>
        </p:sp>
      </p:grpSp>
      <p:sp>
        <p:nvSpPr>
          <p:cNvPr name="TextBox 4" id="4"/>
          <p:cNvSpPr txBox="true"/>
          <p:nvPr/>
        </p:nvSpPr>
        <p:spPr>
          <a:xfrm rot="0">
            <a:off x="2647525" y="749250"/>
            <a:ext cx="12993150"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Italics"/>
              </a:rPr>
              <a:t>4. CÁC THAO TÁC :</a:t>
            </a:r>
          </a:p>
        </p:txBody>
      </p:sp>
      <p:sp>
        <p:nvSpPr>
          <p:cNvPr name="TextBox 5" id="5"/>
          <p:cNvSpPr txBox="true"/>
          <p:nvPr/>
        </p:nvSpPr>
        <p:spPr>
          <a:xfrm rot="0">
            <a:off x="301162" y="3784949"/>
            <a:ext cx="6181337" cy="1357658"/>
          </a:xfrm>
          <a:prstGeom prst="rect">
            <a:avLst/>
          </a:prstGeom>
        </p:spPr>
        <p:txBody>
          <a:bodyPr anchor="t" rtlCol="false" tIns="0" lIns="0" bIns="0" rIns="0">
            <a:spAutoFit/>
          </a:bodyPr>
          <a:lstStyle/>
          <a:p>
            <a:pPr algn="just">
              <a:lnSpc>
                <a:spcPts val="5374"/>
              </a:lnSpc>
            </a:pPr>
            <a:r>
              <a:rPr lang="en-US" sz="3894">
                <a:solidFill>
                  <a:srgbClr val="1B1464"/>
                </a:solidFill>
                <a:latin typeface="Arimo Bold Italics"/>
              </a:rPr>
              <a:t>1 SỐ THAO TÁC TRÊN CÂY TÌM KIẾM NHỊ PHÂN</a:t>
            </a:r>
          </a:p>
        </p:txBody>
      </p:sp>
      <p:sp>
        <p:nvSpPr>
          <p:cNvPr name="TextBox 6" id="6"/>
          <p:cNvSpPr txBox="true"/>
          <p:nvPr/>
        </p:nvSpPr>
        <p:spPr>
          <a:xfrm rot="0">
            <a:off x="10770375" y="1922120"/>
            <a:ext cx="6811469" cy="1306068"/>
          </a:xfrm>
          <a:prstGeom prst="rect">
            <a:avLst/>
          </a:prstGeom>
        </p:spPr>
        <p:txBody>
          <a:bodyPr anchor="t" rtlCol="false" tIns="0" lIns="0" bIns="0" rIns="0">
            <a:spAutoFit/>
          </a:bodyPr>
          <a:lstStyle/>
          <a:p>
            <a:pPr algn="l">
              <a:lnSpc>
                <a:spcPts val="5105"/>
              </a:lnSpc>
            </a:pPr>
            <a:r>
              <a:rPr lang="en-US" sz="3699">
                <a:solidFill>
                  <a:srgbClr val="FFFFFF"/>
                </a:solidFill>
                <a:latin typeface="Arimo Bold"/>
              </a:rPr>
              <a:t>Tìm/ Tìm tối thiểu/ Tìm tối đa trong cây tìm kiếm nhị phân</a:t>
            </a:r>
          </a:p>
        </p:txBody>
      </p:sp>
      <p:grpSp>
        <p:nvGrpSpPr>
          <p:cNvPr name="Group 7" id="7"/>
          <p:cNvGrpSpPr/>
          <p:nvPr/>
        </p:nvGrpSpPr>
        <p:grpSpPr>
          <a:xfrm rot="0">
            <a:off x="0" y="3493162"/>
            <a:ext cx="3570110" cy="377512"/>
            <a:chOff x="0" y="0"/>
            <a:chExt cx="4760147" cy="503349"/>
          </a:xfrm>
        </p:grpSpPr>
        <p:sp>
          <p:nvSpPr>
            <p:cNvPr name="Freeform 8" id="8"/>
            <p:cNvSpPr/>
            <p:nvPr/>
          </p:nvSpPr>
          <p:spPr>
            <a:xfrm flipH="false" flipV="false" rot="0">
              <a:off x="0" y="0"/>
              <a:ext cx="4760087" cy="503301"/>
            </a:xfrm>
            <a:custGeom>
              <a:avLst/>
              <a:gdLst/>
              <a:ahLst/>
              <a:cxnLst/>
              <a:rect r="r" b="b" t="t" l="l"/>
              <a:pathLst>
                <a:path h="503301" w="4760087">
                  <a:moveTo>
                    <a:pt x="0" y="0"/>
                  </a:moveTo>
                  <a:lnTo>
                    <a:pt x="0" y="503301"/>
                  </a:lnTo>
                  <a:lnTo>
                    <a:pt x="4760087" y="503301"/>
                  </a:lnTo>
                  <a:lnTo>
                    <a:pt x="4760087" y="0"/>
                  </a:lnTo>
                  <a:close/>
                </a:path>
              </a:pathLst>
            </a:custGeom>
            <a:solidFill>
              <a:srgbClr val="00FFC5"/>
            </a:solidFill>
          </p:spPr>
        </p:sp>
      </p:grpSp>
      <p:grpSp>
        <p:nvGrpSpPr>
          <p:cNvPr name="Group 9" id="9"/>
          <p:cNvGrpSpPr/>
          <p:nvPr/>
        </p:nvGrpSpPr>
        <p:grpSpPr>
          <a:xfrm rot="0">
            <a:off x="2330950" y="5902562"/>
            <a:ext cx="4677650" cy="267734"/>
            <a:chOff x="0" y="0"/>
            <a:chExt cx="6236867" cy="356979"/>
          </a:xfrm>
        </p:grpSpPr>
        <p:sp>
          <p:nvSpPr>
            <p:cNvPr name="Freeform 10" id="10"/>
            <p:cNvSpPr/>
            <p:nvPr/>
          </p:nvSpPr>
          <p:spPr>
            <a:xfrm flipH="false" flipV="false" rot="0">
              <a:off x="0" y="0"/>
              <a:ext cx="6236843" cy="356997"/>
            </a:xfrm>
            <a:custGeom>
              <a:avLst/>
              <a:gdLst/>
              <a:ahLst/>
              <a:cxnLst/>
              <a:rect r="r" b="b" t="t" l="l"/>
              <a:pathLst>
                <a:path h="356997" w="6236843">
                  <a:moveTo>
                    <a:pt x="6236843" y="0"/>
                  </a:moveTo>
                  <a:lnTo>
                    <a:pt x="6236843" y="356997"/>
                  </a:lnTo>
                  <a:lnTo>
                    <a:pt x="0" y="356997"/>
                  </a:lnTo>
                  <a:lnTo>
                    <a:pt x="0" y="0"/>
                  </a:lnTo>
                  <a:close/>
                </a:path>
              </a:pathLst>
            </a:custGeom>
            <a:solidFill>
              <a:srgbClr val="EC008C"/>
            </a:solidFill>
          </p:spPr>
        </p:sp>
      </p:grpSp>
      <p:grpSp>
        <p:nvGrpSpPr>
          <p:cNvPr name="Group 11" id="11"/>
          <p:cNvGrpSpPr/>
          <p:nvPr/>
        </p:nvGrpSpPr>
        <p:grpSpPr>
          <a:xfrm rot="0">
            <a:off x="11000" y="5902550"/>
            <a:ext cx="2319952" cy="267788"/>
            <a:chOff x="0" y="0"/>
            <a:chExt cx="3093269" cy="357051"/>
          </a:xfrm>
        </p:grpSpPr>
        <p:sp>
          <p:nvSpPr>
            <p:cNvPr name="Freeform 12" id="12"/>
            <p:cNvSpPr/>
            <p:nvPr/>
          </p:nvSpPr>
          <p:spPr>
            <a:xfrm flipH="false" flipV="false" rot="0">
              <a:off x="0" y="0"/>
              <a:ext cx="3093212" cy="356997"/>
            </a:xfrm>
            <a:custGeom>
              <a:avLst/>
              <a:gdLst/>
              <a:ahLst/>
              <a:cxnLst/>
              <a:rect r="r" b="b" t="t" l="l"/>
              <a:pathLst>
                <a:path h="356997" w="3093212">
                  <a:moveTo>
                    <a:pt x="3093212" y="0"/>
                  </a:moveTo>
                  <a:lnTo>
                    <a:pt x="3093212" y="356997"/>
                  </a:lnTo>
                  <a:lnTo>
                    <a:pt x="0" y="356997"/>
                  </a:lnTo>
                  <a:lnTo>
                    <a:pt x="0" y="0"/>
                  </a:lnTo>
                  <a:close/>
                </a:path>
              </a:pathLst>
            </a:custGeom>
            <a:solidFill>
              <a:srgbClr val="00FFC5"/>
            </a:solidFill>
          </p:spPr>
        </p:sp>
      </p:grpSp>
      <p:grpSp>
        <p:nvGrpSpPr>
          <p:cNvPr name="Group 13" id="13"/>
          <p:cNvGrpSpPr/>
          <p:nvPr/>
        </p:nvGrpSpPr>
        <p:grpSpPr>
          <a:xfrm rot="0">
            <a:off x="2397434" y="6345952"/>
            <a:ext cx="3421114" cy="267788"/>
            <a:chOff x="0" y="0"/>
            <a:chExt cx="4561485" cy="357051"/>
          </a:xfrm>
        </p:grpSpPr>
        <p:sp>
          <p:nvSpPr>
            <p:cNvPr name="Freeform 14" id="14"/>
            <p:cNvSpPr/>
            <p:nvPr/>
          </p:nvSpPr>
          <p:spPr>
            <a:xfrm flipH="false" flipV="false" rot="0">
              <a:off x="0" y="0"/>
              <a:ext cx="4561459" cy="356997"/>
            </a:xfrm>
            <a:custGeom>
              <a:avLst/>
              <a:gdLst/>
              <a:ahLst/>
              <a:cxnLst/>
              <a:rect r="r" b="b" t="t" l="l"/>
              <a:pathLst>
                <a:path h="356997" w="4561459">
                  <a:moveTo>
                    <a:pt x="4561459" y="0"/>
                  </a:moveTo>
                  <a:lnTo>
                    <a:pt x="4561459" y="356997"/>
                  </a:lnTo>
                  <a:lnTo>
                    <a:pt x="0" y="356997"/>
                  </a:lnTo>
                  <a:lnTo>
                    <a:pt x="0" y="0"/>
                  </a:lnTo>
                  <a:close/>
                </a:path>
              </a:pathLst>
            </a:custGeom>
            <a:solidFill>
              <a:srgbClr val="FFFFFF"/>
            </a:solidFill>
          </p:spPr>
        </p:sp>
      </p:grpSp>
      <p:grpSp>
        <p:nvGrpSpPr>
          <p:cNvPr name="Group 15" id="15"/>
          <p:cNvGrpSpPr/>
          <p:nvPr/>
        </p:nvGrpSpPr>
        <p:grpSpPr>
          <a:xfrm rot="0">
            <a:off x="2397454" y="6345952"/>
            <a:ext cx="994376" cy="267788"/>
            <a:chOff x="0" y="0"/>
            <a:chExt cx="1325835" cy="357051"/>
          </a:xfrm>
        </p:grpSpPr>
        <p:sp>
          <p:nvSpPr>
            <p:cNvPr name="Freeform 16" id="16"/>
            <p:cNvSpPr/>
            <p:nvPr/>
          </p:nvSpPr>
          <p:spPr>
            <a:xfrm flipH="false" flipV="false" rot="0">
              <a:off x="0" y="0"/>
              <a:ext cx="1325880" cy="356997"/>
            </a:xfrm>
            <a:custGeom>
              <a:avLst/>
              <a:gdLst/>
              <a:ahLst/>
              <a:cxnLst/>
              <a:rect r="r" b="b" t="t" l="l"/>
              <a:pathLst>
                <a:path h="356997" w="1325880">
                  <a:moveTo>
                    <a:pt x="1325880" y="0"/>
                  </a:moveTo>
                  <a:lnTo>
                    <a:pt x="1325880" y="356997"/>
                  </a:lnTo>
                  <a:lnTo>
                    <a:pt x="0" y="356997"/>
                  </a:lnTo>
                  <a:lnTo>
                    <a:pt x="0" y="0"/>
                  </a:lnTo>
                  <a:close/>
                </a:path>
              </a:pathLst>
            </a:custGeom>
            <a:solidFill>
              <a:srgbClr val="00FFC5"/>
            </a:solidFill>
          </p:spPr>
        </p:sp>
      </p:grpSp>
      <p:grpSp>
        <p:nvGrpSpPr>
          <p:cNvPr name="Group 17" id="17"/>
          <p:cNvGrpSpPr/>
          <p:nvPr/>
        </p:nvGrpSpPr>
        <p:grpSpPr>
          <a:xfrm rot="0">
            <a:off x="11010" y="6345952"/>
            <a:ext cx="1159992" cy="267788"/>
            <a:chOff x="0" y="0"/>
            <a:chExt cx="1546656" cy="357051"/>
          </a:xfrm>
        </p:grpSpPr>
        <p:sp>
          <p:nvSpPr>
            <p:cNvPr name="Freeform 18" id="18"/>
            <p:cNvSpPr/>
            <p:nvPr/>
          </p:nvSpPr>
          <p:spPr>
            <a:xfrm flipH="false" flipV="false" rot="0">
              <a:off x="0" y="0"/>
              <a:ext cx="1546606" cy="356997"/>
            </a:xfrm>
            <a:custGeom>
              <a:avLst/>
              <a:gdLst/>
              <a:ahLst/>
              <a:cxnLst/>
              <a:rect r="r" b="b" t="t" l="l"/>
              <a:pathLst>
                <a:path h="356997" w="1546606">
                  <a:moveTo>
                    <a:pt x="1546606" y="0"/>
                  </a:moveTo>
                  <a:lnTo>
                    <a:pt x="1546606" y="356997"/>
                  </a:lnTo>
                  <a:lnTo>
                    <a:pt x="0" y="356997"/>
                  </a:lnTo>
                  <a:lnTo>
                    <a:pt x="0" y="0"/>
                  </a:lnTo>
                  <a:close/>
                </a:path>
              </a:pathLst>
            </a:custGeom>
            <a:solidFill>
              <a:srgbClr val="EC008C"/>
            </a:solidFill>
          </p:spPr>
        </p:sp>
      </p:grpSp>
      <p:grpSp>
        <p:nvGrpSpPr>
          <p:cNvPr name="Group 19" id="19"/>
          <p:cNvGrpSpPr/>
          <p:nvPr/>
        </p:nvGrpSpPr>
        <p:grpSpPr>
          <a:xfrm rot="0">
            <a:off x="1867376" y="6345952"/>
            <a:ext cx="267788" cy="267788"/>
            <a:chOff x="0" y="0"/>
            <a:chExt cx="357051" cy="357051"/>
          </a:xfrm>
        </p:grpSpPr>
        <p:sp>
          <p:nvSpPr>
            <p:cNvPr name="Freeform 20" id="20"/>
            <p:cNvSpPr/>
            <p:nvPr/>
          </p:nvSpPr>
          <p:spPr>
            <a:xfrm flipH="false" flipV="false" rot="0">
              <a:off x="0" y="0"/>
              <a:ext cx="356997" cy="356997"/>
            </a:xfrm>
            <a:custGeom>
              <a:avLst/>
              <a:gdLst/>
              <a:ahLst/>
              <a:cxnLst/>
              <a:rect r="r" b="b" t="t" l="l"/>
              <a:pathLst>
                <a:path h="356997" w="356997">
                  <a:moveTo>
                    <a:pt x="356997" y="0"/>
                  </a:moveTo>
                  <a:lnTo>
                    <a:pt x="356997" y="356997"/>
                  </a:lnTo>
                  <a:lnTo>
                    <a:pt x="0" y="356997"/>
                  </a:lnTo>
                  <a:lnTo>
                    <a:pt x="0" y="0"/>
                  </a:lnTo>
                  <a:close/>
                </a:path>
              </a:pathLst>
            </a:custGeom>
            <a:solidFill>
              <a:srgbClr val="FFFFFF">
                <a:alpha val="30980"/>
              </a:srgbClr>
            </a:solidFill>
          </p:spPr>
        </p:sp>
      </p:grpSp>
      <p:grpSp>
        <p:nvGrpSpPr>
          <p:cNvPr name="Group 21" id="21"/>
          <p:cNvGrpSpPr/>
          <p:nvPr/>
        </p:nvGrpSpPr>
        <p:grpSpPr>
          <a:xfrm rot="0">
            <a:off x="1441786" y="6345952"/>
            <a:ext cx="267788" cy="267788"/>
            <a:chOff x="0" y="0"/>
            <a:chExt cx="357051" cy="357051"/>
          </a:xfrm>
        </p:grpSpPr>
        <p:sp>
          <p:nvSpPr>
            <p:cNvPr name="Freeform 22" id="22"/>
            <p:cNvSpPr/>
            <p:nvPr/>
          </p:nvSpPr>
          <p:spPr>
            <a:xfrm flipH="false" flipV="false" rot="0">
              <a:off x="0" y="0"/>
              <a:ext cx="356997" cy="356997"/>
            </a:xfrm>
            <a:custGeom>
              <a:avLst/>
              <a:gdLst/>
              <a:ahLst/>
              <a:cxnLst/>
              <a:rect r="r" b="b" t="t" l="l"/>
              <a:pathLst>
                <a:path h="356997" w="356997">
                  <a:moveTo>
                    <a:pt x="356997" y="0"/>
                  </a:moveTo>
                  <a:lnTo>
                    <a:pt x="356997" y="356997"/>
                  </a:lnTo>
                  <a:lnTo>
                    <a:pt x="0" y="356997"/>
                  </a:lnTo>
                  <a:lnTo>
                    <a:pt x="0" y="0"/>
                  </a:lnTo>
                  <a:close/>
                </a:path>
              </a:pathLst>
            </a:custGeom>
            <a:solidFill>
              <a:srgbClr val="FFFFFF"/>
            </a:solidFill>
          </p:spPr>
        </p:sp>
      </p:grpSp>
      <p:grpSp>
        <p:nvGrpSpPr>
          <p:cNvPr name="Group 23" id="23"/>
          <p:cNvGrpSpPr/>
          <p:nvPr/>
        </p:nvGrpSpPr>
        <p:grpSpPr>
          <a:xfrm rot="0">
            <a:off x="11016" y="6789356"/>
            <a:ext cx="267756" cy="267788"/>
            <a:chOff x="0" y="0"/>
            <a:chExt cx="357008" cy="357051"/>
          </a:xfrm>
        </p:grpSpPr>
        <p:sp>
          <p:nvSpPr>
            <p:cNvPr name="Freeform 24" id="24"/>
            <p:cNvSpPr/>
            <p:nvPr/>
          </p:nvSpPr>
          <p:spPr>
            <a:xfrm flipH="false" flipV="false" rot="0">
              <a:off x="0" y="0"/>
              <a:ext cx="356997" cy="356997"/>
            </a:xfrm>
            <a:custGeom>
              <a:avLst/>
              <a:gdLst/>
              <a:ahLst/>
              <a:cxnLst/>
              <a:rect r="r" b="b" t="t" l="l"/>
              <a:pathLst>
                <a:path h="356997" w="356997">
                  <a:moveTo>
                    <a:pt x="356997" y="0"/>
                  </a:moveTo>
                  <a:lnTo>
                    <a:pt x="356997" y="356997"/>
                  </a:lnTo>
                  <a:lnTo>
                    <a:pt x="0" y="356997"/>
                  </a:lnTo>
                  <a:lnTo>
                    <a:pt x="0" y="0"/>
                  </a:lnTo>
                  <a:close/>
                </a:path>
              </a:pathLst>
            </a:custGeom>
            <a:solidFill>
              <a:srgbClr val="FFFFFF"/>
            </a:solidFill>
          </p:spPr>
        </p:sp>
      </p:grpSp>
      <p:grpSp>
        <p:nvGrpSpPr>
          <p:cNvPr name="Group 25" id="25"/>
          <p:cNvGrpSpPr/>
          <p:nvPr/>
        </p:nvGrpSpPr>
        <p:grpSpPr>
          <a:xfrm rot="0">
            <a:off x="493836" y="6789356"/>
            <a:ext cx="2734736" cy="267788"/>
            <a:chOff x="0" y="0"/>
            <a:chExt cx="3646315" cy="357051"/>
          </a:xfrm>
        </p:grpSpPr>
        <p:sp>
          <p:nvSpPr>
            <p:cNvPr name="Freeform 26" id="26"/>
            <p:cNvSpPr/>
            <p:nvPr/>
          </p:nvSpPr>
          <p:spPr>
            <a:xfrm flipH="false" flipV="false" rot="0">
              <a:off x="0" y="0"/>
              <a:ext cx="3646297" cy="356997"/>
            </a:xfrm>
            <a:custGeom>
              <a:avLst/>
              <a:gdLst/>
              <a:ahLst/>
              <a:cxnLst/>
              <a:rect r="r" b="b" t="t" l="l"/>
              <a:pathLst>
                <a:path h="356997" w="3646297">
                  <a:moveTo>
                    <a:pt x="3646297" y="0"/>
                  </a:moveTo>
                  <a:lnTo>
                    <a:pt x="3646297" y="356997"/>
                  </a:lnTo>
                  <a:lnTo>
                    <a:pt x="0" y="356997"/>
                  </a:lnTo>
                  <a:lnTo>
                    <a:pt x="0" y="0"/>
                  </a:lnTo>
                  <a:close/>
                </a:path>
              </a:pathLst>
            </a:custGeom>
            <a:solidFill>
              <a:srgbClr val="00FFC5"/>
            </a:solidFill>
          </p:spPr>
        </p:sp>
      </p:grpSp>
      <p:sp>
        <p:nvSpPr>
          <p:cNvPr name="AutoShape 27" id="27"/>
          <p:cNvSpPr/>
          <p:nvPr/>
        </p:nvSpPr>
        <p:spPr>
          <a:xfrm flipH="true">
            <a:off x="6675173" y="2622779"/>
            <a:ext cx="4095202" cy="1472108"/>
          </a:xfrm>
          <a:prstGeom prst="line">
            <a:avLst/>
          </a:prstGeom>
          <a:ln cap="rnd" w="19050">
            <a:solidFill>
              <a:srgbClr val="FFFFFF"/>
            </a:solidFill>
            <a:prstDash val="solid"/>
            <a:headEnd type="none" len="sm" w="sm"/>
            <a:tailEnd type="oval" len="lg" w="lg"/>
          </a:ln>
        </p:spPr>
      </p:sp>
      <p:sp>
        <p:nvSpPr>
          <p:cNvPr name="AutoShape 28" id="28"/>
          <p:cNvSpPr/>
          <p:nvPr/>
        </p:nvSpPr>
        <p:spPr>
          <a:xfrm flipH="true" flipV="true">
            <a:off x="6675173" y="4094887"/>
            <a:ext cx="4095202" cy="548335"/>
          </a:xfrm>
          <a:prstGeom prst="line">
            <a:avLst/>
          </a:prstGeom>
          <a:ln cap="rnd" w="19050">
            <a:solidFill>
              <a:srgbClr val="FFFFFF"/>
            </a:solidFill>
            <a:prstDash val="solid"/>
            <a:headEnd type="none" len="sm" w="sm"/>
            <a:tailEnd type="oval" len="lg" w="lg"/>
          </a:ln>
        </p:spPr>
      </p:sp>
      <p:sp>
        <p:nvSpPr>
          <p:cNvPr name="AutoShape 29" id="29"/>
          <p:cNvSpPr/>
          <p:nvPr/>
        </p:nvSpPr>
        <p:spPr>
          <a:xfrm>
            <a:off x="6675173" y="4037737"/>
            <a:ext cx="4095202" cy="2470234"/>
          </a:xfrm>
          <a:prstGeom prst="line">
            <a:avLst/>
          </a:prstGeom>
          <a:ln cap="rnd" w="19050">
            <a:solidFill>
              <a:srgbClr val="FFFFFF"/>
            </a:solidFill>
            <a:prstDash val="solid"/>
            <a:headEnd type="none" len="sm" w="sm"/>
            <a:tailEnd type="none" len="sm" w="sm"/>
          </a:ln>
        </p:spPr>
      </p:sp>
      <p:sp>
        <p:nvSpPr>
          <p:cNvPr name="AutoShape 30" id="30"/>
          <p:cNvSpPr/>
          <p:nvPr/>
        </p:nvSpPr>
        <p:spPr>
          <a:xfrm>
            <a:off x="6675173" y="4037813"/>
            <a:ext cx="3466985" cy="4009669"/>
          </a:xfrm>
          <a:prstGeom prst="line">
            <a:avLst/>
          </a:prstGeom>
          <a:ln cap="rnd" w="19050">
            <a:solidFill>
              <a:srgbClr val="FFFFFF"/>
            </a:solidFill>
            <a:prstDash val="solid"/>
            <a:headEnd type="none" len="sm" w="sm"/>
            <a:tailEnd type="none" len="sm" w="sm"/>
          </a:ln>
        </p:spPr>
      </p:sp>
      <p:sp>
        <p:nvSpPr>
          <p:cNvPr name="TextBox 31" id="31"/>
          <p:cNvSpPr txBox="true"/>
          <p:nvPr/>
        </p:nvSpPr>
        <p:spPr>
          <a:xfrm rot="0">
            <a:off x="10770375" y="3942563"/>
            <a:ext cx="6811469" cy="1306068"/>
          </a:xfrm>
          <a:prstGeom prst="rect">
            <a:avLst/>
          </a:prstGeom>
        </p:spPr>
        <p:txBody>
          <a:bodyPr anchor="t" rtlCol="false" tIns="0" lIns="0" bIns="0" rIns="0">
            <a:spAutoFit/>
          </a:bodyPr>
          <a:lstStyle/>
          <a:p>
            <a:pPr algn="l">
              <a:lnSpc>
                <a:spcPts val="5105"/>
              </a:lnSpc>
            </a:pPr>
            <a:r>
              <a:rPr lang="en-US" sz="3699">
                <a:solidFill>
                  <a:srgbClr val="FFFFFF"/>
                </a:solidFill>
                <a:latin typeface="Arimo Bold"/>
              </a:rPr>
              <a:t>Chèn một phần tử vào cây tìm kiếm nhị phân</a:t>
            </a:r>
          </a:p>
        </p:txBody>
      </p:sp>
      <p:sp>
        <p:nvSpPr>
          <p:cNvPr name="TextBox 32" id="32"/>
          <p:cNvSpPr txBox="true"/>
          <p:nvPr/>
        </p:nvSpPr>
        <p:spPr>
          <a:xfrm rot="0">
            <a:off x="10770375" y="5807312"/>
            <a:ext cx="6811469" cy="1306068"/>
          </a:xfrm>
          <a:prstGeom prst="rect">
            <a:avLst/>
          </a:prstGeom>
        </p:spPr>
        <p:txBody>
          <a:bodyPr anchor="t" rtlCol="false" tIns="0" lIns="0" bIns="0" rIns="0">
            <a:spAutoFit/>
          </a:bodyPr>
          <a:lstStyle/>
          <a:p>
            <a:pPr algn="l">
              <a:lnSpc>
                <a:spcPts val="5105"/>
              </a:lnSpc>
            </a:pPr>
            <a:r>
              <a:rPr lang="en-US" sz="3699">
                <a:solidFill>
                  <a:srgbClr val="FFFFFF"/>
                </a:solidFill>
                <a:latin typeface="Arimo Bold"/>
              </a:rPr>
              <a:t>Xóa một phần tử khỏi cây tìm kiếm nhị phân</a:t>
            </a:r>
          </a:p>
        </p:txBody>
      </p:sp>
      <p:sp>
        <p:nvSpPr>
          <p:cNvPr name="TextBox 33" id="33"/>
          <p:cNvSpPr txBox="true"/>
          <p:nvPr/>
        </p:nvSpPr>
        <p:spPr>
          <a:xfrm rot="0">
            <a:off x="10770375" y="7952232"/>
            <a:ext cx="6811469" cy="1306068"/>
          </a:xfrm>
          <a:prstGeom prst="rect">
            <a:avLst/>
          </a:prstGeom>
        </p:spPr>
        <p:txBody>
          <a:bodyPr anchor="t" rtlCol="false" tIns="0" lIns="0" bIns="0" rIns="0">
            <a:spAutoFit/>
          </a:bodyPr>
          <a:lstStyle/>
          <a:p>
            <a:pPr algn="l">
              <a:lnSpc>
                <a:spcPts val="5105"/>
              </a:lnSpc>
            </a:pPr>
            <a:r>
              <a:rPr lang="en-US" sz="3699">
                <a:solidFill>
                  <a:srgbClr val="FFFFFF"/>
                </a:solidFill>
                <a:latin typeface="Arimo Bold"/>
              </a:rPr>
              <a:t>Duyệt từng phần tử trong cây tìm kiếm nhị phân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8" y="4179900"/>
            <a:ext cx="3533408" cy="713702"/>
            <a:chOff x="0" y="0"/>
            <a:chExt cx="4711211" cy="951603"/>
          </a:xfrm>
        </p:grpSpPr>
        <p:sp>
          <p:nvSpPr>
            <p:cNvPr name="Freeform 3" id="3"/>
            <p:cNvSpPr/>
            <p:nvPr/>
          </p:nvSpPr>
          <p:spPr>
            <a:xfrm flipH="false" flipV="false" rot="0">
              <a:off x="254" y="0"/>
              <a:ext cx="4710684" cy="951230"/>
            </a:xfrm>
            <a:custGeom>
              <a:avLst/>
              <a:gdLst/>
              <a:ahLst/>
              <a:cxnLst/>
              <a:rect r="r" b="b" t="t" l="l"/>
              <a:pathLst>
                <a:path h="951230" w="4710684">
                  <a:moveTo>
                    <a:pt x="4710684" y="0"/>
                  </a:moveTo>
                  <a:lnTo>
                    <a:pt x="4710684" y="951230"/>
                  </a:lnTo>
                  <a:lnTo>
                    <a:pt x="0" y="951230"/>
                  </a:lnTo>
                  <a:lnTo>
                    <a:pt x="0" y="0"/>
                  </a:lnTo>
                  <a:close/>
                </a:path>
              </a:pathLst>
            </a:custGeom>
            <a:solidFill>
              <a:srgbClr val="FFFFFF">
                <a:alpha val="12157"/>
              </a:srgbClr>
            </a:solidFill>
          </p:spPr>
        </p:sp>
      </p:grpSp>
      <p:grpSp>
        <p:nvGrpSpPr>
          <p:cNvPr name="Group 4" id="4"/>
          <p:cNvGrpSpPr/>
          <p:nvPr/>
        </p:nvGrpSpPr>
        <p:grpSpPr>
          <a:xfrm rot="0">
            <a:off x="13430250" y="4179900"/>
            <a:ext cx="4143502" cy="713702"/>
            <a:chOff x="0" y="0"/>
            <a:chExt cx="5524669" cy="951603"/>
          </a:xfrm>
        </p:grpSpPr>
        <p:sp>
          <p:nvSpPr>
            <p:cNvPr name="Freeform 5" id="5"/>
            <p:cNvSpPr/>
            <p:nvPr/>
          </p:nvSpPr>
          <p:spPr>
            <a:xfrm flipH="false" flipV="false" rot="0">
              <a:off x="1270" y="0"/>
              <a:ext cx="5522087" cy="951230"/>
            </a:xfrm>
            <a:custGeom>
              <a:avLst/>
              <a:gdLst/>
              <a:ahLst/>
              <a:cxnLst/>
              <a:rect r="r" b="b" t="t" l="l"/>
              <a:pathLst>
                <a:path h="951230" w="5522087">
                  <a:moveTo>
                    <a:pt x="5522087" y="0"/>
                  </a:moveTo>
                  <a:lnTo>
                    <a:pt x="5522087" y="951230"/>
                  </a:lnTo>
                  <a:lnTo>
                    <a:pt x="0" y="951230"/>
                  </a:lnTo>
                  <a:lnTo>
                    <a:pt x="0" y="0"/>
                  </a:lnTo>
                  <a:close/>
                </a:path>
              </a:pathLst>
            </a:custGeom>
            <a:solidFill>
              <a:srgbClr val="FFFFFF">
                <a:alpha val="1569"/>
              </a:srgbClr>
            </a:solidFill>
          </p:spPr>
        </p:sp>
      </p:grpSp>
      <p:grpSp>
        <p:nvGrpSpPr>
          <p:cNvPr name="Group 6" id="6"/>
          <p:cNvGrpSpPr/>
          <p:nvPr/>
        </p:nvGrpSpPr>
        <p:grpSpPr>
          <a:xfrm rot="0">
            <a:off x="2458938" y="3000900"/>
            <a:ext cx="2208308" cy="713744"/>
            <a:chOff x="0" y="0"/>
            <a:chExt cx="2944411" cy="951659"/>
          </a:xfrm>
        </p:grpSpPr>
        <p:sp>
          <p:nvSpPr>
            <p:cNvPr name="Freeform 7" id="7"/>
            <p:cNvSpPr/>
            <p:nvPr/>
          </p:nvSpPr>
          <p:spPr>
            <a:xfrm flipH="false" flipV="false" rot="0">
              <a:off x="127" y="0"/>
              <a:ext cx="2944241" cy="951357"/>
            </a:xfrm>
            <a:custGeom>
              <a:avLst/>
              <a:gdLst/>
              <a:ahLst/>
              <a:cxnLst/>
              <a:rect r="r" b="b" t="t" l="l"/>
              <a:pathLst>
                <a:path h="951357" w="2944241">
                  <a:moveTo>
                    <a:pt x="2944241" y="0"/>
                  </a:moveTo>
                  <a:lnTo>
                    <a:pt x="2944241" y="951357"/>
                  </a:lnTo>
                  <a:lnTo>
                    <a:pt x="0" y="951357"/>
                  </a:lnTo>
                  <a:lnTo>
                    <a:pt x="0" y="0"/>
                  </a:lnTo>
                  <a:close/>
                </a:path>
              </a:pathLst>
            </a:custGeom>
            <a:solidFill>
              <a:srgbClr val="FFFFFF">
                <a:alpha val="5882"/>
              </a:srgbClr>
            </a:solidFill>
          </p:spPr>
        </p:sp>
      </p:grpSp>
      <p:grpSp>
        <p:nvGrpSpPr>
          <p:cNvPr name="Group 8" id="8"/>
          <p:cNvGrpSpPr/>
          <p:nvPr/>
        </p:nvGrpSpPr>
        <p:grpSpPr>
          <a:xfrm rot="0">
            <a:off x="132" y="5358600"/>
            <a:ext cx="4495610" cy="710900"/>
            <a:chOff x="0" y="0"/>
            <a:chExt cx="5994147" cy="947867"/>
          </a:xfrm>
        </p:grpSpPr>
        <p:sp>
          <p:nvSpPr>
            <p:cNvPr name="Freeform 9" id="9"/>
            <p:cNvSpPr/>
            <p:nvPr/>
          </p:nvSpPr>
          <p:spPr>
            <a:xfrm flipH="false" flipV="false" rot="0">
              <a:off x="508" y="381"/>
              <a:ext cx="5993130" cy="947166"/>
            </a:xfrm>
            <a:custGeom>
              <a:avLst/>
              <a:gdLst/>
              <a:ahLst/>
              <a:cxnLst/>
              <a:rect r="r" b="b" t="t" l="l"/>
              <a:pathLst>
                <a:path h="947166" w="5993130">
                  <a:moveTo>
                    <a:pt x="5993130" y="0"/>
                  </a:moveTo>
                  <a:lnTo>
                    <a:pt x="5993130" y="947166"/>
                  </a:lnTo>
                  <a:lnTo>
                    <a:pt x="0" y="947166"/>
                  </a:lnTo>
                  <a:lnTo>
                    <a:pt x="0" y="0"/>
                  </a:lnTo>
                  <a:close/>
                </a:path>
              </a:pathLst>
            </a:custGeom>
            <a:solidFill>
              <a:srgbClr val="FFFFFF">
                <a:alpha val="5882"/>
              </a:srgbClr>
            </a:solidFill>
          </p:spPr>
        </p:sp>
      </p:grpSp>
      <p:grpSp>
        <p:nvGrpSpPr>
          <p:cNvPr name="Group 10" id="10"/>
          <p:cNvGrpSpPr/>
          <p:nvPr/>
        </p:nvGrpSpPr>
        <p:grpSpPr>
          <a:xfrm rot="0">
            <a:off x="46" y="3000900"/>
            <a:ext cx="2076596" cy="713744"/>
            <a:chOff x="0" y="0"/>
            <a:chExt cx="2768795" cy="951659"/>
          </a:xfrm>
        </p:grpSpPr>
        <p:sp>
          <p:nvSpPr>
            <p:cNvPr name="Freeform 11" id="11"/>
            <p:cNvSpPr/>
            <p:nvPr/>
          </p:nvSpPr>
          <p:spPr>
            <a:xfrm flipH="false" flipV="false" rot="0">
              <a:off x="0" y="0"/>
              <a:ext cx="2767838" cy="951357"/>
            </a:xfrm>
            <a:custGeom>
              <a:avLst/>
              <a:gdLst/>
              <a:ahLst/>
              <a:cxnLst/>
              <a:rect r="r" b="b" t="t" l="l"/>
              <a:pathLst>
                <a:path h="951357" w="2767838">
                  <a:moveTo>
                    <a:pt x="2767838" y="0"/>
                  </a:moveTo>
                  <a:lnTo>
                    <a:pt x="2767838" y="951357"/>
                  </a:lnTo>
                  <a:lnTo>
                    <a:pt x="0" y="951357"/>
                  </a:lnTo>
                  <a:lnTo>
                    <a:pt x="0" y="0"/>
                  </a:lnTo>
                  <a:close/>
                </a:path>
              </a:pathLst>
            </a:custGeom>
            <a:solidFill>
              <a:srgbClr val="00FFC5"/>
            </a:solidFill>
          </p:spPr>
        </p:sp>
      </p:grpSp>
      <p:grpSp>
        <p:nvGrpSpPr>
          <p:cNvPr name="Group 12" id="12"/>
          <p:cNvGrpSpPr/>
          <p:nvPr/>
        </p:nvGrpSpPr>
        <p:grpSpPr>
          <a:xfrm rot="0">
            <a:off x="2599966" y="6537550"/>
            <a:ext cx="2208256" cy="710900"/>
            <a:chOff x="0" y="0"/>
            <a:chExt cx="2944341" cy="947867"/>
          </a:xfrm>
        </p:grpSpPr>
        <p:sp>
          <p:nvSpPr>
            <p:cNvPr name="Freeform 13" id="13"/>
            <p:cNvSpPr/>
            <p:nvPr/>
          </p:nvSpPr>
          <p:spPr>
            <a:xfrm flipH="false" flipV="false" rot="0">
              <a:off x="0" y="381"/>
              <a:ext cx="2944241" cy="947166"/>
            </a:xfrm>
            <a:custGeom>
              <a:avLst/>
              <a:gdLst/>
              <a:ahLst/>
              <a:cxnLst/>
              <a:rect r="r" b="b" t="t" l="l"/>
              <a:pathLst>
                <a:path h="947166" w="2944241">
                  <a:moveTo>
                    <a:pt x="2944241" y="0"/>
                  </a:moveTo>
                  <a:lnTo>
                    <a:pt x="2944241" y="947166"/>
                  </a:lnTo>
                  <a:lnTo>
                    <a:pt x="0" y="947166"/>
                  </a:lnTo>
                  <a:lnTo>
                    <a:pt x="0" y="0"/>
                  </a:lnTo>
                  <a:close/>
                </a:path>
              </a:pathLst>
            </a:custGeom>
            <a:solidFill>
              <a:srgbClr val="FFFFFF">
                <a:alpha val="5882"/>
              </a:srgbClr>
            </a:solidFill>
          </p:spPr>
        </p:sp>
      </p:grpSp>
      <p:grpSp>
        <p:nvGrpSpPr>
          <p:cNvPr name="Group 14" id="14"/>
          <p:cNvGrpSpPr/>
          <p:nvPr/>
        </p:nvGrpSpPr>
        <p:grpSpPr>
          <a:xfrm rot="0">
            <a:off x="16211168" y="6537550"/>
            <a:ext cx="2076596" cy="710900"/>
            <a:chOff x="0" y="0"/>
            <a:chExt cx="2768795" cy="947867"/>
          </a:xfrm>
        </p:grpSpPr>
        <p:sp>
          <p:nvSpPr>
            <p:cNvPr name="Freeform 15" id="15"/>
            <p:cNvSpPr/>
            <p:nvPr/>
          </p:nvSpPr>
          <p:spPr>
            <a:xfrm flipH="false" flipV="false" rot="0">
              <a:off x="1016" y="381"/>
              <a:ext cx="2767838" cy="947166"/>
            </a:xfrm>
            <a:custGeom>
              <a:avLst/>
              <a:gdLst/>
              <a:ahLst/>
              <a:cxnLst/>
              <a:rect r="r" b="b" t="t" l="l"/>
              <a:pathLst>
                <a:path h="947166" w="2767838">
                  <a:moveTo>
                    <a:pt x="2767838" y="0"/>
                  </a:moveTo>
                  <a:lnTo>
                    <a:pt x="2767838" y="947166"/>
                  </a:lnTo>
                  <a:lnTo>
                    <a:pt x="0" y="947166"/>
                  </a:lnTo>
                  <a:lnTo>
                    <a:pt x="0" y="0"/>
                  </a:lnTo>
                  <a:close/>
                </a:path>
              </a:pathLst>
            </a:custGeom>
            <a:solidFill>
              <a:srgbClr val="EC008C"/>
            </a:solidFill>
          </p:spPr>
        </p:sp>
      </p:grpSp>
      <p:grpSp>
        <p:nvGrpSpPr>
          <p:cNvPr name="Group 16" id="16"/>
          <p:cNvGrpSpPr/>
          <p:nvPr/>
        </p:nvGrpSpPr>
        <p:grpSpPr>
          <a:xfrm rot="0">
            <a:off x="16079504" y="3000912"/>
            <a:ext cx="2208276" cy="713716"/>
            <a:chOff x="0" y="0"/>
            <a:chExt cx="2944368" cy="951621"/>
          </a:xfrm>
        </p:grpSpPr>
        <p:sp>
          <p:nvSpPr>
            <p:cNvPr name="Freeform 17" id="17"/>
            <p:cNvSpPr/>
            <p:nvPr/>
          </p:nvSpPr>
          <p:spPr>
            <a:xfrm flipH="false" flipV="false" rot="0">
              <a:off x="381" y="0"/>
              <a:ext cx="2943606" cy="951230"/>
            </a:xfrm>
            <a:custGeom>
              <a:avLst/>
              <a:gdLst/>
              <a:ahLst/>
              <a:cxnLst/>
              <a:rect r="r" b="b" t="t" l="l"/>
              <a:pathLst>
                <a:path h="951230" w="2943606">
                  <a:moveTo>
                    <a:pt x="2943606" y="0"/>
                  </a:moveTo>
                  <a:lnTo>
                    <a:pt x="2943606" y="951230"/>
                  </a:lnTo>
                  <a:lnTo>
                    <a:pt x="0" y="951230"/>
                  </a:lnTo>
                  <a:lnTo>
                    <a:pt x="0" y="0"/>
                  </a:lnTo>
                  <a:close/>
                </a:path>
              </a:pathLst>
            </a:custGeom>
            <a:solidFill>
              <a:srgbClr val="FFFFFF">
                <a:alpha val="5882"/>
              </a:srgbClr>
            </a:solidFill>
          </p:spPr>
        </p:sp>
      </p:grpSp>
      <p:grpSp>
        <p:nvGrpSpPr>
          <p:cNvPr name="Group 18" id="18"/>
          <p:cNvGrpSpPr/>
          <p:nvPr/>
        </p:nvGrpSpPr>
        <p:grpSpPr>
          <a:xfrm rot="0">
            <a:off x="10956500" y="3000912"/>
            <a:ext cx="4731360" cy="713716"/>
            <a:chOff x="0" y="0"/>
            <a:chExt cx="6308480" cy="951621"/>
          </a:xfrm>
        </p:grpSpPr>
        <p:sp>
          <p:nvSpPr>
            <p:cNvPr name="Freeform 19" id="19"/>
            <p:cNvSpPr/>
            <p:nvPr/>
          </p:nvSpPr>
          <p:spPr>
            <a:xfrm flipH="false" flipV="false" rot="0">
              <a:off x="0" y="0"/>
              <a:ext cx="6308471" cy="951230"/>
            </a:xfrm>
            <a:custGeom>
              <a:avLst/>
              <a:gdLst/>
              <a:ahLst/>
              <a:cxnLst/>
              <a:rect r="r" b="b" t="t" l="l"/>
              <a:pathLst>
                <a:path h="951230" w="6308471">
                  <a:moveTo>
                    <a:pt x="6308471" y="0"/>
                  </a:moveTo>
                  <a:lnTo>
                    <a:pt x="6308471" y="951230"/>
                  </a:lnTo>
                  <a:lnTo>
                    <a:pt x="0" y="951230"/>
                  </a:lnTo>
                  <a:lnTo>
                    <a:pt x="0" y="0"/>
                  </a:lnTo>
                  <a:close/>
                </a:path>
              </a:pathLst>
            </a:custGeom>
            <a:solidFill>
              <a:srgbClr val="FFFFFF">
                <a:alpha val="5882"/>
              </a:srgbClr>
            </a:solidFill>
          </p:spPr>
        </p:sp>
      </p:grpSp>
      <p:grpSp>
        <p:nvGrpSpPr>
          <p:cNvPr name="Group 20" id="20"/>
          <p:cNvGrpSpPr/>
          <p:nvPr/>
        </p:nvGrpSpPr>
        <p:grpSpPr>
          <a:xfrm rot="0">
            <a:off x="13792210" y="1825050"/>
            <a:ext cx="4495598" cy="710602"/>
            <a:chOff x="0" y="0"/>
            <a:chExt cx="5994131" cy="947469"/>
          </a:xfrm>
        </p:grpSpPr>
        <p:sp>
          <p:nvSpPr>
            <p:cNvPr name="Freeform 21" id="21"/>
            <p:cNvSpPr/>
            <p:nvPr/>
          </p:nvSpPr>
          <p:spPr>
            <a:xfrm flipH="false" flipV="false" rot="0">
              <a:off x="0" y="0"/>
              <a:ext cx="5993638" cy="947166"/>
            </a:xfrm>
            <a:custGeom>
              <a:avLst/>
              <a:gdLst/>
              <a:ahLst/>
              <a:cxnLst/>
              <a:rect r="r" b="b" t="t" l="l"/>
              <a:pathLst>
                <a:path h="947166" w="5993638">
                  <a:moveTo>
                    <a:pt x="5993638" y="0"/>
                  </a:moveTo>
                  <a:lnTo>
                    <a:pt x="5993638" y="947166"/>
                  </a:lnTo>
                  <a:lnTo>
                    <a:pt x="0" y="947166"/>
                  </a:lnTo>
                  <a:lnTo>
                    <a:pt x="0" y="0"/>
                  </a:lnTo>
                  <a:close/>
                </a:path>
              </a:pathLst>
            </a:custGeom>
            <a:solidFill>
              <a:srgbClr val="FFFFFF">
                <a:alpha val="12157"/>
              </a:srgbClr>
            </a:solidFill>
          </p:spPr>
        </p:sp>
      </p:grpSp>
      <p:grpSp>
        <p:nvGrpSpPr>
          <p:cNvPr name="Group 22" id="22"/>
          <p:cNvGrpSpPr/>
          <p:nvPr/>
        </p:nvGrpSpPr>
        <p:grpSpPr>
          <a:xfrm rot="0">
            <a:off x="3418099" y="2246300"/>
            <a:ext cx="11451803" cy="8040900"/>
            <a:chOff x="0" y="0"/>
            <a:chExt cx="15269071" cy="10721200"/>
          </a:xfrm>
        </p:grpSpPr>
        <p:sp>
          <p:nvSpPr>
            <p:cNvPr name="Freeform 23" id="23"/>
            <p:cNvSpPr/>
            <p:nvPr/>
          </p:nvSpPr>
          <p:spPr>
            <a:xfrm flipH="false" flipV="false" rot="0">
              <a:off x="0" y="0"/>
              <a:ext cx="15269018" cy="10721086"/>
            </a:xfrm>
            <a:custGeom>
              <a:avLst/>
              <a:gdLst/>
              <a:ahLst/>
              <a:cxnLst/>
              <a:rect r="r" b="b" t="t" l="l"/>
              <a:pathLst>
                <a:path h="10721086" w="15269018">
                  <a:moveTo>
                    <a:pt x="0" y="0"/>
                  </a:moveTo>
                  <a:lnTo>
                    <a:pt x="0" y="10721086"/>
                  </a:lnTo>
                  <a:lnTo>
                    <a:pt x="15269018" y="10721086"/>
                  </a:lnTo>
                  <a:lnTo>
                    <a:pt x="15269018" y="0"/>
                  </a:lnTo>
                  <a:close/>
                </a:path>
              </a:pathLst>
            </a:custGeom>
            <a:solidFill>
              <a:srgbClr val="FFFFFF"/>
            </a:solidFill>
          </p:spPr>
        </p:sp>
      </p:grpSp>
      <p:sp>
        <p:nvSpPr>
          <p:cNvPr name="TextBox 24" id="24"/>
          <p:cNvSpPr txBox="true"/>
          <p:nvPr/>
        </p:nvSpPr>
        <p:spPr>
          <a:xfrm rot="0">
            <a:off x="4093484" y="2604244"/>
            <a:ext cx="9969178" cy="7771361"/>
          </a:xfrm>
          <a:prstGeom prst="rect">
            <a:avLst/>
          </a:prstGeom>
        </p:spPr>
        <p:txBody>
          <a:bodyPr anchor="t" rtlCol="false" tIns="0" lIns="0" bIns="0" rIns="0">
            <a:spAutoFit/>
          </a:bodyPr>
          <a:lstStyle/>
          <a:p>
            <a:pPr algn="l" marL="919294" indent="-459647" lvl="1">
              <a:lnSpc>
                <a:spcPts val="5109"/>
              </a:lnSpc>
              <a:buFont typeface="Arial"/>
              <a:buChar char="•"/>
            </a:pPr>
            <a:r>
              <a:rPr lang="en-US" sz="4257">
                <a:solidFill>
                  <a:srgbClr val="1B1464"/>
                </a:solidFill>
                <a:latin typeface="Arial Bold"/>
              </a:rPr>
              <a:t>Bắt đầu với node gốc</a:t>
            </a:r>
          </a:p>
          <a:p>
            <a:pPr algn="l" marL="919294" indent="-459647" lvl="1">
              <a:lnSpc>
                <a:spcPts val="5109"/>
              </a:lnSpc>
              <a:buFont typeface="Arial"/>
              <a:buChar char="•"/>
            </a:pPr>
            <a:r>
              <a:rPr lang="en-US" sz="4257">
                <a:solidFill>
                  <a:srgbClr val="1B1464"/>
                </a:solidFill>
                <a:latin typeface="Arial Bold"/>
              </a:rPr>
              <a:t>Nếu dữ liệu cần tìm kiếm giống với dữ liệu node thì trả về node hiện tại.</a:t>
            </a:r>
          </a:p>
          <a:p>
            <a:pPr algn="l" marL="919294" indent="-459647" lvl="1">
              <a:lnSpc>
                <a:spcPts val="5109"/>
              </a:lnSpc>
              <a:buFont typeface="Arial"/>
              <a:buChar char="•"/>
            </a:pPr>
            <a:r>
              <a:rPr lang="en-US" sz="4257">
                <a:solidFill>
                  <a:srgbClr val="1B1464"/>
                </a:solidFill>
                <a:latin typeface="Arial Bold"/>
              </a:rPr>
              <a:t>Nếu dữ liệu cần tìm kiếm nhỏ hơn dữ liệu node thì tìm kiếm cây con bên trái của node hiện tại, ngược lại thì tìm kiếm cây con bên phải của node hiện tại</a:t>
            </a:r>
          </a:p>
          <a:p>
            <a:pPr algn="l" marL="919294" indent="-459647" lvl="1">
              <a:lnSpc>
                <a:spcPts val="5109"/>
              </a:lnSpc>
              <a:buFont typeface="Arial"/>
              <a:buChar char="•"/>
            </a:pPr>
            <a:r>
              <a:rPr lang="en-US" sz="4257">
                <a:solidFill>
                  <a:srgbClr val="1B1464"/>
                </a:solidFill>
                <a:latin typeface="Arial Bold"/>
              </a:rPr>
              <a:t>Nếu không có dữ liệu, return con trỏ null</a:t>
            </a:r>
          </a:p>
          <a:p>
            <a:pPr algn="l">
              <a:lnSpc>
                <a:spcPts val="5109"/>
              </a:lnSpc>
            </a:pPr>
          </a:p>
        </p:txBody>
      </p:sp>
      <p:sp>
        <p:nvSpPr>
          <p:cNvPr name="TextBox 25" id="25"/>
          <p:cNvSpPr txBox="true"/>
          <p:nvPr/>
        </p:nvSpPr>
        <p:spPr>
          <a:xfrm rot="0">
            <a:off x="2647525" y="749250"/>
            <a:ext cx="12993150"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a:rPr>
              <a:t>TÌM 1 PHẦN TỬ</a:t>
            </a:r>
          </a:p>
        </p:txBody>
      </p:sp>
      <p:grpSp>
        <p:nvGrpSpPr>
          <p:cNvPr name="Group 26" id="26"/>
          <p:cNvGrpSpPr/>
          <p:nvPr/>
        </p:nvGrpSpPr>
        <p:grpSpPr>
          <a:xfrm rot="0">
            <a:off x="14360447" y="1337324"/>
            <a:ext cx="6426610" cy="709802"/>
            <a:chOff x="0" y="0"/>
            <a:chExt cx="8568813" cy="946403"/>
          </a:xfrm>
        </p:grpSpPr>
        <p:sp>
          <p:nvSpPr>
            <p:cNvPr name="Freeform 27" id="27"/>
            <p:cNvSpPr/>
            <p:nvPr/>
          </p:nvSpPr>
          <p:spPr>
            <a:xfrm flipH="false" flipV="false" rot="0">
              <a:off x="508" y="254"/>
              <a:ext cx="8568309" cy="946150"/>
            </a:xfrm>
            <a:custGeom>
              <a:avLst/>
              <a:gdLst/>
              <a:ahLst/>
              <a:cxnLst/>
              <a:rect r="r" b="b" t="t" l="l"/>
              <a:pathLst>
                <a:path h="946150" w="8568309">
                  <a:moveTo>
                    <a:pt x="8568309" y="50800"/>
                  </a:moveTo>
                  <a:lnTo>
                    <a:pt x="8568309" y="895350"/>
                  </a:lnTo>
                  <a:cubicBezTo>
                    <a:pt x="8568309" y="923417"/>
                    <a:pt x="8545577" y="946150"/>
                    <a:pt x="8517509" y="946150"/>
                  </a:cubicBezTo>
                  <a:lnTo>
                    <a:pt x="50800" y="946150"/>
                  </a:lnTo>
                  <a:cubicBezTo>
                    <a:pt x="22733" y="946150"/>
                    <a:pt x="0" y="923417"/>
                    <a:pt x="0" y="895350"/>
                  </a:cubicBezTo>
                  <a:lnTo>
                    <a:pt x="0" y="50800"/>
                  </a:lnTo>
                  <a:cubicBezTo>
                    <a:pt x="0" y="22733"/>
                    <a:pt x="22733" y="0"/>
                    <a:pt x="50800" y="0"/>
                  </a:cubicBezTo>
                  <a:lnTo>
                    <a:pt x="8517509" y="0"/>
                  </a:lnTo>
                  <a:cubicBezTo>
                    <a:pt x="8545577" y="0"/>
                    <a:pt x="8568309" y="22733"/>
                    <a:pt x="8568309" y="50800"/>
                  </a:cubicBezTo>
                  <a:moveTo>
                    <a:pt x="8466709" y="50800"/>
                  </a:moveTo>
                  <a:lnTo>
                    <a:pt x="8517509" y="50800"/>
                  </a:lnTo>
                  <a:lnTo>
                    <a:pt x="8517509" y="101600"/>
                  </a:lnTo>
                  <a:lnTo>
                    <a:pt x="50800" y="101600"/>
                  </a:lnTo>
                  <a:lnTo>
                    <a:pt x="50800" y="50800"/>
                  </a:lnTo>
                  <a:lnTo>
                    <a:pt x="101600" y="50800"/>
                  </a:lnTo>
                  <a:lnTo>
                    <a:pt x="101600" y="895350"/>
                  </a:lnTo>
                  <a:lnTo>
                    <a:pt x="50800" y="895350"/>
                  </a:lnTo>
                  <a:lnTo>
                    <a:pt x="50800" y="844550"/>
                  </a:lnTo>
                  <a:lnTo>
                    <a:pt x="8517509" y="844550"/>
                  </a:lnTo>
                  <a:lnTo>
                    <a:pt x="8517509" y="895350"/>
                  </a:lnTo>
                  <a:lnTo>
                    <a:pt x="8466709" y="895350"/>
                  </a:lnTo>
                  <a:lnTo>
                    <a:pt x="8466709" y="50800"/>
                  </a:lnTo>
                  <a:close/>
                </a:path>
              </a:pathLst>
            </a:custGeom>
            <a:solidFill>
              <a:srgbClr val="00FFC5"/>
            </a:solidFill>
          </p:spPr>
        </p:sp>
      </p:grpSp>
      <p:grpSp>
        <p:nvGrpSpPr>
          <p:cNvPr name="Group 28" id="28"/>
          <p:cNvGrpSpPr/>
          <p:nvPr/>
        </p:nvGrpSpPr>
        <p:grpSpPr>
          <a:xfrm rot="0">
            <a:off x="5448408" y="473984"/>
            <a:ext cx="7391385" cy="1351066"/>
            <a:chOff x="0" y="0"/>
            <a:chExt cx="8568813" cy="1566287"/>
          </a:xfrm>
        </p:grpSpPr>
        <p:sp>
          <p:nvSpPr>
            <p:cNvPr name="Freeform 29" id="29"/>
            <p:cNvSpPr/>
            <p:nvPr/>
          </p:nvSpPr>
          <p:spPr>
            <a:xfrm flipH="false" flipV="false" rot="0">
              <a:off x="508" y="420"/>
              <a:ext cx="8568309" cy="1565868"/>
            </a:xfrm>
            <a:custGeom>
              <a:avLst/>
              <a:gdLst/>
              <a:ahLst/>
              <a:cxnLst/>
              <a:rect r="r" b="b" t="t" l="l"/>
              <a:pathLst>
                <a:path h="1565868" w="8568309">
                  <a:moveTo>
                    <a:pt x="8568309" y="84074"/>
                  </a:moveTo>
                  <a:lnTo>
                    <a:pt x="8568309" y="1481796"/>
                  </a:lnTo>
                  <a:cubicBezTo>
                    <a:pt x="8568309" y="1528247"/>
                    <a:pt x="8545577" y="1565869"/>
                    <a:pt x="8517509" y="1565869"/>
                  </a:cubicBezTo>
                  <a:lnTo>
                    <a:pt x="50800" y="1565869"/>
                  </a:lnTo>
                  <a:cubicBezTo>
                    <a:pt x="22733" y="1565869"/>
                    <a:pt x="0" y="1528247"/>
                    <a:pt x="0" y="1481796"/>
                  </a:cubicBezTo>
                  <a:lnTo>
                    <a:pt x="0" y="84074"/>
                  </a:lnTo>
                  <a:cubicBezTo>
                    <a:pt x="0" y="37623"/>
                    <a:pt x="22733" y="0"/>
                    <a:pt x="50800" y="0"/>
                  </a:cubicBezTo>
                  <a:lnTo>
                    <a:pt x="8517509" y="0"/>
                  </a:lnTo>
                  <a:cubicBezTo>
                    <a:pt x="8545577" y="0"/>
                    <a:pt x="8568309" y="37623"/>
                    <a:pt x="8568309" y="84074"/>
                  </a:cubicBezTo>
                  <a:moveTo>
                    <a:pt x="8466709" y="84074"/>
                  </a:moveTo>
                  <a:lnTo>
                    <a:pt x="8517509" y="84074"/>
                  </a:lnTo>
                  <a:lnTo>
                    <a:pt x="8517509" y="168147"/>
                  </a:lnTo>
                  <a:lnTo>
                    <a:pt x="50800" y="168147"/>
                  </a:lnTo>
                  <a:lnTo>
                    <a:pt x="50800" y="84074"/>
                  </a:lnTo>
                  <a:lnTo>
                    <a:pt x="101600" y="84074"/>
                  </a:lnTo>
                  <a:lnTo>
                    <a:pt x="101600" y="1481796"/>
                  </a:lnTo>
                  <a:lnTo>
                    <a:pt x="50800" y="1481796"/>
                  </a:lnTo>
                  <a:lnTo>
                    <a:pt x="50800" y="1397723"/>
                  </a:lnTo>
                  <a:lnTo>
                    <a:pt x="8517509" y="1397723"/>
                  </a:lnTo>
                  <a:lnTo>
                    <a:pt x="8517509" y="1481796"/>
                  </a:lnTo>
                  <a:lnTo>
                    <a:pt x="8466709" y="1481796"/>
                  </a:lnTo>
                  <a:lnTo>
                    <a:pt x="8466709" y="84074"/>
                  </a:lnTo>
                  <a:close/>
                </a:path>
              </a:pathLst>
            </a:custGeom>
            <a:solidFill>
              <a:srgbClr val="EC008C"/>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4754592" y="1825044"/>
            <a:ext cx="3533408" cy="713702"/>
            <a:chOff x="0" y="0"/>
            <a:chExt cx="4711211" cy="951603"/>
          </a:xfrm>
        </p:grpSpPr>
        <p:sp>
          <p:nvSpPr>
            <p:cNvPr name="Freeform 3" id="3"/>
            <p:cNvSpPr/>
            <p:nvPr/>
          </p:nvSpPr>
          <p:spPr>
            <a:xfrm flipH="false" flipV="false" rot="0">
              <a:off x="254" y="0"/>
              <a:ext cx="4710684" cy="951230"/>
            </a:xfrm>
            <a:custGeom>
              <a:avLst/>
              <a:gdLst/>
              <a:ahLst/>
              <a:cxnLst/>
              <a:rect r="r" b="b" t="t" l="l"/>
              <a:pathLst>
                <a:path h="951230" w="4710684">
                  <a:moveTo>
                    <a:pt x="0" y="0"/>
                  </a:moveTo>
                  <a:lnTo>
                    <a:pt x="0" y="951230"/>
                  </a:lnTo>
                  <a:lnTo>
                    <a:pt x="4710684" y="951230"/>
                  </a:lnTo>
                  <a:lnTo>
                    <a:pt x="4710684" y="0"/>
                  </a:lnTo>
                  <a:close/>
                </a:path>
              </a:pathLst>
            </a:custGeom>
            <a:solidFill>
              <a:srgbClr val="FFFFFF">
                <a:alpha val="12157"/>
              </a:srgbClr>
            </a:solidFill>
          </p:spPr>
        </p:sp>
      </p:grpSp>
      <p:grpSp>
        <p:nvGrpSpPr>
          <p:cNvPr name="Group 4" id="4"/>
          <p:cNvGrpSpPr/>
          <p:nvPr/>
        </p:nvGrpSpPr>
        <p:grpSpPr>
          <a:xfrm rot="0">
            <a:off x="714030" y="2057693"/>
            <a:ext cx="4143502" cy="713702"/>
            <a:chOff x="0" y="0"/>
            <a:chExt cx="5524669" cy="951603"/>
          </a:xfrm>
        </p:grpSpPr>
        <p:sp>
          <p:nvSpPr>
            <p:cNvPr name="Freeform 5" id="5"/>
            <p:cNvSpPr/>
            <p:nvPr/>
          </p:nvSpPr>
          <p:spPr>
            <a:xfrm flipH="false" flipV="false" rot="0">
              <a:off x="1270" y="0"/>
              <a:ext cx="5522087" cy="951230"/>
            </a:xfrm>
            <a:custGeom>
              <a:avLst/>
              <a:gdLst/>
              <a:ahLst/>
              <a:cxnLst/>
              <a:rect r="r" b="b" t="t" l="l"/>
              <a:pathLst>
                <a:path h="951230" w="5522087">
                  <a:moveTo>
                    <a:pt x="0" y="0"/>
                  </a:moveTo>
                  <a:lnTo>
                    <a:pt x="0" y="951230"/>
                  </a:lnTo>
                  <a:lnTo>
                    <a:pt x="5522087" y="951230"/>
                  </a:lnTo>
                  <a:lnTo>
                    <a:pt x="5522087" y="0"/>
                  </a:lnTo>
                  <a:close/>
                </a:path>
              </a:pathLst>
            </a:custGeom>
            <a:solidFill>
              <a:srgbClr val="FFFFFF">
                <a:alpha val="1569"/>
              </a:srgbClr>
            </a:solidFill>
          </p:spPr>
        </p:sp>
      </p:grpSp>
      <p:grpSp>
        <p:nvGrpSpPr>
          <p:cNvPr name="Group 6" id="6"/>
          <p:cNvGrpSpPr/>
          <p:nvPr/>
        </p:nvGrpSpPr>
        <p:grpSpPr>
          <a:xfrm rot="0">
            <a:off x="13620748" y="646044"/>
            <a:ext cx="2208308" cy="713744"/>
            <a:chOff x="0" y="0"/>
            <a:chExt cx="2944411" cy="951659"/>
          </a:xfrm>
        </p:grpSpPr>
        <p:sp>
          <p:nvSpPr>
            <p:cNvPr name="Freeform 7" id="7"/>
            <p:cNvSpPr/>
            <p:nvPr/>
          </p:nvSpPr>
          <p:spPr>
            <a:xfrm flipH="false" flipV="false" rot="0">
              <a:off x="0" y="0"/>
              <a:ext cx="2944241" cy="951357"/>
            </a:xfrm>
            <a:custGeom>
              <a:avLst/>
              <a:gdLst/>
              <a:ahLst/>
              <a:cxnLst/>
              <a:rect r="r" b="b" t="t" l="l"/>
              <a:pathLst>
                <a:path h="951357" w="2944241">
                  <a:moveTo>
                    <a:pt x="0" y="0"/>
                  </a:moveTo>
                  <a:lnTo>
                    <a:pt x="0" y="951357"/>
                  </a:lnTo>
                  <a:lnTo>
                    <a:pt x="2944241" y="951357"/>
                  </a:lnTo>
                  <a:lnTo>
                    <a:pt x="2944241" y="0"/>
                  </a:lnTo>
                  <a:close/>
                </a:path>
              </a:pathLst>
            </a:custGeom>
            <a:solidFill>
              <a:srgbClr val="FFFFFF">
                <a:alpha val="5882"/>
              </a:srgbClr>
            </a:solidFill>
          </p:spPr>
        </p:sp>
      </p:grpSp>
      <p:grpSp>
        <p:nvGrpSpPr>
          <p:cNvPr name="Group 8" id="8"/>
          <p:cNvGrpSpPr/>
          <p:nvPr/>
        </p:nvGrpSpPr>
        <p:grpSpPr>
          <a:xfrm rot="0">
            <a:off x="13792250" y="3003744"/>
            <a:ext cx="4495610" cy="710900"/>
            <a:chOff x="0" y="0"/>
            <a:chExt cx="5994147" cy="947867"/>
          </a:xfrm>
        </p:grpSpPr>
        <p:sp>
          <p:nvSpPr>
            <p:cNvPr name="Freeform 9" id="9"/>
            <p:cNvSpPr/>
            <p:nvPr/>
          </p:nvSpPr>
          <p:spPr>
            <a:xfrm flipH="false" flipV="false" rot="0">
              <a:off x="508" y="381"/>
              <a:ext cx="5993130" cy="947166"/>
            </a:xfrm>
            <a:custGeom>
              <a:avLst/>
              <a:gdLst/>
              <a:ahLst/>
              <a:cxnLst/>
              <a:rect r="r" b="b" t="t" l="l"/>
              <a:pathLst>
                <a:path h="947166" w="5993130">
                  <a:moveTo>
                    <a:pt x="0" y="0"/>
                  </a:moveTo>
                  <a:lnTo>
                    <a:pt x="0" y="947166"/>
                  </a:lnTo>
                  <a:lnTo>
                    <a:pt x="5993130" y="947166"/>
                  </a:lnTo>
                  <a:lnTo>
                    <a:pt x="5993130" y="0"/>
                  </a:lnTo>
                  <a:close/>
                </a:path>
              </a:pathLst>
            </a:custGeom>
            <a:solidFill>
              <a:srgbClr val="FFFFFF">
                <a:alpha val="5882"/>
              </a:srgbClr>
            </a:solidFill>
          </p:spPr>
        </p:sp>
      </p:grpSp>
      <p:grpSp>
        <p:nvGrpSpPr>
          <p:cNvPr name="Group 10" id="10"/>
          <p:cNvGrpSpPr/>
          <p:nvPr/>
        </p:nvGrpSpPr>
        <p:grpSpPr>
          <a:xfrm rot="0">
            <a:off x="16211350" y="646044"/>
            <a:ext cx="2076596" cy="713744"/>
            <a:chOff x="0" y="0"/>
            <a:chExt cx="2768795" cy="951659"/>
          </a:xfrm>
        </p:grpSpPr>
        <p:sp>
          <p:nvSpPr>
            <p:cNvPr name="Freeform 11" id="11"/>
            <p:cNvSpPr/>
            <p:nvPr/>
          </p:nvSpPr>
          <p:spPr>
            <a:xfrm flipH="false" flipV="false" rot="0">
              <a:off x="1016" y="0"/>
              <a:ext cx="2767838" cy="951357"/>
            </a:xfrm>
            <a:custGeom>
              <a:avLst/>
              <a:gdLst/>
              <a:ahLst/>
              <a:cxnLst/>
              <a:rect r="r" b="b" t="t" l="l"/>
              <a:pathLst>
                <a:path h="951357" w="2767838">
                  <a:moveTo>
                    <a:pt x="0" y="0"/>
                  </a:moveTo>
                  <a:lnTo>
                    <a:pt x="0" y="951357"/>
                  </a:lnTo>
                  <a:lnTo>
                    <a:pt x="2767838" y="951357"/>
                  </a:lnTo>
                  <a:lnTo>
                    <a:pt x="2767838" y="0"/>
                  </a:lnTo>
                  <a:close/>
                </a:path>
              </a:pathLst>
            </a:custGeom>
            <a:solidFill>
              <a:srgbClr val="FFFFFF">
                <a:alpha val="56078"/>
              </a:srgbClr>
            </a:solidFill>
          </p:spPr>
        </p:sp>
      </p:grpSp>
      <p:grpSp>
        <p:nvGrpSpPr>
          <p:cNvPr name="Group 12" id="12"/>
          <p:cNvGrpSpPr/>
          <p:nvPr/>
        </p:nvGrpSpPr>
        <p:grpSpPr>
          <a:xfrm rot="0">
            <a:off x="13650464" y="4536751"/>
            <a:ext cx="2208256" cy="710900"/>
            <a:chOff x="0" y="0"/>
            <a:chExt cx="2944341" cy="947867"/>
          </a:xfrm>
        </p:grpSpPr>
        <p:sp>
          <p:nvSpPr>
            <p:cNvPr name="Freeform 13" id="13"/>
            <p:cNvSpPr/>
            <p:nvPr/>
          </p:nvSpPr>
          <p:spPr>
            <a:xfrm flipH="false" flipV="false" rot="0">
              <a:off x="127" y="381"/>
              <a:ext cx="2944241" cy="947166"/>
            </a:xfrm>
            <a:custGeom>
              <a:avLst/>
              <a:gdLst/>
              <a:ahLst/>
              <a:cxnLst/>
              <a:rect r="r" b="b" t="t" l="l"/>
              <a:pathLst>
                <a:path h="947166" w="2944241">
                  <a:moveTo>
                    <a:pt x="0" y="0"/>
                  </a:moveTo>
                  <a:lnTo>
                    <a:pt x="0" y="947166"/>
                  </a:lnTo>
                  <a:lnTo>
                    <a:pt x="2944241" y="947166"/>
                  </a:lnTo>
                  <a:lnTo>
                    <a:pt x="2944241" y="0"/>
                  </a:lnTo>
                  <a:close/>
                </a:path>
              </a:pathLst>
            </a:custGeom>
            <a:solidFill>
              <a:srgbClr val="FFFFFF">
                <a:alpha val="5882"/>
              </a:srgbClr>
            </a:solidFill>
          </p:spPr>
        </p:sp>
      </p:grpSp>
      <p:grpSp>
        <p:nvGrpSpPr>
          <p:cNvPr name="Group 14" id="14"/>
          <p:cNvGrpSpPr/>
          <p:nvPr/>
        </p:nvGrpSpPr>
        <p:grpSpPr>
          <a:xfrm rot="0">
            <a:off x="36" y="6537550"/>
            <a:ext cx="2076596" cy="710900"/>
            <a:chOff x="0" y="0"/>
            <a:chExt cx="2768795" cy="947867"/>
          </a:xfrm>
        </p:grpSpPr>
        <p:sp>
          <p:nvSpPr>
            <p:cNvPr name="Freeform 15" id="15"/>
            <p:cNvSpPr/>
            <p:nvPr/>
          </p:nvSpPr>
          <p:spPr>
            <a:xfrm flipH="false" flipV="false" rot="0">
              <a:off x="0" y="381"/>
              <a:ext cx="2767838" cy="947166"/>
            </a:xfrm>
            <a:custGeom>
              <a:avLst/>
              <a:gdLst/>
              <a:ahLst/>
              <a:cxnLst/>
              <a:rect r="r" b="b" t="t" l="l"/>
              <a:pathLst>
                <a:path h="947166" w="2767838">
                  <a:moveTo>
                    <a:pt x="0" y="0"/>
                  </a:moveTo>
                  <a:lnTo>
                    <a:pt x="0" y="947166"/>
                  </a:lnTo>
                  <a:lnTo>
                    <a:pt x="2767838" y="947166"/>
                  </a:lnTo>
                  <a:lnTo>
                    <a:pt x="2767838" y="0"/>
                  </a:lnTo>
                  <a:close/>
                </a:path>
              </a:pathLst>
            </a:custGeom>
            <a:solidFill>
              <a:srgbClr val="FFFFFF">
                <a:alpha val="50196"/>
              </a:srgbClr>
            </a:solidFill>
          </p:spPr>
        </p:sp>
      </p:grpSp>
      <p:grpSp>
        <p:nvGrpSpPr>
          <p:cNvPr name="Group 16" id="16"/>
          <p:cNvGrpSpPr/>
          <p:nvPr/>
        </p:nvGrpSpPr>
        <p:grpSpPr>
          <a:xfrm rot="0">
            <a:off x="0" y="878705"/>
            <a:ext cx="2208276" cy="713716"/>
            <a:chOff x="0" y="0"/>
            <a:chExt cx="2944368" cy="951621"/>
          </a:xfrm>
        </p:grpSpPr>
        <p:sp>
          <p:nvSpPr>
            <p:cNvPr name="Freeform 17" id="17"/>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alpha val="5882"/>
              </a:srgbClr>
            </a:solidFill>
          </p:spPr>
        </p:sp>
      </p:grpSp>
      <p:grpSp>
        <p:nvGrpSpPr>
          <p:cNvPr name="Group 18" id="18"/>
          <p:cNvGrpSpPr/>
          <p:nvPr/>
        </p:nvGrpSpPr>
        <p:grpSpPr>
          <a:xfrm rot="0">
            <a:off x="2599924" y="878693"/>
            <a:ext cx="981242" cy="713744"/>
            <a:chOff x="0" y="0"/>
            <a:chExt cx="1308323" cy="951659"/>
          </a:xfrm>
        </p:grpSpPr>
        <p:sp>
          <p:nvSpPr>
            <p:cNvPr name="Freeform 19" id="19"/>
            <p:cNvSpPr/>
            <p:nvPr/>
          </p:nvSpPr>
          <p:spPr>
            <a:xfrm flipH="false" flipV="false" rot="0">
              <a:off x="0" y="0"/>
              <a:ext cx="1308354" cy="951357"/>
            </a:xfrm>
            <a:custGeom>
              <a:avLst/>
              <a:gdLst/>
              <a:ahLst/>
              <a:cxnLst/>
              <a:rect r="r" b="b" t="t" l="l"/>
              <a:pathLst>
                <a:path h="951357" w="1308354">
                  <a:moveTo>
                    <a:pt x="0" y="0"/>
                  </a:moveTo>
                  <a:lnTo>
                    <a:pt x="0" y="951357"/>
                  </a:lnTo>
                  <a:lnTo>
                    <a:pt x="1308354" y="951357"/>
                  </a:lnTo>
                  <a:lnTo>
                    <a:pt x="1308354" y="0"/>
                  </a:lnTo>
                  <a:close/>
                </a:path>
              </a:pathLst>
            </a:custGeom>
            <a:solidFill>
              <a:srgbClr val="FFFFFF">
                <a:alpha val="5882"/>
              </a:srgbClr>
            </a:solidFill>
          </p:spPr>
        </p:sp>
      </p:grpSp>
      <p:sp>
        <p:nvSpPr>
          <p:cNvPr name="Freeform 20" id="20"/>
          <p:cNvSpPr/>
          <p:nvPr/>
        </p:nvSpPr>
        <p:spPr>
          <a:xfrm flipH="false" flipV="false" rot="0">
            <a:off x="1104138" y="2181895"/>
            <a:ext cx="16208624" cy="6844625"/>
          </a:xfrm>
          <a:custGeom>
            <a:avLst/>
            <a:gdLst/>
            <a:ahLst/>
            <a:cxnLst/>
            <a:rect r="r" b="b" t="t" l="l"/>
            <a:pathLst>
              <a:path h="6844625" w="16208624">
                <a:moveTo>
                  <a:pt x="0" y="0"/>
                </a:moveTo>
                <a:lnTo>
                  <a:pt x="16208624" y="0"/>
                </a:lnTo>
                <a:lnTo>
                  <a:pt x="16208624" y="6844625"/>
                </a:lnTo>
                <a:lnTo>
                  <a:pt x="0" y="6844625"/>
                </a:lnTo>
                <a:lnTo>
                  <a:pt x="0" y="0"/>
                </a:lnTo>
                <a:close/>
              </a:path>
            </a:pathLst>
          </a:custGeom>
          <a:blipFill>
            <a:blip r:embed="rId3"/>
            <a:stretch>
              <a:fillRect l="-582" t="0" r="-582"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482340" y="7700901"/>
            <a:ext cx="5275200" cy="1021800"/>
            <a:chOff x="0" y="0"/>
            <a:chExt cx="7033600" cy="1362400"/>
          </a:xfrm>
        </p:grpSpPr>
        <p:sp>
          <p:nvSpPr>
            <p:cNvPr name="Freeform 3" id="3"/>
            <p:cNvSpPr/>
            <p:nvPr/>
          </p:nvSpPr>
          <p:spPr>
            <a:xfrm flipH="false" flipV="false" rot="0">
              <a:off x="0" y="0"/>
              <a:ext cx="7033641" cy="1362456"/>
            </a:xfrm>
            <a:custGeom>
              <a:avLst/>
              <a:gdLst/>
              <a:ahLst/>
              <a:cxnLst/>
              <a:rect r="r" b="b" t="t" l="l"/>
              <a:pathLst>
                <a:path h="1362456" w="7033641">
                  <a:moveTo>
                    <a:pt x="0" y="0"/>
                  </a:moveTo>
                  <a:lnTo>
                    <a:pt x="7033641" y="0"/>
                  </a:lnTo>
                  <a:lnTo>
                    <a:pt x="7033641" y="1362456"/>
                  </a:lnTo>
                  <a:lnTo>
                    <a:pt x="0" y="1362456"/>
                  </a:lnTo>
                  <a:close/>
                </a:path>
              </a:pathLst>
            </a:custGeom>
            <a:solidFill>
              <a:srgbClr val="EC008C"/>
            </a:solidFill>
          </p:spPr>
        </p:sp>
      </p:grpSp>
      <p:sp>
        <p:nvSpPr>
          <p:cNvPr name="TextBox 4" id="4"/>
          <p:cNvSpPr txBox="true"/>
          <p:nvPr/>
        </p:nvSpPr>
        <p:spPr>
          <a:xfrm rot="0">
            <a:off x="8082825" y="1675515"/>
            <a:ext cx="3732150" cy="858000"/>
          </a:xfrm>
          <a:prstGeom prst="rect">
            <a:avLst/>
          </a:prstGeom>
        </p:spPr>
        <p:txBody>
          <a:bodyPr anchor="t" rtlCol="false" tIns="0" lIns="0" bIns="0" rIns="0">
            <a:spAutoFit/>
          </a:bodyPr>
          <a:lstStyle/>
          <a:p>
            <a:pPr algn="ctr">
              <a:lnSpc>
                <a:spcPts val="5280"/>
              </a:lnSpc>
            </a:pPr>
            <a:r>
              <a:rPr lang="en-US" sz="4400">
                <a:solidFill>
                  <a:srgbClr val="1B1464"/>
                </a:solidFill>
                <a:latin typeface="Arimo Bold"/>
              </a:rPr>
              <a:t>Saturn</a:t>
            </a:r>
          </a:p>
        </p:txBody>
      </p:sp>
      <p:grpSp>
        <p:nvGrpSpPr>
          <p:cNvPr name="Group 5" id="5"/>
          <p:cNvGrpSpPr/>
          <p:nvPr/>
        </p:nvGrpSpPr>
        <p:grpSpPr>
          <a:xfrm rot="0">
            <a:off x="0" y="3007299"/>
            <a:ext cx="8155450" cy="2807953"/>
            <a:chOff x="0" y="0"/>
            <a:chExt cx="9344800" cy="3217451"/>
          </a:xfrm>
        </p:grpSpPr>
        <p:sp>
          <p:nvSpPr>
            <p:cNvPr name="Freeform 6" id="6"/>
            <p:cNvSpPr/>
            <p:nvPr/>
          </p:nvSpPr>
          <p:spPr>
            <a:xfrm flipH="false" flipV="false" rot="0">
              <a:off x="0" y="0"/>
              <a:ext cx="9344787" cy="3217427"/>
            </a:xfrm>
            <a:custGeom>
              <a:avLst/>
              <a:gdLst/>
              <a:ahLst/>
              <a:cxnLst/>
              <a:rect r="r" b="b" t="t" l="l"/>
              <a:pathLst>
                <a:path h="3217427" w="9344787">
                  <a:moveTo>
                    <a:pt x="0" y="0"/>
                  </a:moveTo>
                  <a:lnTo>
                    <a:pt x="9344787" y="0"/>
                  </a:lnTo>
                  <a:lnTo>
                    <a:pt x="9344787" y="3217427"/>
                  </a:lnTo>
                  <a:lnTo>
                    <a:pt x="0" y="3217427"/>
                  </a:lnTo>
                  <a:close/>
                </a:path>
              </a:pathLst>
            </a:custGeom>
            <a:solidFill>
              <a:srgbClr val="FFFFFF"/>
            </a:solidFill>
          </p:spPr>
        </p:sp>
      </p:grpSp>
      <p:sp>
        <p:nvSpPr>
          <p:cNvPr name="Freeform 7" id="7"/>
          <p:cNvSpPr/>
          <p:nvPr/>
        </p:nvSpPr>
        <p:spPr>
          <a:xfrm flipH="false" flipV="false" rot="0">
            <a:off x="10496287" y="3007299"/>
            <a:ext cx="7137499" cy="5829866"/>
          </a:xfrm>
          <a:custGeom>
            <a:avLst/>
            <a:gdLst/>
            <a:ahLst/>
            <a:cxnLst/>
            <a:rect r="r" b="b" t="t" l="l"/>
            <a:pathLst>
              <a:path h="5829866" w="7137499">
                <a:moveTo>
                  <a:pt x="0" y="0"/>
                </a:moveTo>
                <a:lnTo>
                  <a:pt x="7137499" y="0"/>
                </a:lnTo>
                <a:lnTo>
                  <a:pt x="7137499" y="5829866"/>
                </a:lnTo>
                <a:lnTo>
                  <a:pt x="0" y="5829866"/>
                </a:lnTo>
                <a:lnTo>
                  <a:pt x="0" y="0"/>
                </a:lnTo>
                <a:close/>
              </a:path>
            </a:pathLst>
          </a:custGeom>
          <a:blipFill>
            <a:blip r:embed="rId3"/>
            <a:stretch>
              <a:fillRect l="0" t="0" r="0" b="0"/>
            </a:stretch>
          </a:blipFill>
        </p:spPr>
      </p:sp>
      <p:sp>
        <p:nvSpPr>
          <p:cNvPr name="AutoShape 8" id="8"/>
          <p:cNvSpPr/>
          <p:nvPr/>
        </p:nvSpPr>
        <p:spPr>
          <a:xfrm flipV="true">
            <a:off x="6757540" y="7100826"/>
            <a:ext cx="4643621" cy="1110975"/>
          </a:xfrm>
          <a:prstGeom prst="line">
            <a:avLst/>
          </a:prstGeom>
          <a:ln cap="rnd" w="47625">
            <a:solidFill>
              <a:srgbClr val="EC008C"/>
            </a:solidFill>
            <a:prstDash val="solid"/>
            <a:headEnd type="none" len="sm" w="sm"/>
            <a:tailEnd type="triangle" len="med" w="lg"/>
          </a:ln>
        </p:spPr>
      </p:sp>
      <p:sp>
        <p:nvSpPr>
          <p:cNvPr name="TextBox 9" id="9"/>
          <p:cNvSpPr txBox="true"/>
          <p:nvPr/>
        </p:nvSpPr>
        <p:spPr>
          <a:xfrm rot="0">
            <a:off x="1704174" y="7859376"/>
            <a:ext cx="4831531" cy="685800"/>
          </a:xfrm>
          <a:prstGeom prst="rect">
            <a:avLst/>
          </a:prstGeom>
        </p:spPr>
        <p:txBody>
          <a:bodyPr anchor="t" rtlCol="false" tIns="0" lIns="0" bIns="0" rIns="0">
            <a:spAutoFit/>
          </a:bodyPr>
          <a:lstStyle/>
          <a:p>
            <a:pPr algn="ctr">
              <a:lnSpc>
                <a:spcPts val="5280"/>
              </a:lnSpc>
            </a:pPr>
            <a:r>
              <a:rPr lang="en-US" sz="4400">
                <a:solidFill>
                  <a:srgbClr val="FFFFFF"/>
                </a:solidFill>
                <a:latin typeface="Arimo Bold"/>
              </a:rPr>
              <a:t>Phần tử nhỏ nhất</a:t>
            </a:r>
          </a:p>
        </p:txBody>
      </p:sp>
      <p:sp>
        <p:nvSpPr>
          <p:cNvPr name="TextBox 10" id="10"/>
          <p:cNvSpPr txBox="true"/>
          <p:nvPr/>
        </p:nvSpPr>
        <p:spPr>
          <a:xfrm rot="0">
            <a:off x="2004460" y="790251"/>
            <a:ext cx="14279081"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a:rPr>
              <a:t>TÌM TỐI THIỂU ( PHẦN TỬ NHỎ NHẤT )</a:t>
            </a:r>
          </a:p>
        </p:txBody>
      </p:sp>
      <p:sp>
        <p:nvSpPr>
          <p:cNvPr name="TextBox 11" id="11"/>
          <p:cNvSpPr txBox="true"/>
          <p:nvPr/>
        </p:nvSpPr>
        <p:spPr>
          <a:xfrm rot="0">
            <a:off x="12260762" y="9122915"/>
            <a:ext cx="3608550" cy="476250"/>
          </a:xfrm>
          <a:prstGeom prst="rect">
            <a:avLst/>
          </a:prstGeom>
        </p:spPr>
        <p:txBody>
          <a:bodyPr anchor="t" rtlCol="false" tIns="0" lIns="0" bIns="0" rIns="0">
            <a:spAutoFit/>
          </a:bodyPr>
          <a:lstStyle/>
          <a:p>
            <a:pPr algn="ctr">
              <a:lnSpc>
                <a:spcPts val="3600"/>
              </a:lnSpc>
            </a:pPr>
            <a:r>
              <a:rPr lang="en-US" sz="3000">
                <a:solidFill>
                  <a:srgbClr val="FFFFFF"/>
                </a:solidFill>
                <a:latin typeface="Arimo"/>
              </a:rPr>
              <a:t>Ảnh minh họa</a:t>
            </a:r>
          </a:p>
        </p:txBody>
      </p:sp>
      <p:sp>
        <p:nvSpPr>
          <p:cNvPr name="TextBox 12" id="12"/>
          <p:cNvSpPr txBox="true"/>
          <p:nvPr/>
        </p:nvSpPr>
        <p:spPr>
          <a:xfrm rot="0">
            <a:off x="114840" y="3773101"/>
            <a:ext cx="7925771" cy="1257300"/>
          </a:xfrm>
          <a:prstGeom prst="rect">
            <a:avLst/>
          </a:prstGeom>
        </p:spPr>
        <p:txBody>
          <a:bodyPr anchor="t" rtlCol="false" tIns="0" lIns="0" bIns="0" rIns="0">
            <a:spAutoFit/>
          </a:bodyPr>
          <a:lstStyle/>
          <a:p>
            <a:pPr algn="l">
              <a:lnSpc>
                <a:spcPts val="4908"/>
              </a:lnSpc>
              <a:spcBef>
                <a:spcPct val="0"/>
              </a:spcBef>
            </a:pPr>
            <a:r>
              <a:rPr lang="en-US" sz="4090">
                <a:solidFill>
                  <a:srgbClr val="000000"/>
                </a:solidFill>
                <a:latin typeface="Arimo Bold"/>
              </a:rPr>
              <a:t>Trong BST, phần tử nhỏ nhất là node ngoài cùng bên trái</a:t>
            </a:r>
          </a:p>
        </p:txBody>
      </p:sp>
      <p:grpSp>
        <p:nvGrpSpPr>
          <p:cNvPr name="Group 13" id="13"/>
          <p:cNvGrpSpPr/>
          <p:nvPr/>
        </p:nvGrpSpPr>
        <p:grpSpPr>
          <a:xfrm rot="0">
            <a:off x="1704174" y="473984"/>
            <a:ext cx="14852571" cy="1523665"/>
            <a:chOff x="0" y="0"/>
            <a:chExt cx="17218547" cy="1766381"/>
          </a:xfrm>
        </p:grpSpPr>
        <p:sp>
          <p:nvSpPr>
            <p:cNvPr name="Freeform 14" id="14"/>
            <p:cNvSpPr/>
            <p:nvPr/>
          </p:nvSpPr>
          <p:spPr>
            <a:xfrm flipH="false" flipV="false" rot="0">
              <a:off x="1021" y="474"/>
              <a:ext cx="17217530" cy="1765908"/>
            </a:xfrm>
            <a:custGeom>
              <a:avLst/>
              <a:gdLst/>
              <a:ahLst/>
              <a:cxnLst/>
              <a:rect r="r" b="b" t="t" l="l"/>
              <a:pathLst>
                <a:path h="1765908" w="17217530">
                  <a:moveTo>
                    <a:pt x="17217530" y="94814"/>
                  </a:moveTo>
                  <a:lnTo>
                    <a:pt x="17217530" y="1671096"/>
                  </a:lnTo>
                  <a:cubicBezTo>
                    <a:pt x="17217530" y="1723481"/>
                    <a:pt x="17171855" y="1765908"/>
                    <a:pt x="17115455" y="1765908"/>
                  </a:cubicBezTo>
                  <a:lnTo>
                    <a:pt x="102080" y="1765908"/>
                  </a:lnTo>
                  <a:cubicBezTo>
                    <a:pt x="45680" y="1765908"/>
                    <a:pt x="0" y="1723481"/>
                    <a:pt x="0" y="1671096"/>
                  </a:cubicBezTo>
                  <a:lnTo>
                    <a:pt x="0" y="94814"/>
                  </a:lnTo>
                  <a:cubicBezTo>
                    <a:pt x="0" y="42429"/>
                    <a:pt x="45680" y="0"/>
                    <a:pt x="102080" y="0"/>
                  </a:cubicBezTo>
                  <a:lnTo>
                    <a:pt x="17115455" y="0"/>
                  </a:lnTo>
                  <a:cubicBezTo>
                    <a:pt x="17171855" y="0"/>
                    <a:pt x="17217530" y="42429"/>
                    <a:pt x="17217530" y="94814"/>
                  </a:cubicBezTo>
                  <a:moveTo>
                    <a:pt x="17013375" y="94814"/>
                  </a:moveTo>
                  <a:lnTo>
                    <a:pt x="17115455" y="94814"/>
                  </a:lnTo>
                  <a:lnTo>
                    <a:pt x="17115455" y="189628"/>
                  </a:lnTo>
                  <a:lnTo>
                    <a:pt x="102080" y="189628"/>
                  </a:lnTo>
                  <a:lnTo>
                    <a:pt x="102080" y="94814"/>
                  </a:lnTo>
                  <a:lnTo>
                    <a:pt x="204159" y="94814"/>
                  </a:lnTo>
                  <a:lnTo>
                    <a:pt x="204159" y="1671096"/>
                  </a:lnTo>
                  <a:lnTo>
                    <a:pt x="102080" y="1671096"/>
                  </a:lnTo>
                  <a:lnTo>
                    <a:pt x="102080" y="1576282"/>
                  </a:lnTo>
                  <a:lnTo>
                    <a:pt x="17115455" y="1576282"/>
                  </a:lnTo>
                  <a:lnTo>
                    <a:pt x="17115455" y="1671096"/>
                  </a:lnTo>
                  <a:lnTo>
                    <a:pt x="17013375" y="1671096"/>
                  </a:lnTo>
                  <a:lnTo>
                    <a:pt x="17013375" y="94814"/>
                  </a:lnTo>
                  <a:close/>
                </a:path>
              </a:pathLst>
            </a:custGeom>
            <a:solidFill>
              <a:srgbClr val="EC008C"/>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1572675" y="7072552"/>
            <a:ext cx="5275200" cy="1021800"/>
            <a:chOff x="0" y="0"/>
            <a:chExt cx="7033600" cy="1362400"/>
          </a:xfrm>
        </p:grpSpPr>
        <p:sp>
          <p:nvSpPr>
            <p:cNvPr name="Freeform 3" id="3"/>
            <p:cNvSpPr/>
            <p:nvPr/>
          </p:nvSpPr>
          <p:spPr>
            <a:xfrm flipH="false" flipV="false" rot="0">
              <a:off x="0" y="0"/>
              <a:ext cx="7033641" cy="1362456"/>
            </a:xfrm>
            <a:custGeom>
              <a:avLst/>
              <a:gdLst/>
              <a:ahLst/>
              <a:cxnLst/>
              <a:rect r="r" b="b" t="t" l="l"/>
              <a:pathLst>
                <a:path h="1362456" w="7033641">
                  <a:moveTo>
                    <a:pt x="0" y="0"/>
                  </a:moveTo>
                  <a:lnTo>
                    <a:pt x="7033641" y="0"/>
                  </a:lnTo>
                  <a:lnTo>
                    <a:pt x="7033641" y="1362456"/>
                  </a:lnTo>
                  <a:lnTo>
                    <a:pt x="0" y="1362456"/>
                  </a:lnTo>
                  <a:close/>
                </a:path>
              </a:pathLst>
            </a:custGeom>
            <a:solidFill>
              <a:srgbClr val="EC008C"/>
            </a:solidFill>
          </p:spPr>
        </p:sp>
      </p:grpSp>
      <p:sp>
        <p:nvSpPr>
          <p:cNvPr name="TextBox 4" id="4"/>
          <p:cNvSpPr txBox="true"/>
          <p:nvPr/>
        </p:nvSpPr>
        <p:spPr>
          <a:xfrm rot="0">
            <a:off x="8082825" y="1675515"/>
            <a:ext cx="3732150" cy="858000"/>
          </a:xfrm>
          <a:prstGeom prst="rect">
            <a:avLst/>
          </a:prstGeom>
        </p:spPr>
        <p:txBody>
          <a:bodyPr anchor="t" rtlCol="false" tIns="0" lIns="0" bIns="0" rIns="0">
            <a:spAutoFit/>
          </a:bodyPr>
          <a:lstStyle/>
          <a:p>
            <a:pPr algn="ctr">
              <a:lnSpc>
                <a:spcPts val="5280"/>
              </a:lnSpc>
            </a:pPr>
            <a:r>
              <a:rPr lang="en-US" sz="4400">
                <a:solidFill>
                  <a:srgbClr val="1B1464"/>
                </a:solidFill>
                <a:latin typeface="Arimo Bold"/>
              </a:rPr>
              <a:t>Saturn</a:t>
            </a:r>
          </a:p>
        </p:txBody>
      </p:sp>
      <p:grpSp>
        <p:nvGrpSpPr>
          <p:cNvPr name="Group 5" id="5"/>
          <p:cNvGrpSpPr/>
          <p:nvPr/>
        </p:nvGrpSpPr>
        <p:grpSpPr>
          <a:xfrm rot="0">
            <a:off x="10132550" y="2702499"/>
            <a:ext cx="8155450" cy="2807953"/>
            <a:chOff x="0" y="0"/>
            <a:chExt cx="9344800" cy="3217451"/>
          </a:xfrm>
        </p:grpSpPr>
        <p:sp>
          <p:nvSpPr>
            <p:cNvPr name="Freeform 6" id="6"/>
            <p:cNvSpPr/>
            <p:nvPr/>
          </p:nvSpPr>
          <p:spPr>
            <a:xfrm flipH="false" flipV="false" rot="0">
              <a:off x="0" y="0"/>
              <a:ext cx="9344787" cy="3217427"/>
            </a:xfrm>
            <a:custGeom>
              <a:avLst/>
              <a:gdLst/>
              <a:ahLst/>
              <a:cxnLst/>
              <a:rect r="r" b="b" t="t" l="l"/>
              <a:pathLst>
                <a:path h="3217427" w="9344787">
                  <a:moveTo>
                    <a:pt x="0" y="0"/>
                  </a:moveTo>
                  <a:lnTo>
                    <a:pt x="9344787" y="0"/>
                  </a:lnTo>
                  <a:lnTo>
                    <a:pt x="9344787" y="3217427"/>
                  </a:lnTo>
                  <a:lnTo>
                    <a:pt x="0" y="3217427"/>
                  </a:lnTo>
                  <a:close/>
                </a:path>
              </a:pathLst>
            </a:custGeom>
            <a:solidFill>
              <a:srgbClr val="FFFFFF"/>
            </a:solidFill>
          </p:spPr>
        </p:sp>
      </p:grpSp>
      <p:sp>
        <p:nvSpPr>
          <p:cNvPr name="Freeform 7" id="7"/>
          <p:cNvSpPr/>
          <p:nvPr/>
        </p:nvSpPr>
        <p:spPr>
          <a:xfrm flipH="false" flipV="false" rot="0">
            <a:off x="0" y="2702499"/>
            <a:ext cx="7137499" cy="5829866"/>
          </a:xfrm>
          <a:custGeom>
            <a:avLst/>
            <a:gdLst/>
            <a:ahLst/>
            <a:cxnLst/>
            <a:rect r="r" b="b" t="t" l="l"/>
            <a:pathLst>
              <a:path h="5829866" w="7137499">
                <a:moveTo>
                  <a:pt x="0" y="0"/>
                </a:moveTo>
                <a:lnTo>
                  <a:pt x="7137499" y="0"/>
                </a:lnTo>
                <a:lnTo>
                  <a:pt x="7137499" y="5829866"/>
                </a:lnTo>
                <a:lnTo>
                  <a:pt x="0" y="5829866"/>
                </a:lnTo>
                <a:lnTo>
                  <a:pt x="0" y="0"/>
                </a:lnTo>
                <a:close/>
              </a:path>
            </a:pathLst>
          </a:custGeom>
          <a:blipFill>
            <a:blip r:embed="rId3"/>
            <a:stretch>
              <a:fillRect l="0" t="0" r="0" b="0"/>
            </a:stretch>
          </a:blipFill>
        </p:spPr>
      </p:sp>
      <p:sp>
        <p:nvSpPr>
          <p:cNvPr name="AutoShape 8" id="8"/>
          <p:cNvSpPr/>
          <p:nvPr/>
        </p:nvSpPr>
        <p:spPr>
          <a:xfrm flipH="true" flipV="true">
            <a:off x="6139803" y="6763878"/>
            <a:ext cx="5432872" cy="819574"/>
          </a:xfrm>
          <a:prstGeom prst="line">
            <a:avLst/>
          </a:prstGeom>
          <a:ln cap="rnd" w="47625">
            <a:solidFill>
              <a:srgbClr val="EC008C"/>
            </a:solidFill>
            <a:prstDash val="solid"/>
            <a:headEnd type="none" len="sm" w="sm"/>
            <a:tailEnd type="triangle" len="med" w="lg"/>
          </a:ln>
        </p:spPr>
      </p:sp>
      <p:sp>
        <p:nvSpPr>
          <p:cNvPr name="TextBox 9" id="9"/>
          <p:cNvSpPr txBox="true"/>
          <p:nvPr/>
        </p:nvSpPr>
        <p:spPr>
          <a:xfrm rot="0">
            <a:off x="11794510" y="7244002"/>
            <a:ext cx="4831531" cy="685800"/>
          </a:xfrm>
          <a:prstGeom prst="rect">
            <a:avLst/>
          </a:prstGeom>
        </p:spPr>
        <p:txBody>
          <a:bodyPr anchor="t" rtlCol="false" tIns="0" lIns="0" bIns="0" rIns="0">
            <a:spAutoFit/>
          </a:bodyPr>
          <a:lstStyle/>
          <a:p>
            <a:pPr algn="ctr">
              <a:lnSpc>
                <a:spcPts val="5280"/>
              </a:lnSpc>
            </a:pPr>
            <a:r>
              <a:rPr lang="en-US" sz="4400">
                <a:solidFill>
                  <a:srgbClr val="FFFFFF"/>
                </a:solidFill>
                <a:latin typeface="Arimo Bold"/>
              </a:rPr>
              <a:t>Phần tử lớn nhất</a:t>
            </a:r>
          </a:p>
        </p:txBody>
      </p:sp>
      <p:sp>
        <p:nvSpPr>
          <p:cNvPr name="TextBox 10" id="10"/>
          <p:cNvSpPr txBox="true"/>
          <p:nvPr/>
        </p:nvSpPr>
        <p:spPr>
          <a:xfrm rot="0">
            <a:off x="2004460" y="790251"/>
            <a:ext cx="14279081"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a:rPr>
              <a:t>TÌM TỐI ĐA ( PHẦN TỬ LỚN NHẤT )</a:t>
            </a:r>
          </a:p>
        </p:txBody>
      </p:sp>
      <p:sp>
        <p:nvSpPr>
          <p:cNvPr name="TextBox 11" id="11"/>
          <p:cNvSpPr txBox="true"/>
          <p:nvPr/>
        </p:nvSpPr>
        <p:spPr>
          <a:xfrm rot="0">
            <a:off x="1764475" y="8782050"/>
            <a:ext cx="3608550" cy="476250"/>
          </a:xfrm>
          <a:prstGeom prst="rect">
            <a:avLst/>
          </a:prstGeom>
        </p:spPr>
        <p:txBody>
          <a:bodyPr anchor="t" rtlCol="false" tIns="0" lIns="0" bIns="0" rIns="0">
            <a:spAutoFit/>
          </a:bodyPr>
          <a:lstStyle/>
          <a:p>
            <a:pPr algn="ctr">
              <a:lnSpc>
                <a:spcPts val="3600"/>
              </a:lnSpc>
            </a:pPr>
            <a:r>
              <a:rPr lang="en-US" sz="3000">
                <a:solidFill>
                  <a:srgbClr val="FFFFFF"/>
                </a:solidFill>
                <a:latin typeface="Arimo"/>
              </a:rPr>
              <a:t>Ảnh minh họa</a:t>
            </a:r>
          </a:p>
        </p:txBody>
      </p:sp>
      <p:sp>
        <p:nvSpPr>
          <p:cNvPr name="TextBox 12" id="12"/>
          <p:cNvSpPr txBox="true"/>
          <p:nvPr/>
        </p:nvSpPr>
        <p:spPr>
          <a:xfrm rot="0">
            <a:off x="10247390" y="3468301"/>
            <a:ext cx="7925771" cy="1257300"/>
          </a:xfrm>
          <a:prstGeom prst="rect">
            <a:avLst/>
          </a:prstGeom>
        </p:spPr>
        <p:txBody>
          <a:bodyPr anchor="t" rtlCol="false" tIns="0" lIns="0" bIns="0" rIns="0">
            <a:spAutoFit/>
          </a:bodyPr>
          <a:lstStyle/>
          <a:p>
            <a:pPr algn="l">
              <a:lnSpc>
                <a:spcPts val="4908"/>
              </a:lnSpc>
              <a:spcBef>
                <a:spcPct val="0"/>
              </a:spcBef>
            </a:pPr>
            <a:r>
              <a:rPr lang="en-US" sz="4090">
                <a:solidFill>
                  <a:srgbClr val="000000"/>
                </a:solidFill>
                <a:latin typeface="Arimo Bold"/>
              </a:rPr>
              <a:t>Trong BST, phần tử lớn nhất là node ngoài cùng bên phải</a:t>
            </a:r>
          </a:p>
        </p:txBody>
      </p:sp>
      <p:grpSp>
        <p:nvGrpSpPr>
          <p:cNvPr name="Group 13" id="13"/>
          <p:cNvGrpSpPr/>
          <p:nvPr/>
        </p:nvGrpSpPr>
        <p:grpSpPr>
          <a:xfrm rot="0">
            <a:off x="2385847" y="473984"/>
            <a:ext cx="13542681" cy="1523665"/>
            <a:chOff x="0" y="0"/>
            <a:chExt cx="15699995" cy="1766381"/>
          </a:xfrm>
        </p:grpSpPr>
        <p:sp>
          <p:nvSpPr>
            <p:cNvPr name="Freeform 14" id="14"/>
            <p:cNvSpPr/>
            <p:nvPr/>
          </p:nvSpPr>
          <p:spPr>
            <a:xfrm flipH="false" flipV="false" rot="0">
              <a:off x="931" y="474"/>
              <a:ext cx="15699068" cy="1765908"/>
            </a:xfrm>
            <a:custGeom>
              <a:avLst/>
              <a:gdLst/>
              <a:ahLst/>
              <a:cxnLst/>
              <a:rect r="r" b="b" t="t" l="l"/>
              <a:pathLst>
                <a:path h="1765908" w="15699068">
                  <a:moveTo>
                    <a:pt x="15699067" y="94814"/>
                  </a:moveTo>
                  <a:lnTo>
                    <a:pt x="15699067" y="1671096"/>
                  </a:lnTo>
                  <a:cubicBezTo>
                    <a:pt x="15699067" y="1723481"/>
                    <a:pt x="15657420" y="1765908"/>
                    <a:pt x="15605994" y="1765908"/>
                  </a:cubicBezTo>
                  <a:lnTo>
                    <a:pt x="93077" y="1765908"/>
                  </a:lnTo>
                  <a:cubicBezTo>
                    <a:pt x="41652" y="1765908"/>
                    <a:pt x="0" y="1723481"/>
                    <a:pt x="0" y="1671096"/>
                  </a:cubicBezTo>
                  <a:lnTo>
                    <a:pt x="0" y="94814"/>
                  </a:lnTo>
                  <a:cubicBezTo>
                    <a:pt x="0" y="42429"/>
                    <a:pt x="41652" y="0"/>
                    <a:pt x="93077" y="0"/>
                  </a:cubicBezTo>
                  <a:lnTo>
                    <a:pt x="15605994" y="0"/>
                  </a:lnTo>
                  <a:cubicBezTo>
                    <a:pt x="15657420" y="0"/>
                    <a:pt x="15699067" y="42429"/>
                    <a:pt x="15699067" y="94814"/>
                  </a:cubicBezTo>
                  <a:moveTo>
                    <a:pt x="15512917" y="94814"/>
                  </a:moveTo>
                  <a:lnTo>
                    <a:pt x="15605994" y="94814"/>
                  </a:lnTo>
                  <a:lnTo>
                    <a:pt x="15605994" y="189628"/>
                  </a:lnTo>
                  <a:lnTo>
                    <a:pt x="93077" y="189628"/>
                  </a:lnTo>
                  <a:lnTo>
                    <a:pt x="93077" y="94814"/>
                  </a:lnTo>
                  <a:lnTo>
                    <a:pt x="186154" y="94814"/>
                  </a:lnTo>
                  <a:lnTo>
                    <a:pt x="186154" y="1671096"/>
                  </a:lnTo>
                  <a:lnTo>
                    <a:pt x="93077" y="1671096"/>
                  </a:lnTo>
                  <a:lnTo>
                    <a:pt x="93077" y="1576282"/>
                  </a:lnTo>
                  <a:lnTo>
                    <a:pt x="15605994" y="1576282"/>
                  </a:lnTo>
                  <a:lnTo>
                    <a:pt x="15605994" y="1671096"/>
                  </a:lnTo>
                  <a:lnTo>
                    <a:pt x="15512917" y="1671096"/>
                  </a:lnTo>
                  <a:lnTo>
                    <a:pt x="15512917" y="94814"/>
                  </a:lnTo>
                  <a:close/>
                </a:path>
              </a:pathLst>
            </a:custGeom>
            <a:solidFill>
              <a:srgbClr val="EC008C"/>
            </a:solid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E2A47"/>
        </a:solidFill>
      </p:bgPr>
    </p:bg>
    <p:spTree>
      <p:nvGrpSpPr>
        <p:cNvPr id="1" name=""/>
        <p:cNvGrpSpPr/>
        <p:nvPr/>
      </p:nvGrpSpPr>
      <p:grpSpPr>
        <a:xfrm>
          <a:off x="0" y="0"/>
          <a:ext cx="0" cy="0"/>
          <a:chOff x="0" y="0"/>
          <a:chExt cx="0" cy="0"/>
        </a:xfrm>
      </p:grpSpPr>
      <p:grpSp>
        <p:nvGrpSpPr>
          <p:cNvPr name="Group 2" id="2"/>
          <p:cNvGrpSpPr/>
          <p:nvPr/>
        </p:nvGrpSpPr>
        <p:grpSpPr>
          <a:xfrm rot="0">
            <a:off x="12838050" y="3150400"/>
            <a:ext cx="5450210" cy="481792"/>
            <a:chOff x="0" y="0"/>
            <a:chExt cx="7266947" cy="642389"/>
          </a:xfrm>
        </p:grpSpPr>
        <p:sp>
          <p:nvSpPr>
            <p:cNvPr name="Freeform 3" id="3"/>
            <p:cNvSpPr/>
            <p:nvPr/>
          </p:nvSpPr>
          <p:spPr>
            <a:xfrm flipH="false" flipV="false" rot="0">
              <a:off x="127" y="0"/>
              <a:ext cx="7266813" cy="642239"/>
            </a:xfrm>
            <a:custGeom>
              <a:avLst/>
              <a:gdLst/>
              <a:ahLst/>
              <a:cxnLst/>
              <a:rect r="r" b="b" t="t" l="l"/>
              <a:pathLst>
                <a:path h="642239" w="7266813">
                  <a:moveTo>
                    <a:pt x="0" y="0"/>
                  </a:moveTo>
                  <a:lnTo>
                    <a:pt x="0" y="642239"/>
                  </a:lnTo>
                  <a:lnTo>
                    <a:pt x="7266813" y="642239"/>
                  </a:lnTo>
                  <a:lnTo>
                    <a:pt x="7266813" y="0"/>
                  </a:lnTo>
                  <a:close/>
                </a:path>
              </a:pathLst>
            </a:custGeom>
            <a:solidFill>
              <a:srgbClr val="EC008C"/>
            </a:solidFill>
          </p:spPr>
        </p:sp>
      </p:grpSp>
      <p:grpSp>
        <p:nvGrpSpPr>
          <p:cNvPr name="Group 4" id="4"/>
          <p:cNvGrpSpPr/>
          <p:nvPr/>
        </p:nvGrpSpPr>
        <p:grpSpPr>
          <a:xfrm rot="0">
            <a:off x="0" y="9401346"/>
            <a:ext cx="3351272" cy="885646"/>
            <a:chOff x="0" y="0"/>
            <a:chExt cx="4468363" cy="1180861"/>
          </a:xfrm>
        </p:grpSpPr>
        <p:sp>
          <p:nvSpPr>
            <p:cNvPr name="Freeform 5" id="5"/>
            <p:cNvSpPr/>
            <p:nvPr/>
          </p:nvSpPr>
          <p:spPr>
            <a:xfrm flipH="false" flipV="false" rot="0">
              <a:off x="0" y="0"/>
              <a:ext cx="4468368" cy="1180719"/>
            </a:xfrm>
            <a:custGeom>
              <a:avLst/>
              <a:gdLst/>
              <a:ahLst/>
              <a:cxnLst/>
              <a:rect r="r" b="b" t="t" l="l"/>
              <a:pathLst>
                <a:path h="1180719" w="4468368">
                  <a:moveTo>
                    <a:pt x="0" y="0"/>
                  </a:moveTo>
                  <a:lnTo>
                    <a:pt x="0" y="1180719"/>
                  </a:lnTo>
                  <a:lnTo>
                    <a:pt x="4468368" y="1180719"/>
                  </a:lnTo>
                  <a:lnTo>
                    <a:pt x="4468368" y="0"/>
                  </a:lnTo>
                  <a:close/>
                </a:path>
              </a:pathLst>
            </a:custGeom>
            <a:solidFill>
              <a:srgbClr val="00FFC5"/>
            </a:solidFill>
          </p:spPr>
        </p:sp>
      </p:grpSp>
      <p:sp>
        <p:nvSpPr>
          <p:cNvPr name="Freeform 6" id="6"/>
          <p:cNvSpPr/>
          <p:nvPr/>
        </p:nvSpPr>
        <p:spPr>
          <a:xfrm flipH="false" flipV="false" rot="0">
            <a:off x="1028700" y="1028700"/>
            <a:ext cx="7759450" cy="5266889"/>
          </a:xfrm>
          <a:custGeom>
            <a:avLst/>
            <a:gdLst/>
            <a:ahLst/>
            <a:cxnLst/>
            <a:rect r="r" b="b" t="t" l="l"/>
            <a:pathLst>
              <a:path h="5266889" w="7759450">
                <a:moveTo>
                  <a:pt x="0" y="0"/>
                </a:moveTo>
                <a:lnTo>
                  <a:pt x="7759450" y="0"/>
                </a:lnTo>
                <a:lnTo>
                  <a:pt x="7759450" y="5266889"/>
                </a:lnTo>
                <a:lnTo>
                  <a:pt x="0" y="5266889"/>
                </a:lnTo>
                <a:lnTo>
                  <a:pt x="0" y="0"/>
                </a:lnTo>
                <a:close/>
              </a:path>
            </a:pathLst>
          </a:custGeom>
          <a:blipFill>
            <a:blip r:embed="rId3"/>
            <a:stretch>
              <a:fillRect l="0" t="0" r="0" b="0"/>
            </a:stretch>
          </a:blipFill>
        </p:spPr>
      </p:sp>
      <p:sp>
        <p:nvSpPr>
          <p:cNvPr name="Freeform 7" id="7"/>
          <p:cNvSpPr/>
          <p:nvPr/>
        </p:nvSpPr>
        <p:spPr>
          <a:xfrm flipH="false" flipV="false" rot="0">
            <a:off x="9805806" y="4164457"/>
            <a:ext cx="7715252" cy="5236889"/>
          </a:xfrm>
          <a:custGeom>
            <a:avLst/>
            <a:gdLst/>
            <a:ahLst/>
            <a:cxnLst/>
            <a:rect r="r" b="b" t="t" l="l"/>
            <a:pathLst>
              <a:path h="5236889" w="7715252">
                <a:moveTo>
                  <a:pt x="0" y="0"/>
                </a:moveTo>
                <a:lnTo>
                  <a:pt x="7715251" y="0"/>
                </a:lnTo>
                <a:lnTo>
                  <a:pt x="7715251" y="5236889"/>
                </a:lnTo>
                <a:lnTo>
                  <a:pt x="0" y="5236889"/>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8" y="4179900"/>
            <a:ext cx="3533408" cy="713702"/>
            <a:chOff x="0" y="0"/>
            <a:chExt cx="4711211" cy="951603"/>
          </a:xfrm>
        </p:grpSpPr>
        <p:sp>
          <p:nvSpPr>
            <p:cNvPr name="Freeform 3" id="3"/>
            <p:cNvSpPr/>
            <p:nvPr/>
          </p:nvSpPr>
          <p:spPr>
            <a:xfrm flipH="false" flipV="false" rot="0">
              <a:off x="254" y="0"/>
              <a:ext cx="4710684" cy="951230"/>
            </a:xfrm>
            <a:custGeom>
              <a:avLst/>
              <a:gdLst/>
              <a:ahLst/>
              <a:cxnLst/>
              <a:rect r="r" b="b" t="t" l="l"/>
              <a:pathLst>
                <a:path h="951230" w="4710684">
                  <a:moveTo>
                    <a:pt x="4710684" y="0"/>
                  </a:moveTo>
                  <a:lnTo>
                    <a:pt x="4710684" y="951230"/>
                  </a:lnTo>
                  <a:lnTo>
                    <a:pt x="0" y="951230"/>
                  </a:lnTo>
                  <a:lnTo>
                    <a:pt x="0" y="0"/>
                  </a:lnTo>
                  <a:close/>
                </a:path>
              </a:pathLst>
            </a:custGeom>
            <a:solidFill>
              <a:srgbClr val="FFFFFF">
                <a:alpha val="12157"/>
              </a:srgbClr>
            </a:solidFill>
          </p:spPr>
        </p:sp>
      </p:grpSp>
      <p:grpSp>
        <p:nvGrpSpPr>
          <p:cNvPr name="Group 4" id="4"/>
          <p:cNvGrpSpPr/>
          <p:nvPr/>
        </p:nvGrpSpPr>
        <p:grpSpPr>
          <a:xfrm rot="0">
            <a:off x="13430250" y="4179900"/>
            <a:ext cx="4143502" cy="713702"/>
            <a:chOff x="0" y="0"/>
            <a:chExt cx="5524669" cy="951603"/>
          </a:xfrm>
        </p:grpSpPr>
        <p:sp>
          <p:nvSpPr>
            <p:cNvPr name="Freeform 5" id="5"/>
            <p:cNvSpPr/>
            <p:nvPr/>
          </p:nvSpPr>
          <p:spPr>
            <a:xfrm flipH="false" flipV="false" rot="0">
              <a:off x="1270" y="0"/>
              <a:ext cx="5522087" cy="951230"/>
            </a:xfrm>
            <a:custGeom>
              <a:avLst/>
              <a:gdLst/>
              <a:ahLst/>
              <a:cxnLst/>
              <a:rect r="r" b="b" t="t" l="l"/>
              <a:pathLst>
                <a:path h="951230" w="5522087">
                  <a:moveTo>
                    <a:pt x="5522087" y="0"/>
                  </a:moveTo>
                  <a:lnTo>
                    <a:pt x="5522087" y="951230"/>
                  </a:lnTo>
                  <a:lnTo>
                    <a:pt x="0" y="951230"/>
                  </a:lnTo>
                  <a:lnTo>
                    <a:pt x="0" y="0"/>
                  </a:lnTo>
                  <a:close/>
                </a:path>
              </a:pathLst>
            </a:custGeom>
            <a:solidFill>
              <a:srgbClr val="FFFFFF">
                <a:alpha val="1569"/>
              </a:srgbClr>
            </a:solidFill>
          </p:spPr>
        </p:sp>
      </p:grpSp>
      <p:grpSp>
        <p:nvGrpSpPr>
          <p:cNvPr name="Group 6" id="6"/>
          <p:cNvGrpSpPr/>
          <p:nvPr/>
        </p:nvGrpSpPr>
        <p:grpSpPr>
          <a:xfrm rot="0">
            <a:off x="2458938" y="3000900"/>
            <a:ext cx="2208308" cy="713744"/>
            <a:chOff x="0" y="0"/>
            <a:chExt cx="2944411" cy="951659"/>
          </a:xfrm>
        </p:grpSpPr>
        <p:sp>
          <p:nvSpPr>
            <p:cNvPr name="Freeform 7" id="7"/>
            <p:cNvSpPr/>
            <p:nvPr/>
          </p:nvSpPr>
          <p:spPr>
            <a:xfrm flipH="false" flipV="false" rot="0">
              <a:off x="127" y="0"/>
              <a:ext cx="2944241" cy="951357"/>
            </a:xfrm>
            <a:custGeom>
              <a:avLst/>
              <a:gdLst/>
              <a:ahLst/>
              <a:cxnLst/>
              <a:rect r="r" b="b" t="t" l="l"/>
              <a:pathLst>
                <a:path h="951357" w="2944241">
                  <a:moveTo>
                    <a:pt x="2944241" y="0"/>
                  </a:moveTo>
                  <a:lnTo>
                    <a:pt x="2944241" y="951357"/>
                  </a:lnTo>
                  <a:lnTo>
                    <a:pt x="0" y="951357"/>
                  </a:lnTo>
                  <a:lnTo>
                    <a:pt x="0" y="0"/>
                  </a:lnTo>
                  <a:close/>
                </a:path>
              </a:pathLst>
            </a:custGeom>
            <a:solidFill>
              <a:srgbClr val="FFFFFF">
                <a:alpha val="5882"/>
              </a:srgbClr>
            </a:solidFill>
          </p:spPr>
        </p:sp>
      </p:grpSp>
      <p:grpSp>
        <p:nvGrpSpPr>
          <p:cNvPr name="Group 8" id="8"/>
          <p:cNvGrpSpPr/>
          <p:nvPr/>
        </p:nvGrpSpPr>
        <p:grpSpPr>
          <a:xfrm rot="0">
            <a:off x="132" y="5358600"/>
            <a:ext cx="4495610" cy="710900"/>
            <a:chOff x="0" y="0"/>
            <a:chExt cx="5994147" cy="947867"/>
          </a:xfrm>
        </p:grpSpPr>
        <p:sp>
          <p:nvSpPr>
            <p:cNvPr name="Freeform 9" id="9"/>
            <p:cNvSpPr/>
            <p:nvPr/>
          </p:nvSpPr>
          <p:spPr>
            <a:xfrm flipH="false" flipV="false" rot="0">
              <a:off x="508" y="381"/>
              <a:ext cx="5993130" cy="947166"/>
            </a:xfrm>
            <a:custGeom>
              <a:avLst/>
              <a:gdLst/>
              <a:ahLst/>
              <a:cxnLst/>
              <a:rect r="r" b="b" t="t" l="l"/>
              <a:pathLst>
                <a:path h="947166" w="5993130">
                  <a:moveTo>
                    <a:pt x="5993130" y="0"/>
                  </a:moveTo>
                  <a:lnTo>
                    <a:pt x="5993130" y="947166"/>
                  </a:lnTo>
                  <a:lnTo>
                    <a:pt x="0" y="947166"/>
                  </a:lnTo>
                  <a:lnTo>
                    <a:pt x="0" y="0"/>
                  </a:lnTo>
                  <a:close/>
                </a:path>
              </a:pathLst>
            </a:custGeom>
            <a:solidFill>
              <a:srgbClr val="FFFFFF">
                <a:alpha val="5882"/>
              </a:srgbClr>
            </a:solidFill>
          </p:spPr>
        </p:sp>
      </p:grpSp>
      <p:grpSp>
        <p:nvGrpSpPr>
          <p:cNvPr name="Group 10" id="10"/>
          <p:cNvGrpSpPr/>
          <p:nvPr/>
        </p:nvGrpSpPr>
        <p:grpSpPr>
          <a:xfrm rot="0">
            <a:off x="46" y="3000900"/>
            <a:ext cx="2076596" cy="713744"/>
            <a:chOff x="0" y="0"/>
            <a:chExt cx="2768795" cy="951659"/>
          </a:xfrm>
        </p:grpSpPr>
        <p:sp>
          <p:nvSpPr>
            <p:cNvPr name="Freeform 11" id="11"/>
            <p:cNvSpPr/>
            <p:nvPr/>
          </p:nvSpPr>
          <p:spPr>
            <a:xfrm flipH="false" flipV="false" rot="0">
              <a:off x="0" y="0"/>
              <a:ext cx="2767838" cy="951357"/>
            </a:xfrm>
            <a:custGeom>
              <a:avLst/>
              <a:gdLst/>
              <a:ahLst/>
              <a:cxnLst/>
              <a:rect r="r" b="b" t="t" l="l"/>
              <a:pathLst>
                <a:path h="951357" w="2767838">
                  <a:moveTo>
                    <a:pt x="2767838" y="0"/>
                  </a:moveTo>
                  <a:lnTo>
                    <a:pt x="2767838" y="951357"/>
                  </a:lnTo>
                  <a:lnTo>
                    <a:pt x="0" y="951357"/>
                  </a:lnTo>
                  <a:lnTo>
                    <a:pt x="0" y="0"/>
                  </a:lnTo>
                  <a:close/>
                </a:path>
              </a:pathLst>
            </a:custGeom>
            <a:solidFill>
              <a:srgbClr val="00FFC5"/>
            </a:solidFill>
          </p:spPr>
        </p:sp>
      </p:grpSp>
      <p:grpSp>
        <p:nvGrpSpPr>
          <p:cNvPr name="Group 12" id="12"/>
          <p:cNvGrpSpPr/>
          <p:nvPr/>
        </p:nvGrpSpPr>
        <p:grpSpPr>
          <a:xfrm rot="0">
            <a:off x="2599966" y="6537550"/>
            <a:ext cx="2208256" cy="710900"/>
            <a:chOff x="0" y="0"/>
            <a:chExt cx="2944341" cy="947867"/>
          </a:xfrm>
        </p:grpSpPr>
        <p:sp>
          <p:nvSpPr>
            <p:cNvPr name="Freeform 13" id="13"/>
            <p:cNvSpPr/>
            <p:nvPr/>
          </p:nvSpPr>
          <p:spPr>
            <a:xfrm flipH="false" flipV="false" rot="0">
              <a:off x="0" y="381"/>
              <a:ext cx="2944241" cy="947166"/>
            </a:xfrm>
            <a:custGeom>
              <a:avLst/>
              <a:gdLst/>
              <a:ahLst/>
              <a:cxnLst/>
              <a:rect r="r" b="b" t="t" l="l"/>
              <a:pathLst>
                <a:path h="947166" w="2944241">
                  <a:moveTo>
                    <a:pt x="2944241" y="0"/>
                  </a:moveTo>
                  <a:lnTo>
                    <a:pt x="2944241" y="947166"/>
                  </a:lnTo>
                  <a:lnTo>
                    <a:pt x="0" y="947166"/>
                  </a:lnTo>
                  <a:lnTo>
                    <a:pt x="0" y="0"/>
                  </a:lnTo>
                  <a:close/>
                </a:path>
              </a:pathLst>
            </a:custGeom>
            <a:solidFill>
              <a:srgbClr val="FFFFFF">
                <a:alpha val="5882"/>
              </a:srgbClr>
            </a:solidFill>
          </p:spPr>
        </p:sp>
      </p:grpSp>
      <p:grpSp>
        <p:nvGrpSpPr>
          <p:cNvPr name="Group 14" id="14"/>
          <p:cNvGrpSpPr/>
          <p:nvPr/>
        </p:nvGrpSpPr>
        <p:grpSpPr>
          <a:xfrm rot="0">
            <a:off x="16211168" y="6537550"/>
            <a:ext cx="2076596" cy="710900"/>
            <a:chOff x="0" y="0"/>
            <a:chExt cx="2768795" cy="947867"/>
          </a:xfrm>
        </p:grpSpPr>
        <p:sp>
          <p:nvSpPr>
            <p:cNvPr name="Freeform 15" id="15"/>
            <p:cNvSpPr/>
            <p:nvPr/>
          </p:nvSpPr>
          <p:spPr>
            <a:xfrm flipH="false" flipV="false" rot="0">
              <a:off x="1016" y="381"/>
              <a:ext cx="2767838" cy="947166"/>
            </a:xfrm>
            <a:custGeom>
              <a:avLst/>
              <a:gdLst/>
              <a:ahLst/>
              <a:cxnLst/>
              <a:rect r="r" b="b" t="t" l="l"/>
              <a:pathLst>
                <a:path h="947166" w="2767838">
                  <a:moveTo>
                    <a:pt x="2767838" y="0"/>
                  </a:moveTo>
                  <a:lnTo>
                    <a:pt x="2767838" y="947166"/>
                  </a:lnTo>
                  <a:lnTo>
                    <a:pt x="0" y="947166"/>
                  </a:lnTo>
                  <a:lnTo>
                    <a:pt x="0" y="0"/>
                  </a:lnTo>
                  <a:close/>
                </a:path>
              </a:pathLst>
            </a:custGeom>
            <a:solidFill>
              <a:srgbClr val="EC008C"/>
            </a:solidFill>
          </p:spPr>
        </p:sp>
      </p:grpSp>
      <p:grpSp>
        <p:nvGrpSpPr>
          <p:cNvPr name="Group 16" id="16"/>
          <p:cNvGrpSpPr/>
          <p:nvPr/>
        </p:nvGrpSpPr>
        <p:grpSpPr>
          <a:xfrm rot="0">
            <a:off x="16079504" y="3000912"/>
            <a:ext cx="2208276" cy="713716"/>
            <a:chOff x="0" y="0"/>
            <a:chExt cx="2944368" cy="951621"/>
          </a:xfrm>
        </p:grpSpPr>
        <p:sp>
          <p:nvSpPr>
            <p:cNvPr name="Freeform 17" id="17"/>
            <p:cNvSpPr/>
            <p:nvPr/>
          </p:nvSpPr>
          <p:spPr>
            <a:xfrm flipH="false" flipV="false" rot="0">
              <a:off x="381" y="0"/>
              <a:ext cx="2943606" cy="951230"/>
            </a:xfrm>
            <a:custGeom>
              <a:avLst/>
              <a:gdLst/>
              <a:ahLst/>
              <a:cxnLst/>
              <a:rect r="r" b="b" t="t" l="l"/>
              <a:pathLst>
                <a:path h="951230" w="2943606">
                  <a:moveTo>
                    <a:pt x="2943606" y="0"/>
                  </a:moveTo>
                  <a:lnTo>
                    <a:pt x="2943606" y="951230"/>
                  </a:lnTo>
                  <a:lnTo>
                    <a:pt x="0" y="951230"/>
                  </a:lnTo>
                  <a:lnTo>
                    <a:pt x="0" y="0"/>
                  </a:lnTo>
                  <a:close/>
                </a:path>
              </a:pathLst>
            </a:custGeom>
            <a:solidFill>
              <a:srgbClr val="FFFFFF">
                <a:alpha val="5882"/>
              </a:srgbClr>
            </a:solidFill>
          </p:spPr>
        </p:sp>
      </p:grpSp>
      <p:grpSp>
        <p:nvGrpSpPr>
          <p:cNvPr name="Group 18" id="18"/>
          <p:cNvGrpSpPr/>
          <p:nvPr/>
        </p:nvGrpSpPr>
        <p:grpSpPr>
          <a:xfrm rot="0">
            <a:off x="10956500" y="3000912"/>
            <a:ext cx="4731360" cy="713716"/>
            <a:chOff x="0" y="0"/>
            <a:chExt cx="6308480" cy="951621"/>
          </a:xfrm>
        </p:grpSpPr>
        <p:sp>
          <p:nvSpPr>
            <p:cNvPr name="Freeform 19" id="19"/>
            <p:cNvSpPr/>
            <p:nvPr/>
          </p:nvSpPr>
          <p:spPr>
            <a:xfrm flipH="false" flipV="false" rot="0">
              <a:off x="0" y="0"/>
              <a:ext cx="6308471" cy="951230"/>
            </a:xfrm>
            <a:custGeom>
              <a:avLst/>
              <a:gdLst/>
              <a:ahLst/>
              <a:cxnLst/>
              <a:rect r="r" b="b" t="t" l="l"/>
              <a:pathLst>
                <a:path h="951230" w="6308471">
                  <a:moveTo>
                    <a:pt x="6308471" y="0"/>
                  </a:moveTo>
                  <a:lnTo>
                    <a:pt x="6308471" y="951230"/>
                  </a:lnTo>
                  <a:lnTo>
                    <a:pt x="0" y="951230"/>
                  </a:lnTo>
                  <a:lnTo>
                    <a:pt x="0" y="0"/>
                  </a:lnTo>
                  <a:close/>
                </a:path>
              </a:pathLst>
            </a:custGeom>
            <a:solidFill>
              <a:srgbClr val="FFFFFF">
                <a:alpha val="5882"/>
              </a:srgbClr>
            </a:solidFill>
          </p:spPr>
        </p:sp>
      </p:grpSp>
      <p:grpSp>
        <p:nvGrpSpPr>
          <p:cNvPr name="Group 20" id="20"/>
          <p:cNvGrpSpPr/>
          <p:nvPr/>
        </p:nvGrpSpPr>
        <p:grpSpPr>
          <a:xfrm rot="0">
            <a:off x="13792210" y="1825050"/>
            <a:ext cx="4495598" cy="710602"/>
            <a:chOff x="0" y="0"/>
            <a:chExt cx="5994131" cy="947469"/>
          </a:xfrm>
        </p:grpSpPr>
        <p:sp>
          <p:nvSpPr>
            <p:cNvPr name="Freeform 21" id="21"/>
            <p:cNvSpPr/>
            <p:nvPr/>
          </p:nvSpPr>
          <p:spPr>
            <a:xfrm flipH="false" flipV="false" rot="0">
              <a:off x="0" y="0"/>
              <a:ext cx="5993638" cy="947166"/>
            </a:xfrm>
            <a:custGeom>
              <a:avLst/>
              <a:gdLst/>
              <a:ahLst/>
              <a:cxnLst/>
              <a:rect r="r" b="b" t="t" l="l"/>
              <a:pathLst>
                <a:path h="947166" w="5993638">
                  <a:moveTo>
                    <a:pt x="5993638" y="0"/>
                  </a:moveTo>
                  <a:lnTo>
                    <a:pt x="5993638" y="947166"/>
                  </a:lnTo>
                  <a:lnTo>
                    <a:pt x="0" y="947166"/>
                  </a:lnTo>
                  <a:lnTo>
                    <a:pt x="0" y="0"/>
                  </a:lnTo>
                  <a:close/>
                </a:path>
              </a:pathLst>
            </a:custGeom>
            <a:solidFill>
              <a:srgbClr val="FFFFFF">
                <a:alpha val="12157"/>
              </a:srgbClr>
            </a:solidFill>
          </p:spPr>
        </p:sp>
      </p:grpSp>
      <p:grpSp>
        <p:nvGrpSpPr>
          <p:cNvPr name="Group 22" id="22"/>
          <p:cNvGrpSpPr/>
          <p:nvPr/>
        </p:nvGrpSpPr>
        <p:grpSpPr>
          <a:xfrm rot="0">
            <a:off x="3418099" y="2246300"/>
            <a:ext cx="11451803" cy="8040900"/>
            <a:chOff x="0" y="0"/>
            <a:chExt cx="15269071" cy="10721200"/>
          </a:xfrm>
        </p:grpSpPr>
        <p:sp>
          <p:nvSpPr>
            <p:cNvPr name="Freeform 23" id="23"/>
            <p:cNvSpPr/>
            <p:nvPr/>
          </p:nvSpPr>
          <p:spPr>
            <a:xfrm flipH="false" flipV="false" rot="0">
              <a:off x="0" y="0"/>
              <a:ext cx="15269018" cy="10721086"/>
            </a:xfrm>
            <a:custGeom>
              <a:avLst/>
              <a:gdLst/>
              <a:ahLst/>
              <a:cxnLst/>
              <a:rect r="r" b="b" t="t" l="l"/>
              <a:pathLst>
                <a:path h="10721086" w="15269018">
                  <a:moveTo>
                    <a:pt x="0" y="0"/>
                  </a:moveTo>
                  <a:lnTo>
                    <a:pt x="0" y="10721086"/>
                  </a:lnTo>
                  <a:lnTo>
                    <a:pt x="15269018" y="10721086"/>
                  </a:lnTo>
                  <a:lnTo>
                    <a:pt x="15269018" y="0"/>
                  </a:lnTo>
                  <a:close/>
                </a:path>
              </a:pathLst>
            </a:custGeom>
            <a:solidFill>
              <a:srgbClr val="FFFFFF"/>
            </a:solidFill>
          </p:spPr>
        </p:sp>
      </p:grpSp>
      <p:sp>
        <p:nvSpPr>
          <p:cNvPr name="TextBox 24" id="24"/>
          <p:cNvSpPr txBox="true"/>
          <p:nvPr/>
        </p:nvSpPr>
        <p:spPr>
          <a:xfrm rot="0">
            <a:off x="3884023" y="2723450"/>
            <a:ext cx="10520154" cy="7010400"/>
          </a:xfrm>
          <a:prstGeom prst="rect">
            <a:avLst/>
          </a:prstGeom>
        </p:spPr>
        <p:txBody>
          <a:bodyPr anchor="t" rtlCol="false" tIns="0" lIns="0" bIns="0" rIns="0">
            <a:spAutoFit/>
          </a:bodyPr>
          <a:lstStyle/>
          <a:p>
            <a:pPr algn="l" marL="765002" indent="-382501" lvl="1">
              <a:lnSpc>
                <a:spcPts val="4251"/>
              </a:lnSpc>
              <a:buAutoNum type="arabicPeriod" startAt="1"/>
            </a:pPr>
            <a:r>
              <a:rPr lang="en-US" sz="3543">
                <a:solidFill>
                  <a:srgbClr val="1B1464"/>
                </a:solidFill>
                <a:latin typeface="Arial Bold"/>
              </a:rPr>
              <a:t>Bắt đầu từ gốc của cây.</a:t>
            </a:r>
          </a:p>
          <a:p>
            <a:pPr algn="l" marL="765002" indent="-382501" lvl="1">
              <a:lnSpc>
                <a:spcPts val="4251"/>
              </a:lnSpc>
              <a:buAutoNum type="arabicPeriod" startAt="1"/>
            </a:pPr>
            <a:r>
              <a:rPr lang="en-US" sz="3543">
                <a:solidFill>
                  <a:srgbClr val="1B1464"/>
                </a:solidFill>
                <a:latin typeface="Arial Bold"/>
              </a:rPr>
              <a:t>So sánh giá trị của phần tử mới với giá trị của nút hiện tại.</a:t>
            </a:r>
          </a:p>
          <a:p>
            <a:pPr algn="l" marL="765002" indent="-382501" lvl="1">
              <a:lnSpc>
                <a:spcPts val="4251"/>
              </a:lnSpc>
              <a:buAutoNum type="arabicPeriod" startAt="1"/>
            </a:pPr>
            <a:r>
              <a:rPr lang="en-US" sz="3543">
                <a:solidFill>
                  <a:srgbClr val="1B1464"/>
                </a:solidFill>
                <a:latin typeface="Arial Bold"/>
              </a:rPr>
              <a:t>Nếu giá trị của phần tử mới nhỏ hơn giá trị của nút hiện tại, điều hướng sang cây con trái.</a:t>
            </a:r>
          </a:p>
          <a:p>
            <a:pPr algn="l" marL="765002" indent="-382501" lvl="1">
              <a:lnSpc>
                <a:spcPts val="4251"/>
              </a:lnSpc>
              <a:buAutoNum type="arabicPeriod" startAt="1"/>
            </a:pPr>
            <a:r>
              <a:rPr lang="en-US" sz="3543">
                <a:solidFill>
                  <a:srgbClr val="1B1464"/>
                </a:solidFill>
                <a:latin typeface="Arial Bold"/>
              </a:rPr>
              <a:t>Nếu giá trị của phần tử mới lớn hơn giá trị của nút hiện tại, điều hướng sang cây con phải.</a:t>
            </a:r>
          </a:p>
          <a:p>
            <a:pPr algn="l" marL="765002" indent="-382501" lvl="1">
              <a:lnSpc>
                <a:spcPts val="4251"/>
              </a:lnSpc>
              <a:buAutoNum type="arabicPeriod" startAt="1"/>
            </a:pPr>
            <a:r>
              <a:rPr lang="en-US" sz="3543">
                <a:solidFill>
                  <a:srgbClr val="1B1464"/>
                </a:solidFill>
                <a:latin typeface="Arial Bold"/>
              </a:rPr>
              <a:t>Lặp lại các bước 3 và 4 cho đến khi đạt đến một nút lá.</a:t>
            </a:r>
          </a:p>
          <a:p>
            <a:pPr algn="l" marL="765002" indent="-382501" lvl="1">
              <a:lnSpc>
                <a:spcPts val="4251"/>
              </a:lnSpc>
              <a:buAutoNum type="arabicPeriod" startAt="1"/>
            </a:pPr>
            <a:r>
              <a:rPr lang="en-US" sz="3543">
                <a:solidFill>
                  <a:srgbClr val="1B1464"/>
                </a:solidFill>
                <a:latin typeface="Arial Bold"/>
              </a:rPr>
              <a:t>Chèn phần tử mới vào vị trí của nút lá tương ứng, tạo ra một cây con mới.</a:t>
            </a:r>
          </a:p>
        </p:txBody>
      </p:sp>
      <p:sp>
        <p:nvSpPr>
          <p:cNvPr name="TextBox 25" id="25"/>
          <p:cNvSpPr txBox="true"/>
          <p:nvPr/>
        </p:nvSpPr>
        <p:spPr>
          <a:xfrm rot="0">
            <a:off x="2647525" y="749250"/>
            <a:ext cx="12993150"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a:rPr>
              <a:t>CHÈN 1 PHẦN TỬ</a:t>
            </a:r>
          </a:p>
        </p:txBody>
      </p:sp>
      <p:grpSp>
        <p:nvGrpSpPr>
          <p:cNvPr name="Group 26" id="26"/>
          <p:cNvGrpSpPr/>
          <p:nvPr/>
        </p:nvGrpSpPr>
        <p:grpSpPr>
          <a:xfrm rot="0">
            <a:off x="14360447" y="1337324"/>
            <a:ext cx="6426610" cy="709802"/>
            <a:chOff x="0" y="0"/>
            <a:chExt cx="8568813" cy="946403"/>
          </a:xfrm>
        </p:grpSpPr>
        <p:sp>
          <p:nvSpPr>
            <p:cNvPr name="Freeform 27" id="27"/>
            <p:cNvSpPr/>
            <p:nvPr/>
          </p:nvSpPr>
          <p:spPr>
            <a:xfrm flipH="false" flipV="false" rot="0">
              <a:off x="508" y="254"/>
              <a:ext cx="8568309" cy="946150"/>
            </a:xfrm>
            <a:custGeom>
              <a:avLst/>
              <a:gdLst/>
              <a:ahLst/>
              <a:cxnLst/>
              <a:rect r="r" b="b" t="t" l="l"/>
              <a:pathLst>
                <a:path h="946150" w="8568309">
                  <a:moveTo>
                    <a:pt x="8568309" y="50800"/>
                  </a:moveTo>
                  <a:lnTo>
                    <a:pt x="8568309" y="895350"/>
                  </a:lnTo>
                  <a:cubicBezTo>
                    <a:pt x="8568309" y="923417"/>
                    <a:pt x="8545577" y="946150"/>
                    <a:pt x="8517509" y="946150"/>
                  </a:cubicBezTo>
                  <a:lnTo>
                    <a:pt x="50800" y="946150"/>
                  </a:lnTo>
                  <a:cubicBezTo>
                    <a:pt x="22733" y="946150"/>
                    <a:pt x="0" y="923417"/>
                    <a:pt x="0" y="895350"/>
                  </a:cubicBezTo>
                  <a:lnTo>
                    <a:pt x="0" y="50800"/>
                  </a:lnTo>
                  <a:cubicBezTo>
                    <a:pt x="0" y="22733"/>
                    <a:pt x="22733" y="0"/>
                    <a:pt x="50800" y="0"/>
                  </a:cubicBezTo>
                  <a:lnTo>
                    <a:pt x="8517509" y="0"/>
                  </a:lnTo>
                  <a:cubicBezTo>
                    <a:pt x="8545577" y="0"/>
                    <a:pt x="8568309" y="22733"/>
                    <a:pt x="8568309" y="50800"/>
                  </a:cubicBezTo>
                  <a:moveTo>
                    <a:pt x="8466709" y="50800"/>
                  </a:moveTo>
                  <a:lnTo>
                    <a:pt x="8517509" y="50800"/>
                  </a:lnTo>
                  <a:lnTo>
                    <a:pt x="8517509" y="101600"/>
                  </a:lnTo>
                  <a:lnTo>
                    <a:pt x="50800" y="101600"/>
                  </a:lnTo>
                  <a:lnTo>
                    <a:pt x="50800" y="50800"/>
                  </a:lnTo>
                  <a:lnTo>
                    <a:pt x="101600" y="50800"/>
                  </a:lnTo>
                  <a:lnTo>
                    <a:pt x="101600" y="895350"/>
                  </a:lnTo>
                  <a:lnTo>
                    <a:pt x="50800" y="895350"/>
                  </a:lnTo>
                  <a:lnTo>
                    <a:pt x="50800" y="844550"/>
                  </a:lnTo>
                  <a:lnTo>
                    <a:pt x="8517509" y="844550"/>
                  </a:lnTo>
                  <a:lnTo>
                    <a:pt x="8517509" y="895350"/>
                  </a:lnTo>
                  <a:lnTo>
                    <a:pt x="8466709" y="895350"/>
                  </a:lnTo>
                  <a:lnTo>
                    <a:pt x="8466709" y="50800"/>
                  </a:lnTo>
                  <a:close/>
                </a:path>
              </a:pathLst>
            </a:custGeom>
            <a:solidFill>
              <a:srgbClr val="00FFC5"/>
            </a:solidFill>
          </p:spPr>
        </p:sp>
      </p:grpSp>
      <p:grpSp>
        <p:nvGrpSpPr>
          <p:cNvPr name="Group 28" id="28"/>
          <p:cNvGrpSpPr/>
          <p:nvPr/>
        </p:nvGrpSpPr>
        <p:grpSpPr>
          <a:xfrm rot="0">
            <a:off x="5448408" y="473984"/>
            <a:ext cx="7391385" cy="1351066"/>
            <a:chOff x="0" y="0"/>
            <a:chExt cx="8568813" cy="1566287"/>
          </a:xfrm>
        </p:grpSpPr>
        <p:sp>
          <p:nvSpPr>
            <p:cNvPr name="Freeform 29" id="29"/>
            <p:cNvSpPr/>
            <p:nvPr/>
          </p:nvSpPr>
          <p:spPr>
            <a:xfrm flipH="false" flipV="false" rot="0">
              <a:off x="508" y="420"/>
              <a:ext cx="8568309" cy="1565868"/>
            </a:xfrm>
            <a:custGeom>
              <a:avLst/>
              <a:gdLst/>
              <a:ahLst/>
              <a:cxnLst/>
              <a:rect r="r" b="b" t="t" l="l"/>
              <a:pathLst>
                <a:path h="1565868" w="8568309">
                  <a:moveTo>
                    <a:pt x="8568309" y="84074"/>
                  </a:moveTo>
                  <a:lnTo>
                    <a:pt x="8568309" y="1481796"/>
                  </a:lnTo>
                  <a:cubicBezTo>
                    <a:pt x="8568309" y="1528247"/>
                    <a:pt x="8545577" y="1565869"/>
                    <a:pt x="8517509" y="1565869"/>
                  </a:cubicBezTo>
                  <a:lnTo>
                    <a:pt x="50800" y="1565869"/>
                  </a:lnTo>
                  <a:cubicBezTo>
                    <a:pt x="22733" y="1565869"/>
                    <a:pt x="0" y="1528247"/>
                    <a:pt x="0" y="1481796"/>
                  </a:cubicBezTo>
                  <a:lnTo>
                    <a:pt x="0" y="84074"/>
                  </a:lnTo>
                  <a:cubicBezTo>
                    <a:pt x="0" y="37623"/>
                    <a:pt x="22733" y="0"/>
                    <a:pt x="50800" y="0"/>
                  </a:cubicBezTo>
                  <a:lnTo>
                    <a:pt x="8517509" y="0"/>
                  </a:lnTo>
                  <a:cubicBezTo>
                    <a:pt x="8545577" y="0"/>
                    <a:pt x="8568309" y="37623"/>
                    <a:pt x="8568309" y="84074"/>
                  </a:cubicBezTo>
                  <a:moveTo>
                    <a:pt x="8466709" y="84074"/>
                  </a:moveTo>
                  <a:lnTo>
                    <a:pt x="8517509" y="84074"/>
                  </a:lnTo>
                  <a:lnTo>
                    <a:pt x="8517509" y="168147"/>
                  </a:lnTo>
                  <a:lnTo>
                    <a:pt x="50800" y="168147"/>
                  </a:lnTo>
                  <a:lnTo>
                    <a:pt x="50800" y="84074"/>
                  </a:lnTo>
                  <a:lnTo>
                    <a:pt x="101600" y="84074"/>
                  </a:lnTo>
                  <a:lnTo>
                    <a:pt x="101600" y="1481796"/>
                  </a:lnTo>
                  <a:lnTo>
                    <a:pt x="50800" y="1481796"/>
                  </a:lnTo>
                  <a:lnTo>
                    <a:pt x="50800" y="1397723"/>
                  </a:lnTo>
                  <a:lnTo>
                    <a:pt x="8517509" y="1397723"/>
                  </a:lnTo>
                  <a:lnTo>
                    <a:pt x="8517509" y="1481796"/>
                  </a:lnTo>
                  <a:lnTo>
                    <a:pt x="8466709" y="1481796"/>
                  </a:lnTo>
                  <a:lnTo>
                    <a:pt x="8466709" y="84074"/>
                  </a:lnTo>
                  <a:close/>
                </a:path>
              </a:pathLst>
            </a:custGeom>
            <a:solidFill>
              <a:srgbClr val="EC008C"/>
            </a:solid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E2A47"/>
        </a:solidFill>
      </p:bgPr>
    </p:bg>
    <p:spTree>
      <p:nvGrpSpPr>
        <p:cNvPr id="1" name=""/>
        <p:cNvGrpSpPr/>
        <p:nvPr/>
      </p:nvGrpSpPr>
      <p:grpSpPr>
        <a:xfrm>
          <a:off x="0" y="0"/>
          <a:ext cx="0" cy="0"/>
          <a:chOff x="0" y="0"/>
          <a:chExt cx="0" cy="0"/>
        </a:xfrm>
      </p:grpSpPr>
      <p:grpSp>
        <p:nvGrpSpPr>
          <p:cNvPr name="Group 2" id="2"/>
          <p:cNvGrpSpPr/>
          <p:nvPr/>
        </p:nvGrpSpPr>
        <p:grpSpPr>
          <a:xfrm rot="0">
            <a:off x="15112156" y="8313502"/>
            <a:ext cx="3175844" cy="710630"/>
            <a:chOff x="0" y="0"/>
            <a:chExt cx="4234459" cy="947507"/>
          </a:xfrm>
        </p:grpSpPr>
        <p:sp>
          <p:nvSpPr>
            <p:cNvPr name="Freeform 3" id="3"/>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4" id="4"/>
          <p:cNvGrpSpPr/>
          <p:nvPr/>
        </p:nvGrpSpPr>
        <p:grpSpPr>
          <a:xfrm rot="0">
            <a:off x="254" y="9489382"/>
            <a:ext cx="2367480" cy="713716"/>
            <a:chOff x="0" y="0"/>
            <a:chExt cx="3156640" cy="951621"/>
          </a:xfrm>
        </p:grpSpPr>
        <p:sp>
          <p:nvSpPr>
            <p:cNvPr name="Freeform 5" id="5"/>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6" id="6"/>
          <p:cNvGrpSpPr/>
          <p:nvPr/>
        </p:nvGrpSpPr>
        <p:grpSpPr>
          <a:xfrm rot="0">
            <a:off x="254" y="8313502"/>
            <a:ext cx="3941514" cy="710630"/>
            <a:chOff x="0" y="0"/>
            <a:chExt cx="5255352" cy="947507"/>
          </a:xfrm>
        </p:grpSpPr>
        <p:sp>
          <p:nvSpPr>
            <p:cNvPr name="Freeform 7" id="7"/>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8" id="8"/>
          <p:cNvGrpSpPr/>
          <p:nvPr/>
        </p:nvGrpSpPr>
        <p:grpSpPr>
          <a:xfrm rot="0">
            <a:off x="4651772" y="8313502"/>
            <a:ext cx="1733494" cy="710630"/>
            <a:chOff x="0" y="0"/>
            <a:chExt cx="2311325" cy="947507"/>
          </a:xfrm>
        </p:grpSpPr>
        <p:sp>
          <p:nvSpPr>
            <p:cNvPr name="Freeform 9" id="9"/>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10" id="10"/>
          <p:cNvGrpSpPr/>
          <p:nvPr/>
        </p:nvGrpSpPr>
        <p:grpSpPr>
          <a:xfrm rot="0">
            <a:off x="11459046" y="8313502"/>
            <a:ext cx="3200278" cy="710630"/>
            <a:chOff x="0" y="0"/>
            <a:chExt cx="4267037" cy="947507"/>
          </a:xfrm>
        </p:grpSpPr>
        <p:sp>
          <p:nvSpPr>
            <p:cNvPr name="Freeform 11" id="11"/>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12" id="12"/>
          <p:cNvGrpSpPr/>
          <p:nvPr/>
        </p:nvGrpSpPr>
        <p:grpSpPr>
          <a:xfrm rot="0">
            <a:off x="3154398" y="9489378"/>
            <a:ext cx="6237540" cy="713702"/>
            <a:chOff x="0" y="0"/>
            <a:chExt cx="8316720" cy="951603"/>
          </a:xfrm>
        </p:grpSpPr>
        <p:sp>
          <p:nvSpPr>
            <p:cNvPr name="Freeform 13" id="13"/>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grpSp>
        <p:nvGrpSpPr>
          <p:cNvPr name="Group 14" id="14"/>
          <p:cNvGrpSpPr/>
          <p:nvPr/>
        </p:nvGrpSpPr>
        <p:grpSpPr>
          <a:xfrm rot="0">
            <a:off x="17427075" y="0"/>
            <a:ext cx="3175844" cy="710630"/>
            <a:chOff x="0" y="0"/>
            <a:chExt cx="4234459" cy="947507"/>
          </a:xfrm>
        </p:grpSpPr>
        <p:sp>
          <p:nvSpPr>
            <p:cNvPr name="Freeform 15" id="15"/>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16" id="16"/>
          <p:cNvGrpSpPr/>
          <p:nvPr/>
        </p:nvGrpSpPr>
        <p:grpSpPr>
          <a:xfrm rot="0">
            <a:off x="2315173" y="1175880"/>
            <a:ext cx="2367480" cy="713716"/>
            <a:chOff x="0" y="0"/>
            <a:chExt cx="3156640" cy="951621"/>
          </a:xfrm>
        </p:grpSpPr>
        <p:sp>
          <p:nvSpPr>
            <p:cNvPr name="Freeform 17" id="17"/>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18" id="18"/>
          <p:cNvGrpSpPr/>
          <p:nvPr/>
        </p:nvGrpSpPr>
        <p:grpSpPr>
          <a:xfrm rot="0">
            <a:off x="2315173" y="0"/>
            <a:ext cx="3941514" cy="710630"/>
            <a:chOff x="0" y="0"/>
            <a:chExt cx="5255352" cy="947507"/>
          </a:xfrm>
        </p:grpSpPr>
        <p:sp>
          <p:nvSpPr>
            <p:cNvPr name="Freeform 19" id="19"/>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20" id="20"/>
          <p:cNvGrpSpPr/>
          <p:nvPr/>
        </p:nvGrpSpPr>
        <p:grpSpPr>
          <a:xfrm rot="0">
            <a:off x="6966691" y="0"/>
            <a:ext cx="1733494" cy="710630"/>
            <a:chOff x="0" y="0"/>
            <a:chExt cx="2311325" cy="947507"/>
          </a:xfrm>
        </p:grpSpPr>
        <p:sp>
          <p:nvSpPr>
            <p:cNvPr name="Freeform 21" id="21"/>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22" id="22"/>
          <p:cNvGrpSpPr/>
          <p:nvPr/>
        </p:nvGrpSpPr>
        <p:grpSpPr>
          <a:xfrm rot="0">
            <a:off x="13773965" y="0"/>
            <a:ext cx="3200278" cy="710630"/>
            <a:chOff x="0" y="0"/>
            <a:chExt cx="4267037" cy="947507"/>
          </a:xfrm>
        </p:grpSpPr>
        <p:sp>
          <p:nvSpPr>
            <p:cNvPr name="Freeform 23" id="23"/>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24" id="24"/>
          <p:cNvGrpSpPr/>
          <p:nvPr/>
        </p:nvGrpSpPr>
        <p:grpSpPr>
          <a:xfrm rot="0">
            <a:off x="5469317" y="1175876"/>
            <a:ext cx="6237540" cy="713702"/>
            <a:chOff x="0" y="0"/>
            <a:chExt cx="8316720" cy="951603"/>
          </a:xfrm>
        </p:grpSpPr>
        <p:sp>
          <p:nvSpPr>
            <p:cNvPr name="Freeform 25" id="25"/>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grpSp>
        <p:nvGrpSpPr>
          <p:cNvPr name="Group 26" id="26"/>
          <p:cNvGrpSpPr/>
          <p:nvPr/>
        </p:nvGrpSpPr>
        <p:grpSpPr>
          <a:xfrm rot="0">
            <a:off x="-2016284" y="0"/>
            <a:ext cx="3200278" cy="710630"/>
            <a:chOff x="0" y="0"/>
            <a:chExt cx="4267037" cy="947507"/>
          </a:xfrm>
        </p:grpSpPr>
        <p:sp>
          <p:nvSpPr>
            <p:cNvPr name="Freeform 27" id="27"/>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sp>
        <p:nvSpPr>
          <p:cNvPr name="Freeform 28" id="28"/>
          <p:cNvSpPr/>
          <p:nvPr/>
        </p:nvSpPr>
        <p:spPr>
          <a:xfrm flipH="false" flipV="false" rot="0">
            <a:off x="254" y="2153649"/>
            <a:ext cx="18287746" cy="5496227"/>
          </a:xfrm>
          <a:custGeom>
            <a:avLst/>
            <a:gdLst/>
            <a:ahLst/>
            <a:cxnLst/>
            <a:rect r="r" b="b" t="t" l="l"/>
            <a:pathLst>
              <a:path h="5496227" w="18287746">
                <a:moveTo>
                  <a:pt x="0" y="0"/>
                </a:moveTo>
                <a:lnTo>
                  <a:pt x="18287746" y="0"/>
                </a:lnTo>
                <a:lnTo>
                  <a:pt x="18287746" y="5496227"/>
                </a:lnTo>
                <a:lnTo>
                  <a:pt x="0" y="5496227"/>
                </a:lnTo>
                <a:lnTo>
                  <a:pt x="0" y="0"/>
                </a:lnTo>
                <a:close/>
              </a:path>
            </a:pathLst>
          </a:custGeom>
          <a:blipFill>
            <a:blip r:embed="rId3"/>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8" y="4179900"/>
            <a:ext cx="3533408" cy="713702"/>
            <a:chOff x="0" y="0"/>
            <a:chExt cx="4711211" cy="951603"/>
          </a:xfrm>
        </p:grpSpPr>
        <p:sp>
          <p:nvSpPr>
            <p:cNvPr name="Freeform 3" id="3"/>
            <p:cNvSpPr/>
            <p:nvPr/>
          </p:nvSpPr>
          <p:spPr>
            <a:xfrm flipH="false" flipV="false" rot="0">
              <a:off x="254" y="0"/>
              <a:ext cx="4710684" cy="951230"/>
            </a:xfrm>
            <a:custGeom>
              <a:avLst/>
              <a:gdLst/>
              <a:ahLst/>
              <a:cxnLst/>
              <a:rect r="r" b="b" t="t" l="l"/>
              <a:pathLst>
                <a:path h="951230" w="4710684">
                  <a:moveTo>
                    <a:pt x="4710684" y="0"/>
                  </a:moveTo>
                  <a:lnTo>
                    <a:pt x="4710684" y="951230"/>
                  </a:lnTo>
                  <a:lnTo>
                    <a:pt x="0" y="951230"/>
                  </a:lnTo>
                  <a:lnTo>
                    <a:pt x="0" y="0"/>
                  </a:lnTo>
                  <a:close/>
                </a:path>
              </a:pathLst>
            </a:custGeom>
            <a:solidFill>
              <a:srgbClr val="FFFFFF">
                <a:alpha val="12157"/>
              </a:srgbClr>
            </a:solidFill>
          </p:spPr>
        </p:sp>
      </p:grpSp>
      <p:grpSp>
        <p:nvGrpSpPr>
          <p:cNvPr name="Group 4" id="4"/>
          <p:cNvGrpSpPr/>
          <p:nvPr/>
        </p:nvGrpSpPr>
        <p:grpSpPr>
          <a:xfrm rot="0">
            <a:off x="13430250" y="4179900"/>
            <a:ext cx="4143502" cy="713702"/>
            <a:chOff x="0" y="0"/>
            <a:chExt cx="5524669" cy="951603"/>
          </a:xfrm>
        </p:grpSpPr>
        <p:sp>
          <p:nvSpPr>
            <p:cNvPr name="Freeform 5" id="5"/>
            <p:cNvSpPr/>
            <p:nvPr/>
          </p:nvSpPr>
          <p:spPr>
            <a:xfrm flipH="false" flipV="false" rot="0">
              <a:off x="1270" y="0"/>
              <a:ext cx="5522087" cy="951230"/>
            </a:xfrm>
            <a:custGeom>
              <a:avLst/>
              <a:gdLst/>
              <a:ahLst/>
              <a:cxnLst/>
              <a:rect r="r" b="b" t="t" l="l"/>
              <a:pathLst>
                <a:path h="951230" w="5522087">
                  <a:moveTo>
                    <a:pt x="5522087" y="0"/>
                  </a:moveTo>
                  <a:lnTo>
                    <a:pt x="5522087" y="951230"/>
                  </a:lnTo>
                  <a:lnTo>
                    <a:pt x="0" y="951230"/>
                  </a:lnTo>
                  <a:lnTo>
                    <a:pt x="0" y="0"/>
                  </a:lnTo>
                  <a:close/>
                </a:path>
              </a:pathLst>
            </a:custGeom>
            <a:solidFill>
              <a:srgbClr val="FFFFFF">
                <a:alpha val="1569"/>
              </a:srgbClr>
            </a:solidFill>
          </p:spPr>
        </p:sp>
      </p:grpSp>
      <p:grpSp>
        <p:nvGrpSpPr>
          <p:cNvPr name="Group 6" id="6"/>
          <p:cNvGrpSpPr/>
          <p:nvPr/>
        </p:nvGrpSpPr>
        <p:grpSpPr>
          <a:xfrm rot="0">
            <a:off x="2458938" y="3000900"/>
            <a:ext cx="2208308" cy="713744"/>
            <a:chOff x="0" y="0"/>
            <a:chExt cx="2944411" cy="951659"/>
          </a:xfrm>
        </p:grpSpPr>
        <p:sp>
          <p:nvSpPr>
            <p:cNvPr name="Freeform 7" id="7"/>
            <p:cNvSpPr/>
            <p:nvPr/>
          </p:nvSpPr>
          <p:spPr>
            <a:xfrm flipH="false" flipV="false" rot="0">
              <a:off x="127" y="0"/>
              <a:ext cx="2944241" cy="951357"/>
            </a:xfrm>
            <a:custGeom>
              <a:avLst/>
              <a:gdLst/>
              <a:ahLst/>
              <a:cxnLst/>
              <a:rect r="r" b="b" t="t" l="l"/>
              <a:pathLst>
                <a:path h="951357" w="2944241">
                  <a:moveTo>
                    <a:pt x="2944241" y="0"/>
                  </a:moveTo>
                  <a:lnTo>
                    <a:pt x="2944241" y="951357"/>
                  </a:lnTo>
                  <a:lnTo>
                    <a:pt x="0" y="951357"/>
                  </a:lnTo>
                  <a:lnTo>
                    <a:pt x="0" y="0"/>
                  </a:lnTo>
                  <a:close/>
                </a:path>
              </a:pathLst>
            </a:custGeom>
            <a:solidFill>
              <a:srgbClr val="FFFFFF">
                <a:alpha val="5882"/>
              </a:srgbClr>
            </a:solidFill>
          </p:spPr>
        </p:sp>
      </p:grpSp>
      <p:grpSp>
        <p:nvGrpSpPr>
          <p:cNvPr name="Group 8" id="8"/>
          <p:cNvGrpSpPr/>
          <p:nvPr/>
        </p:nvGrpSpPr>
        <p:grpSpPr>
          <a:xfrm rot="0">
            <a:off x="132" y="5358600"/>
            <a:ext cx="4495610" cy="710900"/>
            <a:chOff x="0" y="0"/>
            <a:chExt cx="5994147" cy="947867"/>
          </a:xfrm>
        </p:grpSpPr>
        <p:sp>
          <p:nvSpPr>
            <p:cNvPr name="Freeform 9" id="9"/>
            <p:cNvSpPr/>
            <p:nvPr/>
          </p:nvSpPr>
          <p:spPr>
            <a:xfrm flipH="false" flipV="false" rot="0">
              <a:off x="508" y="381"/>
              <a:ext cx="5993130" cy="947166"/>
            </a:xfrm>
            <a:custGeom>
              <a:avLst/>
              <a:gdLst/>
              <a:ahLst/>
              <a:cxnLst/>
              <a:rect r="r" b="b" t="t" l="l"/>
              <a:pathLst>
                <a:path h="947166" w="5993130">
                  <a:moveTo>
                    <a:pt x="5993130" y="0"/>
                  </a:moveTo>
                  <a:lnTo>
                    <a:pt x="5993130" y="947166"/>
                  </a:lnTo>
                  <a:lnTo>
                    <a:pt x="0" y="947166"/>
                  </a:lnTo>
                  <a:lnTo>
                    <a:pt x="0" y="0"/>
                  </a:lnTo>
                  <a:close/>
                </a:path>
              </a:pathLst>
            </a:custGeom>
            <a:solidFill>
              <a:srgbClr val="FFFFFF">
                <a:alpha val="5882"/>
              </a:srgbClr>
            </a:solidFill>
          </p:spPr>
        </p:sp>
      </p:grpSp>
      <p:grpSp>
        <p:nvGrpSpPr>
          <p:cNvPr name="Group 10" id="10"/>
          <p:cNvGrpSpPr/>
          <p:nvPr/>
        </p:nvGrpSpPr>
        <p:grpSpPr>
          <a:xfrm rot="0">
            <a:off x="46" y="3000900"/>
            <a:ext cx="2076596" cy="713744"/>
            <a:chOff x="0" y="0"/>
            <a:chExt cx="2768795" cy="951659"/>
          </a:xfrm>
        </p:grpSpPr>
        <p:sp>
          <p:nvSpPr>
            <p:cNvPr name="Freeform 11" id="11"/>
            <p:cNvSpPr/>
            <p:nvPr/>
          </p:nvSpPr>
          <p:spPr>
            <a:xfrm flipH="false" flipV="false" rot="0">
              <a:off x="0" y="0"/>
              <a:ext cx="2767838" cy="951357"/>
            </a:xfrm>
            <a:custGeom>
              <a:avLst/>
              <a:gdLst/>
              <a:ahLst/>
              <a:cxnLst/>
              <a:rect r="r" b="b" t="t" l="l"/>
              <a:pathLst>
                <a:path h="951357" w="2767838">
                  <a:moveTo>
                    <a:pt x="2767838" y="0"/>
                  </a:moveTo>
                  <a:lnTo>
                    <a:pt x="2767838" y="951357"/>
                  </a:lnTo>
                  <a:lnTo>
                    <a:pt x="0" y="951357"/>
                  </a:lnTo>
                  <a:lnTo>
                    <a:pt x="0" y="0"/>
                  </a:lnTo>
                  <a:close/>
                </a:path>
              </a:pathLst>
            </a:custGeom>
            <a:solidFill>
              <a:srgbClr val="00FFC5"/>
            </a:solidFill>
          </p:spPr>
        </p:sp>
      </p:grpSp>
      <p:grpSp>
        <p:nvGrpSpPr>
          <p:cNvPr name="Group 12" id="12"/>
          <p:cNvGrpSpPr/>
          <p:nvPr/>
        </p:nvGrpSpPr>
        <p:grpSpPr>
          <a:xfrm rot="0">
            <a:off x="2599966" y="6537550"/>
            <a:ext cx="2208256" cy="710900"/>
            <a:chOff x="0" y="0"/>
            <a:chExt cx="2944341" cy="947867"/>
          </a:xfrm>
        </p:grpSpPr>
        <p:sp>
          <p:nvSpPr>
            <p:cNvPr name="Freeform 13" id="13"/>
            <p:cNvSpPr/>
            <p:nvPr/>
          </p:nvSpPr>
          <p:spPr>
            <a:xfrm flipH="false" flipV="false" rot="0">
              <a:off x="0" y="381"/>
              <a:ext cx="2944241" cy="947166"/>
            </a:xfrm>
            <a:custGeom>
              <a:avLst/>
              <a:gdLst/>
              <a:ahLst/>
              <a:cxnLst/>
              <a:rect r="r" b="b" t="t" l="l"/>
              <a:pathLst>
                <a:path h="947166" w="2944241">
                  <a:moveTo>
                    <a:pt x="2944241" y="0"/>
                  </a:moveTo>
                  <a:lnTo>
                    <a:pt x="2944241" y="947166"/>
                  </a:lnTo>
                  <a:lnTo>
                    <a:pt x="0" y="947166"/>
                  </a:lnTo>
                  <a:lnTo>
                    <a:pt x="0" y="0"/>
                  </a:lnTo>
                  <a:close/>
                </a:path>
              </a:pathLst>
            </a:custGeom>
            <a:solidFill>
              <a:srgbClr val="FFFFFF">
                <a:alpha val="5882"/>
              </a:srgbClr>
            </a:solidFill>
          </p:spPr>
        </p:sp>
      </p:grpSp>
      <p:grpSp>
        <p:nvGrpSpPr>
          <p:cNvPr name="Group 14" id="14"/>
          <p:cNvGrpSpPr/>
          <p:nvPr/>
        </p:nvGrpSpPr>
        <p:grpSpPr>
          <a:xfrm rot="0">
            <a:off x="16211168" y="6537550"/>
            <a:ext cx="2076596" cy="710900"/>
            <a:chOff x="0" y="0"/>
            <a:chExt cx="2768795" cy="947867"/>
          </a:xfrm>
        </p:grpSpPr>
        <p:sp>
          <p:nvSpPr>
            <p:cNvPr name="Freeform 15" id="15"/>
            <p:cNvSpPr/>
            <p:nvPr/>
          </p:nvSpPr>
          <p:spPr>
            <a:xfrm flipH="false" flipV="false" rot="0">
              <a:off x="1016" y="381"/>
              <a:ext cx="2767838" cy="947166"/>
            </a:xfrm>
            <a:custGeom>
              <a:avLst/>
              <a:gdLst/>
              <a:ahLst/>
              <a:cxnLst/>
              <a:rect r="r" b="b" t="t" l="l"/>
              <a:pathLst>
                <a:path h="947166" w="2767838">
                  <a:moveTo>
                    <a:pt x="2767838" y="0"/>
                  </a:moveTo>
                  <a:lnTo>
                    <a:pt x="2767838" y="947166"/>
                  </a:lnTo>
                  <a:lnTo>
                    <a:pt x="0" y="947166"/>
                  </a:lnTo>
                  <a:lnTo>
                    <a:pt x="0" y="0"/>
                  </a:lnTo>
                  <a:close/>
                </a:path>
              </a:pathLst>
            </a:custGeom>
            <a:solidFill>
              <a:srgbClr val="EC008C"/>
            </a:solidFill>
          </p:spPr>
        </p:sp>
      </p:grpSp>
      <p:grpSp>
        <p:nvGrpSpPr>
          <p:cNvPr name="Group 16" id="16"/>
          <p:cNvGrpSpPr/>
          <p:nvPr/>
        </p:nvGrpSpPr>
        <p:grpSpPr>
          <a:xfrm rot="0">
            <a:off x="16079504" y="3000912"/>
            <a:ext cx="2208276" cy="713716"/>
            <a:chOff x="0" y="0"/>
            <a:chExt cx="2944368" cy="951621"/>
          </a:xfrm>
        </p:grpSpPr>
        <p:sp>
          <p:nvSpPr>
            <p:cNvPr name="Freeform 17" id="17"/>
            <p:cNvSpPr/>
            <p:nvPr/>
          </p:nvSpPr>
          <p:spPr>
            <a:xfrm flipH="false" flipV="false" rot="0">
              <a:off x="381" y="0"/>
              <a:ext cx="2943606" cy="951230"/>
            </a:xfrm>
            <a:custGeom>
              <a:avLst/>
              <a:gdLst/>
              <a:ahLst/>
              <a:cxnLst/>
              <a:rect r="r" b="b" t="t" l="l"/>
              <a:pathLst>
                <a:path h="951230" w="2943606">
                  <a:moveTo>
                    <a:pt x="2943606" y="0"/>
                  </a:moveTo>
                  <a:lnTo>
                    <a:pt x="2943606" y="951230"/>
                  </a:lnTo>
                  <a:lnTo>
                    <a:pt x="0" y="951230"/>
                  </a:lnTo>
                  <a:lnTo>
                    <a:pt x="0" y="0"/>
                  </a:lnTo>
                  <a:close/>
                </a:path>
              </a:pathLst>
            </a:custGeom>
            <a:solidFill>
              <a:srgbClr val="FFFFFF">
                <a:alpha val="5882"/>
              </a:srgbClr>
            </a:solidFill>
          </p:spPr>
        </p:sp>
      </p:grpSp>
      <p:grpSp>
        <p:nvGrpSpPr>
          <p:cNvPr name="Group 18" id="18"/>
          <p:cNvGrpSpPr/>
          <p:nvPr/>
        </p:nvGrpSpPr>
        <p:grpSpPr>
          <a:xfrm rot="0">
            <a:off x="10956500" y="3000912"/>
            <a:ext cx="4731360" cy="713716"/>
            <a:chOff x="0" y="0"/>
            <a:chExt cx="6308480" cy="951621"/>
          </a:xfrm>
        </p:grpSpPr>
        <p:sp>
          <p:nvSpPr>
            <p:cNvPr name="Freeform 19" id="19"/>
            <p:cNvSpPr/>
            <p:nvPr/>
          </p:nvSpPr>
          <p:spPr>
            <a:xfrm flipH="false" flipV="false" rot="0">
              <a:off x="0" y="0"/>
              <a:ext cx="6308471" cy="951230"/>
            </a:xfrm>
            <a:custGeom>
              <a:avLst/>
              <a:gdLst/>
              <a:ahLst/>
              <a:cxnLst/>
              <a:rect r="r" b="b" t="t" l="l"/>
              <a:pathLst>
                <a:path h="951230" w="6308471">
                  <a:moveTo>
                    <a:pt x="6308471" y="0"/>
                  </a:moveTo>
                  <a:lnTo>
                    <a:pt x="6308471" y="951230"/>
                  </a:lnTo>
                  <a:lnTo>
                    <a:pt x="0" y="951230"/>
                  </a:lnTo>
                  <a:lnTo>
                    <a:pt x="0" y="0"/>
                  </a:lnTo>
                  <a:close/>
                </a:path>
              </a:pathLst>
            </a:custGeom>
            <a:solidFill>
              <a:srgbClr val="FFFFFF">
                <a:alpha val="5882"/>
              </a:srgbClr>
            </a:solidFill>
          </p:spPr>
        </p:sp>
      </p:grpSp>
      <p:grpSp>
        <p:nvGrpSpPr>
          <p:cNvPr name="Group 20" id="20"/>
          <p:cNvGrpSpPr/>
          <p:nvPr/>
        </p:nvGrpSpPr>
        <p:grpSpPr>
          <a:xfrm rot="0">
            <a:off x="13792210" y="1825050"/>
            <a:ext cx="4495598" cy="710602"/>
            <a:chOff x="0" y="0"/>
            <a:chExt cx="5994131" cy="947469"/>
          </a:xfrm>
        </p:grpSpPr>
        <p:sp>
          <p:nvSpPr>
            <p:cNvPr name="Freeform 21" id="21"/>
            <p:cNvSpPr/>
            <p:nvPr/>
          </p:nvSpPr>
          <p:spPr>
            <a:xfrm flipH="false" flipV="false" rot="0">
              <a:off x="0" y="0"/>
              <a:ext cx="5993638" cy="947166"/>
            </a:xfrm>
            <a:custGeom>
              <a:avLst/>
              <a:gdLst/>
              <a:ahLst/>
              <a:cxnLst/>
              <a:rect r="r" b="b" t="t" l="l"/>
              <a:pathLst>
                <a:path h="947166" w="5993638">
                  <a:moveTo>
                    <a:pt x="5993638" y="0"/>
                  </a:moveTo>
                  <a:lnTo>
                    <a:pt x="5993638" y="947166"/>
                  </a:lnTo>
                  <a:lnTo>
                    <a:pt x="0" y="947166"/>
                  </a:lnTo>
                  <a:lnTo>
                    <a:pt x="0" y="0"/>
                  </a:lnTo>
                  <a:close/>
                </a:path>
              </a:pathLst>
            </a:custGeom>
            <a:solidFill>
              <a:srgbClr val="FFFFFF">
                <a:alpha val="12157"/>
              </a:srgbClr>
            </a:solidFill>
          </p:spPr>
        </p:sp>
      </p:grpSp>
      <p:grpSp>
        <p:nvGrpSpPr>
          <p:cNvPr name="Group 22" id="22"/>
          <p:cNvGrpSpPr/>
          <p:nvPr/>
        </p:nvGrpSpPr>
        <p:grpSpPr>
          <a:xfrm rot="0">
            <a:off x="3002197" y="3924194"/>
            <a:ext cx="12283805" cy="6362806"/>
            <a:chOff x="0" y="0"/>
            <a:chExt cx="15563449" cy="8061607"/>
          </a:xfrm>
        </p:grpSpPr>
        <p:sp>
          <p:nvSpPr>
            <p:cNvPr name="Freeform 23" id="23"/>
            <p:cNvSpPr/>
            <p:nvPr/>
          </p:nvSpPr>
          <p:spPr>
            <a:xfrm flipH="false" flipV="false" rot="0">
              <a:off x="0" y="0"/>
              <a:ext cx="15563396" cy="8061521"/>
            </a:xfrm>
            <a:custGeom>
              <a:avLst/>
              <a:gdLst/>
              <a:ahLst/>
              <a:cxnLst/>
              <a:rect r="r" b="b" t="t" l="l"/>
              <a:pathLst>
                <a:path h="8061521" w="15563396">
                  <a:moveTo>
                    <a:pt x="0" y="0"/>
                  </a:moveTo>
                  <a:lnTo>
                    <a:pt x="0" y="8061521"/>
                  </a:lnTo>
                  <a:lnTo>
                    <a:pt x="15563396" y="8061521"/>
                  </a:lnTo>
                  <a:lnTo>
                    <a:pt x="15563396" y="0"/>
                  </a:lnTo>
                  <a:close/>
                </a:path>
              </a:pathLst>
            </a:custGeom>
            <a:solidFill>
              <a:srgbClr val="FFFFFF"/>
            </a:solidFill>
          </p:spPr>
        </p:sp>
      </p:grpSp>
      <p:sp>
        <p:nvSpPr>
          <p:cNvPr name="TextBox 24" id="24"/>
          <p:cNvSpPr txBox="true"/>
          <p:nvPr/>
        </p:nvSpPr>
        <p:spPr>
          <a:xfrm rot="0">
            <a:off x="3002197" y="4462416"/>
            <a:ext cx="12092657" cy="5495868"/>
          </a:xfrm>
          <a:prstGeom prst="rect">
            <a:avLst/>
          </a:prstGeom>
        </p:spPr>
        <p:txBody>
          <a:bodyPr anchor="t" rtlCol="false" tIns="0" lIns="0" bIns="0" rIns="0">
            <a:spAutoFit/>
          </a:bodyPr>
          <a:lstStyle/>
          <a:p>
            <a:pPr algn="l" marL="777288" indent="-388644" lvl="1">
              <a:lnSpc>
                <a:spcPts val="4320"/>
              </a:lnSpc>
              <a:buAutoNum type="arabicPeriod" startAt="1"/>
            </a:pPr>
            <a:r>
              <a:rPr lang="en-US" sz="3600">
                <a:solidFill>
                  <a:srgbClr val="1B1464"/>
                </a:solidFill>
                <a:latin typeface="Arial Bold"/>
              </a:rPr>
              <a:t>Bắt đầu từ gốc của cây, tìm phần tử cần xóa.</a:t>
            </a:r>
          </a:p>
          <a:p>
            <a:pPr algn="l" marL="777288" indent="-388644" lvl="1">
              <a:lnSpc>
                <a:spcPts val="4320"/>
              </a:lnSpc>
              <a:buAutoNum type="arabicPeriod" startAt="1"/>
            </a:pPr>
            <a:r>
              <a:rPr lang="en-US" sz="3600">
                <a:solidFill>
                  <a:srgbClr val="1B1464"/>
                </a:solidFill>
                <a:latin typeface="Arial Bold"/>
              </a:rPr>
              <a:t>Khi tìm thấy phần tử cần xóa:</a:t>
            </a:r>
          </a:p>
          <a:p>
            <a:pPr algn="l" marL="777288" indent="-388644" lvl="1">
              <a:lnSpc>
                <a:spcPts val="4320"/>
              </a:lnSpc>
              <a:buFont typeface="Arial"/>
              <a:buChar char="•"/>
            </a:pPr>
            <a:r>
              <a:rPr lang="en-US" sz="3600">
                <a:solidFill>
                  <a:srgbClr val="1B1464"/>
                </a:solidFill>
                <a:latin typeface="Arial"/>
              </a:rPr>
              <a:t>N</a:t>
            </a:r>
            <a:r>
              <a:rPr lang="en-US" sz="3600">
                <a:solidFill>
                  <a:srgbClr val="1B1464"/>
                </a:solidFill>
                <a:latin typeface="Arial Bold"/>
              </a:rPr>
              <a:t>ếu nút chứa phần tử cần xóa không có cây con trái hoặc cây con phải, xóa nút đó mà không làm mất cân bằng cây.</a:t>
            </a:r>
          </a:p>
          <a:p>
            <a:pPr algn="l" marL="777288" indent="-388644" lvl="1">
              <a:lnSpc>
                <a:spcPts val="4320"/>
              </a:lnSpc>
              <a:buFont typeface="Arial"/>
              <a:buChar char="•"/>
            </a:pPr>
            <a:r>
              <a:rPr lang="en-US" sz="3600">
                <a:solidFill>
                  <a:srgbClr val="1B1464"/>
                </a:solidFill>
                <a:latin typeface="Arial"/>
              </a:rPr>
              <a:t>N</a:t>
            </a:r>
            <a:r>
              <a:rPr lang="en-US" sz="3600">
                <a:solidFill>
                  <a:srgbClr val="1B1464"/>
                </a:solidFill>
                <a:latin typeface="Arial Bold"/>
              </a:rPr>
              <a:t>ếu nút chứa phần tử cần xóa có một cây con trái hoặc một cây con phải, thay thế nút đó bằng nút lá gần nhất từ cây con trái hoặc cây con phải. Sau đó, xóa nút lá đó từ cây con và đảm bảo cây vẫn cân bằng.</a:t>
            </a:r>
          </a:p>
        </p:txBody>
      </p:sp>
      <p:sp>
        <p:nvSpPr>
          <p:cNvPr name="TextBox 25" id="25"/>
          <p:cNvSpPr txBox="true"/>
          <p:nvPr/>
        </p:nvSpPr>
        <p:spPr>
          <a:xfrm rot="0">
            <a:off x="2551951" y="1801085"/>
            <a:ext cx="12993150"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a:rPr>
              <a:t>XÓA 1 PHẦN TỬ</a:t>
            </a:r>
          </a:p>
        </p:txBody>
      </p:sp>
      <p:grpSp>
        <p:nvGrpSpPr>
          <p:cNvPr name="Group 26" id="26"/>
          <p:cNvGrpSpPr/>
          <p:nvPr/>
        </p:nvGrpSpPr>
        <p:grpSpPr>
          <a:xfrm rot="0">
            <a:off x="14779259" y="901125"/>
            <a:ext cx="6426610" cy="709802"/>
            <a:chOff x="0" y="0"/>
            <a:chExt cx="8568813" cy="946403"/>
          </a:xfrm>
        </p:grpSpPr>
        <p:sp>
          <p:nvSpPr>
            <p:cNvPr name="Freeform 27" id="27"/>
            <p:cNvSpPr/>
            <p:nvPr/>
          </p:nvSpPr>
          <p:spPr>
            <a:xfrm flipH="false" flipV="false" rot="0">
              <a:off x="508" y="254"/>
              <a:ext cx="8568309" cy="946150"/>
            </a:xfrm>
            <a:custGeom>
              <a:avLst/>
              <a:gdLst/>
              <a:ahLst/>
              <a:cxnLst/>
              <a:rect r="r" b="b" t="t" l="l"/>
              <a:pathLst>
                <a:path h="946150" w="8568309">
                  <a:moveTo>
                    <a:pt x="8568309" y="50800"/>
                  </a:moveTo>
                  <a:lnTo>
                    <a:pt x="8568309" y="895350"/>
                  </a:lnTo>
                  <a:cubicBezTo>
                    <a:pt x="8568309" y="923417"/>
                    <a:pt x="8545577" y="946150"/>
                    <a:pt x="8517509" y="946150"/>
                  </a:cubicBezTo>
                  <a:lnTo>
                    <a:pt x="50800" y="946150"/>
                  </a:lnTo>
                  <a:cubicBezTo>
                    <a:pt x="22733" y="946150"/>
                    <a:pt x="0" y="923417"/>
                    <a:pt x="0" y="895350"/>
                  </a:cubicBezTo>
                  <a:lnTo>
                    <a:pt x="0" y="50800"/>
                  </a:lnTo>
                  <a:cubicBezTo>
                    <a:pt x="0" y="22733"/>
                    <a:pt x="22733" y="0"/>
                    <a:pt x="50800" y="0"/>
                  </a:cubicBezTo>
                  <a:lnTo>
                    <a:pt x="8517509" y="0"/>
                  </a:lnTo>
                  <a:cubicBezTo>
                    <a:pt x="8545577" y="0"/>
                    <a:pt x="8568309" y="22733"/>
                    <a:pt x="8568309" y="50800"/>
                  </a:cubicBezTo>
                  <a:moveTo>
                    <a:pt x="8466709" y="50800"/>
                  </a:moveTo>
                  <a:lnTo>
                    <a:pt x="8517509" y="50800"/>
                  </a:lnTo>
                  <a:lnTo>
                    <a:pt x="8517509" y="101600"/>
                  </a:lnTo>
                  <a:lnTo>
                    <a:pt x="50800" y="101600"/>
                  </a:lnTo>
                  <a:lnTo>
                    <a:pt x="50800" y="50800"/>
                  </a:lnTo>
                  <a:lnTo>
                    <a:pt x="101600" y="50800"/>
                  </a:lnTo>
                  <a:lnTo>
                    <a:pt x="101600" y="895350"/>
                  </a:lnTo>
                  <a:lnTo>
                    <a:pt x="50800" y="895350"/>
                  </a:lnTo>
                  <a:lnTo>
                    <a:pt x="50800" y="844550"/>
                  </a:lnTo>
                  <a:lnTo>
                    <a:pt x="8517509" y="844550"/>
                  </a:lnTo>
                  <a:lnTo>
                    <a:pt x="8517509" y="895350"/>
                  </a:lnTo>
                  <a:lnTo>
                    <a:pt x="8466709" y="895350"/>
                  </a:lnTo>
                  <a:lnTo>
                    <a:pt x="8466709" y="50800"/>
                  </a:lnTo>
                  <a:close/>
                </a:path>
              </a:pathLst>
            </a:custGeom>
            <a:solidFill>
              <a:srgbClr val="00FFC5"/>
            </a:solidFill>
          </p:spPr>
        </p:sp>
      </p:grpSp>
      <p:grpSp>
        <p:nvGrpSpPr>
          <p:cNvPr name="Group 28" id="28"/>
          <p:cNvGrpSpPr/>
          <p:nvPr/>
        </p:nvGrpSpPr>
        <p:grpSpPr>
          <a:xfrm rot="0">
            <a:off x="5352834" y="1504818"/>
            <a:ext cx="7391385" cy="1351066"/>
            <a:chOff x="0" y="0"/>
            <a:chExt cx="8568813" cy="1566287"/>
          </a:xfrm>
        </p:grpSpPr>
        <p:sp>
          <p:nvSpPr>
            <p:cNvPr name="Freeform 29" id="29"/>
            <p:cNvSpPr/>
            <p:nvPr/>
          </p:nvSpPr>
          <p:spPr>
            <a:xfrm flipH="false" flipV="false" rot="0">
              <a:off x="508" y="420"/>
              <a:ext cx="8568309" cy="1565868"/>
            </a:xfrm>
            <a:custGeom>
              <a:avLst/>
              <a:gdLst/>
              <a:ahLst/>
              <a:cxnLst/>
              <a:rect r="r" b="b" t="t" l="l"/>
              <a:pathLst>
                <a:path h="1565868" w="8568309">
                  <a:moveTo>
                    <a:pt x="8568309" y="84074"/>
                  </a:moveTo>
                  <a:lnTo>
                    <a:pt x="8568309" y="1481796"/>
                  </a:lnTo>
                  <a:cubicBezTo>
                    <a:pt x="8568309" y="1528247"/>
                    <a:pt x="8545577" y="1565869"/>
                    <a:pt x="8517509" y="1565869"/>
                  </a:cubicBezTo>
                  <a:lnTo>
                    <a:pt x="50800" y="1565869"/>
                  </a:lnTo>
                  <a:cubicBezTo>
                    <a:pt x="22733" y="1565869"/>
                    <a:pt x="0" y="1528247"/>
                    <a:pt x="0" y="1481796"/>
                  </a:cubicBezTo>
                  <a:lnTo>
                    <a:pt x="0" y="84074"/>
                  </a:lnTo>
                  <a:cubicBezTo>
                    <a:pt x="0" y="37623"/>
                    <a:pt x="22733" y="0"/>
                    <a:pt x="50800" y="0"/>
                  </a:cubicBezTo>
                  <a:lnTo>
                    <a:pt x="8517509" y="0"/>
                  </a:lnTo>
                  <a:cubicBezTo>
                    <a:pt x="8545577" y="0"/>
                    <a:pt x="8568309" y="37623"/>
                    <a:pt x="8568309" y="84074"/>
                  </a:cubicBezTo>
                  <a:moveTo>
                    <a:pt x="8466709" y="84074"/>
                  </a:moveTo>
                  <a:lnTo>
                    <a:pt x="8517509" y="84074"/>
                  </a:lnTo>
                  <a:lnTo>
                    <a:pt x="8517509" y="168147"/>
                  </a:lnTo>
                  <a:lnTo>
                    <a:pt x="50800" y="168147"/>
                  </a:lnTo>
                  <a:lnTo>
                    <a:pt x="50800" y="84074"/>
                  </a:lnTo>
                  <a:lnTo>
                    <a:pt x="101600" y="84074"/>
                  </a:lnTo>
                  <a:lnTo>
                    <a:pt x="101600" y="1481796"/>
                  </a:lnTo>
                  <a:lnTo>
                    <a:pt x="50800" y="1481796"/>
                  </a:lnTo>
                  <a:lnTo>
                    <a:pt x="50800" y="1397723"/>
                  </a:lnTo>
                  <a:lnTo>
                    <a:pt x="8517509" y="1397723"/>
                  </a:lnTo>
                  <a:lnTo>
                    <a:pt x="8517509" y="1481796"/>
                  </a:lnTo>
                  <a:lnTo>
                    <a:pt x="8466709" y="1481796"/>
                  </a:lnTo>
                  <a:lnTo>
                    <a:pt x="8466709" y="84074"/>
                  </a:lnTo>
                  <a:close/>
                </a:path>
              </a:pathLst>
            </a:custGeom>
            <a:solidFill>
              <a:srgbClr val="EC008C"/>
            </a:solidFill>
          </p:spPr>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169700"/>
            <a:ext cx="8723838" cy="482810"/>
            <a:chOff x="0" y="0"/>
            <a:chExt cx="11631784" cy="643747"/>
          </a:xfrm>
        </p:grpSpPr>
        <p:sp>
          <p:nvSpPr>
            <p:cNvPr name="Freeform 3" id="3"/>
            <p:cNvSpPr/>
            <p:nvPr/>
          </p:nvSpPr>
          <p:spPr>
            <a:xfrm flipH="false" flipV="false" rot="0">
              <a:off x="127" y="127"/>
              <a:ext cx="11631676" cy="643509"/>
            </a:xfrm>
            <a:custGeom>
              <a:avLst/>
              <a:gdLst/>
              <a:ahLst/>
              <a:cxnLst/>
              <a:rect r="r" b="b" t="t" l="l"/>
              <a:pathLst>
                <a:path h="643509" w="11631676">
                  <a:moveTo>
                    <a:pt x="0" y="0"/>
                  </a:moveTo>
                  <a:lnTo>
                    <a:pt x="0" y="643509"/>
                  </a:lnTo>
                  <a:lnTo>
                    <a:pt x="11631676" y="643509"/>
                  </a:lnTo>
                  <a:lnTo>
                    <a:pt x="11631676" y="0"/>
                  </a:lnTo>
                  <a:close/>
                </a:path>
              </a:pathLst>
            </a:custGeom>
            <a:solidFill>
              <a:srgbClr val="EC008C"/>
            </a:solidFill>
          </p:spPr>
        </p:sp>
      </p:grpSp>
      <p:grpSp>
        <p:nvGrpSpPr>
          <p:cNvPr name="Group 4" id="4"/>
          <p:cNvGrpSpPr/>
          <p:nvPr/>
        </p:nvGrpSpPr>
        <p:grpSpPr>
          <a:xfrm rot="0">
            <a:off x="12152600" y="3169700"/>
            <a:ext cx="2487316" cy="482786"/>
            <a:chOff x="0" y="0"/>
            <a:chExt cx="3316421" cy="643715"/>
          </a:xfrm>
        </p:grpSpPr>
        <p:sp>
          <p:nvSpPr>
            <p:cNvPr name="Freeform 5" id="5"/>
            <p:cNvSpPr/>
            <p:nvPr/>
          </p:nvSpPr>
          <p:spPr>
            <a:xfrm flipH="false" flipV="false" rot="0">
              <a:off x="0" y="127"/>
              <a:ext cx="3316478" cy="643636"/>
            </a:xfrm>
            <a:custGeom>
              <a:avLst/>
              <a:gdLst/>
              <a:ahLst/>
              <a:cxnLst/>
              <a:rect r="r" b="b" t="t" l="l"/>
              <a:pathLst>
                <a:path h="643636" w="3316478">
                  <a:moveTo>
                    <a:pt x="0" y="0"/>
                  </a:moveTo>
                  <a:lnTo>
                    <a:pt x="0" y="643636"/>
                  </a:lnTo>
                  <a:lnTo>
                    <a:pt x="3316478" y="643636"/>
                  </a:lnTo>
                  <a:lnTo>
                    <a:pt x="3316478" y="0"/>
                  </a:lnTo>
                  <a:close/>
                </a:path>
              </a:pathLst>
            </a:custGeom>
            <a:solidFill>
              <a:srgbClr val="EC008C"/>
            </a:solidFill>
          </p:spPr>
        </p:sp>
      </p:grpSp>
      <p:grpSp>
        <p:nvGrpSpPr>
          <p:cNvPr name="Group 6" id="6"/>
          <p:cNvGrpSpPr/>
          <p:nvPr/>
        </p:nvGrpSpPr>
        <p:grpSpPr>
          <a:xfrm rot="0">
            <a:off x="4344048" y="6005288"/>
            <a:ext cx="2487312" cy="481822"/>
            <a:chOff x="0" y="0"/>
            <a:chExt cx="3316416" cy="642429"/>
          </a:xfrm>
        </p:grpSpPr>
        <p:sp>
          <p:nvSpPr>
            <p:cNvPr name="Freeform 7" id="7"/>
            <p:cNvSpPr/>
            <p:nvPr/>
          </p:nvSpPr>
          <p:spPr>
            <a:xfrm flipH="false" flipV="false" rot="0">
              <a:off x="127" y="0"/>
              <a:ext cx="3316224" cy="642366"/>
            </a:xfrm>
            <a:custGeom>
              <a:avLst/>
              <a:gdLst/>
              <a:ahLst/>
              <a:cxnLst/>
              <a:rect r="r" b="b" t="t" l="l"/>
              <a:pathLst>
                <a:path h="642366" w="3316224">
                  <a:moveTo>
                    <a:pt x="0" y="0"/>
                  </a:moveTo>
                  <a:lnTo>
                    <a:pt x="0" y="642366"/>
                  </a:lnTo>
                  <a:lnTo>
                    <a:pt x="3316224" y="642366"/>
                  </a:lnTo>
                  <a:lnTo>
                    <a:pt x="3316224" y="0"/>
                  </a:lnTo>
                  <a:close/>
                </a:path>
              </a:pathLst>
            </a:custGeom>
            <a:solidFill>
              <a:srgbClr val="EC008C"/>
            </a:solidFill>
          </p:spPr>
        </p:sp>
      </p:grpSp>
      <p:grpSp>
        <p:nvGrpSpPr>
          <p:cNvPr name="Group 8" id="8"/>
          <p:cNvGrpSpPr/>
          <p:nvPr/>
        </p:nvGrpSpPr>
        <p:grpSpPr>
          <a:xfrm rot="0">
            <a:off x="9334500" y="6005300"/>
            <a:ext cx="8953764" cy="481792"/>
            <a:chOff x="0" y="0"/>
            <a:chExt cx="11938352" cy="642389"/>
          </a:xfrm>
        </p:grpSpPr>
        <p:sp>
          <p:nvSpPr>
            <p:cNvPr name="Freeform 9" id="9"/>
            <p:cNvSpPr/>
            <p:nvPr/>
          </p:nvSpPr>
          <p:spPr>
            <a:xfrm flipH="false" flipV="false" rot="0">
              <a:off x="127" y="0"/>
              <a:ext cx="11938127" cy="642239"/>
            </a:xfrm>
            <a:custGeom>
              <a:avLst/>
              <a:gdLst/>
              <a:ahLst/>
              <a:cxnLst/>
              <a:rect r="r" b="b" t="t" l="l"/>
              <a:pathLst>
                <a:path h="642239" w="11938127">
                  <a:moveTo>
                    <a:pt x="0" y="0"/>
                  </a:moveTo>
                  <a:lnTo>
                    <a:pt x="0" y="642239"/>
                  </a:lnTo>
                  <a:lnTo>
                    <a:pt x="11938127" y="642239"/>
                  </a:lnTo>
                  <a:lnTo>
                    <a:pt x="11938127" y="0"/>
                  </a:lnTo>
                  <a:close/>
                </a:path>
              </a:pathLst>
            </a:custGeom>
            <a:solidFill>
              <a:srgbClr val="EC008C"/>
            </a:solidFill>
          </p:spPr>
        </p:sp>
      </p:grpSp>
      <p:grpSp>
        <p:nvGrpSpPr>
          <p:cNvPr name="Group 10" id="10"/>
          <p:cNvGrpSpPr/>
          <p:nvPr/>
        </p:nvGrpSpPr>
        <p:grpSpPr>
          <a:xfrm rot="0">
            <a:off x="9105900" y="3169700"/>
            <a:ext cx="2684932" cy="482810"/>
            <a:chOff x="0" y="0"/>
            <a:chExt cx="3579909" cy="643747"/>
          </a:xfrm>
        </p:grpSpPr>
        <p:sp>
          <p:nvSpPr>
            <p:cNvPr name="Freeform 11" id="11"/>
            <p:cNvSpPr/>
            <p:nvPr/>
          </p:nvSpPr>
          <p:spPr>
            <a:xfrm flipH="false" flipV="false" rot="0">
              <a:off x="0" y="127"/>
              <a:ext cx="3579876" cy="643509"/>
            </a:xfrm>
            <a:custGeom>
              <a:avLst/>
              <a:gdLst/>
              <a:ahLst/>
              <a:cxnLst/>
              <a:rect r="r" b="b" t="t" l="l"/>
              <a:pathLst>
                <a:path h="643509" w="3579876">
                  <a:moveTo>
                    <a:pt x="0" y="0"/>
                  </a:moveTo>
                  <a:lnTo>
                    <a:pt x="0" y="643509"/>
                  </a:lnTo>
                  <a:lnTo>
                    <a:pt x="3579876" y="643509"/>
                  </a:lnTo>
                  <a:lnTo>
                    <a:pt x="3579876" y="0"/>
                  </a:lnTo>
                  <a:close/>
                </a:path>
              </a:pathLst>
            </a:custGeom>
            <a:solidFill>
              <a:srgbClr val="00FFC5"/>
            </a:solidFill>
          </p:spPr>
        </p:sp>
      </p:grpSp>
      <p:sp>
        <p:nvSpPr>
          <p:cNvPr name="TextBox 12" id="12"/>
          <p:cNvSpPr txBox="true"/>
          <p:nvPr/>
        </p:nvSpPr>
        <p:spPr>
          <a:xfrm rot="0">
            <a:off x="2647425" y="746850"/>
            <a:ext cx="12993150"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a:rPr>
              <a:t>NỘI DUNG</a:t>
            </a:r>
          </a:p>
        </p:txBody>
      </p:sp>
      <p:sp>
        <p:nvSpPr>
          <p:cNvPr name="TextBox 13" id="13"/>
          <p:cNvSpPr txBox="true"/>
          <p:nvPr/>
        </p:nvSpPr>
        <p:spPr>
          <a:xfrm rot="0">
            <a:off x="4471025" y="3658598"/>
            <a:ext cx="4144950" cy="519900"/>
          </a:xfrm>
          <a:prstGeom prst="rect">
            <a:avLst/>
          </a:prstGeom>
        </p:spPr>
        <p:txBody>
          <a:bodyPr anchor="t" rtlCol="false" tIns="0" lIns="0" bIns="0" rIns="0">
            <a:spAutoFit/>
          </a:bodyPr>
          <a:lstStyle/>
          <a:p>
            <a:pPr algn="l">
              <a:lnSpc>
                <a:spcPts val="8400"/>
              </a:lnSpc>
            </a:pPr>
            <a:r>
              <a:rPr lang="en-US" sz="7000">
                <a:solidFill>
                  <a:srgbClr val="FFFFFF"/>
                </a:solidFill>
                <a:latin typeface="Arimo Bold"/>
              </a:rPr>
              <a:t>01</a:t>
            </a:r>
          </a:p>
        </p:txBody>
      </p:sp>
      <p:sp>
        <p:nvSpPr>
          <p:cNvPr name="TextBox 14" id="14"/>
          <p:cNvSpPr txBox="true"/>
          <p:nvPr/>
        </p:nvSpPr>
        <p:spPr>
          <a:xfrm rot="0">
            <a:off x="4361919" y="4662263"/>
            <a:ext cx="4144950" cy="685800"/>
          </a:xfrm>
          <a:prstGeom prst="rect">
            <a:avLst/>
          </a:prstGeom>
        </p:spPr>
        <p:txBody>
          <a:bodyPr anchor="t" rtlCol="false" tIns="0" lIns="0" bIns="0" rIns="0">
            <a:spAutoFit/>
          </a:bodyPr>
          <a:lstStyle/>
          <a:p>
            <a:pPr algn="l">
              <a:lnSpc>
                <a:spcPts val="5280"/>
              </a:lnSpc>
            </a:pPr>
            <a:r>
              <a:rPr lang="en-US" sz="4400">
                <a:solidFill>
                  <a:srgbClr val="FFFFFF"/>
                </a:solidFill>
                <a:latin typeface="Arimo Bold"/>
              </a:rPr>
              <a:t>Đặc điểm</a:t>
            </a:r>
          </a:p>
        </p:txBody>
      </p:sp>
      <p:sp>
        <p:nvSpPr>
          <p:cNvPr name="TextBox 15" id="15"/>
          <p:cNvSpPr txBox="true"/>
          <p:nvPr/>
        </p:nvSpPr>
        <p:spPr>
          <a:xfrm rot="0">
            <a:off x="10494966" y="3614410"/>
            <a:ext cx="4144950" cy="1095375"/>
          </a:xfrm>
          <a:prstGeom prst="rect">
            <a:avLst/>
          </a:prstGeom>
        </p:spPr>
        <p:txBody>
          <a:bodyPr anchor="t" rtlCol="false" tIns="0" lIns="0" bIns="0" rIns="0">
            <a:spAutoFit/>
          </a:bodyPr>
          <a:lstStyle/>
          <a:p>
            <a:pPr algn="r">
              <a:lnSpc>
                <a:spcPts val="8400"/>
              </a:lnSpc>
            </a:pPr>
            <a:r>
              <a:rPr lang="en-US" sz="7000">
                <a:solidFill>
                  <a:srgbClr val="FFFFFF"/>
                </a:solidFill>
                <a:latin typeface="Arimo Bold"/>
              </a:rPr>
              <a:t>02</a:t>
            </a:r>
          </a:p>
        </p:txBody>
      </p:sp>
      <p:sp>
        <p:nvSpPr>
          <p:cNvPr name="TextBox 16" id="16"/>
          <p:cNvSpPr txBox="true"/>
          <p:nvPr/>
        </p:nvSpPr>
        <p:spPr>
          <a:xfrm rot="0">
            <a:off x="10494966" y="4548808"/>
            <a:ext cx="4144950" cy="685800"/>
          </a:xfrm>
          <a:prstGeom prst="rect">
            <a:avLst/>
          </a:prstGeom>
        </p:spPr>
        <p:txBody>
          <a:bodyPr anchor="t" rtlCol="false" tIns="0" lIns="0" bIns="0" rIns="0">
            <a:spAutoFit/>
          </a:bodyPr>
          <a:lstStyle/>
          <a:p>
            <a:pPr algn="r">
              <a:lnSpc>
                <a:spcPts val="5280"/>
              </a:lnSpc>
            </a:pPr>
            <a:r>
              <a:rPr lang="en-US" sz="4400">
                <a:solidFill>
                  <a:srgbClr val="FFFFFF"/>
                </a:solidFill>
                <a:latin typeface="Arimo Bold"/>
              </a:rPr>
              <a:t>Tính chất</a:t>
            </a:r>
          </a:p>
        </p:txBody>
      </p:sp>
      <p:sp>
        <p:nvSpPr>
          <p:cNvPr name="TextBox 17" id="17"/>
          <p:cNvSpPr txBox="true"/>
          <p:nvPr/>
        </p:nvSpPr>
        <p:spPr>
          <a:xfrm rot="0">
            <a:off x="4344048" y="6507122"/>
            <a:ext cx="4144950" cy="1095375"/>
          </a:xfrm>
          <a:prstGeom prst="rect">
            <a:avLst/>
          </a:prstGeom>
        </p:spPr>
        <p:txBody>
          <a:bodyPr anchor="t" rtlCol="false" tIns="0" lIns="0" bIns="0" rIns="0">
            <a:spAutoFit/>
          </a:bodyPr>
          <a:lstStyle/>
          <a:p>
            <a:pPr algn="l">
              <a:lnSpc>
                <a:spcPts val="8400"/>
              </a:lnSpc>
            </a:pPr>
            <a:r>
              <a:rPr lang="en-US" sz="7000">
                <a:solidFill>
                  <a:srgbClr val="FFFFFF"/>
                </a:solidFill>
                <a:latin typeface="Arimo Bold"/>
              </a:rPr>
              <a:t>03</a:t>
            </a:r>
          </a:p>
        </p:txBody>
      </p:sp>
      <p:sp>
        <p:nvSpPr>
          <p:cNvPr name="TextBox 18" id="18"/>
          <p:cNvSpPr txBox="true"/>
          <p:nvPr/>
        </p:nvSpPr>
        <p:spPr>
          <a:xfrm rot="0">
            <a:off x="4344050" y="7729600"/>
            <a:ext cx="4761850" cy="685800"/>
          </a:xfrm>
          <a:prstGeom prst="rect">
            <a:avLst/>
          </a:prstGeom>
        </p:spPr>
        <p:txBody>
          <a:bodyPr anchor="t" rtlCol="false" tIns="0" lIns="0" bIns="0" rIns="0">
            <a:spAutoFit/>
          </a:bodyPr>
          <a:lstStyle/>
          <a:p>
            <a:pPr algn="l">
              <a:lnSpc>
                <a:spcPts val="5280"/>
              </a:lnSpc>
            </a:pPr>
            <a:r>
              <a:rPr lang="en-US" sz="4400">
                <a:solidFill>
                  <a:srgbClr val="FFFFFF"/>
                </a:solidFill>
                <a:latin typeface="Arimo Bold"/>
              </a:rPr>
              <a:t>Khai báo</a:t>
            </a:r>
          </a:p>
        </p:txBody>
      </p:sp>
      <p:sp>
        <p:nvSpPr>
          <p:cNvPr name="TextBox 19" id="19"/>
          <p:cNvSpPr txBox="true"/>
          <p:nvPr/>
        </p:nvSpPr>
        <p:spPr>
          <a:xfrm rot="0">
            <a:off x="10494966" y="6553960"/>
            <a:ext cx="4144950" cy="519900"/>
          </a:xfrm>
          <a:prstGeom prst="rect">
            <a:avLst/>
          </a:prstGeom>
        </p:spPr>
        <p:txBody>
          <a:bodyPr anchor="t" rtlCol="false" tIns="0" lIns="0" bIns="0" rIns="0">
            <a:spAutoFit/>
          </a:bodyPr>
          <a:lstStyle/>
          <a:p>
            <a:pPr algn="r">
              <a:lnSpc>
                <a:spcPts val="8400"/>
              </a:lnSpc>
            </a:pPr>
            <a:r>
              <a:rPr lang="en-US" sz="7000">
                <a:solidFill>
                  <a:srgbClr val="FFFFFF"/>
                </a:solidFill>
                <a:latin typeface="Arimo Bold"/>
              </a:rPr>
              <a:t>04</a:t>
            </a:r>
          </a:p>
        </p:txBody>
      </p:sp>
      <p:sp>
        <p:nvSpPr>
          <p:cNvPr name="TextBox 20" id="20"/>
          <p:cNvSpPr txBox="true"/>
          <p:nvPr/>
        </p:nvSpPr>
        <p:spPr>
          <a:xfrm rot="0">
            <a:off x="10494966" y="7729600"/>
            <a:ext cx="4144950" cy="685800"/>
          </a:xfrm>
          <a:prstGeom prst="rect">
            <a:avLst/>
          </a:prstGeom>
        </p:spPr>
        <p:txBody>
          <a:bodyPr anchor="t" rtlCol="false" tIns="0" lIns="0" bIns="0" rIns="0">
            <a:spAutoFit/>
          </a:bodyPr>
          <a:lstStyle/>
          <a:p>
            <a:pPr algn="r">
              <a:lnSpc>
                <a:spcPts val="5280"/>
              </a:lnSpc>
            </a:pPr>
            <a:r>
              <a:rPr lang="en-US" sz="4400">
                <a:solidFill>
                  <a:srgbClr val="FFFFFF"/>
                </a:solidFill>
                <a:latin typeface="Arimo Bold"/>
              </a:rPr>
              <a:t>Các thao tác</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E2A47"/>
        </a:solidFill>
      </p:bgPr>
    </p:bg>
    <p:spTree>
      <p:nvGrpSpPr>
        <p:cNvPr id="1" name=""/>
        <p:cNvGrpSpPr/>
        <p:nvPr/>
      </p:nvGrpSpPr>
      <p:grpSpPr>
        <a:xfrm>
          <a:off x="0" y="0"/>
          <a:ext cx="0" cy="0"/>
          <a:chOff x="0" y="0"/>
          <a:chExt cx="0" cy="0"/>
        </a:xfrm>
      </p:grpSpPr>
      <p:grpSp>
        <p:nvGrpSpPr>
          <p:cNvPr name="Group 2" id="2"/>
          <p:cNvGrpSpPr/>
          <p:nvPr/>
        </p:nvGrpSpPr>
        <p:grpSpPr>
          <a:xfrm rot="0">
            <a:off x="15112156" y="8313502"/>
            <a:ext cx="3175844" cy="710630"/>
            <a:chOff x="0" y="0"/>
            <a:chExt cx="4234459" cy="947507"/>
          </a:xfrm>
        </p:grpSpPr>
        <p:sp>
          <p:nvSpPr>
            <p:cNvPr name="Freeform 3" id="3"/>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4" id="4"/>
          <p:cNvGrpSpPr/>
          <p:nvPr/>
        </p:nvGrpSpPr>
        <p:grpSpPr>
          <a:xfrm rot="0">
            <a:off x="254" y="9489382"/>
            <a:ext cx="2367480" cy="713716"/>
            <a:chOff x="0" y="0"/>
            <a:chExt cx="3156640" cy="951621"/>
          </a:xfrm>
        </p:grpSpPr>
        <p:sp>
          <p:nvSpPr>
            <p:cNvPr name="Freeform 5" id="5"/>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6" id="6"/>
          <p:cNvGrpSpPr/>
          <p:nvPr/>
        </p:nvGrpSpPr>
        <p:grpSpPr>
          <a:xfrm rot="0">
            <a:off x="254" y="8313502"/>
            <a:ext cx="3941514" cy="710630"/>
            <a:chOff x="0" y="0"/>
            <a:chExt cx="5255352" cy="947507"/>
          </a:xfrm>
        </p:grpSpPr>
        <p:sp>
          <p:nvSpPr>
            <p:cNvPr name="Freeform 7" id="7"/>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8" id="8"/>
          <p:cNvGrpSpPr/>
          <p:nvPr/>
        </p:nvGrpSpPr>
        <p:grpSpPr>
          <a:xfrm rot="0">
            <a:off x="4651772" y="8313502"/>
            <a:ext cx="1733494" cy="710630"/>
            <a:chOff x="0" y="0"/>
            <a:chExt cx="2311325" cy="947507"/>
          </a:xfrm>
        </p:grpSpPr>
        <p:sp>
          <p:nvSpPr>
            <p:cNvPr name="Freeform 9" id="9"/>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10" id="10"/>
          <p:cNvGrpSpPr/>
          <p:nvPr/>
        </p:nvGrpSpPr>
        <p:grpSpPr>
          <a:xfrm rot="0">
            <a:off x="11459046" y="8313502"/>
            <a:ext cx="3200278" cy="710630"/>
            <a:chOff x="0" y="0"/>
            <a:chExt cx="4267037" cy="947507"/>
          </a:xfrm>
        </p:grpSpPr>
        <p:sp>
          <p:nvSpPr>
            <p:cNvPr name="Freeform 11" id="11"/>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12" id="12"/>
          <p:cNvGrpSpPr/>
          <p:nvPr/>
        </p:nvGrpSpPr>
        <p:grpSpPr>
          <a:xfrm rot="0">
            <a:off x="3154398" y="9489378"/>
            <a:ext cx="6237540" cy="713702"/>
            <a:chOff x="0" y="0"/>
            <a:chExt cx="8316720" cy="951603"/>
          </a:xfrm>
        </p:grpSpPr>
        <p:sp>
          <p:nvSpPr>
            <p:cNvPr name="Freeform 13" id="13"/>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grpSp>
        <p:nvGrpSpPr>
          <p:cNvPr name="Group 14" id="14"/>
          <p:cNvGrpSpPr/>
          <p:nvPr/>
        </p:nvGrpSpPr>
        <p:grpSpPr>
          <a:xfrm rot="0">
            <a:off x="17427075" y="0"/>
            <a:ext cx="3175844" cy="710630"/>
            <a:chOff x="0" y="0"/>
            <a:chExt cx="4234459" cy="947507"/>
          </a:xfrm>
        </p:grpSpPr>
        <p:sp>
          <p:nvSpPr>
            <p:cNvPr name="Freeform 15" id="15"/>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16" id="16"/>
          <p:cNvGrpSpPr/>
          <p:nvPr/>
        </p:nvGrpSpPr>
        <p:grpSpPr>
          <a:xfrm rot="0">
            <a:off x="2315173" y="1175880"/>
            <a:ext cx="2367480" cy="713716"/>
            <a:chOff x="0" y="0"/>
            <a:chExt cx="3156640" cy="951621"/>
          </a:xfrm>
        </p:grpSpPr>
        <p:sp>
          <p:nvSpPr>
            <p:cNvPr name="Freeform 17" id="17"/>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18" id="18"/>
          <p:cNvGrpSpPr/>
          <p:nvPr/>
        </p:nvGrpSpPr>
        <p:grpSpPr>
          <a:xfrm rot="0">
            <a:off x="2315173" y="0"/>
            <a:ext cx="3941514" cy="710630"/>
            <a:chOff x="0" y="0"/>
            <a:chExt cx="5255352" cy="947507"/>
          </a:xfrm>
        </p:grpSpPr>
        <p:sp>
          <p:nvSpPr>
            <p:cNvPr name="Freeform 19" id="19"/>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20" id="20"/>
          <p:cNvGrpSpPr/>
          <p:nvPr/>
        </p:nvGrpSpPr>
        <p:grpSpPr>
          <a:xfrm rot="0">
            <a:off x="6966691" y="0"/>
            <a:ext cx="1733494" cy="710630"/>
            <a:chOff x="0" y="0"/>
            <a:chExt cx="2311325" cy="947507"/>
          </a:xfrm>
        </p:grpSpPr>
        <p:sp>
          <p:nvSpPr>
            <p:cNvPr name="Freeform 21" id="21"/>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22" id="22"/>
          <p:cNvGrpSpPr/>
          <p:nvPr/>
        </p:nvGrpSpPr>
        <p:grpSpPr>
          <a:xfrm rot="0">
            <a:off x="13773965" y="0"/>
            <a:ext cx="3200278" cy="710630"/>
            <a:chOff x="0" y="0"/>
            <a:chExt cx="4267037" cy="947507"/>
          </a:xfrm>
        </p:grpSpPr>
        <p:sp>
          <p:nvSpPr>
            <p:cNvPr name="Freeform 23" id="23"/>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24" id="24"/>
          <p:cNvGrpSpPr/>
          <p:nvPr/>
        </p:nvGrpSpPr>
        <p:grpSpPr>
          <a:xfrm rot="0">
            <a:off x="5469317" y="1175876"/>
            <a:ext cx="6237540" cy="713702"/>
            <a:chOff x="0" y="0"/>
            <a:chExt cx="8316720" cy="951603"/>
          </a:xfrm>
        </p:grpSpPr>
        <p:sp>
          <p:nvSpPr>
            <p:cNvPr name="Freeform 25" id="25"/>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grpSp>
        <p:nvGrpSpPr>
          <p:cNvPr name="Group 26" id="26"/>
          <p:cNvGrpSpPr/>
          <p:nvPr/>
        </p:nvGrpSpPr>
        <p:grpSpPr>
          <a:xfrm rot="0">
            <a:off x="-2016284" y="0"/>
            <a:ext cx="3200278" cy="710630"/>
            <a:chOff x="0" y="0"/>
            <a:chExt cx="4267037" cy="947507"/>
          </a:xfrm>
        </p:grpSpPr>
        <p:sp>
          <p:nvSpPr>
            <p:cNvPr name="Freeform 27" id="27"/>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sp>
        <p:nvSpPr>
          <p:cNvPr name="Freeform 28" id="28"/>
          <p:cNvSpPr/>
          <p:nvPr/>
        </p:nvSpPr>
        <p:spPr>
          <a:xfrm flipH="false" flipV="false" rot="0">
            <a:off x="5000621" y="0"/>
            <a:ext cx="8782634" cy="10287000"/>
          </a:xfrm>
          <a:custGeom>
            <a:avLst/>
            <a:gdLst/>
            <a:ahLst/>
            <a:cxnLst/>
            <a:rect r="r" b="b" t="t" l="l"/>
            <a:pathLst>
              <a:path h="10287000" w="8782634">
                <a:moveTo>
                  <a:pt x="0" y="0"/>
                </a:moveTo>
                <a:lnTo>
                  <a:pt x="8782634" y="0"/>
                </a:lnTo>
                <a:lnTo>
                  <a:pt x="8782634" y="10287000"/>
                </a:lnTo>
                <a:lnTo>
                  <a:pt x="0" y="10287000"/>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040297"/>
            <a:ext cx="5315629" cy="4678802"/>
            <a:chOff x="0" y="0"/>
            <a:chExt cx="7389056" cy="6503827"/>
          </a:xfrm>
        </p:grpSpPr>
        <p:sp>
          <p:nvSpPr>
            <p:cNvPr name="Freeform 3" id="3"/>
            <p:cNvSpPr/>
            <p:nvPr/>
          </p:nvSpPr>
          <p:spPr>
            <a:xfrm flipH="false" flipV="false" rot="0">
              <a:off x="127" y="0"/>
              <a:ext cx="7388860" cy="6502802"/>
            </a:xfrm>
            <a:custGeom>
              <a:avLst/>
              <a:gdLst/>
              <a:ahLst/>
              <a:cxnLst/>
              <a:rect r="r" b="b" t="t" l="l"/>
              <a:pathLst>
                <a:path h="6502802" w="7388860">
                  <a:moveTo>
                    <a:pt x="0" y="0"/>
                  </a:moveTo>
                  <a:lnTo>
                    <a:pt x="0" y="6502802"/>
                  </a:lnTo>
                  <a:lnTo>
                    <a:pt x="7388860" y="6502802"/>
                  </a:lnTo>
                  <a:lnTo>
                    <a:pt x="7388860" y="0"/>
                  </a:lnTo>
                  <a:close/>
                </a:path>
              </a:pathLst>
            </a:custGeom>
            <a:solidFill>
              <a:srgbClr val="FFFFFF">
                <a:alpha val="12157"/>
              </a:srgbClr>
            </a:solidFill>
          </p:spPr>
        </p:sp>
      </p:grpSp>
      <p:grpSp>
        <p:nvGrpSpPr>
          <p:cNvPr name="Group 4" id="4"/>
          <p:cNvGrpSpPr/>
          <p:nvPr/>
        </p:nvGrpSpPr>
        <p:grpSpPr>
          <a:xfrm rot="0">
            <a:off x="0" y="0"/>
            <a:ext cx="2556316" cy="885646"/>
            <a:chOff x="0" y="0"/>
            <a:chExt cx="3408421" cy="1180861"/>
          </a:xfrm>
        </p:grpSpPr>
        <p:sp>
          <p:nvSpPr>
            <p:cNvPr name="Freeform 5" id="5"/>
            <p:cNvSpPr/>
            <p:nvPr/>
          </p:nvSpPr>
          <p:spPr>
            <a:xfrm flipH="false" flipV="false" rot="0">
              <a:off x="0" y="0"/>
              <a:ext cx="3408426" cy="1180719"/>
            </a:xfrm>
            <a:custGeom>
              <a:avLst/>
              <a:gdLst/>
              <a:ahLst/>
              <a:cxnLst/>
              <a:rect r="r" b="b" t="t" l="l"/>
              <a:pathLst>
                <a:path h="1180719" w="3408426">
                  <a:moveTo>
                    <a:pt x="0" y="0"/>
                  </a:moveTo>
                  <a:lnTo>
                    <a:pt x="0" y="1180719"/>
                  </a:lnTo>
                  <a:lnTo>
                    <a:pt x="3408426" y="1180719"/>
                  </a:lnTo>
                  <a:lnTo>
                    <a:pt x="3408426" y="0"/>
                  </a:lnTo>
                  <a:close/>
                </a:path>
              </a:pathLst>
            </a:custGeom>
            <a:solidFill>
              <a:srgbClr val="EC008C"/>
            </a:solidFill>
          </p:spPr>
        </p:sp>
      </p:grpSp>
      <p:sp>
        <p:nvSpPr>
          <p:cNvPr name="Freeform 6" id="6"/>
          <p:cNvSpPr/>
          <p:nvPr/>
        </p:nvSpPr>
        <p:spPr>
          <a:xfrm flipH="false" flipV="false" rot="0">
            <a:off x="9565300" y="5379698"/>
            <a:ext cx="8722698" cy="4907300"/>
          </a:xfrm>
          <a:custGeom>
            <a:avLst/>
            <a:gdLst/>
            <a:ahLst/>
            <a:cxnLst/>
            <a:rect r="r" b="b" t="t" l="l"/>
            <a:pathLst>
              <a:path h="4907300" w="8722698">
                <a:moveTo>
                  <a:pt x="0" y="0"/>
                </a:moveTo>
                <a:lnTo>
                  <a:pt x="8722698" y="0"/>
                </a:lnTo>
                <a:lnTo>
                  <a:pt x="8722698" y="4907300"/>
                </a:lnTo>
                <a:lnTo>
                  <a:pt x="0" y="4907300"/>
                </a:lnTo>
                <a:lnTo>
                  <a:pt x="0" y="0"/>
                </a:lnTo>
                <a:close/>
              </a:path>
            </a:pathLst>
          </a:custGeom>
          <a:blipFill>
            <a:blip r:embed="rId3"/>
            <a:stretch>
              <a:fillRect l="0" t="0" r="0" b="0"/>
            </a:stretch>
          </a:blipFill>
        </p:spPr>
      </p:sp>
      <p:sp>
        <p:nvSpPr>
          <p:cNvPr name="Freeform 7" id="7"/>
          <p:cNvSpPr/>
          <p:nvPr/>
        </p:nvSpPr>
        <p:spPr>
          <a:xfrm flipH="false" flipV="false" rot="0">
            <a:off x="16258196" y="2481016"/>
            <a:ext cx="2030076" cy="3896596"/>
          </a:xfrm>
          <a:custGeom>
            <a:avLst/>
            <a:gdLst/>
            <a:ahLst/>
            <a:cxnLst/>
            <a:rect r="r" b="b" t="t" l="l"/>
            <a:pathLst>
              <a:path h="3896596" w="2030076">
                <a:moveTo>
                  <a:pt x="0" y="0"/>
                </a:moveTo>
                <a:lnTo>
                  <a:pt x="2030076" y="0"/>
                </a:lnTo>
                <a:lnTo>
                  <a:pt x="2030076" y="3896596"/>
                </a:lnTo>
                <a:lnTo>
                  <a:pt x="0" y="3896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333316" y="1341026"/>
            <a:ext cx="13621367" cy="942975"/>
          </a:xfrm>
          <a:prstGeom prst="rect">
            <a:avLst/>
          </a:prstGeom>
        </p:spPr>
        <p:txBody>
          <a:bodyPr anchor="t" rtlCol="false" tIns="0" lIns="0" bIns="0" rIns="0">
            <a:spAutoFit/>
          </a:bodyPr>
          <a:lstStyle/>
          <a:p>
            <a:pPr algn="ctr">
              <a:lnSpc>
                <a:spcPts val="7200"/>
              </a:lnSpc>
            </a:pPr>
            <a:r>
              <a:rPr lang="en-US" sz="6000">
                <a:solidFill>
                  <a:srgbClr val="00FFC5"/>
                </a:solidFill>
                <a:latin typeface="Arimo Bold"/>
              </a:rPr>
              <a:t>DUYỆT TỪNG PHẦN TỬ TRONG CÂY</a:t>
            </a:r>
          </a:p>
        </p:txBody>
      </p:sp>
      <p:sp>
        <p:nvSpPr>
          <p:cNvPr name="TextBox 9" id="9"/>
          <p:cNvSpPr txBox="true"/>
          <p:nvPr/>
        </p:nvSpPr>
        <p:spPr>
          <a:xfrm rot="0">
            <a:off x="3005025" y="5819700"/>
            <a:ext cx="3738750" cy="923775"/>
          </a:xfrm>
          <a:prstGeom prst="rect">
            <a:avLst/>
          </a:prstGeom>
        </p:spPr>
        <p:txBody>
          <a:bodyPr anchor="t" rtlCol="false" tIns="0" lIns="0" bIns="0" rIns="0">
            <a:spAutoFit/>
          </a:bodyPr>
          <a:lstStyle/>
          <a:p>
            <a:pPr algn="l">
              <a:lnSpc>
                <a:spcPts val="11519"/>
              </a:lnSpc>
            </a:pPr>
            <a:r>
              <a:rPr lang="en-US" sz="9600">
                <a:solidFill>
                  <a:srgbClr val="00FFC5"/>
                </a:solidFill>
                <a:latin typeface="Arimo"/>
              </a:rPr>
              <a:t>___</a:t>
            </a:r>
          </a:p>
        </p:txBody>
      </p:sp>
      <p:sp>
        <p:nvSpPr>
          <p:cNvPr name="TextBox 10" id="10"/>
          <p:cNvSpPr txBox="true"/>
          <p:nvPr/>
        </p:nvSpPr>
        <p:spPr>
          <a:xfrm rot="0">
            <a:off x="163980" y="3300284"/>
            <a:ext cx="5315629" cy="2886711"/>
          </a:xfrm>
          <a:prstGeom prst="rect">
            <a:avLst/>
          </a:prstGeom>
        </p:spPr>
        <p:txBody>
          <a:bodyPr anchor="t" rtlCol="false" tIns="0" lIns="0" bIns="0" rIns="0">
            <a:spAutoFit/>
          </a:bodyPr>
          <a:lstStyle/>
          <a:p>
            <a:pPr algn="l">
              <a:lnSpc>
                <a:spcPts val="5739"/>
              </a:lnSpc>
            </a:pPr>
            <a:r>
              <a:rPr lang="en-US" sz="4099">
                <a:solidFill>
                  <a:srgbClr val="FFFFFF"/>
                </a:solidFill>
                <a:latin typeface="Arimo Bold"/>
              </a:rPr>
              <a:t>Preorder Traversal</a:t>
            </a:r>
          </a:p>
          <a:p>
            <a:pPr algn="l">
              <a:lnSpc>
                <a:spcPts val="5739"/>
              </a:lnSpc>
            </a:pPr>
            <a:r>
              <a:rPr lang="en-US" sz="4099">
                <a:solidFill>
                  <a:srgbClr val="FFFFFF"/>
                </a:solidFill>
                <a:latin typeface="Arimo Bold"/>
              </a:rPr>
              <a:t>Inorder Traversal</a:t>
            </a:r>
          </a:p>
          <a:p>
            <a:pPr algn="l">
              <a:lnSpc>
                <a:spcPts val="5739"/>
              </a:lnSpc>
            </a:pPr>
            <a:r>
              <a:rPr lang="en-US" sz="4099">
                <a:solidFill>
                  <a:srgbClr val="FFFFFF"/>
                </a:solidFill>
                <a:latin typeface="Arimo Bold"/>
              </a:rPr>
              <a:t>Postorder Traversal</a:t>
            </a:r>
          </a:p>
          <a:p>
            <a:pPr algn="l">
              <a:lnSpc>
                <a:spcPts val="5739"/>
              </a:lnSpc>
            </a:pPr>
            <a:r>
              <a:rPr lang="en-US" sz="4099">
                <a:solidFill>
                  <a:srgbClr val="FFFFFF"/>
                </a:solidFill>
                <a:latin typeface="Arimo Bold"/>
              </a:rPr>
              <a:t>Level Traversal</a:t>
            </a:r>
          </a:p>
        </p:txBody>
      </p:sp>
      <p:grpSp>
        <p:nvGrpSpPr>
          <p:cNvPr name="Group 11" id="11"/>
          <p:cNvGrpSpPr/>
          <p:nvPr/>
        </p:nvGrpSpPr>
        <p:grpSpPr>
          <a:xfrm rot="0">
            <a:off x="1927120" y="1064968"/>
            <a:ext cx="14852571" cy="1523665"/>
            <a:chOff x="0" y="0"/>
            <a:chExt cx="17218547" cy="1766381"/>
          </a:xfrm>
        </p:grpSpPr>
        <p:sp>
          <p:nvSpPr>
            <p:cNvPr name="Freeform 12" id="12"/>
            <p:cNvSpPr/>
            <p:nvPr/>
          </p:nvSpPr>
          <p:spPr>
            <a:xfrm flipH="false" flipV="false" rot="0">
              <a:off x="1021" y="474"/>
              <a:ext cx="17217530" cy="1765908"/>
            </a:xfrm>
            <a:custGeom>
              <a:avLst/>
              <a:gdLst/>
              <a:ahLst/>
              <a:cxnLst/>
              <a:rect r="r" b="b" t="t" l="l"/>
              <a:pathLst>
                <a:path h="1765908" w="17217530">
                  <a:moveTo>
                    <a:pt x="17217530" y="94814"/>
                  </a:moveTo>
                  <a:lnTo>
                    <a:pt x="17217530" y="1671096"/>
                  </a:lnTo>
                  <a:cubicBezTo>
                    <a:pt x="17217530" y="1723481"/>
                    <a:pt x="17171855" y="1765908"/>
                    <a:pt x="17115455" y="1765908"/>
                  </a:cubicBezTo>
                  <a:lnTo>
                    <a:pt x="102080" y="1765908"/>
                  </a:lnTo>
                  <a:cubicBezTo>
                    <a:pt x="45680" y="1765908"/>
                    <a:pt x="0" y="1723481"/>
                    <a:pt x="0" y="1671096"/>
                  </a:cubicBezTo>
                  <a:lnTo>
                    <a:pt x="0" y="94814"/>
                  </a:lnTo>
                  <a:cubicBezTo>
                    <a:pt x="0" y="42429"/>
                    <a:pt x="45680" y="0"/>
                    <a:pt x="102080" y="0"/>
                  </a:cubicBezTo>
                  <a:lnTo>
                    <a:pt x="17115455" y="0"/>
                  </a:lnTo>
                  <a:cubicBezTo>
                    <a:pt x="17171855" y="0"/>
                    <a:pt x="17217530" y="42429"/>
                    <a:pt x="17217530" y="94814"/>
                  </a:cubicBezTo>
                  <a:moveTo>
                    <a:pt x="17013375" y="94814"/>
                  </a:moveTo>
                  <a:lnTo>
                    <a:pt x="17115455" y="94814"/>
                  </a:lnTo>
                  <a:lnTo>
                    <a:pt x="17115455" y="189628"/>
                  </a:lnTo>
                  <a:lnTo>
                    <a:pt x="102080" y="189628"/>
                  </a:lnTo>
                  <a:lnTo>
                    <a:pt x="102080" y="94814"/>
                  </a:lnTo>
                  <a:lnTo>
                    <a:pt x="204159" y="94814"/>
                  </a:lnTo>
                  <a:lnTo>
                    <a:pt x="204159" y="1671096"/>
                  </a:lnTo>
                  <a:lnTo>
                    <a:pt x="102080" y="1671096"/>
                  </a:lnTo>
                  <a:lnTo>
                    <a:pt x="102080" y="1576282"/>
                  </a:lnTo>
                  <a:lnTo>
                    <a:pt x="17115455" y="1576282"/>
                  </a:lnTo>
                  <a:lnTo>
                    <a:pt x="17115455" y="1671096"/>
                  </a:lnTo>
                  <a:lnTo>
                    <a:pt x="17013375" y="1671096"/>
                  </a:lnTo>
                  <a:lnTo>
                    <a:pt x="17013375" y="94814"/>
                  </a:lnTo>
                  <a:close/>
                </a:path>
              </a:pathLst>
            </a:custGeom>
            <a:solidFill>
              <a:srgbClr val="EC008C"/>
            </a:solid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8715550"/>
            <a:ext cx="13267812" cy="1570736"/>
            <a:chOff x="0" y="0"/>
            <a:chExt cx="17690416" cy="2094315"/>
          </a:xfrm>
        </p:grpSpPr>
        <p:sp>
          <p:nvSpPr>
            <p:cNvPr name="Freeform 3" id="3"/>
            <p:cNvSpPr/>
            <p:nvPr/>
          </p:nvSpPr>
          <p:spPr>
            <a:xfrm flipH="false" flipV="false" rot="0">
              <a:off x="0" y="127"/>
              <a:ext cx="17689449" cy="2094230"/>
            </a:xfrm>
            <a:custGeom>
              <a:avLst/>
              <a:gdLst/>
              <a:ahLst/>
              <a:cxnLst/>
              <a:rect r="r" b="b" t="t" l="l"/>
              <a:pathLst>
                <a:path h="2094230" w="17689449">
                  <a:moveTo>
                    <a:pt x="0" y="0"/>
                  </a:moveTo>
                  <a:lnTo>
                    <a:pt x="0" y="2094230"/>
                  </a:lnTo>
                  <a:lnTo>
                    <a:pt x="17689449" y="2094230"/>
                  </a:lnTo>
                  <a:lnTo>
                    <a:pt x="17689449" y="0"/>
                  </a:lnTo>
                  <a:close/>
                </a:path>
              </a:pathLst>
            </a:custGeom>
            <a:solidFill>
              <a:srgbClr val="EC008C"/>
            </a:solidFill>
          </p:spPr>
        </p:sp>
      </p:grpSp>
      <p:grpSp>
        <p:nvGrpSpPr>
          <p:cNvPr name="Group 4" id="4"/>
          <p:cNvGrpSpPr/>
          <p:nvPr/>
        </p:nvGrpSpPr>
        <p:grpSpPr>
          <a:xfrm rot="0">
            <a:off x="16711150" y="8715550"/>
            <a:ext cx="1576862" cy="1570736"/>
            <a:chOff x="0" y="0"/>
            <a:chExt cx="2102483" cy="2094315"/>
          </a:xfrm>
        </p:grpSpPr>
        <p:sp>
          <p:nvSpPr>
            <p:cNvPr name="Freeform 5" id="5"/>
            <p:cNvSpPr/>
            <p:nvPr/>
          </p:nvSpPr>
          <p:spPr>
            <a:xfrm flipH="false" flipV="false" rot="0">
              <a:off x="0" y="127"/>
              <a:ext cx="2102358" cy="2094230"/>
            </a:xfrm>
            <a:custGeom>
              <a:avLst/>
              <a:gdLst/>
              <a:ahLst/>
              <a:cxnLst/>
              <a:rect r="r" b="b" t="t" l="l"/>
              <a:pathLst>
                <a:path h="2094230" w="2102358">
                  <a:moveTo>
                    <a:pt x="0" y="0"/>
                  </a:moveTo>
                  <a:lnTo>
                    <a:pt x="0" y="2094230"/>
                  </a:lnTo>
                  <a:lnTo>
                    <a:pt x="2102358" y="2094230"/>
                  </a:lnTo>
                  <a:lnTo>
                    <a:pt x="2102358" y="0"/>
                  </a:lnTo>
                  <a:close/>
                </a:path>
              </a:pathLst>
            </a:custGeom>
            <a:solidFill>
              <a:srgbClr val="FFFFFF"/>
            </a:solidFill>
          </p:spPr>
        </p:sp>
      </p:grpSp>
      <p:grpSp>
        <p:nvGrpSpPr>
          <p:cNvPr name="Group 6" id="6"/>
          <p:cNvGrpSpPr/>
          <p:nvPr/>
        </p:nvGrpSpPr>
        <p:grpSpPr>
          <a:xfrm rot="0">
            <a:off x="3847400" y="0"/>
            <a:ext cx="14440442" cy="5448280"/>
            <a:chOff x="0" y="0"/>
            <a:chExt cx="19253923" cy="7264373"/>
          </a:xfrm>
        </p:grpSpPr>
        <p:sp>
          <p:nvSpPr>
            <p:cNvPr name="Freeform 7" id="7"/>
            <p:cNvSpPr/>
            <p:nvPr/>
          </p:nvSpPr>
          <p:spPr>
            <a:xfrm flipH="false" flipV="false" rot="0">
              <a:off x="381" y="0"/>
              <a:ext cx="19253582" cy="7264400"/>
            </a:xfrm>
            <a:custGeom>
              <a:avLst/>
              <a:gdLst/>
              <a:ahLst/>
              <a:cxnLst/>
              <a:rect r="r" b="b" t="t" l="l"/>
              <a:pathLst>
                <a:path h="7264400" w="19253582">
                  <a:moveTo>
                    <a:pt x="0" y="0"/>
                  </a:moveTo>
                  <a:lnTo>
                    <a:pt x="0" y="7264400"/>
                  </a:lnTo>
                  <a:lnTo>
                    <a:pt x="19253582" y="7264400"/>
                  </a:lnTo>
                  <a:lnTo>
                    <a:pt x="19253582" y="0"/>
                  </a:lnTo>
                  <a:close/>
                </a:path>
              </a:pathLst>
            </a:custGeom>
            <a:solidFill>
              <a:srgbClr val="00FFC5"/>
            </a:solidFill>
          </p:spPr>
        </p:sp>
      </p:grpSp>
      <p:sp>
        <p:nvSpPr>
          <p:cNvPr name="TextBox 8" id="8"/>
          <p:cNvSpPr txBox="true"/>
          <p:nvPr/>
        </p:nvSpPr>
        <p:spPr>
          <a:xfrm rot="0">
            <a:off x="5111625" y="6686275"/>
            <a:ext cx="8064750" cy="857250"/>
          </a:xfrm>
          <a:prstGeom prst="rect">
            <a:avLst/>
          </a:prstGeom>
        </p:spPr>
        <p:txBody>
          <a:bodyPr anchor="t" rtlCol="false" tIns="0" lIns="0" bIns="0" rIns="0">
            <a:spAutoFit/>
          </a:bodyPr>
          <a:lstStyle/>
          <a:p>
            <a:pPr algn="ctr">
              <a:lnSpc>
                <a:spcPts val="3359"/>
              </a:lnSpc>
            </a:pPr>
            <a:r>
              <a:rPr lang="en-US" sz="2799">
                <a:solidFill>
                  <a:srgbClr val="FFFFFF"/>
                </a:solidFill>
                <a:latin typeface="Arimo"/>
              </a:rPr>
              <a:t>CREDITS: This presentation template was created by Dkhoa</a:t>
            </a:r>
          </a:p>
        </p:txBody>
      </p:sp>
      <p:grpSp>
        <p:nvGrpSpPr>
          <p:cNvPr name="Group 9" id="9"/>
          <p:cNvGrpSpPr/>
          <p:nvPr/>
        </p:nvGrpSpPr>
        <p:grpSpPr>
          <a:xfrm rot="0">
            <a:off x="14754400" y="4179900"/>
            <a:ext cx="3533408" cy="713702"/>
            <a:chOff x="0" y="0"/>
            <a:chExt cx="4711211" cy="951603"/>
          </a:xfrm>
        </p:grpSpPr>
        <p:sp>
          <p:nvSpPr>
            <p:cNvPr name="Freeform 10" id="10"/>
            <p:cNvSpPr/>
            <p:nvPr/>
          </p:nvSpPr>
          <p:spPr>
            <a:xfrm flipH="false" flipV="false" rot="0">
              <a:off x="254" y="0"/>
              <a:ext cx="4710684" cy="951230"/>
            </a:xfrm>
            <a:custGeom>
              <a:avLst/>
              <a:gdLst/>
              <a:ahLst/>
              <a:cxnLst/>
              <a:rect r="r" b="b" t="t" l="l"/>
              <a:pathLst>
                <a:path h="951230" w="4710684">
                  <a:moveTo>
                    <a:pt x="0" y="0"/>
                  </a:moveTo>
                  <a:lnTo>
                    <a:pt x="0" y="951230"/>
                  </a:lnTo>
                  <a:lnTo>
                    <a:pt x="4710684" y="951230"/>
                  </a:lnTo>
                  <a:lnTo>
                    <a:pt x="4710684" y="0"/>
                  </a:lnTo>
                  <a:close/>
                </a:path>
              </a:pathLst>
            </a:custGeom>
            <a:solidFill>
              <a:srgbClr val="FFFFFF">
                <a:alpha val="12157"/>
              </a:srgbClr>
            </a:solidFill>
          </p:spPr>
        </p:sp>
      </p:grpSp>
      <p:grpSp>
        <p:nvGrpSpPr>
          <p:cNvPr name="Group 11" id="11"/>
          <p:cNvGrpSpPr/>
          <p:nvPr/>
        </p:nvGrpSpPr>
        <p:grpSpPr>
          <a:xfrm rot="0">
            <a:off x="714050" y="4179900"/>
            <a:ext cx="4143502" cy="713702"/>
            <a:chOff x="0" y="0"/>
            <a:chExt cx="5524669" cy="951603"/>
          </a:xfrm>
        </p:grpSpPr>
        <p:sp>
          <p:nvSpPr>
            <p:cNvPr name="Freeform 12" id="12"/>
            <p:cNvSpPr/>
            <p:nvPr/>
          </p:nvSpPr>
          <p:spPr>
            <a:xfrm flipH="false" flipV="false" rot="0">
              <a:off x="1270" y="0"/>
              <a:ext cx="5522087" cy="951230"/>
            </a:xfrm>
            <a:custGeom>
              <a:avLst/>
              <a:gdLst/>
              <a:ahLst/>
              <a:cxnLst/>
              <a:rect r="r" b="b" t="t" l="l"/>
              <a:pathLst>
                <a:path h="951230" w="5522087">
                  <a:moveTo>
                    <a:pt x="0" y="0"/>
                  </a:moveTo>
                  <a:lnTo>
                    <a:pt x="0" y="951230"/>
                  </a:lnTo>
                  <a:lnTo>
                    <a:pt x="5522087" y="951230"/>
                  </a:lnTo>
                  <a:lnTo>
                    <a:pt x="5522087" y="0"/>
                  </a:lnTo>
                  <a:close/>
                </a:path>
              </a:pathLst>
            </a:custGeom>
            <a:solidFill>
              <a:srgbClr val="FFFFFF">
                <a:alpha val="1569"/>
              </a:srgbClr>
            </a:solidFill>
          </p:spPr>
        </p:sp>
      </p:grpSp>
      <p:grpSp>
        <p:nvGrpSpPr>
          <p:cNvPr name="Group 13" id="13"/>
          <p:cNvGrpSpPr/>
          <p:nvPr/>
        </p:nvGrpSpPr>
        <p:grpSpPr>
          <a:xfrm rot="0">
            <a:off x="13620556" y="3000900"/>
            <a:ext cx="2208308" cy="713744"/>
            <a:chOff x="0" y="0"/>
            <a:chExt cx="2944411" cy="951659"/>
          </a:xfrm>
        </p:grpSpPr>
        <p:sp>
          <p:nvSpPr>
            <p:cNvPr name="Freeform 14" id="14"/>
            <p:cNvSpPr/>
            <p:nvPr/>
          </p:nvSpPr>
          <p:spPr>
            <a:xfrm flipH="false" flipV="false" rot="0">
              <a:off x="0" y="0"/>
              <a:ext cx="2944241" cy="951357"/>
            </a:xfrm>
            <a:custGeom>
              <a:avLst/>
              <a:gdLst/>
              <a:ahLst/>
              <a:cxnLst/>
              <a:rect r="r" b="b" t="t" l="l"/>
              <a:pathLst>
                <a:path h="951357" w="2944241">
                  <a:moveTo>
                    <a:pt x="0" y="0"/>
                  </a:moveTo>
                  <a:lnTo>
                    <a:pt x="0" y="951357"/>
                  </a:lnTo>
                  <a:lnTo>
                    <a:pt x="2944241" y="951357"/>
                  </a:lnTo>
                  <a:lnTo>
                    <a:pt x="2944241" y="0"/>
                  </a:lnTo>
                  <a:close/>
                </a:path>
              </a:pathLst>
            </a:custGeom>
            <a:solidFill>
              <a:srgbClr val="FFFFFF">
                <a:alpha val="5882"/>
              </a:srgbClr>
            </a:solidFill>
          </p:spPr>
        </p:sp>
      </p:grpSp>
      <p:grpSp>
        <p:nvGrpSpPr>
          <p:cNvPr name="Group 15" id="15"/>
          <p:cNvGrpSpPr/>
          <p:nvPr/>
        </p:nvGrpSpPr>
        <p:grpSpPr>
          <a:xfrm rot="0">
            <a:off x="13792058" y="5358600"/>
            <a:ext cx="4495610" cy="710900"/>
            <a:chOff x="0" y="0"/>
            <a:chExt cx="5994147" cy="947867"/>
          </a:xfrm>
        </p:grpSpPr>
        <p:sp>
          <p:nvSpPr>
            <p:cNvPr name="Freeform 16" id="16"/>
            <p:cNvSpPr/>
            <p:nvPr/>
          </p:nvSpPr>
          <p:spPr>
            <a:xfrm flipH="false" flipV="false" rot="0">
              <a:off x="508" y="381"/>
              <a:ext cx="5993130" cy="947166"/>
            </a:xfrm>
            <a:custGeom>
              <a:avLst/>
              <a:gdLst/>
              <a:ahLst/>
              <a:cxnLst/>
              <a:rect r="r" b="b" t="t" l="l"/>
              <a:pathLst>
                <a:path h="947166" w="5993130">
                  <a:moveTo>
                    <a:pt x="0" y="0"/>
                  </a:moveTo>
                  <a:lnTo>
                    <a:pt x="0" y="947166"/>
                  </a:lnTo>
                  <a:lnTo>
                    <a:pt x="5993130" y="947166"/>
                  </a:lnTo>
                  <a:lnTo>
                    <a:pt x="5993130" y="0"/>
                  </a:lnTo>
                  <a:close/>
                </a:path>
              </a:pathLst>
            </a:custGeom>
            <a:solidFill>
              <a:srgbClr val="FFFFFF">
                <a:alpha val="5882"/>
              </a:srgbClr>
            </a:solidFill>
          </p:spPr>
        </p:sp>
      </p:grpSp>
      <p:grpSp>
        <p:nvGrpSpPr>
          <p:cNvPr name="Group 17" id="17"/>
          <p:cNvGrpSpPr/>
          <p:nvPr/>
        </p:nvGrpSpPr>
        <p:grpSpPr>
          <a:xfrm rot="0">
            <a:off x="16211158" y="3000900"/>
            <a:ext cx="2076596" cy="713744"/>
            <a:chOff x="0" y="0"/>
            <a:chExt cx="2768795" cy="951659"/>
          </a:xfrm>
        </p:grpSpPr>
        <p:sp>
          <p:nvSpPr>
            <p:cNvPr name="Freeform 18" id="18"/>
            <p:cNvSpPr/>
            <p:nvPr/>
          </p:nvSpPr>
          <p:spPr>
            <a:xfrm flipH="false" flipV="false" rot="0">
              <a:off x="1016" y="0"/>
              <a:ext cx="2767838" cy="951357"/>
            </a:xfrm>
            <a:custGeom>
              <a:avLst/>
              <a:gdLst/>
              <a:ahLst/>
              <a:cxnLst/>
              <a:rect r="r" b="b" t="t" l="l"/>
              <a:pathLst>
                <a:path h="951357" w="2767838">
                  <a:moveTo>
                    <a:pt x="0" y="0"/>
                  </a:moveTo>
                  <a:lnTo>
                    <a:pt x="0" y="951357"/>
                  </a:lnTo>
                  <a:lnTo>
                    <a:pt x="2767838" y="951357"/>
                  </a:lnTo>
                  <a:lnTo>
                    <a:pt x="2767838" y="0"/>
                  </a:lnTo>
                  <a:close/>
                </a:path>
              </a:pathLst>
            </a:custGeom>
            <a:solidFill>
              <a:srgbClr val="FFFFFF">
                <a:alpha val="56078"/>
              </a:srgbClr>
            </a:solidFill>
          </p:spPr>
        </p:sp>
      </p:grpSp>
      <p:grpSp>
        <p:nvGrpSpPr>
          <p:cNvPr name="Group 19" id="19"/>
          <p:cNvGrpSpPr/>
          <p:nvPr/>
        </p:nvGrpSpPr>
        <p:grpSpPr>
          <a:xfrm rot="0">
            <a:off x="13479578" y="6537550"/>
            <a:ext cx="2208256" cy="710900"/>
            <a:chOff x="0" y="0"/>
            <a:chExt cx="2944341" cy="947867"/>
          </a:xfrm>
        </p:grpSpPr>
        <p:sp>
          <p:nvSpPr>
            <p:cNvPr name="Freeform 20" id="20"/>
            <p:cNvSpPr/>
            <p:nvPr/>
          </p:nvSpPr>
          <p:spPr>
            <a:xfrm flipH="false" flipV="false" rot="0">
              <a:off x="127" y="381"/>
              <a:ext cx="2944241" cy="947166"/>
            </a:xfrm>
            <a:custGeom>
              <a:avLst/>
              <a:gdLst/>
              <a:ahLst/>
              <a:cxnLst/>
              <a:rect r="r" b="b" t="t" l="l"/>
              <a:pathLst>
                <a:path h="947166" w="2944241">
                  <a:moveTo>
                    <a:pt x="0" y="0"/>
                  </a:moveTo>
                  <a:lnTo>
                    <a:pt x="0" y="947166"/>
                  </a:lnTo>
                  <a:lnTo>
                    <a:pt x="2944241" y="947166"/>
                  </a:lnTo>
                  <a:lnTo>
                    <a:pt x="2944241" y="0"/>
                  </a:lnTo>
                  <a:close/>
                </a:path>
              </a:pathLst>
            </a:custGeom>
            <a:solidFill>
              <a:srgbClr val="FFFFFF">
                <a:alpha val="5882"/>
              </a:srgbClr>
            </a:solidFill>
          </p:spPr>
        </p:sp>
      </p:grpSp>
      <p:grpSp>
        <p:nvGrpSpPr>
          <p:cNvPr name="Group 21" id="21"/>
          <p:cNvGrpSpPr/>
          <p:nvPr/>
        </p:nvGrpSpPr>
        <p:grpSpPr>
          <a:xfrm rot="0">
            <a:off x="36" y="6537550"/>
            <a:ext cx="2076596" cy="710900"/>
            <a:chOff x="0" y="0"/>
            <a:chExt cx="2768795" cy="947867"/>
          </a:xfrm>
        </p:grpSpPr>
        <p:sp>
          <p:nvSpPr>
            <p:cNvPr name="Freeform 22" id="22"/>
            <p:cNvSpPr/>
            <p:nvPr/>
          </p:nvSpPr>
          <p:spPr>
            <a:xfrm flipH="false" flipV="false" rot="0">
              <a:off x="0" y="381"/>
              <a:ext cx="2767838" cy="947166"/>
            </a:xfrm>
            <a:custGeom>
              <a:avLst/>
              <a:gdLst/>
              <a:ahLst/>
              <a:cxnLst/>
              <a:rect r="r" b="b" t="t" l="l"/>
              <a:pathLst>
                <a:path h="947166" w="2767838">
                  <a:moveTo>
                    <a:pt x="0" y="0"/>
                  </a:moveTo>
                  <a:lnTo>
                    <a:pt x="0" y="947166"/>
                  </a:lnTo>
                  <a:lnTo>
                    <a:pt x="2767838" y="947166"/>
                  </a:lnTo>
                  <a:lnTo>
                    <a:pt x="2767838" y="0"/>
                  </a:lnTo>
                  <a:close/>
                </a:path>
              </a:pathLst>
            </a:custGeom>
            <a:solidFill>
              <a:srgbClr val="FFFFFF">
                <a:alpha val="50196"/>
              </a:srgbClr>
            </a:solidFill>
          </p:spPr>
        </p:sp>
      </p:grpSp>
      <p:grpSp>
        <p:nvGrpSpPr>
          <p:cNvPr name="Group 23" id="23"/>
          <p:cNvGrpSpPr/>
          <p:nvPr/>
        </p:nvGrpSpPr>
        <p:grpSpPr>
          <a:xfrm rot="0">
            <a:off x="20" y="3000912"/>
            <a:ext cx="2208276" cy="713716"/>
            <a:chOff x="0" y="0"/>
            <a:chExt cx="2944368" cy="951621"/>
          </a:xfrm>
        </p:grpSpPr>
        <p:sp>
          <p:nvSpPr>
            <p:cNvPr name="Freeform 24" id="24"/>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alpha val="5882"/>
              </a:srgbClr>
            </a:solidFill>
          </p:spPr>
        </p:sp>
      </p:grpSp>
      <p:grpSp>
        <p:nvGrpSpPr>
          <p:cNvPr name="Group 25" id="25"/>
          <p:cNvGrpSpPr/>
          <p:nvPr/>
        </p:nvGrpSpPr>
        <p:grpSpPr>
          <a:xfrm rot="0">
            <a:off x="2599944" y="3000900"/>
            <a:ext cx="981242" cy="713744"/>
            <a:chOff x="0" y="0"/>
            <a:chExt cx="1308323" cy="951659"/>
          </a:xfrm>
        </p:grpSpPr>
        <p:sp>
          <p:nvSpPr>
            <p:cNvPr name="Freeform 26" id="26"/>
            <p:cNvSpPr/>
            <p:nvPr/>
          </p:nvSpPr>
          <p:spPr>
            <a:xfrm flipH="false" flipV="false" rot="0">
              <a:off x="0" y="0"/>
              <a:ext cx="1308354" cy="951357"/>
            </a:xfrm>
            <a:custGeom>
              <a:avLst/>
              <a:gdLst/>
              <a:ahLst/>
              <a:cxnLst/>
              <a:rect r="r" b="b" t="t" l="l"/>
              <a:pathLst>
                <a:path h="951357" w="1308354">
                  <a:moveTo>
                    <a:pt x="0" y="0"/>
                  </a:moveTo>
                  <a:lnTo>
                    <a:pt x="0" y="951357"/>
                  </a:lnTo>
                  <a:lnTo>
                    <a:pt x="1308354" y="951357"/>
                  </a:lnTo>
                  <a:lnTo>
                    <a:pt x="1308354" y="0"/>
                  </a:lnTo>
                  <a:close/>
                </a:path>
              </a:pathLst>
            </a:custGeom>
            <a:solidFill>
              <a:srgbClr val="FFFFFF">
                <a:alpha val="5882"/>
              </a:srgbClr>
            </a:solidFill>
          </p:spPr>
        </p:sp>
      </p:grpSp>
      <p:sp>
        <p:nvSpPr>
          <p:cNvPr name="TextBox 27" id="27"/>
          <p:cNvSpPr txBox="true"/>
          <p:nvPr/>
        </p:nvSpPr>
        <p:spPr>
          <a:xfrm rot="0">
            <a:off x="5995125" y="1453825"/>
            <a:ext cx="6297750" cy="1193250"/>
          </a:xfrm>
          <a:prstGeom prst="rect">
            <a:avLst/>
          </a:prstGeom>
        </p:spPr>
        <p:txBody>
          <a:bodyPr anchor="t" rtlCol="false" tIns="0" lIns="0" bIns="0" rIns="0">
            <a:spAutoFit/>
          </a:bodyPr>
          <a:lstStyle/>
          <a:p>
            <a:pPr algn="ctr">
              <a:lnSpc>
                <a:spcPts val="10320"/>
              </a:lnSpc>
            </a:pPr>
            <a:r>
              <a:rPr lang="en-US" sz="8600">
                <a:solidFill>
                  <a:srgbClr val="1B1464"/>
                </a:solidFill>
                <a:latin typeface="Arimo Bold"/>
              </a:rPr>
              <a:t>THANKS!</a:t>
            </a:r>
          </a:p>
        </p:txBody>
      </p:sp>
      <p:sp>
        <p:nvSpPr>
          <p:cNvPr name="TextBox 28" id="28"/>
          <p:cNvSpPr txBox="true"/>
          <p:nvPr/>
        </p:nvSpPr>
        <p:spPr>
          <a:xfrm rot="0">
            <a:off x="4965792" y="3118949"/>
            <a:ext cx="8546524" cy="1228725"/>
          </a:xfrm>
          <a:prstGeom prst="rect">
            <a:avLst/>
          </a:prstGeom>
        </p:spPr>
        <p:txBody>
          <a:bodyPr anchor="t" rtlCol="false" tIns="0" lIns="0" bIns="0" rIns="0">
            <a:spAutoFit/>
          </a:bodyPr>
          <a:lstStyle/>
          <a:p>
            <a:pPr algn="ctr">
              <a:lnSpc>
                <a:spcPts val="4754"/>
              </a:lnSpc>
            </a:pPr>
            <a:r>
              <a:rPr lang="en-US" sz="3961">
                <a:solidFill>
                  <a:srgbClr val="1B1464"/>
                </a:solidFill>
                <a:latin typeface="Arimo Bold"/>
              </a:rPr>
              <a:t>Xin cảm ơn cô và các bạn đã dành thời gian quan tâm và theo dõi !</a:t>
            </a:r>
          </a:p>
        </p:txBody>
      </p:sp>
      <p:sp>
        <p:nvSpPr>
          <p:cNvPr name="Freeform 29" id="29"/>
          <p:cNvSpPr/>
          <p:nvPr/>
        </p:nvSpPr>
        <p:spPr>
          <a:xfrm flipH="false" flipV="false" rot="0">
            <a:off x="8076196" y="5852624"/>
            <a:ext cx="2135608" cy="607956"/>
          </a:xfrm>
          <a:custGeom>
            <a:avLst/>
            <a:gdLst/>
            <a:ahLst/>
            <a:cxnLst/>
            <a:rect r="r" b="b" t="t" l="l"/>
            <a:pathLst>
              <a:path h="607956" w="2135608">
                <a:moveTo>
                  <a:pt x="0" y="0"/>
                </a:moveTo>
                <a:lnTo>
                  <a:pt x="2135608" y="0"/>
                </a:lnTo>
                <a:lnTo>
                  <a:pt x="2135608" y="607956"/>
                </a:lnTo>
                <a:lnTo>
                  <a:pt x="0" y="6079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031650"/>
            <a:ext cx="5886254" cy="482810"/>
            <a:chOff x="0" y="0"/>
            <a:chExt cx="7848339" cy="643747"/>
          </a:xfrm>
        </p:grpSpPr>
        <p:sp>
          <p:nvSpPr>
            <p:cNvPr name="Freeform 3" id="3"/>
            <p:cNvSpPr/>
            <p:nvPr/>
          </p:nvSpPr>
          <p:spPr>
            <a:xfrm flipH="false" flipV="false" rot="0">
              <a:off x="0" y="127"/>
              <a:ext cx="7848346" cy="643509"/>
            </a:xfrm>
            <a:custGeom>
              <a:avLst/>
              <a:gdLst/>
              <a:ahLst/>
              <a:cxnLst/>
              <a:rect r="r" b="b" t="t" l="l"/>
              <a:pathLst>
                <a:path h="643509" w="7848346">
                  <a:moveTo>
                    <a:pt x="0" y="0"/>
                  </a:moveTo>
                  <a:lnTo>
                    <a:pt x="0" y="643509"/>
                  </a:lnTo>
                  <a:lnTo>
                    <a:pt x="7848346" y="643509"/>
                  </a:lnTo>
                  <a:lnTo>
                    <a:pt x="7848346" y="0"/>
                  </a:lnTo>
                  <a:close/>
                </a:path>
              </a:pathLst>
            </a:custGeom>
            <a:solidFill>
              <a:srgbClr val="EC008C"/>
            </a:solidFill>
          </p:spPr>
        </p:sp>
      </p:grpSp>
      <p:grpSp>
        <p:nvGrpSpPr>
          <p:cNvPr name="Group 4" id="4"/>
          <p:cNvGrpSpPr/>
          <p:nvPr/>
        </p:nvGrpSpPr>
        <p:grpSpPr>
          <a:xfrm rot="0">
            <a:off x="15049502" y="7775100"/>
            <a:ext cx="3238572" cy="482810"/>
            <a:chOff x="0" y="0"/>
            <a:chExt cx="4318096" cy="643747"/>
          </a:xfrm>
        </p:grpSpPr>
        <p:sp>
          <p:nvSpPr>
            <p:cNvPr name="Freeform 5" id="5"/>
            <p:cNvSpPr/>
            <p:nvPr/>
          </p:nvSpPr>
          <p:spPr>
            <a:xfrm flipH="false" flipV="false" rot="0">
              <a:off x="0" y="127"/>
              <a:ext cx="4318127" cy="643509"/>
            </a:xfrm>
            <a:custGeom>
              <a:avLst/>
              <a:gdLst/>
              <a:ahLst/>
              <a:cxnLst/>
              <a:rect r="r" b="b" t="t" l="l"/>
              <a:pathLst>
                <a:path h="643509" w="4318127">
                  <a:moveTo>
                    <a:pt x="0" y="0"/>
                  </a:moveTo>
                  <a:lnTo>
                    <a:pt x="0" y="643509"/>
                  </a:lnTo>
                  <a:lnTo>
                    <a:pt x="4318127" y="643509"/>
                  </a:lnTo>
                  <a:lnTo>
                    <a:pt x="4318127" y="0"/>
                  </a:lnTo>
                  <a:close/>
                </a:path>
              </a:pathLst>
            </a:custGeom>
            <a:solidFill>
              <a:srgbClr val="00FFC5"/>
            </a:solidFill>
          </p:spPr>
        </p:sp>
      </p:grpSp>
      <p:sp>
        <p:nvSpPr>
          <p:cNvPr name="Freeform 6" id="6"/>
          <p:cNvSpPr/>
          <p:nvPr/>
        </p:nvSpPr>
        <p:spPr>
          <a:xfrm flipH="false" flipV="false" rot="0">
            <a:off x="9618749" y="3273055"/>
            <a:ext cx="8669251" cy="5368775"/>
          </a:xfrm>
          <a:custGeom>
            <a:avLst/>
            <a:gdLst/>
            <a:ahLst/>
            <a:cxnLst/>
            <a:rect r="r" b="b" t="t" l="l"/>
            <a:pathLst>
              <a:path h="5368775" w="8669251">
                <a:moveTo>
                  <a:pt x="0" y="0"/>
                </a:moveTo>
                <a:lnTo>
                  <a:pt x="8669251" y="0"/>
                </a:lnTo>
                <a:lnTo>
                  <a:pt x="8669251" y="5368775"/>
                </a:lnTo>
                <a:lnTo>
                  <a:pt x="0" y="5368775"/>
                </a:lnTo>
                <a:lnTo>
                  <a:pt x="0" y="0"/>
                </a:lnTo>
                <a:close/>
              </a:path>
            </a:pathLst>
          </a:custGeom>
          <a:blipFill>
            <a:blip r:embed="rId3"/>
            <a:stretch>
              <a:fillRect l="0" t="0" r="0" b="0"/>
            </a:stretch>
          </a:blipFill>
        </p:spPr>
      </p:sp>
      <p:sp>
        <p:nvSpPr>
          <p:cNvPr name="TextBox 7" id="7"/>
          <p:cNvSpPr txBox="true"/>
          <p:nvPr/>
        </p:nvSpPr>
        <p:spPr>
          <a:xfrm rot="0">
            <a:off x="579341" y="3874539"/>
            <a:ext cx="8564659" cy="5189122"/>
          </a:xfrm>
          <a:prstGeom prst="rect">
            <a:avLst/>
          </a:prstGeom>
        </p:spPr>
        <p:txBody>
          <a:bodyPr anchor="t" rtlCol="false" tIns="0" lIns="0" bIns="0" rIns="0">
            <a:spAutoFit/>
          </a:bodyPr>
          <a:lstStyle/>
          <a:p>
            <a:pPr algn="l">
              <a:lnSpc>
                <a:spcPts val="5885"/>
              </a:lnSpc>
            </a:pPr>
            <a:r>
              <a:rPr lang="en-US" sz="4203">
                <a:solidFill>
                  <a:srgbClr val="FFFFFF"/>
                </a:solidFill>
                <a:latin typeface="Arimo Bold"/>
              </a:rPr>
              <a:t>Duyệt theo thứ tự trước (preorder traversal): Trong phương pháp này, trước khi duyệt một nút, ta truy cập nút hiện tại đầu tiên, sau đó duyệt qua cây con trái của nút, và cuối cùng là cây con phải của nút.</a:t>
            </a:r>
          </a:p>
        </p:txBody>
      </p:sp>
      <p:sp>
        <p:nvSpPr>
          <p:cNvPr name="TextBox 8" id="8"/>
          <p:cNvSpPr txBox="true"/>
          <p:nvPr/>
        </p:nvSpPr>
        <p:spPr>
          <a:xfrm rot="0">
            <a:off x="1310423" y="1928337"/>
            <a:ext cx="14818644" cy="942975"/>
          </a:xfrm>
          <a:prstGeom prst="rect">
            <a:avLst/>
          </a:prstGeom>
        </p:spPr>
        <p:txBody>
          <a:bodyPr anchor="t" rtlCol="false" tIns="0" lIns="0" bIns="0" rIns="0">
            <a:spAutoFit/>
          </a:bodyPr>
          <a:lstStyle/>
          <a:p>
            <a:pPr algn="l">
              <a:lnSpc>
                <a:spcPts val="7200"/>
              </a:lnSpc>
            </a:pPr>
            <a:r>
              <a:rPr lang="en-US" sz="6000">
                <a:solidFill>
                  <a:srgbClr val="00FFC5"/>
                </a:solidFill>
                <a:latin typeface="Arimo Bold Italics"/>
              </a:rPr>
              <a:t>PREORDER TRAVERSAL</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031650"/>
            <a:ext cx="5886254" cy="482810"/>
            <a:chOff x="0" y="0"/>
            <a:chExt cx="7848339" cy="643747"/>
          </a:xfrm>
        </p:grpSpPr>
        <p:sp>
          <p:nvSpPr>
            <p:cNvPr name="Freeform 3" id="3"/>
            <p:cNvSpPr/>
            <p:nvPr/>
          </p:nvSpPr>
          <p:spPr>
            <a:xfrm flipH="false" flipV="false" rot="0">
              <a:off x="0" y="127"/>
              <a:ext cx="7848346" cy="643509"/>
            </a:xfrm>
            <a:custGeom>
              <a:avLst/>
              <a:gdLst/>
              <a:ahLst/>
              <a:cxnLst/>
              <a:rect r="r" b="b" t="t" l="l"/>
              <a:pathLst>
                <a:path h="643509" w="7848346">
                  <a:moveTo>
                    <a:pt x="0" y="0"/>
                  </a:moveTo>
                  <a:lnTo>
                    <a:pt x="0" y="643509"/>
                  </a:lnTo>
                  <a:lnTo>
                    <a:pt x="7848346" y="643509"/>
                  </a:lnTo>
                  <a:lnTo>
                    <a:pt x="7848346" y="0"/>
                  </a:lnTo>
                  <a:close/>
                </a:path>
              </a:pathLst>
            </a:custGeom>
            <a:solidFill>
              <a:srgbClr val="EC008C"/>
            </a:solidFill>
          </p:spPr>
        </p:sp>
      </p:grpSp>
      <p:grpSp>
        <p:nvGrpSpPr>
          <p:cNvPr name="Group 4" id="4"/>
          <p:cNvGrpSpPr/>
          <p:nvPr/>
        </p:nvGrpSpPr>
        <p:grpSpPr>
          <a:xfrm rot="0">
            <a:off x="15049502" y="7775100"/>
            <a:ext cx="3238572" cy="482810"/>
            <a:chOff x="0" y="0"/>
            <a:chExt cx="4318096" cy="643747"/>
          </a:xfrm>
        </p:grpSpPr>
        <p:sp>
          <p:nvSpPr>
            <p:cNvPr name="Freeform 5" id="5"/>
            <p:cNvSpPr/>
            <p:nvPr/>
          </p:nvSpPr>
          <p:spPr>
            <a:xfrm flipH="false" flipV="false" rot="0">
              <a:off x="0" y="127"/>
              <a:ext cx="4318127" cy="643509"/>
            </a:xfrm>
            <a:custGeom>
              <a:avLst/>
              <a:gdLst/>
              <a:ahLst/>
              <a:cxnLst/>
              <a:rect r="r" b="b" t="t" l="l"/>
              <a:pathLst>
                <a:path h="643509" w="4318127">
                  <a:moveTo>
                    <a:pt x="0" y="0"/>
                  </a:moveTo>
                  <a:lnTo>
                    <a:pt x="0" y="643509"/>
                  </a:lnTo>
                  <a:lnTo>
                    <a:pt x="4318127" y="643509"/>
                  </a:lnTo>
                  <a:lnTo>
                    <a:pt x="4318127" y="0"/>
                  </a:lnTo>
                  <a:close/>
                </a:path>
              </a:pathLst>
            </a:custGeom>
            <a:solidFill>
              <a:srgbClr val="00FFC5"/>
            </a:solidFill>
          </p:spPr>
        </p:sp>
      </p:grpSp>
      <p:sp>
        <p:nvSpPr>
          <p:cNvPr name="TextBox 6" id="6"/>
          <p:cNvSpPr txBox="true"/>
          <p:nvPr/>
        </p:nvSpPr>
        <p:spPr>
          <a:xfrm rot="0">
            <a:off x="579341" y="3825319"/>
            <a:ext cx="8564659" cy="4446172"/>
          </a:xfrm>
          <a:prstGeom prst="rect">
            <a:avLst/>
          </a:prstGeom>
        </p:spPr>
        <p:txBody>
          <a:bodyPr anchor="t" rtlCol="false" tIns="0" lIns="0" bIns="0" rIns="0">
            <a:spAutoFit/>
          </a:bodyPr>
          <a:lstStyle/>
          <a:p>
            <a:pPr algn="l">
              <a:lnSpc>
                <a:spcPts val="5885"/>
              </a:lnSpc>
            </a:pPr>
            <a:r>
              <a:rPr lang="en-US" sz="4203">
                <a:solidFill>
                  <a:srgbClr val="FFFFFF"/>
                </a:solidFill>
                <a:latin typeface="Arimo Bold"/>
              </a:rPr>
              <a:t>Duyệt theo thứ tự giữa (inorder traversal): Trong phương pháp này, ta trước tiên duyệt qua cây con trái của nút, sau đó truy cập nút hiện tại, và cuối cùng là cây con phải của nút.</a:t>
            </a:r>
          </a:p>
        </p:txBody>
      </p:sp>
      <p:sp>
        <p:nvSpPr>
          <p:cNvPr name="TextBox 7" id="7"/>
          <p:cNvSpPr txBox="true"/>
          <p:nvPr/>
        </p:nvSpPr>
        <p:spPr>
          <a:xfrm rot="0">
            <a:off x="1310423" y="1928337"/>
            <a:ext cx="14818644" cy="942975"/>
          </a:xfrm>
          <a:prstGeom prst="rect">
            <a:avLst/>
          </a:prstGeom>
        </p:spPr>
        <p:txBody>
          <a:bodyPr anchor="t" rtlCol="false" tIns="0" lIns="0" bIns="0" rIns="0">
            <a:spAutoFit/>
          </a:bodyPr>
          <a:lstStyle/>
          <a:p>
            <a:pPr algn="l">
              <a:lnSpc>
                <a:spcPts val="7200"/>
              </a:lnSpc>
            </a:pPr>
            <a:r>
              <a:rPr lang="en-US" sz="6000">
                <a:solidFill>
                  <a:srgbClr val="00FFC5"/>
                </a:solidFill>
                <a:latin typeface="Arimo Bold Italics"/>
              </a:rPr>
              <a:t>INORDER TRAVERSAL</a:t>
            </a:r>
          </a:p>
        </p:txBody>
      </p:sp>
      <p:sp>
        <p:nvSpPr>
          <p:cNvPr name="TextBox 8" id="8"/>
          <p:cNvSpPr txBox="true"/>
          <p:nvPr/>
        </p:nvSpPr>
        <p:spPr>
          <a:xfrm rot="0">
            <a:off x="579341" y="8576291"/>
            <a:ext cx="6991853" cy="1478707"/>
          </a:xfrm>
          <a:prstGeom prst="rect">
            <a:avLst/>
          </a:prstGeom>
        </p:spPr>
        <p:txBody>
          <a:bodyPr anchor="t" rtlCol="false" tIns="0" lIns="0" bIns="0" rIns="0">
            <a:spAutoFit/>
          </a:bodyPr>
          <a:lstStyle/>
          <a:p>
            <a:pPr algn="l">
              <a:lnSpc>
                <a:spcPts val="5877"/>
              </a:lnSpc>
            </a:pPr>
            <a:r>
              <a:rPr lang="en-US" sz="4198">
                <a:solidFill>
                  <a:srgbClr val="FFFFFF"/>
                </a:solidFill>
                <a:latin typeface="Arimo Bold"/>
              </a:rPr>
              <a:t>=&gt; Duyệt các phần tử theo thứ tự từ bé đến lớn.</a:t>
            </a:r>
          </a:p>
        </p:txBody>
      </p:sp>
      <p:sp>
        <p:nvSpPr>
          <p:cNvPr name="Freeform 9" id="9"/>
          <p:cNvSpPr/>
          <p:nvPr/>
        </p:nvSpPr>
        <p:spPr>
          <a:xfrm flipH="false" flipV="false" rot="0">
            <a:off x="9144074" y="3514460"/>
            <a:ext cx="9144000" cy="5265384"/>
          </a:xfrm>
          <a:custGeom>
            <a:avLst/>
            <a:gdLst/>
            <a:ahLst/>
            <a:cxnLst/>
            <a:rect r="r" b="b" t="t" l="l"/>
            <a:pathLst>
              <a:path h="5265384" w="9144000">
                <a:moveTo>
                  <a:pt x="0" y="0"/>
                </a:moveTo>
                <a:lnTo>
                  <a:pt x="9144000" y="0"/>
                </a:lnTo>
                <a:lnTo>
                  <a:pt x="9144000" y="5265384"/>
                </a:lnTo>
                <a:lnTo>
                  <a:pt x="0" y="5265384"/>
                </a:lnTo>
                <a:lnTo>
                  <a:pt x="0" y="0"/>
                </a:lnTo>
                <a:close/>
              </a:path>
            </a:pathLst>
          </a:custGeom>
          <a:blipFill>
            <a:blip r:embed="rId3"/>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031650"/>
            <a:ext cx="5886254" cy="482810"/>
            <a:chOff x="0" y="0"/>
            <a:chExt cx="7848339" cy="643747"/>
          </a:xfrm>
        </p:grpSpPr>
        <p:sp>
          <p:nvSpPr>
            <p:cNvPr name="Freeform 3" id="3"/>
            <p:cNvSpPr/>
            <p:nvPr/>
          </p:nvSpPr>
          <p:spPr>
            <a:xfrm flipH="false" flipV="false" rot="0">
              <a:off x="0" y="127"/>
              <a:ext cx="7848346" cy="643509"/>
            </a:xfrm>
            <a:custGeom>
              <a:avLst/>
              <a:gdLst/>
              <a:ahLst/>
              <a:cxnLst/>
              <a:rect r="r" b="b" t="t" l="l"/>
              <a:pathLst>
                <a:path h="643509" w="7848346">
                  <a:moveTo>
                    <a:pt x="0" y="0"/>
                  </a:moveTo>
                  <a:lnTo>
                    <a:pt x="0" y="643509"/>
                  </a:lnTo>
                  <a:lnTo>
                    <a:pt x="7848346" y="643509"/>
                  </a:lnTo>
                  <a:lnTo>
                    <a:pt x="7848346" y="0"/>
                  </a:lnTo>
                  <a:close/>
                </a:path>
              </a:pathLst>
            </a:custGeom>
            <a:solidFill>
              <a:srgbClr val="EC008C"/>
            </a:solidFill>
          </p:spPr>
        </p:sp>
      </p:grpSp>
      <p:grpSp>
        <p:nvGrpSpPr>
          <p:cNvPr name="Group 4" id="4"/>
          <p:cNvGrpSpPr/>
          <p:nvPr/>
        </p:nvGrpSpPr>
        <p:grpSpPr>
          <a:xfrm rot="0">
            <a:off x="15049502" y="7775100"/>
            <a:ext cx="3238572" cy="482810"/>
            <a:chOff x="0" y="0"/>
            <a:chExt cx="4318096" cy="643747"/>
          </a:xfrm>
        </p:grpSpPr>
        <p:sp>
          <p:nvSpPr>
            <p:cNvPr name="Freeform 5" id="5"/>
            <p:cNvSpPr/>
            <p:nvPr/>
          </p:nvSpPr>
          <p:spPr>
            <a:xfrm flipH="false" flipV="false" rot="0">
              <a:off x="0" y="127"/>
              <a:ext cx="4318127" cy="643509"/>
            </a:xfrm>
            <a:custGeom>
              <a:avLst/>
              <a:gdLst/>
              <a:ahLst/>
              <a:cxnLst/>
              <a:rect r="r" b="b" t="t" l="l"/>
              <a:pathLst>
                <a:path h="643509" w="4318127">
                  <a:moveTo>
                    <a:pt x="0" y="0"/>
                  </a:moveTo>
                  <a:lnTo>
                    <a:pt x="0" y="643509"/>
                  </a:lnTo>
                  <a:lnTo>
                    <a:pt x="4318127" y="643509"/>
                  </a:lnTo>
                  <a:lnTo>
                    <a:pt x="4318127" y="0"/>
                  </a:lnTo>
                  <a:close/>
                </a:path>
              </a:pathLst>
            </a:custGeom>
            <a:solidFill>
              <a:srgbClr val="00FFC5"/>
            </a:solidFill>
          </p:spPr>
        </p:sp>
      </p:grpSp>
      <p:sp>
        <p:nvSpPr>
          <p:cNvPr name="Freeform 6" id="6"/>
          <p:cNvSpPr/>
          <p:nvPr/>
        </p:nvSpPr>
        <p:spPr>
          <a:xfrm flipH="false" flipV="false" rot="0">
            <a:off x="9144000" y="3273055"/>
            <a:ext cx="9144000" cy="5509846"/>
          </a:xfrm>
          <a:custGeom>
            <a:avLst/>
            <a:gdLst/>
            <a:ahLst/>
            <a:cxnLst/>
            <a:rect r="r" b="b" t="t" l="l"/>
            <a:pathLst>
              <a:path h="5509846" w="9144000">
                <a:moveTo>
                  <a:pt x="0" y="0"/>
                </a:moveTo>
                <a:lnTo>
                  <a:pt x="9144000" y="0"/>
                </a:lnTo>
                <a:lnTo>
                  <a:pt x="9144000" y="5509846"/>
                </a:lnTo>
                <a:lnTo>
                  <a:pt x="0" y="5509846"/>
                </a:lnTo>
                <a:lnTo>
                  <a:pt x="0" y="0"/>
                </a:lnTo>
                <a:close/>
              </a:path>
            </a:pathLst>
          </a:custGeom>
          <a:blipFill>
            <a:blip r:embed="rId3"/>
            <a:stretch>
              <a:fillRect l="0" t="0" r="0" b="0"/>
            </a:stretch>
          </a:blipFill>
        </p:spPr>
      </p:sp>
      <p:sp>
        <p:nvSpPr>
          <p:cNvPr name="TextBox 7" id="7"/>
          <p:cNvSpPr txBox="true"/>
          <p:nvPr/>
        </p:nvSpPr>
        <p:spPr>
          <a:xfrm rot="0">
            <a:off x="369935" y="3811738"/>
            <a:ext cx="8564659" cy="4446172"/>
          </a:xfrm>
          <a:prstGeom prst="rect">
            <a:avLst/>
          </a:prstGeom>
        </p:spPr>
        <p:txBody>
          <a:bodyPr anchor="t" rtlCol="false" tIns="0" lIns="0" bIns="0" rIns="0">
            <a:spAutoFit/>
          </a:bodyPr>
          <a:lstStyle/>
          <a:p>
            <a:pPr algn="l">
              <a:lnSpc>
                <a:spcPts val="5885"/>
              </a:lnSpc>
            </a:pPr>
            <a:r>
              <a:rPr lang="en-US" sz="4203">
                <a:solidFill>
                  <a:srgbClr val="FFFFFF"/>
                </a:solidFill>
                <a:latin typeface="Arimo Bold"/>
              </a:rPr>
              <a:t>Duyệt theo thứ tự sau (postorder traversal): Trong phương pháp này, ta trước tiên duyệt qua cây con trái của nút, sau đó là cây con phải của nút, và cuối cùng là truy cập nút hiện tại.</a:t>
            </a:r>
          </a:p>
        </p:txBody>
      </p:sp>
      <p:sp>
        <p:nvSpPr>
          <p:cNvPr name="TextBox 8" id="8"/>
          <p:cNvSpPr txBox="true"/>
          <p:nvPr/>
        </p:nvSpPr>
        <p:spPr>
          <a:xfrm rot="0">
            <a:off x="1310423" y="1928337"/>
            <a:ext cx="14818644" cy="942975"/>
          </a:xfrm>
          <a:prstGeom prst="rect">
            <a:avLst/>
          </a:prstGeom>
        </p:spPr>
        <p:txBody>
          <a:bodyPr anchor="t" rtlCol="false" tIns="0" lIns="0" bIns="0" rIns="0">
            <a:spAutoFit/>
          </a:bodyPr>
          <a:lstStyle/>
          <a:p>
            <a:pPr algn="l">
              <a:lnSpc>
                <a:spcPts val="7200"/>
              </a:lnSpc>
            </a:pPr>
            <a:r>
              <a:rPr lang="en-US" sz="6000">
                <a:solidFill>
                  <a:srgbClr val="00FFC5"/>
                </a:solidFill>
                <a:latin typeface="Arimo Bold Italics"/>
              </a:rPr>
              <a:t>POSTORDER TRAVERSAL</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2351081"/>
            <a:ext cx="5886254" cy="482810"/>
            <a:chOff x="0" y="0"/>
            <a:chExt cx="7848339" cy="643747"/>
          </a:xfrm>
        </p:grpSpPr>
        <p:sp>
          <p:nvSpPr>
            <p:cNvPr name="Freeform 3" id="3"/>
            <p:cNvSpPr/>
            <p:nvPr/>
          </p:nvSpPr>
          <p:spPr>
            <a:xfrm flipH="false" flipV="false" rot="0">
              <a:off x="0" y="127"/>
              <a:ext cx="7848346" cy="643509"/>
            </a:xfrm>
            <a:custGeom>
              <a:avLst/>
              <a:gdLst/>
              <a:ahLst/>
              <a:cxnLst/>
              <a:rect r="r" b="b" t="t" l="l"/>
              <a:pathLst>
                <a:path h="643509" w="7848346">
                  <a:moveTo>
                    <a:pt x="0" y="0"/>
                  </a:moveTo>
                  <a:lnTo>
                    <a:pt x="0" y="643509"/>
                  </a:lnTo>
                  <a:lnTo>
                    <a:pt x="7848346" y="643509"/>
                  </a:lnTo>
                  <a:lnTo>
                    <a:pt x="7848346" y="0"/>
                  </a:lnTo>
                  <a:close/>
                </a:path>
              </a:pathLst>
            </a:custGeom>
            <a:solidFill>
              <a:srgbClr val="EC008C"/>
            </a:solidFill>
          </p:spPr>
        </p:sp>
      </p:grpSp>
      <p:grpSp>
        <p:nvGrpSpPr>
          <p:cNvPr name="Group 4" id="4"/>
          <p:cNvGrpSpPr/>
          <p:nvPr/>
        </p:nvGrpSpPr>
        <p:grpSpPr>
          <a:xfrm rot="0">
            <a:off x="15049502" y="7775100"/>
            <a:ext cx="3238572" cy="482810"/>
            <a:chOff x="0" y="0"/>
            <a:chExt cx="4318096" cy="643747"/>
          </a:xfrm>
        </p:grpSpPr>
        <p:sp>
          <p:nvSpPr>
            <p:cNvPr name="Freeform 5" id="5"/>
            <p:cNvSpPr/>
            <p:nvPr/>
          </p:nvSpPr>
          <p:spPr>
            <a:xfrm flipH="false" flipV="false" rot="0">
              <a:off x="0" y="127"/>
              <a:ext cx="4318127" cy="643509"/>
            </a:xfrm>
            <a:custGeom>
              <a:avLst/>
              <a:gdLst/>
              <a:ahLst/>
              <a:cxnLst/>
              <a:rect r="r" b="b" t="t" l="l"/>
              <a:pathLst>
                <a:path h="643509" w="4318127">
                  <a:moveTo>
                    <a:pt x="0" y="0"/>
                  </a:moveTo>
                  <a:lnTo>
                    <a:pt x="0" y="643509"/>
                  </a:lnTo>
                  <a:lnTo>
                    <a:pt x="4318127" y="643509"/>
                  </a:lnTo>
                  <a:lnTo>
                    <a:pt x="4318127" y="0"/>
                  </a:lnTo>
                  <a:close/>
                </a:path>
              </a:pathLst>
            </a:custGeom>
            <a:solidFill>
              <a:srgbClr val="00FFC5"/>
            </a:solidFill>
          </p:spPr>
        </p:sp>
      </p:grpSp>
      <p:sp>
        <p:nvSpPr>
          <p:cNvPr name="TextBox 6" id="6"/>
          <p:cNvSpPr txBox="true"/>
          <p:nvPr/>
        </p:nvSpPr>
        <p:spPr>
          <a:xfrm rot="0">
            <a:off x="1028700" y="3251756"/>
            <a:ext cx="16591933" cy="5195096"/>
          </a:xfrm>
          <a:prstGeom prst="rect">
            <a:avLst/>
          </a:prstGeom>
        </p:spPr>
        <p:txBody>
          <a:bodyPr anchor="t" rtlCol="false" tIns="0" lIns="0" bIns="0" rIns="0">
            <a:spAutoFit/>
          </a:bodyPr>
          <a:lstStyle/>
          <a:p>
            <a:pPr algn="l">
              <a:lnSpc>
                <a:spcPts val="5976"/>
              </a:lnSpc>
            </a:pPr>
            <a:r>
              <a:rPr lang="en-US" sz="4268">
                <a:solidFill>
                  <a:srgbClr val="FFFFFF"/>
                </a:solidFill>
                <a:latin typeface="Arimo Bold"/>
              </a:rPr>
              <a:t>Duyệt cây theo tầng (level order traversal) là một phương pháp để duyệt qua tất cả các nút của cây nhị phân theo từng tầng, từ trên xuống dưới và từ trái sang phải. Trong quá trình duyệt này, chúng ta duyệt qua các nút từ cấp độ thấp nhất (gốc) đến cấp độ cao nhất (các nút lá) trên mỗi tầng của cây.</a:t>
            </a:r>
          </a:p>
          <a:p>
            <a:pPr algn="l">
              <a:lnSpc>
                <a:spcPts val="6276"/>
              </a:lnSpc>
            </a:pPr>
          </a:p>
          <a:p>
            <a:pPr algn="l">
              <a:lnSpc>
                <a:spcPts val="5136"/>
              </a:lnSpc>
            </a:pPr>
          </a:p>
        </p:txBody>
      </p:sp>
      <p:sp>
        <p:nvSpPr>
          <p:cNvPr name="TextBox 7" id="7"/>
          <p:cNvSpPr txBox="true"/>
          <p:nvPr/>
        </p:nvSpPr>
        <p:spPr>
          <a:xfrm rot="0">
            <a:off x="1310423" y="1247768"/>
            <a:ext cx="14818644" cy="942975"/>
          </a:xfrm>
          <a:prstGeom prst="rect">
            <a:avLst/>
          </a:prstGeom>
        </p:spPr>
        <p:txBody>
          <a:bodyPr anchor="t" rtlCol="false" tIns="0" lIns="0" bIns="0" rIns="0">
            <a:spAutoFit/>
          </a:bodyPr>
          <a:lstStyle/>
          <a:p>
            <a:pPr algn="l">
              <a:lnSpc>
                <a:spcPts val="7200"/>
              </a:lnSpc>
            </a:pPr>
            <a:r>
              <a:rPr lang="en-US" sz="6000">
                <a:solidFill>
                  <a:srgbClr val="00FFC5"/>
                </a:solidFill>
                <a:latin typeface="Arimo Bold Italics"/>
              </a:rPr>
              <a:t>LEVEL TRAVERSAL</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4754400" y="4179900"/>
            <a:ext cx="3533408" cy="713702"/>
            <a:chOff x="0" y="0"/>
            <a:chExt cx="4711211" cy="951603"/>
          </a:xfrm>
        </p:grpSpPr>
        <p:sp>
          <p:nvSpPr>
            <p:cNvPr name="Freeform 3" id="3"/>
            <p:cNvSpPr/>
            <p:nvPr/>
          </p:nvSpPr>
          <p:spPr>
            <a:xfrm flipH="false" flipV="false" rot="0">
              <a:off x="254" y="0"/>
              <a:ext cx="4710684" cy="951230"/>
            </a:xfrm>
            <a:custGeom>
              <a:avLst/>
              <a:gdLst/>
              <a:ahLst/>
              <a:cxnLst/>
              <a:rect r="r" b="b" t="t" l="l"/>
              <a:pathLst>
                <a:path h="951230" w="4710684">
                  <a:moveTo>
                    <a:pt x="0" y="0"/>
                  </a:moveTo>
                  <a:lnTo>
                    <a:pt x="0" y="951230"/>
                  </a:lnTo>
                  <a:lnTo>
                    <a:pt x="4710684" y="951230"/>
                  </a:lnTo>
                  <a:lnTo>
                    <a:pt x="4710684" y="0"/>
                  </a:lnTo>
                  <a:close/>
                </a:path>
              </a:pathLst>
            </a:custGeom>
            <a:solidFill>
              <a:srgbClr val="FFFFFF">
                <a:alpha val="12157"/>
              </a:srgbClr>
            </a:solidFill>
          </p:spPr>
        </p:sp>
      </p:grpSp>
      <p:grpSp>
        <p:nvGrpSpPr>
          <p:cNvPr name="Group 4" id="4"/>
          <p:cNvGrpSpPr/>
          <p:nvPr/>
        </p:nvGrpSpPr>
        <p:grpSpPr>
          <a:xfrm rot="0">
            <a:off x="714050" y="4179900"/>
            <a:ext cx="4143502" cy="713702"/>
            <a:chOff x="0" y="0"/>
            <a:chExt cx="5524669" cy="951603"/>
          </a:xfrm>
        </p:grpSpPr>
        <p:sp>
          <p:nvSpPr>
            <p:cNvPr name="Freeform 5" id="5"/>
            <p:cNvSpPr/>
            <p:nvPr/>
          </p:nvSpPr>
          <p:spPr>
            <a:xfrm flipH="false" flipV="false" rot="0">
              <a:off x="1270" y="0"/>
              <a:ext cx="5522087" cy="951230"/>
            </a:xfrm>
            <a:custGeom>
              <a:avLst/>
              <a:gdLst/>
              <a:ahLst/>
              <a:cxnLst/>
              <a:rect r="r" b="b" t="t" l="l"/>
              <a:pathLst>
                <a:path h="951230" w="5522087">
                  <a:moveTo>
                    <a:pt x="0" y="0"/>
                  </a:moveTo>
                  <a:lnTo>
                    <a:pt x="0" y="951230"/>
                  </a:lnTo>
                  <a:lnTo>
                    <a:pt x="5522087" y="951230"/>
                  </a:lnTo>
                  <a:lnTo>
                    <a:pt x="5522087" y="0"/>
                  </a:lnTo>
                  <a:close/>
                </a:path>
              </a:pathLst>
            </a:custGeom>
            <a:solidFill>
              <a:srgbClr val="FFFFFF">
                <a:alpha val="1569"/>
              </a:srgbClr>
            </a:solidFill>
          </p:spPr>
        </p:sp>
      </p:grpSp>
      <p:grpSp>
        <p:nvGrpSpPr>
          <p:cNvPr name="Group 6" id="6"/>
          <p:cNvGrpSpPr/>
          <p:nvPr/>
        </p:nvGrpSpPr>
        <p:grpSpPr>
          <a:xfrm rot="0">
            <a:off x="13620556" y="3000900"/>
            <a:ext cx="2208308" cy="713744"/>
            <a:chOff x="0" y="0"/>
            <a:chExt cx="2944411" cy="951659"/>
          </a:xfrm>
        </p:grpSpPr>
        <p:sp>
          <p:nvSpPr>
            <p:cNvPr name="Freeform 7" id="7"/>
            <p:cNvSpPr/>
            <p:nvPr/>
          </p:nvSpPr>
          <p:spPr>
            <a:xfrm flipH="false" flipV="false" rot="0">
              <a:off x="0" y="0"/>
              <a:ext cx="2944241" cy="951357"/>
            </a:xfrm>
            <a:custGeom>
              <a:avLst/>
              <a:gdLst/>
              <a:ahLst/>
              <a:cxnLst/>
              <a:rect r="r" b="b" t="t" l="l"/>
              <a:pathLst>
                <a:path h="951357" w="2944241">
                  <a:moveTo>
                    <a:pt x="0" y="0"/>
                  </a:moveTo>
                  <a:lnTo>
                    <a:pt x="0" y="951357"/>
                  </a:lnTo>
                  <a:lnTo>
                    <a:pt x="2944241" y="951357"/>
                  </a:lnTo>
                  <a:lnTo>
                    <a:pt x="2944241" y="0"/>
                  </a:lnTo>
                  <a:close/>
                </a:path>
              </a:pathLst>
            </a:custGeom>
            <a:solidFill>
              <a:srgbClr val="FFFFFF">
                <a:alpha val="5882"/>
              </a:srgbClr>
            </a:solidFill>
          </p:spPr>
        </p:sp>
      </p:grpSp>
      <p:grpSp>
        <p:nvGrpSpPr>
          <p:cNvPr name="Group 8" id="8"/>
          <p:cNvGrpSpPr/>
          <p:nvPr/>
        </p:nvGrpSpPr>
        <p:grpSpPr>
          <a:xfrm rot="0">
            <a:off x="13792058" y="5358600"/>
            <a:ext cx="4495610" cy="710900"/>
            <a:chOff x="0" y="0"/>
            <a:chExt cx="5994147" cy="947867"/>
          </a:xfrm>
        </p:grpSpPr>
        <p:sp>
          <p:nvSpPr>
            <p:cNvPr name="Freeform 9" id="9"/>
            <p:cNvSpPr/>
            <p:nvPr/>
          </p:nvSpPr>
          <p:spPr>
            <a:xfrm flipH="false" flipV="false" rot="0">
              <a:off x="508" y="381"/>
              <a:ext cx="5993130" cy="947166"/>
            </a:xfrm>
            <a:custGeom>
              <a:avLst/>
              <a:gdLst/>
              <a:ahLst/>
              <a:cxnLst/>
              <a:rect r="r" b="b" t="t" l="l"/>
              <a:pathLst>
                <a:path h="947166" w="5993130">
                  <a:moveTo>
                    <a:pt x="0" y="0"/>
                  </a:moveTo>
                  <a:lnTo>
                    <a:pt x="0" y="947166"/>
                  </a:lnTo>
                  <a:lnTo>
                    <a:pt x="5993130" y="947166"/>
                  </a:lnTo>
                  <a:lnTo>
                    <a:pt x="5993130" y="0"/>
                  </a:lnTo>
                  <a:close/>
                </a:path>
              </a:pathLst>
            </a:custGeom>
            <a:solidFill>
              <a:srgbClr val="FFFFFF">
                <a:alpha val="5882"/>
              </a:srgbClr>
            </a:solidFill>
          </p:spPr>
        </p:sp>
      </p:grpSp>
      <p:grpSp>
        <p:nvGrpSpPr>
          <p:cNvPr name="Group 10" id="10"/>
          <p:cNvGrpSpPr/>
          <p:nvPr/>
        </p:nvGrpSpPr>
        <p:grpSpPr>
          <a:xfrm rot="0">
            <a:off x="16211158" y="3000900"/>
            <a:ext cx="2076596" cy="713744"/>
            <a:chOff x="0" y="0"/>
            <a:chExt cx="2768795" cy="951659"/>
          </a:xfrm>
        </p:grpSpPr>
        <p:sp>
          <p:nvSpPr>
            <p:cNvPr name="Freeform 11" id="11"/>
            <p:cNvSpPr/>
            <p:nvPr/>
          </p:nvSpPr>
          <p:spPr>
            <a:xfrm flipH="false" flipV="false" rot="0">
              <a:off x="1016" y="0"/>
              <a:ext cx="2767838" cy="951357"/>
            </a:xfrm>
            <a:custGeom>
              <a:avLst/>
              <a:gdLst/>
              <a:ahLst/>
              <a:cxnLst/>
              <a:rect r="r" b="b" t="t" l="l"/>
              <a:pathLst>
                <a:path h="951357" w="2767838">
                  <a:moveTo>
                    <a:pt x="0" y="0"/>
                  </a:moveTo>
                  <a:lnTo>
                    <a:pt x="0" y="951357"/>
                  </a:lnTo>
                  <a:lnTo>
                    <a:pt x="2767838" y="951357"/>
                  </a:lnTo>
                  <a:lnTo>
                    <a:pt x="2767838" y="0"/>
                  </a:lnTo>
                  <a:close/>
                </a:path>
              </a:pathLst>
            </a:custGeom>
            <a:solidFill>
              <a:srgbClr val="FFFFFF">
                <a:alpha val="56078"/>
              </a:srgbClr>
            </a:solidFill>
          </p:spPr>
        </p:sp>
      </p:grpSp>
      <p:grpSp>
        <p:nvGrpSpPr>
          <p:cNvPr name="Group 12" id="12"/>
          <p:cNvGrpSpPr/>
          <p:nvPr/>
        </p:nvGrpSpPr>
        <p:grpSpPr>
          <a:xfrm rot="0">
            <a:off x="13479578" y="6537550"/>
            <a:ext cx="2208256" cy="710900"/>
            <a:chOff x="0" y="0"/>
            <a:chExt cx="2944341" cy="947867"/>
          </a:xfrm>
        </p:grpSpPr>
        <p:sp>
          <p:nvSpPr>
            <p:cNvPr name="Freeform 13" id="13"/>
            <p:cNvSpPr/>
            <p:nvPr/>
          </p:nvSpPr>
          <p:spPr>
            <a:xfrm flipH="false" flipV="false" rot="0">
              <a:off x="127" y="381"/>
              <a:ext cx="2944241" cy="947166"/>
            </a:xfrm>
            <a:custGeom>
              <a:avLst/>
              <a:gdLst/>
              <a:ahLst/>
              <a:cxnLst/>
              <a:rect r="r" b="b" t="t" l="l"/>
              <a:pathLst>
                <a:path h="947166" w="2944241">
                  <a:moveTo>
                    <a:pt x="0" y="0"/>
                  </a:moveTo>
                  <a:lnTo>
                    <a:pt x="0" y="947166"/>
                  </a:lnTo>
                  <a:lnTo>
                    <a:pt x="2944241" y="947166"/>
                  </a:lnTo>
                  <a:lnTo>
                    <a:pt x="2944241" y="0"/>
                  </a:lnTo>
                  <a:close/>
                </a:path>
              </a:pathLst>
            </a:custGeom>
            <a:solidFill>
              <a:srgbClr val="FFFFFF">
                <a:alpha val="5882"/>
              </a:srgbClr>
            </a:solidFill>
          </p:spPr>
        </p:sp>
      </p:grpSp>
      <p:grpSp>
        <p:nvGrpSpPr>
          <p:cNvPr name="Group 14" id="14"/>
          <p:cNvGrpSpPr/>
          <p:nvPr/>
        </p:nvGrpSpPr>
        <p:grpSpPr>
          <a:xfrm rot="0">
            <a:off x="36" y="6537550"/>
            <a:ext cx="2076596" cy="710900"/>
            <a:chOff x="0" y="0"/>
            <a:chExt cx="2768795" cy="947867"/>
          </a:xfrm>
        </p:grpSpPr>
        <p:sp>
          <p:nvSpPr>
            <p:cNvPr name="Freeform 15" id="15"/>
            <p:cNvSpPr/>
            <p:nvPr/>
          </p:nvSpPr>
          <p:spPr>
            <a:xfrm flipH="false" flipV="false" rot="0">
              <a:off x="0" y="381"/>
              <a:ext cx="2767838" cy="947166"/>
            </a:xfrm>
            <a:custGeom>
              <a:avLst/>
              <a:gdLst/>
              <a:ahLst/>
              <a:cxnLst/>
              <a:rect r="r" b="b" t="t" l="l"/>
              <a:pathLst>
                <a:path h="947166" w="2767838">
                  <a:moveTo>
                    <a:pt x="0" y="0"/>
                  </a:moveTo>
                  <a:lnTo>
                    <a:pt x="0" y="947166"/>
                  </a:lnTo>
                  <a:lnTo>
                    <a:pt x="2767838" y="947166"/>
                  </a:lnTo>
                  <a:lnTo>
                    <a:pt x="2767838" y="0"/>
                  </a:lnTo>
                  <a:close/>
                </a:path>
              </a:pathLst>
            </a:custGeom>
            <a:solidFill>
              <a:srgbClr val="FFFFFF">
                <a:alpha val="50196"/>
              </a:srgbClr>
            </a:solidFill>
          </p:spPr>
        </p:sp>
      </p:grpSp>
      <p:grpSp>
        <p:nvGrpSpPr>
          <p:cNvPr name="Group 16" id="16"/>
          <p:cNvGrpSpPr/>
          <p:nvPr/>
        </p:nvGrpSpPr>
        <p:grpSpPr>
          <a:xfrm rot="0">
            <a:off x="20" y="3000912"/>
            <a:ext cx="2208276" cy="713716"/>
            <a:chOff x="0" y="0"/>
            <a:chExt cx="2944368" cy="951621"/>
          </a:xfrm>
        </p:grpSpPr>
        <p:sp>
          <p:nvSpPr>
            <p:cNvPr name="Freeform 17" id="17"/>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alpha val="5882"/>
              </a:srgbClr>
            </a:solidFill>
          </p:spPr>
        </p:sp>
      </p:grpSp>
      <p:grpSp>
        <p:nvGrpSpPr>
          <p:cNvPr name="Group 18" id="18"/>
          <p:cNvGrpSpPr/>
          <p:nvPr/>
        </p:nvGrpSpPr>
        <p:grpSpPr>
          <a:xfrm rot="0">
            <a:off x="2599944" y="3000900"/>
            <a:ext cx="981242" cy="713744"/>
            <a:chOff x="0" y="0"/>
            <a:chExt cx="1308323" cy="951659"/>
          </a:xfrm>
        </p:grpSpPr>
        <p:sp>
          <p:nvSpPr>
            <p:cNvPr name="Freeform 19" id="19"/>
            <p:cNvSpPr/>
            <p:nvPr/>
          </p:nvSpPr>
          <p:spPr>
            <a:xfrm flipH="false" flipV="false" rot="0">
              <a:off x="0" y="0"/>
              <a:ext cx="1308354" cy="951357"/>
            </a:xfrm>
            <a:custGeom>
              <a:avLst/>
              <a:gdLst/>
              <a:ahLst/>
              <a:cxnLst/>
              <a:rect r="r" b="b" t="t" l="l"/>
              <a:pathLst>
                <a:path h="951357" w="1308354">
                  <a:moveTo>
                    <a:pt x="0" y="0"/>
                  </a:moveTo>
                  <a:lnTo>
                    <a:pt x="0" y="951357"/>
                  </a:lnTo>
                  <a:lnTo>
                    <a:pt x="1308354" y="951357"/>
                  </a:lnTo>
                  <a:lnTo>
                    <a:pt x="1308354" y="0"/>
                  </a:lnTo>
                  <a:close/>
                </a:path>
              </a:pathLst>
            </a:custGeom>
            <a:solidFill>
              <a:srgbClr val="FFFFFF">
                <a:alpha val="5882"/>
              </a:srgbClr>
            </a:solidFill>
          </p:spPr>
        </p:sp>
      </p:grpSp>
      <p:sp>
        <p:nvSpPr>
          <p:cNvPr name="TextBox 20" id="20"/>
          <p:cNvSpPr txBox="true"/>
          <p:nvPr/>
        </p:nvSpPr>
        <p:spPr>
          <a:xfrm rot="0">
            <a:off x="6938925" y="1941775"/>
            <a:ext cx="4410150" cy="750600"/>
          </a:xfrm>
          <a:prstGeom prst="rect">
            <a:avLst/>
          </a:prstGeom>
        </p:spPr>
        <p:txBody>
          <a:bodyPr anchor="t" rtlCol="false" tIns="0" lIns="0" bIns="0" rIns="0">
            <a:spAutoFit/>
          </a:bodyPr>
          <a:lstStyle/>
          <a:p>
            <a:pPr algn="ctr">
              <a:lnSpc>
                <a:spcPts val="5280"/>
              </a:lnSpc>
            </a:pPr>
            <a:r>
              <a:rPr lang="en-US" sz="4400">
                <a:solidFill>
                  <a:srgbClr val="1B1464"/>
                </a:solidFill>
                <a:latin typeface="Arimo Bold"/>
              </a:rPr>
              <a:t>$96,290</a:t>
            </a:r>
          </a:p>
        </p:txBody>
      </p:sp>
      <p:sp>
        <p:nvSpPr>
          <p:cNvPr name="TextBox 21" id="21"/>
          <p:cNvSpPr txBox="true"/>
          <p:nvPr/>
        </p:nvSpPr>
        <p:spPr>
          <a:xfrm rot="0">
            <a:off x="1589233" y="1453350"/>
            <a:ext cx="15660223" cy="7791450"/>
          </a:xfrm>
          <a:prstGeom prst="rect">
            <a:avLst/>
          </a:prstGeom>
        </p:spPr>
        <p:txBody>
          <a:bodyPr anchor="t" rtlCol="false" tIns="0" lIns="0" bIns="0" rIns="0">
            <a:spAutoFit/>
          </a:bodyPr>
          <a:lstStyle/>
          <a:p>
            <a:pPr algn="l">
              <a:lnSpc>
                <a:spcPts val="5160"/>
              </a:lnSpc>
            </a:pPr>
            <a:r>
              <a:rPr lang="en-US" sz="4300">
                <a:solidFill>
                  <a:srgbClr val="FFFFFF"/>
                </a:solidFill>
                <a:latin typeface="Arimo Bold"/>
              </a:rPr>
              <a:t>Cụ thể, quá trình duyệt cây theo tầng có thể được thực hiện như sau:</a:t>
            </a:r>
          </a:p>
          <a:p>
            <a:pPr algn="l" marL="928371" indent="-464186" lvl="1">
              <a:lnSpc>
                <a:spcPts val="5160"/>
              </a:lnSpc>
              <a:buAutoNum type="arabicPeriod" startAt="1"/>
            </a:pPr>
            <a:r>
              <a:rPr lang="en-US" sz="4300">
                <a:solidFill>
                  <a:srgbClr val="FFFFFF"/>
                </a:solidFill>
                <a:latin typeface="Arimo Bold"/>
              </a:rPr>
              <a:t>Bắt đầu từ nút gốc của cây, thêm nút gốc vào một hàng đợi</a:t>
            </a:r>
            <a:r>
              <a:rPr lang="en-US" sz="4300">
                <a:solidFill>
                  <a:srgbClr val="FFFFFF"/>
                </a:solidFill>
                <a:latin typeface="Arimo Bold"/>
              </a:rPr>
              <a:t>.</a:t>
            </a:r>
          </a:p>
          <a:p>
            <a:pPr algn="l" marL="928371" indent="-464186" lvl="1">
              <a:lnSpc>
                <a:spcPts val="5160"/>
              </a:lnSpc>
              <a:buAutoNum type="arabicPeriod" startAt="1"/>
            </a:pPr>
            <a:r>
              <a:rPr lang="en-US" sz="4300">
                <a:solidFill>
                  <a:srgbClr val="FFFFFF"/>
                </a:solidFill>
                <a:latin typeface="Arimo Bold"/>
              </a:rPr>
              <a:t>Lặp lại các bước sau cho đến khi hàng đợi trống:</a:t>
            </a:r>
          </a:p>
          <a:p>
            <a:pPr algn="l" marL="1856742" indent="-618914" lvl="2">
              <a:lnSpc>
                <a:spcPts val="5160"/>
              </a:lnSpc>
              <a:buFont typeface="Arial"/>
              <a:buChar char="⚬"/>
            </a:pPr>
            <a:r>
              <a:rPr lang="en-US" sz="4300">
                <a:solidFill>
                  <a:srgbClr val="FFFFFF"/>
                </a:solidFill>
                <a:latin typeface="Arimo Bold"/>
              </a:rPr>
              <a:t>Lấy ra một nút từ đầu hàng đợi.</a:t>
            </a:r>
          </a:p>
          <a:p>
            <a:pPr algn="l" marL="1856742" indent="-618914" lvl="2">
              <a:lnSpc>
                <a:spcPts val="5160"/>
              </a:lnSpc>
              <a:buFont typeface="Arial"/>
              <a:buChar char="⚬"/>
            </a:pPr>
            <a:r>
              <a:rPr lang="en-US" sz="4300">
                <a:solidFill>
                  <a:srgbClr val="FFFFFF"/>
                </a:solidFill>
                <a:latin typeface="Arimo Bold"/>
              </a:rPr>
              <a:t>In giá trị của nút này.</a:t>
            </a:r>
          </a:p>
          <a:p>
            <a:pPr algn="l" marL="1856742" indent="-618914" lvl="2">
              <a:lnSpc>
                <a:spcPts val="5160"/>
              </a:lnSpc>
              <a:buFont typeface="Arial"/>
              <a:buChar char="⚬"/>
            </a:pPr>
            <a:r>
              <a:rPr lang="en-US" sz="4300">
                <a:solidFill>
                  <a:srgbClr val="FFFFFF"/>
                </a:solidFill>
                <a:latin typeface="Arimo Bold"/>
              </a:rPr>
              <a:t>Nếu nút này có các nút con, thêm các nút con của nút này vào hàng đợi.</a:t>
            </a:r>
          </a:p>
          <a:p>
            <a:pPr algn="l" marL="928371" indent="-464186" lvl="1">
              <a:lnSpc>
                <a:spcPts val="5160"/>
              </a:lnSpc>
              <a:buAutoNum type="arabicPeriod" startAt="1"/>
            </a:pPr>
            <a:r>
              <a:rPr lang="en-US" sz="4300">
                <a:solidFill>
                  <a:srgbClr val="FFFFFF"/>
                </a:solidFill>
                <a:latin typeface="Arimo Bold"/>
              </a:rPr>
              <a:t>Khi đã duyệt qua tất cả các nút của cây, quá trình duyệt kết thúc.</a:t>
            </a:r>
          </a:p>
          <a:p>
            <a:pPr algn="l">
              <a:lnSpc>
                <a:spcPts val="5159"/>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E2A47"/>
        </a:solidFill>
      </p:bgPr>
    </p:bg>
    <p:spTree>
      <p:nvGrpSpPr>
        <p:cNvPr id="1" name=""/>
        <p:cNvGrpSpPr/>
        <p:nvPr/>
      </p:nvGrpSpPr>
      <p:grpSpPr>
        <a:xfrm>
          <a:off x="0" y="0"/>
          <a:ext cx="0" cy="0"/>
          <a:chOff x="0" y="0"/>
          <a:chExt cx="0" cy="0"/>
        </a:xfrm>
      </p:grpSpPr>
      <p:grpSp>
        <p:nvGrpSpPr>
          <p:cNvPr name="Group 2" id="2"/>
          <p:cNvGrpSpPr/>
          <p:nvPr/>
        </p:nvGrpSpPr>
        <p:grpSpPr>
          <a:xfrm rot="0">
            <a:off x="15112156" y="8313502"/>
            <a:ext cx="3175844" cy="710630"/>
            <a:chOff x="0" y="0"/>
            <a:chExt cx="4234459" cy="947507"/>
          </a:xfrm>
        </p:grpSpPr>
        <p:sp>
          <p:nvSpPr>
            <p:cNvPr name="Freeform 3" id="3"/>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4" id="4"/>
          <p:cNvGrpSpPr/>
          <p:nvPr/>
        </p:nvGrpSpPr>
        <p:grpSpPr>
          <a:xfrm rot="0">
            <a:off x="254" y="9489382"/>
            <a:ext cx="2367480" cy="713716"/>
            <a:chOff x="0" y="0"/>
            <a:chExt cx="3156640" cy="951621"/>
          </a:xfrm>
        </p:grpSpPr>
        <p:sp>
          <p:nvSpPr>
            <p:cNvPr name="Freeform 5" id="5"/>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6" id="6"/>
          <p:cNvGrpSpPr/>
          <p:nvPr/>
        </p:nvGrpSpPr>
        <p:grpSpPr>
          <a:xfrm rot="0">
            <a:off x="254" y="8313502"/>
            <a:ext cx="3941514" cy="710630"/>
            <a:chOff x="0" y="0"/>
            <a:chExt cx="5255352" cy="947507"/>
          </a:xfrm>
        </p:grpSpPr>
        <p:sp>
          <p:nvSpPr>
            <p:cNvPr name="Freeform 7" id="7"/>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8" id="8"/>
          <p:cNvGrpSpPr/>
          <p:nvPr/>
        </p:nvGrpSpPr>
        <p:grpSpPr>
          <a:xfrm rot="0">
            <a:off x="4651772" y="8313502"/>
            <a:ext cx="1733494" cy="710630"/>
            <a:chOff x="0" y="0"/>
            <a:chExt cx="2311325" cy="947507"/>
          </a:xfrm>
        </p:grpSpPr>
        <p:sp>
          <p:nvSpPr>
            <p:cNvPr name="Freeform 9" id="9"/>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10" id="10"/>
          <p:cNvGrpSpPr/>
          <p:nvPr/>
        </p:nvGrpSpPr>
        <p:grpSpPr>
          <a:xfrm rot="0">
            <a:off x="11459046" y="8313502"/>
            <a:ext cx="3200278" cy="710630"/>
            <a:chOff x="0" y="0"/>
            <a:chExt cx="4267037" cy="947507"/>
          </a:xfrm>
        </p:grpSpPr>
        <p:sp>
          <p:nvSpPr>
            <p:cNvPr name="Freeform 11" id="11"/>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12" id="12"/>
          <p:cNvGrpSpPr/>
          <p:nvPr/>
        </p:nvGrpSpPr>
        <p:grpSpPr>
          <a:xfrm rot="0">
            <a:off x="3154398" y="9489378"/>
            <a:ext cx="6237540" cy="713702"/>
            <a:chOff x="0" y="0"/>
            <a:chExt cx="8316720" cy="951603"/>
          </a:xfrm>
        </p:grpSpPr>
        <p:sp>
          <p:nvSpPr>
            <p:cNvPr name="Freeform 13" id="13"/>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grpSp>
        <p:nvGrpSpPr>
          <p:cNvPr name="Group 14" id="14"/>
          <p:cNvGrpSpPr/>
          <p:nvPr/>
        </p:nvGrpSpPr>
        <p:grpSpPr>
          <a:xfrm rot="0">
            <a:off x="17427075" y="0"/>
            <a:ext cx="3175844" cy="710630"/>
            <a:chOff x="0" y="0"/>
            <a:chExt cx="4234459" cy="947507"/>
          </a:xfrm>
        </p:grpSpPr>
        <p:sp>
          <p:nvSpPr>
            <p:cNvPr name="Freeform 15" id="15"/>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16" id="16"/>
          <p:cNvGrpSpPr/>
          <p:nvPr/>
        </p:nvGrpSpPr>
        <p:grpSpPr>
          <a:xfrm rot="0">
            <a:off x="2315173" y="1175880"/>
            <a:ext cx="2367480" cy="713716"/>
            <a:chOff x="0" y="0"/>
            <a:chExt cx="3156640" cy="951621"/>
          </a:xfrm>
        </p:grpSpPr>
        <p:sp>
          <p:nvSpPr>
            <p:cNvPr name="Freeform 17" id="17"/>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18" id="18"/>
          <p:cNvGrpSpPr/>
          <p:nvPr/>
        </p:nvGrpSpPr>
        <p:grpSpPr>
          <a:xfrm rot="0">
            <a:off x="2315173" y="0"/>
            <a:ext cx="3941514" cy="710630"/>
            <a:chOff x="0" y="0"/>
            <a:chExt cx="5255352" cy="947507"/>
          </a:xfrm>
        </p:grpSpPr>
        <p:sp>
          <p:nvSpPr>
            <p:cNvPr name="Freeform 19" id="19"/>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20" id="20"/>
          <p:cNvGrpSpPr/>
          <p:nvPr/>
        </p:nvGrpSpPr>
        <p:grpSpPr>
          <a:xfrm rot="0">
            <a:off x="6966691" y="0"/>
            <a:ext cx="1733494" cy="710630"/>
            <a:chOff x="0" y="0"/>
            <a:chExt cx="2311325" cy="947507"/>
          </a:xfrm>
        </p:grpSpPr>
        <p:sp>
          <p:nvSpPr>
            <p:cNvPr name="Freeform 21" id="21"/>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22" id="22"/>
          <p:cNvGrpSpPr/>
          <p:nvPr/>
        </p:nvGrpSpPr>
        <p:grpSpPr>
          <a:xfrm rot="0">
            <a:off x="13773965" y="0"/>
            <a:ext cx="3200278" cy="710630"/>
            <a:chOff x="0" y="0"/>
            <a:chExt cx="4267037" cy="947507"/>
          </a:xfrm>
        </p:grpSpPr>
        <p:sp>
          <p:nvSpPr>
            <p:cNvPr name="Freeform 23" id="23"/>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24" id="24"/>
          <p:cNvGrpSpPr/>
          <p:nvPr/>
        </p:nvGrpSpPr>
        <p:grpSpPr>
          <a:xfrm rot="0">
            <a:off x="5469317" y="1175876"/>
            <a:ext cx="6237540" cy="713702"/>
            <a:chOff x="0" y="0"/>
            <a:chExt cx="8316720" cy="951603"/>
          </a:xfrm>
        </p:grpSpPr>
        <p:sp>
          <p:nvSpPr>
            <p:cNvPr name="Freeform 25" id="25"/>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grpSp>
        <p:nvGrpSpPr>
          <p:cNvPr name="Group 26" id="26"/>
          <p:cNvGrpSpPr/>
          <p:nvPr/>
        </p:nvGrpSpPr>
        <p:grpSpPr>
          <a:xfrm rot="0">
            <a:off x="-2016284" y="0"/>
            <a:ext cx="3200278" cy="710630"/>
            <a:chOff x="0" y="0"/>
            <a:chExt cx="4267037" cy="947507"/>
          </a:xfrm>
        </p:grpSpPr>
        <p:sp>
          <p:nvSpPr>
            <p:cNvPr name="Freeform 27" id="27"/>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sp>
        <p:nvSpPr>
          <p:cNvPr name="Freeform 28" id="28"/>
          <p:cNvSpPr/>
          <p:nvPr/>
        </p:nvSpPr>
        <p:spPr>
          <a:xfrm flipH="false" flipV="false" rot="0">
            <a:off x="520645" y="4346930"/>
            <a:ext cx="4804407" cy="1509238"/>
          </a:xfrm>
          <a:custGeom>
            <a:avLst/>
            <a:gdLst/>
            <a:ahLst/>
            <a:cxnLst/>
            <a:rect r="r" b="b" t="t" l="l"/>
            <a:pathLst>
              <a:path h="1509238" w="4804407">
                <a:moveTo>
                  <a:pt x="0" y="0"/>
                </a:moveTo>
                <a:lnTo>
                  <a:pt x="4804407" y="0"/>
                </a:lnTo>
                <a:lnTo>
                  <a:pt x="4804407" y="1509238"/>
                </a:lnTo>
                <a:lnTo>
                  <a:pt x="0" y="1509238"/>
                </a:lnTo>
                <a:lnTo>
                  <a:pt x="0" y="0"/>
                </a:lnTo>
                <a:close/>
              </a:path>
            </a:pathLst>
          </a:custGeom>
          <a:blipFill>
            <a:blip r:embed="rId3"/>
            <a:stretch>
              <a:fillRect l="0" t="0" r="0" b="0"/>
            </a:stretch>
          </a:blipFill>
        </p:spPr>
      </p:sp>
      <p:sp>
        <p:nvSpPr>
          <p:cNvPr name="Freeform 29" id="29"/>
          <p:cNvSpPr/>
          <p:nvPr/>
        </p:nvSpPr>
        <p:spPr>
          <a:xfrm flipH="false" flipV="false" rot="0">
            <a:off x="9106302" y="41433"/>
            <a:ext cx="9181698" cy="10161647"/>
          </a:xfrm>
          <a:custGeom>
            <a:avLst/>
            <a:gdLst/>
            <a:ahLst/>
            <a:cxnLst/>
            <a:rect r="r" b="b" t="t" l="l"/>
            <a:pathLst>
              <a:path h="10161647" w="9181698">
                <a:moveTo>
                  <a:pt x="0" y="0"/>
                </a:moveTo>
                <a:lnTo>
                  <a:pt x="9181698" y="0"/>
                </a:lnTo>
                <a:lnTo>
                  <a:pt x="9181698" y="10161647"/>
                </a:lnTo>
                <a:lnTo>
                  <a:pt x="0" y="10161647"/>
                </a:lnTo>
                <a:lnTo>
                  <a:pt x="0" y="0"/>
                </a:lnTo>
                <a:close/>
              </a:path>
            </a:pathLst>
          </a:custGeom>
          <a:blipFill>
            <a:blip r:embed="rId4"/>
            <a:stretch>
              <a:fillRect l="0" t="0" r="0" b="0"/>
            </a:stretch>
          </a:blipFill>
        </p:spPr>
      </p:sp>
      <p:sp>
        <p:nvSpPr>
          <p:cNvPr name="TextBox 30" id="30"/>
          <p:cNvSpPr txBox="true"/>
          <p:nvPr/>
        </p:nvSpPr>
        <p:spPr>
          <a:xfrm rot="0">
            <a:off x="327178" y="2777663"/>
            <a:ext cx="5191341" cy="1314450"/>
          </a:xfrm>
          <a:prstGeom prst="rect">
            <a:avLst/>
          </a:prstGeom>
        </p:spPr>
        <p:txBody>
          <a:bodyPr anchor="t" rtlCol="false" tIns="0" lIns="0" bIns="0" rIns="0">
            <a:spAutoFit/>
          </a:bodyPr>
          <a:lstStyle/>
          <a:p>
            <a:pPr algn="ctr">
              <a:lnSpc>
                <a:spcPts val="5155"/>
              </a:lnSpc>
              <a:spcBef>
                <a:spcPct val="0"/>
              </a:spcBef>
            </a:pPr>
            <a:r>
              <a:rPr lang="en-US" sz="4296">
                <a:solidFill>
                  <a:srgbClr val="FFFFFF"/>
                </a:solidFill>
                <a:latin typeface="Arimo"/>
              </a:rPr>
              <a:t>Cần phải k</a:t>
            </a:r>
            <a:r>
              <a:rPr lang="en-US" sz="4296">
                <a:solidFill>
                  <a:srgbClr val="FFFFFF"/>
                </a:solidFill>
                <a:latin typeface="Arimo"/>
              </a:rPr>
              <a:t>hai báo ctdl queue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6537550"/>
            <a:ext cx="1335302" cy="710900"/>
            <a:chOff x="0" y="0"/>
            <a:chExt cx="1780403" cy="947867"/>
          </a:xfrm>
        </p:grpSpPr>
        <p:sp>
          <p:nvSpPr>
            <p:cNvPr name="Freeform 3" id="3"/>
            <p:cNvSpPr/>
            <p:nvPr/>
          </p:nvSpPr>
          <p:spPr>
            <a:xfrm flipH="false" flipV="false" rot="0">
              <a:off x="0" y="381"/>
              <a:ext cx="1779778" cy="947166"/>
            </a:xfrm>
            <a:custGeom>
              <a:avLst/>
              <a:gdLst/>
              <a:ahLst/>
              <a:cxnLst/>
              <a:rect r="r" b="b" t="t" l="l"/>
              <a:pathLst>
                <a:path h="947166" w="1779778">
                  <a:moveTo>
                    <a:pt x="0" y="0"/>
                  </a:moveTo>
                  <a:lnTo>
                    <a:pt x="0" y="947166"/>
                  </a:lnTo>
                  <a:lnTo>
                    <a:pt x="1779778" y="947166"/>
                  </a:lnTo>
                  <a:lnTo>
                    <a:pt x="1779778" y="0"/>
                  </a:lnTo>
                  <a:close/>
                </a:path>
              </a:pathLst>
            </a:custGeom>
            <a:solidFill>
              <a:srgbClr val="FFFFFF"/>
            </a:solidFill>
          </p:spPr>
        </p:sp>
      </p:grpSp>
      <p:grpSp>
        <p:nvGrpSpPr>
          <p:cNvPr name="Group 4" id="4"/>
          <p:cNvGrpSpPr/>
          <p:nvPr/>
        </p:nvGrpSpPr>
        <p:grpSpPr>
          <a:xfrm rot="0">
            <a:off x="15920246" y="646066"/>
            <a:ext cx="2367480" cy="710630"/>
            <a:chOff x="0" y="0"/>
            <a:chExt cx="3156640" cy="947507"/>
          </a:xfrm>
        </p:grpSpPr>
        <p:sp>
          <p:nvSpPr>
            <p:cNvPr name="Freeform 5" id="5"/>
            <p:cNvSpPr/>
            <p:nvPr/>
          </p:nvSpPr>
          <p:spPr>
            <a:xfrm flipH="false" flipV="false" rot="0">
              <a:off x="381" y="0"/>
              <a:ext cx="3155950" cy="947166"/>
            </a:xfrm>
            <a:custGeom>
              <a:avLst/>
              <a:gdLst/>
              <a:ahLst/>
              <a:cxnLst/>
              <a:rect r="r" b="b" t="t" l="l"/>
              <a:pathLst>
                <a:path h="947166" w="3155950">
                  <a:moveTo>
                    <a:pt x="0" y="0"/>
                  </a:moveTo>
                  <a:lnTo>
                    <a:pt x="0" y="947166"/>
                  </a:lnTo>
                  <a:lnTo>
                    <a:pt x="3155950" y="947166"/>
                  </a:lnTo>
                  <a:lnTo>
                    <a:pt x="3155950" y="0"/>
                  </a:lnTo>
                  <a:close/>
                </a:path>
              </a:pathLst>
            </a:custGeom>
            <a:solidFill>
              <a:srgbClr val="FFFFFF"/>
            </a:solidFill>
          </p:spPr>
        </p:sp>
      </p:grpSp>
      <p:grpSp>
        <p:nvGrpSpPr>
          <p:cNvPr name="Group 6" id="6"/>
          <p:cNvGrpSpPr/>
          <p:nvPr/>
        </p:nvGrpSpPr>
        <p:grpSpPr>
          <a:xfrm rot="0">
            <a:off x="14346250" y="1825032"/>
            <a:ext cx="3941514" cy="710630"/>
            <a:chOff x="0" y="0"/>
            <a:chExt cx="5255352" cy="947507"/>
          </a:xfrm>
        </p:grpSpPr>
        <p:sp>
          <p:nvSpPr>
            <p:cNvPr name="Freeform 7" id="7"/>
            <p:cNvSpPr/>
            <p:nvPr/>
          </p:nvSpPr>
          <p:spPr>
            <a:xfrm flipH="false" flipV="false" rot="0">
              <a:off x="381" y="0"/>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alpha val="1569"/>
              </a:srgbClr>
            </a:solidFill>
          </p:spPr>
        </p:sp>
      </p:grpSp>
      <p:grpSp>
        <p:nvGrpSpPr>
          <p:cNvPr name="Group 8" id="8"/>
          <p:cNvGrpSpPr/>
          <p:nvPr/>
        </p:nvGrpSpPr>
        <p:grpSpPr>
          <a:xfrm rot="0">
            <a:off x="14346250" y="4179880"/>
            <a:ext cx="3941514" cy="713716"/>
            <a:chOff x="0" y="0"/>
            <a:chExt cx="5255352" cy="951621"/>
          </a:xfrm>
        </p:grpSpPr>
        <p:sp>
          <p:nvSpPr>
            <p:cNvPr name="Freeform 9" id="9"/>
            <p:cNvSpPr/>
            <p:nvPr/>
          </p:nvSpPr>
          <p:spPr>
            <a:xfrm flipH="false" flipV="false" rot="0">
              <a:off x="381" y="0"/>
              <a:ext cx="5254625" cy="951230"/>
            </a:xfrm>
            <a:custGeom>
              <a:avLst/>
              <a:gdLst/>
              <a:ahLst/>
              <a:cxnLst/>
              <a:rect r="r" b="b" t="t" l="l"/>
              <a:pathLst>
                <a:path h="951230" w="5254625">
                  <a:moveTo>
                    <a:pt x="0" y="0"/>
                  </a:moveTo>
                  <a:lnTo>
                    <a:pt x="0" y="951230"/>
                  </a:lnTo>
                  <a:lnTo>
                    <a:pt x="5254625" y="951230"/>
                  </a:lnTo>
                  <a:lnTo>
                    <a:pt x="5254625" y="0"/>
                  </a:lnTo>
                  <a:close/>
                </a:path>
              </a:pathLst>
            </a:custGeom>
            <a:solidFill>
              <a:srgbClr val="FFFFFF">
                <a:alpha val="12157"/>
              </a:srgbClr>
            </a:solidFill>
          </p:spPr>
        </p:sp>
      </p:grpSp>
      <p:grpSp>
        <p:nvGrpSpPr>
          <p:cNvPr name="Group 10" id="10"/>
          <p:cNvGrpSpPr/>
          <p:nvPr/>
        </p:nvGrpSpPr>
        <p:grpSpPr>
          <a:xfrm rot="0">
            <a:off x="0" y="4179880"/>
            <a:ext cx="1105938" cy="713716"/>
            <a:chOff x="0" y="0"/>
            <a:chExt cx="1474584" cy="951621"/>
          </a:xfrm>
        </p:grpSpPr>
        <p:sp>
          <p:nvSpPr>
            <p:cNvPr name="Freeform 11" id="11"/>
            <p:cNvSpPr/>
            <p:nvPr/>
          </p:nvSpPr>
          <p:spPr>
            <a:xfrm flipH="false" flipV="false" rot="0">
              <a:off x="381" y="0"/>
              <a:ext cx="1473835" cy="951230"/>
            </a:xfrm>
            <a:custGeom>
              <a:avLst/>
              <a:gdLst/>
              <a:ahLst/>
              <a:cxnLst/>
              <a:rect r="r" b="b" t="t" l="l"/>
              <a:pathLst>
                <a:path h="951230" w="1473835">
                  <a:moveTo>
                    <a:pt x="0" y="0"/>
                  </a:moveTo>
                  <a:lnTo>
                    <a:pt x="0" y="951230"/>
                  </a:lnTo>
                  <a:lnTo>
                    <a:pt x="1473835" y="951230"/>
                  </a:lnTo>
                  <a:lnTo>
                    <a:pt x="1473835" y="0"/>
                  </a:lnTo>
                  <a:close/>
                </a:path>
              </a:pathLst>
            </a:custGeom>
            <a:solidFill>
              <a:srgbClr val="FFFFFF">
                <a:alpha val="1569"/>
              </a:srgbClr>
            </a:solidFill>
          </p:spPr>
        </p:sp>
      </p:grpSp>
      <p:grpSp>
        <p:nvGrpSpPr>
          <p:cNvPr name="Group 12" id="12"/>
          <p:cNvGrpSpPr/>
          <p:nvPr/>
        </p:nvGrpSpPr>
        <p:grpSpPr>
          <a:xfrm rot="0">
            <a:off x="17546490" y="3000912"/>
            <a:ext cx="741236" cy="713716"/>
            <a:chOff x="0" y="0"/>
            <a:chExt cx="988315" cy="951621"/>
          </a:xfrm>
        </p:grpSpPr>
        <p:sp>
          <p:nvSpPr>
            <p:cNvPr name="Freeform 13" id="13"/>
            <p:cNvSpPr/>
            <p:nvPr/>
          </p:nvSpPr>
          <p:spPr>
            <a:xfrm flipH="false" flipV="false" rot="0">
              <a:off x="381" y="0"/>
              <a:ext cx="987933" cy="951230"/>
            </a:xfrm>
            <a:custGeom>
              <a:avLst/>
              <a:gdLst/>
              <a:ahLst/>
              <a:cxnLst/>
              <a:rect r="r" b="b" t="t" l="l"/>
              <a:pathLst>
                <a:path h="951230" w="987933">
                  <a:moveTo>
                    <a:pt x="0" y="0"/>
                  </a:moveTo>
                  <a:lnTo>
                    <a:pt x="0" y="951230"/>
                  </a:lnTo>
                  <a:lnTo>
                    <a:pt x="987933" y="951230"/>
                  </a:lnTo>
                  <a:lnTo>
                    <a:pt x="987933" y="0"/>
                  </a:lnTo>
                  <a:close/>
                </a:path>
              </a:pathLst>
            </a:custGeom>
            <a:solidFill>
              <a:srgbClr val="00FFC5"/>
            </a:solidFill>
          </p:spPr>
        </p:sp>
      </p:grpSp>
      <p:grpSp>
        <p:nvGrpSpPr>
          <p:cNvPr name="Group 14" id="14"/>
          <p:cNvGrpSpPr/>
          <p:nvPr/>
        </p:nvGrpSpPr>
        <p:grpSpPr>
          <a:xfrm rot="0">
            <a:off x="16079446" y="6537556"/>
            <a:ext cx="2208276" cy="710886"/>
            <a:chOff x="0" y="0"/>
            <a:chExt cx="2944368" cy="947848"/>
          </a:xfrm>
        </p:grpSpPr>
        <p:sp>
          <p:nvSpPr>
            <p:cNvPr name="Freeform 15" id="15"/>
            <p:cNvSpPr/>
            <p:nvPr/>
          </p:nvSpPr>
          <p:spPr>
            <a:xfrm flipH="false" flipV="false" rot="0">
              <a:off x="381" y="381"/>
              <a:ext cx="2943606" cy="947166"/>
            </a:xfrm>
            <a:custGeom>
              <a:avLst/>
              <a:gdLst/>
              <a:ahLst/>
              <a:cxnLst/>
              <a:rect r="r" b="b" t="t" l="l"/>
              <a:pathLst>
                <a:path h="947166" w="2943606">
                  <a:moveTo>
                    <a:pt x="0" y="0"/>
                  </a:moveTo>
                  <a:lnTo>
                    <a:pt x="0" y="947166"/>
                  </a:lnTo>
                  <a:lnTo>
                    <a:pt x="2943606" y="947166"/>
                  </a:lnTo>
                  <a:lnTo>
                    <a:pt x="2943606" y="0"/>
                  </a:lnTo>
                  <a:close/>
                </a:path>
              </a:pathLst>
            </a:custGeom>
            <a:solidFill>
              <a:srgbClr val="FFFFFF"/>
            </a:solidFill>
          </p:spPr>
        </p:sp>
      </p:grpSp>
      <p:grpSp>
        <p:nvGrpSpPr>
          <p:cNvPr name="Group 16" id="16"/>
          <p:cNvGrpSpPr/>
          <p:nvPr/>
        </p:nvGrpSpPr>
        <p:grpSpPr>
          <a:xfrm rot="0">
            <a:off x="15111902" y="7716524"/>
            <a:ext cx="3175844" cy="710630"/>
            <a:chOff x="0" y="0"/>
            <a:chExt cx="4234459" cy="947507"/>
          </a:xfrm>
        </p:grpSpPr>
        <p:sp>
          <p:nvSpPr>
            <p:cNvPr name="Freeform 17" id="17"/>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18" id="18"/>
          <p:cNvGrpSpPr/>
          <p:nvPr/>
        </p:nvGrpSpPr>
        <p:grpSpPr>
          <a:xfrm rot="0">
            <a:off x="0" y="8892404"/>
            <a:ext cx="2367480" cy="713716"/>
            <a:chOff x="0" y="0"/>
            <a:chExt cx="3156640" cy="951621"/>
          </a:xfrm>
        </p:grpSpPr>
        <p:sp>
          <p:nvSpPr>
            <p:cNvPr name="Freeform 19" id="19"/>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20" id="20"/>
          <p:cNvGrpSpPr/>
          <p:nvPr/>
        </p:nvGrpSpPr>
        <p:grpSpPr>
          <a:xfrm rot="0">
            <a:off x="0" y="7716524"/>
            <a:ext cx="3941514" cy="710630"/>
            <a:chOff x="0" y="0"/>
            <a:chExt cx="5255352" cy="947507"/>
          </a:xfrm>
        </p:grpSpPr>
        <p:sp>
          <p:nvSpPr>
            <p:cNvPr name="Freeform 21" id="21"/>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22" id="22"/>
          <p:cNvGrpSpPr/>
          <p:nvPr/>
        </p:nvGrpSpPr>
        <p:grpSpPr>
          <a:xfrm rot="0">
            <a:off x="4651518" y="7716524"/>
            <a:ext cx="1733494" cy="710630"/>
            <a:chOff x="0" y="0"/>
            <a:chExt cx="2311325" cy="947507"/>
          </a:xfrm>
        </p:grpSpPr>
        <p:sp>
          <p:nvSpPr>
            <p:cNvPr name="Freeform 23" id="23"/>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24" id="24"/>
          <p:cNvGrpSpPr/>
          <p:nvPr/>
        </p:nvGrpSpPr>
        <p:grpSpPr>
          <a:xfrm rot="0">
            <a:off x="0" y="5358600"/>
            <a:ext cx="2971824" cy="710900"/>
            <a:chOff x="0" y="0"/>
            <a:chExt cx="3962432" cy="947867"/>
          </a:xfrm>
        </p:grpSpPr>
        <p:sp>
          <p:nvSpPr>
            <p:cNvPr name="Freeform 25" id="25"/>
            <p:cNvSpPr/>
            <p:nvPr/>
          </p:nvSpPr>
          <p:spPr>
            <a:xfrm flipH="false" flipV="false" rot="0">
              <a:off x="254" y="381"/>
              <a:ext cx="3961892" cy="947166"/>
            </a:xfrm>
            <a:custGeom>
              <a:avLst/>
              <a:gdLst/>
              <a:ahLst/>
              <a:cxnLst/>
              <a:rect r="r" b="b" t="t" l="l"/>
              <a:pathLst>
                <a:path h="947166" w="3961892">
                  <a:moveTo>
                    <a:pt x="0" y="0"/>
                  </a:moveTo>
                  <a:lnTo>
                    <a:pt x="0" y="947166"/>
                  </a:lnTo>
                  <a:lnTo>
                    <a:pt x="3961892" y="947166"/>
                  </a:lnTo>
                  <a:lnTo>
                    <a:pt x="3961892" y="0"/>
                  </a:lnTo>
                  <a:close/>
                </a:path>
              </a:pathLst>
            </a:custGeom>
            <a:solidFill>
              <a:srgbClr val="FFFFFF">
                <a:alpha val="12157"/>
              </a:srgbClr>
            </a:solidFill>
          </p:spPr>
        </p:sp>
      </p:grpSp>
      <p:grpSp>
        <p:nvGrpSpPr>
          <p:cNvPr name="Group 26" id="26"/>
          <p:cNvGrpSpPr/>
          <p:nvPr/>
        </p:nvGrpSpPr>
        <p:grpSpPr>
          <a:xfrm rot="0">
            <a:off x="1792524" y="6537556"/>
            <a:ext cx="741236" cy="710886"/>
            <a:chOff x="0" y="0"/>
            <a:chExt cx="988315" cy="947848"/>
          </a:xfrm>
        </p:grpSpPr>
        <p:sp>
          <p:nvSpPr>
            <p:cNvPr name="Freeform 27" id="27"/>
            <p:cNvSpPr/>
            <p:nvPr/>
          </p:nvSpPr>
          <p:spPr>
            <a:xfrm flipH="false" flipV="false" rot="0">
              <a:off x="0" y="381"/>
              <a:ext cx="987933" cy="947166"/>
            </a:xfrm>
            <a:custGeom>
              <a:avLst/>
              <a:gdLst/>
              <a:ahLst/>
              <a:cxnLst/>
              <a:rect r="r" b="b" t="t" l="l"/>
              <a:pathLst>
                <a:path h="947166" w="987933">
                  <a:moveTo>
                    <a:pt x="0" y="0"/>
                  </a:moveTo>
                  <a:lnTo>
                    <a:pt x="0" y="947166"/>
                  </a:lnTo>
                  <a:lnTo>
                    <a:pt x="987933" y="947166"/>
                  </a:lnTo>
                  <a:lnTo>
                    <a:pt x="987933" y="0"/>
                  </a:lnTo>
                  <a:close/>
                </a:path>
              </a:pathLst>
            </a:custGeom>
            <a:solidFill>
              <a:srgbClr val="EC008C"/>
            </a:solidFill>
          </p:spPr>
        </p:sp>
      </p:grpSp>
      <p:grpSp>
        <p:nvGrpSpPr>
          <p:cNvPr name="Group 28" id="28"/>
          <p:cNvGrpSpPr/>
          <p:nvPr/>
        </p:nvGrpSpPr>
        <p:grpSpPr>
          <a:xfrm rot="0">
            <a:off x="0" y="3000912"/>
            <a:ext cx="2208276" cy="713716"/>
            <a:chOff x="0" y="0"/>
            <a:chExt cx="2944368" cy="951621"/>
          </a:xfrm>
        </p:grpSpPr>
        <p:sp>
          <p:nvSpPr>
            <p:cNvPr name="Freeform 29" id="29"/>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solidFill>
          </p:spPr>
        </p:sp>
      </p:grpSp>
      <p:grpSp>
        <p:nvGrpSpPr>
          <p:cNvPr name="Group 30" id="30"/>
          <p:cNvGrpSpPr/>
          <p:nvPr/>
        </p:nvGrpSpPr>
        <p:grpSpPr>
          <a:xfrm rot="0">
            <a:off x="718648" y="1825050"/>
            <a:ext cx="2457190" cy="710602"/>
            <a:chOff x="0" y="0"/>
            <a:chExt cx="3276253" cy="947469"/>
          </a:xfrm>
        </p:grpSpPr>
        <p:sp>
          <p:nvSpPr>
            <p:cNvPr name="Freeform 31" id="31"/>
            <p:cNvSpPr/>
            <p:nvPr/>
          </p:nvSpPr>
          <p:spPr>
            <a:xfrm flipH="false" flipV="false" rot="0">
              <a:off x="254" y="0"/>
              <a:ext cx="3275965" cy="947166"/>
            </a:xfrm>
            <a:custGeom>
              <a:avLst/>
              <a:gdLst/>
              <a:ahLst/>
              <a:cxnLst/>
              <a:rect r="r" b="b" t="t" l="l"/>
              <a:pathLst>
                <a:path h="947166" w="3275965">
                  <a:moveTo>
                    <a:pt x="0" y="0"/>
                  </a:moveTo>
                  <a:lnTo>
                    <a:pt x="0" y="947166"/>
                  </a:lnTo>
                  <a:lnTo>
                    <a:pt x="3275965" y="947166"/>
                  </a:lnTo>
                  <a:lnTo>
                    <a:pt x="3275965" y="0"/>
                  </a:lnTo>
                  <a:close/>
                </a:path>
              </a:pathLst>
            </a:custGeom>
            <a:solidFill>
              <a:srgbClr val="EC008C"/>
            </a:solidFill>
          </p:spPr>
        </p:sp>
      </p:grpSp>
      <p:grpSp>
        <p:nvGrpSpPr>
          <p:cNvPr name="Group 32" id="32"/>
          <p:cNvGrpSpPr/>
          <p:nvPr/>
        </p:nvGrpSpPr>
        <p:grpSpPr>
          <a:xfrm rot="0">
            <a:off x="10791130" y="646066"/>
            <a:ext cx="4342480" cy="710630"/>
            <a:chOff x="0" y="0"/>
            <a:chExt cx="5789973" cy="947507"/>
          </a:xfrm>
        </p:grpSpPr>
        <p:sp>
          <p:nvSpPr>
            <p:cNvPr name="Freeform 33" id="33"/>
            <p:cNvSpPr/>
            <p:nvPr/>
          </p:nvSpPr>
          <p:spPr>
            <a:xfrm flipH="false" flipV="false" rot="0">
              <a:off x="381" y="0"/>
              <a:ext cx="5789549" cy="947166"/>
            </a:xfrm>
            <a:custGeom>
              <a:avLst/>
              <a:gdLst/>
              <a:ahLst/>
              <a:cxnLst/>
              <a:rect r="r" b="b" t="t" l="l"/>
              <a:pathLst>
                <a:path h="947166" w="5789549">
                  <a:moveTo>
                    <a:pt x="0" y="0"/>
                  </a:moveTo>
                  <a:lnTo>
                    <a:pt x="0" y="947166"/>
                  </a:lnTo>
                  <a:lnTo>
                    <a:pt x="5789549" y="947166"/>
                  </a:lnTo>
                  <a:lnTo>
                    <a:pt x="5789549" y="0"/>
                  </a:lnTo>
                  <a:close/>
                </a:path>
              </a:pathLst>
            </a:custGeom>
            <a:solidFill>
              <a:srgbClr val="00FFC5"/>
            </a:solidFill>
          </p:spPr>
        </p:sp>
      </p:grpSp>
      <p:grpSp>
        <p:nvGrpSpPr>
          <p:cNvPr name="Group 34" id="34"/>
          <p:cNvGrpSpPr/>
          <p:nvPr/>
        </p:nvGrpSpPr>
        <p:grpSpPr>
          <a:xfrm rot="0">
            <a:off x="11458792" y="7716524"/>
            <a:ext cx="3200278" cy="710630"/>
            <a:chOff x="0" y="0"/>
            <a:chExt cx="4267037" cy="947507"/>
          </a:xfrm>
        </p:grpSpPr>
        <p:sp>
          <p:nvSpPr>
            <p:cNvPr name="Freeform 35" id="35"/>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36" id="36"/>
          <p:cNvGrpSpPr/>
          <p:nvPr/>
        </p:nvGrpSpPr>
        <p:grpSpPr>
          <a:xfrm rot="0">
            <a:off x="3154144" y="8892400"/>
            <a:ext cx="6237540" cy="713702"/>
            <a:chOff x="0" y="0"/>
            <a:chExt cx="8316720" cy="951603"/>
          </a:xfrm>
        </p:grpSpPr>
        <p:sp>
          <p:nvSpPr>
            <p:cNvPr name="Freeform 37" id="37"/>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sp>
        <p:nvSpPr>
          <p:cNvPr name="TextBox 38" id="38"/>
          <p:cNvSpPr txBox="true"/>
          <p:nvPr/>
        </p:nvSpPr>
        <p:spPr>
          <a:xfrm rot="0">
            <a:off x="810225" y="4897124"/>
            <a:ext cx="16667550" cy="2352675"/>
          </a:xfrm>
          <a:prstGeom prst="rect">
            <a:avLst/>
          </a:prstGeom>
        </p:spPr>
        <p:txBody>
          <a:bodyPr anchor="t" rtlCol="false" tIns="0" lIns="0" bIns="0" rIns="0">
            <a:spAutoFit/>
          </a:bodyPr>
          <a:lstStyle/>
          <a:p>
            <a:pPr algn="ctr">
              <a:lnSpc>
                <a:spcPts val="18000"/>
              </a:lnSpc>
            </a:pPr>
            <a:r>
              <a:rPr lang="en-US" sz="15000">
                <a:solidFill>
                  <a:srgbClr val="00FFC5"/>
                </a:solidFill>
                <a:latin typeface="Arimo Bold"/>
              </a:rPr>
              <a:t>ĐẶC ĐIỂM</a:t>
            </a:r>
          </a:p>
        </p:txBody>
      </p:sp>
      <p:sp>
        <p:nvSpPr>
          <p:cNvPr name="TextBox 39" id="39"/>
          <p:cNvSpPr txBox="true"/>
          <p:nvPr/>
        </p:nvSpPr>
        <p:spPr>
          <a:xfrm rot="0">
            <a:off x="1001025" y="2785350"/>
            <a:ext cx="16667550" cy="2495550"/>
          </a:xfrm>
          <a:prstGeom prst="rect">
            <a:avLst/>
          </a:prstGeom>
        </p:spPr>
        <p:txBody>
          <a:bodyPr anchor="t" rtlCol="false" tIns="0" lIns="0" bIns="0" rIns="0">
            <a:spAutoFit/>
          </a:bodyPr>
          <a:lstStyle/>
          <a:p>
            <a:pPr algn="ctr">
              <a:lnSpc>
                <a:spcPts val="19200"/>
              </a:lnSpc>
            </a:pPr>
            <a:r>
              <a:rPr lang="en-US" sz="16000">
                <a:solidFill>
                  <a:srgbClr val="00FFC5"/>
                </a:solidFill>
                <a:latin typeface="Arimo Bold"/>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031650"/>
            <a:ext cx="5886254" cy="482810"/>
            <a:chOff x="0" y="0"/>
            <a:chExt cx="7848339" cy="643747"/>
          </a:xfrm>
        </p:grpSpPr>
        <p:sp>
          <p:nvSpPr>
            <p:cNvPr name="Freeform 3" id="3"/>
            <p:cNvSpPr/>
            <p:nvPr/>
          </p:nvSpPr>
          <p:spPr>
            <a:xfrm flipH="false" flipV="false" rot="0">
              <a:off x="0" y="127"/>
              <a:ext cx="7848346" cy="643509"/>
            </a:xfrm>
            <a:custGeom>
              <a:avLst/>
              <a:gdLst/>
              <a:ahLst/>
              <a:cxnLst/>
              <a:rect r="r" b="b" t="t" l="l"/>
              <a:pathLst>
                <a:path h="643509" w="7848346">
                  <a:moveTo>
                    <a:pt x="0" y="0"/>
                  </a:moveTo>
                  <a:lnTo>
                    <a:pt x="0" y="643509"/>
                  </a:lnTo>
                  <a:lnTo>
                    <a:pt x="7848346" y="643509"/>
                  </a:lnTo>
                  <a:lnTo>
                    <a:pt x="7848346" y="0"/>
                  </a:lnTo>
                  <a:close/>
                </a:path>
              </a:pathLst>
            </a:custGeom>
            <a:solidFill>
              <a:srgbClr val="EC008C"/>
            </a:solidFill>
          </p:spPr>
        </p:sp>
      </p:grpSp>
      <p:sp>
        <p:nvSpPr>
          <p:cNvPr name="Freeform 4" id="4"/>
          <p:cNvSpPr/>
          <p:nvPr/>
        </p:nvSpPr>
        <p:spPr>
          <a:xfrm flipH="false" flipV="false" rot="0">
            <a:off x="10706100" y="3619500"/>
            <a:ext cx="6648502" cy="5162548"/>
          </a:xfrm>
          <a:custGeom>
            <a:avLst/>
            <a:gdLst/>
            <a:ahLst/>
            <a:cxnLst/>
            <a:rect r="r" b="b" t="t" l="l"/>
            <a:pathLst>
              <a:path h="5162548" w="6648502">
                <a:moveTo>
                  <a:pt x="0" y="0"/>
                </a:moveTo>
                <a:lnTo>
                  <a:pt x="6648502" y="0"/>
                </a:lnTo>
                <a:lnTo>
                  <a:pt x="6648502" y="5162548"/>
                </a:lnTo>
                <a:lnTo>
                  <a:pt x="0" y="5162548"/>
                </a:lnTo>
                <a:lnTo>
                  <a:pt x="0" y="0"/>
                </a:lnTo>
                <a:close/>
              </a:path>
            </a:pathLst>
          </a:custGeom>
          <a:blipFill>
            <a:blip r:embed="rId3"/>
            <a:stretch>
              <a:fillRect l="-37028" t="-23623" r="-14138" b="-6269"/>
            </a:stretch>
          </a:blipFill>
        </p:spPr>
      </p:sp>
      <p:sp>
        <p:nvSpPr>
          <p:cNvPr name="TextBox 5" id="5"/>
          <p:cNvSpPr txBox="true"/>
          <p:nvPr/>
        </p:nvSpPr>
        <p:spPr>
          <a:xfrm rot="0">
            <a:off x="1310423" y="3907024"/>
            <a:ext cx="8988914" cy="1465894"/>
          </a:xfrm>
          <a:prstGeom prst="rect">
            <a:avLst/>
          </a:prstGeom>
        </p:spPr>
        <p:txBody>
          <a:bodyPr anchor="t" rtlCol="false" tIns="0" lIns="0" bIns="0" rIns="0">
            <a:spAutoFit/>
          </a:bodyPr>
          <a:lstStyle/>
          <a:p>
            <a:pPr algn="l" marL="898713" indent="-449356" lvl="1">
              <a:lnSpc>
                <a:spcPts val="5827"/>
              </a:lnSpc>
              <a:buFont typeface="Arial"/>
              <a:buChar char="•"/>
            </a:pPr>
            <a:r>
              <a:rPr lang="en-US" sz="4162">
                <a:solidFill>
                  <a:srgbClr val="FFFFFF"/>
                </a:solidFill>
                <a:latin typeface="Arimo"/>
              </a:rPr>
              <a:t>Áp đặt hạn chế đối với loại dữ liệu mà một node có thể chứa</a:t>
            </a:r>
          </a:p>
        </p:txBody>
      </p:sp>
      <p:sp>
        <p:nvSpPr>
          <p:cNvPr name="TextBox 6" id="6"/>
          <p:cNvSpPr txBox="true"/>
          <p:nvPr/>
        </p:nvSpPr>
        <p:spPr>
          <a:xfrm rot="0">
            <a:off x="1310423" y="1928337"/>
            <a:ext cx="6939750" cy="942975"/>
          </a:xfrm>
          <a:prstGeom prst="rect">
            <a:avLst/>
          </a:prstGeom>
        </p:spPr>
        <p:txBody>
          <a:bodyPr anchor="t" rtlCol="false" tIns="0" lIns="0" bIns="0" rIns="0">
            <a:spAutoFit/>
          </a:bodyPr>
          <a:lstStyle/>
          <a:p>
            <a:pPr algn="l">
              <a:lnSpc>
                <a:spcPts val="7200"/>
              </a:lnSpc>
            </a:pPr>
            <a:r>
              <a:rPr lang="en-US" sz="6000">
                <a:solidFill>
                  <a:srgbClr val="00FFC5"/>
                </a:solidFill>
                <a:latin typeface="Arimo Bold Italics"/>
              </a:rPr>
              <a:t>1. ĐẶC ĐIỂM :</a:t>
            </a:r>
          </a:p>
        </p:txBody>
      </p:sp>
      <p:grpSp>
        <p:nvGrpSpPr>
          <p:cNvPr name="Group 7" id="7"/>
          <p:cNvGrpSpPr/>
          <p:nvPr/>
        </p:nvGrpSpPr>
        <p:grpSpPr>
          <a:xfrm rot="0">
            <a:off x="15049502" y="7775100"/>
            <a:ext cx="3238572" cy="482810"/>
            <a:chOff x="0" y="0"/>
            <a:chExt cx="4318096" cy="643747"/>
          </a:xfrm>
        </p:grpSpPr>
        <p:sp>
          <p:nvSpPr>
            <p:cNvPr name="Freeform 8" id="8"/>
            <p:cNvSpPr/>
            <p:nvPr/>
          </p:nvSpPr>
          <p:spPr>
            <a:xfrm flipH="false" flipV="false" rot="0">
              <a:off x="0" y="127"/>
              <a:ext cx="4318127" cy="643509"/>
            </a:xfrm>
            <a:custGeom>
              <a:avLst/>
              <a:gdLst/>
              <a:ahLst/>
              <a:cxnLst/>
              <a:rect r="r" b="b" t="t" l="l"/>
              <a:pathLst>
                <a:path h="643509" w="4318127">
                  <a:moveTo>
                    <a:pt x="0" y="0"/>
                  </a:moveTo>
                  <a:lnTo>
                    <a:pt x="0" y="643509"/>
                  </a:lnTo>
                  <a:lnTo>
                    <a:pt x="4318127" y="643509"/>
                  </a:lnTo>
                  <a:lnTo>
                    <a:pt x="4318127" y="0"/>
                  </a:lnTo>
                  <a:close/>
                </a:path>
              </a:pathLst>
            </a:custGeom>
            <a:solidFill>
              <a:srgbClr val="00FFC5"/>
            </a:solidFill>
          </p:spPr>
        </p:sp>
      </p:grpSp>
      <p:sp>
        <p:nvSpPr>
          <p:cNvPr name="TextBox 9" id="9"/>
          <p:cNvSpPr txBox="true"/>
          <p:nvPr/>
        </p:nvSpPr>
        <p:spPr>
          <a:xfrm rot="0">
            <a:off x="1310423" y="6446142"/>
            <a:ext cx="8988914" cy="2199319"/>
          </a:xfrm>
          <a:prstGeom prst="rect">
            <a:avLst/>
          </a:prstGeom>
        </p:spPr>
        <p:txBody>
          <a:bodyPr anchor="t" rtlCol="false" tIns="0" lIns="0" bIns="0" rIns="0">
            <a:spAutoFit/>
          </a:bodyPr>
          <a:lstStyle/>
          <a:p>
            <a:pPr algn="l" marL="898713" indent="-449356" lvl="1">
              <a:lnSpc>
                <a:spcPts val="5827"/>
              </a:lnSpc>
              <a:buFont typeface="Arial"/>
              <a:buChar char="•"/>
            </a:pPr>
            <a:r>
              <a:rPr lang="en-US" sz="4162">
                <a:solidFill>
                  <a:srgbClr val="FFFFFF"/>
                </a:solidFill>
                <a:latin typeface="Arimo"/>
              </a:rPr>
              <a:t>G</a:t>
            </a:r>
            <a:r>
              <a:rPr lang="en-US" sz="4162">
                <a:solidFill>
                  <a:srgbClr val="FFFFFF"/>
                </a:solidFill>
                <a:latin typeface="Arimo"/>
              </a:rPr>
              <a:t>iảm thao tác tìm kiếm trung bình trong trường hợp xấu nhất xuống O(logn)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6537550"/>
            <a:ext cx="1335302" cy="710900"/>
            <a:chOff x="0" y="0"/>
            <a:chExt cx="1780403" cy="947867"/>
          </a:xfrm>
        </p:grpSpPr>
        <p:sp>
          <p:nvSpPr>
            <p:cNvPr name="Freeform 3" id="3"/>
            <p:cNvSpPr/>
            <p:nvPr/>
          </p:nvSpPr>
          <p:spPr>
            <a:xfrm flipH="false" flipV="false" rot="0">
              <a:off x="0" y="381"/>
              <a:ext cx="1779778" cy="947166"/>
            </a:xfrm>
            <a:custGeom>
              <a:avLst/>
              <a:gdLst/>
              <a:ahLst/>
              <a:cxnLst/>
              <a:rect r="r" b="b" t="t" l="l"/>
              <a:pathLst>
                <a:path h="947166" w="1779778">
                  <a:moveTo>
                    <a:pt x="0" y="0"/>
                  </a:moveTo>
                  <a:lnTo>
                    <a:pt x="0" y="947166"/>
                  </a:lnTo>
                  <a:lnTo>
                    <a:pt x="1779778" y="947166"/>
                  </a:lnTo>
                  <a:lnTo>
                    <a:pt x="1779778" y="0"/>
                  </a:lnTo>
                  <a:close/>
                </a:path>
              </a:pathLst>
            </a:custGeom>
            <a:solidFill>
              <a:srgbClr val="FFFFFF"/>
            </a:solidFill>
          </p:spPr>
        </p:sp>
      </p:grpSp>
      <p:grpSp>
        <p:nvGrpSpPr>
          <p:cNvPr name="Group 4" id="4"/>
          <p:cNvGrpSpPr/>
          <p:nvPr/>
        </p:nvGrpSpPr>
        <p:grpSpPr>
          <a:xfrm rot="0">
            <a:off x="15920246" y="646066"/>
            <a:ext cx="2367480" cy="710630"/>
            <a:chOff x="0" y="0"/>
            <a:chExt cx="3156640" cy="947507"/>
          </a:xfrm>
        </p:grpSpPr>
        <p:sp>
          <p:nvSpPr>
            <p:cNvPr name="Freeform 5" id="5"/>
            <p:cNvSpPr/>
            <p:nvPr/>
          </p:nvSpPr>
          <p:spPr>
            <a:xfrm flipH="false" flipV="false" rot="0">
              <a:off x="381" y="0"/>
              <a:ext cx="3155950" cy="947166"/>
            </a:xfrm>
            <a:custGeom>
              <a:avLst/>
              <a:gdLst/>
              <a:ahLst/>
              <a:cxnLst/>
              <a:rect r="r" b="b" t="t" l="l"/>
              <a:pathLst>
                <a:path h="947166" w="3155950">
                  <a:moveTo>
                    <a:pt x="0" y="0"/>
                  </a:moveTo>
                  <a:lnTo>
                    <a:pt x="0" y="947166"/>
                  </a:lnTo>
                  <a:lnTo>
                    <a:pt x="3155950" y="947166"/>
                  </a:lnTo>
                  <a:lnTo>
                    <a:pt x="3155950" y="0"/>
                  </a:lnTo>
                  <a:close/>
                </a:path>
              </a:pathLst>
            </a:custGeom>
            <a:solidFill>
              <a:srgbClr val="FFFFFF"/>
            </a:solidFill>
          </p:spPr>
        </p:sp>
      </p:grpSp>
      <p:grpSp>
        <p:nvGrpSpPr>
          <p:cNvPr name="Group 6" id="6"/>
          <p:cNvGrpSpPr/>
          <p:nvPr/>
        </p:nvGrpSpPr>
        <p:grpSpPr>
          <a:xfrm rot="0">
            <a:off x="14346250" y="1825032"/>
            <a:ext cx="3941514" cy="710630"/>
            <a:chOff x="0" y="0"/>
            <a:chExt cx="5255352" cy="947507"/>
          </a:xfrm>
        </p:grpSpPr>
        <p:sp>
          <p:nvSpPr>
            <p:cNvPr name="Freeform 7" id="7"/>
            <p:cNvSpPr/>
            <p:nvPr/>
          </p:nvSpPr>
          <p:spPr>
            <a:xfrm flipH="false" flipV="false" rot="0">
              <a:off x="381" y="0"/>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alpha val="1569"/>
              </a:srgbClr>
            </a:solidFill>
          </p:spPr>
        </p:sp>
      </p:grpSp>
      <p:grpSp>
        <p:nvGrpSpPr>
          <p:cNvPr name="Group 8" id="8"/>
          <p:cNvGrpSpPr/>
          <p:nvPr/>
        </p:nvGrpSpPr>
        <p:grpSpPr>
          <a:xfrm rot="0">
            <a:off x="14346250" y="4179880"/>
            <a:ext cx="3941514" cy="713716"/>
            <a:chOff x="0" y="0"/>
            <a:chExt cx="5255352" cy="951621"/>
          </a:xfrm>
        </p:grpSpPr>
        <p:sp>
          <p:nvSpPr>
            <p:cNvPr name="Freeform 9" id="9"/>
            <p:cNvSpPr/>
            <p:nvPr/>
          </p:nvSpPr>
          <p:spPr>
            <a:xfrm flipH="false" flipV="false" rot="0">
              <a:off x="381" y="0"/>
              <a:ext cx="5254625" cy="951230"/>
            </a:xfrm>
            <a:custGeom>
              <a:avLst/>
              <a:gdLst/>
              <a:ahLst/>
              <a:cxnLst/>
              <a:rect r="r" b="b" t="t" l="l"/>
              <a:pathLst>
                <a:path h="951230" w="5254625">
                  <a:moveTo>
                    <a:pt x="0" y="0"/>
                  </a:moveTo>
                  <a:lnTo>
                    <a:pt x="0" y="951230"/>
                  </a:lnTo>
                  <a:lnTo>
                    <a:pt x="5254625" y="951230"/>
                  </a:lnTo>
                  <a:lnTo>
                    <a:pt x="5254625" y="0"/>
                  </a:lnTo>
                  <a:close/>
                </a:path>
              </a:pathLst>
            </a:custGeom>
            <a:solidFill>
              <a:srgbClr val="FFFFFF">
                <a:alpha val="12157"/>
              </a:srgbClr>
            </a:solidFill>
          </p:spPr>
        </p:sp>
      </p:grpSp>
      <p:grpSp>
        <p:nvGrpSpPr>
          <p:cNvPr name="Group 10" id="10"/>
          <p:cNvGrpSpPr/>
          <p:nvPr/>
        </p:nvGrpSpPr>
        <p:grpSpPr>
          <a:xfrm rot="0">
            <a:off x="0" y="4179880"/>
            <a:ext cx="1105938" cy="713716"/>
            <a:chOff x="0" y="0"/>
            <a:chExt cx="1474584" cy="951621"/>
          </a:xfrm>
        </p:grpSpPr>
        <p:sp>
          <p:nvSpPr>
            <p:cNvPr name="Freeform 11" id="11"/>
            <p:cNvSpPr/>
            <p:nvPr/>
          </p:nvSpPr>
          <p:spPr>
            <a:xfrm flipH="false" flipV="false" rot="0">
              <a:off x="381" y="0"/>
              <a:ext cx="1473835" cy="951230"/>
            </a:xfrm>
            <a:custGeom>
              <a:avLst/>
              <a:gdLst/>
              <a:ahLst/>
              <a:cxnLst/>
              <a:rect r="r" b="b" t="t" l="l"/>
              <a:pathLst>
                <a:path h="951230" w="1473835">
                  <a:moveTo>
                    <a:pt x="0" y="0"/>
                  </a:moveTo>
                  <a:lnTo>
                    <a:pt x="0" y="951230"/>
                  </a:lnTo>
                  <a:lnTo>
                    <a:pt x="1473835" y="951230"/>
                  </a:lnTo>
                  <a:lnTo>
                    <a:pt x="1473835" y="0"/>
                  </a:lnTo>
                  <a:close/>
                </a:path>
              </a:pathLst>
            </a:custGeom>
            <a:solidFill>
              <a:srgbClr val="FFFFFF">
                <a:alpha val="1569"/>
              </a:srgbClr>
            </a:solidFill>
          </p:spPr>
        </p:sp>
      </p:grpSp>
      <p:grpSp>
        <p:nvGrpSpPr>
          <p:cNvPr name="Group 12" id="12"/>
          <p:cNvGrpSpPr/>
          <p:nvPr/>
        </p:nvGrpSpPr>
        <p:grpSpPr>
          <a:xfrm rot="0">
            <a:off x="17546490" y="3000912"/>
            <a:ext cx="741236" cy="713716"/>
            <a:chOff x="0" y="0"/>
            <a:chExt cx="988315" cy="951621"/>
          </a:xfrm>
        </p:grpSpPr>
        <p:sp>
          <p:nvSpPr>
            <p:cNvPr name="Freeform 13" id="13"/>
            <p:cNvSpPr/>
            <p:nvPr/>
          </p:nvSpPr>
          <p:spPr>
            <a:xfrm flipH="false" flipV="false" rot="0">
              <a:off x="381" y="0"/>
              <a:ext cx="987933" cy="951230"/>
            </a:xfrm>
            <a:custGeom>
              <a:avLst/>
              <a:gdLst/>
              <a:ahLst/>
              <a:cxnLst/>
              <a:rect r="r" b="b" t="t" l="l"/>
              <a:pathLst>
                <a:path h="951230" w="987933">
                  <a:moveTo>
                    <a:pt x="0" y="0"/>
                  </a:moveTo>
                  <a:lnTo>
                    <a:pt x="0" y="951230"/>
                  </a:lnTo>
                  <a:lnTo>
                    <a:pt x="987933" y="951230"/>
                  </a:lnTo>
                  <a:lnTo>
                    <a:pt x="987933" y="0"/>
                  </a:lnTo>
                  <a:close/>
                </a:path>
              </a:pathLst>
            </a:custGeom>
            <a:solidFill>
              <a:srgbClr val="00FFC5"/>
            </a:solidFill>
          </p:spPr>
        </p:sp>
      </p:grpSp>
      <p:grpSp>
        <p:nvGrpSpPr>
          <p:cNvPr name="Group 14" id="14"/>
          <p:cNvGrpSpPr/>
          <p:nvPr/>
        </p:nvGrpSpPr>
        <p:grpSpPr>
          <a:xfrm rot="0">
            <a:off x="16079446" y="6537556"/>
            <a:ext cx="2208276" cy="710886"/>
            <a:chOff x="0" y="0"/>
            <a:chExt cx="2944368" cy="947848"/>
          </a:xfrm>
        </p:grpSpPr>
        <p:sp>
          <p:nvSpPr>
            <p:cNvPr name="Freeform 15" id="15"/>
            <p:cNvSpPr/>
            <p:nvPr/>
          </p:nvSpPr>
          <p:spPr>
            <a:xfrm flipH="false" flipV="false" rot="0">
              <a:off x="381" y="381"/>
              <a:ext cx="2943606" cy="947166"/>
            </a:xfrm>
            <a:custGeom>
              <a:avLst/>
              <a:gdLst/>
              <a:ahLst/>
              <a:cxnLst/>
              <a:rect r="r" b="b" t="t" l="l"/>
              <a:pathLst>
                <a:path h="947166" w="2943606">
                  <a:moveTo>
                    <a:pt x="0" y="0"/>
                  </a:moveTo>
                  <a:lnTo>
                    <a:pt x="0" y="947166"/>
                  </a:lnTo>
                  <a:lnTo>
                    <a:pt x="2943606" y="947166"/>
                  </a:lnTo>
                  <a:lnTo>
                    <a:pt x="2943606" y="0"/>
                  </a:lnTo>
                  <a:close/>
                </a:path>
              </a:pathLst>
            </a:custGeom>
            <a:solidFill>
              <a:srgbClr val="FFFFFF"/>
            </a:solidFill>
          </p:spPr>
        </p:sp>
      </p:grpSp>
      <p:grpSp>
        <p:nvGrpSpPr>
          <p:cNvPr name="Group 16" id="16"/>
          <p:cNvGrpSpPr/>
          <p:nvPr/>
        </p:nvGrpSpPr>
        <p:grpSpPr>
          <a:xfrm rot="0">
            <a:off x="15111902" y="7716524"/>
            <a:ext cx="3175844" cy="710630"/>
            <a:chOff x="0" y="0"/>
            <a:chExt cx="4234459" cy="947507"/>
          </a:xfrm>
        </p:grpSpPr>
        <p:sp>
          <p:nvSpPr>
            <p:cNvPr name="Freeform 17" id="17"/>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18" id="18"/>
          <p:cNvGrpSpPr/>
          <p:nvPr/>
        </p:nvGrpSpPr>
        <p:grpSpPr>
          <a:xfrm rot="0">
            <a:off x="0" y="8892404"/>
            <a:ext cx="2367480" cy="713716"/>
            <a:chOff x="0" y="0"/>
            <a:chExt cx="3156640" cy="951621"/>
          </a:xfrm>
        </p:grpSpPr>
        <p:sp>
          <p:nvSpPr>
            <p:cNvPr name="Freeform 19" id="19"/>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20" id="20"/>
          <p:cNvGrpSpPr/>
          <p:nvPr/>
        </p:nvGrpSpPr>
        <p:grpSpPr>
          <a:xfrm rot="0">
            <a:off x="0" y="7716524"/>
            <a:ext cx="3941514" cy="710630"/>
            <a:chOff x="0" y="0"/>
            <a:chExt cx="5255352" cy="947507"/>
          </a:xfrm>
        </p:grpSpPr>
        <p:sp>
          <p:nvSpPr>
            <p:cNvPr name="Freeform 21" id="21"/>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22" id="22"/>
          <p:cNvGrpSpPr/>
          <p:nvPr/>
        </p:nvGrpSpPr>
        <p:grpSpPr>
          <a:xfrm rot="0">
            <a:off x="4651518" y="7716524"/>
            <a:ext cx="1733494" cy="710630"/>
            <a:chOff x="0" y="0"/>
            <a:chExt cx="2311325" cy="947507"/>
          </a:xfrm>
        </p:grpSpPr>
        <p:sp>
          <p:nvSpPr>
            <p:cNvPr name="Freeform 23" id="23"/>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24" id="24"/>
          <p:cNvGrpSpPr/>
          <p:nvPr/>
        </p:nvGrpSpPr>
        <p:grpSpPr>
          <a:xfrm rot="0">
            <a:off x="0" y="5358600"/>
            <a:ext cx="2971824" cy="710900"/>
            <a:chOff x="0" y="0"/>
            <a:chExt cx="3962432" cy="947867"/>
          </a:xfrm>
        </p:grpSpPr>
        <p:sp>
          <p:nvSpPr>
            <p:cNvPr name="Freeform 25" id="25"/>
            <p:cNvSpPr/>
            <p:nvPr/>
          </p:nvSpPr>
          <p:spPr>
            <a:xfrm flipH="false" flipV="false" rot="0">
              <a:off x="254" y="381"/>
              <a:ext cx="3961892" cy="947166"/>
            </a:xfrm>
            <a:custGeom>
              <a:avLst/>
              <a:gdLst/>
              <a:ahLst/>
              <a:cxnLst/>
              <a:rect r="r" b="b" t="t" l="l"/>
              <a:pathLst>
                <a:path h="947166" w="3961892">
                  <a:moveTo>
                    <a:pt x="0" y="0"/>
                  </a:moveTo>
                  <a:lnTo>
                    <a:pt x="0" y="947166"/>
                  </a:lnTo>
                  <a:lnTo>
                    <a:pt x="3961892" y="947166"/>
                  </a:lnTo>
                  <a:lnTo>
                    <a:pt x="3961892" y="0"/>
                  </a:lnTo>
                  <a:close/>
                </a:path>
              </a:pathLst>
            </a:custGeom>
            <a:solidFill>
              <a:srgbClr val="FFFFFF">
                <a:alpha val="12157"/>
              </a:srgbClr>
            </a:solidFill>
          </p:spPr>
        </p:sp>
      </p:grpSp>
      <p:grpSp>
        <p:nvGrpSpPr>
          <p:cNvPr name="Group 26" id="26"/>
          <p:cNvGrpSpPr/>
          <p:nvPr/>
        </p:nvGrpSpPr>
        <p:grpSpPr>
          <a:xfrm rot="0">
            <a:off x="1792524" y="6537556"/>
            <a:ext cx="741236" cy="710886"/>
            <a:chOff x="0" y="0"/>
            <a:chExt cx="988315" cy="947848"/>
          </a:xfrm>
        </p:grpSpPr>
        <p:sp>
          <p:nvSpPr>
            <p:cNvPr name="Freeform 27" id="27"/>
            <p:cNvSpPr/>
            <p:nvPr/>
          </p:nvSpPr>
          <p:spPr>
            <a:xfrm flipH="false" flipV="false" rot="0">
              <a:off x="0" y="381"/>
              <a:ext cx="987933" cy="947166"/>
            </a:xfrm>
            <a:custGeom>
              <a:avLst/>
              <a:gdLst/>
              <a:ahLst/>
              <a:cxnLst/>
              <a:rect r="r" b="b" t="t" l="l"/>
              <a:pathLst>
                <a:path h="947166" w="987933">
                  <a:moveTo>
                    <a:pt x="0" y="0"/>
                  </a:moveTo>
                  <a:lnTo>
                    <a:pt x="0" y="947166"/>
                  </a:lnTo>
                  <a:lnTo>
                    <a:pt x="987933" y="947166"/>
                  </a:lnTo>
                  <a:lnTo>
                    <a:pt x="987933" y="0"/>
                  </a:lnTo>
                  <a:close/>
                </a:path>
              </a:pathLst>
            </a:custGeom>
            <a:solidFill>
              <a:srgbClr val="EC008C"/>
            </a:solidFill>
          </p:spPr>
        </p:sp>
      </p:grpSp>
      <p:grpSp>
        <p:nvGrpSpPr>
          <p:cNvPr name="Group 28" id="28"/>
          <p:cNvGrpSpPr/>
          <p:nvPr/>
        </p:nvGrpSpPr>
        <p:grpSpPr>
          <a:xfrm rot="0">
            <a:off x="0" y="3000912"/>
            <a:ext cx="2208276" cy="713716"/>
            <a:chOff x="0" y="0"/>
            <a:chExt cx="2944368" cy="951621"/>
          </a:xfrm>
        </p:grpSpPr>
        <p:sp>
          <p:nvSpPr>
            <p:cNvPr name="Freeform 29" id="29"/>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solidFill>
          </p:spPr>
        </p:sp>
      </p:grpSp>
      <p:grpSp>
        <p:nvGrpSpPr>
          <p:cNvPr name="Group 30" id="30"/>
          <p:cNvGrpSpPr/>
          <p:nvPr/>
        </p:nvGrpSpPr>
        <p:grpSpPr>
          <a:xfrm rot="0">
            <a:off x="718648" y="1825050"/>
            <a:ext cx="2457190" cy="710602"/>
            <a:chOff x="0" y="0"/>
            <a:chExt cx="3276253" cy="947469"/>
          </a:xfrm>
        </p:grpSpPr>
        <p:sp>
          <p:nvSpPr>
            <p:cNvPr name="Freeform 31" id="31"/>
            <p:cNvSpPr/>
            <p:nvPr/>
          </p:nvSpPr>
          <p:spPr>
            <a:xfrm flipH="false" flipV="false" rot="0">
              <a:off x="254" y="0"/>
              <a:ext cx="3275965" cy="947166"/>
            </a:xfrm>
            <a:custGeom>
              <a:avLst/>
              <a:gdLst/>
              <a:ahLst/>
              <a:cxnLst/>
              <a:rect r="r" b="b" t="t" l="l"/>
              <a:pathLst>
                <a:path h="947166" w="3275965">
                  <a:moveTo>
                    <a:pt x="0" y="0"/>
                  </a:moveTo>
                  <a:lnTo>
                    <a:pt x="0" y="947166"/>
                  </a:lnTo>
                  <a:lnTo>
                    <a:pt x="3275965" y="947166"/>
                  </a:lnTo>
                  <a:lnTo>
                    <a:pt x="3275965" y="0"/>
                  </a:lnTo>
                  <a:close/>
                </a:path>
              </a:pathLst>
            </a:custGeom>
            <a:solidFill>
              <a:srgbClr val="EC008C"/>
            </a:solidFill>
          </p:spPr>
        </p:sp>
      </p:grpSp>
      <p:grpSp>
        <p:nvGrpSpPr>
          <p:cNvPr name="Group 32" id="32"/>
          <p:cNvGrpSpPr/>
          <p:nvPr/>
        </p:nvGrpSpPr>
        <p:grpSpPr>
          <a:xfrm rot="0">
            <a:off x="10791130" y="646066"/>
            <a:ext cx="4342480" cy="710630"/>
            <a:chOff x="0" y="0"/>
            <a:chExt cx="5789973" cy="947507"/>
          </a:xfrm>
        </p:grpSpPr>
        <p:sp>
          <p:nvSpPr>
            <p:cNvPr name="Freeform 33" id="33"/>
            <p:cNvSpPr/>
            <p:nvPr/>
          </p:nvSpPr>
          <p:spPr>
            <a:xfrm flipH="false" flipV="false" rot="0">
              <a:off x="381" y="0"/>
              <a:ext cx="5789549" cy="947166"/>
            </a:xfrm>
            <a:custGeom>
              <a:avLst/>
              <a:gdLst/>
              <a:ahLst/>
              <a:cxnLst/>
              <a:rect r="r" b="b" t="t" l="l"/>
              <a:pathLst>
                <a:path h="947166" w="5789549">
                  <a:moveTo>
                    <a:pt x="0" y="0"/>
                  </a:moveTo>
                  <a:lnTo>
                    <a:pt x="0" y="947166"/>
                  </a:lnTo>
                  <a:lnTo>
                    <a:pt x="5789549" y="947166"/>
                  </a:lnTo>
                  <a:lnTo>
                    <a:pt x="5789549" y="0"/>
                  </a:lnTo>
                  <a:close/>
                </a:path>
              </a:pathLst>
            </a:custGeom>
            <a:solidFill>
              <a:srgbClr val="00FFC5"/>
            </a:solidFill>
          </p:spPr>
        </p:sp>
      </p:grpSp>
      <p:grpSp>
        <p:nvGrpSpPr>
          <p:cNvPr name="Group 34" id="34"/>
          <p:cNvGrpSpPr/>
          <p:nvPr/>
        </p:nvGrpSpPr>
        <p:grpSpPr>
          <a:xfrm rot="0">
            <a:off x="11458792" y="7716524"/>
            <a:ext cx="3200278" cy="710630"/>
            <a:chOff x="0" y="0"/>
            <a:chExt cx="4267037" cy="947507"/>
          </a:xfrm>
        </p:grpSpPr>
        <p:sp>
          <p:nvSpPr>
            <p:cNvPr name="Freeform 35" id="35"/>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36" id="36"/>
          <p:cNvGrpSpPr/>
          <p:nvPr/>
        </p:nvGrpSpPr>
        <p:grpSpPr>
          <a:xfrm rot="0">
            <a:off x="3154144" y="8892400"/>
            <a:ext cx="6237540" cy="713702"/>
            <a:chOff x="0" y="0"/>
            <a:chExt cx="8316720" cy="951603"/>
          </a:xfrm>
        </p:grpSpPr>
        <p:sp>
          <p:nvSpPr>
            <p:cNvPr name="Freeform 37" id="37"/>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sp>
        <p:nvSpPr>
          <p:cNvPr name="TextBox 38" id="38"/>
          <p:cNvSpPr txBox="true"/>
          <p:nvPr/>
        </p:nvSpPr>
        <p:spPr>
          <a:xfrm rot="0">
            <a:off x="1001025" y="4667475"/>
            <a:ext cx="16667550" cy="2352675"/>
          </a:xfrm>
          <a:prstGeom prst="rect">
            <a:avLst/>
          </a:prstGeom>
        </p:spPr>
        <p:txBody>
          <a:bodyPr anchor="t" rtlCol="false" tIns="0" lIns="0" bIns="0" rIns="0">
            <a:spAutoFit/>
          </a:bodyPr>
          <a:lstStyle/>
          <a:p>
            <a:pPr algn="ctr">
              <a:lnSpc>
                <a:spcPts val="18000"/>
              </a:lnSpc>
            </a:pPr>
            <a:r>
              <a:rPr lang="en-US" sz="15000">
                <a:solidFill>
                  <a:srgbClr val="00FFC5"/>
                </a:solidFill>
                <a:latin typeface="Arimo Bold"/>
              </a:rPr>
              <a:t>TÍNH CHẤT</a:t>
            </a:r>
          </a:p>
        </p:txBody>
      </p:sp>
      <p:sp>
        <p:nvSpPr>
          <p:cNvPr name="TextBox 39" id="39"/>
          <p:cNvSpPr txBox="true"/>
          <p:nvPr/>
        </p:nvSpPr>
        <p:spPr>
          <a:xfrm rot="0">
            <a:off x="1001025" y="2785350"/>
            <a:ext cx="16667550" cy="2495550"/>
          </a:xfrm>
          <a:prstGeom prst="rect">
            <a:avLst/>
          </a:prstGeom>
        </p:spPr>
        <p:txBody>
          <a:bodyPr anchor="t" rtlCol="false" tIns="0" lIns="0" bIns="0" rIns="0">
            <a:spAutoFit/>
          </a:bodyPr>
          <a:lstStyle/>
          <a:p>
            <a:pPr algn="ctr">
              <a:lnSpc>
                <a:spcPts val="19200"/>
              </a:lnSpc>
            </a:pPr>
            <a:r>
              <a:rPr lang="en-US" sz="16000">
                <a:solidFill>
                  <a:srgbClr val="00FFC5"/>
                </a:solidFill>
                <a:latin typeface="Arimo Bold"/>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3635450" y="0"/>
            <a:ext cx="14652600" cy="781200"/>
            <a:chOff x="0" y="0"/>
            <a:chExt cx="19536800" cy="1041600"/>
          </a:xfrm>
        </p:grpSpPr>
        <p:sp>
          <p:nvSpPr>
            <p:cNvPr name="Freeform 3" id="3"/>
            <p:cNvSpPr/>
            <p:nvPr/>
          </p:nvSpPr>
          <p:spPr>
            <a:xfrm flipH="false" flipV="false" rot="0">
              <a:off x="0" y="0"/>
              <a:ext cx="19536790" cy="1041654"/>
            </a:xfrm>
            <a:custGeom>
              <a:avLst/>
              <a:gdLst/>
              <a:ahLst/>
              <a:cxnLst/>
              <a:rect r="r" b="b" t="t" l="l"/>
              <a:pathLst>
                <a:path h="1041654" w="19536790">
                  <a:moveTo>
                    <a:pt x="0" y="0"/>
                  </a:moveTo>
                  <a:lnTo>
                    <a:pt x="19536790" y="0"/>
                  </a:lnTo>
                  <a:lnTo>
                    <a:pt x="19536790" y="1041654"/>
                  </a:lnTo>
                  <a:lnTo>
                    <a:pt x="0" y="1041654"/>
                  </a:lnTo>
                  <a:close/>
                </a:path>
              </a:pathLst>
            </a:custGeom>
            <a:solidFill>
              <a:srgbClr val="00FFC5"/>
            </a:solidFill>
          </p:spPr>
        </p:sp>
      </p:grpSp>
      <p:grpSp>
        <p:nvGrpSpPr>
          <p:cNvPr name="Group 4" id="4"/>
          <p:cNvGrpSpPr/>
          <p:nvPr/>
        </p:nvGrpSpPr>
        <p:grpSpPr>
          <a:xfrm rot="0">
            <a:off x="0" y="4313274"/>
            <a:ext cx="4215794" cy="257528"/>
            <a:chOff x="0" y="0"/>
            <a:chExt cx="5621059" cy="343371"/>
          </a:xfrm>
        </p:grpSpPr>
        <p:sp>
          <p:nvSpPr>
            <p:cNvPr name="Freeform 5" id="5"/>
            <p:cNvSpPr/>
            <p:nvPr/>
          </p:nvSpPr>
          <p:spPr>
            <a:xfrm flipH="false" flipV="false" rot="0">
              <a:off x="0" y="0"/>
              <a:ext cx="5621020" cy="343408"/>
            </a:xfrm>
            <a:custGeom>
              <a:avLst/>
              <a:gdLst/>
              <a:ahLst/>
              <a:cxnLst/>
              <a:rect r="r" b="b" t="t" l="l"/>
              <a:pathLst>
                <a:path h="343408" w="5621020">
                  <a:moveTo>
                    <a:pt x="0" y="0"/>
                  </a:moveTo>
                  <a:lnTo>
                    <a:pt x="0" y="343408"/>
                  </a:lnTo>
                  <a:lnTo>
                    <a:pt x="5621020" y="343408"/>
                  </a:lnTo>
                  <a:lnTo>
                    <a:pt x="5621020" y="0"/>
                  </a:lnTo>
                  <a:close/>
                </a:path>
              </a:pathLst>
            </a:custGeom>
            <a:solidFill>
              <a:srgbClr val="EC008C"/>
            </a:solidFill>
          </p:spPr>
        </p:sp>
      </p:grpSp>
      <p:grpSp>
        <p:nvGrpSpPr>
          <p:cNvPr name="Group 6" id="6"/>
          <p:cNvGrpSpPr/>
          <p:nvPr/>
        </p:nvGrpSpPr>
        <p:grpSpPr>
          <a:xfrm rot="0">
            <a:off x="4215940" y="4313274"/>
            <a:ext cx="2231076" cy="257528"/>
            <a:chOff x="0" y="0"/>
            <a:chExt cx="2974768" cy="343371"/>
          </a:xfrm>
        </p:grpSpPr>
        <p:sp>
          <p:nvSpPr>
            <p:cNvPr name="Freeform 7" id="7"/>
            <p:cNvSpPr/>
            <p:nvPr/>
          </p:nvSpPr>
          <p:spPr>
            <a:xfrm flipH="false" flipV="false" rot="0">
              <a:off x="0" y="0"/>
              <a:ext cx="2974721" cy="343408"/>
            </a:xfrm>
            <a:custGeom>
              <a:avLst/>
              <a:gdLst/>
              <a:ahLst/>
              <a:cxnLst/>
              <a:rect r="r" b="b" t="t" l="l"/>
              <a:pathLst>
                <a:path h="343408" w="2974721">
                  <a:moveTo>
                    <a:pt x="0" y="0"/>
                  </a:moveTo>
                  <a:lnTo>
                    <a:pt x="0" y="343408"/>
                  </a:lnTo>
                  <a:lnTo>
                    <a:pt x="2974721" y="343408"/>
                  </a:lnTo>
                  <a:lnTo>
                    <a:pt x="2974721" y="0"/>
                  </a:lnTo>
                  <a:close/>
                </a:path>
              </a:pathLst>
            </a:custGeom>
            <a:solidFill>
              <a:srgbClr val="00FFC5"/>
            </a:solidFill>
          </p:spPr>
        </p:sp>
      </p:grpSp>
      <p:grpSp>
        <p:nvGrpSpPr>
          <p:cNvPr name="Group 8" id="8"/>
          <p:cNvGrpSpPr/>
          <p:nvPr/>
        </p:nvGrpSpPr>
        <p:grpSpPr>
          <a:xfrm rot="0">
            <a:off x="861784" y="4739712"/>
            <a:ext cx="3290052" cy="257528"/>
            <a:chOff x="0" y="0"/>
            <a:chExt cx="4386736" cy="343371"/>
          </a:xfrm>
        </p:grpSpPr>
        <p:sp>
          <p:nvSpPr>
            <p:cNvPr name="Freeform 9" id="9"/>
            <p:cNvSpPr/>
            <p:nvPr/>
          </p:nvSpPr>
          <p:spPr>
            <a:xfrm flipH="false" flipV="false" rot="0">
              <a:off x="0" y="0"/>
              <a:ext cx="4386707" cy="343281"/>
            </a:xfrm>
            <a:custGeom>
              <a:avLst/>
              <a:gdLst/>
              <a:ahLst/>
              <a:cxnLst/>
              <a:rect r="r" b="b" t="t" l="l"/>
              <a:pathLst>
                <a:path h="343281" w="4386707">
                  <a:moveTo>
                    <a:pt x="0" y="0"/>
                  </a:moveTo>
                  <a:lnTo>
                    <a:pt x="0" y="343281"/>
                  </a:lnTo>
                  <a:lnTo>
                    <a:pt x="4386707" y="343281"/>
                  </a:lnTo>
                  <a:lnTo>
                    <a:pt x="4386707" y="0"/>
                  </a:lnTo>
                  <a:close/>
                </a:path>
              </a:pathLst>
            </a:custGeom>
            <a:solidFill>
              <a:srgbClr val="FFFFFF"/>
            </a:solidFill>
          </p:spPr>
        </p:sp>
      </p:grpSp>
      <p:grpSp>
        <p:nvGrpSpPr>
          <p:cNvPr name="Group 10" id="10"/>
          <p:cNvGrpSpPr/>
          <p:nvPr/>
        </p:nvGrpSpPr>
        <p:grpSpPr>
          <a:xfrm rot="0">
            <a:off x="3195652" y="4739712"/>
            <a:ext cx="956282" cy="257528"/>
            <a:chOff x="0" y="0"/>
            <a:chExt cx="1275043" cy="343371"/>
          </a:xfrm>
        </p:grpSpPr>
        <p:sp>
          <p:nvSpPr>
            <p:cNvPr name="Freeform 11" id="11"/>
            <p:cNvSpPr/>
            <p:nvPr/>
          </p:nvSpPr>
          <p:spPr>
            <a:xfrm flipH="false" flipV="false" rot="0">
              <a:off x="0" y="0"/>
              <a:ext cx="1275080" cy="343281"/>
            </a:xfrm>
            <a:custGeom>
              <a:avLst/>
              <a:gdLst/>
              <a:ahLst/>
              <a:cxnLst/>
              <a:rect r="r" b="b" t="t" l="l"/>
              <a:pathLst>
                <a:path h="343281" w="1275080">
                  <a:moveTo>
                    <a:pt x="0" y="0"/>
                  </a:moveTo>
                  <a:lnTo>
                    <a:pt x="0" y="343281"/>
                  </a:lnTo>
                  <a:lnTo>
                    <a:pt x="1275080" y="343281"/>
                  </a:lnTo>
                  <a:lnTo>
                    <a:pt x="1275080" y="0"/>
                  </a:lnTo>
                  <a:close/>
                </a:path>
              </a:pathLst>
            </a:custGeom>
            <a:solidFill>
              <a:srgbClr val="00FFC5"/>
            </a:solidFill>
          </p:spPr>
        </p:sp>
      </p:grpSp>
      <p:grpSp>
        <p:nvGrpSpPr>
          <p:cNvPr name="Group 12" id="12"/>
          <p:cNvGrpSpPr/>
          <p:nvPr/>
        </p:nvGrpSpPr>
        <p:grpSpPr>
          <a:xfrm rot="0">
            <a:off x="5331508" y="4739712"/>
            <a:ext cx="1115554" cy="257528"/>
            <a:chOff x="0" y="0"/>
            <a:chExt cx="1487405" cy="343371"/>
          </a:xfrm>
        </p:grpSpPr>
        <p:sp>
          <p:nvSpPr>
            <p:cNvPr name="Freeform 13" id="13"/>
            <p:cNvSpPr/>
            <p:nvPr/>
          </p:nvSpPr>
          <p:spPr>
            <a:xfrm flipH="false" flipV="false" rot="0">
              <a:off x="0" y="0"/>
              <a:ext cx="1487424" cy="343281"/>
            </a:xfrm>
            <a:custGeom>
              <a:avLst/>
              <a:gdLst/>
              <a:ahLst/>
              <a:cxnLst/>
              <a:rect r="r" b="b" t="t" l="l"/>
              <a:pathLst>
                <a:path h="343281" w="1487424">
                  <a:moveTo>
                    <a:pt x="0" y="0"/>
                  </a:moveTo>
                  <a:lnTo>
                    <a:pt x="0" y="343281"/>
                  </a:lnTo>
                  <a:lnTo>
                    <a:pt x="1487424" y="343281"/>
                  </a:lnTo>
                  <a:lnTo>
                    <a:pt x="1487424" y="0"/>
                  </a:lnTo>
                  <a:close/>
                </a:path>
              </a:pathLst>
            </a:custGeom>
            <a:solidFill>
              <a:srgbClr val="EC008C"/>
            </a:solidFill>
          </p:spPr>
        </p:sp>
      </p:grpSp>
      <p:grpSp>
        <p:nvGrpSpPr>
          <p:cNvPr name="Group 14" id="14"/>
          <p:cNvGrpSpPr/>
          <p:nvPr/>
        </p:nvGrpSpPr>
        <p:grpSpPr>
          <a:xfrm rot="0">
            <a:off x="0" y="6445426"/>
            <a:ext cx="2945500" cy="256784"/>
            <a:chOff x="0" y="0"/>
            <a:chExt cx="3927333" cy="342379"/>
          </a:xfrm>
        </p:grpSpPr>
        <p:sp>
          <p:nvSpPr>
            <p:cNvPr name="Freeform 15" id="15"/>
            <p:cNvSpPr/>
            <p:nvPr/>
          </p:nvSpPr>
          <p:spPr>
            <a:xfrm flipH="false" flipV="false" rot="0">
              <a:off x="0" y="0"/>
              <a:ext cx="3927348" cy="342392"/>
            </a:xfrm>
            <a:custGeom>
              <a:avLst/>
              <a:gdLst/>
              <a:ahLst/>
              <a:cxnLst/>
              <a:rect r="r" b="b" t="t" l="l"/>
              <a:pathLst>
                <a:path h="342392" w="3927348">
                  <a:moveTo>
                    <a:pt x="0" y="0"/>
                  </a:moveTo>
                  <a:lnTo>
                    <a:pt x="0" y="342392"/>
                  </a:lnTo>
                  <a:lnTo>
                    <a:pt x="3927348" y="342392"/>
                  </a:lnTo>
                  <a:lnTo>
                    <a:pt x="3927348" y="0"/>
                  </a:lnTo>
                  <a:close/>
                </a:path>
              </a:pathLst>
            </a:custGeom>
            <a:solidFill>
              <a:srgbClr val="00FFC5"/>
            </a:solidFill>
          </p:spPr>
        </p:sp>
      </p:grpSp>
      <p:grpSp>
        <p:nvGrpSpPr>
          <p:cNvPr name="Group 16" id="16"/>
          <p:cNvGrpSpPr/>
          <p:nvPr/>
        </p:nvGrpSpPr>
        <p:grpSpPr>
          <a:xfrm rot="0">
            <a:off x="4404236" y="4739712"/>
            <a:ext cx="257528" cy="257528"/>
            <a:chOff x="0" y="0"/>
            <a:chExt cx="343371" cy="343371"/>
          </a:xfrm>
        </p:grpSpPr>
        <p:sp>
          <p:nvSpPr>
            <p:cNvPr name="Freeform 17" id="17"/>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alpha val="30980"/>
              </a:srgbClr>
            </a:solidFill>
          </p:spPr>
        </p:sp>
      </p:grpSp>
      <p:grpSp>
        <p:nvGrpSpPr>
          <p:cNvPr name="Group 18" id="18"/>
          <p:cNvGrpSpPr/>
          <p:nvPr/>
        </p:nvGrpSpPr>
        <p:grpSpPr>
          <a:xfrm rot="0">
            <a:off x="4813544" y="4739712"/>
            <a:ext cx="257528" cy="257528"/>
            <a:chOff x="0" y="0"/>
            <a:chExt cx="343371" cy="343371"/>
          </a:xfrm>
        </p:grpSpPr>
        <p:sp>
          <p:nvSpPr>
            <p:cNvPr name="Freeform 19" id="19"/>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solidFill>
          </p:spPr>
        </p:sp>
      </p:grpSp>
      <p:grpSp>
        <p:nvGrpSpPr>
          <p:cNvPr name="Group 20" id="20"/>
          <p:cNvGrpSpPr/>
          <p:nvPr/>
        </p:nvGrpSpPr>
        <p:grpSpPr>
          <a:xfrm rot="0">
            <a:off x="4122178" y="5592584"/>
            <a:ext cx="257528" cy="257498"/>
            <a:chOff x="0" y="0"/>
            <a:chExt cx="343371" cy="343331"/>
          </a:xfrm>
        </p:grpSpPr>
        <p:sp>
          <p:nvSpPr>
            <p:cNvPr name="Freeform 21" id="21"/>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EC008C"/>
            </a:solidFill>
          </p:spPr>
        </p:sp>
      </p:grpSp>
      <p:grpSp>
        <p:nvGrpSpPr>
          <p:cNvPr name="Group 22" id="22"/>
          <p:cNvGrpSpPr/>
          <p:nvPr/>
        </p:nvGrpSpPr>
        <p:grpSpPr>
          <a:xfrm rot="0">
            <a:off x="3712872" y="5592584"/>
            <a:ext cx="256752" cy="257498"/>
            <a:chOff x="0" y="0"/>
            <a:chExt cx="342336" cy="343331"/>
          </a:xfrm>
        </p:grpSpPr>
        <p:sp>
          <p:nvSpPr>
            <p:cNvPr name="Freeform 23" id="23"/>
            <p:cNvSpPr/>
            <p:nvPr/>
          </p:nvSpPr>
          <p:spPr>
            <a:xfrm flipH="false" flipV="false" rot="0">
              <a:off x="0" y="0"/>
              <a:ext cx="342392" cy="343281"/>
            </a:xfrm>
            <a:custGeom>
              <a:avLst/>
              <a:gdLst/>
              <a:ahLst/>
              <a:cxnLst/>
              <a:rect r="r" b="b" t="t" l="l"/>
              <a:pathLst>
                <a:path h="343281" w="342392">
                  <a:moveTo>
                    <a:pt x="0" y="0"/>
                  </a:moveTo>
                  <a:lnTo>
                    <a:pt x="0" y="343281"/>
                  </a:lnTo>
                  <a:lnTo>
                    <a:pt x="342392" y="343281"/>
                  </a:lnTo>
                  <a:lnTo>
                    <a:pt x="342392" y="0"/>
                  </a:lnTo>
                  <a:close/>
                </a:path>
              </a:pathLst>
            </a:custGeom>
            <a:solidFill>
              <a:srgbClr val="FFFFFF"/>
            </a:solidFill>
          </p:spPr>
        </p:sp>
      </p:grpSp>
      <p:grpSp>
        <p:nvGrpSpPr>
          <p:cNvPr name="Group 24" id="24"/>
          <p:cNvGrpSpPr/>
          <p:nvPr/>
        </p:nvGrpSpPr>
        <p:grpSpPr>
          <a:xfrm rot="0">
            <a:off x="1283010" y="5592584"/>
            <a:ext cx="257528" cy="257498"/>
            <a:chOff x="0" y="0"/>
            <a:chExt cx="343371" cy="343331"/>
          </a:xfrm>
        </p:grpSpPr>
        <p:sp>
          <p:nvSpPr>
            <p:cNvPr name="Freeform 25" id="25"/>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solidFill>
          </p:spPr>
        </p:sp>
      </p:grpSp>
      <p:grpSp>
        <p:nvGrpSpPr>
          <p:cNvPr name="Group 26" id="26"/>
          <p:cNvGrpSpPr/>
          <p:nvPr/>
        </p:nvGrpSpPr>
        <p:grpSpPr>
          <a:xfrm rot="0">
            <a:off x="6189600" y="5166148"/>
            <a:ext cx="257498" cy="257528"/>
            <a:chOff x="0" y="0"/>
            <a:chExt cx="343331" cy="343371"/>
          </a:xfrm>
        </p:grpSpPr>
        <p:sp>
          <p:nvSpPr>
            <p:cNvPr name="Freeform 27" id="27"/>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solidFill>
          </p:spPr>
        </p:sp>
      </p:grpSp>
      <p:grpSp>
        <p:nvGrpSpPr>
          <p:cNvPr name="Group 28" id="28"/>
          <p:cNvGrpSpPr/>
          <p:nvPr/>
        </p:nvGrpSpPr>
        <p:grpSpPr>
          <a:xfrm rot="0">
            <a:off x="383268" y="4739712"/>
            <a:ext cx="257528" cy="257528"/>
            <a:chOff x="0" y="0"/>
            <a:chExt cx="343371" cy="343371"/>
          </a:xfrm>
        </p:grpSpPr>
        <p:sp>
          <p:nvSpPr>
            <p:cNvPr name="Freeform 29" id="29"/>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alpha val="30980"/>
              </a:srgbClr>
            </a:solidFill>
          </p:spPr>
        </p:sp>
      </p:grpSp>
      <p:grpSp>
        <p:nvGrpSpPr>
          <p:cNvPr name="Group 30" id="30"/>
          <p:cNvGrpSpPr/>
          <p:nvPr/>
        </p:nvGrpSpPr>
        <p:grpSpPr>
          <a:xfrm rot="0">
            <a:off x="2679146" y="6018276"/>
            <a:ext cx="3289306" cy="257498"/>
            <a:chOff x="0" y="0"/>
            <a:chExt cx="4385741" cy="343331"/>
          </a:xfrm>
        </p:grpSpPr>
        <p:sp>
          <p:nvSpPr>
            <p:cNvPr name="Freeform 31" id="31"/>
            <p:cNvSpPr/>
            <p:nvPr/>
          </p:nvSpPr>
          <p:spPr>
            <a:xfrm flipH="false" flipV="false" rot="0">
              <a:off x="0" y="0"/>
              <a:ext cx="4385691" cy="343281"/>
            </a:xfrm>
            <a:custGeom>
              <a:avLst/>
              <a:gdLst/>
              <a:ahLst/>
              <a:cxnLst/>
              <a:rect r="r" b="b" t="t" l="l"/>
              <a:pathLst>
                <a:path h="343281" w="4385691">
                  <a:moveTo>
                    <a:pt x="0" y="0"/>
                  </a:moveTo>
                  <a:lnTo>
                    <a:pt x="0" y="343281"/>
                  </a:lnTo>
                  <a:lnTo>
                    <a:pt x="4385691" y="343281"/>
                  </a:lnTo>
                  <a:lnTo>
                    <a:pt x="4385691" y="0"/>
                  </a:lnTo>
                  <a:close/>
                </a:path>
              </a:pathLst>
            </a:custGeom>
            <a:solidFill>
              <a:srgbClr val="FFFFFF"/>
            </a:solidFill>
          </p:spPr>
        </p:sp>
      </p:grpSp>
      <p:grpSp>
        <p:nvGrpSpPr>
          <p:cNvPr name="Group 32" id="32"/>
          <p:cNvGrpSpPr/>
          <p:nvPr/>
        </p:nvGrpSpPr>
        <p:grpSpPr>
          <a:xfrm rot="0">
            <a:off x="2679146" y="6018276"/>
            <a:ext cx="956312" cy="257498"/>
            <a:chOff x="0" y="0"/>
            <a:chExt cx="1275083" cy="343331"/>
          </a:xfrm>
        </p:grpSpPr>
        <p:sp>
          <p:nvSpPr>
            <p:cNvPr name="Freeform 33" id="33"/>
            <p:cNvSpPr/>
            <p:nvPr/>
          </p:nvSpPr>
          <p:spPr>
            <a:xfrm flipH="false" flipV="false" rot="0">
              <a:off x="0" y="0"/>
              <a:ext cx="1275080" cy="343281"/>
            </a:xfrm>
            <a:custGeom>
              <a:avLst/>
              <a:gdLst/>
              <a:ahLst/>
              <a:cxnLst/>
              <a:rect r="r" b="b" t="t" l="l"/>
              <a:pathLst>
                <a:path h="343281" w="1275080">
                  <a:moveTo>
                    <a:pt x="0" y="0"/>
                  </a:moveTo>
                  <a:lnTo>
                    <a:pt x="0" y="343281"/>
                  </a:lnTo>
                  <a:lnTo>
                    <a:pt x="1275080" y="343281"/>
                  </a:lnTo>
                  <a:lnTo>
                    <a:pt x="1275080" y="0"/>
                  </a:lnTo>
                  <a:close/>
                </a:path>
              </a:pathLst>
            </a:custGeom>
            <a:solidFill>
              <a:srgbClr val="00FFC5"/>
            </a:solidFill>
          </p:spPr>
        </p:sp>
      </p:grpSp>
      <p:grpSp>
        <p:nvGrpSpPr>
          <p:cNvPr name="Group 34" id="34"/>
          <p:cNvGrpSpPr/>
          <p:nvPr/>
        </p:nvGrpSpPr>
        <p:grpSpPr>
          <a:xfrm rot="0">
            <a:off x="0" y="6019020"/>
            <a:ext cx="1499550" cy="256752"/>
            <a:chOff x="0" y="0"/>
            <a:chExt cx="1999400" cy="342336"/>
          </a:xfrm>
        </p:grpSpPr>
        <p:sp>
          <p:nvSpPr>
            <p:cNvPr name="Freeform 35" id="35"/>
            <p:cNvSpPr/>
            <p:nvPr/>
          </p:nvSpPr>
          <p:spPr>
            <a:xfrm flipH="false" flipV="false" rot="0">
              <a:off x="0" y="0"/>
              <a:ext cx="1999361" cy="342392"/>
            </a:xfrm>
            <a:custGeom>
              <a:avLst/>
              <a:gdLst/>
              <a:ahLst/>
              <a:cxnLst/>
              <a:rect r="r" b="b" t="t" l="l"/>
              <a:pathLst>
                <a:path h="342392" w="1999361">
                  <a:moveTo>
                    <a:pt x="0" y="0"/>
                  </a:moveTo>
                  <a:lnTo>
                    <a:pt x="0" y="342392"/>
                  </a:lnTo>
                  <a:lnTo>
                    <a:pt x="1999361" y="342392"/>
                  </a:lnTo>
                  <a:lnTo>
                    <a:pt x="1999361" y="0"/>
                  </a:lnTo>
                  <a:close/>
                </a:path>
              </a:pathLst>
            </a:custGeom>
            <a:solidFill>
              <a:srgbClr val="EC008C"/>
            </a:solidFill>
          </p:spPr>
        </p:sp>
      </p:grpSp>
      <p:grpSp>
        <p:nvGrpSpPr>
          <p:cNvPr name="Group 36" id="36"/>
          <p:cNvGrpSpPr/>
          <p:nvPr/>
        </p:nvGrpSpPr>
        <p:grpSpPr>
          <a:xfrm rot="0">
            <a:off x="2169374" y="6018276"/>
            <a:ext cx="257528" cy="257498"/>
            <a:chOff x="0" y="0"/>
            <a:chExt cx="343371" cy="343331"/>
          </a:xfrm>
        </p:grpSpPr>
        <p:sp>
          <p:nvSpPr>
            <p:cNvPr name="Freeform 37" id="37"/>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solidFill>
          </p:spPr>
        </p:sp>
      </p:grpSp>
      <p:grpSp>
        <p:nvGrpSpPr>
          <p:cNvPr name="Group 38" id="38"/>
          <p:cNvGrpSpPr/>
          <p:nvPr/>
        </p:nvGrpSpPr>
        <p:grpSpPr>
          <a:xfrm rot="0">
            <a:off x="1759324" y="6018276"/>
            <a:ext cx="257498" cy="257498"/>
            <a:chOff x="0" y="0"/>
            <a:chExt cx="343331" cy="343331"/>
          </a:xfrm>
        </p:grpSpPr>
        <p:sp>
          <p:nvSpPr>
            <p:cNvPr name="Freeform 39" id="39"/>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solidFill>
          </p:spPr>
        </p:sp>
      </p:grpSp>
      <p:grpSp>
        <p:nvGrpSpPr>
          <p:cNvPr name="Group 40" id="40"/>
          <p:cNvGrpSpPr/>
          <p:nvPr/>
        </p:nvGrpSpPr>
        <p:grpSpPr>
          <a:xfrm rot="0">
            <a:off x="1067958" y="6871116"/>
            <a:ext cx="257498" cy="257528"/>
            <a:chOff x="0" y="0"/>
            <a:chExt cx="343331" cy="343371"/>
          </a:xfrm>
        </p:grpSpPr>
        <p:sp>
          <p:nvSpPr>
            <p:cNvPr name="Freeform 41" id="41"/>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alpha val="30980"/>
              </a:srgbClr>
            </a:solidFill>
          </p:spPr>
        </p:sp>
      </p:grpSp>
      <p:grpSp>
        <p:nvGrpSpPr>
          <p:cNvPr name="Group 42" id="42"/>
          <p:cNvGrpSpPr/>
          <p:nvPr/>
        </p:nvGrpSpPr>
        <p:grpSpPr>
          <a:xfrm rot="0">
            <a:off x="677244" y="6871116"/>
            <a:ext cx="257498" cy="257528"/>
            <a:chOff x="0" y="0"/>
            <a:chExt cx="343331" cy="343371"/>
          </a:xfrm>
        </p:grpSpPr>
        <p:sp>
          <p:nvSpPr>
            <p:cNvPr name="Freeform 43" id="43"/>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00FFC5"/>
            </a:solidFill>
          </p:spPr>
        </p:sp>
      </p:grpSp>
      <p:grpSp>
        <p:nvGrpSpPr>
          <p:cNvPr name="Group 44" id="44"/>
          <p:cNvGrpSpPr/>
          <p:nvPr/>
        </p:nvGrpSpPr>
        <p:grpSpPr>
          <a:xfrm rot="0">
            <a:off x="285782" y="6871116"/>
            <a:ext cx="257528" cy="257528"/>
            <a:chOff x="0" y="0"/>
            <a:chExt cx="343371" cy="343371"/>
          </a:xfrm>
        </p:grpSpPr>
        <p:sp>
          <p:nvSpPr>
            <p:cNvPr name="Freeform 45" id="45"/>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solidFill>
          </p:spPr>
        </p:sp>
      </p:grpSp>
      <p:grpSp>
        <p:nvGrpSpPr>
          <p:cNvPr name="Group 46" id="46"/>
          <p:cNvGrpSpPr/>
          <p:nvPr/>
        </p:nvGrpSpPr>
        <p:grpSpPr>
          <a:xfrm rot="0">
            <a:off x="6189600" y="6018276"/>
            <a:ext cx="257498" cy="257498"/>
            <a:chOff x="0" y="0"/>
            <a:chExt cx="343331" cy="343331"/>
          </a:xfrm>
        </p:grpSpPr>
        <p:sp>
          <p:nvSpPr>
            <p:cNvPr name="Freeform 47" id="47"/>
            <p:cNvSpPr/>
            <p:nvPr/>
          </p:nvSpPr>
          <p:spPr>
            <a:xfrm flipH="false" flipV="false" rot="0">
              <a:off x="0" y="0"/>
              <a:ext cx="343281" cy="343281"/>
            </a:xfrm>
            <a:custGeom>
              <a:avLst/>
              <a:gdLst/>
              <a:ahLst/>
              <a:cxnLst/>
              <a:rect r="r" b="b" t="t" l="l"/>
              <a:pathLst>
                <a:path h="343281" w="343281">
                  <a:moveTo>
                    <a:pt x="0" y="0"/>
                  </a:moveTo>
                  <a:lnTo>
                    <a:pt x="0" y="343281"/>
                  </a:lnTo>
                  <a:lnTo>
                    <a:pt x="343281" y="343281"/>
                  </a:lnTo>
                  <a:lnTo>
                    <a:pt x="343281" y="0"/>
                  </a:lnTo>
                  <a:close/>
                </a:path>
              </a:pathLst>
            </a:custGeom>
            <a:solidFill>
              <a:srgbClr val="FFFFFF">
                <a:alpha val="30980"/>
              </a:srgbClr>
            </a:solidFill>
          </p:spPr>
        </p:sp>
      </p:grpSp>
      <p:grpSp>
        <p:nvGrpSpPr>
          <p:cNvPr name="Group 48" id="48"/>
          <p:cNvGrpSpPr/>
          <p:nvPr/>
        </p:nvGrpSpPr>
        <p:grpSpPr>
          <a:xfrm rot="0">
            <a:off x="3352664" y="5166148"/>
            <a:ext cx="2629968" cy="257528"/>
            <a:chOff x="0" y="0"/>
            <a:chExt cx="3506624" cy="343371"/>
          </a:xfrm>
        </p:grpSpPr>
        <p:sp>
          <p:nvSpPr>
            <p:cNvPr name="Freeform 49" id="49"/>
            <p:cNvSpPr/>
            <p:nvPr/>
          </p:nvSpPr>
          <p:spPr>
            <a:xfrm flipH="false" flipV="false" rot="0">
              <a:off x="0" y="0"/>
              <a:ext cx="3506597" cy="343281"/>
            </a:xfrm>
            <a:custGeom>
              <a:avLst/>
              <a:gdLst/>
              <a:ahLst/>
              <a:cxnLst/>
              <a:rect r="r" b="b" t="t" l="l"/>
              <a:pathLst>
                <a:path h="343281" w="3506597">
                  <a:moveTo>
                    <a:pt x="0" y="0"/>
                  </a:moveTo>
                  <a:lnTo>
                    <a:pt x="0" y="343281"/>
                  </a:lnTo>
                  <a:lnTo>
                    <a:pt x="3506597" y="343281"/>
                  </a:lnTo>
                  <a:lnTo>
                    <a:pt x="3506597" y="0"/>
                  </a:lnTo>
                  <a:close/>
                </a:path>
              </a:pathLst>
            </a:custGeom>
            <a:solidFill>
              <a:srgbClr val="00FFC5"/>
            </a:solidFill>
          </p:spPr>
        </p:sp>
      </p:grpSp>
      <p:grpSp>
        <p:nvGrpSpPr>
          <p:cNvPr name="Group 50" id="50"/>
          <p:cNvGrpSpPr/>
          <p:nvPr/>
        </p:nvGrpSpPr>
        <p:grpSpPr>
          <a:xfrm rot="0">
            <a:off x="4534464" y="5592584"/>
            <a:ext cx="1912562" cy="257498"/>
            <a:chOff x="0" y="0"/>
            <a:chExt cx="2550083" cy="343331"/>
          </a:xfrm>
        </p:grpSpPr>
        <p:sp>
          <p:nvSpPr>
            <p:cNvPr name="Freeform 51" id="51"/>
            <p:cNvSpPr/>
            <p:nvPr/>
          </p:nvSpPr>
          <p:spPr>
            <a:xfrm flipH="false" flipV="false" rot="0">
              <a:off x="0" y="0"/>
              <a:ext cx="2550033" cy="343281"/>
            </a:xfrm>
            <a:custGeom>
              <a:avLst/>
              <a:gdLst/>
              <a:ahLst/>
              <a:cxnLst/>
              <a:rect r="r" b="b" t="t" l="l"/>
              <a:pathLst>
                <a:path h="343281" w="2550033">
                  <a:moveTo>
                    <a:pt x="0" y="0"/>
                  </a:moveTo>
                  <a:lnTo>
                    <a:pt x="0" y="343281"/>
                  </a:lnTo>
                  <a:lnTo>
                    <a:pt x="2550033" y="343281"/>
                  </a:lnTo>
                  <a:lnTo>
                    <a:pt x="2550033" y="0"/>
                  </a:lnTo>
                  <a:close/>
                </a:path>
              </a:pathLst>
            </a:custGeom>
            <a:solidFill>
              <a:srgbClr val="FFFFFF">
                <a:alpha val="12157"/>
              </a:srgbClr>
            </a:solidFill>
          </p:spPr>
        </p:sp>
      </p:grpSp>
      <p:grpSp>
        <p:nvGrpSpPr>
          <p:cNvPr name="Group 52" id="52"/>
          <p:cNvGrpSpPr/>
          <p:nvPr/>
        </p:nvGrpSpPr>
        <p:grpSpPr>
          <a:xfrm rot="0">
            <a:off x="1283010" y="5592584"/>
            <a:ext cx="1792768" cy="257498"/>
            <a:chOff x="0" y="0"/>
            <a:chExt cx="2390357" cy="343331"/>
          </a:xfrm>
        </p:grpSpPr>
        <p:sp>
          <p:nvSpPr>
            <p:cNvPr name="Freeform 53" id="53"/>
            <p:cNvSpPr/>
            <p:nvPr/>
          </p:nvSpPr>
          <p:spPr>
            <a:xfrm flipH="false" flipV="false" rot="0">
              <a:off x="0" y="0"/>
              <a:ext cx="2390267" cy="343281"/>
            </a:xfrm>
            <a:custGeom>
              <a:avLst/>
              <a:gdLst/>
              <a:ahLst/>
              <a:cxnLst/>
              <a:rect r="r" b="b" t="t" l="l"/>
              <a:pathLst>
                <a:path h="343281" w="2390267">
                  <a:moveTo>
                    <a:pt x="0" y="0"/>
                  </a:moveTo>
                  <a:lnTo>
                    <a:pt x="0" y="343281"/>
                  </a:lnTo>
                  <a:lnTo>
                    <a:pt x="2390267" y="343281"/>
                  </a:lnTo>
                  <a:lnTo>
                    <a:pt x="2390267" y="0"/>
                  </a:lnTo>
                  <a:close/>
                </a:path>
              </a:pathLst>
            </a:custGeom>
            <a:solidFill>
              <a:srgbClr val="FFFFFF">
                <a:alpha val="30980"/>
              </a:srgbClr>
            </a:solidFill>
          </p:spPr>
        </p:sp>
      </p:grpSp>
      <p:grpSp>
        <p:nvGrpSpPr>
          <p:cNvPr name="Group 54" id="54"/>
          <p:cNvGrpSpPr/>
          <p:nvPr/>
        </p:nvGrpSpPr>
        <p:grpSpPr>
          <a:xfrm rot="0">
            <a:off x="0" y="5592584"/>
            <a:ext cx="898990" cy="257498"/>
            <a:chOff x="0" y="0"/>
            <a:chExt cx="1198653" cy="343331"/>
          </a:xfrm>
        </p:grpSpPr>
        <p:sp>
          <p:nvSpPr>
            <p:cNvPr name="Freeform 55" id="55"/>
            <p:cNvSpPr/>
            <p:nvPr/>
          </p:nvSpPr>
          <p:spPr>
            <a:xfrm flipH="false" flipV="false" rot="0">
              <a:off x="0" y="0"/>
              <a:ext cx="1198626" cy="343281"/>
            </a:xfrm>
            <a:custGeom>
              <a:avLst/>
              <a:gdLst/>
              <a:ahLst/>
              <a:cxnLst/>
              <a:rect r="r" b="b" t="t" l="l"/>
              <a:pathLst>
                <a:path h="343281" w="1198626">
                  <a:moveTo>
                    <a:pt x="0" y="0"/>
                  </a:moveTo>
                  <a:lnTo>
                    <a:pt x="0" y="343281"/>
                  </a:lnTo>
                  <a:lnTo>
                    <a:pt x="1198626" y="343281"/>
                  </a:lnTo>
                  <a:lnTo>
                    <a:pt x="1198626" y="0"/>
                  </a:lnTo>
                  <a:close/>
                </a:path>
              </a:pathLst>
            </a:custGeom>
            <a:solidFill>
              <a:srgbClr val="FFFFFF"/>
            </a:solidFill>
          </p:spPr>
        </p:sp>
      </p:grpSp>
      <p:grpSp>
        <p:nvGrpSpPr>
          <p:cNvPr name="Group 56" id="56"/>
          <p:cNvGrpSpPr/>
          <p:nvPr/>
        </p:nvGrpSpPr>
        <p:grpSpPr>
          <a:xfrm rot="0">
            <a:off x="3352664" y="6444680"/>
            <a:ext cx="3094314" cy="257528"/>
            <a:chOff x="0" y="0"/>
            <a:chExt cx="4125752" cy="343371"/>
          </a:xfrm>
        </p:grpSpPr>
        <p:sp>
          <p:nvSpPr>
            <p:cNvPr name="Freeform 57" id="57"/>
            <p:cNvSpPr/>
            <p:nvPr/>
          </p:nvSpPr>
          <p:spPr>
            <a:xfrm flipH="false" flipV="false" rot="0">
              <a:off x="0" y="0"/>
              <a:ext cx="4125722" cy="343408"/>
            </a:xfrm>
            <a:custGeom>
              <a:avLst/>
              <a:gdLst/>
              <a:ahLst/>
              <a:cxnLst/>
              <a:rect r="r" b="b" t="t" l="l"/>
              <a:pathLst>
                <a:path h="343408" w="4125722">
                  <a:moveTo>
                    <a:pt x="0" y="0"/>
                  </a:moveTo>
                  <a:lnTo>
                    <a:pt x="0" y="343408"/>
                  </a:lnTo>
                  <a:lnTo>
                    <a:pt x="4125722" y="343408"/>
                  </a:lnTo>
                  <a:lnTo>
                    <a:pt x="4125722" y="0"/>
                  </a:lnTo>
                  <a:close/>
                </a:path>
              </a:pathLst>
            </a:custGeom>
            <a:solidFill>
              <a:srgbClr val="FFFFFF">
                <a:alpha val="30980"/>
              </a:srgbClr>
            </a:solidFill>
          </p:spPr>
        </p:sp>
      </p:grpSp>
      <p:grpSp>
        <p:nvGrpSpPr>
          <p:cNvPr name="Group 58" id="58"/>
          <p:cNvGrpSpPr/>
          <p:nvPr/>
        </p:nvGrpSpPr>
        <p:grpSpPr>
          <a:xfrm rot="0">
            <a:off x="5045012" y="6871116"/>
            <a:ext cx="1402038" cy="257528"/>
            <a:chOff x="0" y="0"/>
            <a:chExt cx="1869384" cy="343371"/>
          </a:xfrm>
        </p:grpSpPr>
        <p:sp>
          <p:nvSpPr>
            <p:cNvPr name="Freeform 59" id="59"/>
            <p:cNvSpPr/>
            <p:nvPr/>
          </p:nvSpPr>
          <p:spPr>
            <a:xfrm flipH="false" flipV="false" rot="0">
              <a:off x="0" y="0"/>
              <a:ext cx="1869440" cy="343281"/>
            </a:xfrm>
            <a:custGeom>
              <a:avLst/>
              <a:gdLst/>
              <a:ahLst/>
              <a:cxnLst/>
              <a:rect r="r" b="b" t="t" l="l"/>
              <a:pathLst>
                <a:path h="343281" w="1869440">
                  <a:moveTo>
                    <a:pt x="0" y="0"/>
                  </a:moveTo>
                  <a:lnTo>
                    <a:pt x="0" y="343281"/>
                  </a:lnTo>
                  <a:lnTo>
                    <a:pt x="1869440" y="343281"/>
                  </a:lnTo>
                  <a:lnTo>
                    <a:pt x="1869440" y="0"/>
                  </a:lnTo>
                  <a:close/>
                </a:path>
              </a:pathLst>
            </a:custGeom>
            <a:solidFill>
              <a:srgbClr val="EC008C"/>
            </a:solidFill>
          </p:spPr>
        </p:sp>
      </p:grpSp>
      <p:grpSp>
        <p:nvGrpSpPr>
          <p:cNvPr name="Group 60" id="60"/>
          <p:cNvGrpSpPr/>
          <p:nvPr/>
        </p:nvGrpSpPr>
        <p:grpSpPr>
          <a:xfrm rot="0">
            <a:off x="0" y="5166148"/>
            <a:ext cx="2555546" cy="257528"/>
            <a:chOff x="0" y="0"/>
            <a:chExt cx="3407395" cy="343371"/>
          </a:xfrm>
        </p:grpSpPr>
        <p:sp>
          <p:nvSpPr>
            <p:cNvPr name="Freeform 61" id="61"/>
            <p:cNvSpPr/>
            <p:nvPr/>
          </p:nvSpPr>
          <p:spPr>
            <a:xfrm flipH="false" flipV="false" rot="0">
              <a:off x="0" y="0"/>
              <a:ext cx="3407410" cy="343281"/>
            </a:xfrm>
            <a:custGeom>
              <a:avLst/>
              <a:gdLst/>
              <a:ahLst/>
              <a:cxnLst/>
              <a:rect r="r" b="b" t="t" l="l"/>
              <a:pathLst>
                <a:path h="343281" w="3407410">
                  <a:moveTo>
                    <a:pt x="0" y="0"/>
                  </a:moveTo>
                  <a:lnTo>
                    <a:pt x="0" y="343281"/>
                  </a:lnTo>
                  <a:lnTo>
                    <a:pt x="3407410" y="343281"/>
                  </a:lnTo>
                  <a:lnTo>
                    <a:pt x="3407410" y="0"/>
                  </a:lnTo>
                  <a:close/>
                </a:path>
              </a:pathLst>
            </a:custGeom>
            <a:solidFill>
              <a:srgbClr val="FFFFFF"/>
            </a:solidFill>
          </p:spPr>
        </p:sp>
      </p:grpSp>
      <p:grpSp>
        <p:nvGrpSpPr>
          <p:cNvPr name="Group 62" id="62"/>
          <p:cNvGrpSpPr/>
          <p:nvPr/>
        </p:nvGrpSpPr>
        <p:grpSpPr>
          <a:xfrm rot="0">
            <a:off x="1624626" y="6871116"/>
            <a:ext cx="3125566" cy="257528"/>
            <a:chOff x="0" y="0"/>
            <a:chExt cx="4167421" cy="343371"/>
          </a:xfrm>
        </p:grpSpPr>
        <p:sp>
          <p:nvSpPr>
            <p:cNvPr name="Freeform 63" id="63"/>
            <p:cNvSpPr/>
            <p:nvPr/>
          </p:nvSpPr>
          <p:spPr>
            <a:xfrm flipH="false" flipV="false" rot="0">
              <a:off x="0" y="0"/>
              <a:ext cx="4167378" cy="343281"/>
            </a:xfrm>
            <a:custGeom>
              <a:avLst/>
              <a:gdLst/>
              <a:ahLst/>
              <a:cxnLst/>
              <a:rect r="r" b="b" t="t" l="l"/>
              <a:pathLst>
                <a:path h="343281" w="4167378">
                  <a:moveTo>
                    <a:pt x="0" y="0"/>
                  </a:moveTo>
                  <a:lnTo>
                    <a:pt x="0" y="343281"/>
                  </a:lnTo>
                  <a:lnTo>
                    <a:pt x="4167378" y="343281"/>
                  </a:lnTo>
                  <a:lnTo>
                    <a:pt x="4167378" y="0"/>
                  </a:lnTo>
                  <a:close/>
                </a:path>
              </a:pathLst>
            </a:custGeom>
            <a:solidFill>
              <a:srgbClr val="FFFFFF">
                <a:alpha val="30980"/>
              </a:srgbClr>
            </a:solidFill>
          </p:spPr>
        </p:sp>
      </p:grpSp>
      <p:sp>
        <p:nvSpPr>
          <p:cNvPr name="Freeform 64" id="64"/>
          <p:cNvSpPr/>
          <p:nvPr/>
        </p:nvSpPr>
        <p:spPr>
          <a:xfrm flipH="false" flipV="false" rot="0">
            <a:off x="6447076" y="2948400"/>
            <a:ext cx="2173040" cy="5544930"/>
          </a:xfrm>
          <a:custGeom>
            <a:avLst/>
            <a:gdLst/>
            <a:ahLst/>
            <a:cxnLst/>
            <a:rect r="r" b="b" t="t" l="l"/>
            <a:pathLst>
              <a:path h="5544930" w="2173040">
                <a:moveTo>
                  <a:pt x="0" y="0"/>
                </a:moveTo>
                <a:lnTo>
                  <a:pt x="2173040" y="0"/>
                </a:lnTo>
                <a:lnTo>
                  <a:pt x="2173040" y="5544930"/>
                </a:lnTo>
                <a:lnTo>
                  <a:pt x="0" y="55449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5" id="65"/>
          <p:cNvGrpSpPr/>
          <p:nvPr/>
        </p:nvGrpSpPr>
        <p:grpSpPr>
          <a:xfrm rot="0">
            <a:off x="-24" y="8893800"/>
            <a:ext cx="2173200" cy="1393200"/>
            <a:chOff x="0" y="0"/>
            <a:chExt cx="2897600" cy="1857600"/>
          </a:xfrm>
        </p:grpSpPr>
        <p:sp>
          <p:nvSpPr>
            <p:cNvPr name="Freeform 66" id="66"/>
            <p:cNvSpPr/>
            <p:nvPr/>
          </p:nvSpPr>
          <p:spPr>
            <a:xfrm flipH="false" flipV="false" rot="0">
              <a:off x="0" y="0"/>
              <a:ext cx="2897632" cy="1857629"/>
            </a:xfrm>
            <a:custGeom>
              <a:avLst/>
              <a:gdLst/>
              <a:ahLst/>
              <a:cxnLst/>
              <a:rect r="r" b="b" t="t" l="l"/>
              <a:pathLst>
                <a:path h="1857629" w="2897632">
                  <a:moveTo>
                    <a:pt x="0" y="0"/>
                  </a:moveTo>
                  <a:lnTo>
                    <a:pt x="2897632" y="0"/>
                  </a:lnTo>
                  <a:lnTo>
                    <a:pt x="2897632" y="1857629"/>
                  </a:lnTo>
                  <a:lnTo>
                    <a:pt x="0" y="1857629"/>
                  </a:lnTo>
                  <a:close/>
                </a:path>
              </a:pathLst>
            </a:custGeom>
            <a:solidFill>
              <a:srgbClr val="EC008C"/>
            </a:solidFill>
          </p:spPr>
        </p:sp>
      </p:grpSp>
      <p:sp>
        <p:nvSpPr>
          <p:cNvPr name="TextBox 67" id="67"/>
          <p:cNvSpPr txBox="true"/>
          <p:nvPr/>
        </p:nvSpPr>
        <p:spPr>
          <a:xfrm rot="0">
            <a:off x="8418773" y="4720662"/>
            <a:ext cx="8773754" cy="3902460"/>
          </a:xfrm>
          <a:prstGeom prst="rect">
            <a:avLst/>
          </a:prstGeom>
        </p:spPr>
        <p:txBody>
          <a:bodyPr anchor="t" rtlCol="false" tIns="0" lIns="0" bIns="0" rIns="0">
            <a:spAutoFit/>
          </a:bodyPr>
          <a:lstStyle/>
          <a:p>
            <a:pPr algn="just" marL="789011" indent="-394505" lvl="1">
              <a:lnSpc>
                <a:spcPts val="4385"/>
              </a:lnSpc>
              <a:buFont typeface="Arial"/>
              <a:buChar char="•"/>
            </a:pPr>
            <a:r>
              <a:rPr lang="en-US" sz="3654">
                <a:solidFill>
                  <a:srgbClr val="FFFFFF"/>
                </a:solidFill>
                <a:latin typeface="Arimo"/>
              </a:rPr>
              <a:t>Mỗi node có tối đa 2 node con.</a:t>
            </a:r>
          </a:p>
          <a:p>
            <a:pPr algn="just" marL="789011" indent="-394505" lvl="1">
              <a:lnSpc>
                <a:spcPts val="4385"/>
              </a:lnSpc>
              <a:buFont typeface="Arial"/>
              <a:buChar char="•"/>
            </a:pPr>
            <a:r>
              <a:rPr lang="en-US" sz="3654">
                <a:solidFill>
                  <a:srgbClr val="FFFFFF"/>
                </a:solidFill>
                <a:latin typeface="Arimo"/>
              </a:rPr>
              <a:t>Giá trị của node con bên trái nhỏ hơn node cha.</a:t>
            </a:r>
          </a:p>
          <a:p>
            <a:pPr algn="just" marL="789011" indent="-394505" lvl="1">
              <a:lnSpc>
                <a:spcPts val="4385"/>
              </a:lnSpc>
              <a:buFont typeface="Arial"/>
              <a:buChar char="•"/>
            </a:pPr>
            <a:r>
              <a:rPr lang="en-US" sz="3654">
                <a:solidFill>
                  <a:srgbClr val="FFFFFF"/>
                </a:solidFill>
                <a:latin typeface="Arimo"/>
              </a:rPr>
              <a:t>Giá trị của node con bên phải lớn hơn node cha.</a:t>
            </a:r>
          </a:p>
          <a:p>
            <a:pPr algn="just" marL="789011" indent="-394505" lvl="1">
              <a:lnSpc>
                <a:spcPts val="4385"/>
              </a:lnSpc>
              <a:buFont typeface="Arial"/>
              <a:buChar char="•"/>
            </a:pPr>
            <a:r>
              <a:rPr lang="en-US" sz="3654">
                <a:solidFill>
                  <a:srgbClr val="FFFFFF"/>
                </a:solidFill>
                <a:latin typeface="Arimo"/>
              </a:rPr>
              <a:t>Đảm bảo tính chất này trên toàn bộ cây.</a:t>
            </a:r>
          </a:p>
        </p:txBody>
      </p:sp>
      <p:sp>
        <p:nvSpPr>
          <p:cNvPr name="TextBox 68" id="68"/>
          <p:cNvSpPr txBox="true"/>
          <p:nvPr/>
        </p:nvSpPr>
        <p:spPr>
          <a:xfrm rot="0">
            <a:off x="9250487" y="3492450"/>
            <a:ext cx="7743750" cy="942975"/>
          </a:xfrm>
          <a:prstGeom prst="rect">
            <a:avLst/>
          </a:prstGeom>
        </p:spPr>
        <p:txBody>
          <a:bodyPr anchor="t" rtlCol="false" tIns="0" lIns="0" bIns="0" rIns="0">
            <a:spAutoFit/>
          </a:bodyPr>
          <a:lstStyle/>
          <a:p>
            <a:pPr algn="r">
              <a:lnSpc>
                <a:spcPts val="7200"/>
              </a:lnSpc>
            </a:pPr>
            <a:r>
              <a:rPr lang="en-US" sz="6000">
                <a:solidFill>
                  <a:srgbClr val="00FFC5"/>
                </a:solidFill>
                <a:latin typeface="Arimo Bold Italics"/>
              </a:rPr>
              <a:t>2. TÍNH CHẤT: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14754400" y="4179900"/>
            <a:ext cx="3533408" cy="713702"/>
            <a:chOff x="0" y="0"/>
            <a:chExt cx="4711211" cy="951603"/>
          </a:xfrm>
        </p:grpSpPr>
        <p:sp>
          <p:nvSpPr>
            <p:cNvPr name="Freeform 3" id="3"/>
            <p:cNvSpPr/>
            <p:nvPr/>
          </p:nvSpPr>
          <p:spPr>
            <a:xfrm flipH="false" flipV="false" rot="0">
              <a:off x="254" y="0"/>
              <a:ext cx="4710684" cy="951230"/>
            </a:xfrm>
            <a:custGeom>
              <a:avLst/>
              <a:gdLst/>
              <a:ahLst/>
              <a:cxnLst/>
              <a:rect r="r" b="b" t="t" l="l"/>
              <a:pathLst>
                <a:path h="951230" w="4710684">
                  <a:moveTo>
                    <a:pt x="0" y="0"/>
                  </a:moveTo>
                  <a:lnTo>
                    <a:pt x="0" y="951230"/>
                  </a:lnTo>
                  <a:lnTo>
                    <a:pt x="4710684" y="951230"/>
                  </a:lnTo>
                  <a:lnTo>
                    <a:pt x="4710684" y="0"/>
                  </a:lnTo>
                  <a:close/>
                </a:path>
              </a:pathLst>
            </a:custGeom>
            <a:solidFill>
              <a:srgbClr val="FFFFFF">
                <a:alpha val="12157"/>
              </a:srgbClr>
            </a:solidFill>
          </p:spPr>
        </p:sp>
      </p:grpSp>
      <p:grpSp>
        <p:nvGrpSpPr>
          <p:cNvPr name="Group 4" id="4"/>
          <p:cNvGrpSpPr/>
          <p:nvPr/>
        </p:nvGrpSpPr>
        <p:grpSpPr>
          <a:xfrm rot="0">
            <a:off x="714050" y="4179900"/>
            <a:ext cx="4143502" cy="713702"/>
            <a:chOff x="0" y="0"/>
            <a:chExt cx="5524669" cy="951603"/>
          </a:xfrm>
        </p:grpSpPr>
        <p:sp>
          <p:nvSpPr>
            <p:cNvPr name="Freeform 5" id="5"/>
            <p:cNvSpPr/>
            <p:nvPr/>
          </p:nvSpPr>
          <p:spPr>
            <a:xfrm flipH="false" flipV="false" rot="0">
              <a:off x="1270" y="0"/>
              <a:ext cx="5522087" cy="951230"/>
            </a:xfrm>
            <a:custGeom>
              <a:avLst/>
              <a:gdLst/>
              <a:ahLst/>
              <a:cxnLst/>
              <a:rect r="r" b="b" t="t" l="l"/>
              <a:pathLst>
                <a:path h="951230" w="5522087">
                  <a:moveTo>
                    <a:pt x="0" y="0"/>
                  </a:moveTo>
                  <a:lnTo>
                    <a:pt x="0" y="951230"/>
                  </a:lnTo>
                  <a:lnTo>
                    <a:pt x="5522087" y="951230"/>
                  </a:lnTo>
                  <a:lnTo>
                    <a:pt x="5522087" y="0"/>
                  </a:lnTo>
                  <a:close/>
                </a:path>
              </a:pathLst>
            </a:custGeom>
            <a:solidFill>
              <a:srgbClr val="FFFFFF">
                <a:alpha val="1569"/>
              </a:srgbClr>
            </a:solidFill>
          </p:spPr>
        </p:sp>
      </p:grpSp>
      <p:grpSp>
        <p:nvGrpSpPr>
          <p:cNvPr name="Group 6" id="6"/>
          <p:cNvGrpSpPr/>
          <p:nvPr/>
        </p:nvGrpSpPr>
        <p:grpSpPr>
          <a:xfrm rot="0">
            <a:off x="13620556" y="3000900"/>
            <a:ext cx="2208308" cy="713744"/>
            <a:chOff x="0" y="0"/>
            <a:chExt cx="2944411" cy="951659"/>
          </a:xfrm>
        </p:grpSpPr>
        <p:sp>
          <p:nvSpPr>
            <p:cNvPr name="Freeform 7" id="7"/>
            <p:cNvSpPr/>
            <p:nvPr/>
          </p:nvSpPr>
          <p:spPr>
            <a:xfrm flipH="false" flipV="false" rot="0">
              <a:off x="0" y="0"/>
              <a:ext cx="2944241" cy="951357"/>
            </a:xfrm>
            <a:custGeom>
              <a:avLst/>
              <a:gdLst/>
              <a:ahLst/>
              <a:cxnLst/>
              <a:rect r="r" b="b" t="t" l="l"/>
              <a:pathLst>
                <a:path h="951357" w="2944241">
                  <a:moveTo>
                    <a:pt x="0" y="0"/>
                  </a:moveTo>
                  <a:lnTo>
                    <a:pt x="0" y="951357"/>
                  </a:lnTo>
                  <a:lnTo>
                    <a:pt x="2944241" y="951357"/>
                  </a:lnTo>
                  <a:lnTo>
                    <a:pt x="2944241" y="0"/>
                  </a:lnTo>
                  <a:close/>
                </a:path>
              </a:pathLst>
            </a:custGeom>
            <a:solidFill>
              <a:srgbClr val="FFFFFF">
                <a:alpha val="5882"/>
              </a:srgbClr>
            </a:solidFill>
          </p:spPr>
        </p:sp>
      </p:grpSp>
      <p:grpSp>
        <p:nvGrpSpPr>
          <p:cNvPr name="Group 8" id="8"/>
          <p:cNvGrpSpPr/>
          <p:nvPr/>
        </p:nvGrpSpPr>
        <p:grpSpPr>
          <a:xfrm rot="0">
            <a:off x="13792058" y="5358600"/>
            <a:ext cx="4495610" cy="710900"/>
            <a:chOff x="0" y="0"/>
            <a:chExt cx="5994147" cy="947867"/>
          </a:xfrm>
        </p:grpSpPr>
        <p:sp>
          <p:nvSpPr>
            <p:cNvPr name="Freeform 9" id="9"/>
            <p:cNvSpPr/>
            <p:nvPr/>
          </p:nvSpPr>
          <p:spPr>
            <a:xfrm flipH="false" flipV="false" rot="0">
              <a:off x="508" y="381"/>
              <a:ext cx="5993130" cy="947166"/>
            </a:xfrm>
            <a:custGeom>
              <a:avLst/>
              <a:gdLst/>
              <a:ahLst/>
              <a:cxnLst/>
              <a:rect r="r" b="b" t="t" l="l"/>
              <a:pathLst>
                <a:path h="947166" w="5993130">
                  <a:moveTo>
                    <a:pt x="0" y="0"/>
                  </a:moveTo>
                  <a:lnTo>
                    <a:pt x="0" y="947166"/>
                  </a:lnTo>
                  <a:lnTo>
                    <a:pt x="5993130" y="947166"/>
                  </a:lnTo>
                  <a:lnTo>
                    <a:pt x="5993130" y="0"/>
                  </a:lnTo>
                  <a:close/>
                </a:path>
              </a:pathLst>
            </a:custGeom>
            <a:solidFill>
              <a:srgbClr val="FFFFFF">
                <a:alpha val="5882"/>
              </a:srgbClr>
            </a:solidFill>
          </p:spPr>
        </p:sp>
      </p:grpSp>
      <p:grpSp>
        <p:nvGrpSpPr>
          <p:cNvPr name="Group 10" id="10"/>
          <p:cNvGrpSpPr/>
          <p:nvPr/>
        </p:nvGrpSpPr>
        <p:grpSpPr>
          <a:xfrm rot="0">
            <a:off x="16211158" y="3000900"/>
            <a:ext cx="2076596" cy="713744"/>
            <a:chOff x="0" y="0"/>
            <a:chExt cx="2768795" cy="951659"/>
          </a:xfrm>
        </p:grpSpPr>
        <p:sp>
          <p:nvSpPr>
            <p:cNvPr name="Freeform 11" id="11"/>
            <p:cNvSpPr/>
            <p:nvPr/>
          </p:nvSpPr>
          <p:spPr>
            <a:xfrm flipH="false" flipV="false" rot="0">
              <a:off x="1016" y="0"/>
              <a:ext cx="2767838" cy="951357"/>
            </a:xfrm>
            <a:custGeom>
              <a:avLst/>
              <a:gdLst/>
              <a:ahLst/>
              <a:cxnLst/>
              <a:rect r="r" b="b" t="t" l="l"/>
              <a:pathLst>
                <a:path h="951357" w="2767838">
                  <a:moveTo>
                    <a:pt x="0" y="0"/>
                  </a:moveTo>
                  <a:lnTo>
                    <a:pt x="0" y="951357"/>
                  </a:lnTo>
                  <a:lnTo>
                    <a:pt x="2767838" y="951357"/>
                  </a:lnTo>
                  <a:lnTo>
                    <a:pt x="2767838" y="0"/>
                  </a:lnTo>
                  <a:close/>
                </a:path>
              </a:pathLst>
            </a:custGeom>
            <a:solidFill>
              <a:srgbClr val="FFFFFF">
                <a:alpha val="56078"/>
              </a:srgbClr>
            </a:solidFill>
          </p:spPr>
        </p:sp>
      </p:grpSp>
      <p:grpSp>
        <p:nvGrpSpPr>
          <p:cNvPr name="Group 12" id="12"/>
          <p:cNvGrpSpPr/>
          <p:nvPr/>
        </p:nvGrpSpPr>
        <p:grpSpPr>
          <a:xfrm rot="0">
            <a:off x="13479578" y="6537550"/>
            <a:ext cx="2208256" cy="710900"/>
            <a:chOff x="0" y="0"/>
            <a:chExt cx="2944341" cy="947867"/>
          </a:xfrm>
        </p:grpSpPr>
        <p:sp>
          <p:nvSpPr>
            <p:cNvPr name="Freeform 13" id="13"/>
            <p:cNvSpPr/>
            <p:nvPr/>
          </p:nvSpPr>
          <p:spPr>
            <a:xfrm flipH="false" flipV="false" rot="0">
              <a:off x="127" y="381"/>
              <a:ext cx="2944241" cy="947166"/>
            </a:xfrm>
            <a:custGeom>
              <a:avLst/>
              <a:gdLst/>
              <a:ahLst/>
              <a:cxnLst/>
              <a:rect r="r" b="b" t="t" l="l"/>
              <a:pathLst>
                <a:path h="947166" w="2944241">
                  <a:moveTo>
                    <a:pt x="0" y="0"/>
                  </a:moveTo>
                  <a:lnTo>
                    <a:pt x="0" y="947166"/>
                  </a:lnTo>
                  <a:lnTo>
                    <a:pt x="2944241" y="947166"/>
                  </a:lnTo>
                  <a:lnTo>
                    <a:pt x="2944241" y="0"/>
                  </a:lnTo>
                  <a:close/>
                </a:path>
              </a:pathLst>
            </a:custGeom>
            <a:solidFill>
              <a:srgbClr val="FFFFFF">
                <a:alpha val="5882"/>
              </a:srgbClr>
            </a:solidFill>
          </p:spPr>
        </p:sp>
      </p:grpSp>
      <p:grpSp>
        <p:nvGrpSpPr>
          <p:cNvPr name="Group 14" id="14"/>
          <p:cNvGrpSpPr/>
          <p:nvPr/>
        </p:nvGrpSpPr>
        <p:grpSpPr>
          <a:xfrm rot="0">
            <a:off x="36" y="6537550"/>
            <a:ext cx="2076596" cy="710900"/>
            <a:chOff x="0" y="0"/>
            <a:chExt cx="2768795" cy="947867"/>
          </a:xfrm>
        </p:grpSpPr>
        <p:sp>
          <p:nvSpPr>
            <p:cNvPr name="Freeform 15" id="15"/>
            <p:cNvSpPr/>
            <p:nvPr/>
          </p:nvSpPr>
          <p:spPr>
            <a:xfrm flipH="false" flipV="false" rot="0">
              <a:off x="0" y="381"/>
              <a:ext cx="2767838" cy="947166"/>
            </a:xfrm>
            <a:custGeom>
              <a:avLst/>
              <a:gdLst/>
              <a:ahLst/>
              <a:cxnLst/>
              <a:rect r="r" b="b" t="t" l="l"/>
              <a:pathLst>
                <a:path h="947166" w="2767838">
                  <a:moveTo>
                    <a:pt x="0" y="0"/>
                  </a:moveTo>
                  <a:lnTo>
                    <a:pt x="0" y="947166"/>
                  </a:lnTo>
                  <a:lnTo>
                    <a:pt x="2767838" y="947166"/>
                  </a:lnTo>
                  <a:lnTo>
                    <a:pt x="2767838" y="0"/>
                  </a:lnTo>
                  <a:close/>
                </a:path>
              </a:pathLst>
            </a:custGeom>
            <a:solidFill>
              <a:srgbClr val="FFFFFF">
                <a:alpha val="50196"/>
              </a:srgbClr>
            </a:solidFill>
          </p:spPr>
        </p:sp>
      </p:grpSp>
      <p:grpSp>
        <p:nvGrpSpPr>
          <p:cNvPr name="Group 16" id="16"/>
          <p:cNvGrpSpPr/>
          <p:nvPr/>
        </p:nvGrpSpPr>
        <p:grpSpPr>
          <a:xfrm rot="0">
            <a:off x="20" y="3000912"/>
            <a:ext cx="2208276" cy="713716"/>
            <a:chOff x="0" y="0"/>
            <a:chExt cx="2944368" cy="951621"/>
          </a:xfrm>
        </p:grpSpPr>
        <p:sp>
          <p:nvSpPr>
            <p:cNvPr name="Freeform 17" id="17"/>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alpha val="5882"/>
              </a:srgbClr>
            </a:solidFill>
          </p:spPr>
        </p:sp>
      </p:grpSp>
      <p:grpSp>
        <p:nvGrpSpPr>
          <p:cNvPr name="Group 18" id="18"/>
          <p:cNvGrpSpPr/>
          <p:nvPr/>
        </p:nvGrpSpPr>
        <p:grpSpPr>
          <a:xfrm rot="0">
            <a:off x="2599944" y="3000900"/>
            <a:ext cx="981242" cy="713744"/>
            <a:chOff x="0" y="0"/>
            <a:chExt cx="1308323" cy="951659"/>
          </a:xfrm>
        </p:grpSpPr>
        <p:sp>
          <p:nvSpPr>
            <p:cNvPr name="Freeform 19" id="19"/>
            <p:cNvSpPr/>
            <p:nvPr/>
          </p:nvSpPr>
          <p:spPr>
            <a:xfrm flipH="false" flipV="false" rot="0">
              <a:off x="0" y="0"/>
              <a:ext cx="1308354" cy="951357"/>
            </a:xfrm>
            <a:custGeom>
              <a:avLst/>
              <a:gdLst/>
              <a:ahLst/>
              <a:cxnLst/>
              <a:rect r="r" b="b" t="t" l="l"/>
              <a:pathLst>
                <a:path h="951357" w="1308354">
                  <a:moveTo>
                    <a:pt x="0" y="0"/>
                  </a:moveTo>
                  <a:lnTo>
                    <a:pt x="0" y="951357"/>
                  </a:lnTo>
                  <a:lnTo>
                    <a:pt x="1308354" y="951357"/>
                  </a:lnTo>
                  <a:lnTo>
                    <a:pt x="1308354" y="0"/>
                  </a:lnTo>
                  <a:close/>
                </a:path>
              </a:pathLst>
            </a:custGeom>
            <a:solidFill>
              <a:srgbClr val="FFFFFF">
                <a:alpha val="5882"/>
              </a:srgbClr>
            </a:solidFill>
          </p:spPr>
        </p:sp>
      </p:grpSp>
      <p:sp>
        <p:nvSpPr>
          <p:cNvPr name="Freeform 20" id="20"/>
          <p:cNvSpPr/>
          <p:nvPr/>
        </p:nvSpPr>
        <p:spPr>
          <a:xfrm flipH="false" flipV="false" rot="0">
            <a:off x="1366000" y="1662168"/>
            <a:ext cx="6119055" cy="5526438"/>
          </a:xfrm>
          <a:custGeom>
            <a:avLst/>
            <a:gdLst/>
            <a:ahLst/>
            <a:cxnLst/>
            <a:rect r="r" b="b" t="t" l="l"/>
            <a:pathLst>
              <a:path h="5526438" w="6119055">
                <a:moveTo>
                  <a:pt x="0" y="0"/>
                </a:moveTo>
                <a:lnTo>
                  <a:pt x="6119055" y="0"/>
                </a:lnTo>
                <a:lnTo>
                  <a:pt x="6119055" y="5526438"/>
                </a:lnTo>
                <a:lnTo>
                  <a:pt x="0" y="5526438"/>
                </a:lnTo>
                <a:lnTo>
                  <a:pt x="0" y="0"/>
                </a:lnTo>
                <a:close/>
              </a:path>
            </a:pathLst>
          </a:custGeom>
          <a:blipFill>
            <a:blip r:embed="rId3"/>
            <a:stretch>
              <a:fillRect l="0" t="-1092" r="0" b="-1092"/>
            </a:stretch>
          </a:blipFill>
        </p:spPr>
      </p:sp>
      <p:sp>
        <p:nvSpPr>
          <p:cNvPr name="Freeform 21" id="21"/>
          <p:cNvSpPr/>
          <p:nvPr/>
        </p:nvSpPr>
        <p:spPr>
          <a:xfrm flipH="false" flipV="false" rot="0">
            <a:off x="10132580" y="1791452"/>
            <a:ext cx="6693996" cy="5397154"/>
          </a:xfrm>
          <a:custGeom>
            <a:avLst/>
            <a:gdLst/>
            <a:ahLst/>
            <a:cxnLst/>
            <a:rect r="r" b="b" t="t" l="l"/>
            <a:pathLst>
              <a:path h="5397154" w="6693996">
                <a:moveTo>
                  <a:pt x="0" y="0"/>
                </a:moveTo>
                <a:lnTo>
                  <a:pt x="6693996" y="0"/>
                </a:lnTo>
                <a:lnTo>
                  <a:pt x="6693996" y="5397154"/>
                </a:lnTo>
                <a:lnTo>
                  <a:pt x="0" y="5397154"/>
                </a:lnTo>
                <a:lnTo>
                  <a:pt x="0" y="0"/>
                </a:lnTo>
                <a:close/>
              </a:path>
            </a:pathLst>
          </a:custGeom>
          <a:blipFill>
            <a:blip r:embed="rId4"/>
            <a:stretch>
              <a:fillRect l="0" t="0" r="0" b="-1086"/>
            </a:stretch>
          </a:blipFill>
        </p:spPr>
      </p:sp>
      <p:sp>
        <p:nvSpPr>
          <p:cNvPr name="TextBox 22" id="22"/>
          <p:cNvSpPr txBox="true"/>
          <p:nvPr/>
        </p:nvSpPr>
        <p:spPr>
          <a:xfrm rot="0">
            <a:off x="2220453" y="7915224"/>
            <a:ext cx="4410150" cy="476250"/>
          </a:xfrm>
          <a:prstGeom prst="rect">
            <a:avLst/>
          </a:prstGeom>
        </p:spPr>
        <p:txBody>
          <a:bodyPr anchor="t" rtlCol="false" tIns="0" lIns="0" bIns="0" rIns="0">
            <a:spAutoFit/>
          </a:bodyPr>
          <a:lstStyle/>
          <a:p>
            <a:pPr algn="ctr">
              <a:lnSpc>
                <a:spcPts val="3600"/>
              </a:lnSpc>
            </a:pPr>
            <a:r>
              <a:rPr lang="en-US" sz="3000">
                <a:solidFill>
                  <a:srgbClr val="FFFFFF"/>
                </a:solidFill>
                <a:latin typeface="Arimo Bold"/>
              </a:rPr>
              <a:t>Cây tìm kiếm nhị phân</a:t>
            </a:r>
          </a:p>
        </p:txBody>
      </p:sp>
      <p:sp>
        <p:nvSpPr>
          <p:cNvPr name="TextBox 23" id="23"/>
          <p:cNvSpPr txBox="true"/>
          <p:nvPr/>
        </p:nvSpPr>
        <p:spPr>
          <a:xfrm rot="0">
            <a:off x="10302589" y="7915224"/>
            <a:ext cx="6353978" cy="476250"/>
          </a:xfrm>
          <a:prstGeom prst="rect">
            <a:avLst/>
          </a:prstGeom>
        </p:spPr>
        <p:txBody>
          <a:bodyPr anchor="t" rtlCol="false" tIns="0" lIns="0" bIns="0" rIns="0">
            <a:spAutoFit/>
          </a:bodyPr>
          <a:lstStyle/>
          <a:p>
            <a:pPr algn="ctr">
              <a:lnSpc>
                <a:spcPts val="3600"/>
              </a:lnSpc>
            </a:pPr>
            <a:r>
              <a:rPr lang="en-US" sz="3000">
                <a:solidFill>
                  <a:srgbClr val="FFFFFF"/>
                </a:solidFill>
                <a:latin typeface="Arimo Bold"/>
              </a:rPr>
              <a:t>Không phải cây tìm kiếm nhị phân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6537550"/>
            <a:ext cx="1335302" cy="710900"/>
            <a:chOff x="0" y="0"/>
            <a:chExt cx="1780403" cy="947867"/>
          </a:xfrm>
        </p:grpSpPr>
        <p:sp>
          <p:nvSpPr>
            <p:cNvPr name="Freeform 3" id="3"/>
            <p:cNvSpPr/>
            <p:nvPr/>
          </p:nvSpPr>
          <p:spPr>
            <a:xfrm flipH="false" flipV="false" rot="0">
              <a:off x="0" y="381"/>
              <a:ext cx="1779778" cy="947166"/>
            </a:xfrm>
            <a:custGeom>
              <a:avLst/>
              <a:gdLst/>
              <a:ahLst/>
              <a:cxnLst/>
              <a:rect r="r" b="b" t="t" l="l"/>
              <a:pathLst>
                <a:path h="947166" w="1779778">
                  <a:moveTo>
                    <a:pt x="0" y="0"/>
                  </a:moveTo>
                  <a:lnTo>
                    <a:pt x="0" y="947166"/>
                  </a:lnTo>
                  <a:lnTo>
                    <a:pt x="1779778" y="947166"/>
                  </a:lnTo>
                  <a:lnTo>
                    <a:pt x="1779778" y="0"/>
                  </a:lnTo>
                  <a:close/>
                </a:path>
              </a:pathLst>
            </a:custGeom>
            <a:solidFill>
              <a:srgbClr val="FFFFFF"/>
            </a:solidFill>
          </p:spPr>
        </p:sp>
      </p:grpSp>
      <p:grpSp>
        <p:nvGrpSpPr>
          <p:cNvPr name="Group 4" id="4"/>
          <p:cNvGrpSpPr/>
          <p:nvPr/>
        </p:nvGrpSpPr>
        <p:grpSpPr>
          <a:xfrm rot="0">
            <a:off x="15920246" y="646066"/>
            <a:ext cx="2367480" cy="710630"/>
            <a:chOff x="0" y="0"/>
            <a:chExt cx="3156640" cy="947507"/>
          </a:xfrm>
        </p:grpSpPr>
        <p:sp>
          <p:nvSpPr>
            <p:cNvPr name="Freeform 5" id="5"/>
            <p:cNvSpPr/>
            <p:nvPr/>
          </p:nvSpPr>
          <p:spPr>
            <a:xfrm flipH="false" flipV="false" rot="0">
              <a:off x="381" y="0"/>
              <a:ext cx="3155950" cy="947166"/>
            </a:xfrm>
            <a:custGeom>
              <a:avLst/>
              <a:gdLst/>
              <a:ahLst/>
              <a:cxnLst/>
              <a:rect r="r" b="b" t="t" l="l"/>
              <a:pathLst>
                <a:path h="947166" w="3155950">
                  <a:moveTo>
                    <a:pt x="0" y="0"/>
                  </a:moveTo>
                  <a:lnTo>
                    <a:pt x="0" y="947166"/>
                  </a:lnTo>
                  <a:lnTo>
                    <a:pt x="3155950" y="947166"/>
                  </a:lnTo>
                  <a:lnTo>
                    <a:pt x="3155950" y="0"/>
                  </a:lnTo>
                  <a:close/>
                </a:path>
              </a:pathLst>
            </a:custGeom>
            <a:solidFill>
              <a:srgbClr val="FFFFFF"/>
            </a:solidFill>
          </p:spPr>
        </p:sp>
      </p:grpSp>
      <p:grpSp>
        <p:nvGrpSpPr>
          <p:cNvPr name="Group 6" id="6"/>
          <p:cNvGrpSpPr/>
          <p:nvPr/>
        </p:nvGrpSpPr>
        <p:grpSpPr>
          <a:xfrm rot="0">
            <a:off x="14346250" y="1825032"/>
            <a:ext cx="3941514" cy="710630"/>
            <a:chOff x="0" y="0"/>
            <a:chExt cx="5255352" cy="947507"/>
          </a:xfrm>
        </p:grpSpPr>
        <p:sp>
          <p:nvSpPr>
            <p:cNvPr name="Freeform 7" id="7"/>
            <p:cNvSpPr/>
            <p:nvPr/>
          </p:nvSpPr>
          <p:spPr>
            <a:xfrm flipH="false" flipV="false" rot="0">
              <a:off x="381" y="0"/>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alpha val="1569"/>
              </a:srgbClr>
            </a:solidFill>
          </p:spPr>
        </p:sp>
      </p:grpSp>
      <p:grpSp>
        <p:nvGrpSpPr>
          <p:cNvPr name="Group 8" id="8"/>
          <p:cNvGrpSpPr/>
          <p:nvPr/>
        </p:nvGrpSpPr>
        <p:grpSpPr>
          <a:xfrm rot="0">
            <a:off x="14346250" y="4179880"/>
            <a:ext cx="3941514" cy="713716"/>
            <a:chOff x="0" y="0"/>
            <a:chExt cx="5255352" cy="951621"/>
          </a:xfrm>
        </p:grpSpPr>
        <p:sp>
          <p:nvSpPr>
            <p:cNvPr name="Freeform 9" id="9"/>
            <p:cNvSpPr/>
            <p:nvPr/>
          </p:nvSpPr>
          <p:spPr>
            <a:xfrm flipH="false" flipV="false" rot="0">
              <a:off x="381" y="0"/>
              <a:ext cx="5254625" cy="951230"/>
            </a:xfrm>
            <a:custGeom>
              <a:avLst/>
              <a:gdLst/>
              <a:ahLst/>
              <a:cxnLst/>
              <a:rect r="r" b="b" t="t" l="l"/>
              <a:pathLst>
                <a:path h="951230" w="5254625">
                  <a:moveTo>
                    <a:pt x="0" y="0"/>
                  </a:moveTo>
                  <a:lnTo>
                    <a:pt x="0" y="951230"/>
                  </a:lnTo>
                  <a:lnTo>
                    <a:pt x="5254625" y="951230"/>
                  </a:lnTo>
                  <a:lnTo>
                    <a:pt x="5254625" y="0"/>
                  </a:lnTo>
                  <a:close/>
                </a:path>
              </a:pathLst>
            </a:custGeom>
            <a:solidFill>
              <a:srgbClr val="FFFFFF">
                <a:alpha val="12157"/>
              </a:srgbClr>
            </a:solidFill>
          </p:spPr>
        </p:sp>
      </p:grpSp>
      <p:grpSp>
        <p:nvGrpSpPr>
          <p:cNvPr name="Group 10" id="10"/>
          <p:cNvGrpSpPr/>
          <p:nvPr/>
        </p:nvGrpSpPr>
        <p:grpSpPr>
          <a:xfrm rot="0">
            <a:off x="0" y="4179880"/>
            <a:ext cx="1105938" cy="713716"/>
            <a:chOff x="0" y="0"/>
            <a:chExt cx="1474584" cy="951621"/>
          </a:xfrm>
        </p:grpSpPr>
        <p:sp>
          <p:nvSpPr>
            <p:cNvPr name="Freeform 11" id="11"/>
            <p:cNvSpPr/>
            <p:nvPr/>
          </p:nvSpPr>
          <p:spPr>
            <a:xfrm flipH="false" flipV="false" rot="0">
              <a:off x="381" y="0"/>
              <a:ext cx="1473835" cy="951230"/>
            </a:xfrm>
            <a:custGeom>
              <a:avLst/>
              <a:gdLst/>
              <a:ahLst/>
              <a:cxnLst/>
              <a:rect r="r" b="b" t="t" l="l"/>
              <a:pathLst>
                <a:path h="951230" w="1473835">
                  <a:moveTo>
                    <a:pt x="0" y="0"/>
                  </a:moveTo>
                  <a:lnTo>
                    <a:pt x="0" y="951230"/>
                  </a:lnTo>
                  <a:lnTo>
                    <a:pt x="1473835" y="951230"/>
                  </a:lnTo>
                  <a:lnTo>
                    <a:pt x="1473835" y="0"/>
                  </a:lnTo>
                  <a:close/>
                </a:path>
              </a:pathLst>
            </a:custGeom>
            <a:solidFill>
              <a:srgbClr val="FFFFFF">
                <a:alpha val="1569"/>
              </a:srgbClr>
            </a:solidFill>
          </p:spPr>
        </p:sp>
      </p:grpSp>
      <p:grpSp>
        <p:nvGrpSpPr>
          <p:cNvPr name="Group 12" id="12"/>
          <p:cNvGrpSpPr/>
          <p:nvPr/>
        </p:nvGrpSpPr>
        <p:grpSpPr>
          <a:xfrm rot="0">
            <a:off x="17546490" y="3000912"/>
            <a:ext cx="741236" cy="713716"/>
            <a:chOff x="0" y="0"/>
            <a:chExt cx="988315" cy="951621"/>
          </a:xfrm>
        </p:grpSpPr>
        <p:sp>
          <p:nvSpPr>
            <p:cNvPr name="Freeform 13" id="13"/>
            <p:cNvSpPr/>
            <p:nvPr/>
          </p:nvSpPr>
          <p:spPr>
            <a:xfrm flipH="false" flipV="false" rot="0">
              <a:off x="381" y="0"/>
              <a:ext cx="987933" cy="951230"/>
            </a:xfrm>
            <a:custGeom>
              <a:avLst/>
              <a:gdLst/>
              <a:ahLst/>
              <a:cxnLst/>
              <a:rect r="r" b="b" t="t" l="l"/>
              <a:pathLst>
                <a:path h="951230" w="987933">
                  <a:moveTo>
                    <a:pt x="0" y="0"/>
                  </a:moveTo>
                  <a:lnTo>
                    <a:pt x="0" y="951230"/>
                  </a:lnTo>
                  <a:lnTo>
                    <a:pt x="987933" y="951230"/>
                  </a:lnTo>
                  <a:lnTo>
                    <a:pt x="987933" y="0"/>
                  </a:lnTo>
                  <a:close/>
                </a:path>
              </a:pathLst>
            </a:custGeom>
            <a:solidFill>
              <a:srgbClr val="00FFC5"/>
            </a:solidFill>
          </p:spPr>
        </p:sp>
      </p:grpSp>
      <p:grpSp>
        <p:nvGrpSpPr>
          <p:cNvPr name="Group 14" id="14"/>
          <p:cNvGrpSpPr/>
          <p:nvPr/>
        </p:nvGrpSpPr>
        <p:grpSpPr>
          <a:xfrm rot="0">
            <a:off x="16079446" y="6537556"/>
            <a:ext cx="2208276" cy="710886"/>
            <a:chOff x="0" y="0"/>
            <a:chExt cx="2944368" cy="947848"/>
          </a:xfrm>
        </p:grpSpPr>
        <p:sp>
          <p:nvSpPr>
            <p:cNvPr name="Freeform 15" id="15"/>
            <p:cNvSpPr/>
            <p:nvPr/>
          </p:nvSpPr>
          <p:spPr>
            <a:xfrm flipH="false" flipV="false" rot="0">
              <a:off x="381" y="381"/>
              <a:ext cx="2943606" cy="947166"/>
            </a:xfrm>
            <a:custGeom>
              <a:avLst/>
              <a:gdLst/>
              <a:ahLst/>
              <a:cxnLst/>
              <a:rect r="r" b="b" t="t" l="l"/>
              <a:pathLst>
                <a:path h="947166" w="2943606">
                  <a:moveTo>
                    <a:pt x="0" y="0"/>
                  </a:moveTo>
                  <a:lnTo>
                    <a:pt x="0" y="947166"/>
                  </a:lnTo>
                  <a:lnTo>
                    <a:pt x="2943606" y="947166"/>
                  </a:lnTo>
                  <a:lnTo>
                    <a:pt x="2943606" y="0"/>
                  </a:lnTo>
                  <a:close/>
                </a:path>
              </a:pathLst>
            </a:custGeom>
            <a:solidFill>
              <a:srgbClr val="FFFFFF"/>
            </a:solidFill>
          </p:spPr>
        </p:sp>
      </p:grpSp>
      <p:grpSp>
        <p:nvGrpSpPr>
          <p:cNvPr name="Group 16" id="16"/>
          <p:cNvGrpSpPr/>
          <p:nvPr/>
        </p:nvGrpSpPr>
        <p:grpSpPr>
          <a:xfrm rot="0">
            <a:off x="15111902" y="7716524"/>
            <a:ext cx="3175844" cy="710630"/>
            <a:chOff x="0" y="0"/>
            <a:chExt cx="4234459" cy="947507"/>
          </a:xfrm>
        </p:grpSpPr>
        <p:sp>
          <p:nvSpPr>
            <p:cNvPr name="Freeform 17" id="17"/>
            <p:cNvSpPr/>
            <p:nvPr/>
          </p:nvSpPr>
          <p:spPr>
            <a:xfrm flipH="false" flipV="false" rot="0">
              <a:off x="0" y="381"/>
              <a:ext cx="4234053" cy="947166"/>
            </a:xfrm>
            <a:custGeom>
              <a:avLst/>
              <a:gdLst/>
              <a:ahLst/>
              <a:cxnLst/>
              <a:rect r="r" b="b" t="t" l="l"/>
              <a:pathLst>
                <a:path h="947166" w="4234053">
                  <a:moveTo>
                    <a:pt x="0" y="0"/>
                  </a:moveTo>
                  <a:lnTo>
                    <a:pt x="0" y="947166"/>
                  </a:lnTo>
                  <a:lnTo>
                    <a:pt x="4234053" y="947166"/>
                  </a:lnTo>
                  <a:lnTo>
                    <a:pt x="4234053" y="0"/>
                  </a:lnTo>
                  <a:close/>
                </a:path>
              </a:pathLst>
            </a:custGeom>
            <a:solidFill>
              <a:srgbClr val="FFFFFF">
                <a:alpha val="5882"/>
              </a:srgbClr>
            </a:solidFill>
          </p:spPr>
        </p:sp>
      </p:grpSp>
      <p:grpSp>
        <p:nvGrpSpPr>
          <p:cNvPr name="Group 18" id="18"/>
          <p:cNvGrpSpPr/>
          <p:nvPr/>
        </p:nvGrpSpPr>
        <p:grpSpPr>
          <a:xfrm rot="0">
            <a:off x="0" y="8892404"/>
            <a:ext cx="2367480" cy="713716"/>
            <a:chOff x="0" y="0"/>
            <a:chExt cx="3156640" cy="951621"/>
          </a:xfrm>
        </p:grpSpPr>
        <p:sp>
          <p:nvSpPr>
            <p:cNvPr name="Freeform 19" id="19"/>
            <p:cNvSpPr/>
            <p:nvPr/>
          </p:nvSpPr>
          <p:spPr>
            <a:xfrm flipH="false" flipV="false" rot="0">
              <a:off x="381" y="381"/>
              <a:ext cx="3155950" cy="951230"/>
            </a:xfrm>
            <a:custGeom>
              <a:avLst/>
              <a:gdLst/>
              <a:ahLst/>
              <a:cxnLst/>
              <a:rect r="r" b="b" t="t" l="l"/>
              <a:pathLst>
                <a:path h="951230" w="3155950">
                  <a:moveTo>
                    <a:pt x="0" y="0"/>
                  </a:moveTo>
                  <a:lnTo>
                    <a:pt x="0" y="951230"/>
                  </a:lnTo>
                  <a:lnTo>
                    <a:pt x="3155950" y="951230"/>
                  </a:lnTo>
                  <a:lnTo>
                    <a:pt x="3155950" y="0"/>
                  </a:lnTo>
                  <a:close/>
                </a:path>
              </a:pathLst>
            </a:custGeom>
            <a:solidFill>
              <a:srgbClr val="FFFFFF">
                <a:alpha val="5882"/>
              </a:srgbClr>
            </a:solidFill>
          </p:spPr>
        </p:sp>
      </p:grpSp>
      <p:grpSp>
        <p:nvGrpSpPr>
          <p:cNvPr name="Group 20" id="20"/>
          <p:cNvGrpSpPr/>
          <p:nvPr/>
        </p:nvGrpSpPr>
        <p:grpSpPr>
          <a:xfrm rot="0">
            <a:off x="0" y="7716524"/>
            <a:ext cx="3941514" cy="710630"/>
            <a:chOff x="0" y="0"/>
            <a:chExt cx="5255352" cy="947507"/>
          </a:xfrm>
        </p:grpSpPr>
        <p:sp>
          <p:nvSpPr>
            <p:cNvPr name="Freeform 21" id="21"/>
            <p:cNvSpPr/>
            <p:nvPr/>
          </p:nvSpPr>
          <p:spPr>
            <a:xfrm flipH="false" flipV="false" rot="0">
              <a:off x="381" y="381"/>
              <a:ext cx="5254625" cy="947166"/>
            </a:xfrm>
            <a:custGeom>
              <a:avLst/>
              <a:gdLst/>
              <a:ahLst/>
              <a:cxnLst/>
              <a:rect r="r" b="b" t="t" l="l"/>
              <a:pathLst>
                <a:path h="947166" w="5254625">
                  <a:moveTo>
                    <a:pt x="0" y="0"/>
                  </a:moveTo>
                  <a:lnTo>
                    <a:pt x="0" y="947166"/>
                  </a:lnTo>
                  <a:lnTo>
                    <a:pt x="5254625" y="947166"/>
                  </a:lnTo>
                  <a:lnTo>
                    <a:pt x="5254625" y="0"/>
                  </a:lnTo>
                  <a:close/>
                </a:path>
              </a:pathLst>
            </a:custGeom>
            <a:solidFill>
              <a:srgbClr val="FFFFFF"/>
            </a:solidFill>
          </p:spPr>
        </p:sp>
      </p:grpSp>
      <p:grpSp>
        <p:nvGrpSpPr>
          <p:cNvPr name="Group 22" id="22"/>
          <p:cNvGrpSpPr/>
          <p:nvPr/>
        </p:nvGrpSpPr>
        <p:grpSpPr>
          <a:xfrm rot="0">
            <a:off x="4651518" y="7716524"/>
            <a:ext cx="1733494" cy="710630"/>
            <a:chOff x="0" y="0"/>
            <a:chExt cx="2311325" cy="947507"/>
          </a:xfrm>
        </p:grpSpPr>
        <p:sp>
          <p:nvSpPr>
            <p:cNvPr name="Freeform 23" id="23"/>
            <p:cNvSpPr/>
            <p:nvPr/>
          </p:nvSpPr>
          <p:spPr>
            <a:xfrm flipH="false" flipV="false" rot="0">
              <a:off x="381" y="381"/>
              <a:ext cx="2310638" cy="947166"/>
            </a:xfrm>
            <a:custGeom>
              <a:avLst/>
              <a:gdLst/>
              <a:ahLst/>
              <a:cxnLst/>
              <a:rect r="r" b="b" t="t" l="l"/>
              <a:pathLst>
                <a:path h="947166" w="2310638">
                  <a:moveTo>
                    <a:pt x="0" y="0"/>
                  </a:moveTo>
                  <a:lnTo>
                    <a:pt x="0" y="947166"/>
                  </a:lnTo>
                  <a:lnTo>
                    <a:pt x="2310638" y="947166"/>
                  </a:lnTo>
                  <a:lnTo>
                    <a:pt x="2310638" y="0"/>
                  </a:lnTo>
                  <a:close/>
                </a:path>
              </a:pathLst>
            </a:custGeom>
            <a:solidFill>
              <a:srgbClr val="FFFFFF">
                <a:alpha val="5882"/>
              </a:srgbClr>
            </a:solidFill>
          </p:spPr>
        </p:sp>
      </p:grpSp>
      <p:grpSp>
        <p:nvGrpSpPr>
          <p:cNvPr name="Group 24" id="24"/>
          <p:cNvGrpSpPr/>
          <p:nvPr/>
        </p:nvGrpSpPr>
        <p:grpSpPr>
          <a:xfrm rot="0">
            <a:off x="0" y="5358600"/>
            <a:ext cx="2971824" cy="710900"/>
            <a:chOff x="0" y="0"/>
            <a:chExt cx="3962432" cy="947867"/>
          </a:xfrm>
        </p:grpSpPr>
        <p:sp>
          <p:nvSpPr>
            <p:cNvPr name="Freeform 25" id="25"/>
            <p:cNvSpPr/>
            <p:nvPr/>
          </p:nvSpPr>
          <p:spPr>
            <a:xfrm flipH="false" flipV="false" rot="0">
              <a:off x="254" y="381"/>
              <a:ext cx="3961892" cy="947166"/>
            </a:xfrm>
            <a:custGeom>
              <a:avLst/>
              <a:gdLst/>
              <a:ahLst/>
              <a:cxnLst/>
              <a:rect r="r" b="b" t="t" l="l"/>
              <a:pathLst>
                <a:path h="947166" w="3961892">
                  <a:moveTo>
                    <a:pt x="0" y="0"/>
                  </a:moveTo>
                  <a:lnTo>
                    <a:pt x="0" y="947166"/>
                  </a:lnTo>
                  <a:lnTo>
                    <a:pt x="3961892" y="947166"/>
                  </a:lnTo>
                  <a:lnTo>
                    <a:pt x="3961892" y="0"/>
                  </a:lnTo>
                  <a:close/>
                </a:path>
              </a:pathLst>
            </a:custGeom>
            <a:solidFill>
              <a:srgbClr val="FFFFFF">
                <a:alpha val="12157"/>
              </a:srgbClr>
            </a:solidFill>
          </p:spPr>
        </p:sp>
      </p:grpSp>
      <p:grpSp>
        <p:nvGrpSpPr>
          <p:cNvPr name="Group 26" id="26"/>
          <p:cNvGrpSpPr/>
          <p:nvPr/>
        </p:nvGrpSpPr>
        <p:grpSpPr>
          <a:xfrm rot="0">
            <a:off x="1792524" y="6537556"/>
            <a:ext cx="741236" cy="710886"/>
            <a:chOff x="0" y="0"/>
            <a:chExt cx="988315" cy="947848"/>
          </a:xfrm>
        </p:grpSpPr>
        <p:sp>
          <p:nvSpPr>
            <p:cNvPr name="Freeform 27" id="27"/>
            <p:cNvSpPr/>
            <p:nvPr/>
          </p:nvSpPr>
          <p:spPr>
            <a:xfrm flipH="false" flipV="false" rot="0">
              <a:off x="0" y="381"/>
              <a:ext cx="987933" cy="947166"/>
            </a:xfrm>
            <a:custGeom>
              <a:avLst/>
              <a:gdLst/>
              <a:ahLst/>
              <a:cxnLst/>
              <a:rect r="r" b="b" t="t" l="l"/>
              <a:pathLst>
                <a:path h="947166" w="987933">
                  <a:moveTo>
                    <a:pt x="0" y="0"/>
                  </a:moveTo>
                  <a:lnTo>
                    <a:pt x="0" y="947166"/>
                  </a:lnTo>
                  <a:lnTo>
                    <a:pt x="987933" y="947166"/>
                  </a:lnTo>
                  <a:lnTo>
                    <a:pt x="987933" y="0"/>
                  </a:lnTo>
                  <a:close/>
                </a:path>
              </a:pathLst>
            </a:custGeom>
            <a:solidFill>
              <a:srgbClr val="EC008C"/>
            </a:solidFill>
          </p:spPr>
        </p:sp>
      </p:grpSp>
      <p:grpSp>
        <p:nvGrpSpPr>
          <p:cNvPr name="Group 28" id="28"/>
          <p:cNvGrpSpPr/>
          <p:nvPr/>
        </p:nvGrpSpPr>
        <p:grpSpPr>
          <a:xfrm rot="0">
            <a:off x="0" y="3000912"/>
            <a:ext cx="2208276" cy="713716"/>
            <a:chOff x="0" y="0"/>
            <a:chExt cx="2944368" cy="951621"/>
          </a:xfrm>
        </p:grpSpPr>
        <p:sp>
          <p:nvSpPr>
            <p:cNvPr name="Freeform 29" id="29"/>
            <p:cNvSpPr/>
            <p:nvPr/>
          </p:nvSpPr>
          <p:spPr>
            <a:xfrm flipH="false" flipV="false" rot="0">
              <a:off x="381" y="0"/>
              <a:ext cx="2943606" cy="951230"/>
            </a:xfrm>
            <a:custGeom>
              <a:avLst/>
              <a:gdLst/>
              <a:ahLst/>
              <a:cxnLst/>
              <a:rect r="r" b="b" t="t" l="l"/>
              <a:pathLst>
                <a:path h="951230" w="2943606">
                  <a:moveTo>
                    <a:pt x="0" y="0"/>
                  </a:moveTo>
                  <a:lnTo>
                    <a:pt x="0" y="951230"/>
                  </a:lnTo>
                  <a:lnTo>
                    <a:pt x="2943606" y="951230"/>
                  </a:lnTo>
                  <a:lnTo>
                    <a:pt x="2943606" y="0"/>
                  </a:lnTo>
                  <a:close/>
                </a:path>
              </a:pathLst>
            </a:custGeom>
            <a:solidFill>
              <a:srgbClr val="FFFFFF"/>
            </a:solidFill>
          </p:spPr>
        </p:sp>
      </p:grpSp>
      <p:grpSp>
        <p:nvGrpSpPr>
          <p:cNvPr name="Group 30" id="30"/>
          <p:cNvGrpSpPr/>
          <p:nvPr/>
        </p:nvGrpSpPr>
        <p:grpSpPr>
          <a:xfrm rot="0">
            <a:off x="718648" y="1825050"/>
            <a:ext cx="2457190" cy="710602"/>
            <a:chOff x="0" y="0"/>
            <a:chExt cx="3276253" cy="947469"/>
          </a:xfrm>
        </p:grpSpPr>
        <p:sp>
          <p:nvSpPr>
            <p:cNvPr name="Freeform 31" id="31"/>
            <p:cNvSpPr/>
            <p:nvPr/>
          </p:nvSpPr>
          <p:spPr>
            <a:xfrm flipH="false" flipV="false" rot="0">
              <a:off x="254" y="0"/>
              <a:ext cx="3275965" cy="947166"/>
            </a:xfrm>
            <a:custGeom>
              <a:avLst/>
              <a:gdLst/>
              <a:ahLst/>
              <a:cxnLst/>
              <a:rect r="r" b="b" t="t" l="l"/>
              <a:pathLst>
                <a:path h="947166" w="3275965">
                  <a:moveTo>
                    <a:pt x="0" y="0"/>
                  </a:moveTo>
                  <a:lnTo>
                    <a:pt x="0" y="947166"/>
                  </a:lnTo>
                  <a:lnTo>
                    <a:pt x="3275965" y="947166"/>
                  </a:lnTo>
                  <a:lnTo>
                    <a:pt x="3275965" y="0"/>
                  </a:lnTo>
                  <a:close/>
                </a:path>
              </a:pathLst>
            </a:custGeom>
            <a:solidFill>
              <a:srgbClr val="EC008C"/>
            </a:solidFill>
          </p:spPr>
        </p:sp>
      </p:grpSp>
      <p:grpSp>
        <p:nvGrpSpPr>
          <p:cNvPr name="Group 32" id="32"/>
          <p:cNvGrpSpPr/>
          <p:nvPr/>
        </p:nvGrpSpPr>
        <p:grpSpPr>
          <a:xfrm rot="0">
            <a:off x="10791130" y="646066"/>
            <a:ext cx="4342480" cy="710630"/>
            <a:chOff x="0" y="0"/>
            <a:chExt cx="5789973" cy="947507"/>
          </a:xfrm>
        </p:grpSpPr>
        <p:sp>
          <p:nvSpPr>
            <p:cNvPr name="Freeform 33" id="33"/>
            <p:cNvSpPr/>
            <p:nvPr/>
          </p:nvSpPr>
          <p:spPr>
            <a:xfrm flipH="false" flipV="false" rot="0">
              <a:off x="381" y="0"/>
              <a:ext cx="5789549" cy="947166"/>
            </a:xfrm>
            <a:custGeom>
              <a:avLst/>
              <a:gdLst/>
              <a:ahLst/>
              <a:cxnLst/>
              <a:rect r="r" b="b" t="t" l="l"/>
              <a:pathLst>
                <a:path h="947166" w="5789549">
                  <a:moveTo>
                    <a:pt x="0" y="0"/>
                  </a:moveTo>
                  <a:lnTo>
                    <a:pt x="0" y="947166"/>
                  </a:lnTo>
                  <a:lnTo>
                    <a:pt x="5789549" y="947166"/>
                  </a:lnTo>
                  <a:lnTo>
                    <a:pt x="5789549" y="0"/>
                  </a:lnTo>
                  <a:close/>
                </a:path>
              </a:pathLst>
            </a:custGeom>
            <a:solidFill>
              <a:srgbClr val="00FFC5"/>
            </a:solidFill>
          </p:spPr>
        </p:sp>
      </p:grpSp>
      <p:grpSp>
        <p:nvGrpSpPr>
          <p:cNvPr name="Group 34" id="34"/>
          <p:cNvGrpSpPr/>
          <p:nvPr/>
        </p:nvGrpSpPr>
        <p:grpSpPr>
          <a:xfrm rot="0">
            <a:off x="11458792" y="7716524"/>
            <a:ext cx="3200278" cy="710630"/>
            <a:chOff x="0" y="0"/>
            <a:chExt cx="4267037" cy="947507"/>
          </a:xfrm>
        </p:grpSpPr>
        <p:sp>
          <p:nvSpPr>
            <p:cNvPr name="Freeform 35" id="35"/>
            <p:cNvSpPr/>
            <p:nvPr/>
          </p:nvSpPr>
          <p:spPr>
            <a:xfrm flipH="false" flipV="false" rot="0">
              <a:off x="0" y="381"/>
              <a:ext cx="4266692" cy="947166"/>
            </a:xfrm>
            <a:custGeom>
              <a:avLst/>
              <a:gdLst/>
              <a:ahLst/>
              <a:cxnLst/>
              <a:rect r="r" b="b" t="t" l="l"/>
              <a:pathLst>
                <a:path h="947166" w="4266692">
                  <a:moveTo>
                    <a:pt x="0" y="0"/>
                  </a:moveTo>
                  <a:lnTo>
                    <a:pt x="0" y="947166"/>
                  </a:lnTo>
                  <a:lnTo>
                    <a:pt x="4266692" y="947166"/>
                  </a:lnTo>
                  <a:lnTo>
                    <a:pt x="4266692" y="0"/>
                  </a:lnTo>
                  <a:close/>
                </a:path>
              </a:pathLst>
            </a:custGeom>
            <a:solidFill>
              <a:srgbClr val="EC008C"/>
            </a:solidFill>
          </p:spPr>
        </p:sp>
      </p:grpSp>
      <p:grpSp>
        <p:nvGrpSpPr>
          <p:cNvPr name="Group 36" id="36"/>
          <p:cNvGrpSpPr/>
          <p:nvPr/>
        </p:nvGrpSpPr>
        <p:grpSpPr>
          <a:xfrm rot="0">
            <a:off x="3154144" y="8892400"/>
            <a:ext cx="6237540" cy="713702"/>
            <a:chOff x="0" y="0"/>
            <a:chExt cx="8316720" cy="951603"/>
          </a:xfrm>
        </p:grpSpPr>
        <p:sp>
          <p:nvSpPr>
            <p:cNvPr name="Freeform 37" id="37"/>
            <p:cNvSpPr/>
            <p:nvPr/>
          </p:nvSpPr>
          <p:spPr>
            <a:xfrm flipH="false" flipV="false" rot="0">
              <a:off x="0" y="381"/>
              <a:ext cx="8316214" cy="951230"/>
            </a:xfrm>
            <a:custGeom>
              <a:avLst/>
              <a:gdLst/>
              <a:ahLst/>
              <a:cxnLst/>
              <a:rect r="r" b="b" t="t" l="l"/>
              <a:pathLst>
                <a:path h="951230" w="8316214">
                  <a:moveTo>
                    <a:pt x="0" y="0"/>
                  </a:moveTo>
                  <a:lnTo>
                    <a:pt x="0" y="951230"/>
                  </a:lnTo>
                  <a:lnTo>
                    <a:pt x="8316214" y="951230"/>
                  </a:lnTo>
                  <a:lnTo>
                    <a:pt x="8316214" y="0"/>
                  </a:lnTo>
                  <a:close/>
                </a:path>
              </a:pathLst>
            </a:custGeom>
            <a:solidFill>
              <a:srgbClr val="00FFC5"/>
            </a:solidFill>
          </p:spPr>
        </p:sp>
      </p:grpSp>
      <p:sp>
        <p:nvSpPr>
          <p:cNvPr name="TextBox 38" id="38"/>
          <p:cNvSpPr txBox="true"/>
          <p:nvPr/>
        </p:nvSpPr>
        <p:spPr>
          <a:xfrm rot="0">
            <a:off x="1001025" y="4667475"/>
            <a:ext cx="16667550" cy="2352675"/>
          </a:xfrm>
          <a:prstGeom prst="rect">
            <a:avLst/>
          </a:prstGeom>
        </p:spPr>
        <p:txBody>
          <a:bodyPr anchor="t" rtlCol="false" tIns="0" lIns="0" bIns="0" rIns="0">
            <a:spAutoFit/>
          </a:bodyPr>
          <a:lstStyle/>
          <a:p>
            <a:pPr algn="ctr">
              <a:lnSpc>
                <a:spcPts val="18000"/>
              </a:lnSpc>
            </a:pPr>
            <a:r>
              <a:rPr lang="en-US" sz="15000">
                <a:solidFill>
                  <a:srgbClr val="00FFC5"/>
                </a:solidFill>
                <a:latin typeface="Arimo Bold"/>
              </a:rPr>
              <a:t>KHAI BÁO</a:t>
            </a:r>
          </a:p>
        </p:txBody>
      </p:sp>
      <p:sp>
        <p:nvSpPr>
          <p:cNvPr name="TextBox 39" id="39"/>
          <p:cNvSpPr txBox="true"/>
          <p:nvPr/>
        </p:nvSpPr>
        <p:spPr>
          <a:xfrm rot="0">
            <a:off x="1001025" y="2785350"/>
            <a:ext cx="16667550" cy="2495550"/>
          </a:xfrm>
          <a:prstGeom prst="rect">
            <a:avLst/>
          </a:prstGeom>
        </p:spPr>
        <p:txBody>
          <a:bodyPr anchor="t" rtlCol="false" tIns="0" lIns="0" bIns="0" rIns="0">
            <a:spAutoFit/>
          </a:bodyPr>
          <a:lstStyle/>
          <a:p>
            <a:pPr algn="ctr">
              <a:lnSpc>
                <a:spcPts val="19200"/>
              </a:lnSpc>
            </a:pPr>
            <a:r>
              <a:rPr lang="en-US" sz="16000">
                <a:solidFill>
                  <a:srgbClr val="00FFC5"/>
                </a:solidFill>
                <a:latin typeface="Arimo Bold"/>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B1464"/>
        </a:solidFill>
      </p:bgPr>
    </p:bg>
    <p:spTree>
      <p:nvGrpSpPr>
        <p:cNvPr id="1" name=""/>
        <p:cNvGrpSpPr/>
        <p:nvPr/>
      </p:nvGrpSpPr>
      <p:grpSpPr>
        <a:xfrm>
          <a:off x="0" y="0"/>
          <a:ext cx="0" cy="0"/>
          <a:chOff x="0" y="0"/>
          <a:chExt cx="0" cy="0"/>
        </a:xfrm>
      </p:grpSpPr>
      <p:grpSp>
        <p:nvGrpSpPr>
          <p:cNvPr name="Group 2" id="2"/>
          <p:cNvGrpSpPr/>
          <p:nvPr/>
        </p:nvGrpSpPr>
        <p:grpSpPr>
          <a:xfrm rot="0">
            <a:off x="0" y="3031650"/>
            <a:ext cx="5886254" cy="482810"/>
            <a:chOff x="0" y="0"/>
            <a:chExt cx="7848339" cy="643747"/>
          </a:xfrm>
        </p:grpSpPr>
        <p:sp>
          <p:nvSpPr>
            <p:cNvPr name="Freeform 3" id="3"/>
            <p:cNvSpPr/>
            <p:nvPr/>
          </p:nvSpPr>
          <p:spPr>
            <a:xfrm flipH="false" flipV="false" rot="0">
              <a:off x="0" y="127"/>
              <a:ext cx="7848346" cy="643509"/>
            </a:xfrm>
            <a:custGeom>
              <a:avLst/>
              <a:gdLst/>
              <a:ahLst/>
              <a:cxnLst/>
              <a:rect r="r" b="b" t="t" l="l"/>
              <a:pathLst>
                <a:path h="643509" w="7848346">
                  <a:moveTo>
                    <a:pt x="0" y="0"/>
                  </a:moveTo>
                  <a:lnTo>
                    <a:pt x="0" y="643509"/>
                  </a:lnTo>
                  <a:lnTo>
                    <a:pt x="7848346" y="643509"/>
                  </a:lnTo>
                  <a:lnTo>
                    <a:pt x="7848346" y="0"/>
                  </a:lnTo>
                  <a:close/>
                </a:path>
              </a:pathLst>
            </a:custGeom>
            <a:solidFill>
              <a:srgbClr val="EC008C"/>
            </a:solidFill>
          </p:spPr>
        </p:sp>
      </p:grpSp>
      <p:grpSp>
        <p:nvGrpSpPr>
          <p:cNvPr name="Group 4" id="4"/>
          <p:cNvGrpSpPr/>
          <p:nvPr/>
        </p:nvGrpSpPr>
        <p:grpSpPr>
          <a:xfrm rot="0">
            <a:off x="15049502" y="7775100"/>
            <a:ext cx="3238572" cy="482810"/>
            <a:chOff x="0" y="0"/>
            <a:chExt cx="4318096" cy="643747"/>
          </a:xfrm>
        </p:grpSpPr>
        <p:sp>
          <p:nvSpPr>
            <p:cNvPr name="Freeform 5" id="5"/>
            <p:cNvSpPr/>
            <p:nvPr/>
          </p:nvSpPr>
          <p:spPr>
            <a:xfrm flipH="false" flipV="false" rot="0">
              <a:off x="0" y="127"/>
              <a:ext cx="4318127" cy="643509"/>
            </a:xfrm>
            <a:custGeom>
              <a:avLst/>
              <a:gdLst/>
              <a:ahLst/>
              <a:cxnLst/>
              <a:rect r="r" b="b" t="t" l="l"/>
              <a:pathLst>
                <a:path h="643509" w="4318127">
                  <a:moveTo>
                    <a:pt x="0" y="0"/>
                  </a:moveTo>
                  <a:lnTo>
                    <a:pt x="0" y="643509"/>
                  </a:lnTo>
                  <a:lnTo>
                    <a:pt x="4318127" y="643509"/>
                  </a:lnTo>
                  <a:lnTo>
                    <a:pt x="4318127" y="0"/>
                  </a:lnTo>
                  <a:close/>
                </a:path>
              </a:pathLst>
            </a:custGeom>
            <a:solidFill>
              <a:srgbClr val="00FFC5"/>
            </a:solidFill>
          </p:spPr>
        </p:sp>
      </p:grpSp>
      <p:sp>
        <p:nvSpPr>
          <p:cNvPr name="Freeform 6" id="6"/>
          <p:cNvSpPr/>
          <p:nvPr/>
        </p:nvSpPr>
        <p:spPr>
          <a:xfrm flipH="false" flipV="false" rot="0">
            <a:off x="9280741" y="3905871"/>
            <a:ext cx="9007259" cy="5352429"/>
          </a:xfrm>
          <a:custGeom>
            <a:avLst/>
            <a:gdLst/>
            <a:ahLst/>
            <a:cxnLst/>
            <a:rect r="r" b="b" t="t" l="l"/>
            <a:pathLst>
              <a:path h="5352429" w="9007259">
                <a:moveTo>
                  <a:pt x="0" y="0"/>
                </a:moveTo>
                <a:lnTo>
                  <a:pt x="9007259" y="0"/>
                </a:lnTo>
                <a:lnTo>
                  <a:pt x="9007259" y="5352429"/>
                </a:lnTo>
                <a:lnTo>
                  <a:pt x="0" y="5352429"/>
                </a:lnTo>
                <a:lnTo>
                  <a:pt x="0" y="0"/>
                </a:lnTo>
                <a:close/>
              </a:path>
            </a:pathLst>
          </a:custGeom>
          <a:blipFill>
            <a:blip r:embed="rId3"/>
            <a:stretch>
              <a:fillRect l="0" t="0" r="0" b="0"/>
            </a:stretch>
          </a:blipFill>
        </p:spPr>
      </p:sp>
      <p:sp>
        <p:nvSpPr>
          <p:cNvPr name="TextBox 7" id="7"/>
          <p:cNvSpPr txBox="true"/>
          <p:nvPr/>
        </p:nvSpPr>
        <p:spPr>
          <a:xfrm rot="0">
            <a:off x="0" y="3651322"/>
            <a:ext cx="8988914" cy="2199319"/>
          </a:xfrm>
          <a:prstGeom prst="rect">
            <a:avLst/>
          </a:prstGeom>
        </p:spPr>
        <p:txBody>
          <a:bodyPr anchor="t" rtlCol="false" tIns="0" lIns="0" bIns="0" rIns="0">
            <a:spAutoFit/>
          </a:bodyPr>
          <a:lstStyle/>
          <a:p>
            <a:pPr algn="l" marL="898713" indent="-449356" lvl="1">
              <a:lnSpc>
                <a:spcPts val="5827"/>
              </a:lnSpc>
              <a:buFont typeface="Arial"/>
              <a:buChar char="•"/>
            </a:pPr>
            <a:r>
              <a:rPr lang="en-US" sz="4162">
                <a:solidFill>
                  <a:srgbClr val="FFFFFF"/>
                </a:solidFill>
                <a:latin typeface="Arimo"/>
              </a:rPr>
              <a:t>Không có sự khác biệt giữa khai báo cây nhị phân thông thường và khai báo cây nhị phân tìm kiếm.</a:t>
            </a:r>
          </a:p>
        </p:txBody>
      </p:sp>
      <p:sp>
        <p:nvSpPr>
          <p:cNvPr name="TextBox 8" id="8"/>
          <p:cNvSpPr txBox="true"/>
          <p:nvPr/>
        </p:nvSpPr>
        <p:spPr>
          <a:xfrm rot="0">
            <a:off x="1310423" y="1928337"/>
            <a:ext cx="14818644" cy="942975"/>
          </a:xfrm>
          <a:prstGeom prst="rect">
            <a:avLst/>
          </a:prstGeom>
        </p:spPr>
        <p:txBody>
          <a:bodyPr anchor="t" rtlCol="false" tIns="0" lIns="0" bIns="0" rIns="0">
            <a:spAutoFit/>
          </a:bodyPr>
          <a:lstStyle/>
          <a:p>
            <a:pPr algn="l">
              <a:lnSpc>
                <a:spcPts val="7200"/>
              </a:lnSpc>
            </a:pPr>
            <a:r>
              <a:rPr lang="en-US" sz="6000">
                <a:solidFill>
                  <a:srgbClr val="00FFC5"/>
                </a:solidFill>
                <a:latin typeface="Arimo Bold Italics"/>
              </a:rPr>
              <a:t>3. KHAI BÁO CÂY TÌM KIẾM NHỊ PHÂN :</a:t>
            </a:r>
          </a:p>
        </p:txBody>
      </p:sp>
      <p:sp>
        <p:nvSpPr>
          <p:cNvPr name="TextBox 9" id="9"/>
          <p:cNvSpPr txBox="true"/>
          <p:nvPr/>
        </p:nvSpPr>
        <p:spPr>
          <a:xfrm rot="0">
            <a:off x="0" y="6631691"/>
            <a:ext cx="8988914" cy="1465894"/>
          </a:xfrm>
          <a:prstGeom prst="rect">
            <a:avLst/>
          </a:prstGeom>
        </p:spPr>
        <p:txBody>
          <a:bodyPr anchor="t" rtlCol="false" tIns="0" lIns="0" bIns="0" rIns="0">
            <a:spAutoFit/>
          </a:bodyPr>
          <a:lstStyle/>
          <a:p>
            <a:pPr algn="l" marL="898713" indent="-449356" lvl="1">
              <a:lnSpc>
                <a:spcPts val="5827"/>
              </a:lnSpc>
              <a:buFont typeface="Arial"/>
              <a:buChar char="•"/>
            </a:pPr>
            <a:r>
              <a:rPr lang="en-US" sz="4162">
                <a:solidFill>
                  <a:srgbClr val="FFFFFF"/>
                </a:solidFill>
                <a:latin typeface="Arimo"/>
              </a:rPr>
              <a:t>Sự khác biệt chỉ ở dữ liệu chứ không phải ở cấu trúc.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DAGDuIJqhI8</dc:identifier>
  <dcterms:modified xsi:type="dcterms:W3CDTF">2011-08-01T06:04:30Z</dcterms:modified>
  <cp:revision>1</cp:revision>
  <dc:title>Binary Search Tree</dc:title>
</cp:coreProperties>
</file>